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5" r:id="rId5"/>
    <p:sldId id="266" r:id="rId6"/>
    <p:sldId id="259" r:id="rId7"/>
    <p:sldId id="2147470455" r:id="rId8"/>
    <p:sldId id="260" r:id="rId9"/>
    <p:sldId id="2147470456" r:id="rId10"/>
    <p:sldId id="2147470458" r:id="rId11"/>
    <p:sldId id="261" r:id="rId12"/>
    <p:sldId id="262" r:id="rId13"/>
    <p:sldId id="263" r:id="rId14"/>
    <p:sldId id="2147470457" r:id="rId15"/>
    <p:sldId id="264" r:id="rId16"/>
    <p:sldId id="267" r:id="rId17"/>
    <p:sldId id="268" r:id="rId18"/>
  </p:sldIdLst>
  <p:sldSz cx="12192000" cy="6858000"/>
  <p:notesSz cx="6858000" cy="9144000"/>
  <p:embeddedFontLst>
    <p:embeddedFont>
      <p:font typeface="Abril Fatface" panose="02000503000000020003" pitchFamily="2" charset="0"/>
      <p:regular r:id="rId20"/>
    </p:embeddedFont>
    <p:embeddedFont>
      <p:font typeface="Aptos Black" panose="020B0004020202020204" pitchFamily="34" charset="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Helvetica Neue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Kc6OA8z+pQBoWhQ52SiuDNIkQ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BC8B63-4FC0-4250-82A9-B81B8927F436}">
  <a:tblStyle styleId="{D2BC8B63-4FC0-4250-82A9-B81B8927F43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/>
    <p:restoredTop sz="94647"/>
  </p:normalViewPr>
  <p:slideViewPr>
    <p:cSldViewPr snapToGrid="0">
      <p:cViewPr varScale="1">
        <p:scale>
          <a:sx n="87" d="100"/>
          <a:sy n="87" d="100"/>
        </p:scale>
        <p:origin x="499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cbe5f085d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g2acbe5f085d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ee7de1df78_2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1ee7de1df78_2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ee7de1df78_2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1ee7de1df78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acbe5f085d_3_2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g2acbe5f085d_3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acbe5f085d_3_2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2acbe5f085d_3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acbe5f085d_3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2acbe5f085d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acbe5f085d_3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2acbe5f085d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acbe5f085d_3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g2acbe5f085d_3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acbe5f085d_3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2acbe5f085d_3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acbe5f085d_3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2acbe5f085d_3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cbe5f085d_3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g2acbe5f085d_3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e7de1df78_2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1ee7de1df78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ee7de1df78_2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1ee7de1df78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copy 1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2acbe5f085d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929" y="-684379"/>
            <a:ext cx="12190431" cy="685710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2acbe5f085d_3_0"/>
          <p:cNvSpPr/>
          <p:nvPr/>
        </p:nvSpPr>
        <p:spPr>
          <a:xfrm flipH="1">
            <a:off x="10357385" y="6063098"/>
            <a:ext cx="22857" cy="235956"/>
          </a:xfrm>
          <a:prstGeom prst="rect">
            <a:avLst/>
          </a:prstGeom>
          <a:solidFill>
            <a:srgbClr val="00457C"/>
          </a:solidFill>
          <a:ln>
            <a:noFill/>
          </a:ln>
          <a:effectLst>
            <a:outerShdw blurRad="38100" dist="25400" dir="5400000" rotWithShape="0">
              <a:srgbClr val="000000">
                <a:alpha val="48627"/>
              </a:srgbClr>
            </a:outerShdw>
          </a:effectLst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2acbe5f085d_3_0"/>
          <p:cNvSpPr txBox="1"/>
          <p:nvPr/>
        </p:nvSpPr>
        <p:spPr>
          <a:xfrm>
            <a:off x="838326" y="2812467"/>
            <a:ext cx="10515300" cy="18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375" tIns="25375" rIns="25375" bIns="253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Learn it and It will </a:t>
            </a:r>
            <a:r>
              <a:rPr lang="en-US" sz="60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Motivate</a:t>
            </a: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 b="1" i="0" u="sng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g2acbe5f085d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776" y="5727061"/>
            <a:ext cx="3648705" cy="89523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acbe5f085d_3_0"/>
          <p:cNvSpPr txBox="1"/>
          <p:nvPr/>
        </p:nvSpPr>
        <p:spPr>
          <a:xfrm>
            <a:off x="259011" y="1142508"/>
            <a:ext cx="11673973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8800"/>
              <a:buFont typeface="Abril Fatface"/>
              <a:buNone/>
            </a:pPr>
            <a:r>
              <a:rPr lang="en-US" sz="8800" b="1" i="0" u="none" strike="noStrike" cap="none">
                <a:solidFill>
                  <a:srgbClr val="2F5496"/>
                </a:solidFill>
                <a:latin typeface="Abril Fatface"/>
                <a:ea typeface="Abril Fatface"/>
                <a:cs typeface="Abril Fatface"/>
                <a:sym typeface="Abril Fatface"/>
              </a:rPr>
              <a:t>Compensation Plan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16;p22"/>
          <p:cNvSpPr txBox="1"/>
          <p:nvPr/>
        </p:nvSpPr>
        <p:spPr>
          <a:xfrm>
            <a:off x="-162059" y="186715"/>
            <a:ext cx="12100552" cy="707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4000" b="1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>
                <a:solidFill>
                  <a:srgbClr val="000909"/>
                </a:solidFill>
                <a:latin typeface="Aptos Black" panose="020B0004020202020204" pitchFamily="34" charset="0"/>
              </a:rPr>
              <a:t>30 DAY FAST TRACK</a:t>
            </a:r>
            <a:endParaRPr dirty="0">
              <a:solidFill>
                <a:srgbClr val="000909"/>
              </a:solidFill>
              <a:latin typeface="Aptos Black" panose="020B0004020202020204" pitchFamily="34" charset="0"/>
            </a:endParaRPr>
          </a:p>
        </p:txBody>
      </p:sp>
      <p:sp>
        <p:nvSpPr>
          <p:cNvPr id="436" name="Google Shape;418;p22"/>
          <p:cNvSpPr txBox="1"/>
          <p:nvPr/>
        </p:nvSpPr>
        <p:spPr>
          <a:xfrm>
            <a:off x="9165137" y="186801"/>
            <a:ext cx="2501587" cy="50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49" tIns="22849" rIns="22849" bIns="22849">
            <a:spAutoFit/>
          </a:bodyPr>
          <a:lstStyle/>
          <a:p>
            <a:pPr algn="r">
              <a:lnSpc>
                <a:spcPct val="100000"/>
              </a:lnSpc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000" dirty="0"/>
          </a:p>
        </p:txBody>
      </p:sp>
      <p:sp>
        <p:nvSpPr>
          <p:cNvPr id="440" name="Google Shape;422;p22"/>
          <p:cNvSpPr txBox="1"/>
          <p:nvPr/>
        </p:nvSpPr>
        <p:spPr>
          <a:xfrm>
            <a:off x="1704350" y="1000919"/>
            <a:ext cx="9645329" cy="341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800" b="1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sz="5400" dirty="0"/>
              <a:t>$</a:t>
            </a:r>
            <a:r>
              <a:rPr lang="en-US" sz="5400" dirty="0"/>
              <a:t>2,000 </a:t>
            </a:r>
            <a:r>
              <a:rPr lang="en-US" sz="5400" dirty="0">
                <a:sym typeface="Wingdings" pitchFamily="2" charset="2"/>
              </a:rPr>
              <a:t></a:t>
            </a:r>
            <a:r>
              <a:rPr lang="en-US" sz="5400" dirty="0">
                <a:solidFill>
                  <a:srgbClr val="002060"/>
                </a:solidFill>
                <a:sym typeface="Wingdings" pitchFamily="2" charset="2"/>
              </a:rPr>
              <a:t> 12 </a:t>
            </a:r>
            <a:r>
              <a:rPr lang="en-US" dirty="0">
                <a:solidFill>
                  <a:srgbClr val="002060"/>
                </a:solidFill>
                <a:sym typeface="Wingdings" pitchFamily="2" charset="2"/>
              </a:rPr>
              <a:t>Services</a:t>
            </a:r>
            <a:br>
              <a:rPr lang="en-US" sz="5400" dirty="0">
                <a:sym typeface="Wingdings" pitchFamily="2" charset="2"/>
              </a:rPr>
            </a:br>
            <a:r>
              <a:rPr lang="en-US" sz="5400" dirty="0">
                <a:sym typeface="Wingdings" pitchFamily="2" charset="2"/>
              </a:rPr>
              <a:t>$400    </a:t>
            </a:r>
            <a:r>
              <a:rPr lang="en-US" sz="5400" dirty="0">
                <a:solidFill>
                  <a:srgbClr val="002060"/>
                </a:solidFill>
                <a:sym typeface="Wingdings" pitchFamily="2" charset="2"/>
              </a:rPr>
              <a:t>ETL Bonus </a:t>
            </a:r>
            <a:endParaRPr lang="en-US" sz="5400" dirty="0">
              <a:sym typeface="Wingdings" pitchFamily="2" charset="2"/>
            </a:endParaRPr>
          </a:p>
          <a:p>
            <a:pPr algn="l"/>
            <a:r>
              <a:rPr lang="en-US" sz="5400" dirty="0">
                <a:sym typeface="Wingdings" pitchFamily="2" charset="2"/>
              </a:rPr>
              <a:t>$1,600  </a:t>
            </a:r>
            <a:r>
              <a:rPr lang="en-US" sz="5400" dirty="0">
                <a:solidFill>
                  <a:srgbClr val="002060"/>
                </a:solidFill>
                <a:sym typeface="Wingdings" pitchFamily="2" charset="2"/>
              </a:rPr>
              <a:t>RC Bonus</a:t>
            </a:r>
            <a:endParaRPr lang="en-US" sz="5400" dirty="0">
              <a:solidFill>
                <a:srgbClr val="002060"/>
              </a:solidFill>
            </a:endParaRPr>
          </a:p>
          <a:p>
            <a:r>
              <a:rPr lang="en-US" sz="5400" dirty="0"/>
              <a:t>    </a:t>
            </a:r>
            <a:endParaRPr sz="5400" dirty="0"/>
          </a:p>
        </p:txBody>
      </p:sp>
      <p:sp>
        <p:nvSpPr>
          <p:cNvPr id="455" name="Google Shape;431;p22"/>
          <p:cNvSpPr txBox="1"/>
          <p:nvPr/>
        </p:nvSpPr>
        <p:spPr>
          <a:xfrm>
            <a:off x="-864562" y="6368537"/>
            <a:ext cx="5527360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12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00" dirty="0"/>
              <a:t>*See ACN Compensation Plan for full details.</a:t>
            </a:r>
          </a:p>
          <a:p>
            <a:pPr algn="ctr">
              <a:defRPr sz="12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00" dirty="0"/>
              <a:t>Your results may vary. Earnings are not guaranteed.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4FE6FD-9986-A288-CBC7-AF6929D09013}"/>
              </a:ext>
            </a:extLst>
          </p:cNvPr>
          <p:cNvSpPr txBox="1"/>
          <p:nvPr/>
        </p:nvSpPr>
        <p:spPr>
          <a:xfrm>
            <a:off x="1342490" y="3693042"/>
            <a:ext cx="9145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800" b="1" u="sng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400" b="1" dirty="0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rPr>
              <a:t>$4,000+ </a:t>
            </a:r>
            <a:r>
              <a:rPr lang="en-US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your first 30 days!</a:t>
            </a:r>
            <a:r>
              <a:rPr lang="en-US" sz="5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D43F15-E2C9-13CA-83D1-323EFA6B550D}"/>
              </a:ext>
            </a:extLst>
          </p:cNvPr>
          <p:cNvSpPr txBox="1"/>
          <p:nvPr/>
        </p:nvSpPr>
        <p:spPr>
          <a:xfrm>
            <a:off x="239689" y="5156597"/>
            <a:ext cx="11952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Halfway Qualified to </a:t>
            </a:r>
            <a:r>
              <a:rPr lang="en-US" sz="2000" dirty="0">
                <a:solidFill>
                  <a:srgbClr val="FF0000"/>
                </a:solidFill>
              </a:rPr>
              <a:t>Regional Director</a:t>
            </a:r>
            <a:r>
              <a:rPr lang="en-US" sz="2000" dirty="0"/>
              <a:t> and getting an ALL Expense Paid trip to Arizona for your Family  </a:t>
            </a:r>
          </a:p>
        </p:txBody>
      </p:sp>
    </p:spTree>
    <p:extLst>
      <p:ext uri="{BB962C8B-B14F-4D97-AF65-F5344CB8AC3E}">
        <p14:creationId xmlns:p14="http://schemas.microsoft.com/office/powerpoint/2010/main" val="18157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440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g1ee7de1df78_2_8"/>
          <p:cNvCxnSpPr/>
          <p:nvPr/>
        </p:nvCxnSpPr>
        <p:spPr>
          <a:xfrm>
            <a:off x="520096" y="495913"/>
            <a:ext cx="11139714" cy="1"/>
          </a:xfrm>
          <a:prstGeom prst="straightConnector1">
            <a:avLst/>
          </a:prstGeom>
          <a:noFill/>
          <a:ln w="12700" cap="flat" cmpd="sng">
            <a:solidFill>
              <a:srgbClr val="888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48" name="Google Shape;148;g1ee7de1df78_2_8"/>
          <p:cNvSpPr/>
          <p:nvPr/>
        </p:nvSpPr>
        <p:spPr>
          <a:xfrm rot="-5400000">
            <a:off x="6703496" y="-2785582"/>
            <a:ext cx="335957" cy="84582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171"/>
                </a:moveTo>
                <a:lnTo>
                  <a:pt x="5400" y="21171"/>
                </a:lnTo>
                <a:lnTo>
                  <a:pt x="5400" y="0"/>
                </a:lnTo>
                <a:lnTo>
                  <a:pt x="16200" y="0"/>
                </a:lnTo>
                <a:lnTo>
                  <a:pt x="16200" y="21171"/>
                </a:lnTo>
                <a:lnTo>
                  <a:pt x="21600" y="2117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13234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1ee7de1df78_2_8"/>
          <p:cNvSpPr/>
          <p:nvPr/>
        </p:nvSpPr>
        <p:spPr>
          <a:xfrm>
            <a:off x="816931" y="592072"/>
            <a:ext cx="1825415" cy="931859"/>
          </a:xfrm>
          <a:prstGeom prst="rect">
            <a:avLst/>
          </a:prstGeom>
          <a:solidFill>
            <a:srgbClr val="13234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48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1323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ee7de1df78_2_8"/>
          <p:cNvSpPr txBox="1"/>
          <p:nvPr/>
        </p:nvSpPr>
        <p:spPr>
          <a:xfrm>
            <a:off x="821506" y="629394"/>
            <a:ext cx="1790470" cy="245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US" sz="24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IBO</a:t>
            </a: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1ee7de1df78_2_8"/>
          <p:cNvSpPr txBox="1"/>
          <p:nvPr/>
        </p:nvSpPr>
        <p:spPr>
          <a:xfrm>
            <a:off x="83043" y="-660126"/>
            <a:ext cx="12100560" cy="11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348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rgbClr val="132348"/>
                </a:solidFill>
                <a:latin typeface="Calibri"/>
                <a:ea typeface="Calibri"/>
                <a:cs typeface="Calibri"/>
                <a:sym typeface="Calibri"/>
              </a:rPr>
              <a:t>RC – CUSTOMER ACQUISITION BONUSES</a:t>
            </a:r>
            <a:endParaRPr sz="2200" b="1" i="0" u="none" strike="noStrike" cap="none">
              <a:solidFill>
                <a:srgbClr val="1323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1ee7de1df78_2_8"/>
          <p:cNvSpPr txBox="1"/>
          <p:nvPr/>
        </p:nvSpPr>
        <p:spPr>
          <a:xfrm>
            <a:off x="2611975" y="408700"/>
            <a:ext cx="9136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Calibri"/>
              <a:buNone/>
            </a:pPr>
            <a:r>
              <a:rPr lang="en-US" sz="6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RC </a:t>
            </a:r>
            <a:r>
              <a:rPr lang="en-US" sz="6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Regional Coordinator 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1ee7de1df78_2_8" descr="Pictur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967" y="2785525"/>
            <a:ext cx="730373" cy="1219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ee7de1df78_2_8"/>
          <p:cNvSpPr txBox="1"/>
          <p:nvPr/>
        </p:nvSpPr>
        <p:spPr>
          <a:xfrm>
            <a:off x="8083590" y="3409307"/>
            <a:ext cx="791118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1ee7de1df78_2_8"/>
          <p:cNvSpPr txBox="1"/>
          <p:nvPr/>
        </p:nvSpPr>
        <p:spPr>
          <a:xfrm>
            <a:off x="7847099" y="4198163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ee7de1df78_2_8"/>
          <p:cNvSpPr txBox="1"/>
          <p:nvPr/>
        </p:nvSpPr>
        <p:spPr>
          <a:xfrm>
            <a:off x="866553" y="2383575"/>
            <a:ext cx="52164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Up to $150 for Every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1ee7de1df78_2_8"/>
          <p:cNvSpPr txBox="1"/>
          <p:nvPr/>
        </p:nvSpPr>
        <p:spPr>
          <a:xfrm>
            <a:off x="386796" y="4146382"/>
            <a:ext cx="41619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Example*: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CQ’s x $150 =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$1,500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1ee7de1df78_2_8"/>
          <p:cNvSpPr txBox="1"/>
          <p:nvPr/>
        </p:nvSpPr>
        <p:spPr>
          <a:xfrm>
            <a:off x="4133116" y="1448586"/>
            <a:ext cx="6094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200 Points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(between You &amp; Team – Min. 15 Personal)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1ee7de1df78_2_8" descr="Pictur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3410" y="4609966"/>
            <a:ext cx="384942" cy="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1ee7de1df78_2_8" descr="Pictur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133" y="4609967"/>
            <a:ext cx="384942" cy="642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g1ee7de1df78_2_8"/>
          <p:cNvCxnSpPr/>
          <p:nvPr/>
        </p:nvCxnSpPr>
        <p:spPr>
          <a:xfrm flipH="1">
            <a:off x="7574876" y="3925673"/>
            <a:ext cx="577898" cy="747907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63" name="Google Shape;163;g1ee7de1df78_2_8"/>
          <p:cNvCxnSpPr/>
          <p:nvPr/>
        </p:nvCxnSpPr>
        <p:spPr>
          <a:xfrm>
            <a:off x="8758063" y="3869883"/>
            <a:ext cx="518060" cy="769110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64" name="Google Shape;164;g1ee7de1df78_2_8"/>
          <p:cNvSpPr txBox="1"/>
          <p:nvPr/>
        </p:nvSpPr>
        <p:spPr>
          <a:xfrm>
            <a:off x="7094350" y="5341817"/>
            <a:ext cx="983045" cy="1077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Max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br>
              <a:rPr lang="en-US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Points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 Leg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1ee7de1df78_2_8"/>
          <p:cNvSpPr txBox="1"/>
          <p:nvPr/>
        </p:nvSpPr>
        <p:spPr>
          <a:xfrm>
            <a:off x="8804357" y="5346882"/>
            <a:ext cx="1461800" cy="1077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Max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100</a:t>
            </a:r>
            <a:br>
              <a:rPr lang="en-US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Points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 Leg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1ee7de1df78_2_8"/>
          <p:cNvSpPr txBox="1"/>
          <p:nvPr/>
        </p:nvSpPr>
        <p:spPr>
          <a:xfrm>
            <a:off x="7369890" y="4877679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ee7de1df78_2_8"/>
          <p:cNvSpPr txBox="1"/>
          <p:nvPr/>
        </p:nvSpPr>
        <p:spPr>
          <a:xfrm>
            <a:off x="8257049" y="4886636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1ee7de1df78_2_8"/>
          <p:cNvSpPr txBox="1"/>
          <p:nvPr/>
        </p:nvSpPr>
        <p:spPr>
          <a:xfrm>
            <a:off x="9059389" y="4886636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ee7de1df78_2_8"/>
          <p:cNvSpPr txBox="1"/>
          <p:nvPr/>
        </p:nvSpPr>
        <p:spPr>
          <a:xfrm>
            <a:off x="7741273" y="6504057"/>
            <a:ext cx="44507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*Example is for training purposes only*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ee7de1df78_2_8"/>
          <p:cNvSpPr txBox="1"/>
          <p:nvPr/>
        </p:nvSpPr>
        <p:spPr>
          <a:xfrm>
            <a:off x="520096" y="1659558"/>
            <a:ext cx="55627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*Hypothetical example for training purposes only*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g1ee7de1df78_2_35"/>
          <p:cNvCxnSpPr/>
          <p:nvPr/>
        </p:nvCxnSpPr>
        <p:spPr>
          <a:xfrm>
            <a:off x="520096" y="495913"/>
            <a:ext cx="11139714" cy="1"/>
          </a:xfrm>
          <a:prstGeom prst="straightConnector1">
            <a:avLst/>
          </a:prstGeom>
          <a:noFill/>
          <a:ln w="12700" cap="flat" cmpd="sng">
            <a:solidFill>
              <a:srgbClr val="888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6" name="Google Shape;176;g1ee7de1df78_2_35"/>
          <p:cNvSpPr/>
          <p:nvPr/>
        </p:nvSpPr>
        <p:spPr>
          <a:xfrm rot="-5400000">
            <a:off x="6703496" y="-2785582"/>
            <a:ext cx="335957" cy="84582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171"/>
                </a:moveTo>
                <a:lnTo>
                  <a:pt x="5400" y="21171"/>
                </a:lnTo>
                <a:lnTo>
                  <a:pt x="5400" y="0"/>
                </a:lnTo>
                <a:lnTo>
                  <a:pt x="16200" y="0"/>
                </a:lnTo>
                <a:lnTo>
                  <a:pt x="16200" y="21171"/>
                </a:lnTo>
                <a:lnTo>
                  <a:pt x="21600" y="2117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13234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ee7de1df78_2_35"/>
          <p:cNvSpPr/>
          <p:nvPr/>
        </p:nvSpPr>
        <p:spPr>
          <a:xfrm>
            <a:off x="816931" y="592072"/>
            <a:ext cx="1825415" cy="931859"/>
          </a:xfrm>
          <a:prstGeom prst="rect">
            <a:avLst/>
          </a:prstGeom>
          <a:solidFill>
            <a:srgbClr val="13234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48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1323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ee7de1df78_2_35"/>
          <p:cNvSpPr txBox="1"/>
          <p:nvPr/>
        </p:nvSpPr>
        <p:spPr>
          <a:xfrm>
            <a:off x="821506" y="629394"/>
            <a:ext cx="1790470" cy="245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ee7de1df78_2_35"/>
          <p:cNvSpPr txBox="1"/>
          <p:nvPr/>
        </p:nvSpPr>
        <p:spPr>
          <a:xfrm>
            <a:off x="83043" y="-660126"/>
            <a:ext cx="12100560" cy="11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348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rgbClr val="132348"/>
                </a:solidFill>
                <a:latin typeface="Calibri"/>
                <a:ea typeface="Calibri"/>
                <a:cs typeface="Calibri"/>
                <a:sym typeface="Calibri"/>
              </a:rPr>
              <a:t>RD – CUSTOMER ACQUISITION BONUSES</a:t>
            </a:r>
            <a:endParaRPr sz="2200" b="1" i="0" u="none" strike="noStrike" cap="none">
              <a:solidFill>
                <a:srgbClr val="1323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1ee7de1df78_2_35"/>
          <p:cNvSpPr txBox="1"/>
          <p:nvPr/>
        </p:nvSpPr>
        <p:spPr>
          <a:xfrm>
            <a:off x="6681295" y="3821898"/>
            <a:ext cx="3483262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endParaRPr sz="28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ee7de1df78_2_35"/>
          <p:cNvSpPr txBox="1"/>
          <p:nvPr/>
        </p:nvSpPr>
        <p:spPr>
          <a:xfrm>
            <a:off x="3256977" y="442236"/>
            <a:ext cx="7228994" cy="101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RD –</a:t>
            </a: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Regional Director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1ee7de1df78_2_35" descr="Pictur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7367" y="2963258"/>
            <a:ext cx="730373" cy="121946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ee7de1df78_2_35"/>
          <p:cNvSpPr txBox="1"/>
          <p:nvPr/>
        </p:nvSpPr>
        <p:spPr>
          <a:xfrm>
            <a:off x="7981990" y="3587040"/>
            <a:ext cx="791118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1ee7de1df78_2_35"/>
          <p:cNvSpPr txBox="1"/>
          <p:nvPr/>
        </p:nvSpPr>
        <p:spPr>
          <a:xfrm>
            <a:off x="7745499" y="4375896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ee7de1df78_2_35"/>
          <p:cNvSpPr txBox="1"/>
          <p:nvPr/>
        </p:nvSpPr>
        <p:spPr>
          <a:xfrm>
            <a:off x="563061" y="2383566"/>
            <a:ext cx="435625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Up to $250 for Every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CQ in your RD Open 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ee7de1df78_2_35"/>
          <p:cNvSpPr txBox="1"/>
          <p:nvPr/>
        </p:nvSpPr>
        <p:spPr>
          <a:xfrm>
            <a:off x="520096" y="3729282"/>
            <a:ext cx="416190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Example*: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CQ’s x $250 =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$2,500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ee7de1df78_2_35"/>
          <p:cNvSpPr txBox="1"/>
          <p:nvPr/>
        </p:nvSpPr>
        <p:spPr>
          <a:xfrm>
            <a:off x="5375666" y="1770824"/>
            <a:ext cx="60945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600 Points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(between You &amp; Team – Min. 15 Personal)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1ee7de1df78_2_35" descr="Pictur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810" y="4787699"/>
            <a:ext cx="384942" cy="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g1ee7de1df78_2_35" descr="Pictur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0082" y="4787701"/>
            <a:ext cx="384942" cy="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ee7de1df78_2_35" descr="Pictur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533" y="4787700"/>
            <a:ext cx="384942" cy="642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g1ee7de1df78_2_35"/>
          <p:cNvCxnSpPr/>
          <p:nvPr/>
        </p:nvCxnSpPr>
        <p:spPr>
          <a:xfrm flipH="1">
            <a:off x="7473276" y="4103406"/>
            <a:ext cx="577898" cy="747907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2" name="Google Shape;192;g1ee7de1df78_2_35"/>
          <p:cNvCxnSpPr/>
          <p:nvPr/>
        </p:nvCxnSpPr>
        <p:spPr>
          <a:xfrm>
            <a:off x="8656463" y="4047616"/>
            <a:ext cx="518060" cy="769110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193" name="Google Shape;193;g1ee7de1df78_2_35"/>
          <p:cNvCxnSpPr/>
          <p:nvPr/>
        </p:nvCxnSpPr>
        <p:spPr>
          <a:xfrm>
            <a:off x="8384239" y="4037390"/>
            <a:ext cx="0" cy="769110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94" name="Google Shape;194;g1ee7de1df78_2_35"/>
          <p:cNvSpPr txBox="1"/>
          <p:nvPr/>
        </p:nvSpPr>
        <p:spPr>
          <a:xfrm>
            <a:off x="6992750" y="5519550"/>
            <a:ext cx="983045" cy="1077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Max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br>
              <a:rPr lang="en-US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Points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 Leg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ee7de1df78_2_35"/>
          <p:cNvSpPr txBox="1"/>
          <p:nvPr/>
        </p:nvSpPr>
        <p:spPr>
          <a:xfrm>
            <a:off x="7900417" y="5524615"/>
            <a:ext cx="983045" cy="1077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Max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br>
              <a:rPr lang="en-US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Points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 Leg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1ee7de1df78_2_35"/>
          <p:cNvSpPr txBox="1"/>
          <p:nvPr/>
        </p:nvSpPr>
        <p:spPr>
          <a:xfrm>
            <a:off x="8702757" y="5524615"/>
            <a:ext cx="983045" cy="1077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Max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200</a:t>
            </a:r>
            <a:br>
              <a:rPr lang="en-US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Points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 Leg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1ee7de1df78_2_35"/>
          <p:cNvSpPr txBox="1"/>
          <p:nvPr/>
        </p:nvSpPr>
        <p:spPr>
          <a:xfrm>
            <a:off x="7268290" y="5055412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ee7de1df78_2_35"/>
          <p:cNvSpPr txBox="1"/>
          <p:nvPr/>
        </p:nvSpPr>
        <p:spPr>
          <a:xfrm>
            <a:off x="8155449" y="5064369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1ee7de1df78_2_35"/>
          <p:cNvSpPr txBox="1"/>
          <p:nvPr/>
        </p:nvSpPr>
        <p:spPr>
          <a:xfrm>
            <a:off x="8957789" y="5064369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1ee7de1df78_2_35"/>
          <p:cNvSpPr txBox="1"/>
          <p:nvPr/>
        </p:nvSpPr>
        <p:spPr>
          <a:xfrm>
            <a:off x="7741273" y="6504057"/>
            <a:ext cx="44507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*Example is for training purposes only*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ee7de1df78_2_35"/>
          <p:cNvSpPr txBox="1"/>
          <p:nvPr/>
        </p:nvSpPr>
        <p:spPr>
          <a:xfrm>
            <a:off x="520096" y="1659558"/>
            <a:ext cx="55627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*Hypothetical example for training purposes only*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g1ee7de1df78_2_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5971" y="24377"/>
            <a:ext cx="1697632" cy="1251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Google Shape;207;g1ee7de1df78_2_66"/>
          <p:cNvCxnSpPr/>
          <p:nvPr/>
        </p:nvCxnSpPr>
        <p:spPr>
          <a:xfrm>
            <a:off x="520096" y="495913"/>
            <a:ext cx="11139714" cy="1"/>
          </a:xfrm>
          <a:prstGeom prst="straightConnector1">
            <a:avLst/>
          </a:prstGeom>
          <a:noFill/>
          <a:ln w="12700" cap="flat" cmpd="sng">
            <a:solidFill>
              <a:srgbClr val="888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08" name="Google Shape;208;g1ee7de1df78_2_66"/>
          <p:cNvSpPr/>
          <p:nvPr/>
        </p:nvSpPr>
        <p:spPr>
          <a:xfrm rot="-5400000">
            <a:off x="6703496" y="-2785582"/>
            <a:ext cx="335957" cy="84582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171"/>
                </a:moveTo>
                <a:lnTo>
                  <a:pt x="5400" y="21171"/>
                </a:lnTo>
                <a:lnTo>
                  <a:pt x="5400" y="0"/>
                </a:lnTo>
                <a:lnTo>
                  <a:pt x="16200" y="0"/>
                </a:lnTo>
                <a:lnTo>
                  <a:pt x="16200" y="21171"/>
                </a:lnTo>
                <a:lnTo>
                  <a:pt x="21600" y="2117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13234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ee7de1df78_2_66"/>
          <p:cNvSpPr/>
          <p:nvPr/>
        </p:nvSpPr>
        <p:spPr>
          <a:xfrm>
            <a:off x="816931" y="592072"/>
            <a:ext cx="1825415" cy="931859"/>
          </a:xfrm>
          <a:prstGeom prst="rect">
            <a:avLst/>
          </a:prstGeom>
          <a:solidFill>
            <a:srgbClr val="13234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48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1323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ee7de1df78_2_66"/>
          <p:cNvSpPr txBox="1"/>
          <p:nvPr/>
        </p:nvSpPr>
        <p:spPr>
          <a:xfrm>
            <a:off x="821506" y="629394"/>
            <a:ext cx="1790470" cy="245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ee7de1df78_2_66"/>
          <p:cNvSpPr txBox="1"/>
          <p:nvPr/>
        </p:nvSpPr>
        <p:spPr>
          <a:xfrm>
            <a:off x="83043" y="-660126"/>
            <a:ext cx="12100560" cy="11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348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rgbClr val="132348"/>
                </a:solidFill>
                <a:latin typeface="Calibri"/>
                <a:ea typeface="Calibri"/>
                <a:cs typeface="Calibri"/>
                <a:sym typeface="Calibri"/>
              </a:rPr>
              <a:t>RVP – REGIONAL VICE PRESIDENT</a:t>
            </a:r>
            <a:endParaRPr sz="2200" b="1" i="0" u="none" strike="noStrike" cap="none">
              <a:solidFill>
                <a:srgbClr val="1323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ee7de1df78_2_66"/>
          <p:cNvSpPr txBox="1"/>
          <p:nvPr/>
        </p:nvSpPr>
        <p:spPr>
          <a:xfrm>
            <a:off x="4687431" y="4305750"/>
            <a:ext cx="2439641" cy="163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Max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750</a:t>
            </a:r>
            <a:r>
              <a:rPr lang="en-US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Points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 Leg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ee7de1df78_2_66"/>
          <p:cNvSpPr txBox="1"/>
          <p:nvPr/>
        </p:nvSpPr>
        <p:spPr>
          <a:xfrm>
            <a:off x="2688625" y="442275"/>
            <a:ext cx="9309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RVP-</a:t>
            </a:r>
            <a:r>
              <a:rPr lang="en-US" sz="6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Regional Vice President</a:t>
            </a:r>
            <a:endParaRPr sz="6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g1ee7de1df78_2_66"/>
          <p:cNvCxnSpPr/>
          <p:nvPr/>
        </p:nvCxnSpPr>
        <p:spPr>
          <a:xfrm flipH="1">
            <a:off x="6835558" y="3206446"/>
            <a:ext cx="1007144" cy="595226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5" name="Google Shape;215;g1ee7de1df78_2_66"/>
          <p:cNvCxnSpPr/>
          <p:nvPr/>
        </p:nvCxnSpPr>
        <p:spPr>
          <a:xfrm>
            <a:off x="8156255" y="3183731"/>
            <a:ext cx="974997" cy="617941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6" name="Google Shape;216;g1ee7de1df78_2_66"/>
          <p:cNvCxnSpPr/>
          <p:nvPr/>
        </p:nvCxnSpPr>
        <p:spPr>
          <a:xfrm>
            <a:off x="8065763" y="3214723"/>
            <a:ext cx="254510" cy="535834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17" name="Google Shape;217;g1ee7de1df78_2_66"/>
          <p:cNvCxnSpPr/>
          <p:nvPr/>
        </p:nvCxnSpPr>
        <p:spPr>
          <a:xfrm flipH="1">
            <a:off x="7567929" y="3183732"/>
            <a:ext cx="410555" cy="771957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18" name="Google Shape;218;g1ee7de1df78_2_66" descr="Picture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201" y="3474586"/>
            <a:ext cx="384942" cy="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1ee7de1df78_2_66" descr="Pictur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5718" y="3474586"/>
            <a:ext cx="384942" cy="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1ee7de1df78_2_66" descr="Pictur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7751" y="2581630"/>
            <a:ext cx="512358" cy="85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ee7de1df78_2_66"/>
          <p:cNvSpPr txBox="1"/>
          <p:nvPr/>
        </p:nvSpPr>
        <p:spPr>
          <a:xfrm>
            <a:off x="7649094" y="2981796"/>
            <a:ext cx="709669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RVP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1ee7de1df78_2_66"/>
          <p:cNvSpPr txBox="1"/>
          <p:nvPr/>
        </p:nvSpPr>
        <p:spPr>
          <a:xfrm>
            <a:off x="7313118" y="3727452"/>
            <a:ext cx="533820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1ee7de1df78_2_66"/>
          <p:cNvSpPr txBox="1"/>
          <p:nvPr/>
        </p:nvSpPr>
        <p:spPr>
          <a:xfrm>
            <a:off x="8140319" y="3744163"/>
            <a:ext cx="560892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1ee7de1df78_2_66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5171" y="3480315"/>
            <a:ext cx="384942" cy="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ee7de1df78_2_66" descr="Pictur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3720" y="3472224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1ee7de1df78_2_66"/>
          <p:cNvSpPr txBox="1"/>
          <p:nvPr/>
        </p:nvSpPr>
        <p:spPr>
          <a:xfrm>
            <a:off x="6482923" y="3733181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1ee7de1df78_2_66"/>
          <p:cNvSpPr txBox="1"/>
          <p:nvPr/>
        </p:nvSpPr>
        <p:spPr>
          <a:xfrm>
            <a:off x="8951389" y="3725090"/>
            <a:ext cx="689447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1ee7de1df78_2_66"/>
          <p:cNvSpPr txBox="1"/>
          <p:nvPr/>
        </p:nvSpPr>
        <p:spPr>
          <a:xfrm>
            <a:off x="6068194" y="4328407"/>
            <a:ext cx="2439641" cy="163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Max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750</a:t>
            </a:r>
            <a:r>
              <a:rPr lang="en-US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Points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 Leg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1ee7de1df78_2_66"/>
          <p:cNvSpPr txBox="1"/>
          <p:nvPr/>
        </p:nvSpPr>
        <p:spPr>
          <a:xfrm>
            <a:off x="7449969" y="4347940"/>
            <a:ext cx="2439641" cy="163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Max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750</a:t>
            </a:r>
            <a:r>
              <a:rPr lang="en-US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Points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 Leg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ee7de1df78_2_66"/>
          <p:cNvSpPr txBox="1"/>
          <p:nvPr/>
        </p:nvSpPr>
        <p:spPr>
          <a:xfrm>
            <a:off x="8811389" y="4365728"/>
            <a:ext cx="2439641" cy="163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Max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750</a:t>
            </a:r>
            <a:r>
              <a:rPr lang="en-US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Points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 Leg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ee7de1df78_2_66"/>
          <p:cNvSpPr txBox="1"/>
          <p:nvPr/>
        </p:nvSpPr>
        <p:spPr>
          <a:xfrm>
            <a:off x="4956668" y="1495443"/>
            <a:ext cx="60945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3,000 Points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(between You &amp; Team – Min. 15 Personal)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57;g1ee7de1df78_2_8">
            <a:extLst>
              <a:ext uri="{FF2B5EF4-FFF2-40B4-BE49-F238E27FC236}">
                <a16:creationId xmlns:a16="http://schemas.microsoft.com/office/drawing/2014/main" id="{B1FDC7D3-629B-4F10-F71F-86D65ABB1F69}"/>
              </a:ext>
            </a:extLst>
          </p:cNvPr>
          <p:cNvSpPr txBox="1"/>
          <p:nvPr/>
        </p:nvSpPr>
        <p:spPr>
          <a:xfrm>
            <a:off x="133798" y="2303665"/>
            <a:ext cx="521640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Up to $350 for Every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9F4873-C566-AB3C-63BF-0064090FC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68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458BA2-80A2-FCBB-1174-A02A1089B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130" y="0"/>
            <a:ext cx="383991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10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g1ee7de1df78_2_94"/>
          <p:cNvCxnSpPr/>
          <p:nvPr/>
        </p:nvCxnSpPr>
        <p:spPr>
          <a:xfrm rot="10800000">
            <a:off x="2146527" y="634262"/>
            <a:ext cx="8397166" cy="17920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7" name="Google Shape;237;g1ee7de1df78_2_94"/>
          <p:cNvCxnSpPr/>
          <p:nvPr/>
        </p:nvCxnSpPr>
        <p:spPr>
          <a:xfrm flipH="1">
            <a:off x="2150179" y="606921"/>
            <a:ext cx="2769" cy="63857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38" name="Google Shape;238;g1ee7de1df78_2_94" descr="Picture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4613" y="1194611"/>
            <a:ext cx="384942" cy="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ee7de1df78_2_94" descr="Pictur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478" y="1229210"/>
            <a:ext cx="384942" cy="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ee7de1df78_2_94" descr="Pictur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6687" y="0"/>
            <a:ext cx="512358" cy="85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1ee7de1df78_2_94"/>
          <p:cNvSpPr txBox="1"/>
          <p:nvPr/>
        </p:nvSpPr>
        <p:spPr>
          <a:xfrm>
            <a:off x="5488030" y="465683"/>
            <a:ext cx="709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  </a:t>
            </a: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1ee7de1df78_2_94"/>
          <p:cNvSpPr txBox="1"/>
          <p:nvPr/>
        </p:nvSpPr>
        <p:spPr>
          <a:xfrm>
            <a:off x="3770174" y="1486007"/>
            <a:ext cx="533820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ETL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005" y="1192897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1ee7de1df78_2_94"/>
          <p:cNvSpPr txBox="1"/>
          <p:nvPr/>
        </p:nvSpPr>
        <p:spPr>
          <a:xfrm>
            <a:off x="1534936" y="1467691"/>
            <a:ext cx="473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ETL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1ee7de1df78_2_94"/>
          <p:cNvSpPr txBox="1"/>
          <p:nvPr/>
        </p:nvSpPr>
        <p:spPr>
          <a:xfrm>
            <a:off x="5564039" y="1518724"/>
            <a:ext cx="533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g1ee7de1df78_2_94"/>
          <p:cNvCxnSpPr/>
          <p:nvPr/>
        </p:nvCxnSpPr>
        <p:spPr>
          <a:xfrm flipH="1">
            <a:off x="4037083" y="606921"/>
            <a:ext cx="12595" cy="704383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47" name="Google Shape;247;g1ee7de1df78_2_94"/>
          <p:cNvCxnSpPr/>
          <p:nvPr/>
        </p:nvCxnSpPr>
        <p:spPr>
          <a:xfrm flipH="1">
            <a:off x="5820704" y="816676"/>
            <a:ext cx="3701" cy="615638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48" name="Google Shape;248;g1ee7de1df78_2_94"/>
          <p:cNvCxnSpPr/>
          <p:nvPr/>
        </p:nvCxnSpPr>
        <p:spPr>
          <a:xfrm flipH="1">
            <a:off x="7395938" y="653394"/>
            <a:ext cx="3701" cy="615638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49" name="Google Shape;249;g1ee7de1df78_2_94" descr="Picture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2957" y="1194611"/>
            <a:ext cx="384942" cy="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1ee7de1df78_2_94" descr="Pictur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1321" y="1194611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1ee7de1df78_2_94"/>
          <p:cNvSpPr txBox="1"/>
          <p:nvPr/>
        </p:nvSpPr>
        <p:spPr>
          <a:xfrm>
            <a:off x="8688518" y="1486007"/>
            <a:ext cx="533820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ETL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9763" y="1216433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1ee7de1df78_2_94"/>
          <p:cNvSpPr txBox="1"/>
          <p:nvPr/>
        </p:nvSpPr>
        <p:spPr>
          <a:xfrm>
            <a:off x="7169719" y="1478827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ETL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1ee7de1df78_2_94"/>
          <p:cNvSpPr txBox="1"/>
          <p:nvPr/>
        </p:nvSpPr>
        <p:spPr>
          <a:xfrm>
            <a:off x="10266882" y="1484125"/>
            <a:ext cx="533820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ETL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g1ee7de1df78_2_94"/>
          <p:cNvCxnSpPr/>
          <p:nvPr/>
        </p:nvCxnSpPr>
        <p:spPr>
          <a:xfrm flipH="1">
            <a:off x="8955428" y="695666"/>
            <a:ext cx="3701" cy="615638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6" name="Google Shape;256;g1ee7de1df78_2_94"/>
          <p:cNvCxnSpPr/>
          <p:nvPr/>
        </p:nvCxnSpPr>
        <p:spPr>
          <a:xfrm flipH="1">
            <a:off x="10523546" y="629530"/>
            <a:ext cx="20147" cy="76818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7" name="Google Shape;257;g1ee7de1df78_2_94"/>
          <p:cNvCxnSpPr/>
          <p:nvPr/>
        </p:nvCxnSpPr>
        <p:spPr>
          <a:xfrm>
            <a:off x="2146527" y="1811031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58" name="Google Shape;258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9699" y="2100762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1ee7de1df78_2_94"/>
          <p:cNvSpPr txBox="1"/>
          <p:nvPr/>
        </p:nvSpPr>
        <p:spPr>
          <a:xfrm>
            <a:off x="1898911" y="2363156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g1ee7de1df78_2_94"/>
          <p:cNvCxnSpPr/>
          <p:nvPr/>
        </p:nvCxnSpPr>
        <p:spPr>
          <a:xfrm>
            <a:off x="2152949" y="2718896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61" name="Google Shape;261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6121" y="3008627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ee7de1df78_2_94"/>
          <p:cNvSpPr txBox="1"/>
          <p:nvPr/>
        </p:nvSpPr>
        <p:spPr>
          <a:xfrm>
            <a:off x="1916457" y="3258602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482" y="3898766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1ee7de1df78_2_94"/>
          <p:cNvSpPr txBox="1"/>
          <p:nvPr/>
        </p:nvSpPr>
        <p:spPr>
          <a:xfrm>
            <a:off x="1935461" y="4182126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5" name="Google Shape;265;g1ee7de1df78_2_94"/>
          <p:cNvCxnSpPr/>
          <p:nvPr/>
        </p:nvCxnSpPr>
        <p:spPr>
          <a:xfrm>
            <a:off x="2182732" y="4516900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66" name="Google Shape;266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7936" y="4823608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1ee7de1df78_2_94"/>
          <p:cNvSpPr txBox="1"/>
          <p:nvPr/>
        </p:nvSpPr>
        <p:spPr>
          <a:xfrm>
            <a:off x="1963915" y="5089991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8" name="Google Shape;268;g1ee7de1df78_2_94"/>
          <p:cNvCxnSpPr/>
          <p:nvPr/>
        </p:nvCxnSpPr>
        <p:spPr>
          <a:xfrm>
            <a:off x="2158538" y="3590541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69" name="Google Shape;269;g1ee7de1df78_2_94"/>
          <p:cNvCxnSpPr/>
          <p:nvPr/>
        </p:nvCxnSpPr>
        <p:spPr>
          <a:xfrm>
            <a:off x="4054035" y="1847344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70" name="Google Shape;270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7207" y="2137075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1ee7de1df78_2_94"/>
          <p:cNvSpPr txBox="1"/>
          <p:nvPr/>
        </p:nvSpPr>
        <p:spPr>
          <a:xfrm>
            <a:off x="3806419" y="2399469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g1ee7de1df78_2_94"/>
          <p:cNvCxnSpPr/>
          <p:nvPr/>
        </p:nvCxnSpPr>
        <p:spPr>
          <a:xfrm>
            <a:off x="4060457" y="2755209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73" name="Google Shape;273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3629" y="3044940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ee7de1df78_2_94"/>
          <p:cNvSpPr txBox="1"/>
          <p:nvPr/>
        </p:nvSpPr>
        <p:spPr>
          <a:xfrm>
            <a:off x="3823965" y="3294915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990" y="3935079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1ee7de1df78_2_94"/>
          <p:cNvSpPr txBox="1"/>
          <p:nvPr/>
        </p:nvSpPr>
        <p:spPr>
          <a:xfrm>
            <a:off x="3842969" y="4218439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g1ee7de1df78_2_94"/>
          <p:cNvCxnSpPr/>
          <p:nvPr/>
        </p:nvCxnSpPr>
        <p:spPr>
          <a:xfrm>
            <a:off x="4090240" y="4553213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78" name="Google Shape;278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5444" y="4859921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1ee7de1df78_2_94"/>
          <p:cNvSpPr txBox="1"/>
          <p:nvPr/>
        </p:nvSpPr>
        <p:spPr>
          <a:xfrm>
            <a:off x="3871423" y="5126304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0" name="Google Shape;280;g1ee7de1df78_2_94"/>
          <p:cNvCxnSpPr/>
          <p:nvPr/>
        </p:nvCxnSpPr>
        <p:spPr>
          <a:xfrm>
            <a:off x="4066046" y="3626854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1" name="Google Shape;281;g1ee7de1df78_2_94"/>
          <p:cNvCxnSpPr/>
          <p:nvPr/>
        </p:nvCxnSpPr>
        <p:spPr>
          <a:xfrm>
            <a:off x="5845951" y="1847344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82" name="Google Shape;282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9123" y="2137075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g1ee7de1df78_2_94"/>
          <p:cNvSpPr txBox="1"/>
          <p:nvPr/>
        </p:nvSpPr>
        <p:spPr>
          <a:xfrm>
            <a:off x="5598335" y="2399469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RC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g1ee7de1df78_2_94"/>
          <p:cNvCxnSpPr/>
          <p:nvPr/>
        </p:nvCxnSpPr>
        <p:spPr>
          <a:xfrm>
            <a:off x="5852373" y="2755209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85" name="Google Shape;285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5545" y="3044940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1ee7de1df78_2_94"/>
          <p:cNvSpPr txBox="1"/>
          <p:nvPr/>
        </p:nvSpPr>
        <p:spPr>
          <a:xfrm>
            <a:off x="5615881" y="3294915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ETL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8906" y="3935079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1ee7de1df78_2_94"/>
          <p:cNvSpPr txBox="1"/>
          <p:nvPr/>
        </p:nvSpPr>
        <p:spPr>
          <a:xfrm>
            <a:off x="5634885" y="4218439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ETL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9" name="Google Shape;289;g1ee7de1df78_2_94"/>
          <p:cNvCxnSpPr/>
          <p:nvPr/>
        </p:nvCxnSpPr>
        <p:spPr>
          <a:xfrm>
            <a:off x="5882156" y="4553213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90" name="Google Shape;290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7360" y="4859921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1ee7de1df78_2_94"/>
          <p:cNvSpPr txBox="1"/>
          <p:nvPr/>
        </p:nvSpPr>
        <p:spPr>
          <a:xfrm>
            <a:off x="5663339" y="5126304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g1ee7de1df78_2_94"/>
          <p:cNvCxnSpPr/>
          <p:nvPr/>
        </p:nvCxnSpPr>
        <p:spPr>
          <a:xfrm>
            <a:off x="5857962" y="3626854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93" name="Google Shape;293;g1ee7de1df78_2_94"/>
          <p:cNvCxnSpPr/>
          <p:nvPr/>
        </p:nvCxnSpPr>
        <p:spPr>
          <a:xfrm>
            <a:off x="7404346" y="1867371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94" name="Google Shape;294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518" y="2157102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1ee7de1df78_2_94"/>
          <p:cNvSpPr txBox="1"/>
          <p:nvPr/>
        </p:nvSpPr>
        <p:spPr>
          <a:xfrm>
            <a:off x="7156730" y="2419496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g1ee7de1df78_2_94"/>
          <p:cNvCxnSpPr/>
          <p:nvPr/>
        </p:nvCxnSpPr>
        <p:spPr>
          <a:xfrm>
            <a:off x="7410768" y="2775236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97" name="Google Shape;297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3940" y="3064967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1ee7de1df78_2_94"/>
          <p:cNvSpPr txBox="1"/>
          <p:nvPr/>
        </p:nvSpPr>
        <p:spPr>
          <a:xfrm>
            <a:off x="7174276" y="3314942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7301" y="3955106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1ee7de1df78_2_94"/>
          <p:cNvSpPr txBox="1"/>
          <p:nvPr/>
        </p:nvSpPr>
        <p:spPr>
          <a:xfrm>
            <a:off x="7193280" y="4238466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g1ee7de1df78_2_94"/>
          <p:cNvCxnSpPr/>
          <p:nvPr/>
        </p:nvCxnSpPr>
        <p:spPr>
          <a:xfrm>
            <a:off x="7440551" y="4573240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02" name="Google Shape;302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5755" y="4879948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1ee7de1df78_2_94"/>
          <p:cNvSpPr txBox="1"/>
          <p:nvPr/>
        </p:nvSpPr>
        <p:spPr>
          <a:xfrm>
            <a:off x="7221734" y="5146331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g1ee7de1df78_2_94"/>
          <p:cNvCxnSpPr/>
          <p:nvPr/>
        </p:nvCxnSpPr>
        <p:spPr>
          <a:xfrm>
            <a:off x="7416357" y="3646881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05" name="Google Shape;305;g1ee7de1df78_2_94"/>
          <p:cNvCxnSpPr/>
          <p:nvPr/>
        </p:nvCxnSpPr>
        <p:spPr>
          <a:xfrm>
            <a:off x="8960251" y="1829525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06" name="Google Shape;306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3423" y="2119256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1ee7de1df78_2_94"/>
          <p:cNvSpPr txBox="1"/>
          <p:nvPr/>
        </p:nvSpPr>
        <p:spPr>
          <a:xfrm>
            <a:off x="8712635" y="2381650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8" name="Google Shape;308;g1ee7de1df78_2_94"/>
          <p:cNvCxnSpPr/>
          <p:nvPr/>
        </p:nvCxnSpPr>
        <p:spPr>
          <a:xfrm>
            <a:off x="8966673" y="2737390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09" name="Google Shape;309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9845" y="3027121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1ee7de1df78_2_94"/>
          <p:cNvSpPr txBox="1"/>
          <p:nvPr/>
        </p:nvSpPr>
        <p:spPr>
          <a:xfrm>
            <a:off x="8730181" y="3277096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3206" y="3917260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1ee7de1df78_2_94"/>
          <p:cNvSpPr txBox="1"/>
          <p:nvPr/>
        </p:nvSpPr>
        <p:spPr>
          <a:xfrm>
            <a:off x="8749185" y="4200620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3" name="Google Shape;313;g1ee7de1df78_2_94"/>
          <p:cNvCxnSpPr/>
          <p:nvPr/>
        </p:nvCxnSpPr>
        <p:spPr>
          <a:xfrm>
            <a:off x="8996456" y="4535394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14" name="Google Shape;314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1660" y="4842102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1ee7de1df78_2_94"/>
          <p:cNvSpPr txBox="1"/>
          <p:nvPr/>
        </p:nvSpPr>
        <p:spPr>
          <a:xfrm>
            <a:off x="8777639" y="5108485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6" name="Google Shape;316;g1ee7de1df78_2_94"/>
          <p:cNvCxnSpPr/>
          <p:nvPr/>
        </p:nvCxnSpPr>
        <p:spPr>
          <a:xfrm>
            <a:off x="8972262" y="3609035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317" name="Google Shape;317;g1ee7de1df78_2_94"/>
          <p:cNvCxnSpPr/>
          <p:nvPr/>
        </p:nvCxnSpPr>
        <p:spPr>
          <a:xfrm>
            <a:off x="10551249" y="1820715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18" name="Google Shape;318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54421" y="2110446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1ee7de1df78_2_94"/>
          <p:cNvSpPr txBox="1"/>
          <p:nvPr/>
        </p:nvSpPr>
        <p:spPr>
          <a:xfrm>
            <a:off x="10303633" y="2372840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g1ee7de1df78_2_94"/>
          <p:cNvCxnSpPr/>
          <p:nvPr/>
        </p:nvCxnSpPr>
        <p:spPr>
          <a:xfrm>
            <a:off x="10557671" y="2728580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21" name="Google Shape;321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0843" y="3018311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1ee7de1df78_2_94"/>
          <p:cNvSpPr txBox="1"/>
          <p:nvPr/>
        </p:nvSpPr>
        <p:spPr>
          <a:xfrm>
            <a:off x="10321179" y="3268286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4204" y="3908450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1ee7de1df78_2_94"/>
          <p:cNvSpPr txBox="1"/>
          <p:nvPr/>
        </p:nvSpPr>
        <p:spPr>
          <a:xfrm>
            <a:off x="10340183" y="4191810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Google Shape;325;g1ee7de1df78_2_94"/>
          <p:cNvCxnSpPr/>
          <p:nvPr/>
        </p:nvCxnSpPr>
        <p:spPr>
          <a:xfrm>
            <a:off x="10587454" y="4526584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26" name="Google Shape;326;g1ee7de1df78_2_94" descr="Picture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2658" y="4833292"/>
            <a:ext cx="384942" cy="64271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1ee7de1df78_2_94"/>
          <p:cNvSpPr txBox="1"/>
          <p:nvPr/>
        </p:nvSpPr>
        <p:spPr>
          <a:xfrm>
            <a:off x="10368637" y="5099675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8" name="Google Shape;328;g1ee7de1df78_2_94"/>
          <p:cNvCxnSpPr/>
          <p:nvPr/>
        </p:nvCxnSpPr>
        <p:spPr>
          <a:xfrm>
            <a:off x="10563260" y="3600225"/>
            <a:ext cx="0" cy="308225"/>
          </a:xfrm>
          <a:prstGeom prst="straightConnector1">
            <a:avLst/>
          </a:prstGeom>
          <a:noFill/>
          <a:ln w="76200" cap="flat" cmpd="sng">
            <a:solidFill>
              <a:srgbClr val="13234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29" name="Google Shape;329;g1ee7de1df78_2_94"/>
          <p:cNvSpPr txBox="1"/>
          <p:nvPr/>
        </p:nvSpPr>
        <p:spPr>
          <a:xfrm>
            <a:off x="404561" y="2373553"/>
            <a:ext cx="9044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1ee7de1df78_2_94"/>
          <p:cNvSpPr txBox="1"/>
          <p:nvPr/>
        </p:nvSpPr>
        <p:spPr>
          <a:xfrm>
            <a:off x="380589" y="3272155"/>
            <a:ext cx="9044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1ee7de1df78_2_94"/>
          <p:cNvSpPr txBox="1"/>
          <p:nvPr/>
        </p:nvSpPr>
        <p:spPr>
          <a:xfrm>
            <a:off x="378722" y="4157252"/>
            <a:ext cx="9044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1ee7de1df78_2_94"/>
          <p:cNvSpPr txBox="1"/>
          <p:nvPr/>
        </p:nvSpPr>
        <p:spPr>
          <a:xfrm>
            <a:off x="409437" y="5120140"/>
            <a:ext cx="9044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1ee7de1df78_2_94"/>
          <p:cNvSpPr txBox="1"/>
          <p:nvPr/>
        </p:nvSpPr>
        <p:spPr>
          <a:xfrm>
            <a:off x="90476" y="5573791"/>
            <a:ext cx="5299969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Example*: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CQ’s X $150 = $3,600 that’s </a:t>
            </a:r>
            <a:r>
              <a:rPr lang="en-US" sz="2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$43,200/Year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1ee7de1df78_2_94"/>
          <p:cNvSpPr txBox="1"/>
          <p:nvPr/>
        </p:nvSpPr>
        <p:spPr>
          <a:xfrm>
            <a:off x="5531861" y="5586662"/>
            <a:ext cx="643464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 IBOS GET 10 Points EACH = 240 points/ Month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 Months Later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YOU’RE RVP</a:t>
            </a: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!!!!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1ee7de1df78_2_94"/>
          <p:cNvSpPr txBox="1"/>
          <p:nvPr/>
        </p:nvSpPr>
        <p:spPr>
          <a:xfrm>
            <a:off x="8001000" y="6527470"/>
            <a:ext cx="47151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*Example is for training purposes only*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1ee7de1df78_2_94"/>
          <p:cNvSpPr txBox="1"/>
          <p:nvPr/>
        </p:nvSpPr>
        <p:spPr>
          <a:xfrm>
            <a:off x="90476" y="97579"/>
            <a:ext cx="55627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*Hypothetical example for training purposes only*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1ee7de1df78_2_94"/>
          <p:cNvSpPr txBox="1"/>
          <p:nvPr/>
        </p:nvSpPr>
        <p:spPr>
          <a:xfrm>
            <a:off x="1962611" y="1503768"/>
            <a:ext cx="473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CQ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2acbe5f085d_3_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47"/>
            <a:ext cx="12192000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acbe5f085d_3_281"/>
          <p:cNvSpPr/>
          <p:nvPr/>
        </p:nvSpPr>
        <p:spPr>
          <a:xfrm>
            <a:off x="412256" y="6248451"/>
            <a:ext cx="11382375" cy="47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7750" bIns="0" anchor="t" anchorCtr="0">
            <a:noAutofit/>
          </a:bodyPr>
          <a:lstStyle/>
          <a:p>
            <a:pPr marL="36513" marR="0" lvl="0" indent="-3092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endParaRPr sz="550" b="0" i="0" u="sng" strike="noStrike" cap="none">
              <a:solidFill>
                <a:srgbClr val="002D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2acbe5f085d_3_281"/>
          <p:cNvSpPr/>
          <p:nvPr/>
        </p:nvSpPr>
        <p:spPr>
          <a:xfrm>
            <a:off x="552306" y="10759"/>
            <a:ext cx="11193363" cy="2407354"/>
          </a:xfrm>
          <a:prstGeom prst="rect">
            <a:avLst/>
          </a:prstGeom>
          <a:noFill/>
          <a:ln>
            <a:noFill/>
          </a:ln>
          <a:effectLst>
            <a:outerShdw blurRad="63500" dist="50799" dir="3378633" algn="ctr" rotWithShape="0">
              <a:schemeClr val="lt2">
                <a:alpha val="80000"/>
              </a:schemeClr>
            </a:outerShdw>
          </a:effectLst>
        </p:spPr>
        <p:txBody>
          <a:bodyPr spcFirstLastPara="1" wrap="square" lIns="0" tIns="0" rIns="26675" bIns="0" anchor="t" anchorCtr="0">
            <a:noAutofit/>
          </a:bodyPr>
          <a:lstStyle/>
          <a:p>
            <a:pPr marL="26075" marR="0" lvl="0" indent="-260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49"/>
              <a:buFont typeface="Arial"/>
              <a:buNone/>
            </a:pPr>
            <a:endParaRPr sz="6349" b="1" i="0" u="none" strike="noStrike" cap="none">
              <a:solidFill>
                <a:srgbClr val="0033CC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71" name="Google Shape;371;g2acbe5f085d_3_281"/>
          <p:cNvSpPr/>
          <p:nvPr/>
        </p:nvSpPr>
        <p:spPr>
          <a:xfrm>
            <a:off x="1609652" y="2882366"/>
            <a:ext cx="4952364" cy="2036281"/>
          </a:xfrm>
          <a:prstGeom prst="roundRect">
            <a:avLst>
              <a:gd name="adj" fmla="val 25264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058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49"/>
              <a:buFont typeface="Arial"/>
              <a:buNone/>
            </a:pPr>
            <a:r>
              <a:rPr lang="en-US" sz="5749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999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Celebration of Human Potential</a:t>
            </a:r>
            <a:r>
              <a:rPr lang="en-US" sz="5749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3999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g2acbe5f085d_3_2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7940" y="6078117"/>
            <a:ext cx="1859294" cy="47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g2acbe5f085d_3_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1" y="-3886"/>
            <a:ext cx="12188331" cy="68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2acbe5f085d_3_268"/>
          <p:cNvSpPr/>
          <p:nvPr/>
        </p:nvSpPr>
        <p:spPr>
          <a:xfrm>
            <a:off x="1237551" y="3922553"/>
            <a:ext cx="480667" cy="3029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acbe5f085d_3_268" descr="Shape 1472"/>
          <p:cNvSpPr txBox="1"/>
          <p:nvPr/>
        </p:nvSpPr>
        <p:spPr>
          <a:xfrm>
            <a:off x="508182" y="166782"/>
            <a:ext cx="2841171" cy="70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4750" tIns="44750" rIns="44750" bIns="447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n-US" sz="3999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Testimonial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2acbe5f085d_3_268"/>
          <p:cNvSpPr/>
          <p:nvPr/>
        </p:nvSpPr>
        <p:spPr>
          <a:xfrm>
            <a:off x="10679842" y="5545148"/>
            <a:ext cx="1232137" cy="119277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18"/>
              <a:buFont typeface="Arial"/>
              <a:buNone/>
            </a:pPr>
            <a:endParaRPr sz="421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g2acbe5f085d_3_268"/>
          <p:cNvSpPr/>
          <p:nvPr/>
        </p:nvSpPr>
        <p:spPr>
          <a:xfrm>
            <a:off x="10332952" y="6094625"/>
            <a:ext cx="47290" cy="235956"/>
          </a:xfrm>
          <a:prstGeom prst="rect">
            <a:avLst/>
          </a:prstGeom>
          <a:solidFill>
            <a:srgbClr val="00457C"/>
          </a:solidFill>
          <a:ln>
            <a:noFill/>
          </a:ln>
          <a:effectLst>
            <a:outerShdw blurRad="38100" dist="25400" dir="5400000" rotWithShape="0">
              <a:srgbClr val="000000">
                <a:alpha val="48627"/>
              </a:srgbClr>
            </a:outerShdw>
          </a:effectLst>
        </p:spPr>
        <p:txBody>
          <a:bodyPr spcFirstLastPara="1" wrap="square" lIns="25375" tIns="25375" rIns="25375" bIns="25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2acbe5f085d_3_268"/>
          <p:cNvSpPr txBox="1"/>
          <p:nvPr/>
        </p:nvSpPr>
        <p:spPr>
          <a:xfrm>
            <a:off x="853352" y="1740920"/>
            <a:ext cx="13244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2acbe5f085d_3_268"/>
          <p:cNvSpPr txBox="1"/>
          <p:nvPr/>
        </p:nvSpPr>
        <p:spPr>
          <a:xfrm>
            <a:off x="853352" y="2562104"/>
            <a:ext cx="23764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Occupation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2acbe5f085d_3_268"/>
          <p:cNvSpPr txBox="1"/>
          <p:nvPr/>
        </p:nvSpPr>
        <p:spPr>
          <a:xfrm>
            <a:off x="861382" y="3383288"/>
            <a:ext cx="25292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in ACN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2acbe5f085d_3_268"/>
          <p:cNvSpPr txBox="1"/>
          <p:nvPr/>
        </p:nvSpPr>
        <p:spPr>
          <a:xfrm>
            <a:off x="853352" y="4225511"/>
            <a:ext cx="30419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 of Customers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2acbe5f085d_3_268"/>
          <p:cNvSpPr txBox="1"/>
          <p:nvPr/>
        </p:nvSpPr>
        <p:spPr>
          <a:xfrm>
            <a:off x="853352" y="5038672"/>
            <a:ext cx="628588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Due to Training and Support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The Rockstar 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g2acbe5f085d_3_10"/>
          <p:cNvCxnSpPr/>
          <p:nvPr/>
        </p:nvCxnSpPr>
        <p:spPr>
          <a:xfrm>
            <a:off x="520096" y="29387"/>
            <a:ext cx="11139714" cy="1"/>
          </a:xfrm>
          <a:prstGeom prst="straightConnector1">
            <a:avLst/>
          </a:prstGeom>
          <a:noFill/>
          <a:ln w="12700" cap="flat" cmpd="sng">
            <a:solidFill>
              <a:srgbClr val="888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0" name="Google Shape;100;g2acbe5f085d_3_10"/>
          <p:cNvSpPr/>
          <p:nvPr/>
        </p:nvSpPr>
        <p:spPr>
          <a:xfrm>
            <a:off x="520096" y="-1694"/>
            <a:ext cx="11139714" cy="710826"/>
          </a:xfrm>
          <a:prstGeom prst="rect">
            <a:avLst/>
          </a:prstGeom>
          <a:solidFill>
            <a:srgbClr val="13234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acbe5f085d_3_10"/>
          <p:cNvSpPr txBox="1"/>
          <p:nvPr/>
        </p:nvSpPr>
        <p:spPr>
          <a:xfrm>
            <a:off x="484999" y="29396"/>
            <a:ext cx="11209800" cy="8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we get paid?</a:t>
            </a:r>
            <a:endParaRPr sz="44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Google Shape;102;g2acbe5f085d_3_10"/>
          <p:cNvSpPr txBox="1"/>
          <p:nvPr/>
        </p:nvSpPr>
        <p:spPr>
          <a:xfrm>
            <a:off x="1963350" y="1677875"/>
            <a:ext cx="87933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get paid 2 ways: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arenR"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Residual Income- over time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AutoNum type="arabicParenR"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Customer Acquisition Bonuses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g2acbe5f085d_3_41"/>
          <p:cNvCxnSpPr/>
          <p:nvPr/>
        </p:nvCxnSpPr>
        <p:spPr>
          <a:xfrm>
            <a:off x="520096" y="29387"/>
            <a:ext cx="11139714" cy="1"/>
          </a:xfrm>
          <a:prstGeom prst="straightConnector1">
            <a:avLst/>
          </a:prstGeom>
          <a:noFill/>
          <a:ln w="12700" cap="flat" cmpd="sng">
            <a:solidFill>
              <a:srgbClr val="888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8" name="Google Shape;108;g2acbe5f085d_3_41"/>
          <p:cNvSpPr/>
          <p:nvPr/>
        </p:nvSpPr>
        <p:spPr>
          <a:xfrm>
            <a:off x="520096" y="-1694"/>
            <a:ext cx="11139714" cy="710826"/>
          </a:xfrm>
          <a:prstGeom prst="rect">
            <a:avLst/>
          </a:prstGeom>
          <a:solidFill>
            <a:srgbClr val="13234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48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1323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acbe5f085d_3_41"/>
          <p:cNvSpPr txBox="1"/>
          <p:nvPr/>
        </p:nvSpPr>
        <p:spPr>
          <a:xfrm>
            <a:off x="482299" y="56696"/>
            <a:ext cx="11209892" cy="806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Helvetica Neue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Personal Customer Bonuses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2acbe5f085d_3_41"/>
          <p:cNvSpPr txBox="1"/>
          <p:nvPr/>
        </p:nvSpPr>
        <p:spPr>
          <a:xfrm>
            <a:off x="2998576" y="1430772"/>
            <a:ext cx="5570072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48"/>
              </a:buClr>
              <a:buSzPts val="2800"/>
              <a:buFont typeface="Helvetica Neue"/>
              <a:buNone/>
            </a:pPr>
            <a:r>
              <a:rPr lang="en-US" sz="2800" b="1" i="0" u="none" strike="noStrike" cap="none">
                <a:solidFill>
                  <a:srgbClr val="13234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Acquire Customers Totaling: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acbe5f085d_3_41"/>
          <p:cNvSpPr txBox="1"/>
          <p:nvPr/>
        </p:nvSpPr>
        <p:spPr>
          <a:xfrm>
            <a:off x="971916" y="2933329"/>
            <a:ext cx="1023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Helvetica Neue"/>
              <a:buNone/>
            </a:pPr>
            <a:r>
              <a:rPr lang="en-US" sz="2800" b="1" i="0" u="none" strike="noStrike" cap="none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PLUS </a:t>
            </a:r>
            <a:r>
              <a:rPr lang="en-US" sz="2800" b="1" i="0" u="none" strike="noStrike" cap="none" dirty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$500</a:t>
            </a:r>
            <a:r>
              <a:rPr lang="en-US" sz="2800" b="1" i="0" u="none" strike="noStrike" cap="none" dirty="0">
                <a:solidFill>
                  <a:srgbClr val="13234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b="1" i="0" u="none" strike="noStrike" cap="none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Every additional </a:t>
            </a:r>
            <a:r>
              <a:rPr lang="en-US" sz="2800" b="1" i="0" u="none" strike="noStrike" cap="none" dirty="0">
                <a:solidFill>
                  <a:srgbClr val="13234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Services and 8 points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acbe5f085d_3_41"/>
          <p:cNvSpPr txBox="1"/>
          <p:nvPr/>
        </p:nvSpPr>
        <p:spPr>
          <a:xfrm>
            <a:off x="2660079" y="2046495"/>
            <a:ext cx="6871839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Helvetica Neue"/>
              <a:buNone/>
            </a:pPr>
            <a:r>
              <a:rPr lang="en-US" sz="2400" dirty="0">
                <a:solidFill>
                  <a:srgbClr val="13234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  Services &amp;  8 Points    Earn a total of </a:t>
            </a:r>
            <a:r>
              <a:rPr lang="en-US" sz="2400" b="1" dirty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$400</a:t>
            </a:r>
            <a:endParaRPr sz="2400" b="1" dirty="0">
              <a:solidFill>
                <a:srgbClr val="00B050"/>
              </a:solidFill>
              <a:latin typeface="Helvetica Neue"/>
              <a:ea typeface="Helvetica Neue"/>
              <a:cs typeface="Helvetica Neu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48"/>
              </a:buClr>
              <a:buSzPts val="3200"/>
            </a:pPr>
            <a:r>
              <a:rPr lang="en-US" sz="2400" dirty="0">
                <a:solidFill>
                  <a:srgbClr val="13234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  Services &amp; 16 Points   Earn a total of </a:t>
            </a:r>
            <a:r>
              <a:rPr lang="en-US" sz="2400" b="1" dirty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$1,000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48"/>
              </a:buClr>
              <a:buSzPts val="3200"/>
              <a:buFont typeface="Helvetica Neue"/>
              <a:buAutoNum type="arabicPlain" startAt="6"/>
            </a:pPr>
            <a:endParaRPr lang="en-US" sz="2400" dirty="0">
              <a:solidFill>
                <a:srgbClr val="13234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48"/>
              </a:buClr>
              <a:buSzPts val="3200"/>
            </a:pPr>
            <a:endParaRPr lang="en-US" sz="2400" b="1" dirty="0">
              <a:solidFill>
                <a:srgbClr val="00B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48"/>
              </a:buClr>
              <a:buSzPts val="3200"/>
            </a:pPr>
            <a:r>
              <a:rPr lang="en-US" sz="2400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rPr lang="en-US" sz="2400" b="1" dirty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2400" dirty="0">
                <a:solidFill>
                  <a:srgbClr val="13234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Services &amp; 24 Points    Earn a total of </a:t>
            </a:r>
            <a:r>
              <a:rPr lang="en-US" sz="2400" b="1" dirty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$1,500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48"/>
              </a:buClr>
              <a:buSzPts val="3200"/>
            </a:pPr>
            <a:r>
              <a:rPr lang="en-US" sz="2400" dirty="0">
                <a:solidFill>
                  <a:srgbClr val="13234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 Services &amp; 32 Points   Earn a total of </a:t>
            </a:r>
            <a:r>
              <a:rPr lang="en-US" sz="2400" b="1" dirty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$2,000</a:t>
            </a:r>
          </a:p>
        </p:txBody>
      </p:sp>
      <p:sp>
        <p:nvSpPr>
          <p:cNvPr id="113" name="Google Shape;113;g2acbe5f085d_3_41"/>
          <p:cNvSpPr txBox="1"/>
          <p:nvPr/>
        </p:nvSpPr>
        <p:spPr>
          <a:xfrm>
            <a:off x="3154685" y="4251362"/>
            <a:ext cx="5702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Helvetica Neue"/>
              <a:buNone/>
            </a:pPr>
            <a:r>
              <a:rPr lang="en-US" sz="5400" b="1" i="0" u="none" strike="noStrike" cap="none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UNLIMITED</a:t>
            </a:r>
            <a:endParaRPr sz="3200" b="1" i="0" u="none" strike="noStrike" cap="none" dirty="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g2acbe5f085d_3_41"/>
          <p:cNvSpPr txBox="1"/>
          <p:nvPr/>
        </p:nvSpPr>
        <p:spPr>
          <a:xfrm>
            <a:off x="980681" y="5969596"/>
            <a:ext cx="10230637" cy="523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Helvetica Neue"/>
              <a:buNone/>
            </a:pPr>
            <a:endParaRPr sz="2800" b="1" i="0" u="none" strike="noStrike" cap="none">
              <a:solidFill>
                <a:srgbClr val="13234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g2acbe5f085d_3_41"/>
          <p:cNvSpPr txBox="1"/>
          <p:nvPr/>
        </p:nvSpPr>
        <p:spPr>
          <a:xfrm>
            <a:off x="980681" y="5243589"/>
            <a:ext cx="1023063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Helvetica Neue"/>
              <a:buNone/>
            </a:pPr>
            <a:r>
              <a:rPr lang="en-US" sz="3600" b="1" i="0" u="none" strike="noStrike" cap="none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600" b="1" i="0" u="none" strike="noStrike" cap="none" dirty="0">
                <a:solidFill>
                  <a:srgbClr val="13234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 Services per month = </a:t>
            </a:r>
            <a:r>
              <a:rPr lang="en-US" sz="3600" b="1" i="0" u="none" strike="noStrike" cap="none" dirty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$2,000 </a:t>
            </a:r>
            <a:r>
              <a:rPr lang="en-US" sz="3600" b="1" i="0" u="none" strike="noStrike" cap="none" dirty="0">
                <a:solidFill>
                  <a:srgbClr val="13234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 Month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Helvetica Neue"/>
              <a:buNone/>
            </a:pPr>
            <a:r>
              <a:rPr lang="en-US" sz="3600" b="1" i="0" u="none" strike="noStrike" cap="none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(12 – Month Total: $24</a:t>
            </a:r>
            <a:r>
              <a:rPr lang="en-US" sz="3600" b="1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,0</a:t>
            </a:r>
            <a:r>
              <a:rPr lang="en-US" sz="3600" b="1" i="0" u="none" strike="noStrike" cap="none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00 of Bonus Money)</a:t>
            </a:r>
            <a:endParaRPr sz="3600" b="1" i="0" u="none" strike="noStrike" cap="none" dirty="0">
              <a:solidFill>
                <a:srgbClr val="13234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6" name="Google Shape;116;g2acbe5f085d_3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8698" y="825293"/>
            <a:ext cx="2553302" cy="1806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g2acbe5f085d_3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8"/>
            <a:ext cx="12192000" cy="685710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2acbe5f085d_3_17"/>
          <p:cNvSpPr txBox="1"/>
          <p:nvPr/>
        </p:nvSpPr>
        <p:spPr>
          <a:xfrm flipH="1">
            <a:off x="1029078" y="217650"/>
            <a:ext cx="8572189" cy="707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n-US" sz="3999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Monthly Personal Residual Income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acbe5f085d_3_17"/>
          <p:cNvSpPr txBox="1"/>
          <p:nvPr/>
        </p:nvSpPr>
        <p:spPr>
          <a:xfrm flipH="1">
            <a:off x="1029078" y="3201870"/>
            <a:ext cx="308609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3% - 20%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5" name="Google Shape;345;g2acbe5f085d_3_17"/>
          <p:cNvGraphicFramePr/>
          <p:nvPr/>
        </p:nvGraphicFramePr>
        <p:xfrm>
          <a:off x="4657432" y="1601792"/>
          <a:ext cx="6081700" cy="4541590"/>
        </p:xfrm>
        <a:graphic>
          <a:graphicData uri="http://schemas.openxmlformats.org/drawingml/2006/table">
            <a:tbl>
              <a:tblPr firstRow="1" bandRow="1">
                <a:noFill/>
                <a:tableStyleId>{D2BC8B63-4FC0-4250-82A9-B81B8927F436}</a:tableStyleId>
              </a:tblPr>
              <a:tblGrid>
                <a:gridCol w="304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Personal </a:t>
                      </a:r>
                      <a:br>
                        <a:rPr lang="en-US" sz="3200" u="none" strike="noStrike" cap="none"/>
                      </a:br>
                      <a:r>
                        <a:rPr lang="en-US" sz="3200" u="none" strike="noStrike" cap="none"/>
                        <a:t>Points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/>
                        <a:t>Personal </a:t>
                      </a:r>
                      <a:br>
                        <a:rPr lang="en-US" sz="3200" u="none" strike="noStrike" cap="none"/>
                      </a:br>
                      <a:r>
                        <a:rPr lang="en-US" sz="3200" u="none" strike="noStrike" cap="none"/>
                        <a:t>Residual Income</a:t>
                      </a:r>
                      <a:endParaRPr sz="32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7 – 39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40 – 59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60 – 99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100 – 149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150 – 199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17%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 200+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g2acbe5f085d_3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95"/>
            <a:ext cx="12192000" cy="685710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2acbe5f085d_3_24"/>
          <p:cNvSpPr txBox="1"/>
          <p:nvPr/>
        </p:nvSpPr>
        <p:spPr>
          <a:xfrm flipH="1">
            <a:off x="1205986" y="2007232"/>
            <a:ext cx="27432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lang="en-US" sz="3999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Overriding Residual Income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2acbe5f085d_3_24"/>
          <p:cNvSpPr txBox="1"/>
          <p:nvPr/>
        </p:nvSpPr>
        <p:spPr>
          <a:xfrm>
            <a:off x="4633950" y="1839525"/>
            <a:ext cx="62490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108" marR="0" lvl="0" indent="-45710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rgbClr val="00457C"/>
                </a:solidFill>
                <a:latin typeface="Calibri"/>
                <a:ea typeface="Calibri"/>
                <a:cs typeface="Calibri"/>
                <a:sym typeface="Calibri"/>
              </a:rPr>
              <a:t>4%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08" marR="0" lvl="0" indent="-45710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rgbClr val="00457C"/>
                </a:solidFill>
                <a:latin typeface="Calibri"/>
                <a:ea typeface="Calibri"/>
                <a:cs typeface="Calibri"/>
                <a:sym typeface="Calibri"/>
              </a:rPr>
              <a:t>4%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08" marR="0" lvl="0" indent="-45710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rgbClr val="00457C"/>
                </a:solidFill>
                <a:latin typeface="Calibri"/>
                <a:ea typeface="Calibri"/>
                <a:cs typeface="Calibri"/>
                <a:sym typeface="Calibri"/>
              </a:rPr>
              <a:t>4%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08" marR="0" lvl="0" indent="-45710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rgbClr val="00457C"/>
                </a:solidFill>
                <a:latin typeface="Calibri"/>
                <a:ea typeface="Calibri"/>
                <a:cs typeface="Calibri"/>
                <a:sym typeface="Calibri"/>
              </a:rPr>
              <a:t>4%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08" marR="0" lvl="0" indent="-45710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57C"/>
              </a:buClr>
              <a:buSzPts val="32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rgbClr val="00457C"/>
                </a:solidFill>
                <a:latin typeface="Calibri"/>
                <a:ea typeface="Calibri"/>
                <a:cs typeface="Calibri"/>
                <a:sym typeface="Calibri"/>
              </a:rPr>
              <a:t>4%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" name="Google Shape;353;g2acbe5f085d_3_24"/>
          <p:cNvGrpSpPr/>
          <p:nvPr/>
        </p:nvGrpSpPr>
        <p:grpSpPr>
          <a:xfrm flipH="1">
            <a:off x="6039569" y="1945502"/>
            <a:ext cx="33033" cy="3474168"/>
            <a:chOff x="12329736" y="5003800"/>
            <a:chExt cx="31134" cy="5875474"/>
          </a:xfrm>
        </p:grpSpPr>
        <p:cxnSp>
          <p:nvCxnSpPr>
            <p:cNvPr id="354" name="Google Shape;354;g2acbe5f085d_3_24"/>
            <p:cNvCxnSpPr/>
            <p:nvPr/>
          </p:nvCxnSpPr>
          <p:spPr>
            <a:xfrm>
              <a:off x="12360870" y="5003800"/>
              <a:ext cx="0" cy="1778100"/>
            </a:xfrm>
            <a:prstGeom prst="straightConnector1">
              <a:avLst/>
            </a:prstGeom>
            <a:blipFill rotWithShape="1">
              <a:blip r:embed="rId4">
                <a:alphaModFix/>
              </a:blip>
              <a:tile tx="0" ty="0" sx="99997" sy="99997" flip="none" algn="tl"/>
            </a:blipFill>
            <a:ln w="76200" cap="flat" cmpd="sng">
              <a:solidFill>
                <a:srgbClr val="00457C"/>
              </a:solidFill>
              <a:prstDash val="solid"/>
              <a:miter lim="400000"/>
              <a:headEnd type="none" w="sm" len="sm"/>
              <a:tailEnd type="triangle" w="med" len="med"/>
            </a:ln>
            <a:effectLst>
              <a:outerShdw blurRad="38100" dist="25400" dir="5400000" algn="ctr" rotWithShape="0">
                <a:srgbClr val="000000">
                  <a:alpha val="48630"/>
                </a:srgbClr>
              </a:outerShdw>
            </a:effectLst>
          </p:spPr>
        </p:cxnSp>
        <p:cxnSp>
          <p:nvCxnSpPr>
            <p:cNvPr id="355" name="Google Shape;355;g2acbe5f085d_3_24"/>
            <p:cNvCxnSpPr/>
            <p:nvPr/>
          </p:nvCxnSpPr>
          <p:spPr>
            <a:xfrm>
              <a:off x="12360870" y="7366000"/>
              <a:ext cx="0" cy="2178900"/>
            </a:xfrm>
            <a:prstGeom prst="straightConnector1">
              <a:avLst/>
            </a:prstGeom>
            <a:blipFill rotWithShape="1">
              <a:blip r:embed="rId4">
                <a:alphaModFix/>
              </a:blip>
              <a:tile tx="0" ty="0" sx="99997" sy="99997" flip="none" algn="tl"/>
            </a:blipFill>
            <a:ln w="76200" cap="flat" cmpd="sng">
              <a:solidFill>
                <a:srgbClr val="00457C"/>
              </a:solidFill>
              <a:prstDash val="solid"/>
              <a:miter lim="400000"/>
              <a:headEnd type="none" w="sm" len="sm"/>
              <a:tailEnd type="triangle" w="med" len="med"/>
            </a:ln>
            <a:effectLst>
              <a:outerShdw blurRad="38100" dist="25400" dir="5400000" algn="ctr" rotWithShape="0">
                <a:srgbClr val="000000">
                  <a:alpha val="48630"/>
                </a:srgbClr>
              </a:outerShdw>
            </a:effectLst>
          </p:spPr>
        </p:cxnSp>
        <p:cxnSp>
          <p:nvCxnSpPr>
            <p:cNvPr id="356" name="Google Shape;356;g2acbe5f085d_3_24"/>
            <p:cNvCxnSpPr/>
            <p:nvPr/>
          </p:nvCxnSpPr>
          <p:spPr>
            <a:xfrm>
              <a:off x="12329736" y="10136474"/>
              <a:ext cx="0" cy="742800"/>
            </a:xfrm>
            <a:prstGeom prst="straightConnector1">
              <a:avLst/>
            </a:prstGeom>
            <a:blipFill rotWithShape="1">
              <a:blip r:embed="rId4">
                <a:alphaModFix/>
              </a:blip>
              <a:tile tx="0" ty="0" sx="99997" sy="99997" flip="none" algn="tl"/>
            </a:blipFill>
            <a:ln w="76200" cap="flat" cmpd="sng">
              <a:solidFill>
                <a:srgbClr val="00457C"/>
              </a:solidFill>
              <a:prstDash val="solid"/>
              <a:miter lim="400000"/>
              <a:headEnd type="none" w="sm" len="sm"/>
              <a:tailEnd type="triangle" w="med" len="med"/>
            </a:ln>
            <a:effectLst>
              <a:outerShdw blurRad="38100" dist="25400" dir="5400000" algn="ctr" rotWithShape="0">
                <a:srgbClr val="000000">
                  <a:alpha val="48630"/>
                </a:srgbClr>
              </a:outerShdw>
            </a:effectLst>
          </p:spPr>
        </p:cxnSp>
      </p:grpSp>
      <p:sp>
        <p:nvSpPr>
          <p:cNvPr id="357" name="Google Shape;357;g2acbe5f085d_3_24"/>
          <p:cNvSpPr txBox="1"/>
          <p:nvPr/>
        </p:nvSpPr>
        <p:spPr>
          <a:xfrm>
            <a:off x="6556182" y="2363130"/>
            <a:ext cx="4429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lang="en-US" sz="2699" b="0" i="0" u="none" strike="noStrike" cap="none">
                <a:solidFill>
                  <a:srgbClr val="00457C"/>
                </a:solidFill>
                <a:latin typeface="Calibri"/>
                <a:ea typeface="Calibri"/>
                <a:cs typeface="Calibri"/>
                <a:sym typeface="Calibri"/>
              </a:rPr>
              <a:t>25 </a:t>
            </a:r>
            <a:r>
              <a:rPr lang="en-US" sz="3200" b="0" i="0" u="none" strike="noStrike" cap="none">
                <a:solidFill>
                  <a:srgbClr val="00457C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r>
              <a:rPr lang="en-US" sz="2699" b="0" i="0" u="none" strike="noStrike" cap="none">
                <a:solidFill>
                  <a:srgbClr val="00457C"/>
                </a:solidFill>
                <a:latin typeface="Calibri"/>
                <a:ea typeface="Calibri"/>
                <a:cs typeface="Calibri"/>
                <a:sym typeface="Calibri"/>
              </a:rPr>
              <a:t> Customer Points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2acbe5f085d_3_24"/>
          <p:cNvSpPr txBox="1"/>
          <p:nvPr/>
        </p:nvSpPr>
        <p:spPr>
          <a:xfrm>
            <a:off x="6556182" y="3694095"/>
            <a:ext cx="4429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lang="en-US" sz="2699" b="0" i="0" u="none" strike="noStrike" cap="none">
                <a:solidFill>
                  <a:srgbClr val="00457C"/>
                </a:solidFill>
                <a:latin typeface="Calibri"/>
                <a:ea typeface="Calibri"/>
                <a:cs typeface="Calibri"/>
                <a:sym typeface="Calibri"/>
              </a:rPr>
              <a:t>50 </a:t>
            </a:r>
            <a:r>
              <a:rPr lang="en-US" sz="3200" b="0" i="0" u="none" strike="noStrike" cap="none">
                <a:solidFill>
                  <a:srgbClr val="00457C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r>
              <a:rPr lang="en-US" sz="2699" b="0" i="0" u="none" strike="noStrike" cap="none">
                <a:solidFill>
                  <a:srgbClr val="00457C"/>
                </a:solidFill>
                <a:latin typeface="Calibri"/>
                <a:ea typeface="Calibri"/>
                <a:cs typeface="Calibri"/>
                <a:sym typeface="Calibri"/>
              </a:rPr>
              <a:t> Customer Points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acbe5f085d_3_24"/>
          <p:cNvSpPr txBox="1"/>
          <p:nvPr/>
        </p:nvSpPr>
        <p:spPr>
          <a:xfrm>
            <a:off x="6556182" y="4850987"/>
            <a:ext cx="4429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99"/>
              <a:buFont typeface="Arial"/>
              <a:buNone/>
            </a:pPr>
            <a:r>
              <a:rPr lang="en-US" sz="2699" b="0" i="0" u="none" strike="noStrike" cap="none">
                <a:solidFill>
                  <a:srgbClr val="00457C"/>
                </a:solidFill>
                <a:latin typeface="Calibri"/>
                <a:ea typeface="Calibri"/>
                <a:cs typeface="Calibri"/>
                <a:sym typeface="Calibri"/>
              </a:rPr>
              <a:t>75 </a:t>
            </a:r>
            <a:r>
              <a:rPr lang="en-US" sz="3200" b="0" i="0" u="none" strike="noStrike" cap="none">
                <a:solidFill>
                  <a:srgbClr val="00457C"/>
                </a:solidFill>
                <a:latin typeface="Calibri"/>
                <a:ea typeface="Calibri"/>
                <a:cs typeface="Calibri"/>
                <a:sym typeface="Calibri"/>
              </a:rPr>
              <a:t>Personal</a:t>
            </a:r>
            <a:r>
              <a:rPr lang="en-US" sz="2699" b="0" i="0" u="none" strike="noStrike" cap="none">
                <a:solidFill>
                  <a:srgbClr val="00457C"/>
                </a:solidFill>
                <a:latin typeface="Calibri"/>
                <a:ea typeface="Calibri"/>
                <a:cs typeface="Calibri"/>
                <a:sym typeface="Calibri"/>
              </a:rPr>
              <a:t> Customer Points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2acbe5f085d_3_24"/>
          <p:cNvSpPr txBox="1"/>
          <p:nvPr/>
        </p:nvSpPr>
        <p:spPr>
          <a:xfrm flipH="1">
            <a:off x="3034919" y="5995345"/>
            <a:ext cx="935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rgbClr val="00457C"/>
                </a:solidFill>
                <a:latin typeface="Calibri"/>
                <a:ea typeface="Calibri"/>
                <a:cs typeface="Calibri"/>
                <a:sym typeface="Calibri"/>
              </a:rPr>
              <a:t>RVP and Higher get paid below Level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g2acbe5f085d_3_24"/>
          <p:cNvGrpSpPr/>
          <p:nvPr/>
        </p:nvGrpSpPr>
        <p:grpSpPr>
          <a:xfrm>
            <a:off x="1238345" y="4630652"/>
            <a:ext cx="626776" cy="569411"/>
            <a:chOff x="-62518200" y="2692475"/>
            <a:chExt cx="318225" cy="289100"/>
          </a:xfrm>
        </p:grpSpPr>
        <p:sp>
          <p:nvSpPr>
            <p:cNvPr id="362" name="Google Shape;362;g2acbe5f085d_3_24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g2acbe5f085d_3_24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g2acbe5f085d_3_54"/>
          <p:cNvCxnSpPr/>
          <p:nvPr/>
        </p:nvCxnSpPr>
        <p:spPr>
          <a:xfrm>
            <a:off x="520096" y="495913"/>
            <a:ext cx="11139714" cy="1"/>
          </a:xfrm>
          <a:prstGeom prst="straightConnector1">
            <a:avLst/>
          </a:prstGeom>
          <a:noFill/>
          <a:ln w="12700" cap="flat" cmpd="sng">
            <a:solidFill>
              <a:srgbClr val="888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2" name="Google Shape;122;g2acbe5f085d_3_54"/>
          <p:cNvSpPr txBox="1"/>
          <p:nvPr/>
        </p:nvSpPr>
        <p:spPr>
          <a:xfrm>
            <a:off x="83043" y="-660126"/>
            <a:ext cx="12100560" cy="11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132348"/>
                </a:solidFill>
                <a:latin typeface="Calibri"/>
                <a:ea typeface="Calibri"/>
                <a:cs typeface="Calibri"/>
                <a:sym typeface="Calibri"/>
              </a:rPr>
              <a:t>CQ – CUSTOMER ACQUISITION BONUSES</a:t>
            </a:r>
            <a:endParaRPr sz="2200" b="1" i="0" u="none" strike="noStrike" cap="none" dirty="0">
              <a:solidFill>
                <a:srgbClr val="1323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acbe5f085d_3_54"/>
          <p:cNvSpPr txBox="1"/>
          <p:nvPr/>
        </p:nvSpPr>
        <p:spPr>
          <a:xfrm>
            <a:off x="8001000" y="6491864"/>
            <a:ext cx="47884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*Example is for training purposes only*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2acbe5f085d_3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060" y="727437"/>
            <a:ext cx="11374750" cy="563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DFBBE-EDF9-B336-04FE-ED75859075A1}"/>
              </a:ext>
            </a:extLst>
          </p:cNvPr>
          <p:cNvSpPr/>
          <p:nvPr/>
        </p:nvSpPr>
        <p:spPr>
          <a:xfrm>
            <a:off x="5972435" y="4099389"/>
            <a:ext cx="4188707" cy="1448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3 SERVICES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</a:rPr>
              <a:t> 8 POINTS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D2226F-0F2F-4AE2-75CC-D538DEC2F150}"/>
              </a:ext>
            </a:extLst>
          </p:cNvPr>
          <p:cNvSpPr/>
          <p:nvPr/>
        </p:nvSpPr>
        <p:spPr>
          <a:xfrm>
            <a:off x="3688423" y="5378250"/>
            <a:ext cx="8495180" cy="104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YOU WILL GET PAID </a:t>
            </a:r>
            <a:r>
              <a:rPr lang="en-US" sz="3600" b="1" dirty="0">
                <a:solidFill>
                  <a:srgbClr val="00B050"/>
                </a:solidFill>
              </a:rPr>
              <a:t>$400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16;p22"/>
          <p:cNvSpPr txBox="1"/>
          <p:nvPr/>
        </p:nvSpPr>
        <p:spPr>
          <a:xfrm>
            <a:off x="-162059" y="186715"/>
            <a:ext cx="12100552" cy="707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4000" b="1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>
                <a:solidFill>
                  <a:srgbClr val="000909"/>
                </a:solidFill>
                <a:latin typeface="Aptos Black" panose="020B0004020202020204" pitchFamily="34" charset="0"/>
              </a:rPr>
              <a:t>Fast</a:t>
            </a:r>
            <a:r>
              <a:rPr dirty="0">
                <a:solidFill>
                  <a:srgbClr val="000909"/>
                </a:solidFill>
                <a:latin typeface="Aptos Black" panose="020B0004020202020204" pitchFamily="34" charset="0"/>
              </a:rPr>
              <a:t> Start</a:t>
            </a:r>
            <a:r>
              <a:rPr lang="en-US" dirty="0">
                <a:solidFill>
                  <a:srgbClr val="000909"/>
                </a:solidFill>
                <a:latin typeface="Aptos Black" panose="020B0004020202020204" pitchFamily="34" charset="0"/>
              </a:rPr>
              <a:t> Bonus</a:t>
            </a:r>
            <a:endParaRPr dirty="0">
              <a:solidFill>
                <a:srgbClr val="000909"/>
              </a:solidFill>
              <a:latin typeface="Aptos Black" panose="020B0004020202020204" pitchFamily="34" charset="0"/>
            </a:endParaRPr>
          </a:p>
        </p:txBody>
      </p:sp>
      <p:sp>
        <p:nvSpPr>
          <p:cNvPr id="436" name="Google Shape;418;p22"/>
          <p:cNvSpPr txBox="1"/>
          <p:nvPr/>
        </p:nvSpPr>
        <p:spPr>
          <a:xfrm>
            <a:off x="9165137" y="186801"/>
            <a:ext cx="2501587" cy="4252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49" tIns="22849" rIns="22849" bIns="22849">
            <a:spAutoFit/>
          </a:bodyPr>
          <a:lstStyle/>
          <a:p>
            <a:pPr algn="r">
              <a:lnSpc>
                <a:spcPct val="100000"/>
              </a:lnSpc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0" dirty="0"/>
              <a:t>Healthcare</a:t>
            </a:r>
          </a:p>
          <a:p>
            <a:pPr algn="r">
              <a:spcBef>
                <a:spcPts val="1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0" dirty="0"/>
              <a:t>TV/Internet</a:t>
            </a:r>
          </a:p>
          <a:p>
            <a:pPr algn="r">
              <a:spcBef>
                <a:spcPts val="1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0" dirty="0"/>
              <a:t>Cell Phone</a:t>
            </a:r>
          </a:p>
          <a:p>
            <a:pPr algn="r">
              <a:spcBef>
                <a:spcPts val="1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0" dirty="0"/>
              <a:t>Electric &amp; Gas</a:t>
            </a:r>
          </a:p>
          <a:p>
            <a:pPr algn="r">
              <a:spcBef>
                <a:spcPts val="1000"/>
              </a:spcBef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3000" dirty="0"/>
              <a:t>ID Theft Protection</a:t>
            </a:r>
            <a:br>
              <a:rPr sz="3000" dirty="0"/>
            </a:br>
            <a:r>
              <a:rPr sz="3000" dirty="0"/>
              <a:t>Home Security</a:t>
            </a:r>
            <a:br>
              <a:rPr sz="3000" dirty="0"/>
            </a:br>
            <a:r>
              <a:rPr lang="en-US" sz="3000" dirty="0"/>
              <a:t>Mer</a:t>
            </a:r>
            <a:r>
              <a:rPr sz="3000" dirty="0"/>
              <a:t>chant</a:t>
            </a:r>
          </a:p>
        </p:txBody>
      </p:sp>
      <p:pic>
        <p:nvPicPr>
          <p:cNvPr id="437" name="Google Shape;419;p22" descr="Google Shape;419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648" y="1016948"/>
            <a:ext cx="2861623" cy="164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Google Shape;420;p22" descr="Google Shape;420;p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361" y="3590033"/>
            <a:ext cx="2266847" cy="1302538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Google Shape;422;p22"/>
          <p:cNvSpPr txBox="1"/>
          <p:nvPr/>
        </p:nvSpPr>
        <p:spPr>
          <a:xfrm>
            <a:off x="598006" y="1013557"/>
            <a:ext cx="2617347" cy="1246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800" b="1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7500" dirty="0"/>
              <a:t>$</a:t>
            </a:r>
            <a:r>
              <a:rPr lang="en-US" sz="7500" dirty="0"/>
              <a:t>1000</a:t>
            </a:r>
            <a:endParaRPr sz="7500" dirty="0"/>
          </a:p>
        </p:txBody>
      </p:sp>
      <p:sp>
        <p:nvSpPr>
          <p:cNvPr id="441" name="Google Shape;423;p22"/>
          <p:cNvSpPr txBox="1"/>
          <p:nvPr/>
        </p:nvSpPr>
        <p:spPr>
          <a:xfrm>
            <a:off x="91252" y="1691803"/>
            <a:ext cx="3124101" cy="1246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algn="r">
              <a:lnSpc>
                <a:spcPct val="100000"/>
              </a:lnSpc>
              <a:defRPr sz="4800" b="1" u="sng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7500" dirty="0"/>
              <a:t>+$400</a:t>
            </a:r>
          </a:p>
        </p:txBody>
      </p:sp>
      <p:grpSp>
        <p:nvGrpSpPr>
          <p:cNvPr id="444" name="Google Shape;424;p22"/>
          <p:cNvGrpSpPr/>
          <p:nvPr/>
        </p:nvGrpSpPr>
        <p:grpSpPr>
          <a:xfrm>
            <a:off x="5315888" y="1730239"/>
            <a:ext cx="2149143" cy="630939"/>
            <a:chOff x="0" y="-1"/>
            <a:chExt cx="2149141" cy="630938"/>
          </a:xfrm>
        </p:grpSpPr>
        <p:sp>
          <p:nvSpPr>
            <p:cNvPr id="442" name="Rectangle"/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900"/>
            </a:p>
          </p:txBody>
        </p:sp>
        <p:sp>
          <p:nvSpPr>
            <p:cNvPr id="443" name="5 Services"/>
            <p:cNvSpPr txBox="1"/>
            <p:nvPr/>
          </p:nvSpPr>
          <p:spPr>
            <a:xfrm>
              <a:off x="45725" y="84657"/>
              <a:ext cx="2057691" cy="4616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dirty="0"/>
                <a:t>6</a:t>
              </a:r>
              <a:r>
                <a:rPr dirty="0"/>
                <a:t> Services</a:t>
              </a:r>
            </a:p>
          </p:txBody>
        </p:sp>
      </p:grpSp>
      <p:pic>
        <p:nvPicPr>
          <p:cNvPr id="445" name="Google Shape;425;p22" descr="Google Shape;425;p22"/>
          <p:cNvPicPr>
            <a:picLocks noChangeAspect="1"/>
          </p:cNvPicPr>
          <p:nvPr/>
        </p:nvPicPr>
        <p:blipFill>
          <a:blip r:embed="rId3"/>
          <a:srcRect l="15764" t="13068" r="8591" b="22773"/>
          <a:stretch>
            <a:fillRect/>
          </a:stretch>
        </p:blipFill>
        <p:spPr>
          <a:xfrm>
            <a:off x="3975417" y="1296122"/>
            <a:ext cx="1394804" cy="118302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8" name="Google Shape;426;p22"/>
          <p:cNvGrpSpPr/>
          <p:nvPr/>
        </p:nvGrpSpPr>
        <p:grpSpPr>
          <a:xfrm>
            <a:off x="1469418" y="4287798"/>
            <a:ext cx="1507392" cy="486774"/>
            <a:chOff x="0" y="-1"/>
            <a:chExt cx="2149141" cy="630938"/>
          </a:xfrm>
        </p:grpSpPr>
        <p:sp>
          <p:nvSpPr>
            <p:cNvPr id="446" name="Rectangle"/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900"/>
            </a:p>
          </p:txBody>
        </p:sp>
        <p:sp>
          <p:nvSpPr>
            <p:cNvPr id="447" name="5 Services"/>
            <p:cNvSpPr txBox="1"/>
            <p:nvPr/>
          </p:nvSpPr>
          <p:spPr>
            <a:xfrm>
              <a:off x="45725" y="16302"/>
              <a:ext cx="2057692" cy="598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endParaRPr dirty="0"/>
            </a:p>
          </p:txBody>
        </p:sp>
      </p:grpSp>
      <p:grpSp>
        <p:nvGrpSpPr>
          <p:cNvPr id="452" name="Google Shape;428;p22"/>
          <p:cNvGrpSpPr/>
          <p:nvPr/>
        </p:nvGrpSpPr>
        <p:grpSpPr>
          <a:xfrm>
            <a:off x="4280932" y="4307444"/>
            <a:ext cx="1507392" cy="486774"/>
            <a:chOff x="0" y="-1"/>
            <a:chExt cx="2149141" cy="630938"/>
          </a:xfrm>
        </p:grpSpPr>
        <p:sp>
          <p:nvSpPr>
            <p:cNvPr id="450" name="Rectangle"/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900"/>
            </a:p>
          </p:txBody>
        </p:sp>
        <p:sp>
          <p:nvSpPr>
            <p:cNvPr id="451" name="5 Services"/>
            <p:cNvSpPr txBox="1"/>
            <p:nvPr/>
          </p:nvSpPr>
          <p:spPr>
            <a:xfrm>
              <a:off x="45725" y="16302"/>
              <a:ext cx="2057692" cy="598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dirty="0"/>
                <a:t>6</a:t>
              </a:r>
              <a:r>
                <a:rPr dirty="0"/>
                <a:t> Services</a:t>
              </a:r>
            </a:p>
          </p:txBody>
        </p:sp>
      </p:grpSp>
      <p:pic>
        <p:nvPicPr>
          <p:cNvPr id="453" name="Google Shape;429;p22" descr="Google Shape;429;p22"/>
          <p:cNvPicPr>
            <a:picLocks noChangeAspect="1"/>
          </p:cNvPicPr>
          <p:nvPr/>
        </p:nvPicPr>
        <p:blipFill>
          <a:blip r:embed="rId3"/>
          <a:srcRect l="15764" t="13068" r="8591" b="22773"/>
          <a:stretch>
            <a:fillRect/>
          </a:stretch>
        </p:blipFill>
        <p:spPr>
          <a:xfrm>
            <a:off x="3054441" y="4417708"/>
            <a:ext cx="1104901" cy="9371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Google Shape;430;p22" descr="Google Shape;430;p22"/>
          <p:cNvPicPr>
            <a:picLocks noChangeAspect="1"/>
          </p:cNvPicPr>
          <p:nvPr/>
        </p:nvPicPr>
        <p:blipFill>
          <a:blip r:embed="rId3"/>
          <a:srcRect l="15764" t="13068" r="8591" b="22773"/>
          <a:stretch>
            <a:fillRect/>
          </a:stretch>
        </p:blipFill>
        <p:spPr>
          <a:xfrm>
            <a:off x="3991733" y="1835469"/>
            <a:ext cx="1394805" cy="1183028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Google Shape;431;p22"/>
          <p:cNvSpPr txBox="1"/>
          <p:nvPr/>
        </p:nvSpPr>
        <p:spPr>
          <a:xfrm>
            <a:off x="-864562" y="6368537"/>
            <a:ext cx="5527360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12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00" dirty="0"/>
              <a:t>*See ACN Compensation Plan for full details.</a:t>
            </a:r>
          </a:p>
          <a:p>
            <a:pPr algn="ctr">
              <a:defRPr sz="12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00" dirty="0"/>
              <a:t>Your results may vary. Earnings are not guaranteed.</a:t>
            </a:r>
          </a:p>
        </p:txBody>
      </p:sp>
      <p:pic>
        <p:nvPicPr>
          <p:cNvPr id="456" name="Google Shape;432;p22" descr="Google Shape;432;p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324" y="827761"/>
            <a:ext cx="635589" cy="1933504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705"/>
              </a:srgbClr>
            </a:outerShdw>
          </a:effectLst>
        </p:spPr>
      </p:pic>
      <p:pic>
        <p:nvPicPr>
          <p:cNvPr id="457" name="Google Shape;433;p22" descr="Google Shape;433;p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885" y="3290208"/>
            <a:ext cx="517110" cy="517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421;p22" descr="Google Shape;421;p22">
            <a:extLst>
              <a:ext uri="{FF2B5EF4-FFF2-40B4-BE49-F238E27FC236}">
                <a16:creationId xmlns:a16="http://schemas.microsoft.com/office/drawing/2014/main" id="{E8771BC6-AC49-AE79-D004-3FB64B5D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627" y="3656174"/>
            <a:ext cx="2266849" cy="13025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Google Shape;426;p22">
            <a:extLst>
              <a:ext uri="{FF2B5EF4-FFF2-40B4-BE49-F238E27FC236}">
                <a16:creationId xmlns:a16="http://schemas.microsoft.com/office/drawing/2014/main" id="{5D65032A-9DA4-4B02-39EE-341539AA4FBF}"/>
              </a:ext>
            </a:extLst>
          </p:cNvPr>
          <p:cNvGrpSpPr/>
          <p:nvPr/>
        </p:nvGrpSpPr>
        <p:grpSpPr>
          <a:xfrm>
            <a:off x="6733898" y="4378863"/>
            <a:ext cx="1507392" cy="486774"/>
            <a:chOff x="0" y="-1"/>
            <a:chExt cx="2149141" cy="630938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6BCB84FA-379F-2A34-97C1-82FDBBDA6138}"/>
                </a:ext>
              </a:extLst>
            </p:cNvPr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900"/>
            </a:p>
          </p:txBody>
        </p:sp>
        <p:sp>
          <p:nvSpPr>
            <p:cNvPr id="8" name="5 Services">
              <a:extLst>
                <a:ext uri="{FF2B5EF4-FFF2-40B4-BE49-F238E27FC236}">
                  <a16:creationId xmlns:a16="http://schemas.microsoft.com/office/drawing/2014/main" id="{5AABE8EC-E581-DAEC-AD68-D0C0C9D2A8F8}"/>
                </a:ext>
              </a:extLst>
            </p:cNvPr>
            <p:cNvSpPr txBox="1"/>
            <p:nvPr/>
          </p:nvSpPr>
          <p:spPr>
            <a:xfrm>
              <a:off x="45725" y="16302"/>
              <a:ext cx="2057692" cy="598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dirty="0"/>
                <a:t>6</a:t>
              </a:r>
              <a:r>
                <a:rPr dirty="0"/>
                <a:t> Services</a:t>
              </a:r>
            </a:p>
          </p:txBody>
        </p:sp>
      </p:grpSp>
      <p:pic>
        <p:nvPicPr>
          <p:cNvPr id="9" name="Google Shape;427;p22" descr="Google Shape;427;p22">
            <a:extLst>
              <a:ext uri="{FF2B5EF4-FFF2-40B4-BE49-F238E27FC236}">
                <a16:creationId xmlns:a16="http://schemas.microsoft.com/office/drawing/2014/main" id="{618AB306-B9C0-E51C-503B-2A8706BC16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64" t="13068" r="8591" b="22773"/>
          <a:stretch>
            <a:fillRect/>
          </a:stretch>
        </p:blipFill>
        <p:spPr>
          <a:xfrm>
            <a:off x="5507091" y="4502647"/>
            <a:ext cx="1104901" cy="9371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oogle Shape;428;p22">
            <a:extLst>
              <a:ext uri="{FF2B5EF4-FFF2-40B4-BE49-F238E27FC236}">
                <a16:creationId xmlns:a16="http://schemas.microsoft.com/office/drawing/2014/main" id="{F509A86B-E2F2-6A5B-4148-B0C3606DFBE4}"/>
              </a:ext>
            </a:extLst>
          </p:cNvPr>
          <p:cNvGrpSpPr/>
          <p:nvPr/>
        </p:nvGrpSpPr>
        <p:grpSpPr>
          <a:xfrm>
            <a:off x="9545413" y="4398509"/>
            <a:ext cx="420930" cy="486774"/>
            <a:chOff x="0" y="-1"/>
            <a:chExt cx="2149141" cy="630938"/>
          </a:xfrm>
        </p:grpSpPr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5967AC85-DC01-3010-9FBB-68170B378AE0}"/>
                </a:ext>
              </a:extLst>
            </p:cNvPr>
            <p:cNvSpPr/>
            <p:nvPr/>
          </p:nvSpPr>
          <p:spPr>
            <a:xfrm>
              <a:off x="0" y="-1"/>
              <a:ext cx="2149141" cy="630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900"/>
            </a:p>
          </p:txBody>
        </p:sp>
        <p:sp>
          <p:nvSpPr>
            <p:cNvPr id="12" name="5 Services">
              <a:extLst>
                <a:ext uri="{FF2B5EF4-FFF2-40B4-BE49-F238E27FC236}">
                  <a16:creationId xmlns:a16="http://schemas.microsoft.com/office/drawing/2014/main" id="{36B2EB90-87AA-8D18-326D-81B7E0A3B5A4}"/>
                </a:ext>
              </a:extLst>
            </p:cNvPr>
            <p:cNvSpPr txBox="1"/>
            <p:nvPr/>
          </p:nvSpPr>
          <p:spPr>
            <a:xfrm>
              <a:off x="45722" y="16302"/>
              <a:ext cx="2057693" cy="5983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2400" b="1">
                  <a:solidFill>
                    <a:srgbClr val="00457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endParaRPr dirty="0"/>
            </a:p>
          </p:txBody>
        </p:sp>
      </p:grpSp>
      <p:pic>
        <p:nvPicPr>
          <p:cNvPr id="13" name="Google Shape;429;p22" descr="Google Shape;429;p22">
            <a:extLst>
              <a:ext uri="{FF2B5EF4-FFF2-40B4-BE49-F238E27FC236}">
                <a16:creationId xmlns:a16="http://schemas.microsoft.com/office/drawing/2014/main" id="{9AB7BFA6-3F48-1565-3BF1-DF3F673B52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64" t="13068" r="8591" b="22773"/>
          <a:stretch>
            <a:fillRect/>
          </a:stretch>
        </p:blipFill>
        <p:spPr>
          <a:xfrm>
            <a:off x="8318921" y="4508773"/>
            <a:ext cx="1104901" cy="93714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4FE6FD-9986-A288-CBC7-AF6929D09013}"/>
              </a:ext>
            </a:extLst>
          </p:cNvPr>
          <p:cNvSpPr txBox="1"/>
          <p:nvPr/>
        </p:nvSpPr>
        <p:spPr>
          <a:xfrm>
            <a:off x="1704350" y="5505074"/>
            <a:ext cx="8795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sz="4800" b="1" u="sng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400" dirty="0">
                <a:solidFill>
                  <a:srgbClr val="FF0000"/>
                </a:solidFill>
              </a:rPr>
              <a:t>= $1400 in your first 7 days!</a:t>
            </a:r>
          </a:p>
        </p:txBody>
      </p:sp>
      <p:pic>
        <p:nvPicPr>
          <p:cNvPr id="24" name="Picture 2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952953B-316C-3E52-14B0-91693557E2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46" y="3341147"/>
            <a:ext cx="516224" cy="51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440" grpId="0" animBg="1"/>
      <p:bldP spid="441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g2acbe5f085d_3_61"/>
          <p:cNvCxnSpPr/>
          <p:nvPr/>
        </p:nvCxnSpPr>
        <p:spPr>
          <a:xfrm>
            <a:off x="520096" y="495913"/>
            <a:ext cx="11139714" cy="1"/>
          </a:xfrm>
          <a:prstGeom prst="straightConnector1">
            <a:avLst/>
          </a:prstGeom>
          <a:noFill/>
          <a:ln w="12700" cap="flat" cmpd="sng">
            <a:solidFill>
              <a:srgbClr val="888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0" name="Google Shape;130;g2acbe5f085d_3_61"/>
          <p:cNvSpPr/>
          <p:nvPr/>
        </p:nvSpPr>
        <p:spPr>
          <a:xfrm rot="-5400000">
            <a:off x="6703496" y="-2785582"/>
            <a:ext cx="335957" cy="84582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171"/>
                </a:moveTo>
                <a:lnTo>
                  <a:pt x="5400" y="21171"/>
                </a:lnTo>
                <a:lnTo>
                  <a:pt x="5400" y="0"/>
                </a:lnTo>
                <a:lnTo>
                  <a:pt x="16200" y="0"/>
                </a:lnTo>
                <a:lnTo>
                  <a:pt x="16200" y="21171"/>
                </a:lnTo>
                <a:lnTo>
                  <a:pt x="21600" y="21171"/>
                </a:lnTo>
                <a:lnTo>
                  <a:pt x="10800" y="21600"/>
                </a:lnTo>
                <a:close/>
              </a:path>
            </a:pathLst>
          </a:custGeom>
          <a:solidFill>
            <a:srgbClr val="13234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2acbe5f085d_3_61"/>
          <p:cNvSpPr/>
          <p:nvPr/>
        </p:nvSpPr>
        <p:spPr>
          <a:xfrm>
            <a:off x="816931" y="592072"/>
            <a:ext cx="1825415" cy="931859"/>
          </a:xfrm>
          <a:prstGeom prst="rect">
            <a:avLst/>
          </a:prstGeom>
          <a:solidFill>
            <a:srgbClr val="132348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348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1323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acbe5f085d_3_61"/>
          <p:cNvSpPr txBox="1"/>
          <p:nvPr/>
        </p:nvSpPr>
        <p:spPr>
          <a:xfrm>
            <a:off x="821506" y="629394"/>
            <a:ext cx="1790470" cy="2458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acbe5f085d_3_61"/>
          <p:cNvSpPr txBox="1"/>
          <p:nvPr/>
        </p:nvSpPr>
        <p:spPr>
          <a:xfrm>
            <a:off x="83043" y="-660126"/>
            <a:ext cx="12100560" cy="11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2348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rgbClr val="132348"/>
                </a:solidFill>
                <a:latin typeface="Calibri"/>
                <a:ea typeface="Calibri"/>
                <a:cs typeface="Calibri"/>
                <a:sym typeface="Calibri"/>
              </a:rPr>
              <a:t>ETL – CUSTOMER ACQUISITION BONUSES</a:t>
            </a:r>
            <a:endParaRPr sz="2200" b="1" i="0" u="none" strike="noStrike" cap="none">
              <a:solidFill>
                <a:srgbClr val="1323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acbe5f085d_3_61"/>
          <p:cNvSpPr txBox="1"/>
          <p:nvPr/>
        </p:nvSpPr>
        <p:spPr>
          <a:xfrm>
            <a:off x="6681295" y="3821898"/>
            <a:ext cx="3483262" cy="1200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30 Points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(between You &amp; Team)</a:t>
            </a:r>
            <a:endParaRPr sz="28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acbe5f085d_3_61"/>
          <p:cNvSpPr txBox="1"/>
          <p:nvPr/>
        </p:nvSpPr>
        <p:spPr>
          <a:xfrm>
            <a:off x="2752705" y="406096"/>
            <a:ext cx="89376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Calibri"/>
              <a:buNone/>
            </a:pPr>
            <a:r>
              <a:rPr lang="en-US" sz="60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ETL –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Executive Team Leader</a:t>
            </a:r>
            <a:endParaRPr sz="5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2acbe5f085d_3_61" descr="Pictur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664" y="1915332"/>
            <a:ext cx="947459" cy="158191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2acbe5f085d_3_61"/>
          <p:cNvSpPr txBox="1"/>
          <p:nvPr/>
        </p:nvSpPr>
        <p:spPr>
          <a:xfrm>
            <a:off x="7900121" y="2722121"/>
            <a:ext cx="791118" cy="40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ETL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acbe5f085d_3_61"/>
          <p:cNvSpPr txBox="1"/>
          <p:nvPr/>
        </p:nvSpPr>
        <p:spPr>
          <a:xfrm>
            <a:off x="7745499" y="4375896"/>
            <a:ext cx="472983" cy="3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IBO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acbe5f085d_3_61"/>
          <p:cNvSpPr txBox="1"/>
          <p:nvPr/>
        </p:nvSpPr>
        <p:spPr>
          <a:xfrm>
            <a:off x="1487288" y="2383566"/>
            <a:ext cx="250780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$50 for Every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CQ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acbe5f085d_3_61"/>
          <p:cNvSpPr txBox="1"/>
          <p:nvPr/>
        </p:nvSpPr>
        <p:spPr>
          <a:xfrm>
            <a:off x="816931" y="4182717"/>
            <a:ext cx="367459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Example*: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CQ’s X $50 =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$500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acbe5f085d_3_61"/>
          <p:cNvSpPr txBox="1"/>
          <p:nvPr/>
        </p:nvSpPr>
        <p:spPr>
          <a:xfrm>
            <a:off x="8387112" y="6491864"/>
            <a:ext cx="39380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*Example is for training purposes only*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acbe5f085d_3_61"/>
          <p:cNvSpPr txBox="1"/>
          <p:nvPr/>
        </p:nvSpPr>
        <p:spPr>
          <a:xfrm>
            <a:off x="716263" y="3772933"/>
            <a:ext cx="55627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*Hypothetical example for training purposes only*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16;p22"/>
          <p:cNvSpPr txBox="1"/>
          <p:nvPr/>
        </p:nvSpPr>
        <p:spPr>
          <a:xfrm>
            <a:off x="-162059" y="186715"/>
            <a:ext cx="12100552" cy="707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4000" b="1">
                <a:solidFill>
                  <a:srgbClr val="3E7CB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dirty="0">
                <a:solidFill>
                  <a:srgbClr val="000909"/>
                </a:solidFill>
                <a:latin typeface="Aptos Black" panose="020B0004020202020204" pitchFamily="34" charset="0"/>
              </a:rPr>
              <a:t>30 DAY FAST TRACK</a:t>
            </a:r>
            <a:endParaRPr dirty="0">
              <a:solidFill>
                <a:srgbClr val="000909"/>
              </a:solidFill>
              <a:latin typeface="Aptos Black" panose="020B0004020202020204" pitchFamily="34" charset="0"/>
            </a:endParaRPr>
          </a:p>
        </p:txBody>
      </p:sp>
      <p:sp>
        <p:nvSpPr>
          <p:cNvPr id="436" name="Google Shape;418;p22"/>
          <p:cNvSpPr txBox="1"/>
          <p:nvPr/>
        </p:nvSpPr>
        <p:spPr>
          <a:xfrm>
            <a:off x="9165137" y="186801"/>
            <a:ext cx="2501587" cy="50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49" tIns="22849" rIns="22849" bIns="22849">
            <a:spAutoFit/>
          </a:bodyPr>
          <a:lstStyle/>
          <a:p>
            <a:pPr algn="r">
              <a:lnSpc>
                <a:spcPct val="100000"/>
              </a:lnSpc>
              <a:defRPr sz="2700" b="1">
                <a:solidFill>
                  <a:srgbClr val="0E2D5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3000" dirty="0"/>
          </a:p>
        </p:txBody>
      </p:sp>
      <p:sp>
        <p:nvSpPr>
          <p:cNvPr id="440" name="Google Shape;422;p22"/>
          <p:cNvSpPr txBox="1"/>
          <p:nvPr/>
        </p:nvSpPr>
        <p:spPr>
          <a:xfrm>
            <a:off x="1704350" y="1000919"/>
            <a:ext cx="9645329" cy="3416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>
            <a:lvl1pPr algn="r">
              <a:defRPr sz="4800" b="1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sz="5400" dirty="0"/>
              <a:t>$</a:t>
            </a:r>
            <a:r>
              <a:rPr lang="en-US" sz="5400" dirty="0"/>
              <a:t>4,500 </a:t>
            </a:r>
            <a:r>
              <a:rPr lang="en-US" sz="5400" dirty="0">
                <a:sym typeface="Wingdings" pitchFamily="2" charset="2"/>
              </a:rPr>
              <a:t></a:t>
            </a:r>
            <a:r>
              <a:rPr lang="en-US" sz="5400" dirty="0">
                <a:solidFill>
                  <a:srgbClr val="002060"/>
                </a:solidFill>
                <a:sym typeface="Wingdings" pitchFamily="2" charset="2"/>
              </a:rPr>
              <a:t> 30 </a:t>
            </a:r>
            <a:r>
              <a:rPr lang="en-US" dirty="0">
                <a:solidFill>
                  <a:srgbClr val="002060"/>
                </a:solidFill>
                <a:sym typeface="Wingdings" pitchFamily="2" charset="2"/>
              </a:rPr>
              <a:t>Services</a:t>
            </a:r>
            <a:br>
              <a:rPr lang="en-US" sz="5400" dirty="0">
                <a:sym typeface="Wingdings" pitchFamily="2" charset="2"/>
              </a:rPr>
            </a:br>
            <a:r>
              <a:rPr lang="en-US" sz="5400" dirty="0">
                <a:sym typeface="Wingdings" pitchFamily="2" charset="2"/>
              </a:rPr>
              <a:t>$400    </a:t>
            </a:r>
            <a:r>
              <a:rPr lang="en-US" sz="5400" dirty="0">
                <a:solidFill>
                  <a:srgbClr val="002060"/>
                </a:solidFill>
                <a:sym typeface="Wingdings" pitchFamily="2" charset="2"/>
              </a:rPr>
              <a:t>ETL Bonus </a:t>
            </a:r>
            <a:endParaRPr lang="en-US" sz="5400" dirty="0">
              <a:sym typeface="Wingdings" pitchFamily="2" charset="2"/>
            </a:endParaRPr>
          </a:p>
          <a:p>
            <a:pPr algn="l"/>
            <a:r>
              <a:rPr lang="en-US" sz="5400" dirty="0">
                <a:sym typeface="Wingdings" pitchFamily="2" charset="2"/>
              </a:rPr>
              <a:t>$1,600  </a:t>
            </a:r>
            <a:r>
              <a:rPr lang="en-US" sz="5400" dirty="0">
                <a:solidFill>
                  <a:srgbClr val="002060"/>
                </a:solidFill>
                <a:sym typeface="Wingdings" pitchFamily="2" charset="2"/>
              </a:rPr>
              <a:t>RC Bonus</a:t>
            </a:r>
            <a:endParaRPr lang="en-US" sz="5400" dirty="0">
              <a:solidFill>
                <a:srgbClr val="002060"/>
              </a:solidFill>
            </a:endParaRPr>
          </a:p>
          <a:p>
            <a:r>
              <a:rPr lang="en-US" sz="5400" dirty="0"/>
              <a:t>    </a:t>
            </a:r>
            <a:endParaRPr sz="5400" dirty="0"/>
          </a:p>
        </p:txBody>
      </p:sp>
      <p:sp>
        <p:nvSpPr>
          <p:cNvPr id="455" name="Google Shape;431;p22"/>
          <p:cNvSpPr txBox="1"/>
          <p:nvPr/>
        </p:nvSpPr>
        <p:spPr>
          <a:xfrm>
            <a:off x="-864562" y="6368537"/>
            <a:ext cx="5527360" cy="46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12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00" dirty="0"/>
              <a:t>*See ACN Compensation Plan for full details.</a:t>
            </a:r>
          </a:p>
          <a:p>
            <a:pPr algn="ctr">
              <a:defRPr sz="1200" i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00" dirty="0"/>
              <a:t>Your results may vary. Earnings are not guaranteed.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4FE6FD-9986-A288-CBC7-AF6929D09013}"/>
              </a:ext>
            </a:extLst>
          </p:cNvPr>
          <p:cNvSpPr txBox="1"/>
          <p:nvPr/>
        </p:nvSpPr>
        <p:spPr>
          <a:xfrm>
            <a:off x="1342490" y="3693042"/>
            <a:ext cx="9145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800" b="1" u="sng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400" b="1" dirty="0">
                <a:solidFill>
                  <a:srgbClr val="75BF43"/>
                </a:solidFill>
                <a:latin typeface="Calibri"/>
                <a:ea typeface="Calibri"/>
                <a:cs typeface="Calibri"/>
                <a:sym typeface="Calibri"/>
              </a:rPr>
              <a:t>$6,500+ </a:t>
            </a:r>
            <a:r>
              <a:rPr lang="en-US" sz="5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 your first 30 days!</a:t>
            </a:r>
            <a:r>
              <a:rPr lang="en-US" sz="5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D43F15-E2C9-13CA-83D1-323EFA6B550D}"/>
              </a:ext>
            </a:extLst>
          </p:cNvPr>
          <p:cNvSpPr txBox="1"/>
          <p:nvPr/>
        </p:nvSpPr>
        <p:spPr>
          <a:xfrm>
            <a:off x="239689" y="5156597"/>
            <a:ext cx="11952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Halfway Qualified to </a:t>
            </a:r>
            <a:r>
              <a:rPr lang="en-US" sz="2000" dirty="0">
                <a:solidFill>
                  <a:srgbClr val="FF0000"/>
                </a:solidFill>
              </a:rPr>
              <a:t>Regional Director</a:t>
            </a:r>
            <a:r>
              <a:rPr lang="en-US" sz="2000" dirty="0"/>
              <a:t> and getting an ALL Expense Paid trip to Arizona for your Family  </a:t>
            </a:r>
          </a:p>
        </p:txBody>
      </p:sp>
    </p:spTree>
    <p:extLst>
      <p:ext uri="{BB962C8B-B14F-4D97-AF65-F5344CB8AC3E}">
        <p14:creationId xmlns:p14="http://schemas.microsoft.com/office/powerpoint/2010/main" val="20895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0" animBg="1"/>
      <p:bldP spid="440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802</Words>
  <Application>Microsoft Office PowerPoint</Application>
  <PresentationFormat>Widescreen</PresentationFormat>
  <Paragraphs>218</Paragraphs>
  <Slides>17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Arial</vt:lpstr>
      <vt:lpstr>Helvetica Neue</vt:lpstr>
      <vt:lpstr>Abril Fatface</vt:lpstr>
      <vt:lpstr>Aptos Black</vt:lpstr>
      <vt:lpstr>Wingdings</vt:lpstr>
      <vt:lpstr>Century Gothic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Adry Huayanca</cp:lastModifiedBy>
  <cp:revision>6</cp:revision>
  <dcterms:created xsi:type="dcterms:W3CDTF">2019-12-14T00:02:00Z</dcterms:created>
  <dcterms:modified xsi:type="dcterms:W3CDTF">2026-01-31T01:36:35Z</dcterms:modified>
</cp:coreProperties>
</file>