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3900" r:id="rId3"/>
    <p:sldId id="3873" r:id="rId4"/>
    <p:sldId id="260" r:id="rId5"/>
    <p:sldId id="262" r:id="rId6"/>
    <p:sldId id="2147470432" r:id="rId7"/>
    <p:sldId id="2147470433" r:id="rId8"/>
    <p:sldId id="265" r:id="rId9"/>
    <p:sldId id="2147470382" r:id="rId10"/>
    <p:sldId id="2147470434" r:id="rId11"/>
    <p:sldId id="270" r:id="rId12"/>
    <p:sldId id="2147470443" r:id="rId13"/>
  </p:sldIdLst>
  <p:sldSz cx="24384000" cy="13716000"/>
  <p:notesSz cx="6858000" cy="9144000"/>
  <p:embeddedFontLst>
    <p:embeddedFont>
      <p:font typeface="Aptos Black" panose="020B0004020202020204" pitchFamily="34" charset="0"/>
      <p:bold r:id="rId15"/>
      <p:boldItalic r:id="rId16"/>
    </p:embeddedFont>
    <p:embeddedFont>
      <p:font typeface="Helvetica" panose="020B0604020202020204" pitchFamily="34" charset="0"/>
      <p:regular r:id="rId17"/>
      <p:bold r:id="rId18"/>
      <p:italic r:id="rId19"/>
      <p:boldItalic r:id="rId20"/>
    </p:embeddedFont>
    <p:embeddedFont>
      <p:font typeface="Helvetica Neue" panose="020B0604020202020204" charset="0"/>
      <p:regular r:id="rId21"/>
      <p:bold r:id="rId22"/>
      <p:italic r:id="rId23"/>
      <p:bold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jmUtLlkFwdgbNYRjA5y6szHtYf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42CE56-9776-4863-A69E-0DF286EA54D9}" v="56" dt="2025-08-22T04:18:03.4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422" y="77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06:57:26.9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476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1" name="Google Shape;1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7" name="Google Shape;247;p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3571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0" name="Google Shape;270;p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5851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6" name="Google Shape;276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3" name="Google Shape;363;p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2983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3" name="Google Shape;353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7" descr="ACN_1C_Blu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595774" y="12600010"/>
            <a:ext cx="2026899" cy="52841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7"/>
          <p:cNvSpPr txBox="1">
            <a:spLocks noGrp="1"/>
          </p:cNvSpPr>
          <p:nvPr>
            <p:ph type="sldNum" idx="12"/>
          </p:nvPr>
        </p:nvSpPr>
        <p:spPr>
          <a:xfrm>
            <a:off x="11941979" y="13073062"/>
            <a:ext cx="490518" cy="48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copy 1" type="tx">
  <p:cSld name="Blank copy 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11941979" y="13073062"/>
            <a:ext cx="490518" cy="48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015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5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65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65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12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er">
  <p:cSld name="Title - Cent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0800"/>
              <a:buFont typeface="Helvetica Neue"/>
              <a:buNone/>
              <a:defRPr b="1" i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sldNum" idx="12"/>
          </p:nvPr>
        </p:nvSpPr>
        <p:spPr>
          <a:xfrm>
            <a:off x="11941979" y="13073062"/>
            <a:ext cx="490518" cy="48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0800"/>
              <a:buFont typeface="Helvetica Neue"/>
              <a:buNone/>
              <a:defRPr b="1" i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sldNum" idx="12"/>
          </p:nvPr>
        </p:nvSpPr>
        <p:spPr>
          <a:xfrm>
            <a:off x="11941979" y="13073062"/>
            <a:ext cx="490518" cy="48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0800"/>
              <a:buFont typeface="Helvetica Neue"/>
              <a:buNone/>
              <a:defRPr b="1" i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marL="457200" lvl="0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1pPr>
            <a:lvl2pPr marL="914400" lvl="1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2pPr>
            <a:lvl3pPr marL="1371600" lvl="2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3pPr>
            <a:lvl4pPr marL="1828800" lvl="3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4pPr>
            <a:lvl5pPr marL="2286000" lvl="4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5pPr>
            <a:lvl6pPr marL="2743200" lvl="5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6pPr>
            <a:lvl7pPr marL="3200400" lvl="6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7pPr>
            <a:lvl8pPr marL="3657600" lvl="7" indent="-394334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8pPr>
            <a:lvl9pPr marL="4114800" lvl="8" indent="-394334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11941979" y="13073062"/>
            <a:ext cx="490518" cy="48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>
            <a:spLocks noGrp="1"/>
          </p:cNvSpPr>
          <p:nvPr>
            <p:ph type="pic" idx="2"/>
          </p:nvPr>
        </p:nvSpPr>
        <p:spPr>
          <a:xfrm>
            <a:off x="8794253" y="3637358"/>
            <a:ext cx="13260587" cy="8840392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0800"/>
              <a:buFont typeface="Helvetica Neue"/>
              <a:buNone/>
              <a:defRPr b="1" i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marL="457200" lvl="0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1pPr>
            <a:lvl2pPr marL="914400" lvl="1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2pPr>
            <a:lvl3pPr marL="1371600" lvl="2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3pPr>
            <a:lvl4pPr marL="1828800" lvl="3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4pPr>
            <a:lvl5pPr marL="2286000" lvl="4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5pPr>
            <a:lvl6pPr marL="2743200" lvl="5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6pPr>
            <a:lvl7pPr marL="3200400" lvl="6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7pPr>
            <a:lvl8pPr marL="3657600" lvl="7" indent="-394334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8pPr>
            <a:lvl9pPr marL="4114800" lvl="8" indent="-394334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sldNum" idx="12"/>
          </p:nvPr>
        </p:nvSpPr>
        <p:spPr>
          <a:xfrm>
            <a:off x="11941979" y="13073062"/>
            <a:ext cx="490518" cy="48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marL="457200" lvl="0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1pPr>
            <a:lvl2pPr marL="914400" lvl="1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2pPr>
            <a:lvl3pPr marL="1371600" lvl="2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3pPr>
            <a:lvl4pPr marL="1828800" lvl="3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4pPr>
            <a:lvl5pPr marL="2286000" lvl="4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5pPr>
            <a:lvl6pPr marL="2743200" lvl="5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6pPr>
            <a:lvl7pPr marL="3200400" lvl="6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7pPr>
            <a:lvl8pPr marL="3657600" lvl="7" indent="-394334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8pPr>
            <a:lvl9pPr marL="4114800" lvl="8" indent="-394334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sldNum" idx="12"/>
          </p:nvPr>
        </p:nvSpPr>
        <p:spPr>
          <a:xfrm>
            <a:off x="11941979" y="13073062"/>
            <a:ext cx="490518" cy="48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>
            <a:spLocks noGrp="1"/>
          </p:cNvSpPr>
          <p:nvPr>
            <p:ph type="pic" idx="2"/>
          </p:nvPr>
        </p:nvSpPr>
        <p:spPr>
          <a:xfrm>
            <a:off x="12442031" y="7072312"/>
            <a:ext cx="8514489" cy="5679282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26"/>
          <p:cNvSpPr>
            <a:spLocks noGrp="1"/>
          </p:cNvSpPr>
          <p:nvPr>
            <p:ph type="pic" idx="3"/>
          </p:nvPr>
        </p:nvSpPr>
        <p:spPr>
          <a:xfrm>
            <a:off x="12192000" y="1250156"/>
            <a:ext cx="8251032" cy="5500689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26"/>
          <p:cNvSpPr>
            <a:spLocks noGrp="1"/>
          </p:cNvSpPr>
          <p:nvPr>
            <p:ph type="pic" idx="4"/>
          </p:nvPr>
        </p:nvSpPr>
        <p:spPr>
          <a:xfrm>
            <a:off x="-291704" y="1250156"/>
            <a:ext cx="16850320" cy="11233548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11941979" y="13073062"/>
            <a:ext cx="490518" cy="48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body" idx="1"/>
          </p:nvPr>
        </p:nvSpPr>
        <p:spPr>
          <a:xfrm>
            <a:off x="4833937" y="8947546"/>
            <a:ext cx="14716126" cy="5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457200" lvl="0" indent="-228600" algn="ctr">
              <a:lnSpc>
                <a:spcPct val="194736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900"/>
              <a:buFont typeface="Helvetica Neue"/>
              <a:buNone/>
              <a:defRPr sz="1900" b="0" i="0"/>
            </a:lvl1pPr>
            <a:lvl2pPr marL="914400" lvl="1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2pPr>
            <a:lvl3pPr marL="1371600" lvl="2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3pPr>
            <a:lvl4pPr marL="1828800" lvl="3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4pPr>
            <a:lvl5pPr marL="2286000" lvl="4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5pPr>
            <a:lvl6pPr marL="2743200" lvl="5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6pPr>
            <a:lvl7pPr marL="3200400" lvl="6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7pPr>
            <a:lvl8pPr marL="3657600" lvl="7" indent="-394334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8pPr>
            <a:lvl9pPr marL="4114800" lvl="8" indent="-394334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body" idx="2"/>
          </p:nvPr>
        </p:nvSpPr>
        <p:spPr>
          <a:xfrm>
            <a:off x="4833937" y="5934048"/>
            <a:ext cx="14716126" cy="990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5500"/>
              <a:buFont typeface="Helvetica Neue"/>
              <a:buNone/>
              <a:defRPr b="0" i="0"/>
            </a:lvl1pPr>
            <a:lvl2pPr marL="914400" lvl="1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2pPr>
            <a:lvl3pPr marL="1371600" lvl="2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3pPr>
            <a:lvl4pPr marL="1828800" lvl="3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4pPr>
            <a:lvl5pPr marL="2286000" lvl="4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5pPr>
            <a:lvl6pPr marL="2743200" lvl="5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6pPr>
            <a:lvl7pPr marL="3200400" lvl="6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7pPr>
            <a:lvl8pPr marL="3657600" lvl="7" indent="-394334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8pPr>
            <a:lvl9pPr marL="4114800" lvl="8" indent="-394334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sldNum" idx="12"/>
          </p:nvPr>
        </p:nvSpPr>
        <p:spPr>
          <a:xfrm>
            <a:off x="11941979" y="13073062"/>
            <a:ext cx="490518" cy="48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>
            <a:spLocks noGrp="1"/>
          </p:cNvSpPr>
          <p:nvPr>
            <p:ph type="pic" idx="2"/>
          </p:nvPr>
        </p:nvSpPr>
        <p:spPr>
          <a:xfrm>
            <a:off x="1712269" y="0"/>
            <a:ext cx="20959463" cy="13983891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28"/>
          <p:cNvSpPr txBox="1">
            <a:spLocks noGrp="1"/>
          </p:cNvSpPr>
          <p:nvPr>
            <p:ph type="sldNum" idx="12"/>
          </p:nvPr>
        </p:nvSpPr>
        <p:spPr>
          <a:xfrm>
            <a:off x="11941979" y="13073062"/>
            <a:ext cx="490518" cy="48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0800"/>
              <a:buFont typeface="Helvetica Neue"/>
              <a:buNone/>
              <a:defRPr sz="10800" b="1" i="1" u="none" strike="noStrike" cap="none">
                <a:solidFill>
                  <a:srgbClr val="3D7AC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0800"/>
              <a:buFont typeface="Abril Fatface"/>
              <a:buNone/>
              <a:defRPr sz="10800" b="0" i="0" u="none" strike="noStrike" cap="none">
                <a:solidFill>
                  <a:srgbClr val="3D7AC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0800"/>
              <a:buFont typeface="Abril Fatface"/>
              <a:buNone/>
              <a:defRPr sz="10800" b="0" i="0" u="none" strike="noStrike" cap="none">
                <a:solidFill>
                  <a:srgbClr val="3D7AC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0800"/>
              <a:buFont typeface="Abril Fatface"/>
              <a:buNone/>
              <a:defRPr sz="10800" b="0" i="0" u="none" strike="noStrike" cap="none">
                <a:solidFill>
                  <a:srgbClr val="3D7AC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0800"/>
              <a:buFont typeface="Abril Fatface"/>
              <a:buNone/>
              <a:defRPr sz="10800" b="0" i="0" u="none" strike="noStrike" cap="none">
                <a:solidFill>
                  <a:srgbClr val="3D7AC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0800"/>
              <a:buFont typeface="Abril Fatface"/>
              <a:buNone/>
              <a:defRPr sz="10800" b="0" i="0" u="none" strike="noStrike" cap="none">
                <a:solidFill>
                  <a:srgbClr val="3D7AC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0800"/>
              <a:buFont typeface="Abril Fatface"/>
              <a:buNone/>
              <a:defRPr sz="10800" b="0" i="0" u="none" strike="noStrike" cap="none">
                <a:solidFill>
                  <a:srgbClr val="3D7AC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0800"/>
              <a:buFont typeface="Abril Fatface"/>
              <a:buNone/>
              <a:defRPr sz="10800" b="0" i="0" u="none" strike="noStrike" cap="none">
                <a:solidFill>
                  <a:srgbClr val="3D7AC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0800"/>
              <a:buFont typeface="Abril Fatface"/>
              <a:buNone/>
              <a:defRPr sz="10800" b="0" i="0" u="none" strike="noStrike" cap="none">
                <a:solidFill>
                  <a:srgbClr val="3D7AC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marL="457200" marR="0" lvl="0" indent="-735012" algn="ctr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sz="55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735012" algn="ctr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sz="55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735012" algn="ctr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sz="55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735012" algn="ctr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sz="55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735012" algn="ctr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sz="55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735012" algn="ctr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Open Sans"/>
              <a:buChar char="•"/>
              <a:defRPr sz="5500" b="0" i="0" u="none" strike="noStrike" cap="none">
                <a:solidFill>
                  <a:srgbClr val="5E5E5E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735012" algn="ctr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Open Sans"/>
              <a:buChar char="•"/>
              <a:defRPr sz="5500" b="0" i="0" u="none" strike="noStrike" cap="none">
                <a:solidFill>
                  <a:srgbClr val="5E5E5E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735012" algn="ctr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Open Sans"/>
              <a:buChar char="•"/>
              <a:defRPr sz="5500" b="0" i="0" u="none" strike="noStrike" cap="none">
                <a:solidFill>
                  <a:srgbClr val="5E5E5E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735012" algn="ctr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Open Sans"/>
              <a:buChar char="•"/>
              <a:defRPr sz="5500" b="0" i="0" u="none" strike="noStrike" cap="none">
                <a:solidFill>
                  <a:srgbClr val="5E5E5E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sldNum" idx="12"/>
          </p:nvPr>
        </p:nvSpPr>
        <p:spPr>
          <a:xfrm>
            <a:off x="11941979" y="13073062"/>
            <a:ext cx="490518" cy="48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" name="Google Shape;9;p16"/>
          <p:cNvSpPr txBox="1"/>
          <p:nvPr/>
        </p:nvSpPr>
        <p:spPr>
          <a:xfrm>
            <a:off x="14039850" y="12869746"/>
            <a:ext cx="9544050" cy="618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marL="0" marR="0" lvl="0" indent="0" algn="r" rtl="0">
              <a:lnSpc>
                <a:spcPct val="205555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Calibri"/>
              <a:buNone/>
            </a:pPr>
            <a:r>
              <a:rPr lang="en-US" sz="1800" b="0" i="1" u="none" strike="noStrike" cap="non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rPr>
              <a:t>©️2024 ACN Opportunity, LLC | ACN Business Opportunity Presentation-USEN | BS-062624</a:t>
            </a:r>
            <a:endParaRPr sz="1900" b="0" i="1" u="none" strike="noStrike" cap="none">
              <a:solidFill>
                <a:srgbClr val="5E5E5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2" r:id="rId10"/>
    <p:sldLayoutId id="214748366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" descr="A blue and white tiled flo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2907" y="12006649"/>
            <a:ext cx="1300034" cy="1300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16;p22"/>
          <p:cNvSpPr txBox="1"/>
          <p:nvPr/>
        </p:nvSpPr>
        <p:spPr>
          <a:xfrm>
            <a:off x="-324118" y="373429"/>
            <a:ext cx="24201104" cy="1415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98" tIns="91398" rIns="91398" bIns="91398">
            <a:spAutoFit/>
          </a:bodyPr>
          <a:lstStyle>
            <a:lvl1pPr algn="ctr">
              <a:defRPr sz="4000" b="1">
                <a:solidFill>
                  <a:srgbClr val="3E7CB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8000" dirty="0">
                <a:solidFill>
                  <a:srgbClr val="000909"/>
                </a:solidFill>
                <a:latin typeface="Aptos Black" panose="020B0004020202020204" pitchFamily="34" charset="0"/>
              </a:rPr>
              <a:t>Fast</a:t>
            </a:r>
            <a:r>
              <a:rPr sz="8000" dirty="0">
                <a:solidFill>
                  <a:srgbClr val="000909"/>
                </a:solidFill>
                <a:latin typeface="Aptos Black" panose="020B0004020202020204" pitchFamily="34" charset="0"/>
              </a:rPr>
              <a:t> Start</a:t>
            </a:r>
            <a:r>
              <a:rPr lang="en-US" sz="8000" dirty="0">
                <a:solidFill>
                  <a:srgbClr val="000909"/>
                </a:solidFill>
                <a:latin typeface="Aptos Black" panose="020B0004020202020204" pitchFamily="34" charset="0"/>
              </a:rPr>
              <a:t> Bonus</a:t>
            </a:r>
            <a:endParaRPr sz="8000" dirty="0">
              <a:solidFill>
                <a:srgbClr val="000909"/>
              </a:solidFill>
              <a:latin typeface="Aptos Black" panose="020B0004020202020204" pitchFamily="34" charset="0"/>
            </a:endParaRPr>
          </a:p>
        </p:txBody>
      </p:sp>
      <p:pic>
        <p:nvPicPr>
          <p:cNvPr id="435" name="Google Shape;417;p22" descr="Google Shape;417;p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4991371" y="6132179"/>
            <a:ext cx="7124702" cy="2209802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Google Shape;418;p22"/>
          <p:cNvSpPr txBox="1"/>
          <p:nvPr/>
        </p:nvSpPr>
        <p:spPr>
          <a:xfrm>
            <a:off x="18330274" y="373602"/>
            <a:ext cx="5003174" cy="10607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8" tIns="45698" rIns="45698" bIns="45698">
            <a:spAutoFit/>
          </a:bodyPr>
          <a:lstStyle/>
          <a:p>
            <a:pPr algn="r">
              <a:lnSpc>
                <a:spcPct val="100000"/>
              </a:lnSpc>
              <a:defRPr sz="2700" b="1">
                <a:solidFill>
                  <a:srgbClr val="0E2D5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6000" dirty="0"/>
              <a:t>Healthcare</a:t>
            </a:r>
          </a:p>
          <a:p>
            <a:pPr algn="r">
              <a:spcBef>
                <a:spcPts val="2000"/>
              </a:spcBef>
              <a:defRPr sz="2700" b="1">
                <a:solidFill>
                  <a:srgbClr val="0E2D5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6000" dirty="0"/>
              <a:t>TV/Internet</a:t>
            </a:r>
          </a:p>
          <a:p>
            <a:pPr algn="r">
              <a:spcBef>
                <a:spcPts val="2000"/>
              </a:spcBef>
              <a:defRPr sz="2700" b="1">
                <a:solidFill>
                  <a:srgbClr val="0E2D5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6000" dirty="0"/>
              <a:t>Cell Phone</a:t>
            </a:r>
          </a:p>
          <a:p>
            <a:pPr algn="r">
              <a:spcBef>
                <a:spcPts val="2000"/>
              </a:spcBef>
              <a:defRPr sz="2700" b="1">
                <a:solidFill>
                  <a:srgbClr val="0E2D5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6000" dirty="0"/>
              <a:t>Electricity &amp; Gas</a:t>
            </a:r>
          </a:p>
          <a:p>
            <a:pPr algn="r">
              <a:spcBef>
                <a:spcPts val="2000"/>
              </a:spcBef>
              <a:defRPr sz="2700" b="1">
                <a:solidFill>
                  <a:srgbClr val="0E2D5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6000" dirty="0"/>
              <a:t>ID Theft Protection</a:t>
            </a:r>
            <a:br>
              <a:rPr sz="6000" dirty="0"/>
            </a:br>
            <a:r>
              <a:rPr sz="6000" dirty="0"/>
              <a:t>Home Security</a:t>
            </a:r>
            <a:br>
              <a:rPr sz="6000" dirty="0"/>
            </a:br>
            <a:r>
              <a:rPr lang="en-US" sz="6000" dirty="0"/>
              <a:t>Mer</a:t>
            </a:r>
            <a:r>
              <a:rPr sz="6000" dirty="0"/>
              <a:t>chant</a:t>
            </a:r>
          </a:p>
          <a:p>
            <a:pPr algn="r">
              <a:spcBef>
                <a:spcPts val="2000"/>
              </a:spcBef>
              <a:defRPr sz="2700" b="1">
                <a:solidFill>
                  <a:srgbClr val="0E2D52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6000" dirty="0"/>
          </a:p>
        </p:txBody>
      </p:sp>
      <p:pic>
        <p:nvPicPr>
          <p:cNvPr id="437" name="Google Shape;419;p22" descr="Google Shape;419;p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9295" y="2033896"/>
            <a:ext cx="5723246" cy="32885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38" name="Google Shape;420;p22" descr="Google Shape;420;p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721" y="7180066"/>
            <a:ext cx="4533694" cy="2605076"/>
          </a:xfrm>
          <a:prstGeom prst="rect">
            <a:avLst/>
          </a:prstGeom>
          <a:ln w="12700">
            <a:miter lim="400000"/>
          </a:ln>
        </p:spPr>
      </p:pic>
      <p:sp>
        <p:nvSpPr>
          <p:cNvPr id="440" name="Google Shape;422;p22"/>
          <p:cNvSpPr txBox="1"/>
          <p:nvPr/>
        </p:nvSpPr>
        <p:spPr>
          <a:xfrm>
            <a:off x="1196011" y="2027114"/>
            <a:ext cx="5234694" cy="2492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398" tIns="91398" rIns="91398" bIns="91398">
            <a:spAutoFit/>
          </a:bodyPr>
          <a:lstStyle>
            <a:lvl1pPr algn="r">
              <a:defRPr sz="4800" b="1">
                <a:solidFill>
                  <a:srgbClr val="75BF4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5000" dirty="0"/>
              <a:t>$</a:t>
            </a:r>
            <a:r>
              <a:rPr lang="en-US" sz="15000" dirty="0"/>
              <a:t>3</a:t>
            </a:r>
            <a:r>
              <a:rPr sz="15000" dirty="0"/>
              <a:t>00</a:t>
            </a:r>
          </a:p>
        </p:txBody>
      </p:sp>
      <p:sp>
        <p:nvSpPr>
          <p:cNvPr id="441" name="Google Shape;423;p22"/>
          <p:cNvSpPr txBox="1"/>
          <p:nvPr/>
        </p:nvSpPr>
        <p:spPr>
          <a:xfrm>
            <a:off x="182503" y="3383606"/>
            <a:ext cx="6248202" cy="2492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398" tIns="91398" rIns="91398" bIns="91398">
            <a:spAutoFit/>
          </a:bodyPr>
          <a:lstStyle/>
          <a:p>
            <a:pPr algn="r">
              <a:lnSpc>
                <a:spcPct val="100000"/>
              </a:lnSpc>
              <a:defRPr sz="4800" b="1" u="sng">
                <a:solidFill>
                  <a:srgbClr val="75BF4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5000" dirty="0"/>
              <a:t>+$500</a:t>
            </a:r>
          </a:p>
        </p:txBody>
      </p:sp>
      <p:grpSp>
        <p:nvGrpSpPr>
          <p:cNvPr id="444" name="Google Shape;424;p22"/>
          <p:cNvGrpSpPr/>
          <p:nvPr/>
        </p:nvGrpSpPr>
        <p:grpSpPr>
          <a:xfrm>
            <a:off x="10631775" y="3460477"/>
            <a:ext cx="4298286" cy="1261878"/>
            <a:chOff x="0" y="-1"/>
            <a:chExt cx="2149141" cy="630938"/>
          </a:xfrm>
        </p:grpSpPr>
        <p:sp>
          <p:nvSpPr>
            <p:cNvPr id="442" name="Rectangle"/>
            <p:cNvSpPr/>
            <p:nvPr/>
          </p:nvSpPr>
          <p:spPr>
            <a:xfrm>
              <a:off x="0" y="-1"/>
              <a:ext cx="2149141" cy="630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/>
              <a:endParaRPr sz="3800"/>
            </a:p>
          </p:txBody>
        </p:sp>
        <p:sp>
          <p:nvSpPr>
            <p:cNvPr id="443" name="5 Services"/>
            <p:cNvSpPr txBox="1"/>
            <p:nvPr/>
          </p:nvSpPr>
          <p:spPr>
            <a:xfrm>
              <a:off x="45725" y="84657"/>
              <a:ext cx="2057691" cy="4616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98" tIns="91398" rIns="91398" bIns="91398" numCol="1" anchor="ctr">
              <a:spAutoFit/>
            </a:bodyPr>
            <a:lstStyle>
              <a:lvl1pPr algn="ctr">
                <a:defRPr sz="2400" b="1">
                  <a:solidFill>
                    <a:srgbClr val="00457C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4800" dirty="0"/>
                <a:t>5</a:t>
              </a:r>
              <a:r>
                <a:rPr sz="4800" dirty="0"/>
                <a:t> Services</a:t>
              </a:r>
            </a:p>
          </p:txBody>
        </p:sp>
      </p:grpSp>
      <p:pic>
        <p:nvPicPr>
          <p:cNvPr id="445" name="Google Shape;425;p22" descr="Google Shape;425;p22"/>
          <p:cNvPicPr>
            <a:picLocks noChangeAspect="1"/>
          </p:cNvPicPr>
          <p:nvPr/>
        </p:nvPicPr>
        <p:blipFill>
          <a:blip r:embed="rId4"/>
          <a:srcRect l="15764" t="13068" r="8591" b="22773"/>
          <a:stretch>
            <a:fillRect/>
          </a:stretch>
        </p:blipFill>
        <p:spPr>
          <a:xfrm>
            <a:off x="7950834" y="2592244"/>
            <a:ext cx="2789608" cy="23660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48" name="Google Shape;426;p22"/>
          <p:cNvGrpSpPr/>
          <p:nvPr/>
        </p:nvGrpSpPr>
        <p:grpSpPr>
          <a:xfrm>
            <a:off x="2938836" y="8575595"/>
            <a:ext cx="3014784" cy="973548"/>
            <a:chOff x="0" y="-1"/>
            <a:chExt cx="2149141" cy="630938"/>
          </a:xfrm>
        </p:grpSpPr>
        <p:sp>
          <p:nvSpPr>
            <p:cNvPr id="446" name="Rectangle"/>
            <p:cNvSpPr/>
            <p:nvPr/>
          </p:nvSpPr>
          <p:spPr>
            <a:xfrm>
              <a:off x="0" y="-1"/>
              <a:ext cx="2149141" cy="630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/>
              <a:endParaRPr sz="3800"/>
            </a:p>
          </p:txBody>
        </p:sp>
        <p:sp>
          <p:nvSpPr>
            <p:cNvPr id="447" name="5 Services"/>
            <p:cNvSpPr txBox="1"/>
            <p:nvPr/>
          </p:nvSpPr>
          <p:spPr>
            <a:xfrm>
              <a:off x="45725" y="16300"/>
              <a:ext cx="2057692" cy="5983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98" tIns="91398" rIns="91398" bIns="91398" numCol="1" anchor="ctr">
              <a:spAutoFit/>
            </a:bodyPr>
            <a:lstStyle>
              <a:lvl1pPr algn="ctr">
                <a:defRPr sz="2400" b="1">
                  <a:solidFill>
                    <a:srgbClr val="00457C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endParaRPr sz="4800" dirty="0"/>
            </a:p>
          </p:txBody>
        </p:sp>
      </p:grpSp>
      <p:grpSp>
        <p:nvGrpSpPr>
          <p:cNvPr id="452" name="Google Shape;428;p22"/>
          <p:cNvGrpSpPr/>
          <p:nvPr/>
        </p:nvGrpSpPr>
        <p:grpSpPr>
          <a:xfrm>
            <a:off x="8561864" y="8614887"/>
            <a:ext cx="3014784" cy="973548"/>
            <a:chOff x="0" y="-1"/>
            <a:chExt cx="2149141" cy="630938"/>
          </a:xfrm>
        </p:grpSpPr>
        <p:sp>
          <p:nvSpPr>
            <p:cNvPr id="450" name="Rectangle"/>
            <p:cNvSpPr/>
            <p:nvPr/>
          </p:nvSpPr>
          <p:spPr>
            <a:xfrm>
              <a:off x="0" y="-1"/>
              <a:ext cx="2149141" cy="630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/>
              <a:endParaRPr sz="3800"/>
            </a:p>
          </p:txBody>
        </p:sp>
        <p:sp>
          <p:nvSpPr>
            <p:cNvPr id="451" name="5 Services"/>
            <p:cNvSpPr txBox="1"/>
            <p:nvPr/>
          </p:nvSpPr>
          <p:spPr>
            <a:xfrm>
              <a:off x="45725" y="16300"/>
              <a:ext cx="2057692" cy="5983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98" tIns="91398" rIns="91398" bIns="91398" numCol="1" anchor="ctr">
              <a:spAutoFit/>
            </a:bodyPr>
            <a:lstStyle>
              <a:lvl1pPr algn="ctr">
                <a:defRPr sz="2400" b="1">
                  <a:solidFill>
                    <a:srgbClr val="00457C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4800" dirty="0"/>
                <a:t>5</a:t>
              </a:r>
              <a:r>
                <a:rPr sz="4800" dirty="0"/>
                <a:t> Services</a:t>
              </a:r>
            </a:p>
          </p:txBody>
        </p:sp>
      </p:grpSp>
      <p:pic>
        <p:nvPicPr>
          <p:cNvPr id="453" name="Google Shape;429;p22" descr="Google Shape;429;p22"/>
          <p:cNvPicPr>
            <a:picLocks noChangeAspect="1"/>
          </p:cNvPicPr>
          <p:nvPr/>
        </p:nvPicPr>
        <p:blipFill>
          <a:blip r:embed="rId4"/>
          <a:srcRect l="15764" t="13068" r="8591" b="22773"/>
          <a:stretch>
            <a:fillRect/>
          </a:stretch>
        </p:blipFill>
        <p:spPr>
          <a:xfrm>
            <a:off x="6108881" y="8835416"/>
            <a:ext cx="2209802" cy="1874284"/>
          </a:xfrm>
          <a:prstGeom prst="rect">
            <a:avLst/>
          </a:prstGeom>
          <a:ln w="12700">
            <a:miter lim="400000"/>
          </a:ln>
        </p:spPr>
      </p:pic>
      <p:pic>
        <p:nvPicPr>
          <p:cNvPr id="454" name="Google Shape;430;p22" descr="Google Shape;430;p22"/>
          <p:cNvPicPr>
            <a:picLocks noChangeAspect="1"/>
          </p:cNvPicPr>
          <p:nvPr/>
        </p:nvPicPr>
        <p:blipFill>
          <a:blip r:embed="rId4"/>
          <a:srcRect l="15764" t="13068" r="8591" b="22773"/>
          <a:stretch>
            <a:fillRect/>
          </a:stretch>
        </p:blipFill>
        <p:spPr>
          <a:xfrm>
            <a:off x="7983465" y="3670938"/>
            <a:ext cx="2789610" cy="2366056"/>
          </a:xfrm>
          <a:prstGeom prst="rect">
            <a:avLst/>
          </a:prstGeom>
          <a:ln w="12700">
            <a:miter lim="400000"/>
          </a:ln>
        </p:spPr>
      </p:pic>
      <p:sp>
        <p:nvSpPr>
          <p:cNvPr id="455" name="Google Shape;431;p22"/>
          <p:cNvSpPr txBox="1"/>
          <p:nvPr/>
        </p:nvSpPr>
        <p:spPr>
          <a:xfrm>
            <a:off x="15447941" y="12686788"/>
            <a:ext cx="11054720" cy="923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98" tIns="91398" rIns="91398" bIns="91398">
            <a:spAutoFit/>
          </a:bodyPr>
          <a:lstStyle/>
          <a:p>
            <a:pPr algn="ctr">
              <a:defRPr sz="1200" i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dirty="0"/>
              <a:t>*See ACN Compensation Plan for full details.</a:t>
            </a:r>
          </a:p>
          <a:p>
            <a:pPr algn="ctr">
              <a:defRPr sz="1200" i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dirty="0"/>
              <a:t>Your results may vary. Earnings are not guaranteed.</a:t>
            </a:r>
          </a:p>
        </p:txBody>
      </p:sp>
      <p:pic>
        <p:nvPicPr>
          <p:cNvPr id="456" name="Google Shape;432;p22" descr="Google Shape;432;p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90647" y="1655522"/>
            <a:ext cx="1271178" cy="3867008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705"/>
              </a:srgbClr>
            </a:outerShdw>
          </a:effectLst>
        </p:spPr>
      </p:pic>
      <p:pic>
        <p:nvPicPr>
          <p:cNvPr id="457" name="Google Shape;433;p22" descr="Google Shape;433;p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5770" y="6580416"/>
            <a:ext cx="1034220" cy="103599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Google Shape;421;p22" descr="Google Shape;421;p22">
            <a:extLst>
              <a:ext uri="{FF2B5EF4-FFF2-40B4-BE49-F238E27FC236}">
                <a16:creationId xmlns:a16="http://schemas.microsoft.com/office/drawing/2014/main" id="{E8771BC6-AC49-AE79-D004-3FB64B5D9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1253" y="7312348"/>
            <a:ext cx="4533698" cy="26050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" name="Google Shape;426;p22">
            <a:extLst>
              <a:ext uri="{FF2B5EF4-FFF2-40B4-BE49-F238E27FC236}">
                <a16:creationId xmlns:a16="http://schemas.microsoft.com/office/drawing/2014/main" id="{5D65032A-9DA4-4B02-39EE-341539AA4FBF}"/>
              </a:ext>
            </a:extLst>
          </p:cNvPr>
          <p:cNvGrpSpPr/>
          <p:nvPr/>
        </p:nvGrpSpPr>
        <p:grpSpPr>
          <a:xfrm>
            <a:off x="13467796" y="8757725"/>
            <a:ext cx="3014784" cy="973548"/>
            <a:chOff x="0" y="-1"/>
            <a:chExt cx="2149141" cy="630938"/>
          </a:xfrm>
        </p:grpSpPr>
        <p:sp>
          <p:nvSpPr>
            <p:cNvPr id="7" name="Rectangle">
              <a:extLst>
                <a:ext uri="{FF2B5EF4-FFF2-40B4-BE49-F238E27FC236}">
                  <a16:creationId xmlns:a16="http://schemas.microsoft.com/office/drawing/2014/main" id="{6BCB84FA-379F-2A34-97C1-82FDBBDA6138}"/>
                </a:ext>
              </a:extLst>
            </p:cNvPr>
            <p:cNvSpPr/>
            <p:nvPr/>
          </p:nvSpPr>
          <p:spPr>
            <a:xfrm>
              <a:off x="0" y="-1"/>
              <a:ext cx="2149141" cy="630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/>
              <a:endParaRPr sz="3800"/>
            </a:p>
          </p:txBody>
        </p:sp>
        <p:sp>
          <p:nvSpPr>
            <p:cNvPr id="8" name="5 Services">
              <a:extLst>
                <a:ext uri="{FF2B5EF4-FFF2-40B4-BE49-F238E27FC236}">
                  <a16:creationId xmlns:a16="http://schemas.microsoft.com/office/drawing/2014/main" id="{5AABE8EC-E581-DAEC-AD68-D0C0C9D2A8F8}"/>
                </a:ext>
              </a:extLst>
            </p:cNvPr>
            <p:cNvSpPr txBox="1"/>
            <p:nvPr/>
          </p:nvSpPr>
          <p:spPr>
            <a:xfrm>
              <a:off x="45725" y="16300"/>
              <a:ext cx="2057692" cy="5983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98" tIns="91398" rIns="91398" bIns="91398" numCol="1" anchor="ctr">
              <a:spAutoFit/>
            </a:bodyPr>
            <a:lstStyle>
              <a:lvl1pPr algn="ctr">
                <a:defRPr sz="2400" b="1">
                  <a:solidFill>
                    <a:srgbClr val="00457C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4800" dirty="0"/>
                <a:t>5</a:t>
              </a:r>
              <a:r>
                <a:rPr sz="4800" dirty="0"/>
                <a:t> Services</a:t>
              </a:r>
            </a:p>
          </p:txBody>
        </p:sp>
      </p:grpSp>
      <p:pic>
        <p:nvPicPr>
          <p:cNvPr id="9" name="Google Shape;427;p22" descr="Google Shape;427;p22">
            <a:extLst>
              <a:ext uri="{FF2B5EF4-FFF2-40B4-BE49-F238E27FC236}">
                <a16:creationId xmlns:a16="http://schemas.microsoft.com/office/drawing/2014/main" id="{618AB306-B9C0-E51C-503B-2A8706BC16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764" t="13068" r="8591" b="22773"/>
          <a:stretch>
            <a:fillRect/>
          </a:stretch>
        </p:blipFill>
        <p:spPr>
          <a:xfrm>
            <a:off x="11014181" y="9005294"/>
            <a:ext cx="2209802" cy="187428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" name="Google Shape;428;p22">
            <a:extLst>
              <a:ext uri="{FF2B5EF4-FFF2-40B4-BE49-F238E27FC236}">
                <a16:creationId xmlns:a16="http://schemas.microsoft.com/office/drawing/2014/main" id="{F509A86B-E2F2-6A5B-4148-B0C3606DFBE4}"/>
              </a:ext>
            </a:extLst>
          </p:cNvPr>
          <p:cNvGrpSpPr/>
          <p:nvPr/>
        </p:nvGrpSpPr>
        <p:grpSpPr>
          <a:xfrm>
            <a:off x="19090825" y="8797017"/>
            <a:ext cx="841860" cy="973548"/>
            <a:chOff x="0" y="-1"/>
            <a:chExt cx="2149141" cy="630938"/>
          </a:xfrm>
        </p:grpSpPr>
        <p:sp>
          <p:nvSpPr>
            <p:cNvPr id="11" name="Rectangle">
              <a:extLst>
                <a:ext uri="{FF2B5EF4-FFF2-40B4-BE49-F238E27FC236}">
                  <a16:creationId xmlns:a16="http://schemas.microsoft.com/office/drawing/2014/main" id="{5967AC85-DC01-3010-9FBB-68170B378AE0}"/>
                </a:ext>
              </a:extLst>
            </p:cNvPr>
            <p:cNvSpPr/>
            <p:nvPr/>
          </p:nvSpPr>
          <p:spPr>
            <a:xfrm>
              <a:off x="0" y="-1"/>
              <a:ext cx="2149141" cy="630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/>
              <a:endParaRPr sz="3800"/>
            </a:p>
          </p:txBody>
        </p:sp>
        <p:sp>
          <p:nvSpPr>
            <p:cNvPr id="12" name="5 Services">
              <a:extLst>
                <a:ext uri="{FF2B5EF4-FFF2-40B4-BE49-F238E27FC236}">
                  <a16:creationId xmlns:a16="http://schemas.microsoft.com/office/drawing/2014/main" id="{36B2EB90-87AA-8D18-326D-81B7E0A3B5A4}"/>
                </a:ext>
              </a:extLst>
            </p:cNvPr>
            <p:cNvSpPr txBox="1"/>
            <p:nvPr/>
          </p:nvSpPr>
          <p:spPr>
            <a:xfrm>
              <a:off x="45725" y="16300"/>
              <a:ext cx="2057692" cy="5983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98" tIns="91398" rIns="91398" bIns="91398" numCol="1" anchor="ctr">
              <a:spAutoFit/>
            </a:bodyPr>
            <a:lstStyle>
              <a:lvl1pPr algn="ctr">
                <a:defRPr sz="2400" b="1">
                  <a:solidFill>
                    <a:srgbClr val="00457C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endParaRPr sz="4800" dirty="0"/>
            </a:p>
          </p:txBody>
        </p:sp>
      </p:grpSp>
      <p:pic>
        <p:nvPicPr>
          <p:cNvPr id="13" name="Google Shape;429;p22" descr="Google Shape;429;p22">
            <a:extLst>
              <a:ext uri="{FF2B5EF4-FFF2-40B4-BE49-F238E27FC236}">
                <a16:creationId xmlns:a16="http://schemas.microsoft.com/office/drawing/2014/main" id="{9AB7BFA6-3F48-1565-3BF1-DF3F673B52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764" t="13068" r="8591" b="22773"/>
          <a:stretch>
            <a:fillRect/>
          </a:stretch>
        </p:blipFill>
        <p:spPr>
          <a:xfrm>
            <a:off x="16637841" y="9017546"/>
            <a:ext cx="2209802" cy="1874284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94FE6FD-9986-A288-CBC7-AF6929D09013}"/>
              </a:ext>
            </a:extLst>
          </p:cNvPr>
          <p:cNvSpPr txBox="1"/>
          <p:nvPr/>
        </p:nvSpPr>
        <p:spPr>
          <a:xfrm>
            <a:off x="3408699" y="11010147"/>
            <a:ext cx="175910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 sz="4800" b="1" u="sng">
                <a:solidFill>
                  <a:srgbClr val="75BF4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800" dirty="0">
                <a:solidFill>
                  <a:srgbClr val="FF0000"/>
                </a:solidFill>
              </a:rPr>
              <a:t>= $800 in your first 30 days!</a:t>
            </a:r>
          </a:p>
        </p:txBody>
      </p:sp>
      <p:pic>
        <p:nvPicPr>
          <p:cNvPr id="24" name="Picture 23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4952953B-316C-3E52-14B0-91693557E2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0092" y="6682294"/>
            <a:ext cx="1032448" cy="10359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3E1173-D2D0-8ACB-1482-00BE030AC176}"/>
              </a:ext>
            </a:extLst>
          </p:cNvPr>
          <p:cNvSpPr txBox="1"/>
          <p:nvPr/>
        </p:nvSpPr>
        <p:spPr>
          <a:xfrm>
            <a:off x="0" y="12984594"/>
            <a:ext cx="8153040" cy="566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hangingPunct="0">
              <a:lnSpc>
                <a:spcPts val="3700"/>
              </a:lnSpc>
              <a:buClrTx/>
            </a:pPr>
            <a:r>
              <a:rPr lang="en-US" sz="3200" b="1" dirty="0">
                <a:solidFill>
                  <a:srgbClr val="00B050"/>
                </a:solidFill>
              </a:rPr>
              <a:t>Columbus, Ohio - NOVEMBER 8</a:t>
            </a:r>
            <a:r>
              <a:rPr lang="en-US" sz="3200" b="1" baseline="30000" dirty="0">
                <a:solidFill>
                  <a:srgbClr val="00B050"/>
                </a:solidFill>
              </a:rPr>
              <a:t>TH</a:t>
            </a:r>
            <a:r>
              <a:rPr lang="en-US" sz="3200" b="1" dirty="0">
                <a:solidFill>
                  <a:srgbClr val="00B050"/>
                </a:solidFill>
              </a:rPr>
              <a:t>, 2025</a:t>
            </a:r>
            <a:endParaRPr lang="en-US" sz="3200" b="1" dirty="0">
              <a:solidFill>
                <a:srgbClr val="00B050"/>
              </a:solidFill>
              <a:sym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95551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" grpId="0" animBg="1"/>
      <p:bldP spid="440" grpId="0" animBg="1"/>
      <p:bldP spid="441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5"/>
          <p:cNvSpPr txBox="1"/>
          <p:nvPr/>
        </p:nvSpPr>
        <p:spPr>
          <a:xfrm>
            <a:off x="1" y="691380"/>
            <a:ext cx="2438399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46250"/>
              </a:lnSpc>
              <a:spcBef>
                <a:spcPts val="0"/>
              </a:spcBef>
              <a:spcAft>
                <a:spcPts val="0"/>
              </a:spcAft>
              <a:buClr>
                <a:srgbClr val="3E7CBF"/>
              </a:buClr>
              <a:buSzPts val="8000"/>
              <a:buFont typeface="Calibri"/>
              <a:buNone/>
            </a:pPr>
            <a:r>
              <a:rPr lang="en-US" sz="8000" b="1" i="0" u="none" strike="noStrike" cap="none">
                <a:solidFill>
                  <a:srgbClr val="3E7CBF"/>
                </a:solidFill>
                <a:latin typeface="Calibri"/>
                <a:ea typeface="Calibri"/>
                <a:cs typeface="Calibri"/>
                <a:sym typeface="Calibri"/>
              </a:rPr>
              <a:t>BECOME AN INDEPENDENT BUSINESS OWNER </a:t>
            </a:r>
            <a:r>
              <a:rPr lang="en-US" sz="8000" b="1" i="0" u="sng" strike="noStrike" cap="none">
                <a:solidFill>
                  <a:srgbClr val="3E7CBF"/>
                </a:solidFill>
                <a:latin typeface="Calibri"/>
                <a:ea typeface="Calibri"/>
                <a:cs typeface="Calibri"/>
                <a:sym typeface="Calibri"/>
              </a:rPr>
              <a:t>TODAY</a:t>
            </a:r>
            <a:r>
              <a:rPr lang="en-US" sz="8000" b="1" i="0" u="none" strike="noStrike" cap="none">
                <a:solidFill>
                  <a:srgbClr val="3E7CBF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8000" b="0" i="0" u="none" strike="noStrike" cap="none">
              <a:solidFill>
                <a:srgbClr val="3E7C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7" name="Google Shape;357;p15" descr="A blue and grey color palet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5126033" y="6266837"/>
            <a:ext cx="7515116" cy="2330892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15"/>
          <p:cNvSpPr/>
          <p:nvPr/>
        </p:nvSpPr>
        <p:spPr>
          <a:xfrm>
            <a:off x="7267972" y="8218038"/>
            <a:ext cx="764865" cy="119436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45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5"/>
          <p:cNvSpPr/>
          <p:nvPr/>
        </p:nvSpPr>
        <p:spPr>
          <a:xfrm>
            <a:off x="14639500" y="8220626"/>
            <a:ext cx="764865" cy="119436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45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2" name="Google Shape;362;p15"/>
          <p:cNvGrpSpPr/>
          <p:nvPr/>
        </p:nvGrpSpPr>
        <p:grpSpPr>
          <a:xfrm>
            <a:off x="9981232" y="2327237"/>
            <a:ext cx="8091797" cy="2829251"/>
            <a:chOff x="3932344" y="445325"/>
            <a:chExt cx="4568719" cy="1615456"/>
          </a:xfrm>
        </p:grpSpPr>
        <p:sp>
          <p:nvSpPr>
            <p:cNvPr id="363" name="Google Shape;363;p15"/>
            <p:cNvSpPr/>
            <p:nvPr/>
          </p:nvSpPr>
          <p:spPr>
            <a:xfrm>
              <a:off x="5357813" y="971550"/>
              <a:ext cx="3143250" cy="528638"/>
            </a:xfrm>
            <a:prstGeom prst="roundRect">
              <a:avLst>
                <a:gd name="adj" fmla="val 16667"/>
              </a:avLst>
            </a:prstGeom>
            <a:solidFill>
              <a:srgbClr val="00457C"/>
            </a:solidFill>
            <a:ln w="25400" cap="flat" cmpd="sng">
              <a:solidFill>
                <a:srgbClr val="001D3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Your Friend</a:t>
              </a:r>
              <a:endParaRPr dirty="0"/>
            </a:p>
          </p:txBody>
        </p:sp>
        <p:pic>
          <p:nvPicPr>
            <p:cNvPr id="364" name="Google Shape;364;p15" descr="A close-up of a person smiling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932344" y="445325"/>
              <a:ext cx="1612685" cy="16154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5" name="Google Shape;365;p15"/>
          <p:cNvGrpSpPr/>
          <p:nvPr/>
        </p:nvGrpSpPr>
        <p:grpSpPr>
          <a:xfrm>
            <a:off x="12573640" y="9412506"/>
            <a:ext cx="3977072" cy="3017162"/>
            <a:chOff x="1328591" y="2190357"/>
            <a:chExt cx="2154433" cy="1634437"/>
          </a:xfrm>
        </p:grpSpPr>
        <p:sp>
          <p:nvSpPr>
            <p:cNvPr id="366" name="Google Shape;366;p15"/>
            <p:cNvSpPr/>
            <p:nvPr/>
          </p:nvSpPr>
          <p:spPr>
            <a:xfrm>
              <a:off x="1328591" y="2743256"/>
              <a:ext cx="997482" cy="528638"/>
            </a:xfrm>
            <a:prstGeom prst="roundRect">
              <a:avLst>
                <a:gd name="adj" fmla="val 16667"/>
              </a:avLst>
            </a:prstGeom>
            <a:solidFill>
              <a:srgbClr val="00457C"/>
            </a:solidFill>
            <a:ln>
              <a:noFill/>
            </a:ln>
          </p:spPr>
          <p:txBody>
            <a:bodyPr spcFirstLastPara="1" wrap="square" lIns="18287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lang="en-US" sz="28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dirty="0"/>
            </a:p>
          </p:txBody>
        </p:sp>
        <p:pic>
          <p:nvPicPr>
            <p:cNvPr id="367" name="Google Shape;367;p15" descr="A person smiling for the camera&#10;&#10;Description automatically generated with medium confidenc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851390" y="2190357"/>
              <a:ext cx="1631634" cy="16344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8" name="Google Shape;368;p15"/>
          <p:cNvGrpSpPr/>
          <p:nvPr/>
        </p:nvGrpSpPr>
        <p:grpSpPr>
          <a:xfrm>
            <a:off x="5229700" y="5349418"/>
            <a:ext cx="3932659" cy="3017164"/>
            <a:chOff x="5986482" y="3978598"/>
            <a:chExt cx="2130374" cy="1634438"/>
          </a:xfrm>
        </p:grpSpPr>
        <p:sp>
          <p:nvSpPr>
            <p:cNvPr id="369" name="Google Shape;369;p15"/>
            <p:cNvSpPr/>
            <p:nvPr/>
          </p:nvSpPr>
          <p:spPr>
            <a:xfrm>
              <a:off x="5986482" y="4528695"/>
              <a:ext cx="997482" cy="528638"/>
            </a:xfrm>
            <a:prstGeom prst="roundRect">
              <a:avLst>
                <a:gd name="adj" fmla="val 16667"/>
              </a:avLst>
            </a:prstGeom>
            <a:solidFill>
              <a:srgbClr val="00457C"/>
            </a:solidFill>
            <a:ln>
              <a:noFill/>
            </a:ln>
          </p:spPr>
          <p:txBody>
            <a:bodyPr spcFirstLastPara="1" wrap="square" lIns="18287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lang="en-US" sz="28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dirty="0"/>
            </a:p>
          </p:txBody>
        </p:sp>
        <p:pic>
          <p:nvPicPr>
            <p:cNvPr id="370" name="Google Shape;370;p15" descr="A person smiling for the camera&#10;&#10;Description automatically generated with medium confidenc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85223" y="3978598"/>
              <a:ext cx="1631633" cy="16344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1" name="Google Shape;371;p15"/>
          <p:cNvGrpSpPr/>
          <p:nvPr/>
        </p:nvGrpSpPr>
        <p:grpSpPr>
          <a:xfrm>
            <a:off x="5185288" y="9407330"/>
            <a:ext cx="3977071" cy="3022338"/>
            <a:chOff x="1328591" y="3975795"/>
            <a:chExt cx="2154433" cy="1637241"/>
          </a:xfrm>
        </p:grpSpPr>
        <p:sp>
          <p:nvSpPr>
            <p:cNvPr id="372" name="Google Shape;372;p15"/>
            <p:cNvSpPr/>
            <p:nvPr/>
          </p:nvSpPr>
          <p:spPr>
            <a:xfrm>
              <a:off x="1328591" y="4528695"/>
              <a:ext cx="997482" cy="528638"/>
            </a:xfrm>
            <a:prstGeom prst="roundRect">
              <a:avLst>
                <a:gd name="adj" fmla="val 16667"/>
              </a:avLst>
            </a:prstGeom>
            <a:solidFill>
              <a:srgbClr val="00457C"/>
            </a:solidFill>
            <a:ln>
              <a:noFill/>
            </a:ln>
          </p:spPr>
          <p:txBody>
            <a:bodyPr spcFirstLastPara="1" wrap="square" lIns="18287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lang="en-US" sz="28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dirty="0"/>
            </a:p>
          </p:txBody>
        </p:sp>
        <p:pic>
          <p:nvPicPr>
            <p:cNvPr id="373" name="Google Shape;373;p15" descr="A person smiling for the camera&#10;&#10;Description automatically generated with medium confidence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848588" y="3975795"/>
              <a:ext cx="1634436" cy="163724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0" name="Google Shape;380;p15"/>
          <p:cNvGrpSpPr/>
          <p:nvPr/>
        </p:nvGrpSpPr>
        <p:grpSpPr>
          <a:xfrm>
            <a:off x="12618051" y="5352006"/>
            <a:ext cx="3932661" cy="3022338"/>
            <a:chOff x="3648827" y="2188955"/>
            <a:chExt cx="2130375" cy="1637241"/>
          </a:xfrm>
        </p:grpSpPr>
        <p:sp>
          <p:nvSpPr>
            <p:cNvPr id="381" name="Google Shape;381;p15"/>
            <p:cNvSpPr/>
            <p:nvPr/>
          </p:nvSpPr>
          <p:spPr>
            <a:xfrm>
              <a:off x="3648827" y="2743256"/>
              <a:ext cx="997482" cy="528638"/>
            </a:xfrm>
            <a:prstGeom prst="roundRect">
              <a:avLst>
                <a:gd name="adj" fmla="val 16667"/>
              </a:avLst>
            </a:prstGeom>
            <a:solidFill>
              <a:srgbClr val="00457C"/>
            </a:solidFill>
            <a:ln>
              <a:noFill/>
            </a:ln>
          </p:spPr>
          <p:txBody>
            <a:bodyPr spcFirstLastPara="1" wrap="square" lIns="18287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pic>
          <p:nvPicPr>
            <p:cNvPr id="382" name="Google Shape;382;p15" descr="A person smiling for the camera&#10;&#10;Description automatically generated with medium confidence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147568" y="2188955"/>
              <a:ext cx="1631634" cy="163724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77418-7403-C199-2790-FBE442BE6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0231C65-AB86-F358-150B-6288E7EDED32}"/>
                  </a:ext>
                </a:extLst>
              </p14:cNvPr>
              <p14:cNvContentPartPr/>
              <p14:nvPr/>
            </p14:nvContentPartPr>
            <p14:xfrm>
              <a:off x="9724154" y="4730206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0231C65-AB86-F358-150B-6288E7EDED3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15514" y="4721206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 descr="May be an image of text that says 'ACN EMERGE Ohis NOV 7th &amp; 8th Friday Night Rockstar Rally Team Event Saturday ACN General Session $49 early bird cost Columbus, OH 2025'">
            <a:extLst>
              <a:ext uri="{FF2B5EF4-FFF2-40B4-BE49-F238E27FC236}">
                <a16:creationId xmlns:a16="http://schemas.microsoft.com/office/drawing/2014/main" id="{30236D8A-E8B5-3B42-F501-BEF06B45D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1426185"/>
            <a:ext cx="11637352" cy="1086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005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4AD48-21D5-DF63-275A-48549F2D5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FC4057-E393-F201-B615-D45AC1E0E986}"/>
              </a:ext>
            </a:extLst>
          </p:cNvPr>
          <p:cNvSpPr/>
          <p:nvPr/>
        </p:nvSpPr>
        <p:spPr>
          <a:xfrm>
            <a:off x="0" y="4356106"/>
            <a:ext cx="24505644" cy="9359894"/>
          </a:xfrm>
          <a:prstGeom prst="rect">
            <a:avLst/>
          </a:prstGeom>
          <a:gradFill>
            <a:gsLst>
              <a:gs pos="80000">
                <a:srgbClr val="DAEDFD"/>
              </a:gs>
              <a:gs pos="26000">
                <a:srgbClr val="FFFFFF"/>
              </a:gs>
              <a:gs pos="100000">
                <a:srgbClr val="C1E1F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5" name="Picture 14" descr="A blue square with white text&#10;&#10;Description automatically generated">
            <a:extLst>
              <a:ext uri="{FF2B5EF4-FFF2-40B4-BE49-F238E27FC236}">
                <a16:creationId xmlns:a16="http://schemas.microsoft.com/office/drawing/2014/main" id="{DBF16ED1-C64B-404D-E7BD-E37140DC65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9091"/>
          <a:stretch/>
        </p:blipFill>
        <p:spPr>
          <a:xfrm>
            <a:off x="0" y="2"/>
            <a:ext cx="24505644" cy="4411318"/>
          </a:xfrm>
          <a:prstGeom prst="rect">
            <a:avLst/>
          </a:prstGeom>
        </p:spPr>
      </p:pic>
      <p:sp>
        <p:nvSpPr>
          <p:cNvPr id="130" name="Company">
            <a:extLst>
              <a:ext uri="{FF2B5EF4-FFF2-40B4-BE49-F238E27FC236}">
                <a16:creationId xmlns:a16="http://schemas.microsoft.com/office/drawing/2014/main" id="{D36D5252-6725-4EDF-A342-F697474140ED}"/>
              </a:ext>
            </a:extLst>
          </p:cNvPr>
          <p:cNvSpPr txBox="1"/>
          <p:nvPr/>
        </p:nvSpPr>
        <p:spPr>
          <a:xfrm>
            <a:off x="4964504" y="6742221"/>
            <a:ext cx="144334" cy="112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lnSpc>
                <a:spcPct val="80000"/>
              </a:lnSpc>
              <a:defRPr sz="10000" b="1">
                <a:solidFill>
                  <a:srgbClr val="4F92D3"/>
                </a:solidFill>
              </a:defRPr>
            </a:lvl1pPr>
          </a:lstStyle>
          <a:p>
            <a:endParaRPr lang="en-US" sz="8000" dirty="0">
              <a:latin typeface="Helvetica" pitchFamily="2" charset="0"/>
            </a:endParaRPr>
          </a:p>
        </p:txBody>
      </p:sp>
      <p:sp>
        <p:nvSpPr>
          <p:cNvPr id="132" name="Started…">
            <a:extLst>
              <a:ext uri="{FF2B5EF4-FFF2-40B4-BE49-F238E27FC236}">
                <a16:creationId xmlns:a16="http://schemas.microsoft.com/office/drawing/2014/main" id="{4BCC0B8F-AF3E-6A52-AD33-005A4E8DC7EA}"/>
              </a:ext>
            </a:extLst>
          </p:cNvPr>
          <p:cNvSpPr txBox="1"/>
          <p:nvPr/>
        </p:nvSpPr>
        <p:spPr>
          <a:xfrm>
            <a:off x="3696762" y="11113437"/>
            <a:ext cx="3309657" cy="615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>
              <a:lnSpc>
                <a:spcPct val="90000"/>
              </a:lnSpc>
              <a:defRPr sz="3600" spc="-107"/>
            </a:pPr>
            <a:endParaRPr sz="3400" dirty="0">
              <a:latin typeface="Helvetica" pitchFamily="2" charset="0"/>
            </a:endParaRPr>
          </a:p>
        </p:txBody>
      </p:sp>
      <p:sp>
        <p:nvSpPr>
          <p:cNvPr id="134" name="27 Countries, 5 Continents">
            <a:extLst>
              <a:ext uri="{FF2B5EF4-FFF2-40B4-BE49-F238E27FC236}">
                <a16:creationId xmlns:a16="http://schemas.microsoft.com/office/drawing/2014/main" id="{D7D24970-C1AD-2D7F-5F7E-686F5A1F9C82}"/>
              </a:ext>
            </a:extLst>
          </p:cNvPr>
          <p:cNvSpPr txBox="1"/>
          <p:nvPr/>
        </p:nvSpPr>
        <p:spPr>
          <a:xfrm>
            <a:off x="11051278" y="11328450"/>
            <a:ext cx="2710229" cy="615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>
              <a:lnSpc>
                <a:spcPct val="90000"/>
              </a:lnSpc>
              <a:spcBef>
                <a:spcPts val="3000"/>
              </a:spcBef>
              <a:defRPr sz="3600" spc="-107"/>
            </a:pPr>
            <a:endParaRPr sz="3400" dirty="0">
              <a:latin typeface="Helvetica" pitchFamily="2" charset="0"/>
            </a:endParaRPr>
          </a:p>
        </p:txBody>
      </p:sp>
      <p:sp>
        <p:nvSpPr>
          <p:cNvPr id="138" name="Revenue of $4 Billion over the last…">
            <a:extLst>
              <a:ext uri="{FF2B5EF4-FFF2-40B4-BE49-F238E27FC236}">
                <a16:creationId xmlns:a16="http://schemas.microsoft.com/office/drawing/2014/main" id="{23240709-1AC0-027E-70B3-789164D4AF95}"/>
              </a:ext>
            </a:extLst>
          </p:cNvPr>
          <p:cNvSpPr txBox="1"/>
          <p:nvPr/>
        </p:nvSpPr>
        <p:spPr>
          <a:xfrm>
            <a:off x="17681759" y="11328450"/>
            <a:ext cx="3309658" cy="667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>
              <a:lnSpc>
                <a:spcPct val="100000"/>
              </a:lnSpc>
              <a:defRPr sz="3600" spc="-107"/>
            </a:pPr>
            <a:endParaRPr lang="en-US" sz="3400" dirty="0">
              <a:latin typeface="Helvetica" pitchFamily="2" charset="0"/>
            </a:endParaRPr>
          </a:p>
        </p:txBody>
      </p:sp>
      <p:sp>
        <p:nvSpPr>
          <p:cNvPr id="139" name="Millions…">
            <a:extLst>
              <a:ext uri="{FF2B5EF4-FFF2-40B4-BE49-F238E27FC236}">
                <a16:creationId xmlns:a16="http://schemas.microsoft.com/office/drawing/2014/main" id="{3FE55408-522C-036F-1505-8DCFFD2743F1}"/>
              </a:ext>
            </a:extLst>
          </p:cNvPr>
          <p:cNvSpPr txBox="1"/>
          <p:nvPr/>
        </p:nvSpPr>
        <p:spPr>
          <a:xfrm>
            <a:off x="13969648" y="11113437"/>
            <a:ext cx="3736038" cy="615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>
              <a:lnSpc>
                <a:spcPct val="90000"/>
              </a:lnSpc>
              <a:defRPr sz="3600" spc="-107"/>
            </a:pPr>
            <a:endParaRPr sz="3400" dirty="0">
              <a:solidFill>
                <a:srgbClr val="000000">
                  <a:alpha val="84705"/>
                </a:srgbClr>
              </a:solidFill>
              <a:latin typeface="Helvetica" pitchFamily="2" charset="0"/>
            </a:endParaRPr>
          </a:p>
        </p:txBody>
      </p:sp>
      <p:sp>
        <p:nvSpPr>
          <p:cNvPr id="150" name="Customer Acquisition Company">
            <a:extLst>
              <a:ext uri="{FF2B5EF4-FFF2-40B4-BE49-F238E27FC236}">
                <a16:creationId xmlns:a16="http://schemas.microsoft.com/office/drawing/2014/main" id="{76A7AF2F-11F0-33A7-1C37-4FA31637B457}"/>
              </a:ext>
            </a:extLst>
          </p:cNvPr>
          <p:cNvSpPr txBox="1"/>
          <p:nvPr/>
        </p:nvSpPr>
        <p:spPr>
          <a:xfrm>
            <a:off x="7312700" y="11585617"/>
            <a:ext cx="3309657" cy="615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lnSpc>
                <a:spcPct val="90000"/>
              </a:lnSpc>
              <a:spcBef>
                <a:spcPts val="3000"/>
              </a:spcBef>
              <a:defRPr sz="3600" spc="-107"/>
            </a:lvl1pPr>
          </a:lstStyle>
          <a:p>
            <a:endParaRPr lang="en-US" sz="3400" spc="0" dirty="0">
              <a:latin typeface="Helvetica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C88F67-69CB-D406-A929-1890CF728358}"/>
              </a:ext>
            </a:extLst>
          </p:cNvPr>
          <p:cNvSpPr txBox="1"/>
          <p:nvPr/>
        </p:nvSpPr>
        <p:spPr>
          <a:xfrm>
            <a:off x="2842483" y="14863946"/>
            <a:ext cx="144334" cy="618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9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Myriad Pro"/>
            </a:endParaRP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E65104A5-5120-1622-4D3A-26C2D1430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02764" y="944210"/>
            <a:ext cx="5670260" cy="2124803"/>
          </a:xfrm>
          <a:prstGeom prst="rect">
            <a:avLst/>
          </a:prstGeom>
        </p:spPr>
      </p:pic>
      <p:sp>
        <p:nvSpPr>
          <p:cNvPr id="9" name="Company">
            <a:extLst>
              <a:ext uri="{FF2B5EF4-FFF2-40B4-BE49-F238E27FC236}">
                <a16:creationId xmlns:a16="http://schemas.microsoft.com/office/drawing/2014/main" id="{7C22E358-87E1-6E20-5A42-2C02019D7DC4}"/>
              </a:ext>
            </a:extLst>
          </p:cNvPr>
          <p:cNvSpPr txBox="1"/>
          <p:nvPr/>
        </p:nvSpPr>
        <p:spPr>
          <a:xfrm>
            <a:off x="10811174" y="1859611"/>
            <a:ext cx="10831490" cy="88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lnSpc>
                <a:spcPct val="80000"/>
              </a:lnSpc>
              <a:defRPr sz="10000" b="1">
                <a:solidFill>
                  <a:srgbClr val="4F92D3"/>
                </a:solidFill>
              </a:defRPr>
            </a:lvl1pPr>
          </a:lstStyle>
          <a:p>
            <a:pPr algn="l"/>
            <a:r>
              <a:rPr lang="en-US" sz="6000" dirty="0">
                <a:solidFill>
                  <a:schemeClr val="bg1"/>
                </a:solidFill>
                <a:latin typeface="Helvetica" pitchFamily="2" charset="0"/>
              </a:rPr>
              <a:t>An Established Track Record</a:t>
            </a:r>
          </a:p>
        </p:txBody>
      </p:sp>
      <p:sp>
        <p:nvSpPr>
          <p:cNvPr id="10" name="Company">
            <a:extLst>
              <a:ext uri="{FF2B5EF4-FFF2-40B4-BE49-F238E27FC236}">
                <a16:creationId xmlns:a16="http://schemas.microsoft.com/office/drawing/2014/main" id="{7BAD6BD1-078C-0738-35DB-F4791B68B40F}"/>
              </a:ext>
            </a:extLst>
          </p:cNvPr>
          <p:cNvSpPr txBox="1"/>
          <p:nvPr/>
        </p:nvSpPr>
        <p:spPr>
          <a:xfrm>
            <a:off x="11051278" y="2662778"/>
            <a:ext cx="10831490" cy="125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lnSpc>
                <a:spcPct val="80000"/>
              </a:lnSpc>
              <a:defRPr sz="10000" b="1">
                <a:solidFill>
                  <a:srgbClr val="4F92D3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0" dirty="0">
                <a:solidFill>
                  <a:schemeClr val="bg1"/>
                </a:solidFill>
                <a:latin typeface="Helvetica" pitchFamily="2" charset="0"/>
              </a:rPr>
              <a:t>The Leading Direct Seller of Telecommunications,</a:t>
            </a:r>
          </a:p>
          <a:p>
            <a:pPr>
              <a:lnSpc>
                <a:spcPct val="100000"/>
              </a:lnSpc>
            </a:pPr>
            <a:r>
              <a:rPr lang="en-US" sz="3600" b="0" dirty="0">
                <a:solidFill>
                  <a:schemeClr val="bg1"/>
                </a:solidFill>
                <a:latin typeface="Helvetica" pitchFamily="2" charset="0"/>
              </a:rPr>
              <a:t> Energy, &amp; other Essential Services.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E3D44EC-8AC5-40BD-DBAF-DA990C0A1E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503878" y="12336245"/>
            <a:ext cx="2447476" cy="9171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04E9EC6-B7D9-7387-A430-D093A35AF92A}"/>
              </a:ext>
            </a:extLst>
          </p:cNvPr>
          <p:cNvSpPr txBox="1"/>
          <p:nvPr/>
        </p:nvSpPr>
        <p:spPr>
          <a:xfrm>
            <a:off x="14230863" y="13127056"/>
            <a:ext cx="9544050" cy="618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©️2025 ACN Opportunity, LLC | ACN Business Opportunity Presentation-USEN | </a:t>
            </a:r>
            <a:r>
              <a:rPr lang="ru-RU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031625</a:t>
            </a:r>
            <a:endParaRPr kumimoji="0" lang="en-US" sz="1900" b="0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Myriad Pr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E379E8-2B2A-8520-D57E-D291D61B7E59}"/>
              </a:ext>
            </a:extLst>
          </p:cNvPr>
          <p:cNvSpPr txBox="1"/>
          <p:nvPr/>
        </p:nvSpPr>
        <p:spPr>
          <a:xfrm>
            <a:off x="982586" y="5326157"/>
            <a:ext cx="120476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yriad Pro"/>
              </a:rPr>
              <a:t>Started in the U.S. January 1993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828299-833B-BE53-2B54-F02CF2F1C101}"/>
              </a:ext>
            </a:extLst>
          </p:cNvPr>
          <p:cNvSpPr txBox="1"/>
          <p:nvPr/>
        </p:nvSpPr>
        <p:spPr>
          <a:xfrm>
            <a:off x="986619" y="6701843"/>
            <a:ext cx="101426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yriad Pro"/>
              </a:rPr>
              <a:t>U.S. and Canada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0F52FC-5AEC-0059-1679-41FBD1DD1799}"/>
              </a:ext>
            </a:extLst>
          </p:cNvPr>
          <p:cNvSpPr txBox="1"/>
          <p:nvPr/>
        </p:nvSpPr>
        <p:spPr>
          <a:xfrm>
            <a:off x="986619" y="7995499"/>
            <a:ext cx="17106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yriad Pro"/>
              </a:rPr>
              <a:t>Specializing in Customer Acquisition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27AA8E-6A25-63BE-10AB-0C5E13AD9240}"/>
              </a:ext>
            </a:extLst>
          </p:cNvPr>
          <p:cNvSpPr txBox="1"/>
          <p:nvPr/>
        </p:nvSpPr>
        <p:spPr>
          <a:xfrm>
            <a:off x="982586" y="9528218"/>
            <a:ext cx="15133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yriad Pro"/>
              </a:rPr>
              <a:t>Millions of Customers Acquired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5306A9-7F9E-5A89-054E-1DAEDDCDCB8B}"/>
              </a:ext>
            </a:extLst>
          </p:cNvPr>
          <p:cNvSpPr txBox="1"/>
          <p:nvPr/>
        </p:nvSpPr>
        <p:spPr>
          <a:xfrm>
            <a:off x="982586" y="11060937"/>
            <a:ext cx="12590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yriad Pro"/>
              </a:rPr>
              <a:t>Billions in Sales</a:t>
            </a:r>
          </a:p>
        </p:txBody>
      </p:sp>
      <p:pic>
        <p:nvPicPr>
          <p:cNvPr id="21" name="Picture 6" descr="The Better Business Bureau (And What It's Done For Us) - Loud Canvas Media">
            <a:extLst>
              <a:ext uri="{FF2B5EF4-FFF2-40B4-BE49-F238E27FC236}">
                <a16:creationId xmlns:a16="http://schemas.microsoft.com/office/drawing/2014/main" id="{7E6788F4-9E86-2C20-56BE-3BD2285EF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7887" y="11225418"/>
            <a:ext cx="2635032" cy="12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nc. Top 500 Company | Driftless Glen Distillery No. 316 Out of 5,000">
            <a:extLst>
              <a:ext uri="{FF2B5EF4-FFF2-40B4-BE49-F238E27FC236}">
                <a16:creationId xmlns:a16="http://schemas.microsoft.com/office/drawing/2014/main" id="{02B95F00-16CC-C351-89DA-7A4CBA1C2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4883" y="11283717"/>
            <a:ext cx="1687214" cy="12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Dsa Member Logo - Free Transparent PNG Download - PNGkey | ? logo, Luhan,  Members">
            <a:extLst>
              <a:ext uri="{FF2B5EF4-FFF2-40B4-BE49-F238E27FC236}">
                <a16:creationId xmlns:a16="http://schemas.microsoft.com/office/drawing/2014/main" id="{76F31925-0F99-F447-64E3-2E9C7A697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"/>
                    </a14:imgEffect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5807" y="11066566"/>
            <a:ext cx="2021967" cy="168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565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8D264E-9B73-7187-BBB2-5B0BC6D95F25}"/>
              </a:ext>
            </a:extLst>
          </p:cNvPr>
          <p:cNvSpPr/>
          <p:nvPr/>
        </p:nvSpPr>
        <p:spPr>
          <a:xfrm>
            <a:off x="15081" y="4932464"/>
            <a:ext cx="24383999" cy="8867463"/>
          </a:xfrm>
          <a:prstGeom prst="rect">
            <a:avLst/>
          </a:prstGeom>
          <a:gradFill>
            <a:gsLst>
              <a:gs pos="80000">
                <a:srgbClr val="DAEDFD"/>
              </a:gs>
              <a:gs pos="26000">
                <a:srgbClr val="FFFFFF"/>
              </a:gs>
              <a:gs pos="100000">
                <a:srgbClr val="C1E1F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Essential Residential    Business Services"/>
          <p:cNvSpPr txBox="1"/>
          <p:nvPr/>
        </p:nvSpPr>
        <p:spPr>
          <a:xfrm>
            <a:off x="3170799" y="964924"/>
            <a:ext cx="20621029" cy="1000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lnSpc>
                <a:spcPct val="80000"/>
              </a:lnSpc>
              <a:defRPr sz="9000" b="1">
                <a:solidFill>
                  <a:srgbClr val="4F92D3"/>
                </a:solidFill>
              </a:defRPr>
            </a:pPr>
            <a:r>
              <a:rPr lang="en-US" sz="6700" dirty="0">
                <a:latin typeface="Helvetica" pitchFamily="2" charset="0"/>
              </a:rPr>
              <a:t>Essential Residential &amp; Business Services</a:t>
            </a:r>
          </a:p>
        </p:txBody>
      </p:sp>
      <p:sp>
        <p:nvSpPr>
          <p:cNvPr id="4" name="Линия">
            <a:extLst>
              <a:ext uri="{FF2B5EF4-FFF2-40B4-BE49-F238E27FC236}">
                <a16:creationId xmlns:a16="http://schemas.microsoft.com/office/drawing/2014/main" id="{F129C163-CE20-4DCF-4D8B-E191C4DD5B96}"/>
              </a:ext>
            </a:extLst>
          </p:cNvPr>
          <p:cNvSpPr/>
          <p:nvPr/>
        </p:nvSpPr>
        <p:spPr>
          <a:xfrm>
            <a:off x="1406929" y="1964939"/>
            <a:ext cx="21621240" cy="1"/>
          </a:xfrm>
          <a:prstGeom prst="line">
            <a:avLst/>
          </a:prstGeom>
          <a:ln w="12700">
            <a:solidFill>
              <a:srgbClr val="102C53"/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lnSpc>
                <a:spcPct val="100000"/>
              </a:lnSpc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Helvetica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0554C9-4B2A-A115-2D43-4A695FF7C63D}"/>
              </a:ext>
            </a:extLst>
          </p:cNvPr>
          <p:cNvSpPr>
            <a:spLocks/>
          </p:cNvSpPr>
          <p:nvPr/>
        </p:nvSpPr>
        <p:spPr>
          <a:xfrm>
            <a:off x="166061" y="7526026"/>
            <a:ext cx="24102976" cy="3192232"/>
          </a:xfrm>
          <a:prstGeom prst="rect">
            <a:avLst/>
          </a:prstGeom>
          <a:solidFill>
            <a:srgbClr val="4A79C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2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B6C95606-F11A-9B24-8D4A-68B66BA5F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7952" y="7498105"/>
            <a:ext cx="2236140" cy="16978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E231CC7-3B60-FB29-E73A-69B454D27BA6}"/>
              </a:ext>
            </a:extLst>
          </p:cNvPr>
          <p:cNvSpPr txBox="1"/>
          <p:nvPr/>
        </p:nvSpPr>
        <p:spPr>
          <a:xfrm>
            <a:off x="5394127" y="10849188"/>
            <a:ext cx="13592907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00437E"/>
                </a:solidFill>
                <a:latin typeface="Public Sans" pitchFamily="2" charset="77"/>
              </a:rPr>
              <a:t>NEW INDUSTRIES COMING SOON! </a:t>
            </a:r>
            <a:r>
              <a:rPr lang="en-US" sz="4800" b="1" dirty="0">
                <a:solidFill>
                  <a:srgbClr val="00437E"/>
                </a:solidFill>
                <a:latin typeface="Public Sans" pitchFamily="2" charset="77"/>
              </a:rPr>
              <a:t>	</a:t>
            </a:r>
            <a:r>
              <a:rPr lang="en-US" sz="4400" b="1" dirty="0">
                <a:solidFill>
                  <a:srgbClr val="00437E"/>
                </a:solidFill>
                <a:latin typeface="Public Sans" pitchFamily="2" charset="77"/>
              </a:rPr>
              <a:t>	     </a:t>
            </a:r>
          </a:p>
          <a:p>
            <a:pPr>
              <a:lnSpc>
                <a:spcPct val="100000"/>
              </a:lnSpc>
            </a:pPr>
            <a:endParaRPr lang="en-US" sz="3600" b="1" dirty="0">
              <a:solidFill>
                <a:srgbClr val="00437E"/>
              </a:solidFill>
              <a:latin typeface="Public Sans" pitchFamily="2" charset="77"/>
            </a:endParaRPr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AD525E20-74FF-32CD-423B-DDF4F780B4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6607" y="8036708"/>
            <a:ext cx="1944194" cy="1212153"/>
          </a:xfrm>
          <a:prstGeom prst="rect">
            <a:avLst/>
          </a:prstGeom>
        </p:spPr>
      </p:pic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6C25307D-EA2A-11B0-2962-18427284B2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5535" y="9509754"/>
            <a:ext cx="2622457" cy="874152"/>
          </a:xfrm>
          <a:prstGeom prst="rect">
            <a:avLst/>
          </a:prstGeom>
        </p:spPr>
      </p:pic>
      <p:pic>
        <p:nvPicPr>
          <p:cNvPr id="14" name="Picture 13" descr="A black and white logo&#10;&#10;Description automatically generated">
            <a:extLst>
              <a:ext uri="{FF2B5EF4-FFF2-40B4-BE49-F238E27FC236}">
                <a16:creationId xmlns:a16="http://schemas.microsoft.com/office/drawing/2014/main" id="{1BCB2096-E6E9-18AF-DC6F-2516902EBE7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1130" y="8077696"/>
            <a:ext cx="3211266" cy="806026"/>
          </a:xfrm>
          <a:prstGeom prst="rect">
            <a:avLst/>
          </a:prstGeom>
        </p:spPr>
      </p:pic>
      <p:pic>
        <p:nvPicPr>
          <p:cNvPr id="17" name="Picture 16" descr="A white letter with black background&#10;&#10;Description automatically generated">
            <a:extLst>
              <a:ext uri="{FF2B5EF4-FFF2-40B4-BE49-F238E27FC236}">
                <a16:creationId xmlns:a16="http://schemas.microsoft.com/office/drawing/2014/main" id="{EAD086E5-1F79-ABA9-F4EA-95240E05C5F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677" y="9696468"/>
            <a:ext cx="2237511" cy="431647"/>
          </a:xfrm>
          <a:prstGeom prst="rect">
            <a:avLst/>
          </a:prstGeom>
        </p:spPr>
      </p:pic>
      <p:pic>
        <p:nvPicPr>
          <p:cNvPr id="18" name="Object 6" descr="preencoded.png">
            <a:extLst>
              <a:ext uri="{FF2B5EF4-FFF2-40B4-BE49-F238E27FC236}">
                <a16:creationId xmlns:a16="http://schemas.microsoft.com/office/drawing/2014/main" id="{DB2E2DF2-E8DC-01FE-D77E-5846828C7FE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20855" y="8148839"/>
            <a:ext cx="2686367" cy="895295"/>
          </a:xfrm>
          <a:prstGeom prst="rect">
            <a:avLst/>
          </a:prstGeom>
        </p:spPr>
      </p:pic>
      <p:pic>
        <p:nvPicPr>
          <p:cNvPr id="24" name="Picture 23" descr="A black and white logo&#10;&#10;Description automatically generated">
            <a:extLst>
              <a:ext uri="{FF2B5EF4-FFF2-40B4-BE49-F238E27FC236}">
                <a16:creationId xmlns:a16="http://schemas.microsoft.com/office/drawing/2014/main" id="{717DEDE3-3284-2643-A8BD-54A371180EB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8010" y="9478059"/>
            <a:ext cx="2322073" cy="748868"/>
          </a:xfrm>
          <a:prstGeom prst="rect">
            <a:avLst/>
          </a:prstGeom>
        </p:spPr>
      </p:pic>
      <p:pic>
        <p:nvPicPr>
          <p:cNvPr id="25" name="Picture 24" descr="A black and white logo&#10;&#10;Description automatically generated">
            <a:extLst>
              <a:ext uri="{FF2B5EF4-FFF2-40B4-BE49-F238E27FC236}">
                <a16:creationId xmlns:a16="http://schemas.microsoft.com/office/drawing/2014/main" id="{CDBC1C4B-8132-935D-EFDD-E464F332CF9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07995" y="9122142"/>
            <a:ext cx="2621039" cy="1364605"/>
          </a:xfrm>
          <a:prstGeom prst="rect">
            <a:avLst/>
          </a:prstGeom>
        </p:spPr>
      </p:pic>
      <p:pic>
        <p:nvPicPr>
          <p:cNvPr id="26" name="Picture 2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54476B5-7ED0-B573-75FA-23C086E7838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220" y="8232811"/>
            <a:ext cx="3136708" cy="727352"/>
          </a:xfrm>
          <a:prstGeom prst="rect">
            <a:avLst/>
          </a:prstGeom>
        </p:spPr>
      </p:pic>
      <p:pic>
        <p:nvPicPr>
          <p:cNvPr id="28" name="Picture 27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5705BA2F-07E9-D494-4C23-30845007C5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607" y="9556304"/>
            <a:ext cx="1944194" cy="869828"/>
          </a:xfrm>
          <a:prstGeom prst="rect">
            <a:avLst/>
          </a:prstGeom>
        </p:spPr>
      </p:pic>
      <p:pic>
        <p:nvPicPr>
          <p:cNvPr id="30" name="Picture 29" descr="A black and white logo&#10;&#10;AI-generated content may be incorrect.">
            <a:extLst>
              <a:ext uri="{FF2B5EF4-FFF2-40B4-BE49-F238E27FC236}">
                <a16:creationId xmlns:a16="http://schemas.microsoft.com/office/drawing/2014/main" id="{45DCF5C5-FC35-71FE-07EC-8800F5EF2F2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131" y="9138675"/>
            <a:ext cx="3020797" cy="1472161"/>
          </a:xfrm>
          <a:prstGeom prst="rect">
            <a:avLst/>
          </a:prstGeom>
        </p:spPr>
      </p:pic>
      <p:pic>
        <p:nvPicPr>
          <p:cNvPr id="32" name="Picture 31" descr="A logo of a company&#10;&#10;AI-generated content may be incorrect.">
            <a:extLst>
              <a:ext uri="{FF2B5EF4-FFF2-40B4-BE49-F238E27FC236}">
                <a16:creationId xmlns:a16="http://schemas.microsoft.com/office/drawing/2014/main" id="{3B02DEE6-E191-C987-9CE3-B8729AC0A8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275" y="7969892"/>
            <a:ext cx="2751223" cy="11707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98B9E7-0F8E-CA45-D65F-32B479F5FA4B}"/>
              </a:ext>
            </a:extLst>
          </p:cNvPr>
          <p:cNvSpPr txBox="1"/>
          <p:nvPr/>
        </p:nvSpPr>
        <p:spPr>
          <a:xfrm>
            <a:off x="6293359" y="11787149"/>
            <a:ext cx="4320911" cy="24314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endParaRPr lang="en-US" sz="4400" b="1" dirty="0">
              <a:solidFill>
                <a:srgbClr val="00437E"/>
              </a:solidFill>
              <a:latin typeface="Public Sans" pitchFamily="2" charset="77"/>
            </a:endParaRPr>
          </a:p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00437E"/>
                </a:solidFill>
                <a:latin typeface="Public Sans" pitchFamily="2" charset="77"/>
              </a:rPr>
              <a:t>HOME &amp; AUTO INSURANCE 	</a:t>
            </a:r>
            <a:r>
              <a:rPr lang="en-US" sz="4400" b="1" dirty="0">
                <a:solidFill>
                  <a:srgbClr val="00437E"/>
                </a:solidFill>
                <a:latin typeface="Public Sans" pitchFamily="2" charset="77"/>
              </a:rPr>
              <a:t>     </a:t>
            </a:r>
          </a:p>
          <a:p>
            <a:pPr>
              <a:lnSpc>
                <a:spcPct val="100000"/>
              </a:lnSpc>
            </a:pPr>
            <a:endParaRPr lang="en-US" sz="3600" b="1" dirty="0">
              <a:solidFill>
                <a:srgbClr val="00437E"/>
              </a:solidFill>
              <a:latin typeface="Public Sans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29189E-D966-71D4-95E4-39635FD4B2FE}"/>
              </a:ext>
            </a:extLst>
          </p:cNvPr>
          <p:cNvSpPr txBox="1"/>
          <p:nvPr/>
        </p:nvSpPr>
        <p:spPr>
          <a:xfrm>
            <a:off x="12717286" y="11161356"/>
            <a:ext cx="2298213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endParaRPr lang="en-US" sz="4400" b="1" dirty="0">
              <a:solidFill>
                <a:srgbClr val="00437E"/>
              </a:solidFill>
              <a:latin typeface="Public Sans" pitchFamily="2" charset="77"/>
            </a:endParaRPr>
          </a:p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00437E"/>
                </a:solidFill>
                <a:latin typeface="Public Sans" pitchFamily="2" charset="77"/>
              </a:rPr>
              <a:t>FINTECH	     </a:t>
            </a:r>
          </a:p>
          <a:p>
            <a:pPr>
              <a:lnSpc>
                <a:spcPct val="100000"/>
              </a:lnSpc>
            </a:pPr>
            <a:endParaRPr lang="en-US" sz="3600" b="1" dirty="0">
              <a:solidFill>
                <a:srgbClr val="00437E"/>
              </a:solidFill>
              <a:latin typeface="Public Sans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6B6156-6604-C94C-51BD-0378F6E4D4BB}"/>
              </a:ext>
            </a:extLst>
          </p:cNvPr>
          <p:cNvSpPr txBox="1"/>
          <p:nvPr/>
        </p:nvSpPr>
        <p:spPr>
          <a:xfrm>
            <a:off x="6982472" y="10426132"/>
            <a:ext cx="2942683" cy="26161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endParaRPr lang="en-US" sz="4400" b="1" dirty="0">
              <a:solidFill>
                <a:srgbClr val="00437E"/>
              </a:solidFill>
              <a:latin typeface="Public Sans" pitchFamily="2" charset="77"/>
            </a:endParaRPr>
          </a:p>
          <a:p>
            <a:pPr>
              <a:lnSpc>
                <a:spcPct val="100000"/>
              </a:lnSpc>
            </a:pPr>
            <a:endParaRPr lang="en-US" sz="4000" b="1" dirty="0">
              <a:solidFill>
                <a:srgbClr val="00437E"/>
              </a:solidFill>
              <a:latin typeface="Public Sans" pitchFamily="2" charset="77"/>
            </a:endParaRPr>
          </a:p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00437E"/>
                </a:solidFill>
                <a:latin typeface="Public Sans" pitchFamily="2" charset="77"/>
              </a:rPr>
              <a:t>INSURANCE</a:t>
            </a:r>
            <a:r>
              <a:rPr lang="en-US" sz="4400" b="1" dirty="0">
                <a:solidFill>
                  <a:srgbClr val="00437E"/>
                </a:solidFill>
                <a:latin typeface="Public Sans" pitchFamily="2" charset="77"/>
              </a:rPr>
              <a:t>     </a:t>
            </a:r>
          </a:p>
          <a:p>
            <a:pPr>
              <a:lnSpc>
                <a:spcPct val="100000"/>
              </a:lnSpc>
            </a:pPr>
            <a:endParaRPr lang="en-US" sz="3600" b="1" dirty="0">
              <a:solidFill>
                <a:srgbClr val="00437E"/>
              </a:solidFill>
              <a:latin typeface="Public Sans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38084E-9364-BB3D-4E7B-0976AAFB0CB4}"/>
              </a:ext>
            </a:extLst>
          </p:cNvPr>
          <p:cNvSpPr txBox="1"/>
          <p:nvPr/>
        </p:nvSpPr>
        <p:spPr>
          <a:xfrm>
            <a:off x="10880746" y="11853065"/>
            <a:ext cx="5996936" cy="2185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endParaRPr lang="en-US" sz="4400" b="1" dirty="0">
              <a:solidFill>
                <a:srgbClr val="00437E"/>
              </a:solidFill>
              <a:latin typeface="Public Sans" pitchFamily="2" charset="77"/>
            </a:endParaRPr>
          </a:p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00437E"/>
                </a:solidFill>
                <a:latin typeface="Public Sans" pitchFamily="2" charset="77"/>
              </a:rPr>
              <a:t>    ONLINE &amp;TECHNOLOGY BANKING 		     </a:t>
            </a:r>
          </a:p>
          <a:p>
            <a:pPr>
              <a:lnSpc>
                <a:spcPct val="100000"/>
              </a:lnSpc>
            </a:pPr>
            <a:endParaRPr lang="en-US" sz="3600" b="1" dirty="0">
              <a:solidFill>
                <a:srgbClr val="00437E"/>
              </a:solidFill>
              <a:latin typeface="Public Sans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2DC1A9-AEE5-8DD6-4826-2103EF940114}"/>
              </a:ext>
            </a:extLst>
          </p:cNvPr>
          <p:cNvSpPr txBox="1"/>
          <p:nvPr/>
        </p:nvSpPr>
        <p:spPr>
          <a:xfrm>
            <a:off x="3330801" y="2368466"/>
            <a:ext cx="5953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Myriad Pro"/>
              </a:rPr>
              <a:t>WIRELESS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3E70D7-2CB5-1BB5-42EA-C94579CEC9EC}"/>
              </a:ext>
            </a:extLst>
          </p:cNvPr>
          <p:cNvSpPr txBox="1"/>
          <p:nvPr/>
        </p:nvSpPr>
        <p:spPr>
          <a:xfrm>
            <a:off x="9011442" y="2369970"/>
            <a:ext cx="5898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Myriad Pro"/>
              </a:rPr>
              <a:t>HEALTH CARE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32615-D8EE-C186-06E3-67C8CC9B14AD}"/>
              </a:ext>
            </a:extLst>
          </p:cNvPr>
          <p:cNvSpPr txBox="1"/>
          <p:nvPr/>
        </p:nvSpPr>
        <p:spPr>
          <a:xfrm>
            <a:off x="16460320" y="2425363"/>
            <a:ext cx="5953772" cy="1015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Myriad Pro"/>
              </a:rPr>
              <a:t>ENERGY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6CCE45-7EA1-6FA7-F268-E51C9F13386D}"/>
              </a:ext>
            </a:extLst>
          </p:cNvPr>
          <p:cNvSpPr txBox="1"/>
          <p:nvPr/>
        </p:nvSpPr>
        <p:spPr>
          <a:xfrm>
            <a:off x="1406929" y="3848100"/>
            <a:ext cx="103278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kern="100" dirty="0">
                <a:solidFill>
                  <a:schemeClr val="accent1">
                    <a:lumMod val="90000"/>
                    <a:lumOff val="10000"/>
                  </a:schemeClr>
                </a:solidFill>
                <a:latin typeface="Myriad Pro"/>
              </a:rPr>
              <a:t>TRAVEL</a:t>
            </a:r>
          </a:p>
          <a:p>
            <a:r>
              <a:rPr lang="en-US" sz="4800" b="1" kern="100" dirty="0">
                <a:solidFill>
                  <a:schemeClr val="accent1">
                    <a:lumMod val="90000"/>
                    <a:lumOff val="10000"/>
                  </a:schemeClr>
                </a:solidFill>
                <a:latin typeface="Myriad Pro"/>
              </a:rPr>
              <a:t>SECURITY &amp; AUTOMATION</a:t>
            </a:r>
          </a:p>
          <a:p>
            <a:r>
              <a:rPr lang="en-US" sz="4800" b="1" kern="100" dirty="0">
                <a:solidFill>
                  <a:schemeClr val="accent1">
                    <a:lumMod val="90000"/>
                    <a:lumOff val="10000"/>
                  </a:schemeClr>
                </a:solidFill>
                <a:latin typeface="Myriad Pro"/>
              </a:rPr>
              <a:t>HIGH-SPEED INTERNET</a:t>
            </a:r>
          </a:p>
          <a:p>
            <a:r>
              <a:rPr lang="en-US" sz="4800" b="1" kern="100" dirty="0">
                <a:solidFill>
                  <a:schemeClr val="accent1">
                    <a:lumMod val="90000"/>
                    <a:lumOff val="10000"/>
                  </a:schemeClr>
                </a:solidFill>
                <a:latin typeface="Myriad Pro"/>
              </a:rPr>
              <a:t>TELEVISION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ABE442-1159-B672-DF55-CCE648B9996D}"/>
              </a:ext>
            </a:extLst>
          </p:cNvPr>
          <p:cNvSpPr txBox="1"/>
          <p:nvPr/>
        </p:nvSpPr>
        <p:spPr>
          <a:xfrm>
            <a:off x="10109568" y="3846056"/>
            <a:ext cx="124362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Myriad Pro"/>
              </a:rPr>
              <a:t>IDENTITY THEFT PROTECTION</a:t>
            </a:r>
          </a:p>
          <a:p>
            <a:pPr algn="r"/>
            <a:r>
              <a:rPr lang="en-US" sz="48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Myriad Pro"/>
              </a:rPr>
              <a:t>PAYMENT PROCESSING</a:t>
            </a:r>
          </a:p>
          <a:p>
            <a:pPr algn="r"/>
            <a:r>
              <a:rPr lang="en-US" sz="48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Myriad Pro"/>
              </a:rPr>
              <a:t>PAYROLL &amp; HR SOLUTIONS</a:t>
            </a:r>
          </a:p>
          <a:p>
            <a:pPr algn="r"/>
            <a:r>
              <a:rPr lang="en-US" sz="48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Myriad Pro"/>
              </a:rPr>
              <a:t>DIGITAL PHONE &amp; CLOUD SOLUTIONS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61398A-D04C-D1EF-F6EF-5C5C0F6C05E9}"/>
              </a:ext>
            </a:extLst>
          </p:cNvPr>
          <p:cNvSpPr txBox="1"/>
          <p:nvPr/>
        </p:nvSpPr>
        <p:spPr>
          <a:xfrm>
            <a:off x="166060" y="13100348"/>
            <a:ext cx="7911139" cy="566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hangingPunct="0">
              <a:lnSpc>
                <a:spcPts val="3700"/>
              </a:lnSpc>
              <a:buClrTx/>
            </a:pPr>
            <a:r>
              <a:rPr lang="en-US" sz="3200" b="1" dirty="0">
                <a:solidFill>
                  <a:srgbClr val="00B050"/>
                </a:solidFill>
              </a:rPr>
              <a:t>Columbus, Ohio - NOVEMBER 8</a:t>
            </a:r>
            <a:r>
              <a:rPr lang="en-US" sz="3200" b="1" baseline="30000" dirty="0">
                <a:solidFill>
                  <a:srgbClr val="00B050"/>
                </a:solidFill>
              </a:rPr>
              <a:t>TH</a:t>
            </a:r>
            <a:r>
              <a:rPr lang="en-US" sz="3200" b="1" dirty="0">
                <a:solidFill>
                  <a:srgbClr val="00B050"/>
                </a:solidFill>
              </a:rPr>
              <a:t>, 2025</a:t>
            </a:r>
            <a:endParaRPr lang="en-US" sz="3200" b="1" dirty="0">
              <a:solidFill>
                <a:srgbClr val="00B050"/>
              </a:solidFill>
              <a:sym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733305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64549">
              <a:srgbClr val="FFFFFF"/>
            </a:gs>
            <a:gs pos="87307">
              <a:srgbClr val="FFFFFF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/>
          <p:nvPr/>
        </p:nvSpPr>
        <p:spPr>
          <a:xfrm rot="10800000" flipH="1">
            <a:off x="-30480" y="-9080"/>
            <a:ext cx="24384001" cy="13725080"/>
          </a:xfrm>
          <a:prstGeom prst="rect">
            <a:avLst/>
          </a:prstGeom>
          <a:gradFill>
            <a:gsLst>
              <a:gs pos="0">
                <a:srgbClr val="FFFFFF"/>
              </a:gs>
              <a:gs pos="41000">
                <a:srgbClr val="FFFFFF"/>
              </a:gs>
              <a:gs pos="100000">
                <a:srgbClr val="F0F3FC"/>
              </a:gs>
            </a:gsLst>
            <a:lin ang="5400000" scaled="0"/>
          </a:gradFill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000"/>
              <a:buFont typeface="Open Sans"/>
              <a:buNone/>
            </a:pPr>
            <a:endParaRPr sz="30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03878" y="12393395"/>
            <a:ext cx="2447476" cy="91713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 txBox="1"/>
          <p:nvPr/>
        </p:nvSpPr>
        <p:spPr>
          <a:xfrm>
            <a:off x="6077345" y="1297881"/>
            <a:ext cx="12229309" cy="116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F92D3"/>
              </a:buClr>
              <a:buSzPts val="8000"/>
              <a:buFont typeface="Helvetica Neue"/>
              <a:buNone/>
            </a:pPr>
            <a:r>
              <a:rPr lang="en-US" sz="8000" b="1" i="0" u="none" strike="noStrike" cap="none" dirty="0">
                <a:solidFill>
                  <a:srgbClr val="4F92D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BUSINESS MODEL</a:t>
            </a:r>
            <a:r>
              <a:rPr lang="en-US" sz="80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dirty="0"/>
          </a:p>
        </p:txBody>
      </p:sp>
      <p:cxnSp>
        <p:nvCxnSpPr>
          <p:cNvPr id="143" name="Google Shape;143;p5"/>
          <p:cNvCxnSpPr/>
          <p:nvPr/>
        </p:nvCxnSpPr>
        <p:spPr>
          <a:xfrm>
            <a:off x="1381380" y="2590972"/>
            <a:ext cx="21621240" cy="1"/>
          </a:xfrm>
          <a:prstGeom prst="straightConnector1">
            <a:avLst/>
          </a:prstGeom>
          <a:noFill/>
          <a:ln w="12700" cap="flat" cmpd="sng">
            <a:solidFill>
              <a:srgbClr val="102C53"/>
            </a:solidFill>
            <a:prstDash val="solid"/>
            <a:miter lim="400000"/>
            <a:headEnd type="none" w="sm" len="sm"/>
            <a:tailEnd type="none" w="sm" len="sm"/>
          </a:ln>
        </p:spPr>
      </p:cxnSp>
      <p:grpSp>
        <p:nvGrpSpPr>
          <p:cNvPr id="144" name="Google Shape;144;p5"/>
          <p:cNvGrpSpPr/>
          <p:nvPr/>
        </p:nvGrpSpPr>
        <p:grpSpPr>
          <a:xfrm>
            <a:off x="754143" y="3435436"/>
            <a:ext cx="8169579" cy="9587872"/>
            <a:chOff x="6346042" y="3435436"/>
            <a:chExt cx="8169579" cy="9587872"/>
          </a:xfrm>
        </p:grpSpPr>
        <p:pic>
          <p:nvPicPr>
            <p:cNvPr id="145" name="Google Shape;145;p5" descr="A picture containing table, drawing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46042" y="10410153"/>
              <a:ext cx="8071279" cy="26131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5" descr="A picture containing ball, table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346042" y="4616516"/>
              <a:ext cx="8071279" cy="2704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5" descr="A close up of a logo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348457" y="7467474"/>
              <a:ext cx="8071279" cy="26904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5" descr="A close up of a device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670279" y="6592752"/>
              <a:ext cx="459107" cy="1456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5" descr="A picture containing clock, meter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448320" y="3435436"/>
              <a:ext cx="4912344" cy="12720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5" descr="A close up of a device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670278" y="9418511"/>
              <a:ext cx="459107" cy="14564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1" name="Google Shape;151;p5"/>
            <p:cNvSpPr/>
            <p:nvPr/>
          </p:nvSpPr>
          <p:spPr>
            <a:xfrm>
              <a:off x="7989570" y="5597922"/>
              <a:ext cx="6526051" cy="589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7368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800"/>
                <a:buFont typeface="Helvetica Neue"/>
                <a:buNone/>
              </a:pPr>
              <a:r>
                <a:rPr lang="en-US" sz="3800" b="1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Most Service Providers</a:t>
              </a: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8008760" y="8208343"/>
              <a:ext cx="6241249" cy="1078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7368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800"/>
                <a:buFont typeface="Helvetica Neue"/>
                <a:buNone/>
              </a:pPr>
              <a:r>
                <a:rPr lang="en-US" sz="3800" b="1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Media &amp; Internet Marketing</a:t>
              </a: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8460017" y="11429011"/>
              <a:ext cx="4912344" cy="6393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68518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Helvetica Neue"/>
                <a:buNone/>
              </a:pPr>
              <a:r>
                <a:rPr lang="en-US" sz="5400" b="1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CUSTOMERS</a:t>
              </a:r>
              <a:endParaRPr/>
            </a:p>
          </p:txBody>
        </p:sp>
      </p:grpSp>
      <p:grpSp>
        <p:nvGrpSpPr>
          <p:cNvPr id="154" name="Google Shape;154;p5"/>
          <p:cNvGrpSpPr/>
          <p:nvPr/>
        </p:nvGrpSpPr>
        <p:grpSpPr>
          <a:xfrm>
            <a:off x="8158391" y="3765164"/>
            <a:ext cx="4556364" cy="8625837"/>
            <a:chOff x="13750290" y="3765164"/>
            <a:chExt cx="4556364" cy="8625837"/>
          </a:xfrm>
        </p:grpSpPr>
        <p:sp>
          <p:nvSpPr>
            <p:cNvPr id="155" name="Google Shape;155;p5"/>
            <p:cNvSpPr/>
            <p:nvPr/>
          </p:nvSpPr>
          <p:spPr>
            <a:xfrm>
              <a:off x="15220498" y="6592752"/>
              <a:ext cx="3086156" cy="308615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71425" tIns="71425" rIns="71425" bIns="7142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E5E5E"/>
                </a:buClr>
                <a:buSzPts val="3000"/>
                <a:buFont typeface="Open Sans"/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156" name="Google Shape;156;p5"/>
            <p:cNvGrpSpPr/>
            <p:nvPr/>
          </p:nvGrpSpPr>
          <p:grpSpPr>
            <a:xfrm>
              <a:off x="13750290" y="3765164"/>
              <a:ext cx="4499547" cy="8625837"/>
              <a:chOff x="13750290" y="3765164"/>
              <a:chExt cx="4499547" cy="8625837"/>
            </a:xfrm>
          </p:grpSpPr>
          <p:pic>
            <p:nvPicPr>
              <p:cNvPr id="157" name="Google Shape;157;p5" descr="A picture containing clock&#10;&#10;Description automatically generated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13750290" y="3765164"/>
                <a:ext cx="3777919" cy="269129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8" name="Google Shape;158;p5" descr="A picture containing drawing&#10;&#10;Description automatically generated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14325881" y="9705951"/>
                <a:ext cx="2822424" cy="26850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9" name="Google Shape;159;p5" descr="A close up of a logo&#10;&#10;Description automatically generated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15395919" y="6996044"/>
                <a:ext cx="1002327" cy="187749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0" name="Google Shape;160;p5"/>
              <p:cNvSpPr/>
              <p:nvPr/>
            </p:nvSpPr>
            <p:spPr>
              <a:xfrm>
                <a:off x="16254520" y="7991939"/>
                <a:ext cx="1995317" cy="6782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5692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500"/>
                  <a:buFont typeface="Helvetica Neue"/>
                  <a:buNone/>
                </a:pPr>
                <a:r>
                  <a:rPr lang="en-US" sz="6500" b="1" i="0" u="none" strike="noStrike" cap="none">
                    <a:solidFill>
                      <a:schemeClr val="l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YOU</a:t>
                </a:r>
                <a:endParaRPr/>
              </a:p>
            </p:txBody>
          </p:sp>
        </p:grpSp>
      </p:grpSp>
      <p:cxnSp>
        <p:nvCxnSpPr>
          <p:cNvPr id="161" name="Google Shape;161;p5"/>
          <p:cNvCxnSpPr/>
          <p:nvPr/>
        </p:nvCxnSpPr>
        <p:spPr>
          <a:xfrm>
            <a:off x="2925592" y="7630649"/>
            <a:ext cx="4894995" cy="2098137"/>
          </a:xfrm>
          <a:prstGeom prst="straightConnector1">
            <a:avLst/>
          </a:prstGeom>
          <a:noFill/>
          <a:ln w="571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2" name="Google Shape;162;p5"/>
          <p:cNvCxnSpPr/>
          <p:nvPr/>
        </p:nvCxnSpPr>
        <p:spPr>
          <a:xfrm flipH="1">
            <a:off x="2925592" y="7573243"/>
            <a:ext cx="4794599" cy="2238477"/>
          </a:xfrm>
          <a:prstGeom prst="straightConnector1">
            <a:avLst/>
          </a:prstGeom>
          <a:noFill/>
          <a:ln w="571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3" name="Google Shape;163;p5"/>
          <p:cNvSpPr txBox="1"/>
          <p:nvPr/>
        </p:nvSpPr>
        <p:spPr>
          <a:xfrm>
            <a:off x="14779074" y="8613805"/>
            <a:ext cx="8426062" cy="192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6600"/>
              <a:buFont typeface="Helvetica Neue"/>
              <a:buNone/>
            </a:pPr>
            <a:r>
              <a:rPr lang="en-US" sz="6600" b="0" i="0" u="none" strike="noStrike" cap="none">
                <a:solidFill>
                  <a:srgbClr val="46464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Income Generating Opportunity for you</a:t>
            </a:r>
            <a:endParaRPr sz="6600" b="0" i="0" u="none" strike="noStrike" cap="none">
              <a:solidFill>
                <a:srgbClr val="46464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4" name="Google Shape;164;p5"/>
          <p:cNvSpPr txBox="1"/>
          <p:nvPr/>
        </p:nvSpPr>
        <p:spPr>
          <a:xfrm>
            <a:off x="14779074" y="6074542"/>
            <a:ext cx="6280701" cy="192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6600"/>
              <a:buFont typeface="Helvetica Neue"/>
              <a:buNone/>
            </a:pPr>
            <a:r>
              <a:rPr lang="en-US" sz="6600" b="0" i="0" u="none" strike="noStrike" cap="none">
                <a:solidFill>
                  <a:srgbClr val="46464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More Choices for Consumers</a:t>
            </a:r>
            <a:endParaRPr/>
          </a:p>
        </p:txBody>
      </p:sp>
      <p:grpSp>
        <p:nvGrpSpPr>
          <p:cNvPr id="165" name="Google Shape;165;p5"/>
          <p:cNvGrpSpPr/>
          <p:nvPr/>
        </p:nvGrpSpPr>
        <p:grpSpPr>
          <a:xfrm>
            <a:off x="13816072" y="6219774"/>
            <a:ext cx="587851" cy="587850"/>
            <a:chOff x="14272390" y="4158370"/>
            <a:chExt cx="884856" cy="884855"/>
          </a:xfrm>
        </p:grpSpPr>
        <p:sp>
          <p:nvSpPr>
            <p:cNvPr id="166" name="Google Shape;166;p5"/>
            <p:cNvSpPr/>
            <p:nvPr/>
          </p:nvSpPr>
          <p:spPr>
            <a:xfrm>
              <a:off x="14272390" y="4158370"/>
              <a:ext cx="884856" cy="884855"/>
            </a:xfrm>
            <a:prstGeom prst="ellipse">
              <a:avLst/>
            </a:prstGeom>
            <a:solidFill>
              <a:srgbClr val="00437E"/>
            </a:solidFill>
            <a:ln>
              <a:noFill/>
            </a:ln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Helvetica Neue"/>
                <a:buNone/>
              </a:pPr>
              <a:endParaRPr sz="19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67" name="Google Shape;167;p5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4454033" y="4334627"/>
              <a:ext cx="530219" cy="5302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8" name="Google Shape;168;p5"/>
          <p:cNvGrpSpPr/>
          <p:nvPr/>
        </p:nvGrpSpPr>
        <p:grpSpPr>
          <a:xfrm>
            <a:off x="13810020" y="8768203"/>
            <a:ext cx="587851" cy="587850"/>
            <a:chOff x="14272390" y="4158370"/>
            <a:chExt cx="884856" cy="884855"/>
          </a:xfrm>
        </p:grpSpPr>
        <p:sp>
          <p:nvSpPr>
            <p:cNvPr id="169" name="Google Shape;169;p5"/>
            <p:cNvSpPr/>
            <p:nvPr/>
          </p:nvSpPr>
          <p:spPr>
            <a:xfrm>
              <a:off x="14272390" y="4158370"/>
              <a:ext cx="884856" cy="884855"/>
            </a:xfrm>
            <a:prstGeom prst="ellipse">
              <a:avLst/>
            </a:prstGeom>
            <a:solidFill>
              <a:srgbClr val="00437E"/>
            </a:solidFill>
            <a:ln>
              <a:noFill/>
            </a:ln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Helvetica Neue"/>
                <a:buNone/>
              </a:pPr>
              <a:endParaRPr sz="19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70" name="Google Shape;170;p5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4454033" y="4334627"/>
              <a:ext cx="530219" cy="5302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1" name="Google Shape;171;p5"/>
          <p:cNvSpPr txBox="1"/>
          <p:nvPr/>
        </p:nvSpPr>
        <p:spPr>
          <a:xfrm>
            <a:off x="12998033" y="4193955"/>
            <a:ext cx="10617242" cy="100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6600"/>
              <a:buFont typeface="Helvetica Neue"/>
              <a:buNone/>
            </a:pPr>
            <a:r>
              <a:rPr lang="en-US" sz="6600" b="1" i="0" u="none" strike="noStrike" cap="none">
                <a:solidFill>
                  <a:srgbClr val="46464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Makes us Different?</a:t>
            </a:r>
            <a:endParaRPr sz="6600" b="1" i="0" u="none" strike="noStrike" cap="none">
              <a:solidFill>
                <a:srgbClr val="46464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2" name="Google Shape;172;p5"/>
          <p:cNvSpPr txBox="1"/>
          <p:nvPr/>
        </p:nvSpPr>
        <p:spPr>
          <a:xfrm>
            <a:off x="14230863" y="13116282"/>
            <a:ext cx="9544050" cy="618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marL="0" marR="0" lvl="0" indent="0" algn="r" rtl="0">
              <a:lnSpc>
                <a:spcPct val="205555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Calibri"/>
              <a:buNone/>
            </a:pPr>
            <a:r>
              <a:rPr lang="en-US" sz="1800" b="0" i="1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©️2024 ACN Opportunity, LLC | ACN Business Opportunity Presentation-USEN | BS-062624</a:t>
            </a:r>
            <a:endParaRPr sz="1900" b="0" i="1" u="none" strike="noStrike" cap="none">
              <a:solidFill>
                <a:srgbClr val="BFBFB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" name="Google Shape;173;p5"/>
          <p:cNvSpPr txBox="1"/>
          <p:nvPr/>
        </p:nvSpPr>
        <p:spPr>
          <a:xfrm>
            <a:off x="-186321" y="13106774"/>
            <a:ext cx="9182100" cy="618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algn="ctr" defTabSz="457200" hangingPunct="0">
              <a:lnSpc>
                <a:spcPts val="3700"/>
              </a:lnSpc>
              <a:buClrTx/>
            </a:pPr>
            <a:r>
              <a:rPr lang="en-US" sz="3200" b="1" dirty="0">
                <a:solidFill>
                  <a:srgbClr val="00B050"/>
                </a:solidFill>
              </a:rPr>
              <a:t>Columbus, Ohio - NOVEMBER 8</a:t>
            </a:r>
            <a:r>
              <a:rPr lang="en-US" sz="3200" b="1" baseline="30000" dirty="0">
                <a:solidFill>
                  <a:srgbClr val="00B050"/>
                </a:solidFill>
              </a:rPr>
              <a:t>TH</a:t>
            </a:r>
            <a:r>
              <a:rPr lang="en-US" sz="3200" b="1" dirty="0">
                <a:solidFill>
                  <a:srgbClr val="00B050"/>
                </a:solidFill>
              </a:rPr>
              <a:t>, 2025</a:t>
            </a:r>
            <a:endParaRPr lang="en-US" sz="3200" b="1" dirty="0">
              <a:solidFill>
                <a:srgbClr val="00B050"/>
              </a:solidFill>
              <a:sym typeface="Myriad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64549">
              <a:srgbClr val="FFFFFF"/>
            </a:gs>
            <a:gs pos="87307">
              <a:srgbClr val="FFFFFF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/>
          <p:nvPr/>
        </p:nvSpPr>
        <p:spPr>
          <a:xfrm rot="10800000" flipH="1">
            <a:off x="-30480" y="29020"/>
            <a:ext cx="24384001" cy="13725080"/>
          </a:xfrm>
          <a:prstGeom prst="rect">
            <a:avLst/>
          </a:prstGeom>
          <a:gradFill>
            <a:gsLst>
              <a:gs pos="0">
                <a:srgbClr val="FFFFFF"/>
              </a:gs>
              <a:gs pos="41000">
                <a:srgbClr val="FFFFFF"/>
              </a:gs>
              <a:gs pos="100000">
                <a:srgbClr val="F0F3FC"/>
              </a:gs>
            </a:gsLst>
            <a:lin ang="5400000" scaled="0"/>
          </a:gradFill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000"/>
              <a:buFont typeface="Open Sans"/>
              <a:buNone/>
            </a:pPr>
            <a:endParaRPr sz="30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4" name="Google Shape;184;p7"/>
          <p:cNvSpPr txBox="1"/>
          <p:nvPr/>
        </p:nvSpPr>
        <p:spPr>
          <a:xfrm>
            <a:off x="1921452" y="2496849"/>
            <a:ext cx="20367830" cy="1115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1437E"/>
              </a:buClr>
              <a:buSzPts val="6000"/>
              <a:buFont typeface="Helvetica Neue"/>
              <a:buNone/>
            </a:pPr>
            <a:r>
              <a:rPr lang="en-US" sz="9600" b="1" i="1" u="none" strike="noStrike" cap="none" dirty="0">
                <a:solidFill>
                  <a:srgbClr val="01437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$299 </a:t>
            </a:r>
            <a:r>
              <a:rPr lang="en-US" sz="6000" b="0" i="1" u="none" strike="noStrike" cap="none" dirty="0">
                <a:solidFill>
                  <a:srgbClr val="01437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Start-Up + </a:t>
            </a:r>
            <a:r>
              <a:rPr lang="en-US" sz="6000" b="1" i="1" u="none" strike="noStrike" cap="none" dirty="0">
                <a:solidFill>
                  <a:srgbClr val="01437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$25/month </a:t>
            </a:r>
            <a:r>
              <a:rPr lang="en-US" sz="6000" b="0" i="1" u="none" strike="noStrike" cap="none" dirty="0">
                <a:solidFill>
                  <a:srgbClr val="01437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Business Support </a:t>
            </a:r>
            <a:endParaRPr dirty="0"/>
          </a:p>
        </p:txBody>
      </p:sp>
      <p:sp>
        <p:nvSpPr>
          <p:cNvPr id="185" name="Google Shape;185;p7"/>
          <p:cNvSpPr txBox="1"/>
          <p:nvPr/>
        </p:nvSpPr>
        <p:spPr>
          <a:xfrm>
            <a:off x="2640909" y="1018189"/>
            <a:ext cx="20537673" cy="1051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F92D3"/>
              </a:buClr>
              <a:buSzPts val="7100"/>
              <a:buFont typeface="Helvetica Neue"/>
              <a:buNone/>
            </a:pPr>
            <a:r>
              <a:rPr lang="en-US" sz="7100" b="1" i="0" u="none" strike="noStrike" cap="none">
                <a:solidFill>
                  <a:srgbClr val="4F92D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Become an Independent Business Owner (IBO)</a:t>
            </a:r>
            <a:endParaRPr sz="71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86" name="Google Shape;186;p7"/>
          <p:cNvCxnSpPr/>
          <p:nvPr/>
        </p:nvCxnSpPr>
        <p:spPr>
          <a:xfrm>
            <a:off x="1304554" y="3686232"/>
            <a:ext cx="21621240" cy="1"/>
          </a:xfrm>
          <a:prstGeom prst="straightConnector1">
            <a:avLst/>
          </a:prstGeom>
          <a:noFill/>
          <a:ln w="12700" cap="flat" cmpd="sng">
            <a:solidFill>
              <a:srgbClr val="102C53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187" name="Google Shape;187;p7" descr="Graphical user interface, websi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8432" b="8522"/>
          <a:stretch/>
        </p:blipFill>
        <p:spPr>
          <a:xfrm>
            <a:off x="6747210" y="8119704"/>
            <a:ext cx="11594476" cy="559629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7"/>
          <p:cNvSpPr txBox="1"/>
          <p:nvPr/>
        </p:nvSpPr>
        <p:spPr>
          <a:xfrm>
            <a:off x="2211285" y="11724904"/>
            <a:ext cx="5214098" cy="1203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4000"/>
              <a:buFont typeface="Helvetica Neue"/>
              <a:buNone/>
            </a:pPr>
            <a:r>
              <a:rPr lang="en-US" sz="4000" b="0" i="0" u="none" strike="noStrike" cap="none" dirty="0">
                <a:solidFill>
                  <a:srgbClr val="46464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Assist them in becoming customers</a:t>
            </a:r>
            <a:endParaRPr dirty="0"/>
          </a:p>
        </p:txBody>
      </p:sp>
      <p:sp>
        <p:nvSpPr>
          <p:cNvPr id="189" name="Google Shape;189;p7"/>
          <p:cNvSpPr txBox="1"/>
          <p:nvPr/>
        </p:nvSpPr>
        <p:spPr>
          <a:xfrm>
            <a:off x="2211284" y="10230733"/>
            <a:ext cx="5673215" cy="1203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4000"/>
              <a:buFont typeface="Helvetica Neue"/>
              <a:buNone/>
            </a:pPr>
            <a:r>
              <a:rPr lang="en-US" sz="4000" b="0" i="0" u="none" strike="noStrike" cap="none">
                <a:solidFill>
                  <a:srgbClr val="46464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Direct people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4000"/>
              <a:buFont typeface="Helvetica Neue"/>
              <a:buNone/>
            </a:pPr>
            <a:r>
              <a:rPr lang="en-US" sz="4000" b="0" i="0" u="none" strike="noStrike" cap="none">
                <a:solidFill>
                  <a:srgbClr val="46464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your website</a:t>
            </a:r>
            <a:endParaRPr/>
          </a:p>
        </p:txBody>
      </p:sp>
      <p:sp>
        <p:nvSpPr>
          <p:cNvPr id="190" name="Google Shape;190;p7"/>
          <p:cNvSpPr txBox="1"/>
          <p:nvPr/>
        </p:nvSpPr>
        <p:spPr>
          <a:xfrm>
            <a:off x="17247850" y="10179078"/>
            <a:ext cx="5497660" cy="100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4400"/>
              <a:buFont typeface="Helvetica Neue"/>
              <a:buNone/>
            </a:pPr>
            <a:r>
              <a:rPr lang="en-US" sz="4400" b="1" i="0" u="none" strike="noStrike" cap="none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DOES THE REST!</a:t>
            </a:r>
            <a:endParaRPr/>
          </a:p>
        </p:txBody>
      </p:sp>
      <p:grpSp>
        <p:nvGrpSpPr>
          <p:cNvPr id="191" name="Google Shape;191;p7"/>
          <p:cNvGrpSpPr/>
          <p:nvPr/>
        </p:nvGrpSpPr>
        <p:grpSpPr>
          <a:xfrm>
            <a:off x="1375532" y="10260336"/>
            <a:ext cx="549429" cy="549428"/>
            <a:chOff x="14272390" y="4158370"/>
            <a:chExt cx="884856" cy="884855"/>
          </a:xfrm>
        </p:grpSpPr>
        <p:sp>
          <p:nvSpPr>
            <p:cNvPr id="192" name="Google Shape;192;p7"/>
            <p:cNvSpPr/>
            <p:nvPr/>
          </p:nvSpPr>
          <p:spPr>
            <a:xfrm>
              <a:off x="14272390" y="4158370"/>
              <a:ext cx="884856" cy="884855"/>
            </a:xfrm>
            <a:prstGeom prst="ellipse">
              <a:avLst/>
            </a:prstGeom>
            <a:solidFill>
              <a:srgbClr val="00437E"/>
            </a:solidFill>
            <a:ln>
              <a:noFill/>
            </a:ln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Helvetica Neue"/>
                <a:buNone/>
              </a:pPr>
              <a:endParaRPr sz="19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93" name="Google Shape;193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4454033" y="4334627"/>
              <a:ext cx="530219" cy="5302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4" name="Google Shape;194;p7"/>
          <p:cNvGrpSpPr/>
          <p:nvPr/>
        </p:nvGrpSpPr>
        <p:grpSpPr>
          <a:xfrm>
            <a:off x="1372023" y="11811132"/>
            <a:ext cx="549429" cy="549428"/>
            <a:chOff x="14272390" y="4158370"/>
            <a:chExt cx="884856" cy="884855"/>
          </a:xfrm>
        </p:grpSpPr>
        <p:sp>
          <p:nvSpPr>
            <p:cNvPr id="195" name="Google Shape;195;p7"/>
            <p:cNvSpPr/>
            <p:nvPr/>
          </p:nvSpPr>
          <p:spPr>
            <a:xfrm>
              <a:off x="14272390" y="4158370"/>
              <a:ext cx="884856" cy="884855"/>
            </a:xfrm>
            <a:prstGeom prst="ellipse">
              <a:avLst/>
            </a:prstGeom>
            <a:solidFill>
              <a:srgbClr val="00437E"/>
            </a:solidFill>
            <a:ln>
              <a:noFill/>
            </a:ln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Helvetica Neue"/>
                <a:buNone/>
              </a:pPr>
              <a:endParaRPr sz="19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96" name="Google Shape;196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4454033" y="4334627"/>
              <a:ext cx="530219" cy="5302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7" name="Google Shape;197;p7"/>
          <p:cNvSpPr txBox="1"/>
          <p:nvPr/>
        </p:nvSpPr>
        <p:spPr>
          <a:xfrm>
            <a:off x="1304554" y="8693919"/>
            <a:ext cx="8043106" cy="1218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37E"/>
              </a:buClr>
              <a:buSzPts val="5400"/>
              <a:buFont typeface="Helvetica Neue"/>
              <a:buNone/>
            </a:pPr>
            <a:r>
              <a:rPr lang="en-US" sz="5400" b="1" i="1" u="none" strike="noStrike" cap="none">
                <a:solidFill>
                  <a:srgbClr val="00437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 you have to do:</a:t>
            </a:r>
            <a:endParaRPr/>
          </a:p>
        </p:txBody>
      </p:sp>
      <p:pic>
        <p:nvPicPr>
          <p:cNvPr id="198" name="Google Shape;198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272208" y="9492185"/>
            <a:ext cx="2623770" cy="701543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7"/>
          <p:cNvSpPr txBox="1"/>
          <p:nvPr/>
        </p:nvSpPr>
        <p:spPr>
          <a:xfrm>
            <a:off x="13160653" y="4232430"/>
            <a:ext cx="9385305" cy="150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Helvetica Neue"/>
              <a:buNone/>
            </a:pPr>
            <a:r>
              <a:rPr lang="en-US" sz="6000" b="0" i="0" u="none" strike="noStrike" cap="none" dirty="0">
                <a:solidFill>
                  <a:schemeClr val="tx2">
                    <a:lumMod val="10000"/>
                  </a:schemeClr>
                </a:solidFill>
                <a:latin typeface="Myriad Pro"/>
                <a:ea typeface="Helvetica Neue"/>
                <a:cs typeface="Helvetica Neue"/>
                <a:sym typeface="Helvetica Neue"/>
              </a:rPr>
              <a:t>IBO &amp;</a:t>
            </a:r>
            <a:r>
              <a:rPr lang="en-US" sz="6000" dirty="0">
                <a:solidFill>
                  <a:schemeClr val="tx2">
                    <a:lumMod val="10000"/>
                  </a:schemeClr>
                </a:solidFill>
                <a:latin typeface="Myriad Pro"/>
                <a:ea typeface="Helvetica Neue"/>
              </a:rPr>
              <a:t> </a:t>
            </a:r>
            <a:r>
              <a:rPr lang="en-US" sz="6000" b="0" i="0" u="none" strike="noStrike" cap="none" dirty="0">
                <a:solidFill>
                  <a:schemeClr val="tx2">
                    <a:lumMod val="10000"/>
                  </a:schemeClr>
                </a:solidFill>
                <a:latin typeface="Myriad Pro"/>
                <a:ea typeface="Helvetica Neue"/>
                <a:cs typeface="Helvetica Neue"/>
                <a:sym typeface="Helvetica Neue"/>
              </a:rPr>
              <a:t>Customer Support</a:t>
            </a:r>
            <a:endParaRPr sz="6000" b="0" i="0" u="none" strike="noStrike" cap="none" dirty="0">
              <a:solidFill>
                <a:schemeClr val="tx2">
                  <a:lumMod val="10000"/>
                </a:schemeClr>
              </a:solidFill>
              <a:latin typeface="Myriad Pro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5" name="Google Shape;205;p7"/>
          <p:cNvSpPr txBox="1"/>
          <p:nvPr/>
        </p:nvSpPr>
        <p:spPr>
          <a:xfrm>
            <a:off x="1814036" y="4323870"/>
            <a:ext cx="7533624" cy="150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Helvetica Neue"/>
              <a:buNone/>
            </a:pPr>
            <a:r>
              <a:rPr lang="en-US" sz="6000" b="0" i="0" u="none" strike="noStrike" cap="none" dirty="0">
                <a:solidFill>
                  <a:schemeClr val="tx2">
                    <a:lumMod val="10000"/>
                  </a:schemeClr>
                </a:solidFill>
                <a:latin typeface="Myriad Pro"/>
                <a:ea typeface="Helvetica Neue"/>
                <a:cs typeface="Helvetica Neue"/>
                <a:sym typeface="Helvetica Neue"/>
              </a:rPr>
              <a:t>Personalized Website</a:t>
            </a:r>
            <a:endParaRPr sz="6000" dirty="0">
              <a:solidFill>
                <a:schemeClr val="tx2">
                  <a:lumMod val="10000"/>
                </a:schemeClr>
              </a:solidFill>
              <a:latin typeface="Myriad Pro"/>
            </a:endParaRPr>
          </a:p>
        </p:txBody>
      </p:sp>
      <p:sp>
        <p:nvSpPr>
          <p:cNvPr id="210" name="Google Shape;210;p7"/>
          <p:cNvSpPr txBox="1"/>
          <p:nvPr/>
        </p:nvSpPr>
        <p:spPr>
          <a:xfrm>
            <a:off x="1921452" y="6189943"/>
            <a:ext cx="8043106" cy="1870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Helvetica Neue"/>
              <a:buNone/>
            </a:pPr>
            <a:r>
              <a:rPr lang="en-US" sz="6000" b="0" i="0" u="none" strike="noStrike" cap="none" dirty="0">
                <a:solidFill>
                  <a:schemeClr val="tx2">
                    <a:lumMod val="10000"/>
                  </a:schemeClr>
                </a:solidFill>
                <a:latin typeface="Myriad Pro"/>
                <a:ea typeface="Helvetica Neue"/>
                <a:cs typeface="Helvetica Neue"/>
                <a:sym typeface="Helvetica Neue"/>
              </a:rPr>
              <a:t>Business Tracking</a:t>
            </a:r>
            <a:endParaRPr sz="6000" dirty="0">
              <a:solidFill>
                <a:schemeClr val="tx2">
                  <a:lumMod val="10000"/>
                </a:schemeClr>
              </a:solidFill>
              <a:latin typeface="Myriad Pro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Helvetica Neue"/>
              <a:buNone/>
            </a:pPr>
            <a:r>
              <a:rPr lang="en-US" sz="6000" b="0" i="0" u="none" strike="noStrike" cap="none" dirty="0">
                <a:solidFill>
                  <a:schemeClr val="tx2">
                    <a:lumMod val="10000"/>
                  </a:schemeClr>
                </a:solidFill>
                <a:latin typeface="Myriad Pro"/>
                <a:ea typeface="Helvetica Neue"/>
                <a:cs typeface="Helvetica Neue"/>
                <a:sym typeface="Helvetica Neue"/>
              </a:rPr>
              <a:t>&amp; Reporting</a:t>
            </a:r>
            <a:endParaRPr sz="6000" dirty="0">
              <a:solidFill>
                <a:schemeClr val="tx2">
                  <a:lumMod val="10000"/>
                </a:schemeClr>
              </a:solidFill>
              <a:latin typeface="Myriad Pro"/>
            </a:endParaRPr>
          </a:p>
        </p:txBody>
      </p:sp>
      <p:sp>
        <p:nvSpPr>
          <p:cNvPr id="214" name="Google Shape;214;p7"/>
          <p:cNvSpPr txBox="1"/>
          <p:nvPr/>
        </p:nvSpPr>
        <p:spPr>
          <a:xfrm>
            <a:off x="13160653" y="6118694"/>
            <a:ext cx="8011267" cy="2143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Helvetica Neue"/>
              <a:buNone/>
            </a:pPr>
            <a:r>
              <a:rPr lang="en-US" sz="6000" b="0" i="0" u="none" strike="noStrike" cap="none" dirty="0">
                <a:solidFill>
                  <a:schemeClr val="tx2">
                    <a:lumMod val="10000"/>
                  </a:schemeClr>
                </a:solidFill>
                <a:latin typeface="Myriad Pro"/>
                <a:ea typeface="Helvetica Neue"/>
                <a:cs typeface="Helvetica Neue"/>
                <a:sym typeface="Helvetica Neue"/>
              </a:rPr>
              <a:t>Training &amp; Marketing</a:t>
            </a:r>
            <a:endParaRPr sz="6000" dirty="0">
              <a:solidFill>
                <a:schemeClr val="tx2">
                  <a:lumMod val="10000"/>
                </a:schemeClr>
              </a:solidFill>
              <a:latin typeface="Myriad Pro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Helvetica Neue"/>
              <a:buNone/>
            </a:pPr>
            <a:r>
              <a:rPr lang="en-US" sz="6000" b="0" i="0" u="none" strike="noStrike" cap="none" dirty="0">
                <a:solidFill>
                  <a:schemeClr val="tx2">
                    <a:lumMod val="10000"/>
                  </a:schemeClr>
                </a:solidFill>
                <a:latin typeface="Myriad Pro"/>
                <a:ea typeface="Helvetica Neue"/>
                <a:cs typeface="Helvetica Neue"/>
                <a:sym typeface="Helvetica Neue"/>
              </a:rPr>
              <a:t>Tools</a:t>
            </a:r>
            <a:endParaRPr sz="6000" b="0" i="0" u="none" strike="noStrike" cap="none" dirty="0">
              <a:solidFill>
                <a:schemeClr val="tx2">
                  <a:lumMod val="10000"/>
                </a:schemeClr>
              </a:solidFill>
              <a:latin typeface="Myriad Pro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2" name="Google Shape;222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503878" y="12393395"/>
            <a:ext cx="2447476" cy="917137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7"/>
          <p:cNvSpPr txBox="1"/>
          <p:nvPr/>
        </p:nvSpPr>
        <p:spPr>
          <a:xfrm>
            <a:off x="14230863" y="13116282"/>
            <a:ext cx="9544050" cy="618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marL="0" marR="0" lvl="0" indent="0" algn="r" rtl="0">
              <a:lnSpc>
                <a:spcPct val="205555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Calibri"/>
              <a:buNone/>
            </a:pPr>
            <a:r>
              <a:rPr lang="en-US" sz="1800" b="0" i="1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©️2024 ACN Opportunity, LLC | ACN Business Opportunity Presentation-USEN | BS-062624</a:t>
            </a:r>
            <a:endParaRPr sz="1900" b="0" i="1" u="none" strike="noStrike" cap="none">
              <a:solidFill>
                <a:srgbClr val="BFBFB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4" name="Google Shape;224;p7"/>
          <p:cNvSpPr txBox="1"/>
          <p:nvPr/>
        </p:nvSpPr>
        <p:spPr>
          <a:xfrm>
            <a:off x="-110976" y="13067122"/>
            <a:ext cx="9182100" cy="618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algn="ctr" defTabSz="457200" hangingPunct="0">
              <a:lnSpc>
                <a:spcPts val="3700"/>
              </a:lnSpc>
              <a:buClrTx/>
            </a:pPr>
            <a:r>
              <a:rPr lang="en-US" sz="3200" b="1" dirty="0">
                <a:solidFill>
                  <a:srgbClr val="00B050"/>
                </a:solidFill>
              </a:rPr>
              <a:t>Columbus, Ohio - NOVEMBER 8</a:t>
            </a:r>
            <a:r>
              <a:rPr lang="en-US" sz="3200" b="1" baseline="30000" dirty="0">
                <a:solidFill>
                  <a:srgbClr val="00B050"/>
                </a:solidFill>
              </a:rPr>
              <a:t>TH</a:t>
            </a:r>
            <a:r>
              <a:rPr lang="en-US" sz="3200" b="1" dirty="0">
                <a:solidFill>
                  <a:srgbClr val="00B050"/>
                </a:solidFill>
              </a:rPr>
              <a:t>, 2025</a:t>
            </a:r>
            <a:endParaRPr lang="en-US" sz="3200" b="1" dirty="0">
              <a:solidFill>
                <a:srgbClr val="00B050"/>
              </a:solidFill>
              <a:sym typeface="Myriad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1" descr="A blue and grey color palet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4991371" y="6132175"/>
            <a:ext cx="712470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1"/>
          <p:cNvSpPr txBox="1"/>
          <p:nvPr/>
        </p:nvSpPr>
        <p:spPr>
          <a:xfrm>
            <a:off x="5455444" y="12213388"/>
            <a:ext cx="1347311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9E9E"/>
              </a:buClr>
              <a:buSzPts val="3600"/>
              <a:buFont typeface="Helvetica Neue"/>
              <a:buNone/>
            </a:pPr>
            <a:r>
              <a:rPr lang="en-US" sz="3600" b="0" i="1" u="none" strike="noStrike" cap="none" dirty="0">
                <a:solidFill>
                  <a:srgbClr val="A19E9E"/>
                </a:solidFill>
                <a:latin typeface="Calibri"/>
                <a:ea typeface="Calibri"/>
                <a:cs typeface="Calibri"/>
                <a:sym typeface="Calibri"/>
              </a:rPr>
              <a:t>*Refer to the ACN Compensation Plan for complete details! 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051574-7EA4-FDB5-3C2D-8C8F9F0AF7D0}"/>
              </a:ext>
            </a:extLst>
          </p:cNvPr>
          <p:cNvSpPr txBox="1"/>
          <p:nvPr/>
        </p:nvSpPr>
        <p:spPr>
          <a:xfrm>
            <a:off x="-2533921" y="12905948"/>
            <a:ext cx="13869786" cy="566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hangingPunct="0">
              <a:lnSpc>
                <a:spcPts val="3700"/>
              </a:lnSpc>
              <a:buClrTx/>
            </a:pPr>
            <a:r>
              <a:rPr lang="en-US" sz="3200" b="1" dirty="0">
                <a:solidFill>
                  <a:srgbClr val="00B050"/>
                </a:solidFill>
              </a:rPr>
              <a:t>Columbus, Ohio - NOVEMBER 8</a:t>
            </a:r>
            <a:r>
              <a:rPr lang="en-US" sz="3200" b="1" baseline="30000" dirty="0">
                <a:solidFill>
                  <a:srgbClr val="00B050"/>
                </a:solidFill>
              </a:rPr>
              <a:t>TH</a:t>
            </a:r>
            <a:r>
              <a:rPr lang="en-US" sz="3200" b="1" dirty="0">
                <a:solidFill>
                  <a:srgbClr val="00B050"/>
                </a:solidFill>
              </a:rPr>
              <a:t>, 2025</a:t>
            </a:r>
            <a:endParaRPr lang="en-US" sz="3200" b="1" dirty="0">
              <a:solidFill>
                <a:srgbClr val="00B050"/>
              </a:solidFill>
              <a:sym typeface="Myriad Pr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5C3DCE-702F-8AFB-FE01-56C9B287FA69}"/>
              </a:ext>
            </a:extLst>
          </p:cNvPr>
          <p:cNvSpPr txBox="1"/>
          <p:nvPr/>
        </p:nvSpPr>
        <p:spPr>
          <a:xfrm>
            <a:off x="7048499" y="647457"/>
            <a:ext cx="9867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4"/>
                </a:solidFill>
                <a:latin typeface="Myriad Pro"/>
              </a:rPr>
              <a:t>Personal Income</a:t>
            </a:r>
            <a:endParaRPr lang="en-US" sz="9600" b="1" dirty="0">
              <a:solidFill>
                <a:schemeClr val="accent1">
                  <a:lumMod val="75000"/>
                  <a:lumOff val="25000"/>
                </a:schemeClr>
              </a:solidFill>
              <a:latin typeface="Myriad Pr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4E37BD-F380-9CBD-0ABB-79B196420396}"/>
              </a:ext>
            </a:extLst>
          </p:cNvPr>
          <p:cNvSpPr txBox="1"/>
          <p:nvPr/>
        </p:nvSpPr>
        <p:spPr>
          <a:xfrm>
            <a:off x="2362200" y="2652970"/>
            <a:ext cx="9182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chemeClr val="accent1"/>
                </a:solidFill>
                <a:latin typeface="Myriad Pro"/>
              </a:rPr>
              <a:t>Personal Customer Acquisition Bonuses (Personal CABs)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B81CAE-CCD6-9D82-B4A0-BD15CE2C7A7E}"/>
              </a:ext>
            </a:extLst>
          </p:cNvPr>
          <p:cNvSpPr txBox="1"/>
          <p:nvPr/>
        </p:nvSpPr>
        <p:spPr>
          <a:xfrm>
            <a:off x="2628899" y="3957010"/>
            <a:ext cx="849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chemeClr val="accent4"/>
                </a:solidFill>
                <a:latin typeface="Myriad Pro"/>
              </a:rPr>
              <a:t>Acquire Customers Totaling: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CFE26F-9768-7201-C14E-C156E91BE662}"/>
              </a:ext>
            </a:extLst>
          </p:cNvPr>
          <p:cNvSpPr txBox="1"/>
          <p:nvPr/>
        </p:nvSpPr>
        <p:spPr>
          <a:xfrm>
            <a:off x="2095500" y="5105909"/>
            <a:ext cx="9182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tx2">
                    <a:lumMod val="10000"/>
                  </a:schemeClr>
                </a:solidFill>
                <a:latin typeface="Myriad Pro"/>
              </a:rPr>
              <a:t>5 Services = </a:t>
            </a:r>
            <a:r>
              <a:rPr lang="en-US" sz="9600" b="1" dirty="0">
                <a:solidFill>
                  <a:schemeClr val="tx2">
                    <a:lumMod val="10000"/>
                  </a:schemeClr>
                </a:solidFill>
                <a:latin typeface="Myriad Pro"/>
              </a:rPr>
              <a:t>$200</a:t>
            </a:r>
            <a:endParaRPr lang="en-US" sz="9600" dirty="0">
              <a:solidFill>
                <a:schemeClr val="tx2">
                  <a:lumMod val="10000"/>
                </a:schemeClr>
              </a:solidFill>
              <a:latin typeface="Myriad Pr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1DE6CE-64B2-AF5F-C7A4-12CF77609845}"/>
              </a:ext>
            </a:extLst>
          </p:cNvPr>
          <p:cNvSpPr txBox="1"/>
          <p:nvPr/>
        </p:nvSpPr>
        <p:spPr>
          <a:xfrm>
            <a:off x="3124200" y="7304795"/>
            <a:ext cx="7124700" cy="1938992"/>
          </a:xfrm>
          <a:prstGeom prst="rect">
            <a:avLst/>
          </a:prstGeom>
          <a:solidFill>
            <a:schemeClr val="bg1"/>
          </a:solidFill>
          <a:ln w="66675">
            <a:solidFill>
              <a:schemeClr val="accent1">
                <a:lumMod val="25000"/>
                <a:lumOff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accent4"/>
                </a:solidFill>
              </a:rPr>
              <a:t>Plus </a:t>
            </a:r>
            <a:r>
              <a:rPr lang="en-US" sz="8800" b="1" dirty="0">
                <a:solidFill>
                  <a:schemeClr val="tx2">
                    <a:lumMod val="10000"/>
                  </a:schemeClr>
                </a:solidFill>
              </a:rPr>
              <a:t>$200</a:t>
            </a:r>
          </a:p>
          <a:p>
            <a:pPr algn="ctr"/>
            <a:r>
              <a:rPr lang="en-US" sz="3200" b="1" dirty="0">
                <a:solidFill>
                  <a:schemeClr val="accent4"/>
                </a:solidFill>
                <a:latin typeface="Myriad Pro"/>
              </a:rPr>
              <a:t>For Every Additional 3 Services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89431E-14D1-897C-2F3A-3A3192809CFA}"/>
              </a:ext>
            </a:extLst>
          </p:cNvPr>
          <p:cNvSpPr txBox="1"/>
          <p:nvPr/>
        </p:nvSpPr>
        <p:spPr>
          <a:xfrm>
            <a:off x="2895600" y="10069520"/>
            <a:ext cx="75819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accent4"/>
                </a:solidFill>
                <a:latin typeface="Myriad Pro"/>
              </a:rPr>
              <a:t>Paid weekly as earned when</a:t>
            </a:r>
          </a:p>
          <a:p>
            <a:pPr algn="ctr"/>
            <a:r>
              <a:rPr lang="en-US" sz="3200" i="1" dirty="0">
                <a:solidFill>
                  <a:schemeClr val="accent4"/>
                </a:solidFill>
                <a:latin typeface="Myriad Pro"/>
              </a:rPr>
              <a:t> </a:t>
            </a:r>
            <a:r>
              <a:rPr lang="en-US" sz="3600" b="1" i="1" dirty="0">
                <a:solidFill>
                  <a:schemeClr val="accent4"/>
                </a:solidFill>
                <a:latin typeface="Myriad Pro"/>
              </a:rPr>
              <a:t>YOU </a:t>
            </a:r>
            <a:r>
              <a:rPr lang="en-US" sz="3200" i="1" dirty="0">
                <a:solidFill>
                  <a:schemeClr val="accent4"/>
                </a:solidFill>
                <a:latin typeface="Myriad Pro"/>
              </a:rPr>
              <a:t>acquire customers.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DD4105-229C-6C30-5078-A3B62FE53015}"/>
              </a:ext>
            </a:extLst>
          </p:cNvPr>
          <p:cNvSpPr txBox="1"/>
          <p:nvPr/>
        </p:nvSpPr>
        <p:spPr>
          <a:xfrm>
            <a:off x="13163550" y="2665651"/>
            <a:ext cx="7505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4"/>
                </a:solidFill>
                <a:latin typeface="Myriad Pro"/>
              </a:rPr>
              <a:t>Your </a:t>
            </a:r>
            <a:r>
              <a:rPr lang="en-US" sz="8000" dirty="0">
                <a:solidFill>
                  <a:schemeClr val="accent1"/>
                </a:solidFill>
                <a:latin typeface="Myriad Pro"/>
              </a:rPr>
              <a:t>Customers</a:t>
            </a:r>
            <a:endParaRPr lang="en-US" sz="8000" b="1" dirty="0">
              <a:solidFill>
                <a:schemeClr val="accent4"/>
              </a:solidFill>
              <a:latin typeface="Myriad Pro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71B42F-E6D8-BBBF-1609-99267BABA150}"/>
              </a:ext>
            </a:extLst>
          </p:cNvPr>
          <p:cNvSpPr txBox="1"/>
          <p:nvPr/>
        </p:nvSpPr>
        <p:spPr>
          <a:xfrm>
            <a:off x="13335000" y="469041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chemeClr val="accent1"/>
                </a:solidFill>
                <a:latin typeface="Myriad Pro"/>
              </a:rPr>
              <a:t>Residual Income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9F73D2-DA2E-6EB9-2B35-E0AD03DDF982}"/>
              </a:ext>
            </a:extLst>
          </p:cNvPr>
          <p:cNvSpPr/>
          <p:nvPr/>
        </p:nvSpPr>
        <p:spPr>
          <a:xfrm>
            <a:off x="12801600" y="6222727"/>
            <a:ext cx="8229600" cy="297508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35F189-4382-8F32-0F9F-8B8AE9F8A9D5}"/>
              </a:ext>
            </a:extLst>
          </p:cNvPr>
          <p:cNvSpPr txBox="1"/>
          <p:nvPr/>
        </p:nvSpPr>
        <p:spPr>
          <a:xfrm>
            <a:off x="13506450" y="6617664"/>
            <a:ext cx="716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Myriad Pro"/>
              </a:rPr>
              <a:t>3% TO 20%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Myriad Pro"/>
              </a:rPr>
              <a:t>Monthly Commissionable Revenue*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F0DBE4-6E32-8EA0-7667-6733251E8485}"/>
              </a:ext>
            </a:extLst>
          </p:cNvPr>
          <p:cNvSpPr txBox="1"/>
          <p:nvPr/>
        </p:nvSpPr>
        <p:spPr>
          <a:xfrm>
            <a:off x="12801600" y="1006952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accent4"/>
                </a:solidFill>
                <a:latin typeface="Myriad Pro"/>
              </a:rPr>
              <a:t>Paid Monthly on </a:t>
            </a:r>
            <a:r>
              <a:rPr lang="en-US" sz="3200" b="1" i="1" dirty="0">
                <a:solidFill>
                  <a:schemeClr val="accent4"/>
                </a:solidFill>
                <a:latin typeface="Myriad Pro"/>
              </a:rPr>
              <a:t>your customer </a:t>
            </a:r>
            <a:r>
              <a:rPr lang="en-US" sz="3200" i="1" dirty="0">
                <a:solidFill>
                  <a:schemeClr val="accent4"/>
                </a:solidFill>
                <a:latin typeface="Myriad Pro"/>
              </a:rPr>
              <a:t>Monthly Commissionable Revenue*</a:t>
            </a:r>
          </a:p>
        </p:txBody>
      </p:sp>
    </p:spTree>
    <p:extLst>
      <p:ext uri="{BB962C8B-B14F-4D97-AF65-F5344CB8AC3E}">
        <p14:creationId xmlns:p14="http://schemas.microsoft.com/office/powerpoint/2010/main" val="304594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 animBg="1"/>
      <p:bldP spid="15" grpId="0"/>
      <p:bldP spid="16" grpId="0"/>
      <p:bldP spid="17" grpId="0"/>
      <p:bldP spid="18" grpId="0" animBg="1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2"/>
          <p:cNvSpPr txBox="1"/>
          <p:nvPr/>
        </p:nvSpPr>
        <p:spPr>
          <a:xfrm>
            <a:off x="1" y="691380"/>
            <a:ext cx="243840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rgbClr val="3E7CBF"/>
                </a:solidFill>
                <a:latin typeface="Calibri"/>
                <a:ea typeface="Calibri"/>
                <a:cs typeface="Calibri"/>
                <a:sym typeface="Calibri"/>
              </a:rPr>
              <a:t>Income from </a:t>
            </a:r>
            <a:r>
              <a:rPr lang="en-US" sz="8000" b="1" i="0" u="none" strike="noStrike" cap="none">
                <a:solidFill>
                  <a:srgbClr val="3E7CBF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en-US" sz="8000" b="0" i="0" u="none" strike="noStrike" cap="none">
                <a:solidFill>
                  <a:srgbClr val="3E7CB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0" b="0" i="1" u="none" strike="noStrike" cap="none">
                <a:solidFill>
                  <a:srgbClr val="3E7CBF"/>
                </a:solidFill>
                <a:latin typeface="Calibri"/>
                <a:ea typeface="Calibri"/>
                <a:cs typeface="Calibri"/>
                <a:sym typeface="Calibri"/>
              </a:rPr>
              <a:t>Team’s Acquired</a:t>
            </a:r>
            <a:r>
              <a:rPr lang="en-US" sz="8000" b="0" i="0" u="none" strike="noStrike" cap="none">
                <a:solidFill>
                  <a:srgbClr val="3E7CBF"/>
                </a:solidFill>
                <a:latin typeface="Calibri"/>
                <a:ea typeface="Calibri"/>
                <a:cs typeface="Calibri"/>
                <a:sym typeface="Calibri"/>
              </a:rPr>
              <a:t> Customers*</a:t>
            </a:r>
            <a:endParaRPr/>
          </a:p>
        </p:txBody>
      </p:sp>
      <p:pic>
        <p:nvPicPr>
          <p:cNvPr id="274" name="Google Shape;274;p32" descr="A blue and grey color palet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4991371" y="6132175"/>
            <a:ext cx="712470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2"/>
          <p:cNvSpPr txBox="1"/>
          <p:nvPr/>
        </p:nvSpPr>
        <p:spPr>
          <a:xfrm>
            <a:off x="5484394" y="12507700"/>
            <a:ext cx="1637453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9E9E"/>
              </a:buClr>
              <a:buSzPts val="3600"/>
              <a:buFont typeface="Helvetica Neue"/>
              <a:buNone/>
            </a:pPr>
            <a:r>
              <a:rPr lang="en-US" sz="3600" b="0" i="1" u="none" strike="noStrike" cap="none" dirty="0">
                <a:solidFill>
                  <a:srgbClr val="A19E9E"/>
                </a:solidFill>
                <a:latin typeface="Calibri"/>
                <a:ea typeface="Calibri"/>
                <a:cs typeface="Calibri"/>
                <a:sym typeface="Calibri"/>
              </a:rPr>
              <a:t>*Refer to the ACN Compensation Plan for complete details! 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6" name="Google Shape;276;p32"/>
          <p:cNvGrpSpPr/>
          <p:nvPr/>
        </p:nvGrpSpPr>
        <p:grpSpPr>
          <a:xfrm>
            <a:off x="4126370" y="8939766"/>
            <a:ext cx="19090586" cy="3523602"/>
            <a:chOff x="2021772" y="8730343"/>
            <a:chExt cx="19090586" cy="3523602"/>
          </a:xfrm>
        </p:grpSpPr>
        <p:sp>
          <p:nvSpPr>
            <p:cNvPr id="277" name="Google Shape;277;p32"/>
            <p:cNvSpPr/>
            <p:nvPr/>
          </p:nvSpPr>
          <p:spPr>
            <a:xfrm>
              <a:off x="4889586" y="8730343"/>
              <a:ext cx="2069082" cy="2069082"/>
            </a:xfrm>
            <a:prstGeom prst="ellipse">
              <a:avLst/>
            </a:prstGeom>
            <a:solidFill>
              <a:srgbClr val="407DC9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400"/>
                <a:buFont typeface="Arial"/>
                <a:buNone/>
              </a:pPr>
              <a:r>
                <a:rPr lang="en-US" sz="5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ETL</a:t>
              </a:r>
              <a:endParaRPr/>
            </a:p>
          </p:txBody>
        </p:sp>
        <p:sp>
          <p:nvSpPr>
            <p:cNvPr id="278" name="Google Shape;278;p32"/>
            <p:cNvSpPr/>
            <p:nvPr/>
          </p:nvSpPr>
          <p:spPr>
            <a:xfrm>
              <a:off x="7757400" y="8730343"/>
              <a:ext cx="2069082" cy="2069082"/>
            </a:xfrm>
            <a:prstGeom prst="ellipse">
              <a:avLst/>
            </a:prstGeom>
            <a:solidFill>
              <a:srgbClr val="6F90A0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400"/>
                <a:buFont typeface="Arial"/>
                <a:buNone/>
              </a:pPr>
              <a:r>
                <a:rPr lang="en-US" sz="5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RC</a:t>
              </a:r>
              <a:endParaRPr sz="5400" b="1" i="0" u="none" strike="noStrike" cap="none">
                <a:solidFill>
                  <a:srgbClr val="FFFFFF"/>
                </a:solidFill>
                <a:highlight>
                  <a:srgbClr val="929292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32"/>
            <p:cNvSpPr/>
            <p:nvPr/>
          </p:nvSpPr>
          <p:spPr>
            <a:xfrm>
              <a:off x="10625214" y="8730343"/>
              <a:ext cx="2069082" cy="2069082"/>
            </a:xfrm>
            <a:prstGeom prst="ellipse">
              <a:avLst/>
            </a:prstGeom>
            <a:solidFill>
              <a:srgbClr val="01265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400"/>
                <a:buFont typeface="Arial"/>
                <a:buNone/>
              </a:pPr>
              <a:r>
                <a:rPr lang="en-US" sz="5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RD</a:t>
              </a:r>
              <a:endParaRPr/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13493028" y="8730343"/>
              <a:ext cx="2069082" cy="2069082"/>
            </a:xfrm>
            <a:prstGeom prst="ellipse">
              <a:avLst/>
            </a:prstGeom>
            <a:solidFill>
              <a:srgbClr val="FF671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400"/>
                <a:buFont typeface="Arial"/>
                <a:buNone/>
              </a:pPr>
              <a:r>
                <a:rPr lang="en-US" sz="5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RVP</a:t>
              </a:r>
              <a:endParaRPr sz="5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16360842" y="8730343"/>
              <a:ext cx="2069082" cy="2069082"/>
            </a:xfrm>
            <a:prstGeom prst="ellipse">
              <a:avLst/>
            </a:prstGeom>
            <a:solidFill>
              <a:srgbClr val="78BE1E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400"/>
                <a:buFont typeface="Arial"/>
                <a:buNone/>
              </a:pPr>
              <a:r>
                <a:rPr lang="en-US" sz="5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SVP</a:t>
              </a:r>
              <a:endParaRPr/>
            </a:p>
          </p:txBody>
        </p:sp>
        <p:sp>
          <p:nvSpPr>
            <p:cNvPr id="283" name="Google Shape;283;p32"/>
            <p:cNvSpPr txBox="1"/>
            <p:nvPr/>
          </p:nvSpPr>
          <p:spPr>
            <a:xfrm>
              <a:off x="5176995" y="11269060"/>
              <a:ext cx="14942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$50</a:t>
              </a:r>
              <a:endParaRPr/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2021772" y="8730343"/>
              <a:ext cx="2069082" cy="2069082"/>
            </a:xfrm>
            <a:prstGeom prst="ellipse">
              <a:avLst/>
            </a:prstGeom>
            <a:solidFill>
              <a:srgbClr val="61CBC8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400"/>
                <a:buFont typeface="Arial"/>
                <a:buNone/>
              </a:pPr>
              <a:r>
                <a:rPr lang="en-US" sz="5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CQ</a:t>
              </a:r>
              <a:endParaRPr/>
            </a:p>
          </p:txBody>
        </p:sp>
        <p:sp>
          <p:nvSpPr>
            <p:cNvPr id="285" name="Google Shape;285;p32"/>
            <p:cNvSpPr txBox="1"/>
            <p:nvPr/>
          </p:nvSpPr>
          <p:spPr>
            <a:xfrm>
              <a:off x="7942779" y="10838173"/>
              <a:ext cx="1698324" cy="14157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Up to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$150</a:t>
              </a:r>
              <a:endParaRPr/>
            </a:p>
          </p:txBody>
        </p:sp>
        <p:sp>
          <p:nvSpPr>
            <p:cNvPr id="286" name="Google Shape;286;p32"/>
            <p:cNvSpPr txBox="1"/>
            <p:nvPr/>
          </p:nvSpPr>
          <p:spPr>
            <a:xfrm>
              <a:off x="10810593" y="10838173"/>
              <a:ext cx="1698324" cy="14157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Up to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$250</a:t>
              </a:r>
              <a:endParaRPr/>
            </a:p>
          </p:txBody>
        </p:sp>
        <p:sp>
          <p:nvSpPr>
            <p:cNvPr id="287" name="Google Shape;287;p32"/>
            <p:cNvSpPr txBox="1"/>
            <p:nvPr/>
          </p:nvSpPr>
          <p:spPr>
            <a:xfrm>
              <a:off x="13678407" y="10838173"/>
              <a:ext cx="1698324" cy="14157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Up to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$350</a:t>
              </a:r>
              <a:endParaRPr/>
            </a:p>
          </p:txBody>
        </p:sp>
        <p:sp>
          <p:nvSpPr>
            <p:cNvPr id="288" name="Google Shape;288;p32"/>
            <p:cNvSpPr txBox="1"/>
            <p:nvPr/>
          </p:nvSpPr>
          <p:spPr>
            <a:xfrm>
              <a:off x="16546221" y="10838173"/>
              <a:ext cx="1698324" cy="14157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Up to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$400</a:t>
              </a:r>
              <a:endParaRPr/>
            </a:p>
          </p:txBody>
        </p:sp>
        <p:sp>
          <p:nvSpPr>
            <p:cNvPr id="289" name="Google Shape;289;p32"/>
            <p:cNvSpPr txBox="1"/>
            <p:nvPr/>
          </p:nvSpPr>
          <p:spPr>
            <a:xfrm>
              <a:off x="19414034" y="10838173"/>
              <a:ext cx="1698324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0" name="Google Shape;290;p32"/>
          <p:cNvSpPr txBox="1"/>
          <p:nvPr/>
        </p:nvSpPr>
        <p:spPr>
          <a:xfrm>
            <a:off x="0" y="7509316"/>
            <a:ext cx="243840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D2D53"/>
                </a:solidFill>
                <a:latin typeface="Arial"/>
                <a:ea typeface="Arial"/>
                <a:cs typeface="Arial"/>
                <a:sym typeface="Arial"/>
              </a:rPr>
              <a:t>Overriding Customer Acquisition Bonuses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1" u="none" strike="noStrike" cap="none">
                <a:solidFill>
                  <a:srgbClr val="0D2D53"/>
                </a:solidFill>
                <a:latin typeface="Arial"/>
                <a:ea typeface="Arial"/>
                <a:cs typeface="Arial"/>
                <a:sym typeface="Arial"/>
              </a:rPr>
              <a:t>Earned once, when your team  becomes customer qualified</a:t>
            </a:r>
            <a:endParaRPr/>
          </a:p>
        </p:txBody>
      </p:sp>
      <p:grpSp>
        <p:nvGrpSpPr>
          <p:cNvPr id="291" name="Google Shape;291;p32"/>
          <p:cNvGrpSpPr/>
          <p:nvPr/>
        </p:nvGrpSpPr>
        <p:grpSpPr>
          <a:xfrm>
            <a:off x="25099" y="2044530"/>
            <a:ext cx="24384000" cy="4895982"/>
            <a:chOff x="25099" y="2044530"/>
            <a:chExt cx="24384000" cy="4895982"/>
          </a:xfrm>
        </p:grpSpPr>
        <p:sp>
          <p:nvSpPr>
            <p:cNvPr id="292" name="Google Shape;292;p32"/>
            <p:cNvSpPr/>
            <p:nvPr/>
          </p:nvSpPr>
          <p:spPr>
            <a:xfrm>
              <a:off x="11397449" y="3851665"/>
              <a:ext cx="10207481" cy="3021776"/>
            </a:xfrm>
            <a:prstGeom prst="rect">
              <a:avLst/>
            </a:prstGeom>
            <a:solidFill>
              <a:srgbClr val="75BF4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/>
            </a:p>
          </p:txBody>
        </p:sp>
        <p:sp>
          <p:nvSpPr>
            <p:cNvPr id="293" name="Google Shape;293;p32"/>
            <p:cNvSpPr txBox="1"/>
            <p:nvPr/>
          </p:nvSpPr>
          <p:spPr>
            <a:xfrm>
              <a:off x="25099" y="2044530"/>
              <a:ext cx="24384000" cy="1323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i="0" u="none" strike="noStrike" cap="none">
                  <a:solidFill>
                    <a:srgbClr val="0D2D53"/>
                  </a:solidFill>
                  <a:latin typeface="Arial"/>
                  <a:ea typeface="Arial"/>
                  <a:cs typeface="Arial"/>
                  <a:sym typeface="Arial"/>
                </a:rPr>
                <a:t>Overriding Residual Income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1" u="none" strike="noStrike" cap="none">
                  <a:solidFill>
                    <a:srgbClr val="0D2D53"/>
                  </a:solidFill>
                  <a:latin typeface="Arial"/>
                  <a:ea typeface="Arial"/>
                  <a:cs typeface="Arial"/>
                  <a:sym typeface="Arial"/>
                </a:rPr>
                <a:t>Paid monthly on customers your team enrolls</a:t>
              </a:r>
              <a:endParaRPr/>
            </a:p>
          </p:txBody>
        </p:sp>
        <p:pic>
          <p:nvPicPr>
            <p:cNvPr id="294" name="Google Shape;294;p32" descr="A group of people with a person in the middl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 l="327" r="489"/>
            <a:stretch/>
          </p:blipFill>
          <p:spPr>
            <a:xfrm>
              <a:off x="2779070" y="4112336"/>
              <a:ext cx="7708900" cy="2828176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95" name="Google Shape;295;p32"/>
          <p:cNvCxnSpPr/>
          <p:nvPr/>
        </p:nvCxnSpPr>
        <p:spPr>
          <a:xfrm>
            <a:off x="8806916" y="7237075"/>
            <a:ext cx="6770169" cy="0"/>
          </a:xfrm>
          <a:prstGeom prst="straightConnector1">
            <a:avLst/>
          </a:prstGeom>
          <a:noFill/>
          <a:ln w="28575" cap="flat" cmpd="sng">
            <a:solidFill>
              <a:srgbClr val="0D2D5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93B0034-09B4-0A6F-2F79-9363951B3F3E}"/>
              </a:ext>
            </a:extLst>
          </p:cNvPr>
          <p:cNvSpPr txBox="1"/>
          <p:nvPr/>
        </p:nvSpPr>
        <p:spPr>
          <a:xfrm>
            <a:off x="-2932352" y="12870579"/>
            <a:ext cx="14329801" cy="566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hangingPunct="0">
              <a:lnSpc>
                <a:spcPts val="3700"/>
              </a:lnSpc>
              <a:buClrTx/>
            </a:pPr>
            <a:r>
              <a:rPr lang="en-US" sz="3200" b="1" dirty="0">
                <a:solidFill>
                  <a:srgbClr val="00B050"/>
                </a:solidFill>
              </a:rPr>
              <a:t>Columbus, Ohio - NOVEMBER 8</a:t>
            </a:r>
            <a:r>
              <a:rPr lang="en-US" sz="3200" b="1" baseline="30000" dirty="0">
                <a:solidFill>
                  <a:srgbClr val="00B050"/>
                </a:solidFill>
              </a:rPr>
              <a:t>TH</a:t>
            </a:r>
            <a:r>
              <a:rPr lang="en-US" sz="3200" b="1" dirty="0">
                <a:solidFill>
                  <a:srgbClr val="00B050"/>
                </a:solidFill>
              </a:rPr>
              <a:t>, 2025</a:t>
            </a:r>
            <a:endParaRPr lang="en-US" sz="3200" b="1" dirty="0">
              <a:solidFill>
                <a:srgbClr val="00B050"/>
              </a:solidFill>
              <a:sym typeface="Myriad Pr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BE9402-1F40-A542-DACB-7EFB0F22473F}"/>
              </a:ext>
            </a:extLst>
          </p:cNvPr>
          <p:cNvSpPr txBox="1"/>
          <p:nvPr/>
        </p:nvSpPr>
        <p:spPr>
          <a:xfrm>
            <a:off x="12685882" y="4003844"/>
            <a:ext cx="338508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>
                <a:solidFill>
                  <a:schemeClr val="bg1"/>
                </a:solidFill>
                <a:latin typeface="Myriad Pro"/>
              </a:rPr>
              <a:t>4%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ADF14E-3E1B-5F0D-785E-62DB11B2C2D2}"/>
              </a:ext>
            </a:extLst>
          </p:cNvPr>
          <p:cNvSpPr txBox="1"/>
          <p:nvPr/>
        </p:nvSpPr>
        <p:spPr>
          <a:xfrm>
            <a:off x="15597626" y="4619922"/>
            <a:ext cx="4377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chemeClr val="bg1"/>
                </a:solidFill>
                <a:latin typeface="Myriad Pro"/>
              </a:rPr>
              <a:t>Commisionable</a:t>
            </a:r>
            <a:endParaRPr lang="en-US" sz="4000" b="1" i="1" dirty="0">
              <a:solidFill>
                <a:schemeClr val="bg1"/>
              </a:solidFill>
              <a:latin typeface="Myriad Pro"/>
            </a:endParaRPr>
          </a:p>
          <a:p>
            <a:pPr algn="ctr"/>
            <a:r>
              <a:rPr lang="en-US" sz="4000" b="1" i="1" dirty="0">
                <a:solidFill>
                  <a:schemeClr val="bg1"/>
                </a:solidFill>
                <a:latin typeface="Myriad Pro"/>
              </a:rPr>
              <a:t>Revenue</a:t>
            </a:r>
          </a:p>
        </p:txBody>
      </p:sp>
    </p:spTree>
    <p:extLst>
      <p:ext uri="{BB962C8B-B14F-4D97-AF65-F5344CB8AC3E}">
        <p14:creationId xmlns:p14="http://schemas.microsoft.com/office/powerpoint/2010/main" val="256712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0"/>
          <p:cNvSpPr/>
          <p:nvPr/>
        </p:nvSpPr>
        <p:spPr>
          <a:xfrm>
            <a:off x="17616998" y="664352"/>
            <a:ext cx="5852602" cy="2937211"/>
          </a:xfrm>
          <a:prstGeom prst="wedgeRoundRectCallout">
            <a:avLst>
              <a:gd name="adj1" fmla="val -105198"/>
              <a:gd name="adj2" fmla="val 48420"/>
              <a:gd name="adj3" fmla="val 16667"/>
            </a:avLst>
          </a:prstGeom>
          <a:noFill/>
          <a:ln w="107950" cap="flat" cmpd="sng">
            <a:solidFill>
              <a:srgbClr val="0044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61666"/>
              </a:lnSpc>
              <a:spcBef>
                <a:spcPts val="0"/>
              </a:spcBef>
              <a:spcAft>
                <a:spcPts val="0"/>
              </a:spcAft>
              <a:buClr>
                <a:srgbClr val="00447C"/>
              </a:buClr>
              <a:buSzPts val="6000"/>
              <a:buFont typeface="Calibri"/>
              <a:buNone/>
            </a:pPr>
            <a:r>
              <a:rPr lang="en-US" sz="6000" b="1" i="0" u="none" strike="noStrike" cap="none">
                <a:solidFill>
                  <a:srgbClr val="00447C"/>
                </a:solidFill>
                <a:latin typeface="Calibri"/>
                <a:ea typeface="Calibri"/>
                <a:cs typeface="Calibri"/>
                <a:sym typeface="Calibri"/>
              </a:rPr>
              <a:t>In Business for yourself…never by yourself!</a:t>
            </a:r>
            <a:endParaRPr/>
          </a:p>
        </p:txBody>
      </p:sp>
      <p:sp>
        <p:nvSpPr>
          <p:cNvPr id="280" name="Google Shape;280;p10"/>
          <p:cNvSpPr txBox="1"/>
          <p:nvPr/>
        </p:nvSpPr>
        <p:spPr>
          <a:xfrm>
            <a:off x="1" y="691380"/>
            <a:ext cx="243840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46250"/>
              </a:lnSpc>
              <a:spcBef>
                <a:spcPts val="0"/>
              </a:spcBef>
              <a:spcAft>
                <a:spcPts val="0"/>
              </a:spcAft>
              <a:buClr>
                <a:srgbClr val="3E7CBF"/>
              </a:buClr>
              <a:buSzPts val="8000"/>
              <a:buFont typeface="Calibri"/>
              <a:buNone/>
            </a:pPr>
            <a:r>
              <a:rPr lang="en-US" sz="8000" b="1" i="0" u="none" strike="noStrike" cap="none">
                <a:solidFill>
                  <a:srgbClr val="3E7CBF"/>
                </a:solidFill>
                <a:latin typeface="Calibri"/>
                <a:ea typeface="Calibri"/>
                <a:cs typeface="Calibri"/>
                <a:sym typeface="Calibri"/>
              </a:rPr>
              <a:t>Training and Support</a:t>
            </a:r>
            <a:endParaRPr sz="8000" b="0" i="0" u="none" strike="noStrike" cap="none">
              <a:solidFill>
                <a:srgbClr val="3E7C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10" descr="A blue and grey color palet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4991371" y="6132175"/>
            <a:ext cx="71247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0"/>
          <p:cNvPicPr preferRelativeResize="0"/>
          <p:nvPr/>
        </p:nvPicPr>
        <p:blipFill rotWithShape="1">
          <a:blip r:embed="rId4">
            <a:alphaModFix/>
          </a:blip>
          <a:srcRect l="6396" t="13405"/>
          <a:stretch/>
        </p:blipFill>
        <p:spPr>
          <a:xfrm>
            <a:off x="-1" y="0"/>
            <a:ext cx="4742122" cy="4062456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0"/>
          <p:cNvSpPr txBox="1"/>
          <p:nvPr/>
        </p:nvSpPr>
        <p:spPr>
          <a:xfrm>
            <a:off x="4780143" y="11588249"/>
            <a:ext cx="14817703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56060"/>
              </a:lnSpc>
              <a:spcBef>
                <a:spcPts val="0"/>
              </a:spcBef>
              <a:spcAft>
                <a:spcPts val="0"/>
              </a:spcAft>
              <a:buClr>
                <a:srgbClr val="0D2D53"/>
              </a:buClr>
              <a:buSzPts val="6600"/>
              <a:buFont typeface="Calibri"/>
              <a:buNone/>
            </a:pPr>
            <a:r>
              <a:rPr lang="en-US" sz="6600" b="1" i="0" u="none" strike="noStrike" cap="none">
                <a:solidFill>
                  <a:srgbClr val="0D2D53"/>
                </a:solidFill>
                <a:latin typeface="Calibri"/>
                <a:ea typeface="Calibri"/>
                <a:cs typeface="Calibri"/>
                <a:sym typeface="Calibri"/>
              </a:rPr>
              <a:t>National and International Events</a:t>
            </a:r>
            <a:endParaRPr/>
          </a:p>
        </p:txBody>
      </p:sp>
      <p:grpSp>
        <p:nvGrpSpPr>
          <p:cNvPr id="284" name="Google Shape;284;p10"/>
          <p:cNvGrpSpPr/>
          <p:nvPr/>
        </p:nvGrpSpPr>
        <p:grpSpPr>
          <a:xfrm>
            <a:off x="4618081" y="6029792"/>
            <a:ext cx="15141823" cy="3314706"/>
            <a:chOff x="4618081" y="6029792"/>
            <a:chExt cx="15141823" cy="3314706"/>
          </a:xfrm>
        </p:grpSpPr>
        <p:grpSp>
          <p:nvGrpSpPr>
            <p:cNvPr id="285" name="Google Shape;285;p10"/>
            <p:cNvGrpSpPr/>
            <p:nvPr/>
          </p:nvGrpSpPr>
          <p:grpSpPr>
            <a:xfrm>
              <a:off x="4618081" y="7840861"/>
              <a:ext cx="15141823" cy="1503637"/>
              <a:chOff x="4618081" y="8005169"/>
              <a:chExt cx="15141823" cy="1503637"/>
            </a:xfrm>
          </p:grpSpPr>
          <p:sp>
            <p:nvSpPr>
              <p:cNvPr id="286" name="Google Shape;286;p10"/>
              <p:cNvSpPr txBox="1"/>
              <p:nvPr/>
            </p:nvSpPr>
            <p:spPr>
              <a:xfrm>
                <a:off x="4812037" y="8400810"/>
                <a:ext cx="14817703" cy="11079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5606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D2D53"/>
                  </a:buClr>
                  <a:buSzPts val="6600"/>
                  <a:buFont typeface="Calibri"/>
                  <a:buNone/>
                </a:pPr>
                <a:r>
                  <a:rPr lang="en-US" sz="6600" b="1" i="0" u="none" strike="noStrike" cap="none">
                    <a:solidFill>
                      <a:srgbClr val="0D2D5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Your Team’s In-Person and Virtual Events</a:t>
                </a:r>
                <a:endParaRPr/>
              </a:p>
            </p:txBody>
          </p:sp>
          <p:sp>
            <p:nvSpPr>
              <p:cNvPr id="287" name="Google Shape;287;p10"/>
              <p:cNvSpPr/>
              <p:nvPr/>
            </p:nvSpPr>
            <p:spPr>
              <a:xfrm>
                <a:off x="4618081" y="8005169"/>
                <a:ext cx="15141823" cy="1188720"/>
              </a:xfrm>
              <a:prstGeom prst="rect">
                <a:avLst/>
              </a:prstGeom>
              <a:noFill/>
              <a:ln w="57150" cap="flat" cmpd="sng">
                <a:solidFill>
                  <a:srgbClr val="F2682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73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E5E5E"/>
                  </a:buClr>
                  <a:buSzPts val="1900"/>
                  <a:buFont typeface="Open Sans"/>
                  <a:buNone/>
                </a:pPr>
                <a:endParaRPr sz="19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288" name="Google Shape;288;p10"/>
            <p:cNvGrpSpPr/>
            <p:nvPr/>
          </p:nvGrpSpPr>
          <p:grpSpPr>
            <a:xfrm>
              <a:off x="7647845" y="6029792"/>
              <a:ext cx="9082294" cy="1732844"/>
              <a:chOff x="7063061" y="5951763"/>
              <a:chExt cx="9082294" cy="1732844"/>
            </a:xfrm>
          </p:grpSpPr>
          <p:pic>
            <p:nvPicPr>
              <p:cNvPr id="289" name="Google Shape;289;p10" descr="Free team young professionals vector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0674217" y="5951763"/>
                <a:ext cx="1923777" cy="17328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0" name="Google Shape;290;p10" descr="Free team young professionals vector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4221578" y="5951763"/>
                <a:ext cx="1923777" cy="17328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1" name="Google Shape;291;p10" descr="Free team young professionals vector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063061" y="5951763"/>
                <a:ext cx="1923777" cy="17328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2" name="Google Shape;292;p10" descr="Free team young professionals vector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889904" y="5951763"/>
                <a:ext cx="1923777" cy="17328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3" name="Google Shape;293;p10" descr="Free team young professionals vector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2437265" y="5951763"/>
                <a:ext cx="1923777" cy="173284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94" name="Google Shape;294;p10"/>
          <p:cNvGrpSpPr/>
          <p:nvPr/>
        </p:nvGrpSpPr>
        <p:grpSpPr>
          <a:xfrm>
            <a:off x="4618081" y="3233028"/>
            <a:ext cx="15141823" cy="2849969"/>
            <a:chOff x="4618081" y="3116171"/>
            <a:chExt cx="15141823" cy="2849969"/>
          </a:xfrm>
        </p:grpSpPr>
        <p:grpSp>
          <p:nvGrpSpPr>
            <p:cNvPr id="295" name="Google Shape;295;p10"/>
            <p:cNvGrpSpPr/>
            <p:nvPr/>
          </p:nvGrpSpPr>
          <p:grpSpPr>
            <a:xfrm>
              <a:off x="4618081" y="4415634"/>
              <a:ext cx="15141823" cy="1550506"/>
              <a:chOff x="4618081" y="4415634"/>
              <a:chExt cx="15141823" cy="1550506"/>
            </a:xfrm>
          </p:grpSpPr>
          <p:sp>
            <p:nvSpPr>
              <p:cNvPr id="296" name="Google Shape;296;p10"/>
              <p:cNvSpPr/>
              <p:nvPr/>
            </p:nvSpPr>
            <p:spPr>
              <a:xfrm>
                <a:off x="4618081" y="4415634"/>
                <a:ext cx="15141823" cy="1188720"/>
              </a:xfrm>
              <a:prstGeom prst="rect">
                <a:avLst/>
              </a:prstGeom>
              <a:noFill/>
              <a:ln w="57150" cap="flat" cmpd="sng">
                <a:solidFill>
                  <a:srgbClr val="F2682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73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E5E5E"/>
                  </a:buClr>
                  <a:buSzPts val="1900"/>
                  <a:buFont typeface="Open Sans"/>
                  <a:buNone/>
                </a:pPr>
                <a:endParaRPr sz="19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97" name="Google Shape;297;p10"/>
              <p:cNvSpPr txBox="1"/>
              <p:nvPr/>
            </p:nvSpPr>
            <p:spPr>
              <a:xfrm>
                <a:off x="5820089" y="4858144"/>
                <a:ext cx="12801600" cy="11079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5606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D2D53"/>
                  </a:buClr>
                  <a:buSzPts val="6600"/>
                  <a:buFont typeface="Calibri"/>
                  <a:buNone/>
                </a:pPr>
                <a:r>
                  <a:rPr lang="en-US" sz="6600" b="1" i="0" u="none" strike="noStrike" cap="none">
                    <a:solidFill>
                      <a:srgbClr val="0D2D5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Online Presentations and Training</a:t>
                </a:r>
                <a:endParaRPr/>
              </a:p>
            </p:txBody>
          </p:sp>
        </p:grpSp>
        <p:pic>
          <p:nvPicPr>
            <p:cNvPr id="298" name="Google Shape;298;p10" descr="A blue letter c on a black background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255638" y="3116171"/>
              <a:ext cx="3866707" cy="10777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9" name="Google Shape;299;p10"/>
          <p:cNvGrpSpPr/>
          <p:nvPr/>
        </p:nvGrpSpPr>
        <p:grpSpPr>
          <a:xfrm>
            <a:off x="4618079" y="9387157"/>
            <a:ext cx="15141823" cy="3026553"/>
            <a:chOff x="4618079" y="9387157"/>
            <a:chExt cx="15141823" cy="3026553"/>
          </a:xfrm>
        </p:grpSpPr>
        <p:sp>
          <p:nvSpPr>
            <p:cNvPr id="300" name="Google Shape;300;p10"/>
            <p:cNvSpPr/>
            <p:nvPr/>
          </p:nvSpPr>
          <p:spPr>
            <a:xfrm>
              <a:off x="4618079" y="11226463"/>
              <a:ext cx="15141823" cy="1187247"/>
            </a:xfrm>
            <a:prstGeom prst="rect">
              <a:avLst/>
            </a:prstGeom>
            <a:noFill/>
            <a:ln w="57150" cap="flat" cmpd="sng">
              <a:solidFill>
                <a:srgbClr val="F2682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94736"/>
                </a:lnSpc>
                <a:spcBef>
                  <a:spcPts val="0"/>
                </a:spcBef>
                <a:spcAft>
                  <a:spcPts val="0"/>
                </a:spcAft>
                <a:buClr>
                  <a:srgbClr val="5E5E5E"/>
                </a:buClr>
                <a:buSzPts val="1900"/>
                <a:buFont typeface="Open Sans"/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301" name="Google Shape;301;p10" descr="Logo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 b="20096"/>
            <a:stretch/>
          </p:blipFill>
          <p:spPr>
            <a:xfrm>
              <a:off x="9743278" y="9387157"/>
              <a:ext cx="4891431" cy="16311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2" name="Google Shape;302;p10"/>
          <p:cNvSpPr txBox="1"/>
          <p:nvPr/>
        </p:nvSpPr>
        <p:spPr>
          <a:xfrm>
            <a:off x="-324121" y="12929690"/>
            <a:ext cx="9279862" cy="618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algn="ctr" defTabSz="457200" hangingPunct="0">
              <a:lnSpc>
                <a:spcPts val="3700"/>
              </a:lnSpc>
              <a:buClrTx/>
            </a:pPr>
            <a:r>
              <a:rPr lang="en-US" sz="3200" b="1" dirty="0">
                <a:solidFill>
                  <a:srgbClr val="00B050"/>
                </a:solidFill>
              </a:rPr>
              <a:t>Columbus, Ohio - NOVEMBER 8</a:t>
            </a:r>
            <a:r>
              <a:rPr lang="en-US" sz="3200" b="1" baseline="30000" dirty="0">
                <a:solidFill>
                  <a:srgbClr val="00B050"/>
                </a:solidFill>
              </a:rPr>
              <a:t>TH</a:t>
            </a:r>
            <a:r>
              <a:rPr lang="en-US" sz="3200" b="1" dirty="0">
                <a:solidFill>
                  <a:srgbClr val="00B050"/>
                </a:solidFill>
              </a:rPr>
              <a:t>, 2025</a:t>
            </a:r>
            <a:endParaRPr lang="en-US" sz="3200" b="1" dirty="0">
              <a:solidFill>
                <a:srgbClr val="00B050"/>
              </a:solidFill>
              <a:sym typeface="Myriad Pr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6"/>
          <p:cNvSpPr txBox="1"/>
          <p:nvPr/>
        </p:nvSpPr>
        <p:spPr>
          <a:xfrm>
            <a:off x="1" y="691380"/>
            <a:ext cx="243840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rgbClr val="3E7CBF"/>
                </a:solidFill>
                <a:latin typeface="Calibri"/>
                <a:ea typeface="Calibri"/>
                <a:cs typeface="Calibri"/>
                <a:sym typeface="Calibri"/>
              </a:rPr>
              <a:t>ROCKSTAR </a:t>
            </a:r>
            <a:r>
              <a:rPr lang="en-US" sz="8000" b="1" i="0" u="none" strike="noStrike" cap="none" dirty="0">
                <a:solidFill>
                  <a:srgbClr val="3E7CBF"/>
                </a:solidFill>
                <a:latin typeface="Calibri"/>
                <a:ea typeface="Calibri"/>
                <a:cs typeface="Calibri"/>
                <a:sym typeface="Calibri"/>
              </a:rPr>
              <a:t>TRAININGS</a:t>
            </a:r>
            <a:endParaRPr sz="8000" b="0" i="0" u="none" strike="noStrike" cap="none" dirty="0">
              <a:solidFill>
                <a:srgbClr val="3E7C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Google Shape;367;p36"/>
          <p:cNvPicPr preferRelativeResize="0"/>
          <p:nvPr/>
        </p:nvPicPr>
        <p:blipFill rotWithShape="1">
          <a:blip r:embed="rId3">
            <a:alphaModFix/>
          </a:blip>
          <a:srcRect l="6396" t="13405"/>
          <a:stretch/>
        </p:blipFill>
        <p:spPr>
          <a:xfrm>
            <a:off x="-1" y="0"/>
            <a:ext cx="4742122" cy="4062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6" descr="A blue and grey color palett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-5076198" y="6217002"/>
            <a:ext cx="7124700" cy="2040145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784"/>
              </a:srgbClr>
            </a:outerShdw>
          </a:effectLst>
        </p:spPr>
      </p:pic>
      <p:sp>
        <p:nvSpPr>
          <p:cNvPr id="369" name="Google Shape;369;p36"/>
          <p:cNvSpPr txBox="1"/>
          <p:nvPr/>
        </p:nvSpPr>
        <p:spPr>
          <a:xfrm>
            <a:off x="1406652" y="2248487"/>
            <a:ext cx="21281898" cy="11418470"/>
          </a:xfrm>
          <a:prstGeom prst="rect">
            <a:avLst/>
          </a:prstGeom>
          <a:noFill/>
          <a:ln w="28575" cap="flat" cmpd="sng">
            <a:solidFill>
              <a:srgbClr val="F268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Training = MASSIVE SUCCESS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success will always have a direct correlation to </a:t>
            </a:r>
            <a:r>
              <a:rPr lang="en-US" sz="4000" b="1" dirty="0"/>
              <a:t>your</a:t>
            </a:r>
            <a:r>
              <a:rPr lang="en-US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level of training &amp; knowledge. 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36"/>
          <p:cNvSpPr txBox="1"/>
          <p:nvPr/>
        </p:nvSpPr>
        <p:spPr>
          <a:xfrm>
            <a:off x="4534663" y="4067115"/>
            <a:ext cx="15314674" cy="1754326"/>
          </a:xfrm>
          <a:prstGeom prst="rect">
            <a:avLst/>
          </a:prstGeom>
          <a:noFill/>
          <a:ln w="57150" cap="flat" cmpd="sng">
            <a:solidFill>
              <a:srgbClr val="F268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Tuesday</a:t>
            </a:r>
            <a:r>
              <a:rPr lang="en-US" sz="54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&amp; 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Sunday</a:t>
            </a:r>
            <a:r>
              <a:rPr lang="en-US" sz="5400" b="1" i="0" u="none" strike="noStrike" cap="none" dirty="0">
                <a:solidFill>
                  <a:schemeClr val="accent1">
                    <a:lumMod val="75000"/>
                    <a:lumOff val="2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54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Nights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</a:t>
            </a:r>
            <a:r>
              <a:rPr lang="en-US" sz="54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pm </a:t>
            </a:r>
            <a:r>
              <a:rPr lang="en-US" sz="54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 </a:t>
            </a:r>
            <a:r>
              <a:rPr lang="en-US" sz="54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/ 6pm </a:t>
            </a:r>
            <a:r>
              <a:rPr lang="en-US" sz="54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CT / 5pm MT / 4pm PT</a:t>
            </a:r>
            <a:endParaRPr dirty="0"/>
          </a:p>
        </p:txBody>
      </p:sp>
      <p:sp>
        <p:nvSpPr>
          <p:cNvPr id="371" name="Google Shape;371;p36"/>
          <p:cNvSpPr txBox="1"/>
          <p:nvPr/>
        </p:nvSpPr>
        <p:spPr>
          <a:xfrm>
            <a:off x="4742121" y="6623974"/>
            <a:ext cx="15314674" cy="1754326"/>
          </a:xfrm>
          <a:prstGeom prst="rect">
            <a:avLst/>
          </a:prstGeom>
          <a:noFill/>
          <a:ln w="57150" cap="flat" cmpd="sng">
            <a:solidFill>
              <a:srgbClr val="F268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Saturday</a:t>
            </a:r>
            <a:r>
              <a:rPr lang="en-US" sz="54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Morning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10am ET / </a:t>
            </a:r>
            <a:r>
              <a:rPr lang="en-US" sz="5400" b="1" dirty="0">
                <a:latin typeface="Helvetica Neue"/>
                <a:ea typeface="Helvetica Neue"/>
                <a:cs typeface="Helvetica Neue"/>
                <a:sym typeface="Helvetica Neue"/>
              </a:rPr>
              <a:t>9</a:t>
            </a:r>
            <a:r>
              <a:rPr lang="en-US" sz="54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 CT / 8am MT / 7am PT</a:t>
            </a:r>
            <a:endParaRPr dirty="0"/>
          </a:p>
        </p:txBody>
      </p:sp>
      <p:sp>
        <p:nvSpPr>
          <p:cNvPr id="372" name="Google Shape;372;p36"/>
          <p:cNvSpPr txBox="1"/>
          <p:nvPr/>
        </p:nvSpPr>
        <p:spPr>
          <a:xfrm>
            <a:off x="6098965" y="9319785"/>
            <a:ext cx="12600986" cy="1754286"/>
          </a:xfrm>
          <a:prstGeom prst="rect">
            <a:avLst/>
          </a:prstGeom>
          <a:noFill/>
          <a:ln w="57150" cap="flat" cmpd="sng">
            <a:solidFill>
              <a:srgbClr val="F268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Helvetica Neue"/>
              <a:buNone/>
            </a:pPr>
            <a:r>
              <a:rPr lang="en-US" sz="5400" b="1" i="0" u="none" strike="noStrike" cap="none" dirty="0">
                <a:solidFill>
                  <a:srgbClr val="15151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Zoom meeting ID #: </a:t>
            </a:r>
            <a:r>
              <a:rPr lang="en-US" sz="54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740 835 041</a:t>
            </a:r>
            <a:endParaRPr sz="5400" b="0" i="0" u="none" strike="noStrike" cap="none" dirty="0">
              <a:solidFill>
                <a:schemeClr val="accent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indent="-114300" algn="ctr">
              <a:buClr>
                <a:schemeClr val="dk2"/>
              </a:buClr>
              <a:buSzPts val="5400"/>
            </a:pPr>
            <a:r>
              <a:rPr lang="en-US" sz="5400" b="1" i="0" u="none" strike="noStrike" cap="none" dirty="0">
                <a:solidFill>
                  <a:schemeClr val="accent1">
                    <a:lumMod val="75000"/>
                    <a:lumOff val="2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https://zoom.us/j/</a:t>
            </a:r>
            <a:r>
              <a:rPr lang="en-US" sz="54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740 835 041</a:t>
            </a:r>
            <a:endParaRPr lang="en-US" sz="5400" b="0" i="0" u="none" strike="noStrike" cap="none" dirty="0">
              <a:solidFill>
                <a:schemeClr val="accent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001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Custom 1">
      <a:dk1>
        <a:srgbClr val="5E5E5E"/>
      </a:dk1>
      <a:lt1>
        <a:srgbClr val="FFFFFF"/>
      </a:lt1>
      <a:dk2>
        <a:srgbClr val="5E5E5E"/>
      </a:dk2>
      <a:lt2>
        <a:srgbClr val="D6D5D5"/>
      </a:lt2>
      <a:accent1>
        <a:srgbClr val="002956"/>
      </a:accent1>
      <a:accent2>
        <a:srgbClr val="5FCBC9"/>
      </a:accent2>
      <a:accent3>
        <a:srgbClr val="949BA2"/>
      </a:accent3>
      <a:accent4>
        <a:srgbClr val="367CCA"/>
      </a:accent4>
      <a:accent5>
        <a:srgbClr val="FE661B"/>
      </a:accent5>
      <a:accent6>
        <a:srgbClr val="6FB31C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27466</TotalTime>
  <Words>580</Words>
  <Application>Microsoft Office PowerPoint</Application>
  <PresentationFormat>Custom</PresentationFormat>
  <Paragraphs>150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Helvetica</vt:lpstr>
      <vt:lpstr>Helvetica Neue</vt:lpstr>
      <vt:lpstr>Helvetica Neue Medium</vt:lpstr>
      <vt:lpstr>Myriad Pro</vt:lpstr>
      <vt:lpstr>Arial</vt:lpstr>
      <vt:lpstr>Open Sans</vt:lpstr>
      <vt:lpstr>Public Sans</vt:lpstr>
      <vt:lpstr>Calibri</vt:lpstr>
      <vt:lpstr>Aptos Black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Allan Van Buhler</dc:creator>
  <cp:lastModifiedBy>Adry Huayanca</cp:lastModifiedBy>
  <cp:revision>29</cp:revision>
  <dcterms:modified xsi:type="dcterms:W3CDTF">2025-09-20T07:02:33Z</dcterms:modified>
</cp:coreProperties>
</file>