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1"/>
  </p:sldMasterIdLst>
  <p:notesMasterIdLst>
    <p:notesMasterId r:id="rId39"/>
  </p:notesMasterIdLst>
  <p:sldIdLst>
    <p:sldId id="2147470386" r:id="rId2"/>
    <p:sldId id="3899" r:id="rId3"/>
    <p:sldId id="2147470435" r:id="rId4"/>
    <p:sldId id="3874" r:id="rId5"/>
    <p:sldId id="2147470388" r:id="rId6"/>
    <p:sldId id="264" r:id="rId7"/>
    <p:sldId id="262" r:id="rId8"/>
    <p:sldId id="263" r:id="rId9"/>
    <p:sldId id="2147470433" r:id="rId10"/>
    <p:sldId id="265" r:id="rId11"/>
    <p:sldId id="267" r:id="rId12"/>
    <p:sldId id="270" r:id="rId13"/>
    <p:sldId id="3474" r:id="rId14"/>
    <p:sldId id="2147470442" r:id="rId15"/>
    <p:sldId id="2147470418" r:id="rId16"/>
    <p:sldId id="3900" r:id="rId17"/>
    <p:sldId id="2147470421" r:id="rId18"/>
    <p:sldId id="2147470419" r:id="rId19"/>
    <p:sldId id="2147470420" r:id="rId20"/>
    <p:sldId id="2147470422" r:id="rId21"/>
    <p:sldId id="3901" r:id="rId22"/>
    <p:sldId id="2147470399" r:id="rId23"/>
    <p:sldId id="2147470403" r:id="rId24"/>
    <p:sldId id="3903" r:id="rId25"/>
    <p:sldId id="284" r:id="rId26"/>
    <p:sldId id="2147470424" r:id="rId27"/>
    <p:sldId id="3904" r:id="rId28"/>
    <p:sldId id="2147470423" r:id="rId29"/>
    <p:sldId id="288" r:id="rId30"/>
    <p:sldId id="2147470425" r:id="rId31"/>
    <p:sldId id="3905" r:id="rId32"/>
    <p:sldId id="2147470426" r:id="rId33"/>
    <p:sldId id="2147470427" r:id="rId34"/>
    <p:sldId id="3906" r:id="rId35"/>
    <p:sldId id="2147470428" r:id="rId36"/>
    <p:sldId id="2147470441" r:id="rId37"/>
    <p:sldId id="298" r:id="rId38"/>
  </p:sldIdLst>
  <p:sldSz cx="24384000" cy="13716000"/>
  <p:notesSz cx="6858000" cy="9144000"/>
  <p:embeddedFontLst>
    <p:embeddedFont>
      <p:font typeface="Aptos Black" panose="020B0004020202020204" pitchFamily="34" charset="0"/>
      <p:bold r:id="rId40"/>
      <p:boldItalic r:id="rId41"/>
    </p:embeddedFont>
    <p:embeddedFont>
      <p:font typeface="Helvetica" panose="020B0604020202020204" pitchFamily="34" charset="0"/>
      <p:regular r:id="rId42"/>
      <p:bold r:id="rId43"/>
      <p:italic r:id="rId44"/>
      <p:boldItalic r:id="rId45"/>
    </p:embeddedFont>
    <p:embeddedFont>
      <p:font typeface="Helvetica Neue" panose="020B0604020202020204" charset="0"/>
      <p:regular r:id="rId46"/>
      <p:bold r:id="rId47"/>
      <p:italic r:id="rId48"/>
      <p:boldItalic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8" roundtripDataSignature="AMtx7mgQIGYf/whvDODtZwSn24kqb/hl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049" autoAdjust="0"/>
    <p:restoredTop sz="94660"/>
  </p:normalViewPr>
  <p:slideViewPr>
    <p:cSldViewPr snapToGrid="0">
      <p:cViewPr varScale="1">
        <p:scale>
          <a:sx n="40" d="100"/>
          <a:sy n="40" d="100"/>
        </p:scale>
        <p:origin x="101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68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5123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0182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D4472-07D8-B5D2-4B9A-F5AAA6BF0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D9EFFE-8D30-922A-0434-CCAD37F14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6B542F-EFAA-4806-E9AF-47C12F46C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766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53601-61E0-0B0E-DAC5-5ED6C3A2F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B5BDBF-C248-625B-92D7-A11CB62503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B4EEE-532A-8792-AFCD-79A11DFFA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487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2926E-4F35-DC1B-B581-9CF0CF670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C3A2D6-A301-4A74-F808-C7EB91F53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CD9AD3-82D7-A7C2-ACBD-2DBC25F8C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251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89DDC-0D60-26FA-3325-0FA54FCA8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BE5B96-15C6-0DCF-1F0B-88D1FAB96F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2AC712-D2C1-FD25-57B8-EA9A7D33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874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8B127-8770-A8C5-AB59-D0230ED65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9D1290-6E3C-228D-3872-31AC3A07C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EE75AE-6773-D5A9-67D8-1D7ABAD79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1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3DE1C-3D43-1966-4585-479A3ABC4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32F996-C473-86BB-1C79-AE2A71807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F623D8-4F13-CAB6-4FEB-0337FC40E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20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40fb4443d4_2_2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0" name="Google Shape;520;g240fb4443d4_2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4BD59-BD41-3540-6300-BB87368DE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AF3373-93D1-B317-4EC8-2FF2DD16FA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4C2915-0320-B0BA-FC64-5CB97DAA5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472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7C9EA-B01D-F271-0FF2-AE704E756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583731-FE8C-D99C-F65D-197257355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EC19F6-E3AC-4786-1B48-05682EC6A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957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810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B0535-628E-9DC9-745D-AF814E5FF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F7300D-6E2C-FB99-C130-9B123D0FE4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C544B8-3417-1BFD-2B88-47D6C3622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01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40fb4443d4_2_2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6" name="Google Shape;566;g240fb4443d4_2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C5DBB-AA16-CA5F-57DB-EB1AF37D4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C7358B-48CE-04BE-3B9F-855CFD06F7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DC40FE-13C1-0492-002D-5D07B71F1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57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D812D-600E-2BA7-EB71-7D817BD01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FD686-AC80-9BD3-098D-DF99022A7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7B1717-A3D8-BA96-BD4D-1E0C22944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419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FEDA0-C4A6-51B8-520B-F194817EB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8D86C8-C623-8DB3-B2B4-3D3DEF922A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F535C2-AB16-561B-DFD3-32F5C553B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388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FEBBE-A979-0751-DE55-6F07DDD59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1F876D-51A8-E080-3968-A49BF495C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C43357-8953-973F-11BF-057D24AFC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156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545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8" name="Google Shape;298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Google Shape;247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0" name="Google Shape;270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0" name="Google Shape;330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3" name="Google Shape;363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8" name="Google Shape;408;p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7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1pPr>
            <a:lvl2pPr marL="914400" lvl="1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2pPr>
            <a:lvl3pPr marL="1371600" lvl="2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3pPr>
            <a:lvl4pPr marL="1828800" lvl="3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4pPr>
            <a:lvl5pPr marL="2286000" lvl="4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5pPr>
            <a:lvl6pPr marL="2743200" lvl="5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6pPr>
            <a:lvl7pPr marL="3200400" lvl="6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7pPr>
            <a:lvl8pPr marL="3657600" lvl="7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8pPr>
            <a:lvl9pPr marL="4114800" lvl="8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7975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>
            <a:spLocks noGrp="1"/>
          </p:cNvSpPr>
          <p:nvPr>
            <p:ph type="pic" idx="2"/>
          </p:nvPr>
        </p:nvSpPr>
        <p:spPr>
          <a:xfrm>
            <a:off x="1712269" y="0"/>
            <a:ext cx="20959463" cy="13983891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2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Subtitle" type="tx">
  <p:cSld name="1_Title &amp; Sub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5"/>
          <p:cNvSpPr txBox="1">
            <a:spLocks noGrp="1"/>
          </p:cNvSpPr>
          <p:nvPr>
            <p:ph type="title"/>
          </p:nvPr>
        </p:nvSpPr>
        <p:spPr>
          <a:xfrm>
            <a:off x="2381252" y="2303863"/>
            <a:ext cx="19621500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5"/>
          <p:cNvSpPr txBox="1">
            <a:spLocks noGrp="1"/>
          </p:cNvSpPr>
          <p:nvPr>
            <p:ph type="body" idx="1"/>
          </p:nvPr>
        </p:nvSpPr>
        <p:spPr>
          <a:xfrm>
            <a:off x="2381252" y="7072314"/>
            <a:ext cx="19621500" cy="1589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9"/>
              <a:buNone/>
              <a:defRPr sz="5398"/>
            </a:lvl1pPr>
            <a:lvl2pPr marL="1828800" lvl="1" indent="-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9"/>
              <a:buNone/>
              <a:defRPr sz="5398"/>
            </a:lvl2pPr>
            <a:lvl3pPr marL="2743200" lvl="2" indent="-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9"/>
              <a:buNone/>
              <a:defRPr sz="5398"/>
            </a:lvl3pPr>
            <a:lvl4pPr marL="3657600" lvl="3" indent="-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9"/>
              <a:buNone/>
              <a:defRPr sz="5398"/>
            </a:lvl4pPr>
            <a:lvl5pPr marL="4572000" lvl="4" indent="-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99"/>
              <a:buNone/>
              <a:defRPr sz="5398"/>
            </a:lvl5pPr>
            <a:lvl6pPr marL="5486400" lvl="5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45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11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5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5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5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93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5329062" y="406546"/>
            <a:ext cx="13716003" cy="914876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>
            <a:lvl1pPr>
              <a:defRPr b="1" i="1"/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9000" b="0" i="0" spc="0">
                <a:solidFill>
                  <a:srgbClr val="4F92D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9000" b="0" i="0" spc="0">
                <a:solidFill>
                  <a:srgbClr val="4F92D3"/>
                </a:solidFill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9000" b="0" i="0" spc="0">
                <a:solidFill>
                  <a:srgbClr val="4F92D3"/>
                </a:solidFill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9000" b="0" i="0" spc="0">
                <a:solidFill>
                  <a:srgbClr val="4F92D3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9000" b="0" i="0" spc="0">
                <a:solidFill>
                  <a:srgbClr val="4F92D3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7500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 descr="ACN_1C_Blu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595774" y="12600010"/>
            <a:ext cx="2026899" cy="52841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2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copy 1" type="tx">
  <p:cSld name="TITLE_AND_BOD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3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Helvetica Neue"/>
              <a:buNone/>
              <a:defRPr b="1" i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Helvetica Neue"/>
              <a:buNone/>
              <a:defRPr b="1" i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1pPr>
            <a:lvl2pPr marL="914400" lvl="1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2pPr>
            <a:lvl3pPr marL="1371600" lvl="2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3pPr>
            <a:lvl4pPr marL="1828800" lvl="3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4pPr>
            <a:lvl5pPr marL="2286000" lvl="4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5pPr>
            <a:lvl6pPr marL="2743200" lvl="5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6pPr>
            <a:lvl7pPr marL="3200400" lvl="6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7pPr>
            <a:lvl8pPr marL="3657600" lvl="7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8pPr>
            <a:lvl9pPr marL="4114800" lvl="8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>
            <a:spLocks noGrp="1"/>
          </p:cNvSpPr>
          <p:nvPr>
            <p:ph type="pic" idx="2"/>
          </p:nvPr>
        </p:nvSpPr>
        <p:spPr>
          <a:xfrm>
            <a:off x="8794253" y="3637358"/>
            <a:ext cx="13260587" cy="8840392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Helvetica Neue"/>
              <a:buNone/>
              <a:defRPr b="1" i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1pPr>
            <a:lvl2pPr marL="914400" lvl="1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2pPr>
            <a:lvl3pPr marL="1371600" lvl="2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3pPr>
            <a:lvl4pPr marL="1828800" lvl="3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4pPr>
            <a:lvl5pPr marL="2286000" lvl="4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5pPr>
            <a:lvl6pPr marL="2743200" lvl="5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6pPr>
            <a:lvl7pPr marL="3200400" lvl="6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7pPr>
            <a:lvl8pPr marL="3657600" lvl="7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8pPr>
            <a:lvl9pPr marL="4114800" lvl="8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1pPr>
            <a:lvl2pPr marL="914400" lvl="1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2pPr>
            <a:lvl3pPr marL="1371600" lvl="2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3pPr>
            <a:lvl4pPr marL="1828800" lvl="3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4pPr>
            <a:lvl5pPr marL="2286000" lvl="4" indent="-735012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b="0" i="0"/>
            </a:lvl5pPr>
            <a:lvl6pPr marL="2743200" lvl="5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6pPr>
            <a:lvl7pPr marL="3200400" lvl="6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7pPr>
            <a:lvl8pPr marL="3657600" lvl="7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8pPr>
            <a:lvl9pPr marL="4114800" lvl="8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>
            <a:spLocks noGrp="1"/>
          </p:cNvSpPr>
          <p:nvPr>
            <p:ph type="pic" idx="2"/>
          </p:nvPr>
        </p:nvSpPr>
        <p:spPr>
          <a:xfrm>
            <a:off x="12442031" y="7072312"/>
            <a:ext cx="8514489" cy="5679282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20"/>
          <p:cNvSpPr>
            <a:spLocks noGrp="1"/>
          </p:cNvSpPr>
          <p:nvPr>
            <p:ph type="pic" idx="3"/>
          </p:nvPr>
        </p:nvSpPr>
        <p:spPr>
          <a:xfrm>
            <a:off x="12192000" y="1250156"/>
            <a:ext cx="8251032" cy="5500689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20"/>
          <p:cNvSpPr>
            <a:spLocks noGrp="1"/>
          </p:cNvSpPr>
          <p:nvPr>
            <p:ph type="pic" idx="4"/>
          </p:nvPr>
        </p:nvSpPr>
        <p:spPr>
          <a:xfrm>
            <a:off x="-291704" y="1250156"/>
            <a:ext cx="16850320" cy="11233548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4833937" y="8947546"/>
            <a:ext cx="14716126" cy="567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457200" lvl="0" indent="-228600" algn="ctr">
              <a:lnSpc>
                <a:spcPct val="194736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900"/>
              <a:buFont typeface="Helvetica Neue"/>
              <a:buNone/>
              <a:defRPr sz="1900" b="0" i="0"/>
            </a:lvl1pPr>
            <a:lvl2pPr marL="914400" lvl="1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2pPr>
            <a:lvl3pPr marL="1371600" lvl="2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3pPr>
            <a:lvl4pPr marL="1828800" lvl="3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4pPr>
            <a:lvl5pPr marL="2286000" lvl="4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5pPr>
            <a:lvl6pPr marL="2743200" lvl="5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6pPr>
            <a:lvl7pPr marL="3200400" lvl="6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7pPr>
            <a:lvl8pPr marL="3657600" lvl="7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8pPr>
            <a:lvl9pPr marL="4114800" lvl="8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2"/>
          </p:nvPr>
        </p:nvSpPr>
        <p:spPr>
          <a:xfrm>
            <a:off x="4833937" y="5934048"/>
            <a:ext cx="14716126" cy="990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5500"/>
              <a:buFont typeface="Helvetica Neue"/>
              <a:buNone/>
              <a:defRPr b="0" i="0"/>
            </a:lvl1pPr>
            <a:lvl2pPr marL="914400" lvl="1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2pPr>
            <a:lvl3pPr marL="1371600" lvl="2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3pPr>
            <a:lvl4pPr marL="1828800" lvl="3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4pPr>
            <a:lvl5pPr marL="2286000" lvl="4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5pPr>
            <a:lvl6pPr marL="2743200" lvl="5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6pPr>
            <a:lvl7pPr marL="3200400" lvl="6" indent="-394335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7pPr>
            <a:lvl8pPr marL="3657600" lvl="7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8pPr>
            <a:lvl9pPr marL="4114800" lvl="8" indent="-394334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Helvetica Neue"/>
              <a:buNone/>
              <a:defRPr sz="10800" b="1" i="1" u="none" strike="noStrike" cap="none">
                <a:solidFill>
                  <a:srgbClr val="3D7A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AC1"/>
              </a:buClr>
              <a:buSzPts val="10800"/>
              <a:buFont typeface="Abril Fatface"/>
              <a:buNone/>
              <a:defRPr sz="10800" b="0" i="0" u="none" strike="noStrike" cap="none">
                <a:solidFill>
                  <a:srgbClr val="3D7AC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sz="55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sz="55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sz="55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sz="55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Helvetica Neue"/>
              <a:buChar char="•"/>
              <a:defRPr sz="55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Open Sans"/>
              <a:buChar char="•"/>
              <a:defRPr sz="5500" b="0" i="0" u="none" strike="noStrike" cap="non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Open Sans"/>
              <a:buChar char="•"/>
              <a:defRPr sz="5500" b="0" i="0" u="none" strike="noStrike" cap="non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Open Sans"/>
              <a:buChar char="•"/>
              <a:defRPr sz="5500" b="0" i="0" u="none" strike="noStrike" cap="non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735012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5E5E5E"/>
              </a:buClr>
              <a:buSzPts val="7975"/>
              <a:buFont typeface="Open Sans"/>
              <a:buChar char="•"/>
              <a:defRPr sz="5500" b="0" i="0" u="none" strike="noStrike" cap="non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1941979" y="13073062"/>
            <a:ext cx="490518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31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6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" descr="A blue and white tiled fl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907" y="12006649"/>
            <a:ext cx="1300034" cy="1300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51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64549">
              <a:srgbClr val="FFFFFF"/>
            </a:gs>
            <a:gs pos="87307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4"/>
          <p:cNvSpPr/>
          <p:nvPr/>
        </p:nvSpPr>
        <p:spPr>
          <a:xfrm>
            <a:off x="17616998" y="664352"/>
            <a:ext cx="5852602" cy="2937211"/>
          </a:xfrm>
          <a:prstGeom prst="wedgeRoundRectCallout">
            <a:avLst>
              <a:gd name="adj1" fmla="val -105198"/>
              <a:gd name="adj2" fmla="val 48420"/>
              <a:gd name="adj3" fmla="val 16667"/>
            </a:avLst>
          </a:prstGeom>
          <a:noFill/>
          <a:ln w="107950" cap="flat" cmpd="sng">
            <a:solidFill>
              <a:srgbClr val="0044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00447C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6000" b="1" dirty="0">
                <a:solidFill>
                  <a:srgbClr val="00447C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6000" b="1" i="0" u="none" strike="noStrike" cap="none" dirty="0">
                <a:solidFill>
                  <a:srgbClr val="00447C"/>
                </a:solidFill>
                <a:latin typeface="Calibri"/>
                <a:ea typeface="Calibri"/>
                <a:cs typeface="Calibri"/>
                <a:sym typeface="Calibri"/>
              </a:rPr>
              <a:t>usiness for Yourself…</a:t>
            </a:r>
            <a:r>
              <a:rPr lang="en-US" sz="6000" b="1" dirty="0">
                <a:solidFill>
                  <a:srgbClr val="00447C"/>
                </a:solidFill>
                <a:latin typeface="Calibri"/>
                <a:ea typeface="Calibri"/>
                <a:cs typeface="Calibri"/>
                <a:sym typeface="Calibri"/>
              </a:rPr>
              <a:t>NEVER</a:t>
            </a:r>
            <a:r>
              <a:rPr lang="en-US" sz="6000" b="1" i="0" u="none" strike="noStrike" cap="none" dirty="0">
                <a:solidFill>
                  <a:srgbClr val="00447C"/>
                </a:solidFill>
                <a:latin typeface="Calibri"/>
                <a:ea typeface="Calibri"/>
                <a:cs typeface="Calibri"/>
                <a:sym typeface="Calibri"/>
              </a:rPr>
              <a:t> by Yourself!</a:t>
            </a:r>
            <a:endParaRPr dirty="0"/>
          </a:p>
        </p:txBody>
      </p:sp>
      <p:sp>
        <p:nvSpPr>
          <p:cNvPr id="334" name="Google Shape;334;p34"/>
          <p:cNvSpPr txBox="1"/>
          <p:nvPr/>
        </p:nvSpPr>
        <p:spPr>
          <a:xfrm>
            <a:off x="1" y="691380"/>
            <a:ext cx="2438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Training and Support</a:t>
            </a:r>
            <a:endParaRPr sz="8000" b="0" i="0" u="none" strike="noStrike" cap="none" dirty="0">
              <a:solidFill>
                <a:srgbClr val="3E7C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34" descr="A blue and grey color palet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4991371" y="6132175"/>
            <a:ext cx="71247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4"/>
          <p:cNvPicPr preferRelativeResize="0"/>
          <p:nvPr/>
        </p:nvPicPr>
        <p:blipFill rotWithShape="1">
          <a:blip r:embed="rId4">
            <a:alphaModFix/>
          </a:blip>
          <a:srcRect l="6396" t="13405"/>
          <a:stretch/>
        </p:blipFill>
        <p:spPr>
          <a:xfrm>
            <a:off x="-1" y="0"/>
            <a:ext cx="4742122" cy="406245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4"/>
          <p:cNvSpPr txBox="1"/>
          <p:nvPr/>
        </p:nvSpPr>
        <p:spPr>
          <a:xfrm>
            <a:off x="4780143" y="11266088"/>
            <a:ext cx="1481770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rPr>
              <a:t>National and International Events</a:t>
            </a:r>
            <a:endParaRPr/>
          </a:p>
        </p:txBody>
      </p:sp>
      <p:grpSp>
        <p:nvGrpSpPr>
          <p:cNvPr id="338" name="Google Shape;338;p34"/>
          <p:cNvGrpSpPr/>
          <p:nvPr/>
        </p:nvGrpSpPr>
        <p:grpSpPr>
          <a:xfrm>
            <a:off x="4618081" y="6029792"/>
            <a:ext cx="15141823" cy="2999789"/>
            <a:chOff x="4618081" y="6029792"/>
            <a:chExt cx="15141823" cy="2999789"/>
          </a:xfrm>
        </p:grpSpPr>
        <p:grpSp>
          <p:nvGrpSpPr>
            <p:cNvPr id="339" name="Google Shape;339;p34"/>
            <p:cNvGrpSpPr/>
            <p:nvPr/>
          </p:nvGrpSpPr>
          <p:grpSpPr>
            <a:xfrm>
              <a:off x="4618081" y="7840861"/>
              <a:ext cx="15141823" cy="1188720"/>
              <a:chOff x="4618081" y="8005169"/>
              <a:chExt cx="15141823" cy="1188720"/>
            </a:xfrm>
          </p:grpSpPr>
          <p:sp>
            <p:nvSpPr>
              <p:cNvPr id="340" name="Google Shape;340;p34"/>
              <p:cNvSpPr txBox="1"/>
              <p:nvPr/>
            </p:nvSpPr>
            <p:spPr>
              <a:xfrm>
                <a:off x="4780143" y="8045531"/>
                <a:ext cx="14817703" cy="1107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6600" b="1" i="0" u="none" strike="noStrike" cap="none">
                    <a:solidFill>
                      <a:srgbClr val="0D2D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Your Team’s In-Person and Virtual Events</a:t>
                </a:r>
                <a:endParaRPr/>
              </a:p>
            </p:txBody>
          </p:sp>
          <p:sp>
            <p:nvSpPr>
              <p:cNvPr id="341" name="Google Shape;341;p34"/>
              <p:cNvSpPr/>
              <p:nvPr/>
            </p:nvSpPr>
            <p:spPr>
              <a:xfrm>
                <a:off x="4618081" y="8005169"/>
                <a:ext cx="15141823" cy="1188720"/>
              </a:xfrm>
              <a:prstGeom prst="rect">
                <a:avLst/>
              </a:prstGeom>
              <a:noFill/>
              <a:ln w="57150" cap="flat" cmpd="sng">
                <a:solidFill>
                  <a:srgbClr val="F2682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342;p34"/>
            <p:cNvGrpSpPr/>
            <p:nvPr/>
          </p:nvGrpSpPr>
          <p:grpSpPr>
            <a:xfrm>
              <a:off x="7647845" y="6029792"/>
              <a:ext cx="9082294" cy="1732844"/>
              <a:chOff x="7063061" y="5951763"/>
              <a:chExt cx="9082294" cy="1732844"/>
            </a:xfrm>
          </p:grpSpPr>
          <p:pic>
            <p:nvPicPr>
              <p:cNvPr id="343" name="Google Shape;343;p34" descr="Free team young professionals vector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674217" y="5951763"/>
                <a:ext cx="1923777" cy="17328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4" name="Google Shape;344;p34" descr="Free team young professionals vector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4221578" y="5951763"/>
                <a:ext cx="1923777" cy="17328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5" name="Google Shape;345;p34" descr="Free team young professionals vector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063061" y="5951763"/>
                <a:ext cx="1923777" cy="17328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6" name="Google Shape;346;p34" descr="Free team young professionals vector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889904" y="5951763"/>
                <a:ext cx="1923777" cy="17328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" name="Google Shape;347;p34" descr="Free team young professionals vector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2437265" y="5951763"/>
                <a:ext cx="1923777" cy="17328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48" name="Google Shape;348;p34"/>
          <p:cNvGrpSpPr/>
          <p:nvPr/>
        </p:nvGrpSpPr>
        <p:grpSpPr>
          <a:xfrm>
            <a:off x="4618081" y="3116171"/>
            <a:ext cx="15141823" cy="2488183"/>
            <a:chOff x="4618081" y="3116171"/>
            <a:chExt cx="15141823" cy="2488183"/>
          </a:xfrm>
        </p:grpSpPr>
        <p:grpSp>
          <p:nvGrpSpPr>
            <p:cNvPr id="349" name="Google Shape;349;p34"/>
            <p:cNvGrpSpPr/>
            <p:nvPr/>
          </p:nvGrpSpPr>
          <p:grpSpPr>
            <a:xfrm>
              <a:off x="4618081" y="4415634"/>
              <a:ext cx="15141823" cy="1188720"/>
              <a:chOff x="4618081" y="4415634"/>
              <a:chExt cx="15141823" cy="1188720"/>
            </a:xfrm>
          </p:grpSpPr>
          <p:sp>
            <p:nvSpPr>
              <p:cNvPr id="350" name="Google Shape;350;p34"/>
              <p:cNvSpPr/>
              <p:nvPr/>
            </p:nvSpPr>
            <p:spPr>
              <a:xfrm>
                <a:off x="4618081" y="4415634"/>
                <a:ext cx="15141823" cy="1188720"/>
              </a:xfrm>
              <a:prstGeom prst="rect">
                <a:avLst/>
              </a:prstGeom>
              <a:noFill/>
              <a:ln w="57150" cap="flat" cmpd="sng">
                <a:solidFill>
                  <a:srgbClr val="F2682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34"/>
              <p:cNvSpPr txBox="1"/>
              <p:nvPr/>
            </p:nvSpPr>
            <p:spPr>
              <a:xfrm>
                <a:off x="5788196" y="4455996"/>
                <a:ext cx="12801600" cy="1107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6600" b="1" i="0" u="none" strike="noStrike" cap="none">
                    <a:solidFill>
                      <a:srgbClr val="0D2D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Online Presentations and Training</a:t>
                </a:r>
                <a:endParaRPr/>
              </a:p>
            </p:txBody>
          </p:sp>
        </p:grpSp>
        <p:pic>
          <p:nvPicPr>
            <p:cNvPr id="352" name="Google Shape;352;p34" descr="A blue letter c on a black background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255638" y="3116171"/>
              <a:ext cx="3866707" cy="10777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3" name="Google Shape;353;p34"/>
          <p:cNvGrpSpPr/>
          <p:nvPr/>
        </p:nvGrpSpPr>
        <p:grpSpPr>
          <a:xfrm>
            <a:off x="4618079" y="9387157"/>
            <a:ext cx="15141823" cy="3026553"/>
            <a:chOff x="4618079" y="9387157"/>
            <a:chExt cx="15141823" cy="3026553"/>
          </a:xfrm>
        </p:grpSpPr>
        <p:sp>
          <p:nvSpPr>
            <p:cNvPr id="354" name="Google Shape;354;p34"/>
            <p:cNvSpPr/>
            <p:nvPr/>
          </p:nvSpPr>
          <p:spPr>
            <a:xfrm>
              <a:off x="4618079" y="11226463"/>
              <a:ext cx="15141823" cy="1187247"/>
            </a:xfrm>
            <a:prstGeom prst="rect">
              <a:avLst/>
            </a:prstGeom>
            <a:noFill/>
            <a:ln w="57150" cap="flat" cmpd="sng">
              <a:solidFill>
                <a:srgbClr val="F26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5" name="Google Shape;355;p34" descr="Logo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 b="20096"/>
            <a:stretch/>
          </p:blipFill>
          <p:spPr>
            <a:xfrm>
              <a:off x="9743278" y="9387157"/>
              <a:ext cx="4891431" cy="1631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5DF1CC6-0B35-79F5-C424-E40420CD3BB7}"/>
              </a:ext>
            </a:extLst>
          </p:cNvPr>
          <p:cNvSpPr txBox="1"/>
          <p:nvPr/>
        </p:nvSpPr>
        <p:spPr>
          <a:xfrm>
            <a:off x="-3466066" y="12768361"/>
            <a:ext cx="14456125" cy="76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*COLUMBUS, OHIO - NOV 8, 2025*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64549">
              <a:srgbClr val="FFFFFF"/>
            </a:gs>
            <a:gs pos="87307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/>
          <p:nvPr/>
        </p:nvSpPr>
        <p:spPr>
          <a:xfrm>
            <a:off x="1" y="691380"/>
            <a:ext cx="2438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ROCKSTAR </a:t>
            </a:r>
            <a:r>
              <a:rPr lang="en-US" sz="8000" b="1" i="0" u="none" strike="noStrike" cap="none" dirty="0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TRAININGS</a:t>
            </a:r>
            <a:endParaRPr sz="8000" b="0" i="0" u="none" strike="noStrike" cap="none" dirty="0">
              <a:solidFill>
                <a:srgbClr val="3E7C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36"/>
          <p:cNvPicPr preferRelativeResize="0"/>
          <p:nvPr/>
        </p:nvPicPr>
        <p:blipFill rotWithShape="1">
          <a:blip r:embed="rId3">
            <a:alphaModFix/>
          </a:blip>
          <a:srcRect l="6396" t="13405"/>
          <a:stretch/>
        </p:blipFill>
        <p:spPr>
          <a:xfrm>
            <a:off x="-1" y="0"/>
            <a:ext cx="4742122" cy="4062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6" descr="A blue and grey color palet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076198" y="6217002"/>
            <a:ext cx="7124700" cy="2040145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369" name="Google Shape;369;p36"/>
          <p:cNvSpPr txBox="1"/>
          <p:nvPr/>
        </p:nvSpPr>
        <p:spPr>
          <a:xfrm>
            <a:off x="1406652" y="2248487"/>
            <a:ext cx="21281898" cy="11418470"/>
          </a:xfrm>
          <a:prstGeom prst="rect">
            <a:avLst/>
          </a:prstGeom>
          <a:noFill/>
          <a:ln w="28575" cap="flat" cmpd="sng">
            <a:solidFill>
              <a:srgbClr val="F26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 = MASSIVE SUCCESS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 success will always have a direct correlation to </a:t>
            </a:r>
            <a:r>
              <a:rPr lang="en-US" sz="4000" b="1" dirty="0"/>
              <a:t>your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level of training &amp; knowledge. 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6"/>
          <p:cNvSpPr txBox="1"/>
          <p:nvPr/>
        </p:nvSpPr>
        <p:spPr>
          <a:xfrm>
            <a:off x="4534663" y="4067115"/>
            <a:ext cx="15314674" cy="1754326"/>
          </a:xfrm>
          <a:prstGeom prst="rect">
            <a:avLst/>
          </a:prstGeom>
          <a:noFill/>
          <a:ln w="57150" cap="flat" cmpd="sng">
            <a:solidFill>
              <a:srgbClr val="F26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Tuesday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Sunday</a:t>
            </a:r>
            <a:r>
              <a:rPr lang="en-US" sz="5400" b="1" i="0" u="none" strike="noStrike" cap="none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Nights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7pm ET / 6pm CT / 5pm MT / 4pm PT</a:t>
            </a:r>
            <a:endParaRPr dirty="0"/>
          </a:p>
        </p:txBody>
      </p:sp>
      <p:sp>
        <p:nvSpPr>
          <p:cNvPr id="371" name="Google Shape;371;p36"/>
          <p:cNvSpPr txBox="1"/>
          <p:nvPr/>
        </p:nvSpPr>
        <p:spPr>
          <a:xfrm>
            <a:off x="4742121" y="6623974"/>
            <a:ext cx="15314674" cy="1754326"/>
          </a:xfrm>
          <a:prstGeom prst="rect">
            <a:avLst/>
          </a:prstGeom>
          <a:noFill/>
          <a:ln w="57150" cap="flat" cmpd="sng">
            <a:solidFill>
              <a:srgbClr val="F26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Saturday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Morning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10am ET / </a:t>
            </a:r>
            <a:r>
              <a:rPr lang="en-US" sz="5400" b="1" dirty="0"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r>
              <a:rPr lang="en-US" sz="5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 CT / 8am MT / 7am PT</a:t>
            </a:r>
            <a:endParaRPr dirty="0"/>
          </a:p>
        </p:txBody>
      </p:sp>
      <p:sp>
        <p:nvSpPr>
          <p:cNvPr id="372" name="Google Shape;372;p36"/>
          <p:cNvSpPr txBox="1"/>
          <p:nvPr/>
        </p:nvSpPr>
        <p:spPr>
          <a:xfrm>
            <a:off x="6098965" y="9319785"/>
            <a:ext cx="12600986" cy="1754286"/>
          </a:xfrm>
          <a:prstGeom prst="rect">
            <a:avLst/>
          </a:prstGeom>
          <a:noFill/>
          <a:ln w="57150" cap="flat" cmpd="sng">
            <a:solidFill>
              <a:srgbClr val="F26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Helvetica Neue"/>
              <a:buNone/>
            </a:pPr>
            <a:r>
              <a:rPr lang="en-US" sz="5400" b="1" i="0" u="none" strike="noStrike" cap="none" dirty="0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Zoom meeting ID #: </a:t>
            </a:r>
            <a:r>
              <a:rPr lang="en-US" sz="54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740 835 041</a:t>
            </a:r>
            <a:endParaRPr sz="5400" b="0" i="0" u="none" strike="noStrike" cap="none" dirty="0">
              <a:solidFill>
                <a:schemeClr val="accent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indent="-114300" algn="ctr">
              <a:buClr>
                <a:schemeClr val="dk2"/>
              </a:buClr>
              <a:buSzPts val="5400"/>
            </a:pPr>
            <a:r>
              <a:rPr lang="en-US" sz="5400" b="1" i="0" u="none" strike="noStrike" cap="none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https://zoom.us/j/</a:t>
            </a:r>
            <a:r>
              <a:rPr lang="en-US" sz="54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740 835 041</a:t>
            </a:r>
            <a:endParaRPr lang="en-US" sz="5400" b="0" i="0" u="none" strike="noStrike" cap="none" dirty="0">
              <a:solidFill>
                <a:schemeClr val="accent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64549">
              <a:srgbClr val="FFFFFF"/>
            </a:gs>
            <a:gs pos="87307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9"/>
          <p:cNvSpPr txBox="1"/>
          <p:nvPr/>
        </p:nvSpPr>
        <p:spPr>
          <a:xfrm>
            <a:off x="1" y="691380"/>
            <a:ext cx="2438399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BECOME AN INDEPENDENT BUSINESS OWNER </a:t>
            </a:r>
            <a:r>
              <a:rPr lang="en-US" sz="8000" b="1" i="0" u="sng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TODAY</a:t>
            </a:r>
            <a:r>
              <a:rPr lang="en-US" sz="8000" b="1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8000" b="0" i="0" u="none" strike="noStrike" cap="none">
              <a:solidFill>
                <a:srgbClr val="3E7C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" name="Google Shape;412;p39" descr="A blue and grey color palet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5126033" y="6266837"/>
            <a:ext cx="7515116" cy="2330892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9"/>
          <p:cNvSpPr/>
          <p:nvPr/>
        </p:nvSpPr>
        <p:spPr>
          <a:xfrm>
            <a:off x="5092994" y="8398126"/>
            <a:ext cx="764865" cy="119436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45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9"/>
          <p:cNvSpPr/>
          <p:nvPr/>
        </p:nvSpPr>
        <p:spPr>
          <a:xfrm>
            <a:off x="9806383" y="8398126"/>
            <a:ext cx="764865" cy="119436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45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9"/>
          <p:cNvSpPr/>
          <p:nvPr/>
        </p:nvSpPr>
        <p:spPr>
          <a:xfrm>
            <a:off x="14577618" y="8398126"/>
            <a:ext cx="764865" cy="119436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45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9"/>
          <p:cNvSpPr/>
          <p:nvPr/>
        </p:nvSpPr>
        <p:spPr>
          <a:xfrm>
            <a:off x="19289593" y="8398126"/>
            <a:ext cx="764865" cy="119436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45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7" name="Google Shape;417;p39"/>
          <p:cNvGrpSpPr/>
          <p:nvPr/>
        </p:nvGrpSpPr>
        <p:grpSpPr>
          <a:xfrm>
            <a:off x="8146101" y="2340625"/>
            <a:ext cx="8091797" cy="2829251"/>
            <a:chOff x="3932344" y="445325"/>
            <a:chExt cx="4568719" cy="1615456"/>
          </a:xfrm>
        </p:grpSpPr>
        <p:sp>
          <p:nvSpPr>
            <p:cNvPr id="418" name="Google Shape;418;p39"/>
            <p:cNvSpPr/>
            <p:nvPr/>
          </p:nvSpPr>
          <p:spPr>
            <a:xfrm>
              <a:off x="5357813" y="971550"/>
              <a:ext cx="3143250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 w="25400" cap="flat" cmpd="sng">
              <a:solidFill>
                <a:srgbClr val="001D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Your Friend</a:t>
              </a:r>
              <a:endParaRPr/>
            </a:p>
          </p:txBody>
        </p:sp>
        <p:pic>
          <p:nvPicPr>
            <p:cNvPr id="419" name="Google Shape;419;p39" descr="A close-up of a person smiling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32344" y="445325"/>
              <a:ext cx="1612685" cy="16154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0" name="Google Shape;420;p39"/>
          <p:cNvGrpSpPr/>
          <p:nvPr/>
        </p:nvGrpSpPr>
        <p:grpSpPr>
          <a:xfrm>
            <a:off x="3010309" y="5534682"/>
            <a:ext cx="3977072" cy="3017162"/>
            <a:chOff x="1328591" y="2190357"/>
            <a:chExt cx="2154433" cy="1634437"/>
          </a:xfrm>
        </p:grpSpPr>
        <p:sp>
          <p:nvSpPr>
            <p:cNvPr id="421" name="Google Shape;421;p39"/>
            <p:cNvSpPr/>
            <p:nvPr/>
          </p:nvSpPr>
          <p:spPr>
            <a:xfrm>
              <a:off x="1328591" y="2743256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pic>
          <p:nvPicPr>
            <p:cNvPr id="422" name="Google Shape;422;p39" descr="A person smiling for the camera&#10;&#10;Description automatically generated with medium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51390" y="2190357"/>
              <a:ext cx="1631634" cy="1634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3" name="Google Shape;423;p39"/>
          <p:cNvGrpSpPr/>
          <p:nvPr/>
        </p:nvGrpSpPr>
        <p:grpSpPr>
          <a:xfrm>
            <a:off x="12515148" y="9592592"/>
            <a:ext cx="3932659" cy="3017164"/>
            <a:chOff x="5986482" y="3978598"/>
            <a:chExt cx="2130374" cy="1634438"/>
          </a:xfrm>
        </p:grpSpPr>
        <p:sp>
          <p:nvSpPr>
            <p:cNvPr id="424" name="Google Shape;424;p39"/>
            <p:cNvSpPr/>
            <p:nvPr/>
          </p:nvSpPr>
          <p:spPr>
            <a:xfrm>
              <a:off x="5986482" y="4528695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pic>
          <p:nvPicPr>
            <p:cNvPr id="425" name="Google Shape;425;p39" descr="A person smiling for the camera&#10;&#10;Description automatically generated with medium confidenc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485223" y="3978598"/>
              <a:ext cx="1631633" cy="16344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6" name="Google Shape;426;p39"/>
          <p:cNvGrpSpPr/>
          <p:nvPr/>
        </p:nvGrpSpPr>
        <p:grpSpPr>
          <a:xfrm>
            <a:off x="3010310" y="9587418"/>
            <a:ext cx="3977071" cy="3022338"/>
            <a:chOff x="1328591" y="3975795"/>
            <a:chExt cx="2154433" cy="1637241"/>
          </a:xfrm>
        </p:grpSpPr>
        <p:sp>
          <p:nvSpPr>
            <p:cNvPr id="427" name="Google Shape;427;p39"/>
            <p:cNvSpPr/>
            <p:nvPr/>
          </p:nvSpPr>
          <p:spPr>
            <a:xfrm>
              <a:off x="1328591" y="4528695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pic>
          <p:nvPicPr>
            <p:cNvPr id="428" name="Google Shape;428;p39" descr="A person smiling for the camera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48588" y="3975795"/>
              <a:ext cx="1634436" cy="16372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9" name="Google Shape;429;p39"/>
          <p:cNvGrpSpPr/>
          <p:nvPr/>
        </p:nvGrpSpPr>
        <p:grpSpPr>
          <a:xfrm>
            <a:off x="7784934" y="9587418"/>
            <a:ext cx="3932661" cy="3022338"/>
            <a:chOff x="3648827" y="3978161"/>
            <a:chExt cx="2130375" cy="1637241"/>
          </a:xfrm>
        </p:grpSpPr>
        <p:sp>
          <p:nvSpPr>
            <p:cNvPr id="430" name="Google Shape;430;p39"/>
            <p:cNvSpPr/>
            <p:nvPr/>
          </p:nvSpPr>
          <p:spPr>
            <a:xfrm>
              <a:off x="3648827" y="4528695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pic>
          <p:nvPicPr>
            <p:cNvPr id="431" name="Google Shape;431;p39" descr="A person wearing glasses&#10;&#10;Description automatically generated with low confidenc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47568" y="3978161"/>
              <a:ext cx="1631634" cy="16372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2" name="Google Shape;432;p39"/>
          <p:cNvGrpSpPr/>
          <p:nvPr/>
        </p:nvGrpSpPr>
        <p:grpSpPr>
          <a:xfrm>
            <a:off x="17245359" y="9587418"/>
            <a:ext cx="3932661" cy="3022338"/>
            <a:chOff x="8733034" y="3978598"/>
            <a:chExt cx="2130375" cy="1637241"/>
          </a:xfrm>
        </p:grpSpPr>
        <p:sp>
          <p:nvSpPr>
            <p:cNvPr id="433" name="Google Shape;433;p39"/>
            <p:cNvSpPr/>
            <p:nvPr/>
          </p:nvSpPr>
          <p:spPr>
            <a:xfrm>
              <a:off x="8733034" y="4528695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pic>
          <p:nvPicPr>
            <p:cNvPr id="434" name="Google Shape;434;p39" descr="A person wearing glasses&#10;&#10;Description automatically generated with medium confidenc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231775" y="3978598"/>
              <a:ext cx="1631634" cy="16372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5" name="Google Shape;435;p39"/>
          <p:cNvGrpSpPr/>
          <p:nvPr/>
        </p:nvGrpSpPr>
        <p:grpSpPr>
          <a:xfrm>
            <a:off x="7784934" y="5529506"/>
            <a:ext cx="3932661" cy="3022338"/>
            <a:chOff x="3648827" y="2188955"/>
            <a:chExt cx="2130375" cy="1637241"/>
          </a:xfrm>
        </p:grpSpPr>
        <p:sp>
          <p:nvSpPr>
            <p:cNvPr id="436" name="Google Shape;436;p39"/>
            <p:cNvSpPr/>
            <p:nvPr/>
          </p:nvSpPr>
          <p:spPr>
            <a:xfrm>
              <a:off x="3648827" y="2743256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pic>
          <p:nvPicPr>
            <p:cNvPr id="437" name="Google Shape;437;p39" descr="A person smiling for the camera&#10;&#10;Description automatically generated with medium confidence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147568" y="2188955"/>
              <a:ext cx="1631634" cy="16372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8" name="Google Shape;438;p39"/>
          <p:cNvGrpSpPr/>
          <p:nvPr/>
        </p:nvGrpSpPr>
        <p:grpSpPr>
          <a:xfrm>
            <a:off x="12509974" y="5529506"/>
            <a:ext cx="3937833" cy="3022338"/>
            <a:chOff x="5986482" y="2188955"/>
            <a:chExt cx="2133177" cy="1637241"/>
          </a:xfrm>
        </p:grpSpPr>
        <p:sp>
          <p:nvSpPr>
            <p:cNvPr id="439" name="Google Shape;439;p39"/>
            <p:cNvSpPr/>
            <p:nvPr/>
          </p:nvSpPr>
          <p:spPr>
            <a:xfrm>
              <a:off x="5986482" y="2743256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pic>
          <p:nvPicPr>
            <p:cNvPr id="440" name="Google Shape;440;p39" descr="A picture containing sign, person, person, white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485223" y="2188955"/>
              <a:ext cx="1634436" cy="16372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1" name="Google Shape;441;p39"/>
          <p:cNvGrpSpPr/>
          <p:nvPr/>
        </p:nvGrpSpPr>
        <p:grpSpPr>
          <a:xfrm>
            <a:off x="17245360" y="5534682"/>
            <a:ext cx="3932660" cy="3017162"/>
            <a:chOff x="8733034" y="2190357"/>
            <a:chExt cx="2130375" cy="1634437"/>
          </a:xfrm>
        </p:grpSpPr>
        <p:sp>
          <p:nvSpPr>
            <p:cNvPr id="442" name="Google Shape;442;p39"/>
            <p:cNvSpPr/>
            <p:nvPr/>
          </p:nvSpPr>
          <p:spPr>
            <a:xfrm>
              <a:off x="8733034" y="2743256"/>
              <a:ext cx="997482" cy="528638"/>
            </a:xfrm>
            <a:prstGeom prst="roundRect">
              <a:avLst>
                <a:gd name="adj" fmla="val 16667"/>
              </a:avLst>
            </a:prstGeom>
            <a:solidFill>
              <a:srgbClr val="00457C"/>
            </a:solidFill>
            <a:ln>
              <a:noFill/>
            </a:ln>
          </p:spPr>
          <p:txBody>
            <a:bodyPr spcFirstLastPara="1" wrap="square" lIns="18287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pic>
          <p:nvPicPr>
            <p:cNvPr id="443" name="Google Shape;443;p39" descr="A person smiling for the camera&#10;&#10;Description automatically generated with low confidence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231775" y="2190357"/>
              <a:ext cx="1631634" cy="16344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03132-421A-DDD7-FCA0-D8CC2137D756}"/>
              </a:ext>
            </a:extLst>
          </p:cNvPr>
          <p:cNvSpPr/>
          <p:nvPr/>
        </p:nvSpPr>
        <p:spPr>
          <a:xfrm flipV="1">
            <a:off x="0" y="-9080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E66BAB9-90FD-6A7C-83FD-F9CDAD55A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412445"/>
            <a:ext cx="2447476" cy="917137"/>
          </a:xfrm>
          <a:prstGeom prst="rect">
            <a:avLst/>
          </a:prstGeom>
        </p:spPr>
      </p:pic>
      <p:sp>
        <p:nvSpPr>
          <p:cNvPr id="315" name="Линия"/>
          <p:cNvSpPr/>
          <p:nvPr/>
        </p:nvSpPr>
        <p:spPr>
          <a:xfrm>
            <a:off x="4283062" y="2744317"/>
            <a:ext cx="18719558" cy="18958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19" name="vA">
            <a:extLst>
              <a:ext uri="{FF2B5EF4-FFF2-40B4-BE49-F238E27FC236}">
                <a16:creationId xmlns:a16="http://schemas.microsoft.com/office/drawing/2014/main" id="{CB48AE92-CB49-46FF-AAD6-03B4C7B99B9B}"/>
              </a:ext>
            </a:extLst>
          </p:cNvPr>
          <p:cNvSpPr/>
          <p:nvPr/>
        </p:nvSpPr>
        <p:spPr>
          <a:xfrm>
            <a:off x="1749986" y="8113892"/>
            <a:ext cx="6546051" cy="2897828"/>
          </a:xfrm>
          <a:prstGeom prst="rect">
            <a:avLst/>
          </a:prstGeom>
          <a:solidFill>
            <a:srgbClr val="F0F3FC"/>
          </a:solidFill>
          <a:ln w="5715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dirty="0">
              <a:latin typeface="Helvetica" pitchFamily="2" charset="0"/>
            </a:endParaRPr>
          </a:p>
        </p:txBody>
      </p:sp>
      <p:sp>
        <p:nvSpPr>
          <p:cNvPr id="21" name="SCHEDULE…">
            <a:extLst>
              <a:ext uri="{FF2B5EF4-FFF2-40B4-BE49-F238E27FC236}">
                <a16:creationId xmlns:a16="http://schemas.microsoft.com/office/drawing/2014/main" id="{2B2CF99E-6DAD-4EBB-B94B-0A0AEE32B3D4}"/>
              </a:ext>
            </a:extLst>
          </p:cNvPr>
          <p:cNvSpPr txBox="1"/>
          <p:nvPr/>
        </p:nvSpPr>
        <p:spPr>
          <a:xfrm>
            <a:off x="1875336" y="8349798"/>
            <a:ext cx="6404925" cy="2511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marL="114300" indent="-114300">
              <a:lnSpc>
                <a:spcPct val="100000"/>
              </a:lnSpc>
              <a:defRPr sz="57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 Participate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in Training</a:t>
            </a: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2765BEE4-FB98-471E-8AD8-CBEB805C978A}"/>
              </a:ext>
            </a:extLst>
          </p:cNvPr>
          <p:cNvSpPr txBox="1"/>
          <p:nvPr/>
        </p:nvSpPr>
        <p:spPr>
          <a:xfrm>
            <a:off x="1618266" y="9131335"/>
            <a:ext cx="612760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>
              <a:lnSpc>
                <a:spcPts val="11100"/>
              </a:lnSpc>
              <a:defRPr sz="8000">
                <a:solidFill>
                  <a:srgbClr val="FFFFFF"/>
                </a:solidFill>
              </a:defRPr>
            </a:lvl1pPr>
          </a:lstStyle>
          <a:p>
            <a:endParaRPr dirty="0">
              <a:latin typeface="Helvetica" pitchFamily="2" charset="0"/>
            </a:endParaRPr>
          </a:p>
        </p:txBody>
      </p:sp>
      <p:sp>
        <p:nvSpPr>
          <p:cNvPr id="24" name="vA">
            <a:extLst>
              <a:ext uri="{FF2B5EF4-FFF2-40B4-BE49-F238E27FC236}">
                <a16:creationId xmlns:a16="http://schemas.microsoft.com/office/drawing/2014/main" id="{BD3C158C-706A-442E-A7C4-823E56E50B4F}"/>
              </a:ext>
            </a:extLst>
          </p:cNvPr>
          <p:cNvSpPr/>
          <p:nvPr/>
        </p:nvSpPr>
        <p:spPr>
          <a:xfrm>
            <a:off x="8848413" y="8115590"/>
            <a:ext cx="6669063" cy="2896130"/>
          </a:xfrm>
          <a:prstGeom prst="rect">
            <a:avLst/>
          </a:prstGeom>
          <a:solidFill>
            <a:srgbClr val="F0F3FC"/>
          </a:solidFill>
          <a:ln w="5715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dirty="0">
              <a:solidFill>
                <a:schemeClr val="tx1">
                  <a:lumMod val="20000"/>
                  <a:lumOff val="80000"/>
                </a:schemeClr>
              </a:solidFill>
              <a:latin typeface="Helvetica" pitchFamily="2" charset="0"/>
            </a:endParaRPr>
          </a:p>
        </p:txBody>
      </p:sp>
      <p:sp>
        <p:nvSpPr>
          <p:cNvPr id="26" name="SCHEDULE…">
            <a:extLst>
              <a:ext uri="{FF2B5EF4-FFF2-40B4-BE49-F238E27FC236}">
                <a16:creationId xmlns:a16="http://schemas.microsoft.com/office/drawing/2014/main" id="{A31AA249-7AD5-4C38-A42B-B438C8AA153B}"/>
              </a:ext>
            </a:extLst>
          </p:cNvPr>
          <p:cNvSpPr txBox="1"/>
          <p:nvPr/>
        </p:nvSpPr>
        <p:spPr>
          <a:xfrm>
            <a:off x="8848413" y="8309881"/>
            <a:ext cx="6682505" cy="2530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marL="114300" indent="-114300">
              <a:lnSpc>
                <a:spcPct val="100000"/>
              </a:lnSpc>
              <a:defRPr sz="57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 Acquire Customers</a:t>
            </a:r>
          </a:p>
        </p:txBody>
      </p:sp>
      <p:sp>
        <p:nvSpPr>
          <p:cNvPr id="34" name="vA">
            <a:extLst>
              <a:ext uri="{FF2B5EF4-FFF2-40B4-BE49-F238E27FC236}">
                <a16:creationId xmlns:a16="http://schemas.microsoft.com/office/drawing/2014/main" id="{75526657-F4C1-6342-8435-A3F501FADB14}"/>
              </a:ext>
            </a:extLst>
          </p:cNvPr>
          <p:cNvSpPr/>
          <p:nvPr/>
        </p:nvSpPr>
        <p:spPr>
          <a:xfrm>
            <a:off x="8848413" y="4896848"/>
            <a:ext cx="6682505" cy="2812358"/>
          </a:xfrm>
          <a:prstGeom prst="rect">
            <a:avLst/>
          </a:prstGeom>
          <a:solidFill>
            <a:srgbClr val="F0F3FC"/>
          </a:solidFill>
          <a:ln w="5715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dirty="0">
              <a:latin typeface="Helvetica" pitchFamily="2" charset="0"/>
            </a:endParaRPr>
          </a:p>
        </p:txBody>
      </p:sp>
      <p:sp>
        <p:nvSpPr>
          <p:cNvPr id="35" name="SCHEDULE…">
            <a:extLst>
              <a:ext uri="{FF2B5EF4-FFF2-40B4-BE49-F238E27FC236}">
                <a16:creationId xmlns:a16="http://schemas.microsoft.com/office/drawing/2014/main" id="{81CF6E9A-9E0C-E94B-9107-7F8EB1EEF5A4}"/>
              </a:ext>
            </a:extLst>
          </p:cNvPr>
          <p:cNvSpPr txBox="1"/>
          <p:nvPr/>
        </p:nvSpPr>
        <p:spPr>
          <a:xfrm>
            <a:off x="8834971" y="5125160"/>
            <a:ext cx="6682505" cy="253098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marL="114300" indent="-114300">
              <a:lnSpc>
                <a:spcPct val="100000"/>
              </a:lnSpc>
              <a:defRPr sz="57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 Utilize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Support System</a:t>
            </a:r>
          </a:p>
        </p:txBody>
      </p:sp>
      <p:sp>
        <p:nvSpPr>
          <p:cNvPr id="30" name="vA">
            <a:extLst>
              <a:ext uri="{FF2B5EF4-FFF2-40B4-BE49-F238E27FC236}">
                <a16:creationId xmlns:a16="http://schemas.microsoft.com/office/drawing/2014/main" id="{918E1A3E-199C-D747-B02F-9A476141A6E6}"/>
              </a:ext>
            </a:extLst>
          </p:cNvPr>
          <p:cNvSpPr/>
          <p:nvPr/>
        </p:nvSpPr>
        <p:spPr>
          <a:xfrm>
            <a:off x="1819441" y="4881886"/>
            <a:ext cx="6474262" cy="2812358"/>
          </a:xfrm>
          <a:prstGeom prst="rect">
            <a:avLst/>
          </a:prstGeom>
          <a:solidFill>
            <a:srgbClr val="F0F3FC"/>
          </a:solidFill>
          <a:ln w="57150">
            <a:solidFill>
              <a:srgbClr val="00275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dirty="0">
              <a:latin typeface="Helvetica" pitchFamily="2" charset="0"/>
            </a:endParaRPr>
          </a:p>
        </p:txBody>
      </p:sp>
      <p:sp>
        <p:nvSpPr>
          <p:cNvPr id="32" name="2">
            <a:extLst>
              <a:ext uri="{FF2B5EF4-FFF2-40B4-BE49-F238E27FC236}">
                <a16:creationId xmlns:a16="http://schemas.microsoft.com/office/drawing/2014/main" id="{5B60B9F5-0C90-384D-90D6-EEED2F6A5FC6}"/>
              </a:ext>
            </a:extLst>
          </p:cNvPr>
          <p:cNvSpPr txBox="1"/>
          <p:nvPr/>
        </p:nvSpPr>
        <p:spPr>
          <a:xfrm>
            <a:off x="1615932" y="5813859"/>
            <a:ext cx="612760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>
              <a:lnSpc>
                <a:spcPts val="11100"/>
              </a:lnSpc>
              <a:defRPr sz="8000">
                <a:solidFill>
                  <a:srgbClr val="FFFFFF"/>
                </a:solidFill>
              </a:defRPr>
            </a:lvl1pPr>
          </a:lstStyle>
          <a:p>
            <a:endParaRPr dirty="0">
              <a:latin typeface="Helvetica" pitchFamily="2" charset="0"/>
            </a:endParaRPr>
          </a:p>
        </p:txBody>
      </p:sp>
      <p:sp>
        <p:nvSpPr>
          <p:cNvPr id="40" name="SCHEDULE…">
            <a:extLst>
              <a:ext uri="{FF2B5EF4-FFF2-40B4-BE49-F238E27FC236}">
                <a16:creationId xmlns:a16="http://schemas.microsoft.com/office/drawing/2014/main" id="{B9332E61-6AD2-104C-BB56-4739028A7F2F}"/>
              </a:ext>
            </a:extLst>
          </p:cNvPr>
          <p:cNvSpPr txBox="1"/>
          <p:nvPr/>
        </p:nvSpPr>
        <p:spPr>
          <a:xfrm>
            <a:off x="1749986" y="5034494"/>
            <a:ext cx="6682505" cy="2530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marL="114300" indent="-114300">
              <a:lnSpc>
                <a:spcPct val="100000"/>
              </a:lnSpc>
              <a:defRPr sz="57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 Enroll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 as an IBO</a:t>
            </a:r>
          </a:p>
        </p:txBody>
      </p:sp>
      <p:grpSp>
        <p:nvGrpSpPr>
          <p:cNvPr id="2" name="Группа">
            <a:extLst>
              <a:ext uri="{FF2B5EF4-FFF2-40B4-BE49-F238E27FC236}">
                <a16:creationId xmlns:a16="http://schemas.microsoft.com/office/drawing/2014/main" id="{A2D53B8C-A87E-A24D-4227-BAEAFD7FD27F}"/>
              </a:ext>
            </a:extLst>
          </p:cNvPr>
          <p:cNvGrpSpPr/>
          <p:nvPr/>
        </p:nvGrpSpPr>
        <p:grpSpPr>
          <a:xfrm>
            <a:off x="6038087" y="1161993"/>
            <a:ext cx="1466296" cy="1412461"/>
            <a:chOff x="-42531" y="0"/>
            <a:chExt cx="1158445" cy="1115914"/>
          </a:xfrm>
        </p:grpSpPr>
        <p:sp>
          <p:nvSpPr>
            <p:cNvPr id="3" name="Кружок">
              <a:extLst>
                <a:ext uri="{FF2B5EF4-FFF2-40B4-BE49-F238E27FC236}">
                  <a16:creationId xmlns:a16="http://schemas.microsoft.com/office/drawing/2014/main" id="{B39CC5C5-2822-136E-3018-63DFA24076B7}"/>
                </a:ext>
              </a:extLst>
            </p:cNvPr>
            <p:cNvSpPr/>
            <p:nvPr/>
          </p:nvSpPr>
          <p:spPr>
            <a:xfrm>
              <a:off x="0" y="0"/>
              <a:ext cx="1115914" cy="1115914"/>
            </a:xfrm>
            <a:prstGeom prst="ellipse">
              <a:avLst/>
            </a:prstGeom>
            <a:solidFill>
              <a:srgbClr val="00437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100000"/>
                </a:lnSpc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>
                <a:latin typeface="Helvetica" pitchFamily="2" charset="0"/>
              </a:endParaRPr>
            </a:p>
          </p:txBody>
        </p:sp>
        <p:sp>
          <p:nvSpPr>
            <p:cNvPr id="5" name="8">
              <a:extLst>
                <a:ext uri="{FF2B5EF4-FFF2-40B4-BE49-F238E27FC236}">
                  <a16:creationId xmlns:a16="http://schemas.microsoft.com/office/drawing/2014/main" id="{93573B4B-76FB-59CA-C987-8DE900EE4FE5}"/>
                </a:ext>
              </a:extLst>
            </p:cNvPr>
            <p:cNvSpPr txBox="1"/>
            <p:nvPr/>
          </p:nvSpPr>
          <p:spPr>
            <a:xfrm>
              <a:off x="-42531" y="8961"/>
              <a:ext cx="1115914" cy="981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lnSpc>
                  <a:spcPts val="9400"/>
                </a:lnSpc>
                <a:defRPr sz="6600">
                  <a:solidFill>
                    <a:srgbClr val="FFFFFF"/>
                  </a:solidFill>
                </a:defRPr>
              </a:lvl1pPr>
            </a:lstStyle>
            <a:p>
              <a:r>
                <a:rPr lang="en-US" spc="-300" dirty="0">
                  <a:latin typeface="Helvetica" pitchFamily="2" charset="0"/>
                </a:rPr>
                <a:t>8</a:t>
              </a:r>
              <a:endParaRPr spc="-300" dirty="0">
                <a:latin typeface="Helvetica" pitchFamily="2" charset="0"/>
              </a:endParaRPr>
            </a:p>
          </p:txBody>
        </p:sp>
      </p:grpSp>
      <p:sp>
        <p:nvSpPr>
          <p:cNvPr id="6" name="What’s Next? - Training and Support">
            <a:extLst>
              <a:ext uri="{FF2B5EF4-FFF2-40B4-BE49-F238E27FC236}">
                <a16:creationId xmlns:a16="http://schemas.microsoft.com/office/drawing/2014/main" id="{87734BD1-9550-20DC-A524-797306737BA3}"/>
              </a:ext>
            </a:extLst>
          </p:cNvPr>
          <p:cNvSpPr txBox="1"/>
          <p:nvPr/>
        </p:nvSpPr>
        <p:spPr>
          <a:xfrm>
            <a:off x="7778638" y="1409061"/>
            <a:ext cx="9435274" cy="1166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000" dirty="0">
                <a:solidFill>
                  <a:srgbClr val="5092D4">
                    <a:alpha val="84705"/>
                  </a:srgbClr>
                </a:solidFill>
                <a:latin typeface="Helvetica" pitchFamily="2" charset="0"/>
              </a:rPr>
              <a:t>Training &amp; Support</a:t>
            </a:r>
            <a:endParaRPr sz="8000" dirty="0">
              <a:solidFill>
                <a:srgbClr val="5092D4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A7DB5816-6B81-2A29-4EE2-0F0108D684A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826" y="4796416"/>
            <a:ext cx="6230266" cy="62302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D50A84-838A-6DFC-2B12-66022978DCA7}"/>
              </a:ext>
            </a:extLst>
          </p:cNvPr>
          <p:cNvSpPr txBox="1"/>
          <p:nvPr/>
        </p:nvSpPr>
        <p:spPr>
          <a:xfrm>
            <a:off x="6077983" y="3620433"/>
            <a:ext cx="12196482" cy="7313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8000" b="1" u="sng" spc="300" dirty="0">
                <a:solidFill>
                  <a:srgbClr val="00437E"/>
                </a:solidFill>
                <a:effectLst/>
                <a:latin typeface="Helvetica" pitchFamily="2" charset="0"/>
              </a:rPr>
              <a:t>NEXT STEPS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A649CB-B19D-6A2A-4812-8648EEF90B0D}"/>
              </a:ext>
            </a:extLst>
          </p:cNvPr>
          <p:cNvSpPr txBox="1"/>
          <p:nvPr/>
        </p:nvSpPr>
        <p:spPr>
          <a:xfrm>
            <a:off x="1819440" y="11471311"/>
            <a:ext cx="15338576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600" dirty="0">
                <a:effectLst/>
                <a:latin typeface="Helvetica" pitchFamily="2" charset="0"/>
              </a:rPr>
              <a:t>Get with the person who showed you this presentation and they’ll send you a link to their website OR scan the QR code and input the IBO’s number.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586D5B-B4EB-B41D-976F-EBC9D2148F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3698" y="108135"/>
            <a:ext cx="4614926" cy="4263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FBD24C-75B4-3269-1B39-81BBA63DF657}"/>
              </a:ext>
            </a:extLst>
          </p:cNvPr>
          <p:cNvSpPr txBox="1"/>
          <p:nvPr/>
        </p:nvSpPr>
        <p:spPr>
          <a:xfrm>
            <a:off x="14230863" y="13116282"/>
            <a:ext cx="9544050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©️2024 ACN Opportunity, LLC | ACN Business Opportunity Presentation-USEN | BS-062624</a:t>
            </a:r>
            <a:endParaRPr kumimoji="0" lang="en-US" sz="1900" b="0" i="1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711510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84D1A9-2E50-DAE8-332F-69BA2B873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6229586-6B9D-EDE0-5AE4-362A5592C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EFB65B-60E7-EF4F-B8FD-D6D195161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333234" y="-5332376"/>
            <a:ext cx="13716000" cy="24382466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B1423F-1997-BF5F-D968-E8F634815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622" y="0"/>
            <a:ext cx="18141692" cy="13715144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98BA04-9AF5-1052-48CE-D709726D6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298982" y="-3371680"/>
            <a:ext cx="9789128" cy="24387092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qr code on a purple background&#10;&#10;AI-generated content may be incorrect.">
            <a:extLst>
              <a:ext uri="{FF2B5EF4-FFF2-40B4-BE49-F238E27FC236}">
                <a16:creationId xmlns:a16="http://schemas.microsoft.com/office/drawing/2014/main" id="{9CEFE5FC-C59C-DDC8-A65F-55EA1423D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914400"/>
            <a:ext cx="11887200" cy="118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46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870E9-2CCD-C9D9-E700-88398B6D9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EB320E-1911-810A-B93B-3E3F699CA482}"/>
              </a:ext>
            </a:extLst>
          </p:cNvPr>
          <p:cNvSpPr/>
          <p:nvPr/>
        </p:nvSpPr>
        <p:spPr>
          <a:xfrm>
            <a:off x="1" y="4903751"/>
            <a:ext cx="24505644" cy="8867463"/>
          </a:xfrm>
          <a:prstGeom prst="rect">
            <a:avLst/>
          </a:prstGeom>
          <a:gradFill>
            <a:gsLst>
              <a:gs pos="80000">
                <a:srgbClr val="DAEDFD"/>
              </a:gs>
              <a:gs pos="26000">
                <a:srgbClr val="FFFFFF"/>
              </a:gs>
              <a:gs pos="100000">
                <a:srgbClr val="C1E1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blue square with white text&#10;&#10;Description automatically generated">
            <a:extLst>
              <a:ext uri="{FF2B5EF4-FFF2-40B4-BE49-F238E27FC236}">
                <a16:creationId xmlns:a16="http://schemas.microsoft.com/office/drawing/2014/main" id="{D8BD1B6B-15B7-96A9-5F5F-E11CA85FE2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39091"/>
          <a:stretch/>
        </p:blipFill>
        <p:spPr>
          <a:xfrm>
            <a:off x="0" y="-15701"/>
            <a:ext cx="24505644" cy="58569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3335D7-2C8A-E8DC-CF73-D9D263556D2C}"/>
              </a:ext>
            </a:extLst>
          </p:cNvPr>
          <p:cNvSpPr txBox="1"/>
          <p:nvPr/>
        </p:nvSpPr>
        <p:spPr>
          <a:xfrm>
            <a:off x="2842483" y="14863946"/>
            <a:ext cx="144334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9" name="Company">
            <a:extLst>
              <a:ext uri="{FF2B5EF4-FFF2-40B4-BE49-F238E27FC236}">
                <a16:creationId xmlns:a16="http://schemas.microsoft.com/office/drawing/2014/main" id="{AF0C6986-E405-E6B6-D869-F7AD4704DEC1}"/>
              </a:ext>
            </a:extLst>
          </p:cNvPr>
          <p:cNvSpPr txBox="1"/>
          <p:nvPr/>
        </p:nvSpPr>
        <p:spPr>
          <a:xfrm>
            <a:off x="2926643" y="2523159"/>
            <a:ext cx="18530713" cy="1843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r>
              <a:rPr lang="en-US" sz="13800" dirty="0">
                <a:solidFill>
                  <a:schemeClr val="bg1"/>
                </a:solidFill>
                <a:latin typeface="Helvetica" pitchFamily="2" charset="0"/>
              </a:rPr>
              <a:t>Customer Acquisition</a:t>
            </a:r>
          </a:p>
        </p:txBody>
      </p:sp>
      <p:sp>
        <p:nvSpPr>
          <p:cNvPr id="10" name="Company">
            <a:extLst>
              <a:ext uri="{FF2B5EF4-FFF2-40B4-BE49-F238E27FC236}">
                <a16:creationId xmlns:a16="http://schemas.microsoft.com/office/drawing/2014/main" id="{68DB4671-3D82-AF5A-B2D2-DFA193441A68}"/>
              </a:ext>
            </a:extLst>
          </p:cNvPr>
          <p:cNvSpPr txBox="1"/>
          <p:nvPr/>
        </p:nvSpPr>
        <p:spPr>
          <a:xfrm>
            <a:off x="1" y="6980687"/>
            <a:ext cx="24505643" cy="162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9600" b="0" dirty="0">
                <a:solidFill>
                  <a:schemeClr val="accent1"/>
                </a:solidFill>
                <a:latin typeface="Helvetica" pitchFamily="2" charset="0"/>
              </a:rPr>
              <a:t>Let’s start making money</a:t>
            </a:r>
          </a:p>
        </p:txBody>
      </p:sp>
      <p:sp>
        <p:nvSpPr>
          <p:cNvPr id="4" name="Company">
            <a:extLst>
              <a:ext uri="{FF2B5EF4-FFF2-40B4-BE49-F238E27FC236}">
                <a16:creationId xmlns:a16="http://schemas.microsoft.com/office/drawing/2014/main" id="{FEECA8E7-4F66-7D8C-D3D2-58B83E46CDB1}"/>
              </a:ext>
            </a:extLst>
          </p:cNvPr>
          <p:cNvSpPr txBox="1"/>
          <p:nvPr/>
        </p:nvSpPr>
        <p:spPr>
          <a:xfrm>
            <a:off x="7797000" y="8938028"/>
            <a:ext cx="9076202" cy="2594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 algn="l"/>
            <a:r>
              <a:rPr lang="en-US" sz="19900" dirty="0">
                <a:solidFill>
                  <a:schemeClr val="accent1"/>
                </a:solidFill>
                <a:latin typeface="Helvetica" pitchFamily="2" charset="0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093191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A6EF1BC-8700-70A6-0CE5-1CD209186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F531EF2-8E66-C76E-571A-6D552910D649}"/>
              </a:ext>
            </a:extLst>
          </p:cNvPr>
          <p:cNvSpPr>
            <a:spLocks/>
          </p:cNvSpPr>
          <p:nvPr/>
        </p:nvSpPr>
        <p:spPr>
          <a:xfrm flipV="1">
            <a:off x="-223935" y="255750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190E66E3-6EEE-493D-D786-3EB1CDAC407D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BF9E6FF1-A1E8-0B86-84B3-815B0B261AD6}"/>
              </a:ext>
            </a:extLst>
          </p:cNvPr>
          <p:cNvSpPr txBox="1"/>
          <p:nvPr/>
        </p:nvSpPr>
        <p:spPr>
          <a:xfrm>
            <a:off x="8670706" y="1360961"/>
            <a:ext cx="7556556" cy="1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000" dirty="0">
                <a:latin typeface="Helvetica" pitchFamily="2" charset="0"/>
              </a:rPr>
              <a:t>Your First Goal</a:t>
            </a:r>
            <a:endParaRPr sz="80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B759CCE-667B-87BD-EC9A-43728E5E9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FC4947F-6461-FF2D-FC51-8FD114ACC09C}"/>
              </a:ext>
            </a:extLst>
          </p:cNvPr>
          <p:cNvSpPr/>
          <p:nvPr/>
        </p:nvSpPr>
        <p:spPr>
          <a:xfrm>
            <a:off x="1043474" y="7498425"/>
            <a:ext cx="222970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8000" b="1" dirty="0">
                <a:solidFill>
                  <a:schemeClr val="accent1"/>
                </a:solidFill>
                <a:latin typeface="Helvetica" pitchFamily="2" charset="0"/>
              </a:rPr>
              <a:t>Customer Qualified (CQ) = first promotion</a:t>
            </a:r>
          </a:p>
          <a:p>
            <a:pPr marL="1143000" indent="-11430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8000" b="1" dirty="0">
                <a:solidFill>
                  <a:schemeClr val="accent1"/>
                </a:solidFill>
                <a:latin typeface="Helvetica" pitchFamily="2" charset="0"/>
              </a:rPr>
              <a:t>Positioned to earn residual income</a:t>
            </a:r>
          </a:p>
          <a:p>
            <a:pPr marL="1143000" indent="-11430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8000" b="1" dirty="0">
                <a:solidFill>
                  <a:schemeClr val="accent1"/>
                </a:solidFill>
                <a:latin typeface="Helvetica" pitchFamily="2" charset="0"/>
              </a:rPr>
              <a:t>Graduate to Friday Night Leadership</a:t>
            </a:r>
            <a:endParaRPr lang="en-US" sz="6600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3CD0B4-EA48-A510-D8FE-4163DC2C1C26}"/>
              </a:ext>
            </a:extLst>
          </p:cNvPr>
          <p:cNvSpPr/>
          <p:nvPr/>
        </p:nvSpPr>
        <p:spPr>
          <a:xfrm>
            <a:off x="5345114" y="2876280"/>
            <a:ext cx="1502847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500" dirty="0">
                <a:solidFill>
                  <a:srgbClr val="002060"/>
                </a:solidFill>
                <a:latin typeface="Helvetica" pitchFamily="2" charset="0"/>
              </a:rPr>
              <a:t>5 Services &amp; 10 Points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8D3500-E62C-53F4-9C3A-0503D3C9E336}"/>
              </a:ext>
            </a:extLst>
          </p:cNvPr>
          <p:cNvSpPr/>
          <p:nvPr/>
        </p:nvSpPr>
        <p:spPr>
          <a:xfrm>
            <a:off x="7964895" y="6232251"/>
            <a:ext cx="8968169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i="1" dirty="0">
                <a:solidFill>
                  <a:srgbClr val="4F92D3"/>
                </a:solidFill>
                <a:latin typeface="Helvetica" pitchFamily="2" charset="0"/>
              </a:rPr>
              <a:t>WHY?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B21772-57E4-5136-87D9-EEE2A1269EC1}"/>
              </a:ext>
            </a:extLst>
          </p:cNvPr>
          <p:cNvSpPr txBox="1"/>
          <p:nvPr/>
        </p:nvSpPr>
        <p:spPr>
          <a:xfrm>
            <a:off x="0" y="13008941"/>
            <a:ext cx="7613780" cy="9026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*COLUMBUS, OHIO - NOV 8, 2025*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95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AB602-69C0-DB28-D661-6C44A271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F759671-F42C-29C8-D8AB-E2A814F4A3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6543030"/>
            <a:ext cx="24384001" cy="618758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>
                <a:solidFill>
                  <a:srgbClr val="00B050"/>
                </a:solidFill>
              </a:rPr>
              <a:t>DALLAS, TX - JUNE 20 &amp; 21, 2025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uFillTx/>
              <a:sym typeface="Myriad Pr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C7922C-F3AF-015C-4D98-0A23CA7F8CEC}"/>
              </a:ext>
            </a:extLst>
          </p:cNvPr>
          <p:cNvSpPr/>
          <p:nvPr/>
        </p:nvSpPr>
        <p:spPr>
          <a:xfrm>
            <a:off x="4097523" y="3107254"/>
            <a:ext cx="16272636" cy="7650116"/>
          </a:xfrm>
          <a:prstGeom prst="rect">
            <a:avLst/>
          </a:prstGeom>
          <a:solidFill>
            <a:srgbClr val="4F9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6200" dirty="0">
              <a:latin typeface="Helvetica" pitchFamily="2" charset="0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4CEE530C-84A0-2D4A-19A8-B86F339BA967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682D1BD7-2822-5C40-DB62-3BAC074EB119}"/>
              </a:ext>
            </a:extLst>
          </p:cNvPr>
          <p:cNvSpPr txBox="1"/>
          <p:nvPr/>
        </p:nvSpPr>
        <p:spPr>
          <a:xfrm>
            <a:off x="2667154" y="1328217"/>
            <a:ext cx="20210660" cy="1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000" dirty="0">
                <a:latin typeface="Helvetica" pitchFamily="2" charset="0"/>
              </a:rPr>
              <a:t>Monthly Customer Acquisition Bonuses</a:t>
            </a:r>
            <a:endParaRPr sz="80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19" name="Refer to ACN Compensation Plan for details!">
            <a:extLst>
              <a:ext uri="{FF2B5EF4-FFF2-40B4-BE49-F238E27FC236}">
                <a16:creationId xmlns:a16="http://schemas.microsoft.com/office/drawing/2014/main" id="{37800FE8-4AC9-4924-F82A-EED05E039473}"/>
              </a:ext>
            </a:extLst>
          </p:cNvPr>
          <p:cNvSpPr txBox="1"/>
          <p:nvPr/>
        </p:nvSpPr>
        <p:spPr>
          <a:xfrm>
            <a:off x="14736148" y="13149178"/>
            <a:ext cx="9853126" cy="60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  <a:defRPr sz="3800" i="1" spc="-114"/>
            </a:pP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*</a:t>
            </a:r>
            <a:r>
              <a:rPr sz="3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Refer to </a:t>
            </a: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the </a:t>
            </a:r>
            <a:r>
              <a:rPr sz="3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ACN Compensation Plan for </a:t>
            </a: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complete </a:t>
            </a:r>
            <a:r>
              <a:rPr sz="3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details!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3FA406-DA32-982A-008A-EF247BE9897E}"/>
              </a:ext>
            </a:extLst>
          </p:cNvPr>
          <p:cNvSpPr/>
          <p:nvPr/>
        </p:nvSpPr>
        <p:spPr>
          <a:xfrm>
            <a:off x="4181206" y="4496260"/>
            <a:ext cx="16188953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dirty="0">
                <a:solidFill>
                  <a:schemeClr val="bg1"/>
                </a:solidFill>
                <a:latin typeface="Helvetica" pitchFamily="2" charset="0"/>
              </a:rPr>
              <a:t>  	5 Services = $200</a:t>
            </a:r>
          </a:p>
          <a:p>
            <a:pPr>
              <a:lnSpc>
                <a:spcPct val="100000"/>
              </a:lnSpc>
            </a:pPr>
            <a:endParaRPr lang="en-US" sz="150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7200" dirty="0">
                <a:solidFill>
                  <a:schemeClr val="bg1"/>
                </a:solidFill>
                <a:latin typeface="Helvetica" pitchFamily="2" charset="0"/>
              </a:rPr>
              <a:t>  	8 Services = $400</a:t>
            </a:r>
          </a:p>
          <a:p>
            <a:pPr>
              <a:lnSpc>
                <a:spcPct val="100000"/>
              </a:lnSpc>
            </a:pPr>
            <a:r>
              <a:rPr lang="en-US" sz="7200" dirty="0">
                <a:solidFill>
                  <a:schemeClr val="bg1"/>
                </a:solidFill>
                <a:latin typeface="Helvetica" pitchFamily="2" charset="0"/>
              </a:rPr>
              <a:t>	11 Services = $600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9BC60A-8CE5-AB1F-2558-9FCEAF45E983}"/>
              </a:ext>
            </a:extLst>
          </p:cNvPr>
          <p:cNvSpPr/>
          <p:nvPr/>
        </p:nvSpPr>
        <p:spPr>
          <a:xfrm>
            <a:off x="5181600" y="5801031"/>
            <a:ext cx="13354050" cy="1938992"/>
          </a:xfrm>
          <a:prstGeom prst="rect">
            <a:avLst/>
          </a:prstGeom>
          <a:ln w="571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latin typeface="Helvetica" pitchFamily="2" charset="0"/>
              </a:rPr>
              <a:t>Plus </a:t>
            </a:r>
            <a:r>
              <a:rPr lang="en-US" sz="7200" b="1" dirty="0">
                <a:solidFill>
                  <a:schemeClr val="bg1"/>
                </a:solidFill>
                <a:latin typeface="Helvetica" pitchFamily="2" charset="0"/>
              </a:rPr>
              <a:t>$200 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/>
                </a:solidFill>
                <a:latin typeface="Helvetica" pitchFamily="2" charset="0"/>
              </a:rPr>
              <a:t>for Every Additional 3 Services</a:t>
            </a:r>
            <a:endParaRPr lang="en-US" sz="66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0" name="Opportunity to earn bonuses that are paid weekly when you and your team acquire customers.***">
            <a:extLst>
              <a:ext uri="{FF2B5EF4-FFF2-40B4-BE49-F238E27FC236}">
                <a16:creationId xmlns:a16="http://schemas.microsoft.com/office/drawing/2014/main" id="{58F0DA24-26AF-1DE0-B765-BE6D1E970704}"/>
              </a:ext>
            </a:extLst>
          </p:cNvPr>
          <p:cNvSpPr txBox="1"/>
          <p:nvPr/>
        </p:nvSpPr>
        <p:spPr>
          <a:xfrm>
            <a:off x="4181206" y="10757370"/>
            <a:ext cx="16272636" cy="2098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00000"/>
              </a:lnSpc>
              <a:spcBef>
                <a:spcPts val="3000"/>
              </a:spcBef>
              <a:defRPr sz="3800" i="1" spc="-114">
                <a:latin typeface="MyriadPro-It"/>
                <a:ea typeface="MyriadPro-It"/>
                <a:cs typeface="MyriadPro-It"/>
                <a:sym typeface="MyriadPro-It"/>
              </a:defRPr>
            </a:lvl1pPr>
          </a:lstStyle>
          <a:p>
            <a:pPr algn="ctr"/>
            <a:r>
              <a:rPr lang="en-US" sz="5100" dirty="0">
                <a:solidFill>
                  <a:srgbClr val="4B8DCD"/>
                </a:solidFill>
                <a:latin typeface="Helvetica" pitchFamily="2" charset="0"/>
              </a:rPr>
              <a:t>There is no maximum! </a:t>
            </a:r>
          </a:p>
          <a:p>
            <a:pPr algn="ctr"/>
            <a:r>
              <a:rPr lang="en-US" sz="5100" dirty="0">
                <a:solidFill>
                  <a:srgbClr val="4B8DCD"/>
                </a:solidFill>
                <a:latin typeface="Helvetica" pitchFamily="2" charset="0"/>
              </a:rPr>
              <a:t>*P</a:t>
            </a:r>
            <a:r>
              <a:rPr sz="5100" dirty="0">
                <a:solidFill>
                  <a:srgbClr val="4B8DCD"/>
                </a:solidFill>
                <a:latin typeface="Helvetica" pitchFamily="2" charset="0"/>
              </a:rPr>
              <a:t>aid weekly</a:t>
            </a:r>
            <a:r>
              <a:rPr lang="en-US" sz="5100" dirty="0">
                <a:solidFill>
                  <a:srgbClr val="4B8DCD"/>
                </a:solidFill>
                <a:latin typeface="Helvetica" pitchFamily="2" charset="0"/>
              </a:rPr>
              <a:t> as earned</a:t>
            </a:r>
            <a:r>
              <a:rPr sz="5100" dirty="0">
                <a:solidFill>
                  <a:srgbClr val="4B8DCD"/>
                </a:solidFill>
                <a:latin typeface="Helvetica" pitchFamily="2" charset="0"/>
              </a:rPr>
              <a:t> when</a:t>
            </a:r>
            <a:r>
              <a:rPr lang="en-US" sz="5100" dirty="0">
                <a:solidFill>
                  <a:srgbClr val="4B8DCD"/>
                </a:solidFill>
                <a:latin typeface="Helvetica" pitchFamily="2" charset="0"/>
              </a:rPr>
              <a:t> </a:t>
            </a:r>
            <a:r>
              <a:rPr lang="en-US" sz="5100" b="1" dirty="0">
                <a:solidFill>
                  <a:srgbClr val="4B8DCD"/>
                </a:solidFill>
                <a:latin typeface="Helvetica" pitchFamily="2" charset="0"/>
              </a:rPr>
              <a:t>YOU</a:t>
            </a:r>
            <a:r>
              <a:rPr sz="5100" b="1" dirty="0">
                <a:solidFill>
                  <a:srgbClr val="4B8DCD"/>
                </a:solidFill>
                <a:latin typeface="Helvetica" pitchFamily="2" charset="0"/>
              </a:rPr>
              <a:t> </a:t>
            </a:r>
            <a:r>
              <a:rPr sz="5100" dirty="0">
                <a:solidFill>
                  <a:srgbClr val="4B8DCD"/>
                </a:solidFill>
                <a:latin typeface="Helvetica" pitchFamily="2" charset="0"/>
              </a:rPr>
              <a:t>acquire </a:t>
            </a:r>
            <a:r>
              <a:rPr lang="en-US" sz="5100" dirty="0">
                <a:solidFill>
                  <a:srgbClr val="4B8DCD"/>
                </a:solidFill>
                <a:latin typeface="Helvetica" pitchFamily="2" charset="0"/>
              </a:rPr>
              <a:t>c</a:t>
            </a:r>
            <a:r>
              <a:rPr sz="5100" dirty="0">
                <a:solidFill>
                  <a:srgbClr val="4B8DCD"/>
                </a:solidFill>
                <a:latin typeface="Helvetica" pitchFamily="2" charset="0"/>
              </a:rPr>
              <a:t>ustomer</a:t>
            </a:r>
            <a:r>
              <a:rPr lang="en-US" sz="5100" dirty="0">
                <a:solidFill>
                  <a:srgbClr val="4B8DCD"/>
                </a:solidFill>
                <a:latin typeface="Helvetica" pitchFamily="2" charset="0"/>
              </a:rPr>
              <a:t>s.</a:t>
            </a:r>
            <a:r>
              <a:rPr sz="5100" dirty="0">
                <a:solidFill>
                  <a:srgbClr val="4B8DCD"/>
                </a:solidFill>
                <a:latin typeface="Helvetica" pitchFamily="2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30103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EF9A6-5EE1-82E4-12C2-C85DCA58C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3B8ED5C-4B27-B803-F10D-947D7CF87A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" panose="020B0604020202020204" pitchFamily="34" charset="0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EE19CFAE-C355-4F67-5412-E45C9A7A2A92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641972BD-3B23-9005-D9F2-2BDACE5F8F7A}"/>
              </a:ext>
            </a:extLst>
          </p:cNvPr>
          <p:cNvSpPr txBox="1"/>
          <p:nvPr/>
        </p:nvSpPr>
        <p:spPr>
          <a:xfrm>
            <a:off x="2653845" y="1360961"/>
            <a:ext cx="19590298" cy="1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000" dirty="0">
                <a:latin typeface="Helvetica" pitchFamily="2" charset="0"/>
              </a:rPr>
              <a:t>Top 6 Most Simple &amp; Lucrative Services</a:t>
            </a:r>
            <a:endParaRPr sz="80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01E9DEB-CB41-1CEA-DCF1-C3E69A8E1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451" y="3350857"/>
            <a:ext cx="5143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7DCC8903-C2A9-AB49-91B0-41D15FB76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613" y="7821590"/>
            <a:ext cx="5143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3D8FB9B-E6A6-720B-2FDB-FE0F7C513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544" y="3350857"/>
            <a:ext cx="5143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769ABA50-D44E-E745-D5A4-2BE9B2C1D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544" y="7811241"/>
            <a:ext cx="5143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492019E8-B1BB-E3C3-5E84-963301F99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3365" y="7912101"/>
            <a:ext cx="5143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9D475B88-D4B9-0D9C-12D9-A76701566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392" y="3350857"/>
            <a:ext cx="5143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sidual Income">
            <a:extLst>
              <a:ext uri="{FF2B5EF4-FFF2-40B4-BE49-F238E27FC236}">
                <a16:creationId xmlns:a16="http://schemas.microsoft.com/office/drawing/2014/main" id="{7B4E575A-807B-E9F5-06F9-65A857BAFBD2}"/>
              </a:ext>
            </a:extLst>
          </p:cNvPr>
          <p:cNvSpPr txBox="1"/>
          <p:nvPr/>
        </p:nvSpPr>
        <p:spPr>
          <a:xfrm>
            <a:off x="3282909" y="5839128"/>
            <a:ext cx="4461157" cy="132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latin typeface="Helvetica" pitchFamily="2" charset="0"/>
              </a:rPr>
              <a:t>Mobile Service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latin typeface="Helvetica" pitchFamily="2" charset="0"/>
              </a:rPr>
              <a:t>1-14 Points </a:t>
            </a:r>
            <a:endParaRPr sz="48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31" name="Residual Income">
            <a:extLst>
              <a:ext uri="{FF2B5EF4-FFF2-40B4-BE49-F238E27FC236}">
                <a16:creationId xmlns:a16="http://schemas.microsoft.com/office/drawing/2014/main" id="{F80F7C44-1805-32CF-CE2D-12631D77B002}"/>
              </a:ext>
            </a:extLst>
          </p:cNvPr>
          <p:cNvSpPr txBox="1"/>
          <p:nvPr/>
        </p:nvSpPr>
        <p:spPr>
          <a:xfrm>
            <a:off x="10465619" y="5834205"/>
            <a:ext cx="3568284" cy="132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Health Care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2-6 Points</a:t>
            </a:r>
            <a:endParaRPr sz="4800" dirty="0">
              <a:solidFill>
                <a:srgbClr val="4F92D3"/>
              </a:solidFill>
              <a:latin typeface="Helvetica" pitchFamily="2" charset="0"/>
            </a:endParaRPr>
          </a:p>
        </p:txBody>
      </p:sp>
      <p:sp>
        <p:nvSpPr>
          <p:cNvPr id="32" name="Residual Income">
            <a:extLst>
              <a:ext uri="{FF2B5EF4-FFF2-40B4-BE49-F238E27FC236}">
                <a16:creationId xmlns:a16="http://schemas.microsoft.com/office/drawing/2014/main" id="{0FB568A5-2147-8824-CBC8-618FFE6802AF}"/>
              </a:ext>
            </a:extLst>
          </p:cNvPr>
          <p:cNvSpPr txBox="1"/>
          <p:nvPr/>
        </p:nvSpPr>
        <p:spPr>
          <a:xfrm>
            <a:off x="16818128" y="5839128"/>
            <a:ext cx="4491613" cy="132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Smart Security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8 Points</a:t>
            </a:r>
            <a:endParaRPr sz="4800" dirty="0">
              <a:solidFill>
                <a:srgbClr val="4F92D3"/>
              </a:solidFill>
              <a:latin typeface="Helvetica" pitchFamily="2" charset="0"/>
            </a:endParaRPr>
          </a:p>
        </p:txBody>
      </p:sp>
      <p:sp>
        <p:nvSpPr>
          <p:cNvPr id="33" name="Residual Income">
            <a:extLst>
              <a:ext uri="{FF2B5EF4-FFF2-40B4-BE49-F238E27FC236}">
                <a16:creationId xmlns:a16="http://schemas.microsoft.com/office/drawing/2014/main" id="{4A1A1861-DBF1-1F37-429E-A1FAEF0634C6}"/>
              </a:ext>
            </a:extLst>
          </p:cNvPr>
          <p:cNvSpPr txBox="1"/>
          <p:nvPr/>
        </p:nvSpPr>
        <p:spPr>
          <a:xfrm>
            <a:off x="3427714" y="10290556"/>
            <a:ext cx="4323297" cy="132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Gas &amp; Electric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1-2 Points</a:t>
            </a:r>
            <a:endParaRPr sz="4800" dirty="0">
              <a:solidFill>
                <a:srgbClr val="4F92D3"/>
              </a:solidFill>
              <a:latin typeface="Helvetica" pitchFamily="2" charset="0"/>
            </a:endParaRPr>
          </a:p>
        </p:txBody>
      </p:sp>
      <p:sp>
        <p:nvSpPr>
          <p:cNvPr id="34" name="Residual Income">
            <a:extLst>
              <a:ext uri="{FF2B5EF4-FFF2-40B4-BE49-F238E27FC236}">
                <a16:creationId xmlns:a16="http://schemas.microsoft.com/office/drawing/2014/main" id="{8847DA76-86EB-42A2-E45C-92251ABD3477}"/>
              </a:ext>
            </a:extLst>
          </p:cNvPr>
          <p:cNvSpPr txBox="1"/>
          <p:nvPr/>
        </p:nvSpPr>
        <p:spPr>
          <a:xfrm>
            <a:off x="10001550" y="10286447"/>
            <a:ext cx="4496422" cy="132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Travel Savings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2-8 Points</a:t>
            </a:r>
            <a:endParaRPr sz="4800" dirty="0">
              <a:solidFill>
                <a:srgbClr val="4F92D3"/>
              </a:solidFill>
              <a:latin typeface="Helvetica" pitchFamily="2" charset="0"/>
            </a:endParaRPr>
          </a:p>
        </p:txBody>
      </p:sp>
      <p:sp>
        <p:nvSpPr>
          <p:cNvPr id="35" name="Residual Income">
            <a:extLst>
              <a:ext uri="{FF2B5EF4-FFF2-40B4-BE49-F238E27FC236}">
                <a16:creationId xmlns:a16="http://schemas.microsoft.com/office/drawing/2014/main" id="{C6A34206-B0BF-0B42-1602-F563DE1B0597}"/>
              </a:ext>
            </a:extLst>
          </p:cNvPr>
          <p:cNvSpPr txBox="1"/>
          <p:nvPr/>
        </p:nvSpPr>
        <p:spPr>
          <a:xfrm>
            <a:off x="16364003" y="10290556"/>
            <a:ext cx="5656996" cy="132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ID Theft Protection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4800" dirty="0">
                <a:solidFill>
                  <a:srgbClr val="4F92D3"/>
                </a:solidFill>
                <a:latin typeface="Helvetica" pitchFamily="2" charset="0"/>
              </a:rPr>
              <a:t>2-8 Points</a:t>
            </a:r>
            <a:endParaRPr sz="4800" dirty="0">
              <a:solidFill>
                <a:srgbClr val="4F92D3"/>
              </a:solidFill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CB318-D474-CC3D-F2D0-D1D3C2F8DAAE}"/>
              </a:ext>
            </a:extLst>
          </p:cNvPr>
          <p:cNvSpPr txBox="1"/>
          <p:nvPr/>
        </p:nvSpPr>
        <p:spPr>
          <a:xfrm>
            <a:off x="31371" y="12706025"/>
            <a:ext cx="7330721" cy="9026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*COLUMBUS, OHIO - NOV 8, 2025*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44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49408-74AD-3E32-E404-04C30B0BA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7E6E57D-8F56-4CF1-B774-0D6321E91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7622"/>
            <a:ext cx="24436715" cy="136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21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4AD48-21D5-DF63-275A-48549F2D5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FC4057-E393-F201-B615-D45AC1E0E986}"/>
              </a:ext>
            </a:extLst>
          </p:cNvPr>
          <p:cNvSpPr/>
          <p:nvPr/>
        </p:nvSpPr>
        <p:spPr>
          <a:xfrm>
            <a:off x="1" y="4903751"/>
            <a:ext cx="24505644" cy="8867463"/>
          </a:xfrm>
          <a:prstGeom prst="rect">
            <a:avLst/>
          </a:prstGeom>
          <a:gradFill>
            <a:gsLst>
              <a:gs pos="80000">
                <a:srgbClr val="DAEDFD"/>
              </a:gs>
              <a:gs pos="26000">
                <a:srgbClr val="FFFFFF"/>
              </a:gs>
              <a:gs pos="100000">
                <a:srgbClr val="C1E1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square with white text&#10;&#10;Description automatically generated">
            <a:extLst>
              <a:ext uri="{FF2B5EF4-FFF2-40B4-BE49-F238E27FC236}">
                <a16:creationId xmlns:a16="http://schemas.microsoft.com/office/drawing/2014/main" id="{DBF16ED1-C64B-404D-E7BD-E37140DC6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091"/>
          <a:stretch/>
        </p:blipFill>
        <p:spPr>
          <a:xfrm>
            <a:off x="0" y="1"/>
            <a:ext cx="24505644" cy="5856975"/>
          </a:xfrm>
          <a:prstGeom prst="rect">
            <a:avLst/>
          </a:prstGeom>
        </p:spPr>
      </p:pic>
      <p:sp>
        <p:nvSpPr>
          <p:cNvPr id="29" name="Freeform 3">
            <a:extLst>
              <a:ext uri="{FF2B5EF4-FFF2-40B4-BE49-F238E27FC236}">
                <a16:creationId xmlns:a16="http://schemas.microsoft.com/office/drawing/2014/main" id="{1E6D2BBF-B44D-29ED-6E16-859039DCC33C}"/>
              </a:ext>
            </a:extLst>
          </p:cNvPr>
          <p:cNvSpPr/>
          <p:nvPr/>
        </p:nvSpPr>
        <p:spPr>
          <a:xfrm>
            <a:off x="14461183" y="8314526"/>
            <a:ext cx="2784624" cy="2781144"/>
          </a:xfrm>
          <a:custGeom>
            <a:avLst/>
            <a:gdLst/>
            <a:ahLst/>
            <a:cxnLst/>
            <a:rect l="l" t="t" r="r" b="b"/>
            <a:pathLst>
              <a:path w="3673888" h="3669296">
                <a:moveTo>
                  <a:pt x="0" y="0"/>
                </a:moveTo>
                <a:lnTo>
                  <a:pt x="3673888" y="0"/>
                </a:lnTo>
                <a:lnTo>
                  <a:pt x="3673888" y="3669296"/>
                </a:lnTo>
                <a:lnTo>
                  <a:pt x="0" y="36692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EE937AC2-CF98-FBA5-8DBB-D7A8E95AB88E}"/>
              </a:ext>
            </a:extLst>
          </p:cNvPr>
          <p:cNvSpPr/>
          <p:nvPr/>
        </p:nvSpPr>
        <p:spPr>
          <a:xfrm>
            <a:off x="17944276" y="8230693"/>
            <a:ext cx="2784624" cy="2781144"/>
          </a:xfrm>
          <a:custGeom>
            <a:avLst/>
            <a:gdLst/>
            <a:ahLst/>
            <a:cxnLst/>
            <a:rect l="l" t="t" r="r" b="b"/>
            <a:pathLst>
              <a:path w="3673888" h="3669296">
                <a:moveTo>
                  <a:pt x="0" y="0"/>
                </a:moveTo>
                <a:lnTo>
                  <a:pt x="3673888" y="0"/>
                </a:lnTo>
                <a:lnTo>
                  <a:pt x="3673888" y="3669296"/>
                </a:lnTo>
                <a:lnTo>
                  <a:pt x="0" y="36692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C4B99CAD-1D49-E41D-9D8C-006A7B4DEE38}"/>
              </a:ext>
            </a:extLst>
          </p:cNvPr>
          <p:cNvSpPr/>
          <p:nvPr/>
        </p:nvSpPr>
        <p:spPr>
          <a:xfrm>
            <a:off x="3828692" y="8230693"/>
            <a:ext cx="2784624" cy="2781144"/>
          </a:xfrm>
          <a:custGeom>
            <a:avLst/>
            <a:gdLst/>
            <a:ahLst/>
            <a:cxnLst/>
            <a:rect l="l" t="t" r="r" b="b"/>
            <a:pathLst>
              <a:path w="3673888" h="3669296">
                <a:moveTo>
                  <a:pt x="0" y="0"/>
                </a:moveTo>
                <a:lnTo>
                  <a:pt x="3673888" y="0"/>
                </a:lnTo>
                <a:lnTo>
                  <a:pt x="3673888" y="3669296"/>
                </a:lnTo>
                <a:lnTo>
                  <a:pt x="0" y="36692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0430AB5C-808C-0A37-2C21-21AD9DE856BD}"/>
              </a:ext>
            </a:extLst>
          </p:cNvPr>
          <p:cNvSpPr/>
          <p:nvPr/>
        </p:nvSpPr>
        <p:spPr>
          <a:xfrm>
            <a:off x="7447475" y="8230693"/>
            <a:ext cx="2784624" cy="2781144"/>
          </a:xfrm>
          <a:custGeom>
            <a:avLst/>
            <a:gdLst/>
            <a:ahLst/>
            <a:cxnLst/>
            <a:rect l="l" t="t" r="r" b="b"/>
            <a:pathLst>
              <a:path w="3673888" h="3669296">
                <a:moveTo>
                  <a:pt x="0" y="0"/>
                </a:moveTo>
                <a:lnTo>
                  <a:pt x="3673888" y="0"/>
                </a:lnTo>
                <a:lnTo>
                  <a:pt x="3673888" y="3669296"/>
                </a:lnTo>
                <a:lnTo>
                  <a:pt x="0" y="36692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AE9073A8-67D7-03DA-97A2-B6C577E759A8}"/>
              </a:ext>
            </a:extLst>
          </p:cNvPr>
          <p:cNvSpPr/>
          <p:nvPr/>
        </p:nvSpPr>
        <p:spPr>
          <a:xfrm>
            <a:off x="11051278" y="8230693"/>
            <a:ext cx="2784624" cy="2781144"/>
          </a:xfrm>
          <a:custGeom>
            <a:avLst/>
            <a:gdLst/>
            <a:ahLst/>
            <a:cxnLst/>
            <a:rect l="l" t="t" r="r" b="b"/>
            <a:pathLst>
              <a:path w="3673888" h="3669296">
                <a:moveTo>
                  <a:pt x="0" y="0"/>
                </a:moveTo>
                <a:lnTo>
                  <a:pt x="3673888" y="0"/>
                </a:lnTo>
                <a:lnTo>
                  <a:pt x="3673888" y="3669296"/>
                </a:lnTo>
                <a:lnTo>
                  <a:pt x="0" y="36692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0" name="Company">
            <a:extLst>
              <a:ext uri="{FF2B5EF4-FFF2-40B4-BE49-F238E27FC236}">
                <a16:creationId xmlns:a16="http://schemas.microsoft.com/office/drawing/2014/main" id="{D36D5252-6725-4EDF-A342-F697474140ED}"/>
              </a:ext>
            </a:extLst>
          </p:cNvPr>
          <p:cNvSpPr txBox="1"/>
          <p:nvPr/>
        </p:nvSpPr>
        <p:spPr>
          <a:xfrm>
            <a:off x="4964504" y="6723755"/>
            <a:ext cx="5387692" cy="1166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r>
              <a:rPr lang="en-US" sz="8000" dirty="0">
                <a:latin typeface="Helvetica" pitchFamily="2" charset="0"/>
              </a:rPr>
              <a:t>COMPANY</a:t>
            </a:r>
          </a:p>
        </p:txBody>
      </p:sp>
      <p:sp>
        <p:nvSpPr>
          <p:cNvPr id="132" name="Started…">
            <a:extLst>
              <a:ext uri="{FF2B5EF4-FFF2-40B4-BE49-F238E27FC236}">
                <a16:creationId xmlns:a16="http://schemas.microsoft.com/office/drawing/2014/main" id="{4BCC0B8F-AF3E-6A52-AD33-005A4E8DC7EA}"/>
              </a:ext>
            </a:extLst>
          </p:cNvPr>
          <p:cNvSpPr txBox="1"/>
          <p:nvPr/>
        </p:nvSpPr>
        <p:spPr>
          <a:xfrm>
            <a:off x="3696762" y="11113437"/>
            <a:ext cx="3309657" cy="1559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>
            <a:spAutoFit/>
          </a:bodyPr>
          <a:lstStyle/>
          <a:p>
            <a:pPr>
              <a:lnSpc>
                <a:spcPct val="90000"/>
              </a:lnSpc>
              <a:defRPr sz="3600" spc="-107"/>
            </a:pPr>
            <a:r>
              <a:rPr sz="3400" dirty="0">
                <a:latin typeface="Helvetica" pitchFamily="2" charset="0"/>
              </a:rPr>
              <a:t>Started</a:t>
            </a:r>
          </a:p>
          <a:p>
            <a:pPr>
              <a:lnSpc>
                <a:spcPct val="90000"/>
              </a:lnSpc>
              <a:defRPr sz="3600" spc="-107"/>
            </a:pPr>
            <a:r>
              <a:rPr sz="3400" dirty="0">
                <a:latin typeface="Helvetica" pitchFamily="2" charset="0"/>
              </a:rPr>
              <a:t>in the U.S.</a:t>
            </a:r>
            <a:endParaRPr lang="en-US" sz="3400" dirty="0">
              <a:latin typeface="Helvetica" pitchFamily="2" charset="0"/>
            </a:endParaRPr>
          </a:p>
          <a:p>
            <a:pPr>
              <a:lnSpc>
                <a:spcPct val="90000"/>
              </a:lnSpc>
              <a:defRPr sz="3600" spc="-107"/>
            </a:pPr>
            <a:r>
              <a:rPr sz="3400" dirty="0">
                <a:latin typeface="Helvetica" pitchFamily="2" charset="0"/>
              </a:rPr>
              <a:t>January 1993</a:t>
            </a:r>
          </a:p>
        </p:txBody>
      </p:sp>
      <p:pic>
        <p:nvPicPr>
          <p:cNvPr id="133" name="Изображение" descr="Изображение">
            <a:extLst>
              <a:ext uri="{FF2B5EF4-FFF2-40B4-BE49-F238E27FC236}">
                <a16:creationId xmlns:a16="http://schemas.microsoft.com/office/drawing/2014/main" id="{1C5C10F9-A980-6B28-048A-50F9E62A4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933" y="8928068"/>
            <a:ext cx="1261316" cy="148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27 Countries, 5 Continents">
            <a:extLst>
              <a:ext uri="{FF2B5EF4-FFF2-40B4-BE49-F238E27FC236}">
                <a16:creationId xmlns:a16="http://schemas.microsoft.com/office/drawing/2014/main" id="{D7D24970-C1AD-2D7F-5F7E-686F5A1F9C82}"/>
              </a:ext>
            </a:extLst>
          </p:cNvPr>
          <p:cNvSpPr txBox="1"/>
          <p:nvPr/>
        </p:nvSpPr>
        <p:spPr>
          <a:xfrm>
            <a:off x="11051278" y="11328450"/>
            <a:ext cx="2710229" cy="1088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>
            <a:spAutoFit/>
          </a:bodyPr>
          <a:lstStyle/>
          <a:p>
            <a:pPr>
              <a:lnSpc>
                <a:spcPct val="90000"/>
              </a:lnSpc>
              <a:spcBef>
                <a:spcPts val="3000"/>
              </a:spcBef>
              <a:defRPr sz="3600" spc="-107"/>
            </a:pPr>
            <a:r>
              <a:rPr lang="en-US" sz="3400" dirty="0">
                <a:latin typeface="Helvetica" pitchFamily="2" charset="0"/>
              </a:rPr>
              <a:t>U.S. and Canada</a:t>
            </a:r>
            <a:endParaRPr sz="3400" dirty="0">
              <a:latin typeface="Helvetica" pitchFamily="2" charset="0"/>
            </a:endParaRPr>
          </a:p>
        </p:txBody>
      </p:sp>
      <p:pic>
        <p:nvPicPr>
          <p:cNvPr id="136" name="Изображение" descr="Изображение">
            <a:extLst>
              <a:ext uri="{FF2B5EF4-FFF2-40B4-BE49-F238E27FC236}">
                <a16:creationId xmlns:a16="http://schemas.microsoft.com/office/drawing/2014/main" id="{6A82A403-8F89-6D3B-5F0C-2B3940B2C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0476" y="9237183"/>
            <a:ext cx="1722437" cy="819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Изображение" descr="Изображение">
            <a:extLst>
              <a:ext uri="{FF2B5EF4-FFF2-40B4-BE49-F238E27FC236}">
                <a16:creationId xmlns:a16="http://schemas.microsoft.com/office/drawing/2014/main" id="{C68158C8-53F1-D232-F2E8-5841B7E51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9261" y="9003987"/>
            <a:ext cx="1443309" cy="142083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Revenue of $4 Billion over the last…">
            <a:extLst>
              <a:ext uri="{FF2B5EF4-FFF2-40B4-BE49-F238E27FC236}">
                <a16:creationId xmlns:a16="http://schemas.microsoft.com/office/drawing/2014/main" id="{23240709-1AC0-027E-70B3-789164D4AF95}"/>
              </a:ext>
            </a:extLst>
          </p:cNvPr>
          <p:cNvSpPr txBox="1"/>
          <p:nvPr/>
        </p:nvSpPr>
        <p:spPr>
          <a:xfrm>
            <a:off x="17681759" y="11328450"/>
            <a:ext cx="3309658" cy="119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>
            <a:spAutoFit/>
          </a:bodyPr>
          <a:lstStyle/>
          <a:p>
            <a:pPr>
              <a:lnSpc>
                <a:spcPct val="100000"/>
              </a:lnSpc>
              <a:defRPr sz="3600" spc="-107"/>
            </a:pPr>
            <a:r>
              <a:rPr lang="en-US" sz="3400" dirty="0">
                <a:latin typeface="Helvetica" pitchFamily="2" charset="0"/>
              </a:rPr>
              <a:t>Billions</a:t>
            </a:r>
          </a:p>
          <a:p>
            <a:pPr>
              <a:lnSpc>
                <a:spcPct val="100000"/>
              </a:lnSpc>
              <a:defRPr sz="3600" spc="-107"/>
            </a:pPr>
            <a:r>
              <a:rPr lang="en-US" sz="3400" dirty="0">
                <a:latin typeface="Helvetica" pitchFamily="2" charset="0"/>
              </a:rPr>
              <a:t>in Sales</a:t>
            </a:r>
          </a:p>
        </p:txBody>
      </p:sp>
      <p:sp>
        <p:nvSpPr>
          <p:cNvPr id="139" name="Millions…">
            <a:extLst>
              <a:ext uri="{FF2B5EF4-FFF2-40B4-BE49-F238E27FC236}">
                <a16:creationId xmlns:a16="http://schemas.microsoft.com/office/drawing/2014/main" id="{3FE55408-522C-036F-1505-8DCFFD2743F1}"/>
              </a:ext>
            </a:extLst>
          </p:cNvPr>
          <p:cNvSpPr txBox="1"/>
          <p:nvPr/>
        </p:nvSpPr>
        <p:spPr>
          <a:xfrm>
            <a:off x="13969648" y="11113437"/>
            <a:ext cx="3736038" cy="1559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>
            <a:spAutoFit/>
          </a:bodyPr>
          <a:lstStyle/>
          <a:p>
            <a:pPr>
              <a:lnSpc>
                <a:spcPct val="90000"/>
              </a:lnSpc>
              <a:defRPr sz="3600" spc="-107"/>
            </a:pPr>
            <a:r>
              <a:rPr sz="3400" dirty="0">
                <a:latin typeface="Helvetica" pitchFamily="2" charset="0"/>
              </a:rPr>
              <a:t>Millions</a:t>
            </a:r>
            <a:r>
              <a:rPr lang="en-US" sz="3400" dirty="0">
                <a:latin typeface="Helvetica" pitchFamily="2" charset="0"/>
              </a:rPr>
              <a:t> </a:t>
            </a:r>
            <a:r>
              <a:rPr sz="3400" dirty="0">
                <a:latin typeface="Helvetica" pitchFamily="2" charset="0"/>
              </a:rPr>
              <a:t>of Customers Acquired</a:t>
            </a:r>
            <a:r>
              <a:rPr sz="3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150" name="Customer Acquisition Company">
            <a:extLst>
              <a:ext uri="{FF2B5EF4-FFF2-40B4-BE49-F238E27FC236}">
                <a16:creationId xmlns:a16="http://schemas.microsoft.com/office/drawing/2014/main" id="{76A7AF2F-11F0-33A7-1C37-4FA31637B457}"/>
              </a:ext>
            </a:extLst>
          </p:cNvPr>
          <p:cNvSpPr txBox="1"/>
          <p:nvPr/>
        </p:nvSpPr>
        <p:spPr>
          <a:xfrm>
            <a:off x="7312700" y="11113437"/>
            <a:ext cx="3309657" cy="1559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90000"/>
              </a:lnSpc>
              <a:spcBef>
                <a:spcPts val="3000"/>
              </a:spcBef>
              <a:defRPr sz="3600" spc="-107"/>
            </a:lvl1pPr>
          </a:lstStyle>
          <a:p>
            <a:r>
              <a:rPr lang="en-US" sz="3400" spc="0" dirty="0">
                <a:latin typeface="Helvetica" pitchFamily="2" charset="0"/>
              </a:rPr>
              <a:t>Specializing     in </a:t>
            </a:r>
            <a:r>
              <a:rPr sz="3400" spc="0" dirty="0">
                <a:latin typeface="Helvetica" pitchFamily="2" charset="0"/>
              </a:rPr>
              <a:t>Customer Acquisition</a:t>
            </a:r>
          </a:p>
        </p:txBody>
      </p:sp>
      <p:pic>
        <p:nvPicPr>
          <p:cNvPr id="151" name="Изображение" descr="Изображение">
            <a:extLst>
              <a:ext uri="{FF2B5EF4-FFF2-40B4-BE49-F238E27FC236}">
                <a16:creationId xmlns:a16="http://schemas.microsoft.com/office/drawing/2014/main" id="{31D2159A-CC3F-987B-9859-5D1513D223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1185" y="8920154"/>
            <a:ext cx="1502224" cy="15027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" name="Группа">
            <a:extLst>
              <a:ext uri="{FF2B5EF4-FFF2-40B4-BE49-F238E27FC236}">
                <a16:creationId xmlns:a16="http://schemas.microsoft.com/office/drawing/2014/main" id="{625FEDE3-785F-9541-8396-324E4E323F8D}"/>
              </a:ext>
            </a:extLst>
          </p:cNvPr>
          <p:cNvGrpSpPr/>
          <p:nvPr/>
        </p:nvGrpSpPr>
        <p:grpSpPr>
          <a:xfrm>
            <a:off x="3625229" y="6596585"/>
            <a:ext cx="1115915" cy="1115915"/>
            <a:chOff x="0" y="0"/>
            <a:chExt cx="1115914" cy="1115914"/>
          </a:xfrm>
        </p:grpSpPr>
        <p:sp>
          <p:nvSpPr>
            <p:cNvPr id="152" name="Кружок">
              <a:extLst>
                <a:ext uri="{FF2B5EF4-FFF2-40B4-BE49-F238E27FC236}">
                  <a16:creationId xmlns:a16="http://schemas.microsoft.com/office/drawing/2014/main" id="{79CA5965-7E7B-6707-4AF4-B5469402B604}"/>
                </a:ext>
              </a:extLst>
            </p:cNvPr>
            <p:cNvSpPr/>
            <p:nvPr/>
          </p:nvSpPr>
          <p:spPr>
            <a:xfrm>
              <a:off x="0" y="0"/>
              <a:ext cx="1115914" cy="1115914"/>
            </a:xfrm>
            <a:prstGeom prst="ellipse">
              <a:avLst/>
            </a:prstGeom>
            <a:solidFill>
              <a:srgbClr val="00437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100000"/>
                </a:lnSpc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>
                <a:latin typeface="Helvetica" pitchFamily="2" charset="0"/>
              </a:endParaRPr>
            </a:p>
          </p:txBody>
        </p:sp>
        <p:sp>
          <p:nvSpPr>
            <p:cNvPr id="153" name="1">
              <a:extLst>
                <a:ext uri="{FF2B5EF4-FFF2-40B4-BE49-F238E27FC236}">
                  <a16:creationId xmlns:a16="http://schemas.microsoft.com/office/drawing/2014/main" id="{37DCD96F-B5C7-5D2B-7334-2A17EC2FA27B}"/>
                </a:ext>
              </a:extLst>
            </p:cNvPr>
            <p:cNvSpPr txBox="1"/>
            <p:nvPr/>
          </p:nvSpPr>
          <p:spPr>
            <a:xfrm>
              <a:off x="271634" y="11065"/>
              <a:ext cx="572644" cy="981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lnSpc>
                  <a:spcPts val="9400"/>
                </a:lnSpc>
                <a:defRPr sz="6600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latin typeface="Helvetica" pitchFamily="2" charset="0"/>
                </a:rPr>
                <a:t>1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C2900D4-CAB8-9BCC-3E84-C4FD8F49FECF}"/>
              </a:ext>
            </a:extLst>
          </p:cNvPr>
          <p:cNvSpPr/>
          <p:nvPr/>
        </p:nvSpPr>
        <p:spPr>
          <a:xfrm>
            <a:off x="11263338" y="7020773"/>
            <a:ext cx="9148658" cy="6392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4F92D3"/>
                </a:solidFill>
                <a:latin typeface="Helvetica" pitchFamily="2" charset="0"/>
                <a:ea typeface="Myriad Pro Light"/>
                <a:cs typeface="Myriad Pro Light"/>
                <a:sym typeface="Myriad Pro Light"/>
              </a:rPr>
              <a:t>An Established Track Record</a:t>
            </a:r>
            <a:endParaRPr lang="en-US" sz="5400" dirty="0">
              <a:solidFill>
                <a:srgbClr val="4F92D3"/>
              </a:solidFill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C88F67-69CB-D406-A929-1890CF728358}"/>
              </a:ext>
            </a:extLst>
          </p:cNvPr>
          <p:cNvSpPr txBox="1"/>
          <p:nvPr/>
        </p:nvSpPr>
        <p:spPr>
          <a:xfrm>
            <a:off x="2842483" y="14863946"/>
            <a:ext cx="144334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E65104A5-5120-1622-4D3A-26C2D14309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2764" y="944210"/>
            <a:ext cx="5670260" cy="2124803"/>
          </a:xfrm>
          <a:prstGeom prst="rect">
            <a:avLst/>
          </a:prstGeom>
        </p:spPr>
      </p:pic>
      <p:pic>
        <p:nvPicPr>
          <p:cNvPr id="5" name="Picture 4" descr="Flags on sticks with a black background&#10;&#10;Description automatically generated">
            <a:extLst>
              <a:ext uri="{FF2B5EF4-FFF2-40B4-BE49-F238E27FC236}">
                <a16:creationId xmlns:a16="http://schemas.microsoft.com/office/drawing/2014/main" id="{9300635C-4A1F-21EA-F8B6-0966C761CD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090" y="7655485"/>
            <a:ext cx="1905000" cy="3238500"/>
          </a:xfrm>
          <a:prstGeom prst="rect">
            <a:avLst/>
          </a:prstGeom>
        </p:spPr>
      </p:pic>
      <p:sp>
        <p:nvSpPr>
          <p:cNvPr id="9" name="Company">
            <a:extLst>
              <a:ext uri="{FF2B5EF4-FFF2-40B4-BE49-F238E27FC236}">
                <a16:creationId xmlns:a16="http://schemas.microsoft.com/office/drawing/2014/main" id="{7C22E358-87E1-6E20-5A42-2C02019D7DC4}"/>
              </a:ext>
            </a:extLst>
          </p:cNvPr>
          <p:cNvSpPr txBox="1"/>
          <p:nvPr/>
        </p:nvSpPr>
        <p:spPr>
          <a:xfrm>
            <a:off x="14898133" y="2047583"/>
            <a:ext cx="6402393" cy="1063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 algn="l"/>
            <a:r>
              <a:rPr lang="en-US" sz="7200" dirty="0">
                <a:solidFill>
                  <a:schemeClr val="bg1"/>
                </a:solidFill>
                <a:latin typeface="Helvetica" pitchFamily="2" charset="0"/>
              </a:rPr>
              <a:t>THE LEADING</a:t>
            </a:r>
          </a:p>
        </p:txBody>
      </p:sp>
      <p:sp>
        <p:nvSpPr>
          <p:cNvPr id="10" name="Company">
            <a:extLst>
              <a:ext uri="{FF2B5EF4-FFF2-40B4-BE49-F238E27FC236}">
                <a16:creationId xmlns:a16="http://schemas.microsoft.com/office/drawing/2014/main" id="{7BAD6BD1-078C-0738-35DB-F4791B68B40F}"/>
              </a:ext>
            </a:extLst>
          </p:cNvPr>
          <p:cNvSpPr txBox="1"/>
          <p:nvPr/>
        </p:nvSpPr>
        <p:spPr>
          <a:xfrm>
            <a:off x="13531861" y="3000304"/>
            <a:ext cx="9443048" cy="1498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b="0" dirty="0">
                <a:solidFill>
                  <a:schemeClr val="bg1"/>
                </a:solidFill>
                <a:latin typeface="Helvetica" pitchFamily="2" charset="0"/>
              </a:rPr>
              <a:t>Direct Seller of Telecommunications,</a:t>
            </a:r>
          </a:p>
          <a:p>
            <a:pPr>
              <a:lnSpc>
                <a:spcPct val="100000"/>
              </a:lnSpc>
            </a:pPr>
            <a:r>
              <a:rPr lang="en-US" sz="4400" b="0" dirty="0">
                <a:solidFill>
                  <a:schemeClr val="bg1"/>
                </a:solidFill>
                <a:latin typeface="Helvetica" pitchFamily="2" charset="0"/>
              </a:rPr>
              <a:t>Energy &amp; Other Essential Services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B0D09E-C04A-B4D7-419B-5243FF5EF772}"/>
              </a:ext>
            </a:extLst>
          </p:cNvPr>
          <p:cNvGrpSpPr/>
          <p:nvPr/>
        </p:nvGrpSpPr>
        <p:grpSpPr>
          <a:xfrm>
            <a:off x="1780580" y="3162223"/>
            <a:ext cx="11064240" cy="2286000"/>
            <a:chOff x="1780580" y="3162223"/>
            <a:chExt cx="11064240" cy="2286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D6DAD0-D725-D5D7-540A-3BA0D5A112A8}"/>
                </a:ext>
              </a:extLst>
            </p:cNvPr>
            <p:cNvSpPr/>
            <p:nvPr/>
          </p:nvSpPr>
          <p:spPr>
            <a:xfrm>
              <a:off x="1780580" y="3162223"/>
              <a:ext cx="11064240" cy="22860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11" name="Picture 2" descr="Inc. Top 500 Company | Driftless Glen Distillery No. 316 Out of 5,000">
              <a:extLst>
                <a:ext uri="{FF2B5EF4-FFF2-40B4-BE49-F238E27FC236}">
                  <a16:creationId xmlns:a16="http://schemas.microsoft.com/office/drawing/2014/main" id="{F4B415DD-DE83-21E0-9977-D5119EB053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276" y="3711493"/>
              <a:ext cx="1687214" cy="124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CN Recognized on Inc. Magazine's List of 1,000 Private Titans in American  Business | Newswire">
              <a:extLst>
                <a:ext uri="{FF2B5EF4-FFF2-40B4-BE49-F238E27FC236}">
                  <a16:creationId xmlns:a16="http://schemas.microsoft.com/office/drawing/2014/main" id="{8B0284AC-BD5E-995C-ACF4-4BD7C202CB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52" t="4917" r="2659" b="4450"/>
            <a:stretch/>
          </p:blipFill>
          <p:spPr bwMode="auto">
            <a:xfrm>
              <a:off x="2149598" y="3541784"/>
              <a:ext cx="1852219" cy="1611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The Better Business Bureau (And What It's Done For Us) - Loud Canvas Media">
              <a:extLst>
                <a:ext uri="{FF2B5EF4-FFF2-40B4-BE49-F238E27FC236}">
                  <a16:creationId xmlns:a16="http://schemas.microsoft.com/office/drawing/2014/main" id="{161641EB-9723-E63F-51EA-136BFE071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9421" y="3829599"/>
              <a:ext cx="2635032" cy="1273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E1F3043-E7F3-E01F-696F-D0AAA62A12D7}"/>
              </a:ext>
            </a:extLst>
          </p:cNvPr>
          <p:cNvCxnSpPr>
            <a:cxnSpLocks/>
          </p:cNvCxnSpPr>
          <p:nvPr/>
        </p:nvCxnSpPr>
        <p:spPr>
          <a:xfrm>
            <a:off x="1356360" y="7941274"/>
            <a:ext cx="21671280" cy="0"/>
          </a:xfrm>
          <a:prstGeom prst="line">
            <a:avLst/>
          </a:prstGeom>
          <a:noFill/>
          <a:ln w="12700" cap="flat">
            <a:solidFill>
              <a:srgbClr val="5E5E5E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Picture 8" descr="Dsa Member Logo - Free Transparent PNG Download - PNGkey | ? logo, Luhan,  Members">
            <a:extLst>
              <a:ext uri="{FF2B5EF4-FFF2-40B4-BE49-F238E27FC236}">
                <a16:creationId xmlns:a16="http://schemas.microsoft.com/office/drawing/2014/main" id="{C9CC40F6-0612-7121-A171-E039E4184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890" y="3497746"/>
            <a:ext cx="2021967" cy="16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E3D44EC-8AC5-40BD-DBAF-DA990C0A1E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503878" y="12336245"/>
            <a:ext cx="2447476" cy="9171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4E9EC6-B7D9-7387-A430-D093A35AF92A}"/>
              </a:ext>
            </a:extLst>
          </p:cNvPr>
          <p:cNvSpPr txBox="1"/>
          <p:nvPr/>
        </p:nvSpPr>
        <p:spPr>
          <a:xfrm>
            <a:off x="14230863" y="13127056"/>
            <a:ext cx="9544050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©️2025 ACN Opportunity, LLC | ACN Business Opportunity Presentation-USEN | </a:t>
            </a:r>
            <a:r>
              <a:rPr lang="ru-RU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031625</a:t>
            </a:r>
            <a:endParaRPr kumimoji="0" lang="en-US" sz="19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769209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203F0-3E2B-5308-D800-8EA309569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2C3AED4-D7CC-954E-F183-7CD3250D25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3456061F-5C6E-202B-8CA1-C8B8FE5B5372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2F682239-BA25-AF1D-F66D-5C3DEAAF7C09}"/>
              </a:ext>
            </a:extLst>
          </p:cNvPr>
          <p:cNvSpPr txBox="1"/>
          <p:nvPr/>
        </p:nvSpPr>
        <p:spPr>
          <a:xfrm>
            <a:off x="3749492" y="1360961"/>
            <a:ext cx="17398994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Where will I find my customers?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9E2F2E5-B2F4-D66B-1FB6-ECB0878A9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803399D-458F-C9EF-38E6-2DF01110ABD4}"/>
              </a:ext>
            </a:extLst>
          </p:cNvPr>
          <p:cNvSpPr/>
          <p:nvPr/>
        </p:nvSpPr>
        <p:spPr>
          <a:xfrm>
            <a:off x="1381380" y="5254309"/>
            <a:ext cx="220272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indent="-1371600" algn="l">
              <a:lnSpc>
                <a:spcPct val="100000"/>
              </a:lnSpc>
              <a:buAutoNum type="arabicPeriod"/>
            </a:pP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Yourself</a:t>
            </a:r>
          </a:p>
          <a:p>
            <a:pPr marL="1143000" indent="-1143000" algn="l">
              <a:lnSpc>
                <a:spcPct val="100000"/>
              </a:lnSpc>
              <a:buAutoNum type="arabicPeriod"/>
            </a:pP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Prospects who don’t become IBO’s</a:t>
            </a:r>
          </a:p>
          <a:p>
            <a:pPr marL="1143000" indent="-1143000" algn="l">
              <a:lnSpc>
                <a:spcPct val="100000"/>
              </a:lnSpc>
              <a:buAutoNum type="arabicPeriod"/>
            </a:pPr>
            <a:endParaRPr lang="en-US" sz="8800" b="1" dirty="0">
              <a:solidFill>
                <a:schemeClr val="accent1"/>
              </a:solidFill>
              <a:latin typeface="Helvetica" pitchFamily="2" charset="0"/>
            </a:endParaRPr>
          </a:p>
          <a:p>
            <a:pPr marL="1143000" indent="-1143000" algn="l">
              <a:lnSpc>
                <a:spcPct val="100000"/>
              </a:lnSpc>
              <a:buAutoNum type="arabicPeriod"/>
            </a:pP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Everyone Else</a:t>
            </a:r>
            <a:endParaRPr lang="en-US" sz="8800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E14322-DF66-ADAC-980C-5024F83AA0E5}"/>
              </a:ext>
            </a:extLst>
          </p:cNvPr>
          <p:cNvSpPr/>
          <p:nvPr/>
        </p:nvSpPr>
        <p:spPr>
          <a:xfrm>
            <a:off x="9415142" y="2876280"/>
            <a:ext cx="606768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600" b="1" dirty="0">
                <a:solidFill>
                  <a:srgbClr val="00437E"/>
                </a:solidFill>
                <a:latin typeface="Helvetica" pitchFamily="2" charset="0"/>
              </a:rPr>
              <a:t>3 Sources</a:t>
            </a:r>
            <a:endParaRPr lang="en-US" sz="9600" b="1" dirty="0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E360D4-BBF2-259F-8993-52F61581C153}"/>
              </a:ext>
            </a:extLst>
          </p:cNvPr>
          <p:cNvSpPr/>
          <p:nvPr/>
        </p:nvSpPr>
        <p:spPr>
          <a:xfrm>
            <a:off x="3983500" y="8037058"/>
            <a:ext cx="170370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rgbClr val="FF0000"/>
                </a:solidFill>
                <a:latin typeface="Helvetica" pitchFamily="2" charset="0"/>
              </a:rPr>
              <a:t>Use the “Favor, Why, Help, Try” approach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78E52-6F36-0C86-793B-4F06B2FF07A7}"/>
              </a:ext>
            </a:extLst>
          </p:cNvPr>
          <p:cNvSpPr txBox="1"/>
          <p:nvPr/>
        </p:nvSpPr>
        <p:spPr>
          <a:xfrm>
            <a:off x="-41841" y="12731764"/>
            <a:ext cx="7228773" cy="9026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*COLUMBUS, OHIO - NOV 8, 2025*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72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B1720-B875-3D05-E6E8-A9764DF6D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85193A0-B33C-8051-D128-E6E9FB79A3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6543030"/>
            <a:ext cx="24384001" cy="618758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uFillTx/>
                <a:sym typeface="Myriad Pro"/>
              </a:rPr>
              <a:t>\</a:t>
            </a: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A205F530-F86B-1E53-27D7-87B16E347D72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69DB0C5E-E4C5-7E88-75ED-84DA3EE61C3A}"/>
              </a:ext>
            </a:extLst>
          </p:cNvPr>
          <p:cNvSpPr txBox="1"/>
          <p:nvPr/>
        </p:nvSpPr>
        <p:spPr>
          <a:xfrm>
            <a:off x="2529613" y="1360961"/>
            <a:ext cx="19838764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Who should be your first  customer?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ADBB73A-B6CB-DD84-6C84-1B1063099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D73DC55-B977-248A-8FF9-F834323F623C}"/>
              </a:ext>
            </a:extLst>
          </p:cNvPr>
          <p:cNvSpPr/>
          <p:nvPr/>
        </p:nvSpPr>
        <p:spPr>
          <a:xfrm>
            <a:off x="1381380" y="6970044"/>
            <a:ext cx="220272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indent="-1371600" algn="l">
              <a:lnSpc>
                <a:spcPct val="100000"/>
              </a:lnSpc>
              <a:buAutoNum type="arabicPeriod"/>
            </a:pP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Create </a:t>
            </a:r>
            <a:r>
              <a:rPr lang="en-US" sz="8800" b="1" u="sng" dirty="0">
                <a:solidFill>
                  <a:schemeClr val="accent1"/>
                </a:solidFill>
                <a:latin typeface="Helvetica" pitchFamily="2" charset="0"/>
              </a:rPr>
              <a:t>BELIEF</a:t>
            </a: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 in your services</a:t>
            </a:r>
          </a:p>
          <a:p>
            <a:pPr marL="1371600" indent="-1371600" algn="l">
              <a:lnSpc>
                <a:spcPct val="100000"/>
              </a:lnSpc>
              <a:buAutoNum type="arabicPeriod"/>
            </a:pPr>
            <a:r>
              <a:rPr lang="en-US" sz="8800" b="1" u="sng" dirty="0">
                <a:solidFill>
                  <a:schemeClr val="accent1"/>
                </a:solidFill>
                <a:latin typeface="Helvetica" pitchFamily="2" charset="0"/>
              </a:rPr>
              <a:t>Learn</a:t>
            </a: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 the sign-up process</a:t>
            </a:r>
          </a:p>
          <a:p>
            <a:pPr marL="1371600" indent="-1371600" algn="l">
              <a:lnSpc>
                <a:spcPct val="100000"/>
              </a:lnSpc>
              <a:buAutoNum type="arabicPeriod"/>
            </a:pPr>
            <a:r>
              <a:rPr lang="en-US" sz="8800" b="1" dirty="0">
                <a:solidFill>
                  <a:schemeClr val="accent1"/>
                </a:solidFill>
                <a:latin typeface="Helvetica" pitchFamily="2" charset="0"/>
              </a:rPr>
              <a:t>Earn up to 20% of </a:t>
            </a:r>
            <a:r>
              <a:rPr lang="en-US" sz="8800" b="1" u="sng" dirty="0">
                <a:solidFill>
                  <a:schemeClr val="accent1"/>
                </a:solidFill>
                <a:latin typeface="Helvetica" pitchFamily="2" charset="0"/>
              </a:rPr>
              <a:t>your own services</a:t>
            </a:r>
            <a:endParaRPr lang="en-US" sz="8800" u="sng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71A9A4-6F98-875B-D763-E9A2F6F19F55}"/>
              </a:ext>
            </a:extLst>
          </p:cNvPr>
          <p:cNvSpPr/>
          <p:nvPr/>
        </p:nvSpPr>
        <p:spPr>
          <a:xfrm>
            <a:off x="3480550" y="3208479"/>
            <a:ext cx="178289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600" b="1" dirty="0">
                <a:solidFill>
                  <a:srgbClr val="00437E"/>
                </a:solidFill>
                <a:latin typeface="Helvetica" pitchFamily="2" charset="0"/>
              </a:rPr>
              <a:t>Most important source is </a:t>
            </a:r>
            <a:r>
              <a:rPr lang="en-US" sz="9600" b="1" u="sng" dirty="0">
                <a:solidFill>
                  <a:srgbClr val="00437E"/>
                </a:solidFill>
                <a:latin typeface="Helvetica" pitchFamily="2" charset="0"/>
              </a:rPr>
              <a:t>YOU</a:t>
            </a:r>
            <a:endParaRPr lang="en-US" sz="9600" b="1" u="sng" dirty="0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E0D91E-B452-74C2-909C-C479AA585479}"/>
              </a:ext>
            </a:extLst>
          </p:cNvPr>
          <p:cNvSpPr/>
          <p:nvPr/>
        </p:nvSpPr>
        <p:spPr>
          <a:xfrm>
            <a:off x="6101868" y="4731247"/>
            <a:ext cx="1209658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rgbClr val="FF0000"/>
                </a:solidFill>
                <a:latin typeface="Helvetica" pitchFamily="2" charset="0"/>
              </a:rPr>
              <a:t>Think Like A Business Owner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C827D5-0F17-E211-166C-C769024A9CFA}"/>
              </a:ext>
            </a:extLst>
          </p:cNvPr>
          <p:cNvSpPr/>
          <p:nvPr/>
        </p:nvSpPr>
        <p:spPr>
          <a:xfrm>
            <a:off x="4521715" y="11839397"/>
            <a:ext cx="157466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rgbClr val="FF0000"/>
                </a:solidFill>
                <a:latin typeface="Helvetica" pitchFamily="2" charset="0"/>
              </a:rPr>
              <a:t>Next: Tutorial video for flagship services – Flash &amp; Impact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180E2-A9E1-EEAB-AF4D-4C3C06A33B56}"/>
              </a:ext>
            </a:extLst>
          </p:cNvPr>
          <p:cNvSpPr txBox="1"/>
          <p:nvPr/>
        </p:nvSpPr>
        <p:spPr>
          <a:xfrm>
            <a:off x="-3186291" y="12608838"/>
            <a:ext cx="14180467" cy="76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*COLUMBUS, OHIO - NOV 8, 2025*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82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ah mobile order video">
            <a:hlinkClick r:id="" action="ppaction://media"/>
            <a:extLst>
              <a:ext uri="{FF2B5EF4-FFF2-40B4-BE49-F238E27FC236}">
                <a16:creationId xmlns:a16="http://schemas.microsoft.com/office/drawing/2014/main" id="{2ED614D2-3184-94DE-FEB0-E0B1928230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007" y="166255"/>
            <a:ext cx="23724523" cy="1308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4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pact enroll">
            <a:hlinkClick r:id="" action="ppaction://media"/>
            <a:extLst>
              <a:ext uri="{FF2B5EF4-FFF2-40B4-BE49-F238E27FC236}">
                <a16:creationId xmlns:a16="http://schemas.microsoft.com/office/drawing/2014/main" id="{ABEE33B0-74BD-4678-BDE1-49A728D6E2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673" y="249381"/>
            <a:ext cx="23940654" cy="1325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C3D9F-A86D-B17A-8D49-06EA6C17F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5FE953-63F7-BBAF-4D9E-152453C06EAA}"/>
              </a:ext>
            </a:extLst>
          </p:cNvPr>
          <p:cNvSpPr/>
          <p:nvPr/>
        </p:nvSpPr>
        <p:spPr>
          <a:xfrm>
            <a:off x="1" y="4903751"/>
            <a:ext cx="24505644" cy="8867463"/>
          </a:xfrm>
          <a:prstGeom prst="rect">
            <a:avLst/>
          </a:prstGeom>
          <a:gradFill>
            <a:gsLst>
              <a:gs pos="80000">
                <a:srgbClr val="DAEDFD"/>
              </a:gs>
              <a:gs pos="26000">
                <a:srgbClr val="FFFFFF"/>
              </a:gs>
              <a:gs pos="100000">
                <a:srgbClr val="C1E1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blue square with white text&#10;&#10;Description automatically generated">
            <a:extLst>
              <a:ext uri="{FF2B5EF4-FFF2-40B4-BE49-F238E27FC236}">
                <a16:creationId xmlns:a16="http://schemas.microsoft.com/office/drawing/2014/main" id="{266F7B8E-89FC-3824-791D-9AFFCD5C33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39091"/>
          <a:stretch/>
        </p:blipFill>
        <p:spPr>
          <a:xfrm>
            <a:off x="0" y="-15701"/>
            <a:ext cx="24505644" cy="58569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FCC4C7-F952-50FC-3EDB-1F1D773AF3D5}"/>
              </a:ext>
            </a:extLst>
          </p:cNvPr>
          <p:cNvSpPr txBox="1"/>
          <p:nvPr/>
        </p:nvSpPr>
        <p:spPr>
          <a:xfrm>
            <a:off x="2842483" y="14863946"/>
            <a:ext cx="144334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9" name="Company">
            <a:extLst>
              <a:ext uri="{FF2B5EF4-FFF2-40B4-BE49-F238E27FC236}">
                <a16:creationId xmlns:a16="http://schemas.microsoft.com/office/drawing/2014/main" id="{E8EB3152-4B43-6BE5-186F-C3B657227DAA}"/>
              </a:ext>
            </a:extLst>
          </p:cNvPr>
          <p:cNvSpPr txBox="1"/>
          <p:nvPr/>
        </p:nvSpPr>
        <p:spPr>
          <a:xfrm>
            <a:off x="5139592" y="2522516"/>
            <a:ext cx="14104822" cy="1843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r>
              <a:rPr lang="en-US" sz="13800" dirty="0">
                <a:solidFill>
                  <a:schemeClr val="bg1"/>
                </a:solidFill>
                <a:latin typeface="Helvetica" pitchFamily="2" charset="0"/>
              </a:rPr>
              <a:t>Building A Team</a:t>
            </a:r>
          </a:p>
        </p:txBody>
      </p:sp>
      <p:sp>
        <p:nvSpPr>
          <p:cNvPr id="10" name="Company">
            <a:extLst>
              <a:ext uri="{FF2B5EF4-FFF2-40B4-BE49-F238E27FC236}">
                <a16:creationId xmlns:a16="http://schemas.microsoft.com/office/drawing/2014/main" id="{7F56BFAA-6AF4-1E18-99AE-01295CAAFCC9}"/>
              </a:ext>
            </a:extLst>
          </p:cNvPr>
          <p:cNvSpPr txBox="1"/>
          <p:nvPr/>
        </p:nvSpPr>
        <p:spPr>
          <a:xfrm>
            <a:off x="1" y="7919315"/>
            <a:ext cx="24505643" cy="1913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1500" dirty="0">
                <a:solidFill>
                  <a:schemeClr val="accent1"/>
                </a:solidFill>
                <a:latin typeface="Helvetica" pitchFamily="2" charset="0"/>
              </a:rPr>
              <a:t>Launching Your Business</a:t>
            </a:r>
          </a:p>
        </p:txBody>
      </p:sp>
      <p:pic>
        <p:nvPicPr>
          <p:cNvPr id="2" name="Picture 1" descr="A blue square with white text&#10;&#10;Description automatically generated">
            <a:extLst>
              <a:ext uri="{FF2B5EF4-FFF2-40B4-BE49-F238E27FC236}">
                <a16:creationId xmlns:a16="http://schemas.microsoft.com/office/drawing/2014/main" id="{76252113-D378-DDA0-627E-FF64FB19C10E}"/>
              </a:ext>
            </a:extLst>
          </p:cNvPr>
          <p:cNvPicPr/>
          <p:nvPr/>
        </p:nvPicPr>
        <p:blipFill>
          <a:blip r:embed="rId2"/>
          <a:srcRect b="39091"/>
          <a:stretch/>
        </p:blipFill>
        <p:spPr>
          <a:xfrm>
            <a:off x="14786043" y="11594164"/>
            <a:ext cx="9719601" cy="783138"/>
          </a:xfrm>
          <a:prstGeom prst="rect">
            <a:avLst/>
          </a:prstGeom>
        </p:spPr>
      </p:pic>
      <p:sp>
        <p:nvSpPr>
          <p:cNvPr id="4" name="Company">
            <a:extLst>
              <a:ext uri="{FF2B5EF4-FFF2-40B4-BE49-F238E27FC236}">
                <a16:creationId xmlns:a16="http://schemas.microsoft.com/office/drawing/2014/main" id="{2ACFBB41-A88A-9FDB-F901-E2E439D4FA7E}"/>
              </a:ext>
            </a:extLst>
          </p:cNvPr>
          <p:cNvSpPr txBox="1"/>
          <p:nvPr/>
        </p:nvSpPr>
        <p:spPr>
          <a:xfrm>
            <a:off x="15109025" y="11691346"/>
            <a:ext cx="9557102" cy="685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 algn="l"/>
            <a:r>
              <a:rPr lang="en-US" sz="4400" dirty="0">
                <a:solidFill>
                  <a:schemeClr val="bg1"/>
                </a:solidFill>
                <a:latin typeface="Helvetica" pitchFamily="2" charset="0"/>
              </a:rPr>
              <a:t>Create Overriding Residual Income</a:t>
            </a:r>
          </a:p>
        </p:txBody>
      </p:sp>
    </p:spTree>
    <p:extLst>
      <p:ext uri="{BB962C8B-B14F-4D97-AF65-F5344CB8AC3E}">
        <p14:creationId xmlns:p14="http://schemas.microsoft.com/office/powerpoint/2010/main" val="2783717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g240fb4443d4_2_2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6" y="28599"/>
            <a:ext cx="24376664" cy="13714214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240fb4443d4_2_238"/>
          <p:cNvSpPr/>
          <p:nvPr/>
        </p:nvSpPr>
        <p:spPr>
          <a:xfrm>
            <a:off x="877365" y="455322"/>
            <a:ext cx="16975318" cy="146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00" tIns="91400" rIns="182800" bIns="91400" anchor="b" anchorCtr="0">
            <a:noAutofit/>
          </a:bodyPr>
          <a:lstStyle/>
          <a:p>
            <a:pPr>
              <a:lnSpc>
                <a:spcPct val="90000"/>
              </a:lnSpc>
              <a:buSzPts val="3357"/>
            </a:pPr>
            <a:r>
              <a:rPr lang="en-US" sz="6714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BOOK A ZOOM MEETING ASAP (24-48 HOURS)</a:t>
            </a:r>
            <a:endParaRPr sz="6714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g240fb4443d4_2_238"/>
          <p:cNvSpPr/>
          <p:nvPr/>
        </p:nvSpPr>
        <p:spPr>
          <a:xfrm flipH="1">
            <a:off x="20714771" y="12126196"/>
            <a:ext cx="45714" cy="471912"/>
          </a:xfrm>
          <a:prstGeom prst="rect">
            <a:avLst/>
          </a:prstGeom>
          <a:solidFill>
            <a:srgbClr val="00457C"/>
          </a:solidFill>
          <a:ln>
            <a:noFill/>
          </a:ln>
          <a:effectLst>
            <a:outerShdw blurRad="38100" dist="25400" dir="5400000" rotWithShape="0">
              <a:srgbClr val="000000">
                <a:alpha val="47450"/>
              </a:srgbClr>
            </a:outerShdw>
          </a:effectLst>
        </p:spPr>
        <p:txBody>
          <a:bodyPr spcFirstLastPara="1" wrap="square" lIns="50750" tIns="50750" rIns="50750" bIns="50750" anchor="ctr" anchorCtr="0">
            <a:noAutofit/>
          </a:bodyPr>
          <a:lstStyle/>
          <a:p>
            <a:pPr algn="ctr">
              <a:buSzPts val="1200"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g240fb4443d4_2_238"/>
          <p:cNvSpPr/>
          <p:nvPr/>
        </p:nvSpPr>
        <p:spPr>
          <a:xfrm>
            <a:off x="21359685" y="11090297"/>
            <a:ext cx="2464274" cy="238555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4218"/>
            </a:pPr>
            <a:endParaRPr sz="843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g240fb4443d4_2_238"/>
          <p:cNvSpPr/>
          <p:nvPr/>
        </p:nvSpPr>
        <p:spPr>
          <a:xfrm>
            <a:off x="1551355" y="5924687"/>
            <a:ext cx="16105242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2200"/>
            </a:pPr>
            <a:r>
              <a:rPr lang="en-US" sz="4400" b="1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2. Make A List. 100 names and numbers. Do Not Prejudge! </a:t>
            </a:r>
            <a:endParaRPr sz="2800"/>
          </a:p>
          <a:p>
            <a:pPr marL="1314188" lvl="1" indent="-571386">
              <a:buClr>
                <a:srgbClr val="00457C"/>
              </a:buClr>
              <a:buSzPts val="2200"/>
              <a:buFont typeface="Noto Sans Symbols"/>
              <a:buChar char="✔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Your “A” List</a:t>
            </a:r>
            <a:endParaRPr sz="2800"/>
          </a:p>
          <a:p>
            <a:pPr marL="2228702" lvl="2" indent="-685800">
              <a:buClr>
                <a:srgbClr val="00457C"/>
              </a:buClr>
              <a:buSzPts val="2200"/>
              <a:buFont typeface="Arial"/>
              <a:buChar char="•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Business Owners</a:t>
            </a:r>
            <a:endParaRPr sz="2800"/>
          </a:p>
          <a:p>
            <a:pPr marL="2228702" lvl="2" indent="-685800">
              <a:buClr>
                <a:srgbClr val="00457C"/>
              </a:buClr>
              <a:buSzPts val="2200"/>
              <a:buFont typeface="Arial"/>
              <a:buChar char="•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Network Marketing </a:t>
            </a:r>
            <a:r>
              <a:rPr lang="en-US" sz="48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Experience</a:t>
            </a:r>
            <a:endParaRPr sz="2800"/>
          </a:p>
          <a:p>
            <a:pPr marL="2228702" lvl="2" indent="-685800">
              <a:buClr>
                <a:srgbClr val="00457C"/>
              </a:buClr>
              <a:buSzPts val="2200"/>
              <a:buFont typeface="Arial"/>
              <a:buChar char="•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$100,000 Earners </a:t>
            </a:r>
            <a:endParaRPr sz="2800"/>
          </a:p>
          <a:p>
            <a:pPr marL="2228702" lvl="2" indent="-685800">
              <a:buClr>
                <a:srgbClr val="00457C"/>
              </a:buClr>
              <a:buSzPts val="2200"/>
              <a:buFont typeface="Arial"/>
              <a:buChar char="•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Everyone Else</a:t>
            </a:r>
            <a:endParaRPr sz="2800"/>
          </a:p>
          <a:p>
            <a:pPr>
              <a:buSzPts val="2200"/>
            </a:pPr>
            <a:endParaRPr sz="4400">
              <a:solidFill>
                <a:srgbClr val="00457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g240fb4443d4_2_238"/>
          <p:cNvSpPr/>
          <p:nvPr/>
        </p:nvSpPr>
        <p:spPr>
          <a:xfrm>
            <a:off x="1551354" y="3037697"/>
            <a:ext cx="16975316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42802" indent="-742802">
              <a:buClr>
                <a:srgbClr val="00457C"/>
              </a:buClr>
              <a:buSzPts val="2200"/>
              <a:buFont typeface="Calibri"/>
              <a:buAutoNum type="arabicPeriod"/>
            </a:pPr>
            <a:r>
              <a:rPr lang="en-US" sz="4400" b="1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Set A Date In The Next 24 – 48 Hours</a:t>
            </a:r>
            <a:endParaRPr sz="4400">
              <a:solidFill>
                <a:srgbClr val="0045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85602" lvl="1" indent="-742800">
              <a:buClr>
                <a:srgbClr val="00457C"/>
              </a:buClr>
              <a:buSzPts val="2200"/>
              <a:buFont typeface="Noto Sans Symbols"/>
              <a:buChar char="✔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Set Up Your Zoom Meeting NOW – TEXT the person that invited you</a:t>
            </a:r>
            <a:endParaRPr sz="2800"/>
          </a:p>
          <a:p>
            <a:pPr marL="1485602" lvl="1" indent="-742800">
              <a:buClr>
                <a:srgbClr val="00457C"/>
              </a:buClr>
              <a:buSzPts val="2200"/>
              <a:buFont typeface="Noto Sans Symbols"/>
              <a:buChar char="✔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Pick A Time That Works for YOU</a:t>
            </a:r>
            <a:endParaRPr sz="2800"/>
          </a:p>
          <a:p>
            <a:pPr marL="742802" indent="-463402">
              <a:buSzPts val="2200"/>
            </a:pPr>
            <a:endParaRPr sz="4400">
              <a:solidFill>
                <a:srgbClr val="00457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g240fb4443d4_2_238"/>
          <p:cNvSpPr/>
          <p:nvPr/>
        </p:nvSpPr>
        <p:spPr>
          <a:xfrm>
            <a:off x="1551355" y="10552245"/>
            <a:ext cx="20299138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indent="101600">
              <a:buSzPts val="2200"/>
            </a:pPr>
            <a:r>
              <a:rPr lang="en-US" sz="4400" b="1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3. Invite, Invite, Invite...</a:t>
            </a:r>
            <a:endParaRPr sz="2800"/>
          </a:p>
          <a:p>
            <a:pPr marL="1314188" lvl="1" indent="-571386">
              <a:buClr>
                <a:srgbClr val="00457C"/>
              </a:buClr>
              <a:buSzPts val="2200"/>
              <a:buFont typeface="Noto Sans Symbols"/>
              <a:buChar char="✔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50% Will Not Show </a:t>
            </a:r>
            <a:r>
              <a:rPr lang="en-US" sz="4400" b="1" u="sng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(OVER INVITE)</a:t>
            </a:r>
            <a:endParaRPr sz="2800"/>
          </a:p>
          <a:p>
            <a:pPr marL="1314188" lvl="1" indent="-571386">
              <a:buClr>
                <a:srgbClr val="00457C"/>
              </a:buClr>
              <a:buSzPts val="2200"/>
              <a:buFont typeface="Noto Sans Symbols"/>
              <a:buChar char="✔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Set a goal to have double digit invites</a:t>
            </a:r>
            <a:endParaRPr sz="2800"/>
          </a:p>
          <a:p>
            <a:pPr marL="1314188" lvl="1" indent="-571386">
              <a:buClr>
                <a:srgbClr val="00457C"/>
              </a:buClr>
              <a:buSzPts val="2200"/>
              <a:buFont typeface="Noto Sans Symbols"/>
              <a:buChar char="✔"/>
            </a:pPr>
            <a:r>
              <a:rPr lang="en-US" sz="4400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rPr>
              <a:t>The Person That Put The Most People On Zoom Presentations the Fastest Wins</a:t>
            </a:r>
            <a:endParaRPr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046CE-E00A-BF3A-C87C-C7E723D56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B3A0F58-3647-352E-1C96-6A19BBADDB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A50C7834-DDD1-710A-E8BA-D9277F3901FE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0925B8D5-F6B3-69E3-BCBB-898C5537C444}"/>
              </a:ext>
            </a:extLst>
          </p:cNvPr>
          <p:cNvSpPr txBox="1"/>
          <p:nvPr/>
        </p:nvSpPr>
        <p:spPr>
          <a:xfrm>
            <a:off x="5793336" y="1360961"/>
            <a:ext cx="13311335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SCHEDULE A MEETING!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0918A5F-4CC6-69BE-A9D0-E48F66DA5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02680" y="11468100"/>
            <a:ext cx="3305959" cy="209008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07794D7-F63F-8C37-AFAC-F46BBF6B9B85}"/>
              </a:ext>
            </a:extLst>
          </p:cNvPr>
          <p:cNvSpPr/>
          <p:nvPr/>
        </p:nvSpPr>
        <p:spPr>
          <a:xfrm>
            <a:off x="1584390" y="2588604"/>
            <a:ext cx="21621240" cy="95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b="1" dirty="0">
                <a:solidFill>
                  <a:srgbClr val="FF0000"/>
                </a:solidFill>
                <a:latin typeface="Helvetica" pitchFamily="2" charset="0"/>
              </a:rPr>
              <a:t>WHY? </a:t>
            </a:r>
          </a:p>
          <a:p>
            <a:pPr>
              <a:lnSpc>
                <a:spcPct val="100000"/>
              </a:lnSpc>
            </a:pPr>
            <a:r>
              <a:rPr lang="en-US" sz="9600" b="1" dirty="0">
                <a:solidFill>
                  <a:srgbClr val="FF0000"/>
                </a:solidFill>
                <a:latin typeface="Helvetica" pitchFamily="2" charset="0"/>
              </a:rPr>
              <a:t>1) </a:t>
            </a: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You get 5 services = $300 </a:t>
            </a:r>
          </a:p>
          <a:p>
            <a:pPr>
              <a:lnSpc>
                <a:spcPct val="100000"/>
              </a:lnSpc>
            </a:pPr>
            <a:r>
              <a:rPr lang="en-US" sz="9600" b="1" dirty="0">
                <a:solidFill>
                  <a:srgbClr val="FF0000"/>
                </a:solidFill>
                <a:latin typeface="Helvetica" pitchFamily="2" charset="0"/>
              </a:rPr>
              <a:t>2) </a:t>
            </a: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Get 2 IBO’s with 5 services each </a:t>
            </a:r>
          </a:p>
          <a:p>
            <a:pPr algn="ctr">
              <a:lnSpc>
                <a:spcPct val="100000"/>
              </a:lnSpc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Promotion to ETL = $500 </a:t>
            </a:r>
          </a:p>
          <a:p>
            <a:pPr algn="ctr">
              <a:lnSpc>
                <a:spcPct val="100000"/>
              </a:lnSpc>
            </a:pPr>
            <a:r>
              <a:rPr lang="en-US" sz="16600" b="1" dirty="0">
                <a:solidFill>
                  <a:srgbClr val="FF0000"/>
                </a:solidFill>
                <a:latin typeface="Helvetica" pitchFamily="2" charset="0"/>
              </a:rPr>
              <a:t>$800</a:t>
            </a:r>
          </a:p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rgbClr val="FF0000"/>
                </a:solidFill>
                <a:latin typeface="Helvetica" pitchFamily="2" charset="0"/>
              </a:rPr>
              <a:t>in your first 30 days</a:t>
            </a:r>
          </a:p>
        </p:txBody>
      </p:sp>
    </p:spTree>
    <p:extLst>
      <p:ext uri="{BB962C8B-B14F-4D97-AF65-F5344CB8AC3E}">
        <p14:creationId xmlns:p14="http://schemas.microsoft.com/office/powerpoint/2010/main" val="37527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1D28F-9169-FEE9-A0B2-CA4523637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BE5386-02BC-97D1-06CB-A9A2C3D69B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8FFEC802-4D06-462A-6476-473F5A14B0CD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0AEB30CB-2ED3-27B1-E4EA-9A51D839072A}"/>
              </a:ext>
            </a:extLst>
          </p:cNvPr>
          <p:cNvSpPr txBox="1"/>
          <p:nvPr/>
        </p:nvSpPr>
        <p:spPr>
          <a:xfrm>
            <a:off x="4202062" y="1167161"/>
            <a:ext cx="16385896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SCHEDULE A MEETING ASAP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E25B24F-9CDA-06ED-3DD8-1805E8316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6F256CC-841C-E6B7-CCA7-9EBE3584B507}"/>
              </a:ext>
            </a:extLst>
          </p:cNvPr>
          <p:cNvSpPr/>
          <p:nvPr/>
        </p:nvSpPr>
        <p:spPr>
          <a:xfrm>
            <a:off x="1381380" y="3437032"/>
            <a:ext cx="220272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000" b="1" dirty="0">
                <a:solidFill>
                  <a:schemeClr val="accent1"/>
                </a:solidFill>
                <a:latin typeface="Helvetica" pitchFamily="2" charset="0"/>
              </a:rPr>
              <a:t>1. Pick a time that works for </a:t>
            </a:r>
            <a:r>
              <a:rPr lang="en-US" sz="6000" b="1" u="sng" dirty="0">
                <a:solidFill>
                  <a:schemeClr val="accent1"/>
                </a:solidFill>
                <a:latin typeface="Helvetica" pitchFamily="2" charset="0"/>
              </a:rPr>
              <a:t>YOU</a:t>
            </a: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Set it up now by texting the person you’re working with!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BDA68F-29F5-31B5-D0D8-170AA3B6D71C}"/>
              </a:ext>
            </a:extLst>
          </p:cNvPr>
          <p:cNvSpPr/>
          <p:nvPr/>
        </p:nvSpPr>
        <p:spPr>
          <a:xfrm>
            <a:off x="1381380" y="5913723"/>
            <a:ext cx="220272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000" b="1" dirty="0">
                <a:solidFill>
                  <a:schemeClr val="accent1"/>
                </a:solidFill>
                <a:latin typeface="Helvetica" pitchFamily="2" charset="0"/>
              </a:rPr>
              <a:t>2. Make a list – 100 Names &amp; Numbers. Do not prejudge. </a:t>
            </a:r>
            <a:endParaRPr lang="en-US" sz="6000" b="1" u="sng" dirty="0">
              <a:solidFill>
                <a:schemeClr val="accent1"/>
              </a:solidFill>
              <a:latin typeface="Helvetica" pitchFamily="2" charset="0"/>
            </a:endParaRP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Business Owners / Self Employed / Real Estate Pro’s</a:t>
            </a: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Network Marketing / Direct Sales Experience</a:t>
            </a: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$100,000+ Income Earners</a:t>
            </a: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Everyone Else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30D022-5F77-78B2-0773-8642FF143D37}"/>
              </a:ext>
            </a:extLst>
          </p:cNvPr>
          <p:cNvSpPr/>
          <p:nvPr/>
        </p:nvSpPr>
        <p:spPr>
          <a:xfrm>
            <a:off x="1381380" y="9810399"/>
            <a:ext cx="220272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6000" b="1" dirty="0">
                <a:solidFill>
                  <a:schemeClr val="accent1"/>
                </a:solidFill>
                <a:latin typeface="Helvetica" pitchFamily="2" charset="0"/>
              </a:rPr>
              <a:t>3. Invite. Invite. Invite. </a:t>
            </a:r>
            <a:endParaRPr lang="en-US" sz="6000" b="1" u="sng" dirty="0">
              <a:solidFill>
                <a:schemeClr val="accent1"/>
              </a:solidFill>
              <a:latin typeface="Helvetica" pitchFamily="2" charset="0"/>
            </a:endParaRP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50% will not show up – TIP: Over Invite</a:t>
            </a: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Set a goal to have double digit invites</a:t>
            </a:r>
          </a:p>
          <a:p>
            <a:pPr marL="1371600" indent="-1371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  <a:latin typeface="Helvetica" pitchFamily="2" charset="0"/>
              </a:rPr>
              <a:t>The person that put the most people on presentations the fastest, WINS!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FA127A-4870-3CBD-E541-291EDB154FEC}"/>
              </a:ext>
            </a:extLst>
          </p:cNvPr>
          <p:cNvSpPr txBox="1"/>
          <p:nvPr/>
        </p:nvSpPr>
        <p:spPr>
          <a:xfrm>
            <a:off x="-3186291" y="12608838"/>
            <a:ext cx="14180467" cy="76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*COLUMBUS, OHIO - NOV 8, 2025*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02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38409-F723-922F-6A7A-7ECF89F30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EAC402B-9DC6-B7A4-A2F9-6573642064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7D213B76-3F50-E4D8-F98B-4863AF7EB304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F46613C3-F896-80C3-EE93-CF027FD4CA29}"/>
              </a:ext>
            </a:extLst>
          </p:cNvPr>
          <p:cNvSpPr txBox="1"/>
          <p:nvPr/>
        </p:nvSpPr>
        <p:spPr>
          <a:xfrm>
            <a:off x="3440123" y="1360961"/>
            <a:ext cx="18017753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SAMPLE SCRIPT – PRACTICE IT!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44E5DBC-4718-F7AC-7CA9-304DED7F0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ADE5A10-21EB-566C-261A-25061A2C74A5}"/>
              </a:ext>
            </a:extLst>
          </p:cNvPr>
          <p:cNvSpPr/>
          <p:nvPr/>
        </p:nvSpPr>
        <p:spPr>
          <a:xfrm>
            <a:off x="1381380" y="3437032"/>
            <a:ext cx="22027260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 algn="l">
              <a:lnSpc>
                <a:spcPct val="100000"/>
              </a:lnSpc>
              <a:buAutoNum type="arabicPeriod"/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Do you look at other ways of making </a:t>
            </a:r>
            <a:r>
              <a:rPr lang="en-US" sz="7200" b="1" u="sng" dirty="0">
                <a:solidFill>
                  <a:schemeClr val="accent1"/>
                </a:solidFill>
                <a:latin typeface="Helvetica" pitchFamily="2" charset="0"/>
              </a:rPr>
              <a:t>money?</a:t>
            </a:r>
          </a:p>
          <a:p>
            <a:pPr marL="1143000" indent="-1143000" algn="l">
              <a:lnSpc>
                <a:spcPct val="100000"/>
              </a:lnSpc>
              <a:buAutoNum type="arabicPeriod"/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(Share your WHY) – this is </a:t>
            </a:r>
            <a:r>
              <a:rPr lang="en-US" sz="7200" b="1" u="sng" dirty="0">
                <a:solidFill>
                  <a:schemeClr val="accent1"/>
                </a:solidFill>
                <a:latin typeface="Helvetica" pitchFamily="2" charset="0"/>
              </a:rPr>
              <a:t>why</a:t>
            </a: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 I started looking.</a:t>
            </a:r>
          </a:p>
          <a:p>
            <a:pPr marL="1143000" indent="-1143000" algn="l">
              <a:lnSpc>
                <a:spcPct val="100000"/>
              </a:lnSpc>
              <a:buAutoNum type="arabicPeriod"/>
            </a:pPr>
            <a:r>
              <a:rPr lang="en-US" sz="7200" b="1" u="sng" dirty="0">
                <a:solidFill>
                  <a:schemeClr val="accent1"/>
                </a:solidFill>
                <a:latin typeface="Helvetica" pitchFamily="2" charset="0"/>
              </a:rPr>
              <a:t>Edify</a:t>
            </a: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 Speaker - Ex: “I met an individual that is having success, expanding a business with essential services and new technology.</a:t>
            </a:r>
          </a:p>
          <a:p>
            <a:pPr marL="1143000" indent="-1143000" algn="l">
              <a:lnSpc>
                <a:spcPct val="100000"/>
              </a:lnSpc>
              <a:buAutoNum type="arabicPeriod"/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Promote the meeting and set up the confirmation call. </a:t>
            </a:r>
            <a:endParaRPr lang="en-US" sz="7200" b="1" u="sng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F12681-E893-D261-F6F8-E0743667C817}"/>
              </a:ext>
            </a:extLst>
          </p:cNvPr>
          <p:cNvSpPr/>
          <p:nvPr/>
        </p:nvSpPr>
        <p:spPr>
          <a:xfrm>
            <a:off x="5204868" y="12669419"/>
            <a:ext cx="144882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rgbClr val="FF0000"/>
                </a:solidFill>
                <a:latin typeface="Helvetica" pitchFamily="2" charset="0"/>
              </a:rPr>
              <a:t>Host: 15 minutes before the meeting, text a reminder!</a:t>
            </a:r>
          </a:p>
        </p:txBody>
      </p:sp>
    </p:spTree>
    <p:extLst>
      <p:ext uri="{BB962C8B-B14F-4D97-AF65-F5344CB8AC3E}">
        <p14:creationId xmlns:p14="http://schemas.microsoft.com/office/powerpoint/2010/main" val="1598943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Google Shape;568;g240fb4443d4_2_273"/>
          <p:cNvGrpSpPr/>
          <p:nvPr/>
        </p:nvGrpSpPr>
        <p:grpSpPr>
          <a:xfrm>
            <a:off x="10041" y="-237792"/>
            <a:ext cx="24384002" cy="13952900"/>
            <a:chOff x="-2" y="-12480"/>
            <a:chExt cx="24355721" cy="13954717"/>
          </a:xfrm>
        </p:grpSpPr>
        <p:pic>
          <p:nvPicPr>
            <p:cNvPr id="569" name="Google Shape;569;g240fb4443d4_2_27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-1"/>
              <a:ext cx="24355719" cy="139367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0" name="Google Shape;570;g240fb4443d4_2_273"/>
            <p:cNvPicPr preferRelativeResize="0"/>
            <p:nvPr/>
          </p:nvPicPr>
          <p:blipFill rotWithShape="1">
            <a:blip r:embed="rId3">
              <a:alphaModFix/>
            </a:blip>
            <a:srcRect l="19192"/>
            <a:stretch/>
          </p:blipFill>
          <p:spPr>
            <a:xfrm rot="10800000">
              <a:off x="-2" y="-12480"/>
              <a:ext cx="19706899" cy="139547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1" name="Google Shape;571;g240fb4443d4_2_273"/>
          <p:cNvSpPr/>
          <p:nvPr/>
        </p:nvSpPr>
        <p:spPr>
          <a:xfrm>
            <a:off x="1523802" y="1705185"/>
            <a:ext cx="21305516" cy="1021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indent="101600" algn="ctr">
              <a:buSzPts val="8298"/>
            </a:pPr>
            <a:r>
              <a:rPr lang="en-US" sz="16596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Let’s Schedule Your </a:t>
            </a:r>
            <a:endParaRPr sz="2800"/>
          </a:p>
          <a:p>
            <a:pPr indent="101600" algn="ctr">
              <a:buSzPts val="8298"/>
            </a:pPr>
            <a:r>
              <a:rPr lang="en-US" sz="16596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ZOOM Meeting</a:t>
            </a:r>
            <a:endParaRPr sz="2800"/>
          </a:p>
          <a:p>
            <a:pPr indent="101600" algn="ctr">
              <a:buSzPts val="8298"/>
            </a:pPr>
            <a:r>
              <a:rPr lang="en-US" sz="16596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within the next </a:t>
            </a:r>
            <a:endParaRPr sz="2800"/>
          </a:p>
          <a:p>
            <a:pPr indent="101600" algn="ctr">
              <a:buSzPts val="8298"/>
            </a:pPr>
            <a:r>
              <a:rPr lang="en-US" sz="16596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24-48 hours!</a:t>
            </a:r>
            <a:endParaRPr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8D264E-9B73-7187-BBB2-5B0BC6D95F25}"/>
              </a:ext>
            </a:extLst>
          </p:cNvPr>
          <p:cNvSpPr/>
          <p:nvPr/>
        </p:nvSpPr>
        <p:spPr>
          <a:xfrm>
            <a:off x="15081" y="4932464"/>
            <a:ext cx="24383999" cy="8867463"/>
          </a:xfrm>
          <a:prstGeom prst="rect">
            <a:avLst/>
          </a:prstGeom>
          <a:gradFill>
            <a:gsLst>
              <a:gs pos="80000">
                <a:srgbClr val="DAEDFD"/>
              </a:gs>
              <a:gs pos="26000">
                <a:srgbClr val="FFFFFF"/>
              </a:gs>
              <a:gs pos="100000">
                <a:srgbClr val="C1E1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Essential Residential    Business Services"/>
          <p:cNvSpPr txBox="1"/>
          <p:nvPr/>
        </p:nvSpPr>
        <p:spPr>
          <a:xfrm>
            <a:off x="2768929" y="1243540"/>
            <a:ext cx="20621029" cy="1000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6700" dirty="0">
                <a:latin typeface="Helvetica" pitchFamily="2" charset="0"/>
              </a:rPr>
              <a:t>ESSENTIAL SERVICES</a:t>
            </a:r>
          </a:p>
        </p:txBody>
      </p:sp>
      <p:grpSp>
        <p:nvGrpSpPr>
          <p:cNvPr id="183" name="Группа"/>
          <p:cNvGrpSpPr/>
          <p:nvPr/>
        </p:nvGrpSpPr>
        <p:grpSpPr>
          <a:xfrm>
            <a:off x="1381380" y="1013914"/>
            <a:ext cx="1115915" cy="1115915"/>
            <a:chOff x="312231" y="89208"/>
            <a:chExt cx="1115914" cy="1115914"/>
          </a:xfrm>
        </p:grpSpPr>
        <p:sp>
          <p:nvSpPr>
            <p:cNvPr id="181" name="Кружок"/>
            <p:cNvSpPr/>
            <p:nvPr/>
          </p:nvSpPr>
          <p:spPr>
            <a:xfrm>
              <a:off x="312231" y="89208"/>
              <a:ext cx="1115914" cy="1115914"/>
            </a:xfrm>
            <a:prstGeom prst="ellipse">
              <a:avLst/>
            </a:prstGeom>
            <a:solidFill>
              <a:srgbClr val="00437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100000"/>
                </a:lnSpc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>
                <a:latin typeface="Helvetica" pitchFamily="2" charset="0"/>
              </a:endParaRPr>
            </a:p>
          </p:txBody>
        </p:sp>
        <p:sp>
          <p:nvSpPr>
            <p:cNvPr id="182" name="2"/>
            <p:cNvSpPr txBox="1"/>
            <p:nvPr/>
          </p:nvSpPr>
          <p:spPr>
            <a:xfrm>
              <a:off x="583865" y="90921"/>
              <a:ext cx="572644" cy="981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lnSpc>
                  <a:spcPts val="9400"/>
                </a:lnSpc>
                <a:defRPr sz="6600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latin typeface="Helvetica" pitchFamily="2" charset="0"/>
                </a:rPr>
                <a:t>2</a:t>
              </a:r>
            </a:p>
          </p:txBody>
        </p:sp>
      </p:grpSp>
      <p:sp>
        <p:nvSpPr>
          <p:cNvPr id="192" name="Линия"/>
          <p:cNvSpPr/>
          <p:nvPr/>
        </p:nvSpPr>
        <p:spPr>
          <a:xfrm flipH="1">
            <a:off x="16662128" y="1239289"/>
            <a:ext cx="0" cy="757416"/>
          </a:xfrm>
          <a:prstGeom prst="line">
            <a:avLst/>
          </a:prstGeom>
          <a:ln w="88900">
            <a:solidFill>
              <a:srgbClr val="4F92D4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7800" dirty="0"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AD70A3-214C-6DDA-7848-DF453BD2D73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676" y="2498384"/>
            <a:ext cx="23941886" cy="2406159"/>
          </a:xfrm>
          <a:prstGeom prst="rect">
            <a:avLst/>
          </a:prstGeom>
        </p:spPr>
      </p:pic>
      <p:sp>
        <p:nvSpPr>
          <p:cNvPr id="4" name="Линия">
            <a:extLst>
              <a:ext uri="{FF2B5EF4-FFF2-40B4-BE49-F238E27FC236}">
                <a16:creationId xmlns:a16="http://schemas.microsoft.com/office/drawing/2014/main" id="{F129C163-CE20-4DCF-4D8B-E191C4DD5B96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3C4BAD-1781-77DE-5C7C-02704672D8B6}"/>
              </a:ext>
            </a:extLst>
          </p:cNvPr>
          <p:cNvSpPr/>
          <p:nvPr/>
        </p:nvSpPr>
        <p:spPr>
          <a:xfrm>
            <a:off x="12861846" y="1527538"/>
            <a:ext cx="8279831" cy="640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00437E"/>
                </a:solidFill>
                <a:latin typeface="Helvetica" pitchFamily="2" charset="0"/>
              </a:rPr>
              <a:t>Business  Residential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0554C9-4B2A-A115-2D43-4A695FF7C63D}"/>
              </a:ext>
            </a:extLst>
          </p:cNvPr>
          <p:cNvSpPr>
            <a:spLocks/>
          </p:cNvSpPr>
          <p:nvPr/>
        </p:nvSpPr>
        <p:spPr>
          <a:xfrm>
            <a:off x="210005" y="5091355"/>
            <a:ext cx="23963989" cy="4389120"/>
          </a:xfrm>
          <a:prstGeom prst="rect">
            <a:avLst/>
          </a:prstGeom>
          <a:solidFill>
            <a:srgbClr val="4A79C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2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6C95606-F11A-9B24-8D4A-68B66BA5F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010" y="6032990"/>
            <a:ext cx="2236140" cy="16978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231CC7-3B60-FB29-E73A-69B454D27BA6}"/>
              </a:ext>
            </a:extLst>
          </p:cNvPr>
          <p:cNvSpPr txBox="1"/>
          <p:nvPr/>
        </p:nvSpPr>
        <p:spPr>
          <a:xfrm>
            <a:off x="5134708" y="9835903"/>
            <a:ext cx="13592907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00437E"/>
                </a:solidFill>
                <a:latin typeface="Public Sans" pitchFamily="2" charset="77"/>
              </a:rPr>
              <a:t>NEW INDUSTRIES COMING END OF 2025!</a:t>
            </a:r>
            <a:r>
              <a:rPr lang="en-US" sz="4800" b="1" dirty="0">
                <a:solidFill>
                  <a:srgbClr val="00437E"/>
                </a:solidFill>
                <a:latin typeface="Public Sans" pitchFamily="2" charset="77"/>
              </a:rPr>
              <a:t> 	</a:t>
            </a:r>
            <a:r>
              <a:rPr lang="en-US" sz="4400" b="1" dirty="0">
                <a:solidFill>
                  <a:srgbClr val="00437E"/>
                </a:solidFill>
                <a:latin typeface="Public Sans" pitchFamily="2" charset="77"/>
              </a:rPr>
              <a:t>	     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rgbClr val="00437E"/>
              </a:solidFill>
              <a:latin typeface="Public Sans" pitchFamily="2" charset="77"/>
            </a:endParaRPr>
          </a:p>
        </p:txBody>
      </p:sp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D525E20-74FF-32CD-423B-DDF4F780B4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878" y="6150995"/>
            <a:ext cx="1944194" cy="1212153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6C25307D-EA2A-11B0-2962-18427284B2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0431" y="8125751"/>
            <a:ext cx="2622457" cy="874152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1BCB2096-E6E9-18AF-DC6F-2516902EBE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7580" y="6442990"/>
            <a:ext cx="3211266" cy="806026"/>
          </a:xfrm>
          <a:prstGeom prst="rect">
            <a:avLst/>
          </a:prstGeom>
        </p:spPr>
      </p:pic>
      <p:pic>
        <p:nvPicPr>
          <p:cNvPr id="17" name="Picture 16" descr="A white letter with black background&#10;&#10;Description automatically generated">
            <a:extLst>
              <a:ext uri="{FF2B5EF4-FFF2-40B4-BE49-F238E27FC236}">
                <a16:creationId xmlns:a16="http://schemas.microsoft.com/office/drawing/2014/main" id="{EAD086E5-1F79-ABA9-F4EA-95240E05C5F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635" y="8325842"/>
            <a:ext cx="2237511" cy="431647"/>
          </a:xfrm>
          <a:prstGeom prst="rect">
            <a:avLst/>
          </a:prstGeom>
        </p:spPr>
      </p:pic>
      <p:pic>
        <p:nvPicPr>
          <p:cNvPr id="18" name="Object 6" descr="preencoded.png">
            <a:extLst>
              <a:ext uri="{FF2B5EF4-FFF2-40B4-BE49-F238E27FC236}">
                <a16:creationId xmlns:a16="http://schemas.microsoft.com/office/drawing/2014/main" id="{DB2E2DF2-E8DC-01FE-D77E-5846828C7FE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03769" y="6410352"/>
            <a:ext cx="2686367" cy="895295"/>
          </a:xfrm>
          <a:prstGeom prst="rect">
            <a:avLst/>
          </a:prstGeom>
        </p:spPr>
      </p:pic>
      <p:pic>
        <p:nvPicPr>
          <p:cNvPr id="24" name="Picture 23" descr="A black and white logo&#10;&#10;Description automatically generated">
            <a:extLst>
              <a:ext uri="{FF2B5EF4-FFF2-40B4-BE49-F238E27FC236}">
                <a16:creationId xmlns:a16="http://schemas.microsoft.com/office/drawing/2014/main" id="{717DEDE3-3284-2643-A8BD-54A371180EB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3500" y="8125545"/>
            <a:ext cx="2322073" cy="748868"/>
          </a:xfrm>
          <a:prstGeom prst="rect">
            <a:avLst/>
          </a:prstGeom>
        </p:spPr>
      </p:pic>
      <p:pic>
        <p:nvPicPr>
          <p:cNvPr id="25" name="Picture 24" descr="A black and white logo&#10;&#10;Description automatically generated">
            <a:extLst>
              <a:ext uri="{FF2B5EF4-FFF2-40B4-BE49-F238E27FC236}">
                <a16:creationId xmlns:a16="http://schemas.microsoft.com/office/drawing/2014/main" id="{CDBC1C4B-8132-935D-EFDD-E464F332CF9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3358" y="7805586"/>
            <a:ext cx="2621039" cy="1364605"/>
          </a:xfrm>
          <a:prstGeom prst="rect">
            <a:avLst/>
          </a:prstGeom>
        </p:spPr>
      </p:pic>
      <p:pic>
        <p:nvPicPr>
          <p:cNvPr id="26" name="Picture 2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54476B5-7ED0-B573-75FA-23C086E7838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548" y="6585019"/>
            <a:ext cx="3136708" cy="727352"/>
          </a:xfrm>
          <a:prstGeom prst="rect">
            <a:avLst/>
          </a:prstGeom>
        </p:spPr>
      </p:pic>
      <p:pic>
        <p:nvPicPr>
          <p:cNvPr id="28" name="Picture 27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705BA2F-07E9-D494-4C23-30845007C5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14" y="8004585"/>
            <a:ext cx="1944194" cy="869828"/>
          </a:xfrm>
          <a:prstGeom prst="rect">
            <a:avLst/>
          </a:prstGeom>
        </p:spPr>
      </p:pic>
      <p:pic>
        <p:nvPicPr>
          <p:cNvPr id="30" name="Picture 29" descr="A black and white logo&#10;&#10;AI-generated content may be incorrect.">
            <a:extLst>
              <a:ext uri="{FF2B5EF4-FFF2-40B4-BE49-F238E27FC236}">
                <a16:creationId xmlns:a16="http://schemas.microsoft.com/office/drawing/2014/main" id="{45DCF5C5-FC35-71FE-07EC-8800F5EF2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80" y="7805586"/>
            <a:ext cx="3020797" cy="1472161"/>
          </a:xfrm>
          <a:prstGeom prst="rect">
            <a:avLst/>
          </a:prstGeom>
        </p:spPr>
      </p:pic>
      <p:pic>
        <p:nvPicPr>
          <p:cNvPr id="32" name="Picture 31" descr="A logo of a company&#10;&#10;AI-generated content may be incorrect.">
            <a:extLst>
              <a:ext uri="{FF2B5EF4-FFF2-40B4-BE49-F238E27FC236}">
                <a16:creationId xmlns:a16="http://schemas.microsoft.com/office/drawing/2014/main" id="{3B02DEE6-E191-C987-9CE3-B8729AC0A8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142" y="6317794"/>
            <a:ext cx="2751223" cy="1170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98B9E7-0F8E-CA45-D65F-32B479F5FA4B}"/>
              </a:ext>
            </a:extLst>
          </p:cNvPr>
          <p:cNvSpPr txBox="1"/>
          <p:nvPr/>
        </p:nvSpPr>
        <p:spPr>
          <a:xfrm>
            <a:off x="6227378" y="11118795"/>
            <a:ext cx="4320911" cy="2431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en-US" sz="4400" b="1" dirty="0">
              <a:solidFill>
                <a:srgbClr val="00437E"/>
              </a:solidFill>
              <a:latin typeface="Public Sans" pitchFamily="2" charset="77"/>
            </a:endParaRPr>
          </a:p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437E"/>
                </a:solidFill>
                <a:latin typeface="Public Sans" pitchFamily="2" charset="77"/>
              </a:rPr>
              <a:t>HOME &amp; AUTO INSURANCE 	</a:t>
            </a:r>
            <a:r>
              <a:rPr lang="en-US" sz="4400" b="1" dirty="0">
                <a:solidFill>
                  <a:srgbClr val="00437E"/>
                </a:solidFill>
                <a:latin typeface="Public Sans" pitchFamily="2" charset="77"/>
              </a:rPr>
              <a:t>     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rgbClr val="00437E"/>
              </a:solidFill>
              <a:latin typeface="Public Sa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29189E-D966-71D4-95E4-39635FD4B2FE}"/>
              </a:ext>
            </a:extLst>
          </p:cNvPr>
          <p:cNvSpPr txBox="1"/>
          <p:nvPr/>
        </p:nvSpPr>
        <p:spPr>
          <a:xfrm>
            <a:off x="12791923" y="10316475"/>
            <a:ext cx="2298213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en-US" sz="4400" b="1" dirty="0">
              <a:solidFill>
                <a:srgbClr val="00437E"/>
              </a:solidFill>
              <a:latin typeface="Public Sans" pitchFamily="2" charset="77"/>
            </a:endParaRPr>
          </a:p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437E"/>
                </a:solidFill>
                <a:latin typeface="Public Sans" pitchFamily="2" charset="77"/>
              </a:rPr>
              <a:t>FINTECH	     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rgbClr val="00437E"/>
              </a:solidFill>
              <a:latin typeface="Public Sans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6B6156-6604-C94C-51BD-0378F6E4D4BB}"/>
              </a:ext>
            </a:extLst>
          </p:cNvPr>
          <p:cNvSpPr txBox="1"/>
          <p:nvPr/>
        </p:nvSpPr>
        <p:spPr>
          <a:xfrm>
            <a:off x="6975040" y="9639366"/>
            <a:ext cx="2942683" cy="2616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en-US" sz="4400" b="1" dirty="0">
              <a:solidFill>
                <a:srgbClr val="00437E"/>
              </a:solidFill>
              <a:latin typeface="Public Sans" pitchFamily="2" charset="77"/>
            </a:endParaRPr>
          </a:p>
          <a:p>
            <a:pPr>
              <a:lnSpc>
                <a:spcPct val="100000"/>
              </a:lnSpc>
            </a:pPr>
            <a:endParaRPr lang="en-US" sz="4000" b="1" dirty="0">
              <a:solidFill>
                <a:srgbClr val="00437E"/>
              </a:solidFill>
              <a:latin typeface="Public Sans" pitchFamily="2" charset="77"/>
            </a:endParaRPr>
          </a:p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437E"/>
                </a:solidFill>
                <a:latin typeface="Public Sans" pitchFamily="2" charset="77"/>
              </a:rPr>
              <a:t>INSURANCE</a:t>
            </a:r>
            <a:r>
              <a:rPr lang="en-US" sz="4400" b="1" dirty="0">
                <a:solidFill>
                  <a:srgbClr val="00437E"/>
                </a:solidFill>
                <a:latin typeface="Public Sans" pitchFamily="2" charset="77"/>
              </a:rPr>
              <a:t>     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rgbClr val="00437E"/>
              </a:solidFill>
              <a:latin typeface="Public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8084E-9364-BB3D-4E7B-0976AAFB0CB4}"/>
              </a:ext>
            </a:extLst>
          </p:cNvPr>
          <p:cNvSpPr txBox="1"/>
          <p:nvPr/>
        </p:nvSpPr>
        <p:spPr>
          <a:xfrm>
            <a:off x="10846068" y="11116439"/>
            <a:ext cx="5996936" cy="2185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endParaRPr lang="en-US" sz="4400" b="1" dirty="0">
              <a:solidFill>
                <a:srgbClr val="00437E"/>
              </a:solidFill>
              <a:latin typeface="Public Sans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437E"/>
                </a:solidFill>
                <a:latin typeface="Public Sans" pitchFamily="2" charset="77"/>
              </a:rPr>
              <a:t>    ONLINE &amp;TECHNOLOGY BANKING 		     </a:t>
            </a:r>
          </a:p>
          <a:p>
            <a:pPr>
              <a:lnSpc>
                <a:spcPct val="100000"/>
              </a:lnSpc>
            </a:pPr>
            <a:endParaRPr lang="en-US" sz="3600" b="1" dirty="0">
              <a:solidFill>
                <a:srgbClr val="00437E"/>
              </a:solidFill>
              <a:latin typeface="Public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78250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99D44-89C2-70DF-46A7-B1B4411B2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A0750A-6221-8E0D-7546-404C1678C294}"/>
              </a:ext>
            </a:extLst>
          </p:cNvPr>
          <p:cNvSpPr/>
          <p:nvPr/>
        </p:nvSpPr>
        <p:spPr>
          <a:xfrm>
            <a:off x="1" y="4903751"/>
            <a:ext cx="24505644" cy="8867463"/>
          </a:xfrm>
          <a:prstGeom prst="rect">
            <a:avLst/>
          </a:prstGeom>
          <a:gradFill>
            <a:gsLst>
              <a:gs pos="80000">
                <a:srgbClr val="DAEDFD"/>
              </a:gs>
              <a:gs pos="26000">
                <a:srgbClr val="FFFFFF"/>
              </a:gs>
              <a:gs pos="100000">
                <a:srgbClr val="C1E1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blue square with white text&#10;&#10;Description automatically generated">
            <a:extLst>
              <a:ext uri="{FF2B5EF4-FFF2-40B4-BE49-F238E27FC236}">
                <a16:creationId xmlns:a16="http://schemas.microsoft.com/office/drawing/2014/main" id="{AA5F33A5-7B39-00C4-1736-E4B21F09BC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091"/>
          <a:stretch/>
        </p:blipFill>
        <p:spPr>
          <a:xfrm>
            <a:off x="1" y="1"/>
            <a:ext cx="24505644" cy="62646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A1CA3D-6F88-AD28-0C6F-FC95007D901B}"/>
              </a:ext>
            </a:extLst>
          </p:cNvPr>
          <p:cNvSpPr txBox="1"/>
          <p:nvPr/>
        </p:nvSpPr>
        <p:spPr>
          <a:xfrm>
            <a:off x="2842483" y="14863946"/>
            <a:ext cx="144334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9" name="Company">
            <a:extLst>
              <a:ext uri="{FF2B5EF4-FFF2-40B4-BE49-F238E27FC236}">
                <a16:creationId xmlns:a16="http://schemas.microsoft.com/office/drawing/2014/main" id="{A8ACA5AB-AADB-7F3D-B696-8C8C74F536B5}"/>
              </a:ext>
            </a:extLst>
          </p:cNvPr>
          <p:cNvSpPr txBox="1"/>
          <p:nvPr/>
        </p:nvSpPr>
        <p:spPr>
          <a:xfrm>
            <a:off x="7161409" y="2788636"/>
            <a:ext cx="9781523" cy="2594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r>
              <a:rPr lang="en-US" sz="19900" dirty="0">
                <a:solidFill>
                  <a:schemeClr val="bg1"/>
                </a:solidFill>
                <a:latin typeface="Helvetica" pitchFamily="2" charset="0"/>
              </a:rPr>
              <a:t>Mindset</a:t>
            </a:r>
            <a:endParaRPr lang="en-US" sz="239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" name="Company">
            <a:extLst>
              <a:ext uri="{FF2B5EF4-FFF2-40B4-BE49-F238E27FC236}">
                <a16:creationId xmlns:a16="http://schemas.microsoft.com/office/drawing/2014/main" id="{F2C7F789-FDCC-BDCD-B332-0B0228DEC34C}"/>
              </a:ext>
            </a:extLst>
          </p:cNvPr>
          <p:cNvSpPr txBox="1"/>
          <p:nvPr/>
        </p:nvSpPr>
        <p:spPr>
          <a:xfrm>
            <a:off x="10267949" y="6531212"/>
            <a:ext cx="10801351" cy="5044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r>
              <a:rPr lang="en-US" sz="19900" dirty="0">
                <a:solidFill>
                  <a:schemeClr val="accent1"/>
                </a:solidFill>
                <a:latin typeface="Helvetica" pitchFamily="2" charset="0"/>
              </a:rPr>
              <a:t>&amp; </a:t>
            </a:r>
          </a:p>
          <a:p>
            <a:r>
              <a:rPr lang="en-US" sz="19900" dirty="0">
                <a:solidFill>
                  <a:schemeClr val="accent1"/>
                </a:solidFill>
                <a:latin typeface="Helvetica" pitchFamily="2" charset="0"/>
              </a:rPr>
              <a:t>		Events</a:t>
            </a:r>
          </a:p>
        </p:txBody>
      </p:sp>
    </p:spTree>
    <p:extLst>
      <p:ext uri="{BB962C8B-B14F-4D97-AF65-F5344CB8AC3E}">
        <p14:creationId xmlns:p14="http://schemas.microsoft.com/office/powerpoint/2010/main" val="177622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13292-D818-F4E2-7F49-C59DACF0A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134D2AB-3915-5834-B2BC-2D14EF085F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49E09512-F796-3578-355C-BE65D83274D6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0BD8CE0F-E0E6-4D00-4238-894B7DB0458D}"/>
              </a:ext>
            </a:extLst>
          </p:cNvPr>
          <p:cNvSpPr txBox="1"/>
          <p:nvPr/>
        </p:nvSpPr>
        <p:spPr>
          <a:xfrm>
            <a:off x="1865989" y="1360961"/>
            <a:ext cx="21166051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Pro’s Sort – Amateur’s Sell &amp; Convince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B96E558-F2E8-7351-BC13-1E48C4DC1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DFC89D9-B6F4-BF31-1535-7372B42E4BBB}"/>
              </a:ext>
            </a:extLst>
          </p:cNvPr>
          <p:cNvSpPr/>
          <p:nvPr/>
        </p:nvSpPr>
        <p:spPr>
          <a:xfrm>
            <a:off x="1136529" y="2642605"/>
            <a:ext cx="22027260" cy="951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Sorting is FUN!</a:t>
            </a:r>
          </a:p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FF0000"/>
                </a:solidFill>
                <a:latin typeface="Helvetica" pitchFamily="2" charset="0"/>
              </a:rPr>
              <a:t>Convincing is draining</a:t>
            </a:r>
          </a:p>
          <a:p>
            <a:pPr algn="ctr">
              <a:lnSpc>
                <a:spcPct val="100000"/>
              </a:lnSpc>
            </a:pPr>
            <a:endParaRPr lang="en-US" sz="7200" b="1" dirty="0">
              <a:solidFill>
                <a:schemeClr val="accent1"/>
              </a:solidFill>
              <a:latin typeface="Helvetic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Be a Professional</a:t>
            </a:r>
          </a:p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FF0000"/>
                </a:solidFill>
                <a:latin typeface="Helvetica" pitchFamily="2" charset="0"/>
              </a:rPr>
              <a:t>Listen, Sort and Move On</a:t>
            </a:r>
          </a:p>
          <a:p>
            <a:pPr algn="ctr">
              <a:lnSpc>
                <a:spcPct val="100000"/>
              </a:lnSpc>
            </a:pPr>
            <a:endParaRPr lang="en-US" sz="7200" b="1" dirty="0">
              <a:solidFill>
                <a:schemeClr val="accent1"/>
              </a:solidFill>
              <a:latin typeface="Helvetic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And Remember –</a:t>
            </a:r>
          </a:p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FF0000"/>
                </a:solidFill>
                <a:latin typeface="Helvetica" pitchFamily="2" charset="0"/>
              </a:rPr>
              <a:t>A “NO” may not be a “NO” forever</a:t>
            </a:r>
          </a:p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SW, SW, SW, SW, NEXT!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F77E8B-DA81-2789-4510-13572AE58916}"/>
              </a:ext>
            </a:extLst>
          </p:cNvPr>
          <p:cNvSpPr txBox="1"/>
          <p:nvPr/>
        </p:nvSpPr>
        <p:spPr>
          <a:xfrm>
            <a:off x="-3186291" y="12608838"/>
            <a:ext cx="14180467" cy="76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*COLUMBUS, OHIO - NOV 8, 2025*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59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D5C3C-6BB5-4A97-A96B-AEA7B7EBC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CF61AD4-0039-F03F-1891-1FE8860021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2A8A9CA9-57B3-2B82-55D8-D20638D3A3A9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CB8131A4-4E57-982D-94E7-36083173D268}"/>
              </a:ext>
            </a:extLst>
          </p:cNvPr>
          <p:cNvSpPr txBox="1"/>
          <p:nvPr/>
        </p:nvSpPr>
        <p:spPr>
          <a:xfrm>
            <a:off x="5883120" y="1360961"/>
            <a:ext cx="13131799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Emotional Rollercoaster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BE4A4DF-2938-4C6C-FE26-FC86E8991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E4A4225-B547-C580-5126-56F7370BC425}"/>
              </a:ext>
            </a:extLst>
          </p:cNvPr>
          <p:cNvSpPr/>
          <p:nvPr/>
        </p:nvSpPr>
        <p:spPr>
          <a:xfrm>
            <a:off x="1435389" y="2642605"/>
            <a:ext cx="22027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chemeClr val="accent1"/>
                </a:solidFill>
                <a:latin typeface="Helvetica" pitchFamily="2" charset="0"/>
              </a:rPr>
              <a:t>is totally NORMAL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417766-C667-98E2-9ACA-4876405A97D4}"/>
              </a:ext>
            </a:extLst>
          </p:cNvPr>
          <p:cNvSpPr/>
          <p:nvPr/>
        </p:nvSpPr>
        <p:spPr>
          <a:xfrm>
            <a:off x="975360" y="10930565"/>
            <a:ext cx="2202726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chemeClr val="accent1"/>
                </a:solidFill>
                <a:latin typeface="Helvetica" pitchFamily="2" charset="0"/>
              </a:rPr>
              <a:t>Don’t let your HIGH’s get too high &amp; your LOW’s get you too low. </a:t>
            </a:r>
            <a:r>
              <a:rPr lang="en-US" sz="8000" b="1" dirty="0">
                <a:solidFill>
                  <a:srgbClr val="FF0000"/>
                </a:solidFill>
                <a:latin typeface="Helvetica" pitchFamily="2" charset="0"/>
              </a:rPr>
              <a:t>Remember your WHY!</a:t>
            </a:r>
            <a:endParaRPr lang="en-US" sz="5400" b="1" dirty="0">
              <a:solidFill>
                <a:srgbClr val="FF0000"/>
              </a:solidFill>
              <a:latin typeface="Helvetica" pitchFamily="2" charset="0"/>
            </a:endParaRPr>
          </a:p>
        </p:txBody>
      </p:sp>
      <p:pic>
        <p:nvPicPr>
          <p:cNvPr id="1026" name="Picture 2" descr="Roller Coaster Cartoon Images – Browse 8,623 Stock Photos, Vectors, and  Video | Adobe Stock">
            <a:extLst>
              <a:ext uri="{FF2B5EF4-FFF2-40B4-BE49-F238E27FC236}">
                <a16:creationId xmlns:a16="http://schemas.microsoft.com/office/drawing/2014/main" id="{9B722327-4CC0-4F65-70A5-D9D1FD0C4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328" y="3823207"/>
            <a:ext cx="13339344" cy="666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F965F0-BB9C-C0A8-A27B-EEA1AF1C8640}"/>
              </a:ext>
            </a:extLst>
          </p:cNvPr>
          <p:cNvSpPr txBox="1"/>
          <p:nvPr/>
        </p:nvSpPr>
        <p:spPr>
          <a:xfrm>
            <a:off x="-3186291" y="12608837"/>
            <a:ext cx="14254341" cy="76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*COLUMBUS, OHIO - NOV 8, 2025*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4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46F32-2867-5682-7DB0-5ABCF4941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7D67E16-D9D5-5930-BB54-383603DA75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40DB5B17-5B07-544D-C655-6D7E3A1FD397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0172F1BA-7DC6-7009-7D72-472266765481}"/>
              </a:ext>
            </a:extLst>
          </p:cNvPr>
          <p:cNvSpPr txBox="1"/>
          <p:nvPr/>
        </p:nvSpPr>
        <p:spPr>
          <a:xfrm>
            <a:off x="2749256" y="1360961"/>
            <a:ext cx="19399540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ACN IS THE SAME FOR EVERYONE</a:t>
            </a:r>
            <a:endParaRPr sz="8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0837CC-5E04-833F-40D4-D3BA6B1B6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7C6FCEF-5C72-6C3F-29B0-8DFAA93A3029}"/>
              </a:ext>
            </a:extLst>
          </p:cNvPr>
          <p:cNvSpPr/>
          <p:nvPr/>
        </p:nvSpPr>
        <p:spPr>
          <a:xfrm>
            <a:off x="1136529" y="4590251"/>
            <a:ext cx="220272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The company is the same</a:t>
            </a:r>
          </a:p>
          <a:p>
            <a:pPr marL="1143000" indent="-11430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The services are the same</a:t>
            </a:r>
          </a:p>
          <a:p>
            <a:pPr marL="1143000" indent="-1143000" algn="ctr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The only difference is YOU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8E6C0B-D8EF-5595-438B-53A1FBEF633A}"/>
              </a:ext>
            </a:extLst>
          </p:cNvPr>
          <p:cNvSpPr/>
          <p:nvPr/>
        </p:nvSpPr>
        <p:spPr>
          <a:xfrm>
            <a:off x="975360" y="10075092"/>
            <a:ext cx="220272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b="1" dirty="0">
                <a:solidFill>
                  <a:srgbClr val="00437E"/>
                </a:solidFill>
                <a:latin typeface="Helvetica" pitchFamily="2" charset="0"/>
              </a:rPr>
              <a:t>Learn to invest in YOU</a:t>
            </a:r>
          </a:p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00437E"/>
                </a:solidFill>
                <a:latin typeface="Helvetica" pitchFamily="2" charset="0"/>
              </a:rPr>
              <a:t>by participating in events.</a:t>
            </a:r>
          </a:p>
        </p:txBody>
      </p:sp>
    </p:spTree>
    <p:extLst>
      <p:ext uri="{BB962C8B-B14F-4D97-AF65-F5344CB8AC3E}">
        <p14:creationId xmlns:p14="http://schemas.microsoft.com/office/powerpoint/2010/main" val="674176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stract steps on a light green pastel background">
            <a:extLst>
              <a:ext uri="{FF2B5EF4-FFF2-40B4-BE49-F238E27FC236}">
                <a16:creationId xmlns:a16="http://schemas.microsoft.com/office/drawing/2014/main" id="{4CE50664-8380-0C41-41C9-A749C1ED05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7" cy="13716000"/>
          </a:xfrm>
          <a:prstGeom prst="rect">
            <a:avLst/>
          </a:prstGeom>
        </p:spPr>
      </p:pic>
      <p:sp>
        <p:nvSpPr>
          <p:cNvPr id="6" name="Линия">
            <a:extLst>
              <a:ext uri="{FF2B5EF4-FFF2-40B4-BE49-F238E27FC236}">
                <a16:creationId xmlns:a16="http://schemas.microsoft.com/office/drawing/2014/main" id="{F5EA24C0-D944-D905-3175-F150DB4CC0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7" name="Residual Income">
            <a:extLst>
              <a:ext uri="{FF2B5EF4-FFF2-40B4-BE49-F238E27FC236}">
                <a16:creationId xmlns:a16="http://schemas.microsoft.com/office/drawing/2014/main" id="{AC504231-EFEB-8A71-1875-AC7251E61E84}"/>
              </a:ext>
            </a:extLst>
          </p:cNvPr>
          <p:cNvSpPr txBox="1"/>
          <p:nvPr/>
        </p:nvSpPr>
        <p:spPr>
          <a:xfrm>
            <a:off x="3318372" y="8350981"/>
            <a:ext cx="3029675" cy="147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Become 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an IBO</a:t>
            </a:r>
            <a:endParaRPr sz="54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8" name="Graphic 7" descr="Marker with solid fill">
            <a:extLst>
              <a:ext uri="{FF2B5EF4-FFF2-40B4-BE49-F238E27FC236}">
                <a16:creationId xmlns:a16="http://schemas.microsoft.com/office/drawing/2014/main" id="{11AB1D21-BF3A-E3E8-9C58-DBCB684C4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6587" y="8276069"/>
            <a:ext cx="1569660" cy="1569660"/>
          </a:xfrm>
          <a:prstGeom prst="rect">
            <a:avLst/>
          </a:prstGeom>
        </p:spPr>
      </p:pic>
      <p:sp>
        <p:nvSpPr>
          <p:cNvPr id="11" name="Residual Income">
            <a:extLst>
              <a:ext uri="{FF2B5EF4-FFF2-40B4-BE49-F238E27FC236}">
                <a16:creationId xmlns:a16="http://schemas.microsoft.com/office/drawing/2014/main" id="{24F233CB-4508-0401-EF3A-973EFF2B4154}"/>
              </a:ext>
            </a:extLst>
          </p:cNvPr>
          <p:cNvSpPr txBox="1"/>
          <p:nvPr/>
        </p:nvSpPr>
        <p:spPr>
          <a:xfrm>
            <a:off x="6338820" y="7029517"/>
            <a:ext cx="4222309" cy="147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Quick Start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&amp; Workshop</a:t>
            </a:r>
            <a:endParaRPr sz="54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12" name="Residual Income">
            <a:extLst>
              <a:ext uri="{FF2B5EF4-FFF2-40B4-BE49-F238E27FC236}">
                <a16:creationId xmlns:a16="http://schemas.microsoft.com/office/drawing/2014/main" id="{0C138EFE-F3EE-819D-BE0F-12BA0959D0A6}"/>
              </a:ext>
            </a:extLst>
          </p:cNvPr>
          <p:cNvSpPr txBox="1"/>
          <p:nvPr/>
        </p:nvSpPr>
        <p:spPr>
          <a:xfrm>
            <a:off x="10023139" y="5869570"/>
            <a:ext cx="4337725" cy="147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Host a Zoom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&amp; CQ</a:t>
            </a:r>
            <a:endParaRPr sz="54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13" name="Residual Income">
            <a:extLst>
              <a:ext uri="{FF2B5EF4-FFF2-40B4-BE49-F238E27FC236}">
                <a16:creationId xmlns:a16="http://schemas.microsoft.com/office/drawing/2014/main" id="{68A5666B-1993-34FC-C878-B196F3CE3E4D}"/>
              </a:ext>
            </a:extLst>
          </p:cNvPr>
          <p:cNvSpPr txBox="1"/>
          <p:nvPr/>
        </p:nvSpPr>
        <p:spPr>
          <a:xfrm>
            <a:off x="13842111" y="4445013"/>
            <a:ext cx="4183837" cy="147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Friday Night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Leadership</a:t>
            </a:r>
            <a:endParaRPr sz="54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14" name="Residual Income">
            <a:extLst>
              <a:ext uri="{FF2B5EF4-FFF2-40B4-BE49-F238E27FC236}">
                <a16:creationId xmlns:a16="http://schemas.microsoft.com/office/drawing/2014/main" id="{16F5CA09-07D1-73F1-1B0A-668B21E28984}"/>
              </a:ext>
            </a:extLst>
          </p:cNvPr>
          <p:cNvSpPr txBox="1"/>
          <p:nvPr/>
        </p:nvSpPr>
        <p:spPr>
          <a:xfrm>
            <a:off x="17831196" y="3179514"/>
            <a:ext cx="4337725" cy="147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ELEVATE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Conventions</a:t>
            </a:r>
            <a:endParaRPr sz="54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16" name="Residual Income">
            <a:extLst>
              <a:ext uri="{FF2B5EF4-FFF2-40B4-BE49-F238E27FC236}">
                <a16:creationId xmlns:a16="http://schemas.microsoft.com/office/drawing/2014/main" id="{FC1E49F3-A715-9ABF-35EA-48CCE4025103}"/>
              </a:ext>
            </a:extLst>
          </p:cNvPr>
          <p:cNvSpPr txBox="1"/>
          <p:nvPr/>
        </p:nvSpPr>
        <p:spPr>
          <a:xfrm>
            <a:off x="7229654" y="1360961"/>
            <a:ext cx="10438754" cy="122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8800" dirty="0">
                <a:solidFill>
                  <a:srgbClr val="000000">
                    <a:alpha val="84705"/>
                  </a:srgbClr>
                </a:solidFill>
                <a:latin typeface="Helvetica" pitchFamily="2" charset="0"/>
              </a:rPr>
              <a:t>5 Steps to Success</a:t>
            </a:r>
            <a:endParaRPr sz="8800" dirty="0">
              <a:solidFill>
                <a:srgbClr val="000000">
                  <a:alpha val="84705"/>
                </a:srgbClr>
              </a:solidFill>
              <a:latin typeface="Helvetica" pitchFamily="2" charset="0"/>
            </a:endParaRPr>
          </a:p>
        </p:txBody>
      </p:sp>
      <p:sp>
        <p:nvSpPr>
          <p:cNvPr id="18" name="Residual Income">
            <a:extLst>
              <a:ext uri="{FF2B5EF4-FFF2-40B4-BE49-F238E27FC236}">
                <a16:creationId xmlns:a16="http://schemas.microsoft.com/office/drawing/2014/main" id="{88050F6F-C3DC-796E-E13C-595EA0CC9561}"/>
              </a:ext>
            </a:extLst>
          </p:cNvPr>
          <p:cNvSpPr txBox="1"/>
          <p:nvPr/>
        </p:nvSpPr>
        <p:spPr>
          <a:xfrm>
            <a:off x="13866293" y="10509193"/>
            <a:ext cx="9223678" cy="213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FFFFFF">
                    <a:alpha val="8470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rPr>
              <a:t>Events build your Business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FFFFFF">
                    <a:alpha val="8470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rPr>
              <a:t>Events build your Belief</a:t>
            </a:r>
          </a:p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5400" dirty="0">
                <a:solidFill>
                  <a:srgbClr val="FFFFFF">
                    <a:alpha val="8470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rPr>
              <a:t>Events build YOU</a:t>
            </a:r>
            <a:endParaRPr sz="5400" dirty="0">
              <a:solidFill>
                <a:srgbClr val="FFFFFF">
                  <a:alpha val="84705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82574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4713F-7846-14BF-BD76-80DA9DD7C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F354200-4EA4-41B0-56C5-CE4FEFA177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41841" y="-10131"/>
            <a:ext cx="24384001" cy="13725080"/>
          </a:xfrm>
          <a:prstGeom prst="rect">
            <a:avLst/>
          </a:prstGeom>
          <a:gradFill>
            <a:gsLst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37D4EB1B-626B-B75F-771A-12C225336A9D}"/>
              </a:ext>
            </a:extLst>
          </p:cNvPr>
          <p:cNvSpPr/>
          <p:nvPr/>
        </p:nvSpPr>
        <p:spPr>
          <a:xfrm>
            <a:off x="1381380" y="2590972"/>
            <a:ext cx="21621240" cy="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Helvetica" pitchFamily="2" charset="0"/>
            </a:endParaRPr>
          </a:p>
        </p:txBody>
      </p:sp>
      <p:sp>
        <p:nvSpPr>
          <p:cNvPr id="8" name="Residual Income">
            <a:extLst>
              <a:ext uri="{FF2B5EF4-FFF2-40B4-BE49-F238E27FC236}">
                <a16:creationId xmlns:a16="http://schemas.microsoft.com/office/drawing/2014/main" id="{B35AF369-EC31-2476-8595-4CFE77ACA9F9}"/>
              </a:ext>
            </a:extLst>
          </p:cNvPr>
          <p:cNvSpPr txBox="1"/>
          <p:nvPr/>
        </p:nvSpPr>
        <p:spPr>
          <a:xfrm>
            <a:off x="5874632" y="547602"/>
            <a:ext cx="11549636" cy="1843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80000"/>
              </a:lnSpc>
              <a:defRPr sz="9000" b="1">
                <a:solidFill>
                  <a:srgbClr val="4F92D3"/>
                </a:solidFill>
              </a:defRPr>
            </a:pPr>
            <a:r>
              <a:rPr lang="en-US" sz="13800" dirty="0">
                <a:solidFill>
                  <a:srgbClr val="4F92D3">
                    <a:alpha val="84705"/>
                  </a:srgbClr>
                </a:solidFill>
                <a:latin typeface="Helvetica" pitchFamily="2" charset="0"/>
              </a:rPr>
              <a:t>Call to Action</a:t>
            </a:r>
            <a:endParaRPr sz="13800" dirty="0">
              <a:solidFill>
                <a:srgbClr val="4F92D3">
                  <a:alpha val="84705"/>
                </a:srgbClr>
              </a:solidFill>
              <a:latin typeface="Helvetica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70B650F-4B02-F113-A8D2-FC8EBB66C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93395"/>
            <a:ext cx="2447476" cy="9171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3693AD7-5AAF-914C-9E6A-18EDFCD7E8BF}"/>
              </a:ext>
            </a:extLst>
          </p:cNvPr>
          <p:cNvSpPr/>
          <p:nvPr/>
        </p:nvSpPr>
        <p:spPr>
          <a:xfrm>
            <a:off x="1136529" y="3324161"/>
            <a:ext cx="2202726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indent="-1371600" algn="l">
              <a:lnSpc>
                <a:spcPct val="100000"/>
              </a:lnSpc>
              <a:buFont typeface="+mj-lt"/>
              <a:buAutoNum type="arabicPeriod"/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Get Promoted to CQ</a:t>
            </a:r>
          </a:p>
          <a:p>
            <a:pPr marL="1371600" indent="-1371600" algn="l">
              <a:lnSpc>
                <a:spcPct val="100000"/>
              </a:lnSpc>
              <a:buFont typeface="+mj-lt"/>
              <a:buAutoNum type="arabicPeriod"/>
            </a:pPr>
            <a:endParaRPr lang="en-US" sz="9600" b="1" dirty="0">
              <a:solidFill>
                <a:schemeClr val="accent1"/>
              </a:solidFill>
              <a:latin typeface="Helvetica" pitchFamily="2" charset="0"/>
            </a:endParaRPr>
          </a:p>
          <a:p>
            <a:pPr marL="1371600" indent="-1371600" algn="l">
              <a:lnSpc>
                <a:spcPct val="100000"/>
              </a:lnSpc>
              <a:buFont typeface="+mj-lt"/>
              <a:buAutoNum type="arabicPeriod"/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Schedule &amp; Host a Zoom</a:t>
            </a:r>
          </a:p>
          <a:p>
            <a:pPr marL="1371600" indent="-1371600" algn="l">
              <a:lnSpc>
                <a:spcPct val="100000"/>
              </a:lnSpc>
              <a:buFont typeface="+mj-lt"/>
              <a:buAutoNum type="arabicPeriod"/>
            </a:pPr>
            <a:endParaRPr lang="en-US" sz="9600" b="1" dirty="0">
              <a:solidFill>
                <a:schemeClr val="accent1"/>
              </a:solidFill>
              <a:latin typeface="Helvetica" pitchFamily="2" charset="0"/>
            </a:endParaRPr>
          </a:p>
          <a:p>
            <a:pPr marL="1371600" indent="-1371600" algn="l">
              <a:lnSpc>
                <a:spcPct val="100000"/>
              </a:lnSpc>
              <a:buFont typeface="+mj-lt"/>
              <a:buAutoNum type="arabicPeriod"/>
            </a:pPr>
            <a:r>
              <a:rPr lang="en-US" sz="9600" b="1" dirty="0">
                <a:solidFill>
                  <a:schemeClr val="accent1"/>
                </a:solidFill>
                <a:latin typeface="Helvetica" pitchFamily="2" charset="0"/>
              </a:rPr>
              <a:t>Enroll for upcoming events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8B51A2-7EFD-380D-FE5A-54D90CDAE49F}"/>
              </a:ext>
            </a:extLst>
          </p:cNvPr>
          <p:cNvSpPr/>
          <p:nvPr/>
        </p:nvSpPr>
        <p:spPr>
          <a:xfrm>
            <a:off x="4059924" y="4783051"/>
            <a:ext cx="180991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000" b="1" dirty="0">
                <a:solidFill>
                  <a:srgbClr val="FF0000"/>
                </a:solidFill>
                <a:latin typeface="Helvetica" pitchFamily="2" charset="0"/>
              </a:rPr>
              <a:t>5 Services &amp; 10 Points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6A1D5-6F81-C9A4-3C6D-CB86ED19F258}"/>
              </a:ext>
            </a:extLst>
          </p:cNvPr>
          <p:cNvSpPr/>
          <p:nvPr/>
        </p:nvSpPr>
        <p:spPr>
          <a:xfrm>
            <a:off x="4059924" y="7793091"/>
            <a:ext cx="151790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000" b="1" dirty="0">
                <a:solidFill>
                  <a:srgbClr val="FF0000"/>
                </a:solidFill>
                <a:latin typeface="Helvetica" pitchFamily="2" charset="0"/>
              </a:rPr>
              <a:t>Invite people to a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973845-1E3A-F38A-29A5-BC563489B3D7}"/>
              </a:ext>
            </a:extLst>
          </p:cNvPr>
          <p:cNvSpPr/>
          <p:nvPr/>
        </p:nvSpPr>
        <p:spPr>
          <a:xfrm>
            <a:off x="4059924" y="10874599"/>
            <a:ext cx="151790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8000" b="1" dirty="0">
                <a:solidFill>
                  <a:srgbClr val="FF0000"/>
                </a:solidFill>
                <a:latin typeface="Helvetica" pitchFamily="2" charset="0"/>
              </a:rPr>
              <a:t>Propel your business forward</a:t>
            </a:r>
          </a:p>
        </p:txBody>
      </p:sp>
    </p:spTree>
    <p:extLst>
      <p:ext uri="{BB962C8B-B14F-4D97-AF65-F5344CB8AC3E}">
        <p14:creationId xmlns:p14="http://schemas.microsoft.com/office/powerpoint/2010/main" val="1003122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333234" y="-5332376"/>
            <a:ext cx="13716000" cy="24382466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622" y="0"/>
            <a:ext cx="18141692" cy="13715144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298982" y="-3371680"/>
            <a:ext cx="9789128" cy="24387092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qr code on a purple background&#10;&#10;AI-generated content may be incorrect.">
            <a:extLst>
              <a:ext uri="{FF2B5EF4-FFF2-40B4-BE49-F238E27FC236}">
                <a16:creationId xmlns:a16="http://schemas.microsoft.com/office/drawing/2014/main" id="{4F54D277-17B2-486B-1055-DA622F743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914400"/>
            <a:ext cx="11887200" cy="118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54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B311A-2B26-AC12-C781-645765E95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5" y="357187"/>
            <a:ext cx="22429694" cy="4645605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SIGN UP FOR WEEKLY EMAIL &amp; TEXT UPDATES </a:t>
            </a:r>
            <a:br>
              <a:rPr lang="en-US" sz="7200" dirty="0"/>
            </a:br>
            <a:r>
              <a:rPr lang="en-US" sz="5400" dirty="0">
                <a:solidFill>
                  <a:schemeClr val="tx1">
                    <a:lumMod val="50000"/>
                  </a:schemeClr>
                </a:solidFill>
              </a:rPr>
              <a:t>ROCKSTAR TEAM WEBSITE</a:t>
            </a:r>
            <a:br>
              <a:rPr lang="en-US" sz="7200" dirty="0"/>
            </a:br>
            <a:r>
              <a:rPr lang="en-US" sz="7200" dirty="0"/>
              <a:t>www.wealthinstituteinc.com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A944B-9B2D-AFDC-5407-B7FEE7ADC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7453" y="6192982"/>
            <a:ext cx="15609094" cy="629072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screenshot of a login form&#10;&#10;Description automatically generated">
            <a:extLst>
              <a:ext uri="{FF2B5EF4-FFF2-40B4-BE49-F238E27FC236}">
                <a16:creationId xmlns:a16="http://schemas.microsoft.com/office/drawing/2014/main" id="{7AD14501-CEC9-4E75-81FA-65C315C4D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636" y="4972753"/>
            <a:ext cx="21945599" cy="7480912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1EC6DF52-0097-0195-00A1-608C293433E0}"/>
              </a:ext>
            </a:extLst>
          </p:cNvPr>
          <p:cNvSpPr/>
          <p:nvPr/>
        </p:nvSpPr>
        <p:spPr>
          <a:xfrm>
            <a:off x="12988636" y="5625223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87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ACA98-CCCC-F361-248B-525C44556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78CAC5-D70C-39A0-5571-A0BFFA689314}"/>
              </a:ext>
            </a:extLst>
          </p:cNvPr>
          <p:cNvSpPr/>
          <p:nvPr/>
        </p:nvSpPr>
        <p:spPr>
          <a:xfrm>
            <a:off x="0" y="4902164"/>
            <a:ext cx="24384000" cy="8867463"/>
          </a:xfrm>
          <a:prstGeom prst="rect">
            <a:avLst/>
          </a:prstGeom>
          <a:gradFill>
            <a:gsLst>
              <a:gs pos="80000">
                <a:srgbClr val="DAEDFD"/>
              </a:gs>
              <a:gs pos="26000">
                <a:srgbClr val="FFFFFF"/>
              </a:gs>
              <a:gs pos="100000">
                <a:srgbClr val="C1E1F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square with white text&#10;&#10;Description automatically generated">
            <a:extLst>
              <a:ext uri="{FF2B5EF4-FFF2-40B4-BE49-F238E27FC236}">
                <a16:creationId xmlns:a16="http://schemas.microsoft.com/office/drawing/2014/main" id="{3F94C92A-4B95-6FEC-1DE8-29D4B740FA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091"/>
          <a:stretch/>
        </p:blipFill>
        <p:spPr>
          <a:xfrm>
            <a:off x="0" y="-59445"/>
            <a:ext cx="24444822" cy="7084015"/>
          </a:xfrm>
          <a:prstGeom prst="rect">
            <a:avLst/>
          </a:prstGeom>
        </p:spPr>
      </p:pic>
      <p:sp>
        <p:nvSpPr>
          <p:cNvPr id="130" name="Company">
            <a:extLst>
              <a:ext uri="{FF2B5EF4-FFF2-40B4-BE49-F238E27FC236}">
                <a16:creationId xmlns:a16="http://schemas.microsoft.com/office/drawing/2014/main" id="{440D8A3E-F4A3-2872-0247-1883CBBA4139}"/>
              </a:ext>
            </a:extLst>
          </p:cNvPr>
          <p:cNvSpPr txBox="1"/>
          <p:nvPr/>
        </p:nvSpPr>
        <p:spPr>
          <a:xfrm>
            <a:off x="8964815" y="8843243"/>
            <a:ext cx="14196193" cy="280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 marL="1143000" indent="-1143000" algn="l" hangingPunct="1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accent1"/>
                </a:solidFill>
              </a:rPr>
              <a:t>Save 30-50% a month on avg.</a:t>
            </a:r>
          </a:p>
          <a:p>
            <a:pPr marL="1143000" indent="-1143000" algn="l" hangingPunct="1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accent1"/>
                </a:solidFill>
              </a:rPr>
              <a:t>Visit ANY Doctor</a:t>
            </a:r>
          </a:p>
          <a:p>
            <a:pPr marL="1143000" indent="-1143000" algn="l" hangingPunct="1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accent1"/>
                </a:solidFill>
              </a:rPr>
              <a:t>Monthly Health &amp; Wellness $150 Credit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F5323E-96AB-20EA-EFB7-78DAFD8B65E8}"/>
              </a:ext>
            </a:extLst>
          </p:cNvPr>
          <p:cNvSpPr txBox="1"/>
          <p:nvPr/>
        </p:nvSpPr>
        <p:spPr>
          <a:xfrm>
            <a:off x="2842483" y="14863946"/>
            <a:ext cx="144334" cy="618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9" name="Company">
            <a:extLst>
              <a:ext uri="{FF2B5EF4-FFF2-40B4-BE49-F238E27FC236}">
                <a16:creationId xmlns:a16="http://schemas.microsoft.com/office/drawing/2014/main" id="{6874B221-4451-7745-02AA-1A30DDA41D78}"/>
              </a:ext>
            </a:extLst>
          </p:cNvPr>
          <p:cNvSpPr txBox="1"/>
          <p:nvPr/>
        </p:nvSpPr>
        <p:spPr>
          <a:xfrm>
            <a:off x="5869494" y="1055143"/>
            <a:ext cx="12044963" cy="1030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 algn="l"/>
            <a:r>
              <a:rPr lang="en-US" sz="7200" dirty="0">
                <a:solidFill>
                  <a:schemeClr val="bg1"/>
                </a:solidFill>
                <a:latin typeface="Helvetica" pitchFamily="2" charset="0"/>
              </a:rPr>
              <a:t>OUR FLAGSHIP SERVICES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7135780-A29F-0A59-3378-548A301B2A67}"/>
              </a:ext>
            </a:extLst>
          </p:cNvPr>
          <p:cNvCxnSpPr>
            <a:cxnSpLocks/>
          </p:cNvCxnSpPr>
          <p:nvPr/>
        </p:nvCxnSpPr>
        <p:spPr>
          <a:xfrm>
            <a:off x="1056336" y="2401919"/>
            <a:ext cx="21671280" cy="0"/>
          </a:xfrm>
          <a:prstGeom prst="line">
            <a:avLst/>
          </a:prstGeom>
          <a:noFill/>
          <a:ln w="12700" cap="flat">
            <a:solidFill>
              <a:srgbClr val="5E5E5E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B44810B2-A36D-CECF-C21E-94ECCA4E8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3878" y="12336245"/>
            <a:ext cx="2447476" cy="91713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8099953-F7A2-8F3E-6551-77021757F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5" y="3210453"/>
            <a:ext cx="6754626" cy="300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03AA6FF-B231-8FC2-1030-17A3A651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92" y="8185318"/>
            <a:ext cx="7502196" cy="333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mpany">
            <a:extLst>
              <a:ext uri="{FF2B5EF4-FFF2-40B4-BE49-F238E27FC236}">
                <a16:creationId xmlns:a16="http://schemas.microsoft.com/office/drawing/2014/main" id="{48555101-458B-6A39-E4D7-C32B6816C905}"/>
              </a:ext>
            </a:extLst>
          </p:cNvPr>
          <p:cNvSpPr txBox="1"/>
          <p:nvPr/>
        </p:nvSpPr>
        <p:spPr>
          <a:xfrm>
            <a:off x="8964815" y="4153954"/>
            <a:ext cx="10674396" cy="280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0000" b="1">
                <a:solidFill>
                  <a:srgbClr val="4F92D3"/>
                </a:solidFill>
              </a:defRPr>
            </a:lvl1pPr>
          </a:lstStyle>
          <a:p>
            <a:pPr marL="685800" indent="-685800" algn="l" hangingPunct="1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Save up to 40% </a:t>
            </a:r>
            <a:r>
              <a:rPr lang="en-US" sz="4400" dirty="0">
                <a:solidFill>
                  <a:schemeClr val="bg1"/>
                </a:solidFill>
              </a:rPr>
              <a:t>a month on avg.</a:t>
            </a:r>
            <a:endParaRPr lang="en-US" sz="5400" dirty="0">
              <a:solidFill>
                <a:schemeClr val="bg1"/>
              </a:solidFill>
            </a:endParaRPr>
          </a:p>
          <a:p>
            <a:pPr marL="685800" indent="-685800" algn="l" hangingPunct="1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Nationwide 5g &amp; 4g Coverage</a:t>
            </a:r>
          </a:p>
          <a:p>
            <a:pPr marL="685800" indent="-685800" algn="l" hangingPunct="1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IBOs can earn Free Cell service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00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/>
          <p:nvPr/>
        </p:nvSpPr>
        <p:spPr>
          <a:xfrm rot="10800000" flipH="1">
            <a:off x="0" y="133504"/>
            <a:ext cx="24384001" cy="13725080"/>
          </a:xfrm>
          <a:prstGeom prst="rect">
            <a:avLst/>
          </a:prstGeom>
          <a:gradFill>
            <a:gsLst>
              <a:gs pos="0">
                <a:srgbClr val="FFFFFF"/>
              </a:gs>
              <a:gs pos="41000">
                <a:srgbClr val="FFFFFF"/>
              </a:gs>
              <a:gs pos="100000">
                <a:srgbClr val="F0F3FC"/>
              </a:gs>
            </a:gsLst>
            <a:lin ang="5400000" scaled="0"/>
          </a:gradFill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Open Sans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1" name="Google Shape;1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03878" y="12393395"/>
            <a:ext cx="2447476" cy="917137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"/>
          <p:cNvSpPr txBox="1"/>
          <p:nvPr/>
        </p:nvSpPr>
        <p:spPr>
          <a:xfrm>
            <a:off x="6077345" y="1297881"/>
            <a:ext cx="12229309" cy="116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F92D3"/>
              </a:buClr>
              <a:buSzPts val="8000"/>
              <a:buFont typeface="Helvetica Neue"/>
              <a:buNone/>
            </a:pPr>
            <a:r>
              <a:rPr lang="en-US" sz="8000" b="1" i="0" u="none" strike="noStrike" cap="none">
                <a:solidFill>
                  <a:srgbClr val="4F92D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BUSINESS MODEL</a:t>
            </a:r>
            <a:r>
              <a:rPr lang="en-US" sz="8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</p:txBody>
      </p:sp>
      <p:cxnSp>
        <p:nvCxnSpPr>
          <p:cNvPr id="143" name="Google Shape;143;p5"/>
          <p:cNvCxnSpPr/>
          <p:nvPr/>
        </p:nvCxnSpPr>
        <p:spPr>
          <a:xfrm>
            <a:off x="1381380" y="2590972"/>
            <a:ext cx="21621240" cy="1"/>
          </a:xfrm>
          <a:prstGeom prst="straightConnector1">
            <a:avLst/>
          </a:prstGeom>
          <a:noFill/>
          <a:ln w="12700" cap="flat" cmpd="sng">
            <a:solidFill>
              <a:srgbClr val="102C53"/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144" name="Google Shape;144;p5"/>
          <p:cNvGrpSpPr/>
          <p:nvPr/>
        </p:nvGrpSpPr>
        <p:grpSpPr>
          <a:xfrm>
            <a:off x="754143" y="3435436"/>
            <a:ext cx="8169579" cy="9587872"/>
            <a:chOff x="6346042" y="3435436"/>
            <a:chExt cx="8169579" cy="9587872"/>
          </a:xfrm>
        </p:grpSpPr>
        <p:pic>
          <p:nvPicPr>
            <p:cNvPr id="145" name="Google Shape;145;p5" descr="A picture containing table, drawing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46042" y="10410153"/>
              <a:ext cx="8071279" cy="2613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5" descr="A picture containing ball, table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46042" y="4616516"/>
              <a:ext cx="8071279" cy="2704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5" descr="A close up of a logo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348457" y="7467474"/>
              <a:ext cx="8071279" cy="26904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5" descr="A close up of a devic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670279" y="6592752"/>
              <a:ext cx="459107" cy="1456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5" descr="A picture containing clock, meter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448320" y="3435436"/>
              <a:ext cx="4912344" cy="12720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5" descr="A close up of a devic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670278" y="9418511"/>
              <a:ext cx="459107" cy="1456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Google Shape;151;p5"/>
            <p:cNvSpPr/>
            <p:nvPr/>
          </p:nvSpPr>
          <p:spPr>
            <a:xfrm>
              <a:off x="7989570" y="5597922"/>
              <a:ext cx="6526051" cy="589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736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Helvetica Neue"/>
                <a:buNone/>
              </a:pPr>
              <a:r>
                <a:rPr lang="en-US" sz="38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Most Service Providers</a:t>
              </a: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8008760" y="8208343"/>
              <a:ext cx="6241249" cy="1078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736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Helvetica Neue"/>
                <a:buNone/>
              </a:pPr>
              <a:r>
                <a:rPr lang="en-US" sz="38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Media &amp; Internet Marketing</a:t>
              </a: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8460017" y="11429011"/>
              <a:ext cx="4912344" cy="639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6851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400"/>
                <a:buFont typeface="Helvetica Neue"/>
                <a:buNone/>
              </a:pPr>
              <a:r>
                <a:rPr lang="en-US" sz="54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CUSTOMERS</a:t>
              </a:r>
              <a:endParaRPr/>
            </a:p>
          </p:txBody>
        </p:sp>
      </p:grpSp>
      <p:grpSp>
        <p:nvGrpSpPr>
          <p:cNvPr id="154" name="Google Shape;154;p5"/>
          <p:cNvGrpSpPr/>
          <p:nvPr/>
        </p:nvGrpSpPr>
        <p:grpSpPr>
          <a:xfrm>
            <a:off x="8158391" y="3765164"/>
            <a:ext cx="4556364" cy="8625837"/>
            <a:chOff x="13750290" y="3765164"/>
            <a:chExt cx="4556364" cy="8625837"/>
          </a:xfrm>
        </p:grpSpPr>
        <p:sp>
          <p:nvSpPr>
            <p:cNvPr id="155" name="Google Shape;155;p5"/>
            <p:cNvSpPr/>
            <p:nvPr/>
          </p:nvSpPr>
          <p:spPr>
            <a:xfrm>
              <a:off x="15220498" y="6592752"/>
              <a:ext cx="3086156" cy="308615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3000"/>
                <a:buFont typeface="Open Sans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156" name="Google Shape;156;p5"/>
            <p:cNvGrpSpPr/>
            <p:nvPr/>
          </p:nvGrpSpPr>
          <p:grpSpPr>
            <a:xfrm>
              <a:off x="13750290" y="3765164"/>
              <a:ext cx="4499547" cy="8625837"/>
              <a:chOff x="13750290" y="3765164"/>
              <a:chExt cx="4499547" cy="8625837"/>
            </a:xfrm>
          </p:grpSpPr>
          <p:pic>
            <p:nvPicPr>
              <p:cNvPr id="157" name="Google Shape;157;p5" descr="A picture containing clock&#10;&#10;Description automatically generated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3750290" y="3765164"/>
                <a:ext cx="3777919" cy="26912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5" descr="A picture containing drawing&#10;&#10;Description automatically generated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4325881" y="9705951"/>
                <a:ext cx="2822424" cy="26850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5" descr="A close up of a logo&#10;&#10;Description automatically generated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5395919" y="6996044"/>
                <a:ext cx="1002327" cy="18774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0" name="Google Shape;160;p5"/>
              <p:cNvSpPr/>
              <p:nvPr/>
            </p:nvSpPr>
            <p:spPr>
              <a:xfrm>
                <a:off x="16254520" y="7991939"/>
                <a:ext cx="1995317" cy="678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5692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6500"/>
                  <a:buFont typeface="Helvetica Neue"/>
                  <a:buNone/>
                </a:pPr>
                <a:r>
                  <a:rPr lang="en-US" sz="6500" b="1" i="0" u="none" strike="noStrike" cap="none">
                    <a:solidFill>
                      <a:schemeClr val="lt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YOU</a:t>
                </a:r>
                <a:endParaRPr/>
              </a:p>
            </p:txBody>
          </p:sp>
        </p:grpSp>
      </p:grpSp>
      <p:cxnSp>
        <p:nvCxnSpPr>
          <p:cNvPr id="161" name="Google Shape;161;p5"/>
          <p:cNvCxnSpPr/>
          <p:nvPr/>
        </p:nvCxnSpPr>
        <p:spPr>
          <a:xfrm>
            <a:off x="2925592" y="7630649"/>
            <a:ext cx="4894995" cy="2098137"/>
          </a:xfrm>
          <a:prstGeom prst="straightConnector1">
            <a:avLst/>
          </a:prstGeom>
          <a:noFill/>
          <a:ln w="571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2" name="Google Shape;162;p5"/>
          <p:cNvCxnSpPr/>
          <p:nvPr/>
        </p:nvCxnSpPr>
        <p:spPr>
          <a:xfrm flipH="1">
            <a:off x="2925592" y="7573243"/>
            <a:ext cx="4794599" cy="2238477"/>
          </a:xfrm>
          <a:prstGeom prst="straightConnector1">
            <a:avLst/>
          </a:prstGeom>
          <a:noFill/>
          <a:ln w="571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3" name="Google Shape;163;p5"/>
          <p:cNvSpPr txBox="1"/>
          <p:nvPr/>
        </p:nvSpPr>
        <p:spPr>
          <a:xfrm>
            <a:off x="14779074" y="8613805"/>
            <a:ext cx="8426062" cy="192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6600"/>
              <a:buFont typeface="Helvetica Neue"/>
              <a:buNone/>
            </a:pPr>
            <a:r>
              <a:rPr lang="en-US" sz="6600" b="0" i="0" u="none" strike="noStrike" cap="none">
                <a:solidFill>
                  <a:srgbClr val="46464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Income Generating Opportunity for you</a:t>
            </a:r>
            <a:endParaRPr sz="6600" b="0" i="0" u="none" strike="noStrike" cap="none">
              <a:solidFill>
                <a:srgbClr val="46464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4" name="Google Shape;164;p5"/>
          <p:cNvSpPr txBox="1"/>
          <p:nvPr/>
        </p:nvSpPr>
        <p:spPr>
          <a:xfrm>
            <a:off x="14779074" y="6074542"/>
            <a:ext cx="6280701" cy="192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6600"/>
              <a:buFont typeface="Helvetica Neue"/>
              <a:buNone/>
            </a:pPr>
            <a:r>
              <a:rPr lang="en-US" sz="6600" b="0" i="0" u="none" strike="noStrike" cap="none">
                <a:solidFill>
                  <a:srgbClr val="46464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Choices for Consumers</a:t>
            </a:r>
            <a:endParaRPr/>
          </a:p>
        </p:txBody>
      </p:sp>
      <p:grpSp>
        <p:nvGrpSpPr>
          <p:cNvPr id="165" name="Google Shape;165;p5"/>
          <p:cNvGrpSpPr/>
          <p:nvPr/>
        </p:nvGrpSpPr>
        <p:grpSpPr>
          <a:xfrm>
            <a:off x="13816072" y="6219774"/>
            <a:ext cx="587851" cy="587850"/>
            <a:chOff x="14272390" y="4158370"/>
            <a:chExt cx="884856" cy="884855"/>
          </a:xfrm>
        </p:grpSpPr>
        <p:sp>
          <p:nvSpPr>
            <p:cNvPr id="166" name="Google Shape;166;p5"/>
            <p:cNvSpPr/>
            <p:nvPr/>
          </p:nvSpPr>
          <p:spPr>
            <a:xfrm>
              <a:off x="14272390" y="4158370"/>
              <a:ext cx="884856" cy="884855"/>
            </a:xfrm>
            <a:prstGeom prst="ellipse">
              <a:avLst/>
            </a:prstGeom>
            <a:solidFill>
              <a:srgbClr val="00437E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900"/>
                <a:buFont typeface="Helvetica Neue"/>
                <a:buNone/>
              </a:pPr>
              <a:endParaRPr sz="19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67" name="Google Shape;167;p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4454033" y="4334627"/>
              <a:ext cx="530219" cy="5302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8" name="Google Shape;168;p5"/>
          <p:cNvGrpSpPr/>
          <p:nvPr/>
        </p:nvGrpSpPr>
        <p:grpSpPr>
          <a:xfrm>
            <a:off x="13810020" y="8768203"/>
            <a:ext cx="587851" cy="587850"/>
            <a:chOff x="14272390" y="4158370"/>
            <a:chExt cx="884856" cy="884855"/>
          </a:xfrm>
        </p:grpSpPr>
        <p:sp>
          <p:nvSpPr>
            <p:cNvPr id="169" name="Google Shape;169;p5"/>
            <p:cNvSpPr/>
            <p:nvPr/>
          </p:nvSpPr>
          <p:spPr>
            <a:xfrm>
              <a:off x="14272390" y="4158370"/>
              <a:ext cx="884856" cy="884855"/>
            </a:xfrm>
            <a:prstGeom prst="ellipse">
              <a:avLst/>
            </a:prstGeom>
            <a:solidFill>
              <a:srgbClr val="00437E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900"/>
                <a:buFont typeface="Helvetica Neue"/>
                <a:buNone/>
              </a:pPr>
              <a:endParaRPr sz="19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70" name="Google Shape;170;p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4454033" y="4334627"/>
              <a:ext cx="530219" cy="5302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1" name="Google Shape;171;p5"/>
          <p:cNvSpPr txBox="1"/>
          <p:nvPr/>
        </p:nvSpPr>
        <p:spPr>
          <a:xfrm>
            <a:off x="12998033" y="4193955"/>
            <a:ext cx="10617242" cy="100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6600"/>
              <a:buFont typeface="Helvetica Neue"/>
              <a:buNone/>
            </a:pPr>
            <a:r>
              <a:rPr lang="en-US" sz="6600" b="1" i="0" u="none" strike="noStrike" cap="none">
                <a:solidFill>
                  <a:srgbClr val="46464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Makes us Different?</a:t>
            </a:r>
            <a:endParaRPr sz="6600" b="1" i="0" u="none" strike="noStrike" cap="none">
              <a:solidFill>
                <a:srgbClr val="46464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5"/>
          <p:cNvSpPr txBox="1"/>
          <p:nvPr/>
        </p:nvSpPr>
        <p:spPr>
          <a:xfrm>
            <a:off x="14230863" y="13116282"/>
            <a:ext cx="9544050" cy="618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r" rtl="0">
              <a:lnSpc>
                <a:spcPct val="205555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Calibri"/>
              <a:buNone/>
            </a:pPr>
            <a:r>
              <a:rPr lang="en-US" sz="1800" b="0" i="1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©️2024 ACN Opportunity, LLC | ACN Business Opportunity Presentation-USEN | BS-062624</a:t>
            </a:r>
            <a:endParaRPr sz="1900" b="0" i="1" u="none" strike="noStrike" cap="none">
              <a:solidFill>
                <a:srgbClr val="BFBF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" name="Google Shape;173;p5"/>
          <p:cNvSpPr txBox="1"/>
          <p:nvPr/>
        </p:nvSpPr>
        <p:spPr>
          <a:xfrm>
            <a:off x="699735" y="12725697"/>
            <a:ext cx="10052204" cy="902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*COLUMBUS, OHIO - NOV 8, 2025*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82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64549">
              <a:srgbClr val="FFFFFF"/>
            </a:gs>
            <a:gs pos="87307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"/>
          <p:cNvSpPr txBox="1"/>
          <p:nvPr/>
        </p:nvSpPr>
        <p:spPr>
          <a:xfrm>
            <a:off x="1" y="691380"/>
            <a:ext cx="2438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BECOME</a:t>
            </a: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 an Independent Business Owner (</a:t>
            </a:r>
            <a:r>
              <a:rPr lang="en-US" sz="8000" b="1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IBO</a:t>
            </a: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pic>
        <p:nvPicPr>
          <p:cNvPr id="302" name="Google Shape;302;p33" descr="A blue and grey color palet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4991371" y="6132175"/>
            <a:ext cx="71247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3"/>
          <p:cNvSpPr txBox="1"/>
          <p:nvPr/>
        </p:nvSpPr>
        <p:spPr>
          <a:xfrm>
            <a:off x="5463397" y="2014819"/>
            <a:ext cx="13457206" cy="744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1437E"/>
              </a:buClr>
              <a:buSzPts val="6000"/>
              <a:buFont typeface="Helvetica Neue"/>
              <a:buNone/>
            </a:pPr>
            <a:r>
              <a:rPr lang="en-US" sz="4800" b="1" i="1" u="none" strike="noStrike" cap="none">
                <a:solidFill>
                  <a:srgbClr val="01437E"/>
                </a:solidFill>
                <a:latin typeface="Calibri"/>
                <a:ea typeface="Calibri"/>
                <a:cs typeface="Calibri"/>
                <a:sym typeface="Calibri"/>
              </a:rPr>
              <a:t>$299 </a:t>
            </a:r>
            <a:r>
              <a:rPr lang="en-US" sz="4800" b="0" i="1" u="none" strike="noStrike" cap="none">
                <a:solidFill>
                  <a:srgbClr val="01437E"/>
                </a:solidFill>
                <a:latin typeface="Calibri"/>
                <a:ea typeface="Calibri"/>
                <a:cs typeface="Calibri"/>
                <a:sym typeface="Calibri"/>
              </a:rPr>
              <a:t>Start-Up + </a:t>
            </a:r>
            <a:r>
              <a:rPr lang="en-US" sz="4800" b="1" i="1" u="none" strike="noStrike" cap="none">
                <a:solidFill>
                  <a:srgbClr val="01437E"/>
                </a:solidFill>
                <a:latin typeface="Calibri"/>
                <a:ea typeface="Calibri"/>
                <a:cs typeface="Calibri"/>
                <a:sym typeface="Calibri"/>
              </a:rPr>
              <a:t>$25/month </a:t>
            </a:r>
            <a:r>
              <a:rPr lang="en-US" sz="4800" b="0" i="1" u="none" strike="noStrike" cap="none">
                <a:solidFill>
                  <a:srgbClr val="01437E"/>
                </a:solidFill>
                <a:latin typeface="Calibri"/>
                <a:ea typeface="Calibri"/>
                <a:cs typeface="Calibri"/>
                <a:sym typeface="Calibri"/>
              </a:rPr>
              <a:t>Business Support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4" name="Google Shape;304;p33"/>
          <p:cNvGrpSpPr/>
          <p:nvPr/>
        </p:nvGrpSpPr>
        <p:grpSpPr>
          <a:xfrm>
            <a:off x="1657731" y="4542605"/>
            <a:ext cx="11451581" cy="1401186"/>
            <a:chOff x="1798890" y="3378582"/>
            <a:chExt cx="11451581" cy="1401186"/>
          </a:xfrm>
        </p:grpSpPr>
        <p:pic>
          <p:nvPicPr>
            <p:cNvPr id="305" name="Google Shape;305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98890" y="3378582"/>
              <a:ext cx="1432324" cy="14011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" name="Google Shape;306;p33"/>
            <p:cNvSpPr txBox="1"/>
            <p:nvPr/>
          </p:nvSpPr>
          <p:spPr>
            <a:xfrm>
              <a:off x="3627546" y="3617510"/>
              <a:ext cx="9622925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Personalized Website</a:t>
              </a:r>
              <a:endParaRPr/>
            </a:p>
          </p:txBody>
        </p:sp>
      </p:grpSp>
      <p:grpSp>
        <p:nvGrpSpPr>
          <p:cNvPr id="307" name="Google Shape;307;p33"/>
          <p:cNvGrpSpPr/>
          <p:nvPr/>
        </p:nvGrpSpPr>
        <p:grpSpPr>
          <a:xfrm>
            <a:off x="1357031" y="8352231"/>
            <a:ext cx="11736403" cy="1400568"/>
            <a:chOff x="1514068" y="7188208"/>
            <a:chExt cx="11736403" cy="1400568"/>
          </a:xfrm>
        </p:grpSpPr>
        <p:pic>
          <p:nvPicPr>
            <p:cNvPr id="308" name="Google Shape;308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14068" y="7188208"/>
              <a:ext cx="2001969" cy="14005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33"/>
            <p:cNvSpPr txBox="1"/>
            <p:nvPr/>
          </p:nvSpPr>
          <p:spPr>
            <a:xfrm>
              <a:off x="3627546" y="7426672"/>
              <a:ext cx="9622925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Business Tracking and Reporting</a:t>
              </a:r>
              <a:endParaRPr/>
            </a:p>
          </p:txBody>
        </p:sp>
      </p:grpSp>
      <p:grpSp>
        <p:nvGrpSpPr>
          <p:cNvPr id="310" name="Google Shape;310;p33"/>
          <p:cNvGrpSpPr/>
          <p:nvPr/>
        </p:nvGrpSpPr>
        <p:grpSpPr>
          <a:xfrm>
            <a:off x="1657731" y="10256735"/>
            <a:ext cx="11435703" cy="1400568"/>
            <a:chOff x="1814768" y="9092712"/>
            <a:chExt cx="11435703" cy="1400568"/>
          </a:xfrm>
        </p:grpSpPr>
        <p:pic>
          <p:nvPicPr>
            <p:cNvPr id="311" name="Google Shape;311;p33" descr="Icon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14768" y="9092712"/>
              <a:ext cx="1400568" cy="14005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p33"/>
            <p:cNvSpPr txBox="1"/>
            <p:nvPr/>
          </p:nvSpPr>
          <p:spPr>
            <a:xfrm>
              <a:off x="3627546" y="9331253"/>
              <a:ext cx="9622925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IBO &amp; Customer Support</a:t>
              </a:r>
              <a:endParaRPr/>
            </a:p>
          </p:txBody>
        </p:sp>
      </p:grpSp>
      <p:grpSp>
        <p:nvGrpSpPr>
          <p:cNvPr id="313" name="Google Shape;313;p33"/>
          <p:cNvGrpSpPr/>
          <p:nvPr/>
        </p:nvGrpSpPr>
        <p:grpSpPr>
          <a:xfrm>
            <a:off x="14469754" y="3378582"/>
            <a:ext cx="9914246" cy="10337417"/>
            <a:chOff x="14469754" y="3378582"/>
            <a:chExt cx="9914246" cy="10337417"/>
          </a:xfrm>
        </p:grpSpPr>
        <p:pic>
          <p:nvPicPr>
            <p:cNvPr id="314" name="Google Shape;314;p33" descr="A computer and phone with a screen on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 l="12911" r="21891" b="8555"/>
            <a:stretch/>
          </p:blipFill>
          <p:spPr>
            <a:xfrm>
              <a:off x="14469754" y="7006912"/>
              <a:ext cx="9914246" cy="67090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5" name="Google Shape;315;p33"/>
            <p:cNvGrpSpPr/>
            <p:nvPr/>
          </p:nvGrpSpPr>
          <p:grpSpPr>
            <a:xfrm>
              <a:off x="14469754" y="3378582"/>
              <a:ext cx="9148711" cy="4120696"/>
              <a:chOff x="14938602" y="2797582"/>
              <a:chExt cx="9148711" cy="4120696"/>
            </a:xfrm>
          </p:grpSpPr>
          <p:sp>
            <p:nvSpPr>
              <p:cNvPr id="316" name="Google Shape;316;p33"/>
              <p:cNvSpPr txBox="1"/>
              <p:nvPr/>
            </p:nvSpPr>
            <p:spPr>
              <a:xfrm>
                <a:off x="15854589" y="5607190"/>
                <a:ext cx="8232724" cy="131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64646"/>
                  </a:buClr>
                  <a:buSzPts val="4000"/>
                  <a:buFont typeface="Helvetica Neue"/>
                  <a:buNone/>
                </a:pPr>
                <a:r>
                  <a:rPr lang="en-US" sz="4400" b="0" i="0" u="none" strike="noStrike" cap="none">
                    <a:solidFill>
                      <a:srgbClr val="0D2D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Assist them in becoming a customer</a:t>
                </a:r>
                <a:endParaRPr sz="16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33"/>
              <p:cNvSpPr txBox="1"/>
              <p:nvPr/>
            </p:nvSpPr>
            <p:spPr>
              <a:xfrm>
                <a:off x="15854589" y="4431123"/>
                <a:ext cx="7900845" cy="7016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64646"/>
                  </a:buClr>
                  <a:buSzPts val="4000"/>
                  <a:buFont typeface="Helvetica Neue"/>
                  <a:buNone/>
                </a:pPr>
                <a:r>
                  <a:rPr lang="en-US" sz="4400" b="0" i="0" u="none" strike="noStrike" cap="none">
                    <a:solidFill>
                      <a:srgbClr val="0D2D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Direct people</a:t>
                </a:r>
                <a:r>
                  <a:rPr lang="en-US" sz="1600" b="0" i="0" u="none" strike="noStrike" cap="none">
                    <a:solidFill>
                      <a:srgbClr val="0D2D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4400" b="0" i="0" u="none" strike="noStrike" cap="none">
                    <a:solidFill>
                      <a:srgbClr val="0D2D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 your website</a:t>
                </a:r>
                <a:endParaRPr sz="16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8" name="Google Shape;318;p33"/>
              <p:cNvGrpSpPr/>
              <p:nvPr/>
            </p:nvGrpSpPr>
            <p:grpSpPr>
              <a:xfrm>
                <a:off x="14942014" y="4439068"/>
                <a:ext cx="685801" cy="685800"/>
                <a:chOff x="14272390" y="4158370"/>
                <a:chExt cx="884856" cy="884855"/>
              </a:xfrm>
            </p:grpSpPr>
            <p:sp>
              <p:nvSpPr>
                <p:cNvPr id="319" name="Google Shape;319;p33"/>
                <p:cNvSpPr/>
                <p:nvPr/>
              </p:nvSpPr>
              <p:spPr>
                <a:xfrm>
                  <a:off x="14272390" y="4158370"/>
                  <a:ext cx="884856" cy="884855"/>
                </a:xfrm>
                <a:prstGeom prst="ellipse">
                  <a:avLst/>
                </a:prstGeom>
                <a:solidFill>
                  <a:srgbClr val="00437E"/>
                </a:solidFill>
                <a:ln>
                  <a:noFill/>
                </a:ln>
              </p:spPr>
              <p:txBody>
                <a:bodyPr spcFirstLastPara="1" wrap="square" lIns="71425" tIns="71425" rIns="71425" bIns="714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900"/>
                    <a:buFont typeface="Helvetica Neue"/>
                    <a:buNone/>
                  </a:pPr>
                  <a:endParaRPr sz="1900" b="0" i="0" u="none" strike="noStrike" cap="none">
                    <a:solidFill>
                      <a:srgbClr val="5E5E5E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pic>
              <p:nvPicPr>
                <p:cNvPr id="320" name="Google Shape;320;p33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14454033" y="4334627"/>
                  <a:ext cx="530219" cy="53021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21" name="Google Shape;321;p33"/>
              <p:cNvSpPr txBox="1"/>
              <p:nvPr/>
            </p:nvSpPr>
            <p:spPr>
              <a:xfrm>
                <a:off x="15854588" y="2797582"/>
                <a:ext cx="4529840" cy="17542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437E"/>
                  </a:buClr>
                  <a:buSzPts val="5400"/>
                  <a:buFont typeface="Helvetica Neue"/>
                  <a:buNone/>
                </a:pPr>
                <a:r>
                  <a:rPr lang="en-US" sz="7200" b="1" i="1" u="none" strike="noStrike" cap="none">
                    <a:solidFill>
                      <a:srgbClr val="00437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All you do:</a:t>
                </a:r>
                <a:endParaRPr sz="20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2" name="Google Shape;322;p33"/>
              <p:cNvGrpSpPr/>
              <p:nvPr/>
            </p:nvGrpSpPr>
            <p:grpSpPr>
              <a:xfrm>
                <a:off x="14938602" y="5909984"/>
                <a:ext cx="685801" cy="685800"/>
                <a:chOff x="14272390" y="4158370"/>
                <a:chExt cx="884856" cy="884855"/>
              </a:xfrm>
            </p:grpSpPr>
            <p:sp>
              <p:nvSpPr>
                <p:cNvPr id="323" name="Google Shape;323;p33"/>
                <p:cNvSpPr/>
                <p:nvPr/>
              </p:nvSpPr>
              <p:spPr>
                <a:xfrm>
                  <a:off x="14272390" y="4158370"/>
                  <a:ext cx="884856" cy="884855"/>
                </a:xfrm>
                <a:prstGeom prst="ellipse">
                  <a:avLst/>
                </a:prstGeom>
                <a:solidFill>
                  <a:srgbClr val="00437E"/>
                </a:solidFill>
                <a:ln>
                  <a:noFill/>
                </a:ln>
              </p:spPr>
              <p:txBody>
                <a:bodyPr spcFirstLastPara="1" wrap="square" lIns="71425" tIns="71425" rIns="71425" bIns="714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900"/>
                    <a:buFont typeface="Helvetica Neue"/>
                    <a:buNone/>
                  </a:pPr>
                  <a:endParaRPr sz="1900" b="0" i="0" u="none" strike="noStrike" cap="none">
                    <a:solidFill>
                      <a:srgbClr val="5E5E5E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pic>
              <p:nvPicPr>
                <p:cNvPr id="324" name="Google Shape;324;p33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14454033" y="4334627"/>
                  <a:ext cx="530219" cy="53021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325" name="Google Shape;325;p33"/>
          <p:cNvGrpSpPr/>
          <p:nvPr/>
        </p:nvGrpSpPr>
        <p:grpSpPr>
          <a:xfrm>
            <a:off x="1602288" y="6452492"/>
            <a:ext cx="11491146" cy="1399032"/>
            <a:chOff x="1246371" y="5288469"/>
            <a:chExt cx="11491146" cy="1399032"/>
          </a:xfrm>
        </p:grpSpPr>
        <p:sp>
          <p:nvSpPr>
            <p:cNvPr id="326" name="Google Shape;326;p33"/>
            <p:cNvSpPr txBox="1"/>
            <p:nvPr/>
          </p:nvSpPr>
          <p:spPr>
            <a:xfrm>
              <a:off x="3114592" y="5522091"/>
              <a:ext cx="9622925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Training and Marketing Materials</a:t>
              </a:r>
              <a:endParaRPr/>
            </a:p>
          </p:txBody>
        </p:sp>
        <p:pic>
          <p:nvPicPr>
            <p:cNvPr id="327" name="Google Shape;327;p3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246371" y="5288469"/>
              <a:ext cx="1511454" cy="13990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620887-D202-DED0-EBE8-F9ABE60AB8C1}"/>
              </a:ext>
            </a:extLst>
          </p:cNvPr>
          <p:cNvSpPr txBox="1"/>
          <p:nvPr/>
        </p:nvSpPr>
        <p:spPr>
          <a:xfrm>
            <a:off x="-2651463" y="12522819"/>
            <a:ext cx="16433057" cy="76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*COLUMBUS, OHIO - NOV 8, 2025*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64549">
              <a:srgbClr val="FFFFFF"/>
            </a:gs>
            <a:gs pos="87307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/>
          <p:nvPr/>
        </p:nvSpPr>
        <p:spPr>
          <a:xfrm>
            <a:off x="1" y="691380"/>
            <a:ext cx="2438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Income from </a:t>
            </a:r>
            <a:r>
              <a:rPr lang="en-US" sz="8000" b="1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0" b="0" i="1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Personally Acquired</a:t>
            </a: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 Customers*</a:t>
            </a:r>
            <a:endParaRPr/>
          </a:p>
        </p:txBody>
      </p:sp>
      <p:pic>
        <p:nvPicPr>
          <p:cNvPr id="251" name="Google Shape;251;p31" descr="A blue and grey color palet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4991371" y="6132175"/>
            <a:ext cx="71247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1"/>
          <p:cNvSpPr txBox="1"/>
          <p:nvPr/>
        </p:nvSpPr>
        <p:spPr>
          <a:xfrm>
            <a:off x="5455444" y="12213388"/>
            <a:ext cx="1347311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9E9E"/>
              </a:buClr>
              <a:buSzPts val="3600"/>
              <a:buFont typeface="Helvetica Neue"/>
              <a:buNone/>
            </a:pPr>
            <a:r>
              <a:rPr lang="en-US" sz="3600" b="0" i="1" u="none" strike="noStrike" cap="none" dirty="0">
                <a:solidFill>
                  <a:srgbClr val="A19E9E"/>
                </a:solidFill>
                <a:latin typeface="Calibri"/>
                <a:ea typeface="Calibri"/>
                <a:cs typeface="Calibri"/>
                <a:sym typeface="Calibri"/>
              </a:rPr>
              <a:t>*Refer to the ACN Compensation Plan for complete details! 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" name="Google Shape;253;p31"/>
          <p:cNvGrpSpPr/>
          <p:nvPr/>
        </p:nvGrpSpPr>
        <p:grpSpPr>
          <a:xfrm>
            <a:off x="1338146" y="2197014"/>
            <a:ext cx="21525882" cy="9895785"/>
            <a:chOff x="1338146" y="2197014"/>
            <a:chExt cx="21525882" cy="9895785"/>
          </a:xfrm>
        </p:grpSpPr>
        <p:sp>
          <p:nvSpPr>
            <p:cNvPr id="254" name="Google Shape;254;p31"/>
            <p:cNvSpPr/>
            <p:nvPr/>
          </p:nvSpPr>
          <p:spPr>
            <a:xfrm>
              <a:off x="12411618" y="2963975"/>
              <a:ext cx="10452410" cy="9128823"/>
            </a:xfrm>
            <a:prstGeom prst="rect">
              <a:avLst/>
            </a:prstGeom>
            <a:noFill/>
            <a:ln w="57150" cap="flat" cmpd="sng">
              <a:solidFill>
                <a:srgbClr val="0D2D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1338147" y="3149629"/>
              <a:ext cx="1045241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37E"/>
                </a:buClr>
                <a:buSzPts val="6600"/>
                <a:buFont typeface="Helvetica Neue"/>
                <a:buNone/>
              </a:pPr>
              <a:r>
                <a:rPr lang="en-US" sz="6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Monthly Customer Bonuses</a:t>
              </a:r>
              <a:endParaRPr sz="6600" b="1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12411617" y="3149629"/>
              <a:ext cx="10452410" cy="1107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37E"/>
                </a:buClr>
                <a:buSzPts val="6600"/>
                <a:buFont typeface="Helvetica Neue"/>
                <a:buNone/>
              </a:pPr>
              <a:r>
                <a:rPr lang="en-US" sz="6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Monthly Residual Income</a:t>
              </a:r>
              <a:endParaRPr sz="6600" b="1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17080262" y="2197014"/>
              <a:ext cx="1115122" cy="1115122"/>
            </a:xfrm>
            <a:prstGeom prst="ellipse">
              <a:avLst/>
            </a:prstGeom>
            <a:solidFill>
              <a:srgbClr val="75BF43"/>
            </a:solidFill>
            <a:ln w="57150" cap="flat" cmpd="sng">
              <a:solidFill>
                <a:srgbClr val="0D2D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1338146" y="2963976"/>
              <a:ext cx="10452410" cy="9128823"/>
            </a:xfrm>
            <a:prstGeom prst="rect">
              <a:avLst/>
            </a:prstGeom>
            <a:noFill/>
            <a:ln w="57150" cap="flat" cmpd="sng">
              <a:solidFill>
                <a:srgbClr val="0D2D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6006790" y="2197015"/>
              <a:ext cx="1115122" cy="1115122"/>
            </a:xfrm>
            <a:prstGeom prst="ellipse">
              <a:avLst/>
            </a:prstGeom>
            <a:solidFill>
              <a:srgbClr val="75BF43"/>
            </a:solidFill>
            <a:ln w="57150" cap="flat" cmpd="sng">
              <a:solidFill>
                <a:srgbClr val="0D2D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</p:grpSp>
      <p:grpSp>
        <p:nvGrpSpPr>
          <p:cNvPr id="260" name="Google Shape;260;p31"/>
          <p:cNvGrpSpPr/>
          <p:nvPr/>
        </p:nvGrpSpPr>
        <p:grpSpPr>
          <a:xfrm>
            <a:off x="1338146" y="4775419"/>
            <a:ext cx="10452410" cy="6663197"/>
            <a:chOff x="1338146" y="4775419"/>
            <a:chExt cx="10452410" cy="6663197"/>
          </a:xfrm>
        </p:grpSpPr>
        <p:sp>
          <p:nvSpPr>
            <p:cNvPr id="261" name="Google Shape;261;p31"/>
            <p:cNvSpPr txBox="1"/>
            <p:nvPr/>
          </p:nvSpPr>
          <p:spPr>
            <a:xfrm>
              <a:off x="1338146" y="4775419"/>
              <a:ext cx="10452410" cy="843693"/>
            </a:xfrm>
            <a:prstGeom prst="rect">
              <a:avLst/>
            </a:prstGeom>
            <a:solidFill>
              <a:srgbClr val="F2682A"/>
            </a:solidFill>
            <a:ln>
              <a:noFill/>
            </a:ln>
          </p:spPr>
          <p:txBody>
            <a:bodyPr spcFirstLastPara="1" wrap="square" lIns="91425" tIns="182875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68518"/>
                </a:lnSpc>
                <a:spcBef>
                  <a:spcPts val="0"/>
                </a:spcBef>
                <a:spcAft>
                  <a:spcPts val="0"/>
                </a:spcAft>
                <a:buClr>
                  <a:srgbClr val="4F92D3"/>
                </a:buClr>
                <a:buSzPts val="5400"/>
                <a:buFont typeface="Helvetica Neue"/>
                <a:buNone/>
              </a:pPr>
              <a:r>
                <a:rPr lang="en-US" sz="5400" b="1" i="1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Acquire Customers Totaling:</a:t>
              </a:r>
              <a:endParaRPr sz="2800" b="1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31"/>
            <p:cNvSpPr/>
            <p:nvPr/>
          </p:nvSpPr>
          <p:spPr>
            <a:xfrm>
              <a:off x="2141727" y="9499624"/>
              <a:ext cx="8845248" cy="1938992"/>
            </a:xfrm>
            <a:prstGeom prst="rect">
              <a:avLst/>
            </a:prstGeom>
            <a:noFill/>
            <a:ln w="57150" cap="flat" cmpd="sng">
              <a:solidFill>
                <a:srgbClr val="75BF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782CD"/>
                </a:buClr>
                <a:buSzPts val="6600"/>
                <a:buFont typeface="Helvetica Neue"/>
                <a:buNone/>
              </a:pPr>
              <a:r>
                <a:rPr lang="en-US" sz="6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Plus </a:t>
              </a:r>
              <a:r>
                <a:rPr lang="en-US" sz="72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$200 </a:t>
              </a:r>
              <a:endParaRPr sz="1400" b="0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782CD"/>
                </a:buClr>
                <a:buSzPts val="4800"/>
                <a:buFont typeface="Helvetica Neue"/>
                <a:buNone/>
              </a:pPr>
              <a:r>
                <a:rPr lang="en-US" sz="48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for Every Additional 3 Services*</a:t>
              </a:r>
              <a:endParaRPr sz="6600" b="0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31"/>
            <p:cNvSpPr/>
            <p:nvPr/>
          </p:nvSpPr>
          <p:spPr>
            <a:xfrm>
              <a:off x="1771657" y="6002464"/>
              <a:ext cx="9592056" cy="3139321"/>
            </a:xfrm>
            <a:prstGeom prst="rect">
              <a:avLst/>
            </a:prstGeom>
            <a:solidFill>
              <a:srgbClr val="75BF43"/>
            </a:solidFill>
            <a:ln w="38100" cap="flat" cmpd="sng">
              <a:solidFill>
                <a:srgbClr val="0D2D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5 Services =   </a:t>
              </a:r>
              <a:r>
                <a:rPr lang="en-US" sz="6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$200</a:t>
              </a:r>
              <a:endParaRPr sz="18000" b="1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8 Services =   </a:t>
              </a:r>
              <a:r>
                <a:rPr lang="en-US" sz="6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$400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11 Services =</a:t>
              </a:r>
              <a:r>
                <a:rPr lang="en-US" sz="6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 $600</a:t>
              </a:r>
              <a:endParaRPr/>
            </a:p>
          </p:txBody>
        </p:sp>
      </p:grpSp>
      <p:grpSp>
        <p:nvGrpSpPr>
          <p:cNvPr id="264" name="Google Shape;264;p31"/>
          <p:cNvGrpSpPr/>
          <p:nvPr/>
        </p:nvGrpSpPr>
        <p:grpSpPr>
          <a:xfrm>
            <a:off x="12411616" y="4775419"/>
            <a:ext cx="10452410" cy="6298302"/>
            <a:chOff x="12411616" y="4775419"/>
            <a:chExt cx="10452410" cy="6298302"/>
          </a:xfrm>
        </p:grpSpPr>
        <p:sp>
          <p:nvSpPr>
            <p:cNvPr id="265" name="Google Shape;265;p31"/>
            <p:cNvSpPr/>
            <p:nvPr/>
          </p:nvSpPr>
          <p:spPr>
            <a:xfrm>
              <a:off x="12839958" y="6046456"/>
              <a:ext cx="9595727" cy="3157639"/>
            </a:xfrm>
            <a:prstGeom prst="rect">
              <a:avLst/>
            </a:prstGeom>
            <a:solidFill>
              <a:srgbClr val="75BF43"/>
            </a:solidFill>
            <a:ln w="57150" cap="flat" cmpd="sng">
              <a:solidFill>
                <a:srgbClr val="0D2D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800"/>
                <a:buFont typeface="Helvetica Neue"/>
                <a:buNone/>
              </a:pPr>
              <a:r>
                <a:rPr lang="en-US" sz="9600" b="1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3% to 20%</a:t>
              </a:r>
              <a:endParaRPr sz="1600" b="0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200"/>
                <a:buFont typeface="Helvetica Neue"/>
                <a:buNone/>
              </a:pPr>
              <a:r>
                <a:rPr lang="en-US" sz="6600" b="0" i="0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Commissionable Revenue*</a:t>
              </a:r>
              <a:endParaRPr sz="1600" b="0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31"/>
            <p:cNvSpPr txBox="1"/>
            <p:nvPr/>
          </p:nvSpPr>
          <p:spPr>
            <a:xfrm>
              <a:off x="14089722" y="9873392"/>
              <a:ext cx="706987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8DCD"/>
                </a:buClr>
                <a:buSzPts val="5400"/>
                <a:buFont typeface="Helvetica Neue"/>
                <a:buNone/>
              </a:pPr>
              <a:r>
                <a:rPr lang="en-US" sz="3600" b="0" i="1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Paid monthly on </a:t>
              </a:r>
              <a:r>
                <a:rPr lang="en-US" sz="3600" b="1" i="1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your </a:t>
              </a:r>
              <a:r>
                <a:rPr lang="en-US" sz="3600" b="0" i="1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customers Monthly Commissionable Revenue</a:t>
              </a:r>
              <a:r>
                <a:rPr lang="en-US" sz="3600" b="0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*</a:t>
              </a: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31"/>
            <p:cNvSpPr txBox="1"/>
            <p:nvPr/>
          </p:nvSpPr>
          <p:spPr>
            <a:xfrm>
              <a:off x="12411616" y="4775419"/>
              <a:ext cx="10452410" cy="843693"/>
            </a:xfrm>
            <a:prstGeom prst="rect">
              <a:avLst/>
            </a:prstGeom>
            <a:solidFill>
              <a:srgbClr val="F2682A"/>
            </a:solidFill>
            <a:ln>
              <a:noFill/>
            </a:ln>
          </p:spPr>
          <p:txBody>
            <a:bodyPr spcFirstLastPara="1" wrap="square" lIns="91425" tIns="182875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68518"/>
                </a:lnSpc>
                <a:spcBef>
                  <a:spcPts val="0"/>
                </a:spcBef>
                <a:spcAft>
                  <a:spcPts val="0"/>
                </a:spcAft>
                <a:buClr>
                  <a:srgbClr val="4F92D3"/>
                </a:buClr>
                <a:buSzPts val="5400"/>
                <a:buFont typeface="Helvetica Neue"/>
                <a:buNone/>
              </a:pPr>
              <a:r>
                <a:rPr lang="en-US" sz="5400" b="1" i="1" u="none" strike="noStrike" cap="none">
                  <a:solidFill>
                    <a:srgbClr val="0D2D53"/>
                  </a:solidFill>
                  <a:latin typeface="Calibri"/>
                  <a:ea typeface="Calibri"/>
                  <a:cs typeface="Calibri"/>
                  <a:sym typeface="Calibri"/>
                </a:rPr>
                <a:t>Earn Monthly On Your Customers</a:t>
              </a:r>
              <a:endParaRPr sz="2800" b="1" i="0" u="none" strike="noStrike" cap="none">
                <a:solidFill>
                  <a:srgbClr val="0D2D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4051574-7EA4-FDB5-3C2D-8C8F9F0AF7D0}"/>
              </a:ext>
            </a:extLst>
          </p:cNvPr>
          <p:cNvSpPr txBox="1"/>
          <p:nvPr/>
        </p:nvSpPr>
        <p:spPr>
          <a:xfrm>
            <a:off x="-2882812" y="12746266"/>
            <a:ext cx="14246525" cy="76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*COLUMBUS, OHIO - NOV 8, 2025*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FF"/>
            </a:gs>
            <a:gs pos="64549">
              <a:srgbClr val="FFFFFF"/>
            </a:gs>
            <a:gs pos="87307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"/>
          <p:cNvSpPr txBox="1"/>
          <p:nvPr/>
        </p:nvSpPr>
        <p:spPr>
          <a:xfrm>
            <a:off x="1" y="691380"/>
            <a:ext cx="2438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Income from </a:t>
            </a:r>
            <a:r>
              <a:rPr lang="en-US" sz="8000" b="1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0" b="0" i="1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Team’s Acquired</a:t>
            </a:r>
            <a:r>
              <a:rPr lang="en-US" sz="8000" b="0" i="0" u="none" strike="noStrike" cap="none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rPr>
              <a:t> Customers*</a:t>
            </a:r>
            <a:endParaRPr/>
          </a:p>
        </p:txBody>
      </p:sp>
      <p:pic>
        <p:nvPicPr>
          <p:cNvPr id="274" name="Google Shape;274;p32" descr="A blue and grey color palet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4991371" y="6132175"/>
            <a:ext cx="71247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2"/>
          <p:cNvSpPr txBox="1"/>
          <p:nvPr/>
        </p:nvSpPr>
        <p:spPr>
          <a:xfrm>
            <a:off x="5455443" y="12711830"/>
            <a:ext cx="1637453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9E9E"/>
              </a:buClr>
              <a:buSzPts val="3600"/>
              <a:buFont typeface="Helvetica Neue"/>
              <a:buNone/>
            </a:pPr>
            <a:r>
              <a:rPr lang="en-US" sz="3600" b="0" i="1" u="none" strike="noStrike" cap="none" dirty="0">
                <a:solidFill>
                  <a:srgbClr val="A19E9E"/>
                </a:solidFill>
                <a:latin typeface="Calibri"/>
                <a:ea typeface="Calibri"/>
                <a:cs typeface="Calibri"/>
                <a:sym typeface="Calibri"/>
              </a:rPr>
              <a:t>*Refer to the ACN Compensation Plan for complete details! 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6" name="Google Shape;276;p32"/>
          <p:cNvGrpSpPr/>
          <p:nvPr/>
        </p:nvGrpSpPr>
        <p:grpSpPr>
          <a:xfrm>
            <a:off x="2554018" y="9045653"/>
            <a:ext cx="19275965" cy="3523602"/>
            <a:chOff x="2021772" y="8730343"/>
            <a:chExt cx="19275965" cy="3523602"/>
          </a:xfrm>
        </p:grpSpPr>
        <p:sp>
          <p:nvSpPr>
            <p:cNvPr id="277" name="Google Shape;277;p32"/>
            <p:cNvSpPr/>
            <p:nvPr/>
          </p:nvSpPr>
          <p:spPr>
            <a:xfrm>
              <a:off x="4889586" y="8730343"/>
              <a:ext cx="2069082" cy="2069082"/>
            </a:xfrm>
            <a:prstGeom prst="ellipse">
              <a:avLst/>
            </a:prstGeom>
            <a:solidFill>
              <a:srgbClr val="407DC9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ETL</a:t>
              </a:r>
              <a:endParaRPr/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7757400" y="8730343"/>
              <a:ext cx="2069082" cy="2069082"/>
            </a:xfrm>
            <a:prstGeom prst="ellipse">
              <a:avLst/>
            </a:prstGeom>
            <a:solidFill>
              <a:srgbClr val="6F90A0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RC</a:t>
              </a:r>
              <a:endParaRPr sz="5400" b="1" i="0" u="none" strike="noStrike" cap="none">
                <a:solidFill>
                  <a:srgbClr val="FFFFFF"/>
                </a:solidFill>
                <a:highlight>
                  <a:srgbClr val="929292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2"/>
            <p:cNvSpPr/>
            <p:nvPr/>
          </p:nvSpPr>
          <p:spPr>
            <a:xfrm>
              <a:off x="10625214" y="8730343"/>
              <a:ext cx="2069082" cy="2069082"/>
            </a:xfrm>
            <a:prstGeom prst="ellipse">
              <a:avLst/>
            </a:prstGeom>
            <a:solidFill>
              <a:srgbClr val="01265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RD</a:t>
              </a:r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3493028" y="8730343"/>
              <a:ext cx="2069082" cy="2069082"/>
            </a:xfrm>
            <a:prstGeom prst="ellipse">
              <a:avLst/>
            </a:prstGeom>
            <a:solidFill>
              <a:srgbClr val="FF671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RVP</a:t>
              </a:r>
              <a:endParaRPr sz="5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6360842" y="8730343"/>
              <a:ext cx="2069082" cy="2069082"/>
            </a:xfrm>
            <a:prstGeom prst="ellipse">
              <a:avLst/>
            </a:prstGeom>
            <a:solidFill>
              <a:srgbClr val="78BE1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SVP</a:t>
              </a:r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9228655" y="8730343"/>
              <a:ext cx="2069082" cy="2069082"/>
            </a:xfrm>
            <a:prstGeom prst="ellipse">
              <a:avLst/>
            </a:prstGeom>
            <a:solidFill>
              <a:srgbClr val="485860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SVP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lang="en-US" sz="2400" b="1" i="1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Platinum</a:t>
              </a:r>
              <a:endParaRPr sz="16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 txBox="1"/>
            <p:nvPr/>
          </p:nvSpPr>
          <p:spPr>
            <a:xfrm>
              <a:off x="5176995" y="11269060"/>
              <a:ext cx="14942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$50</a:t>
              </a: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2021772" y="8730343"/>
              <a:ext cx="2069082" cy="2069082"/>
            </a:xfrm>
            <a:prstGeom prst="ellipse">
              <a:avLst/>
            </a:prstGeom>
            <a:solidFill>
              <a:srgbClr val="61CBC8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CQ</a:t>
              </a:r>
              <a:endParaRPr/>
            </a:p>
          </p:txBody>
        </p:sp>
        <p:sp>
          <p:nvSpPr>
            <p:cNvPr id="285" name="Google Shape;285;p32"/>
            <p:cNvSpPr txBox="1"/>
            <p:nvPr/>
          </p:nvSpPr>
          <p:spPr>
            <a:xfrm>
              <a:off x="7942779" y="10838173"/>
              <a:ext cx="1698324" cy="1415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Up to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$150</a:t>
              </a:r>
              <a:endParaRPr/>
            </a:p>
          </p:txBody>
        </p:sp>
        <p:sp>
          <p:nvSpPr>
            <p:cNvPr id="286" name="Google Shape;286;p32"/>
            <p:cNvSpPr txBox="1"/>
            <p:nvPr/>
          </p:nvSpPr>
          <p:spPr>
            <a:xfrm>
              <a:off x="10810593" y="10838173"/>
              <a:ext cx="1698324" cy="1415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Up to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$250</a:t>
              </a:r>
              <a:endParaRPr/>
            </a:p>
          </p:txBody>
        </p:sp>
        <p:sp>
          <p:nvSpPr>
            <p:cNvPr id="287" name="Google Shape;287;p32"/>
            <p:cNvSpPr txBox="1"/>
            <p:nvPr/>
          </p:nvSpPr>
          <p:spPr>
            <a:xfrm>
              <a:off x="13678407" y="10838173"/>
              <a:ext cx="1698324" cy="1415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Up to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$350</a:t>
              </a:r>
              <a:endParaRPr/>
            </a:p>
          </p:txBody>
        </p:sp>
        <p:sp>
          <p:nvSpPr>
            <p:cNvPr id="288" name="Google Shape;288;p32"/>
            <p:cNvSpPr txBox="1"/>
            <p:nvPr/>
          </p:nvSpPr>
          <p:spPr>
            <a:xfrm>
              <a:off x="16546221" y="10838173"/>
              <a:ext cx="1698324" cy="1415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Up to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$400</a:t>
              </a:r>
              <a:endParaRPr/>
            </a:p>
          </p:txBody>
        </p:sp>
        <p:sp>
          <p:nvSpPr>
            <p:cNvPr id="289" name="Google Shape;289;p32"/>
            <p:cNvSpPr txBox="1"/>
            <p:nvPr/>
          </p:nvSpPr>
          <p:spPr>
            <a:xfrm>
              <a:off x="19414034" y="10838173"/>
              <a:ext cx="1698324" cy="1415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Up to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$450</a:t>
              </a:r>
              <a:endParaRPr/>
            </a:p>
          </p:txBody>
        </p:sp>
      </p:grpSp>
      <p:sp>
        <p:nvSpPr>
          <p:cNvPr id="290" name="Google Shape;290;p32"/>
          <p:cNvSpPr txBox="1"/>
          <p:nvPr/>
        </p:nvSpPr>
        <p:spPr>
          <a:xfrm>
            <a:off x="0" y="7509316"/>
            <a:ext cx="2438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D2D53"/>
                </a:solidFill>
                <a:latin typeface="Arial"/>
                <a:ea typeface="Arial"/>
                <a:cs typeface="Arial"/>
                <a:sym typeface="Arial"/>
              </a:rPr>
              <a:t>Overriding Customer Acquisition Bonuses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1" u="none" strike="noStrike" cap="none">
                <a:solidFill>
                  <a:srgbClr val="0D2D53"/>
                </a:solidFill>
                <a:latin typeface="Arial"/>
                <a:ea typeface="Arial"/>
                <a:cs typeface="Arial"/>
                <a:sym typeface="Arial"/>
              </a:rPr>
              <a:t>Earned once, when your team  becomes customer qualified</a:t>
            </a:r>
            <a:endParaRPr/>
          </a:p>
        </p:txBody>
      </p:sp>
      <p:grpSp>
        <p:nvGrpSpPr>
          <p:cNvPr id="291" name="Google Shape;291;p32"/>
          <p:cNvGrpSpPr/>
          <p:nvPr/>
        </p:nvGrpSpPr>
        <p:grpSpPr>
          <a:xfrm>
            <a:off x="25099" y="2044530"/>
            <a:ext cx="24384000" cy="4895982"/>
            <a:chOff x="25099" y="2044530"/>
            <a:chExt cx="24384000" cy="4895982"/>
          </a:xfrm>
        </p:grpSpPr>
        <p:sp>
          <p:nvSpPr>
            <p:cNvPr id="292" name="Google Shape;292;p32"/>
            <p:cNvSpPr/>
            <p:nvPr/>
          </p:nvSpPr>
          <p:spPr>
            <a:xfrm>
              <a:off x="11397449" y="3851665"/>
              <a:ext cx="10207481" cy="3021776"/>
            </a:xfrm>
            <a:prstGeom prst="rect">
              <a:avLst/>
            </a:prstGeom>
            <a:solidFill>
              <a:srgbClr val="75BF4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9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up to</a:t>
              </a:r>
              <a:r>
                <a:rPr lang="en-US" sz="96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92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4%</a:t>
              </a:r>
              <a:endParaRPr sz="10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600" b="0" i="1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Commissionable Revenue</a:t>
              </a:r>
              <a:endParaRPr sz="1000"/>
            </a:p>
          </p:txBody>
        </p:sp>
        <p:sp>
          <p:nvSpPr>
            <p:cNvPr id="293" name="Google Shape;293;p32"/>
            <p:cNvSpPr txBox="1"/>
            <p:nvPr/>
          </p:nvSpPr>
          <p:spPr>
            <a:xfrm>
              <a:off x="25099" y="2044530"/>
              <a:ext cx="2438400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D2D53"/>
                  </a:solidFill>
                  <a:latin typeface="Arial"/>
                  <a:ea typeface="Arial"/>
                  <a:cs typeface="Arial"/>
                  <a:sym typeface="Arial"/>
                </a:rPr>
                <a:t>Overriding Residual Income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1" u="none" strike="noStrike" cap="none">
                  <a:solidFill>
                    <a:srgbClr val="0D2D53"/>
                  </a:solidFill>
                  <a:latin typeface="Arial"/>
                  <a:ea typeface="Arial"/>
                  <a:cs typeface="Arial"/>
                  <a:sym typeface="Arial"/>
                </a:rPr>
                <a:t>Paid monthly on customers your team enrolls</a:t>
              </a:r>
              <a:endParaRPr/>
            </a:p>
          </p:txBody>
        </p:sp>
        <p:pic>
          <p:nvPicPr>
            <p:cNvPr id="294" name="Google Shape;294;p32" descr="A group of people with a person in the middle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l="327" r="489"/>
            <a:stretch/>
          </p:blipFill>
          <p:spPr>
            <a:xfrm>
              <a:off x="2779070" y="4112336"/>
              <a:ext cx="7708900" cy="282817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95" name="Google Shape;295;p32"/>
          <p:cNvCxnSpPr/>
          <p:nvPr/>
        </p:nvCxnSpPr>
        <p:spPr>
          <a:xfrm>
            <a:off x="8806916" y="7237075"/>
            <a:ext cx="6770169" cy="0"/>
          </a:xfrm>
          <a:prstGeom prst="straightConnector1">
            <a:avLst/>
          </a:prstGeom>
          <a:noFill/>
          <a:ln w="28575" cap="flat" cmpd="sng">
            <a:solidFill>
              <a:srgbClr val="0D2D5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93B0034-09B4-0A6F-2F79-9363951B3F3E}"/>
              </a:ext>
            </a:extLst>
          </p:cNvPr>
          <p:cNvSpPr txBox="1"/>
          <p:nvPr/>
        </p:nvSpPr>
        <p:spPr>
          <a:xfrm>
            <a:off x="-3373626" y="12731573"/>
            <a:ext cx="14771076" cy="769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4166"/>
              </a:lnSpc>
              <a:buClr>
                <a:schemeClr val="accent5"/>
              </a:buClr>
              <a:buSzPts val="2400"/>
            </a:pPr>
            <a:r>
              <a:rPr lang="en-US" sz="3200" b="1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*COLUMBUS, OH NOV 8, 2025*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16;p22"/>
          <p:cNvSpPr txBox="1"/>
          <p:nvPr/>
        </p:nvSpPr>
        <p:spPr>
          <a:xfrm>
            <a:off x="-324118" y="373429"/>
            <a:ext cx="24201104" cy="1415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8" tIns="91398" rIns="91398" bIns="91398">
            <a:spAutoFit/>
          </a:bodyPr>
          <a:lstStyle>
            <a:lvl1pPr algn="ctr">
              <a:defRPr sz="4000" b="1">
                <a:solidFill>
                  <a:srgbClr val="3E7CB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8000" dirty="0">
                <a:solidFill>
                  <a:srgbClr val="000909"/>
                </a:solidFill>
                <a:latin typeface="Aptos Black" panose="020B0004020202020204" pitchFamily="34" charset="0"/>
              </a:rPr>
              <a:t>Fast</a:t>
            </a:r>
            <a:r>
              <a:rPr sz="8000" dirty="0">
                <a:solidFill>
                  <a:srgbClr val="000909"/>
                </a:solidFill>
                <a:latin typeface="Aptos Black" panose="020B0004020202020204" pitchFamily="34" charset="0"/>
              </a:rPr>
              <a:t> Start</a:t>
            </a:r>
            <a:r>
              <a:rPr lang="en-US" sz="8000" dirty="0">
                <a:solidFill>
                  <a:srgbClr val="000909"/>
                </a:solidFill>
                <a:latin typeface="Aptos Black" panose="020B0004020202020204" pitchFamily="34" charset="0"/>
              </a:rPr>
              <a:t> Bonus</a:t>
            </a:r>
            <a:endParaRPr sz="8000" dirty="0">
              <a:solidFill>
                <a:srgbClr val="000909"/>
              </a:solidFill>
              <a:latin typeface="Aptos Black" panose="020B0004020202020204" pitchFamily="34" charset="0"/>
            </a:endParaRPr>
          </a:p>
        </p:txBody>
      </p:sp>
      <p:pic>
        <p:nvPicPr>
          <p:cNvPr id="435" name="Google Shape;417;p22" descr="Google Shape;417;p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4991371" y="6132179"/>
            <a:ext cx="7124702" cy="2209802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Google Shape;418;p22"/>
          <p:cNvSpPr txBox="1"/>
          <p:nvPr/>
        </p:nvSpPr>
        <p:spPr>
          <a:xfrm>
            <a:off x="18330274" y="373602"/>
            <a:ext cx="5003174" cy="10607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8" tIns="45698" rIns="45698" bIns="45698">
            <a:spAutoFit/>
          </a:bodyPr>
          <a:lstStyle/>
          <a:p>
            <a:pPr algn="r">
              <a:lnSpc>
                <a:spcPct val="100000"/>
              </a:lnSpc>
              <a:defRPr sz="2700" b="1">
                <a:solidFill>
                  <a:srgbClr val="0E2D5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6000" dirty="0"/>
              <a:t>Healthcare</a:t>
            </a:r>
          </a:p>
          <a:p>
            <a:pPr algn="r">
              <a:spcBef>
                <a:spcPts val="2000"/>
              </a:spcBef>
              <a:defRPr sz="2700" b="1">
                <a:solidFill>
                  <a:srgbClr val="0E2D5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6000" dirty="0"/>
              <a:t>TV/Internet</a:t>
            </a:r>
          </a:p>
          <a:p>
            <a:pPr algn="r">
              <a:spcBef>
                <a:spcPts val="2000"/>
              </a:spcBef>
              <a:defRPr sz="2700" b="1">
                <a:solidFill>
                  <a:srgbClr val="0E2D5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6000" dirty="0"/>
              <a:t>Cell Phone</a:t>
            </a:r>
          </a:p>
          <a:p>
            <a:pPr algn="r">
              <a:spcBef>
                <a:spcPts val="2000"/>
              </a:spcBef>
              <a:defRPr sz="2700" b="1">
                <a:solidFill>
                  <a:srgbClr val="0E2D5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6000" dirty="0"/>
              <a:t>Electricity &amp; Gas</a:t>
            </a:r>
          </a:p>
          <a:p>
            <a:pPr algn="r">
              <a:spcBef>
                <a:spcPts val="2000"/>
              </a:spcBef>
              <a:defRPr sz="2700" b="1">
                <a:solidFill>
                  <a:srgbClr val="0E2D5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6000" dirty="0"/>
              <a:t>ID Theft Protection</a:t>
            </a:r>
            <a:br>
              <a:rPr sz="6000" dirty="0"/>
            </a:br>
            <a:r>
              <a:rPr sz="6000" dirty="0"/>
              <a:t>Home Security</a:t>
            </a:r>
            <a:br>
              <a:rPr sz="6000" dirty="0"/>
            </a:br>
            <a:r>
              <a:rPr lang="en-US" sz="6000" dirty="0"/>
              <a:t>Mer</a:t>
            </a:r>
            <a:r>
              <a:rPr sz="6000" dirty="0"/>
              <a:t>chant</a:t>
            </a:r>
          </a:p>
          <a:p>
            <a:pPr algn="r">
              <a:spcBef>
                <a:spcPts val="2000"/>
              </a:spcBef>
              <a:defRPr sz="2700" b="1">
                <a:solidFill>
                  <a:srgbClr val="0E2D52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6000" dirty="0"/>
          </a:p>
        </p:txBody>
      </p:sp>
      <p:pic>
        <p:nvPicPr>
          <p:cNvPr id="437" name="Google Shape;419;p22" descr="Google Shape;419;p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295" y="2033896"/>
            <a:ext cx="5723246" cy="3288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Google Shape;420;p22" descr="Google Shape;420;p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721" y="7180066"/>
            <a:ext cx="4533694" cy="2605076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Google Shape;422;p22"/>
          <p:cNvSpPr txBox="1"/>
          <p:nvPr/>
        </p:nvSpPr>
        <p:spPr>
          <a:xfrm>
            <a:off x="1196011" y="2027114"/>
            <a:ext cx="5234694" cy="2492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398" tIns="91398" rIns="91398" bIns="91398">
            <a:spAutoFit/>
          </a:bodyPr>
          <a:lstStyle>
            <a:lvl1pPr algn="r">
              <a:defRPr sz="4800" b="1">
                <a:solidFill>
                  <a:srgbClr val="75BF4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000" dirty="0"/>
              <a:t>$</a:t>
            </a:r>
            <a:r>
              <a:rPr lang="en-US" sz="15000" dirty="0"/>
              <a:t>300</a:t>
            </a:r>
            <a:endParaRPr sz="15000" dirty="0"/>
          </a:p>
        </p:txBody>
      </p:sp>
      <p:sp>
        <p:nvSpPr>
          <p:cNvPr id="441" name="Google Shape;423;p22"/>
          <p:cNvSpPr txBox="1"/>
          <p:nvPr/>
        </p:nvSpPr>
        <p:spPr>
          <a:xfrm>
            <a:off x="182503" y="3383606"/>
            <a:ext cx="6248202" cy="2492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398" tIns="91398" rIns="91398" bIns="91398">
            <a:spAutoFit/>
          </a:bodyPr>
          <a:lstStyle/>
          <a:p>
            <a:pPr algn="r">
              <a:lnSpc>
                <a:spcPct val="100000"/>
              </a:lnSpc>
              <a:defRPr sz="4800" b="1" u="sng">
                <a:solidFill>
                  <a:srgbClr val="75BF4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0" dirty="0"/>
              <a:t>+$500</a:t>
            </a:r>
          </a:p>
        </p:txBody>
      </p:sp>
      <p:grpSp>
        <p:nvGrpSpPr>
          <p:cNvPr id="444" name="Google Shape;424;p22"/>
          <p:cNvGrpSpPr/>
          <p:nvPr/>
        </p:nvGrpSpPr>
        <p:grpSpPr>
          <a:xfrm>
            <a:off x="10631775" y="3460477"/>
            <a:ext cx="4298286" cy="1261878"/>
            <a:chOff x="0" y="-1"/>
            <a:chExt cx="2149141" cy="630938"/>
          </a:xfrm>
        </p:grpSpPr>
        <p:sp>
          <p:nvSpPr>
            <p:cNvPr id="442" name="Rectangle"/>
            <p:cNvSpPr/>
            <p:nvPr/>
          </p:nvSpPr>
          <p:spPr>
            <a:xfrm>
              <a:off x="0" y="-1"/>
              <a:ext cx="2149141" cy="630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 sz="3800"/>
            </a:p>
          </p:txBody>
        </p:sp>
        <p:sp>
          <p:nvSpPr>
            <p:cNvPr id="443" name="5 Services"/>
            <p:cNvSpPr txBox="1"/>
            <p:nvPr/>
          </p:nvSpPr>
          <p:spPr>
            <a:xfrm>
              <a:off x="45725" y="84657"/>
              <a:ext cx="2057691" cy="461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 numCol="1" anchor="ctr">
              <a:spAutoFit/>
            </a:bodyPr>
            <a:lstStyle>
              <a:lvl1pPr algn="ctr">
                <a:defRPr sz="2400" b="1">
                  <a:solidFill>
                    <a:srgbClr val="00457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4800" dirty="0"/>
                <a:t>5</a:t>
              </a:r>
              <a:r>
                <a:rPr sz="4800" dirty="0"/>
                <a:t> Services</a:t>
              </a:r>
            </a:p>
          </p:txBody>
        </p:sp>
      </p:grpSp>
      <p:pic>
        <p:nvPicPr>
          <p:cNvPr id="445" name="Google Shape;425;p22" descr="Google Shape;425;p22"/>
          <p:cNvPicPr>
            <a:picLocks noChangeAspect="1"/>
          </p:cNvPicPr>
          <p:nvPr/>
        </p:nvPicPr>
        <p:blipFill>
          <a:blip r:embed="rId4"/>
          <a:srcRect l="15764" t="13068" r="8591" b="22773"/>
          <a:stretch>
            <a:fillRect/>
          </a:stretch>
        </p:blipFill>
        <p:spPr>
          <a:xfrm>
            <a:off x="7950834" y="2592244"/>
            <a:ext cx="2789608" cy="23660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8" name="Google Shape;426;p22"/>
          <p:cNvGrpSpPr/>
          <p:nvPr/>
        </p:nvGrpSpPr>
        <p:grpSpPr>
          <a:xfrm>
            <a:off x="2938836" y="8575595"/>
            <a:ext cx="3014784" cy="973548"/>
            <a:chOff x="0" y="-1"/>
            <a:chExt cx="2149141" cy="630938"/>
          </a:xfrm>
        </p:grpSpPr>
        <p:sp>
          <p:nvSpPr>
            <p:cNvPr id="446" name="Rectangle"/>
            <p:cNvSpPr/>
            <p:nvPr/>
          </p:nvSpPr>
          <p:spPr>
            <a:xfrm>
              <a:off x="0" y="-1"/>
              <a:ext cx="2149141" cy="630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 sz="3800"/>
            </a:p>
          </p:txBody>
        </p:sp>
        <p:sp>
          <p:nvSpPr>
            <p:cNvPr id="447" name="5 Services"/>
            <p:cNvSpPr txBox="1"/>
            <p:nvPr/>
          </p:nvSpPr>
          <p:spPr>
            <a:xfrm>
              <a:off x="45725" y="16300"/>
              <a:ext cx="2057692" cy="598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 numCol="1" anchor="ctr">
              <a:spAutoFit/>
            </a:bodyPr>
            <a:lstStyle>
              <a:lvl1pPr algn="ctr">
                <a:defRPr sz="2400" b="1">
                  <a:solidFill>
                    <a:srgbClr val="00457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endParaRPr sz="4800" dirty="0"/>
            </a:p>
          </p:txBody>
        </p:sp>
      </p:grpSp>
      <p:grpSp>
        <p:nvGrpSpPr>
          <p:cNvPr id="452" name="Google Shape;428;p22"/>
          <p:cNvGrpSpPr/>
          <p:nvPr/>
        </p:nvGrpSpPr>
        <p:grpSpPr>
          <a:xfrm>
            <a:off x="8561864" y="8614887"/>
            <a:ext cx="3014784" cy="973548"/>
            <a:chOff x="0" y="-1"/>
            <a:chExt cx="2149141" cy="630938"/>
          </a:xfrm>
        </p:grpSpPr>
        <p:sp>
          <p:nvSpPr>
            <p:cNvPr id="450" name="Rectangle"/>
            <p:cNvSpPr/>
            <p:nvPr/>
          </p:nvSpPr>
          <p:spPr>
            <a:xfrm>
              <a:off x="0" y="-1"/>
              <a:ext cx="2149141" cy="630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 sz="3800"/>
            </a:p>
          </p:txBody>
        </p:sp>
        <p:sp>
          <p:nvSpPr>
            <p:cNvPr id="451" name="5 Services"/>
            <p:cNvSpPr txBox="1"/>
            <p:nvPr/>
          </p:nvSpPr>
          <p:spPr>
            <a:xfrm>
              <a:off x="45725" y="16300"/>
              <a:ext cx="2057692" cy="598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 numCol="1" anchor="ctr">
              <a:spAutoFit/>
            </a:bodyPr>
            <a:lstStyle>
              <a:lvl1pPr algn="ctr">
                <a:defRPr sz="2400" b="1">
                  <a:solidFill>
                    <a:srgbClr val="00457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4800" dirty="0"/>
                <a:t>5</a:t>
              </a:r>
              <a:r>
                <a:rPr sz="4800" dirty="0"/>
                <a:t> Services</a:t>
              </a:r>
            </a:p>
          </p:txBody>
        </p:sp>
      </p:grpSp>
      <p:pic>
        <p:nvPicPr>
          <p:cNvPr id="453" name="Google Shape;429;p22" descr="Google Shape;429;p22"/>
          <p:cNvPicPr>
            <a:picLocks noChangeAspect="1"/>
          </p:cNvPicPr>
          <p:nvPr/>
        </p:nvPicPr>
        <p:blipFill>
          <a:blip r:embed="rId4"/>
          <a:srcRect l="15764" t="13068" r="8591" b="22773"/>
          <a:stretch>
            <a:fillRect/>
          </a:stretch>
        </p:blipFill>
        <p:spPr>
          <a:xfrm>
            <a:off x="6108881" y="8835416"/>
            <a:ext cx="2209802" cy="1874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Google Shape;430;p22" descr="Google Shape;430;p22"/>
          <p:cNvPicPr>
            <a:picLocks noChangeAspect="1"/>
          </p:cNvPicPr>
          <p:nvPr/>
        </p:nvPicPr>
        <p:blipFill>
          <a:blip r:embed="rId4"/>
          <a:srcRect l="15764" t="13068" r="8591" b="22773"/>
          <a:stretch>
            <a:fillRect/>
          </a:stretch>
        </p:blipFill>
        <p:spPr>
          <a:xfrm>
            <a:off x="7983465" y="3670938"/>
            <a:ext cx="2789610" cy="2366056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Google Shape;431;p22"/>
          <p:cNvSpPr txBox="1"/>
          <p:nvPr/>
        </p:nvSpPr>
        <p:spPr>
          <a:xfrm>
            <a:off x="-1729124" y="12737074"/>
            <a:ext cx="11054720" cy="923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8" tIns="91398" rIns="91398" bIns="91398">
            <a:spAutoFit/>
          </a:bodyPr>
          <a:lstStyle/>
          <a:p>
            <a:pPr algn="ctr">
              <a:defRPr sz="1200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*See ACN Compensation Plan for full details.</a:t>
            </a:r>
          </a:p>
          <a:p>
            <a:pPr algn="ctr">
              <a:defRPr sz="1200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Your results may vary. Earnings are not guaranteed.</a:t>
            </a:r>
          </a:p>
        </p:txBody>
      </p:sp>
      <p:pic>
        <p:nvPicPr>
          <p:cNvPr id="456" name="Google Shape;432;p22" descr="Google Shape;432;p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0647" y="1655522"/>
            <a:ext cx="1271178" cy="386700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705"/>
              </a:srgbClr>
            </a:outerShdw>
          </a:effectLst>
        </p:spPr>
      </p:pic>
      <p:pic>
        <p:nvPicPr>
          <p:cNvPr id="457" name="Google Shape;433;p22" descr="Google Shape;433;p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770" y="6580416"/>
            <a:ext cx="1034220" cy="1035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oogle Shape;421;p22" descr="Google Shape;421;p22">
            <a:extLst>
              <a:ext uri="{FF2B5EF4-FFF2-40B4-BE49-F238E27FC236}">
                <a16:creationId xmlns:a16="http://schemas.microsoft.com/office/drawing/2014/main" id="{E8771BC6-AC49-AE79-D004-3FB64B5D9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1253" y="7312348"/>
            <a:ext cx="4533698" cy="26050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oogle Shape;426;p22">
            <a:extLst>
              <a:ext uri="{FF2B5EF4-FFF2-40B4-BE49-F238E27FC236}">
                <a16:creationId xmlns:a16="http://schemas.microsoft.com/office/drawing/2014/main" id="{5D65032A-9DA4-4B02-39EE-341539AA4FBF}"/>
              </a:ext>
            </a:extLst>
          </p:cNvPr>
          <p:cNvGrpSpPr/>
          <p:nvPr/>
        </p:nvGrpSpPr>
        <p:grpSpPr>
          <a:xfrm>
            <a:off x="13467796" y="8757725"/>
            <a:ext cx="3014784" cy="973548"/>
            <a:chOff x="0" y="-1"/>
            <a:chExt cx="2149141" cy="630938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6BCB84FA-379F-2A34-97C1-82FDBBDA6138}"/>
                </a:ext>
              </a:extLst>
            </p:cNvPr>
            <p:cNvSpPr/>
            <p:nvPr/>
          </p:nvSpPr>
          <p:spPr>
            <a:xfrm>
              <a:off x="0" y="-1"/>
              <a:ext cx="2149141" cy="630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 sz="3800"/>
            </a:p>
          </p:txBody>
        </p:sp>
        <p:sp>
          <p:nvSpPr>
            <p:cNvPr id="8" name="5 Services">
              <a:extLst>
                <a:ext uri="{FF2B5EF4-FFF2-40B4-BE49-F238E27FC236}">
                  <a16:creationId xmlns:a16="http://schemas.microsoft.com/office/drawing/2014/main" id="{5AABE8EC-E581-DAEC-AD68-D0C0C9D2A8F8}"/>
                </a:ext>
              </a:extLst>
            </p:cNvPr>
            <p:cNvSpPr txBox="1"/>
            <p:nvPr/>
          </p:nvSpPr>
          <p:spPr>
            <a:xfrm>
              <a:off x="45725" y="16300"/>
              <a:ext cx="2057692" cy="598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 numCol="1" anchor="ctr">
              <a:spAutoFit/>
            </a:bodyPr>
            <a:lstStyle>
              <a:lvl1pPr algn="ctr">
                <a:defRPr sz="2400" b="1">
                  <a:solidFill>
                    <a:srgbClr val="00457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4800" dirty="0"/>
                <a:t>5</a:t>
              </a:r>
              <a:r>
                <a:rPr sz="4800" dirty="0"/>
                <a:t> Services</a:t>
              </a:r>
            </a:p>
          </p:txBody>
        </p:sp>
      </p:grpSp>
      <p:pic>
        <p:nvPicPr>
          <p:cNvPr id="9" name="Google Shape;427;p22" descr="Google Shape;427;p22">
            <a:extLst>
              <a:ext uri="{FF2B5EF4-FFF2-40B4-BE49-F238E27FC236}">
                <a16:creationId xmlns:a16="http://schemas.microsoft.com/office/drawing/2014/main" id="{618AB306-B9C0-E51C-503B-2A8706BC16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64" t="13068" r="8591" b="22773"/>
          <a:stretch>
            <a:fillRect/>
          </a:stretch>
        </p:blipFill>
        <p:spPr>
          <a:xfrm>
            <a:off x="11014181" y="9005294"/>
            <a:ext cx="2209802" cy="18742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Google Shape;428;p22">
            <a:extLst>
              <a:ext uri="{FF2B5EF4-FFF2-40B4-BE49-F238E27FC236}">
                <a16:creationId xmlns:a16="http://schemas.microsoft.com/office/drawing/2014/main" id="{F509A86B-E2F2-6A5B-4148-B0C3606DFBE4}"/>
              </a:ext>
            </a:extLst>
          </p:cNvPr>
          <p:cNvGrpSpPr/>
          <p:nvPr/>
        </p:nvGrpSpPr>
        <p:grpSpPr>
          <a:xfrm>
            <a:off x="19090825" y="8797017"/>
            <a:ext cx="841860" cy="973548"/>
            <a:chOff x="0" y="-1"/>
            <a:chExt cx="2149141" cy="630938"/>
          </a:xfrm>
        </p:grpSpPr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5967AC85-DC01-3010-9FBB-68170B378AE0}"/>
                </a:ext>
              </a:extLst>
            </p:cNvPr>
            <p:cNvSpPr/>
            <p:nvPr/>
          </p:nvSpPr>
          <p:spPr>
            <a:xfrm>
              <a:off x="0" y="-1"/>
              <a:ext cx="2149141" cy="630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 sz="3800"/>
            </a:p>
          </p:txBody>
        </p:sp>
        <p:sp>
          <p:nvSpPr>
            <p:cNvPr id="12" name="5 Services">
              <a:extLst>
                <a:ext uri="{FF2B5EF4-FFF2-40B4-BE49-F238E27FC236}">
                  <a16:creationId xmlns:a16="http://schemas.microsoft.com/office/drawing/2014/main" id="{36B2EB90-87AA-8D18-326D-81B7E0A3B5A4}"/>
                </a:ext>
              </a:extLst>
            </p:cNvPr>
            <p:cNvSpPr txBox="1"/>
            <p:nvPr/>
          </p:nvSpPr>
          <p:spPr>
            <a:xfrm>
              <a:off x="45725" y="16300"/>
              <a:ext cx="2057692" cy="598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 numCol="1" anchor="ctr">
              <a:spAutoFit/>
            </a:bodyPr>
            <a:lstStyle>
              <a:lvl1pPr algn="ctr">
                <a:defRPr sz="2400" b="1">
                  <a:solidFill>
                    <a:srgbClr val="00457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endParaRPr sz="4800" dirty="0"/>
            </a:p>
          </p:txBody>
        </p:sp>
      </p:grpSp>
      <p:pic>
        <p:nvPicPr>
          <p:cNvPr id="13" name="Google Shape;429;p22" descr="Google Shape;429;p22">
            <a:extLst>
              <a:ext uri="{FF2B5EF4-FFF2-40B4-BE49-F238E27FC236}">
                <a16:creationId xmlns:a16="http://schemas.microsoft.com/office/drawing/2014/main" id="{9AB7BFA6-3F48-1565-3BF1-DF3F673B5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64" t="13068" r="8591" b="22773"/>
          <a:stretch>
            <a:fillRect/>
          </a:stretch>
        </p:blipFill>
        <p:spPr>
          <a:xfrm>
            <a:off x="16637841" y="9017546"/>
            <a:ext cx="2209802" cy="187428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4FE6FD-9986-A288-CBC7-AF6929D09013}"/>
              </a:ext>
            </a:extLst>
          </p:cNvPr>
          <p:cNvSpPr txBox="1"/>
          <p:nvPr/>
        </p:nvSpPr>
        <p:spPr>
          <a:xfrm>
            <a:off x="3408699" y="11010147"/>
            <a:ext cx="17591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 sz="4800" b="1" u="sng">
                <a:solidFill>
                  <a:srgbClr val="75BF4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0800" dirty="0">
                <a:solidFill>
                  <a:srgbClr val="FF0000"/>
                </a:solidFill>
              </a:rPr>
              <a:t>= $800 in your first 30 days!</a:t>
            </a:r>
          </a:p>
        </p:txBody>
      </p:sp>
      <p:pic>
        <p:nvPicPr>
          <p:cNvPr id="24" name="Picture 2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4952953B-316C-3E52-14B0-91693557E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092" y="6682294"/>
            <a:ext cx="1032448" cy="10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2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" grpId="0" animBg="1"/>
      <p:bldP spid="440" grpId="0" animBg="1"/>
      <p:bldP spid="441" grpId="0" animBg="1"/>
      <p:bldP spid="17" grpId="0"/>
    </p:bldLst>
  </p:timing>
</p:sld>
</file>

<file path=ppt/theme/theme1.xml><?xml version="1.0" encoding="utf-8"?>
<a:theme xmlns:a="http://schemas.openxmlformats.org/drawingml/2006/main" name="White">
  <a:themeElements>
    <a:clrScheme name="Custom 1">
      <a:dk1>
        <a:srgbClr val="5E5E5E"/>
      </a:dk1>
      <a:lt1>
        <a:srgbClr val="FFFFFF"/>
      </a:lt1>
      <a:dk2>
        <a:srgbClr val="5E5E5E"/>
      </a:dk2>
      <a:lt2>
        <a:srgbClr val="D6D5D5"/>
      </a:lt2>
      <a:accent1>
        <a:srgbClr val="002956"/>
      </a:accent1>
      <a:accent2>
        <a:srgbClr val="5FCBC9"/>
      </a:accent2>
      <a:accent3>
        <a:srgbClr val="949BA2"/>
      </a:accent3>
      <a:accent4>
        <a:srgbClr val="367CCA"/>
      </a:accent4>
      <a:accent5>
        <a:srgbClr val="FE661B"/>
      </a:accent5>
      <a:accent6>
        <a:srgbClr val="6FB31C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2738</TotalTime>
  <Words>1473</Words>
  <Application>Microsoft Office PowerPoint</Application>
  <PresentationFormat>Custom</PresentationFormat>
  <Paragraphs>313</Paragraphs>
  <Slides>37</Slides>
  <Notes>25</Notes>
  <HiddenSlides>1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Myriad Pro</vt:lpstr>
      <vt:lpstr>Wingdings</vt:lpstr>
      <vt:lpstr>Calibri</vt:lpstr>
      <vt:lpstr>Helvetica Neue</vt:lpstr>
      <vt:lpstr>Aptos Black</vt:lpstr>
      <vt:lpstr>Public Sans</vt:lpstr>
      <vt:lpstr>Helvetica</vt:lpstr>
      <vt:lpstr>Open Sans</vt:lpstr>
      <vt:lpstr>Helvetica Neue Medium</vt:lpstr>
      <vt:lpstr>Arial</vt:lpstr>
      <vt:lpstr>Noto Sans Symbols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 UP FOR WEEKLY EMAIL &amp; TEXT UPDATES  ROCKSTAR TEAM WEBSITE www.wealthinstituteinc.com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Allan Van Buhler</dc:creator>
  <cp:lastModifiedBy>Adry Huayanca</cp:lastModifiedBy>
  <cp:revision>61</cp:revision>
  <dcterms:modified xsi:type="dcterms:W3CDTF">2025-09-10T17:03:41Z</dcterms:modified>
</cp:coreProperties>
</file>