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Anton" pitchFamily="2" charset="0"/>
      <p:regular r:id="rId20"/>
    </p:embeddedFont>
    <p:embeddedFont>
      <p:font typeface="Aptos Bold" panose="020B0604020202020204" charset="0"/>
      <p:regular r:id="rId21"/>
    </p:embeddedFont>
    <p:embeddedFont>
      <p:font typeface="Arial Bold" panose="020B0704020202020204" pitchFamily="34" charset="0"/>
      <p:regular r:id="rId22"/>
      <p:bold r:id="rId23"/>
    </p:embeddedFont>
    <p:embeddedFont>
      <p:font typeface="Century Gothic Paneuropean" panose="020B0604020202020204" charset="0"/>
      <p:regular r:id="rId24"/>
      <p:bold r:id="rId25"/>
      <p:italic r:id="rId26"/>
      <p:boldItalic r:id="rId27"/>
    </p:embeddedFont>
    <p:embeddedFont>
      <p:font typeface="Century Gothic Paneuropean Bold" panose="020B0604020202020204" charset="0"/>
      <p:regular r:id="rId28"/>
      <p:bold r:id="rId29"/>
      <p:italic r:id="rId30"/>
      <p:boldItalic r:id="rId31"/>
    </p:embeddedFont>
    <p:embeddedFont>
      <p:font typeface="HK Grotesk Bold" panose="020B0604020202020204" charset="0"/>
      <p:regular r:id="rId32"/>
    </p:embeddedFont>
    <p:embeddedFont>
      <p:font typeface="HK Grotesk Medium" panose="020B0604020202020204" charset="0"/>
      <p:regular r:id="rId33"/>
    </p:embeddedFont>
    <p:embeddedFont>
      <p:font typeface="Poppins" panose="00000500000000000000" pitchFamily="2" charset="0"/>
      <p:regular r:id="rId34"/>
      <p:bold r:id="rId35"/>
      <p:italic r:id="rId36"/>
      <p:boldItalic r:id="rId37"/>
    </p:embeddedFont>
    <p:embeddedFont>
      <p:font typeface="Poppins Bold" panose="00000800000000000000" charset="0"/>
      <p:regular r:id="rId38"/>
      <p:bold r:id="rId39"/>
    </p:embeddedFont>
    <p:embeddedFont>
      <p:font typeface="Poppins Bold Italics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6.png"/><Relationship Id="rId17" Type="http://schemas.openxmlformats.org/officeDocument/2006/relationships/image" Target="../media/image30.png"/><Relationship Id="rId2" Type="http://schemas.openxmlformats.org/officeDocument/2006/relationships/image" Target="../media/image17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.jpe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10" Type="http://schemas.openxmlformats.org/officeDocument/2006/relationships/image" Target="../media/image25.png"/><Relationship Id="rId19" Type="http://schemas.openxmlformats.org/officeDocument/2006/relationships/image" Target="../media/image32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51.png"/><Relationship Id="rId5" Type="http://schemas.openxmlformats.org/officeDocument/2006/relationships/image" Target="../media/image46.svg"/><Relationship Id="rId15" Type="http://schemas.openxmlformats.org/officeDocument/2006/relationships/image" Target="../media/image25.png"/><Relationship Id="rId10" Type="http://schemas.openxmlformats.org/officeDocument/2006/relationships/image" Target="../media/image50.png"/><Relationship Id="rId4" Type="http://schemas.openxmlformats.org/officeDocument/2006/relationships/image" Target="../media/image45.sv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25.png"/><Relationship Id="rId4" Type="http://schemas.openxmlformats.org/officeDocument/2006/relationships/image" Target="../media/image6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.jpe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group of people laughing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448961" y="8571957"/>
            <a:ext cx="1359427" cy="1359427"/>
            <a:chOff x="0" y="0"/>
            <a:chExt cx="1812569" cy="1812569"/>
          </a:xfrm>
        </p:grpSpPr>
        <p:sp>
          <p:nvSpPr>
            <p:cNvPr id="5" name="Freeform 5" descr="A flag on a ball  Description automatically generated"/>
            <p:cNvSpPr/>
            <p:nvPr/>
          </p:nvSpPr>
          <p:spPr>
            <a:xfrm>
              <a:off x="0" y="0"/>
              <a:ext cx="1812544" cy="1812544"/>
            </a:xfrm>
            <a:custGeom>
              <a:avLst/>
              <a:gdLst/>
              <a:ahLst/>
              <a:cxnLst/>
              <a:rect l="l" t="t" r="r" b="b"/>
              <a:pathLst>
                <a:path w="1812544" h="1812544">
                  <a:moveTo>
                    <a:pt x="0" y="0"/>
                  </a:moveTo>
                  <a:lnTo>
                    <a:pt x="1812544" y="0"/>
                  </a:lnTo>
                  <a:lnTo>
                    <a:pt x="1812544" y="1812544"/>
                  </a:lnTo>
                  <a:lnTo>
                    <a:pt x="0" y="1812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7193" y="1944614"/>
            <a:ext cx="8493614" cy="3198886"/>
            <a:chOff x="0" y="0"/>
            <a:chExt cx="11324819" cy="4265181"/>
          </a:xfrm>
        </p:grpSpPr>
        <p:sp>
          <p:nvSpPr>
            <p:cNvPr id="7" name="Freeform 7" descr="A white letters on a black background  Description automatically generated"/>
            <p:cNvSpPr/>
            <p:nvPr/>
          </p:nvSpPr>
          <p:spPr>
            <a:xfrm>
              <a:off x="0" y="0"/>
              <a:ext cx="11324844" cy="4265168"/>
            </a:xfrm>
            <a:custGeom>
              <a:avLst/>
              <a:gdLst/>
              <a:ahLst/>
              <a:cxnLst/>
              <a:rect l="l" t="t" r="r" b="b"/>
              <a:pathLst>
                <a:path w="11324844" h="4265168">
                  <a:moveTo>
                    <a:pt x="0" y="0"/>
                  </a:moveTo>
                  <a:lnTo>
                    <a:pt x="11324844" y="0"/>
                  </a:lnTo>
                  <a:lnTo>
                    <a:pt x="11324844" y="4265168"/>
                  </a:lnTo>
                  <a:lnTo>
                    <a:pt x="0" y="4265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277100" y="9188244"/>
            <a:ext cx="3733800" cy="743140"/>
            <a:chOff x="0" y="0"/>
            <a:chExt cx="4978400" cy="9908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78400" cy="990853"/>
            </a:xfrm>
            <a:custGeom>
              <a:avLst/>
              <a:gdLst/>
              <a:ahLst/>
              <a:cxnLst/>
              <a:rect l="l" t="t" r="r" b="b"/>
              <a:pathLst>
                <a:path w="4978400" h="990853">
                  <a:moveTo>
                    <a:pt x="0" y="0"/>
                  </a:moveTo>
                  <a:lnTo>
                    <a:pt x="4978400" y="0"/>
                  </a:lnTo>
                  <a:lnTo>
                    <a:pt x="4978400" y="990853"/>
                  </a:lnTo>
                  <a:lnTo>
                    <a:pt x="0" y="99085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7899" b="-4789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978400" cy="10194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83"/>
                </a:lnSpc>
              </a:pPr>
              <a:r>
                <a:rPr lang="en-US" sz="4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acn.com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200742" y="1019175"/>
            <a:ext cx="13886517" cy="93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Welcome To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199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45889" y="6235894"/>
            <a:ext cx="2088452" cy="2085880"/>
            <a:chOff x="0" y="0"/>
            <a:chExt cx="2784602" cy="27811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4602" cy="2781173"/>
            </a:xfrm>
            <a:custGeom>
              <a:avLst/>
              <a:gdLst/>
              <a:ahLst/>
              <a:cxnLst/>
              <a:rect l="l" t="t" r="r" b="b"/>
              <a:pathLst>
                <a:path w="2784602" h="2781173">
                  <a:moveTo>
                    <a:pt x="0" y="0"/>
                  </a:moveTo>
                  <a:lnTo>
                    <a:pt x="2784602" y="0"/>
                  </a:lnTo>
                  <a:lnTo>
                    <a:pt x="2784602" y="2781173"/>
                  </a:lnTo>
                  <a:lnTo>
                    <a:pt x="0" y="278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4000"/>
              </a:blip>
              <a:stretch>
                <a:fillRect l="-54" r="-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458206" y="6173019"/>
            <a:ext cx="2088452" cy="2085880"/>
            <a:chOff x="0" y="0"/>
            <a:chExt cx="2784602" cy="27811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84602" cy="2781173"/>
            </a:xfrm>
            <a:custGeom>
              <a:avLst/>
              <a:gdLst/>
              <a:ahLst/>
              <a:cxnLst/>
              <a:rect l="l" t="t" r="r" b="b"/>
              <a:pathLst>
                <a:path w="2784602" h="2781173">
                  <a:moveTo>
                    <a:pt x="0" y="0"/>
                  </a:moveTo>
                  <a:lnTo>
                    <a:pt x="2784602" y="0"/>
                  </a:lnTo>
                  <a:lnTo>
                    <a:pt x="2784602" y="2781173"/>
                  </a:lnTo>
                  <a:lnTo>
                    <a:pt x="0" y="278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4000"/>
              </a:blip>
              <a:stretch>
                <a:fillRect l="-54" r="-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71521" y="6173019"/>
            <a:ext cx="2088452" cy="2085880"/>
            <a:chOff x="0" y="0"/>
            <a:chExt cx="2784602" cy="27811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4602" cy="2781173"/>
            </a:xfrm>
            <a:custGeom>
              <a:avLst/>
              <a:gdLst/>
              <a:ahLst/>
              <a:cxnLst/>
              <a:rect l="l" t="t" r="r" b="b"/>
              <a:pathLst>
                <a:path w="2784602" h="2781173">
                  <a:moveTo>
                    <a:pt x="0" y="0"/>
                  </a:moveTo>
                  <a:lnTo>
                    <a:pt x="2784602" y="0"/>
                  </a:lnTo>
                  <a:lnTo>
                    <a:pt x="2784602" y="2781173"/>
                  </a:lnTo>
                  <a:lnTo>
                    <a:pt x="0" y="278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4000"/>
              </a:blip>
              <a:stretch>
                <a:fillRect l="-54" r="-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85603" y="6173019"/>
            <a:ext cx="2088452" cy="2085880"/>
            <a:chOff x="0" y="0"/>
            <a:chExt cx="2784602" cy="27811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4602" cy="2781173"/>
            </a:xfrm>
            <a:custGeom>
              <a:avLst/>
              <a:gdLst/>
              <a:ahLst/>
              <a:cxnLst/>
              <a:rect l="l" t="t" r="r" b="b"/>
              <a:pathLst>
                <a:path w="2784602" h="2781173">
                  <a:moveTo>
                    <a:pt x="0" y="0"/>
                  </a:moveTo>
                  <a:lnTo>
                    <a:pt x="2784602" y="0"/>
                  </a:lnTo>
                  <a:lnTo>
                    <a:pt x="2784602" y="2781173"/>
                  </a:lnTo>
                  <a:lnTo>
                    <a:pt x="0" y="278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4000"/>
              </a:blip>
              <a:stretch>
                <a:fillRect l="-54" r="-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8455" y="6173019"/>
            <a:ext cx="2088452" cy="2085880"/>
            <a:chOff x="0" y="0"/>
            <a:chExt cx="2784602" cy="27811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84602" cy="2781173"/>
            </a:xfrm>
            <a:custGeom>
              <a:avLst/>
              <a:gdLst/>
              <a:ahLst/>
              <a:cxnLst/>
              <a:rect l="l" t="t" r="r" b="b"/>
              <a:pathLst>
                <a:path w="2784602" h="2781173">
                  <a:moveTo>
                    <a:pt x="0" y="0"/>
                  </a:moveTo>
                  <a:lnTo>
                    <a:pt x="2784602" y="0"/>
                  </a:lnTo>
                  <a:lnTo>
                    <a:pt x="2784602" y="2781173"/>
                  </a:lnTo>
                  <a:lnTo>
                    <a:pt x="0" y="278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4000"/>
              </a:blip>
              <a:stretch>
                <a:fillRect l="-54" r="-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5434" y="4645819"/>
            <a:ext cx="4349658" cy="1719701"/>
            <a:chOff x="0" y="0"/>
            <a:chExt cx="5799544" cy="22929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799544" cy="2292935"/>
            </a:xfrm>
            <a:custGeom>
              <a:avLst/>
              <a:gdLst/>
              <a:ahLst/>
              <a:cxnLst/>
              <a:rect l="l" t="t" r="r" b="b"/>
              <a:pathLst>
                <a:path w="5799544" h="2292935">
                  <a:moveTo>
                    <a:pt x="0" y="0"/>
                  </a:moveTo>
                  <a:lnTo>
                    <a:pt x="5799544" y="0"/>
                  </a:lnTo>
                  <a:lnTo>
                    <a:pt x="5799544" y="2292935"/>
                  </a:lnTo>
                  <a:lnTo>
                    <a:pt x="0" y="229293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26" r="-7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1925"/>
              <a:ext cx="5799544" cy="2131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7500">
                  <a:solidFill>
                    <a:srgbClr val="4F92D3"/>
                  </a:solidFill>
                  <a:latin typeface="Anton"/>
                  <a:ea typeface="Anton"/>
                  <a:cs typeface="Anton"/>
                  <a:sym typeface="Anton"/>
                </a:rPr>
                <a:t>COMPANY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535937" y="6691284"/>
            <a:ext cx="955510" cy="1124693"/>
            <a:chOff x="0" y="0"/>
            <a:chExt cx="1274013" cy="1499591"/>
          </a:xfrm>
        </p:grpSpPr>
        <p:sp>
          <p:nvSpPr>
            <p:cNvPr id="16" name="Freeform 16" descr="Изображение"/>
            <p:cNvSpPr/>
            <p:nvPr/>
          </p:nvSpPr>
          <p:spPr>
            <a:xfrm>
              <a:off x="0" y="0"/>
              <a:ext cx="1274064" cy="1499616"/>
            </a:xfrm>
            <a:custGeom>
              <a:avLst/>
              <a:gdLst/>
              <a:ahLst/>
              <a:cxnLst/>
              <a:rect l="l" t="t" r="r" b="b"/>
              <a:pathLst>
                <a:path w="1274064" h="1499616">
                  <a:moveTo>
                    <a:pt x="0" y="0"/>
                  </a:moveTo>
                  <a:lnTo>
                    <a:pt x="1274064" y="0"/>
                  </a:lnTo>
                  <a:lnTo>
                    <a:pt x="1274064" y="1499616"/>
                  </a:lnTo>
                  <a:lnTo>
                    <a:pt x="0" y="1499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78" r="-275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878096" y="6923122"/>
            <a:ext cx="1301353" cy="624345"/>
            <a:chOff x="0" y="0"/>
            <a:chExt cx="1735138" cy="832460"/>
          </a:xfrm>
        </p:grpSpPr>
        <p:sp>
          <p:nvSpPr>
            <p:cNvPr id="18" name="Freeform 18" descr="Изображение"/>
            <p:cNvSpPr/>
            <p:nvPr/>
          </p:nvSpPr>
          <p:spPr>
            <a:xfrm>
              <a:off x="0" y="0"/>
              <a:ext cx="1735201" cy="832485"/>
            </a:xfrm>
            <a:custGeom>
              <a:avLst/>
              <a:gdLst/>
              <a:ahLst/>
              <a:cxnLst/>
              <a:rect l="l" t="t" r="r" b="b"/>
              <a:pathLst>
                <a:path w="1735201" h="832485">
                  <a:moveTo>
                    <a:pt x="0" y="0"/>
                  </a:moveTo>
                  <a:lnTo>
                    <a:pt x="1735201" y="0"/>
                  </a:lnTo>
                  <a:lnTo>
                    <a:pt x="1735201" y="832485"/>
                  </a:lnTo>
                  <a:lnTo>
                    <a:pt x="0" y="83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33" r="-128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364687" y="6748224"/>
            <a:ext cx="1092003" cy="1075153"/>
            <a:chOff x="0" y="0"/>
            <a:chExt cx="1456004" cy="1433538"/>
          </a:xfrm>
        </p:grpSpPr>
        <p:sp>
          <p:nvSpPr>
            <p:cNvPr id="20" name="Freeform 20" descr="Изображение"/>
            <p:cNvSpPr/>
            <p:nvPr/>
          </p:nvSpPr>
          <p:spPr>
            <a:xfrm>
              <a:off x="0" y="0"/>
              <a:ext cx="1456055" cy="1433576"/>
            </a:xfrm>
            <a:custGeom>
              <a:avLst/>
              <a:gdLst/>
              <a:ahLst/>
              <a:cxnLst/>
              <a:rect l="l" t="t" r="r" b="b"/>
              <a:pathLst>
                <a:path w="1456055" h="1433576">
                  <a:moveTo>
                    <a:pt x="0" y="0"/>
                  </a:moveTo>
                  <a:lnTo>
                    <a:pt x="1456055" y="0"/>
                  </a:lnTo>
                  <a:lnTo>
                    <a:pt x="1456055" y="1433576"/>
                  </a:lnTo>
                  <a:lnTo>
                    <a:pt x="0" y="1433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15" r="3" b="-1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479761" y="8351749"/>
            <a:ext cx="2491769" cy="1184948"/>
            <a:chOff x="0" y="0"/>
            <a:chExt cx="3322358" cy="15799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22359" cy="1579935"/>
            </a:xfrm>
            <a:custGeom>
              <a:avLst/>
              <a:gdLst/>
              <a:ahLst/>
              <a:cxnLst/>
              <a:rect l="l" t="t" r="r" b="b"/>
              <a:pathLst>
                <a:path w="3322359" h="1579935">
                  <a:moveTo>
                    <a:pt x="0" y="0"/>
                  </a:moveTo>
                  <a:lnTo>
                    <a:pt x="3322359" y="0"/>
                  </a:lnTo>
                  <a:lnTo>
                    <a:pt x="3322359" y="1579935"/>
                  </a:lnTo>
                  <a:lnTo>
                    <a:pt x="0" y="157993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014" r="-110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3322358" cy="15799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54"/>
                </a:lnSpc>
              </a:pPr>
              <a:r>
                <a:rPr lang="en-US" sz="25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Specializing     in Customer Acquisition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56128" y="6685350"/>
            <a:ext cx="1136190" cy="1136561"/>
            <a:chOff x="0" y="0"/>
            <a:chExt cx="1514920" cy="1515415"/>
          </a:xfrm>
        </p:grpSpPr>
        <p:sp>
          <p:nvSpPr>
            <p:cNvPr id="25" name="Freeform 25" descr="Изображение"/>
            <p:cNvSpPr/>
            <p:nvPr/>
          </p:nvSpPr>
          <p:spPr>
            <a:xfrm>
              <a:off x="0" y="0"/>
              <a:ext cx="1514983" cy="1515364"/>
            </a:xfrm>
            <a:custGeom>
              <a:avLst/>
              <a:gdLst/>
              <a:ahLst/>
              <a:cxnLst/>
              <a:rect l="l" t="t" r="r" b="b"/>
              <a:pathLst>
                <a:path w="1514983" h="1515364">
                  <a:moveTo>
                    <a:pt x="0" y="0"/>
                  </a:moveTo>
                  <a:lnTo>
                    <a:pt x="1514983" y="0"/>
                  </a:lnTo>
                  <a:lnTo>
                    <a:pt x="1514983" y="1515364"/>
                  </a:lnTo>
                  <a:lnTo>
                    <a:pt x="0" y="1515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" r="-12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17507" y="0"/>
            <a:ext cx="18379440" cy="4457700"/>
            <a:chOff x="0" y="0"/>
            <a:chExt cx="24505920" cy="59436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4505920" cy="5943600"/>
            </a:xfrm>
            <a:custGeom>
              <a:avLst/>
              <a:gdLst/>
              <a:ahLst/>
              <a:cxnLst/>
              <a:rect l="l" t="t" r="r" b="b"/>
              <a:pathLst>
                <a:path w="24505920" h="5943600">
                  <a:moveTo>
                    <a:pt x="0" y="0"/>
                  </a:moveTo>
                  <a:lnTo>
                    <a:pt x="24505920" y="0"/>
                  </a:lnTo>
                  <a:lnTo>
                    <a:pt x="24505920" y="5943600"/>
                  </a:lnTo>
                  <a:lnTo>
                    <a:pt x="0" y="5943600"/>
                  </a:lnTo>
                  <a:close/>
                </a:path>
              </a:pathLst>
            </a:custGeom>
            <a:gradFill rotWithShape="1">
              <a:gsLst>
                <a:gs pos="0">
                  <a:srgbClr val="4E92D4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5479761" y="5393560"/>
            <a:ext cx="8479822" cy="25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4050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An Established Track Record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3061797" y="454219"/>
            <a:ext cx="4252693" cy="1593599"/>
            <a:chOff x="0" y="0"/>
            <a:chExt cx="5670258" cy="212479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670296" cy="2124837"/>
            </a:xfrm>
            <a:custGeom>
              <a:avLst/>
              <a:gdLst/>
              <a:ahLst/>
              <a:cxnLst/>
              <a:rect l="l" t="t" r="r" b="b"/>
              <a:pathLst>
                <a:path w="5670296" h="2124837">
                  <a:moveTo>
                    <a:pt x="0" y="0"/>
                  </a:moveTo>
                  <a:lnTo>
                    <a:pt x="5670296" y="0"/>
                  </a:lnTo>
                  <a:lnTo>
                    <a:pt x="5670296" y="2124837"/>
                  </a:lnTo>
                  <a:lnTo>
                    <a:pt x="0" y="212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5" b="-1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618315" y="5741613"/>
            <a:ext cx="1428750" cy="2428875"/>
            <a:chOff x="0" y="0"/>
            <a:chExt cx="1905000" cy="3238500"/>
          </a:xfrm>
        </p:grpSpPr>
        <p:sp>
          <p:nvSpPr>
            <p:cNvPr id="32" name="Freeform 32" descr="Flags on sticks with a black background  Description automatically generated"/>
            <p:cNvSpPr/>
            <p:nvPr/>
          </p:nvSpPr>
          <p:spPr>
            <a:xfrm>
              <a:off x="0" y="0"/>
              <a:ext cx="1905000" cy="3238500"/>
            </a:xfrm>
            <a:custGeom>
              <a:avLst/>
              <a:gdLst/>
              <a:ahLst/>
              <a:cxnLst/>
              <a:rect l="l" t="t" r="r" b="b"/>
              <a:pathLst>
                <a:path w="1905000" h="3238500">
                  <a:moveTo>
                    <a:pt x="0" y="0"/>
                  </a:moveTo>
                  <a:lnTo>
                    <a:pt x="1905000" y="0"/>
                  </a:lnTo>
                  <a:lnTo>
                    <a:pt x="1905000" y="3238500"/>
                  </a:lnTo>
                  <a:lnTo>
                    <a:pt x="0" y="323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86193" y="1361796"/>
            <a:ext cx="6710982" cy="2828442"/>
            <a:chOff x="0" y="0"/>
            <a:chExt cx="8947976" cy="377125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47976" cy="3771255"/>
            </a:xfrm>
            <a:custGeom>
              <a:avLst/>
              <a:gdLst/>
              <a:ahLst/>
              <a:cxnLst/>
              <a:rect l="l" t="t" r="r" b="b"/>
              <a:pathLst>
                <a:path w="8947976" h="3771255">
                  <a:moveTo>
                    <a:pt x="0" y="0"/>
                  </a:moveTo>
                  <a:lnTo>
                    <a:pt x="8947976" y="0"/>
                  </a:lnTo>
                  <a:lnTo>
                    <a:pt x="8947976" y="3771255"/>
                  </a:lnTo>
                  <a:lnTo>
                    <a:pt x="0" y="37712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33" b="146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66675"/>
              <a:ext cx="8947976" cy="3837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60"/>
                </a:lnSpc>
              </a:pPr>
              <a:r>
                <a:rPr lang="en-US" sz="30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ACN provides everyday people with the chance to become purpose-driven entrepreneurs and step into the gig-driven economy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35434" y="2371668"/>
            <a:ext cx="8298180" cy="1714500"/>
            <a:chOff x="0" y="0"/>
            <a:chExt cx="11064240" cy="2286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064240" cy="2286000"/>
            </a:xfrm>
            <a:custGeom>
              <a:avLst/>
              <a:gdLst/>
              <a:ahLst/>
              <a:cxnLst/>
              <a:rect l="l" t="t" r="r" b="b"/>
              <a:pathLst>
                <a:path w="11064240" h="2286000">
                  <a:moveTo>
                    <a:pt x="0" y="0"/>
                  </a:moveTo>
                  <a:lnTo>
                    <a:pt x="11064240" y="0"/>
                  </a:lnTo>
                  <a:lnTo>
                    <a:pt x="1106424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774805" y="2783624"/>
            <a:ext cx="1265406" cy="937384"/>
            <a:chOff x="0" y="0"/>
            <a:chExt cx="1687208" cy="1249845"/>
          </a:xfrm>
        </p:grpSpPr>
        <p:sp>
          <p:nvSpPr>
            <p:cNvPr id="39" name="Freeform 39" descr="Inc. Top 500 Company | Driftless Glen Distillery No. 316 Out of 5,000"/>
            <p:cNvSpPr/>
            <p:nvPr/>
          </p:nvSpPr>
          <p:spPr>
            <a:xfrm>
              <a:off x="0" y="0"/>
              <a:ext cx="1687195" cy="1249807"/>
            </a:xfrm>
            <a:custGeom>
              <a:avLst/>
              <a:gdLst/>
              <a:ahLst/>
              <a:cxnLst/>
              <a:rect l="l" t="t" r="r" b="b"/>
              <a:pathLst>
                <a:path w="1687195" h="1249807">
                  <a:moveTo>
                    <a:pt x="0" y="0"/>
                  </a:moveTo>
                  <a:lnTo>
                    <a:pt x="1687195" y="0"/>
                  </a:lnTo>
                  <a:lnTo>
                    <a:pt x="1687195" y="1249807"/>
                  </a:lnTo>
                  <a:lnTo>
                    <a:pt x="0" y="1249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90" b="-1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964937" y="2650369"/>
            <a:ext cx="1379963" cy="1208989"/>
            <a:chOff x="0" y="0"/>
            <a:chExt cx="1839950" cy="161198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39900" cy="1612011"/>
            </a:xfrm>
            <a:custGeom>
              <a:avLst/>
              <a:gdLst/>
              <a:ahLst/>
              <a:cxnLst/>
              <a:rect l="l" t="t" r="r" b="b"/>
              <a:pathLst>
                <a:path w="1839900" h="1612011">
                  <a:moveTo>
                    <a:pt x="0" y="0"/>
                  </a:moveTo>
                  <a:lnTo>
                    <a:pt x="1839900" y="0"/>
                  </a:lnTo>
                  <a:lnTo>
                    <a:pt x="1839900" y="1612011"/>
                  </a:lnTo>
                  <a:lnTo>
                    <a:pt x="0" y="1612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44" r="-4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601167" y="2872197"/>
            <a:ext cx="1976276" cy="955281"/>
            <a:chOff x="0" y="0"/>
            <a:chExt cx="2635034" cy="1273708"/>
          </a:xfrm>
        </p:grpSpPr>
        <p:sp>
          <p:nvSpPr>
            <p:cNvPr id="43" name="Freeform 43" descr="The Better Business Bureau (And What It's Done For Us) - Loud Canvas Media"/>
            <p:cNvSpPr/>
            <p:nvPr/>
          </p:nvSpPr>
          <p:spPr>
            <a:xfrm>
              <a:off x="0" y="0"/>
              <a:ext cx="2634996" cy="1273683"/>
            </a:xfrm>
            <a:custGeom>
              <a:avLst/>
              <a:gdLst/>
              <a:ahLst/>
              <a:cxnLst/>
              <a:rect l="l" t="t" r="r" b="b"/>
              <a:pathLst>
                <a:path w="2634996" h="1273683">
                  <a:moveTo>
                    <a:pt x="0" y="0"/>
                  </a:moveTo>
                  <a:lnTo>
                    <a:pt x="2634996" y="0"/>
                  </a:lnTo>
                  <a:lnTo>
                    <a:pt x="2634996" y="1273683"/>
                  </a:lnTo>
                  <a:lnTo>
                    <a:pt x="0" y="1273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66" r="-1" b="-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AutoShape 44"/>
          <p:cNvSpPr/>
          <p:nvPr/>
        </p:nvSpPr>
        <p:spPr>
          <a:xfrm rot="2040">
            <a:off x="1007745" y="5946429"/>
            <a:ext cx="16272510" cy="0"/>
          </a:xfrm>
          <a:prstGeom prst="line">
            <a:avLst/>
          </a:prstGeom>
          <a:ln w="9525" cap="rnd">
            <a:solidFill>
              <a:srgbClr val="5E5E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5" name="Group 45"/>
          <p:cNvGrpSpPr/>
          <p:nvPr/>
        </p:nvGrpSpPr>
        <p:grpSpPr>
          <a:xfrm>
            <a:off x="7904769" y="2623309"/>
            <a:ext cx="1516475" cy="1263110"/>
            <a:chOff x="0" y="0"/>
            <a:chExt cx="2021967" cy="1684147"/>
          </a:xfrm>
        </p:grpSpPr>
        <p:sp>
          <p:nvSpPr>
            <p:cNvPr id="46" name="Freeform 46" descr="Dsa Member Logo - Free Transparent PNG Download - PNGkey | ? logo, Luhan,  Members"/>
            <p:cNvSpPr/>
            <p:nvPr/>
          </p:nvSpPr>
          <p:spPr>
            <a:xfrm>
              <a:off x="0" y="0"/>
              <a:ext cx="2021967" cy="1684147"/>
            </a:xfrm>
            <a:custGeom>
              <a:avLst/>
              <a:gdLst/>
              <a:ahLst/>
              <a:cxnLst/>
              <a:rect l="l" t="t" r="r" b="b"/>
              <a:pathLst>
                <a:path w="2021967" h="1684147">
                  <a:moveTo>
                    <a:pt x="0" y="0"/>
                  </a:moveTo>
                  <a:lnTo>
                    <a:pt x="2021967" y="0"/>
                  </a:lnTo>
                  <a:lnTo>
                    <a:pt x="2021967" y="1684147"/>
                  </a:lnTo>
                  <a:lnTo>
                    <a:pt x="0" y="1684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147" b="-1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33350"/>
              <a:ext cx="9544050" cy="885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Poppins"/>
                  <a:ea typeface="Poppins"/>
                  <a:cs typeface="Poppins"/>
                  <a:sym typeface="Poppins"/>
                </a:rPr>
                <a:t> © 2026 ACN Opportunity, LLC | ACN Business Opportunity Presentation-USEN | 012826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839250" y="8430330"/>
            <a:ext cx="2348894" cy="107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Started</a:t>
            </a:r>
          </a:p>
          <a:p>
            <a:pPr algn="ctr">
              <a:lnSpc>
                <a:spcPts val="2754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in the U.S.</a:t>
            </a:r>
          </a:p>
          <a:p>
            <a:pPr algn="ctr">
              <a:lnSpc>
                <a:spcPts val="2754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January 1993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355130" y="8591588"/>
            <a:ext cx="1899323" cy="719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U.S. and Canada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327990" y="8534438"/>
            <a:ext cx="2348894" cy="815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Billions</a:t>
            </a:r>
          </a:p>
          <a:p>
            <a:pPr algn="ctr">
              <a:lnSpc>
                <a:spcPts val="3060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in Sales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543908" y="8430330"/>
            <a:ext cx="2668676" cy="107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550" spc="-7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Millions of Customers Acquired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03" y="5771188"/>
            <a:ext cx="18333720" cy="1243136"/>
            <a:chOff x="0" y="0"/>
            <a:chExt cx="24444960" cy="16575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44961" cy="1657477"/>
            </a:xfrm>
            <a:custGeom>
              <a:avLst/>
              <a:gdLst/>
              <a:ahLst/>
              <a:cxnLst/>
              <a:rect l="l" t="t" r="r" b="b"/>
              <a:pathLst>
                <a:path w="24444961" h="1657477">
                  <a:moveTo>
                    <a:pt x="24444961" y="0"/>
                  </a:moveTo>
                  <a:lnTo>
                    <a:pt x="0" y="0"/>
                  </a:lnTo>
                  <a:lnTo>
                    <a:pt x="0" y="1657477"/>
                  </a:lnTo>
                  <a:lnTo>
                    <a:pt x="24444961" y="1657477"/>
                  </a:lnTo>
                  <a:close/>
                </a:path>
              </a:pathLst>
            </a:custGeom>
            <a:gradFill rotWithShape="1">
              <a:gsLst>
                <a:gs pos="0">
                  <a:srgbClr val="4E92D4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59705" y="5988339"/>
            <a:ext cx="1242993" cy="821703"/>
            <a:chOff x="0" y="0"/>
            <a:chExt cx="1657325" cy="1095604"/>
          </a:xfrm>
        </p:grpSpPr>
        <p:sp>
          <p:nvSpPr>
            <p:cNvPr id="5" name="Freeform 5" descr="A white text on a black background  Description automatically generated"/>
            <p:cNvSpPr/>
            <p:nvPr/>
          </p:nvSpPr>
          <p:spPr>
            <a:xfrm>
              <a:off x="0" y="0"/>
              <a:ext cx="1657350" cy="1095629"/>
            </a:xfrm>
            <a:custGeom>
              <a:avLst/>
              <a:gdLst/>
              <a:ahLst/>
              <a:cxnLst/>
              <a:rect l="l" t="t" r="r" b="b"/>
              <a:pathLst>
                <a:path w="1657350" h="1095629">
                  <a:moveTo>
                    <a:pt x="0" y="0"/>
                  </a:moveTo>
                  <a:lnTo>
                    <a:pt x="1657350" y="0"/>
                  </a:lnTo>
                  <a:lnTo>
                    <a:pt x="1657350" y="1095629"/>
                  </a:lnTo>
                  <a:lnTo>
                    <a:pt x="0" y="1095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16" r="-2815"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9572" y="6066272"/>
            <a:ext cx="1717491" cy="606904"/>
            <a:chOff x="0" y="0"/>
            <a:chExt cx="2289988" cy="809206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289937" cy="809244"/>
            </a:xfrm>
            <a:custGeom>
              <a:avLst/>
              <a:gdLst/>
              <a:ahLst/>
              <a:cxnLst/>
              <a:rect l="l" t="t" r="r" b="b"/>
              <a:pathLst>
                <a:path w="2289937" h="809244">
                  <a:moveTo>
                    <a:pt x="0" y="0"/>
                  </a:moveTo>
                  <a:lnTo>
                    <a:pt x="2289937" y="0"/>
                  </a:lnTo>
                  <a:lnTo>
                    <a:pt x="2289937" y="809244"/>
                  </a:lnTo>
                  <a:lnTo>
                    <a:pt x="0" y="809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20" r="-3222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791676" y="6218263"/>
            <a:ext cx="1484586" cy="507644"/>
            <a:chOff x="0" y="0"/>
            <a:chExt cx="1979447" cy="676859"/>
          </a:xfrm>
        </p:grpSpPr>
        <p:sp>
          <p:nvSpPr>
            <p:cNvPr id="9" name="Freeform 9" descr="A black and white logo  Description automatically generated"/>
            <p:cNvSpPr/>
            <p:nvPr/>
          </p:nvSpPr>
          <p:spPr>
            <a:xfrm>
              <a:off x="0" y="0"/>
              <a:ext cx="1979422" cy="676910"/>
            </a:xfrm>
            <a:custGeom>
              <a:avLst/>
              <a:gdLst/>
              <a:ahLst/>
              <a:cxnLst/>
              <a:rect l="l" t="t" r="r" b="b"/>
              <a:pathLst>
                <a:path w="1979422" h="676910">
                  <a:moveTo>
                    <a:pt x="0" y="0"/>
                  </a:moveTo>
                  <a:lnTo>
                    <a:pt x="1979422" y="0"/>
                  </a:lnTo>
                  <a:lnTo>
                    <a:pt x="1979422" y="676910"/>
                  </a:lnTo>
                  <a:lnTo>
                    <a:pt x="0" y="676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123" r="-3124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820796" y="6200346"/>
            <a:ext cx="2005413" cy="493062"/>
            <a:chOff x="0" y="0"/>
            <a:chExt cx="2673883" cy="657416"/>
          </a:xfrm>
        </p:grpSpPr>
        <p:sp>
          <p:nvSpPr>
            <p:cNvPr id="11" name="Freeform 11" descr="A white text on a black background  Description automatically generated"/>
            <p:cNvSpPr/>
            <p:nvPr/>
          </p:nvSpPr>
          <p:spPr>
            <a:xfrm>
              <a:off x="0" y="0"/>
              <a:ext cx="2673858" cy="657352"/>
            </a:xfrm>
            <a:custGeom>
              <a:avLst/>
              <a:gdLst/>
              <a:ahLst/>
              <a:cxnLst/>
              <a:rect l="l" t="t" r="r" b="b"/>
              <a:pathLst>
                <a:path w="2673858" h="657352">
                  <a:moveTo>
                    <a:pt x="0" y="0"/>
                  </a:moveTo>
                  <a:lnTo>
                    <a:pt x="2673858" y="0"/>
                  </a:lnTo>
                  <a:lnTo>
                    <a:pt x="2673858" y="657352"/>
                  </a:lnTo>
                  <a:lnTo>
                    <a:pt x="0" y="657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004" r="-3005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223734" y="5826109"/>
            <a:ext cx="2104072" cy="1087222"/>
            <a:chOff x="0" y="0"/>
            <a:chExt cx="2805430" cy="1449629"/>
          </a:xfrm>
        </p:grpSpPr>
        <p:sp>
          <p:nvSpPr>
            <p:cNvPr id="13" name="Freeform 13" descr="A black and white logo  AI-generated content may be incorrect."/>
            <p:cNvSpPr/>
            <p:nvPr/>
          </p:nvSpPr>
          <p:spPr>
            <a:xfrm>
              <a:off x="0" y="0"/>
              <a:ext cx="2805430" cy="1449578"/>
            </a:xfrm>
            <a:custGeom>
              <a:avLst/>
              <a:gdLst/>
              <a:ahLst/>
              <a:cxnLst/>
              <a:rect l="l" t="t" r="r" b="b"/>
              <a:pathLst>
                <a:path w="2805430" h="1449578">
                  <a:moveTo>
                    <a:pt x="0" y="0"/>
                  </a:moveTo>
                  <a:lnTo>
                    <a:pt x="2805430" y="0"/>
                  </a:lnTo>
                  <a:lnTo>
                    <a:pt x="2805430" y="1449578"/>
                  </a:lnTo>
                  <a:lnTo>
                    <a:pt x="0" y="1449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013" r="-3013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716312" y="6113812"/>
            <a:ext cx="1564586" cy="393611"/>
            <a:chOff x="0" y="0"/>
            <a:chExt cx="2086115" cy="524815"/>
          </a:xfrm>
        </p:grpSpPr>
        <p:sp>
          <p:nvSpPr>
            <p:cNvPr id="15" name="Freeform 15" descr="A white text on a black background  AI-generated content may be incorrect."/>
            <p:cNvSpPr/>
            <p:nvPr/>
          </p:nvSpPr>
          <p:spPr>
            <a:xfrm>
              <a:off x="0" y="0"/>
              <a:ext cx="2086102" cy="524764"/>
            </a:xfrm>
            <a:custGeom>
              <a:avLst/>
              <a:gdLst/>
              <a:ahLst/>
              <a:cxnLst/>
              <a:rect l="l" t="t" r="r" b="b"/>
              <a:pathLst>
                <a:path w="2086102" h="524764">
                  <a:moveTo>
                    <a:pt x="0" y="0"/>
                  </a:moveTo>
                  <a:lnTo>
                    <a:pt x="2086102" y="0"/>
                  </a:lnTo>
                  <a:lnTo>
                    <a:pt x="2086102" y="524764"/>
                  </a:lnTo>
                  <a:lnTo>
                    <a:pt x="0" y="524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754" r="-2754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630541" y="6148426"/>
            <a:ext cx="1582369" cy="323660"/>
            <a:chOff x="0" y="0"/>
            <a:chExt cx="2109826" cy="431546"/>
          </a:xfrm>
        </p:grpSpPr>
        <p:sp>
          <p:nvSpPr>
            <p:cNvPr id="17" name="Freeform 17" descr="A white letter with black background  Description automatically generated"/>
            <p:cNvSpPr/>
            <p:nvPr/>
          </p:nvSpPr>
          <p:spPr>
            <a:xfrm>
              <a:off x="0" y="0"/>
              <a:ext cx="2109851" cy="431546"/>
            </a:xfrm>
            <a:custGeom>
              <a:avLst/>
              <a:gdLst/>
              <a:ahLst/>
              <a:cxnLst/>
              <a:rect l="l" t="t" r="r" b="b"/>
              <a:pathLst>
                <a:path w="2109851" h="431546">
                  <a:moveTo>
                    <a:pt x="0" y="0"/>
                  </a:moveTo>
                  <a:lnTo>
                    <a:pt x="2109851" y="0"/>
                  </a:lnTo>
                  <a:lnTo>
                    <a:pt x="2109851" y="431546"/>
                  </a:lnTo>
                  <a:lnTo>
                    <a:pt x="0" y="431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299" r="-329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58647" y="5978252"/>
            <a:ext cx="1735293" cy="782936"/>
            <a:chOff x="0" y="0"/>
            <a:chExt cx="2313724" cy="1043915"/>
          </a:xfrm>
        </p:grpSpPr>
        <p:sp>
          <p:nvSpPr>
            <p:cNvPr id="19" name="Freeform 19" descr="A logo of a company  AI-generated content may be incorrect."/>
            <p:cNvSpPr/>
            <p:nvPr/>
          </p:nvSpPr>
          <p:spPr>
            <a:xfrm>
              <a:off x="0" y="0"/>
              <a:ext cx="2313686" cy="1043940"/>
            </a:xfrm>
            <a:custGeom>
              <a:avLst/>
              <a:gdLst/>
              <a:ahLst/>
              <a:cxnLst/>
              <a:rect l="l" t="t" r="r" b="b"/>
              <a:pathLst>
                <a:path w="2313686" h="1043940">
                  <a:moveTo>
                    <a:pt x="0" y="0"/>
                  </a:moveTo>
                  <a:lnTo>
                    <a:pt x="2313686" y="0"/>
                  </a:lnTo>
                  <a:lnTo>
                    <a:pt x="2313686" y="1043940"/>
                  </a:lnTo>
                  <a:lnTo>
                    <a:pt x="0" y="1043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924" r="-2926"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921442" y="1294781"/>
            <a:ext cx="66675" cy="480060"/>
            <a:chOff x="0" y="0"/>
            <a:chExt cx="8890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8900" cy="640080"/>
            </a:xfrm>
            <a:custGeom>
              <a:avLst/>
              <a:gdLst/>
              <a:ahLst/>
              <a:cxnLst/>
              <a:rect l="l" t="t" r="r" b="b"/>
              <a:pathLst>
                <a:path w="88900" h="640080">
                  <a:moveTo>
                    <a:pt x="88900" y="0"/>
                  </a:moveTo>
                  <a:lnTo>
                    <a:pt x="88900" y="640080"/>
                  </a:lnTo>
                  <a:lnTo>
                    <a:pt x="0" y="640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92D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223734" y="1417101"/>
            <a:ext cx="6226997" cy="221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3"/>
              </a:lnSpc>
            </a:pPr>
            <a:r>
              <a:rPr lang="en-US" sz="4500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Business    Residential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31272" y="1933708"/>
            <a:ext cx="16225456" cy="19050"/>
            <a:chOff x="0" y="0"/>
            <a:chExt cx="21633942" cy="25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633942" cy="25400"/>
            </a:xfrm>
            <a:custGeom>
              <a:avLst/>
              <a:gdLst/>
              <a:ahLst/>
              <a:cxnLst/>
              <a:rect l="l" t="t" r="r" b="b"/>
              <a:pathLst>
                <a:path w="21633942" h="25400">
                  <a:moveTo>
                    <a:pt x="0" y="0"/>
                  </a:moveTo>
                  <a:lnTo>
                    <a:pt x="21633942" y="0"/>
                  </a:lnTo>
                  <a:lnTo>
                    <a:pt x="2163394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02C53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26451" y="6973020"/>
            <a:ext cx="17309687" cy="1620240"/>
            <a:chOff x="0" y="0"/>
            <a:chExt cx="23079583" cy="216032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079590" cy="2160323"/>
            </a:xfrm>
            <a:custGeom>
              <a:avLst/>
              <a:gdLst/>
              <a:ahLst/>
              <a:cxnLst/>
              <a:rect l="l" t="t" r="r" b="b"/>
              <a:pathLst>
                <a:path w="23079590" h="2160323">
                  <a:moveTo>
                    <a:pt x="0" y="0"/>
                  </a:moveTo>
                  <a:lnTo>
                    <a:pt x="23079590" y="0"/>
                  </a:lnTo>
                  <a:lnTo>
                    <a:pt x="23079590" y="2160323"/>
                  </a:lnTo>
                  <a:lnTo>
                    <a:pt x="0" y="2160323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t="-172487" b="-1438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66675"/>
              <a:ext cx="23079583" cy="20936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600">
                  <a:solidFill>
                    <a:srgbClr val="4F92D3"/>
                  </a:solidFill>
                  <a:latin typeface="Anton"/>
                  <a:ea typeface="Anton"/>
                  <a:cs typeface="Anton"/>
                  <a:sym typeface="Anton"/>
                </a:rPr>
                <a:t>DingoBlu 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23825"/>
              <a:ext cx="9544050" cy="875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 © 2026 ACN Opportunity, LLC | ACN Business Opportunity Presentation-USEN | 012826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87117" y="3091310"/>
            <a:ext cx="1536011" cy="1534116"/>
            <a:chOff x="0" y="0"/>
            <a:chExt cx="2048015" cy="204548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89072" y="3581467"/>
            <a:ext cx="752208" cy="605523"/>
            <a:chOff x="0" y="0"/>
            <a:chExt cx="1002944" cy="80736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02919" cy="807339"/>
            </a:xfrm>
            <a:custGeom>
              <a:avLst/>
              <a:gdLst/>
              <a:ahLst/>
              <a:cxnLst/>
              <a:rect l="l" t="t" r="r" b="b"/>
              <a:pathLst>
                <a:path w="1002919" h="807339">
                  <a:moveTo>
                    <a:pt x="0" y="0"/>
                  </a:moveTo>
                  <a:lnTo>
                    <a:pt x="1002919" y="0"/>
                  </a:lnTo>
                  <a:lnTo>
                    <a:pt x="1002919" y="807339"/>
                  </a:lnTo>
                  <a:lnTo>
                    <a:pt x="0" y="807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413" r="-4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323496" y="3091310"/>
            <a:ext cx="1536011" cy="1534116"/>
            <a:chOff x="0" y="0"/>
            <a:chExt cx="2048015" cy="204548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386449" y="3088948"/>
            <a:ext cx="1536011" cy="1534116"/>
            <a:chOff x="0" y="0"/>
            <a:chExt cx="2048015" cy="204548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465081" y="3088958"/>
            <a:ext cx="1536011" cy="1534116"/>
            <a:chOff x="0" y="0"/>
            <a:chExt cx="2048015" cy="204548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588317" y="3110417"/>
            <a:ext cx="1536011" cy="1534116"/>
            <a:chOff x="0" y="0"/>
            <a:chExt cx="2048015" cy="204548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5823687" y="3117171"/>
            <a:ext cx="1536011" cy="1534116"/>
            <a:chOff x="0" y="0"/>
            <a:chExt cx="2048015" cy="2045487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721279" y="3430924"/>
            <a:ext cx="789994" cy="948680"/>
            <a:chOff x="0" y="0"/>
            <a:chExt cx="1053325" cy="126490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53338" cy="1264920"/>
            </a:xfrm>
            <a:custGeom>
              <a:avLst/>
              <a:gdLst/>
              <a:ahLst/>
              <a:cxnLst/>
              <a:rect l="l" t="t" r="r" b="b"/>
              <a:pathLst>
                <a:path w="1053338" h="1264920">
                  <a:moveTo>
                    <a:pt x="0" y="0"/>
                  </a:moveTo>
                  <a:lnTo>
                    <a:pt x="1053338" y="0"/>
                  </a:lnTo>
                  <a:lnTo>
                    <a:pt x="1053338" y="1264920"/>
                  </a:lnTo>
                  <a:lnTo>
                    <a:pt x="0" y="1264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28" b="-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925110" y="3426333"/>
            <a:ext cx="615944" cy="792128"/>
            <a:chOff x="0" y="0"/>
            <a:chExt cx="821258" cy="105617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21309" cy="1056132"/>
            </a:xfrm>
            <a:custGeom>
              <a:avLst/>
              <a:gdLst/>
              <a:ahLst/>
              <a:cxnLst/>
              <a:rect l="l" t="t" r="r" b="b"/>
              <a:pathLst>
                <a:path w="821309" h="1056132">
                  <a:moveTo>
                    <a:pt x="0" y="0"/>
                  </a:moveTo>
                  <a:lnTo>
                    <a:pt x="821309" y="0"/>
                  </a:lnTo>
                  <a:lnTo>
                    <a:pt x="821309" y="1056132"/>
                  </a:lnTo>
                  <a:lnTo>
                    <a:pt x="0" y="1056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47" b="-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001131" y="3616433"/>
            <a:ext cx="728958" cy="590455"/>
            <a:chOff x="0" y="0"/>
            <a:chExt cx="971944" cy="7872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71931" cy="787273"/>
            </a:xfrm>
            <a:custGeom>
              <a:avLst/>
              <a:gdLst/>
              <a:ahLst/>
              <a:cxnLst/>
              <a:rect l="l" t="t" r="r" b="b"/>
              <a:pathLst>
                <a:path w="971931" h="787273">
                  <a:moveTo>
                    <a:pt x="0" y="0"/>
                  </a:moveTo>
                  <a:lnTo>
                    <a:pt x="971931" y="0"/>
                  </a:lnTo>
                  <a:lnTo>
                    <a:pt x="971931" y="787273"/>
                  </a:lnTo>
                  <a:lnTo>
                    <a:pt x="0" y="787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315" b="-3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259970" y="3541624"/>
            <a:ext cx="786813" cy="806987"/>
            <a:chOff x="0" y="0"/>
            <a:chExt cx="1049084" cy="107598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49020" cy="1075944"/>
            </a:xfrm>
            <a:custGeom>
              <a:avLst/>
              <a:gdLst/>
              <a:ahLst/>
              <a:cxnLst/>
              <a:rect l="l" t="t" r="r" b="b"/>
              <a:pathLst>
                <a:path w="1049020" h="1075944">
                  <a:moveTo>
                    <a:pt x="0" y="0"/>
                  </a:moveTo>
                  <a:lnTo>
                    <a:pt x="1049020" y="0"/>
                  </a:lnTo>
                  <a:lnTo>
                    <a:pt x="1049020" y="1075944"/>
                  </a:lnTo>
                  <a:lnTo>
                    <a:pt x="0" y="1075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506" r="-5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772955" y="3512458"/>
            <a:ext cx="795814" cy="743531"/>
            <a:chOff x="0" y="0"/>
            <a:chExt cx="1061085" cy="99137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061085" cy="991362"/>
            </a:xfrm>
            <a:custGeom>
              <a:avLst/>
              <a:gdLst/>
              <a:ahLst/>
              <a:cxnLst/>
              <a:rect l="l" t="t" r="r" b="b"/>
              <a:pathLst>
                <a:path w="1061085" h="991362">
                  <a:moveTo>
                    <a:pt x="0" y="0"/>
                  </a:moveTo>
                  <a:lnTo>
                    <a:pt x="1061085" y="0"/>
                  </a:lnTo>
                  <a:lnTo>
                    <a:pt x="1061085" y="991362"/>
                  </a:lnTo>
                  <a:lnTo>
                    <a:pt x="0" y="991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160" r="-1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208715" y="3107827"/>
            <a:ext cx="1536011" cy="1534116"/>
            <a:chOff x="0" y="0"/>
            <a:chExt cx="2048015" cy="2045487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606689" y="3554825"/>
            <a:ext cx="732339" cy="717337"/>
            <a:chOff x="0" y="0"/>
            <a:chExt cx="976452" cy="95645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76503" cy="956437"/>
            </a:xfrm>
            <a:custGeom>
              <a:avLst/>
              <a:gdLst/>
              <a:ahLst/>
              <a:cxnLst/>
              <a:rect l="l" t="t" r="r" b="b"/>
              <a:pathLst>
                <a:path w="976503" h="956437">
                  <a:moveTo>
                    <a:pt x="0" y="0"/>
                  </a:moveTo>
                  <a:lnTo>
                    <a:pt x="976503" y="0"/>
                  </a:lnTo>
                  <a:lnTo>
                    <a:pt x="976503" y="956437"/>
                  </a:lnTo>
                  <a:lnTo>
                    <a:pt x="0" y="956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198" b="-19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288890" y="3104217"/>
            <a:ext cx="1536011" cy="1534116"/>
            <a:chOff x="0" y="0"/>
            <a:chExt cx="2048015" cy="2045487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048002" cy="2045462"/>
            </a:xfrm>
            <a:custGeom>
              <a:avLst/>
              <a:gdLst/>
              <a:ahLst/>
              <a:cxnLst/>
              <a:rect l="l" t="t" r="r" b="b"/>
              <a:pathLst>
                <a:path w="2048002" h="2045462">
                  <a:moveTo>
                    <a:pt x="0" y="0"/>
                  </a:moveTo>
                  <a:lnTo>
                    <a:pt x="2048002" y="0"/>
                  </a:lnTo>
                  <a:lnTo>
                    <a:pt x="2048002" y="2045462"/>
                  </a:lnTo>
                  <a:lnTo>
                    <a:pt x="0" y="2045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84000"/>
              </a:blip>
              <a:stretch>
                <a:fillRect l="-54" r="-54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617874" y="3446288"/>
            <a:ext cx="901970" cy="919105"/>
            <a:chOff x="0" y="0"/>
            <a:chExt cx="1202626" cy="122547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202563" cy="1225423"/>
            </a:xfrm>
            <a:custGeom>
              <a:avLst/>
              <a:gdLst/>
              <a:ahLst/>
              <a:cxnLst/>
              <a:rect l="l" t="t" r="r" b="b"/>
              <a:pathLst>
                <a:path w="1202563" h="1225423">
                  <a:moveTo>
                    <a:pt x="0" y="0"/>
                  </a:moveTo>
                  <a:lnTo>
                    <a:pt x="1202563" y="0"/>
                  </a:lnTo>
                  <a:lnTo>
                    <a:pt x="1202563" y="1225423"/>
                  </a:lnTo>
                  <a:lnTo>
                    <a:pt x="0" y="1225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950" r="-954" b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834219" y="554212"/>
            <a:ext cx="8648910" cy="1719701"/>
            <a:chOff x="0" y="0"/>
            <a:chExt cx="11531879" cy="2292934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1531880" cy="2292935"/>
            </a:xfrm>
            <a:custGeom>
              <a:avLst/>
              <a:gdLst/>
              <a:ahLst/>
              <a:cxnLst/>
              <a:rect l="l" t="t" r="r" b="b"/>
              <a:pathLst>
                <a:path w="11531880" h="2292935">
                  <a:moveTo>
                    <a:pt x="0" y="0"/>
                  </a:moveTo>
                  <a:lnTo>
                    <a:pt x="11531880" y="0"/>
                  </a:lnTo>
                  <a:lnTo>
                    <a:pt x="11531880" y="2292935"/>
                  </a:lnTo>
                  <a:lnTo>
                    <a:pt x="0" y="2292935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t="-47996" b="-479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161925"/>
              <a:ext cx="11531879" cy="2131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7500">
                  <a:solidFill>
                    <a:srgbClr val="4F92D3"/>
                  </a:solidFill>
                  <a:latin typeface="Anton"/>
                  <a:ea typeface="Anton"/>
                  <a:cs typeface="Anton"/>
                  <a:sym typeface="Anton"/>
                </a:rPr>
                <a:t>ESSENTIAL SERVICES</a:t>
              </a:r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201312" y="4693977"/>
            <a:ext cx="1483414" cy="348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WIRELESS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514930" y="4693977"/>
            <a:ext cx="1148486" cy="38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ENERGY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9303896" y="4693977"/>
            <a:ext cx="1843164" cy="348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HEALTHCARE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1242310" y="4693977"/>
            <a:ext cx="2052638" cy="112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SECURITY &amp;</a:t>
            </a:r>
          </a:p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AUTOMATION</a:t>
            </a:r>
          </a:p>
          <a:p>
            <a:pPr algn="ctr">
              <a:lnSpc>
                <a:spcPts val="2879"/>
              </a:lnSpc>
            </a:pPr>
            <a:endParaRPr lang="en-US" sz="2000" b="1">
              <a:solidFill>
                <a:srgbClr val="40404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13386911" y="4693977"/>
            <a:ext cx="1957388" cy="112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PAYMENT</a:t>
            </a:r>
          </a:p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PROCESSING</a:t>
            </a:r>
          </a:p>
          <a:p>
            <a:pPr algn="ctr">
              <a:lnSpc>
                <a:spcPts val="2879"/>
              </a:lnSpc>
            </a:pPr>
            <a:endParaRPr lang="en-US" sz="2000" b="1">
              <a:solidFill>
                <a:srgbClr val="40404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15276262" y="4693977"/>
            <a:ext cx="2881589" cy="112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IDENTITY</a:t>
            </a:r>
          </a:p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THEFT PROTECTION</a:t>
            </a:r>
          </a:p>
          <a:p>
            <a:pPr algn="ctr">
              <a:lnSpc>
                <a:spcPts val="2879"/>
              </a:lnSpc>
            </a:pPr>
            <a:endParaRPr lang="en-US" sz="2000" b="1">
              <a:solidFill>
                <a:srgbClr val="40404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3322901" y="4693977"/>
            <a:ext cx="1307640" cy="38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INTERNET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5498497" y="4693977"/>
            <a:ext cx="1148486" cy="38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>
                <a:solidFill>
                  <a:srgbClr val="404040"/>
                </a:solidFill>
                <a:latin typeface="Arial Bold"/>
                <a:ea typeface="Arial Bold"/>
                <a:cs typeface="Arial Bold"/>
                <a:sym typeface="Arial Bold"/>
              </a:rPr>
              <a:t>TV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127312" y="8287874"/>
            <a:ext cx="15464380" cy="143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Get Paid on Monthly Savings &amp; Checking Balances </a:t>
            </a:r>
          </a:p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Get Paid on EVERY Card Swipe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C71832-39EB-EC69-A330-AAB503BDB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" y="0"/>
            <a:ext cx="1828342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83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549">
              <a:srgbClr val="FFFFFF">
                <a:alpha val="100000"/>
              </a:srgbClr>
            </a:gs>
            <a:gs pos="87307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1272" y="1933708"/>
            <a:ext cx="16225456" cy="19050"/>
            <a:chOff x="0" y="0"/>
            <a:chExt cx="21633942" cy="25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33942" cy="25400"/>
            </a:xfrm>
            <a:custGeom>
              <a:avLst/>
              <a:gdLst/>
              <a:ahLst/>
              <a:cxnLst/>
              <a:rect l="l" t="t" r="r" b="b"/>
              <a:pathLst>
                <a:path w="21633942" h="25400">
                  <a:moveTo>
                    <a:pt x="0" y="0"/>
                  </a:moveTo>
                  <a:lnTo>
                    <a:pt x="21633942" y="0"/>
                  </a:lnTo>
                  <a:lnTo>
                    <a:pt x="2163394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02C53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277805" y="5080864"/>
            <a:ext cx="2115636" cy="2115636"/>
            <a:chOff x="0" y="0"/>
            <a:chExt cx="2820848" cy="28208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20797" cy="2820797"/>
            </a:xfrm>
            <a:custGeom>
              <a:avLst/>
              <a:gdLst/>
              <a:ahLst/>
              <a:cxnLst/>
              <a:rect l="l" t="t" r="r" b="b"/>
              <a:pathLst>
                <a:path w="2820797" h="2820797">
                  <a:moveTo>
                    <a:pt x="0" y="1410462"/>
                  </a:moveTo>
                  <a:cubicBezTo>
                    <a:pt x="0" y="631444"/>
                    <a:pt x="631444" y="0"/>
                    <a:pt x="1410462" y="0"/>
                  </a:cubicBezTo>
                  <a:cubicBezTo>
                    <a:pt x="2189480" y="0"/>
                    <a:pt x="2820797" y="631444"/>
                    <a:pt x="2820797" y="1410462"/>
                  </a:cubicBezTo>
                  <a:cubicBezTo>
                    <a:pt x="2820797" y="2189480"/>
                    <a:pt x="2189480" y="2820797"/>
                    <a:pt x="1410462" y="2820797"/>
                  </a:cubicBezTo>
                  <a:cubicBezTo>
                    <a:pt x="631444" y="2820797"/>
                    <a:pt x="0" y="2189480"/>
                    <a:pt x="0" y="1410462"/>
                  </a:cubicBezTo>
                  <a:close/>
                </a:path>
              </a:pathLst>
            </a:custGeom>
            <a:gradFill rotWithShape="1">
              <a:gsLst>
                <a:gs pos="0">
                  <a:srgbClr val="82CAE9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18793" y="2823877"/>
            <a:ext cx="2833440" cy="2171652"/>
            <a:chOff x="0" y="0"/>
            <a:chExt cx="3777920" cy="2895536"/>
          </a:xfrm>
        </p:grpSpPr>
        <p:sp>
          <p:nvSpPr>
            <p:cNvPr id="7" name="Freeform 7" descr="A picture containing clock  Description automatically generated"/>
            <p:cNvSpPr/>
            <p:nvPr/>
          </p:nvSpPr>
          <p:spPr>
            <a:xfrm>
              <a:off x="0" y="0"/>
              <a:ext cx="3777869" cy="2895600"/>
            </a:xfrm>
            <a:custGeom>
              <a:avLst/>
              <a:gdLst/>
              <a:ahLst/>
              <a:cxnLst/>
              <a:rect l="l" t="t" r="r" b="b"/>
              <a:pathLst>
                <a:path w="3777869" h="2895600">
                  <a:moveTo>
                    <a:pt x="0" y="0"/>
                  </a:moveTo>
                  <a:lnTo>
                    <a:pt x="3777869" y="0"/>
                  </a:lnTo>
                  <a:lnTo>
                    <a:pt x="3777869" y="2895600"/>
                  </a:lnTo>
                  <a:lnTo>
                    <a:pt x="0" y="2895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2098" r="-1" b="-209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50485" y="7279462"/>
            <a:ext cx="2116817" cy="2013785"/>
            <a:chOff x="0" y="0"/>
            <a:chExt cx="2822423" cy="2685047"/>
          </a:xfrm>
        </p:grpSpPr>
        <p:sp>
          <p:nvSpPr>
            <p:cNvPr id="9" name="Freeform 9" descr="A picture containing drawing  Description automatically generated"/>
            <p:cNvSpPr/>
            <p:nvPr/>
          </p:nvSpPr>
          <p:spPr>
            <a:xfrm>
              <a:off x="0" y="0"/>
              <a:ext cx="2822448" cy="2685034"/>
            </a:xfrm>
            <a:custGeom>
              <a:avLst/>
              <a:gdLst/>
              <a:ahLst/>
              <a:cxnLst/>
              <a:rect l="l" t="t" r="r" b="b"/>
              <a:pathLst>
                <a:path w="2822448" h="2685034">
                  <a:moveTo>
                    <a:pt x="0" y="0"/>
                  </a:moveTo>
                  <a:lnTo>
                    <a:pt x="2822448" y="0"/>
                  </a:lnTo>
                  <a:lnTo>
                    <a:pt x="2822448" y="2685034"/>
                  </a:lnTo>
                  <a:lnTo>
                    <a:pt x="0" y="26850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89" b="-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65604" y="7807614"/>
            <a:ext cx="6053461" cy="1959864"/>
            <a:chOff x="0" y="0"/>
            <a:chExt cx="8071282" cy="2613152"/>
          </a:xfrm>
        </p:grpSpPr>
        <p:sp>
          <p:nvSpPr>
            <p:cNvPr id="11" name="Freeform 11" descr="A picture containing table, drawing  Description automatically generated"/>
            <p:cNvSpPr/>
            <p:nvPr/>
          </p:nvSpPr>
          <p:spPr>
            <a:xfrm>
              <a:off x="0" y="0"/>
              <a:ext cx="8071231" cy="2613152"/>
            </a:xfrm>
            <a:custGeom>
              <a:avLst/>
              <a:gdLst/>
              <a:ahLst/>
              <a:cxnLst/>
              <a:rect l="l" t="t" r="r" b="b"/>
              <a:pathLst>
                <a:path w="8071231" h="2613152">
                  <a:moveTo>
                    <a:pt x="0" y="0"/>
                  </a:moveTo>
                  <a:lnTo>
                    <a:pt x="8071231" y="0"/>
                  </a:lnTo>
                  <a:lnTo>
                    <a:pt x="8071231" y="2613152"/>
                  </a:lnTo>
                  <a:lnTo>
                    <a:pt x="0" y="2613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" b="-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65604" y="3462385"/>
            <a:ext cx="6053461" cy="2028358"/>
            <a:chOff x="0" y="0"/>
            <a:chExt cx="8071282" cy="2704478"/>
          </a:xfrm>
        </p:grpSpPr>
        <p:sp>
          <p:nvSpPr>
            <p:cNvPr id="13" name="Freeform 13" descr="A picture containing ball, table  Description automatically generated"/>
            <p:cNvSpPr/>
            <p:nvPr/>
          </p:nvSpPr>
          <p:spPr>
            <a:xfrm>
              <a:off x="0" y="0"/>
              <a:ext cx="8071231" cy="2704465"/>
            </a:xfrm>
            <a:custGeom>
              <a:avLst/>
              <a:gdLst/>
              <a:ahLst/>
              <a:cxnLst/>
              <a:rect l="l" t="t" r="r" b="b"/>
              <a:pathLst>
                <a:path w="8071231" h="2704465">
                  <a:moveTo>
                    <a:pt x="0" y="0"/>
                  </a:moveTo>
                  <a:lnTo>
                    <a:pt x="8071231" y="0"/>
                  </a:lnTo>
                  <a:lnTo>
                    <a:pt x="8071231" y="2704465"/>
                  </a:lnTo>
                  <a:lnTo>
                    <a:pt x="0" y="2704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18" b="-1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7414" y="5600605"/>
            <a:ext cx="6053461" cy="2017824"/>
            <a:chOff x="0" y="0"/>
            <a:chExt cx="8071282" cy="2690432"/>
          </a:xfrm>
        </p:grpSpPr>
        <p:sp>
          <p:nvSpPr>
            <p:cNvPr id="15" name="Freeform 15" descr="A close up of a logo  Description automatically generated"/>
            <p:cNvSpPr/>
            <p:nvPr/>
          </p:nvSpPr>
          <p:spPr>
            <a:xfrm>
              <a:off x="0" y="0"/>
              <a:ext cx="8071231" cy="2690368"/>
            </a:xfrm>
            <a:custGeom>
              <a:avLst/>
              <a:gdLst/>
              <a:ahLst/>
              <a:cxnLst/>
              <a:rect l="l" t="t" r="r" b="b"/>
              <a:pathLst>
                <a:path w="8071231" h="2690368">
                  <a:moveTo>
                    <a:pt x="0" y="0"/>
                  </a:moveTo>
                  <a:lnTo>
                    <a:pt x="8071231" y="0"/>
                  </a:lnTo>
                  <a:lnTo>
                    <a:pt x="8071231" y="2690368"/>
                  </a:lnTo>
                  <a:lnTo>
                    <a:pt x="0" y="2690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4" b="-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AutoShape 16"/>
          <p:cNvSpPr/>
          <p:nvPr/>
        </p:nvSpPr>
        <p:spPr>
          <a:xfrm rot="1431840">
            <a:off x="1752448" y="6487868"/>
            <a:ext cx="4113371" cy="0"/>
          </a:xfrm>
          <a:prstGeom prst="line">
            <a:avLst/>
          </a:prstGeom>
          <a:ln w="38100" cap="rnd">
            <a:solidFill>
              <a:srgbClr val="F38A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rot="9261660">
            <a:off x="1726959" y="6497441"/>
            <a:ext cx="4089063" cy="0"/>
          </a:xfrm>
          <a:prstGeom prst="line">
            <a:avLst/>
          </a:prstGeom>
          <a:ln w="38100" cap="rnd">
            <a:solidFill>
              <a:srgbClr val="F38A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3808781" y="4944561"/>
            <a:ext cx="344329" cy="1092356"/>
            <a:chOff x="0" y="0"/>
            <a:chExt cx="459105" cy="1456474"/>
          </a:xfrm>
        </p:grpSpPr>
        <p:sp>
          <p:nvSpPr>
            <p:cNvPr id="19" name="Freeform 19" descr="A close up of a device  Description automatically generated"/>
            <p:cNvSpPr/>
            <p:nvPr/>
          </p:nvSpPr>
          <p:spPr>
            <a:xfrm>
              <a:off x="0" y="0"/>
              <a:ext cx="459105" cy="1456436"/>
            </a:xfrm>
            <a:custGeom>
              <a:avLst/>
              <a:gdLst/>
              <a:ahLst/>
              <a:cxnLst/>
              <a:rect l="l" t="t" r="r" b="b"/>
              <a:pathLst>
                <a:path w="459105" h="1456436">
                  <a:moveTo>
                    <a:pt x="0" y="0"/>
                  </a:moveTo>
                  <a:lnTo>
                    <a:pt x="459105" y="0"/>
                  </a:lnTo>
                  <a:lnTo>
                    <a:pt x="459105" y="1456436"/>
                  </a:lnTo>
                  <a:lnTo>
                    <a:pt x="0" y="1456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5" b="-4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808781" y="7063883"/>
            <a:ext cx="344329" cy="1092356"/>
            <a:chOff x="0" y="0"/>
            <a:chExt cx="459105" cy="1456474"/>
          </a:xfrm>
        </p:grpSpPr>
        <p:sp>
          <p:nvSpPr>
            <p:cNvPr id="21" name="Freeform 21" descr="A close up of a device  Description automatically generated"/>
            <p:cNvSpPr/>
            <p:nvPr/>
          </p:nvSpPr>
          <p:spPr>
            <a:xfrm>
              <a:off x="0" y="0"/>
              <a:ext cx="459105" cy="1456436"/>
            </a:xfrm>
            <a:custGeom>
              <a:avLst/>
              <a:gdLst/>
              <a:ahLst/>
              <a:cxnLst/>
              <a:rect l="l" t="t" r="r" b="b"/>
              <a:pathLst>
                <a:path w="459105" h="1456436">
                  <a:moveTo>
                    <a:pt x="0" y="0"/>
                  </a:moveTo>
                  <a:lnTo>
                    <a:pt x="459105" y="0"/>
                  </a:lnTo>
                  <a:lnTo>
                    <a:pt x="459105" y="1456436"/>
                  </a:lnTo>
                  <a:lnTo>
                    <a:pt x="0" y="1456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5" b="-4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18904" y="2880274"/>
            <a:ext cx="2979753" cy="771601"/>
            <a:chOff x="0" y="0"/>
            <a:chExt cx="3973004" cy="1028802"/>
          </a:xfrm>
        </p:grpSpPr>
        <p:sp>
          <p:nvSpPr>
            <p:cNvPr id="23" name="Freeform 23" descr="A picture containing clock, meter  Description automatically generated"/>
            <p:cNvSpPr/>
            <p:nvPr/>
          </p:nvSpPr>
          <p:spPr>
            <a:xfrm>
              <a:off x="0" y="0"/>
              <a:ext cx="3972941" cy="1028827"/>
            </a:xfrm>
            <a:custGeom>
              <a:avLst/>
              <a:gdLst/>
              <a:ahLst/>
              <a:cxnLst/>
              <a:rect l="l" t="t" r="r" b="b"/>
              <a:pathLst>
                <a:path w="3972941" h="1028827">
                  <a:moveTo>
                    <a:pt x="0" y="0"/>
                  </a:moveTo>
                  <a:lnTo>
                    <a:pt x="3972941" y="0"/>
                  </a:lnTo>
                  <a:lnTo>
                    <a:pt x="3972941" y="1028827"/>
                  </a:lnTo>
                  <a:lnTo>
                    <a:pt x="0" y="1028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5" r="-106"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2684" y="623992"/>
            <a:ext cx="8648910" cy="1719701"/>
            <a:chOff x="0" y="0"/>
            <a:chExt cx="11531879" cy="22929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531880" cy="2292935"/>
            </a:xfrm>
            <a:custGeom>
              <a:avLst/>
              <a:gdLst/>
              <a:ahLst/>
              <a:cxnLst/>
              <a:rect l="l" t="t" r="r" b="b"/>
              <a:pathLst>
                <a:path w="11531880" h="2292935">
                  <a:moveTo>
                    <a:pt x="0" y="0"/>
                  </a:moveTo>
                  <a:lnTo>
                    <a:pt x="11531880" y="0"/>
                  </a:lnTo>
                  <a:lnTo>
                    <a:pt x="11531880" y="2292935"/>
                  </a:lnTo>
                  <a:lnTo>
                    <a:pt x="0" y="2292935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47996" b="-479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1925"/>
              <a:ext cx="11531879" cy="2131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750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OUR BUSINESS MODEL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15054" y="5338205"/>
            <a:ext cx="768687" cy="887959"/>
            <a:chOff x="0" y="0"/>
            <a:chExt cx="1024915" cy="11839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24890" cy="1183894"/>
            </a:xfrm>
            <a:custGeom>
              <a:avLst/>
              <a:gdLst/>
              <a:ahLst/>
              <a:cxnLst/>
              <a:rect l="l" t="t" r="r" b="b"/>
              <a:pathLst>
                <a:path w="1024890" h="1183894">
                  <a:moveTo>
                    <a:pt x="0" y="0"/>
                  </a:moveTo>
                  <a:lnTo>
                    <a:pt x="1024890" y="0"/>
                  </a:lnTo>
                  <a:lnTo>
                    <a:pt x="1024890" y="1183894"/>
                  </a:lnTo>
                  <a:lnTo>
                    <a:pt x="0" y="1183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55" b="-1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84088" y="6054490"/>
            <a:ext cx="371704" cy="334537"/>
            <a:chOff x="0" y="0"/>
            <a:chExt cx="495605" cy="44604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95554" cy="446024"/>
            </a:xfrm>
            <a:custGeom>
              <a:avLst/>
              <a:gdLst/>
              <a:ahLst/>
              <a:cxnLst/>
              <a:rect l="l" t="t" r="r" b="b"/>
              <a:pathLst>
                <a:path w="495554" h="446024">
                  <a:moveTo>
                    <a:pt x="0" y="0"/>
                  </a:moveTo>
                  <a:lnTo>
                    <a:pt x="495554" y="0"/>
                  </a:lnTo>
                  <a:lnTo>
                    <a:pt x="495554" y="446024"/>
                  </a:lnTo>
                  <a:lnTo>
                    <a:pt x="0" y="446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8" b="-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84088" y="6614932"/>
            <a:ext cx="371704" cy="334537"/>
            <a:chOff x="0" y="0"/>
            <a:chExt cx="495605" cy="44604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95554" cy="446024"/>
            </a:xfrm>
            <a:custGeom>
              <a:avLst/>
              <a:gdLst/>
              <a:ahLst/>
              <a:cxnLst/>
              <a:rect l="l" t="t" r="r" b="b"/>
              <a:pathLst>
                <a:path w="495554" h="446024">
                  <a:moveTo>
                    <a:pt x="0" y="0"/>
                  </a:moveTo>
                  <a:lnTo>
                    <a:pt x="495554" y="0"/>
                  </a:lnTo>
                  <a:lnTo>
                    <a:pt x="495554" y="446024"/>
                  </a:lnTo>
                  <a:lnTo>
                    <a:pt x="0" y="446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8" b="-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33350"/>
              <a:ext cx="9544050" cy="885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Poppins"/>
                  <a:ea typeface="Poppins"/>
                  <a:cs typeface="Poppins"/>
                  <a:sym typeface="Poppins"/>
                </a:rPr>
                <a:t> © 2026 ACN Opportunity, LLC | ACN Business Opportunity Presentation-USEN | 012826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7608894" y="6447463"/>
            <a:ext cx="1581007" cy="26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6"/>
              </a:lnSpc>
            </a:pPr>
            <a:r>
              <a:rPr lang="en-US" sz="3200" b="1" spc="-31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YOU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384088" y="5286042"/>
            <a:ext cx="5463629" cy="59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2"/>
              </a:lnSpc>
            </a:pPr>
            <a:r>
              <a:rPr lang="en-US" sz="4187">
                <a:solidFill>
                  <a:srgbClr val="404040"/>
                </a:solidFill>
                <a:latin typeface="Anton"/>
                <a:ea typeface="Anton"/>
                <a:cs typeface="Anton"/>
                <a:sym typeface="Anton"/>
              </a:rPr>
              <a:t>What Makes us Different?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137362" y="4070975"/>
            <a:ext cx="3887019" cy="70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8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Most Service Providers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132505" y="6193641"/>
            <a:ext cx="3794617" cy="701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8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Media &amp; Internet Marketing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920517" y="5940104"/>
            <a:ext cx="6595558" cy="50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More Choices for Consumers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920517" y="6500546"/>
            <a:ext cx="6595558" cy="50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Income Generating Opportunity for you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283142" y="8737263"/>
            <a:ext cx="3595459" cy="25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40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CUSTOMERS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549">
              <a:srgbClr val="FFFFFF">
                <a:alpha val="100000"/>
              </a:srgbClr>
            </a:gs>
            <a:gs pos="87307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06329" y="6661156"/>
            <a:ext cx="7196604" cy="3473577"/>
            <a:chOff x="0" y="0"/>
            <a:chExt cx="9595472" cy="4631436"/>
          </a:xfrm>
        </p:grpSpPr>
        <p:sp>
          <p:nvSpPr>
            <p:cNvPr id="3" name="Freeform 3" descr="Graphical user interface, website  Description automatically generated"/>
            <p:cNvSpPr/>
            <p:nvPr/>
          </p:nvSpPr>
          <p:spPr>
            <a:xfrm>
              <a:off x="0" y="0"/>
              <a:ext cx="9595485" cy="4631436"/>
            </a:xfrm>
            <a:custGeom>
              <a:avLst/>
              <a:gdLst/>
              <a:ahLst/>
              <a:cxnLst/>
              <a:rect l="l" t="t" r="r" b="b"/>
              <a:pathLst>
                <a:path w="9595485" h="4631436">
                  <a:moveTo>
                    <a:pt x="0" y="0"/>
                  </a:moveTo>
                  <a:lnTo>
                    <a:pt x="9595485" y="0"/>
                  </a:lnTo>
                  <a:lnTo>
                    <a:pt x="9595485" y="4631436"/>
                  </a:lnTo>
                  <a:lnTo>
                    <a:pt x="0" y="4631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154" b="-121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2574017"/>
            <a:ext cx="18310860" cy="4114800"/>
            <a:chOff x="0" y="0"/>
            <a:chExt cx="24414480" cy="548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14480" cy="5486400"/>
            </a:xfrm>
            <a:custGeom>
              <a:avLst/>
              <a:gdLst/>
              <a:ahLst/>
              <a:cxnLst/>
              <a:rect l="l" t="t" r="r" b="b"/>
              <a:pathLst>
                <a:path w="24414480" h="5486400">
                  <a:moveTo>
                    <a:pt x="0" y="0"/>
                  </a:moveTo>
                  <a:lnTo>
                    <a:pt x="24414480" y="0"/>
                  </a:lnTo>
                  <a:lnTo>
                    <a:pt x="24414480" y="5486400"/>
                  </a:lnTo>
                  <a:lnTo>
                    <a:pt x="0" y="5486400"/>
                  </a:lnTo>
                  <a:close/>
                </a:path>
              </a:pathLst>
            </a:custGeom>
            <a:gradFill rotWithShape="1">
              <a:gsLst>
                <a:gs pos="0">
                  <a:srgbClr val="82CAE9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36974" y="3001861"/>
            <a:ext cx="2440876" cy="3212306"/>
          </a:xfrm>
          <a:custGeom>
            <a:avLst/>
            <a:gdLst/>
            <a:ahLst/>
            <a:cxnLst/>
            <a:rect l="l" t="t" r="r" b="b"/>
            <a:pathLst>
              <a:path w="2440876" h="3212306">
                <a:moveTo>
                  <a:pt x="0" y="0"/>
                </a:moveTo>
                <a:lnTo>
                  <a:pt x="2440877" y="0"/>
                </a:lnTo>
                <a:lnTo>
                  <a:pt x="2440877" y="3212306"/>
                </a:lnTo>
                <a:lnTo>
                  <a:pt x="0" y="321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736086" y="3001861"/>
            <a:ext cx="2440876" cy="3212306"/>
          </a:xfrm>
          <a:custGeom>
            <a:avLst/>
            <a:gdLst/>
            <a:ahLst/>
            <a:cxnLst/>
            <a:rect l="l" t="t" r="r" b="b"/>
            <a:pathLst>
              <a:path w="2440876" h="3212306">
                <a:moveTo>
                  <a:pt x="0" y="0"/>
                </a:moveTo>
                <a:lnTo>
                  <a:pt x="2440876" y="0"/>
                </a:lnTo>
                <a:lnTo>
                  <a:pt x="2440876" y="3212306"/>
                </a:lnTo>
                <a:lnTo>
                  <a:pt x="0" y="321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549838" y="2955598"/>
            <a:ext cx="2440877" cy="3212306"/>
          </a:xfrm>
          <a:custGeom>
            <a:avLst/>
            <a:gdLst/>
            <a:ahLst/>
            <a:cxnLst/>
            <a:rect l="l" t="t" r="r" b="b"/>
            <a:pathLst>
              <a:path w="2440877" h="3212306">
                <a:moveTo>
                  <a:pt x="0" y="0"/>
                </a:moveTo>
                <a:lnTo>
                  <a:pt x="2440876" y="0"/>
                </a:lnTo>
                <a:lnTo>
                  <a:pt x="2440876" y="3212306"/>
                </a:lnTo>
                <a:lnTo>
                  <a:pt x="0" y="321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376543" y="2955598"/>
            <a:ext cx="2440876" cy="3212306"/>
          </a:xfrm>
          <a:custGeom>
            <a:avLst/>
            <a:gdLst/>
            <a:ahLst/>
            <a:cxnLst/>
            <a:rect l="l" t="t" r="r" b="b"/>
            <a:pathLst>
              <a:path w="2440876" h="3212306">
                <a:moveTo>
                  <a:pt x="0" y="0"/>
                </a:moveTo>
                <a:lnTo>
                  <a:pt x="2440877" y="0"/>
                </a:lnTo>
                <a:lnTo>
                  <a:pt x="2440877" y="3212306"/>
                </a:lnTo>
                <a:lnTo>
                  <a:pt x="0" y="321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195915" y="2951264"/>
            <a:ext cx="2440876" cy="3212306"/>
          </a:xfrm>
          <a:custGeom>
            <a:avLst/>
            <a:gdLst/>
            <a:ahLst/>
            <a:cxnLst/>
            <a:rect l="l" t="t" r="r" b="b"/>
            <a:pathLst>
              <a:path w="2440876" h="3212306">
                <a:moveTo>
                  <a:pt x="0" y="0"/>
                </a:moveTo>
                <a:lnTo>
                  <a:pt x="2440876" y="0"/>
                </a:lnTo>
                <a:lnTo>
                  <a:pt x="2440876" y="3212306"/>
                </a:lnTo>
                <a:lnTo>
                  <a:pt x="0" y="321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83263" y="2930823"/>
            <a:ext cx="2440876" cy="3212306"/>
          </a:xfrm>
          <a:custGeom>
            <a:avLst/>
            <a:gdLst/>
            <a:ahLst/>
            <a:cxnLst/>
            <a:rect l="l" t="t" r="r" b="b"/>
            <a:pathLst>
              <a:path w="2440876" h="3212306">
                <a:moveTo>
                  <a:pt x="0" y="0"/>
                </a:moveTo>
                <a:lnTo>
                  <a:pt x="2440877" y="0"/>
                </a:lnTo>
                <a:lnTo>
                  <a:pt x="2440877" y="3212307"/>
                </a:lnTo>
                <a:lnTo>
                  <a:pt x="0" y="32123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12732" y="1586875"/>
            <a:ext cx="15285396" cy="806167"/>
            <a:chOff x="0" y="0"/>
            <a:chExt cx="20380528" cy="1074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80528" cy="1074889"/>
            </a:xfrm>
            <a:custGeom>
              <a:avLst/>
              <a:gdLst/>
              <a:ahLst/>
              <a:cxnLst/>
              <a:rect l="l" t="t" r="r" b="b"/>
              <a:pathLst>
                <a:path w="20380528" h="1074889">
                  <a:moveTo>
                    <a:pt x="0" y="0"/>
                  </a:moveTo>
                  <a:lnTo>
                    <a:pt x="20380528" y="0"/>
                  </a:lnTo>
                  <a:lnTo>
                    <a:pt x="20380528" y="1074889"/>
                  </a:lnTo>
                  <a:lnTo>
                    <a:pt x="0" y="107488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19447" b="-3194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0"/>
              <a:ext cx="20380528" cy="979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104"/>
                </a:lnSpc>
              </a:pPr>
              <a:r>
                <a:rPr lang="en-US" sz="4275" b="1" spc="-59">
                  <a:solidFill>
                    <a:srgbClr val="0D2952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$299</a:t>
              </a:r>
              <a:r>
                <a:rPr lang="en-US" sz="4275" spc="-59">
                  <a:solidFill>
                    <a:srgbClr val="0D2952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 </a:t>
              </a:r>
              <a:r>
                <a:rPr lang="en-US" sz="4275" spc="-59">
                  <a:solidFill>
                    <a:srgbClr val="01437E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Start-Up + </a:t>
              </a:r>
              <a:r>
                <a:rPr lang="en-US" sz="4275" b="1" spc="-59">
                  <a:solidFill>
                    <a:srgbClr val="0D2952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$30/month </a:t>
              </a:r>
              <a:r>
                <a:rPr lang="en-US" sz="4275" spc="-59">
                  <a:solidFill>
                    <a:srgbClr val="01437E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Business Support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421243" y="4803543"/>
            <a:ext cx="4351572" cy="1114930"/>
            <a:chOff x="0" y="0"/>
            <a:chExt cx="5802097" cy="14865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02096" cy="1486579"/>
            </a:xfrm>
            <a:custGeom>
              <a:avLst/>
              <a:gdLst/>
              <a:ahLst/>
              <a:cxnLst/>
              <a:rect l="l" t="t" r="r" b="b"/>
              <a:pathLst>
                <a:path w="5802096" h="1486579">
                  <a:moveTo>
                    <a:pt x="0" y="0"/>
                  </a:moveTo>
                  <a:lnTo>
                    <a:pt x="5802096" y="0"/>
                  </a:lnTo>
                  <a:lnTo>
                    <a:pt x="5802096" y="1486579"/>
                  </a:lnTo>
                  <a:lnTo>
                    <a:pt x="0" y="14865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6050" b="-2604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5802097" cy="1496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IBO &amp;</a:t>
              </a:r>
            </a:p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Customer</a:t>
              </a:r>
            </a:p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0716" y="4841072"/>
            <a:ext cx="2471976" cy="1114930"/>
            <a:chOff x="0" y="0"/>
            <a:chExt cx="3295967" cy="14865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95968" cy="1486579"/>
            </a:xfrm>
            <a:custGeom>
              <a:avLst/>
              <a:gdLst/>
              <a:ahLst/>
              <a:cxnLst/>
              <a:rect l="l" t="t" r="r" b="b"/>
              <a:pathLst>
                <a:path w="3295968" h="1486579">
                  <a:moveTo>
                    <a:pt x="0" y="0"/>
                  </a:moveTo>
                  <a:lnTo>
                    <a:pt x="3295968" y="0"/>
                  </a:lnTo>
                  <a:lnTo>
                    <a:pt x="3295968" y="1486579"/>
                  </a:lnTo>
                  <a:lnTo>
                    <a:pt x="0" y="14865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7868" r="-78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3295967" cy="1496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Personalized Website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08896" y="3480016"/>
            <a:ext cx="1122521" cy="1098118"/>
            <a:chOff x="0" y="0"/>
            <a:chExt cx="1496695" cy="14641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96695" cy="1464183"/>
            </a:xfrm>
            <a:custGeom>
              <a:avLst/>
              <a:gdLst/>
              <a:ahLst/>
              <a:cxnLst/>
              <a:rect l="l" t="t" r="r" b="b"/>
              <a:pathLst>
                <a:path w="1496695" h="1464183">
                  <a:moveTo>
                    <a:pt x="0" y="0"/>
                  </a:moveTo>
                  <a:lnTo>
                    <a:pt x="1496695" y="0"/>
                  </a:lnTo>
                  <a:lnTo>
                    <a:pt x="1496695" y="1464183"/>
                  </a:lnTo>
                  <a:lnTo>
                    <a:pt x="0" y="1464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507086" y="4851502"/>
            <a:ext cx="2896638" cy="1114930"/>
            <a:chOff x="0" y="0"/>
            <a:chExt cx="3862184" cy="14865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62184" cy="1486579"/>
            </a:xfrm>
            <a:custGeom>
              <a:avLst/>
              <a:gdLst/>
              <a:ahLst/>
              <a:cxnLst/>
              <a:rect l="l" t="t" r="r" b="b"/>
              <a:pathLst>
                <a:path w="3862184" h="1486579">
                  <a:moveTo>
                    <a:pt x="0" y="0"/>
                  </a:moveTo>
                  <a:lnTo>
                    <a:pt x="3862184" y="0"/>
                  </a:lnTo>
                  <a:lnTo>
                    <a:pt x="3862184" y="1486579"/>
                  </a:lnTo>
                  <a:lnTo>
                    <a:pt x="0" y="14865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23" b="-6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862184" cy="1496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Training</a:t>
              </a:r>
            </a:p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&amp; Marketing</a:t>
              </a:r>
            </a:p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Tools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374270" y="4825746"/>
            <a:ext cx="2114007" cy="1114930"/>
            <a:chOff x="0" y="0"/>
            <a:chExt cx="2818676" cy="14865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18676" cy="1486579"/>
            </a:xfrm>
            <a:custGeom>
              <a:avLst/>
              <a:gdLst/>
              <a:ahLst/>
              <a:cxnLst/>
              <a:rect l="l" t="t" r="r" b="b"/>
              <a:pathLst>
                <a:path w="2818676" h="1486579">
                  <a:moveTo>
                    <a:pt x="0" y="0"/>
                  </a:moveTo>
                  <a:lnTo>
                    <a:pt x="2818676" y="0"/>
                  </a:lnTo>
                  <a:lnTo>
                    <a:pt x="2818676" y="1486579"/>
                  </a:lnTo>
                  <a:lnTo>
                    <a:pt x="0" y="14865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7667" r="-176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2818676" cy="1496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Exclusive IBO Savings &amp; Rebates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539005" y="4193532"/>
            <a:ext cx="1949273" cy="343444"/>
            <a:chOff x="0" y="0"/>
            <a:chExt cx="1667446" cy="293789"/>
          </a:xfrm>
        </p:grpSpPr>
        <p:sp>
          <p:nvSpPr>
            <p:cNvPr id="30" name="Freeform 30" descr="A black background with orange letters  Description automatically generated"/>
            <p:cNvSpPr/>
            <p:nvPr/>
          </p:nvSpPr>
          <p:spPr>
            <a:xfrm>
              <a:off x="0" y="0"/>
              <a:ext cx="1667510" cy="293766"/>
            </a:xfrm>
            <a:custGeom>
              <a:avLst/>
              <a:gdLst/>
              <a:ahLst/>
              <a:cxnLst/>
              <a:rect l="l" t="t" r="r" b="b"/>
              <a:pathLst>
                <a:path w="1667510" h="293766">
                  <a:moveTo>
                    <a:pt x="0" y="0"/>
                  </a:moveTo>
                  <a:lnTo>
                    <a:pt x="1667510" y="0"/>
                  </a:lnTo>
                  <a:lnTo>
                    <a:pt x="1667510" y="293766"/>
                  </a:lnTo>
                  <a:lnTo>
                    <a:pt x="0" y="293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" t="-279" b="-2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782721" y="3371107"/>
            <a:ext cx="1247508" cy="310953"/>
            <a:chOff x="0" y="0"/>
            <a:chExt cx="1663344" cy="414604"/>
          </a:xfrm>
        </p:grpSpPr>
        <p:sp>
          <p:nvSpPr>
            <p:cNvPr id="32" name="Freeform 32" descr="Icon  Description automatically generated"/>
            <p:cNvSpPr/>
            <p:nvPr/>
          </p:nvSpPr>
          <p:spPr>
            <a:xfrm>
              <a:off x="0" y="0"/>
              <a:ext cx="1663319" cy="414655"/>
            </a:xfrm>
            <a:custGeom>
              <a:avLst/>
              <a:gdLst/>
              <a:ahLst/>
              <a:cxnLst/>
              <a:rect l="l" t="t" r="r" b="b"/>
              <a:pathLst>
                <a:path w="1663319" h="414655">
                  <a:moveTo>
                    <a:pt x="0" y="0"/>
                  </a:moveTo>
                  <a:lnTo>
                    <a:pt x="1663319" y="0"/>
                  </a:lnTo>
                  <a:lnTo>
                    <a:pt x="1663319" y="414655"/>
                  </a:lnTo>
                  <a:lnTo>
                    <a:pt x="0" y="414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3369" r="-1" b="-33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375252" y="3374488"/>
            <a:ext cx="1182929" cy="1182929"/>
            <a:chOff x="0" y="0"/>
            <a:chExt cx="1577238" cy="1577238"/>
          </a:xfrm>
        </p:grpSpPr>
        <p:sp>
          <p:nvSpPr>
            <p:cNvPr id="34" name="Freeform 34" descr="Icon  Description automatically generated"/>
            <p:cNvSpPr/>
            <p:nvPr/>
          </p:nvSpPr>
          <p:spPr>
            <a:xfrm>
              <a:off x="0" y="0"/>
              <a:ext cx="1577213" cy="1577213"/>
            </a:xfrm>
            <a:custGeom>
              <a:avLst/>
              <a:gdLst/>
              <a:ahLst/>
              <a:cxnLst/>
              <a:rect l="l" t="t" r="r" b="b"/>
              <a:pathLst>
                <a:path w="1577213" h="1577213">
                  <a:moveTo>
                    <a:pt x="0" y="0"/>
                  </a:moveTo>
                  <a:lnTo>
                    <a:pt x="1577213" y="0"/>
                  </a:lnTo>
                  <a:lnTo>
                    <a:pt x="1577213" y="1577213"/>
                  </a:lnTo>
                  <a:lnTo>
                    <a:pt x="0" y="1577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128386" y="3449669"/>
            <a:ext cx="1344759" cy="940784"/>
            <a:chOff x="0" y="0"/>
            <a:chExt cx="1793011" cy="125437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92986" cy="1254379"/>
            </a:xfrm>
            <a:custGeom>
              <a:avLst/>
              <a:gdLst/>
              <a:ahLst/>
              <a:cxnLst/>
              <a:rect l="l" t="t" r="r" b="b"/>
              <a:pathLst>
                <a:path w="1792986" h="1254379">
                  <a:moveTo>
                    <a:pt x="0" y="0"/>
                  </a:moveTo>
                  <a:lnTo>
                    <a:pt x="1792986" y="0"/>
                  </a:lnTo>
                  <a:lnTo>
                    <a:pt x="1792986" y="1254379"/>
                  </a:lnTo>
                  <a:lnTo>
                    <a:pt x="0" y="1254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9" r="-1" b="-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99796" y="3442764"/>
            <a:ext cx="962396" cy="962396"/>
            <a:chOff x="0" y="0"/>
            <a:chExt cx="1283195" cy="1283195"/>
          </a:xfrm>
        </p:grpSpPr>
        <p:sp>
          <p:nvSpPr>
            <p:cNvPr id="38" name="Freeform 38" descr="Icon  Description automatically generated"/>
            <p:cNvSpPr/>
            <p:nvPr/>
          </p:nvSpPr>
          <p:spPr>
            <a:xfrm>
              <a:off x="0" y="0"/>
              <a:ext cx="1283208" cy="1283208"/>
            </a:xfrm>
            <a:custGeom>
              <a:avLst/>
              <a:gdLst/>
              <a:ahLst/>
              <a:cxnLst/>
              <a:rect l="l" t="t" r="r" b="b"/>
              <a:pathLst>
                <a:path w="1283208" h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5694304" y="3296145"/>
            <a:ext cx="961187" cy="1604705"/>
            <a:chOff x="0" y="0"/>
            <a:chExt cx="1281582" cy="213960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81557" cy="2139569"/>
            </a:xfrm>
            <a:custGeom>
              <a:avLst/>
              <a:gdLst/>
              <a:ahLst/>
              <a:cxnLst/>
              <a:rect l="l" t="t" r="r" b="b"/>
              <a:pathLst>
                <a:path w="1281557" h="2139569">
                  <a:moveTo>
                    <a:pt x="0" y="0"/>
                  </a:moveTo>
                  <a:lnTo>
                    <a:pt x="1281557" y="0"/>
                  </a:lnTo>
                  <a:lnTo>
                    <a:pt x="1281557" y="2139569"/>
                  </a:lnTo>
                  <a:lnTo>
                    <a:pt x="0" y="2139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169" b="-1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5191546" y="3783997"/>
            <a:ext cx="1993763" cy="441303"/>
            <a:chOff x="0" y="0"/>
            <a:chExt cx="2658351" cy="588404"/>
          </a:xfrm>
        </p:grpSpPr>
        <p:sp>
          <p:nvSpPr>
            <p:cNvPr id="42" name="Freeform 42" descr="A white letter on a black background  AI-generated content may be incorrect."/>
            <p:cNvSpPr/>
            <p:nvPr/>
          </p:nvSpPr>
          <p:spPr>
            <a:xfrm>
              <a:off x="0" y="0"/>
              <a:ext cx="2658364" cy="588391"/>
            </a:xfrm>
            <a:custGeom>
              <a:avLst/>
              <a:gdLst/>
              <a:ahLst/>
              <a:cxnLst/>
              <a:rect l="l" t="t" r="r" b="b"/>
              <a:pathLst>
                <a:path w="2658364" h="588391">
                  <a:moveTo>
                    <a:pt x="0" y="0"/>
                  </a:moveTo>
                  <a:lnTo>
                    <a:pt x="2658364" y="0"/>
                  </a:lnTo>
                  <a:lnTo>
                    <a:pt x="2658364" y="588391"/>
                  </a:lnTo>
                  <a:lnTo>
                    <a:pt x="0" y="588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304" b="-3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4755339" y="4851502"/>
            <a:ext cx="2896638" cy="1114930"/>
            <a:chOff x="0" y="0"/>
            <a:chExt cx="3862184" cy="148657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862184" cy="1486579"/>
            </a:xfrm>
            <a:custGeom>
              <a:avLst/>
              <a:gdLst/>
              <a:ahLst/>
              <a:cxnLst/>
              <a:rect l="l" t="t" r="r" b="b"/>
              <a:pathLst>
                <a:path w="3862184" h="1486579">
                  <a:moveTo>
                    <a:pt x="0" y="0"/>
                  </a:moveTo>
                  <a:lnTo>
                    <a:pt x="3862184" y="0"/>
                  </a:lnTo>
                  <a:lnTo>
                    <a:pt x="3862184" y="1486579"/>
                  </a:lnTo>
                  <a:lnTo>
                    <a:pt x="0" y="14865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23" b="-6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3862184" cy="1496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ACN AI App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74281" y="482060"/>
            <a:ext cx="16391411" cy="1501407"/>
            <a:chOff x="0" y="0"/>
            <a:chExt cx="21855214" cy="200187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55215" cy="2001875"/>
            </a:xfrm>
            <a:custGeom>
              <a:avLst/>
              <a:gdLst/>
              <a:ahLst/>
              <a:cxnLst/>
              <a:rect l="l" t="t" r="r" b="b"/>
              <a:pathLst>
                <a:path w="21855215" h="2001875">
                  <a:moveTo>
                    <a:pt x="0" y="0"/>
                  </a:moveTo>
                  <a:lnTo>
                    <a:pt x="21855215" y="0"/>
                  </a:lnTo>
                  <a:lnTo>
                    <a:pt x="21855215" y="2001875"/>
                  </a:lnTo>
                  <a:lnTo>
                    <a:pt x="0" y="2001875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62725" b="-1627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152400"/>
              <a:ext cx="21855214" cy="18494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336"/>
                </a:lnSpc>
              </a:pPr>
              <a:r>
                <a:rPr lang="en-US" sz="660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Become an </a:t>
              </a:r>
              <a:r>
                <a:rPr lang="en-US" sz="6600">
                  <a:solidFill>
                    <a:srgbClr val="125994"/>
                  </a:solidFill>
                  <a:latin typeface="Anton"/>
                  <a:ea typeface="Anton"/>
                  <a:cs typeface="Anton"/>
                  <a:sym typeface="Anton"/>
                </a:rPr>
                <a:t>Independent Business Owner </a:t>
              </a:r>
              <a:r>
                <a:rPr lang="en-US" sz="660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(IBO)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489392" y="4803543"/>
            <a:ext cx="2561863" cy="1295686"/>
            <a:chOff x="0" y="0"/>
            <a:chExt cx="3415817" cy="172758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415817" cy="1727583"/>
            </a:xfrm>
            <a:custGeom>
              <a:avLst/>
              <a:gdLst/>
              <a:ahLst/>
              <a:cxnLst/>
              <a:rect l="l" t="t" r="r" b="b"/>
              <a:pathLst>
                <a:path w="3415817" h="1727583">
                  <a:moveTo>
                    <a:pt x="0" y="0"/>
                  </a:moveTo>
                  <a:lnTo>
                    <a:pt x="3415817" y="0"/>
                  </a:lnTo>
                  <a:lnTo>
                    <a:pt x="3415817" y="1727583"/>
                  </a:lnTo>
                  <a:lnTo>
                    <a:pt x="0" y="172758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4890" r="-148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9525"/>
              <a:ext cx="3415817" cy="17371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Business Tracking</a:t>
              </a:r>
            </a:p>
            <a:p>
              <a:pPr algn="ctr">
                <a:lnSpc>
                  <a:spcPts val="2364"/>
                </a:lnSpc>
              </a:pPr>
              <a:r>
                <a:rPr lang="en-US" sz="207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&amp; Reporting                       on the Salesforce Platform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0716" y="8038290"/>
            <a:ext cx="371704" cy="334537"/>
            <a:chOff x="0" y="0"/>
            <a:chExt cx="495605" cy="44604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95554" cy="446024"/>
            </a:xfrm>
            <a:custGeom>
              <a:avLst/>
              <a:gdLst/>
              <a:ahLst/>
              <a:cxnLst/>
              <a:rect l="l" t="t" r="r" b="b"/>
              <a:pathLst>
                <a:path w="495554" h="446024">
                  <a:moveTo>
                    <a:pt x="0" y="0"/>
                  </a:moveTo>
                  <a:lnTo>
                    <a:pt x="495554" y="0"/>
                  </a:lnTo>
                  <a:lnTo>
                    <a:pt x="495554" y="446024"/>
                  </a:lnTo>
                  <a:lnTo>
                    <a:pt x="0" y="446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836" r="-8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30716" y="8640909"/>
            <a:ext cx="371704" cy="334537"/>
            <a:chOff x="0" y="0"/>
            <a:chExt cx="495605" cy="44604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95554" cy="446024"/>
            </a:xfrm>
            <a:custGeom>
              <a:avLst/>
              <a:gdLst/>
              <a:ahLst/>
              <a:cxnLst/>
              <a:rect l="l" t="t" r="r" b="b"/>
              <a:pathLst>
                <a:path w="495554" h="446024">
                  <a:moveTo>
                    <a:pt x="0" y="0"/>
                  </a:moveTo>
                  <a:lnTo>
                    <a:pt x="495554" y="0"/>
                  </a:lnTo>
                  <a:lnTo>
                    <a:pt x="495554" y="446024"/>
                  </a:lnTo>
                  <a:lnTo>
                    <a:pt x="0" y="446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836" r="-8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416353" y="7302541"/>
            <a:ext cx="1967827" cy="526161"/>
            <a:chOff x="0" y="0"/>
            <a:chExt cx="2623769" cy="701548"/>
          </a:xfrm>
        </p:grpSpPr>
        <p:sp>
          <p:nvSpPr>
            <p:cNvPr id="59" name="Freeform 59" descr="Icon  Description automatically generated"/>
            <p:cNvSpPr/>
            <p:nvPr/>
          </p:nvSpPr>
          <p:spPr>
            <a:xfrm>
              <a:off x="0" y="0"/>
              <a:ext cx="2623820" cy="701548"/>
            </a:xfrm>
            <a:custGeom>
              <a:avLst/>
              <a:gdLst/>
              <a:ahLst/>
              <a:cxnLst/>
              <a:rect l="l" t="t" r="r" b="b"/>
              <a:pathLst>
                <a:path w="2623820" h="701548">
                  <a:moveTo>
                    <a:pt x="0" y="0"/>
                  </a:moveTo>
                  <a:lnTo>
                    <a:pt x="2623820" y="0"/>
                  </a:lnTo>
                  <a:lnTo>
                    <a:pt x="2623820" y="701548"/>
                  </a:lnTo>
                  <a:lnTo>
                    <a:pt x="0" y="701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300" r="1" b="-3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123825"/>
              <a:ext cx="9544050" cy="875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 © 2026 ACN Opportunity, LLC | ACN Business Opportunity Presentation-USEN | 012826</a:t>
              </a: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2374270" y="7783211"/>
            <a:ext cx="3940369" cy="1141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3600">
                <a:solidFill>
                  <a:srgbClr val="404040"/>
                </a:solidFill>
                <a:latin typeface="Anton"/>
                <a:ea typeface="Anton"/>
                <a:cs typeface="Anton"/>
                <a:sym typeface="Anton"/>
              </a:rPr>
              <a:t>DOES THE REST!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30716" y="7269842"/>
            <a:ext cx="4975612" cy="558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2"/>
              </a:lnSpc>
            </a:pPr>
            <a:r>
              <a:rPr lang="en-US" sz="4187">
                <a:solidFill>
                  <a:srgbClr val="404040"/>
                </a:solidFill>
                <a:latin typeface="Anton"/>
                <a:ea typeface="Anton"/>
                <a:cs typeface="Anton"/>
                <a:sym typeface="Anton"/>
              </a:rPr>
              <a:t>All you have to do: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467145" y="8636746"/>
            <a:ext cx="4936579" cy="73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6"/>
              </a:lnSpc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 them in becoming customers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467145" y="7923905"/>
            <a:ext cx="6595558" cy="50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Direct people to your website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549">
              <a:srgbClr val="FFFFFF">
                <a:alpha val="100000"/>
              </a:srgbClr>
            </a:gs>
            <a:gs pos="87307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321" y="732492"/>
            <a:ext cx="9561414" cy="1463802"/>
            <a:chOff x="0" y="0"/>
            <a:chExt cx="12748552" cy="19517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48552" cy="1951736"/>
            </a:xfrm>
            <a:custGeom>
              <a:avLst/>
              <a:gdLst/>
              <a:ahLst/>
              <a:cxnLst/>
              <a:rect l="l" t="t" r="r" b="b"/>
              <a:pathLst>
                <a:path w="12748552" h="1951736">
                  <a:moveTo>
                    <a:pt x="0" y="0"/>
                  </a:moveTo>
                  <a:lnTo>
                    <a:pt x="12748552" y="0"/>
                  </a:lnTo>
                  <a:lnTo>
                    <a:pt x="12748552" y="1951736"/>
                  </a:lnTo>
                  <a:lnTo>
                    <a:pt x="0" y="1951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7274" b="-7727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52400"/>
              <a:ext cx="12748552" cy="1799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91"/>
                </a:lnSpc>
              </a:pPr>
              <a:r>
                <a:rPr lang="en-US" sz="645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Personal Monthly Income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625234" y="708641"/>
            <a:ext cx="5484581" cy="1463802"/>
            <a:chOff x="0" y="0"/>
            <a:chExt cx="7312774" cy="19517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12775" cy="1951736"/>
            </a:xfrm>
            <a:custGeom>
              <a:avLst/>
              <a:gdLst/>
              <a:ahLst/>
              <a:cxnLst/>
              <a:rect l="l" t="t" r="r" b="b"/>
              <a:pathLst>
                <a:path w="7312775" h="1951736">
                  <a:moveTo>
                    <a:pt x="0" y="0"/>
                  </a:moveTo>
                  <a:lnTo>
                    <a:pt x="7312775" y="0"/>
                  </a:lnTo>
                  <a:lnTo>
                    <a:pt x="7312775" y="1951736"/>
                  </a:lnTo>
                  <a:lnTo>
                    <a:pt x="0" y="1951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006" b="-230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52400"/>
              <a:ext cx="7312774" cy="17993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91"/>
                </a:lnSpc>
              </a:pPr>
              <a:r>
                <a:rPr lang="en-US" sz="645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Residual Income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36034" y="1938471"/>
            <a:ext cx="16215932" cy="9525"/>
            <a:chOff x="0" y="0"/>
            <a:chExt cx="21621242" cy="127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21242" cy="12700"/>
            </a:xfrm>
            <a:custGeom>
              <a:avLst/>
              <a:gdLst/>
              <a:ahLst/>
              <a:cxnLst/>
              <a:rect l="l" t="t" r="r" b="b"/>
              <a:pathLst>
                <a:path w="21621242" h="12700">
                  <a:moveTo>
                    <a:pt x="0" y="0"/>
                  </a:moveTo>
                  <a:lnTo>
                    <a:pt x="21621242" y="0"/>
                  </a:lnTo>
                  <a:lnTo>
                    <a:pt x="21621242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102C5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46867" y="6014866"/>
            <a:ext cx="8950900" cy="2313222"/>
          </a:xfrm>
          <a:custGeom>
            <a:avLst/>
            <a:gdLst/>
            <a:ahLst/>
            <a:cxnLst/>
            <a:rect l="l" t="t" r="r" b="b"/>
            <a:pathLst>
              <a:path w="8950900" h="2313222">
                <a:moveTo>
                  <a:pt x="0" y="0"/>
                </a:moveTo>
                <a:lnTo>
                  <a:pt x="8950900" y="0"/>
                </a:lnTo>
                <a:lnTo>
                  <a:pt x="8950900" y="2313222"/>
                </a:lnTo>
                <a:lnTo>
                  <a:pt x="0" y="2313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289734" y="8335937"/>
            <a:ext cx="6643459" cy="1218581"/>
            <a:chOff x="0" y="0"/>
            <a:chExt cx="8857945" cy="16247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857945" cy="1624772"/>
            </a:xfrm>
            <a:custGeom>
              <a:avLst/>
              <a:gdLst/>
              <a:ahLst/>
              <a:cxnLst/>
              <a:rect l="l" t="t" r="r" b="b"/>
              <a:pathLst>
                <a:path w="8857945" h="1624772">
                  <a:moveTo>
                    <a:pt x="0" y="0"/>
                  </a:moveTo>
                  <a:lnTo>
                    <a:pt x="8857945" y="0"/>
                  </a:lnTo>
                  <a:lnTo>
                    <a:pt x="8857945" y="1624772"/>
                  </a:lnTo>
                  <a:lnTo>
                    <a:pt x="0" y="16247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28" b="-5622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857945" cy="1662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0"/>
                </a:lnSpc>
              </a:pPr>
              <a:r>
                <a:rPr lang="en-US" sz="3200" spc="-78">
                  <a:solidFill>
                    <a:srgbClr val="4E92D4"/>
                  </a:solidFill>
                  <a:latin typeface="Poppins"/>
                  <a:ea typeface="Poppins"/>
                  <a:cs typeface="Poppins"/>
                  <a:sym typeface="Poppins"/>
                </a:rPr>
                <a:t>Paid weekly as earned when </a:t>
              </a:r>
              <a:r>
                <a:rPr lang="en-US" sz="3200" b="1" spc="-78">
                  <a:solidFill>
                    <a:srgbClr val="4E92D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YOU </a:t>
              </a:r>
              <a:r>
                <a:rPr lang="en-US" sz="3200" spc="-78">
                  <a:solidFill>
                    <a:srgbClr val="4E92D4"/>
                  </a:solidFill>
                  <a:latin typeface="Poppins"/>
                  <a:ea typeface="Poppins"/>
                  <a:cs typeface="Poppins"/>
                  <a:sym typeface="Poppins"/>
                </a:rPr>
                <a:t>acquire customers.*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19986" y="3168453"/>
            <a:ext cx="6216434" cy="2522525"/>
            <a:chOff x="0" y="0"/>
            <a:chExt cx="8288579" cy="336336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288528" cy="3363341"/>
            </a:xfrm>
            <a:custGeom>
              <a:avLst/>
              <a:gdLst/>
              <a:ahLst/>
              <a:cxnLst/>
              <a:rect l="l" t="t" r="r" b="b"/>
              <a:pathLst>
                <a:path w="8288528" h="3363341">
                  <a:moveTo>
                    <a:pt x="0" y="0"/>
                  </a:moveTo>
                  <a:lnTo>
                    <a:pt x="8288528" y="0"/>
                  </a:lnTo>
                  <a:lnTo>
                    <a:pt x="8288528" y="3363341"/>
                  </a:lnTo>
                  <a:lnTo>
                    <a:pt x="0" y="3363341"/>
                  </a:lnTo>
                  <a:close/>
                </a:path>
              </a:pathLst>
            </a:custGeom>
            <a:solidFill>
              <a:srgbClr val="4E92D4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775834" y="3407607"/>
            <a:ext cx="5904719" cy="3001261"/>
            <a:chOff x="0" y="0"/>
            <a:chExt cx="7872959" cy="40016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872964" cy="4001685"/>
            </a:xfrm>
            <a:custGeom>
              <a:avLst/>
              <a:gdLst/>
              <a:ahLst/>
              <a:cxnLst/>
              <a:rect l="l" t="t" r="r" b="b"/>
              <a:pathLst>
                <a:path w="7872964" h="4001685">
                  <a:moveTo>
                    <a:pt x="0" y="0"/>
                  </a:moveTo>
                  <a:lnTo>
                    <a:pt x="7872964" y="0"/>
                  </a:lnTo>
                  <a:lnTo>
                    <a:pt x="7872964" y="4001685"/>
                  </a:lnTo>
                  <a:lnTo>
                    <a:pt x="0" y="400168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214" r="-152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76200"/>
              <a:ext cx="7872959" cy="39254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8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3% TO 20%</a:t>
              </a:r>
            </a:p>
            <a:p>
              <a:pPr algn="ctr">
                <a:lnSpc>
                  <a:spcPts val="4860"/>
                </a:lnSpc>
              </a:pPr>
              <a:endParaRPr lang="en-US" sz="8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286858" y="5929370"/>
            <a:ext cx="6303454" cy="1772574"/>
            <a:chOff x="0" y="0"/>
            <a:chExt cx="8404606" cy="23634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404605" cy="2363436"/>
            </a:xfrm>
            <a:custGeom>
              <a:avLst/>
              <a:gdLst/>
              <a:ahLst/>
              <a:cxnLst/>
              <a:rect l="l" t="t" r="r" b="b"/>
              <a:pathLst>
                <a:path w="8404605" h="2363436">
                  <a:moveTo>
                    <a:pt x="0" y="0"/>
                  </a:moveTo>
                  <a:lnTo>
                    <a:pt x="8404605" y="0"/>
                  </a:lnTo>
                  <a:lnTo>
                    <a:pt x="8404605" y="2363436"/>
                  </a:lnTo>
                  <a:lnTo>
                    <a:pt x="0" y="23634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290" b="-192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404606" cy="24015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0"/>
                </a:lnSpc>
              </a:pPr>
              <a:r>
                <a:rPr lang="en-US" sz="3200" spc="-78">
                  <a:solidFill>
                    <a:srgbClr val="4B8DCD"/>
                  </a:solidFill>
                  <a:latin typeface="Poppins"/>
                  <a:ea typeface="Poppins"/>
                  <a:cs typeface="Poppins"/>
                  <a:sym typeface="Poppins"/>
                </a:rPr>
                <a:t>Paid </a:t>
              </a:r>
              <a:r>
                <a:rPr lang="en-US" sz="3200" u="sng" spc="-78">
                  <a:solidFill>
                    <a:srgbClr val="4B8DCD"/>
                  </a:solidFill>
                  <a:latin typeface="Poppins"/>
                  <a:ea typeface="Poppins"/>
                  <a:cs typeface="Poppins"/>
                  <a:sym typeface="Poppins"/>
                </a:rPr>
                <a:t>monthly</a:t>
              </a:r>
              <a:r>
                <a:rPr lang="en-US" sz="3200" spc="-78">
                  <a:solidFill>
                    <a:srgbClr val="4B8DCD"/>
                  </a:solidFill>
                  <a:latin typeface="Poppins"/>
                  <a:ea typeface="Poppins"/>
                  <a:cs typeface="Poppins"/>
                  <a:sym typeface="Poppins"/>
                </a:rPr>
                <a:t> on </a:t>
              </a:r>
              <a:r>
                <a:rPr lang="en-US" sz="3200" b="1" spc="-78">
                  <a:solidFill>
                    <a:srgbClr val="4B8DC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your</a:t>
              </a:r>
              <a:r>
                <a:rPr lang="en-US" sz="3200" spc="-78">
                  <a:solidFill>
                    <a:srgbClr val="4B8DCD"/>
                  </a:solidFill>
                  <a:latin typeface="Poppins"/>
                  <a:ea typeface="Poppins"/>
                  <a:cs typeface="Poppins"/>
                  <a:sym typeface="Poppins"/>
                </a:rPr>
                <a:t> customers Monthly Commissionable Revenue*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52400"/>
              <a:ext cx="9544050" cy="904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0"/>
                </a:lnSpc>
              </a:pPr>
              <a:r>
                <a:rPr lang="en-US" sz="1100">
                  <a:solidFill>
                    <a:srgbClr val="A6A6A6"/>
                  </a:solidFill>
                  <a:latin typeface="Poppins"/>
                  <a:ea typeface="Poppins"/>
                  <a:cs typeface="Poppins"/>
                  <a:sym typeface="Poppins"/>
                </a:rPr>
                <a:t> © 2026 ACN Opportunity, LLC | ACN Business Opportunity Presentation-USEN | 012826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4276" y="9745275"/>
            <a:ext cx="8989724" cy="456829"/>
            <a:chOff x="0" y="0"/>
            <a:chExt cx="11986298" cy="60910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986299" cy="609109"/>
            </a:xfrm>
            <a:custGeom>
              <a:avLst/>
              <a:gdLst/>
              <a:ahLst/>
              <a:cxnLst/>
              <a:rect l="l" t="t" r="r" b="b"/>
              <a:pathLst>
                <a:path w="11986299" h="609109">
                  <a:moveTo>
                    <a:pt x="0" y="0"/>
                  </a:moveTo>
                  <a:lnTo>
                    <a:pt x="11986299" y="0"/>
                  </a:lnTo>
                  <a:lnTo>
                    <a:pt x="11986299" y="609109"/>
                  </a:lnTo>
                  <a:lnTo>
                    <a:pt x="0" y="6091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3434" b="-3334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1986298" cy="6567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1800">
                  <a:solidFill>
                    <a:srgbClr val="4E92D5"/>
                  </a:solidFill>
                  <a:latin typeface="Poppins"/>
                  <a:ea typeface="Poppins"/>
                  <a:cs typeface="Poppins"/>
                  <a:sym typeface="Poppins"/>
                </a:rPr>
                <a:t>*</a:t>
              </a:r>
              <a:r>
                <a:rPr lang="en-US" sz="1800" b="1">
                  <a:solidFill>
                    <a:srgbClr val="4E92D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Refer to the ACN Compensation Plan for complete details! 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94237" y="3126581"/>
            <a:ext cx="9526667" cy="2737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00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  3 Services / 8 Points = </a:t>
            </a:r>
            <a:r>
              <a:rPr lang="en-US" sz="4400" b="1">
                <a:solidFill>
                  <a:srgbClr val="194478"/>
                </a:solidFill>
                <a:latin typeface="Poppins Bold"/>
                <a:ea typeface="Poppins Bold"/>
                <a:cs typeface="Poppins Bold"/>
                <a:sym typeface="Poppins Bold"/>
              </a:rPr>
              <a:t>$300</a:t>
            </a:r>
          </a:p>
          <a:p>
            <a:pPr algn="l">
              <a:lnSpc>
                <a:spcPts val="5399"/>
              </a:lnSpc>
            </a:pPr>
            <a:r>
              <a:rPr lang="en-US" sz="4400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6 Services / 16 Points = </a:t>
            </a:r>
            <a:r>
              <a:rPr lang="en-US" sz="4400" b="1">
                <a:solidFill>
                  <a:srgbClr val="194478"/>
                </a:solidFill>
                <a:latin typeface="Poppins Bold"/>
                <a:ea typeface="Poppins Bold"/>
                <a:cs typeface="Poppins Bold"/>
                <a:sym typeface="Poppins Bold"/>
              </a:rPr>
              <a:t>$700</a:t>
            </a:r>
          </a:p>
          <a:p>
            <a:pPr algn="l">
              <a:lnSpc>
                <a:spcPts val="5399"/>
              </a:lnSpc>
            </a:pPr>
            <a:r>
              <a:rPr lang="en-US" sz="4400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 9 Services / 24 Points = </a:t>
            </a:r>
            <a:r>
              <a:rPr lang="en-US" sz="4400" b="1">
                <a:solidFill>
                  <a:srgbClr val="194478"/>
                </a:solidFill>
                <a:latin typeface="Poppins Bold"/>
                <a:ea typeface="Poppins Bold"/>
                <a:cs typeface="Poppins Bold"/>
                <a:sym typeface="Poppins Bold"/>
              </a:rPr>
              <a:t>$1100</a:t>
            </a:r>
          </a:p>
          <a:p>
            <a:pPr algn="l">
              <a:lnSpc>
                <a:spcPts val="5399"/>
              </a:lnSpc>
            </a:pPr>
            <a:r>
              <a:rPr lang="en-US" sz="4400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12 Services / 32 Points = </a:t>
            </a:r>
            <a:r>
              <a:rPr lang="en-US" sz="4400" b="1">
                <a:solidFill>
                  <a:srgbClr val="194478"/>
                </a:solidFill>
                <a:latin typeface="Poppins Bold"/>
                <a:ea typeface="Poppins Bold"/>
                <a:cs typeface="Poppins Bold"/>
                <a:sym typeface="Poppins Bold"/>
              </a:rPr>
              <a:t>$1500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09587" y="2730436"/>
            <a:ext cx="7121623" cy="281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lang="en-US" sz="3200" b="1" i="1">
                <a:solidFill>
                  <a:srgbClr val="125994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Acquire Customers Totaling: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79982" y="6245257"/>
            <a:ext cx="8462962" cy="1396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4"/>
              </a:lnSpc>
            </a:pPr>
            <a:r>
              <a:rPr lang="en-US" sz="4800" b="1">
                <a:solidFill>
                  <a:srgbClr val="125994"/>
                </a:solidFill>
                <a:latin typeface="Poppins Bold"/>
                <a:ea typeface="Poppins Bold"/>
                <a:cs typeface="Poppins Bold"/>
                <a:sym typeface="Poppins Bold"/>
              </a:rPr>
              <a:t>Plus</a:t>
            </a:r>
            <a:r>
              <a:rPr lang="en-US" sz="4800" b="1">
                <a:solidFill>
                  <a:srgbClr val="4E92D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800" b="1">
                <a:solidFill>
                  <a:srgbClr val="194478"/>
                </a:solidFill>
                <a:latin typeface="Poppins Bold"/>
                <a:ea typeface="Poppins Bold"/>
                <a:cs typeface="Poppins Bold"/>
                <a:sym typeface="Poppins Bold"/>
              </a:rPr>
              <a:t>$400</a:t>
            </a:r>
          </a:p>
          <a:p>
            <a:pPr algn="ctr">
              <a:lnSpc>
                <a:spcPts val="4420"/>
              </a:lnSpc>
            </a:pPr>
            <a:r>
              <a:rPr lang="en-US" sz="3200" spc="-106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for Every Additional </a:t>
            </a:r>
            <a:r>
              <a:rPr lang="en-US" sz="3200" b="1" spc="-106">
                <a:solidFill>
                  <a:srgbClr val="5E5E5E"/>
                </a:solidFill>
                <a:latin typeface="Poppins Bold"/>
                <a:ea typeface="Poppins Bold"/>
                <a:cs typeface="Poppins Bold"/>
                <a:sym typeface="Poppins Bold"/>
              </a:rPr>
              <a:t>3 </a:t>
            </a:r>
            <a:r>
              <a:rPr lang="en-US" sz="3200" spc="-106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Services &amp; </a:t>
            </a:r>
            <a:r>
              <a:rPr lang="en-US" sz="3200" b="1" spc="-106">
                <a:solidFill>
                  <a:srgbClr val="5E5E5E"/>
                </a:solidFill>
                <a:latin typeface="Poppins Bold"/>
                <a:ea typeface="Poppins Bold"/>
                <a:cs typeface="Poppins Bold"/>
                <a:sym typeface="Poppins Bold"/>
              </a:rPr>
              <a:t>8 </a:t>
            </a:r>
            <a:r>
              <a:rPr lang="en-US" sz="3200" spc="-106">
                <a:solidFill>
                  <a:srgbClr val="5E5E5E"/>
                </a:solidFill>
                <a:latin typeface="Poppins"/>
                <a:ea typeface="Poppins"/>
                <a:cs typeface="Poppins"/>
                <a:sym typeface="Poppins"/>
              </a:rPr>
              <a:t>Points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549">
              <a:srgbClr val="FFFFFF">
                <a:alpha val="100000"/>
              </a:srgbClr>
            </a:gs>
            <a:gs pos="87307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865"/>
            <a:ext cx="18288000" cy="10288865"/>
          </a:xfrm>
          <a:custGeom>
            <a:avLst/>
            <a:gdLst/>
            <a:ahLst/>
            <a:cxnLst/>
            <a:rect l="l" t="t" r="r" b="b"/>
            <a:pathLst>
              <a:path w="18288000" h="10288865">
                <a:moveTo>
                  <a:pt x="0" y="0"/>
                </a:moveTo>
                <a:lnTo>
                  <a:pt x="18288000" y="0"/>
                </a:lnTo>
                <a:lnTo>
                  <a:pt x="18288000" y="10288865"/>
                </a:lnTo>
                <a:lnTo>
                  <a:pt x="0" y="1028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06" t="-8221" r="-383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549">
              <a:srgbClr val="FFFFFF">
                <a:alpha val="100000"/>
              </a:srgbClr>
            </a:gs>
            <a:gs pos="87307">
              <a:srgbClr val="FFFFF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58"/>
            <a:ext cx="18288000" cy="2819610"/>
            <a:chOff x="0" y="0"/>
            <a:chExt cx="24384000" cy="37594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759454"/>
            </a:xfrm>
            <a:custGeom>
              <a:avLst/>
              <a:gdLst/>
              <a:ahLst/>
              <a:cxnLst/>
              <a:rect l="l" t="t" r="r" b="b"/>
              <a:pathLst>
                <a:path w="24384000" h="3759454">
                  <a:moveTo>
                    <a:pt x="0" y="3759454"/>
                  </a:moveTo>
                  <a:lnTo>
                    <a:pt x="24384000" y="3759454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26000">
                  <a:srgbClr val="DAEDFD">
                    <a:alpha val="100000"/>
                  </a:srgbClr>
                </a:gs>
                <a:gs pos="80000">
                  <a:srgbClr val="FFFFFF">
                    <a:alpha val="0"/>
                  </a:srgbClr>
                </a:gs>
                <a:gs pos="100000">
                  <a:srgbClr val="C1E1F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2574017"/>
            <a:ext cx="18310860" cy="4949190"/>
            <a:chOff x="0" y="0"/>
            <a:chExt cx="24414480" cy="65989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14480" cy="6598920"/>
            </a:xfrm>
            <a:custGeom>
              <a:avLst/>
              <a:gdLst/>
              <a:ahLst/>
              <a:cxnLst/>
              <a:rect l="l" t="t" r="r" b="b"/>
              <a:pathLst>
                <a:path w="24414480" h="6598920">
                  <a:moveTo>
                    <a:pt x="0" y="0"/>
                  </a:moveTo>
                  <a:lnTo>
                    <a:pt x="24414480" y="0"/>
                  </a:lnTo>
                  <a:lnTo>
                    <a:pt x="24414480" y="6598920"/>
                  </a:lnTo>
                  <a:lnTo>
                    <a:pt x="0" y="6598920"/>
                  </a:lnTo>
                  <a:close/>
                </a:path>
              </a:pathLst>
            </a:custGeom>
            <a:gradFill rotWithShape="1">
              <a:gsLst>
                <a:gs pos="0">
                  <a:srgbClr val="82CAE9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1272" y="1933708"/>
            <a:ext cx="16225456" cy="19050"/>
            <a:chOff x="0" y="0"/>
            <a:chExt cx="21633942" cy="25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33942" cy="25400"/>
            </a:xfrm>
            <a:custGeom>
              <a:avLst/>
              <a:gdLst/>
              <a:ahLst/>
              <a:cxnLst/>
              <a:rect l="l" t="t" r="r" b="b"/>
              <a:pathLst>
                <a:path w="21633942" h="25400">
                  <a:moveTo>
                    <a:pt x="0" y="0"/>
                  </a:moveTo>
                  <a:lnTo>
                    <a:pt x="21633942" y="0"/>
                  </a:lnTo>
                  <a:lnTo>
                    <a:pt x="2163394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02C53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6884" y="568262"/>
            <a:ext cx="9474803" cy="1719701"/>
            <a:chOff x="0" y="0"/>
            <a:chExt cx="12633071" cy="22929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33071" cy="2292935"/>
            </a:xfrm>
            <a:custGeom>
              <a:avLst/>
              <a:gdLst/>
              <a:ahLst/>
              <a:cxnLst/>
              <a:rect l="l" t="t" r="r" b="b"/>
              <a:pathLst>
                <a:path w="12633071" h="2292935">
                  <a:moveTo>
                    <a:pt x="0" y="0"/>
                  </a:moveTo>
                  <a:lnTo>
                    <a:pt x="12633071" y="0"/>
                  </a:lnTo>
                  <a:lnTo>
                    <a:pt x="12633071" y="2292935"/>
                  </a:lnTo>
                  <a:lnTo>
                    <a:pt x="0" y="229293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354" b="-5735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1925"/>
              <a:ext cx="12633071" cy="2131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7500">
                  <a:solidFill>
                    <a:srgbClr val="4E92D4"/>
                  </a:solidFill>
                  <a:latin typeface="Anton"/>
                  <a:ea typeface="Anton"/>
                  <a:cs typeface="Anton"/>
                  <a:sym typeface="Anton"/>
                </a:rPr>
                <a:t>Training &amp; Support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02436" y="3047278"/>
            <a:ext cx="5255418" cy="3482062"/>
          </a:xfrm>
          <a:custGeom>
            <a:avLst/>
            <a:gdLst/>
            <a:ahLst/>
            <a:cxnLst/>
            <a:rect l="l" t="t" r="r" b="b"/>
            <a:pathLst>
              <a:path w="5255418" h="3482062">
                <a:moveTo>
                  <a:pt x="0" y="0"/>
                </a:moveTo>
                <a:lnTo>
                  <a:pt x="5255418" y="0"/>
                </a:lnTo>
                <a:lnTo>
                  <a:pt x="5255418" y="3482062"/>
                </a:lnTo>
                <a:lnTo>
                  <a:pt x="0" y="3482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785769" y="2953177"/>
            <a:ext cx="6088751" cy="4363403"/>
            <a:chOff x="0" y="0"/>
            <a:chExt cx="8118335" cy="58178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18335" cy="5817872"/>
            </a:xfrm>
            <a:custGeom>
              <a:avLst/>
              <a:gdLst/>
              <a:ahLst/>
              <a:cxnLst/>
              <a:rect l="l" t="t" r="r" b="b"/>
              <a:pathLst>
                <a:path w="8118335" h="5817872">
                  <a:moveTo>
                    <a:pt x="0" y="0"/>
                  </a:moveTo>
                  <a:lnTo>
                    <a:pt x="8118335" y="0"/>
                  </a:lnTo>
                  <a:lnTo>
                    <a:pt x="8118335" y="5817872"/>
                  </a:lnTo>
                  <a:lnTo>
                    <a:pt x="0" y="58178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95" b="497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18335" cy="58559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00"/>
                </a:lnSpc>
              </a:pPr>
              <a:r>
                <a:rPr lang="en-US" sz="3750" b="1">
                  <a:solidFill>
                    <a:srgbClr val="40404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Online</a:t>
              </a:r>
            </a:p>
            <a:p>
              <a:pPr algn="ctr">
                <a:lnSpc>
                  <a:spcPts val="4500"/>
                </a:lnSpc>
              </a:pPr>
              <a:r>
                <a:rPr lang="en-US" sz="37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Presentations</a:t>
              </a:r>
            </a:p>
            <a:p>
              <a:pPr algn="ctr">
                <a:lnSpc>
                  <a:spcPts val="4500"/>
                </a:lnSpc>
              </a:pPr>
              <a:r>
                <a:rPr lang="en-US" sz="37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&amp; Trainings Saturday 10am ET</a:t>
              </a:r>
            </a:p>
            <a:p>
              <a:pPr algn="ctr">
                <a:lnSpc>
                  <a:spcPts val="4500"/>
                </a:lnSpc>
              </a:pPr>
              <a:r>
                <a:rPr lang="en-US" sz="37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Meeting ID# </a:t>
              </a:r>
            </a:p>
            <a:p>
              <a:pPr algn="ctr">
                <a:lnSpc>
                  <a:spcPts val="4500"/>
                </a:lnSpc>
              </a:pPr>
              <a:r>
                <a:rPr lang="en-US" sz="37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740 835 041</a:t>
              </a:r>
            </a:p>
            <a:p>
              <a:pPr algn="ctr">
                <a:lnSpc>
                  <a:spcPts val="4500"/>
                </a:lnSpc>
              </a:pPr>
              <a:endParaRPr lang="en-US" sz="3750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6822551" y="3047278"/>
            <a:ext cx="5255418" cy="3482062"/>
          </a:xfrm>
          <a:custGeom>
            <a:avLst/>
            <a:gdLst/>
            <a:ahLst/>
            <a:cxnLst/>
            <a:rect l="l" t="t" r="r" b="b"/>
            <a:pathLst>
              <a:path w="5255418" h="3482062">
                <a:moveTo>
                  <a:pt x="0" y="0"/>
                </a:moveTo>
                <a:lnTo>
                  <a:pt x="5255418" y="0"/>
                </a:lnTo>
                <a:lnTo>
                  <a:pt x="5255418" y="3482062"/>
                </a:lnTo>
                <a:lnTo>
                  <a:pt x="0" y="3482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6433242" y="3780621"/>
            <a:ext cx="6088751" cy="2015376"/>
            <a:chOff x="0" y="0"/>
            <a:chExt cx="8118335" cy="26871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18335" cy="2687169"/>
            </a:xfrm>
            <a:custGeom>
              <a:avLst/>
              <a:gdLst/>
              <a:ahLst/>
              <a:cxnLst/>
              <a:rect l="l" t="t" r="r" b="b"/>
              <a:pathLst>
                <a:path w="8118335" h="2687169">
                  <a:moveTo>
                    <a:pt x="0" y="0"/>
                  </a:moveTo>
                  <a:lnTo>
                    <a:pt x="8118335" y="0"/>
                  </a:lnTo>
                  <a:lnTo>
                    <a:pt x="8118335" y="2687169"/>
                  </a:lnTo>
                  <a:lnTo>
                    <a:pt x="0" y="2687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867" b="-88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18335" cy="2725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40"/>
                </a:lnSpc>
              </a:pPr>
              <a:r>
                <a:rPr lang="en-US" sz="3950" b="1">
                  <a:solidFill>
                    <a:srgbClr val="40404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Your Team’s</a:t>
              </a:r>
            </a:p>
            <a:p>
              <a:pPr algn="ctr">
                <a:lnSpc>
                  <a:spcPts val="4740"/>
                </a:lnSpc>
              </a:pPr>
              <a:r>
                <a:rPr lang="en-US" sz="39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In-Person</a:t>
              </a:r>
            </a:p>
            <a:p>
              <a:pPr algn="ctr">
                <a:lnSpc>
                  <a:spcPts val="4740"/>
                </a:lnSpc>
              </a:pPr>
              <a:r>
                <a:rPr lang="en-US" sz="3950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&amp; Virtual Events 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790065" y="4529900"/>
            <a:ext cx="941260" cy="268414"/>
            <a:chOff x="0" y="0"/>
            <a:chExt cx="1255014" cy="3578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55014" cy="357886"/>
            </a:xfrm>
            <a:custGeom>
              <a:avLst/>
              <a:gdLst/>
              <a:ahLst/>
              <a:cxnLst/>
              <a:rect l="l" t="t" r="r" b="b"/>
              <a:pathLst>
                <a:path w="1255014" h="357886">
                  <a:moveTo>
                    <a:pt x="0" y="0"/>
                  </a:moveTo>
                  <a:lnTo>
                    <a:pt x="1255014" y="0"/>
                  </a:lnTo>
                  <a:lnTo>
                    <a:pt x="1255014" y="357886"/>
                  </a:lnTo>
                  <a:lnTo>
                    <a:pt x="0" y="357886"/>
                  </a:lnTo>
                  <a:close/>
                </a:path>
              </a:pathLst>
            </a:custGeom>
            <a:solidFill>
              <a:srgbClr val="F2F5F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521994" y="3057283"/>
            <a:ext cx="5255418" cy="3482062"/>
          </a:xfrm>
          <a:custGeom>
            <a:avLst/>
            <a:gdLst/>
            <a:ahLst/>
            <a:cxnLst/>
            <a:rect l="l" t="t" r="r" b="b"/>
            <a:pathLst>
              <a:path w="5255418" h="3482062">
                <a:moveTo>
                  <a:pt x="0" y="0"/>
                </a:moveTo>
                <a:lnTo>
                  <a:pt x="5255417" y="0"/>
                </a:lnTo>
                <a:lnTo>
                  <a:pt x="5255417" y="3482062"/>
                </a:lnTo>
                <a:lnTo>
                  <a:pt x="0" y="3482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33350"/>
              <a:ext cx="9544050" cy="885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Poppins"/>
                  <a:ea typeface="Poppins"/>
                  <a:cs typeface="Poppins"/>
                  <a:sym typeface="Poppins"/>
                </a:rPr>
                <a:t> © 2026 ACN Opportunity, LLC | ACN Business Opportunity Presentation-USEN | 012826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2954950" y="8629679"/>
            <a:ext cx="12378099" cy="26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399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IN BUSINESS FOR YOURSELF, </a:t>
            </a:r>
            <a:r>
              <a:rPr lang="en-US" sz="3999" b="1" u="sng">
                <a:solidFill>
                  <a:srgbClr val="4B8DCD"/>
                </a:solidFill>
                <a:latin typeface="Poppins Bold"/>
                <a:ea typeface="Poppins Bold"/>
                <a:cs typeface="Poppins Bold"/>
                <a:sym typeface="Poppins Bold"/>
              </a:rPr>
              <a:t>NEVER</a:t>
            </a:r>
            <a:r>
              <a:rPr lang="en-US" sz="3999">
                <a:solidFill>
                  <a:srgbClr val="4B8DC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999">
                <a:solidFill>
                  <a:srgbClr val="404040"/>
                </a:solidFill>
                <a:latin typeface="Poppins"/>
                <a:ea typeface="Poppins"/>
                <a:cs typeface="Poppins"/>
                <a:sym typeface="Poppins"/>
              </a:rPr>
              <a:t>BY YOURSELF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3480473" y="3630844"/>
            <a:ext cx="3362277" cy="925763"/>
            <a:chOff x="0" y="0"/>
            <a:chExt cx="4483036" cy="1234351"/>
          </a:xfrm>
        </p:grpSpPr>
        <p:sp>
          <p:nvSpPr>
            <p:cNvPr id="29" name="Freeform 29" descr="A blue and purple arrow with black text  AI-generated content may be incorrect."/>
            <p:cNvSpPr/>
            <p:nvPr/>
          </p:nvSpPr>
          <p:spPr>
            <a:xfrm>
              <a:off x="0" y="0"/>
              <a:ext cx="4483100" cy="1234313"/>
            </a:xfrm>
            <a:custGeom>
              <a:avLst/>
              <a:gdLst/>
              <a:ahLst/>
              <a:cxnLst/>
              <a:rect l="l" t="t" r="r" b="b"/>
              <a:pathLst>
                <a:path w="4483100" h="1234313">
                  <a:moveTo>
                    <a:pt x="0" y="0"/>
                  </a:moveTo>
                  <a:lnTo>
                    <a:pt x="4483100" y="0"/>
                  </a:lnTo>
                  <a:lnTo>
                    <a:pt x="4483100" y="1234313"/>
                  </a:lnTo>
                  <a:lnTo>
                    <a:pt x="0" y="123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62" r="1" b="-3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340563" y="4664107"/>
            <a:ext cx="3705153" cy="1160922"/>
            <a:chOff x="0" y="0"/>
            <a:chExt cx="8118335" cy="254368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18335" cy="2543693"/>
            </a:xfrm>
            <a:custGeom>
              <a:avLst/>
              <a:gdLst/>
              <a:ahLst/>
              <a:cxnLst/>
              <a:rect l="l" t="t" r="r" b="b"/>
              <a:pathLst>
                <a:path w="8118335" h="2543693">
                  <a:moveTo>
                    <a:pt x="0" y="0"/>
                  </a:moveTo>
                  <a:lnTo>
                    <a:pt x="8118335" y="0"/>
                  </a:lnTo>
                  <a:lnTo>
                    <a:pt x="8118335" y="2543693"/>
                  </a:lnTo>
                  <a:lnTo>
                    <a:pt x="0" y="254369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187" b="-121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18335" cy="25722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470"/>
                </a:lnSpc>
              </a:pPr>
              <a:r>
                <a:rPr lang="en-US" sz="3725">
                  <a:solidFill>
                    <a:srgbClr val="404040"/>
                  </a:solidFill>
                  <a:latin typeface="Poppins"/>
                  <a:ea typeface="Poppins"/>
                  <a:cs typeface="Poppins"/>
                  <a:sym typeface="Poppins"/>
                </a:rPr>
                <a:t>Training Events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12065" cy="10331059"/>
          </a:xfrm>
          <a:custGeom>
            <a:avLst/>
            <a:gdLst/>
            <a:ahLst/>
            <a:cxnLst/>
            <a:rect l="l" t="t" r="r" b="b"/>
            <a:pathLst>
              <a:path w="18212065" h="10331059">
                <a:moveTo>
                  <a:pt x="0" y="0"/>
                </a:moveTo>
                <a:lnTo>
                  <a:pt x="18212065" y="0"/>
                </a:lnTo>
                <a:lnTo>
                  <a:pt x="18212065" y="10331059"/>
                </a:lnTo>
                <a:lnTo>
                  <a:pt x="0" y="10331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54026" cy="10267889"/>
          </a:xfrm>
          <a:custGeom>
            <a:avLst/>
            <a:gdLst/>
            <a:ahLst/>
            <a:cxnLst/>
            <a:rect l="l" t="t" r="r" b="b"/>
            <a:pathLst>
              <a:path w="18254026" h="10267889">
                <a:moveTo>
                  <a:pt x="0" y="0"/>
                </a:moveTo>
                <a:lnTo>
                  <a:pt x="18254026" y="0"/>
                </a:lnTo>
                <a:lnTo>
                  <a:pt x="18254026" y="10267889"/>
                </a:lnTo>
                <a:lnTo>
                  <a:pt x="0" y="1026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83178" y="2305679"/>
            <a:ext cx="5675652" cy="5675652"/>
            <a:chOff x="0" y="0"/>
            <a:chExt cx="7567536" cy="7567536"/>
          </a:xfrm>
        </p:grpSpPr>
        <p:sp>
          <p:nvSpPr>
            <p:cNvPr id="3" name="Freeform 3" descr="Qr code  Description automatically generated"/>
            <p:cNvSpPr/>
            <p:nvPr/>
          </p:nvSpPr>
          <p:spPr>
            <a:xfrm>
              <a:off x="0" y="0"/>
              <a:ext cx="7567549" cy="7567549"/>
            </a:xfrm>
            <a:custGeom>
              <a:avLst/>
              <a:gdLst/>
              <a:ahLst/>
              <a:cxnLst/>
              <a:rect l="l" t="t" r="r" b="b"/>
              <a:pathLst>
                <a:path w="7567549" h="7567549">
                  <a:moveTo>
                    <a:pt x="0" y="0"/>
                  </a:moveTo>
                  <a:lnTo>
                    <a:pt x="7567549" y="0"/>
                  </a:lnTo>
                  <a:lnTo>
                    <a:pt x="7567549" y="7567549"/>
                  </a:lnTo>
                  <a:lnTo>
                    <a:pt x="0" y="7567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62889" y="1697650"/>
            <a:ext cx="7904093" cy="7560650"/>
            <a:chOff x="0" y="0"/>
            <a:chExt cx="10538790" cy="100808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38841" cy="10080879"/>
            </a:xfrm>
            <a:custGeom>
              <a:avLst/>
              <a:gdLst/>
              <a:ahLst/>
              <a:cxnLst/>
              <a:rect l="l" t="t" r="r" b="b"/>
              <a:pathLst>
                <a:path w="10538841" h="10080879">
                  <a:moveTo>
                    <a:pt x="0" y="0"/>
                  </a:moveTo>
                  <a:lnTo>
                    <a:pt x="10538841" y="0"/>
                  </a:lnTo>
                  <a:lnTo>
                    <a:pt x="10538841" y="10080879"/>
                  </a:lnTo>
                  <a:lnTo>
                    <a:pt x="0" y="10080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0000"/>
              </a:blip>
              <a:stretch>
                <a:fillRect l="-16866" r="-168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7648" y="1079054"/>
            <a:ext cx="7545241" cy="8215994"/>
            <a:chOff x="0" y="0"/>
            <a:chExt cx="8692236" cy="94649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92237" cy="9464953"/>
            </a:xfrm>
            <a:custGeom>
              <a:avLst/>
              <a:gdLst/>
              <a:ahLst/>
              <a:cxnLst/>
              <a:rect l="l" t="t" r="r" b="b"/>
              <a:pathLst>
                <a:path w="8692237" h="9464953">
                  <a:moveTo>
                    <a:pt x="0" y="0"/>
                  </a:moveTo>
                  <a:lnTo>
                    <a:pt x="8692237" y="0"/>
                  </a:lnTo>
                  <a:lnTo>
                    <a:pt x="8692237" y="9464953"/>
                  </a:lnTo>
                  <a:lnTo>
                    <a:pt x="0" y="9464953"/>
                  </a:lnTo>
                  <a:close/>
                </a:path>
              </a:pathLst>
            </a:custGeom>
            <a:gradFill rotWithShape="1">
              <a:gsLst>
                <a:gs pos="0">
                  <a:srgbClr val="82CAE9">
                    <a:alpha val="100000"/>
                  </a:srgbClr>
                </a:gs>
                <a:gs pos="56000">
                  <a:srgbClr val="8471F2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17684" y="3815086"/>
            <a:ext cx="7209072" cy="860012"/>
            <a:chOff x="0" y="0"/>
            <a:chExt cx="9612097" cy="11466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12095" cy="1146683"/>
            </a:xfrm>
            <a:custGeom>
              <a:avLst/>
              <a:gdLst/>
              <a:ahLst/>
              <a:cxnLst/>
              <a:rect l="l" t="t" r="r" b="b"/>
              <a:pathLst>
                <a:path w="9612095" h="1146683">
                  <a:moveTo>
                    <a:pt x="0" y="0"/>
                  </a:moveTo>
                  <a:lnTo>
                    <a:pt x="9612095" y="0"/>
                  </a:lnTo>
                  <a:lnTo>
                    <a:pt x="9612095" y="1146683"/>
                  </a:lnTo>
                  <a:lnTo>
                    <a:pt x="0" y="114668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3333" b="-1133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95275"/>
              <a:ext cx="9612097" cy="8514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1"/>
                </a:lnSpc>
              </a:pPr>
              <a:r>
                <a:rPr lang="en-US" sz="5199" spc="-17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1. Have Questions?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17684" y="5120068"/>
            <a:ext cx="7209072" cy="860012"/>
            <a:chOff x="0" y="0"/>
            <a:chExt cx="9612097" cy="11466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612096" cy="1146683"/>
            </a:xfrm>
            <a:custGeom>
              <a:avLst/>
              <a:gdLst/>
              <a:ahLst/>
              <a:cxnLst/>
              <a:rect l="l" t="t" r="r" b="b"/>
              <a:pathLst>
                <a:path w="9612096" h="1146683">
                  <a:moveTo>
                    <a:pt x="0" y="0"/>
                  </a:moveTo>
                  <a:lnTo>
                    <a:pt x="9612096" y="0"/>
                  </a:lnTo>
                  <a:lnTo>
                    <a:pt x="9612096" y="1146683"/>
                  </a:lnTo>
                  <a:lnTo>
                    <a:pt x="0" y="114668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3333" b="-1133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95275"/>
              <a:ext cx="9612097" cy="8514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1"/>
                </a:lnSpc>
              </a:pPr>
              <a:r>
                <a:rPr lang="en-US" sz="5199" spc="-17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2. Not For You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117684" y="6427746"/>
            <a:ext cx="7209072" cy="860012"/>
            <a:chOff x="0" y="0"/>
            <a:chExt cx="9612097" cy="11466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12096" cy="1146683"/>
            </a:xfrm>
            <a:custGeom>
              <a:avLst/>
              <a:gdLst/>
              <a:ahLst/>
              <a:cxnLst/>
              <a:rect l="l" t="t" r="r" b="b"/>
              <a:pathLst>
                <a:path w="9612096" h="1146683">
                  <a:moveTo>
                    <a:pt x="0" y="0"/>
                  </a:moveTo>
                  <a:lnTo>
                    <a:pt x="9612096" y="0"/>
                  </a:lnTo>
                  <a:lnTo>
                    <a:pt x="9612096" y="1146683"/>
                  </a:lnTo>
                  <a:lnTo>
                    <a:pt x="0" y="114668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3333" b="-1133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95275"/>
              <a:ext cx="9612097" cy="8514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1"/>
                </a:lnSpc>
              </a:pPr>
              <a:r>
                <a:rPr lang="en-US" sz="5199" b="1" spc="-17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3. Ready to Start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127911" y="9295047"/>
            <a:ext cx="1835610" cy="687857"/>
            <a:chOff x="0" y="0"/>
            <a:chExt cx="2447480" cy="9171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447417" cy="917194"/>
            </a:xfrm>
            <a:custGeom>
              <a:avLst/>
              <a:gdLst/>
              <a:ahLst/>
              <a:cxnLst/>
              <a:rect l="l" t="t" r="r" b="b"/>
              <a:pathLst>
                <a:path w="2447417" h="917194">
                  <a:moveTo>
                    <a:pt x="0" y="0"/>
                  </a:moveTo>
                  <a:lnTo>
                    <a:pt x="2447417" y="0"/>
                  </a:lnTo>
                  <a:lnTo>
                    <a:pt x="2447417" y="917194"/>
                  </a:lnTo>
                  <a:lnTo>
                    <a:pt x="0" y="917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87" b="-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673144" y="9745275"/>
            <a:ext cx="7158038" cy="564080"/>
            <a:chOff x="0" y="0"/>
            <a:chExt cx="9544050" cy="75210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544051" cy="752107"/>
            </a:xfrm>
            <a:custGeom>
              <a:avLst/>
              <a:gdLst/>
              <a:ahLst/>
              <a:cxnLst/>
              <a:rect l="l" t="t" r="r" b="b"/>
              <a:pathLst>
                <a:path w="9544051" h="752107">
                  <a:moveTo>
                    <a:pt x="0" y="0"/>
                  </a:moveTo>
                  <a:lnTo>
                    <a:pt x="9544051" y="0"/>
                  </a:lnTo>
                  <a:lnTo>
                    <a:pt x="9544051" y="752107"/>
                  </a:lnTo>
                  <a:lnTo>
                    <a:pt x="0" y="7521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7260" b="-197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23825"/>
              <a:ext cx="9544050" cy="875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75"/>
                </a:lnSpc>
              </a:pPr>
              <a:r>
                <a:rPr lang="en-US" sz="1200">
                  <a:solidFill>
                    <a:srgbClr val="A6A6A6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 © 2026 ACN Opportunity, LLC | ACN Business Opportunity Presentation-USEN | 012826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699762" y="2867001"/>
            <a:ext cx="5684787" cy="17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6000" b="1" u="sng" spc="22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NEXT STEPS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7680" y="6068491"/>
            <a:ext cx="3786099" cy="3786099"/>
          </a:xfrm>
          <a:custGeom>
            <a:avLst/>
            <a:gdLst/>
            <a:ahLst/>
            <a:cxnLst/>
            <a:rect l="l" t="t" r="r" b="b"/>
            <a:pathLst>
              <a:path w="3786099" h="3786099">
                <a:moveTo>
                  <a:pt x="0" y="0"/>
                </a:moveTo>
                <a:lnTo>
                  <a:pt x="3786099" y="0"/>
                </a:lnTo>
                <a:lnTo>
                  <a:pt x="3786099" y="3786099"/>
                </a:lnTo>
                <a:lnTo>
                  <a:pt x="0" y="3786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46400" y="1680627"/>
            <a:ext cx="12781062" cy="327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3"/>
              </a:lnSpc>
            </a:pPr>
            <a:r>
              <a:rPr lang="en-US" sz="14799" b="1">
                <a:solidFill>
                  <a:srgbClr val="CAE8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Don’t Miss </a:t>
            </a:r>
          </a:p>
          <a:p>
            <a:pPr algn="ctr">
              <a:lnSpc>
                <a:spcPts val="12283"/>
              </a:lnSpc>
            </a:pPr>
            <a:r>
              <a:rPr lang="en-US" sz="14799" b="1">
                <a:solidFill>
                  <a:srgbClr val="CAE8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Important Info!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596612"/>
            <a:ext cx="16216461" cy="1368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1" spc="639">
                <a:solidFill>
                  <a:srgbClr val="5CB6F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JOIN THE TEAM NEWSLETTER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70511" y="7121217"/>
            <a:ext cx="10695980" cy="1429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SCAN THE QR CODE FOR TEAM WEBSITE</a:t>
            </a:r>
          </a:p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UPCOMING EVENTS AND ANNOUNCEMENTS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8750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54046"/>
          </a:xfrm>
          <a:custGeom>
            <a:avLst/>
            <a:gdLst/>
            <a:ahLst/>
            <a:cxnLst/>
            <a:rect l="l" t="t" r="r" b="b"/>
            <a:pathLst>
              <a:path w="18288000" h="10254046">
                <a:moveTo>
                  <a:pt x="0" y="0"/>
                </a:moveTo>
                <a:lnTo>
                  <a:pt x="18288000" y="0"/>
                </a:lnTo>
                <a:lnTo>
                  <a:pt x="18288000" y="10254046"/>
                </a:lnTo>
                <a:lnTo>
                  <a:pt x="0" y="10254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453</Words>
  <Application>Microsoft Office PowerPoint</Application>
  <PresentationFormat>Custom</PresentationFormat>
  <Paragraphs>129</Paragraphs>
  <Slides>17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Poppins</vt:lpstr>
      <vt:lpstr>Arial Bold</vt:lpstr>
      <vt:lpstr>Anton</vt:lpstr>
      <vt:lpstr>Calibri</vt:lpstr>
      <vt:lpstr>Century Gothic Paneuropean Bold</vt:lpstr>
      <vt:lpstr>Aptos Bold</vt:lpstr>
      <vt:lpstr>Poppins Bold Italics</vt:lpstr>
      <vt:lpstr>HK Grotesk Bold</vt:lpstr>
      <vt:lpstr>HK Grotesk Medium</vt:lpstr>
      <vt:lpstr>Poppins Bold</vt:lpstr>
      <vt:lpstr>Arial</vt:lpstr>
      <vt:lpstr>Century Gothic Paneuropean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Slides - October 2026</dc:title>
  <dc:creator>Adry Huayanca</dc:creator>
  <cp:lastModifiedBy>Huayanca, Carlos</cp:lastModifiedBy>
  <cp:revision>3</cp:revision>
  <dcterms:created xsi:type="dcterms:W3CDTF">2006-08-16T00:00:00Z</dcterms:created>
  <dcterms:modified xsi:type="dcterms:W3CDTF">2026-10-02T02:50:35Z</dcterms:modified>
  <dc:identifier>DAHWzPwkSXM</dc:identifier>
</cp:coreProperties>
</file>