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900" r:id="rId3"/>
    <p:sldId id="3873" r:id="rId4"/>
    <p:sldId id="2147470404" r:id="rId5"/>
    <p:sldId id="260" r:id="rId6"/>
    <p:sldId id="262" r:id="rId7"/>
    <p:sldId id="2147470432" r:id="rId8"/>
    <p:sldId id="2147470433" r:id="rId9"/>
    <p:sldId id="265" r:id="rId10"/>
    <p:sldId id="2147470382" r:id="rId11"/>
    <p:sldId id="2147470434" r:id="rId12"/>
    <p:sldId id="270" r:id="rId13"/>
    <p:sldId id="257" r:id="rId14"/>
  </p:sldIdLst>
  <p:sldSz cx="24384000" cy="13716000"/>
  <p:notesSz cx="6858000" cy="9144000"/>
  <p:embeddedFontLst>
    <p:embeddedFont>
      <p:font typeface="Aptos Black" panose="020B0004020202020204" pitchFamily="34" charset="0"/>
      <p:bold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mUtLlkFwdgbNYRjA5y6szHtYf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67" y="34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7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57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5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9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 descr="ACN_1C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95774" y="12600010"/>
            <a:ext cx="2026899" cy="5284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847" y="2244726"/>
            <a:ext cx="15176310" cy="5242308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847" y="7687417"/>
            <a:ext cx="15176310" cy="282818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py 1" type="tx">
  <p:cSld name="Blank copy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1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>
            <a:spLocks noGrp="1"/>
          </p:cNvSpPr>
          <p:nvPr>
            <p:ph type="pic" idx="2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>
            <a:spLocks noGrp="1"/>
          </p:cNvSpPr>
          <p:nvPr>
            <p:ph type="pic" idx="2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6"/>
          <p:cNvSpPr>
            <a:spLocks noGrp="1"/>
          </p:cNvSpPr>
          <p:nvPr>
            <p:ph type="pic" idx="3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6"/>
          <p:cNvSpPr>
            <a:spLocks noGrp="1"/>
          </p:cNvSpPr>
          <p:nvPr>
            <p:ph type="pic" idx="4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5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457200" lvl="0" indent="-228600" algn="ctr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sz="1900"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4833937" y="5934048"/>
            <a:ext cx="14716126" cy="99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  <a:defRPr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>
            <a:spLocks noGrp="1"/>
          </p:cNvSpPr>
          <p:nvPr>
            <p:ph type="pic" idx="2"/>
          </p:nvPr>
        </p:nvSpPr>
        <p:spPr>
          <a:xfrm>
            <a:off x="1712269" y="0"/>
            <a:ext cx="20959463" cy="1398389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sz="10800" b="1" i="1" u="none" strike="noStrike" cap="none">
                <a:solidFill>
                  <a:srgbClr val="3D7AC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6"/>
          <p:cNvSpPr txBox="1"/>
          <p:nvPr/>
        </p:nvSpPr>
        <p:spPr>
          <a:xfrm>
            <a:off x="14039850" y="12869746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5E5E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 descr="A blue and white tiled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907" y="12006649"/>
            <a:ext cx="1300034" cy="130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ROCKSTAR </a:t>
            </a:r>
            <a:r>
              <a:rPr lang="en-US" sz="8000" b="1" i="0" u="none" strike="noStrike" cap="none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TRAININGS</a:t>
            </a:r>
            <a:endParaRPr sz="8000" b="0" i="0" u="none" strike="noStrike" cap="none" dirty="0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36"/>
          <p:cNvPicPr preferRelativeResize="0"/>
          <p:nvPr/>
        </p:nvPicPr>
        <p:blipFill rotWithShape="1">
          <a:blip r:embed="rId3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 descr="A blue and grey color palet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5076198" y="6217002"/>
            <a:ext cx="7124700" cy="204014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369" name="Google Shape;369;p36"/>
          <p:cNvSpPr txBox="1"/>
          <p:nvPr/>
        </p:nvSpPr>
        <p:spPr>
          <a:xfrm>
            <a:off x="1406652" y="2248487"/>
            <a:ext cx="21281898" cy="11418470"/>
          </a:xfrm>
          <a:prstGeom prst="rect">
            <a:avLst/>
          </a:prstGeom>
          <a:noFill/>
          <a:ln w="28575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= MASSIVE SUCCESS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success will always have a direct correlation to </a:t>
            </a:r>
            <a:r>
              <a:rPr lang="en-US" sz="4000" b="1" dirty="0"/>
              <a:t>your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training &amp; knowledge.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4534663" y="4067115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Nights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6pm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CT / 5pm MT / 4pm PT</a:t>
            </a:r>
            <a:endParaRPr dirty="0"/>
          </a:p>
        </p:txBody>
      </p:sp>
      <p:sp>
        <p:nvSpPr>
          <p:cNvPr id="371" name="Google Shape;371;p36"/>
          <p:cNvSpPr txBox="1"/>
          <p:nvPr/>
        </p:nvSpPr>
        <p:spPr>
          <a:xfrm>
            <a:off x="4742121" y="6623974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Morning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10am ET / </a:t>
            </a:r>
            <a:r>
              <a:rPr lang="en-US" sz="5400" b="1" dirty="0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 CT / 8am MT / 7am PT</a:t>
            </a:r>
            <a:endParaRPr dirty="0"/>
          </a:p>
        </p:txBody>
      </p:sp>
      <p:sp>
        <p:nvSpPr>
          <p:cNvPr id="372" name="Google Shape;372;p36"/>
          <p:cNvSpPr txBox="1"/>
          <p:nvPr/>
        </p:nvSpPr>
        <p:spPr>
          <a:xfrm>
            <a:off x="6098965" y="9319785"/>
            <a:ext cx="12600986" cy="175428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Helvetica Neue"/>
              <a:buNone/>
            </a:pPr>
            <a:r>
              <a:rPr lang="en-US" sz="5400" b="1" i="0" u="none" strike="noStrike" cap="none" dirty="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meeting ID #: 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-114300" algn="ctr">
              <a:buClr>
                <a:schemeClr val="dk2"/>
              </a:buClr>
              <a:buSzPts val="5400"/>
            </a:pP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https://zoom.us/j/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lang="en-US"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0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16;p22"/>
          <p:cNvSpPr txBox="1"/>
          <p:nvPr/>
        </p:nvSpPr>
        <p:spPr>
          <a:xfrm>
            <a:off x="-324118" y="373429"/>
            <a:ext cx="24201104" cy="1415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8" tIns="91398" rIns="91398" bIns="91398">
            <a:spAutoFit/>
          </a:bodyPr>
          <a:lstStyle>
            <a:lvl1pPr algn="ctr">
              <a:defRPr sz="4000" b="1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Fast</a:t>
            </a:r>
            <a:r>
              <a:rPr sz="8000" dirty="0">
                <a:solidFill>
                  <a:srgbClr val="000909"/>
                </a:solidFill>
                <a:latin typeface="Aptos Black" panose="020B0004020202020204" pitchFamily="34" charset="0"/>
              </a:rPr>
              <a:t> Start</a:t>
            </a:r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 Bonus</a:t>
            </a:r>
            <a:endParaRPr sz="8000" dirty="0">
              <a:solidFill>
                <a:srgbClr val="000909"/>
              </a:solidFill>
              <a:latin typeface="Aptos Black" panose="020B0004020202020204" pitchFamily="34" charset="0"/>
            </a:endParaRPr>
          </a:p>
        </p:txBody>
      </p:sp>
      <p:pic>
        <p:nvPicPr>
          <p:cNvPr id="435" name="Google Shape;417;p22" descr="Google Shape;417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91371" y="6132179"/>
            <a:ext cx="7124702" cy="2209802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Google Shape;418;p22"/>
          <p:cNvSpPr txBox="1"/>
          <p:nvPr/>
        </p:nvSpPr>
        <p:spPr>
          <a:xfrm>
            <a:off x="18330274" y="373602"/>
            <a:ext cx="5003174" cy="106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/>
          <a:p>
            <a:pPr algn="r">
              <a:lnSpc>
                <a:spcPct val="100000"/>
              </a:lnSpc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Healthcare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TV/Internet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Cell Phone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Electricity &amp; Gas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ID Theft Protection</a:t>
            </a:r>
            <a:br>
              <a:rPr sz="6000" dirty="0"/>
            </a:br>
            <a:r>
              <a:rPr sz="6000" dirty="0"/>
              <a:t>Home Security</a:t>
            </a:r>
            <a:br>
              <a:rPr sz="6000" dirty="0"/>
            </a:br>
            <a:r>
              <a:rPr lang="en-US" sz="6000" dirty="0"/>
              <a:t>Mer</a:t>
            </a:r>
            <a:r>
              <a:rPr sz="6000" dirty="0"/>
              <a:t>chant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6000" dirty="0"/>
          </a:p>
        </p:txBody>
      </p:sp>
      <p:pic>
        <p:nvPicPr>
          <p:cNvPr id="437" name="Google Shape;419;p22" descr="Google Shape;419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295" y="2033896"/>
            <a:ext cx="5723246" cy="3288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Google Shape;420;p22" descr="Google Shape;420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21" y="7180066"/>
            <a:ext cx="4533694" cy="2605076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Google Shape;422;p22"/>
          <p:cNvSpPr txBox="1"/>
          <p:nvPr/>
        </p:nvSpPr>
        <p:spPr>
          <a:xfrm>
            <a:off x="1196011" y="2027114"/>
            <a:ext cx="5234694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algn="r">
              <a:defRPr sz="4800" b="1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5000" dirty="0"/>
              <a:t>$</a:t>
            </a:r>
            <a:r>
              <a:rPr lang="en-US" sz="15000" dirty="0"/>
              <a:t>4</a:t>
            </a:r>
            <a:r>
              <a:rPr sz="15000" dirty="0"/>
              <a:t>00</a:t>
            </a:r>
          </a:p>
        </p:txBody>
      </p:sp>
      <p:sp>
        <p:nvSpPr>
          <p:cNvPr id="441" name="Google Shape;423;p22"/>
          <p:cNvSpPr txBox="1"/>
          <p:nvPr/>
        </p:nvSpPr>
        <p:spPr>
          <a:xfrm>
            <a:off x="182503" y="3383606"/>
            <a:ext cx="6248202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/>
          <a:p>
            <a:pPr algn="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000" dirty="0"/>
              <a:t>+$600</a:t>
            </a:r>
          </a:p>
        </p:txBody>
      </p:sp>
      <p:grpSp>
        <p:nvGrpSpPr>
          <p:cNvPr id="444" name="Google Shape;424;p22"/>
          <p:cNvGrpSpPr/>
          <p:nvPr/>
        </p:nvGrpSpPr>
        <p:grpSpPr>
          <a:xfrm>
            <a:off x="10631775" y="3460477"/>
            <a:ext cx="4298286" cy="1261878"/>
            <a:chOff x="0" y="-1"/>
            <a:chExt cx="2149141" cy="630938"/>
          </a:xfrm>
        </p:grpSpPr>
        <p:sp>
          <p:nvSpPr>
            <p:cNvPr id="442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3" name="5 Services"/>
            <p:cNvSpPr txBox="1"/>
            <p:nvPr/>
          </p:nvSpPr>
          <p:spPr>
            <a:xfrm>
              <a:off x="45725" y="84657"/>
              <a:ext cx="2057691" cy="46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8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45" name="Google Shape;425;p22" descr="Google Shape;425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50834" y="2592244"/>
            <a:ext cx="2789608" cy="2366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oogle Shape;426;p22"/>
          <p:cNvGrpSpPr/>
          <p:nvPr/>
        </p:nvGrpSpPr>
        <p:grpSpPr>
          <a:xfrm>
            <a:off x="2938836" y="8575595"/>
            <a:ext cx="3014784" cy="973548"/>
            <a:chOff x="0" y="-1"/>
            <a:chExt cx="2149141" cy="630938"/>
          </a:xfrm>
        </p:grpSpPr>
        <p:sp>
          <p:nvSpPr>
            <p:cNvPr id="446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7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grpSp>
        <p:nvGrpSpPr>
          <p:cNvPr id="452" name="Google Shape;428;p22"/>
          <p:cNvGrpSpPr/>
          <p:nvPr/>
        </p:nvGrpSpPr>
        <p:grpSpPr>
          <a:xfrm>
            <a:off x="8561864" y="8614887"/>
            <a:ext cx="3014784" cy="973548"/>
            <a:chOff x="0" y="-1"/>
            <a:chExt cx="2149141" cy="630938"/>
          </a:xfrm>
        </p:grpSpPr>
        <p:sp>
          <p:nvSpPr>
            <p:cNvPr id="450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51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8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53" name="Google Shape;429;p22" descr="Google Shape;429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6108881" y="8835416"/>
            <a:ext cx="2209802" cy="1874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Google Shape;430;p22" descr="Google Shape;430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83465" y="3670938"/>
            <a:ext cx="2789610" cy="236605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Google Shape;431;p22"/>
          <p:cNvSpPr txBox="1"/>
          <p:nvPr/>
        </p:nvSpPr>
        <p:spPr>
          <a:xfrm>
            <a:off x="-1729124" y="12737074"/>
            <a:ext cx="11054720" cy="92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8" tIns="91398" rIns="91398" bIns="91398">
            <a:spAutoFit/>
          </a:bodyPr>
          <a:lstStyle/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*See ACN Compensation Plan for full details.</a:t>
            </a:r>
          </a:p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Your results may vary. Earnings are not guaranteed.</a:t>
            </a:r>
          </a:p>
        </p:txBody>
      </p:sp>
      <p:pic>
        <p:nvPicPr>
          <p:cNvPr id="456" name="Google Shape;432;p22" descr="Google Shape;432;p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647" y="1655522"/>
            <a:ext cx="1271178" cy="38670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457" name="Google Shape;433;p22" descr="Google Shape;433;p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770" y="6580416"/>
            <a:ext cx="1034220" cy="103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421;p22" descr="Google Shape;421;p22">
            <a:extLst>
              <a:ext uri="{FF2B5EF4-FFF2-40B4-BE49-F238E27FC236}">
                <a16:creationId xmlns:a16="http://schemas.microsoft.com/office/drawing/2014/main" id="{E8771BC6-AC49-AE79-D004-3FB64B5D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253" y="7312348"/>
            <a:ext cx="4533698" cy="2605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oogle Shape;426;p22">
            <a:extLst>
              <a:ext uri="{FF2B5EF4-FFF2-40B4-BE49-F238E27FC236}">
                <a16:creationId xmlns:a16="http://schemas.microsoft.com/office/drawing/2014/main" id="{5D65032A-9DA4-4B02-39EE-341539AA4FBF}"/>
              </a:ext>
            </a:extLst>
          </p:cNvPr>
          <p:cNvGrpSpPr/>
          <p:nvPr/>
        </p:nvGrpSpPr>
        <p:grpSpPr>
          <a:xfrm>
            <a:off x="13467796" y="8757725"/>
            <a:ext cx="3014784" cy="973548"/>
            <a:chOff x="0" y="-1"/>
            <a:chExt cx="2149141" cy="630938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6BCB84FA-379F-2A34-97C1-82FDBBDA6138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8" name="5 Services">
              <a:extLst>
                <a:ext uri="{FF2B5EF4-FFF2-40B4-BE49-F238E27FC236}">
                  <a16:creationId xmlns:a16="http://schemas.microsoft.com/office/drawing/2014/main" id="{5AABE8EC-E581-DAEC-AD68-D0C0C9D2A8F8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8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9" name="Google Shape;427;p22" descr="Google Shape;427;p22">
            <a:extLst>
              <a:ext uri="{FF2B5EF4-FFF2-40B4-BE49-F238E27FC236}">
                <a16:creationId xmlns:a16="http://schemas.microsoft.com/office/drawing/2014/main" id="{618AB306-B9C0-E51C-503B-2A8706BC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1014181" y="9005294"/>
            <a:ext cx="2209802" cy="18742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oogle Shape;428;p22">
            <a:extLst>
              <a:ext uri="{FF2B5EF4-FFF2-40B4-BE49-F238E27FC236}">
                <a16:creationId xmlns:a16="http://schemas.microsoft.com/office/drawing/2014/main" id="{F509A86B-E2F2-6A5B-4148-B0C3606DFBE4}"/>
              </a:ext>
            </a:extLst>
          </p:cNvPr>
          <p:cNvGrpSpPr/>
          <p:nvPr/>
        </p:nvGrpSpPr>
        <p:grpSpPr>
          <a:xfrm>
            <a:off x="19090825" y="8797017"/>
            <a:ext cx="841860" cy="973548"/>
            <a:chOff x="0" y="-1"/>
            <a:chExt cx="2149141" cy="630938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5967AC85-DC01-3010-9FBB-68170B378AE0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12" name="5 Services">
              <a:extLst>
                <a:ext uri="{FF2B5EF4-FFF2-40B4-BE49-F238E27FC236}">
                  <a16:creationId xmlns:a16="http://schemas.microsoft.com/office/drawing/2014/main" id="{36B2EB90-87AA-8D18-326D-81B7E0A3B5A4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pic>
        <p:nvPicPr>
          <p:cNvPr id="13" name="Google Shape;429;p22" descr="Google Shape;429;p22">
            <a:extLst>
              <a:ext uri="{FF2B5EF4-FFF2-40B4-BE49-F238E27FC236}">
                <a16:creationId xmlns:a16="http://schemas.microsoft.com/office/drawing/2014/main" id="{9AB7BFA6-3F48-1565-3BF1-DF3F673B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6637841" y="9017546"/>
            <a:ext cx="2209802" cy="187428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4FE6FD-9986-A288-CBC7-AF6929D09013}"/>
              </a:ext>
            </a:extLst>
          </p:cNvPr>
          <p:cNvSpPr txBox="1"/>
          <p:nvPr/>
        </p:nvSpPr>
        <p:spPr>
          <a:xfrm>
            <a:off x="3408699" y="11010147"/>
            <a:ext cx="175910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800" dirty="0">
                <a:solidFill>
                  <a:srgbClr val="FF0000"/>
                </a:solidFill>
              </a:rPr>
              <a:t>= $1000 in your first 30 days!</a:t>
            </a:r>
          </a:p>
        </p:txBody>
      </p:sp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952953B-316C-3E52-14B0-91693557E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092" y="6682294"/>
            <a:ext cx="1032448" cy="10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40" grpId="0" animBg="1"/>
      <p:bldP spid="441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/>
          <p:nvPr/>
        </p:nvSpPr>
        <p:spPr>
          <a:xfrm>
            <a:off x="1" y="691380"/>
            <a:ext cx="243839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BECOME AN INDEPENDENT BUSINESS OWNER </a:t>
            </a:r>
            <a:r>
              <a:rPr lang="en-US" sz="8000" b="1" i="0" u="sng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5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126033" y="6266837"/>
            <a:ext cx="7515116" cy="233089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/>
          <p:nvPr/>
        </p:nvSpPr>
        <p:spPr>
          <a:xfrm>
            <a:off x="5092994" y="8398126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9806383" y="8398126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14577618" y="8398126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5"/>
          <p:cNvSpPr/>
          <p:nvPr/>
        </p:nvSpPr>
        <p:spPr>
          <a:xfrm>
            <a:off x="19289593" y="8398126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5"/>
          <p:cNvGrpSpPr/>
          <p:nvPr/>
        </p:nvGrpSpPr>
        <p:grpSpPr>
          <a:xfrm>
            <a:off x="8146101" y="2340625"/>
            <a:ext cx="8091797" cy="2829251"/>
            <a:chOff x="3932344" y="445325"/>
            <a:chExt cx="4568719" cy="1615456"/>
          </a:xfrm>
        </p:grpSpPr>
        <p:sp>
          <p:nvSpPr>
            <p:cNvPr id="363" name="Google Shape;363;p15"/>
            <p:cNvSpPr/>
            <p:nvPr/>
          </p:nvSpPr>
          <p:spPr>
            <a:xfrm>
              <a:off x="5357813" y="971550"/>
              <a:ext cx="3143250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 w="25400" cap="flat" cmpd="sng">
              <a:solidFill>
                <a:srgbClr val="001D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Your Friend</a:t>
              </a:r>
              <a:endParaRPr/>
            </a:p>
          </p:txBody>
        </p:sp>
        <p:pic>
          <p:nvPicPr>
            <p:cNvPr id="364" name="Google Shape;364;p15" descr="A close-up of a person smil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2344" y="445325"/>
              <a:ext cx="1612685" cy="1615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15"/>
          <p:cNvGrpSpPr/>
          <p:nvPr/>
        </p:nvGrpSpPr>
        <p:grpSpPr>
          <a:xfrm>
            <a:off x="3010309" y="5534682"/>
            <a:ext cx="3977072" cy="3017162"/>
            <a:chOff x="1328591" y="2190357"/>
            <a:chExt cx="2154433" cy="1634437"/>
          </a:xfrm>
        </p:grpSpPr>
        <p:sp>
          <p:nvSpPr>
            <p:cNvPr id="366" name="Google Shape;366;p15"/>
            <p:cNvSpPr/>
            <p:nvPr/>
          </p:nvSpPr>
          <p:spPr>
            <a:xfrm>
              <a:off x="1328591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pic>
          <p:nvPicPr>
            <p:cNvPr id="367" name="Google Shape;367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1390" y="2190357"/>
              <a:ext cx="1631634" cy="1634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" name="Google Shape;368;p15"/>
          <p:cNvGrpSpPr/>
          <p:nvPr/>
        </p:nvGrpSpPr>
        <p:grpSpPr>
          <a:xfrm>
            <a:off x="12515148" y="9592592"/>
            <a:ext cx="3932659" cy="3017164"/>
            <a:chOff x="5986482" y="3978598"/>
            <a:chExt cx="2130374" cy="1634438"/>
          </a:xfrm>
        </p:grpSpPr>
        <p:sp>
          <p:nvSpPr>
            <p:cNvPr id="369" name="Google Shape;369;p15"/>
            <p:cNvSpPr/>
            <p:nvPr/>
          </p:nvSpPr>
          <p:spPr>
            <a:xfrm>
              <a:off x="5986482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pic>
          <p:nvPicPr>
            <p:cNvPr id="370" name="Google Shape;370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85223" y="3978598"/>
              <a:ext cx="1631633" cy="16344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15"/>
          <p:cNvGrpSpPr/>
          <p:nvPr/>
        </p:nvGrpSpPr>
        <p:grpSpPr>
          <a:xfrm>
            <a:off x="3010310" y="9587418"/>
            <a:ext cx="3977071" cy="3022338"/>
            <a:chOff x="1328591" y="3975795"/>
            <a:chExt cx="2154433" cy="1637241"/>
          </a:xfrm>
        </p:grpSpPr>
        <p:sp>
          <p:nvSpPr>
            <p:cNvPr id="372" name="Google Shape;372;p15"/>
            <p:cNvSpPr/>
            <p:nvPr/>
          </p:nvSpPr>
          <p:spPr>
            <a:xfrm>
              <a:off x="1328591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pic>
          <p:nvPicPr>
            <p:cNvPr id="373" name="Google Shape;373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48588" y="3975795"/>
              <a:ext cx="1634436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15"/>
          <p:cNvGrpSpPr/>
          <p:nvPr/>
        </p:nvGrpSpPr>
        <p:grpSpPr>
          <a:xfrm>
            <a:off x="7784934" y="9587418"/>
            <a:ext cx="3932661" cy="3022338"/>
            <a:chOff x="3648827" y="3978161"/>
            <a:chExt cx="2130375" cy="1637241"/>
          </a:xfrm>
        </p:grpSpPr>
        <p:sp>
          <p:nvSpPr>
            <p:cNvPr id="375" name="Google Shape;375;p15"/>
            <p:cNvSpPr/>
            <p:nvPr/>
          </p:nvSpPr>
          <p:spPr>
            <a:xfrm>
              <a:off x="3648827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pic>
          <p:nvPicPr>
            <p:cNvPr id="376" name="Google Shape;376;p15" descr="A person wearing glasses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47568" y="3978161"/>
              <a:ext cx="1631634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7" name="Google Shape;377;p15"/>
          <p:cNvGrpSpPr/>
          <p:nvPr/>
        </p:nvGrpSpPr>
        <p:grpSpPr>
          <a:xfrm>
            <a:off x="17245359" y="9587418"/>
            <a:ext cx="3932661" cy="3022338"/>
            <a:chOff x="8733034" y="3978598"/>
            <a:chExt cx="2130375" cy="1637241"/>
          </a:xfrm>
        </p:grpSpPr>
        <p:sp>
          <p:nvSpPr>
            <p:cNvPr id="378" name="Google Shape;378;p15"/>
            <p:cNvSpPr/>
            <p:nvPr/>
          </p:nvSpPr>
          <p:spPr>
            <a:xfrm>
              <a:off x="8733034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pic>
          <p:nvPicPr>
            <p:cNvPr id="379" name="Google Shape;379;p15" descr="A person wearing glasses&#10;&#10;Description automatically generated with medium confidence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231775" y="3978598"/>
              <a:ext cx="1631634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15"/>
          <p:cNvGrpSpPr/>
          <p:nvPr/>
        </p:nvGrpSpPr>
        <p:grpSpPr>
          <a:xfrm>
            <a:off x="7784934" y="5529506"/>
            <a:ext cx="3932661" cy="3022338"/>
            <a:chOff x="3648827" y="2188955"/>
            <a:chExt cx="2130375" cy="1637241"/>
          </a:xfrm>
        </p:grpSpPr>
        <p:sp>
          <p:nvSpPr>
            <p:cNvPr id="381" name="Google Shape;381;p15"/>
            <p:cNvSpPr/>
            <p:nvPr/>
          </p:nvSpPr>
          <p:spPr>
            <a:xfrm>
              <a:off x="3648827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pic>
          <p:nvPicPr>
            <p:cNvPr id="382" name="Google Shape;382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47568" y="2188955"/>
              <a:ext cx="1631634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15"/>
          <p:cNvGrpSpPr/>
          <p:nvPr/>
        </p:nvGrpSpPr>
        <p:grpSpPr>
          <a:xfrm>
            <a:off x="12509974" y="5529506"/>
            <a:ext cx="3937833" cy="3022338"/>
            <a:chOff x="5986482" y="2188955"/>
            <a:chExt cx="2133177" cy="1637241"/>
          </a:xfrm>
        </p:grpSpPr>
        <p:sp>
          <p:nvSpPr>
            <p:cNvPr id="384" name="Google Shape;384;p15"/>
            <p:cNvSpPr/>
            <p:nvPr/>
          </p:nvSpPr>
          <p:spPr>
            <a:xfrm>
              <a:off x="5986482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pic>
          <p:nvPicPr>
            <p:cNvPr id="385" name="Google Shape;385;p15" descr="A picture containing sign, person, person, white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485223" y="2188955"/>
              <a:ext cx="1634436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6" name="Google Shape;386;p15"/>
          <p:cNvGrpSpPr/>
          <p:nvPr/>
        </p:nvGrpSpPr>
        <p:grpSpPr>
          <a:xfrm>
            <a:off x="17245360" y="5534682"/>
            <a:ext cx="3932660" cy="3017162"/>
            <a:chOff x="8733034" y="2190357"/>
            <a:chExt cx="2130375" cy="1634437"/>
          </a:xfrm>
        </p:grpSpPr>
        <p:sp>
          <p:nvSpPr>
            <p:cNvPr id="387" name="Google Shape;387;p15"/>
            <p:cNvSpPr/>
            <p:nvPr/>
          </p:nvSpPr>
          <p:spPr>
            <a:xfrm>
              <a:off x="8733034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pic>
          <p:nvPicPr>
            <p:cNvPr id="388" name="Google Shape;388;p15" descr="A person smiling for the camera&#10;&#10;Description automatically generated with low confidence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231775" y="2190357"/>
              <a:ext cx="1631634" cy="16344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7C4A-759A-933B-27DF-BCB68124A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7285" y="2208363"/>
            <a:ext cx="6813086" cy="5559462"/>
          </a:xfrm>
        </p:spPr>
        <p:txBody>
          <a:bodyPr>
            <a:normAutofit/>
          </a:bodyPr>
          <a:lstStyle/>
          <a:p>
            <a:br>
              <a:rPr lang="en-US" sz="7200"/>
            </a:br>
            <a:endParaRPr lang="en-US" sz="7200"/>
          </a:p>
        </p:txBody>
      </p:sp>
      <p:pic>
        <p:nvPicPr>
          <p:cNvPr id="1026" name="Picture 2" descr="May be an image of text that says 'ACN REGIONALIZED NORTH AMERICAN EVENT EMERGE Dallas SATURDAY JULY 26 9 2025 -5 5 PM CDT REGISTER REGISTERNOW NOW'">
            <a:extLst>
              <a:ext uri="{FF2B5EF4-FFF2-40B4-BE49-F238E27FC236}">
                <a16:creationId xmlns:a16="http://schemas.microsoft.com/office/drawing/2014/main" id="{283DC047-6865-C546-2F50-7B0B349A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1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4AD48-21D5-DF63-275A-48549F2D5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FC4057-E393-F201-B615-D45AC1E0E986}"/>
              </a:ext>
            </a:extLst>
          </p:cNvPr>
          <p:cNvSpPr/>
          <p:nvPr/>
        </p:nvSpPr>
        <p:spPr>
          <a:xfrm>
            <a:off x="1" y="4903751"/>
            <a:ext cx="24505644" cy="886746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ue square with white text&#10;&#10;Description automatically generated">
            <a:extLst>
              <a:ext uri="{FF2B5EF4-FFF2-40B4-BE49-F238E27FC236}">
                <a16:creationId xmlns:a16="http://schemas.microsoft.com/office/drawing/2014/main" id="{DBF16ED1-C64B-404D-E7BD-E37140DC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091"/>
          <a:stretch/>
        </p:blipFill>
        <p:spPr>
          <a:xfrm>
            <a:off x="0" y="1"/>
            <a:ext cx="24505644" cy="5856975"/>
          </a:xfrm>
          <a:prstGeom prst="rect">
            <a:avLst/>
          </a:prstGeom>
        </p:spPr>
      </p:pic>
      <p:sp>
        <p:nvSpPr>
          <p:cNvPr id="29" name="Freeform 3">
            <a:extLst>
              <a:ext uri="{FF2B5EF4-FFF2-40B4-BE49-F238E27FC236}">
                <a16:creationId xmlns:a16="http://schemas.microsoft.com/office/drawing/2014/main" id="{1E6D2BBF-B44D-29ED-6E16-859039DCC33C}"/>
              </a:ext>
            </a:extLst>
          </p:cNvPr>
          <p:cNvSpPr/>
          <p:nvPr/>
        </p:nvSpPr>
        <p:spPr>
          <a:xfrm>
            <a:off x="14461183" y="8314526"/>
            <a:ext cx="2784624" cy="2781144"/>
          </a:xfrm>
          <a:custGeom>
            <a:avLst/>
            <a:gdLst/>
            <a:ahLst/>
            <a:cxnLst/>
            <a:rect l="l" t="t" r="r" b="b"/>
            <a:pathLst>
              <a:path w="3673888" h="3669296">
                <a:moveTo>
                  <a:pt x="0" y="0"/>
                </a:moveTo>
                <a:lnTo>
                  <a:pt x="3673888" y="0"/>
                </a:lnTo>
                <a:lnTo>
                  <a:pt x="3673888" y="3669296"/>
                </a:lnTo>
                <a:lnTo>
                  <a:pt x="0" y="36692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EE937AC2-CF98-FBA5-8DBB-D7A8E95AB88E}"/>
              </a:ext>
            </a:extLst>
          </p:cNvPr>
          <p:cNvSpPr/>
          <p:nvPr/>
        </p:nvSpPr>
        <p:spPr>
          <a:xfrm>
            <a:off x="17944276" y="8230693"/>
            <a:ext cx="2784624" cy="2781144"/>
          </a:xfrm>
          <a:custGeom>
            <a:avLst/>
            <a:gdLst/>
            <a:ahLst/>
            <a:cxnLst/>
            <a:rect l="l" t="t" r="r" b="b"/>
            <a:pathLst>
              <a:path w="3673888" h="3669296">
                <a:moveTo>
                  <a:pt x="0" y="0"/>
                </a:moveTo>
                <a:lnTo>
                  <a:pt x="3673888" y="0"/>
                </a:lnTo>
                <a:lnTo>
                  <a:pt x="3673888" y="3669296"/>
                </a:lnTo>
                <a:lnTo>
                  <a:pt x="0" y="36692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4B99CAD-1D49-E41D-9D8C-006A7B4DEE38}"/>
              </a:ext>
            </a:extLst>
          </p:cNvPr>
          <p:cNvSpPr/>
          <p:nvPr/>
        </p:nvSpPr>
        <p:spPr>
          <a:xfrm>
            <a:off x="3828692" y="8230693"/>
            <a:ext cx="2784624" cy="2781144"/>
          </a:xfrm>
          <a:custGeom>
            <a:avLst/>
            <a:gdLst/>
            <a:ahLst/>
            <a:cxnLst/>
            <a:rect l="l" t="t" r="r" b="b"/>
            <a:pathLst>
              <a:path w="3673888" h="3669296">
                <a:moveTo>
                  <a:pt x="0" y="0"/>
                </a:moveTo>
                <a:lnTo>
                  <a:pt x="3673888" y="0"/>
                </a:lnTo>
                <a:lnTo>
                  <a:pt x="3673888" y="3669296"/>
                </a:lnTo>
                <a:lnTo>
                  <a:pt x="0" y="36692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0430AB5C-808C-0A37-2C21-21AD9DE856BD}"/>
              </a:ext>
            </a:extLst>
          </p:cNvPr>
          <p:cNvSpPr/>
          <p:nvPr/>
        </p:nvSpPr>
        <p:spPr>
          <a:xfrm>
            <a:off x="7447475" y="8230693"/>
            <a:ext cx="2784624" cy="2781144"/>
          </a:xfrm>
          <a:custGeom>
            <a:avLst/>
            <a:gdLst/>
            <a:ahLst/>
            <a:cxnLst/>
            <a:rect l="l" t="t" r="r" b="b"/>
            <a:pathLst>
              <a:path w="3673888" h="3669296">
                <a:moveTo>
                  <a:pt x="0" y="0"/>
                </a:moveTo>
                <a:lnTo>
                  <a:pt x="3673888" y="0"/>
                </a:lnTo>
                <a:lnTo>
                  <a:pt x="3673888" y="3669296"/>
                </a:lnTo>
                <a:lnTo>
                  <a:pt x="0" y="36692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AE9073A8-67D7-03DA-97A2-B6C577E759A8}"/>
              </a:ext>
            </a:extLst>
          </p:cNvPr>
          <p:cNvSpPr/>
          <p:nvPr/>
        </p:nvSpPr>
        <p:spPr>
          <a:xfrm>
            <a:off x="11051278" y="8230693"/>
            <a:ext cx="2784624" cy="2781144"/>
          </a:xfrm>
          <a:custGeom>
            <a:avLst/>
            <a:gdLst/>
            <a:ahLst/>
            <a:cxnLst/>
            <a:rect l="l" t="t" r="r" b="b"/>
            <a:pathLst>
              <a:path w="3673888" h="3669296">
                <a:moveTo>
                  <a:pt x="0" y="0"/>
                </a:moveTo>
                <a:lnTo>
                  <a:pt x="3673888" y="0"/>
                </a:lnTo>
                <a:lnTo>
                  <a:pt x="3673888" y="3669296"/>
                </a:lnTo>
                <a:lnTo>
                  <a:pt x="0" y="36692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0" name="Company">
            <a:extLst>
              <a:ext uri="{FF2B5EF4-FFF2-40B4-BE49-F238E27FC236}">
                <a16:creationId xmlns:a16="http://schemas.microsoft.com/office/drawing/2014/main" id="{D36D5252-6725-4EDF-A342-F697474140ED}"/>
              </a:ext>
            </a:extLst>
          </p:cNvPr>
          <p:cNvSpPr txBox="1"/>
          <p:nvPr/>
        </p:nvSpPr>
        <p:spPr>
          <a:xfrm>
            <a:off x="4964504" y="6723755"/>
            <a:ext cx="5387692" cy="116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r>
              <a:rPr lang="en-US" sz="8000" dirty="0">
                <a:latin typeface="Helvetica" pitchFamily="2" charset="0"/>
              </a:rPr>
              <a:t>COMPANY</a:t>
            </a:r>
          </a:p>
        </p:txBody>
      </p:sp>
      <p:sp>
        <p:nvSpPr>
          <p:cNvPr id="132" name="Started…">
            <a:extLst>
              <a:ext uri="{FF2B5EF4-FFF2-40B4-BE49-F238E27FC236}">
                <a16:creationId xmlns:a16="http://schemas.microsoft.com/office/drawing/2014/main" id="{4BCC0B8F-AF3E-6A52-AD33-005A4E8DC7EA}"/>
              </a:ext>
            </a:extLst>
          </p:cNvPr>
          <p:cNvSpPr txBox="1"/>
          <p:nvPr/>
        </p:nvSpPr>
        <p:spPr>
          <a:xfrm>
            <a:off x="3696762" y="11113437"/>
            <a:ext cx="3309657" cy="1559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r>
              <a:rPr sz="3400" dirty="0">
                <a:latin typeface="Helvetica" pitchFamily="2" charset="0"/>
              </a:rPr>
              <a:t>Started</a:t>
            </a:r>
          </a:p>
          <a:p>
            <a:pPr>
              <a:lnSpc>
                <a:spcPct val="90000"/>
              </a:lnSpc>
              <a:defRPr sz="3600" spc="-107"/>
            </a:pPr>
            <a:r>
              <a:rPr sz="3400" dirty="0">
                <a:latin typeface="Helvetica" pitchFamily="2" charset="0"/>
              </a:rPr>
              <a:t>in the U.S.</a:t>
            </a:r>
            <a:endParaRPr lang="en-US" sz="3400" dirty="0">
              <a:latin typeface="Helvetica" pitchFamily="2" charset="0"/>
            </a:endParaRPr>
          </a:p>
          <a:p>
            <a:pPr>
              <a:lnSpc>
                <a:spcPct val="90000"/>
              </a:lnSpc>
              <a:defRPr sz="3600" spc="-107"/>
            </a:pPr>
            <a:r>
              <a:rPr sz="3400" dirty="0">
                <a:latin typeface="Helvetica" pitchFamily="2" charset="0"/>
              </a:rPr>
              <a:t>January 1993</a:t>
            </a:r>
          </a:p>
        </p:txBody>
      </p:sp>
      <p:pic>
        <p:nvPicPr>
          <p:cNvPr id="133" name="Изображение" descr="Изображение">
            <a:extLst>
              <a:ext uri="{FF2B5EF4-FFF2-40B4-BE49-F238E27FC236}">
                <a16:creationId xmlns:a16="http://schemas.microsoft.com/office/drawing/2014/main" id="{1C5C10F9-A980-6B28-048A-50F9E62A4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33" y="8928068"/>
            <a:ext cx="1261316" cy="148688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27 Countries, 5 Continents">
            <a:extLst>
              <a:ext uri="{FF2B5EF4-FFF2-40B4-BE49-F238E27FC236}">
                <a16:creationId xmlns:a16="http://schemas.microsoft.com/office/drawing/2014/main" id="{D7D24970-C1AD-2D7F-5F7E-686F5A1F9C82}"/>
              </a:ext>
            </a:extLst>
          </p:cNvPr>
          <p:cNvSpPr txBox="1"/>
          <p:nvPr/>
        </p:nvSpPr>
        <p:spPr>
          <a:xfrm>
            <a:off x="11051278" y="11328450"/>
            <a:ext cx="2710229" cy="1088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defRPr sz="3600" spc="-107"/>
            </a:pPr>
            <a:r>
              <a:rPr lang="en-US" sz="3400" dirty="0">
                <a:latin typeface="Helvetica" pitchFamily="2" charset="0"/>
              </a:rPr>
              <a:t>U.S. and Canada</a:t>
            </a:r>
            <a:endParaRPr sz="3400" dirty="0">
              <a:latin typeface="Helvetica" pitchFamily="2" charset="0"/>
            </a:endParaRPr>
          </a:p>
        </p:txBody>
      </p:sp>
      <p:pic>
        <p:nvPicPr>
          <p:cNvPr id="136" name="Изображение" descr="Изображение">
            <a:extLst>
              <a:ext uri="{FF2B5EF4-FFF2-40B4-BE49-F238E27FC236}">
                <a16:creationId xmlns:a16="http://schemas.microsoft.com/office/drawing/2014/main" id="{6A82A403-8F89-6D3B-5F0C-2B3940B2C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0476" y="9237183"/>
            <a:ext cx="1722437" cy="81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Изображение" descr="Изображение">
            <a:extLst>
              <a:ext uri="{FF2B5EF4-FFF2-40B4-BE49-F238E27FC236}">
                <a16:creationId xmlns:a16="http://schemas.microsoft.com/office/drawing/2014/main" id="{C68158C8-53F1-D232-F2E8-5841B7E51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9261" y="9003987"/>
            <a:ext cx="1443309" cy="142083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venue of $4 Billion over the last…">
            <a:extLst>
              <a:ext uri="{FF2B5EF4-FFF2-40B4-BE49-F238E27FC236}">
                <a16:creationId xmlns:a16="http://schemas.microsoft.com/office/drawing/2014/main" id="{23240709-1AC0-027E-70B3-789164D4AF95}"/>
              </a:ext>
            </a:extLst>
          </p:cNvPr>
          <p:cNvSpPr txBox="1"/>
          <p:nvPr/>
        </p:nvSpPr>
        <p:spPr>
          <a:xfrm>
            <a:off x="17681759" y="11328450"/>
            <a:ext cx="3309658" cy="119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100000"/>
              </a:lnSpc>
              <a:defRPr sz="3600" spc="-107"/>
            </a:pPr>
            <a:r>
              <a:rPr lang="en-US" sz="3400" dirty="0">
                <a:latin typeface="Helvetica" pitchFamily="2" charset="0"/>
              </a:rPr>
              <a:t>Billions</a:t>
            </a:r>
          </a:p>
          <a:p>
            <a:pPr>
              <a:lnSpc>
                <a:spcPct val="100000"/>
              </a:lnSpc>
              <a:defRPr sz="3600" spc="-107"/>
            </a:pPr>
            <a:r>
              <a:rPr lang="en-US" sz="3400" dirty="0">
                <a:latin typeface="Helvetica" pitchFamily="2" charset="0"/>
              </a:rPr>
              <a:t>in Sales</a:t>
            </a:r>
          </a:p>
        </p:txBody>
      </p:sp>
      <p:sp>
        <p:nvSpPr>
          <p:cNvPr id="139" name="Millions…">
            <a:extLst>
              <a:ext uri="{FF2B5EF4-FFF2-40B4-BE49-F238E27FC236}">
                <a16:creationId xmlns:a16="http://schemas.microsoft.com/office/drawing/2014/main" id="{3FE55408-522C-036F-1505-8DCFFD2743F1}"/>
              </a:ext>
            </a:extLst>
          </p:cNvPr>
          <p:cNvSpPr txBox="1"/>
          <p:nvPr/>
        </p:nvSpPr>
        <p:spPr>
          <a:xfrm>
            <a:off x="13969648" y="11113437"/>
            <a:ext cx="3736038" cy="1559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r>
              <a:rPr sz="3400" dirty="0">
                <a:latin typeface="Helvetica" pitchFamily="2" charset="0"/>
              </a:rPr>
              <a:t>Millions</a:t>
            </a:r>
            <a:r>
              <a:rPr lang="en-US" sz="3400" dirty="0">
                <a:latin typeface="Helvetica" pitchFamily="2" charset="0"/>
              </a:rPr>
              <a:t> </a:t>
            </a:r>
            <a:r>
              <a:rPr sz="3400" dirty="0">
                <a:latin typeface="Helvetica" pitchFamily="2" charset="0"/>
              </a:rPr>
              <a:t>of Customers Acquired</a:t>
            </a:r>
            <a:r>
              <a:rPr sz="3400" dirty="0">
                <a:solidFill>
                  <a:srgbClr val="000000">
                    <a:alpha val="84705"/>
                  </a:srgbClr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50" name="Customer Acquisition Company">
            <a:extLst>
              <a:ext uri="{FF2B5EF4-FFF2-40B4-BE49-F238E27FC236}">
                <a16:creationId xmlns:a16="http://schemas.microsoft.com/office/drawing/2014/main" id="{76A7AF2F-11F0-33A7-1C37-4FA31637B457}"/>
              </a:ext>
            </a:extLst>
          </p:cNvPr>
          <p:cNvSpPr txBox="1"/>
          <p:nvPr/>
        </p:nvSpPr>
        <p:spPr>
          <a:xfrm>
            <a:off x="7312700" y="11113437"/>
            <a:ext cx="3309657" cy="1559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90000"/>
              </a:lnSpc>
              <a:spcBef>
                <a:spcPts val="3000"/>
              </a:spcBef>
              <a:defRPr sz="3600" spc="-107"/>
            </a:lvl1pPr>
          </a:lstStyle>
          <a:p>
            <a:r>
              <a:rPr lang="en-US" sz="3400" spc="0" dirty="0">
                <a:latin typeface="Helvetica" pitchFamily="2" charset="0"/>
              </a:rPr>
              <a:t>Specializing     in </a:t>
            </a:r>
            <a:r>
              <a:rPr sz="3400" spc="0" dirty="0">
                <a:latin typeface="Helvetica" pitchFamily="2" charset="0"/>
              </a:rPr>
              <a:t>Customer Acquisition</a:t>
            </a:r>
          </a:p>
        </p:txBody>
      </p:sp>
      <p:pic>
        <p:nvPicPr>
          <p:cNvPr id="151" name="Изображение" descr="Изображение">
            <a:extLst>
              <a:ext uri="{FF2B5EF4-FFF2-40B4-BE49-F238E27FC236}">
                <a16:creationId xmlns:a16="http://schemas.microsoft.com/office/drawing/2014/main" id="{31D2159A-CC3F-987B-9859-5D1513D22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185" y="8920154"/>
            <a:ext cx="1502224" cy="15027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Группа">
            <a:extLst>
              <a:ext uri="{FF2B5EF4-FFF2-40B4-BE49-F238E27FC236}">
                <a16:creationId xmlns:a16="http://schemas.microsoft.com/office/drawing/2014/main" id="{625FEDE3-785F-9541-8396-324E4E323F8D}"/>
              </a:ext>
            </a:extLst>
          </p:cNvPr>
          <p:cNvGrpSpPr/>
          <p:nvPr/>
        </p:nvGrpSpPr>
        <p:grpSpPr>
          <a:xfrm>
            <a:off x="3625229" y="6596585"/>
            <a:ext cx="1115915" cy="1115915"/>
            <a:chOff x="0" y="0"/>
            <a:chExt cx="1115914" cy="1115914"/>
          </a:xfrm>
        </p:grpSpPr>
        <p:sp>
          <p:nvSpPr>
            <p:cNvPr id="152" name="Кружок">
              <a:extLst>
                <a:ext uri="{FF2B5EF4-FFF2-40B4-BE49-F238E27FC236}">
                  <a16:creationId xmlns:a16="http://schemas.microsoft.com/office/drawing/2014/main" id="{79CA5965-7E7B-6707-4AF4-B5469402B604}"/>
                </a:ext>
              </a:extLst>
            </p:cNvPr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53" name="1">
              <a:extLst>
                <a:ext uri="{FF2B5EF4-FFF2-40B4-BE49-F238E27FC236}">
                  <a16:creationId xmlns:a16="http://schemas.microsoft.com/office/drawing/2014/main" id="{37DCD96F-B5C7-5D2B-7334-2A17EC2FA27B}"/>
                </a:ext>
              </a:extLst>
            </p:cNvPr>
            <p:cNvSpPr txBox="1"/>
            <p:nvPr/>
          </p:nvSpPr>
          <p:spPr>
            <a:xfrm>
              <a:off x="271634" y="11065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2900D4-CAB8-9BCC-3E84-C4FD8F49FECF}"/>
              </a:ext>
            </a:extLst>
          </p:cNvPr>
          <p:cNvSpPr/>
          <p:nvPr/>
        </p:nvSpPr>
        <p:spPr>
          <a:xfrm>
            <a:off x="11263338" y="7020773"/>
            <a:ext cx="9148658" cy="639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4F92D3"/>
                </a:solidFill>
                <a:latin typeface="Helvetica" pitchFamily="2" charset="0"/>
                <a:ea typeface="Myriad Pro Light"/>
                <a:cs typeface="Myriad Pro Light"/>
                <a:sym typeface="Myriad Pro Light"/>
              </a:rPr>
              <a:t>An Established Track Record</a:t>
            </a:r>
            <a:endParaRPr lang="en-US" sz="5400" dirty="0">
              <a:solidFill>
                <a:srgbClr val="4F92D3"/>
              </a:solidFill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88F67-69CB-D406-A929-1890CF728358}"/>
              </a:ext>
            </a:extLst>
          </p:cNvPr>
          <p:cNvSpPr txBox="1"/>
          <p:nvPr/>
        </p:nvSpPr>
        <p:spPr>
          <a:xfrm>
            <a:off x="2842483" y="14863946"/>
            <a:ext cx="144334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65104A5-5120-1622-4D3A-26C2D1430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2764" y="944210"/>
            <a:ext cx="5670260" cy="2124803"/>
          </a:xfrm>
          <a:prstGeom prst="rect">
            <a:avLst/>
          </a:prstGeom>
        </p:spPr>
      </p:pic>
      <p:pic>
        <p:nvPicPr>
          <p:cNvPr id="5" name="Picture 4" descr="Flags on sticks with a black background&#10;&#10;Description automatically generated">
            <a:extLst>
              <a:ext uri="{FF2B5EF4-FFF2-40B4-BE49-F238E27FC236}">
                <a16:creationId xmlns:a16="http://schemas.microsoft.com/office/drawing/2014/main" id="{9300635C-4A1F-21EA-F8B6-0966C761CD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90" y="7655485"/>
            <a:ext cx="1905000" cy="3238500"/>
          </a:xfrm>
          <a:prstGeom prst="rect">
            <a:avLst/>
          </a:prstGeom>
        </p:spPr>
      </p:pic>
      <p:sp>
        <p:nvSpPr>
          <p:cNvPr id="9" name="Company">
            <a:extLst>
              <a:ext uri="{FF2B5EF4-FFF2-40B4-BE49-F238E27FC236}">
                <a16:creationId xmlns:a16="http://schemas.microsoft.com/office/drawing/2014/main" id="{7C22E358-87E1-6E20-5A42-2C02019D7DC4}"/>
              </a:ext>
            </a:extLst>
          </p:cNvPr>
          <p:cNvSpPr txBox="1"/>
          <p:nvPr/>
        </p:nvSpPr>
        <p:spPr>
          <a:xfrm>
            <a:off x="14898133" y="2047583"/>
            <a:ext cx="6402393" cy="1063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 algn="l"/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THE LEADING</a:t>
            </a:r>
          </a:p>
        </p:txBody>
      </p:sp>
      <p:sp>
        <p:nvSpPr>
          <p:cNvPr id="10" name="Company">
            <a:extLst>
              <a:ext uri="{FF2B5EF4-FFF2-40B4-BE49-F238E27FC236}">
                <a16:creationId xmlns:a16="http://schemas.microsoft.com/office/drawing/2014/main" id="{7BAD6BD1-078C-0738-35DB-F4791B68B40F}"/>
              </a:ext>
            </a:extLst>
          </p:cNvPr>
          <p:cNvSpPr txBox="1"/>
          <p:nvPr/>
        </p:nvSpPr>
        <p:spPr>
          <a:xfrm>
            <a:off x="13531861" y="3000304"/>
            <a:ext cx="9443048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0" dirty="0">
                <a:solidFill>
                  <a:schemeClr val="bg1"/>
                </a:solidFill>
                <a:latin typeface="Helvetica" pitchFamily="2" charset="0"/>
              </a:rPr>
              <a:t>Direct Seller of Telecommunications,</a:t>
            </a:r>
          </a:p>
          <a:p>
            <a:pPr>
              <a:lnSpc>
                <a:spcPct val="100000"/>
              </a:lnSpc>
            </a:pPr>
            <a:r>
              <a:rPr lang="en-US" sz="4400" b="0" dirty="0">
                <a:solidFill>
                  <a:schemeClr val="bg1"/>
                </a:solidFill>
                <a:latin typeface="Helvetica" pitchFamily="2" charset="0"/>
              </a:rPr>
              <a:t>Energy &amp; Other Essential Services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B0D09E-C04A-B4D7-419B-5243FF5EF772}"/>
              </a:ext>
            </a:extLst>
          </p:cNvPr>
          <p:cNvGrpSpPr/>
          <p:nvPr/>
        </p:nvGrpSpPr>
        <p:grpSpPr>
          <a:xfrm>
            <a:off x="1780580" y="3162223"/>
            <a:ext cx="11064240" cy="2286000"/>
            <a:chOff x="1780580" y="3162223"/>
            <a:chExt cx="11064240" cy="2286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D6DAD0-D725-D5D7-540A-3BA0D5A112A8}"/>
                </a:ext>
              </a:extLst>
            </p:cNvPr>
            <p:cNvSpPr/>
            <p:nvPr/>
          </p:nvSpPr>
          <p:spPr>
            <a:xfrm>
              <a:off x="1780580" y="3162223"/>
              <a:ext cx="11064240" cy="22860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1" name="Picture 2" descr="Inc. Top 500 Company | Driftless Glen Distillery No. 316 Out of 5,000">
              <a:extLst>
                <a:ext uri="{FF2B5EF4-FFF2-40B4-BE49-F238E27FC236}">
                  <a16:creationId xmlns:a16="http://schemas.microsoft.com/office/drawing/2014/main" id="{F4B415DD-DE83-21E0-9977-D5119EB05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276" y="3711493"/>
              <a:ext cx="1687214" cy="124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ACN Recognized on Inc. Magazine's List of 1,000 Private Titans in American  Business | Newswire">
              <a:extLst>
                <a:ext uri="{FF2B5EF4-FFF2-40B4-BE49-F238E27FC236}">
                  <a16:creationId xmlns:a16="http://schemas.microsoft.com/office/drawing/2014/main" id="{8B0284AC-BD5E-995C-ACF4-4BD7C202CB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2" t="4917" r="2659" b="4450"/>
            <a:stretch/>
          </p:blipFill>
          <p:spPr bwMode="auto">
            <a:xfrm>
              <a:off x="2149598" y="3541784"/>
              <a:ext cx="1852219" cy="161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The Better Business Bureau (And What It's Done For Us) - Loud Canvas Media">
              <a:extLst>
                <a:ext uri="{FF2B5EF4-FFF2-40B4-BE49-F238E27FC236}">
                  <a16:creationId xmlns:a16="http://schemas.microsoft.com/office/drawing/2014/main" id="{161641EB-9723-E63F-51EA-136BFE071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421" y="3829599"/>
              <a:ext cx="2635032" cy="1273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1F3043-E7F3-E01F-696F-D0AAA62A12D7}"/>
              </a:ext>
            </a:extLst>
          </p:cNvPr>
          <p:cNvCxnSpPr>
            <a:cxnSpLocks/>
          </p:cNvCxnSpPr>
          <p:nvPr/>
        </p:nvCxnSpPr>
        <p:spPr>
          <a:xfrm>
            <a:off x="1356360" y="7941274"/>
            <a:ext cx="21671280" cy="0"/>
          </a:xfrm>
          <a:prstGeom prst="line">
            <a:avLst/>
          </a:prstGeom>
          <a:noFill/>
          <a:ln w="12700" cap="flat">
            <a:solidFill>
              <a:srgbClr val="5E5E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Picture 8" descr="Dsa Member Logo - Free Transparent PNG Download - PNGkey | ? logo, Luhan,  Members">
            <a:extLst>
              <a:ext uri="{FF2B5EF4-FFF2-40B4-BE49-F238E27FC236}">
                <a16:creationId xmlns:a16="http://schemas.microsoft.com/office/drawing/2014/main" id="{C9CC40F6-0612-7121-A171-E039E418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890" y="3497746"/>
            <a:ext cx="2021967" cy="16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3D44EC-8AC5-40BD-DBAF-DA990C0A1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03878" y="12336245"/>
            <a:ext cx="2447476" cy="917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4E9EC6-B7D9-7387-A430-D093A35AF92A}"/>
              </a:ext>
            </a:extLst>
          </p:cNvPr>
          <p:cNvSpPr txBox="1"/>
          <p:nvPr/>
        </p:nvSpPr>
        <p:spPr>
          <a:xfrm>
            <a:off x="14230863" y="13127056"/>
            <a:ext cx="9544050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©️2025 ACN Opportunity, LLC | ACN Business Opportunity Presentation-USEN | </a:t>
            </a:r>
            <a:r>
              <a:rPr lang="ru-RU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031625</a:t>
            </a:r>
            <a:endParaRPr kumimoji="0" lang="en-US" sz="19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7856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8D264E-9B73-7187-BBB2-5B0BC6D95F25}"/>
              </a:ext>
            </a:extLst>
          </p:cNvPr>
          <p:cNvSpPr/>
          <p:nvPr/>
        </p:nvSpPr>
        <p:spPr>
          <a:xfrm>
            <a:off x="15081" y="4932464"/>
            <a:ext cx="24383999" cy="886746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Essential Residential    Business Services"/>
          <p:cNvSpPr txBox="1"/>
          <p:nvPr/>
        </p:nvSpPr>
        <p:spPr>
          <a:xfrm>
            <a:off x="2768929" y="1243540"/>
            <a:ext cx="20621029" cy="100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6700" dirty="0">
                <a:latin typeface="Helvetica" pitchFamily="2" charset="0"/>
              </a:rPr>
              <a:t>ESSENTIAL SERVICES</a:t>
            </a:r>
          </a:p>
        </p:txBody>
      </p:sp>
      <p:grpSp>
        <p:nvGrpSpPr>
          <p:cNvPr id="183" name="Группа"/>
          <p:cNvGrpSpPr/>
          <p:nvPr/>
        </p:nvGrpSpPr>
        <p:grpSpPr>
          <a:xfrm>
            <a:off x="1381380" y="1013914"/>
            <a:ext cx="1115915" cy="1115915"/>
            <a:chOff x="312231" y="89208"/>
            <a:chExt cx="1115914" cy="1115914"/>
          </a:xfrm>
        </p:grpSpPr>
        <p:sp>
          <p:nvSpPr>
            <p:cNvPr id="181" name="Кружок"/>
            <p:cNvSpPr/>
            <p:nvPr/>
          </p:nvSpPr>
          <p:spPr>
            <a:xfrm>
              <a:off x="312231" y="89208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82" name="2"/>
            <p:cNvSpPr txBox="1"/>
            <p:nvPr/>
          </p:nvSpPr>
          <p:spPr>
            <a:xfrm>
              <a:off x="583865" y="90921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192" name="Линия"/>
          <p:cNvSpPr/>
          <p:nvPr/>
        </p:nvSpPr>
        <p:spPr>
          <a:xfrm flipH="1">
            <a:off x="16662128" y="1239289"/>
            <a:ext cx="0" cy="757416"/>
          </a:xfrm>
          <a:prstGeom prst="line">
            <a:avLst/>
          </a:prstGeom>
          <a:ln w="88900">
            <a:solidFill>
              <a:srgbClr val="4F92D4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7800" dirty="0"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AD70A3-214C-6DDA-7848-DF453BD2D7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676" y="2498384"/>
            <a:ext cx="23941886" cy="2406159"/>
          </a:xfrm>
          <a:prstGeom prst="rect">
            <a:avLst/>
          </a:prstGeom>
        </p:spPr>
      </p:pic>
      <p:sp>
        <p:nvSpPr>
          <p:cNvPr id="4" name="Линия">
            <a:extLst>
              <a:ext uri="{FF2B5EF4-FFF2-40B4-BE49-F238E27FC236}">
                <a16:creationId xmlns:a16="http://schemas.microsoft.com/office/drawing/2014/main" id="{F129C163-CE20-4DCF-4D8B-E191C4DD5B96}"/>
              </a:ext>
            </a:extLst>
          </p:cNvPr>
          <p:cNvSpPr/>
          <p:nvPr/>
        </p:nvSpPr>
        <p:spPr>
          <a:xfrm>
            <a:off x="1381380" y="25909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C4BAD-1781-77DE-5C7C-02704672D8B6}"/>
              </a:ext>
            </a:extLst>
          </p:cNvPr>
          <p:cNvSpPr/>
          <p:nvPr/>
        </p:nvSpPr>
        <p:spPr>
          <a:xfrm>
            <a:off x="12861846" y="1527538"/>
            <a:ext cx="8279831" cy="640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Business  Residential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554C9-4B2A-A115-2D43-4A695FF7C63D}"/>
              </a:ext>
            </a:extLst>
          </p:cNvPr>
          <p:cNvSpPr>
            <a:spLocks/>
          </p:cNvSpPr>
          <p:nvPr/>
        </p:nvSpPr>
        <p:spPr>
          <a:xfrm>
            <a:off x="210005" y="5091355"/>
            <a:ext cx="23963989" cy="4389120"/>
          </a:xfrm>
          <a:prstGeom prst="rect">
            <a:avLst/>
          </a:prstGeom>
          <a:solidFill>
            <a:srgbClr val="4A79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6C95606-F11A-9B24-8D4A-68B66BA5F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010" y="6032990"/>
            <a:ext cx="2236140" cy="1697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231CC7-3B60-FB29-E73A-69B454D27BA6}"/>
              </a:ext>
            </a:extLst>
          </p:cNvPr>
          <p:cNvSpPr txBox="1"/>
          <p:nvPr/>
        </p:nvSpPr>
        <p:spPr>
          <a:xfrm>
            <a:off x="5134708" y="9835903"/>
            <a:ext cx="13592907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437E"/>
                </a:solidFill>
                <a:latin typeface="Public Sans" pitchFamily="2" charset="77"/>
              </a:rPr>
              <a:t>NEW INDUSTRIES COMING END OF 2025!</a:t>
            </a:r>
            <a:r>
              <a:rPr lang="en-US" sz="4800" b="1" dirty="0">
                <a:solidFill>
                  <a:srgbClr val="00437E"/>
                </a:solidFill>
                <a:latin typeface="Public Sans" pitchFamily="2" charset="77"/>
              </a:rPr>
              <a:t> 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D525E20-74FF-32CD-423B-DDF4F780B4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878" y="6150995"/>
            <a:ext cx="1944194" cy="1212153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6C25307D-EA2A-11B0-2962-18427284B2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431" y="8125751"/>
            <a:ext cx="2622457" cy="874152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1BCB2096-E6E9-18AF-DC6F-2516902EBE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7580" y="6442990"/>
            <a:ext cx="3211266" cy="806026"/>
          </a:xfrm>
          <a:prstGeom prst="rect">
            <a:avLst/>
          </a:prstGeom>
        </p:spPr>
      </p:pic>
      <p:pic>
        <p:nvPicPr>
          <p:cNvPr id="17" name="Picture 16" descr="A white letter with black background&#10;&#10;Description automatically generated">
            <a:extLst>
              <a:ext uri="{FF2B5EF4-FFF2-40B4-BE49-F238E27FC236}">
                <a16:creationId xmlns:a16="http://schemas.microsoft.com/office/drawing/2014/main" id="{EAD086E5-1F79-ABA9-F4EA-95240E05C5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635" y="8325842"/>
            <a:ext cx="2237511" cy="431647"/>
          </a:xfrm>
          <a:prstGeom prst="rect">
            <a:avLst/>
          </a:prstGeom>
        </p:spPr>
      </p:pic>
      <p:pic>
        <p:nvPicPr>
          <p:cNvPr id="18" name="Object 6" descr="preencoded.png">
            <a:extLst>
              <a:ext uri="{FF2B5EF4-FFF2-40B4-BE49-F238E27FC236}">
                <a16:creationId xmlns:a16="http://schemas.microsoft.com/office/drawing/2014/main" id="{DB2E2DF2-E8DC-01FE-D77E-5846828C7FE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3769" y="6410352"/>
            <a:ext cx="2686367" cy="895295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717DEDE3-3284-2643-A8BD-54A371180EB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3500" y="8125545"/>
            <a:ext cx="2322073" cy="748868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CDBC1C4B-8132-935D-EFDD-E464F332CF9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358" y="7805586"/>
            <a:ext cx="2621039" cy="1364605"/>
          </a:xfrm>
          <a:prstGeom prst="rect">
            <a:avLst/>
          </a:prstGeom>
        </p:spPr>
      </p:pic>
      <p:pic>
        <p:nvPicPr>
          <p:cNvPr id="26" name="Picture 2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54476B5-7ED0-B573-75FA-23C086E7838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548" y="6585019"/>
            <a:ext cx="3136708" cy="727352"/>
          </a:xfrm>
          <a:prstGeom prst="rect">
            <a:avLst/>
          </a:prstGeom>
        </p:spPr>
      </p:pic>
      <p:pic>
        <p:nvPicPr>
          <p:cNvPr id="28" name="Picture 2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705BA2F-07E9-D494-4C23-30845007C5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14" y="8004585"/>
            <a:ext cx="1944194" cy="869828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45DCF5C5-FC35-71FE-07EC-8800F5EF2F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80" y="7805586"/>
            <a:ext cx="3020797" cy="1472161"/>
          </a:xfrm>
          <a:prstGeom prst="rect">
            <a:avLst/>
          </a:prstGeom>
        </p:spPr>
      </p:pic>
      <p:pic>
        <p:nvPicPr>
          <p:cNvPr id="32" name="Picture 31" descr="A logo of a company&#10;&#10;AI-generated content may be incorrect.">
            <a:extLst>
              <a:ext uri="{FF2B5EF4-FFF2-40B4-BE49-F238E27FC236}">
                <a16:creationId xmlns:a16="http://schemas.microsoft.com/office/drawing/2014/main" id="{3B02DEE6-E191-C987-9CE3-B8729AC0A8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42" y="6317794"/>
            <a:ext cx="2751223" cy="1170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8B9E7-0F8E-CA45-D65F-32B479F5FA4B}"/>
              </a:ext>
            </a:extLst>
          </p:cNvPr>
          <p:cNvSpPr txBox="1"/>
          <p:nvPr/>
        </p:nvSpPr>
        <p:spPr>
          <a:xfrm>
            <a:off x="6227378" y="11118795"/>
            <a:ext cx="4320911" cy="2431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HOME &amp; AUTO INSURANCE 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9189E-D966-71D4-95E4-39635FD4B2FE}"/>
              </a:ext>
            </a:extLst>
          </p:cNvPr>
          <p:cNvSpPr txBox="1"/>
          <p:nvPr/>
        </p:nvSpPr>
        <p:spPr>
          <a:xfrm>
            <a:off x="12791923" y="10316475"/>
            <a:ext cx="229821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437E"/>
                </a:solidFill>
                <a:latin typeface="Public Sans" pitchFamily="2" charset="77"/>
              </a:rPr>
              <a:t>FINTECH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B6156-6604-C94C-51BD-0378F6E4D4BB}"/>
              </a:ext>
            </a:extLst>
          </p:cNvPr>
          <p:cNvSpPr txBox="1"/>
          <p:nvPr/>
        </p:nvSpPr>
        <p:spPr>
          <a:xfrm>
            <a:off x="6975040" y="9639366"/>
            <a:ext cx="2942683" cy="2616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437E"/>
                </a:solidFill>
                <a:latin typeface="Public Sans" pitchFamily="2" charset="77"/>
              </a:rPr>
              <a:t>INSURANCE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8084E-9364-BB3D-4E7B-0976AAFB0CB4}"/>
              </a:ext>
            </a:extLst>
          </p:cNvPr>
          <p:cNvSpPr txBox="1"/>
          <p:nvPr/>
        </p:nvSpPr>
        <p:spPr>
          <a:xfrm>
            <a:off x="10846068" y="11116439"/>
            <a:ext cx="5996936" cy="2185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    ONLINE &amp;TECHNOLOGY BANKING 	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330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ACA98-CCCC-F361-248B-525C4455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78CAC5-D70C-39A0-5571-A0BFFA689314}"/>
              </a:ext>
            </a:extLst>
          </p:cNvPr>
          <p:cNvSpPr/>
          <p:nvPr/>
        </p:nvSpPr>
        <p:spPr>
          <a:xfrm>
            <a:off x="0" y="4823671"/>
            <a:ext cx="24444822" cy="886746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ue square with white text&#10;&#10;Description automatically generated">
            <a:extLst>
              <a:ext uri="{FF2B5EF4-FFF2-40B4-BE49-F238E27FC236}">
                <a16:creationId xmlns:a16="http://schemas.microsoft.com/office/drawing/2014/main" id="{3F94C92A-4B95-6FEC-1DE8-29D4B740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091"/>
          <a:stretch/>
        </p:blipFill>
        <p:spPr>
          <a:xfrm>
            <a:off x="0" y="-59445"/>
            <a:ext cx="24444822" cy="7084015"/>
          </a:xfrm>
          <a:prstGeom prst="rect">
            <a:avLst/>
          </a:prstGeom>
        </p:spPr>
      </p:pic>
      <p:sp>
        <p:nvSpPr>
          <p:cNvPr id="130" name="Company">
            <a:extLst>
              <a:ext uri="{FF2B5EF4-FFF2-40B4-BE49-F238E27FC236}">
                <a16:creationId xmlns:a16="http://schemas.microsoft.com/office/drawing/2014/main" id="{440D8A3E-F4A3-2872-0247-1883CBBA4139}"/>
              </a:ext>
            </a:extLst>
          </p:cNvPr>
          <p:cNvSpPr txBox="1"/>
          <p:nvPr/>
        </p:nvSpPr>
        <p:spPr>
          <a:xfrm>
            <a:off x="8964815" y="8843243"/>
            <a:ext cx="14196193" cy="280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 marL="1143000" indent="-1143000" algn="l" hangingPunct="1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1"/>
                </a:solidFill>
              </a:rPr>
              <a:t>Save 30-50% a month on avg.</a:t>
            </a:r>
          </a:p>
          <a:p>
            <a:pPr marL="1143000" indent="-1143000" algn="l" hangingPunct="1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1"/>
                </a:solidFill>
              </a:rPr>
              <a:t>Visit ANY Doctor</a:t>
            </a:r>
          </a:p>
          <a:p>
            <a:pPr marL="1143000" indent="-1143000" algn="l" hangingPunct="1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1"/>
                </a:solidFill>
              </a:rPr>
              <a:t>Monthly Health &amp; Wellness $150 Credit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1"/>
              </a:solidFill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5323E-96AB-20EA-EFB7-78DAFD8B65E8}"/>
              </a:ext>
            </a:extLst>
          </p:cNvPr>
          <p:cNvSpPr txBox="1"/>
          <p:nvPr/>
        </p:nvSpPr>
        <p:spPr>
          <a:xfrm>
            <a:off x="2842483" y="14863946"/>
            <a:ext cx="144334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9" name="Company">
            <a:extLst>
              <a:ext uri="{FF2B5EF4-FFF2-40B4-BE49-F238E27FC236}">
                <a16:creationId xmlns:a16="http://schemas.microsoft.com/office/drawing/2014/main" id="{6874B221-4451-7745-02AA-1A30DDA41D78}"/>
              </a:ext>
            </a:extLst>
          </p:cNvPr>
          <p:cNvSpPr txBox="1"/>
          <p:nvPr/>
        </p:nvSpPr>
        <p:spPr>
          <a:xfrm>
            <a:off x="5869494" y="1055143"/>
            <a:ext cx="12044963" cy="1030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 algn="l"/>
            <a:r>
              <a:rPr lang="en-US" sz="7200" dirty="0">
                <a:solidFill>
                  <a:schemeClr val="bg1"/>
                </a:solidFill>
                <a:latin typeface="Helvetica" pitchFamily="2" charset="0"/>
              </a:rPr>
              <a:t>OUR FLAGSHIP SERVICES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135780-A29F-0A59-3378-548A301B2A67}"/>
              </a:ext>
            </a:extLst>
          </p:cNvPr>
          <p:cNvCxnSpPr>
            <a:cxnSpLocks/>
          </p:cNvCxnSpPr>
          <p:nvPr/>
        </p:nvCxnSpPr>
        <p:spPr>
          <a:xfrm>
            <a:off x="1056336" y="2401919"/>
            <a:ext cx="21671280" cy="0"/>
          </a:xfrm>
          <a:prstGeom prst="line">
            <a:avLst/>
          </a:prstGeom>
          <a:noFill/>
          <a:ln w="12700" cap="flat">
            <a:solidFill>
              <a:srgbClr val="5E5E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44810B2-A36D-CECF-C21E-94ECCA4E8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03878" y="12336245"/>
            <a:ext cx="2447476" cy="91713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8099953-F7A2-8F3E-6551-77021757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5" y="3210453"/>
            <a:ext cx="6754626" cy="30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03AA6FF-B231-8FC2-1030-17A3A651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92" y="8185318"/>
            <a:ext cx="7502196" cy="33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mpany">
            <a:extLst>
              <a:ext uri="{FF2B5EF4-FFF2-40B4-BE49-F238E27FC236}">
                <a16:creationId xmlns:a16="http://schemas.microsoft.com/office/drawing/2014/main" id="{48555101-458B-6A39-E4D7-C32B6816C905}"/>
              </a:ext>
            </a:extLst>
          </p:cNvPr>
          <p:cNvSpPr txBox="1"/>
          <p:nvPr/>
        </p:nvSpPr>
        <p:spPr>
          <a:xfrm>
            <a:off x="8964815" y="4153954"/>
            <a:ext cx="10674396" cy="280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 marL="685800" indent="-685800" algn="l" hangingPunct="1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Save up to 40% </a:t>
            </a:r>
            <a:r>
              <a:rPr lang="en-US" sz="4400" dirty="0">
                <a:solidFill>
                  <a:schemeClr val="bg1"/>
                </a:solidFill>
              </a:rPr>
              <a:t>a month on avg.</a:t>
            </a:r>
            <a:endParaRPr lang="en-US" sz="5400" dirty="0">
              <a:solidFill>
                <a:schemeClr val="bg1"/>
              </a:solidFill>
            </a:endParaRPr>
          </a:p>
          <a:p>
            <a:pPr marL="685800" indent="-685800" algn="l" hangingPunct="1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Nationwide 5g &amp; 4g Coverage</a:t>
            </a:r>
          </a:p>
          <a:p>
            <a:pPr marL="685800" indent="-685800" algn="l" hangingPunct="1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IBOs can earn Free Cell service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7D944-3373-B534-82CF-F36F58B61D2E}"/>
              </a:ext>
            </a:extLst>
          </p:cNvPr>
          <p:cNvSpPr txBox="1"/>
          <p:nvPr/>
        </p:nvSpPr>
        <p:spPr>
          <a:xfrm>
            <a:off x="-1879176" y="12819448"/>
            <a:ext cx="11656222" cy="76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pen Sans"/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DALLAS, TX -  </a:t>
            </a:r>
            <a:r>
              <a:rPr lang="en-US" sz="32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JULY 26TH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, 2025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8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 rot="10800000" flipH="1">
            <a:off x="0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6077345" y="1297881"/>
            <a:ext cx="12229309" cy="116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8000"/>
              <a:buFont typeface="Helvetica Neue"/>
              <a:buNone/>
            </a:pPr>
            <a:r>
              <a:rPr lang="en-US" sz="8000" b="1" i="0" u="none" strike="noStrike" cap="none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BUSINESS MODEL</a:t>
            </a:r>
            <a:r>
              <a:rPr lang="en-US" sz="8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cxnSp>
        <p:nvCxnSpPr>
          <p:cNvPr id="143" name="Google Shape;143;p5"/>
          <p:cNvCxnSpPr/>
          <p:nvPr/>
        </p:nvCxnSpPr>
        <p:spPr>
          <a:xfrm>
            <a:off x="1381380" y="2590972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44" name="Google Shape;144;p5"/>
          <p:cNvGrpSpPr/>
          <p:nvPr/>
        </p:nvGrpSpPr>
        <p:grpSpPr>
          <a:xfrm>
            <a:off x="754143" y="3435436"/>
            <a:ext cx="8169579" cy="9587872"/>
            <a:chOff x="6346042" y="3435436"/>
            <a:chExt cx="8169579" cy="9587872"/>
          </a:xfrm>
        </p:grpSpPr>
        <p:pic>
          <p:nvPicPr>
            <p:cNvPr id="145" name="Google Shape;145;p5" descr="A picture containing table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042" y="10410153"/>
              <a:ext cx="8071279" cy="2613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5" descr="A picture containing ball, tab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6042" y="4616516"/>
              <a:ext cx="8071279" cy="270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457" y="7467474"/>
              <a:ext cx="8071279" cy="2690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9" y="6592752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5" descr="A picture containing clock, met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448320" y="3435436"/>
              <a:ext cx="4912344" cy="127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8" y="9418511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5"/>
            <p:cNvSpPr/>
            <p:nvPr/>
          </p:nvSpPr>
          <p:spPr>
            <a:xfrm>
              <a:off x="7989570" y="5597922"/>
              <a:ext cx="6526051" cy="589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Most Service Providers</a:t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008760" y="8208343"/>
              <a:ext cx="6241249" cy="107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Media &amp; Internet Marketing</a:t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460017" y="11429011"/>
              <a:ext cx="4912344" cy="63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685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Helvetica Neue"/>
                <a:buNone/>
              </a:pPr>
              <a:r>
                <a:rPr lang="en-US" sz="5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CUSTOMERS</a:t>
              </a: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8158391" y="3765164"/>
            <a:ext cx="4556364" cy="8625837"/>
            <a:chOff x="13750290" y="3765164"/>
            <a:chExt cx="4556364" cy="8625837"/>
          </a:xfrm>
        </p:grpSpPr>
        <p:sp>
          <p:nvSpPr>
            <p:cNvPr id="155" name="Google Shape;155;p5"/>
            <p:cNvSpPr/>
            <p:nvPr/>
          </p:nvSpPr>
          <p:spPr>
            <a:xfrm>
              <a:off x="15220498" y="6592752"/>
              <a:ext cx="3086156" cy="30861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6" name="Google Shape;156;p5"/>
            <p:cNvGrpSpPr/>
            <p:nvPr/>
          </p:nvGrpSpPr>
          <p:grpSpPr>
            <a:xfrm>
              <a:off x="13750290" y="3765164"/>
              <a:ext cx="4499547" cy="8625837"/>
              <a:chOff x="13750290" y="3765164"/>
              <a:chExt cx="4499547" cy="8625837"/>
            </a:xfrm>
          </p:grpSpPr>
          <p:pic>
            <p:nvPicPr>
              <p:cNvPr id="157" name="Google Shape;157;p5" descr="A picture containing clock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3750290" y="3765164"/>
                <a:ext cx="3777919" cy="26912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5" descr="A picture containing drawing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4325881" y="9705951"/>
                <a:ext cx="2822424" cy="2685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5" descr="A close up of a logo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95919" y="6996044"/>
                <a:ext cx="1002327" cy="18774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5"/>
              <p:cNvSpPr/>
              <p:nvPr/>
            </p:nvSpPr>
            <p:spPr>
              <a:xfrm>
                <a:off x="16254520" y="7991939"/>
                <a:ext cx="1995317" cy="678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92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0"/>
                  <a:buFont typeface="Helvetica Neue"/>
                  <a:buNone/>
                </a:pPr>
                <a:r>
                  <a:rPr lang="en-US" sz="6500" b="1" i="0" u="none" strike="noStrike" cap="non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YOU</a:t>
                </a:r>
                <a:endParaRPr/>
              </a:p>
            </p:txBody>
          </p:sp>
        </p:grpSp>
      </p:grpSp>
      <p:cxnSp>
        <p:nvCxnSpPr>
          <p:cNvPr id="161" name="Google Shape;161;p5"/>
          <p:cNvCxnSpPr/>
          <p:nvPr/>
        </p:nvCxnSpPr>
        <p:spPr>
          <a:xfrm>
            <a:off x="2925592" y="7630649"/>
            <a:ext cx="4894995" cy="209813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5"/>
          <p:cNvCxnSpPr/>
          <p:nvPr/>
        </p:nvCxnSpPr>
        <p:spPr>
          <a:xfrm flipH="1">
            <a:off x="2925592" y="7573243"/>
            <a:ext cx="4794599" cy="223847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5"/>
          <p:cNvSpPr txBox="1"/>
          <p:nvPr/>
        </p:nvSpPr>
        <p:spPr>
          <a:xfrm>
            <a:off x="14779074" y="8613805"/>
            <a:ext cx="8426062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Income Generating Opportunity for you</a:t>
            </a:r>
            <a:endParaRPr sz="6600" b="0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4779074" y="6074542"/>
            <a:ext cx="6280701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Choices for Consumers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13816072" y="6219774"/>
            <a:ext cx="587851" cy="587850"/>
            <a:chOff x="14272390" y="4158370"/>
            <a:chExt cx="884856" cy="884855"/>
          </a:xfrm>
        </p:grpSpPr>
        <p:sp>
          <p:nvSpPr>
            <p:cNvPr id="166" name="Google Shape;166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67" name="Google Shape;167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5"/>
          <p:cNvGrpSpPr/>
          <p:nvPr/>
        </p:nvGrpSpPr>
        <p:grpSpPr>
          <a:xfrm>
            <a:off x="13810020" y="8768203"/>
            <a:ext cx="587851" cy="587850"/>
            <a:chOff x="14272390" y="4158370"/>
            <a:chExt cx="884856" cy="884855"/>
          </a:xfrm>
        </p:grpSpPr>
        <p:sp>
          <p:nvSpPr>
            <p:cNvPr id="169" name="Google Shape;169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0" name="Google Shape;170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5"/>
          <p:cNvSpPr txBox="1"/>
          <p:nvPr/>
        </p:nvSpPr>
        <p:spPr>
          <a:xfrm>
            <a:off x="12998033" y="4193955"/>
            <a:ext cx="10617242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1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us Different?</a:t>
            </a:r>
            <a:endParaRPr sz="6600" b="1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-186321" y="12964844"/>
            <a:ext cx="9182100" cy="90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pen Sans"/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DALLAS, TX - </a:t>
            </a:r>
            <a:r>
              <a:rPr lang="en-US" sz="32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JULY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 26TH, 2025</a:t>
            </a:r>
            <a:endParaRPr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10800000" flipH="1">
            <a:off x="0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924961" y="2036913"/>
            <a:ext cx="20367830" cy="11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437E"/>
              </a:buClr>
              <a:buSzPts val="6000"/>
              <a:buFont typeface="Helvetica Neue"/>
              <a:buNone/>
            </a:pPr>
            <a:r>
              <a:rPr lang="en-US" sz="6000" b="1" i="1" u="none" strike="noStrike" cap="none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$299 </a:t>
            </a:r>
            <a:r>
              <a:rPr lang="en-US" sz="6000" b="0" i="1" u="none" strike="noStrike" cap="none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Start-Up + </a:t>
            </a:r>
            <a:r>
              <a:rPr lang="en-US" sz="6000" b="1" i="1" u="none" strike="noStrike" cap="none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$25/month </a:t>
            </a:r>
            <a:r>
              <a:rPr lang="en-US" sz="6000" b="0" i="1" u="none" strike="noStrike" cap="none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Support 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2640909" y="1018189"/>
            <a:ext cx="20537673" cy="10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7100"/>
              <a:buFont typeface="Helvetica Neue"/>
              <a:buNone/>
            </a:pPr>
            <a:r>
              <a:rPr lang="en-US" sz="7100" b="1" i="0" u="none" strike="noStrike" cap="none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an Independent Business Owner (IBO)</a:t>
            </a:r>
            <a:endParaRPr sz="7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6" name="Google Shape;186;p7"/>
          <p:cNvCxnSpPr/>
          <p:nvPr/>
        </p:nvCxnSpPr>
        <p:spPr>
          <a:xfrm>
            <a:off x="1392404" y="3192509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87" name="Google Shape;187;p7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432" b="8522"/>
          <a:stretch/>
        </p:blipFill>
        <p:spPr>
          <a:xfrm>
            <a:off x="6747210" y="8119704"/>
            <a:ext cx="11594476" cy="559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2211285" y="11724904"/>
            <a:ext cx="5214098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 dirty="0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them in becoming customers</a:t>
            </a:r>
            <a:endParaRPr dirty="0"/>
          </a:p>
        </p:txBody>
      </p:sp>
      <p:sp>
        <p:nvSpPr>
          <p:cNvPr id="189" name="Google Shape;189;p7"/>
          <p:cNvSpPr txBox="1"/>
          <p:nvPr/>
        </p:nvSpPr>
        <p:spPr>
          <a:xfrm>
            <a:off x="2211284" y="10230733"/>
            <a:ext cx="5673215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people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your website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17247850" y="10179078"/>
            <a:ext cx="5497660" cy="10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THE REST!</a:t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1375532" y="10260336"/>
            <a:ext cx="549429" cy="549428"/>
            <a:chOff x="14272390" y="4158370"/>
            <a:chExt cx="884856" cy="884855"/>
          </a:xfrm>
        </p:grpSpPr>
        <p:sp>
          <p:nvSpPr>
            <p:cNvPr id="192" name="Google Shape;192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3" name="Google Shape;19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7"/>
          <p:cNvGrpSpPr/>
          <p:nvPr/>
        </p:nvGrpSpPr>
        <p:grpSpPr>
          <a:xfrm>
            <a:off x="1372023" y="11811132"/>
            <a:ext cx="549429" cy="549428"/>
            <a:chOff x="14272390" y="4158370"/>
            <a:chExt cx="884856" cy="884855"/>
          </a:xfrm>
        </p:grpSpPr>
        <p:sp>
          <p:nvSpPr>
            <p:cNvPr id="195" name="Google Shape;195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6" name="Google Shape;19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7"/>
          <p:cNvSpPr txBox="1"/>
          <p:nvPr/>
        </p:nvSpPr>
        <p:spPr>
          <a:xfrm>
            <a:off x="1304554" y="8693919"/>
            <a:ext cx="8043106" cy="121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7E"/>
              </a:buClr>
              <a:buSzPts val="5400"/>
              <a:buFont typeface="Helvetica Neue"/>
              <a:buNone/>
            </a:pPr>
            <a:r>
              <a:rPr lang="en-US" sz="5400" b="1" i="1" u="none" strike="noStrike" cap="none">
                <a:solidFill>
                  <a:srgbClr val="00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you have to do:</a:t>
            </a:r>
            <a:endParaRPr/>
          </a:p>
        </p:txBody>
      </p:sp>
      <p:pic>
        <p:nvPicPr>
          <p:cNvPr id="198" name="Google Shape;19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2208" y="9492185"/>
            <a:ext cx="2623770" cy="701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7"/>
          <p:cNvGrpSpPr/>
          <p:nvPr/>
        </p:nvGrpSpPr>
        <p:grpSpPr>
          <a:xfrm>
            <a:off x="13360205" y="3512368"/>
            <a:ext cx="5802097" cy="4403525"/>
            <a:chOff x="13721710" y="3618693"/>
            <a:chExt cx="5802097" cy="4403525"/>
          </a:xfrm>
        </p:grpSpPr>
        <p:sp>
          <p:nvSpPr>
            <p:cNvPr id="200" name="Google Shape;200;p7"/>
            <p:cNvSpPr/>
            <p:nvPr/>
          </p:nvSpPr>
          <p:spPr>
            <a:xfrm>
              <a:off x="15164627" y="3618693"/>
              <a:ext cx="2701924" cy="2701924"/>
            </a:xfrm>
            <a:prstGeom prst="ellipse">
              <a:avLst/>
            </a:prstGeom>
            <a:solidFill>
              <a:srgbClr val="F0F3FC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13721710" y="6516589"/>
              <a:ext cx="5802097" cy="150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IBO &amp;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Support</a:t>
              </a:r>
              <a:endParaRPr sz="3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02" name="Google Shape;202;p7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10953" y="4198182"/>
              <a:ext cx="1724457" cy="17244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7"/>
          <p:cNvGrpSpPr/>
          <p:nvPr/>
        </p:nvGrpSpPr>
        <p:grpSpPr>
          <a:xfrm>
            <a:off x="1963129" y="3498777"/>
            <a:ext cx="3862189" cy="4381930"/>
            <a:chOff x="1878069" y="3520042"/>
            <a:chExt cx="3862189" cy="4381930"/>
          </a:xfrm>
        </p:grpSpPr>
        <p:sp>
          <p:nvSpPr>
            <p:cNvPr id="204" name="Google Shape;204;p7"/>
            <p:cNvSpPr/>
            <p:nvPr/>
          </p:nvSpPr>
          <p:spPr>
            <a:xfrm>
              <a:off x="2536462" y="3520042"/>
              <a:ext cx="2701924" cy="2701924"/>
            </a:xfrm>
            <a:prstGeom prst="ellipse">
              <a:avLst/>
            </a:prstGeom>
            <a:solidFill>
              <a:srgbClr val="F0F3FC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1878069" y="6396343"/>
              <a:ext cx="3862189" cy="150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Personalized Website</a:t>
              </a:r>
              <a:endParaRPr/>
            </a:p>
          </p:txBody>
        </p:sp>
        <p:pic>
          <p:nvPicPr>
            <p:cNvPr id="206" name="Google Shape;206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74624" y="4283908"/>
              <a:ext cx="1617780" cy="1582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7"/>
          <p:cNvGrpSpPr/>
          <p:nvPr/>
        </p:nvGrpSpPr>
        <p:grpSpPr>
          <a:xfrm>
            <a:off x="9961958" y="3488326"/>
            <a:ext cx="4077144" cy="4501035"/>
            <a:chOff x="10217138" y="3509591"/>
            <a:chExt cx="4077144" cy="4501035"/>
          </a:xfrm>
        </p:grpSpPr>
        <p:sp>
          <p:nvSpPr>
            <p:cNvPr id="208" name="Google Shape;208;p7"/>
            <p:cNvSpPr/>
            <p:nvPr/>
          </p:nvSpPr>
          <p:spPr>
            <a:xfrm>
              <a:off x="11037246" y="3509591"/>
              <a:ext cx="2701924" cy="2701924"/>
            </a:xfrm>
            <a:prstGeom prst="ellipse">
              <a:avLst/>
            </a:prstGeom>
            <a:solidFill>
              <a:srgbClr val="F0F3FC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09" name="Google Shape;209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59535" y="4168366"/>
              <a:ext cx="2386489" cy="1669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7"/>
            <p:cNvSpPr txBox="1"/>
            <p:nvPr/>
          </p:nvSpPr>
          <p:spPr>
            <a:xfrm>
              <a:off x="10217138" y="6504997"/>
              <a:ext cx="4077144" cy="150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Business Tracking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&amp; Reporting on the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Salesforce Platform</a:t>
              </a:r>
              <a:endParaRPr/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5888639" y="3498777"/>
            <a:ext cx="3862189" cy="4505597"/>
            <a:chOff x="5888639" y="3520042"/>
            <a:chExt cx="3862189" cy="4505597"/>
          </a:xfrm>
        </p:grpSpPr>
        <p:sp>
          <p:nvSpPr>
            <p:cNvPr id="212" name="Google Shape;212;p7"/>
            <p:cNvSpPr/>
            <p:nvPr/>
          </p:nvSpPr>
          <p:spPr>
            <a:xfrm>
              <a:off x="6675318" y="3520042"/>
              <a:ext cx="2701924" cy="2701924"/>
            </a:xfrm>
            <a:prstGeom prst="ellipse">
              <a:avLst/>
            </a:prstGeom>
            <a:solidFill>
              <a:srgbClr val="F0F3FC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3" name="Google Shape;213;p7" descr="Icon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981435" y="3924810"/>
              <a:ext cx="2089689" cy="2089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7"/>
            <p:cNvSpPr txBox="1"/>
            <p:nvPr/>
          </p:nvSpPr>
          <p:spPr>
            <a:xfrm>
              <a:off x="5888639" y="6520010"/>
              <a:ext cx="3862189" cy="150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Training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&amp; Marketing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Tools</a:t>
              </a:r>
              <a:endParaRPr sz="3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5" name="Google Shape;215;p7"/>
          <p:cNvGrpSpPr/>
          <p:nvPr/>
        </p:nvGrpSpPr>
        <p:grpSpPr>
          <a:xfrm>
            <a:off x="18943997" y="3512275"/>
            <a:ext cx="2818677" cy="4446147"/>
            <a:chOff x="18943997" y="3576070"/>
            <a:chExt cx="2818677" cy="4446147"/>
          </a:xfrm>
        </p:grpSpPr>
        <p:sp>
          <p:nvSpPr>
            <p:cNvPr id="216" name="Google Shape;216;p7"/>
            <p:cNvSpPr txBox="1"/>
            <p:nvPr/>
          </p:nvSpPr>
          <p:spPr>
            <a:xfrm>
              <a:off x="18943997" y="6516588"/>
              <a:ext cx="2818677" cy="150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500"/>
                <a:buFont typeface="Helvetica Neue"/>
                <a:buNone/>
              </a:pPr>
              <a:r>
                <a:rPr lang="en-US" sz="35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Exclusive IBO Savings &amp; Rebates</a:t>
              </a:r>
              <a:endParaRPr/>
            </a:p>
          </p:txBody>
        </p:sp>
        <p:grpSp>
          <p:nvGrpSpPr>
            <p:cNvPr id="217" name="Google Shape;217;p7"/>
            <p:cNvGrpSpPr/>
            <p:nvPr/>
          </p:nvGrpSpPr>
          <p:grpSpPr>
            <a:xfrm>
              <a:off x="18987576" y="3576070"/>
              <a:ext cx="2701924" cy="2701924"/>
              <a:chOff x="18987576" y="3576070"/>
              <a:chExt cx="2701924" cy="2701924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18987576" y="3576070"/>
                <a:ext cx="2701924" cy="2701924"/>
              </a:xfrm>
              <a:prstGeom prst="ellipse">
                <a:avLst/>
              </a:prstGeom>
              <a:solidFill>
                <a:srgbClr val="F0F3FC"/>
              </a:solidFill>
              <a:ln>
                <a:noFill/>
              </a:ln>
            </p:spPr>
            <p:txBody>
              <a:bodyPr spcFirstLastPara="1" wrap="square" lIns="71425" tIns="71425" rIns="71425" bIns="714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3000"/>
                  <a:buFont typeface="Open Sans"/>
                  <a:buNone/>
                </a:pPr>
                <a:endParaRPr sz="30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219" name="Google Shape;219;p7" descr="A black background with orange letters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 l="42832" r="5808"/>
              <a:stretch/>
            </p:blipFill>
            <p:spPr>
              <a:xfrm>
                <a:off x="19251233" y="5165626"/>
                <a:ext cx="2168991" cy="7454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7" descr="A black background with orange letters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 r="57648"/>
              <a:stretch/>
            </p:blipFill>
            <p:spPr>
              <a:xfrm>
                <a:off x="19459029" y="4596918"/>
                <a:ext cx="1788612" cy="7454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7" descr="Icon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9459029" y="4082937"/>
                <a:ext cx="1806651" cy="4830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22" name="Google Shape;222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-110976" y="12925192"/>
            <a:ext cx="9182100" cy="90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pen Sans"/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DALLAS, TX - </a:t>
            </a:r>
            <a:r>
              <a:rPr lang="en-US" sz="3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JULY 26TH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2025</a:t>
            </a:r>
            <a:endParaRPr sz="3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Income from 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0" i="1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Personally Acquired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Customers*</a:t>
            </a:r>
            <a:endParaRPr/>
          </a:p>
        </p:txBody>
      </p:sp>
      <p:pic>
        <p:nvPicPr>
          <p:cNvPr id="251" name="Google Shape;251;p31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5455444" y="12213388"/>
            <a:ext cx="13473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31"/>
          <p:cNvGrpSpPr/>
          <p:nvPr/>
        </p:nvGrpSpPr>
        <p:grpSpPr>
          <a:xfrm>
            <a:off x="1338146" y="2197014"/>
            <a:ext cx="21525882" cy="9895785"/>
            <a:chOff x="1338146" y="2197014"/>
            <a:chExt cx="21525882" cy="9895785"/>
          </a:xfrm>
        </p:grpSpPr>
        <p:sp>
          <p:nvSpPr>
            <p:cNvPr id="254" name="Google Shape;254;p31"/>
            <p:cNvSpPr/>
            <p:nvPr/>
          </p:nvSpPr>
          <p:spPr>
            <a:xfrm>
              <a:off x="12411618" y="2963975"/>
              <a:ext cx="10452410" cy="9128823"/>
            </a:xfrm>
            <a:prstGeom prst="rect">
              <a:avLst/>
            </a:prstGeom>
            <a:noFill/>
            <a:ln w="57150" cap="flat" cmpd="sng">
              <a:solidFill>
                <a:srgbClr val="0D2D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1338147" y="3149629"/>
              <a:ext cx="1045241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37E"/>
                </a:buClr>
                <a:buSzPts val="6600"/>
                <a:buFont typeface="Helvetica Neue"/>
                <a:buNone/>
              </a:pPr>
              <a:r>
                <a:rPr lang="en-US" sz="66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Monthly Customer Bonuses</a:t>
              </a:r>
              <a:endParaRPr sz="66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12411617" y="3149629"/>
              <a:ext cx="10452410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37E"/>
                </a:buClr>
                <a:buSzPts val="6600"/>
                <a:buFont typeface="Helvetica Neue"/>
                <a:buNone/>
              </a:pPr>
              <a:r>
                <a:rPr lang="en-US" sz="66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Monthly Residual Income</a:t>
              </a:r>
              <a:endParaRPr sz="66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17080262" y="2197014"/>
              <a:ext cx="1115122" cy="1115122"/>
            </a:xfrm>
            <a:prstGeom prst="ellipse">
              <a:avLst/>
            </a:prstGeom>
            <a:solidFill>
              <a:srgbClr val="75BF43"/>
            </a:solidFill>
            <a:ln w="57150" cap="flat" cmpd="sng">
              <a:solidFill>
                <a:srgbClr val="0D2D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1338146" y="2963976"/>
              <a:ext cx="10452410" cy="9128823"/>
            </a:xfrm>
            <a:prstGeom prst="rect">
              <a:avLst/>
            </a:prstGeom>
            <a:noFill/>
            <a:ln w="57150" cap="flat" cmpd="sng">
              <a:solidFill>
                <a:srgbClr val="0D2D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6006790" y="2197015"/>
              <a:ext cx="1115122" cy="1115122"/>
            </a:xfrm>
            <a:prstGeom prst="ellipse">
              <a:avLst/>
            </a:prstGeom>
            <a:solidFill>
              <a:srgbClr val="75BF43"/>
            </a:solidFill>
            <a:ln w="57150" cap="flat" cmpd="sng">
              <a:solidFill>
                <a:srgbClr val="0D2D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60" name="Google Shape;260;p31"/>
          <p:cNvGrpSpPr/>
          <p:nvPr/>
        </p:nvGrpSpPr>
        <p:grpSpPr>
          <a:xfrm>
            <a:off x="1338146" y="4775419"/>
            <a:ext cx="10452410" cy="6663197"/>
            <a:chOff x="1338146" y="4775419"/>
            <a:chExt cx="10452410" cy="6663197"/>
          </a:xfrm>
        </p:grpSpPr>
        <p:sp>
          <p:nvSpPr>
            <p:cNvPr id="261" name="Google Shape;261;p31"/>
            <p:cNvSpPr txBox="1"/>
            <p:nvPr/>
          </p:nvSpPr>
          <p:spPr>
            <a:xfrm>
              <a:off x="1338146" y="4775419"/>
              <a:ext cx="10452410" cy="843693"/>
            </a:xfrm>
            <a:prstGeom prst="rect">
              <a:avLst/>
            </a:prstGeom>
            <a:solidFill>
              <a:srgbClr val="F2682A"/>
            </a:solidFill>
            <a:ln>
              <a:noFill/>
            </a:ln>
          </p:spPr>
          <p:txBody>
            <a:bodyPr spcFirstLastPara="1" wrap="square" lIns="91425" tIns="182875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68518"/>
                </a:lnSpc>
                <a:spcBef>
                  <a:spcPts val="0"/>
                </a:spcBef>
                <a:spcAft>
                  <a:spcPts val="0"/>
                </a:spcAft>
                <a:buClr>
                  <a:srgbClr val="4F92D3"/>
                </a:buClr>
                <a:buSzPts val="5400"/>
                <a:buFont typeface="Helvetica Neue"/>
                <a:buNone/>
              </a:pPr>
              <a:r>
                <a:rPr lang="en-US" sz="5400" b="1" i="1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Acquire Customers Totaling:</a:t>
              </a:r>
              <a:endParaRPr sz="28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141727" y="9499624"/>
              <a:ext cx="8845248" cy="1938992"/>
            </a:xfrm>
            <a:prstGeom prst="rect">
              <a:avLst/>
            </a:prstGeom>
            <a:noFill/>
            <a:ln w="57150" cap="flat" cmpd="sng">
              <a:solidFill>
                <a:srgbClr val="75BF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82CD"/>
                </a:buClr>
                <a:buSzPts val="6600"/>
                <a:buFont typeface="Helvetica Neue"/>
                <a:buNone/>
              </a:pPr>
              <a:r>
                <a:rPr lang="en-US" sz="66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Plus </a:t>
              </a:r>
              <a:r>
                <a:rPr lang="en-US" sz="72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$200 </a:t>
              </a:r>
              <a:endParaRPr sz="1400" b="0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82CD"/>
                </a:buClr>
                <a:buSzPts val="4800"/>
                <a:buFont typeface="Helvetica Neue"/>
                <a:buNone/>
              </a:pPr>
              <a:r>
                <a:rPr lang="en-US" sz="4800" b="0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for Every Additional 3 Services*</a:t>
              </a:r>
              <a:endParaRPr sz="6600" b="0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1771657" y="6002464"/>
              <a:ext cx="9592056" cy="3139321"/>
            </a:xfrm>
            <a:prstGeom prst="rect">
              <a:avLst/>
            </a:prstGeom>
            <a:solidFill>
              <a:srgbClr val="75BF43"/>
            </a:solidFill>
            <a:ln w="38100" cap="flat" cmpd="sng">
              <a:solidFill>
                <a:srgbClr val="0D2D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0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5 Services =   </a:t>
              </a:r>
              <a:r>
                <a:rPr lang="en-US" sz="66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$200</a:t>
              </a:r>
              <a:endParaRPr sz="180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0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8 Services =   </a:t>
              </a:r>
              <a:r>
                <a:rPr lang="en-US" sz="66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$400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0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11 Services =</a:t>
              </a:r>
              <a:r>
                <a:rPr lang="en-US" sz="66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 $600</a:t>
              </a:r>
              <a:endParaRPr/>
            </a:p>
          </p:txBody>
        </p:sp>
      </p:grpSp>
      <p:grpSp>
        <p:nvGrpSpPr>
          <p:cNvPr id="264" name="Google Shape;264;p31"/>
          <p:cNvGrpSpPr/>
          <p:nvPr/>
        </p:nvGrpSpPr>
        <p:grpSpPr>
          <a:xfrm>
            <a:off x="12411616" y="4775419"/>
            <a:ext cx="10452410" cy="6298302"/>
            <a:chOff x="12411616" y="4775419"/>
            <a:chExt cx="10452410" cy="6298302"/>
          </a:xfrm>
        </p:grpSpPr>
        <p:sp>
          <p:nvSpPr>
            <p:cNvPr id="265" name="Google Shape;265;p31"/>
            <p:cNvSpPr/>
            <p:nvPr/>
          </p:nvSpPr>
          <p:spPr>
            <a:xfrm>
              <a:off x="12839958" y="6046456"/>
              <a:ext cx="9595727" cy="3157639"/>
            </a:xfrm>
            <a:prstGeom prst="rect">
              <a:avLst/>
            </a:prstGeom>
            <a:solidFill>
              <a:srgbClr val="75BF43"/>
            </a:solidFill>
            <a:ln w="57150" cap="flat" cmpd="sng">
              <a:solidFill>
                <a:srgbClr val="0D2D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800"/>
                <a:buFont typeface="Helvetica Neue"/>
                <a:buNone/>
              </a:pPr>
              <a:r>
                <a:rPr lang="en-US" sz="9600" b="1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3% to 20%</a:t>
              </a:r>
              <a:endParaRPr sz="1600" b="0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200"/>
                <a:buFont typeface="Helvetica Neue"/>
                <a:buNone/>
              </a:pPr>
              <a:r>
                <a:rPr lang="en-US" sz="6600" b="0" i="0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Commissionable Revenue*</a:t>
              </a:r>
              <a:endParaRPr sz="1600" b="0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1"/>
            <p:cNvSpPr txBox="1"/>
            <p:nvPr/>
          </p:nvSpPr>
          <p:spPr>
            <a:xfrm>
              <a:off x="14089722" y="9873392"/>
              <a:ext cx="706987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8DCD"/>
                </a:buClr>
                <a:buSzPts val="5400"/>
                <a:buFont typeface="Helvetica Neue"/>
                <a:buNone/>
              </a:pPr>
              <a:r>
                <a:rPr lang="en-US" sz="3600" b="0" i="1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Paid monthly on </a:t>
              </a:r>
              <a:r>
                <a:rPr lang="en-US" sz="3600" b="1" i="1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your </a:t>
              </a:r>
              <a:r>
                <a:rPr lang="en-US" sz="3600" b="0" i="1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customers Monthly Commissionable Revenue</a:t>
              </a:r>
              <a:r>
                <a:rPr lang="en-US" sz="36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1"/>
            <p:cNvSpPr txBox="1"/>
            <p:nvPr/>
          </p:nvSpPr>
          <p:spPr>
            <a:xfrm>
              <a:off x="12411616" y="4775419"/>
              <a:ext cx="10452410" cy="843693"/>
            </a:xfrm>
            <a:prstGeom prst="rect">
              <a:avLst/>
            </a:prstGeom>
            <a:solidFill>
              <a:srgbClr val="F2682A"/>
            </a:solidFill>
            <a:ln>
              <a:noFill/>
            </a:ln>
          </p:spPr>
          <p:txBody>
            <a:bodyPr spcFirstLastPara="1" wrap="square" lIns="91425" tIns="182875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68518"/>
                </a:lnSpc>
                <a:spcBef>
                  <a:spcPts val="0"/>
                </a:spcBef>
                <a:spcAft>
                  <a:spcPts val="0"/>
                </a:spcAft>
                <a:buClr>
                  <a:srgbClr val="4F92D3"/>
                </a:buClr>
                <a:buSzPts val="5400"/>
                <a:buFont typeface="Helvetica Neue"/>
                <a:buNone/>
              </a:pPr>
              <a:r>
                <a:rPr lang="en-US" sz="5400" b="1" i="1" u="none" strike="noStrike" cap="none">
                  <a:solidFill>
                    <a:srgbClr val="0D2D53"/>
                  </a:solidFill>
                  <a:latin typeface="Calibri"/>
                  <a:ea typeface="Calibri"/>
                  <a:cs typeface="Calibri"/>
                  <a:sym typeface="Calibri"/>
                </a:rPr>
                <a:t>Earn Monthly On Your Customers</a:t>
              </a:r>
              <a:endParaRPr sz="28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051574-7EA4-FDB5-3C2D-8C8F9F0AF7D0}"/>
              </a:ext>
            </a:extLst>
          </p:cNvPr>
          <p:cNvSpPr txBox="1"/>
          <p:nvPr/>
        </p:nvSpPr>
        <p:spPr>
          <a:xfrm>
            <a:off x="-3345873" y="12859760"/>
            <a:ext cx="13869786" cy="76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pen Sans"/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DALLAS, TX - JULY 26TH, 2025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Income from 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0" i="1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Team’s Acquired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Customers*</a:t>
            </a:r>
            <a:endParaRPr/>
          </a:p>
        </p:txBody>
      </p:sp>
      <p:pic>
        <p:nvPicPr>
          <p:cNvPr id="274" name="Google Shape;274;p32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5484394" y="12507700"/>
            <a:ext cx="163745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32"/>
          <p:cNvGrpSpPr/>
          <p:nvPr/>
        </p:nvGrpSpPr>
        <p:grpSpPr>
          <a:xfrm>
            <a:off x="2554018" y="9045653"/>
            <a:ext cx="19275965" cy="3523602"/>
            <a:chOff x="2021772" y="8730343"/>
            <a:chExt cx="19275965" cy="3523602"/>
          </a:xfrm>
        </p:grpSpPr>
        <p:sp>
          <p:nvSpPr>
            <p:cNvPr id="277" name="Google Shape;277;p32"/>
            <p:cNvSpPr/>
            <p:nvPr/>
          </p:nvSpPr>
          <p:spPr>
            <a:xfrm>
              <a:off x="4889586" y="8730343"/>
              <a:ext cx="2069082" cy="2069082"/>
            </a:xfrm>
            <a:prstGeom prst="ellipse">
              <a:avLst/>
            </a:prstGeom>
            <a:solidFill>
              <a:srgbClr val="407DC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ETL</a:t>
              </a: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757400" y="8730343"/>
              <a:ext cx="2069082" cy="2069082"/>
            </a:xfrm>
            <a:prstGeom prst="ellipse">
              <a:avLst/>
            </a:prstGeom>
            <a:solidFill>
              <a:srgbClr val="6F90A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RC</a:t>
              </a:r>
              <a:endParaRPr sz="5400" b="1" i="0" u="none" strike="noStrike" cap="none">
                <a:solidFill>
                  <a:srgbClr val="FFFFFF"/>
                </a:solidFill>
                <a:highlight>
                  <a:srgbClr val="92929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0625214" y="8730343"/>
              <a:ext cx="2069082" cy="2069082"/>
            </a:xfrm>
            <a:prstGeom prst="ellipse">
              <a:avLst/>
            </a:prstGeom>
            <a:solidFill>
              <a:srgbClr val="01265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RD</a:t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3493028" y="8730343"/>
              <a:ext cx="2069082" cy="2069082"/>
            </a:xfrm>
            <a:prstGeom prst="ellipse">
              <a:avLst/>
            </a:prstGeom>
            <a:solidFill>
              <a:srgbClr val="FF671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RVP</a:t>
              </a:r>
              <a:endParaRPr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6360842" y="8730343"/>
              <a:ext cx="2069082" cy="2069082"/>
            </a:xfrm>
            <a:prstGeom prst="ellipse">
              <a:avLst/>
            </a:prstGeom>
            <a:solidFill>
              <a:srgbClr val="78BE1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SVP</a:t>
              </a: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9228655" y="8730343"/>
              <a:ext cx="2069082" cy="2069082"/>
            </a:xfrm>
            <a:prstGeom prst="ellipse">
              <a:avLst/>
            </a:prstGeom>
            <a:solidFill>
              <a:srgbClr val="48586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SVP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Platinum</a:t>
              </a:r>
              <a:endParaRPr sz="16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 txBox="1"/>
            <p:nvPr/>
          </p:nvSpPr>
          <p:spPr>
            <a:xfrm>
              <a:off x="5176995" y="11269060"/>
              <a:ext cx="14942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$50</a:t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2021772" y="8730343"/>
              <a:ext cx="2069082" cy="2069082"/>
            </a:xfrm>
            <a:prstGeom prst="ellipse">
              <a:avLst/>
            </a:prstGeom>
            <a:solidFill>
              <a:srgbClr val="61CBC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CQ</a:t>
              </a:r>
              <a:endParaRPr/>
            </a:p>
          </p:txBody>
        </p:sp>
        <p:sp>
          <p:nvSpPr>
            <p:cNvPr id="285" name="Google Shape;285;p32"/>
            <p:cNvSpPr txBox="1"/>
            <p:nvPr/>
          </p:nvSpPr>
          <p:spPr>
            <a:xfrm>
              <a:off x="7942779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$150</a:t>
              </a:r>
              <a:endParaRPr/>
            </a:p>
          </p:txBody>
        </p:sp>
        <p:sp>
          <p:nvSpPr>
            <p:cNvPr id="286" name="Google Shape;286;p32"/>
            <p:cNvSpPr txBox="1"/>
            <p:nvPr/>
          </p:nvSpPr>
          <p:spPr>
            <a:xfrm>
              <a:off x="10810593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$250</a:t>
              </a:r>
              <a:endParaRPr/>
            </a:p>
          </p:txBody>
        </p:sp>
        <p:sp>
          <p:nvSpPr>
            <p:cNvPr id="287" name="Google Shape;287;p32"/>
            <p:cNvSpPr txBox="1"/>
            <p:nvPr/>
          </p:nvSpPr>
          <p:spPr>
            <a:xfrm>
              <a:off x="13678407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$350</a:t>
              </a:r>
              <a:endParaRPr/>
            </a:p>
          </p:txBody>
        </p:sp>
        <p:sp>
          <p:nvSpPr>
            <p:cNvPr id="288" name="Google Shape;288;p32"/>
            <p:cNvSpPr txBox="1"/>
            <p:nvPr/>
          </p:nvSpPr>
          <p:spPr>
            <a:xfrm>
              <a:off x="16546221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$400</a:t>
              </a:r>
              <a:endParaRPr/>
            </a:p>
          </p:txBody>
        </p:sp>
        <p:sp>
          <p:nvSpPr>
            <p:cNvPr id="289" name="Google Shape;289;p32"/>
            <p:cNvSpPr txBox="1"/>
            <p:nvPr/>
          </p:nvSpPr>
          <p:spPr>
            <a:xfrm>
              <a:off x="19414034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$450</a:t>
              </a:r>
              <a:endParaRPr/>
            </a:p>
          </p:txBody>
        </p:sp>
      </p:grpSp>
      <p:sp>
        <p:nvSpPr>
          <p:cNvPr id="290" name="Google Shape;290;p32"/>
          <p:cNvSpPr txBox="1"/>
          <p:nvPr/>
        </p:nvSpPr>
        <p:spPr>
          <a:xfrm>
            <a:off x="0" y="7509316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Overriding Customer Acquisition Bonuses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Earned once, when your team  becomes customer qualified</a:t>
            </a:r>
            <a:endParaRPr/>
          </a:p>
        </p:txBody>
      </p:sp>
      <p:grpSp>
        <p:nvGrpSpPr>
          <p:cNvPr id="291" name="Google Shape;291;p32"/>
          <p:cNvGrpSpPr/>
          <p:nvPr/>
        </p:nvGrpSpPr>
        <p:grpSpPr>
          <a:xfrm>
            <a:off x="25099" y="2044530"/>
            <a:ext cx="24384000" cy="4895982"/>
            <a:chOff x="25099" y="2044530"/>
            <a:chExt cx="24384000" cy="4895982"/>
          </a:xfrm>
        </p:grpSpPr>
        <p:sp>
          <p:nvSpPr>
            <p:cNvPr id="292" name="Google Shape;292;p32"/>
            <p:cNvSpPr/>
            <p:nvPr/>
          </p:nvSpPr>
          <p:spPr>
            <a:xfrm>
              <a:off x="11397449" y="3851665"/>
              <a:ext cx="10207481" cy="3021776"/>
            </a:xfrm>
            <a:prstGeom prst="rect">
              <a:avLst/>
            </a:prstGeom>
            <a:solidFill>
              <a:srgbClr val="75BF4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up to</a:t>
              </a:r>
              <a:r>
                <a:rPr lang="en-US" sz="9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92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4%</a:t>
              </a:r>
              <a:endParaRPr sz="10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0" i="1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Commissionable Revenue</a:t>
              </a:r>
              <a:endParaRPr sz="1000"/>
            </a:p>
          </p:txBody>
        </p:sp>
        <p:sp>
          <p:nvSpPr>
            <p:cNvPr id="293" name="Google Shape;293;p32"/>
            <p:cNvSpPr txBox="1"/>
            <p:nvPr/>
          </p:nvSpPr>
          <p:spPr>
            <a:xfrm>
              <a:off x="25099" y="2044530"/>
              <a:ext cx="243840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Overriding Residual Income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1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Paid monthly on customers your team enrolls</a:t>
              </a:r>
              <a:endParaRPr/>
            </a:p>
          </p:txBody>
        </p:sp>
        <p:pic>
          <p:nvPicPr>
            <p:cNvPr id="294" name="Google Shape;294;p32" descr="A group of people with a person in the midd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327" r="489"/>
            <a:stretch/>
          </p:blipFill>
          <p:spPr>
            <a:xfrm>
              <a:off x="2779070" y="4112336"/>
              <a:ext cx="7708900" cy="28281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5" name="Google Shape;295;p32"/>
          <p:cNvCxnSpPr/>
          <p:nvPr/>
        </p:nvCxnSpPr>
        <p:spPr>
          <a:xfrm>
            <a:off x="8806916" y="7237075"/>
            <a:ext cx="6770169" cy="0"/>
          </a:xfrm>
          <a:prstGeom prst="straightConnector1">
            <a:avLst/>
          </a:prstGeom>
          <a:noFill/>
          <a:ln w="28575" cap="flat" cmpd="sng">
            <a:solidFill>
              <a:srgbClr val="0D2D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3B0034-09B4-0A6F-2F79-9363951B3F3E}"/>
              </a:ext>
            </a:extLst>
          </p:cNvPr>
          <p:cNvSpPr txBox="1"/>
          <p:nvPr/>
        </p:nvSpPr>
        <p:spPr>
          <a:xfrm>
            <a:off x="-3373627" y="12736931"/>
            <a:ext cx="14329801" cy="76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pen Sans"/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DALLAS, TX - JULY 26TH, 2025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17616998" y="664352"/>
            <a:ext cx="5852602" cy="2937211"/>
          </a:xfrm>
          <a:prstGeom prst="wedgeRoundRectCallout">
            <a:avLst>
              <a:gd name="adj1" fmla="val -105198"/>
              <a:gd name="adj2" fmla="val 48420"/>
              <a:gd name="adj3" fmla="val 16667"/>
            </a:avLst>
          </a:prstGeom>
          <a:noFill/>
          <a:ln w="107950" cap="flat" cmpd="sng">
            <a:solidFill>
              <a:srgbClr val="0044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1666"/>
              </a:lnSpc>
              <a:spcBef>
                <a:spcPts val="0"/>
              </a:spcBef>
              <a:spcAft>
                <a:spcPts val="0"/>
              </a:spcAft>
              <a:buClr>
                <a:srgbClr val="00447C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447C"/>
                </a:solidFill>
                <a:latin typeface="Calibri"/>
                <a:ea typeface="Calibri"/>
                <a:cs typeface="Calibri"/>
                <a:sym typeface="Calibri"/>
              </a:rPr>
              <a:t>In Business for yourself…never by yourself!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 and Support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/>
          <p:cNvPicPr preferRelativeResize="0"/>
          <p:nvPr/>
        </p:nvPicPr>
        <p:blipFill rotWithShape="1">
          <a:blip r:embed="rId4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4780143" y="11588249"/>
            <a:ext cx="148177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6060"/>
              </a:lnSpc>
              <a:spcBef>
                <a:spcPts val="0"/>
              </a:spcBef>
              <a:spcAft>
                <a:spcPts val="0"/>
              </a:spcAft>
              <a:buClr>
                <a:srgbClr val="0D2D53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rPr>
              <a:t>National and International Events</a:t>
            </a:r>
            <a:endParaRPr/>
          </a:p>
        </p:txBody>
      </p:sp>
      <p:grpSp>
        <p:nvGrpSpPr>
          <p:cNvPr id="284" name="Google Shape;284;p10"/>
          <p:cNvGrpSpPr/>
          <p:nvPr/>
        </p:nvGrpSpPr>
        <p:grpSpPr>
          <a:xfrm>
            <a:off x="4618081" y="6029792"/>
            <a:ext cx="15141823" cy="3314706"/>
            <a:chOff x="4618081" y="6029792"/>
            <a:chExt cx="15141823" cy="3314706"/>
          </a:xfrm>
        </p:grpSpPr>
        <p:grpSp>
          <p:nvGrpSpPr>
            <p:cNvPr id="285" name="Google Shape;285;p10"/>
            <p:cNvGrpSpPr/>
            <p:nvPr/>
          </p:nvGrpSpPr>
          <p:grpSpPr>
            <a:xfrm>
              <a:off x="4618081" y="7840861"/>
              <a:ext cx="15141823" cy="1503637"/>
              <a:chOff x="4618081" y="8005169"/>
              <a:chExt cx="15141823" cy="1503637"/>
            </a:xfrm>
          </p:grpSpPr>
          <p:sp>
            <p:nvSpPr>
              <p:cNvPr id="286" name="Google Shape;286;p10"/>
              <p:cNvSpPr txBox="1"/>
              <p:nvPr/>
            </p:nvSpPr>
            <p:spPr>
              <a:xfrm>
                <a:off x="4812037" y="8400810"/>
                <a:ext cx="14817703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Team’s In-Person and Virtual Events</a:t>
                </a: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4618081" y="8005169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88" name="Google Shape;288;p10"/>
            <p:cNvGrpSpPr/>
            <p:nvPr/>
          </p:nvGrpSpPr>
          <p:grpSpPr>
            <a:xfrm>
              <a:off x="7647845" y="6029792"/>
              <a:ext cx="9082294" cy="1732844"/>
              <a:chOff x="7063061" y="5951763"/>
              <a:chExt cx="9082294" cy="1732844"/>
            </a:xfrm>
          </p:grpSpPr>
          <p:pic>
            <p:nvPicPr>
              <p:cNvPr id="289" name="Google Shape;289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74217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221578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063061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889904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437265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4" name="Google Shape;294;p10"/>
          <p:cNvGrpSpPr/>
          <p:nvPr/>
        </p:nvGrpSpPr>
        <p:grpSpPr>
          <a:xfrm>
            <a:off x="4618081" y="3233028"/>
            <a:ext cx="15141823" cy="2849969"/>
            <a:chOff x="4618081" y="3116171"/>
            <a:chExt cx="15141823" cy="2849969"/>
          </a:xfrm>
        </p:grpSpPr>
        <p:grpSp>
          <p:nvGrpSpPr>
            <p:cNvPr id="295" name="Google Shape;295;p10"/>
            <p:cNvGrpSpPr/>
            <p:nvPr/>
          </p:nvGrpSpPr>
          <p:grpSpPr>
            <a:xfrm>
              <a:off x="4618081" y="4415634"/>
              <a:ext cx="15141823" cy="1550506"/>
              <a:chOff x="4618081" y="4415634"/>
              <a:chExt cx="15141823" cy="1550506"/>
            </a:xfrm>
          </p:grpSpPr>
          <p:sp>
            <p:nvSpPr>
              <p:cNvPr id="296" name="Google Shape;296;p10"/>
              <p:cNvSpPr/>
              <p:nvPr/>
            </p:nvSpPr>
            <p:spPr>
              <a:xfrm>
                <a:off x="4618081" y="4415634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7" name="Google Shape;297;p10"/>
              <p:cNvSpPr txBox="1"/>
              <p:nvPr/>
            </p:nvSpPr>
            <p:spPr>
              <a:xfrm>
                <a:off x="5820089" y="4858144"/>
                <a:ext cx="1280160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Online Presentations and Training</a:t>
                </a:r>
                <a:endParaRPr/>
              </a:p>
            </p:txBody>
          </p:sp>
        </p:grpSp>
        <p:pic>
          <p:nvPicPr>
            <p:cNvPr id="298" name="Google Shape;298;p10" descr="A blue letter c on a black background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55638" y="3116171"/>
              <a:ext cx="3866707" cy="1077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10"/>
          <p:cNvGrpSpPr/>
          <p:nvPr/>
        </p:nvGrpSpPr>
        <p:grpSpPr>
          <a:xfrm>
            <a:off x="4618079" y="9387157"/>
            <a:ext cx="15141823" cy="3026553"/>
            <a:chOff x="4618079" y="9387157"/>
            <a:chExt cx="15141823" cy="3026553"/>
          </a:xfrm>
        </p:grpSpPr>
        <p:sp>
          <p:nvSpPr>
            <p:cNvPr id="300" name="Google Shape;300;p10"/>
            <p:cNvSpPr/>
            <p:nvPr/>
          </p:nvSpPr>
          <p:spPr>
            <a:xfrm>
              <a:off x="4618079" y="11226463"/>
              <a:ext cx="15141823" cy="1187247"/>
            </a:xfrm>
            <a:prstGeom prst="rect">
              <a:avLst/>
            </a:prstGeom>
            <a:noFill/>
            <a:ln w="57150" cap="flat" cmpd="sng">
              <a:solidFill>
                <a:srgbClr val="F26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94736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900"/>
                <a:buFont typeface="Open Sans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01" name="Google Shape;301;p10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b="20096"/>
            <a:stretch/>
          </p:blipFill>
          <p:spPr>
            <a:xfrm>
              <a:off x="9743278" y="9387157"/>
              <a:ext cx="4891431" cy="1631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10"/>
          <p:cNvSpPr txBox="1"/>
          <p:nvPr/>
        </p:nvSpPr>
        <p:spPr>
          <a:xfrm>
            <a:off x="-324121" y="12929690"/>
            <a:ext cx="9279862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indent="0" algn="ct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00B050"/>
                </a:solidFill>
              </a:rPr>
              <a:t>DALLAS, TX - JULY 26TH, 2025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uFillTx/>
              <a:sym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Custom 1">
      <a:dk1>
        <a:srgbClr val="5E5E5E"/>
      </a:dk1>
      <a:lt1>
        <a:srgbClr val="FFFFFF"/>
      </a:lt1>
      <a:dk2>
        <a:srgbClr val="5E5E5E"/>
      </a:dk2>
      <a:lt2>
        <a:srgbClr val="D6D5D5"/>
      </a:lt2>
      <a:accent1>
        <a:srgbClr val="002956"/>
      </a:accent1>
      <a:accent2>
        <a:srgbClr val="5FCBC9"/>
      </a:accent2>
      <a:accent3>
        <a:srgbClr val="949BA2"/>
      </a:accent3>
      <a:accent4>
        <a:srgbClr val="367CCA"/>
      </a:accent4>
      <a:accent5>
        <a:srgbClr val="FE661B"/>
      </a:accent5>
      <a:accent6>
        <a:srgbClr val="6FB3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618</Words>
  <Application>Microsoft Office PowerPoint</Application>
  <PresentationFormat>Custom</PresentationFormat>
  <Paragraphs>168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Helvetica Neue</vt:lpstr>
      <vt:lpstr>Aptos Black</vt:lpstr>
      <vt:lpstr>Helvetica</vt:lpstr>
      <vt:lpstr>Open Sans</vt:lpstr>
      <vt:lpstr>Helvetica Neue Medium</vt:lpstr>
      <vt:lpstr>Public Sans</vt:lpstr>
      <vt:lpstr>Myriad Pro</vt:lpstr>
      <vt:lpstr>Arial</vt:lpstr>
      <vt:lpstr>Calibri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Van Buhler</dc:creator>
  <cp:lastModifiedBy>Adry Huayanca</cp:lastModifiedBy>
  <cp:revision>22</cp:revision>
  <dcterms:modified xsi:type="dcterms:W3CDTF">2025-07-04T11:02:21Z</dcterms:modified>
</cp:coreProperties>
</file>