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78" r:id="rId6"/>
    <p:sldId id="276" r:id="rId7"/>
    <p:sldId id="2147478830" r:id="rId8"/>
    <p:sldId id="269" r:id="rId9"/>
    <p:sldId id="277" r:id="rId10"/>
    <p:sldId id="271" r:id="rId11"/>
    <p:sldId id="272" r:id="rId12"/>
    <p:sldId id="273" r:id="rId13"/>
  </p:sldIdLst>
  <p:sldSz cx="18288000" cy="10287000"/>
  <p:notesSz cx="6858000" cy="9144000"/>
  <p:embeddedFontLst>
    <p:embeddedFont>
      <p:font typeface="Anton" pitchFamily="2" charset="0"/>
      <p:regular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entury Gothic Paneuropean" panose="020B0604020202020204" charset="0"/>
      <p:regular r:id="rId24"/>
    </p:embeddedFont>
    <p:embeddedFont>
      <p:font typeface="Century Gothic Paneuropean Bold" panose="020B0604020202020204" charset="0"/>
      <p:regular r:id="rId25"/>
      <p:bold r:id="rId26"/>
    </p:embeddedFont>
    <p:embeddedFont>
      <p:font typeface="Century Gothic Paneuropean Bold Italics" panose="020B0604020202020204" charset="0"/>
      <p:regular r:id="rId27"/>
      <p:bold r:id="rId28"/>
    </p:embeddedFont>
    <p:embeddedFont>
      <p:font typeface="Century Gothic Paneuropean Italics" panose="020B0604020202020204" charset="0"/>
      <p:regular r:id="rId29"/>
      <p: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1EA"/>
    <a:srgbClr val="8471F2"/>
    <a:srgbClr val="4E92D5"/>
    <a:srgbClr val="12599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EB78B-A7EF-4016-A51E-97007D84966D}" v="3" dt="2026-01-31T01:48:52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94569" autoAdjust="0"/>
  </p:normalViewPr>
  <p:slideViewPr>
    <p:cSldViewPr>
      <p:cViewPr varScale="1">
        <p:scale>
          <a:sx n="55" d="100"/>
          <a:sy n="55" d="100"/>
        </p:scale>
        <p:origin x="178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6/11/relationships/changesInfo" Target="changesInfos/changesInfo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street" userId="c788e876b8a21434" providerId="LiveId" clId="{B2A6483D-6DC5-4DB0-99C3-3863F850DD9E}"/>
    <pc:docChg chg="addSld delSld modSld sldOrd">
      <pc:chgData name="jeff street" userId="c788e876b8a21434" providerId="LiveId" clId="{B2A6483D-6DC5-4DB0-99C3-3863F850DD9E}" dt="2026-01-31T01:49:13.987" v="9"/>
      <pc:docMkLst>
        <pc:docMk/>
      </pc:docMkLst>
      <pc:sldChg chg="modAnim">
        <pc:chgData name="jeff street" userId="c788e876b8a21434" providerId="LiveId" clId="{B2A6483D-6DC5-4DB0-99C3-3863F850DD9E}" dt="2026-01-31T01:48:52.761" v="7"/>
        <pc:sldMkLst>
          <pc:docMk/>
          <pc:sldMk cId="0" sldId="260"/>
        </pc:sldMkLst>
      </pc:sldChg>
      <pc:sldChg chg="add del">
        <pc:chgData name="jeff street" userId="c788e876b8a21434" providerId="LiveId" clId="{B2A6483D-6DC5-4DB0-99C3-3863F850DD9E}" dt="2026-01-31T01:48:23.814" v="5" actId="47"/>
        <pc:sldMkLst>
          <pc:docMk/>
          <pc:sldMk cId="0" sldId="264"/>
        </pc:sldMkLst>
      </pc:sldChg>
      <pc:sldChg chg="modSp mod">
        <pc:chgData name="jeff street" userId="c788e876b8a21434" providerId="LiveId" clId="{B2A6483D-6DC5-4DB0-99C3-3863F850DD9E}" dt="2026-01-31T01:48:16.820" v="4" actId="6549"/>
        <pc:sldMkLst>
          <pc:docMk/>
          <pc:sldMk cId="0" sldId="269"/>
        </pc:sldMkLst>
        <pc:spChg chg="mod">
          <ac:chgData name="jeff street" userId="c788e876b8a21434" providerId="LiveId" clId="{B2A6483D-6DC5-4DB0-99C3-3863F850DD9E}" dt="2026-01-31T01:48:16.820" v="4" actId="6549"/>
          <ac:spMkLst>
            <pc:docMk/>
            <pc:sldMk cId="0" sldId="269"/>
            <ac:spMk id="16" creationId="{00000000-0000-0000-0000-000000000000}"/>
          </ac:spMkLst>
        </pc:spChg>
      </pc:sldChg>
      <pc:sldChg chg="ord">
        <pc:chgData name="jeff street" userId="c788e876b8a21434" providerId="LiveId" clId="{B2A6483D-6DC5-4DB0-99C3-3863F850DD9E}" dt="2026-01-31T01:49:13.987" v="9"/>
        <pc:sldMkLst>
          <pc:docMk/>
          <pc:sldMk cId="0" sldId="271"/>
        </pc:sldMkLst>
      </pc:sldChg>
      <pc:sldChg chg="del">
        <pc:chgData name="jeff street" userId="c788e876b8a21434" providerId="LiveId" clId="{B2A6483D-6DC5-4DB0-99C3-3863F850DD9E}" dt="2026-01-31T01:05:24.606" v="1" actId="47"/>
        <pc:sldMkLst>
          <pc:docMk/>
          <pc:sldMk cId="0" sldId="274"/>
        </pc:sldMkLst>
      </pc:sldChg>
      <pc:sldMasterChg chg="delSldLayout">
        <pc:chgData name="jeff street" userId="c788e876b8a21434" providerId="LiveId" clId="{B2A6483D-6DC5-4DB0-99C3-3863F850DD9E}" dt="2026-01-31T01:48:23.814" v="5" actId="47"/>
        <pc:sldMasterMkLst>
          <pc:docMk/>
          <pc:sldMasterMk cId="0" sldId="2147483648"/>
        </pc:sldMasterMkLst>
        <pc:sldLayoutChg chg="del">
          <pc:chgData name="jeff street" userId="c788e876b8a21434" providerId="LiveId" clId="{B2A6483D-6DC5-4DB0-99C3-3863F850DD9E}" dt="2026-01-31T01:48:23.814" v="5" actId="47"/>
          <pc:sldLayoutMkLst>
            <pc:docMk/>
            <pc:sldMasterMk cId="0" sldId="2147483648"/>
            <pc:sldLayoutMk cId="206327649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29E2-262E-ED16-7F3A-6D0BA389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712E60-3253-39BF-CE00-DBF32082EE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AEBBF-9743-1BBB-3FE0-1A7594F132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4B1063-CBC5-A787-36AA-E718C4D7D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53BFEA-8B05-44E2-FB1D-AD7E61AD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9B848-C16D-13FA-6646-147BDDCD2A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87A06-98CC-4118-C216-5F1857B51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7505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0A79-A1A1-A48A-D9CF-9E9A3C58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3111D8-E71A-CD12-6593-F910F1134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9AF97-4365-FC77-B138-DC7A7F41BA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DF62A8-7789-D83A-8454-F7613BD84B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FCE405-E391-D442-B0FE-B49F3646E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86B0-A094-500E-F989-F5A993DEEB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C18E9-127D-A4BD-B3C5-EA0815D12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369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BD76-F83D-D7DD-EA3D-28AFD519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380BFE-3B0D-1FC3-E800-BAE0E36622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32533-5689-BD1E-099B-2AD038325D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197DC1-01A4-6C78-07EB-238D073A8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8A0E5F-9594-FCE6-500B-5DFA525FF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DF925-1F4D-DEB4-9EFB-3C5840D818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9F9D3-4FFE-A72D-C95A-F4A8A2D81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9484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ACD1-B060-7A40-F9A1-3B32BCC64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9750F7-823F-FCE2-DE42-B2F8660EBC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EAED7-E22A-DC4A-1860-F5060771DA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437E5D-B473-3247-7674-E2B549254C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02A4CD-2005-DD36-60A7-117772240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D891E-9030-8009-8926-84E9E99D41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B34C9-9F35-51B6-98CF-CD83EC6BB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5682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image" Target="../media/image19.png"/><Relationship Id="rId21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8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svg"/><Relationship Id="rId24" Type="http://schemas.openxmlformats.org/officeDocument/2006/relationships/image" Target="../media/image37.sv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16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6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4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svg"/><Relationship Id="rId15" Type="http://schemas.openxmlformats.org/officeDocument/2006/relationships/image" Target="../media/image17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group of people laughing  AI-generated content may be incorrec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A flag on a ball  Description automatically generated"/>
          <p:cNvSpPr/>
          <p:nvPr/>
        </p:nvSpPr>
        <p:spPr>
          <a:xfrm>
            <a:off x="16448961" y="8571957"/>
            <a:ext cx="1359427" cy="1359427"/>
          </a:xfrm>
          <a:custGeom>
            <a:avLst/>
            <a:gdLst/>
            <a:ahLst/>
            <a:cxnLst/>
            <a:rect l="l" t="t" r="r" b="b"/>
            <a:pathLst>
              <a:path w="1359427" h="1359427">
                <a:moveTo>
                  <a:pt x="0" y="0"/>
                </a:moveTo>
                <a:lnTo>
                  <a:pt x="1359427" y="0"/>
                </a:lnTo>
                <a:lnTo>
                  <a:pt x="1359427" y="1359427"/>
                </a:lnTo>
                <a:lnTo>
                  <a:pt x="0" y="135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 white letters on a black background  Description automatically generated"/>
          <p:cNvSpPr/>
          <p:nvPr/>
        </p:nvSpPr>
        <p:spPr>
          <a:xfrm>
            <a:off x="4897193" y="4229100"/>
            <a:ext cx="8493614" cy="3198886"/>
          </a:xfrm>
          <a:custGeom>
            <a:avLst/>
            <a:gdLst/>
            <a:ahLst/>
            <a:cxnLst/>
            <a:rect l="l" t="t" r="r" b="b"/>
            <a:pathLst>
              <a:path w="8493614" h="3198886">
                <a:moveTo>
                  <a:pt x="0" y="0"/>
                </a:moveTo>
                <a:lnTo>
                  <a:pt x="8493614" y="0"/>
                </a:lnTo>
                <a:lnTo>
                  <a:pt x="8493614" y="3198885"/>
                </a:lnTo>
                <a:lnTo>
                  <a:pt x="0" y="31988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848600" y="9188244"/>
            <a:ext cx="3733800" cy="74314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5184"/>
              </a:lnSpc>
            </a:pPr>
            <a:r>
              <a:rPr lang="en-US" sz="4400" dirty="0">
                <a:solidFill>
                  <a:srgbClr val="FFFFFF"/>
                </a:solidFill>
                <a:latin typeface="Century Gothic" panose="020B0502020202020204" pitchFamily="34" charset="0"/>
                <a:ea typeface="Helvetica"/>
                <a:cs typeface="Helvetica"/>
                <a:sym typeface="Helvetica"/>
              </a:rPr>
              <a:t>acn.com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5BFE6A42-5447-DADB-6B56-CE64F8254EB8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147564" y="2266340"/>
            <a:ext cx="13992873" cy="1046147"/>
            <a:chOff x="0" y="0"/>
            <a:chExt cx="18657164" cy="13948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57159" cy="1394862"/>
            </a:xfrm>
            <a:custGeom>
              <a:avLst/>
              <a:gdLst/>
              <a:ahLst/>
              <a:cxnLst/>
              <a:rect l="l" t="t" r="r" b="b"/>
              <a:pathLst>
                <a:path w="18657159" h="1394862">
                  <a:moveTo>
                    <a:pt x="0" y="0"/>
                  </a:moveTo>
                  <a:lnTo>
                    <a:pt x="18657159" y="0"/>
                  </a:lnTo>
                  <a:lnTo>
                    <a:pt x="18657159" y="1394862"/>
                  </a:lnTo>
                  <a:lnTo>
                    <a:pt x="0" y="1394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33375"/>
              <a:ext cx="18657164" cy="106148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620"/>
                </a:lnSpc>
              </a:pPr>
              <a:r>
                <a:rPr lang="en-US" sz="5100" dirty="0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Fast Start Bonuses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114620" y="9410329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1" y="0"/>
                </a:lnTo>
                <a:lnTo>
                  <a:pt x="1835611" y="687857"/>
                </a:lnTo>
                <a:lnTo>
                  <a:pt x="0" y="687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031272" y="621564"/>
            <a:ext cx="6957336" cy="1578102"/>
            <a:chOff x="0" y="0"/>
            <a:chExt cx="9276448" cy="21041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76453" cy="2104131"/>
            </a:xfrm>
            <a:custGeom>
              <a:avLst/>
              <a:gdLst/>
              <a:ahLst/>
              <a:cxnLst/>
              <a:rect l="l" t="t" r="r" b="b"/>
              <a:pathLst>
                <a:path w="9276453" h="2104131">
                  <a:moveTo>
                    <a:pt x="0" y="0"/>
                  </a:moveTo>
                  <a:lnTo>
                    <a:pt x="9276453" y="0"/>
                  </a:lnTo>
                  <a:lnTo>
                    <a:pt x="9276453" y="2104131"/>
                  </a:lnTo>
                  <a:lnTo>
                    <a:pt x="0" y="2104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2400"/>
              <a:ext cx="9276448" cy="1951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Overriding Income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57573" y="942108"/>
            <a:ext cx="7902311" cy="930259"/>
            <a:chOff x="0" y="0"/>
            <a:chExt cx="10536415" cy="12403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36414" cy="1240343"/>
            </a:xfrm>
            <a:custGeom>
              <a:avLst/>
              <a:gdLst/>
              <a:ahLst/>
              <a:cxnLst/>
              <a:rect l="l" t="t" r="r" b="b"/>
              <a:pathLst>
                <a:path w="10536414" h="1240343">
                  <a:moveTo>
                    <a:pt x="0" y="0"/>
                  </a:moveTo>
                  <a:lnTo>
                    <a:pt x="10536414" y="0"/>
                  </a:lnTo>
                  <a:lnTo>
                    <a:pt x="10536414" y="1240343"/>
                  </a:lnTo>
                  <a:lnTo>
                    <a:pt x="0" y="12403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2400"/>
              <a:ext cx="10536415" cy="108794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Your</a:t>
              </a:r>
              <a:r>
                <a:rPr lang="en-US" sz="645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 dirty="0">
                  <a:solidFill>
                    <a:srgbClr val="404040"/>
                  </a:solidFill>
                  <a:latin typeface="Anton"/>
                  <a:ea typeface="Anton"/>
                  <a:cs typeface="Anton"/>
                  <a:sym typeface="Anton"/>
                </a:rPr>
                <a:t>Team’s</a:t>
              </a:r>
              <a:r>
                <a:rPr lang="en-US" sz="645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Customers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20" name="Freeform 20"/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0673144" y="9845288"/>
            <a:ext cx="7158038" cy="464069"/>
          </a:xfrm>
          <a:custGeom>
            <a:avLst/>
            <a:gdLst/>
            <a:ahLst/>
            <a:cxnLst/>
            <a:rect l="l" t="t" r="r" b="b"/>
            <a:pathLst>
              <a:path w="9544050" h="618759">
                <a:moveTo>
                  <a:pt x="0" y="0"/>
                </a:moveTo>
                <a:lnTo>
                  <a:pt x="9544050" y="0"/>
                </a:lnTo>
                <a:lnTo>
                  <a:pt x="9544050" y="618759"/>
                </a:lnTo>
                <a:lnTo>
                  <a:pt x="0" y="6187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DF4C72DB-296C-7723-26E1-C4E72EA2662D}"/>
              </a:ext>
            </a:extLst>
          </p:cNvPr>
          <p:cNvGrpSpPr/>
          <p:nvPr/>
        </p:nvGrpSpPr>
        <p:grpSpPr>
          <a:xfrm>
            <a:off x="3657600" y="3624815"/>
            <a:ext cx="6487888" cy="3250300"/>
            <a:chOff x="0" y="0"/>
            <a:chExt cx="8650519" cy="4333734"/>
          </a:xfrm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06B69627-82CA-A96D-D72E-D2B9B5D356F0}"/>
                </a:ext>
              </a:extLst>
            </p:cNvPr>
            <p:cNvSpPr/>
            <p:nvPr/>
          </p:nvSpPr>
          <p:spPr>
            <a:xfrm>
              <a:off x="0" y="0"/>
              <a:ext cx="8650519" cy="4333734"/>
            </a:xfrm>
            <a:custGeom>
              <a:avLst/>
              <a:gdLst/>
              <a:ahLst/>
              <a:cxnLst/>
              <a:rect l="l" t="t" r="r" b="b"/>
              <a:pathLst>
                <a:path w="8650518" h="4333734">
                  <a:moveTo>
                    <a:pt x="0" y="0"/>
                  </a:moveTo>
                  <a:lnTo>
                    <a:pt x="8650518" y="0"/>
                  </a:lnTo>
                  <a:lnTo>
                    <a:pt x="8650518" y="4333734"/>
                  </a:lnTo>
                  <a:lnTo>
                    <a:pt x="0" y="4333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5782" b="-5340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6A9E8195-AF90-156D-13A3-CEE054485B70}"/>
                </a:ext>
              </a:extLst>
            </p:cNvPr>
            <p:cNvSpPr txBox="1"/>
            <p:nvPr/>
          </p:nvSpPr>
          <p:spPr>
            <a:xfrm>
              <a:off x="773749" y="1640703"/>
              <a:ext cx="2148205" cy="7787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4"/>
                </a:lnSpc>
              </a:pPr>
              <a:r>
                <a:rPr lang="en-US" sz="6030" b="1" dirty="0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ETL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C2172673-0EDE-4742-D7A1-DF6ABA59028A}"/>
                </a:ext>
              </a:extLst>
            </p:cNvPr>
            <p:cNvSpPr txBox="1"/>
            <p:nvPr/>
          </p:nvSpPr>
          <p:spPr>
            <a:xfrm>
              <a:off x="6218815" y="1645174"/>
              <a:ext cx="1250986" cy="901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4"/>
                </a:lnSpc>
              </a:pPr>
              <a:r>
                <a:rPr lang="en-US" sz="6030" b="1" spc="-379" dirty="0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RC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B142EDB5-2A5D-918A-0843-B82391F5356F}"/>
              </a:ext>
            </a:extLst>
          </p:cNvPr>
          <p:cNvGrpSpPr/>
          <p:nvPr/>
        </p:nvGrpSpPr>
        <p:grpSpPr>
          <a:xfrm>
            <a:off x="4037586" y="7613577"/>
            <a:ext cx="2400300" cy="891540"/>
            <a:chOff x="0" y="0"/>
            <a:chExt cx="3200400" cy="1188720"/>
          </a:xfrm>
        </p:grpSpPr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863A93C-75ED-94E8-6F7A-48BDDB330202}"/>
                </a:ext>
              </a:extLst>
            </p:cNvPr>
            <p:cNvSpPr/>
            <p:nvPr/>
          </p:nvSpPr>
          <p:spPr>
            <a:xfrm>
              <a:off x="0" y="0"/>
              <a:ext cx="3200400" cy="1188720"/>
            </a:xfrm>
            <a:custGeom>
              <a:avLst/>
              <a:gdLst/>
              <a:ahLst/>
              <a:cxnLst/>
              <a:rect l="l" t="t" r="r" b="b"/>
              <a:pathLst>
                <a:path w="3200400" h="1188720">
                  <a:moveTo>
                    <a:pt x="0" y="0"/>
                  </a:moveTo>
                  <a:lnTo>
                    <a:pt x="3200400" y="0"/>
                  </a:lnTo>
                  <a:lnTo>
                    <a:pt x="3200400" y="1188720"/>
                  </a:lnTo>
                  <a:lnTo>
                    <a:pt x="0" y="1188720"/>
                  </a:lnTo>
                  <a:close/>
                </a:path>
              </a:pathLst>
            </a:custGeom>
            <a:solidFill>
              <a:srgbClr val="FF671F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31">
            <a:extLst>
              <a:ext uri="{FF2B5EF4-FFF2-40B4-BE49-F238E27FC236}">
                <a16:creationId xmlns:a16="http://schemas.microsoft.com/office/drawing/2014/main" id="{CFE55547-1537-3893-843D-42665E3B3C16}"/>
              </a:ext>
            </a:extLst>
          </p:cNvPr>
          <p:cNvGrpSpPr/>
          <p:nvPr/>
        </p:nvGrpSpPr>
        <p:grpSpPr>
          <a:xfrm>
            <a:off x="3812120" y="6759301"/>
            <a:ext cx="2824420" cy="921411"/>
            <a:chOff x="0" y="0"/>
            <a:chExt cx="3765893" cy="1228548"/>
          </a:xfrm>
        </p:grpSpPr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99C9DE87-51A9-636A-EAB1-0E776DA73B7E}"/>
                </a:ext>
              </a:extLst>
            </p:cNvPr>
            <p:cNvSpPr/>
            <p:nvPr/>
          </p:nvSpPr>
          <p:spPr>
            <a:xfrm>
              <a:off x="0" y="0"/>
              <a:ext cx="3765887" cy="1228550"/>
            </a:xfrm>
            <a:custGeom>
              <a:avLst/>
              <a:gdLst/>
              <a:ahLst/>
              <a:cxnLst/>
              <a:rect l="l" t="t" r="r" b="b"/>
              <a:pathLst>
                <a:path w="3765887" h="1228550">
                  <a:moveTo>
                    <a:pt x="0" y="0"/>
                  </a:moveTo>
                  <a:lnTo>
                    <a:pt x="3765887" y="0"/>
                  </a:lnTo>
                  <a:lnTo>
                    <a:pt x="3765887" y="1228550"/>
                  </a:lnTo>
                  <a:lnTo>
                    <a:pt x="0" y="1228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33">
              <a:extLst>
                <a:ext uri="{FF2B5EF4-FFF2-40B4-BE49-F238E27FC236}">
                  <a16:creationId xmlns:a16="http://schemas.microsoft.com/office/drawing/2014/main" id="{33A615D0-3085-B329-C527-A5E8D30ADC88}"/>
                </a:ext>
              </a:extLst>
            </p:cNvPr>
            <p:cNvSpPr txBox="1"/>
            <p:nvPr/>
          </p:nvSpPr>
          <p:spPr>
            <a:xfrm>
              <a:off x="0" y="247650"/>
              <a:ext cx="3765893" cy="9808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74"/>
                </a:lnSpc>
              </a:pPr>
              <a:r>
                <a:rPr lang="en-US" sz="4500" b="1">
                  <a:solidFill>
                    <a:srgbClr val="00467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30 Days</a:t>
              </a:r>
            </a:p>
          </p:txBody>
        </p:sp>
      </p:grpSp>
      <p:grpSp>
        <p:nvGrpSpPr>
          <p:cNvPr id="53" name="Group 34">
            <a:extLst>
              <a:ext uri="{FF2B5EF4-FFF2-40B4-BE49-F238E27FC236}">
                <a16:creationId xmlns:a16="http://schemas.microsoft.com/office/drawing/2014/main" id="{BC6C7B4F-D72E-DE97-9E23-5683CAF98347}"/>
              </a:ext>
            </a:extLst>
          </p:cNvPr>
          <p:cNvGrpSpPr/>
          <p:nvPr/>
        </p:nvGrpSpPr>
        <p:grpSpPr>
          <a:xfrm>
            <a:off x="4155609" y="7568775"/>
            <a:ext cx="2194191" cy="1117189"/>
            <a:chOff x="101467" y="105821"/>
            <a:chExt cx="2925587" cy="1489585"/>
          </a:xfrm>
        </p:grpSpPr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8F6449E3-A8CF-6B4E-CA6B-2EF324A40B5C}"/>
                </a:ext>
              </a:extLst>
            </p:cNvPr>
            <p:cNvSpPr/>
            <p:nvPr/>
          </p:nvSpPr>
          <p:spPr>
            <a:xfrm>
              <a:off x="101467" y="105821"/>
              <a:ext cx="2893167" cy="1489585"/>
            </a:xfrm>
            <a:custGeom>
              <a:avLst/>
              <a:gdLst/>
              <a:ahLst/>
              <a:cxnLst/>
              <a:rect l="l" t="t" r="r" b="b"/>
              <a:pathLst>
                <a:path w="2893168" h="1489584">
                  <a:moveTo>
                    <a:pt x="0" y="0"/>
                  </a:moveTo>
                  <a:lnTo>
                    <a:pt x="2893168" y="0"/>
                  </a:lnTo>
                  <a:lnTo>
                    <a:pt x="2893168" y="1489584"/>
                  </a:lnTo>
                  <a:lnTo>
                    <a:pt x="0" y="14895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36">
              <a:extLst>
                <a:ext uri="{FF2B5EF4-FFF2-40B4-BE49-F238E27FC236}">
                  <a16:creationId xmlns:a16="http://schemas.microsoft.com/office/drawing/2014/main" id="{674D1C4E-67B3-BBFC-353A-4948D03905B1}"/>
                </a:ext>
              </a:extLst>
            </p:cNvPr>
            <p:cNvSpPr txBox="1"/>
            <p:nvPr/>
          </p:nvSpPr>
          <p:spPr>
            <a:xfrm>
              <a:off x="133880" y="429449"/>
              <a:ext cx="2893174" cy="113715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75"/>
                </a:lnSpc>
              </a:pPr>
              <a:r>
                <a:rPr lang="en-US" sz="5400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$400</a:t>
              </a:r>
            </a:p>
          </p:txBody>
        </p:sp>
      </p:grpSp>
      <p:grpSp>
        <p:nvGrpSpPr>
          <p:cNvPr id="56" name="Group 37">
            <a:extLst>
              <a:ext uri="{FF2B5EF4-FFF2-40B4-BE49-F238E27FC236}">
                <a16:creationId xmlns:a16="http://schemas.microsoft.com/office/drawing/2014/main" id="{1F3E5A14-8512-7970-0931-520A00F2ACD4}"/>
              </a:ext>
            </a:extLst>
          </p:cNvPr>
          <p:cNvGrpSpPr/>
          <p:nvPr/>
        </p:nvGrpSpPr>
        <p:grpSpPr>
          <a:xfrm>
            <a:off x="7525512" y="6759301"/>
            <a:ext cx="2640073" cy="921411"/>
            <a:chOff x="0" y="0"/>
            <a:chExt cx="3520097" cy="1228548"/>
          </a:xfrm>
        </p:grpSpPr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2B8CEE7D-ED86-4781-1FCA-3A09CD4DC4DF}"/>
                </a:ext>
              </a:extLst>
            </p:cNvPr>
            <p:cNvSpPr/>
            <p:nvPr/>
          </p:nvSpPr>
          <p:spPr>
            <a:xfrm>
              <a:off x="0" y="0"/>
              <a:ext cx="3520103" cy="1228550"/>
            </a:xfrm>
            <a:custGeom>
              <a:avLst/>
              <a:gdLst/>
              <a:ahLst/>
              <a:cxnLst/>
              <a:rect l="l" t="t" r="r" b="b"/>
              <a:pathLst>
                <a:path w="3520103" h="1228550">
                  <a:moveTo>
                    <a:pt x="0" y="0"/>
                  </a:moveTo>
                  <a:lnTo>
                    <a:pt x="3520103" y="0"/>
                  </a:lnTo>
                  <a:lnTo>
                    <a:pt x="3520103" y="1228550"/>
                  </a:lnTo>
                  <a:lnTo>
                    <a:pt x="0" y="1228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39">
              <a:extLst>
                <a:ext uri="{FF2B5EF4-FFF2-40B4-BE49-F238E27FC236}">
                  <a16:creationId xmlns:a16="http://schemas.microsoft.com/office/drawing/2014/main" id="{AAA4FDA0-01A4-E265-7A6A-74297CD20E9B}"/>
                </a:ext>
              </a:extLst>
            </p:cNvPr>
            <p:cNvSpPr txBox="1"/>
            <p:nvPr/>
          </p:nvSpPr>
          <p:spPr>
            <a:xfrm>
              <a:off x="0" y="247650"/>
              <a:ext cx="3520097" cy="9808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74"/>
                </a:lnSpc>
              </a:pPr>
              <a:r>
                <a:rPr lang="en-US" sz="4500" b="1">
                  <a:solidFill>
                    <a:srgbClr val="00467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90 Days</a:t>
              </a:r>
            </a:p>
          </p:txBody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id="{87286F63-1A8E-D215-0289-8AEF3ADD3954}"/>
              </a:ext>
            </a:extLst>
          </p:cNvPr>
          <p:cNvGrpSpPr/>
          <p:nvPr/>
        </p:nvGrpSpPr>
        <p:grpSpPr>
          <a:xfrm>
            <a:off x="7467600" y="7613577"/>
            <a:ext cx="2697985" cy="891540"/>
            <a:chOff x="0" y="0"/>
            <a:chExt cx="3597313" cy="1188720"/>
          </a:xfrm>
        </p:grpSpPr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A581337A-51D7-9511-C7EF-B4A27563FDDB}"/>
                </a:ext>
              </a:extLst>
            </p:cNvPr>
            <p:cNvSpPr/>
            <p:nvPr/>
          </p:nvSpPr>
          <p:spPr>
            <a:xfrm>
              <a:off x="0" y="0"/>
              <a:ext cx="3597275" cy="1188720"/>
            </a:xfrm>
            <a:custGeom>
              <a:avLst/>
              <a:gdLst/>
              <a:ahLst/>
              <a:cxnLst/>
              <a:rect l="l" t="t" r="r" b="b"/>
              <a:pathLst>
                <a:path w="3597275" h="1188720">
                  <a:moveTo>
                    <a:pt x="0" y="0"/>
                  </a:moveTo>
                  <a:lnTo>
                    <a:pt x="3597275" y="0"/>
                  </a:lnTo>
                  <a:lnTo>
                    <a:pt x="3597275" y="1188720"/>
                  </a:lnTo>
                  <a:lnTo>
                    <a:pt x="0" y="1188720"/>
                  </a:lnTo>
                  <a:close/>
                </a:path>
              </a:pathLst>
            </a:custGeom>
            <a:solidFill>
              <a:srgbClr val="FF671F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42">
            <a:extLst>
              <a:ext uri="{FF2B5EF4-FFF2-40B4-BE49-F238E27FC236}">
                <a16:creationId xmlns:a16="http://schemas.microsoft.com/office/drawing/2014/main" id="{900A8E2C-B9E6-F825-934C-A31B5E06D503}"/>
              </a:ext>
            </a:extLst>
          </p:cNvPr>
          <p:cNvGrpSpPr/>
          <p:nvPr/>
        </p:nvGrpSpPr>
        <p:grpSpPr>
          <a:xfrm>
            <a:off x="7648106" y="7500753"/>
            <a:ext cx="2314023" cy="1181100"/>
            <a:chOff x="-38099" y="0"/>
            <a:chExt cx="3085363" cy="1574799"/>
          </a:xfrm>
        </p:grpSpPr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E831D0B8-6933-60EC-2D8D-F63F9C5B9BD5}"/>
                </a:ext>
              </a:extLst>
            </p:cNvPr>
            <p:cNvSpPr/>
            <p:nvPr/>
          </p:nvSpPr>
          <p:spPr>
            <a:xfrm>
              <a:off x="0" y="0"/>
              <a:ext cx="3047264" cy="1489584"/>
            </a:xfrm>
            <a:custGeom>
              <a:avLst/>
              <a:gdLst/>
              <a:ahLst/>
              <a:cxnLst/>
              <a:rect l="l" t="t" r="r" b="b"/>
              <a:pathLst>
                <a:path w="3047264" h="1489584">
                  <a:moveTo>
                    <a:pt x="0" y="0"/>
                  </a:moveTo>
                  <a:lnTo>
                    <a:pt x="3047264" y="0"/>
                  </a:lnTo>
                  <a:lnTo>
                    <a:pt x="3047264" y="1489584"/>
                  </a:lnTo>
                  <a:lnTo>
                    <a:pt x="0" y="14895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44">
              <a:extLst>
                <a:ext uri="{FF2B5EF4-FFF2-40B4-BE49-F238E27FC236}">
                  <a16:creationId xmlns:a16="http://schemas.microsoft.com/office/drawing/2014/main" id="{A6936348-B7FB-C2A7-C7CC-84312CCB4FD3}"/>
                </a:ext>
              </a:extLst>
            </p:cNvPr>
            <p:cNvSpPr txBox="1"/>
            <p:nvPr/>
          </p:nvSpPr>
          <p:spPr>
            <a:xfrm>
              <a:off x="-38099" y="437642"/>
              <a:ext cx="3047263" cy="113715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75"/>
                </a:lnSpc>
              </a:pPr>
              <a:r>
                <a:rPr lang="en-US" sz="5400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$1,600</a:t>
              </a:r>
            </a:p>
          </p:txBody>
        </p:sp>
      </p:grpSp>
      <p:grpSp>
        <p:nvGrpSpPr>
          <p:cNvPr id="64" name="Group 45">
            <a:extLst>
              <a:ext uri="{FF2B5EF4-FFF2-40B4-BE49-F238E27FC236}">
                <a16:creationId xmlns:a16="http://schemas.microsoft.com/office/drawing/2014/main" id="{0A912F1E-49E5-CA4A-AA6A-98491E3D2CDD}"/>
              </a:ext>
            </a:extLst>
          </p:cNvPr>
          <p:cNvGrpSpPr/>
          <p:nvPr/>
        </p:nvGrpSpPr>
        <p:grpSpPr>
          <a:xfrm>
            <a:off x="10493150" y="7613577"/>
            <a:ext cx="4412077" cy="891540"/>
            <a:chOff x="0" y="0"/>
            <a:chExt cx="5882769" cy="1188720"/>
          </a:xfrm>
        </p:grpSpPr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9B5899F6-09F6-D1EE-F0F6-2580203AB7B7}"/>
                </a:ext>
              </a:extLst>
            </p:cNvPr>
            <p:cNvSpPr/>
            <p:nvPr/>
          </p:nvSpPr>
          <p:spPr>
            <a:xfrm>
              <a:off x="0" y="0"/>
              <a:ext cx="5882782" cy="1188720"/>
            </a:xfrm>
            <a:custGeom>
              <a:avLst/>
              <a:gdLst/>
              <a:ahLst/>
              <a:cxnLst/>
              <a:rect l="l" t="t" r="r" b="b"/>
              <a:pathLst>
                <a:path w="5882782" h="1188720">
                  <a:moveTo>
                    <a:pt x="0" y="0"/>
                  </a:moveTo>
                  <a:lnTo>
                    <a:pt x="5882782" y="0"/>
                  </a:lnTo>
                  <a:lnTo>
                    <a:pt x="5882782" y="1188720"/>
                  </a:lnTo>
                  <a:lnTo>
                    <a:pt x="0" y="1188720"/>
                  </a:lnTo>
                  <a:close/>
                </a:path>
              </a:pathLst>
            </a:custGeom>
            <a:solidFill>
              <a:srgbClr val="D64D2E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TextBox 49">
            <a:extLst>
              <a:ext uri="{FF2B5EF4-FFF2-40B4-BE49-F238E27FC236}">
                <a16:creationId xmlns:a16="http://schemas.microsoft.com/office/drawing/2014/main" id="{6EC1D86A-A9A2-ABD7-C0A2-0ABBD8C45DFD}"/>
              </a:ext>
            </a:extLst>
          </p:cNvPr>
          <p:cNvSpPr txBox="1"/>
          <p:nvPr/>
        </p:nvSpPr>
        <p:spPr>
          <a:xfrm>
            <a:off x="10478220" y="7833094"/>
            <a:ext cx="4441946" cy="852868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ctr">
              <a:lnSpc>
                <a:spcPts val="2775"/>
              </a:lnSpc>
            </a:pPr>
            <a:r>
              <a:rPr lang="en-US" sz="54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Total $2,000</a:t>
            </a:r>
          </a:p>
        </p:txBody>
      </p:sp>
      <p:sp>
        <p:nvSpPr>
          <p:cNvPr id="69" name="TextBox 50">
            <a:extLst>
              <a:ext uri="{FF2B5EF4-FFF2-40B4-BE49-F238E27FC236}">
                <a16:creationId xmlns:a16="http://schemas.microsoft.com/office/drawing/2014/main" id="{13FF8FC7-65A7-03C0-BEB3-6C97209509FA}"/>
              </a:ext>
            </a:extLst>
          </p:cNvPr>
          <p:cNvSpPr txBox="1"/>
          <p:nvPr/>
        </p:nvSpPr>
        <p:spPr>
          <a:xfrm>
            <a:off x="6729524" y="7590821"/>
            <a:ext cx="433276" cy="91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225" dirty="0">
                <a:solidFill>
                  <a:srgbClr val="00467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+</a:t>
            </a:r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AE09471B-7540-0F0B-8503-AF31F4981FEE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C10B6C39-3641-DF9B-A64C-68334A527B1D}"/>
              </a:ext>
            </a:extLst>
          </p:cNvPr>
          <p:cNvSpPr txBox="1"/>
          <p:nvPr/>
        </p:nvSpPr>
        <p:spPr>
          <a:xfrm>
            <a:off x="1046326" y="9526072"/>
            <a:ext cx="8989724" cy="456832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>
              <a:lnSpc>
                <a:spcPts val="2460"/>
              </a:lnSpc>
            </a:pPr>
            <a:r>
              <a:rPr lang="en-US" sz="2000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*</a:t>
            </a:r>
            <a:r>
              <a:rPr lang="en-US" sz="2000" b="1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Refer to the ACN Compensation Plan for complete details!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B22F7B2-06A9-C8FA-0D80-7936D979521E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0" y="2574017"/>
            <a:ext cx="18310860" cy="4949190"/>
            <a:chOff x="0" y="0"/>
            <a:chExt cx="24414480" cy="6598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480" cy="6598920"/>
            </a:xfrm>
            <a:custGeom>
              <a:avLst/>
              <a:gdLst/>
              <a:ahLst/>
              <a:cxnLst/>
              <a:rect l="l" t="t" r="r" b="b"/>
              <a:pathLst>
                <a:path w="24414480" h="6598920">
                  <a:moveTo>
                    <a:pt x="0" y="0"/>
                  </a:moveTo>
                  <a:lnTo>
                    <a:pt x="24414480" y="0"/>
                  </a:lnTo>
                  <a:lnTo>
                    <a:pt x="24414480" y="6598920"/>
                  </a:lnTo>
                  <a:lnTo>
                    <a:pt x="0" y="6598920"/>
                  </a:lnTo>
                  <a:close/>
                </a:path>
              </a:pathLst>
            </a:custGeom>
            <a:gradFill rotWithShape="1">
              <a:gsLst>
                <a:gs pos="0">
                  <a:srgbClr val="82CAE9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6884" y="446818"/>
            <a:ext cx="9474803" cy="1841145"/>
            <a:chOff x="0" y="0"/>
            <a:chExt cx="12633071" cy="2454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33070" cy="2454863"/>
            </a:xfrm>
            <a:custGeom>
              <a:avLst/>
              <a:gdLst/>
              <a:ahLst/>
              <a:cxnLst/>
              <a:rect l="l" t="t" r="r" b="b"/>
              <a:pathLst>
                <a:path w="12633070" h="2454863">
                  <a:moveTo>
                    <a:pt x="0" y="0"/>
                  </a:moveTo>
                  <a:lnTo>
                    <a:pt x="12633070" y="0"/>
                  </a:lnTo>
                  <a:lnTo>
                    <a:pt x="12633070" y="2454863"/>
                  </a:lnTo>
                  <a:lnTo>
                    <a:pt x="0" y="24548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1925"/>
              <a:ext cx="12633071" cy="22929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750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Training &amp; Support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54951" y="8477279"/>
            <a:ext cx="12378097" cy="38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4000" dirty="0">
                <a:solidFill>
                  <a:srgbClr val="404040"/>
                </a:solidFill>
                <a:latin typeface="Century Gothic" panose="020B0502020202020204" pitchFamily="34" charset="0"/>
                <a:ea typeface="Anton"/>
                <a:cs typeface="Anton"/>
                <a:sym typeface="Anton"/>
              </a:rPr>
              <a:t>IN BUSINESS FOR YOURSELF, </a:t>
            </a:r>
            <a:r>
              <a:rPr lang="en-US" sz="4000" b="1" u="sng" dirty="0">
                <a:solidFill>
                  <a:srgbClr val="4B8DCD"/>
                </a:solidFill>
                <a:latin typeface="Century Gothic" panose="020B0502020202020204" pitchFamily="34" charset="0"/>
                <a:ea typeface="Anton"/>
                <a:cs typeface="Anton"/>
                <a:sym typeface="Anton"/>
              </a:rPr>
              <a:t>NEVER</a:t>
            </a:r>
            <a:r>
              <a:rPr lang="en-US" sz="4000" dirty="0">
                <a:solidFill>
                  <a:srgbClr val="4B8DCD"/>
                </a:solidFill>
                <a:latin typeface="Century Gothic" panose="020B0502020202020204" pitchFamily="34" charset="0"/>
                <a:ea typeface="Anton"/>
                <a:cs typeface="Anton"/>
                <a:sym typeface="Anton"/>
              </a:rPr>
              <a:t> </a:t>
            </a:r>
            <a:r>
              <a:rPr lang="en-US" sz="4000" dirty="0">
                <a:solidFill>
                  <a:srgbClr val="404040"/>
                </a:solidFill>
                <a:latin typeface="Century Gothic" panose="020B0502020202020204" pitchFamily="34" charset="0"/>
                <a:ea typeface="Anton"/>
                <a:cs typeface="Anton"/>
                <a:sym typeface="Anton"/>
              </a:rPr>
              <a:t>BY YOURSELF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1202426" y="3287030"/>
            <a:ext cx="4893574" cy="3242310"/>
            <a:chOff x="0" y="0"/>
            <a:chExt cx="6524765" cy="4323080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6499352" cy="4297680"/>
            </a:xfrm>
            <a:custGeom>
              <a:avLst/>
              <a:gdLst/>
              <a:ahLst/>
              <a:cxnLst/>
              <a:rect l="l" t="t" r="r" b="b"/>
              <a:pathLst>
                <a:path w="6499352" h="4297680">
                  <a:moveTo>
                    <a:pt x="0" y="716280"/>
                  </a:moveTo>
                  <a:cubicBezTo>
                    <a:pt x="0" y="320675"/>
                    <a:pt x="321310" y="0"/>
                    <a:pt x="717677" y="0"/>
                  </a:cubicBezTo>
                  <a:lnTo>
                    <a:pt x="5781675" y="0"/>
                  </a:lnTo>
                  <a:cubicBezTo>
                    <a:pt x="6178042" y="0"/>
                    <a:pt x="6499352" y="320675"/>
                    <a:pt x="6499352" y="716280"/>
                  </a:cubicBezTo>
                  <a:lnTo>
                    <a:pt x="6499352" y="3581400"/>
                  </a:lnTo>
                  <a:cubicBezTo>
                    <a:pt x="6499352" y="3977005"/>
                    <a:pt x="6178042" y="4297680"/>
                    <a:pt x="5781675" y="4297680"/>
                  </a:cubicBezTo>
                  <a:lnTo>
                    <a:pt x="717677" y="4297680"/>
                  </a:lnTo>
                  <a:cubicBezTo>
                    <a:pt x="321310" y="4297680"/>
                    <a:pt x="0" y="3977005"/>
                    <a:pt x="0" y="3581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6524752" cy="4323080"/>
            </a:xfrm>
            <a:custGeom>
              <a:avLst/>
              <a:gdLst/>
              <a:ahLst/>
              <a:cxnLst/>
              <a:rect l="l" t="t" r="r" b="b"/>
              <a:pathLst>
                <a:path w="6524752" h="4323080">
                  <a:moveTo>
                    <a:pt x="0" y="728980"/>
                  </a:moveTo>
                  <a:cubicBezTo>
                    <a:pt x="0" y="326390"/>
                    <a:pt x="327025" y="0"/>
                    <a:pt x="730377" y="0"/>
                  </a:cubicBezTo>
                  <a:lnTo>
                    <a:pt x="5794375" y="0"/>
                  </a:lnTo>
                  <a:lnTo>
                    <a:pt x="5794375" y="12700"/>
                  </a:lnTo>
                  <a:lnTo>
                    <a:pt x="5794375" y="0"/>
                  </a:lnTo>
                  <a:cubicBezTo>
                    <a:pt x="6197727" y="0"/>
                    <a:pt x="6524752" y="326390"/>
                    <a:pt x="6524752" y="728980"/>
                  </a:cubicBezTo>
                  <a:lnTo>
                    <a:pt x="6512052" y="728980"/>
                  </a:lnTo>
                  <a:lnTo>
                    <a:pt x="6524752" y="728980"/>
                  </a:lnTo>
                  <a:lnTo>
                    <a:pt x="6524752" y="3594100"/>
                  </a:lnTo>
                  <a:lnTo>
                    <a:pt x="6512052" y="3594100"/>
                  </a:lnTo>
                  <a:lnTo>
                    <a:pt x="6524752" y="3594100"/>
                  </a:lnTo>
                  <a:cubicBezTo>
                    <a:pt x="6524752" y="3996690"/>
                    <a:pt x="6197727" y="4323080"/>
                    <a:pt x="5794375" y="4323080"/>
                  </a:cubicBezTo>
                  <a:lnTo>
                    <a:pt x="5794375" y="4310380"/>
                  </a:lnTo>
                  <a:lnTo>
                    <a:pt x="5794375" y="4323080"/>
                  </a:lnTo>
                  <a:lnTo>
                    <a:pt x="730377" y="4323080"/>
                  </a:lnTo>
                  <a:lnTo>
                    <a:pt x="730377" y="4310380"/>
                  </a:lnTo>
                  <a:lnTo>
                    <a:pt x="730377" y="4323080"/>
                  </a:lnTo>
                  <a:cubicBezTo>
                    <a:pt x="327025" y="4323080"/>
                    <a:pt x="0" y="3996690"/>
                    <a:pt x="0" y="3594100"/>
                  </a:cubicBezTo>
                  <a:lnTo>
                    <a:pt x="0" y="728980"/>
                  </a:lnTo>
                  <a:lnTo>
                    <a:pt x="12700" y="728980"/>
                  </a:lnTo>
                  <a:lnTo>
                    <a:pt x="0" y="728980"/>
                  </a:lnTo>
                  <a:moveTo>
                    <a:pt x="25400" y="728980"/>
                  </a:moveTo>
                  <a:lnTo>
                    <a:pt x="25400" y="3594100"/>
                  </a:lnTo>
                  <a:lnTo>
                    <a:pt x="12700" y="3594100"/>
                  </a:lnTo>
                  <a:lnTo>
                    <a:pt x="25400" y="3594100"/>
                  </a:lnTo>
                  <a:cubicBezTo>
                    <a:pt x="25400" y="3982720"/>
                    <a:pt x="340995" y="4297680"/>
                    <a:pt x="730377" y="4297680"/>
                  </a:cubicBezTo>
                  <a:lnTo>
                    <a:pt x="5794375" y="4297680"/>
                  </a:lnTo>
                  <a:cubicBezTo>
                    <a:pt x="6183757" y="4297680"/>
                    <a:pt x="6499352" y="3982593"/>
                    <a:pt x="6499352" y="3594100"/>
                  </a:cubicBezTo>
                  <a:lnTo>
                    <a:pt x="6499352" y="728980"/>
                  </a:lnTo>
                  <a:cubicBezTo>
                    <a:pt x="6499352" y="340360"/>
                    <a:pt x="6183757" y="25400"/>
                    <a:pt x="5794375" y="25400"/>
                  </a:cubicBezTo>
                  <a:lnTo>
                    <a:pt x="730377" y="25400"/>
                  </a:lnTo>
                  <a:lnTo>
                    <a:pt x="730377" y="12700"/>
                  </a:lnTo>
                  <a:lnTo>
                    <a:pt x="730377" y="25400"/>
                  </a:lnTo>
                  <a:cubicBezTo>
                    <a:pt x="340995" y="25400"/>
                    <a:pt x="25400" y="340487"/>
                    <a:pt x="25400" y="728980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4838" y="3897821"/>
            <a:ext cx="6088751" cy="2015377"/>
            <a:chOff x="0" y="0"/>
            <a:chExt cx="8118335" cy="26871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18336" cy="2687175"/>
            </a:xfrm>
            <a:custGeom>
              <a:avLst/>
              <a:gdLst/>
              <a:ahLst/>
              <a:cxnLst/>
              <a:rect l="l" t="t" r="r" b="b"/>
              <a:pathLst>
                <a:path w="8118336" h="2687175">
                  <a:moveTo>
                    <a:pt x="0" y="0"/>
                  </a:moveTo>
                  <a:lnTo>
                    <a:pt x="8118336" y="0"/>
                  </a:lnTo>
                  <a:lnTo>
                    <a:pt x="8118336" y="2687175"/>
                  </a:lnTo>
                  <a:lnTo>
                    <a:pt x="0" y="26871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18335" cy="268717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4740"/>
                </a:lnSpc>
              </a:pPr>
              <a:r>
                <a:rPr lang="en-US" sz="3950" b="1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Online</a:t>
              </a:r>
            </a:p>
            <a:p>
              <a:pPr algn="ctr">
                <a:lnSpc>
                  <a:spcPts val="4740"/>
                </a:lnSpc>
              </a:pPr>
              <a:r>
                <a:rPr lang="en-US" sz="395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Presentations</a:t>
              </a:r>
            </a:p>
            <a:p>
              <a:pPr algn="ctr">
                <a:lnSpc>
                  <a:spcPts val="4740"/>
                </a:lnSpc>
              </a:pPr>
              <a:r>
                <a:rPr lang="en-US" sz="395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&amp; Trainings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6668872" y="3287039"/>
            <a:ext cx="4893574" cy="3242310"/>
            <a:chOff x="0" y="0"/>
            <a:chExt cx="6524765" cy="432308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6499352" cy="4297680"/>
            </a:xfrm>
            <a:custGeom>
              <a:avLst/>
              <a:gdLst/>
              <a:ahLst/>
              <a:cxnLst/>
              <a:rect l="l" t="t" r="r" b="b"/>
              <a:pathLst>
                <a:path w="6499352" h="4297680">
                  <a:moveTo>
                    <a:pt x="0" y="716280"/>
                  </a:moveTo>
                  <a:cubicBezTo>
                    <a:pt x="0" y="320675"/>
                    <a:pt x="321310" y="0"/>
                    <a:pt x="717677" y="0"/>
                  </a:cubicBezTo>
                  <a:lnTo>
                    <a:pt x="5781675" y="0"/>
                  </a:lnTo>
                  <a:cubicBezTo>
                    <a:pt x="6178042" y="0"/>
                    <a:pt x="6499352" y="320675"/>
                    <a:pt x="6499352" y="716280"/>
                  </a:cubicBezTo>
                  <a:lnTo>
                    <a:pt x="6499352" y="3581400"/>
                  </a:lnTo>
                  <a:cubicBezTo>
                    <a:pt x="6499352" y="3977005"/>
                    <a:pt x="6178042" y="4297680"/>
                    <a:pt x="5781675" y="4297680"/>
                  </a:cubicBezTo>
                  <a:lnTo>
                    <a:pt x="717677" y="4297680"/>
                  </a:lnTo>
                  <a:cubicBezTo>
                    <a:pt x="321310" y="4297680"/>
                    <a:pt x="0" y="3977005"/>
                    <a:pt x="0" y="3581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6524752" cy="4323080"/>
            </a:xfrm>
            <a:custGeom>
              <a:avLst/>
              <a:gdLst/>
              <a:ahLst/>
              <a:cxnLst/>
              <a:rect l="l" t="t" r="r" b="b"/>
              <a:pathLst>
                <a:path w="6524752" h="4323080">
                  <a:moveTo>
                    <a:pt x="0" y="728980"/>
                  </a:moveTo>
                  <a:cubicBezTo>
                    <a:pt x="0" y="326390"/>
                    <a:pt x="327025" y="0"/>
                    <a:pt x="730377" y="0"/>
                  </a:cubicBezTo>
                  <a:lnTo>
                    <a:pt x="5794375" y="0"/>
                  </a:lnTo>
                  <a:lnTo>
                    <a:pt x="5794375" y="12700"/>
                  </a:lnTo>
                  <a:lnTo>
                    <a:pt x="5794375" y="0"/>
                  </a:lnTo>
                  <a:cubicBezTo>
                    <a:pt x="6197727" y="0"/>
                    <a:pt x="6524752" y="326390"/>
                    <a:pt x="6524752" y="728980"/>
                  </a:cubicBezTo>
                  <a:lnTo>
                    <a:pt x="6512052" y="728980"/>
                  </a:lnTo>
                  <a:lnTo>
                    <a:pt x="6524752" y="728980"/>
                  </a:lnTo>
                  <a:lnTo>
                    <a:pt x="6524752" y="3594100"/>
                  </a:lnTo>
                  <a:lnTo>
                    <a:pt x="6512052" y="3594100"/>
                  </a:lnTo>
                  <a:lnTo>
                    <a:pt x="6524752" y="3594100"/>
                  </a:lnTo>
                  <a:cubicBezTo>
                    <a:pt x="6524752" y="3996690"/>
                    <a:pt x="6197727" y="4323080"/>
                    <a:pt x="5794375" y="4323080"/>
                  </a:cubicBezTo>
                  <a:lnTo>
                    <a:pt x="5794375" y="4310380"/>
                  </a:lnTo>
                  <a:lnTo>
                    <a:pt x="5794375" y="4323080"/>
                  </a:lnTo>
                  <a:lnTo>
                    <a:pt x="730377" y="4323080"/>
                  </a:lnTo>
                  <a:lnTo>
                    <a:pt x="730377" y="4310380"/>
                  </a:lnTo>
                  <a:lnTo>
                    <a:pt x="730377" y="4323080"/>
                  </a:lnTo>
                  <a:cubicBezTo>
                    <a:pt x="327025" y="4323080"/>
                    <a:pt x="0" y="3996690"/>
                    <a:pt x="0" y="3594100"/>
                  </a:cubicBezTo>
                  <a:lnTo>
                    <a:pt x="0" y="728980"/>
                  </a:lnTo>
                  <a:lnTo>
                    <a:pt x="12700" y="728980"/>
                  </a:lnTo>
                  <a:lnTo>
                    <a:pt x="0" y="728980"/>
                  </a:lnTo>
                  <a:moveTo>
                    <a:pt x="25400" y="728980"/>
                  </a:moveTo>
                  <a:lnTo>
                    <a:pt x="25400" y="3594100"/>
                  </a:lnTo>
                  <a:lnTo>
                    <a:pt x="12700" y="3594100"/>
                  </a:lnTo>
                  <a:lnTo>
                    <a:pt x="25400" y="3594100"/>
                  </a:lnTo>
                  <a:cubicBezTo>
                    <a:pt x="25400" y="3982720"/>
                    <a:pt x="340995" y="4297680"/>
                    <a:pt x="730377" y="4297680"/>
                  </a:cubicBezTo>
                  <a:lnTo>
                    <a:pt x="5794375" y="4297680"/>
                  </a:lnTo>
                  <a:cubicBezTo>
                    <a:pt x="6183757" y="4297680"/>
                    <a:pt x="6499352" y="3982593"/>
                    <a:pt x="6499352" y="3594100"/>
                  </a:cubicBezTo>
                  <a:lnTo>
                    <a:pt x="6499352" y="728980"/>
                  </a:lnTo>
                  <a:cubicBezTo>
                    <a:pt x="6499352" y="340360"/>
                    <a:pt x="6183757" y="25400"/>
                    <a:pt x="5794375" y="25400"/>
                  </a:cubicBezTo>
                  <a:lnTo>
                    <a:pt x="730377" y="25400"/>
                  </a:lnTo>
                  <a:lnTo>
                    <a:pt x="730377" y="12700"/>
                  </a:lnTo>
                  <a:lnTo>
                    <a:pt x="730377" y="25400"/>
                  </a:lnTo>
                  <a:cubicBezTo>
                    <a:pt x="340995" y="25400"/>
                    <a:pt x="25400" y="340487"/>
                    <a:pt x="25400" y="728980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071292" y="3897821"/>
            <a:ext cx="6088751" cy="2015377"/>
            <a:chOff x="0" y="0"/>
            <a:chExt cx="8118335" cy="26871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18336" cy="2687175"/>
            </a:xfrm>
            <a:custGeom>
              <a:avLst/>
              <a:gdLst/>
              <a:ahLst/>
              <a:cxnLst/>
              <a:rect l="l" t="t" r="r" b="b"/>
              <a:pathLst>
                <a:path w="8118336" h="2687175">
                  <a:moveTo>
                    <a:pt x="0" y="0"/>
                  </a:moveTo>
                  <a:lnTo>
                    <a:pt x="8118336" y="0"/>
                  </a:lnTo>
                  <a:lnTo>
                    <a:pt x="8118336" y="2687175"/>
                  </a:lnTo>
                  <a:lnTo>
                    <a:pt x="0" y="26871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18335" cy="268717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4740"/>
                </a:lnSpc>
              </a:pPr>
              <a:r>
                <a:rPr lang="en-US" sz="3950" b="1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Your Team’s</a:t>
              </a:r>
            </a:p>
            <a:p>
              <a:pPr algn="ctr">
                <a:lnSpc>
                  <a:spcPts val="4740"/>
                </a:lnSpc>
              </a:pPr>
              <a:r>
                <a:rPr lang="en-US" sz="395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In-Person</a:t>
              </a:r>
            </a:p>
            <a:p>
              <a:pPr algn="ctr">
                <a:lnSpc>
                  <a:spcPts val="4740"/>
                </a:lnSpc>
              </a:pPr>
              <a:r>
                <a:rPr lang="en-US" sz="395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&amp; Virtual Events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12089902" y="3230813"/>
            <a:ext cx="4893574" cy="3242310"/>
            <a:chOff x="0" y="0"/>
            <a:chExt cx="6524765" cy="4323080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6499352" cy="4297680"/>
            </a:xfrm>
            <a:custGeom>
              <a:avLst/>
              <a:gdLst/>
              <a:ahLst/>
              <a:cxnLst/>
              <a:rect l="l" t="t" r="r" b="b"/>
              <a:pathLst>
                <a:path w="6499352" h="4297680">
                  <a:moveTo>
                    <a:pt x="0" y="716280"/>
                  </a:moveTo>
                  <a:cubicBezTo>
                    <a:pt x="0" y="320675"/>
                    <a:pt x="321310" y="0"/>
                    <a:pt x="717677" y="0"/>
                  </a:cubicBezTo>
                  <a:lnTo>
                    <a:pt x="5781675" y="0"/>
                  </a:lnTo>
                  <a:cubicBezTo>
                    <a:pt x="6178042" y="0"/>
                    <a:pt x="6499352" y="320675"/>
                    <a:pt x="6499352" y="716280"/>
                  </a:cubicBezTo>
                  <a:lnTo>
                    <a:pt x="6499352" y="3581400"/>
                  </a:lnTo>
                  <a:cubicBezTo>
                    <a:pt x="6499352" y="3977005"/>
                    <a:pt x="6178042" y="4297680"/>
                    <a:pt x="5781675" y="4297680"/>
                  </a:cubicBezTo>
                  <a:lnTo>
                    <a:pt x="717677" y="4297680"/>
                  </a:lnTo>
                  <a:cubicBezTo>
                    <a:pt x="321310" y="4297680"/>
                    <a:pt x="0" y="3977005"/>
                    <a:pt x="0" y="3581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6524752" cy="4323080"/>
            </a:xfrm>
            <a:custGeom>
              <a:avLst/>
              <a:gdLst/>
              <a:ahLst/>
              <a:cxnLst/>
              <a:rect l="l" t="t" r="r" b="b"/>
              <a:pathLst>
                <a:path w="6524752" h="4323080">
                  <a:moveTo>
                    <a:pt x="0" y="728980"/>
                  </a:moveTo>
                  <a:cubicBezTo>
                    <a:pt x="0" y="326390"/>
                    <a:pt x="327025" y="0"/>
                    <a:pt x="730377" y="0"/>
                  </a:cubicBezTo>
                  <a:lnTo>
                    <a:pt x="5794375" y="0"/>
                  </a:lnTo>
                  <a:lnTo>
                    <a:pt x="5794375" y="12700"/>
                  </a:lnTo>
                  <a:lnTo>
                    <a:pt x="5794375" y="0"/>
                  </a:lnTo>
                  <a:cubicBezTo>
                    <a:pt x="6197727" y="0"/>
                    <a:pt x="6524752" y="326390"/>
                    <a:pt x="6524752" y="728980"/>
                  </a:cubicBezTo>
                  <a:lnTo>
                    <a:pt x="6512052" y="728980"/>
                  </a:lnTo>
                  <a:lnTo>
                    <a:pt x="6524752" y="728980"/>
                  </a:lnTo>
                  <a:lnTo>
                    <a:pt x="6524752" y="3594100"/>
                  </a:lnTo>
                  <a:lnTo>
                    <a:pt x="6512052" y="3594100"/>
                  </a:lnTo>
                  <a:lnTo>
                    <a:pt x="6524752" y="3594100"/>
                  </a:lnTo>
                  <a:cubicBezTo>
                    <a:pt x="6524752" y="3996690"/>
                    <a:pt x="6197727" y="4323080"/>
                    <a:pt x="5794375" y="4323080"/>
                  </a:cubicBezTo>
                  <a:lnTo>
                    <a:pt x="5794375" y="4310380"/>
                  </a:lnTo>
                  <a:lnTo>
                    <a:pt x="5794375" y="4323080"/>
                  </a:lnTo>
                  <a:lnTo>
                    <a:pt x="730377" y="4323080"/>
                  </a:lnTo>
                  <a:lnTo>
                    <a:pt x="730377" y="4310380"/>
                  </a:lnTo>
                  <a:lnTo>
                    <a:pt x="730377" y="4323080"/>
                  </a:lnTo>
                  <a:cubicBezTo>
                    <a:pt x="327025" y="4323080"/>
                    <a:pt x="0" y="3996690"/>
                    <a:pt x="0" y="3594100"/>
                  </a:cubicBezTo>
                  <a:lnTo>
                    <a:pt x="0" y="728980"/>
                  </a:lnTo>
                  <a:lnTo>
                    <a:pt x="12700" y="728980"/>
                  </a:lnTo>
                  <a:lnTo>
                    <a:pt x="0" y="728980"/>
                  </a:lnTo>
                  <a:moveTo>
                    <a:pt x="25400" y="728980"/>
                  </a:moveTo>
                  <a:lnTo>
                    <a:pt x="25400" y="3594100"/>
                  </a:lnTo>
                  <a:lnTo>
                    <a:pt x="12700" y="3594100"/>
                  </a:lnTo>
                  <a:lnTo>
                    <a:pt x="25400" y="3594100"/>
                  </a:lnTo>
                  <a:cubicBezTo>
                    <a:pt x="25400" y="3982720"/>
                    <a:pt x="340995" y="4297680"/>
                    <a:pt x="730377" y="4297680"/>
                  </a:cubicBezTo>
                  <a:lnTo>
                    <a:pt x="5794375" y="4297680"/>
                  </a:lnTo>
                  <a:cubicBezTo>
                    <a:pt x="6183757" y="4297680"/>
                    <a:pt x="6499352" y="3982593"/>
                    <a:pt x="6499352" y="3594100"/>
                  </a:cubicBezTo>
                  <a:lnTo>
                    <a:pt x="6499352" y="728980"/>
                  </a:lnTo>
                  <a:cubicBezTo>
                    <a:pt x="6499352" y="340360"/>
                    <a:pt x="6183757" y="25400"/>
                    <a:pt x="5794375" y="25400"/>
                  </a:cubicBezTo>
                  <a:lnTo>
                    <a:pt x="730377" y="25400"/>
                  </a:lnTo>
                  <a:lnTo>
                    <a:pt x="730377" y="12700"/>
                  </a:lnTo>
                  <a:lnTo>
                    <a:pt x="730377" y="25400"/>
                  </a:lnTo>
                  <a:cubicBezTo>
                    <a:pt x="340995" y="25400"/>
                    <a:pt x="25400" y="340487"/>
                    <a:pt x="25400" y="728980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 descr="A blue and purple arrow with black text  AI-generated content may be incorrect."/>
          <p:cNvSpPr/>
          <p:nvPr/>
        </p:nvSpPr>
        <p:spPr>
          <a:xfrm>
            <a:off x="12790065" y="4389720"/>
            <a:ext cx="3362277" cy="925763"/>
          </a:xfrm>
          <a:custGeom>
            <a:avLst/>
            <a:gdLst/>
            <a:ahLst/>
            <a:cxnLst/>
            <a:rect l="l" t="t" r="r" b="b"/>
            <a:pathLst>
              <a:path w="3362277" h="925763">
                <a:moveTo>
                  <a:pt x="0" y="0"/>
                </a:moveTo>
                <a:lnTo>
                  <a:pt x="3362278" y="0"/>
                </a:lnTo>
                <a:lnTo>
                  <a:pt x="3362278" y="925763"/>
                </a:lnTo>
                <a:lnTo>
                  <a:pt x="0" y="925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5" b="-26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2790065" y="4529900"/>
            <a:ext cx="941280" cy="268414"/>
            <a:chOff x="0" y="0"/>
            <a:chExt cx="1255039" cy="35788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55014" cy="357886"/>
            </a:xfrm>
            <a:custGeom>
              <a:avLst/>
              <a:gdLst/>
              <a:ahLst/>
              <a:cxnLst/>
              <a:rect l="l" t="t" r="r" b="b"/>
              <a:pathLst>
                <a:path w="1255014" h="357886">
                  <a:moveTo>
                    <a:pt x="0" y="0"/>
                  </a:moveTo>
                  <a:lnTo>
                    <a:pt x="1255014" y="0"/>
                  </a:lnTo>
                  <a:lnTo>
                    <a:pt x="1255014" y="357886"/>
                  </a:lnTo>
                  <a:lnTo>
                    <a:pt x="0" y="357886"/>
                  </a:lnTo>
                  <a:close/>
                </a:path>
              </a:pathLst>
            </a:custGeom>
            <a:solidFill>
              <a:srgbClr val="F2F5FC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426828" y="4795285"/>
            <a:ext cx="6088751" cy="1907766"/>
            <a:chOff x="0" y="0"/>
            <a:chExt cx="8118335" cy="2543688"/>
          </a:xfrm>
          <a:noFill/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18336" cy="2543693"/>
            </a:xfrm>
            <a:custGeom>
              <a:avLst/>
              <a:gdLst/>
              <a:ahLst/>
              <a:cxnLst/>
              <a:rect l="l" t="t" r="r" b="b"/>
              <a:pathLst>
                <a:path w="8118336" h="2543693">
                  <a:moveTo>
                    <a:pt x="0" y="0"/>
                  </a:moveTo>
                  <a:lnTo>
                    <a:pt x="8118336" y="0"/>
                  </a:lnTo>
                  <a:lnTo>
                    <a:pt x="8118336" y="2543693"/>
                  </a:lnTo>
                  <a:lnTo>
                    <a:pt x="0" y="2543693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8118335" cy="2543688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4470"/>
                </a:lnSpc>
              </a:pPr>
              <a:r>
                <a:rPr lang="en-US" sz="372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Training Events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492313" y="2481946"/>
            <a:ext cx="7183445" cy="2564482"/>
            <a:chOff x="0" y="-875623"/>
            <a:chExt cx="9577927" cy="3419311"/>
          </a:xfrm>
        </p:grpSpPr>
        <p:sp>
          <p:nvSpPr>
            <p:cNvPr id="32" name="Freeform 32"/>
            <p:cNvSpPr/>
            <p:nvPr/>
          </p:nvSpPr>
          <p:spPr>
            <a:xfrm>
              <a:off x="1459591" y="-875623"/>
              <a:ext cx="8118336" cy="2543694"/>
            </a:xfrm>
            <a:custGeom>
              <a:avLst/>
              <a:gdLst/>
              <a:ahLst/>
              <a:cxnLst/>
              <a:rect l="l" t="t" r="r" b="b"/>
              <a:pathLst>
                <a:path w="8118336" h="2543693">
                  <a:moveTo>
                    <a:pt x="0" y="0"/>
                  </a:moveTo>
                  <a:lnTo>
                    <a:pt x="8118336" y="0"/>
                  </a:lnTo>
                  <a:lnTo>
                    <a:pt x="8118336" y="2543693"/>
                  </a:lnTo>
                  <a:lnTo>
                    <a:pt x="0" y="25436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85775"/>
              <a:ext cx="8118335" cy="302946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9875"/>
                </a:lnSpc>
              </a:pPr>
              <a:r>
                <a:rPr lang="en-US" sz="3950" b="1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ACN In-Person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53A47F6F-58D2-94BC-1A77-ABA454869E8F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739929B-6CD5-A50F-514E-4A446090D114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 descr="Qr code  Description automatically generated"/>
          <p:cNvSpPr/>
          <p:nvPr/>
        </p:nvSpPr>
        <p:spPr>
          <a:xfrm>
            <a:off x="9883182" y="2305679"/>
            <a:ext cx="5675652" cy="5675652"/>
          </a:xfrm>
          <a:custGeom>
            <a:avLst/>
            <a:gdLst/>
            <a:ahLst/>
            <a:cxnLst/>
            <a:rect l="l" t="t" r="r" b="b"/>
            <a:pathLst>
              <a:path w="5675652" h="5675652">
                <a:moveTo>
                  <a:pt x="0" y="0"/>
                </a:moveTo>
                <a:lnTo>
                  <a:pt x="5675653" y="0"/>
                </a:lnTo>
                <a:lnTo>
                  <a:pt x="5675653" y="5675652"/>
                </a:lnTo>
                <a:lnTo>
                  <a:pt x="0" y="5675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62889" y="1697648"/>
            <a:ext cx="7904095" cy="7560652"/>
          </a:xfrm>
          <a:custGeom>
            <a:avLst/>
            <a:gdLst/>
            <a:ahLst/>
            <a:cxnLst/>
            <a:rect l="l" t="t" r="r" b="b"/>
            <a:pathLst>
              <a:path w="7904095" h="7560652">
                <a:moveTo>
                  <a:pt x="0" y="0"/>
                </a:moveTo>
                <a:lnTo>
                  <a:pt x="7904095" y="0"/>
                </a:lnTo>
                <a:lnTo>
                  <a:pt x="7904095" y="7560652"/>
                </a:lnTo>
                <a:lnTo>
                  <a:pt x="0" y="7560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 l="-34157" t="-627" r="-4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709817" y="1218760"/>
            <a:ext cx="7863923" cy="8039540"/>
            <a:chOff x="0" y="0"/>
            <a:chExt cx="2071157" cy="211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1157" cy="2117410"/>
            </a:xfrm>
            <a:custGeom>
              <a:avLst/>
              <a:gdLst/>
              <a:ahLst/>
              <a:cxnLst/>
              <a:rect l="l" t="t" r="r" b="b"/>
              <a:pathLst>
                <a:path w="2071157" h="2117410">
                  <a:moveTo>
                    <a:pt x="29535" y="0"/>
                  </a:moveTo>
                  <a:lnTo>
                    <a:pt x="2041622" y="0"/>
                  </a:lnTo>
                  <a:cubicBezTo>
                    <a:pt x="2049455" y="0"/>
                    <a:pt x="2056967" y="3112"/>
                    <a:pt x="2062506" y="8650"/>
                  </a:cubicBezTo>
                  <a:cubicBezTo>
                    <a:pt x="2068045" y="14189"/>
                    <a:pt x="2071157" y="21702"/>
                    <a:pt x="2071157" y="29535"/>
                  </a:cubicBezTo>
                  <a:lnTo>
                    <a:pt x="2071157" y="2087875"/>
                  </a:lnTo>
                  <a:cubicBezTo>
                    <a:pt x="2071157" y="2104187"/>
                    <a:pt x="2057934" y="2117410"/>
                    <a:pt x="2041622" y="2117410"/>
                  </a:cubicBezTo>
                  <a:lnTo>
                    <a:pt x="29535" y="2117410"/>
                  </a:lnTo>
                  <a:cubicBezTo>
                    <a:pt x="13223" y="2117410"/>
                    <a:pt x="0" y="2104187"/>
                    <a:pt x="0" y="2087875"/>
                  </a:cubicBezTo>
                  <a:lnTo>
                    <a:pt x="0" y="29535"/>
                  </a:lnTo>
                  <a:cubicBezTo>
                    <a:pt x="0" y="13223"/>
                    <a:pt x="13223" y="0"/>
                    <a:pt x="295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2CAE9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71157" cy="215551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17687" y="3557911"/>
            <a:ext cx="5224186" cy="1117189"/>
            <a:chOff x="0" y="0"/>
            <a:chExt cx="6965582" cy="14895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65576" cy="1489584"/>
            </a:xfrm>
            <a:custGeom>
              <a:avLst/>
              <a:gdLst/>
              <a:ahLst/>
              <a:cxnLst/>
              <a:rect l="l" t="t" r="r" b="b"/>
              <a:pathLst>
                <a:path w="6965576" h="1489584">
                  <a:moveTo>
                    <a:pt x="0" y="0"/>
                  </a:moveTo>
                  <a:lnTo>
                    <a:pt x="6965576" y="0"/>
                  </a:lnTo>
                  <a:lnTo>
                    <a:pt x="6965576" y="1489584"/>
                  </a:lnTo>
                  <a:lnTo>
                    <a:pt x="0" y="14895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2899"/>
              <a:ext cx="6965582" cy="114668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marL="561340" lvl="1" algn="l">
                <a:lnSpc>
                  <a:spcPts val="2672"/>
                </a:lnSpc>
              </a:pPr>
              <a:r>
                <a:rPr lang="en-US" sz="5200" spc="-171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1. Not for You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17687" y="5120064"/>
            <a:ext cx="7209072" cy="860012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marL="561340" lvl="1" algn="l">
              <a:lnSpc>
                <a:spcPts val="2672"/>
              </a:lnSpc>
            </a:pPr>
            <a:r>
              <a:rPr lang="en-US" sz="5200" spc="-171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5200" b="1" spc="-171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2. </a:t>
            </a:r>
            <a:r>
              <a:rPr lang="en-US" sz="5200" spc="-171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Have Questions?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117687" y="6170575"/>
            <a:ext cx="7209072" cy="1117187"/>
            <a:chOff x="0" y="0"/>
            <a:chExt cx="9612097" cy="14895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12103" cy="1489584"/>
            </a:xfrm>
            <a:custGeom>
              <a:avLst/>
              <a:gdLst/>
              <a:ahLst/>
              <a:cxnLst/>
              <a:rect l="l" t="t" r="r" b="b"/>
              <a:pathLst>
                <a:path w="9612103" h="1489584">
                  <a:moveTo>
                    <a:pt x="0" y="0"/>
                  </a:moveTo>
                  <a:lnTo>
                    <a:pt x="9612103" y="0"/>
                  </a:lnTo>
                  <a:lnTo>
                    <a:pt x="9612103" y="1489584"/>
                  </a:lnTo>
                  <a:lnTo>
                    <a:pt x="0" y="14895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42900"/>
              <a:ext cx="9612097" cy="114668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marL="561340" lvl="1" algn="l">
                <a:lnSpc>
                  <a:spcPts val="2672"/>
                </a:lnSpc>
              </a:pPr>
              <a:r>
                <a:rPr lang="en-US" sz="5200" b="1" spc="-171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3. </a:t>
              </a:r>
              <a:r>
                <a:rPr lang="en-US" sz="5200" spc="-171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Ready to Start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68657" y="2917471"/>
            <a:ext cx="5684790" cy="48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6000" b="1" u="sng" spc="225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NEXT STEPS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B065F5DD-69B1-2707-CB8C-54CA48678403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845889" y="6235894"/>
            <a:ext cx="2088471" cy="2085861"/>
            <a:chOff x="0" y="0"/>
            <a:chExt cx="2784627" cy="27811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4602" cy="2781173"/>
            </a:xfrm>
            <a:custGeom>
              <a:avLst/>
              <a:gdLst/>
              <a:ahLst/>
              <a:cxnLst/>
              <a:rect l="l" t="t" r="r" b="b"/>
              <a:pathLst>
                <a:path w="2784602" h="2781173">
                  <a:moveTo>
                    <a:pt x="0" y="0"/>
                  </a:moveTo>
                  <a:lnTo>
                    <a:pt x="2784602" y="0"/>
                  </a:lnTo>
                  <a:lnTo>
                    <a:pt x="2784602" y="2781173"/>
                  </a:lnTo>
                  <a:lnTo>
                    <a:pt x="0" y="27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4000"/>
              </a:blip>
              <a:stretch>
                <a:fillRect t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58206" y="6173019"/>
            <a:ext cx="2088471" cy="2085861"/>
            <a:chOff x="0" y="0"/>
            <a:chExt cx="2784627" cy="27811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4602" cy="2781173"/>
            </a:xfrm>
            <a:custGeom>
              <a:avLst/>
              <a:gdLst/>
              <a:ahLst/>
              <a:cxnLst/>
              <a:rect l="l" t="t" r="r" b="b"/>
              <a:pathLst>
                <a:path w="2784602" h="2781173">
                  <a:moveTo>
                    <a:pt x="0" y="0"/>
                  </a:moveTo>
                  <a:lnTo>
                    <a:pt x="2784602" y="0"/>
                  </a:lnTo>
                  <a:lnTo>
                    <a:pt x="2784602" y="2781173"/>
                  </a:lnTo>
                  <a:lnTo>
                    <a:pt x="0" y="27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4000"/>
              </a:blip>
              <a:stretch>
                <a:fillRect t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71521" y="6173019"/>
            <a:ext cx="2088471" cy="2085861"/>
            <a:chOff x="0" y="0"/>
            <a:chExt cx="2784627" cy="278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84602" cy="2781173"/>
            </a:xfrm>
            <a:custGeom>
              <a:avLst/>
              <a:gdLst/>
              <a:ahLst/>
              <a:cxnLst/>
              <a:rect l="l" t="t" r="r" b="b"/>
              <a:pathLst>
                <a:path w="2784602" h="2781173">
                  <a:moveTo>
                    <a:pt x="0" y="0"/>
                  </a:moveTo>
                  <a:lnTo>
                    <a:pt x="2784602" y="0"/>
                  </a:lnTo>
                  <a:lnTo>
                    <a:pt x="2784602" y="2781173"/>
                  </a:lnTo>
                  <a:lnTo>
                    <a:pt x="0" y="27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4000"/>
              </a:blip>
              <a:stretch>
                <a:fillRect t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85603" y="6173019"/>
            <a:ext cx="2088471" cy="2085861"/>
            <a:chOff x="0" y="0"/>
            <a:chExt cx="2784627" cy="27811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84602" cy="2781173"/>
            </a:xfrm>
            <a:custGeom>
              <a:avLst/>
              <a:gdLst/>
              <a:ahLst/>
              <a:cxnLst/>
              <a:rect l="l" t="t" r="r" b="b"/>
              <a:pathLst>
                <a:path w="2784602" h="2781173">
                  <a:moveTo>
                    <a:pt x="0" y="0"/>
                  </a:moveTo>
                  <a:lnTo>
                    <a:pt x="2784602" y="0"/>
                  </a:lnTo>
                  <a:lnTo>
                    <a:pt x="2784602" y="2781173"/>
                  </a:lnTo>
                  <a:lnTo>
                    <a:pt x="0" y="27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4000"/>
              </a:blip>
              <a:stretch>
                <a:fillRect t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88455" y="6173019"/>
            <a:ext cx="2088471" cy="2085861"/>
            <a:chOff x="0" y="0"/>
            <a:chExt cx="2784627" cy="27811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84602" cy="2781173"/>
            </a:xfrm>
            <a:custGeom>
              <a:avLst/>
              <a:gdLst/>
              <a:ahLst/>
              <a:cxnLst/>
              <a:rect l="l" t="t" r="r" b="b"/>
              <a:pathLst>
                <a:path w="2784602" h="2781173">
                  <a:moveTo>
                    <a:pt x="0" y="0"/>
                  </a:moveTo>
                  <a:lnTo>
                    <a:pt x="2784602" y="0"/>
                  </a:lnTo>
                  <a:lnTo>
                    <a:pt x="2784602" y="2781173"/>
                  </a:lnTo>
                  <a:lnTo>
                    <a:pt x="0" y="278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4000"/>
              </a:blip>
              <a:stretch>
                <a:fillRect t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35434" y="4645819"/>
            <a:ext cx="4349658" cy="1719701"/>
          </a:xfrm>
          <a:prstGeom prst="rect">
            <a:avLst/>
          </a:prstGeom>
          <a:noFill/>
        </p:spPr>
        <p:txBody>
          <a:bodyPr lIns="0" tIns="0" rIns="0" bIns="0" rtlCol="0" anchor="ctr"/>
          <a:lstStyle/>
          <a:p>
            <a:pPr algn="ctr">
              <a:lnSpc>
                <a:spcPts val="7200"/>
              </a:lnSpc>
            </a:pPr>
            <a:r>
              <a:rPr lang="en-US" sz="7500" dirty="0">
                <a:solidFill>
                  <a:srgbClr val="4F92D3"/>
                </a:solidFill>
                <a:latin typeface="Anton"/>
                <a:ea typeface="Anton"/>
                <a:cs typeface="Anton"/>
                <a:sym typeface="Anton"/>
              </a:rPr>
              <a:t>COMPANY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39250" y="8430330"/>
            <a:ext cx="2348894" cy="103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Started</a:t>
            </a:r>
          </a:p>
          <a:p>
            <a:pPr algn="ctr">
              <a:lnSpc>
                <a:spcPts val="2754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 the U.S.</a:t>
            </a:r>
          </a:p>
          <a:p>
            <a:pPr algn="ctr">
              <a:lnSpc>
                <a:spcPts val="2754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January 1993</a:t>
            </a:r>
          </a:p>
        </p:txBody>
      </p:sp>
      <p:sp>
        <p:nvSpPr>
          <p:cNvPr id="17" name="Freeform 17" descr="Изображение"/>
          <p:cNvSpPr/>
          <p:nvPr/>
        </p:nvSpPr>
        <p:spPr>
          <a:xfrm>
            <a:off x="3535937" y="6691284"/>
            <a:ext cx="955510" cy="1124693"/>
          </a:xfrm>
          <a:custGeom>
            <a:avLst/>
            <a:gdLst/>
            <a:ahLst/>
            <a:cxnLst/>
            <a:rect l="l" t="t" r="r" b="b"/>
            <a:pathLst>
              <a:path w="955510" h="1124693">
                <a:moveTo>
                  <a:pt x="0" y="0"/>
                </a:moveTo>
                <a:lnTo>
                  <a:pt x="955510" y="0"/>
                </a:lnTo>
                <a:lnTo>
                  <a:pt x="955510" y="1124693"/>
                </a:lnTo>
                <a:lnTo>
                  <a:pt x="0" y="112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" r="-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355130" y="8591588"/>
            <a:ext cx="1899323" cy="69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U.S. and Canada</a:t>
            </a:r>
          </a:p>
        </p:txBody>
      </p:sp>
      <p:sp>
        <p:nvSpPr>
          <p:cNvPr id="19" name="Freeform 19" descr="Изображение"/>
          <p:cNvSpPr/>
          <p:nvPr/>
        </p:nvSpPr>
        <p:spPr>
          <a:xfrm>
            <a:off x="13878096" y="6923122"/>
            <a:ext cx="1301353" cy="624345"/>
          </a:xfrm>
          <a:custGeom>
            <a:avLst/>
            <a:gdLst/>
            <a:ahLst/>
            <a:cxnLst/>
            <a:rect l="l" t="t" r="r" b="b"/>
            <a:pathLst>
              <a:path w="1301353" h="624345">
                <a:moveTo>
                  <a:pt x="0" y="0"/>
                </a:moveTo>
                <a:lnTo>
                  <a:pt x="1301354" y="0"/>
                </a:lnTo>
                <a:lnTo>
                  <a:pt x="1301354" y="624345"/>
                </a:lnTo>
                <a:lnTo>
                  <a:pt x="0" y="624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1" r="-2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Изображение"/>
          <p:cNvSpPr/>
          <p:nvPr/>
        </p:nvSpPr>
        <p:spPr>
          <a:xfrm>
            <a:off x="11364687" y="6748224"/>
            <a:ext cx="1092003" cy="1075153"/>
          </a:xfrm>
          <a:custGeom>
            <a:avLst/>
            <a:gdLst/>
            <a:ahLst/>
            <a:cxnLst/>
            <a:rect l="l" t="t" r="r" b="b"/>
            <a:pathLst>
              <a:path w="1092003" h="1075153">
                <a:moveTo>
                  <a:pt x="0" y="0"/>
                </a:moveTo>
                <a:lnTo>
                  <a:pt x="1092003" y="0"/>
                </a:lnTo>
                <a:lnTo>
                  <a:pt x="1092003" y="1075154"/>
                </a:lnTo>
                <a:lnTo>
                  <a:pt x="0" y="10751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" r="-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3327990" y="8563013"/>
            <a:ext cx="234889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Billions</a:t>
            </a:r>
          </a:p>
          <a:p>
            <a:pPr algn="ctr">
              <a:lnSpc>
                <a:spcPts val="3060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 Sales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43908" y="8430330"/>
            <a:ext cx="2668676" cy="103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 spc="-8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Millions of Customers Acquired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479761" y="8330317"/>
            <a:ext cx="2491769" cy="1206387"/>
            <a:chOff x="0" y="0"/>
            <a:chExt cx="3322358" cy="160851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22357" cy="1608515"/>
            </a:xfrm>
            <a:custGeom>
              <a:avLst/>
              <a:gdLst/>
              <a:ahLst/>
              <a:cxnLst/>
              <a:rect l="l" t="t" r="r" b="b"/>
              <a:pathLst>
                <a:path w="3322357" h="1608515">
                  <a:moveTo>
                    <a:pt x="0" y="0"/>
                  </a:moveTo>
                  <a:lnTo>
                    <a:pt x="3322357" y="0"/>
                  </a:lnTo>
                  <a:lnTo>
                    <a:pt x="3322357" y="1608515"/>
                  </a:lnTo>
                  <a:lnTo>
                    <a:pt x="0" y="16085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8575"/>
              <a:ext cx="3322358" cy="157993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54"/>
                </a:lnSpc>
              </a:pPr>
              <a:r>
                <a:rPr lang="en-US" sz="2550" dirty="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Specializing     in Customer Acquisition</a:t>
              </a:r>
            </a:p>
          </p:txBody>
        </p:sp>
      </p:grpSp>
      <p:sp>
        <p:nvSpPr>
          <p:cNvPr id="26" name="Freeform 26" descr="Изображение"/>
          <p:cNvSpPr/>
          <p:nvPr/>
        </p:nvSpPr>
        <p:spPr>
          <a:xfrm>
            <a:off x="6056128" y="6685350"/>
            <a:ext cx="1136190" cy="1136561"/>
          </a:xfrm>
          <a:custGeom>
            <a:avLst/>
            <a:gdLst/>
            <a:ahLst/>
            <a:cxnLst/>
            <a:rect l="l" t="t" r="r" b="b"/>
            <a:pathLst>
              <a:path w="1136190" h="1136561">
                <a:moveTo>
                  <a:pt x="0" y="0"/>
                </a:moveTo>
                <a:lnTo>
                  <a:pt x="1136190" y="0"/>
                </a:lnTo>
                <a:lnTo>
                  <a:pt x="1136190" y="1136561"/>
                </a:lnTo>
                <a:lnTo>
                  <a:pt x="0" y="1136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" r="-1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-17507" y="0"/>
            <a:ext cx="18379440" cy="4457700"/>
            <a:chOff x="0" y="0"/>
            <a:chExt cx="24505920" cy="59436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4505920" cy="5943600"/>
            </a:xfrm>
            <a:custGeom>
              <a:avLst/>
              <a:gdLst/>
              <a:ahLst/>
              <a:cxnLst/>
              <a:rect l="l" t="t" r="r" b="b"/>
              <a:pathLst>
                <a:path w="24505920" h="5943600">
                  <a:moveTo>
                    <a:pt x="0" y="0"/>
                  </a:moveTo>
                  <a:lnTo>
                    <a:pt x="24505920" y="0"/>
                  </a:lnTo>
                  <a:lnTo>
                    <a:pt x="24505920" y="5943600"/>
                  </a:lnTo>
                  <a:lnTo>
                    <a:pt x="0" y="5943600"/>
                  </a:lnTo>
                  <a:close/>
                </a:path>
              </a:pathLst>
            </a:custGeom>
            <a:gradFill rotWithShape="1">
              <a:gsLst>
                <a:gs pos="0">
                  <a:srgbClr val="4E92D4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384568" y="5475515"/>
            <a:ext cx="8479819" cy="403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4050" dirty="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 Established Track Record</a:t>
            </a:r>
          </a:p>
        </p:txBody>
      </p:sp>
      <p:sp>
        <p:nvSpPr>
          <p:cNvPr id="30" name="Freeform 30"/>
          <p:cNvSpPr/>
          <p:nvPr/>
        </p:nvSpPr>
        <p:spPr>
          <a:xfrm>
            <a:off x="3302070" y="708155"/>
            <a:ext cx="4252693" cy="1593599"/>
          </a:xfrm>
          <a:custGeom>
            <a:avLst/>
            <a:gdLst/>
            <a:ahLst/>
            <a:cxnLst/>
            <a:rect l="l" t="t" r="r" b="b"/>
            <a:pathLst>
              <a:path w="4252693" h="1593599">
                <a:moveTo>
                  <a:pt x="0" y="0"/>
                </a:moveTo>
                <a:lnTo>
                  <a:pt x="4252693" y="0"/>
                </a:lnTo>
                <a:lnTo>
                  <a:pt x="4252693" y="1593599"/>
                </a:lnTo>
                <a:lnTo>
                  <a:pt x="0" y="15935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48" b="-1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 descr="Flags on sticks with a black background  Description automatically generated"/>
          <p:cNvSpPr/>
          <p:nvPr/>
        </p:nvSpPr>
        <p:spPr>
          <a:xfrm>
            <a:off x="8618315" y="5741613"/>
            <a:ext cx="1428750" cy="2428875"/>
          </a:xfrm>
          <a:custGeom>
            <a:avLst/>
            <a:gdLst/>
            <a:ahLst/>
            <a:cxnLst/>
            <a:rect l="l" t="t" r="r" b="b"/>
            <a:pathLst>
              <a:path w="1428750" h="2428875">
                <a:moveTo>
                  <a:pt x="0" y="0"/>
                </a:moveTo>
                <a:lnTo>
                  <a:pt x="1428750" y="0"/>
                </a:lnTo>
                <a:lnTo>
                  <a:pt x="1428750" y="2428875"/>
                </a:lnTo>
                <a:lnTo>
                  <a:pt x="0" y="2428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0386190" y="1978521"/>
            <a:ext cx="6710982" cy="2211714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ctr">
              <a:lnSpc>
                <a:spcPts val="4061"/>
              </a:lnSpc>
            </a:pPr>
            <a:r>
              <a:rPr lang="en-US" sz="3100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ACN provides everyday people with the chance to become purpose-driven entrepreneurs and step into the gig-driven economy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335434" y="2371668"/>
            <a:ext cx="8298180" cy="1714500"/>
            <a:chOff x="0" y="0"/>
            <a:chExt cx="11064240" cy="2286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64240" cy="2286000"/>
            </a:xfrm>
            <a:custGeom>
              <a:avLst/>
              <a:gdLst/>
              <a:ahLst/>
              <a:cxnLst/>
              <a:rect l="l" t="t" r="r" b="b"/>
              <a:pathLst>
                <a:path w="11064240" h="2286000">
                  <a:moveTo>
                    <a:pt x="0" y="0"/>
                  </a:moveTo>
                  <a:lnTo>
                    <a:pt x="11064240" y="0"/>
                  </a:lnTo>
                  <a:lnTo>
                    <a:pt x="1106424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7" descr="Inc. Top 500 Company | Driftless Glen Distillery No. 316 Out of 5,000"/>
          <p:cNvSpPr/>
          <p:nvPr/>
        </p:nvSpPr>
        <p:spPr>
          <a:xfrm>
            <a:off x="3774805" y="2783624"/>
            <a:ext cx="1265406" cy="937384"/>
          </a:xfrm>
          <a:custGeom>
            <a:avLst/>
            <a:gdLst/>
            <a:ahLst/>
            <a:cxnLst/>
            <a:rect l="l" t="t" r="r" b="b"/>
            <a:pathLst>
              <a:path w="1265406" h="937384">
                <a:moveTo>
                  <a:pt x="0" y="0"/>
                </a:moveTo>
                <a:lnTo>
                  <a:pt x="1265405" y="0"/>
                </a:lnTo>
                <a:lnTo>
                  <a:pt x="1265405" y="937384"/>
                </a:lnTo>
                <a:lnTo>
                  <a:pt x="0" y="937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1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 descr="ACN Recognized on Inc. Magazine's List of 1,000 Private Titans in American  Business | Newswire"/>
          <p:cNvSpPr/>
          <p:nvPr/>
        </p:nvSpPr>
        <p:spPr>
          <a:xfrm>
            <a:off x="1828800" y="2656342"/>
            <a:ext cx="1389164" cy="1208989"/>
          </a:xfrm>
          <a:custGeom>
            <a:avLst/>
            <a:gdLst/>
            <a:ahLst/>
            <a:cxnLst/>
            <a:rect l="l" t="t" r="r" b="b"/>
            <a:pathLst>
              <a:path w="1389164" h="1208989">
                <a:moveTo>
                  <a:pt x="0" y="0"/>
                </a:moveTo>
                <a:lnTo>
                  <a:pt x="1389164" y="0"/>
                </a:lnTo>
                <a:lnTo>
                  <a:pt x="1389164" y="1208989"/>
                </a:lnTo>
                <a:lnTo>
                  <a:pt x="0" y="1208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1789" t="-5430" r="-6058" b="-50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The Better Business Bureau (And What It's Done For Us) - Loud Canvas Media"/>
          <p:cNvSpPr/>
          <p:nvPr/>
        </p:nvSpPr>
        <p:spPr>
          <a:xfrm>
            <a:off x="5601166" y="2872197"/>
            <a:ext cx="1976276" cy="955281"/>
          </a:xfrm>
          <a:custGeom>
            <a:avLst/>
            <a:gdLst/>
            <a:ahLst/>
            <a:cxnLst/>
            <a:rect l="l" t="t" r="r" b="b"/>
            <a:pathLst>
              <a:path w="1976276" h="955281">
                <a:moveTo>
                  <a:pt x="0" y="0"/>
                </a:moveTo>
                <a:lnTo>
                  <a:pt x="1976276" y="0"/>
                </a:lnTo>
                <a:lnTo>
                  <a:pt x="1976276" y="955281"/>
                </a:lnTo>
                <a:lnTo>
                  <a:pt x="0" y="9552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 rot="2040">
            <a:off x="1012507" y="5951191"/>
            <a:ext cx="16262985" cy="0"/>
          </a:xfrm>
          <a:prstGeom prst="line">
            <a:avLst/>
          </a:prstGeom>
          <a:ln w="9525" cap="rnd">
            <a:solidFill>
              <a:srgbClr val="5E5E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 descr="Dsa Member Logo - Free Transparent PNG Download - PNGkey | ? logo, Luhan,  Members"/>
          <p:cNvSpPr/>
          <p:nvPr/>
        </p:nvSpPr>
        <p:spPr>
          <a:xfrm>
            <a:off x="7904768" y="2623309"/>
            <a:ext cx="1516475" cy="1263110"/>
          </a:xfrm>
          <a:custGeom>
            <a:avLst/>
            <a:gdLst/>
            <a:ahLst/>
            <a:cxnLst/>
            <a:rect l="l" t="t" r="r" b="b"/>
            <a:pathLst>
              <a:path w="1516475" h="1263110">
                <a:moveTo>
                  <a:pt x="0" y="0"/>
                </a:moveTo>
                <a:lnTo>
                  <a:pt x="1516476" y="0"/>
                </a:lnTo>
                <a:lnTo>
                  <a:pt x="1516476" y="1263110"/>
                </a:lnTo>
                <a:lnTo>
                  <a:pt x="0" y="12631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FFB92BD7-B7E1-7F81-024F-8AB683D2BBF1}"/>
              </a:ext>
            </a:extLst>
          </p:cNvPr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4FE14667-6B48-5986-CCBD-F4F5A565C99D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A139A45-60BD-8FF4-E3FB-87DF353D4998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-45720" y="4853940"/>
            <a:ext cx="18333720" cy="1243135"/>
            <a:chOff x="0" y="0"/>
            <a:chExt cx="24444960" cy="3840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44959" cy="3840480"/>
            </a:xfrm>
            <a:custGeom>
              <a:avLst/>
              <a:gdLst/>
              <a:ahLst/>
              <a:cxnLst/>
              <a:rect l="l" t="t" r="r" b="b"/>
              <a:pathLst>
                <a:path w="24444959" h="3840480">
                  <a:moveTo>
                    <a:pt x="24444959" y="0"/>
                  </a:moveTo>
                  <a:lnTo>
                    <a:pt x="0" y="0"/>
                  </a:lnTo>
                  <a:lnTo>
                    <a:pt x="0" y="3840480"/>
                  </a:lnTo>
                  <a:lnTo>
                    <a:pt x="24444959" y="3840480"/>
                  </a:lnTo>
                  <a:close/>
                </a:path>
              </a:pathLst>
            </a:custGeom>
            <a:gradFill rotWithShape="1">
              <a:gsLst>
                <a:gs pos="0">
                  <a:srgbClr val="4E92D4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A white text on a black background  Description automatically generated"/>
          <p:cNvSpPr/>
          <p:nvPr/>
        </p:nvSpPr>
        <p:spPr>
          <a:xfrm>
            <a:off x="439386" y="5071087"/>
            <a:ext cx="1242994" cy="821699"/>
          </a:xfrm>
          <a:custGeom>
            <a:avLst/>
            <a:gdLst/>
            <a:ahLst/>
            <a:cxnLst/>
            <a:rect l="l" t="t" r="r" b="b"/>
            <a:pathLst>
              <a:path w="1702318" h="1061352">
                <a:moveTo>
                  <a:pt x="0" y="0"/>
                </a:moveTo>
                <a:lnTo>
                  <a:pt x="1702318" y="0"/>
                </a:lnTo>
                <a:lnTo>
                  <a:pt x="1702318" y="1061352"/>
                </a:lnTo>
                <a:lnTo>
                  <a:pt x="0" y="1061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6" b="-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 descr="preencoded.png"/>
          <p:cNvSpPr/>
          <p:nvPr/>
        </p:nvSpPr>
        <p:spPr>
          <a:xfrm>
            <a:off x="6839256" y="5149022"/>
            <a:ext cx="1717495" cy="606902"/>
          </a:xfrm>
          <a:custGeom>
            <a:avLst/>
            <a:gdLst/>
            <a:ahLst/>
            <a:cxnLst/>
            <a:rect l="l" t="t" r="r" b="b"/>
            <a:pathLst>
              <a:path w="2352161" h="783908">
                <a:moveTo>
                  <a:pt x="0" y="0"/>
                </a:moveTo>
                <a:lnTo>
                  <a:pt x="2352161" y="0"/>
                </a:lnTo>
                <a:lnTo>
                  <a:pt x="2352161" y="783907"/>
                </a:lnTo>
                <a:lnTo>
                  <a:pt x="0" y="783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A black and white logo  Description automatically generated"/>
          <p:cNvSpPr/>
          <p:nvPr/>
        </p:nvSpPr>
        <p:spPr>
          <a:xfrm>
            <a:off x="13771352" y="5301015"/>
            <a:ext cx="1484587" cy="507644"/>
          </a:xfrm>
          <a:custGeom>
            <a:avLst/>
            <a:gdLst/>
            <a:ahLst/>
            <a:cxnLst/>
            <a:rect l="l" t="t" r="r" b="b"/>
            <a:pathLst>
              <a:path w="2033187" h="655701">
                <a:moveTo>
                  <a:pt x="0" y="0"/>
                </a:moveTo>
                <a:lnTo>
                  <a:pt x="2033188" y="0"/>
                </a:lnTo>
                <a:lnTo>
                  <a:pt x="2033188" y="655701"/>
                </a:lnTo>
                <a:lnTo>
                  <a:pt x="0" y="655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2" r="-1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A white text on a black background  Description automatically generated"/>
          <p:cNvSpPr/>
          <p:nvPr/>
        </p:nvSpPr>
        <p:spPr>
          <a:xfrm>
            <a:off x="15800480" y="5283096"/>
            <a:ext cx="2005408" cy="493058"/>
          </a:xfrm>
          <a:custGeom>
            <a:avLst/>
            <a:gdLst/>
            <a:ahLst/>
            <a:cxnLst/>
            <a:rect l="l" t="t" r="r" b="b"/>
            <a:pathLst>
              <a:path w="2746467" h="636861">
                <a:moveTo>
                  <a:pt x="0" y="0"/>
                </a:moveTo>
                <a:lnTo>
                  <a:pt x="2746467" y="0"/>
                </a:lnTo>
                <a:lnTo>
                  <a:pt x="2746467" y="636860"/>
                </a:lnTo>
                <a:lnTo>
                  <a:pt x="0" y="6368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 descr="A black and white logo  AI-generated content may be incorrect."/>
          <p:cNvSpPr/>
          <p:nvPr/>
        </p:nvSpPr>
        <p:spPr>
          <a:xfrm>
            <a:off x="9203417" y="4908861"/>
            <a:ext cx="2104071" cy="1087223"/>
          </a:xfrm>
          <a:custGeom>
            <a:avLst/>
            <a:gdLst/>
            <a:ahLst/>
            <a:cxnLst/>
            <a:rect l="l" t="t" r="r" b="b"/>
            <a:pathLst>
              <a:path w="2881589" h="1404318">
                <a:moveTo>
                  <a:pt x="0" y="0"/>
                </a:moveTo>
                <a:lnTo>
                  <a:pt x="2881589" y="0"/>
                </a:lnTo>
                <a:lnTo>
                  <a:pt x="2881589" y="1404319"/>
                </a:lnTo>
                <a:lnTo>
                  <a:pt x="0" y="140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A white text on a black background  AI-generated content may be incorrect."/>
          <p:cNvSpPr/>
          <p:nvPr/>
        </p:nvSpPr>
        <p:spPr>
          <a:xfrm>
            <a:off x="11695996" y="5196565"/>
            <a:ext cx="1564590" cy="393608"/>
          </a:xfrm>
          <a:custGeom>
            <a:avLst/>
            <a:gdLst/>
            <a:ahLst/>
            <a:cxnLst/>
            <a:rect l="l" t="t" r="r" b="b"/>
            <a:pathLst>
              <a:path w="2142754" h="508406">
                <a:moveTo>
                  <a:pt x="0" y="0"/>
                </a:moveTo>
                <a:lnTo>
                  <a:pt x="2142753" y="0"/>
                </a:lnTo>
                <a:lnTo>
                  <a:pt x="2142753" y="508407"/>
                </a:lnTo>
                <a:lnTo>
                  <a:pt x="0" y="508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3" b="-1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 descr="A white letter with black background  Description automatically generated"/>
          <p:cNvSpPr/>
          <p:nvPr/>
        </p:nvSpPr>
        <p:spPr>
          <a:xfrm>
            <a:off x="4610224" y="5231173"/>
            <a:ext cx="1582366" cy="323664"/>
          </a:xfrm>
          <a:custGeom>
            <a:avLst/>
            <a:gdLst/>
            <a:ahLst/>
            <a:cxnLst/>
            <a:rect l="l" t="t" r="r" b="b"/>
            <a:pathLst>
              <a:path w="2167099" h="418062">
                <a:moveTo>
                  <a:pt x="0" y="0"/>
                </a:moveTo>
                <a:lnTo>
                  <a:pt x="2167099" y="0"/>
                </a:lnTo>
                <a:lnTo>
                  <a:pt x="2167099" y="418062"/>
                </a:lnTo>
                <a:lnTo>
                  <a:pt x="0" y="4180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3" r="-3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logo of a company  AI-generated content may be incorrect."/>
          <p:cNvSpPr/>
          <p:nvPr/>
        </p:nvSpPr>
        <p:spPr>
          <a:xfrm>
            <a:off x="2338328" y="5061003"/>
            <a:ext cx="1735292" cy="782940"/>
          </a:xfrm>
          <a:custGeom>
            <a:avLst/>
            <a:gdLst/>
            <a:ahLst/>
            <a:cxnLst/>
            <a:rect l="l" t="t" r="r" b="b"/>
            <a:pathLst>
              <a:path w="2376535" h="1011288">
                <a:moveTo>
                  <a:pt x="0" y="0"/>
                </a:moveTo>
                <a:lnTo>
                  <a:pt x="2376535" y="0"/>
                </a:lnTo>
                <a:lnTo>
                  <a:pt x="2376535" y="1011288"/>
                </a:lnTo>
                <a:lnTo>
                  <a:pt x="0" y="10112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0" b="-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1921442" y="1261444"/>
            <a:ext cx="66675" cy="546735"/>
            <a:chOff x="0" y="0"/>
            <a:chExt cx="88900" cy="728980"/>
          </a:xfrm>
        </p:grpSpPr>
        <p:sp>
          <p:nvSpPr>
            <p:cNvPr id="18" name="Freeform 18"/>
            <p:cNvSpPr/>
            <p:nvPr/>
          </p:nvSpPr>
          <p:spPr>
            <a:xfrm>
              <a:off x="0" y="44450"/>
              <a:ext cx="88900" cy="640080"/>
            </a:xfrm>
            <a:custGeom>
              <a:avLst/>
              <a:gdLst/>
              <a:ahLst/>
              <a:cxnLst/>
              <a:rect l="l" t="t" r="r" b="b"/>
              <a:pathLst>
                <a:path w="88900" h="640080">
                  <a:moveTo>
                    <a:pt x="88900" y="0"/>
                  </a:moveTo>
                  <a:lnTo>
                    <a:pt x="88900" y="640080"/>
                  </a:lnTo>
                  <a:lnTo>
                    <a:pt x="0" y="64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20200" y="1448837"/>
            <a:ext cx="6226994" cy="41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4500" dirty="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Business    Residential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21" name="Freeform 21"/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0673144" y="9845288"/>
            <a:ext cx="7158038" cy="464069"/>
          </a:xfrm>
          <a:custGeom>
            <a:avLst/>
            <a:gdLst/>
            <a:ahLst/>
            <a:cxnLst/>
            <a:rect l="l" t="t" r="r" b="b"/>
            <a:pathLst>
              <a:path w="9544050" h="618759">
                <a:moveTo>
                  <a:pt x="0" y="0"/>
                </a:moveTo>
                <a:lnTo>
                  <a:pt x="9544050" y="0"/>
                </a:lnTo>
                <a:lnTo>
                  <a:pt x="9544050" y="618759"/>
                </a:lnTo>
                <a:lnTo>
                  <a:pt x="0" y="6187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521491" y="6118456"/>
            <a:ext cx="17309692" cy="11561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200"/>
              </a:lnSpc>
            </a:pPr>
            <a:r>
              <a:rPr lang="en-US" sz="5400" dirty="0">
                <a:solidFill>
                  <a:srgbClr val="4F92D3"/>
                </a:solidFill>
                <a:latin typeface="Anton"/>
                <a:ea typeface="Anton"/>
                <a:cs typeface="Anton"/>
                <a:sym typeface="Anton"/>
              </a:rPr>
              <a:t>Coming Soon: FinTech Cloud Based Banking</a:t>
            </a:r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63D1BAAC-AC24-A016-AAD2-6E581A93372C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82215E9-6D23-4433-63AA-E633211ED89D}"/>
              </a:ext>
            </a:extLst>
          </p:cNvPr>
          <p:cNvGrpSpPr/>
          <p:nvPr/>
        </p:nvGrpSpPr>
        <p:grpSpPr>
          <a:xfrm>
            <a:off x="1066800" y="2171700"/>
            <a:ext cx="16840200" cy="2732056"/>
            <a:chOff x="1143000" y="2171700"/>
            <a:chExt cx="16840200" cy="2732056"/>
          </a:xfrm>
        </p:grpSpPr>
        <p:grpSp>
          <p:nvGrpSpPr>
            <p:cNvPr id="3" name="Group 3"/>
            <p:cNvGrpSpPr/>
            <p:nvPr/>
          </p:nvGrpSpPr>
          <p:grpSpPr>
            <a:xfrm>
              <a:off x="1143000" y="2174060"/>
              <a:ext cx="1536021" cy="1534101"/>
              <a:chOff x="0" y="0"/>
              <a:chExt cx="2784627" cy="27811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544951" y="2664214"/>
              <a:ext cx="752208" cy="605523"/>
            </a:xfrm>
            <a:custGeom>
              <a:avLst/>
              <a:gdLst/>
              <a:ahLst/>
              <a:cxnLst/>
              <a:rect l="l" t="t" r="r" b="b"/>
              <a:pathLst>
                <a:path w="752208" h="605523">
                  <a:moveTo>
                    <a:pt x="0" y="0"/>
                  </a:moveTo>
                  <a:lnTo>
                    <a:pt x="752208" y="0"/>
                  </a:lnTo>
                  <a:lnTo>
                    <a:pt x="752208" y="605523"/>
                  </a:lnTo>
                  <a:lnTo>
                    <a:pt x="0" y="605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312" r="-31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57190" y="3824358"/>
              <a:ext cx="1307641" cy="335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WIRELESS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570808" y="3824358"/>
              <a:ext cx="1148488" cy="335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ENERGY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359780" y="3824358"/>
              <a:ext cx="1701105" cy="335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HEALTHCARE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298192" y="3824358"/>
              <a:ext cx="2052638" cy="1079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SECURITY &amp;</a:t>
              </a:r>
            </a:p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AUTOMATION</a:t>
              </a:r>
            </a:p>
            <a:p>
              <a:pPr algn="ctr">
                <a:lnSpc>
                  <a:spcPts val="2879"/>
                </a:lnSpc>
              </a:pPr>
              <a:endParaRPr lang="en-US" sz="2000" b="1" dirty="0">
                <a:solidFill>
                  <a:srgbClr val="404040"/>
                </a:solidFill>
                <a:latin typeface="Arial Narrow" panose="020B0604020202020204" pitchFamily="34" charset="0"/>
                <a:ea typeface="Century Gothic Paneuropean Bold"/>
                <a:cs typeface="Arial Narrow" panose="020B0604020202020204" pitchFamily="34" charset="0"/>
                <a:sym typeface="Century Gothic Paneuropean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442794" y="3824358"/>
              <a:ext cx="1957388" cy="1079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PAYMENT</a:t>
              </a:r>
            </a:p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PROCESSING</a:t>
              </a:r>
            </a:p>
            <a:p>
              <a:pPr algn="ctr">
                <a:lnSpc>
                  <a:spcPts val="2879"/>
                </a:lnSpc>
              </a:pPr>
              <a:endParaRPr lang="en-US" sz="2000" b="1" dirty="0">
                <a:solidFill>
                  <a:srgbClr val="404040"/>
                </a:solidFill>
                <a:latin typeface="Arial Narrow" panose="020B0604020202020204" pitchFamily="34" charset="0"/>
                <a:ea typeface="Century Gothic Paneuropean Bold"/>
                <a:cs typeface="Arial Narrow" panose="020B0604020202020204" pitchFamily="34" charset="0"/>
                <a:sym typeface="Century Gothic Paneuropean Bold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5101611" y="3824358"/>
              <a:ext cx="2881589" cy="1079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IDENTITY</a:t>
              </a:r>
            </a:p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THEFT PROTECTION</a:t>
              </a:r>
            </a:p>
            <a:p>
              <a:pPr algn="ctr">
                <a:lnSpc>
                  <a:spcPts val="2879"/>
                </a:lnSpc>
              </a:pPr>
              <a:endParaRPr lang="en-US" sz="2000" b="1" dirty="0">
                <a:solidFill>
                  <a:srgbClr val="404040"/>
                </a:solidFill>
                <a:latin typeface="Arial Narrow" panose="020B0604020202020204" pitchFamily="34" charset="0"/>
                <a:ea typeface="Century Gothic Paneuropean Bold"/>
                <a:cs typeface="Arial Narrow" panose="020B0604020202020204" pitchFamily="34" charset="0"/>
                <a:sym typeface="Century Gothic Paneuropean Bold"/>
              </a:endParaRP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7379379" y="2174060"/>
              <a:ext cx="1536021" cy="1534101"/>
              <a:chOff x="0" y="0"/>
              <a:chExt cx="2784627" cy="278114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442330" y="2171700"/>
              <a:ext cx="1536021" cy="1534101"/>
              <a:chOff x="0" y="0"/>
              <a:chExt cx="2784627" cy="278114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1520959" y="2171706"/>
              <a:ext cx="1536021" cy="1534101"/>
              <a:chOff x="0" y="0"/>
              <a:chExt cx="2784627" cy="278114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644194" y="2193165"/>
              <a:ext cx="1536007" cy="1534115"/>
              <a:chOff x="0" y="0"/>
              <a:chExt cx="2784602" cy="278117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5715761" y="2193171"/>
              <a:ext cx="1536021" cy="1534101"/>
              <a:chOff x="0" y="0"/>
              <a:chExt cx="2784627" cy="278114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7777157" y="2513672"/>
              <a:ext cx="789994" cy="948680"/>
            </a:xfrm>
            <a:custGeom>
              <a:avLst/>
              <a:gdLst/>
              <a:ahLst/>
              <a:cxnLst/>
              <a:rect l="l" t="t" r="r" b="b"/>
              <a:pathLst>
                <a:path w="789994" h="948680">
                  <a:moveTo>
                    <a:pt x="0" y="0"/>
                  </a:moveTo>
                  <a:lnTo>
                    <a:pt x="789994" y="0"/>
                  </a:lnTo>
                  <a:lnTo>
                    <a:pt x="789994" y="948681"/>
                  </a:lnTo>
                  <a:lnTo>
                    <a:pt x="0" y="94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t="-164" b="-1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1980991" y="2509088"/>
              <a:ext cx="615944" cy="792128"/>
            </a:xfrm>
            <a:custGeom>
              <a:avLst/>
              <a:gdLst/>
              <a:ahLst/>
              <a:cxnLst/>
              <a:rect l="l" t="t" r="r" b="b"/>
              <a:pathLst>
                <a:path w="615944" h="792128">
                  <a:moveTo>
                    <a:pt x="0" y="0"/>
                  </a:moveTo>
                  <a:lnTo>
                    <a:pt x="615944" y="0"/>
                  </a:lnTo>
                  <a:lnTo>
                    <a:pt x="615944" y="792127"/>
                  </a:lnTo>
                  <a:lnTo>
                    <a:pt x="0" y="792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2053" r="-20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4057009" y="2699183"/>
              <a:ext cx="728958" cy="590455"/>
            </a:xfrm>
            <a:custGeom>
              <a:avLst/>
              <a:gdLst/>
              <a:ahLst/>
              <a:cxnLst/>
              <a:rect l="l" t="t" r="r" b="b"/>
              <a:pathLst>
                <a:path w="728958" h="590455">
                  <a:moveTo>
                    <a:pt x="0" y="0"/>
                  </a:moveTo>
                  <a:lnTo>
                    <a:pt x="728958" y="0"/>
                  </a:lnTo>
                  <a:lnTo>
                    <a:pt x="728958" y="590455"/>
                  </a:lnTo>
                  <a:lnTo>
                    <a:pt x="0" y="590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297" r="-29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6152046" y="2617619"/>
              <a:ext cx="786813" cy="806987"/>
            </a:xfrm>
            <a:custGeom>
              <a:avLst/>
              <a:gdLst/>
              <a:ahLst/>
              <a:cxnLst/>
              <a:rect l="l" t="t" r="r" b="b"/>
              <a:pathLst>
                <a:path w="786813" h="806987">
                  <a:moveTo>
                    <a:pt x="0" y="0"/>
                  </a:moveTo>
                  <a:lnTo>
                    <a:pt x="786812" y="0"/>
                  </a:lnTo>
                  <a:lnTo>
                    <a:pt x="786812" y="806987"/>
                  </a:lnTo>
                  <a:lnTo>
                    <a:pt x="0" y="806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-75" r="-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760BE47-A964-F590-69D3-88E6A1918702}"/>
                </a:ext>
              </a:extLst>
            </p:cNvPr>
            <p:cNvSpPr/>
            <p:nvPr/>
          </p:nvSpPr>
          <p:spPr>
            <a:xfrm>
              <a:off x="9828838" y="2595208"/>
              <a:ext cx="795817" cy="743534"/>
            </a:xfrm>
            <a:custGeom>
              <a:avLst/>
              <a:gdLst/>
              <a:ahLst/>
              <a:cxnLst/>
              <a:rect l="l" t="t" r="r" b="b"/>
              <a:pathLst>
                <a:path w="1135172" h="947868">
                  <a:moveTo>
                    <a:pt x="0" y="0"/>
                  </a:moveTo>
                  <a:lnTo>
                    <a:pt x="1135172" y="0"/>
                  </a:lnTo>
                  <a:lnTo>
                    <a:pt x="1135172" y="947868"/>
                  </a:lnTo>
                  <a:lnTo>
                    <a:pt x="0" y="94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900"/>
            </a:p>
          </p:txBody>
        </p:sp>
        <p:grpSp>
          <p:nvGrpSpPr>
            <p:cNvPr id="49" name="Group 3">
              <a:extLst>
                <a:ext uri="{FF2B5EF4-FFF2-40B4-BE49-F238E27FC236}">
                  <a16:creationId xmlns:a16="http://schemas.microsoft.com/office/drawing/2014/main" id="{7A97B894-AB17-A0F8-1E30-1344EA5B1651}"/>
                </a:ext>
              </a:extLst>
            </p:cNvPr>
            <p:cNvGrpSpPr/>
            <p:nvPr/>
          </p:nvGrpSpPr>
          <p:grpSpPr>
            <a:xfrm>
              <a:off x="3264593" y="2190578"/>
              <a:ext cx="1536007" cy="1534115"/>
              <a:chOff x="0" y="0"/>
              <a:chExt cx="2784602" cy="2781173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C8E7CBC1-DEC2-71C8-0B62-E069EBA2B036}"/>
                  </a:ext>
                </a:extLst>
              </p:cNvPr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23">
              <a:extLst>
                <a:ext uri="{FF2B5EF4-FFF2-40B4-BE49-F238E27FC236}">
                  <a16:creationId xmlns:a16="http://schemas.microsoft.com/office/drawing/2014/main" id="{35FBC62C-E45B-FF40-C951-3B014B902248}"/>
                </a:ext>
              </a:extLst>
            </p:cNvPr>
            <p:cNvSpPr txBox="1"/>
            <p:nvPr/>
          </p:nvSpPr>
          <p:spPr>
            <a:xfrm>
              <a:off x="3378783" y="3824358"/>
              <a:ext cx="1307641" cy="335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INTERNET</a:t>
              </a: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81EF2EE2-8959-3F44-4A57-492C8D94CABC}"/>
                </a:ext>
              </a:extLst>
            </p:cNvPr>
            <p:cNvSpPr/>
            <p:nvPr/>
          </p:nvSpPr>
          <p:spPr>
            <a:xfrm>
              <a:off x="3662569" y="2637582"/>
              <a:ext cx="732337" cy="717337"/>
            </a:xfrm>
            <a:custGeom>
              <a:avLst/>
              <a:gdLst/>
              <a:ahLst/>
              <a:cxnLst/>
              <a:rect l="l" t="t" r="r" b="b"/>
              <a:pathLst>
                <a:path w="1053647" h="1012818">
                  <a:moveTo>
                    <a:pt x="0" y="0"/>
                  </a:moveTo>
                  <a:lnTo>
                    <a:pt x="1053646" y="0"/>
                  </a:lnTo>
                  <a:lnTo>
                    <a:pt x="1053646" y="1012818"/>
                  </a:lnTo>
                  <a:lnTo>
                    <a:pt x="0" y="1012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469B437F-E9D3-CF18-43DA-5EEB838E5CAD}"/>
                </a:ext>
              </a:extLst>
            </p:cNvPr>
            <p:cNvSpPr txBox="1"/>
            <p:nvPr/>
          </p:nvSpPr>
          <p:spPr>
            <a:xfrm>
              <a:off x="5554372" y="3824358"/>
              <a:ext cx="1148488" cy="3356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Arial Narrow" panose="020B0604020202020204" pitchFamily="34" charset="0"/>
                  <a:ea typeface="Century Gothic Paneuropean Bold"/>
                  <a:cs typeface="Arial Narrow" panose="020B0604020202020204" pitchFamily="34" charset="0"/>
                  <a:sym typeface="Century Gothic Paneuropean Bold"/>
                </a:rPr>
                <a:t>TV</a:t>
              </a:r>
            </a:p>
          </p:txBody>
        </p:sp>
        <p:grpSp>
          <p:nvGrpSpPr>
            <p:cNvPr id="57" name="Group 29">
              <a:extLst>
                <a:ext uri="{FF2B5EF4-FFF2-40B4-BE49-F238E27FC236}">
                  <a16:creationId xmlns:a16="http://schemas.microsoft.com/office/drawing/2014/main" id="{AEDC637D-203F-1FFF-03A7-05AA1E6BCFA6}"/>
                </a:ext>
              </a:extLst>
            </p:cNvPr>
            <p:cNvGrpSpPr/>
            <p:nvPr/>
          </p:nvGrpSpPr>
          <p:grpSpPr>
            <a:xfrm>
              <a:off x="5344766" y="2186970"/>
              <a:ext cx="1536021" cy="1534101"/>
              <a:chOff x="0" y="0"/>
              <a:chExt cx="2784627" cy="2781148"/>
            </a:xfrm>
          </p:grpSpPr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5B8DA015-9AB7-CEAC-7EAB-88C172948B95}"/>
                  </a:ext>
                </a:extLst>
              </p:cNvPr>
              <p:cNvSpPr/>
              <p:nvPr/>
            </p:nvSpPr>
            <p:spPr>
              <a:xfrm>
                <a:off x="0" y="0"/>
                <a:ext cx="2784602" cy="2781173"/>
              </a:xfrm>
              <a:custGeom>
                <a:avLst/>
                <a:gdLst/>
                <a:ahLst/>
                <a:cxnLst/>
                <a:rect l="l" t="t" r="r" b="b"/>
                <a:pathLst>
                  <a:path w="2784602" h="2781173">
                    <a:moveTo>
                      <a:pt x="0" y="0"/>
                    </a:moveTo>
                    <a:lnTo>
                      <a:pt x="2784602" y="0"/>
                    </a:lnTo>
                    <a:lnTo>
                      <a:pt x="2784602" y="2781173"/>
                    </a:lnTo>
                    <a:lnTo>
                      <a:pt x="0" y="27811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alphaModFix amt="84000"/>
                </a:blip>
                <a:stretch>
                  <a:fillRect t="-15" b="-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98722BC0-2DEC-8CE7-4C65-1B04F814E634}"/>
                </a:ext>
              </a:extLst>
            </p:cNvPr>
            <p:cNvSpPr/>
            <p:nvPr/>
          </p:nvSpPr>
          <p:spPr>
            <a:xfrm>
              <a:off x="5673752" y="2529037"/>
              <a:ext cx="901966" cy="919107"/>
            </a:xfrm>
            <a:custGeom>
              <a:avLst/>
              <a:gdLst/>
              <a:ahLst/>
              <a:cxnLst/>
              <a:rect l="l" t="t" r="r" b="b"/>
              <a:pathLst>
                <a:path w="1181634" h="1181634">
                  <a:moveTo>
                    <a:pt x="0" y="0"/>
                  </a:moveTo>
                  <a:lnTo>
                    <a:pt x="1181634" y="0"/>
                  </a:lnTo>
                  <a:lnTo>
                    <a:pt x="1181634" y="1181634"/>
                  </a:lnTo>
                  <a:lnTo>
                    <a:pt x="0" y="1181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Google Shape;97;p30">
            <a:extLst>
              <a:ext uri="{FF2B5EF4-FFF2-40B4-BE49-F238E27FC236}">
                <a16:creationId xmlns:a16="http://schemas.microsoft.com/office/drawing/2014/main" id="{81D19412-E994-C382-9B36-EFDB6DF22353}"/>
              </a:ext>
            </a:extLst>
          </p:cNvPr>
          <p:cNvSpPr txBox="1"/>
          <p:nvPr/>
        </p:nvSpPr>
        <p:spPr>
          <a:xfrm>
            <a:off x="3623480" y="7776350"/>
            <a:ext cx="193023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67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 Insurance Premiums sky-rocketed in 2026! </a:t>
            </a: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B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Save 30-50% on health care plan cost with IMPACT Health</a:t>
            </a: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B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network restrictions - keep your doctors</a:t>
            </a: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B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</a:t>
            </a:r>
            <a:r>
              <a:rPr lang="en-US" sz="3200" b="1" dirty="0">
                <a:solidFill>
                  <a:srgbClr val="003B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  <a:r>
              <a:rPr lang="en-US" sz="3200" dirty="0">
                <a:solidFill>
                  <a:srgbClr val="003B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lang="en-US" sz="3200" b="1" dirty="0">
                <a:solidFill>
                  <a:srgbClr val="003B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469-727-1414</a:t>
            </a:r>
            <a:endParaRPr sz="3200" b="1" dirty="0">
              <a:solidFill>
                <a:srgbClr val="003B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" name="Google Shape;98;p30">
            <a:extLst>
              <a:ext uri="{FF2B5EF4-FFF2-40B4-BE49-F238E27FC236}">
                <a16:creationId xmlns:a16="http://schemas.microsoft.com/office/drawing/2014/main" id="{E2BC1595-2B25-C92D-D04A-ED77B2AB3DCA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2009" y="6889793"/>
            <a:ext cx="5017191" cy="341956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0">
            <a:extLst>
              <a:ext uri="{FF2B5EF4-FFF2-40B4-BE49-F238E27FC236}">
                <a16:creationId xmlns:a16="http://schemas.microsoft.com/office/drawing/2014/main" id="{79AE36F4-F4C9-3EA8-1A15-720DF9D3DC87}"/>
              </a:ext>
            </a:extLst>
          </p:cNvPr>
          <p:cNvSpPr txBox="1"/>
          <p:nvPr/>
        </p:nvSpPr>
        <p:spPr>
          <a:xfrm>
            <a:off x="834223" y="766631"/>
            <a:ext cx="8648910" cy="171970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200"/>
              </a:lnSpc>
            </a:pPr>
            <a:r>
              <a:rPr lang="en-US" sz="7500" dirty="0">
                <a:solidFill>
                  <a:srgbClr val="4F92D3"/>
                </a:solidFill>
                <a:latin typeface="Anton"/>
                <a:ea typeface="Anton"/>
                <a:cs typeface="Anton"/>
                <a:sym typeface="Anton"/>
              </a:rPr>
              <a:t>ESSENTIAL SERVICES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549">
              <a:srgbClr val="FFFFFF">
                <a:alpha val="100000"/>
              </a:srgbClr>
            </a:gs>
            <a:gs pos="8730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40EBD74-064F-7800-326E-667B4661DECD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77805" y="5080864"/>
            <a:ext cx="2115674" cy="2115674"/>
            <a:chOff x="0" y="0"/>
            <a:chExt cx="3086151" cy="30861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0" y="1543050"/>
                  </a:moveTo>
                  <a:cubicBezTo>
                    <a:pt x="0" y="690880"/>
                    <a:pt x="690880" y="0"/>
                    <a:pt x="1543050" y="0"/>
                  </a:cubicBezTo>
                  <a:cubicBezTo>
                    <a:pt x="2395220" y="0"/>
                    <a:pt x="3086100" y="690880"/>
                    <a:pt x="3086100" y="1543050"/>
                  </a:cubicBezTo>
                  <a:cubicBezTo>
                    <a:pt x="3086100" y="2395220"/>
                    <a:pt x="2395347" y="3086100"/>
                    <a:pt x="1543050" y="3086100"/>
                  </a:cubicBezTo>
                  <a:cubicBezTo>
                    <a:pt x="690753" y="3086100"/>
                    <a:pt x="0" y="2395347"/>
                    <a:pt x="0" y="1543050"/>
                  </a:cubicBezTo>
                  <a:close/>
                </a:path>
              </a:pathLst>
            </a:custGeom>
            <a:gradFill rotWithShape="1">
              <a:gsLst>
                <a:gs pos="0">
                  <a:srgbClr val="82CAE9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 descr="A picture containing clock  Description automatically generated"/>
          <p:cNvSpPr/>
          <p:nvPr/>
        </p:nvSpPr>
        <p:spPr>
          <a:xfrm>
            <a:off x="6118793" y="2823877"/>
            <a:ext cx="2833440" cy="2171655"/>
          </a:xfrm>
          <a:custGeom>
            <a:avLst/>
            <a:gdLst/>
            <a:ahLst/>
            <a:cxnLst/>
            <a:rect l="l" t="t" r="r" b="b"/>
            <a:pathLst>
              <a:path w="2833440" h="2171655">
                <a:moveTo>
                  <a:pt x="0" y="0"/>
                </a:moveTo>
                <a:lnTo>
                  <a:pt x="2833440" y="0"/>
                </a:lnTo>
                <a:lnTo>
                  <a:pt x="2833440" y="2171654"/>
                </a:lnTo>
                <a:lnTo>
                  <a:pt x="0" y="21716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40" t="-5678" r="-7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A picture containing drawing  Description automatically generated"/>
          <p:cNvSpPr/>
          <p:nvPr/>
        </p:nvSpPr>
        <p:spPr>
          <a:xfrm>
            <a:off x="6550485" y="7279462"/>
            <a:ext cx="2116817" cy="2013785"/>
          </a:xfrm>
          <a:custGeom>
            <a:avLst/>
            <a:gdLst/>
            <a:ahLst/>
            <a:cxnLst/>
            <a:rect l="l" t="t" r="r" b="b"/>
            <a:pathLst>
              <a:path w="2116817" h="2013785">
                <a:moveTo>
                  <a:pt x="0" y="0"/>
                </a:moveTo>
                <a:lnTo>
                  <a:pt x="2116817" y="0"/>
                </a:lnTo>
                <a:lnTo>
                  <a:pt x="2116817" y="2013785"/>
                </a:lnTo>
                <a:lnTo>
                  <a:pt x="0" y="201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t="-58" b="-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A picture containing table, drawing  Description automatically generated"/>
          <p:cNvSpPr/>
          <p:nvPr/>
        </p:nvSpPr>
        <p:spPr>
          <a:xfrm>
            <a:off x="565604" y="7807614"/>
            <a:ext cx="6053461" cy="1959864"/>
          </a:xfrm>
          <a:custGeom>
            <a:avLst/>
            <a:gdLst/>
            <a:ahLst/>
            <a:cxnLst/>
            <a:rect l="l" t="t" r="r" b="b"/>
            <a:pathLst>
              <a:path w="6053461" h="1959864">
                <a:moveTo>
                  <a:pt x="0" y="0"/>
                </a:moveTo>
                <a:lnTo>
                  <a:pt x="6053461" y="0"/>
                </a:lnTo>
                <a:lnTo>
                  <a:pt x="6053461" y="1959864"/>
                </a:lnTo>
                <a:lnTo>
                  <a:pt x="0" y="195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 descr="A picture containing ball, table  Description automatically generated"/>
          <p:cNvSpPr/>
          <p:nvPr/>
        </p:nvSpPr>
        <p:spPr>
          <a:xfrm>
            <a:off x="565604" y="3462385"/>
            <a:ext cx="6053461" cy="2028358"/>
          </a:xfrm>
          <a:custGeom>
            <a:avLst/>
            <a:gdLst/>
            <a:ahLst/>
            <a:cxnLst/>
            <a:rect l="l" t="t" r="r" b="b"/>
            <a:pathLst>
              <a:path w="6053461" h="2028358">
                <a:moveTo>
                  <a:pt x="0" y="0"/>
                </a:moveTo>
                <a:lnTo>
                  <a:pt x="6053461" y="0"/>
                </a:lnTo>
                <a:lnTo>
                  <a:pt x="6053461" y="2028358"/>
                </a:lnTo>
                <a:lnTo>
                  <a:pt x="0" y="2028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A close up of a logo  Description automatically generated"/>
          <p:cNvSpPr/>
          <p:nvPr/>
        </p:nvSpPr>
        <p:spPr>
          <a:xfrm>
            <a:off x="567414" y="5600605"/>
            <a:ext cx="6053461" cy="2017824"/>
          </a:xfrm>
          <a:custGeom>
            <a:avLst/>
            <a:gdLst/>
            <a:ahLst/>
            <a:cxnLst/>
            <a:rect l="l" t="t" r="r" b="b"/>
            <a:pathLst>
              <a:path w="6053461" h="2017824">
                <a:moveTo>
                  <a:pt x="0" y="0"/>
                </a:moveTo>
                <a:lnTo>
                  <a:pt x="6053461" y="0"/>
                </a:lnTo>
                <a:lnTo>
                  <a:pt x="6053461" y="2017823"/>
                </a:lnTo>
                <a:lnTo>
                  <a:pt x="0" y="20178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952083" y="5698679"/>
            <a:ext cx="3714098" cy="1616478"/>
          </a:xfrm>
          <a:prstGeom prst="line">
            <a:avLst/>
          </a:prstGeom>
          <a:ln w="47625" cap="rnd">
            <a:solidFill>
              <a:srgbClr val="F38A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H="1">
            <a:off x="1952072" y="5655642"/>
            <a:ext cx="3638825" cy="1721697"/>
          </a:xfrm>
          <a:prstGeom prst="line">
            <a:avLst/>
          </a:prstGeom>
          <a:ln w="47625" cap="rnd">
            <a:solidFill>
              <a:srgbClr val="F38A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 descr="A close up of a device  Description automatically generated"/>
          <p:cNvSpPr/>
          <p:nvPr/>
        </p:nvSpPr>
        <p:spPr>
          <a:xfrm>
            <a:off x="3808781" y="4944561"/>
            <a:ext cx="344329" cy="1092356"/>
          </a:xfrm>
          <a:custGeom>
            <a:avLst/>
            <a:gdLst/>
            <a:ahLst/>
            <a:cxnLst/>
            <a:rect l="l" t="t" r="r" b="b"/>
            <a:pathLst>
              <a:path w="344329" h="1092356">
                <a:moveTo>
                  <a:pt x="0" y="0"/>
                </a:moveTo>
                <a:lnTo>
                  <a:pt x="344329" y="0"/>
                </a:lnTo>
                <a:lnTo>
                  <a:pt x="344329" y="1092355"/>
                </a:lnTo>
                <a:lnTo>
                  <a:pt x="0" y="10923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91" b="-2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 descr="A close up of a device  Description automatically generated"/>
          <p:cNvSpPr/>
          <p:nvPr/>
        </p:nvSpPr>
        <p:spPr>
          <a:xfrm>
            <a:off x="3808781" y="7063883"/>
            <a:ext cx="344329" cy="1092356"/>
          </a:xfrm>
          <a:custGeom>
            <a:avLst/>
            <a:gdLst/>
            <a:ahLst/>
            <a:cxnLst/>
            <a:rect l="l" t="t" r="r" b="b"/>
            <a:pathLst>
              <a:path w="344329" h="1092356">
                <a:moveTo>
                  <a:pt x="0" y="0"/>
                </a:moveTo>
                <a:lnTo>
                  <a:pt x="344329" y="0"/>
                </a:lnTo>
                <a:lnTo>
                  <a:pt x="344329" y="1092355"/>
                </a:lnTo>
                <a:lnTo>
                  <a:pt x="0" y="10923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91" b="-2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picture containing clock, meter  Description automatically generated"/>
          <p:cNvSpPr/>
          <p:nvPr/>
        </p:nvSpPr>
        <p:spPr>
          <a:xfrm>
            <a:off x="2318909" y="2762793"/>
            <a:ext cx="2979753" cy="771601"/>
          </a:xfrm>
          <a:custGeom>
            <a:avLst/>
            <a:gdLst/>
            <a:ahLst/>
            <a:cxnLst/>
            <a:rect l="l" t="t" r="r" b="b"/>
            <a:pathLst>
              <a:path w="2979753" h="771601">
                <a:moveTo>
                  <a:pt x="0" y="0"/>
                </a:moveTo>
                <a:lnTo>
                  <a:pt x="2979753" y="0"/>
                </a:lnTo>
                <a:lnTo>
                  <a:pt x="2979753" y="771601"/>
                </a:lnTo>
                <a:lnTo>
                  <a:pt x="0" y="771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" r="-5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902684" y="502548"/>
            <a:ext cx="8648910" cy="1841145"/>
            <a:chOff x="0" y="0"/>
            <a:chExt cx="11531879" cy="24548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1879" cy="2454863"/>
            </a:xfrm>
            <a:custGeom>
              <a:avLst/>
              <a:gdLst/>
              <a:ahLst/>
              <a:cxnLst/>
              <a:rect l="l" t="t" r="r" b="b"/>
              <a:pathLst>
                <a:path w="11531879" h="2454863">
                  <a:moveTo>
                    <a:pt x="0" y="0"/>
                  </a:moveTo>
                  <a:lnTo>
                    <a:pt x="11531879" y="0"/>
                  </a:lnTo>
                  <a:lnTo>
                    <a:pt x="11531879" y="2454863"/>
                  </a:lnTo>
                  <a:lnTo>
                    <a:pt x="0" y="24548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1925"/>
              <a:ext cx="11531879" cy="22929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750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OUR BUSINESS MODEL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898620" y="5333795"/>
            <a:ext cx="768682" cy="887960"/>
          </a:xfrm>
          <a:custGeom>
            <a:avLst/>
            <a:gdLst/>
            <a:ahLst/>
            <a:cxnLst/>
            <a:rect l="l" t="t" r="r" b="b"/>
            <a:pathLst>
              <a:path w="768682" h="887960">
                <a:moveTo>
                  <a:pt x="0" y="0"/>
                </a:moveTo>
                <a:lnTo>
                  <a:pt x="768682" y="0"/>
                </a:lnTo>
                <a:lnTo>
                  <a:pt x="768682" y="887960"/>
                </a:lnTo>
                <a:lnTo>
                  <a:pt x="0" y="8879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1117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7812436" y="6529892"/>
            <a:ext cx="1046375" cy="4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6"/>
              </a:lnSpc>
            </a:pPr>
            <a:r>
              <a:rPr lang="en-US" sz="4455" b="1" spc="-311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YOU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84084" y="5247941"/>
            <a:ext cx="8044896" cy="51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2"/>
              </a:lnSpc>
            </a:pPr>
            <a:r>
              <a:rPr lang="en-US" sz="4187">
                <a:solidFill>
                  <a:srgbClr val="404040"/>
                </a:solidFill>
                <a:latin typeface="Anton"/>
                <a:ea typeface="Anton"/>
                <a:cs typeface="Anton"/>
                <a:sym typeface="Anton"/>
              </a:rPr>
              <a:t>What Makes us Different?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35911" y="4224280"/>
            <a:ext cx="3887019" cy="37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28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Most Service Providers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32505" y="6165066"/>
            <a:ext cx="3794617" cy="72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28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Media &amp; Internet Marketing</a:t>
            </a:r>
          </a:p>
        </p:txBody>
      </p:sp>
      <p:sp>
        <p:nvSpPr>
          <p:cNvPr id="26" name="Freeform 26"/>
          <p:cNvSpPr/>
          <p:nvPr/>
        </p:nvSpPr>
        <p:spPr>
          <a:xfrm>
            <a:off x="10384084" y="6054487"/>
            <a:ext cx="371706" cy="334536"/>
          </a:xfrm>
          <a:custGeom>
            <a:avLst/>
            <a:gdLst/>
            <a:ahLst/>
            <a:cxnLst/>
            <a:rect l="l" t="t" r="r" b="b"/>
            <a:pathLst>
              <a:path w="371706" h="334536">
                <a:moveTo>
                  <a:pt x="0" y="0"/>
                </a:moveTo>
                <a:lnTo>
                  <a:pt x="371706" y="0"/>
                </a:lnTo>
                <a:lnTo>
                  <a:pt x="371706" y="334535"/>
                </a:lnTo>
                <a:lnTo>
                  <a:pt x="0" y="3345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384084" y="6614933"/>
            <a:ext cx="371706" cy="334536"/>
          </a:xfrm>
          <a:custGeom>
            <a:avLst/>
            <a:gdLst/>
            <a:ahLst/>
            <a:cxnLst/>
            <a:rect l="l" t="t" r="r" b="b"/>
            <a:pathLst>
              <a:path w="371706" h="334536">
                <a:moveTo>
                  <a:pt x="0" y="0"/>
                </a:moveTo>
                <a:lnTo>
                  <a:pt x="371706" y="0"/>
                </a:lnTo>
                <a:lnTo>
                  <a:pt x="371706" y="334536"/>
                </a:lnTo>
                <a:lnTo>
                  <a:pt x="0" y="334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0920513" y="6006777"/>
            <a:ext cx="6595562" cy="43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More Choices for Consumers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20513" y="6567224"/>
            <a:ext cx="6595562" cy="43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Income Generating Opportunity for you</a:t>
            </a:r>
          </a:p>
        </p:txBody>
      </p:sp>
      <p:sp>
        <p:nvSpPr>
          <p:cNvPr id="30" name="Freeform 30"/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C2A5E5A6-A08E-FF3A-1978-BC13F28336D5}"/>
              </a:ext>
            </a:extLst>
          </p:cNvPr>
          <p:cNvSpPr txBox="1"/>
          <p:nvPr/>
        </p:nvSpPr>
        <p:spPr>
          <a:xfrm>
            <a:off x="2283143" y="8598775"/>
            <a:ext cx="3595458" cy="418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4050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CUSTOMERS</a:t>
            </a:r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03F60B2E-9569-018F-F4D9-B2194D1D7BF0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549">
              <a:srgbClr val="FFFFFF">
                <a:alpha val="100000"/>
              </a:srgbClr>
            </a:gs>
            <a:gs pos="8730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00F16-289E-6435-01FA-E3C0B864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raphical user interface, website  Description automatically generated">
            <a:extLst>
              <a:ext uri="{FF2B5EF4-FFF2-40B4-BE49-F238E27FC236}">
                <a16:creationId xmlns:a16="http://schemas.microsoft.com/office/drawing/2014/main" id="{635559C9-52F1-3E05-8746-485D7BAAE073}"/>
              </a:ext>
            </a:extLst>
          </p:cNvPr>
          <p:cNvSpPr/>
          <p:nvPr/>
        </p:nvSpPr>
        <p:spPr>
          <a:xfrm>
            <a:off x="5906329" y="6661156"/>
            <a:ext cx="7196604" cy="3473577"/>
          </a:xfrm>
          <a:custGeom>
            <a:avLst/>
            <a:gdLst/>
            <a:ahLst/>
            <a:cxnLst/>
            <a:rect l="l" t="t" r="r" b="b"/>
            <a:pathLst>
              <a:path w="7196604" h="3473577">
                <a:moveTo>
                  <a:pt x="0" y="0"/>
                </a:moveTo>
                <a:lnTo>
                  <a:pt x="7196604" y="0"/>
                </a:lnTo>
                <a:lnTo>
                  <a:pt x="7196604" y="3473577"/>
                </a:lnTo>
                <a:lnTo>
                  <a:pt x="0" y="3473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481" b="-1382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461D991-67C5-1F86-519B-B3099F64C8B4}"/>
              </a:ext>
            </a:extLst>
          </p:cNvPr>
          <p:cNvGrpSpPr/>
          <p:nvPr/>
        </p:nvGrpSpPr>
        <p:grpSpPr>
          <a:xfrm>
            <a:off x="0" y="2574017"/>
            <a:ext cx="18310860" cy="4114800"/>
            <a:chOff x="0" y="0"/>
            <a:chExt cx="24414480" cy="548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3A9E6E0-0281-2B92-64F4-5C7A3AD9916C}"/>
                </a:ext>
              </a:extLst>
            </p:cNvPr>
            <p:cNvSpPr/>
            <p:nvPr/>
          </p:nvSpPr>
          <p:spPr>
            <a:xfrm>
              <a:off x="0" y="0"/>
              <a:ext cx="24414480" cy="5486400"/>
            </a:xfrm>
            <a:custGeom>
              <a:avLst/>
              <a:gdLst/>
              <a:ahLst/>
              <a:cxnLst/>
              <a:rect l="l" t="t" r="r" b="b"/>
              <a:pathLst>
                <a:path w="24414480" h="5486400">
                  <a:moveTo>
                    <a:pt x="0" y="0"/>
                  </a:moveTo>
                  <a:lnTo>
                    <a:pt x="24414480" y="0"/>
                  </a:lnTo>
                  <a:lnTo>
                    <a:pt x="24414480" y="5486400"/>
                  </a:lnTo>
                  <a:lnTo>
                    <a:pt x="0" y="5486400"/>
                  </a:lnTo>
                  <a:close/>
                </a:path>
              </a:pathLst>
            </a:custGeom>
            <a:gradFill rotWithShape="1">
              <a:gsLst>
                <a:gs pos="0">
                  <a:srgbClr val="82CAE9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A88FDD1-C17C-E300-D7F8-52C04EF9F39A}"/>
              </a:ext>
            </a:extLst>
          </p:cNvPr>
          <p:cNvGrpSpPr/>
          <p:nvPr/>
        </p:nvGrpSpPr>
        <p:grpSpPr>
          <a:xfrm rot="-10800000">
            <a:off x="937070" y="3001861"/>
            <a:ext cx="2440781" cy="3212306"/>
            <a:chOff x="0" y="0"/>
            <a:chExt cx="3254375" cy="42830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D92313-4B8C-3A29-6D66-9530124E1535}"/>
                </a:ext>
              </a:extLst>
            </p:cNvPr>
            <p:cNvSpPr/>
            <p:nvPr/>
          </p:nvSpPr>
          <p:spPr>
            <a:xfrm>
              <a:off x="12700" y="12700"/>
              <a:ext cx="3229102" cy="4257675"/>
            </a:xfrm>
            <a:custGeom>
              <a:avLst/>
              <a:gdLst/>
              <a:ahLst/>
              <a:cxnLst/>
              <a:rect l="l" t="t" r="r" b="b"/>
              <a:pathLst>
                <a:path w="3229102" h="4257675">
                  <a:moveTo>
                    <a:pt x="0" y="539242"/>
                  </a:moveTo>
                  <a:cubicBezTo>
                    <a:pt x="0" y="241427"/>
                    <a:pt x="240919" y="0"/>
                    <a:pt x="538226" y="0"/>
                  </a:cubicBezTo>
                  <a:lnTo>
                    <a:pt x="2690876" y="0"/>
                  </a:lnTo>
                  <a:cubicBezTo>
                    <a:pt x="2988056" y="0"/>
                    <a:pt x="3229102" y="241427"/>
                    <a:pt x="3229102" y="539242"/>
                  </a:cubicBezTo>
                  <a:lnTo>
                    <a:pt x="3229102" y="3718433"/>
                  </a:lnTo>
                  <a:cubicBezTo>
                    <a:pt x="3229102" y="4016248"/>
                    <a:pt x="2988183" y="4257675"/>
                    <a:pt x="2690876" y="4257675"/>
                  </a:cubicBezTo>
                  <a:lnTo>
                    <a:pt x="538226" y="4257675"/>
                  </a:lnTo>
                  <a:cubicBezTo>
                    <a:pt x="240919" y="4257675"/>
                    <a:pt x="0" y="4016248"/>
                    <a:pt x="0" y="37184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0E92488-A2BE-A96A-B701-91F18960BD29}"/>
                </a:ext>
              </a:extLst>
            </p:cNvPr>
            <p:cNvSpPr/>
            <p:nvPr/>
          </p:nvSpPr>
          <p:spPr>
            <a:xfrm>
              <a:off x="0" y="0"/>
              <a:ext cx="3254502" cy="4283075"/>
            </a:xfrm>
            <a:custGeom>
              <a:avLst/>
              <a:gdLst/>
              <a:ahLst/>
              <a:cxnLst/>
              <a:rect l="l" t="t" r="r" b="b"/>
              <a:pathLst>
                <a:path w="3254502" h="4283075">
                  <a:moveTo>
                    <a:pt x="0" y="551942"/>
                  </a:moveTo>
                  <a:cubicBezTo>
                    <a:pt x="0" y="247142"/>
                    <a:pt x="246634" y="0"/>
                    <a:pt x="550926" y="0"/>
                  </a:cubicBezTo>
                  <a:lnTo>
                    <a:pt x="2703576" y="0"/>
                  </a:lnTo>
                  <a:lnTo>
                    <a:pt x="2703576" y="12700"/>
                  </a:lnTo>
                  <a:lnTo>
                    <a:pt x="2703576" y="0"/>
                  </a:lnTo>
                  <a:cubicBezTo>
                    <a:pt x="3007868" y="0"/>
                    <a:pt x="3254502" y="247142"/>
                    <a:pt x="3254502" y="551942"/>
                  </a:cubicBezTo>
                  <a:lnTo>
                    <a:pt x="3241802" y="551942"/>
                  </a:lnTo>
                  <a:lnTo>
                    <a:pt x="3254502" y="551942"/>
                  </a:lnTo>
                  <a:lnTo>
                    <a:pt x="3254502" y="3731133"/>
                  </a:lnTo>
                  <a:lnTo>
                    <a:pt x="3241802" y="3731133"/>
                  </a:lnTo>
                  <a:lnTo>
                    <a:pt x="3254502" y="3731133"/>
                  </a:lnTo>
                  <a:cubicBezTo>
                    <a:pt x="3254502" y="4035933"/>
                    <a:pt x="3007868" y="4283075"/>
                    <a:pt x="2703576" y="4283075"/>
                  </a:cubicBezTo>
                  <a:lnTo>
                    <a:pt x="2703576" y="4270375"/>
                  </a:lnTo>
                  <a:lnTo>
                    <a:pt x="2703576" y="4283075"/>
                  </a:lnTo>
                  <a:lnTo>
                    <a:pt x="550926" y="4283075"/>
                  </a:lnTo>
                  <a:lnTo>
                    <a:pt x="550926" y="4270375"/>
                  </a:lnTo>
                  <a:lnTo>
                    <a:pt x="550926" y="4283075"/>
                  </a:lnTo>
                  <a:cubicBezTo>
                    <a:pt x="246634" y="4283075"/>
                    <a:pt x="0" y="4035933"/>
                    <a:pt x="0" y="3731133"/>
                  </a:cubicBezTo>
                  <a:lnTo>
                    <a:pt x="0" y="551942"/>
                  </a:lnTo>
                  <a:lnTo>
                    <a:pt x="12700" y="551942"/>
                  </a:lnTo>
                  <a:lnTo>
                    <a:pt x="0" y="551942"/>
                  </a:lnTo>
                  <a:moveTo>
                    <a:pt x="25400" y="551942"/>
                  </a:moveTo>
                  <a:lnTo>
                    <a:pt x="25400" y="3731133"/>
                  </a:lnTo>
                  <a:lnTo>
                    <a:pt x="12700" y="3731133"/>
                  </a:lnTo>
                  <a:lnTo>
                    <a:pt x="25400" y="3731133"/>
                  </a:lnTo>
                  <a:cubicBezTo>
                    <a:pt x="25400" y="4021963"/>
                    <a:pt x="260731" y="4257675"/>
                    <a:pt x="550926" y="4257675"/>
                  </a:cubicBezTo>
                  <a:lnTo>
                    <a:pt x="2703576" y="4257675"/>
                  </a:lnTo>
                  <a:cubicBezTo>
                    <a:pt x="2993771" y="4257675"/>
                    <a:pt x="3229102" y="4021963"/>
                    <a:pt x="3229102" y="3731133"/>
                  </a:cubicBezTo>
                  <a:lnTo>
                    <a:pt x="3229102" y="551942"/>
                  </a:lnTo>
                  <a:cubicBezTo>
                    <a:pt x="3228975" y="261112"/>
                    <a:pt x="2993644" y="25400"/>
                    <a:pt x="2703449" y="25400"/>
                  </a:cubicBezTo>
                  <a:lnTo>
                    <a:pt x="550926" y="25400"/>
                  </a:lnTo>
                  <a:lnTo>
                    <a:pt x="550926" y="12700"/>
                  </a:lnTo>
                  <a:lnTo>
                    <a:pt x="550926" y="25400"/>
                  </a:lnTo>
                  <a:cubicBezTo>
                    <a:pt x="260731" y="25400"/>
                    <a:pt x="25400" y="261112"/>
                    <a:pt x="25400" y="551942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F6A215B-129B-0120-320F-5B5FAB066B89}"/>
              </a:ext>
            </a:extLst>
          </p:cNvPr>
          <p:cNvGrpSpPr/>
          <p:nvPr/>
        </p:nvGrpSpPr>
        <p:grpSpPr>
          <a:xfrm rot="-10800000">
            <a:off x="3736181" y="3001861"/>
            <a:ext cx="2440781" cy="3212306"/>
            <a:chOff x="0" y="0"/>
            <a:chExt cx="3254375" cy="428307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488099-D811-D3A0-AC11-0E37BF3AE2CE}"/>
                </a:ext>
              </a:extLst>
            </p:cNvPr>
            <p:cNvSpPr/>
            <p:nvPr/>
          </p:nvSpPr>
          <p:spPr>
            <a:xfrm>
              <a:off x="12700" y="12700"/>
              <a:ext cx="3229102" cy="4257675"/>
            </a:xfrm>
            <a:custGeom>
              <a:avLst/>
              <a:gdLst/>
              <a:ahLst/>
              <a:cxnLst/>
              <a:rect l="l" t="t" r="r" b="b"/>
              <a:pathLst>
                <a:path w="3229102" h="4257675">
                  <a:moveTo>
                    <a:pt x="0" y="539242"/>
                  </a:moveTo>
                  <a:cubicBezTo>
                    <a:pt x="0" y="241427"/>
                    <a:pt x="240919" y="0"/>
                    <a:pt x="538226" y="0"/>
                  </a:cubicBezTo>
                  <a:lnTo>
                    <a:pt x="2690876" y="0"/>
                  </a:lnTo>
                  <a:cubicBezTo>
                    <a:pt x="2988056" y="0"/>
                    <a:pt x="3229102" y="241427"/>
                    <a:pt x="3229102" y="539242"/>
                  </a:cubicBezTo>
                  <a:lnTo>
                    <a:pt x="3229102" y="3718433"/>
                  </a:lnTo>
                  <a:cubicBezTo>
                    <a:pt x="3229102" y="4016248"/>
                    <a:pt x="2988183" y="4257675"/>
                    <a:pt x="2690876" y="4257675"/>
                  </a:cubicBezTo>
                  <a:lnTo>
                    <a:pt x="538226" y="4257675"/>
                  </a:lnTo>
                  <a:cubicBezTo>
                    <a:pt x="240919" y="4257675"/>
                    <a:pt x="0" y="4016248"/>
                    <a:pt x="0" y="37184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3944509-8A66-1A20-D48A-A7408566AAE6}"/>
                </a:ext>
              </a:extLst>
            </p:cNvPr>
            <p:cNvSpPr/>
            <p:nvPr/>
          </p:nvSpPr>
          <p:spPr>
            <a:xfrm>
              <a:off x="0" y="0"/>
              <a:ext cx="3254502" cy="4283075"/>
            </a:xfrm>
            <a:custGeom>
              <a:avLst/>
              <a:gdLst/>
              <a:ahLst/>
              <a:cxnLst/>
              <a:rect l="l" t="t" r="r" b="b"/>
              <a:pathLst>
                <a:path w="3254502" h="4283075">
                  <a:moveTo>
                    <a:pt x="0" y="551942"/>
                  </a:moveTo>
                  <a:cubicBezTo>
                    <a:pt x="0" y="247142"/>
                    <a:pt x="246634" y="0"/>
                    <a:pt x="550926" y="0"/>
                  </a:cubicBezTo>
                  <a:lnTo>
                    <a:pt x="2703576" y="0"/>
                  </a:lnTo>
                  <a:lnTo>
                    <a:pt x="2703576" y="12700"/>
                  </a:lnTo>
                  <a:lnTo>
                    <a:pt x="2703576" y="0"/>
                  </a:lnTo>
                  <a:cubicBezTo>
                    <a:pt x="3007868" y="0"/>
                    <a:pt x="3254502" y="247142"/>
                    <a:pt x="3254502" y="551942"/>
                  </a:cubicBezTo>
                  <a:lnTo>
                    <a:pt x="3241802" y="551942"/>
                  </a:lnTo>
                  <a:lnTo>
                    <a:pt x="3254502" y="551942"/>
                  </a:lnTo>
                  <a:lnTo>
                    <a:pt x="3254502" y="3731133"/>
                  </a:lnTo>
                  <a:lnTo>
                    <a:pt x="3241802" y="3731133"/>
                  </a:lnTo>
                  <a:lnTo>
                    <a:pt x="3254502" y="3731133"/>
                  </a:lnTo>
                  <a:cubicBezTo>
                    <a:pt x="3254502" y="4035933"/>
                    <a:pt x="3007868" y="4283075"/>
                    <a:pt x="2703576" y="4283075"/>
                  </a:cubicBezTo>
                  <a:lnTo>
                    <a:pt x="2703576" y="4270375"/>
                  </a:lnTo>
                  <a:lnTo>
                    <a:pt x="2703576" y="4283075"/>
                  </a:lnTo>
                  <a:lnTo>
                    <a:pt x="550926" y="4283075"/>
                  </a:lnTo>
                  <a:lnTo>
                    <a:pt x="550926" y="4270375"/>
                  </a:lnTo>
                  <a:lnTo>
                    <a:pt x="550926" y="4283075"/>
                  </a:lnTo>
                  <a:cubicBezTo>
                    <a:pt x="246634" y="4283075"/>
                    <a:pt x="0" y="4035933"/>
                    <a:pt x="0" y="3731133"/>
                  </a:cubicBezTo>
                  <a:lnTo>
                    <a:pt x="0" y="551942"/>
                  </a:lnTo>
                  <a:lnTo>
                    <a:pt x="12700" y="551942"/>
                  </a:lnTo>
                  <a:lnTo>
                    <a:pt x="0" y="551942"/>
                  </a:lnTo>
                  <a:moveTo>
                    <a:pt x="25400" y="551942"/>
                  </a:moveTo>
                  <a:lnTo>
                    <a:pt x="25400" y="3731133"/>
                  </a:lnTo>
                  <a:lnTo>
                    <a:pt x="12700" y="3731133"/>
                  </a:lnTo>
                  <a:lnTo>
                    <a:pt x="25400" y="3731133"/>
                  </a:lnTo>
                  <a:cubicBezTo>
                    <a:pt x="25400" y="4021963"/>
                    <a:pt x="260731" y="4257675"/>
                    <a:pt x="550926" y="4257675"/>
                  </a:cubicBezTo>
                  <a:lnTo>
                    <a:pt x="2703576" y="4257675"/>
                  </a:lnTo>
                  <a:cubicBezTo>
                    <a:pt x="2993771" y="4257675"/>
                    <a:pt x="3229102" y="4021963"/>
                    <a:pt x="3229102" y="3731133"/>
                  </a:cubicBezTo>
                  <a:lnTo>
                    <a:pt x="3229102" y="551942"/>
                  </a:lnTo>
                  <a:cubicBezTo>
                    <a:pt x="3228975" y="261112"/>
                    <a:pt x="2993644" y="25400"/>
                    <a:pt x="2703449" y="25400"/>
                  </a:cubicBezTo>
                  <a:lnTo>
                    <a:pt x="550926" y="25400"/>
                  </a:lnTo>
                  <a:lnTo>
                    <a:pt x="550926" y="12700"/>
                  </a:lnTo>
                  <a:lnTo>
                    <a:pt x="550926" y="25400"/>
                  </a:lnTo>
                  <a:cubicBezTo>
                    <a:pt x="260731" y="25400"/>
                    <a:pt x="25400" y="261112"/>
                    <a:pt x="25400" y="551942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6F0BF0A-EE42-A776-9A29-DDF3ABA7C7BD}"/>
              </a:ext>
            </a:extLst>
          </p:cNvPr>
          <p:cNvGrpSpPr/>
          <p:nvPr/>
        </p:nvGrpSpPr>
        <p:grpSpPr>
          <a:xfrm rot="-10800000">
            <a:off x="6549933" y="2955598"/>
            <a:ext cx="2440781" cy="3212306"/>
            <a:chOff x="0" y="0"/>
            <a:chExt cx="3254375" cy="428307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D0FE9A6-C04C-E004-54C5-8F3E9EEFEC64}"/>
                </a:ext>
              </a:extLst>
            </p:cNvPr>
            <p:cNvSpPr/>
            <p:nvPr/>
          </p:nvSpPr>
          <p:spPr>
            <a:xfrm>
              <a:off x="12700" y="12700"/>
              <a:ext cx="3229102" cy="4257675"/>
            </a:xfrm>
            <a:custGeom>
              <a:avLst/>
              <a:gdLst/>
              <a:ahLst/>
              <a:cxnLst/>
              <a:rect l="l" t="t" r="r" b="b"/>
              <a:pathLst>
                <a:path w="3229102" h="4257675">
                  <a:moveTo>
                    <a:pt x="0" y="539242"/>
                  </a:moveTo>
                  <a:cubicBezTo>
                    <a:pt x="0" y="241427"/>
                    <a:pt x="240919" y="0"/>
                    <a:pt x="538226" y="0"/>
                  </a:cubicBezTo>
                  <a:lnTo>
                    <a:pt x="2690876" y="0"/>
                  </a:lnTo>
                  <a:cubicBezTo>
                    <a:pt x="2988056" y="0"/>
                    <a:pt x="3229102" y="241427"/>
                    <a:pt x="3229102" y="539242"/>
                  </a:cubicBezTo>
                  <a:lnTo>
                    <a:pt x="3229102" y="3718433"/>
                  </a:lnTo>
                  <a:cubicBezTo>
                    <a:pt x="3229102" y="4016248"/>
                    <a:pt x="2988183" y="4257675"/>
                    <a:pt x="2690876" y="4257675"/>
                  </a:cubicBezTo>
                  <a:lnTo>
                    <a:pt x="538226" y="4257675"/>
                  </a:lnTo>
                  <a:cubicBezTo>
                    <a:pt x="240919" y="4257675"/>
                    <a:pt x="0" y="4016248"/>
                    <a:pt x="0" y="37184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0DF21AD-1769-C9D3-9976-A007EDFF03F7}"/>
                </a:ext>
              </a:extLst>
            </p:cNvPr>
            <p:cNvSpPr/>
            <p:nvPr/>
          </p:nvSpPr>
          <p:spPr>
            <a:xfrm>
              <a:off x="0" y="0"/>
              <a:ext cx="3254502" cy="4283075"/>
            </a:xfrm>
            <a:custGeom>
              <a:avLst/>
              <a:gdLst/>
              <a:ahLst/>
              <a:cxnLst/>
              <a:rect l="l" t="t" r="r" b="b"/>
              <a:pathLst>
                <a:path w="3254502" h="4283075">
                  <a:moveTo>
                    <a:pt x="0" y="551942"/>
                  </a:moveTo>
                  <a:cubicBezTo>
                    <a:pt x="0" y="247142"/>
                    <a:pt x="246634" y="0"/>
                    <a:pt x="550926" y="0"/>
                  </a:cubicBezTo>
                  <a:lnTo>
                    <a:pt x="2703576" y="0"/>
                  </a:lnTo>
                  <a:lnTo>
                    <a:pt x="2703576" y="12700"/>
                  </a:lnTo>
                  <a:lnTo>
                    <a:pt x="2703576" y="0"/>
                  </a:lnTo>
                  <a:cubicBezTo>
                    <a:pt x="3007868" y="0"/>
                    <a:pt x="3254502" y="247142"/>
                    <a:pt x="3254502" y="551942"/>
                  </a:cubicBezTo>
                  <a:lnTo>
                    <a:pt x="3241802" y="551942"/>
                  </a:lnTo>
                  <a:lnTo>
                    <a:pt x="3254502" y="551942"/>
                  </a:lnTo>
                  <a:lnTo>
                    <a:pt x="3254502" y="3731133"/>
                  </a:lnTo>
                  <a:lnTo>
                    <a:pt x="3241802" y="3731133"/>
                  </a:lnTo>
                  <a:lnTo>
                    <a:pt x="3254502" y="3731133"/>
                  </a:lnTo>
                  <a:cubicBezTo>
                    <a:pt x="3254502" y="4035933"/>
                    <a:pt x="3007868" y="4283075"/>
                    <a:pt x="2703576" y="4283075"/>
                  </a:cubicBezTo>
                  <a:lnTo>
                    <a:pt x="2703576" y="4270375"/>
                  </a:lnTo>
                  <a:lnTo>
                    <a:pt x="2703576" y="4283075"/>
                  </a:lnTo>
                  <a:lnTo>
                    <a:pt x="550926" y="4283075"/>
                  </a:lnTo>
                  <a:lnTo>
                    <a:pt x="550926" y="4270375"/>
                  </a:lnTo>
                  <a:lnTo>
                    <a:pt x="550926" y="4283075"/>
                  </a:lnTo>
                  <a:cubicBezTo>
                    <a:pt x="246634" y="4283075"/>
                    <a:pt x="0" y="4035933"/>
                    <a:pt x="0" y="3731133"/>
                  </a:cubicBezTo>
                  <a:lnTo>
                    <a:pt x="0" y="551942"/>
                  </a:lnTo>
                  <a:lnTo>
                    <a:pt x="12700" y="551942"/>
                  </a:lnTo>
                  <a:lnTo>
                    <a:pt x="0" y="551942"/>
                  </a:lnTo>
                  <a:moveTo>
                    <a:pt x="25400" y="551942"/>
                  </a:moveTo>
                  <a:lnTo>
                    <a:pt x="25400" y="3731133"/>
                  </a:lnTo>
                  <a:lnTo>
                    <a:pt x="12700" y="3731133"/>
                  </a:lnTo>
                  <a:lnTo>
                    <a:pt x="25400" y="3731133"/>
                  </a:lnTo>
                  <a:cubicBezTo>
                    <a:pt x="25400" y="4021963"/>
                    <a:pt x="260731" y="4257675"/>
                    <a:pt x="550926" y="4257675"/>
                  </a:cubicBezTo>
                  <a:lnTo>
                    <a:pt x="2703576" y="4257675"/>
                  </a:lnTo>
                  <a:cubicBezTo>
                    <a:pt x="2993771" y="4257675"/>
                    <a:pt x="3229102" y="4021963"/>
                    <a:pt x="3229102" y="3731133"/>
                  </a:cubicBezTo>
                  <a:lnTo>
                    <a:pt x="3229102" y="551942"/>
                  </a:lnTo>
                  <a:cubicBezTo>
                    <a:pt x="3228975" y="261112"/>
                    <a:pt x="2993644" y="25400"/>
                    <a:pt x="2703449" y="25400"/>
                  </a:cubicBezTo>
                  <a:lnTo>
                    <a:pt x="550926" y="25400"/>
                  </a:lnTo>
                  <a:lnTo>
                    <a:pt x="550926" y="12700"/>
                  </a:lnTo>
                  <a:lnTo>
                    <a:pt x="550926" y="25400"/>
                  </a:lnTo>
                  <a:cubicBezTo>
                    <a:pt x="260731" y="25400"/>
                    <a:pt x="25400" y="261112"/>
                    <a:pt x="25400" y="551942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7DC9E88-7454-B831-8622-EE280E6D0C4E}"/>
              </a:ext>
            </a:extLst>
          </p:cNvPr>
          <p:cNvGrpSpPr/>
          <p:nvPr/>
        </p:nvGrpSpPr>
        <p:grpSpPr>
          <a:xfrm rot="-10800000">
            <a:off x="9376639" y="2955598"/>
            <a:ext cx="2440781" cy="3212306"/>
            <a:chOff x="0" y="0"/>
            <a:chExt cx="3254375" cy="428307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055720F-BF9F-EAD9-2484-C474E69FA782}"/>
                </a:ext>
              </a:extLst>
            </p:cNvPr>
            <p:cNvSpPr/>
            <p:nvPr/>
          </p:nvSpPr>
          <p:spPr>
            <a:xfrm>
              <a:off x="12700" y="12700"/>
              <a:ext cx="3229102" cy="4257675"/>
            </a:xfrm>
            <a:custGeom>
              <a:avLst/>
              <a:gdLst/>
              <a:ahLst/>
              <a:cxnLst/>
              <a:rect l="l" t="t" r="r" b="b"/>
              <a:pathLst>
                <a:path w="3229102" h="4257675">
                  <a:moveTo>
                    <a:pt x="0" y="539242"/>
                  </a:moveTo>
                  <a:cubicBezTo>
                    <a:pt x="0" y="241427"/>
                    <a:pt x="240919" y="0"/>
                    <a:pt x="538226" y="0"/>
                  </a:cubicBezTo>
                  <a:lnTo>
                    <a:pt x="2690876" y="0"/>
                  </a:lnTo>
                  <a:cubicBezTo>
                    <a:pt x="2988056" y="0"/>
                    <a:pt x="3229102" y="241427"/>
                    <a:pt x="3229102" y="539242"/>
                  </a:cubicBezTo>
                  <a:lnTo>
                    <a:pt x="3229102" y="3718433"/>
                  </a:lnTo>
                  <a:cubicBezTo>
                    <a:pt x="3229102" y="4016248"/>
                    <a:pt x="2988183" y="4257675"/>
                    <a:pt x="2690876" y="4257675"/>
                  </a:cubicBezTo>
                  <a:lnTo>
                    <a:pt x="538226" y="4257675"/>
                  </a:lnTo>
                  <a:cubicBezTo>
                    <a:pt x="240919" y="4257675"/>
                    <a:pt x="0" y="4016248"/>
                    <a:pt x="0" y="37184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48BA832-0839-702D-8C28-9C30FAD96E8F}"/>
                </a:ext>
              </a:extLst>
            </p:cNvPr>
            <p:cNvSpPr/>
            <p:nvPr/>
          </p:nvSpPr>
          <p:spPr>
            <a:xfrm>
              <a:off x="0" y="0"/>
              <a:ext cx="3254502" cy="4283075"/>
            </a:xfrm>
            <a:custGeom>
              <a:avLst/>
              <a:gdLst/>
              <a:ahLst/>
              <a:cxnLst/>
              <a:rect l="l" t="t" r="r" b="b"/>
              <a:pathLst>
                <a:path w="3254502" h="4283075">
                  <a:moveTo>
                    <a:pt x="0" y="551942"/>
                  </a:moveTo>
                  <a:cubicBezTo>
                    <a:pt x="0" y="247142"/>
                    <a:pt x="246634" y="0"/>
                    <a:pt x="550926" y="0"/>
                  </a:cubicBezTo>
                  <a:lnTo>
                    <a:pt x="2703576" y="0"/>
                  </a:lnTo>
                  <a:lnTo>
                    <a:pt x="2703576" y="12700"/>
                  </a:lnTo>
                  <a:lnTo>
                    <a:pt x="2703576" y="0"/>
                  </a:lnTo>
                  <a:cubicBezTo>
                    <a:pt x="3007868" y="0"/>
                    <a:pt x="3254502" y="247142"/>
                    <a:pt x="3254502" y="551942"/>
                  </a:cubicBezTo>
                  <a:lnTo>
                    <a:pt x="3241802" y="551942"/>
                  </a:lnTo>
                  <a:lnTo>
                    <a:pt x="3254502" y="551942"/>
                  </a:lnTo>
                  <a:lnTo>
                    <a:pt x="3254502" y="3731133"/>
                  </a:lnTo>
                  <a:lnTo>
                    <a:pt x="3241802" y="3731133"/>
                  </a:lnTo>
                  <a:lnTo>
                    <a:pt x="3254502" y="3731133"/>
                  </a:lnTo>
                  <a:cubicBezTo>
                    <a:pt x="3254502" y="4035933"/>
                    <a:pt x="3007868" y="4283075"/>
                    <a:pt x="2703576" y="4283075"/>
                  </a:cubicBezTo>
                  <a:lnTo>
                    <a:pt x="2703576" y="4270375"/>
                  </a:lnTo>
                  <a:lnTo>
                    <a:pt x="2703576" y="4283075"/>
                  </a:lnTo>
                  <a:lnTo>
                    <a:pt x="550926" y="4283075"/>
                  </a:lnTo>
                  <a:lnTo>
                    <a:pt x="550926" y="4270375"/>
                  </a:lnTo>
                  <a:lnTo>
                    <a:pt x="550926" y="4283075"/>
                  </a:lnTo>
                  <a:cubicBezTo>
                    <a:pt x="246634" y="4283075"/>
                    <a:pt x="0" y="4035933"/>
                    <a:pt x="0" y="3731133"/>
                  </a:cubicBezTo>
                  <a:lnTo>
                    <a:pt x="0" y="551942"/>
                  </a:lnTo>
                  <a:lnTo>
                    <a:pt x="12700" y="551942"/>
                  </a:lnTo>
                  <a:lnTo>
                    <a:pt x="0" y="551942"/>
                  </a:lnTo>
                  <a:moveTo>
                    <a:pt x="25400" y="551942"/>
                  </a:moveTo>
                  <a:lnTo>
                    <a:pt x="25400" y="3731133"/>
                  </a:lnTo>
                  <a:lnTo>
                    <a:pt x="12700" y="3731133"/>
                  </a:lnTo>
                  <a:lnTo>
                    <a:pt x="25400" y="3731133"/>
                  </a:lnTo>
                  <a:cubicBezTo>
                    <a:pt x="25400" y="4021963"/>
                    <a:pt x="260731" y="4257675"/>
                    <a:pt x="550926" y="4257675"/>
                  </a:cubicBezTo>
                  <a:lnTo>
                    <a:pt x="2703576" y="4257675"/>
                  </a:lnTo>
                  <a:cubicBezTo>
                    <a:pt x="2993771" y="4257675"/>
                    <a:pt x="3229102" y="4021963"/>
                    <a:pt x="3229102" y="3731133"/>
                  </a:cubicBezTo>
                  <a:lnTo>
                    <a:pt x="3229102" y="551942"/>
                  </a:lnTo>
                  <a:cubicBezTo>
                    <a:pt x="3228975" y="261112"/>
                    <a:pt x="2993644" y="25400"/>
                    <a:pt x="2703449" y="25400"/>
                  </a:cubicBezTo>
                  <a:lnTo>
                    <a:pt x="550926" y="25400"/>
                  </a:lnTo>
                  <a:lnTo>
                    <a:pt x="550926" y="12700"/>
                  </a:lnTo>
                  <a:lnTo>
                    <a:pt x="550926" y="25400"/>
                  </a:lnTo>
                  <a:cubicBezTo>
                    <a:pt x="260731" y="25400"/>
                    <a:pt x="25400" y="261112"/>
                    <a:pt x="25400" y="551942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C8CBCCD-D91C-268E-43F5-E8FFB7FDE702}"/>
              </a:ext>
            </a:extLst>
          </p:cNvPr>
          <p:cNvGrpSpPr/>
          <p:nvPr/>
        </p:nvGrpSpPr>
        <p:grpSpPr>
          <a:xfrm rot="-10800000">
            <a:off x="12196010" y="2951264"/>
            <a:ext cx="2440781" cy="3212306"/>
            <a:chOff x="0" y="0"/>
            <a:chExt cx="3254375" cy="428307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93F9851-20DB-B1F8-ECA1-E76D6B88523B}"/>
                </a:ext>
              </a:extLst>
            </p:cNvPr>
            <p:cNvSpPr/>
            <p:nvPr/>
          </p:nvSpPr>
          <p:spPr>
            <a:xfrm>
              <a:off x="12700" y="12700"/>
              <a:ext cx="3229102" cy="4257675"/>
            </a:xfrm>
            <a:custGeom>
              <a:avLst/>
              <a:gdLst/>
              <a:ahLst/>
              <a:cxnLst/>
              <a:rect l="l" t="t" r="r" b="b"/>
              <a:pathLst>
                <a:path w="3229102" h="4257675">
                  <a:moveTo>
                    <a:pt x="0" y="539242"/>
                  </a:moveTo>
                  <a:cubicBezTo>
                    <a:pt x="0" y="241427"/>
                    <a:pt x="240919" y="0"/>
                    <a:pt x="538226" y="0"/>
                  </a:cubicBezTo>
                  <a:lnTo>
                    <a:pt x="2690876" y="0"/>
                  </a:lnTo>
                  <a:cubicBezTo>
                    <a:pt x="2988056" y="0"/>
                    <a:pt x="3229102" y="241427"/>
                    <a:pt x="3229102" y="539242"/>
                  </a:cubicBezTo>
                  <a:lnTo>
                    <a:pt x="3229102" y="3718433"/>
                  </a:lnTo>
                  <a:cubicBezTo>
                    <a:pt x="3229102" y="4016248"/>
                    <a:pt x="2988183" y="4257675"/>
                    <a:pt x="2690876" y="4257675"/>
                  </a:cubicBezTo>
                  <a:lnTo>
                    <a:pt x="538226" y="4257675"/>
                  </a:lnTo>
                  <a:cubicBezTo>
                    <a:pt x="240919" y="4257675"/>
                    <a:pt x="0" y="4016248"/>
                    <a:pt x="0" y="37184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42000">
                  <a:srgbClr val="F1F4FC">
                    <a:alpha val="100000"/>
                  </a:srgbClr>
                </a:gs>
              </a:gsLst>
              <a:lin ang="162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262D85E-1C20-0831-E282-AB2E9E25BDA6}"/>
                </a:ext>
              </a:extLst>
            </p:cNvPr>
            <p:cNvSpPr/>
            <p:nvPr/>
          </p:nvSpPr>
          <p:spPr>
            <a:xfrm>
              <a:off x="0" y="0"/>
              <a:ext cx="3254502" cy="4283075"/>
            </a:xfrm>
            <a:custGeom>
              <a:avLst/>
              <a:gdLst/>
              <a:ahLst/>
              <a:cxnLst/>
              <a:rect l="l" t="t" r="r" b="b"/>
              <a:pathLst>
                <a:path w="3254502" h="4283075">
                  <a:moveTo>
                    <a:pt x="0" y="551942"/>
                  </a:moveTo>
                  <a:cubicBezTo>
                    <a:pt x="0" y="247142"/>
                    <a:pt x="246634" y="0"/>
                    <a:pt x="550926" y="0"/>
                  </a:cubicBezTo>
                  <a:lnTo>
                    <a:pt x="2703576" y="0"/>
                  </a:lnTo>
                  <a:lnTo>
                    <a:pt x="2703576" y="12700"/>
                  </a:lnTo>
                  <a:lnTo>
                    <a:pt x="2703576" y="0"/>
                  </a:lnTo>
                  <a:cubicBezTo>
                    <a:pt x="3007868" y="0"/>
                    <a:pt x="3254502" y="247142"/>
                    <a:pt x="3254502" y="551942"/>
                  </a:cubicBezTo>
                  <a:lnTo>
                    <a:pt x="3241802" y="551942"/>
                  </a:lnTo>
                  <a:lnTo>
                    <a:pt x="3254502" y="551942"/>
                  </a:lnTo>
                  <a:lnTo>
                    <a:pt x="3254502" y="3731133"/>
                  </a:lnTo>
                  <a:lnTo>
                    <a:pt x="3241802" y="3731133"/>
                  </a:lnTo>
                  <a:lnTo>
                    <a:pt x="3254502" y="3731133"/>
                  </a:lnTo>
                  <a:cubicBezTo>
                    <a:pt x="3254502" y="4035933"/>
                    <a:pt x="3007868" y="4283075"/>
                    <a:pt x="2703576" y="4283075"/>
                  </a:cubicBezTo>
                  <a:lnTo>
                    <a:pt x="2703576" y="4270375"/>
                  </a:lnTo>
                  <a:lnTo>
                    <a:pt x="2703576" y="4283075"/>
                  </a:lnTo>
                  <a:lnTo>
                    <a:pt x="550926" y="4283075"/>
                  </a:lnTo>
                  <a:lnTo>
                    <a:pt x="550926" y="4270375"/>
                  </a:lnTo>
                  <a:lnTo>
                    <a:pt x="550926" y="4283075"/>
                  </a:lnTo>
                  <a:cubicBezTo>
                    <a:pt x="246634" y="4283075"/>
                    <a:pt x="0" y="4035933"/>
                    <a:pt x="0" y="3731133"/>
                  </a:cubicBezTo>
                  <a:lnTo>
                    <a:pt x="0" y="551942"/>
                  </a:lnTo>
                  <a:lnTo>
                    <a:pt x="12700" y="551942"/>
                  </a:lnTo>
                  <a:lnTo>
                    <a:pt x="0" y="551942"/>
                  </a:lnTo>
                  <a:moveTo>
                    <a:pt x="25400" y="551942"/>
                  </a:moveTo>
                  <a:lnTo>
                    <a:pt x="25400" y="3731133"/>
                  </a:lnTo>
                  <a:lnTo>
                    <a:pt x="12700" y="3731133"/>
                  </a:lnTo>
                  <a:lnTo>
                    <a:pt x="25400" y="3731133"/>
                  </a:lnTo>
                  <a:cubicBezTo>
                    <a:pt x="25400" y="4021963"/>
                    <a:pt x="260731" y="4257675"/>
                    <a:pt x="550926" y="4257675"/>
                  </a:cubicBezTo>
                  <a:lnTo>
                    <a:pt x="2703576" y="4257675"/>
                  </a:lnTo>
                  <a:cubicBezTo>
                    <a:pt x="2993771" y="4257675"/>
                    <a:pt x="3229102" y="4021963"/>
                    <a:pt x="3229102" y="3731133"/>
                  </a:cubicBezTo>
                  <a:lnTo>
                    <a:pt x="3229102" y="551942"/>
                  </a:lnTo>
                  <a:cubicBezTo>
                    <a:pt x="3228975" y="261112"/>
                    <a:pt x="2993644" y="25400"/>
                    <a:pt x="2703449" y="25400"/>
                  </a:cubicBezTo>
                  <a:lnTo>
                    <a:pt x="550926" y="25400"/>
                  </a:lnTo>
                  <a:lnTo>
                    <a:pt x="550926" y="12700"/>
                  </a:lnTo>
                  <a:lnTo>
                    <a:pt x="550926" y="25400"/>
                  </a:lnTo>
                  <a:cubicBezTo>
                    <a:pt x="260731" y="25400"/>
                    <a:pt x="25400" y="261112"/>
                    <a:pt x="25400" y="551942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ABB975C8-7028-B7DD-ADFA-85F507F4DEC4}"/>
              </a:ext>
            </a:extLst>
          </p:cNvPr>
          <p:cNvGrpSpPr/>
          <p:nvPr/>
        </p:nvGrpSpPr>
        <p:grpSpPr>
          <a:xfrm>
            <a:off x="14983263" y="2930823"/>
            <a:ext cx="2440781" cy="3212306"/>
            <a:chOff x="0" y="0"/>
            <a:chExt cx="3254375" cy="4283075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D1BA055-9C31-AF45-DEB5-0E99E6651117}"/>
                </a:ext>
              </a:extLst>
            </p:cNvPr>
            <p:cNvSpPr/>
            <p:nvPr/>
          </p:nvSpPr>
          <p:spPr>
            <a:xfrm>
              <a:off x="12700" y="12700"/>
              <a:ext cx="3229102" cy="4257675"/>
            </a:xfrm>
            <a:custGeom>
              <a:avLst/>
              <a:gdLst/>
              <a:ahLst/>
              <a:cxnLst/>
              <a:rect l="l" t="t" r="r" b="b"/>
              <a:pathLst>
                <a:path w="3229102" h="4257675">
                  <a:moveTo>
                    <a:pt x="0" y="539242"/>
                  </a:moveTo>
                  <a:cubicBezTo>
                    <a:pt x="0" y="241427"/>
                    <a:pt x="240919" y="0"/>
                    <a:pt x="538226" y="0"/>
                  </a:cubicBezTo>
                  <a:lnTo>
                    <a:pt x="2690876" y="0"/>
                  </a:lnTo>
                  <a:cubicBezTo>
                    <a:pt x="2988056" y="0"/>
                    <a:pt x="3229102" y="241427"/>
                    <a:pt x="3229102" y="539242"/>
                  </a:cubicBezTo>
                  <a:lnTo>
                    <a:pt x="3229102" y="3718433"/>
                  </a:lnTo>
                  <a:cubicBezTo>
                    <a:pt x="3229102" y="4016248"/>
                    <a:pt x="2988183" y="4257675"/>
                    <a:pt x="2690876" y="4257675"/>
                  </a:cubicBezTo>
                  <a:lnTo>
                    <a:pt x="538226" y="4257675"/>
                  </a:lnTo>
                  <a:cubicBezTo>
                    <a:pt x="240919" y="4257675"/>
                    <a:pt x="0" y="4016248"/>
                    <a:pt x="0" y="3718433"/>
                  </a:cubicBezTo>
                  <a:close/>
                </a:path>
              </a:pathLst>
            </a:custGeom>
            <a:gradFill rotWithShape="1">
              <a:gsLst>
                <a:gs pos="21000">
                  <a:srgbClr val="4E92D4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204C24B-3BA9-718B-B1CE-F2F9F80E9ED0}"/>
                </a:ext>
              </a:extLst>
            </p:cNvPr>
            <p:cNvSpPr/>
            <p:nvPr/>
          </p:nvSpPr>
          <p:spPr>
            <a:xfrm>
              <a:off x="0" y="0"/>
              <a:ext cx="3254502" cy="4283075"/>
            </a:xfrm>
            <a:custGeom>
              <a:avLst/>
              <a:gdLst/>
              <a:ahLst/>
              <a:cxnLst/>
              <a:rect l="l" t="t" r="r" b="b"/>
              <a:pathLst>
                <a:path w="3254502" h="4283075">
                  <a:moveTo>
                    <a:pt x="0" y="551942"/>
                  </a:moveTo>
                  <a:cubicBezTo>
                    <a:pt x="0" y="247142"/>
                    <a:pt x="246634" y="0"/>
                    <a:pt x="550926" y="0"/>
                  </a:cubicBezTo>
                  <a:lnTo>
                    <a:pt x="2703576" y="0"/>
                  </a:lnTo>
                  <a:lnTo>
                    <a:pt x="2703576" y="12700"/>
                  </a:lnTo>
                  <a:lnTo>
                    <a:pt x="2703576" y="0"/>
                  </a:lnTo>
                  <a:cubicBezTo>
                    <a:pt x="3007868" y="0"/>
                    <a:pt x="3254502" y="247142"/>
                    <a:pt x="3254502" y="551942"/>
                  </a:cubicBezTo>
                  <a:lnTo>
                    <a:pt x="3241802" y="551942"/>
                  </a:lnTo>
                  <a:lnTo>
                    <a:pt x="3254502" y="551942"/>
                  </a:lnTo>
                  <a:lnTo>
                    <a:pt x="3254502" y="3731133"/>
                  </a:lnTo>
                  <a:lnTo>
                    <a:pt x="3241802" y="3731133"/>
                  </a:lnTo>
                  <a:lnTo>
                    <a:pt x="3254502" y="3731133"/>
                  </a:lnTo>
                  <a:cubicBezTo>
                    <a:pt x="3254502" y="4035933"/>
                    <a:pt x="3007868" y="4283075"/>
                    <a:pt x="2703576" y="4283075"/>
                  </a:cubicBezTo>
                  <a:lnTo>
                    <a:pt x="2703576" y="4270375"/>
                  </a:lnTo>
                  <a:lnTo>
                    <a:pt x="2703576" y="4283075"/>
                  </a:lnTo>
                  <a:lnTo>
                    <a:pt x="550926" y="4283075"/>
                  </a:lnTo>
                  <a:lnTo>
                    <a:pt x="550926" y="4270375"/>
                  </a:lnTo>
                  <a:lnTo>
                    <a:pt x="550926" y="4283075"/>
                  </a:lnTo>
                  <a:cubicBezTo>
                    <a:pt x="246634" y="4283075"/>
                    <a:pt x="0" y="4035933"/>
                    <a:pt x="0" y="3731133"/>
                  </a:cubicBezTo>
                  <a:lnTo>
                    <a:pt x="0" y="551942"/>
                  </a:lnTo>
                  <a:lnTo>
                    <a:pt x="12700" y="551942"/>
                  </a:lnTo>
                  <a:lnTo>
                    <a:pt x="0" y="551942"/>
                  </a:lnTo>
                  <a:moveTo>
                    <a:pt x="25400" y="551942"/>
                  </a:moveTo>
                  <a:lnTo>
                    <a:pt x="25400" y="3731133"/>
                  </a:lnTo>
                  <a:lnTo>
                    <a:pt x="12700" y="3731133"/>
                  </a:lnTo>
                  <a:lnTo>
                    <a:pt x="25400" y="3731133"/>
                  </a:lnTo>
                  <a:cubicBezTo>
                    <a:pt x="25400" y="4021963"/>
                    <a:pt x="260731" y="4257675"/>
                    <a:pt x="550926" y="4257675"/>
                  </a:cubicBezTo>
                  <a:lnTo>
                    <a:pt x="2703576" y="4257675"/>
                  </a:lnTo>
                  <a:cubicBezTo>
                    <a:pt x="2993771" y="4257675"/>
                    <a:pt x="3229102" y="4021963"/>
                    <a:pt x="3229102" y="3731133"/>
                  </a:cubicBezTo>
                  <a:lnTo>
                    <a:pt x="3229102" y="551942"/>
                  </a:lnTo>
                  <a:cubicBezTo>
                    <a:pt x="3228975" y="261112"/>
                    <a:pt x="2993644" y="25400"/>
                    <a:pt x="2703449" y="25400"/>
                  </a:cubicBezTo>
                  <a:lnTo>
                    <a:pt x="550926" y="25400"/>
                  </a:lnTo>
                  <a:lnTo>
                    <a:pt x="550926" y="12700"/>
                  </a:lnTo>
                  <a:lnTo>
                    <a:pt x="550926" y="25400"/>
                  </a:lnTo>
                  <a:cubicBezTo>
                    <a:pt x="260731" y="25400"/>
                    <a:pt x="25400" y="261112"/>
                    <a:pt x="25400" y="551942"/>
                  </a:cubicBezTo>
                  <a:close/>
                </a:path>
              </a:pathLst>
            </a:custGeom>
            <a:solidFill>
              <a:srgbClr val="4E92D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FB74EDA3-24A8-76F3-403A-6C26C118CF3A}"/>
              </a:ext>
            </a:extLst>
          </p:cNvPr>
          <p:cNvGrpSpPr/>
          <p:nvPr/>
        </p:nvGrpSpPr>
        <p:grpSpPr>
          <a:xfrm>
            <a:off x="1512732" y="1515438"/>
            <a:ext cx="15285396" cy="877604"/>
            <a:chOff x="0" y="0"/>
            <a:chExt cx="20380528" cy="1170139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97027BE-2E5D-0C3B-5D50-67DC4EB90A05}"/>
                </a:ext>
              </a:extLst>
            </p:cNvPr>
            <p:cNvSpPr/>
            <p:nvPr/>
          </p:nvSpPr>
          <p:spPr>
            <a:xfrm>
              <a:off x="0" y="0"/>
              <a:ext cx="20380530" cy="1170143"/>
            </a:xfrm>
            <a:custGeom>
              <a:avLst/>
              <a:gdLst/>
              <a:ahLst/>
              <a:cxnLst/>
              <a:rect l="l" t="t" r="r" b="b"/>
              <a:pathLst>
                <a:path w="20380530" h="1170143">
                  <a:moveTo>
                    <a:pt x="0" y="0"/>
                  </a:moveTo>
                  <a:lnTo>
                    <a:pt x="20380530" y="0"/>
                  </a:lnTo>
                  <a:lnTo>
                    <a:pt x="20380530" y="1170143"/>
                  </a:lnTo>
                  <a:lnTo>
                    <a:pt x="0" y="11701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A34FF9AE-B1F8-84EC-E3A9-96A3F64415CF}"/>
                </a:ext>
              </a:extLst>
            </p:cNvPr>
            <p:cNvSpPr txBox="1"/>
            <p:nvPr/>
          </p:nvSpPr>
          <p:spPr>
            <a:xfrm>
              <a:off x="0" y="95250"/>
              <a:ext cx="20380528" cy="107488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4104"/>
                </a:lnSpc>
              </a:pPr>
              <a:r>
                <a:rPr lang="en-US" sz="4275" b="1" spc="-59">
                  <a:solidFill>
                    <a:srgbClr val="0D2952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$299</a:t>
              </a:r>
              <a:r>
                <a:rPr lang="en-US" sz="4275" spc="-59">
                  <a:solidFill>
                    <a:srgbClr val="0D2952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4275" spc="-59">
                  <a:solidFill>
                    <a:srgbClr val="01437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Start-Up + </a:t>
              </a:r>
              <a:r>
                <a:rPr lang="en-US" sz="4275" b="1" spc="-59">
                  <a:solidFill>
                    <a:srgbClr val="0D2952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$30/month </a:t>
              </a:r>
              <a:r>
                <a:rPr lang="en-US" sz="4275" spc="-59">
                  <a:solidFill>
                    <a:srgbClr val="01437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Business Support 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8A8441C-5B6A-AC09-5532-2997F396F6DC}"/>
              </a:ext>
            </a:extLst>
          </p:cNvPr>
          <p:cNvGrpSpPr/>
          <p:nvPr/>
        </p:nvGrpSpPr>
        <p:grpSpPr>
          <a:xfrm>
            <a:off x="8421243" y="4789256"/>
            <a:ext cx="4351572" cy="1129222"/>
            <a:chOff x="0" y="0"/>
            <a:chExt cx="5802097" cy="1505629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C390C3D-2370-9075-82D0-658AE723D0BE}"/>
                </a:ext>
              </a:extLst>
            </p:cNvPr>
            <p:cNvSpPr/>
            <p:nvPr/>
          </p:nvSpPr>
          <p:spPr>
            <a:xfrm>
              <a:off x="0" y="0"/>
              <a:ext cx="5802097" cy="1505635"/>
            </a:xfrm>
            <a:custGeom>
              <a:avLst/>
              <a:gdLst/>
              <a:ahLst/>
              <a:cxnLst/>
              <a:rect l="l" t="t" r="r" b="b"/>
              <a:pathLst>
                <a:path w="5802097" h="1505635">
                  <a:moveTo>
                    <a:pt x="0" y="0"/>
                  </a:moveTo>
                  <a:lnTo>
                    <a:pt x="5802097" y="0"/>
                  </a:lnTo>
                  <a:lnTo>
                    <a:pt x="5802097" y="1505635"/>
                  </a:lnTo>
                  <a:lnTo>
                    <a:pt x="0" y="1505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09504D7-1109-A85F-91BB-8D76129B83B2}"/>
                </a:ext>
              </a:extLst>
            </p:cNvPr>
            <p:cNvSpPr txBox="1"/>
            <p:nvPr/>
          </p:nvSpPr>
          <p:spPr>
            <a:xfrm>
              <a:off x="0" y="19050"/>
              <a:ext cx="5802097" cy="14865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IBO &amp;</a:t>
              </a:r>
            </a:p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Customer</a:t>
              </a:r>
            </a:p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Support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8851AC3-24FA-ECBC-F340-757F0759429E}"/>
              </a:ext>
            </a:extLst>
          </p:cNvPr>
          <p:cNvGrpSpPr/>
          <p:nvPr/>
        </p:nvGrpSpPr>
        <p:grpSpPr>
          <a:xfrm>
            <a:off x="930716" y="4826784"/>
            <a:ext cx="2471976" cy="1129222"/>
            <a:chOff x="0" y="0"/>
            <a:chExt cx="3295967" cy="1505629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A7C93CA-A47B-75D0-286C-ADE5C441B117}"/>
                </a:ext>
              </a:extLst>
            </p:cNvPr>
            <p:cNvSpPr/>
            <p:nvPr/>
          </p:nvSpPr>
          <p:spPr>
            <a:xfrm>
              <a:off x="0" y="0"/>
              <a:ext cx="3295964" cy="1505635"/>
            </a:xfrm>
            <a:custGeom>
              <a:avLst/>
              <a:gdLst/>
              <a:ahLst/>
              <a:cxnLst/>
              <a:rect l="l" t="t" r="r" b="b"/>
              <a:pathLst>
                <a:path w="3295964" h="1505635">
                  <a:moveTo>
                    <a:pt x="0" y="0"/>
                  </a:moveTo>
                  <a:lnTo>
                    <a:pt x="3295964" y="0"/>
                  </a:lnTo>
                  <a:lnTo>
                    <a:pt x="3295964" y="1505635"/>
                  </a:lnTo>
                  <a:lnTo>
                    <a:pt x="0" y="1505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85F687E-C814-5F5C-7C3B-C44D6EE284F2}"/>
                </a:ext>
              </a:extLst>
            </p:cNvPr>
            <p:cNvSpPr txBox="1"/>
            <p:nvPr/>
          </p:nvSpPr>
          <p:spPr>
            <a:xfrm>
              <a:off x="0" y="19050"/>
              <a:ext cx="3295967" cy="14865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Personalized Website</a:t>
              </a:r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22AA5CC2-ACC4-D683-FAD5-322F8F83AC28}"/>
              </a:ext>
            </a:extLst>
          </p:cNvPr>
          <p:cNvSpPr/>
          <p:nvPr/>
        </p:nvSpPr>
        <p:spPr>
          <a:xfrm>
            <a:off x="1608896" y="3480016"/>
            <a:ext cx="1122521" cy="1098118"/>
          </a:xfrm>
          <a:custGeom>
            <a:avLst/>
            <a:gdLst/>
            <a:ahLst/>
            <a:cxnLst/>
            <a:rect l="l" t="t" r="r" b="b"/>
            <a:pathLst>
              <a:path w="1122521" h="1098118">
                <a:moveTo>
                  <a:pt x="0" y="0"/>
                </a:moveTo>
                <a:lnTo>
                  <a:pt x="1122522" y="0"/>
                </a:lnTo>
                <a:lnTo>
                  <a:pt x="1122522" y="1098118"/>
                </a:lnTo>
                <a:lnTo>
                  <a:pt x="0" y="1098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8" r="-17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7C6939E0-DC8D-3804-FE47-1FF608858177}"/>
              </a:ext>
            </a:extLst>
          </p:cNvPr>
          <p:cNvGrpSpPr/>
          <p:nvPr/>
        </p:nvGrpSpPr>
        <p:grpSpPr>
          <a:xfrm>
            <a:off x="3507086" y="4837214"/>
            <a:ext cx="2896638" cy="1129222"/>
            <a:chOff x="0" y="0"/>
            <a:chExt cx="3862184" cy="1505629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46684A0-F8B3-6043-7D9D-3468F37E6934}"/>
                </a:ext>
              </a:extLst>
            </p:cNvPr>
            <p:cNvSpPr/>
            <p:nvPr/>
          </p:nvSpPr>
          <p:spPr>
            <a:xfrm>
              <a:off x="0" y="0"/>
              <a:ext cx="3862189" cy="1505635"/>
            </a:xfrm>
            <a:custGeom>
              <a:avLst/>
              <a:gdLst/>
              <a:ahLst/>
              <a:cxnLst/>
              <a:rect l="l" t="t" r="r" b="b"/>
              <a:pathLst>
                <a:path w="3862189" h="1505635">
                  <a:moveTo>
                    <a:pt x="0" y="0"/>
                  </a:moveTo>
                  <a:lnTo>
                    <a:pt x="3862189" y="0"/>
                  </a:lnTo>
                  <a:lnTo>
                    <a:pt x="3862189" y="1505635"/>
                  </a:lnTo>
                  <a:lnTo>
                    <a:pt x="0" y="1505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4447A6A-B755-5EC8-9EC2-096F14AD8014}"/>
                </a:ext>
              </a:extLst>
            </p:cNvPr>
            <p:cNvSpPr txBox="1"/>
            <p:nvPr/>
          </p:nvSpPr>
          <p:spPr>
            <a:xfrm>
              <a:off x="0" y="19050"/>
              <a:ext cx="3862184" cy="14865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Training</a:t>
              </a:r>
            </a:p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&amp; Marketing</a:t>
              </a:r>
            </a:p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Tools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F3BDD78D-BD0A-8EB7-8794-425D03384901}"/>
              </a:ext>
            </a:extLst>
          </p:cNvPr>
          <p:cNvGrpSpPr/>
          <p:nvPr/>
        </p:nvGrpSpPr>
        <p:grpSpPr>
          <a:xfrm>
            <a:off x="12374270" y="4811459"/>
            <a:ext cx="2114007" cy="1129222"/>
            <a:chOff x="0" y="0"/>
            <a:chExt cx="2818676" cy="1505629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8F681AF-B3B8-F654-9780-2B9885CAF87A}"/>
                </a:ext>
              </a:extLst>
            </p:cNvPr>
            <p:cNvSpPr/>
            <p:nvPr/>
          </p:nvSpPr>
          <p:spPr>
            <a:xfrm>
              <a:off x="0" y="0"/>
              <a:ext cx="2818677" cy="1505635"/>
            </a:xfrm>
            <a:custGeom>
              <a:avLst/>
              <a:gdLst/>
              <a:ahLst/>
              <a:cxnLst/>
              <a:rect l="l" t="t" r="r" b="b"/>
              <a:pathLst>
                <a:path w="2818677" h="1505635">
                  <a:moveTo>
                    <a:pt x="0" y="0"/>
                  </a:moveTo>
                  <a:lnTo>
                    <a:pt x="2818677" y="0"/>
                  </a:lnTo>
                  <a:lnTo>
                    <a:pt x="2818677" y="1505635"/>
                  </a:lnTo>
                  <a:lnTo>
                    <a:pt x="0" y="1505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A91B26D7-148C-31BE-8532-DB6A5258DF4E}"/>
                </a:ext>
              </a:extLst>
            </p:cNvPr>
            <p:cNvSpPr txBox="1"/>
            <p:nvPr/>
          </p:nvSpPr>
          <p:spPr>
            <a:xfrm>
              <a:off x="0" y="19050"/>
              <a:ext cx="2818676" cy="14865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Exclusive IBO Savings &amp; Rebates</a:t>
              </a:r>
            </a:p>
          </p:txBody>
        </p:sp>
      </p:grpSp>
      <p:sp>
        <p:nvSpPr>
          <p:cNvPr id="39" name="Freeform 39" descr="A black background with orange letters  Description automatically generated">
            <a:extLst>
              <a:ext uri="{FF2B5EF4-FFF2-40B4-BE49-F238E27FC236}">
                <a16:creationId xmlns:a16="http://schemas.microsoft.com/office/drawing/2014/main" id="{225AA70A-EBC0-A11C-EAA2-3356A1BC5FBB}"/>
              </a:ext>
            </a:extLst>
          </p:cNvPr>
          <p:cNvSpPr/>
          <p:nvPr/>
        </p:nvSpPr>
        <p:spPr>
          <a:xfrm>
            <a:off x="12631950" y="4126487"/>
            <a:ext cx="1516542" cy="485908"/>
          </a:xfrm>
          <a:custGeom>
            <a:avLst/>
            <a:gdLst/>
            <a:ahLst/>
            <a:cxnLst/>
            <a:rect l="l" t="t" r="r" b="b"/>
            <a:pathLst>
              <a:path w="1516542" h="485908">
                <a:moveTo>
                  <a:pt x="0" y="0"/>
                </a:moveTo>
                <a:lnTo>
                  <a:pt x="1516542" y="0"/>
                </a:lnTo>
                <a:lnTo>
                  <a:pt x="1516542" y="485909"/>
                </a:lnTo>
                <a:lnTo>
                  <a:pt x="0" y="485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396" r="-11310" b="-70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 descr="A black background with orange letters  Description automatically generated">
            <a:extLst>
              <a:ext uri="{FF2B5EF4-FFF2-40B4-BE49-F238E27FC236}">
                <a16:creationId xmlns:a16="http://schemas.microsoft.com/office/drawing/2014/main" id="{EF36DDA9-59C8-A6F0-AD8F-8A9E010F2B61}"/>
              </a:ext>
            </a:extLst>
          </p:cNvPr>
          <p:cNvSpPr/>
          <p:nvPr/>
        </p:nvSpPr>
        <p:spPr>
          <a:xfrm>
            <a:off x="12779026" y="3745611"/>
            <a:ext cx="1250585" cy="485908"/>
          </a:xfrm>
          <a:custGeom>
            <a:avLst/>
            <a:gdLst/>
            <a:ahLst/>
            <a:cxnLst/>
            <a:rect l="l" t="t" r="r" b="b"/>
            <a:pathLst>
              <a:path w="1250585" h="485908">
                <a:moveTo>
                  <a:pt x="0" y="0"/>
                </a:moveTo>
                <a:lnTo>
                  <a:pt x="1250585" y="0"/>
                </a:lnTo>
                <a:lnTo>
                  <a:pt x="1250585" y="485908"/>
                </a:lnTo>
                <a:lnTo>
                  <a:pt x="0" y="485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36116" b="-70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 descr="Icon  Description automatically generated">
            <a:extLst>
              <a:ext uri="{FF2B5EF4-FFF2-40B4-BE49-F238E27FC236}">
                <a16:creationId xmlns:a16="http://schemas.microsoft.com/office/drawing/2014/main" id="{D3C514AD-AAD1-8C88-F6D8-2BCDB801C706}"/>
              </a:ext>
            </a:extLst>
          </p:cNvPr>
          <p:cNvSpPr/>
          <p:nvPr/>
        </p:nvSpPr>
        <p:spPr>
          <a:xfrm>
            <a:off x="12782721" y="3371107"/>
            <a:ext cx="1247508" cy="310953"/>
          </a:xfrm>
          <a:custGeom>
            <a:avLst/>
            <a:gdLst/>
            <a:ahLst/>
            <a:cxnLst/>
            <a:rect l="l" t="t" r="r" b="b"/>
            <a:pathLst>
              <a:path w="1247508" h="310953">
                <a:moveTo>
                  <a:pt x="0" y="0"/>
                </a:moveTo>
                <a:lnTo>
                  <a:pt x="1247509" y="0"/>
                </a:lnTo>
                <a:lnTo>
                  <a:pt x="1247509" y="310953"/>
                </a:lnTo>
                <a:lnTo>
                  <a:pt x="0" y="3109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492" b="-34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 descr="Icon  Description automatically generated">
            <a:extLst>
              <a:ext uri="{FF2B5EF4-FFF2-40B4-BE49-F238E27FC236}">
                <a16:creationId xmlns:a16="http://schemas.microsoft.com/office/drawing/2014/main" id="{C4B1651E-50EF-B0CC-A3B5-C5845F09F745}"/>
              </a:ext>
            </a:extLst>
          </p:cNvPr>
          <p:cNvSpPr/>
          <p:nvPr/>
        </p:nvSpPr>
        <p:spPr>
          <a:xfrm>
            <a:off x="4375252" y="3374488"/>
            <a:ext cx="1182929" cy="1182929"/>
          </a:xfrm>
          <a:custGeom>
            <a:avLst/>
            <a:gdLst/>
            <a:ahLst/>
            <a:cxnLst/>
            <a:rect l="l" t="t" r="r" b="b"/>
            <a:pathLst>
              <a:path w="1182929" h="1182929">
                <a:moveTo>
                  <a:pt x="0" y="0"/>
                </a:moveTo>
                <a:lnTo>
                  <a:pt x="1182928" y="0"/>
                </a:lnTo>
                <a:lnTo>
                  <a:pt x="1182928" y="1182929"/>
                </a:lnTo>
                <a:lnTo>
                  <a:pt x="0" y="11829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6AC5A0CC-144A-786C-5A37-B9DC41BC22EB}"/>
              </a:ext>
            </a:extLst>
          </p:cNvPr>
          <p:cNvSpPr/>
          <p:nvPr/>
        </p:nvSpPr>
        <p:spPr>
          <a:xfrm>
            <a:off x="7128386" y="3449669"/>
            <a:ext cx="1344759" cy="940784"/>
          </a:xfrm>
          <a:custGeom>
            <a:avLst/>
            <a:gdLst/>
            <a:ahLst/>
            <a:cxnLst/>
            <a:rect l="l" t="t" r="r" b="b"/>
            <a:pathLst>
              <a:path w="1344759" h="940784">
                <a:moveTo>
                  <a:pt x="0" y="0"/>
                </a:moveTo>
                <a:lnTo>
                  <a:pt x="1344759" y="0"/>
                </a:lnTo>
                <a:lnTo>
                  <a:pt x="1344759" y="940785"/>
                </a:lnTo>
                <a:lnTo>
                  <a:pt x="0" y="9407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 descr="Icon  Description automatically generated">
            <a:extLst>
              <a:ext uri="{FF2B5EF4-FFF2-40B4-BE49-F238E27FC236}">
                <a16:creationId xmlns:a16="http://schemas.microsoft.com/office/drawing/2014/main" id="{CEB611B9-AEED-E275-913F-ADB7D105ACFB}"/>
              </a:ext>
            </a:extLst>
          </p:cNvPr>
          <p:cNvSpPr/>
          <p:nvPr/>
        </p:nvSpPr>
        <p:spPr>
          <a:xfrm>
            <a:off x="10099796" y="3442764"/>
            <a:ext cx="962396" cy="962396"/>
          </a:xfrm>
          <a:custGeom>
            <a:avLst/>
            <a:gdLst/>
            <a:ahLst/>
            <a:cxnLst/>
            <a:rect l="l" t="t" r="r" b="b"/>
            <a:pathLst>
              <a:path w="962396" h="962396">
                <a:moveTo>
                  <a:pt x="0" y="0"/>
                </a:moveTo>
                <a:lnTo>
                  <a:pt x="962396" y="0"/>
                </a:lnTo>
                <a:lnTo>
                  <a:pt x="962396" y="962396"/>
                </a:lnTo>
                <a:lnTo>
                  <a:pt x="0" y="9623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ED793FE3-E249-D807-62D9-097DE00C74B7}"/>
              </a:ext>
            </a:extLst>
          </p:cNvPr>
          <p:cNvSpPr/>
          <p:nvPr/>
        </p:nvSpPr>
        <p:spPr>
          <a:xfrm>
            <a:off x="15694304" y="3296145"/>
            <a:ext cx="961187" cy="1604705"/>
          </a:xfrm>
          <a:custGeom>
            <a:avLst/>
            <a:gdLst/>
            <a:ahLst/>
            <a:cxnLst/>
            <a:rect l="l" t="t" r="r" b="b"/>
            <a:pathLst>
              <a:path w="961187" h="1604705">
                <a:moveTo>
                  <a:pt x="0" y="0"/>
                </a:moveTo>
                <a:lnTo>
                  <a:pt x="961187" y="0"/>
                </a:lnTo>
                <a:lnTo>
                  <a:pt x="961187" y="1604706"/>
                </a:lnTo>
                <a:lnTo>
                  <a:pt x="0" y="16047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4894" t="-20629" r="-108845" b="-613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 descr="A white letter on a black background  AI-generated content may be incorrect.">
            <a:extLst>
              <a:ext uri="{FF2B5EF4-FFF2-40B4-BE49-F238E27FC236}">
                <a16:creationId xmlns:a16="http://schemas.microsoft.com/office/drawing/2014/main" id="{0130F1D8-E2E6-8EAD-B02A-92D0C3EA20C0}"/>
              </a:ext>
            </a:extLst>
          </p:cNvPr>
          <p:cNvSpPr/>
          <p:nvPr/>
        </p:nvSpPr>
        <p:spPr>
          <a:xfrm>
            <a:off x="15191546" y="3783997"/>
            <a:ext cx="1993763" cy="441303"/>
          </a:xfrm>
          <a:custGeom>
            <a:avLst/>
            <a:gdLst/>
            <a:ahLst/>
            <a:cxnLst/>
            <a:rect l="l" t="t" r="r" b="b"/>
            <a:pathLst>
              <a:path w="1993763" h="441303">
                <a:moveTo>
                  <a:pt x="0" y="0"/>
                </a:moveTo>
                <a:lnTo>
                  <a:pt x="1993764" y="0"/>
                </a:lnTo>
                <a:lnTo>
                  <a:pt x="1993764" y="441303"/>
                </a:lnTo>
                <a:lnTo>
                  <a:pt x="0" y="4413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98" b="-1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27DDF9CF-BCAF-0968-F3E0-20F23A8B6204}"/>
              </a:ext>
            </a:extLst>
          </p:cNvPr>
          <p:cNvGrpSpPr/>
          <p:nvPr/>
        </p:nvGrpSpPr>
        <p:grpSpPr>
          <a:xfrm>
            <a:off x="14755339" y="4837214"/>
            <a:ext cx="2896638" cy="1129222"/>
            <a:chOff x="0" y="0"/>
            <a:chExt cx="3862184" cy="1505629"/>
          </a:xfrm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876B8E87-12C1-EC01-35FD-109F79E0916A}"/>
                </a:ext>
              </a:extLst>
            </p:cNvPr>
            <p:cNvSpPr/>
            <p:nvPr/>
          </p:nvSpPr>
          <p:spPr>
            <a:xfrm>
              <a:off x="0" y="0"/>
              <a:ext cx="3862189" cy="1505635"/>
            </a:xfrm>
            <a:custGeom>
              <a:avLst/>
              <a:gdLst/>
              <a:ahLst/>
              <a:cxnLst/>
              <a:rect l="l" t="t" r="r" b="b"/>
              <a:pathLst>
                <a:path w="3862189" h="1505635">
                  <a:moveTo>
                    <a:pt x="0" y="0"/>
                  </a:moveTo>
                  <a:lnTo>
                    <a:pt x="3862189" y="0"/>
                  </a:lnTo>
                  <a:lnTo>
                    <a:pt x="3862189" y="1505635"/>
                  </a:lnTo>
                  <a:lnTo>
                    <a:pt x="0" y="1505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75C2C318-B044-4477-D85D-1B0B1B3C3EB6}"/>
                </a:ext>
              </a:extLst>
            </p:cNvPr>
            <p:cNvSpPr txBox="1"/>
            <p:nvPr/>
          </p:nvSpPr>
          <p:spPr>
            <a:xfrm>
              <a:off x="0" y="19050"/>
              <a:ext cx="3862184" cy="14865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ACN AI App</a:t>
              </a:r>
            </a:p>
          </p:txBody>
        </p: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E2338315-75C7-4AB1-92D3-C2D552D092A0}"/>
              </a:ext>
            </a:extLst>
          </p:cNvPr>
          <p:cNvGrpSpPr/>
          <p:nvPr/>
        </p:nvGrpSpPr>
        <p:grpSpPr>
          <a:xfrm>
            <a:off x="874285" y="367761"/>
            <a:ext cx="16391411" cy="1615706"/>
            <a:chOff x="0" y="0"/>
            <a:chExt cx="21855214" cy="2154274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8F3210A0-590D-B72C-7375-399BEE9D1E22}"/>
                </a:ext>
              </a:extLst>
            </p:cNvPr>
            <p:cNvSpPr/>
            <p:nvPr/>
          </p:nvSpPr>
          <p:spPr>
            <a:xfrm>
              <a:off x="0" y="0"/>
              <a:ext cx="21855216" cy="2154274"/>
            </a:xfrm>
            <a:custGeom>
              <a:avLst/>
              <a:gdLst/>
              <a:ahLst/>
              <a:cxnLst/>
              <a:rect l="l" t="t" r="r" b="b"/>
              <a:pathLst>
                <a:path w="21855216" h="2154274">
                  <a:moveTo>
                    <a:pt x="0" y="0"/>
                  </a:moveTo>
                  <a:lnTo>
                    <a:pt x="21855216" y="0"/>
                  </a:lnTo>
                  <a:lnTo>
                    <a:pt x="21855216" y="2154274"/>
                  </a:lnTo>
                  <a:lnTo>
                    <a:pt x="0" y="21542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DA97E695-6A56-8C1D-7555-A57558A3F6CB}"/>
                </a:ext>
              </a:extLst>
            </p:cNvPr>
            <p:cNvSpPr txBox="1"/>
            <p:nvPr/>
          </p:nvSpPr>
          <p:spPr>
            <a:xfrm>
              <a:off x="0" y="152400"/>
              <a:ext cx="21855214" cy="200187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6336"/>
                </a:lnSpc>
              </a:pPr>
              <a:r>
                <a:rPr lang="en-US" sz="660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Become an </a:t>
              </a:r>
              <a:r>
                <a:rPr lang="en-US" sz="660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Independent Business Owner </a:t>
              </a:r>
              <a:r>
                <a:rPr lang="en-US" sz="660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(IBO)</a:t>
              </a:r>
            </a:p>
          </p:txBody>
        </p:sp>
      </p:grpSp>
      <p:sp>
        <p:nvSpPr>
          <p:cNvPr id="53" name="Freeform 53">
            <a:extLst>
              <a:ext uri="{FF2B5EF4-FFF2-40B4-BE49-F238E27FC236}">
                <a16:creationId xmlns:a16="http://schemas.microsoft.com/office/drawing/2014/main" id="{9D18998F-5CE2-D834-D1D6-2B030D0A94C7}"/>
              </a:ext>
            </a:extLst>
          </p:cNvPr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E27FA9B0-6E5C-0760-4DBC-89EC0F9C6BC0}"/>
              </a:ext>
            </a:extLst>
          </p:cNvPr>
          <p:cNvSpPr/>
          <p:nvPr/>
        </p:nvSpPr>
        <p:spPr>
          <a:xfrm>
            <a:off x="10673144" y="9845288"/>
            <a:ext cx="7158038" cy="464069"/>
          </a:xfrm>
          <a:custGeom>
            <a:avLst/>
            <a:gdLst/>
            <a:ahLst/>
            <a:cxnLst/>
            <a:rect l="l" t="t" r="r" b="b"/>
            <a:pathLst>
              <a:path w="9544050" h="618759">
                <a:moveTo>
                  <a:pt x="0" y="0"/>
                </a:moveTo>
                <a:lnTo>
                  <a:pt x="9544050" y="0"/>
                </a:lnTo>
                <a:lnTo>
                  <a:pt x="9544050" y="618759"/>
                </a:lnTo>
                <a:lnTo>
                  <a:pt x="0" y="6187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7" name="Group 57">
            <a:extLst>
              <a:ext uri="{FF2B5EF4-FFF2-40B4-BE49-F238E27FC236}">
                <a16:creationId xmlns:a16="http://schemas.microsoft.com/office/drawing/2014/main" id="{211ABA83-0666-1321-5D26-0C67B410BE33}"/>
              </a:ext>
            </a:extLst>
          </p:cNvPr>
          <p:cNvGrpSpPr/>
          <p:nvPr/>
        </p:nvGrpSpPr>
        <p:grpSpPr>
          <a:xfrm>
            <a:off x="6489392" y="4789256"/>
            <a:ext cx="2561863" cy="1309975"/>
            <a:chOff x="0" y="0"/>
            <a:chExt cx="3415817" cy="1746634"/>
          </a:xfrm>
        </p:grpSpPr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7947BAED-A532-C91E-2BC6-3208414E75FC}"/>
                </a:ext>
              </a:extLst>
            </p:cNvPr>
            <p:cNvSpPr/>
            <p:nvPr/>
          </p:nvSpPr>
          <p:spPr>
            <a:xfrm>
              <a:off x="0" y="0"/>
              <a:ext cx="3415818" cy="1746640"/>
            </a:xfrm>
            <a:custGeom>
              <a:avLst/>
              <a:gdLst/>
              <a:ahLst/>
              <a:cxnLst/>
              <a:rect l="l" t="t" r="r" b="b"/>
              <a:pathLst>
                <a:path w="3415818" h="1746640">
                  <a:moveTo>
                    <a:pt x="0" y="0"/>
                  </a:moveTo>
                  <a:lnTo>
                    <a:pt x="3415818" y="0"/>
                  </a:lnTo>
                  <a:lnTo>
                    <a:pt x="3415818" y="1746640"/>
                  </a:lnTo>
                  <a:lnTo>
                    <a:pt x="0" y="17466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34B096E1-7ADC-FC1F-3F83-BA5456EB3BB6}"/>
                </a:ext>
              </a:extLst>
            </p:cNvPr>
            <p:cNvSpPr txBox="1"/>
            <p:nvPr/>
          </p:nvSpPr>
          <p:spPr>
            <a:xfrm>
              <a:off x="0" y="19050"/>
              <a:ext cx="3415817" cy="17275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Business Tracking</a:t>
              </a:r>
            </a:p>
            <a:p>
              <a:pPr algn="ctr">
                <a:lnSpc>
                  <a:spcPts val="2364"/>
                </a:lnSpc>
              </a:pPr>
              <a:r>
                <a:rPr lang="en-US" sz="2075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&amp; Reporting                       on the Salesforce Platform</a:t>
              </a:r>
            </a:p>
          </p:txBody>
        </p:sp>
      </p:grpSp>
      <p:sp>
        <p:nvSpPr>
          <p:cNvPr id="60" name="TextBox 60">
            <a:extLst>
              <a:ext uri="{FF2B5EF4-FFF2-40B4-BE49-F238E27FC236}">
                <a16:creationId xmlns:a16="http://schemas.microsoft.com/office/drawing/2014/main" id="{AAC288E8-AD81-F982-6A32-AB27CEA30265}"/>
              </a:ext>
            </a:extLst>
          </p:cNvPr>
          <p:cNvSpPr txBox="1"/>
          <p:nvPr/>
        </p:nvSpPr>
        <p:spPr>
          <a:xfrm>
            <a:off x="930716" y="7231742"/>
            <a:ext cx="4975613" cy="59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22"/>
              </a:lnSpc>
            </a:pPr>
            <a:r>
              <a:rPr lang="en-US" sz="4187" dirty="0">
                <a:solidFill>
                  <a:srgbClr val="404040"/>
                </a:solidFill>
                <a:latin typeface="Anton"/>
                <a:ea typeface="Anton"/>
                <a:cs typeface="Anton"/>
                <a:sym typeface="Anton"/>
              </a:rPr>
              <a:t>All you have to do:</a:t>
            </a:r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8F6C2234-9ED8-E7A1-361B-9AA7E9F58BC5}"/>
              </a:ext>
            </a:extLst>
          </p:cNvPr>
          <p:cNvSpPr/>
          <p:nvPr/>
        </p:nvSpPr>
        <p:spPr>
          <a:xfrm>
            <a:off x="930716" y="8038287"/>
            <a:ext cx="371706" cy="334536"/>
          </a:xfrm>
          <a:custGeom>
            <a:avLst/>
            <a:gdLst/>
            <a:ahLst/>
            <a:cxnLst/>
            <a:rect l="l" t="t" r="r" b="b"/>
            <a:pathLst>
              <a:path w="371706" h="334536">
                <a:moveTo>
                  <a:pt x="0" y="0"/>
                </a:moveTo>
                <a:lnTo>
                  <a:pt x="371707" y="0"/>
                </a:lnTo>
                <a:lnTo>
                  <a:pt x="371707" y="334536"/>
                </a:lnTo>
                <a:lnTo>
                  <a:pt x="0" y="334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219B5202-5CAA-3E20-E5E7-07FB0DE234C7}"/>
              </a:ext>
            </a:extLst>
          </p:cNvPr>
          <p:cNvSpPr/>
          <p:nvPr/>
        </p:nvSpPr>
        <p:spPr>
          <a:xfrm>
            <a:off x="930716" y="8640905"/>
            <a:ext cx="371706" cy="334536"/>
          </a:xfrm>
          <a:custGeom>
            <a:avLst/>
            <a:gdLst/>
            <a:ahLst/>
            <a:cxnLst/>
            <a:rect l="l" t="t" r="r" b="b"/>
            <a:pathLst>
              <a:path w="371706" h="334536">
                <a:moveTo>
                  <a:pt x="0" y="0"/>
                </a:moveTo>
                <a:lnTo>
                  <a:pt x="371707" y="0"/>
                </a:lnTo>
                <a:lnTo>
                  <a:pt x="371707" y="334535"/>
                </a:lnTo>
                <a:lnTo>
                  <a:pt x="0" y="3345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TextBox 64">
            <a:extLst>
              <a:ext uri="{FF2B5EF4-FFF2-40B4-BE49-F238E27FC236}">
                <a16:creationId xmlns:a16="http://schemas.microsoft.com/office/drawing/2014/main" id="{529A3DE0-0DEC-3CDA-C83A-7FCAB389A60D}"/>
              </a:ext>
            </a:extLst>
          </p:cNvPr>
          <p:cNvSpPr txBox="1"/>
          <p:nvPr/>
        </p:nvSpPr>
        <p:spPr>
          <a:xfrm>
            <a:off x="1467145" y="8627225"/>
            <a:ext cx="4936579" cy="725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6"/>
              </a:lnSpc>
            </a:pPr>
            <a:r>
              <a:rPr lang="en-US" sz="26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Assist them in becoming customers</a:t>
            </a:r>
          </a:p>
        </p:txBody>
      </p:sp>
      <p:sp>
        <p:nvSpPr>
          <p:cNvPr id="64" name="TextBox 65">
            <a:extLst>
              <a:ext uri="{FF2B5EF4-FFF2-40B4-BE49-F238E27FC236}">
                <a16:creationId xmlns:a16="http://schemas.microsoft.com/office/drawing/2014/main" id="{516C79CB-7B0E-F746-06CE-B0C6F1B043C5}"/>
              </a:ext>
            </a:extLst>
          </p:cNvPr>
          <p:cNvSpPr txBox="1"/>
          <p:nvPr/>
        </p:nvSpPr>
        <p:spPr>
          <a:xfrm>
            <a:off x="12374270" y="7992761"/>
            <a:ext cx="3940369" cy="931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3600">
                <a:solidFill>
                  <a:srgbClr val="404040"/>
                </a:solidFill>
                <a:latin typeface="Anton"/>
                <a:ea typeface="Anton"/>
                <a:cs typeface="Anton"/>
                <a:sym typeface="Anton"/>
              </a:rPr>
              <a:t>DOES THE REST!</a:t>
            </a:r>
          </a:p>
        </p:txBody>
      </p:sp>
      <p:sp>
        <p:nvSpPr>
          <p:cNvPr id="65" name="Freeform 66" descr="Icon  Description automatically generated">
            <a:extLst>
              <a:ext uri="{FF2B5EF4-FFF2-40B4-BE49-F238E27FC236}">
                <a16:creationId xmlns:a16="http://schemas.microsoft.com/office/drawing/2014/main" id="{34FE0A47-C99F-3C8B-9D01-E49E08FC77ED}"/>
              </a:ext>
            </a:extLst>
          </p:cNvPr>
          <p:cNvSpPr/>
          <p:nvPr/>
        </p:nvSpPr>
        <p:spPr>
          <a:xfrm>
            <a:off x="13405437" y="7577223"/>
            <a:ext cx="1967827" cy="526161"/>
          </a:xfrm>
          <a:custGeom>
            <a:avLst/>
            <a:gdLst/>
            <a:ahLst/>
            <a:cxnLst/>
            <a:rect l="l" t="t" r="r" b="b"/>
            <a:pathLst>
              <a:path w="1967827" h="526161">
                <a:moveTo>
                  <a:pt x="0" y="0"/>
                </a:moveTo>
                <a:lnTo>
                  <a:pt x="1967827" y="0"/>
                </a:lnTo>
                <a:lnTo>
                  <a:pt x="1967827" y="526161"/>
                </a:lnTo>
                <a:lnTo>
                  <a:pt x="0" y="52616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83" b="-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TextBox 63">
            <a:extLst>
              <a:ext uri="{FF2B5EF4-FFF2-40B4-BE49-F238E27FC236}">
                <a16:creationId xmlns:a16="http://schemas.microsoft.com/office/drawing/2014/main" id="{71671297-5616-D2C3-FF0C-D19C8833AA07}"/>
              </a:ext>
            </a:extLst>
          </p:cNvPr>
          <p:cNvSpPr txBox="1"/>
          <p:nvPr/>
        </p:nvSpPr>
        <p:spPr>
          <a:xfrm>
            <a:off x="1467145" y="7990578"/>
            <a:ext cx="6595562" cy="43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Direct people to your website</a:t>
            </a:r>
          </a:p>
        </p:txBody>
      </p:sp>
      <p:sp>
        <p:nvSpPr>
          <p:cNvPr id="67" name="TextBox 47">
            <a:extLst>
              <a:ext uri="{FF2B5EF4-FFF2-40B4-BE49-F238E27FC236}">
                <a16:creationId xmlns:a16="http://schemas.microsoft.com/office/drawing/2014/main" id="{82C593C3-65FA-BD29-DDC0-4EFB43632CE8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</p:spTree>
    <p:extLst>
      <p:ext uri="{BB962C8B-B14F-4D97-AF65-F5344CB8AC3E}">
        <p14:creationId xmlns:p14="http://schemas.microsoft.com/office/powerpoint/2010/main" val="1487590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549">
              <a:srgbClr val="FFFFFF">
                <a:alpha val="100000"/>
              </a:srgbClr>
            </a:gs>
            <a:gs pos="8730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32CD3-9A68-7470-D2D2-1E46BD45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C2AA9D2-7F67-C2AF-71C6-162C1034B4CD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AA9E666-E825-49B0-B460-E2ADE1388276}"/>
              </a:ext>
            </a:extLst>
          </p:cNvPr>
          <p:cNvGrpSpPr/>
          <p:nvPr/>
        </p:nvGrpSpPr>
        <p:grpSpPr>
          <a:xfrm>
            <a:off x="1046326" y="618187"/>
            <a:ext cx="9561414" cy="1578102"/>
            <a:chOff x="0" y="0"/>
            <a:chExt cx="12748552" cy="210413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D695303-A995-FD74-FA1F-7E8CEDE7C05F}"/>
                </a:ext>
              </a:extLst>
            </p:cNvPr>
            <p:cNvSpPr/>
            <p:nvPr/>
          </p:nvSpPr>
          <p:spPr>
            <a:xfrm>
              <a:off x="0" y="0"/>
              <a:ext cx="12748557" cy="2104135"/>
            </a:xfrm>
            <a:custGeom>
              <a:avLst/>
              <a:gdLst/>
              <a:ahLst/>
              <a:cxnLst/>
              <a:rect l="l" t="t" r="r" b="b"/>
              <a:pathLst>
                <a:path w="12748557" h="2104135">
                  <a:moveTo>
                    <a:pt x="0" y="0"/>
                  </a:moveTo>
                  <a:lnTo>
                    <a:pt x="12748557" y="0"/>
                  </a:lnTo>
                  <a:lnTo>
                    <a:pt x="12748557" y="2104135"/>
                  </a:lnTo>
                  <a:lnTo>
                    <a:pt x="0" y="210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21793BC-649F-3728-AE48-3CF00A1FCDD9}"/>
                </a:ext>
              </a:extLst>
            </p:cNvPr>
            <p:cNvSpPr txBox="1"/>
            <p:nvPr/>
          </p:nvSpPr>
          <p:spPr>
            <a:xfrm>
              <a:off x="0" y="152400"/>
              <a:ext cx="12748552" cy="1951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Personal Monthly Income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8C80FD6-BB9B-A141-DDD7-3ED8B02C42DE}"/>
              </a:ext>
            </a:extLst>
          </p:cNvPr>
          <p:cNvGrpSpPr/>
          <p:nvPr/>
        </p:nvGrpSpPr>
        <p:grpSpPr>
          <a:xfrm>
            <a:off x="11625234" y="594337"/>
            <a:ext cx="5484581" cy="1578102"/>
            <a:chOff x="0" y="0"/>
            <a:chExt cx="7312774" cy="210413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D6D4D1-7AD1-5AD4-300E-9D452A72E364}"/>
                </a:ext>
              </a:extLst>
            </p:cNvPr>
            <p:cNvSpPr/>
            <p:nvPr/>
          </p:nvSpPr>
          <p:spPr>
            <a:xfrm>
              <a:off x="0" y="0"/>
              <a:ext cx="7312774" cy="2104135"/>
            </a:xfrm>
            <a:custGeom>
              <a:avLst/>
              <a:gdLst/>
              <a:ahLst/>
              <a:cxnLst/>
              <a:rect l="l" t="t" r="r" b="b"/>
              <a:pathLst>
                <a:path w="7312774" h="2104135">
                  <a:moveTo>
                    <a:pt x="0" y="0"/>
                  </a:moveTo>
                  <a:lnTo>
                    <a:pt x="7312774" y="0"/>
                  </a:lnTo>
                  <a:lnTo>
                    <a:pt x="7312774" y="2104135"/>
                  </a:lnTo>
                  <a:lnTo>
                    <a:pt x="0" y="2104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29BD00A-D31B-012E-22F7-EE778329DC0F}"/>
                </a:ext>
              </a:extLst>
            </p:cNvPr>
            <p:cNvSpPr txBox="1"/>
            <p:nvPr/>
          </p:nvSpPr>
          <p:spPr>
            <a:xfrm>
              <a:off x="0" y="152400"/>
              <a:ext cx="7312774" cy="1951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Your</a:t>
              </a:r>
              <a:r>
                <a:rPr lang="en-US" sz="645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>
                  <a:solidFill>
                    <a:srgbClr val="404040"/>
                  </a:solidFill>
                  <a:latin typeface="Anton"/>
                  <a:ea typeface="Anton"/>
                  <a:cs typeface="Anton"/>
                  <a:sym typeface="Anton"/>
                </a:rPr>
                <a:t>Customers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5CAAC04-1DFE-FA5E-CA86-29382B8DD02F}"/>
              </a:ext>
            </a:extLst>
          </p:cNvPr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2D05BC-EEB5-5329-D0FE-912E655F825F}"/>
                </a:ext>
              </a:extLst>
            </p:cNvPr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B17E29E7-4274-F9B6-09CA-8F21C1F52CCA}"/>
              </a:ext>
            </a:extLst>
          </p:cNvPr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5E8F18C-45E8-E519-9066-B62A476FC38D}"/>
              </a:ext>
            </a:extLst>
          </p:cNvPr>
          <p:cNvSpPr/>
          <p:nvPr/>
        </p:nvSpPr>
        <p:spPr>
          <a:xfrm>
            <a:off x="10673144" y="9845288"/>
            <a:ext cx="7158038" cy="464069"/>
          </a:xfrm>
          <a:custGeom>
            <a:avLst/>
            <a:gdLst/>
            <a:ahLst/>
            <a:cxnLst/>
            <a:rect l="l" t="t" r="r" b="b"/>
            <a:pathLst>
              <a:path w="9544050" h="618759">
                <a:moveTo>
                  <a:pt x="0" y="0"/>
                </a:moveTo>
                <a:lnTo>
                  <a:pt x="9544050" y="0"/>
                </a:lnTo>
                <a:lnTo>
                  <a:pt x="9544050" y="618759"/>
                </a:lnTo>
                <a:lnTo>
                  <a:pt x="0" y="6187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9D16149-08A8-5C9B-8906-B767ADDC5226}"/>
              </a:ext>
            </a:extLst>
          </p:cNvPr>
          <p:cNvSpPr txBox="1"/>
          <p:nvPr/>
        </p:nvSpPr>
        <p:spPr>
          <a:xfrm>
            <a:off x="1594235" y="3174209"/>
            <a:ext cx="9526667" cy="138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5E5E5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 3 Services / 8 Points = </a:t>
            </a:r>
            <a:r>
              <a:rPr lang="en-US" sz="4500" b="1">
                <a:solidFill>
                  <a:srgbClr val="19447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$400</a:t>
            </a:r>
          </a:p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5E5E5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6 Services / 16 Points = </a:t>
            </a:r>
            <a:r>
              <a:rPr lang="en-US" sz="4500" b="1">
                <a:solidFill>
                  <a:srgbClr val="19447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$1000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1AF49DA-8293-D636-4819-E32B4EEA7651}"/>
              </a:ext>
            </a:extLst>
          </p:cNvPr>
          <p:cNvSpPr txBox="1"/>
          <p:nvPr/>
        </p:nvSpPr>
        <p:spPr>
          <a:xfrm>
            <a:off x="2109588" y="2635184"/>
            <a:ext cx="7121625" cy="36657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</a:pPr>
            <a:r>
              <a:rPr lang="en-US" sz="3525" b="1" i="1">
                <a:solidFill>
                  <a:srgbClr val="125994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Acquire Customers Totaling: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CFE9163-D4B7-7FA1-EBA6-EC57D7E5CA5D}"/>
              </a:ext>
            </a:extLst>
          </p:cNvPr>
          <p:cNvGrpSpPr/>
          <p:nvPr/>
        </p:nvGrpSpPr>
        <p:grpSpPr>
          <a:xfrm>
            <a:off x="1278137" y="4888746"/>
            <a:ext cx="8806236" cy="2096232"/>
            <a:chOff x="0" y="0"/>
            <a:chExt cx="2319338" cy="552094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55DE256-48B9-5D84-492F-BE49DEC2BF40}"/>
                </a:ext>
              </a:extLst>
            </p:cNvPr>
            <p:cNvSpPr/>
            <p:nvPr/>
          </p:nvSpPr>
          <p:spPr>
            <a:xfrm>
              <a:off x="0" y="0"/>
              <a:ext cx="2319338" cy="552094"/>
            </a:xfrm>
            <a:custGeom>
              <a:avLst/>
              <a:gdLst/>
              <a:ahLst/>
              <a:cxnLst/>
              <a:rect l="l" t="t" r="r" b="b"/>
              <a:pathLst>
                <a:path w="2319338" h="552094">
                  <a:moveTo>
                    <a:pt x="43957" y="0"/>
                  </a:moveTo>
                  <a:lnTo>
                    <a:pt x="2275381" y="0"/>
                  </a:lnTo>
                  <a:cubicBezTo>
                    <a:pt x="2299658" y="0"/>
                    <a:pt x="2319338" y="19680"/>
                    <a:pt x="2319338" y="43957"/>
                  </a:cubicBezTo>
                  <a:lnTo>
                    <a:pt x="2319338" y="508137"/>
                  </a:lnTo>
                  <a:cubicBezTo>
                    <a:pt x="2319338" y="532414"/>
                    <a:pt x="2299658" y="552094"/>
                    <a:pt x="2275381" y="552094"/>
                  </a:cubicBezTo>
                  <a:lnTo>
                    <a:pt x="43957" y="552094"/>
                  </a:lnTo>
                  <a:cubicBezTo>
                    <a:pt x="19680" y="552094"/>
                    <a:pt x="0" y="532414"/>
                    <a:pt x="0" y="508137"/>
                  </a:cubicBezTo>
                  <a:lnTo>
                    <a:pt x="0" y="43957"/>
                  </a:lnTo>
                  <a:cubicBezTo>
                    <a:pt x="0" y="19680"/>
                    <a:pt x="19680" y="0"/>
                    <a:pt x="43957" y="0"/>
                  </a:cubicBezTo>
                  <a:close/>
                </a:path>
              </a:pathLst>
            </a:custGeom>
            <a:solidFill>
              <a:srgbClr val="F7F7F7"/>
            </a:solidFill>
            <a:ln w="38100" cap="rnd">
              <a:solidFill>
                <a:srgbClr val="4E92D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6CEB3E5-8E7D-DB3E-40F4-F5854283B2C8}"/>
                </a:ext>
              </a:extLst>
            </p:cNvPr>
            <p:cNvSpPr txBox="1"/>
            <p:nvPr/>
          </p:nvSpPr>
          <p:spPr>
            <a:xfrm>
              <a:off x="0" y="-38100"/>
              <a:ext cx="2319338" cy="590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A5D0BD68-ADEE-9CBB-F815-90CAC6E69FF6}"/>
              </a:ext>
            </a:extLst>
          </p:cNvPr>
          <p:cNvSpPr txBox="1"/>
          <p:nvPr/>
        </p:nvSpPr>
        <p:spPr>
          <a:xfrm>
            <a:off x="1438920" y="5088771"/>
            <a:ext cx="8462962" cy="135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4950" b="1">
                <a:solidFill>
                  <a:srgbClr val="12599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Plus</a:t>
            </a:r>
            <a:r>
              <a:rPr lang="en-US" sz="4950" b="1">
                <a:solidFill>
                  <a:srgbClr val="4E92D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4950" b="1">
                <a:solidFill>
                  <a:srgbClr val="19447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$500</a:t>
            </a:r>
          </a:p>
          <a:p>
            <a:pPr algn="ctr">
              <a:lnSpc>
                <a:spcPts val="4420"/>
              </a:lnSpc>
            </a:pPr>
            <a:r>
              <a:rPr lang="en-US" sz="3400" spc="-106">
                <a:solidFill>
                  <a:srgbClr val="5E5E5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Every Additional </a:t>
            </a:r>
            <a:r>
              <a:rPr lang="en-US" sz="3400" b="1" spc="-106">
                <a:solidFill>
                  <a:srgbClr val="5E5E5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 </a:t>
            </a:r>
            <a:r>
              <a:rPr lang="en-US" sz="3400" spc="-106">
                <a:solidFill>
                  <a:srgbClr val="5E5E5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Services &amp; </a:t>
            </a:r>
            <a:r>
              <a:rPr lang="en-US" sz="3400" b="1" spc="-106">
                <a:solidFill>
                  <a:srgbClr val="5E5E5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8 </a:t>
            </a:r>
            <a:r>
              <a:rPr lang="en-US" sz="3400" spc="-106">
                <a:solidFill>
                  <a:srgbClr val="5E5E5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Points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222F10A-CB47-35F2-193E-75154908B05D}"/>
              </a:ext>
            </a:extLst>
          </p:cNvPr>
          <p:cNvSpPr txBox="1"/>
          <p:nvPr/>
        </p:nvSpPr>
        <p:spPr>
          <a:xfrm>
            <a:off x="2359525" y="7315792"/>
            <a:ext cx="6643459" cy="1218579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ctr">
              <a:lnSpc>
                <a:spcPts val="3960"/>
              </a:lnSpc>
            </a:pPr>
            <a:r>
              <a:rPr lang="en-US" sz="3300" spc="-78" dirty="0">
                <a:solidFill>
                  <a:srgbClr val="4E92D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Paid weekly as earned when </a:t>
            </a:r>
            <a:r>
              <a:rPr lang="en-US" sz="3300" b="1" spc="-78" dirty="0">
                <a:solidFill>
                  <a:srgbClr val="4E92D4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YOU </a:t>
            </a:r>
            <a:r>
              <a:rPr lang="en-US" sz="3300" spc="-78" dirty="0">
                <a:solidFill>
                  <a:srgbClr val="4E92D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acquire customers.*</a:t>
            </a:r>
          </a:p>
        </p:txBody>
      </p:sp>
      <p:grpSp>
        <p:nvGrpSpPr>
          <p:cNvPr id="27" name="Group 24">
            <a:extLst>
              <a:ext uri="{FF2B5EF4-FFF2-40B4-BE49-F238E27FC236}">
                <a16:creationId xmlns:a16="http://schemas.microsoft.com/office/drawing/2014/main" id="{CBBAD7DD-45AB-02F9-19A6-44F4FE8FBE53}"/>
              </a:ext>
            </a:extLst>
          </p:cNvPr>
          <p:cNvGrpSpPr/>
          <p:nvPr/>
        </p:nvGrpSpPr>
        <p:grpSpPr>
          <a:xfrm>
            <a:off x="11625234" y="3424447"/>
            <a:ext cx="5626722" cy="2263240"/>
            <a:chOff x="0" y="0"/>
            <a:chExt cx="7502296" cy="4846320"/>
          </a:xfrm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4F90C37-F021-3452-7E46-867BD145CE50}"/>
                </a:ext>
              </a:extLst>
            </p:cNvPr>
            <p:cNvSpPr/>
            <p:nvPr/>
          </p:nvSpPr>
          <p:spPr>
            <a:xfrm>
              <a:off x="0" y="0"/>
              <a:ext cx="7502271" cy="4846320"/>
            </a:xfrm>
            <a:custGeom>
              <a:avLst/>
              <a:gdLst/>
              <a:ahLst/>
              <a:cxnLst/>
              <a:rect l="l" t="t" r="r" b="b"/>
              <a:pathLst>
                <a:path w="7502271" h="4846320">
                  <a:moveTo>
                    <a:pt x="0" y="0"/>
                  </a:moveTo>
                  <a:lnTo>
                    <a:pt x="7502271" y="0"/>
                  </a:lnTo>
                  <a:lnTo>
                    <a:pt x="7502271" y="4846320"/>
                  </a:lnTo>
                  <a:lnTo>
                    <a:pt x="0" y="4846320"/>
                  </a:lnTo>
                  <a:close/>
                </a:path>
              </a:pathLst>
            </a:custGeom>
            <a:solidFill>
              <a:srgbClr val="4E92D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60244690-7E68-5FB1-8E19-C7D3E1CCE9AC}"/>
              </a:ext>
            </a:extLst>
          </p:cNvPr>
          <p:cNvGrpSpPr/>
          <p:nvPr/>
        </p:nvGrpSpPr>
        <p:grpSpPr>
          <a:xfrm>
            <a:off x="11625234" y="3358288"/>
            <a:ext cx="5904724" cy="2808860"/>
            <a:chOff x="-4065852" y="0"/>
            <a:chExt cx="11482746" cy="4390486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367E9260-547F-7566-69F0-C05D207D632E}"/>
                </a:ext>
              </a:extLst>
            </p:cNvPr>
            <p:cNvSpPr/>
            <p:nvPr/>
          </p:nvSpPr>
          <p:spPr>
            <a:xfrm>
              <a:off x="319929" y="0"/>
              <a:ext cx="7096965" cy="2937302"/>
            </a:xfrm>
            <a:custGeom>
              <a:avLst/>
              <a:gdLst/>
              <a:ahLst/>
              <a:cxnLst/>
              <a:rect l="l" t="t" r="r" b="b"/>
              <a:pathLst>
                <a:path w="7416894" h="5100644">
                  <a:moveTo>
                    <a:pt x="0" y="0"/>
                  </a:moveTo>
                  <a:lnTo>
                    <a:pt x="7416894" y="0"/>
                  </a:lnTo>
                  <a:lnTo>
                    <a:pt x="7416894" y="5100644"/>
                  </a:lnTo>
                  <a:lnTo>
                    <a:pt x="0" y="51006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4CB53591-F6D3-E31A-9736-C472A39E5D44}"/>
                </a:ext>
              </a:extLst>
            </p:cNvPr>
            <p:cNvSpPr txBox="1"/>
            <p:nvPr/>
          </p:nvSpPr>
          <p:spPr>
            <a:xfrm>
              <a:off x="-4065852" y="2"/>
              <a:ext cx="11482740" cy="439048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3% TO 20%</a:t>
              </a:r>
            </a:p>
            <a:p>
              <a:pPr algn="ctr">
                <a:lnSpc>
                  <a:spcPts val="4860"/>
                </a:lnSpc>
              </a:pPr>
              <a:endParaRPr lang="en-US" sz="4050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sp>
        <p:nvSpPr>
          <p:cNvPr id="32" name="TextBox 29">
            <a:extLst>
              <a:ext uri="{FF2B5EF4-FFF2-40B4-BE49-F238E27FC236}">
                <a16:creationId xmlns:a16="http://schemas.microsoft.com/office/drawing/2014/main" id="{2B065444-CF99-04CB-AC1F-F35384232E1A}"/>
              </a:ext>
            </a:extLst>
          </p:cNvPr>
          <p:cNvSpPr txBox="1"/>
          <p:nvPr/>
        </p:nvSpPr>
        <p:spPr>
          <a:xfrm>
            <a:off x="12413091" y="2496288"/>
            <a:ext cx="5116867" cy="600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950" b="1" dirty="0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Residual Income</a:t>
            </a: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DD2AD0CD-5D06-792D-74C2-6A5571F6F3B3}"/>
              </a:ext>
            </a:extLst>
          </p:cNvPr>
          <p:cNvGrpSpPr/>
          <p:nvPr/>
        </p:nvGrpSpPr>
        <p:grpSpPr>
          <a:xfrm>
            <a:off x="11226508" y="5929374"/>
            <a:ext cx="6363804" cy="3158702"/>
            <a:chOff x="0" y="-1838637"/>
            <a:chExt cx="8485073" cy="4211602"/>
          </a:xfrm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C1149934-26A8-567D-2F27-BDD8B46326F2}"/>
                </a:ext>
              </a:extLst>
            </p:cNvPr>
            <p:cNvSpPr/>
            <p:nvPr/>
          </p:nvSpPr>
          <p:spPr>
            <a:xfrm>
              <a:off x="0" y="0"/>
              <a:ext cx="8404601" cy="2372965"/>
            </a:xfrm>
            <a:custGeom>
              <a:avLst/>
              <a:gdLst/>
              <a:ahLst/>
              <a:cxnLst/>
              <a:rect l="l" t="t" r="r" b="b"/>
              <a:pathLst>
                <a:path w="8404601" h="2372965">
                  <a:moveTo>
                    <a:pt x="0" y="0"/>
                  </a:moveTo>
                  <a:lnTo>
                    <a:pt x="8404601" y="0"/>
                  </a:lnTo>
                  <a:lnTo>
                    <a:pt x="8404601" y="2372965"/>
                  </a:lnTo>
                  <a:lnTo>
                    <a:pt x="0" y="23729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66515F99-02F9-2B5D-2D71-99B58E31301E}"/>
                </a:ext>
              </a:extLst>
            </p:cNvPr>
            <p:cNvSpPr txBox="1"/>
            <p:nvPr/>
          </p:nvSpPr>
          <p:spPr>
            <a:xfrm>
              <a:off x="80467" y="-1838637"/>
              <a:ext cx="8404606" cy="23634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3960"/>
                </a:lnSpc>
              </a:pPr>
              <a:r>
                <a:rPr lang="en-US" sz="3300" spc="-78" dirty="0">
                  <a:solidFill>
                    <a:srgbClr val="4B8DCD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Paid monthly on </a:t>
              </a:r>
              <a:r>
                <a:rPr lang="en-US" sz="3300" b="1" spc="-78" dirty="0">
                  <a:solidFill>
                    <a:srgbClr val="4B8DCD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your</a:t>
              </a:r>
              <a:r>
                <a:rPr lang="en-US" sz="3300" spc="-78" dirty="0">
                  <a:solidFill>
                    <a:srgbClr val="4B8DCD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customers Monthly Commissionable Revenue*</a:t>
              </a:r>
            </a:p>
          </p:txBody>
        </p:sp>
      </p:grpSp>
      <p:sp>
        <p:nvSpPr>
          <p:cNvPr id="2" name="TextBox 47">
            <a:extLst>
              <a:ext uri="{FF2B5EF4-FFF2-40B4-BE49-F238E27FC236}">
                <a16:creationId xmlns:a16="http://schemas.microsoft.com/office/drawing/2014/main" id="{57418D06-167C-BFAA-ADE0-81D7FD8645CC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5F831D65-65D6-D243-A2EC-08C8278FF5B1}"/>
              </a:ext>
            </a:extLst>
          </p:cNvPr>
          <p:cNvSpPr txBox="1"/>
          <p:nvPr/>
        </p:nvSpPr>
        <p:spPr>
          <a:xfrm>
            <a:off x="1046326" y="9526072"/>
            <a:ext cx="8989724" cy="456832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>
              <a:lnSpc>
                <a:spcPts val="2460"/>
              </a:lnSpc>
            </a:pPr>
            <a:r>
              <a:rPr lang="en-US" sz="2000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*</a:t>
            </a:r>
            <a:r>
              <a:rPr lang="en-US" sz="2000" b="1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Refer to the ACN Compensation Plan for complete details! </a:t>
            </a:r>
          </a:p>
        </p:txBody>
      </p:sp>
    </p:spTree>
    <p:extLst>
      <p:ext uri="{BB962C8B-B14F-4D97-AF65-F5344CB8AC3E}">
        <p14:creationId xmlns:p14="http://schemas.microsoft.com/office/powerpoint/2010/main" val="26070940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D7C1B-D959-A46F-63E3-9C050B8E1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757454-E739-C31B-53F3-58539C320812}"/>
              </a:ext>
            </a:extLst>
          </p:cNvPr>
          <p:cNvSpPr/>
          <p:nvPr/>
        </p:nvSpPr>
        <p:spPr>
          <a:xfrm flipV="1">
            <a:off x="0" y="-60334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BF43903-C94E-6BDB-81A4-4A3F6E8AF678}"/>
              </a:ext>
            </a:extLst>
          </p:cNvPr>
          <p:cNvGrpSpPr/>
          <p:nvPr/>
        </p:nvGrpSpPr>
        <p:grpSpPr>
          <a:xfrm>
            <a:off x="1036033" y="7915728"/>
            <a:ext cx="16215932" cy="822960"/>
            <a:chOff x="0" y="0"/>
            <a:chExt cx="21126196" cy="109728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0EFCBA-DCB0-C947-7135-A63D848528B4}"/>
                </a:ext>
              </a:extLst>
            </p:cNvPr>
            <p:cNvSpPr/>
            <p:nvPr/>
          </p:nvSpPr>
          <p:spPr>
            <a:xfrm>
              <a:off x="0" y="0"/>
              <a:ext cx="21126196" cy="1097280"/>
            </a:xfrm>
            <a:custGeom>
              <a:avLst/>
              <a:gdLst/>
              <a:ahLst/>
              <a:cxnLst/>
              <a:rect l="l" t="t" r="r" b="b"/>
              <a:pathLst>
                <a:path w="21126196" h="1097280">
                  <a:moveTo>
                    <a:pt x="0" y="0"/>
                  </a:moveTo>
                  <a:lnTo>
                    <a:pt x="21126196" y="0"/>
                  </a:lnTo>
                  <a:lnTo>
                    <a:pt x="21126196" y="1097280"/>
                  </a:lnTo>
                  <a:lnTo>
                    <a:pt x="0" y="1097280"/>
                  </a:lnTo>
                  <a:close/>
                </a:path>
              </a:pathLst>
            </a:custGeom>
            <a:gradFill rotWithShape="1">
              <a:gsLst>
                <a:gs pos="0">
                  <a:srgbClr val="82CAE9">
                    <a:alpha val="100000"/>
                  </a:srgbClr>
                </a:gs>
                <a:gs pos="56000">
                  <a:srgbClr val="8471F2">
                    <a:alpha val="100000"/>
                  </a:srgbClr>
                </a:gs>
              </a:gsLst>
              <a:lin ang="270000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5FAC1FA6-D416-51F8-44C9-04AEEBF69F5F}"/>
              </a:ext>
            </a:extLst>
          </p:cNvPr>
          <p:cNvSpPr txBox="1"/>
          <p:nvPr/>
        </p:nvSpPr>
        <p:spPr>
          <a:xfrm>
            <a:off x="1693102" y="8299437"/>
            <a:ext cx="14963575" cy="18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405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Get rewarded month after month when you meet referral goals!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4773101-AA02-94DA-3826-37EFD38E351C}"/>
              </a:ext>
            </a:extLst>
          </p:cNvPr>
          <p:cNvSpPr txBox="1"/>
          <p:nvPr/>
        </p:nvSpPr>
        <p:spPr>
          <a:xfrm>
            <a:off x="1723996" y="8834580"/>
            <a:ext cx="14901786" cy="29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6"/>
              </a:lnSpc>
            </a:pPr>
            <a:r>
              <a:rPr lang="en-US" sz="1600" i="1">
                <a:solidFill>
                  <a:srgbClr val="48586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* Excludes taxes and surcharges. Additional terms and conditions apply. For full details, refer to the service-specific program in the IBO Back Office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8640BCD-591B-6016-324F-2624D8FB9380}"/>
              </a:ext>
            </a:extLst>
          </p:cNvPr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C3BE6D4-C0EC-142B-F7C7-952F4E229686}"/>
                </a:ext>
              </a:extLst>
            </p:cNvPr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96D3A8C-7033-4851-F2B5-EEBD1D2768DB}"/>
              </a:ext>
            </a:extLst>
          </p:cNvPr>
          <p:cNvGrpSpPr/>
          <p:nvPr/>
        </p:nvGrpSpPr>
        <p:grpSpPr>
          <a:xfrm>
            <a:off x="-120702" y="473735"/>
            <a:ext cx="11439964" cy="1841145"/>
            <a:chOff x="0" y="0"/>
            <a:chExt cx="15253285" cy="245486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06E1A35-B2D9-E69A-D2C6-F1DEACCF579B}"/>
                </a:ext>
              </a:extLst>
            </p:cNvPr>
            <p:cNvSpPr/>
            <p:nvPr/>
          </p:nvSpPr>
          <p:spPr>
            <a:xfrm>
              <a:off x="0" y="0"/>
              <a:ext cx="15253284" cy="2454863"/>
            </a:xfrm>
            <a:custGeom>
              <a:avLst/>
              <a:gdLst/>
              <a:ahLst/>
              <a:cxnLst/>
              <a:rect l="l" t="t" r="r" b="b"/>
              <a:pathLst>
                <a:path w="15253284" h="2454863">
                  <a:moveTo>
                    <a:pt x="0" y="0"/>
                  </a:moveTo>
                  <a:lnTo>
                    <a:pt x="15253284" y="0"/>
                  </a:lnTo>
                  <a:lnTo>
                    <a:pt x="15253284" y="2454863"/>
                  </a:lnTo>
                  <a:lnTo>
                    <a:pt x="0" y="24548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2D36DECF-11DB-1A47-A923-943F6709224A}"/>
                </a:ext>
              </a:extLst>
            </p:cNvPr>
            <p:cNvSpPr txBox="1"/>
            <p:nvPr/>
          </p:nvSpPr>
          <p:spPr>
            <a:xfrm>
              <a:off x="0" y="161925"/>
              <a:ext cx="15253285" cy="22929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750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IBO Referral Programs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ACBAB491-51F0-6BB9-8B1F-A106CCFE6F41}"/>
              </a:ext>
            </a:extLst>
          </p:cNvPr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47">
            <a:extLst>
              <a:ext uri="{FF2B5EF4-FFF2-40B4-BE49-F238E27FC236}">
                <a16:creationId xmlns:a16="http://schemas.microsoft.com/office/drawing/2014/main" id="{E7F231CD-A3D9-2C6D-55DB-44BAA316DBCF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3F50D-F1ED-7E5E-9C74-99E10E5A1A0B}"/>
              </a:ext>
            </a:extLst>
          </p:cNvPr>
          <p:cNvSpPr/>
          <p:nvPr/>
        </p:nvSpPr>
        <p:spPr>
          <a:xfrm rot="10800000" flipV="1">
            <a:off x="1036034" y="2314879"/>
            <a:ext cx="4577790" cy="4789567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rgbClr val="C7D7E5"/>
              </a:gs>
            </a:gsLst>
            <a:lin ang="10800000" scaled="0"/>
          </a:gradFill>
          <a:ln w="44450">
            <a:gradFill>
              <a:gsLst>
                <a:gs pos="0">
                  <a:srgbClr val="8471F2"/>
                </a:gs>
                <a:gs pos="100000">
                  <a:srgbClr val="82C1E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673290-E00C-4468-311E-BE4917C9A61B}"/>
              </a:ext>
            </a:extLst>
          </p:cNvPr>
          <p:cNvSpPr/>
          <p:nvPr/>
        </p:nvSpPr>
        <p:spPr>
          <a:xfrm rot="10800000" flipV="1">
            <a:off x="5987307" y="2314879"/>
            <a:ext cx="5245623" cy="478956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rgbClr val="C7D7E5"/>
              </a:gs>
            </a:gsLst>
            <a:lin ang="10800000" scaled="0"/>
          </a:gradFill>
          <a:ln w="44450">
            <a:gradFill>
              <a:gsLst>
                <a:gs pos="0">
                  <a:srgbClr val="8471F2"/>
                </a:gs>
                <a:gs pos="100000">
                  <a:srgbClr val="82C1E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E88B1F-1921-E05A-5DC5-5E801E3BDDCA}"/>
              </a:ext>
            </a:extLst>
          </p:cNvPr>
          <p:cNvSpPr/>
          <p:nvPr/>
        </p:nvSpPr>
        <p:spPr>
          <a:xfrm rot="10800000" flipV="1">
            <a:off x="11606413" y="2314879"/>
            <a:ext cx="5661735" cy="478956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rgbClr val="C7D7E5"/>
              </a:gs>
            </a:gsLst>
            <a:lin ang="10800000" scaled="0"/>
          </a:gradFill>
          <a:ln w="44450">
            <a:gradFill>
              <a:gsLst>
                <a:gs pos="0">
                  <a:srgbClr val="8471F2"/>
                </a:gs>
                <a:gs pos="100000">
                  <a:srgbClr val="82C1E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E51167-76FA-F1E6-3807-BFFD8BAFAFD1}"/>
              </a:ext>
            </a:extLst>
          </p:cNvPr>
          <p:cNvSpPr txBox="1"/>
          <p:nvPr/>
        </p:nvSpPr>
        <p:spPr>
          <a:xfrm>
            <a:off x="6219141" y="4164390"/>
            <a:ext cx="4829859" cy="265457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77"/>
              </a:rPr>
              <a:t>PowerUP</a:t>
            </a:r>
            <a:b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Helvetica"/>
              </a:rPr>
            </a:br>
            <a: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Helvetica"/>
              </a:rPr>
              <a:t>For 12+ XOOM Energy Residential Natural Gas or 12+ Residential Electricity customers, earn a monthly BONUS equal to the average commodity-only charges of your customers’ bills.* </a:t>
            </a:r>
          </a:p>
          <a:p>
            <a:pPr algn="ctr">
              <a:lnSpc>
                <a:spcPct val="100000"/>
              </a:lnSpc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33827C-41B7-E1A5-E3EB-E2822AF9A8A4}"/>
              </a:ext>
            </a:extLst>
          </p:cNvPr>
          <p:cNvSpPr txBox="1"/>
          <p:nvPr/>
        </p:nvSpPr>
        <p:spPr>
          <a:xfrm>
            <a:off x="1293625" y="4236522"/>
            <a:ext cx="4116575" cy="226215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77"/>
                <a:cs typeface="Helvetica"/>
              </a:rPr>
              <a:t>Refer-a-Friend</a:t>
            </a:r>
            <a:br>
              <a:rPr lang="en-US" sz="5400" dirty="0">
                <a:latin typeface="Century Gothic" panose="020B0502020202020204" pitchFamily="34" charset="0"/>
                <a:cs typeface="Helvetica"/>
              </a:rPr>
            </a:br>
            <a: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Helvetica"/>
              </a:rPr>
              <a:t>For EVERY 5 Flash Mobile referred customers, earn</a:t>
            </a:r>
            <a:b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Helvetica"/>
              </a:rPr>
            </a:br>
            <a: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Helvetica"/>
              </a:rPr>
              <a:t>a monthly CREDIT equal to one line of your service.*</a:t>
            </a: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72E912-93FD-374A-FD93-938AA2166E89}"/>
              </a:ext>
            </a:extLst>
          </p:cNvPr>
          <p:cNvSpPr txBox="1"/>
          <p:nvPr/>
        </p:nvSpPr>
        <p:spPr>
          <a:xfrm>
            <a:off x="11802378" y="4164390"/>
            <a:ext cx="5214810" cy="249299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77"/>
                <a:cs typeface="Helvetica"/>
              </a:rPr>
              <a:t>Refer-a-Friend</a:t>
            </a:r>
            <a:br>
              <a:rPr lang="en-US" sz="5400" dirty="0">
                <a:latin typeface="Century Gothic" panose="020B0502020202020204" pitchFamily="34" charset="0"/>
                <a:cs typeface="Helvetica"/>
              </a:rPr>
            </a:br>
            <a:r>
              <a:rPr lang="en-US" sz="19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Helvetica"/>
              </a:rPr>
              <a:t>For EVERY 5 referred customers who enroll in and authenticate an IDSeal Annual plan, earn a monthly BONUS equal to the monthly cost of your Annual subscriptions on your flagged accounts, up to 4 BONUSES.*</a:t>
            </a:r>
          </a:p>
        </p:txBody>
      </p:sp>
      <p:pic>
        <p:nvPicPr>
          <p:cNvPr id="45" name="Picture 44" descr="A purple logo with black background&#10;&#10;AI-generated content may be incorrect.">
            <a:extLst>
              <a:ext uri="{FF2B5EF4-FFF2-40B4-BE49-F238E27FC236}">
                <a16:creationId xmlns:a16="http://schemas.microsoft.com/office/drawing/2014/main" id="{CEBCF87E-FB4E-8C8B-D50C-216F968640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356" y="3079894"/>
            <a:ext cx="1431105" cy="889887"/>
          </a:xfrm>
          <a:prstGeom prst="rect">
            <a:avLst/>
          </a:prstGeom>
        </p:spPr>
      </p:pic>
      <p:pic>
        <p:nvPicPr>
          <p:cNvPr id="46" name="Picture 6" descr="XOOM Energy">
            <a:extLst>
              <a:ext uri="{FF2B5EF4-FFF2-40B4-BE49-F238E27FC236}">
                <a16:creationId xmlns:a16="http://schemas.microsoft.com/office/drawing/2014/main" id="{0377910C-823E-A418-8029-DDD4C15C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097539"/>
            <a:ext cx="3309593" cy="7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B20E2C-3BCE-B165-96D2-39D66ADB4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3086100"/>
            <a:ext cx="3033248" cy="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11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9FC1287-1016-2637-B162-838C10C6F94D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 descr="A group of people with a person in the middle  AI-generated content may be incorrect."/>
          <p:cNvSpPr/>
          <p:nvPr/>
        </p:nvSpPr>
        <p:spPr>
          <a:xfrm>
            <a:off x="543058" y="3467767"/>
            <a:ext cx="6025086" cy="2363857"/>
          </a:xfrm>
          <a:custGeom>
            <a:avLst/>
            <a:gdLst/>
            <a:ahLst/>
            <a:cxnLst/>
            <a:rect l="l" t="t" r="r" b="b"/>
            <a:pathLst>
              <a:path w="6025086" h="2363857">
                <a:moveTo>
                  <a:pt x="0" y="0"/>
                </a:moveTo>
                <a:lnTo>
                  <a:pt x="6025087" y="0"/>
                </a:lnTo>
                <a:lnTo>
                  <a:pt x="6025087" y="2363857"/>
                </a:lnTo>
                <a:lnTo>
                  <a:pt x="0" y="2363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147564" y="2266340"/>
            <a:ext cx="13992873" cy="1046146"/>
            <a:chOff x="0" y="0"/>
            <a:chExt cx="18657164" cy="13948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57159" cy="1394862"/>
            </a:xfrm>
            <a:custGeom>
              <a:avLst/>
              <a:gdLst/>
              <a:ahLst/>
              <a:cxnLst/>
              <a:rect l="l" t="t" r="r" b="b"/>
              <a:pathLst>
                <a:path w="18657159" h="1394862">
                  <a:moveTo>
                    <a:pt x="0" y="0"/>
                  </a:moveTo>
                  <a:lnTo>
                    <a:pt x="18657159" y="0"/>
                  </a:lnTo>
                  <a:lnTo>
                    <a:pt x="18657159" y="1394862"/>
                  </a:lnTo>
                  <a:lnTo>
                    <a:pt x="0" y="1394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33375"/>
              <a:ext cx="18657164" cy="106148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620"/>
                </a:lnSpc>
              </a:pPr>
              <a:r>
                <a:rPr lang="en-US" sz="5100" b="1" dirty="0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Overriding Residual Income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71261" y="3090476"/>
            <a:ext cx="13261705" cy="620668"/>
            <a:chOff x="0" y="0"/>
            <a:chExt cx="17682273" cy="827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682277" cy="827558"/>
            </a:xfrm>
            <a:custGeom>
              <a:avLst/>
              <a:gdLst/>
              <a:ahLst/>
              <a:cxnLst/>
              <a:rect l="l" t="t" r="r" b="b"/>
              <a:pathLst>
                <a:path w="17682277" h="827558">
                  <a:moveTo>
                    <a:pt x="0" y="0"/>
                  </a:moveTo>
                  <a:lnTo>
                    <a:pt x="17682277" y="0"/>
                  </a:lnTo>
                  <a:lnTo>
                    <a:pt x="17682277" y="827558"/>
                  </a:lnTo>
                  <a:lnTo>
                    <a:pt x="0" y="8275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17682273" cy="74183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75"/>
                </a:lnSpc>
              </a:pPr>
              <a:r>
                <a:rPr lang="en-US" sz="3000">
                  <a:solidFill>
                    <a:srgbClr val="4B8DC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Paid monthly on customers your team enrolls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114620" y="9410329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1" y="0"/>
                </a:lnTo>
                <a:lnTo>
                  <a:pt x="1835611" y="687857"/>
                </a:lnTo>
                <a:lnTo>
                  <a:pt x="0" y="687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031272" y="621564"/>
            <a:ext cx="6957336" cy="1578102"/>
            <a:chOff x="0" y="0"/>
            <a:chExt cx="9276448" cy="21041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76453" cy="2104131"/>
            </a:xfrm>
            <a:custGeom>
              <a:avLst/>
              <a:gdLst/>
              <a:ahLst/>
              <a:cxnLst/>
              <a:rect l="l" t="t" r="r" b="b"/>
              <a:pathLst>
                <a:path w="9276453" h="2104131">
                  <a:moveTo>
                    <a:pt x="0" y="0"/>
                  </a:moveTo>
                  <a:lnTo>
                    <a:pt x="9276453" y="0"/>
                  </a:lnTo>
                  <a:lnTo>
                    <a:pt x="9276453" y="2104131"/>
                  </a:lnTo>
                  <a:lnTo>
                    <a:pt x="0" y="2104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2400"/>
              <a:ext cx="9276448" cy="1951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Overriding Income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57573" y="942108"/>
            <a:ext cx="7902311" cy="930259"/>
            <a:chOff x="0" y="0"/>
            <a:chExt cx="10536415" cy="12403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536414" cy="1240343"/>
            </a:xfrm>
            <a:custGeom>
              <a:avLst/>
              <a:gdLst/>
              <a:ahLst/>
              <a:cxnLst/>
              <a:rect l="l" t="t" r="r" b="b"/>
              <a:pathLst>
                <a:path w="10536414" h="1240343">
                  <a:moveTo>
                    <a:pt x="0" y="0"/>
                  </a:moveTo>
                  <a:lnTo>
                    <a:pt x="10536414" y="0"/>
                  </a:lnTo>
                  <a:lnTo>
                    <a:pt x="10536414" y="1240343"/>
                  </a:lnTo>
                  <a:lnTo>
                    <a:pt x="0" y="12403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52400"/>
              <a:ext cx="10536415" cy="108794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Your</a:t>
              </a:r>
              <a:r>
                <a:rPr lang="en-US" sz="645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 dirty="0">
                  <a:solidFill>
                    <a:srgbClr val="404040"/>
                  </a:solidFill>
                  <a:latin typeface="Anton"/>
                  <a:ea typeface="Anton"/>
                  <a:cs typeface="Anton"/>
                  <a:sym typeface="Anton"/>
                </a:rPr>
                <a:t>Team’s</a:t>
              </a:r>
              <a:r>
                <a:rPr lang="en-US" sz="645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Customers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21" name="Freeform 21"/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673144" y="9845288"/>
            <a:ext cx="7158038" cy="464069"/>
          </a:xfrm>
          <a:custGeom>
            <a:avLst/>
            <a:gdLst/>
            <a:ahLst/>
            <a:cxnLst/>
            <a:rect l="l" t="t" r="r" b="b"/>
            <a:pathLst>
              <a:path w="9544050" h="618759">
                <a:moveTo>
                  <a:pt x="0" y="0"/>
                </a:moveTo>
                <a:lnTo>
                  <a:pt x="9544050" y="0"/>
                </a:lnTo>
                <a:lnTo>
                  <a:pt x="9544050" y="618759"/>
                </a:lnTo>
                <a:lnTo>
                  <a:pt x="0" y="6187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9565443" y="6094876"/>
            <a:ext cx="7686570" cy="2656387"/>
            <a:chOff x="0" y="0"/>
            <a:chExt cx="10248760" cy="35418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48758" cy="3541847"/>
            </a:xfrm>
            <a:custGeom>
              <a:avLst/>
              <a:gdLst/>
              <a:ahLst/>
              <a:cxnLst/>
              <a:rect l="l" t="t" r="r" b="b"/>
              <a:pathLst>
                <a:path w="10248758" h="3541847">
                  <a:moveTo>
                    <a:pt x="0" y="0"/>
                  </a:moveTo>
                  <a:lnTo>
                    <a:pt x="10248758" y="0"/>
                  </a:lnTo>
                  <a:lnTo>
                    <a:pt x="10248758" y="3541847"/>
                  </a:lnTo>
                  <a:lnTo>
                    <a:pt x="0" y="3541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10248760" cy="355137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dirty="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Earn </a:t>
              </a:r>
              <a:r>
                <a:rPr lang="en-US" sz="3200" b="1" dirty="0">
                  <a:solidFill>
                    <a:srgbClr val="FF67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4% Overriding Residual Income</a:t>
              </a:r>
              <a:r>
                <a:rPr lang="en-US" sz="3200" dirty="0">
                  <a:solidFill>
                    <a:srgbClr val="FF67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on all </a:t>
              </a:r>
              <a:r>
                <a:rPr lang="en-US" sz="3200" b="1" dirty="0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“Commissionable Revenue”</a:t>
              </a:r>
              <a:r>
                <a:rPr lang="en-US" sz="3200" dirty="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generated by </a:t>
              </a:r>
              <a:r>
                <a:rPr lang="en-US" sz="3200" b="1" dirty="0">
                  <a:solidFill>
                    <a:srgbClr val="3A7AC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your Team’s Customers</a:t>
              </a:r>
              <a:r>
                <a:rPr lang="en-US" sz="3200" dirty="0">
                  <a:solidFill>
                    <a:srgbClr val="3A7AC8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3200" dirty="0">
                  <a:solidFill>
                    <a:srgbClr val="40404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through 5 Levels  </a:t>
              </a:r>
            </a:p>
            <a:p>
              <a:pPr algn="ctr">
                <a:lnSpc>
                  <a:spcPts val="3840"/>
                </a:lnSpc>
              </a:pPr>
              <a:endParaRPr lang="en-US" sz="3200" dirty="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695907" y="3992185"/>
            <a:ext cx="7537075" cy="1839449"/>
            <a:chOff x="0" y="0"/>
            <a:chExt cx="10049434" cy="245259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49383" cy="2452624"/>
            </a:xfrm>
            <a:custGeom>
              <a:avLst/>
              <a:gdLst/>
              <a:ahLst/>
              <a:cxnLst/>
              <a:rect l="l" t="t" r="r" b="b"/>
              <a:pathLst>
                <a:path w="10049383" h="2452624">
                  <a:moveTo>
                    <a:pt x="0" y="0"/>
                  </a:moveTo>
                  <a:lnTo>
                    <a:pt x="10049383" y="0"/>
                  </a:lnTo>
                  <a:lnTo>
                    <a:pt x="10049383" y="2452624"/>
                  </a:lnTo>
                  <a:lnTo>
                    <a:pt x="0" y="2452624"/>
                  </a:lnTo>
                  <a:close/>
                </a:path>
              </a:pathLst>
            </a:custGeom>
            <a:solidFill>
              <a:srgbClr val="00437E"/>
            </a:solidFill>
            <a:ln w="12700">
              <a:noFill/>
            </a:ln>
          </p:spPr>
          <p:txBody>
            <a:bodyPr/>
            <a:lstStyle/>
            <a:p>
              <a:endParaRPr lang="en-US">
                <a:solidFill>
                  <a:srgbClr val="4E92D5"/>
                </a:solidFill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573376" y="4061553"/>
            <a:ext cx="5303349" cy="1489539"/>
            <a:chOff x="0" y="0"/>
            <a:chExt cx="7071131" cy="198605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071133" cy="1986053"/>
            </a:xfrm>
            <a:custGeom>
              <a:avLst/>
              <a:gdLst/>
              <a:ahLst/>
              <a:cxnLst/>
              <a:rect l="l" t="t" r="r" b="b"/>
              <a:pathLst>
                <a:path w="7071133" h="1986053">
                  <a:moveTo>
                    <a:pt x="0" y="0"/>
                  </a:moveTo>
                  <a:lnTo>
                    <a:pt x="7071133" y="0"/>
                  </a:lnTo>
                  <a:lnTo>
                    <a:pt x="7071133" y="1986053"/>
                  </a:lnTo>
                  <a:lnTo>
                    <a:pt x="0" y="19860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476250"/>
              <a:ext cx="7071131" cy="150980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720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4%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455843" y="4282643"/>
            <a:ext cx="3913099" cy="1212655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ctr">
              <a:lnSpc>
                <a:spcPts val="4050"/>
              </a:lnSpc>
            </a:pPr>
            <a:r>
              <a:rPr lang="en-US" sz="3375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Commissionable </a:t>
            </a:r>
          </a:p>
          <a:p>
            <a:pPr algn="ctr">
              <a:lnSpc>
                <a:spcPts val="4050"/>
              </a:lnSpc>
            </a:pPr>
            <a:r>
              <a:rPr lang="en-US" sz="3375" dirty="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Revenue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5233426" y="5056432"/>
            <a:ext cx="3772367" cy="4204811"/>
            <a:chOff x="0" y="0"/>
            <a:chExt cx="5029822" cy="5606415"/>
          </a:xfrm>
        </p:grpSpPr>
        <p:sp>
          <p:nvSpPr>
            <p:cNvPr id="41" name="Freeform 41"/>
            <p:cNvSpPr/>
            <p:nvPr/>
          </p:nvSpPr>
          <p:spPr>
            <a:xfrm>
              <a:off x="14224" y="14351"/>
              <a:ext cx="5001260" cy="5577713"/>
            </a:xfrm>
            <a:custGeom>
              <a:avLst/>
              <a:gdLst/>
              <a:ahLst/>
              <a:cxnLst/>
              <a:rect l="l" t="t" r="r" b="b"/>
              <a:pathLst>
                <a:path w="5001260" h="5577713">
                  <a:moveTo>
                    <a:pt x="0" y="834009"/>
                  </a:moveTo>
                  <a:cubicBezTo>
                    <a:pt x="0" y="373380"/>
                    <a:pt x="373253" y="0"/>
                    <a:pt x="833501" y="0"/>
                  </a:cubicBezTo>
                  <a:lnTo>
                    <a:pt x="4167759" y="0"/>
                  </a:lnTo>
                  <a:cubicBezTo>
                    <a:pt x="4628134" y="0"/>
                    <a:pt x="5001260" y="373380"/>
                    <a:pt x="5001260" y="834009"/>
                  </a:cubicBezTo>
                  <a:lnTo>
                    <a:pt x="5001260" y="4743704"/>
                  </a:lnTo>
                  <a:cubicBezTo>
                    <a:pt x="5001260" y="5204333"/>
                    <a:pt x="4628007" y="5577713"/>
                    <a:pt x="4167759" y="5577713"/>
                  </a:cubicBezTo>
                  <a:lnTo>
                    <a:pt x="833628" y="5577713"/>
                  </a:lnTo>
                  <a:cubicBezTo>
                    <a:pt x="373253" y="5577713"/>
                    <a:pt x="127" y="5204333"/>
                    <a:pt x="127" y="474370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5029835" cy="5606415"/>
            </a:xfrm>
            <a:custGeom>
              <a:avLst/>
              <a:gdLst/>
              <a:ahLst/>
              <a:cxnLst/>
              <a:rect l="l" t="t" r="r" b="b"/>
              <a:pathLst>
                <a:path w="5029835" h="5606415">
                  <a:moveTo>
                    <a:pt x="0" y="848360"/>
                  </a:moveTo>
                  <a:cubicBezTo>
                    <a:pt x="0" y="379857"/>
                    <a:pt x="379603" y="0"/>
                    <a:pt x="847852" y="0"/>
                  </a:cubicBezTo>
                  <a:lnTo>
                    <a:pt x="4181983" y="0"/>
                  </a:lnTo>
                  <a:lnTo>
                    <a:pt x="4181983" y="14224"/>
                  </a:lnTo>
                  <a:lnTo>
                    <a:pt x="4181983" y="0"/>
                  </a:lnTo>
                  <a:lnTo>
                    <a:pt x="4181983" y="14224"/>
                  </a:lnTo>
                  <a:lnTo>
                    <a:pt x="4181983" y="0"/>
                  </a:lnTo>
                  <a:cubicBezTo>
                    <a:pt x="4650232" y="0"/>
                    <a:pt x="5029835" y="379857"/>
                    <a:pt x="5029835" y="848360"/>
                  </a:cubicBezTo>
                  <a:lnTo>
                    <a:pt x="5029835" y="4758055"/>
                  </a:lnTo>
                  <a:lnTo>
                    <a:pt x="5015611" y="4758055"/>
                  </a:lnTo>
                  <a:lnTo>
                    <a:pt x="5029835" y="4758055"/>
                  </a:lnTo>
                  <a:cubicBezTo>
                    <a:pt x="5029835" y="5226558"/>
                    <a:pt x="4650232" y="5606415"/>
                    <a:pt x="4181983" y="5606415"/>
                  </a:cubicBezTo>
                  <a:lnTo>
                    <a:pt x="4181983" y="5592191"/>
                  </a:lnTo>
                  <a:lnTo>
                    <a:pt x="4181983" y="5606415"/>
                  </a:lnTo>
                  <a:lnTo>
                    <a:pt x="847852" y="5606415"/>
                  </a:lnTo>
                  <a:lnTo>
                    <a:pt x="847852" y="5592191"/>
                  </a:lnTo>
                  <a:lnTo>
                    <a:pt x="847852" y="5606415"/>
                  </a:lnTo>
                  <a:cubicBezTo>
                    <a:pt x="379603" y="5606415"/>
                    <a:pt x="0" y="5226558"/>
                    <a:pt x="0" y="4758055"/>
                  </a:cubicBezTo>
                  <a:lnTo>
                    <a:pt x="0" y="848360"/>
                  </a:lnTo>
                  <a:lnTo>
                    <a:pt x="14224" y="848360"/>
                  </a:lnTo>
                  <a:lnTo>
                    <a:pt x="0" y="848360"/>
                  </a:lnTo>
                  <a:moveTo>
                    <a:pt x="28575" y="848360"/>
                  </a:moveTo>
                  <a:lnTo>
                    <a:pt x="28575" y="4758055"/>
                  </a:lnTo>
                  <a:lnTo>
                    <a:pt x="14224" y="4758055"/>
                  </a:lnTo>
                  <a:lnTo>
                    <a:pt x="28575" y="4758055"/>
                  </a:lnTo>
                  <a:cubicBezTo>
                    <a:pt x="28575" y="5210810"/>
                    <a:pt x="395351" y="5577840"/>
                    <a:pt x="847852" y="5577840"/>
                  </a:cubicBezTo>
                  <a:lnTo>
                    <a:pt x="4181983" y="5577840"/>
                  </a:lnTo>
                  <a:cubicBezTo>
                    <a:pt x="4634484" y="5577840"/>
                    <a:pt x="5001260" y="5210810"/>
                    <a:pt x="5001260" y="4758055"/>
                  </a:cubicBezTo>
                  <a:lnTo>
                    <a:pt x="5001260" y="848360"/>
                  </a:lnTo>
                  <a:lnTo>
                    <a:pt x="5015484" y="848360"/>
                  </a:lnTo>
                  <a:lnTo>
                    <a:pt x="5001260" y="848360"/>
                  </a:lnTo>
                  <a:cubicBezTo>
                    <a:pt x="5001260" y="395605"/>
                    <a:pt x="4634484" y="28575"/>
                    <a:pt x="4181983" y="28575"/>
                  </a:cubicBezTo>
                  <a:lnTo>
                    <a:pt x="847852" y="28575"/>
                  </a:lnTo>
                  <a:lnTo>
                    <a:pt x="847852" y="14224"/>
                  </a:lnTo>
                  <a:lnTo>
                    <a:pt x="847852" y="28575"/>
                  </a:lnTo>
                  <a:cubicBezTo>
                    <a:pt x="395351" y="28575"/>
                    <a:pt x="28575" y="395605"/>
                    <a:pt x="28575" y="848360"/>
                  </a:cubicBezTo>
                  <a:close/>
                </a:path>
              </a:pathLst>
            </a:custGeom>
            <a:solidFill>
              <a:srgbClr val="4B8DCD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474046" y="5266887"/>
            <a:ext cx="3291135" cy="869949"/>
            <a:chOff x="0" y="0"/>
            <a:chExt cx="4388180" cy="115993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388180" cy="1159935"/>
            </a:xfrm>
            <a:custGeom>
              <a:avLst/>
              <a:gdLst/>
              <a:ahLst/>
              <a:cxnLst/>
              <a:rect l="l" t="t" r="r" b="b"/>
              <a:pathLst>
                <a:path w="4388180" h="1159935">
                  <a:moveTo>
                    <a:pt x="0" y="0"/>
                  </a:moveTo>
                  <a:lnTo>
                    <a:pt x="4388180" y="0"/>
                  </a:lnTo>
                  <a:lnTo>
                    <a:pt x="4388180" y="1159935"/>
                  </a:lnTo>
                  <a:lnTo>
                    <a:pt x="0" y="11599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0"/>
              <a:ext cx="4388180" cy="135043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6119"/>
                </a:lnSpc>
              </a:pPr>
              <a:r>
                <a:rPr lang="en-US" sz="3399" b="1">
                  <a:solidFill>
                    <a:srgbClr val="2023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You  3% - 20%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032069" y="6047949"/>
            <a:ext cx="2218291" cy="3413102"/>
            <a:chOff x="-106945" y="-66380"/>
            <a:chExt cx="2957722" cy="455080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850777" cy="4484422"/>
            </a:xfrm>
            <a:custGeom>
              <a:avLst/>
              <a:gdLst/>
              <a:ahLst/>
              <a:cxnLst/>
              <a:rect l="l" t="t" r="r" b="b"/>
              <a:pathLst>
                <a:path w="2850777" h="4484422">
                  <a:moveTo>
                    <a:pt x="0" y="0"/>
                  </a:moveTo>
                  <a:lnTo>
                    <a:pt x="2850777" y="0"/>
                  </a:lnTo>
                  <a:lnTo>
                    <a:pt x="2850777" y="4484422"/>
                  </a:lnTo>
                  <a:lnTo>
                    <a:pt x="0" y="44844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-106945" y="-66380"/>
              <a:ext cx="2850782" cy="447489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marL="325755" lvl="1" indent="-162878" algn="ctr">
                <a:lnSpc>
                  <a:spcPts val="4290"/>
                </a:lnSpc>
                <a:buAutoNum type="arabicPeriod"/>
              </a:pPr>
              <a:r>
                <a:rPr lang="en-US" sz="3600" dirty="0">
                  <a:solidFill>
                    <a:srgbClr val="2023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4%</a:t>
              </a:r>
            </a:p>
            <a:p>
              <a:pPr marL="325755" lvl="1" indent="-162878" algn="ctr">
                <a:lnSpc>
                  <a:spcPts val="4290"/>
                </a:lnSpc>
                <a:buAutoNum type="arabicPeriod"/>
              </a:pPr>
              <a:r>
                <a:rPr lang="en-US" sz="3600" dirty="0">
                  <a:solidFill>
                    <a:srgbClr val="2023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4%</a:t>
              </a:r>
            </a:p>
            <a:p>
              <a:pPr marL="325755" lvl="1" indent="-162878" algn="ctr">
                <a:lnSpc>
                  <a:spcPts val="4290"/>
                </a:lnSpc>
                <a:buAutoNum type="arabicPeriod"/>
              </a:pPr>
              <a:r>
                <a:rPr lang="en-US" sz="3600" dirty="0">
                  <a:solidFill>
                    <a:srgbClr val="2023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4%</a:t>
              </a:r>
            </a:p>
            <a:p>
              <a:pPr marL="325755" lvl="1" indent="-162878" algn="ctr">
                <a:lnSpc>
                  <a:spcPts val="4290"/>
                </a:lnSpc>
                <a:buAutoNum type="arabicPeriod"/>
              </a:pPr>
              <a:r>
                <a:rPr lang="en-US" sz="3600" dirty="0">
                  <a:solidFill>
                    <a:srgbClr val="2023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4%</a:t>
              </a:r>
            </a:p>
            <a:p>
              <a:pPr marL="325755" lvl="1" indent="-162878" algn="ctr">
                <a:lnSpc>
                  <a:spcPts val="4290"/>
                </a:lnSpc>
                <a:buAutoNum type="arabicPeriod"/>
              </a:pPr>
              <a:r>
                <a:rPr lang="en-US" sz="3600" dirty="0">
                  <a:solidFill>
                    <a:srgbClr val="2023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4%</a:t>
              </a:r>
            </a:p>
            <a:p>
              <a:pPr marL="325755" lvl="1" indent="-162878" algn="ctr">
                <a:lnSpc>
                  <a:spcPts val="2775"/>
                </a:lnSpc>
              </a:pPr>
              <a:endParaRPr lang="en-US" sz="3600" dirty="0">
                <a:solidFill>
                  <a:srgbClr val="2023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sp>
        <p:nvSpPr>
          <p:cNvPr id="2" name="TextBox 47">
            <a:extLst>
              <a:ext uri="{FF2B5EF4-FFF2-40B4-BE49-F238E27FC236}">
                <a16:creationId xmlns:a16="http://schemas.microsoft.com/office/drawing/2014/main" id="{7FA1A6F7-BDC7-9CF9-DA55-D6A9C63C87D9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529BAAD0-E628-F400-FEFB-1B491B01CFC1}"/>
              </a:ext>
            </a:extLst>
          </p:cNvPr>
          <p:cNvSpPr txBox="1"/>
          <p:nvPr/>
        </p:nvSpPr>
        <p:spPr>
          <a:xfrm>
            <a:off x="1046326" y="9526072"/>
            <a:ext cx="8989724" cy="456832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>
              <a:lnSpc>
                <a:spcPts val="2460"/>
              </a:lnSpc>
            </a:pPr>
            <a:r>
              <a:rPr lang="en-US" sz="2000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*</a:t>
            </a:r>
            <a:r>
              <a:rPr lang="en-US" sz="2000" b="1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Refer to the ACN Compensation Plan for complete details!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9C7E-799D-3519-6C5F-3759A5D30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FBEFFB2-AAA9-707D-29C3-B3E499F3C097}"/>
              </a:ext>
            </a:extLst>
          </p:cNvPr>
          <p:cNvSpPr/>
          <p:nvPr/>
        </p:nvSpPr>
        <p:spPr>
          <a:xfrm flipV="1">
            <a:off x="0" y="4262"/>
            <a:ext cx="18288000" cy="281961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>
                  <a:alpha val="0"/>
                </a:srgbClr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7745438-2E16-EEA7-8ADF-8D8137B07738}"/>
              </a:ext>
            </a:extLst>
          </p:cNvPr>
          <p:cNvGrpSpPr/>
          <p:nvPr/>
        </p:nvGrpSpPr>
        <p:grpSpPr>
          <a:xfrm>
            <a:off x="2147564" y="2266340"/>
            <a:ext cx="13992873" cy="1046146"/>
            <a:chOff x="0" y="0"/>
            <a:chExt cx="18657164" cy="139486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F6BCB9-B836-64BF-5362-5BDE94B2D16A}"/>
                </a:ext>
              </a:extLst>
            </p:cNvPr>
            <p:cNvSpPr/>
            <p:nvPr/>
          </p:nvSpPr>
          <p:spPr>
            <a:xfrm>
              <a:off x="0" y="0"/>
              <a:ext cx="18657159" cy="1394862"/>
            </a:xfrm>
            <a:custGeom>
              <a:avLst/>
              <a:gdLst/>
              <a:ahLst/>
              <a:cxnLst/>
              <a:rect l="l" t="t" r="r" b="b"/>
              <a:pathLst>
                <a:path w="18657159" h="1394862">
                  <a:moveTo>
                    <a:pt x="0" y="0"/>
                  </a:moveTo>
                  <a:lnTo>
                    <a:pt x="18657159" y="0"/>
                  </a:lnTo>
                  <a:lnTo>
                    <a:pt x="18657159" y="1394862"/>
                  </a:lnTo>
                  <a:lnTo>
                    <a:pt x="0" y="1394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DA9C70B-3BC4-8FD5-110F-A76297DCA4D9}"/>
                </a:ext>
              </a:extLst>
            </p:cNvPr>
            <p:cNvSpPr txBox="1"/>
            <p:nvPr/>
          </p:nvSpPr>
          <p:spPr>
            <a:xfrm>
              <a:off x="0" y="333375"/>
              <a:ext cx="18657164" cy="106148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620"/>
                </a:lnSpc>
              </a:pPr>
              <a:r>
                <a:rPr lang="en-US" sz="5100" b="1" dirty="0">
                  <a:solidFill>
                    <a:srgbClr val="40404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Overriding Customer Acquisition Bonuses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4F8FD99-E5AA-3088-2AD3-2CBA3E13B072}"/>
              </a:ext>
            </a:extLst>
          </p:cNvPr>
          <p:cNvGrpSpPr/>
          <p:nvPr/>
        </p:nvGrpSpPr>
        <p:grpSpPr>
          <a:xfrm>
            <a:off x="2571261" y="3090476"/>
            <a:ext cx="13261705" cy="620668"/>
            <a:chOff x="0" y="0"/>
            <a:chExt cx="17682273" cy="82755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0E1EE0F-8517-B2D5-96DA-91AB951C63D3}"/>
                </a:ext>
              </a:extLst>
            </p:cNvPr>
            <p:cNvSpPr/>
            <p:nvPr/>
          </p:nvSpPr>
          <p:spPr>
            <a:xfrm>
              <a:off x="0" y="0"/>
              <a:ext cx="17682277" cy="827558"/>
            </a:xfrm>
            <a:custGeom>
              <a:avLst/>
              <a:gdLst/>
              <a:ahLst/>
              <a:cxnLst/>
              <a:rect l="l" t="t" r="r" b="b"/>
              <a:pathLst>
                <a:path w="17682277" h="827558">
                  <a:moveTo>
                    <a:pt x="0" y="0"/>
                  </a:moveTo>
                  <a:lnTo>
                    <a:pt x="17682277" y="0"/>
                  </a:lnTo>
                  <a:lnTo>
                    <a:pt x="17682277" y="827558"/>
                  </a:lnTo>
                  <a:lnTo>
                    <a:pt x="0" y="8275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1BA7766-810E-88DC-BE88-141D1E9F0744}"/>
                </a:ext>
              </a:extLst>
            </p:cNvPr>
            <p:cNvSpPr txBox="1"/>
            <p:nvPr/>
          </p:nvSpPr>
          <p:spPr>
            <a:xfrm>
              <a:off x="0" y="85725"/>
              <a:ext cx="17682273" cy="74183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2775"/>
                </a:lnSpc>
              </a:pPr>
              <a:r>
                <a:rPr lang="en-US" sz="3000" dirty="0">
                  <a:solidFill>
                    <a:srgbClr val="4B8DC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Earned once, when every team member becomes customer qualified</a:t>
              </a: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3AEAD65C-823C-1280-EFF6-9A5ACA3709AB}"/>
              </a:ext>
            </a:extLst>
          </p:cNvPr>
          <p:cNvSpPr/>
          <p:nvPr/>
        </p:nvSpPr>
        <p:spPr>
          <a:xfrm>
            <a:off x="16114620" y="9410329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1" y="0"/>
                </a:lnTo>
                <a:lnTo>
                  <a:pt x="1835611" y="687857"/>
                </a:lnTo>
                <a:lnTo>
                  <a:pt x="0" y="687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F177C47-5A03-08E4-3965-6B6430041087}"/>
              </a:ext>
            </a:extLst>
          </p:cNvPr>
          <p:cNvGrpSpPr/>
          <p:nvPr/>
        </p:nvGrpSpPr>
        <p:grpSpPr>
          <a:xfrm>
            <a:off x="1031272" y="621564"/>
            <a:ext cx="6957336" cy="1578102"/>
            <a:chOff x="0" y="0"/>
            <a:chExt cx="9276448" cy="210413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1731603-955A-F71C-93DC-1A92CD9535C1}"/>
                </a:ext>
              </a:extLst>
            </p:cNvPr>
            <p:cNvSpPr/>
            <p:nvPr/>
          </p:nvSpPr>
          <p:spPr>
            <a:xfrm>
              <a:off x="0" y="0"/>
              <a:ext cx="9276453" cy="2104131"/>
            </a:xfrm>
            <a:custGeom>
              <a:avLst/>
              <a:gdLst/>
              <a:ahLst/>
              <a:cxnLst/>
              <a:rect l="l" t="t" r="r" b="b"/>
              <a:pathLst>
                <a:path w="9276453" h="2104131">
                  <a:moveTo>
                    <a:pt x="0" y="0"/>
                  </a:moveTo>
                  <a:lnTo>
                    <a:pt x="9276453" y="0"/>
                  </a:lnTo>
                  <a:lnTo>
                    <a:pt x="9276453" y="2104131"/>
                  </a:lnTo>
                  <a:lnTo>
                    <a:pt x="0" y="2104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56F377D-48E8-6F10-8721-A9496BE6E884}"/>
                </a:ext>
              </a:extLst>
            </p:cNvPr>
            <p:cNvSpPr txBox="1"/>
            <p:nvPr/>
          </p:nvSpPr>
          <p:spPr>
            <a:xfrm>
              <a:off x="0" y="152400"/>
              <a:ext cx="9276448" cy="1951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Overriding Income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B8D8F18-0F51-D61D-0431-454241F7D932}"/>
              </a:ext>
            </a:extLst>
          </p:cNvPr>
          <p:cNvGrpSpPr/>
          <p:nvPr/>
        </p:nvGrpSpPr>
        <p:grpSpPr>
          <a:xfrm>
            <a:off x="9457573" y="942108"/>
            <a:ext cx="7902311" cy="930259"/>
            <a:chOff x="0" y="0"/>
            <a:chExt cx="10536415" cy="1240346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EABFCB7-14D0-C56D-496D-62EA91D4A648}"/>
                </a:ext>
              </a:extLst>
            </p:cNvPr>
            <p:cNvSpPr/>
            <p:nvPr/>
          </p:nvSpPr>
          <p:spPr>
            <a:xfrm>
              <a:off x="0" y="0"/>
              <a:ext cx="10536414" cy="1240343"/>
            </a:xfrm>
            <a:custGeom>
              <a:avLst/>
              <a:gdLst/>
              <a:ahLst/>
              <a:cxnLst/>
              <a:rect l="l" t="t" r="r" b="b"/>
              <a:pathLst>
                <a:path w="10536414" h="1240343">
                  <a:moveTo>
                    <a:pt x="0" y="0"/>
                  </a:moveTo>
                  <a:lnTo>
                    <a:pt x="10536414" y="0"/>
                  </a:lnTo>
                  <a:lnTo>
                    <a:pt x="10536414" y="1240343"/>
                  </a:lnTo>
                  <a:lnTo>
                    <a:pt x="0" y="12403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F96C115-2AB1-D5A1-32BC-C5913C1AAD67}"/>
                </a:ext>
              </a:extLst>
            </p:cNvPr>
            <p:cNvSpPr txBox="1"/>
            <p:nvPr/>
          </p:nvSpPr>
          <p:spPr>
            <a:xfrm>
              <a:off x="0" y="152400"/>
              <a:ext cx="10536415" cy="108794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Your</a:t>
              </a:r>
              <a:r>
                <a:rPr lang="en-US" sz="645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 dirty="0">
                  <a:solidFill>
                    <a:srgbClr val="404040"/>
                  </a:solidFill>
                  <a:latin typeface="Anton"/>
                  <a:ea typeface="Anton"/>
                  <a:cs typeface="Anton"/>
                  <a:sym typeface="Anton"/>
                </a:rPr>
                <a:t>Team’s</a:t>
              </a:r>
              <a:r>
                <a:rPr lang="en-US" sz="6450" dirty="0">
                  <a:solidFill>
                    <a:srgbClr val="125994"/>
                  </a:solidFill>
                  <a:latin typeface="Anton"/>
                  <a:ea typeface="Anton"/>
                  <a:cs typeface="Anton"/>
                  <a:sym typeface="Anton"/>
                </a:rPr>
                <a:t> </a:t>
              </a:r>
              <a:r>
                <a:rPr lang="en-US" sz="6450" dirty="0">
                  <a:solidFill>
                    <a:srgbClr val="4E92D4"/>
                  </a:solidFill>
                  <a:latin typeface="Anton"/>
                  <a:ea typeface="Anton"/>
                  <a:cs typeface="Anton"/>
                  <a:sym typeface="Anton"/>
                </a:rPr>
                <a:t>Customers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B18FA0F-8C91-4FF2-0F7F-979932AA68F3}"/>
              </a:ext>
            </a:extLst>
          </p:cNvPr>
          <p:cNvGrpSpPr/>
          <p:nvPr/>
        </p:nvGrpSpPr>
        <p:grpSpPr>
          <a:xfrm>
            <a:off x="1031272" y="1938471"/>
            <a:ext cx="16225456" cy="9525"/>
            <a:chOff x="0" y="0"/>
            <a:chExt cx="21633942" cy="127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0FAF35D-D3A6-9F4E-49DE-6867F4A2B587}"/>
                </a:ext>
              </a:extLst>
            </p:cNvPr>
            <p:cNvSpPr/>
            <p:nvPr/>
          </p:nvSpPr>
          <p:spPr>
            <a:xfrm>
              <a:off x="6350" y="0"/>
              <a:ext cx="21621242" cy="12700"/>
            </a:xfrm>
            <a:custGeom>
              <a:avLst/>
              <a:gdLst/>
              <a:ahLst/>
              <a:cxnLst/>
              <a:rect l="l" t="t" r="r" b="b"/>
              <a:pathLst>
                <a:path w="21621242" h="12700">
                  <a:moveTo>
                    <a:pt x="0" y="0"/>
                  </a:moveTo>
                  <a:lnTo>
                    <a:pt x="21621242" y="0"/>
                  </a:lnTo>
                  <a:lnTo>
                    <a:pt x="2162124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02C5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6E765C3-948B-FEF4-428D-A73DF0E0E261}"/>
              </a:ext>
            </a:extLst>
          </p:cNvPr>
          <p:cNvGrpSpPr/>
          <p:nvPr/>
        </p:nvGrpSpPr>
        <p:grpSpPr>
          <a:xfrm>
            <a:off x="2428453" y="4515891"/>
            <a:ext cx="13404513" cy="3141944"/>
            <a:chOff x="0" y="0"/>
            <a:chExt cx="17872684" cy="4189258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2796984-100B-E581-3F51-E4598FBB3B93}"/>
                </a:ext>
              </a:extLst>
            </p:cNvPr>
            <p:cNvSpPr/>
            <p:nvPr/>
          </p:nvSpPr>
          <p:spPr>
            <a:xfrm>
              <a:off x="0" y="0"/>
              <a:ext cx="8491740" cy="4189258"/>
            </a:xfrm>
            <a:custGeom>
              <a:avLst/>
              <a:gdLst/>
              <a:ahLst/>
              <a:cxnLst/>
              <a:rect l="l" t="t" r="r" b="b"/>
              <a:pathLst>
                <a:path w="8491740" h="4189258">
                  <a:moveTo>
                    <a:pt x="0" y="0"/>
                  </a:moveTo>
                  <a:lnTo>
                    <a:pt x="8491740" y="0"/>
                  </a:lnTo>
                  <a:lnTo>
                    <a:pt x="8491740" y="4189258"/>
                  </a:lnTo>
                  <a:lnTo>
                    <a:pt x="0" y="4189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52B8218-A552-800B-53BC-7061020CE205}"/>
                </a:ext>
              </a:extLst>
            </p:cNvPr>
            <p:cNvSpPr/>
            <p:nvPr/>
          </p:nvSpPr>
          <p:spPr>
            <a:xfrm>
              <a:off x="9380944" y="0"/>
              <a:ext cx="8491740" cy="4189258"/>
            </a:xfrm>
            <a:custGeom>
              <a:avLst/>
              <a:gdLst/>
              <a:ahLst/>
              <a:cxnLst/>
              <a:rect l="l" t="t" r="r" b="b"/>
              <a:pathLst>
                <a:path w="8491740" h="4189258">
                  <a:moveTo>
                    <a:pt x="0" y="0"/>
                  </a:moveTo>
                  <a:lnTo>
                    <a:pt x="8491740" y="0"/>
                  </a:lnTo>
                  <a:lnTo>
                    <a:pt x="8491740" y="4189258"/>
                  </a:lnTo>
                  <a:lnTo>
                    <a:pt x="0" y="4189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51AADBD-EC18-230E-4B60-CF515C7F556D}"/>
                </a:ext>
              </a:extLst>
            </p:cNvPr>
            <p:cNvSpPr/>
            <p:nvPr/>
          </p:nvSpPr>
          <p:spPr>
            <a:xfrm>
              <a:off x="7749469" y="2759930"/>
              <a:ext cx="2528565" cy="1429329"/>
            </a:xfrm>
            <a:custGeom>
              <a:avLst/>
              <a:gdLst/>
              <a:ahLst/>
              <a:cxnLst/>
              <a:rect l="l" t="t" r="r" b="b"/>
              <a:pathLst>
                <a:path w="2528565" h="1429329">
                  <a:moveTo>
                    <a:pt x="0" y="0"/>
                  </a:moveTo>
                  <a:lnTo>
                    <a:pt x="2528565" y="0"/>
                  </a:lnTo>
                  <a:lnTo>
                    <a:pt x="2528565" y="1429328"/>
                  </a:lnTo>
                  <a:lnTo>
                    <a:pt x="0" y="142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7282" t="-193092" r="-17854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56F9878-D0BA-3202-AA62-3BE5DA5D29E8}"/>
              </a:ext>
            </a:extLst>
          </p:cNvPr>
          <p:cNvGrpSpPr/>
          <p:nvPr/>
        </p:nvGrpSpPr>
        <p:grpSpPr>
          <a:xfrm>
            <a:off x="2981645" y="7051070"/>
            <a:ext cx="541750" cy="1213530"/>
            <a:chOff x="0" y="0"/>
            <a:chExt cx="142683" cy="319613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0A99F91-572E-19BF-1415-6C0D1F7FF785}"/>
                </a:ext>
              </a:extLst>
            </p:cNvPr>
            <p:cNvSpPr/>
            <p:nvPr/>
          </p:nvSpPr>
          <p:spPr>
            <a:xfrm>
              <a:off x="0" y="0"/>
              <a:ext cx="142683" cy="319613"/>
            </a:xfrm>
            <a:custGeom>
              <a:avLst/>
              <a:gdLst/>
              <a:ahLst/>
              <a:cxnLst/>
              <a:rect l="l" t="t" r="r" b="b"/>
              <a:pathLst>
                <a:path w="142683" h="319613">
                  <a:moveTo>
                    <a:pt x="0" y="0"/>
                  </a:moveTo>
                  <a:lnTo>
                    <a:pt x="142683" y="0"/>
                  </a:lnTo>
                  <a:lnTo>
                    <a:pt x="142683" y="319613"/>
                  </a:lnTo>
                  <a:lnTo>
                    <a:pt x="0" y="319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55E1ED8-CE64-47A9-AD1E-90FBB7707E82}"/>
                </a:ext>
              </a:extLst>
            </p:cNvPr>
            <p:cNvSpPr txBox="1"/>
            <p:nvPr/>
          </p:nvSpPr>
          <p:spPr>
            <a:xfrm>
              <a:off x="0" y="-133350"/>
              <a:ext cx="142683" cy="452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5"/>
                </a:lnSpc>
              </a:pPr>
              <a:endParaRPr/>
            </a:p>
          </p:txBody>
        </p: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11C9D178-ED40-E5CD-3DA5-A2DD68820BE2}"/>
              </a:ext>
            </a:extLst>
          </p:cNvPr>
          <p:cNvSpPr txBox="1"/>
          <p:nvPr/>
        </p:nvSpPr>
        <p:spPr>
          <a:xfrm>
            <a:off x="5193984" y="7770365"/>
            <a:ext cx="821252" cy="6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050" b="1" spc="-112">
                <a:solidFill>
                  <a:srgbClr val="2023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$50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AF7CA99-838D-4F6A-CA6B-6AA381FB1E0C}"/>
              </a:ext>
            </a:extLst>
          </p:cNvPr>
          <p:cNvSpPr txBox="1"/>
          <p:nvPr/>
        </p:nvSpPr>
        <p:spPr>
          <a:xfrm>
            <a:off x="7016383" y="7734035"/>
            <a:ext cx="1884855" cy="109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-112">
                <a:solidFill>
                  <a:srgbClr val="2023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Up to</a:t>
            </a:r>
          </a:p>
          <a:p>
            <a:pPr algn="ctr">
              <a:lnSpc>
                <a:spcPts val="4860"/>
              </a:lnSpc>
            </a:pPr>
            <a:r>
              <a:rPr lang="en-US" sz="4050" b="1" spc="-112">
                <a:solidFill>
                  <a:srgbClr val="2023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$150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9F10C54B-7C09-8223-5529-870434A9963F}"/>
              </a:ext>
            </a:extLst>
          </p:cNvPr>
          <p:cNvSpPr txBox="1"/>
          <p:nvPr/>
        </p:nvSpPr>
        <p:spPr>
          <a:xfrm>
            <a:off x="9629645" y="7734035"/>
            <a:ext cx="1446724" cy="109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-112">
                <a:solidFill>
                  <a:srgbClr val="2023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Up to</a:t>
            </a:r>
          </a:p>
          <a:p>
            <a:pPr algn="ctr">
              <a:lnSpc>
                <a:spcPts val="4860"/>
              </a:lnSpc>
            </a:pPr>
            <a:r>
              <a:rPr lang="en-US" sz="4050" b="1" spc="-112">
                <a:solidFill>
                  <a:srgbClr val="2023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$250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D7911A22-BADF-9EDC-D640-7CFBED6CD328}"/>
              </a:ext>
            </a:extLst>
          </p:cNvPr>
          <p:cNvSpPr txBox="1"/>
          <p:nvPr/>
        </p:nvSpPr>
        <p:spPr>
          <a:xfrm>
            <a:off x="10467056" y="7734035"/>
            <a:ext cx="4347943" cy="109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-112">
                <a:solidFill>
                  <a:srgbClr val="2023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Up to</a:t>
            </a:r>
          </a:p>
          <a:p>
            <a:pPr algn="ctr">
              <a:lnSpc>
                <a:spcPts val="4860"/>
              </a:lnSpc>
            </a:pPr>
            <a:r>
              <a:rPr lang="en-US" sz="4050" b="1" spc="-112">
                <a:solidFill>
                  <a:srgbClr val="2023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$350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B94646D3-CBCD-BF92-AE0E-6721FD2D394A}"/>
              </a:ext>
            </a:extLst>
          </p:cNvPr>
          <p:cNvSpPr txBox="1"/>
          <p:nvPr/>
        </p:nvSpPr>
        <p:spPr>
          <a:xfrm>
            <a:off x="14257469" y="7734035"/>
            <a:ext cx="1446724" cy="109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-112">
                <a:solidFill>
                  <a:srgbClr val="2023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Up to</a:t>
            </a:r>
          </a:p>
          <a:p>
            <a:pPr algn="ctr">
              <a:lnSpc>
                <a:spcPts val="4860"/>
              </a:lnSpc>
            </a:pPr>
            <a:r>
              <a:rPr lang="en-US" sz="4050" b="1" spc="-112">
                <a:solidFill>
                  <a:srgbClr val="2023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$400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AFDC8EDB-44CB-20D0-CCA0-6315A7AB6F73}"/>
              </a:ext>
            </a:extLst>
          </p:cNvPr>
          <p:cNvSpPr txBox="1"/>
          <p:nvPr/>
        </p:nvSpPr>
        <p:spPr>
          <a:xfrm>
            <a:off x="2892030" y="5240987"/>
            <a:ext cx="720979" cy="38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3800" b="1" spc="-239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CQ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35E2AD06-0F42-CBFB-903F-5AC7DD7F6935}"/>
              </a:ext>
            </a:extLst>
          </p:cNvPr>
          <p:cNvSpPr txBox="1"/>
          <p:nvPr/>
        </p:nvSpPr>
        <p:spPr>
          <a:xfrm>
            <a:off x="5222621" y="5240987"/>
            <a:ext cx="720979" cy="36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3800" b="1" dirty="0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ETL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B0DF0628-DA08-F59E-AB73-5CA9D07804BD}"/>
              </a:ext>
            </a:extLst>
          </p:cNvPr>
          <p:cNvSpPr txBox="1"/>
          <p:nvPr/>
        </p:nvSpPr>
        <p:spPr>
          <a:xfrm>
            <a:off x="7532715" y="5258991"/>
            <a:ext cx="844671" cy="36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3800" b="1" spc="-239" dirty="0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RC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9A35C785-2BB8-EB60-61F1-5AC7B7B6468B}"/>
              </a:ext>
            </a:extLst>
          </p:cNvPr>
          <p:cNvSpPr txBox="1"/>
          <p:nvPr/>
        </p:nvSpPr>
        <p:spPr>
          <a:xfrm>
            <a:off x="9818604" y="5240987"/>
            <a:ext cx="989695" cy="36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3800" b="1" spc="-239" dirty="0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RD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4977A9DF-54A7-C9FE-418C-FDBF45C98EAE}"/>
              </a:ext>
            </a:extLst>
          </p:cNvPr>
          <p:cNvSpPr txBox="1"/>
          <p:nvPr/>
        </p:nvSpPr>
        <p:spPr>
          <a:xfrm>
            <a:off x="12146179" y="5258991"/>
            <a:ext cx="989695" cy="36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3800" b="1" spc="-239" dirty="0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RVP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E0FA7103-1E8F-36CB-EFBB-FD4ADB98D6D0}"/>
              </a:ext>
            </a:extLst>
          </p:cNvPr>
          <p:cNvSpPr txBox="1"/>
          <p:nvPr/>
        </p:nvSpPr>
        <p:spPr>
          <a:xfrm>
            <a:off x="14473754" y="5273870"/>
            <a:ext cx="1092991" cy="36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3800" b="1" spc="-239" dirty="0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SVP</a:t>
            </a:r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0E011FB4-B00C-7029-BB71-80C8377517E1}"/>
              </a:ext>
            </a:extLst>
          </p:cNvPr>
          <p:cNvSpPr/>
          <p:nvPr/>
        </p:nvSpPr>
        <p:spPr>
          <a:xfrm>
            <a:off x="16127911" y="9295047"/>
            <a:ext cx="1835610" cy="687857"/>
          </a:xfrm>
          <a:custGeom>
            <a:avLst/>
            <a:gdLst/>
            <a:ahLst/>
            <a:cxnLst/>
            <a:rect l="l" t="t" r="r" b="b"/>
            <a:pathLst>
              <a:path w="1835610" h="687857">
                <a:moveTo>
                  <a:pt x="0" y="0"/>
                </a:moveTo>
                <a:lnTo>
                  <a:pt x="1835610" y="0"/>
                </a:lnTo>
                <a:lnTo>
                  <a:pt x="1835610" y="687858"/>
                </a:lnTo>
                <a:lnTo>
                  <a:pt x="0" y="6878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468" b="-4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04161286-5533-82B9-A99D-8BB85E0CD46C}"/>
              </a:ext>
            </a:extLst>
          </p:cNvPr>
          <p:cNvSpPr/>
          <p:nvPr/>
        </p:nvSpPr>
        <p:spPr>
          <a:xfrm>
            <a:off x="10673144" y="9845288"/>
            <a:ext cx="7158038" cy="464069"/>
          </a:xfrm>
          <a:custGeom>
            <a:avLst/>
            <a:gdLst/>
            <a:ahLst/>
            <a:cxnLst/>
            <a:rect l="l" t="t" r="r" b="b"/>
            <a:pathLst>
              <a:path w="9544050" h="618759">
                <a:moveTo>
                  <a:pt x="0" y="0"/>
                </a:moveTo>
                <a:lnTo>
                  <a:pt x="9544050" y="0"/>
                </a:lnTo>
                <a:lnTo>
                  <a:pt x="9544050" y="618759"/>
                </a:lnTo>
                <a:lnTo>
                  <a:pt x="0" y="6187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02CFF8D8-4E9F-56BA-B936-0F4E98B197F1}"/>
              </a:ext>
            </a:extLst>
          </p:cNvPr>
          <p:cNvSpPr txBox="1"/>
          <p:nvPr/>
        </p:nvSpPr>
        <p:spPr>
          <a:xfrm>
            <a:off x="10673144" y="9745276"/>
            <a:ext cx="7158038" cy="564080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 algn="r">
              <a:lnSpc>
                <a:spcPts val="2775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Calibri (MS) Italics"/>
                <a:cs typeface="Calibri (MS) Italics"/>
                <a:sym typeface="Calibri (MS) Italics"/>
              </a:rPr>
              <a:t> © 2026 ACN Opportunity, LLC | ACN Business Opportunity Presentation-USEN | 012826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95D72EC4-CFDF-6447-6B56-9991078C85A7}"/>
              </a:ext>
            </a:extLst>
          </p:cNvPr>
          <p:cNvSpPr txBox="1"/>
          <p:nvPr/>
        </p:nvSpPr>
        <p:spPr>
          <a:xfrm>
            <a:off x="1046326" y="9526072"/>
            <a:ext cx="8989724" cy="456832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>
              <a:lnSpc>
                <a:spcPts val="2460"/>
              </a:lnSpc>
            </a:pPr>
            <a:r>
              <a:rPr lang="en-US" sz="2000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*</a:t>
            </a:r>
            <a:r>
              <a:rPr lang="en-US" sz="2000" b="1" dirty="0">
                <a:solidFill>
                  <a:srgbClr val="4E92D5"/>
                </a:solidFill>
                <a:latin typeface="Century Gothic" panose="020B0502020202020204" pitchFamily="34" charset="0"/>
                <a:ea typeface="Century Gothic Paneuropean Italics"/>
                <a:cs typeface="Century Gothic Paneuropean Italics"/>
                <a:sym typeface="Century Gothic Paneuropean Italics"/>
              </a:rPr>
              <a:t>Refer to the ACN Compensation Plan for complete details! </a:t>
            </a:r>
          </a:p>
        </p:txBody>
      </p:sp>
    </p:spTree>
    <p:extLst>
      <p:ext uri="{BB962C8B-B14F-4D97-AF65-F5344CB8AC3E}">
        <p14:creationId xmlns:p14="http://schemas.microsoft.com/office/powerpoint/2010/main" val="9734819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774</Words>
  <Application>Microsoft Office PowerPoint</Application>
  <PresentationFormat>Custom</PresentationFormat>
  <Paragraphs>164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Helvetica Neue</vt:lpstr>
      <vt:lpstr>Century Gothic</vt:lpstr>
      <vt:lpstr>Century Gothic Paneuropean Bold</vt:lpstr>
      <vt:lpstr>Century Gothic Paneuropean Italics</vt:lpstr>
      <vt:lpstr>Anton</vt:lpstr>
      <vt:lpstr>Century Gothic Paneuropean Bold Italics</vt:lpstr>
      <vt:lpstr>Calibri</vt:lpstr>
      <vt:lpstr>Century Gothic Paneuropean</vt:lpstr>
      <vt:lpstr>Arial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Updated_ACN Opportunity Presentation - 012226.pptx</dc:title>
  <dc:creator>jeff street</dc:creator>
  <cp:lastModifiedBy>jeff street</cp:lastModifiedBy>
  <cp:revision>20</cp:revision>
  <dcterms:created xsi:type="dcterms:W3CDTF">2006-08-16T00:00:00Z</dcterms:created>
  <dcterms:modified xsi:type="dcterms:W3CDTF">2026-01-31T01:49:15Z</dcterms:modified>
  <dc:identifier>DAG_QIlLU-M</dc:identifier>
</cp:coreProperties>
</file>