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4" r:id="rId4"/>
  </p:sldMasterIdLst>
  <p:notesMasterIdLst>
    <p:notesMasterId r:id="rId24"/>
  </p:notesMasterIdLst>
  <p:sldIdLst>
    <p:sldId id="257" r:id="rId5"/>
    <p:sldId id="269" r:id="rId6"/>
    <p:sldId id="256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73" r:id="rId15"/>
    <p:sldId id="266" r:id="rId16"/>
    <p:sldId id="270" r:id="rId17"/>
    <p:sldId id="272" r:id="rId18"/>
    <p:sldId id="271" r:id="rId19"/>
    <p:sldId id="276" r:id="rId20"/>
    <p:sldId id="275" r:id="rId21"/>
    <p:sldId id="274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DD3D9A-41E5-4A75-BC44-12E39FF26E25}" v="2" dt="2026-02-23T08:59:44.157"/>
    <p1510:client id="{2E2C3A1E-A68B-A310-2101-1DB12D7FCA82}" v="187" dt="2026-02-23T09:20:16.717"/>
    <p1510:client id="{7930A0BD-58E0-25F1-2FC3-4F4EABFB32DC}" v="1202" dt="2026-02-23T18:42:39.492"/>
    <p1510:client id="{7D2CCD4A-B2C3-CE71-8664-06D15B1D1325}" v="558" dt="2026-02-23T15:29:01.580"/>
    <p1510:client id="{A1E050DA-9948-4670-DF35-B1071A80EF3C}" v="30" dt="2026-02-23T03:54:51.849"/>
    <p1510:client id="{C68A1EE6-8823-51DE-CC6D-34D79BDA2427}" v="210" dt="2026-02-22T16:59:29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33AAE1-14A4-436E-8BD1-50447DF7024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B466251-7191-425D-B087-E890B0C53313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>
              <a:latin typeface="Calibri Light" panose="020F0302020204030204"/>
            </a:rPr>
            <a:t> 15</a:t>
          </a:r>
          <a:r>
            <a:rPr lang="pl-PL" b="1"/>
            <a:t> FACILITIES</a:t>
          </a:r>
          <a:r>
            <a:rPr lang="pl-PL">
              <a:latin typeface="Calibri Light" panose="020F0302020204030204"/>
            </a:rPr>
            <a:t> </a:t>
          </a:r>
          <a:r>
            <a:rPr lang="pl-PL"/>
            <a:t>(NURSING HOMES AND CLINICS)</a:t>
          </a:r>
          <a:endParaRPr lang="en-US">
            <a:latin typeface="Calibri Light" panose="020F0302020204030204"/>
          </a:endParaRPr>
        </a:p>
      </dgm:t>
    </dgm:pt>
    <dgm:pt modelId="{0D5C4CD6-B3E3-4819-B02D-D4AA700B961A}" type="parTrans" cxnId="{F9283FBB-1570-4310-BF8C-0499C4585FDC}">
      <dgm:prSet/>
      <dgm:spPr/>
      <dgm:t>
        <a:bodyPr/>
        <a:lstStyle/>
        <a:p>
          <a:endParaRPr lang="en-US"/>
        </a:p>
      </dgm:t>
    </dgm:pt>
    <dgm:pt modelId="{DC3C623D-608C-4699-B84A-C51D469372BD}" type="sibTrans" cxnId="{F9283FBB-1570-4310-BF8C-0499C4585FDC}">
      <dgm:prSet/>
      <dgm:spPr/>
      <dgm:t>
        <a:bodyPr/>
        <a:lstStyle/>
        <a:p>
          <a:endParaRPr lang="en-US"/>
        </a:p>
      </dgm:t>
    </dgm:pt>
    <dgm:pt modelId="{57D83382-1A41-43DA-9067-4E7CA0D8A1AF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>
              <a:latin typeface="Calibri Light" panose="020F0302020204030204"/>
            </a:rPr>
            <a:t> 1500</a:t>
          </a:r>
          <a:r>
            <a:rPr lang="pl-PL" b="1"/>
            <a:t> WORKERS</a:t>
          </a:r>
          <a:endParaRPr lang="en-US" b="1"/>
        </a:p>
      </dgm:t>
    </dgm:pt>
    <dgm:pt modelId="{F974A4A9-EFB4-4432-94D0-5742204522EC}" type="parTrans" cxnId="{DE14EE15-446C-4635-9B4D-8A51D73C1DBE}">
      <dgm:prSet/>
      <dgm:spPr/>
      <dgm:t>
        <a:bodyPr/>
        <a:lstStyle/>
        <a:p>
          <a:endParaRPr lang="en-US"/>
        </a:p>
      </dgm:t>
    </dgm:pt>
    <dgm:pt modelId="{5C8F2C5D-D001-4303-80E5-E275262ED6BF}" type="sibTrans" cxnId="{DE14EE15-446C-4635-9B4D-8A51D73C1DBE}">
      <dgm:prSet/>
      <dgm:spPr/>
      <dgm:t>
        <a:bodyPr/>
        <a:lstStyle/>
        <a:p>
          <a:endParaRPr lang="en-US"/>
        </a:p>
      </dgm:t>
    </dgm:pt>
    <dgm:pt modelId="{93391D29-E2FF-4BCD-B08F-116F6EC307D8}" type="pres">
      <dgm:prSet presAssocID="{4B33AAE1-14A4-436E-8BD1-50447DF70248}" presName="root" presStyleCnt="0">
        <dgm:presLayoutVars>
          <dgm:dir/>
          <dgm:resizeHandles val="exact"/>
        </dgm:presLayoutVars>
      </dgm:prSet>
      <dgm:spPr/>
    </dgm:pt>
    <dgm:pt modelId="{9E327B8D-000A-4B6B-9137-1C1A08CB1A0A}" type="pres">
      <dgm:prSet presAssocID="{AB466251-7191-425D-B087-E890B0C53313}" presName="compNode" presStyleCnt="0"/>
      <dgm:spPr/>
    </dgm:pt>
    <dgm:pt modelId="{8C11FDC5-9443-42DA-836A-094D2E966977}" type="pres">
      <dgm:prSet presAssocID="{AB466251-7191-425D-B087-E890B0C5331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56687FEB-4B5A-4576-802B-3BBEC97843B6}" type="pres">
      <dgm:prSet presAssocID="{AB466251-7191-425D-B087-E890B0C53313}" presName="spaceRect" presStyleCnt="0"/>
      <dgm:spPr/>
    </dgm:pt>
    <dgm:pt modelId="{F0060314-689B-4D2B-BDD2-8402F2A06796}" type="pres">
      <dgm:prSet presAssocID="{AB466251-7191-425D-B087-E890B0C53313}" presName="textRect" presStyleLbl="revTx" presStyleIdx="0" presStyleCnt="2">
        <dgm:presLayoutVars>
          <dgm:chMax val="1"/>
          <dgm:chPref val="1"/>
        </dgm:presLayoutVars>
      </dgm:prSet>
      <dgm:spPr/>
    </dgm:pt>
    <dgm:pt modelId="{B44C55DC-578F-4DED-9908-E07518330DE8}" type="pres">
      <dgm:prSet presAssocID="{DC3C623D-608C-4699-B84A-C51D469372BD}" presName="sibTrans" presStyleCnt="0"/>
      <dgm:spPr/>
    </dgm:pt>
    <dgm:pt modelId="{723A5899-E0B4-477C-AD51-3ADA2EA9FC54}" type="pres">
      <dgm:prSet presAssocID="{57D83382-1A41-43DA-9067-4E7CA0D8A1AF}" presName="compNode" presStyleCnt="0"/>
      <dgm:spPr/>
    </dgm:pt>
    <dgm:pt modelId="{1EAADF67-3927-43D1-83EE-0B01B488CBE0}" type="pres">
      <dgm:prSet presAssocID="{57D83382-1A41-43DA-9067-4E7CA0D8A1A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a mężczyzn"/>
        </a:ext>
      </dgm:extLst>
    </dgm:pt>
    <dgm:pt modelId="{EB6A75A3-C740-4877-99F0-7258EC30A2A1}" type="pres">
      <dgm:prSet presAssocID="{57D83382-1A41-43DA-9067-4E7CA0D8A1AF}" presName="spaceRect" presStyleCnt="0"/>
      <dgm:spPr/>
    </dgm:pt>
    <dgm:pt modelId="{4174AE25-323F-44D8-9D6A-073BF64F3353}" type="pres">
      <dgm:prSet presAssocID="{57D83382-1A41-43DA-9067-4E7CA0D8A1AF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F53CD01-FA15-4EAC-87CC-FF5DBC45AE47}" type="presOf" srcId="{AB466251-7191-425D-B087-E890B0C53313}" destId="{F0060314-689B-4D2B-BDD2-8402F2A06796}" srcOrd="0" destOrd="0" presId="urn:microsoft.com/office/officeart/2018/2/layout/IconLabelList"/>
    <dgm:cxn modelId="{DE14EE15-446C-4635-9B4D-8A51D73C1DBE}" srcId="{4B33AAE1-14A4-436E-8BD1-50447DF70248}" destId="{57D83382-1A41-43DA-9067-4E7CA0D8A1AF}" srcOrd="1" destOrd="0" parTransId="{F974A4A9-EFB4-4432-94D0-5742204522EC}" sibTransId="{5C8F2C5D-D001-4303-80E5-E275262ED6BF}"/>
    <dgm:cxn modelId="{9825E02D-76AA-443E-A1B7-E88A6A2BE74D}" type="presOf" srcId="{4B33AAE1-14A4-436E-8BD1-50447DF70248}" destId="{93391D29-E2FF-4BCD-B08F-116F6EC307D8}" srcOrd="0" destOrd="0" presId="urn:microsoft.com/office/officeart/2018/2/layout/IconLabelList"/>
    <dgm:cxn modelId="{F9283FBB-1570-4310-BF8C-0499C4585FDC}" srcId="{4B33AAE1-14A4-436E-8BD1-50447DF70248}" destId="{AB466251-7191-425D-B087-E890B0C53313}" srcOrd="0" destOrd="0" parTransId="{0D5C4CD6-B3E3-4819-B02D-D4AA700B961A}" sibTransId="{DC3C623D-608C-4699-B84A-C51D469372BD}"/>
    <dgm:cxn modelId="{979D93D9-E71D-4EB2-8630-A26D37DD0C56}" type="presOf" srcId="{57D83382-1A41-43DA-9067-4E7CA0D8A1AF}" destId="{4174AE25-323F-44D8-9D6A-073BF64F3353}" srcOrd="0" destOrd="0" presId="urn:microsoft.com/office/officeart/2018/2/layout/IconLabelList"/>
    <dgm:cxn modelId="{7F48042D-1C92-4C2B-A235-34E1B139DC6D}" type="presParOf" srcId="{93391D29-E2FF-4BCD-B08F-116F6EC307D8}" destId="{9E327B8D-000A-4B6B-9137-1C1A08CB1A0A}" srcOrd="0" destOrd="0" presId="urn:microsoft.com/office/officeart/2018/2/layout/IconLabelList"/>
    <dgm:cxn modelId="{24A15604-E40F-4D5E-AD17-1771DC75A296}" type="presParOf" srcId="{9E327B8D-000A-4B6B-9137-1C1A08CB1A0A}" destId="{8C11FDC5-9443-42DA-836A-094D2E966977}" srcOrd="0" destOrd="0" presId="urn:microsoft.com/office/officeart/2018/2/layout/IconLabelList"/>
    <dgm:cxn modelId="{BAE87523-BF01-4385-B17D-721F8C30B93C}" type="presParOf" srcId="{9E327B8D-000A-4B6B-9137-1C1A08CB1A0A}" destId="{56687FEB-4B5A-4576-802B-3BBEC97843B6}" srcOrd="1" destOrd="0" presId="urn:microsoft.com/office/officeart/2018/2/layout/IconLabelList"/>
    <dgm:cxn modelId="{B19B97B2-CEE7-4C59-829C-102739B534C5}" type="presParOf" srcId="{9E327B8D-000A-4B6B-9137-1C1A08CB1A0A}" destId="{F0060314-689B-4D2B-BDD2-8402F2A06796}" srcOrd="2" destOrd="0" presId="urn:microsoft.com/office/officeart/2018/2/layout/IconLabelList"/>
    <dgm:cxn modelId="{3515DEE4-EE4F-4B9B-AEA0-F14F443CDCFE}" type="presParOf" srcId="{93391D29-E2FF-4BCD-B08F-116F6EC307D8}" destId="{B44C55DC-578F-4DED-9908-E07518330DE8}" srcOrd="1" destOrd="0" presId="urn:microsoft.com/office/officeart/2018/2/layout/IconLabelList"/>
    <dgm:cxn modelId="{6C274108-F743-4BF7-9DF1-F584D3CA6DE8}" type="presParOf" srcId="{93391D29-E2FF-4BCD-B08F-116F6EC307D8}" destId="{723A5899-E0B4-477C-AD51-3ADA2EA9FC54}" srcOrd="2" destOrd="0" presId="urn:microsoft.com/office/officeart/2018/2/layout/IconLabelList"/>
    <dgm:cxn modelId="{71CE7761-1759-4DD2-9229-0604FCF7FE99}" type="presParOf" srcId="{723A5899-E0B4-477C-AD51-3ADA2EA9FC54}" destId="{1EAADF67-3927-43D1-83EE-0B01B488CBE0}" srcOrd="0" destOrd="0" presId="urn:microsoft.com/office/officeart/2018/2/layout/IconLabelList"/>
    <dgm:cxn modelId="{95EA5F95-E879-4242-8FF5-F465A24B0646}" type="presParOf" srcId="{723A5899-E0B4-477C-AD51-3ADA2EA9FC54}" destId="{EB6A75A3-C740-4877-99F0-7258EC30A2A1}" srcOrd="1" destOrd="0" presId="urn:microsoft.com/office/officeart/2018/2/layout/IconLabelList"/>
    <dgm:cxn modelId="{16A1728F-AC28-48D5-8F29-BF85FC06E023}" type="presParOf" srcId="{723A5899-E0B4-477C-AD51-3ADA2EA9FC54}" destId="{4174AE25-323F-44D8-9D6A-073BF64F335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161E91-0C51-46F1-AFAA-B2EBDA353002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07CAE55D-210B-4B61-B419-1C05D425CB9A}">
      <dgm:prSet/>
      <dgm:spPr/>
      <dgm:t>
        <a:bodyPr/>
        <a:lstStyle/>
        <a:p>
          <a:r>
            <a:rPr lang="pl-PL"/>
            <a:t>30 </a:t>
          </a:r>
          <a:r>
            <a:rPr lang="en-GB"/>
            <a:t>union members vs „corpo-giant”</a:t>
          </a:r>
          <a:endParaRPr lang="en-US"/>
        </a:p>
      </dgm:t>
    </dgm:pt>
    <dgm:pt modelId="{F3DFCFA9-CD99-4D5B-B002-63486E3A7478}" type="parTrans" cxnId="{39AB8CD7-6E89-4DD0-8013-59B5BC63DDDC}">
      <dgm:prSet/>
      <dgm:spPr/>
      <dgm:t>
        <a:bodyPr/>
        <a:lstStyle/>
        <a:p>
          <a:endParaRPr lang="en-US"/>
        </a:p>
      </dgm:t>
    </dgm:pt>
    <dgm:pt modelId="{B82AAC7A-9657-4433-A82C-BB2B3C5819B2}" type="sibTrans" cxnId="{39AB8CD7-6E89-4DD0-8013-59B5BC63DDDC}">
      <dgm:prSet/>
      <dgm:spPr/>
      <dgm:t>
        <a:bodyPr/>
        <a:lstStyle/>
        <a:p>
          <a:endParaRPr lang="en-US"/>
        </a:p>
      </dgm:t>
    </dgm:pt>
    <dgm:pt modelId="{38114DD5-2975-48B4-B8FA-1AE59736C560}">
      <dgm:prSet/>
      <dgm:spPr/>
      <dgm:t>
        <a:bodyPr/>
        <a:lstStyle/>
        <a:p>
          <a:r>
            <a:rPr lang="en-GB"/>
            <a:t>Harsh anti-union campaign:</a:t>
          </a:r>
          <a:endParaRPr lang="en-US"/>
        </a:p>
      </dgm:t>
    </dgm:pt>
    <dgm:pt modelId="{DF99B4EA-83C6-48C2-B8AB-5C8E19BF18E8}" type="parTrans" cxnId="{423A3CA6-6FBE-43CA-8C6E-4AAE76CA00AA}">
      <dgm:prSet/>
      <dgm:spPr/>
      <dgm:t>
        <a:bodyPr/>
        <a:lstStyle/>
        <a:p>
          <a:endParaRPr lang="en-US"/>
        </a:p>
      </dgm:t>
    </dgm:pt>
    <dgm:pt modelId="{6A4FB747-1106-4B2E-93B9-A0D93D56D081}" type="sibTrans" cxnId="{423A3CA6-6FBE-43CA-8C6E-4AAE76CA00AA}">
      <dgm:prSet/>
      <dgm:spPr/>
      <dgm:t>
        <a:bodyPr/>
        <a:lstStyle/>
        <a:p>
          <a:endParaRPr lang="en-US"/>
        </a:p>
      </dgm:t>
    </dgm:pt>
    <dgm:pt modelId="{AA20300E-6E28-4E39-B075-85CD14E3FD2E}">
      <dgm:prSet/>
      <dgm:spPr/>
      <dgm:t>
        <a:bodyPr/>
        <a:lstStyle/>
        <a:p>
          <a:r>
            <a:rPr lang="en-GB" i="1"/>
            <a:t>Intimidation</a:t>
          </a:r>
          <a:endParaRPr lang="en-US"/>
        </a:p>
      </dgm:t>
    </dgm:pt>
    <dgm:pt modelId="{1D78AB87-6DA0-458F-8957-54D3C1F5B4A2}" type="parTrans" cxnId="{45B58539-EE47-49DF-94B8-3BA1820E21F9}">
      <dgm:prSet/>
      <dgm:spPr/>
      <dgm:t>
        <a:bodyPr/>
        <a:lstStyle/>
        <a:p>
          <a:endParaRPr lang="en-US"/>
        </a:p>
      </dgm:t>
    </dgm:pt>
    <dgm:pt modelId="{A1D6879C-E8D7-46AA-A60B-86BE7F0CE83C}" type="sibTrans" cxnId="{45B58539-EE47-49DF-94B8-3BA1820E21F9}">
      <dgm:prSet/>
      <dgm:spPr/>
      <dgm:t>
        <a:bodyPr/>
        <a:lstStyle/>
        <a:p>
          <a:endParaRPr lang="en-US"/>
        </a:p>
      </dgm:t>
    </dgm:pt>
    <dgm:pt modelId="{D5ECEF12-0A64-43B7-B21A-D91FF2C580B9}">
      <dgm:prSet/>
      <dgm:spPr/>
      <dgm:t>
        <a:bodyPr/>
        <a:lstStyle/>
        <a:p>
          <a:r>
            <a:rPr lang="en-GB" i="1"/>
            <a:t>Bribing</a:t>
          </a:r>
          <a:endParaRPr lang="en-US"/>
        </a:p>
      </dgm:t>
    </dgm:pt>
    <dgm:pt modelId="{CF8D6EC4-0D92-4712-A147-A35690A836E2}" type="parTrans" cxnId="{99561DC3-BCB9-45FA-9A42-74191E823C27}">
      <dgm:prSet/>
      <dgm:spPr/>
      <dgm:t>
        <a:bodyPr/>
        <a:lstStyle/>
        <a:p>
          <a:endParaRPr lang="en-US"/>
        </a:p>
      </dgm:t>
    </dgm:pt>
    <dgm:pt modelId="{6E5E81E1-3FBD-4FFA-8544-B05050C2F6DE}" type="sibTrans" cxnId="{99561DC3-BCB9-45FA-9A42-74191E823C27}">
      <dgm:prSet/>
      <dgm:spPr/>
      <dgm:t>
        <a:bodyPr/>
        <a:lstStyle/>
        <a:p>
          <a:endParaRPr lang="en-US"/>
        </a:p>
      </dgm:t>
    </dgm:pt>
    <dgm:pt modelId="{AE7E949E-4D08-410C-9368-2AAA5B4C0D29}">
      <dgm:prSet/>
      <dgm:spPr/>
      <dgm:t>
        <a:bodyPr/>
        <a:lstStyle/>
        <a:p>
          <a:r>
            <a:rPr lang="pl-PL" i="1"/>
            <a:t>SLAPP (</a:t>
          </a:r>
          <a:r>
            <a:rPr lang="en-US" i="1"/>
            <a:t>Strategic lawsuits against public participation</a:t>
          </a:r>
          <a:r>
            <a:rPr lang="pl-PL" i="1"/>
            <a:t>)</a:t>
          </a:r>
          <a:endParaRPr lang="en-US"/>
        </a:p>
      </dgm:t>
    </dgm:pt>
    <dgm:pt modelId="{67F50A27-A233-45AB-ADFB-DC56FACA59D5}" type="parTrans" cxnId="{DF4049EB-AA37-4076-AB0E-972ECE004A92}">
      <dgm:prSet/>
      <dgm:spPr/>
      <dgm:t>
        <a:bodyPr/>
        <a:lstStyle/>
        <a:p>
          <a:endParaRPr lang="en-US"/>
        </a:p>
      </dgm:t>
    </dgm:pt>
    <dgm:pt modelId="{4BDA725D-6310-40DC-9BDA-BCCEE44E721E}" type="sibTrans" cxnId="{DF4049EB-AA37-4076-AB0E-972ECE004A92}">
      <dgm:prSet/>
      <dgm:spPr/>
      <dgm:t>
        <a:bodyPr/>
        <a:lstStyle/>
        <a:p>
          <a:endParaRPr lang="en-US"/>
        </a:p>
      </dgm:t>
    </dgm:pt>
    <dgm:pt modelId="{E1678334-2208-4153-B838-C9D7A6D1D148}">
      <dgm:prSet/>
      <dgm:spPr/>
      <dgm:t>
        <a:bodyPr/>
        <a:lstStyle/>
        <a:p>
          <a:r>
            <a:rPr lang="en-GB" i="1"/>
            <a:t>Union representative got fired (April 2019)</a:t>
          </a:r>
          <a:endParaRPr lang="en-US"/>
        </a:p>
      </dgm:t>
    </dgm:pt>
    <dgm:pt modelId="{FE4DB953-792D-4A1A-AA8E-B424867BDC0F}" type="parTrans" cxnId="{B5AC4038-F780-48D9-AC3E-0E8E8B3FB6E2}">
      <dgm:prSet/>
      <dgm:spPr/>
      <dgm:t>
        <a:bodyPr/>
        <a:lstStyle/>
        <a:p>
          <a:endParaRPr lang="en-US"/>
        </a:p>
      </dgm:t>
    </dgm:pt>
    <dgm:pt modelId="{CA2BB564-A988-46C7-907F-E940E268CD21}" type="sibTrans" cxnId="{B5AC4038-F780-48D9-AC3E-0E8E8B3FB6E2}">
      <dgm:prSet/>
      <dgm:spPr/>
      <dgm:t>
        <a:bodyPr/>
        <a:lstStyle/>
        <a:p>
          <a:endParaRPr lang="en-US"/>
        </a:p>
      </dgm:t>
    </dgm:pt>
    <dgm:pt modelId="{322183AD-818B-408A-B8DA-BB7CB5B8B87A}" type="pres">
      <dgm:prSet presAssocID="{EA161E91-0C51-46F1-AFAA-B2EBDA353002}" presName="linear" presStyleCnt="0">
        <dgm:presLayoutVars>
          <dgm:animLvl val="lvl"/>
          <dgm:resizeHandles val="exact"/>
        </dgm:presLayoutVars>
      </dgm:prSet>
      <dgm:spPr/>
    </dgm:pt>
    <dgm:pt modelId="{D4959E48-B9D0-4EFE-B8B6-58FB5048C115}" type="pres">
      <dgm:prSet presAssocID="{07CAE55D-210B-4B61-B419-1C05D425CB9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5A11CE5-F1D0-4051-AC61-9A3409F7D2A3}" type="pres">
      <dgm:prSet presAssocID="{B82AAC7A-9657-4433-A82C-BB2B3C5819B2}" presName="spacer" presStyleCnt="0"/>
      <dgm:spPr/>
    </dgm:pt>
    <dgm:pt modelId="{C2561669-AC7C-4E57-A2FC-83C50A76227F}" type="pres">
      <dgm:prSet presAssocID="{38114DD5-2975-48B4-B8FA-1AE59736C56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818FA49-7A75-489F-AD6A-E64562F65F99}" type="pres">
      <dgm:prSet presAssocID="{38114DD5-2975-48B4-B8FA-1AE59736C56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F47BA0E-A2AC-43C4-8E6E-4E5FB2982857}" type="presOf" srcId="{AA20300E-6E28-4E39-B075-85CD14E3FD2E}" destId="{6818FA49-7A75-489F-AD6A-E64562F65F99}" srcOrd="0" destOrd="0" presId="urn:microsoft.com/office/officeart/2005/8/layout/vList2"/>
    <dgm:cxn modelId="{B5AC4038-F780-48D9-AC3E-0E8E8B3FB6E2}" srcId="{38114DD5-2975-48B4-B8FA-1AE59736C560}" destId="{E1678334-2208-4153-B838-C9D7A6D1D148}" srcOrd="3" destOrd="0" parTransId="{FE4DB953-792D-4A1A-AA8E-B424867BDC0F}" sibTransId="{CA2BB564-A988-46C7-907F-E940E268CD21}"/>
    <dgm:cxn modelId="{45B58539-EE47-49DF-94B8-3BA1820E21F9}" srcId="{38114DD5-2975-48B4-B8FA-1AE59736C560}" destId="{AA20300E-6E28-4E39-B075-85CD14E3FD2E}" srcOrd="0" destOrd="0" parTransId="{1D78AB87-6DA0-458F-8957-54D3C1F5B4A2}" sibTransId="{A1D6879C-E8D7-46AA-A60B-86BE7F0CE83C}"/>
    <dgm:cxn modelId="{CB15D176-B043-4966-8526-D4D0BDCE3F40}" type="presOf" srcId="{AE7E949E-4D08-410C-9368-2AAA5B4C0D29}" destId="{6818FA49-7A75-489F-AD6A-E64562F65F99}" srcOrd="0" destOrd="2" presId="urn:microsoft.com/office/officeart/2005/8/layout/vList2"/>
    <dgm:cxn modelId="{91710587-037D-4807-A06F-2003D806F5EE}" type="presOf" srcId="{E1678334-2208-4153-B838-C9D7A6D1D148}" destId="{6818FA49-7A75-489F-AD6A-E64562F65F99}" srcOrd="0" destOrd="3" presId="urn:microsoft.com/office/officeart/2005/8/layout/vList2"/>
    <dgm:cxn modelId="{6DB68C8D-B03C-4787-B312-F3EAEC0D1BAE}" type="presOf" srcId="{07CAE55D-210B-4B61-B419-1C05D425CB9A}" destId="{D4959E48-B9D0-4EFE-B8B6-58FB5048C115}" srcOrd="0" destOrd="0" presId="urn:microsoft.com/office/officeart/2005/8/layout/vList2"/>
    <dgm:cxn modelId="{423A3CA6-6FBE-43CA-8C6E-4AAE76CA00AA}" srcId="{EA161E91-0C51-46F1-AFAA-B2EBDA353002}" destId="{38114DD5-2975-48B4-B8FA-1AE59736C560}" srcOrd="1" destOrd="0" parTransId="{DF99B4EA-83C6-48C2-B8AB-5C8E19BF18E8}" sibTransId="{6A4FB747-1106-4B2E-93B9-A0D93D56D081}"/>
    <dgm:cxn modelId="{5F6816B0-C548-44F0-9FBF-D4E709E1E0FB}" type="presOf" srcId="{EA161E91-0C51-46F1-AFAA-B2EBDA353002}" destId="{322183AD-818B-408A-B8DA-BB7CB5B8B87A}" srcOrd="0" destOrd="0" presId="urn:microsoft.com/office/officeart/2005/8/layout/vList2"/>
    <dgm:cxn modelId="{1CBE08B5-2B0C-47A8-9A7B-A51C1F5B9C34}" type="presOf" srcId="{D5ECEF12-0A64-43B7-B21A-D91FF2C580B9}" destId="{6818FA49-7A75-489F-AD6A-E64562F65F99}" srcOrd="0" destOrd="1" presId="urn:microsoft.com/office/officeart/2005/8/layout/vList2"/>
    <dgm:cxn modelId="{99561DC3-BCB9-45FA-9A42-74191E823C27}" srcId="{38114DD5-2975-48B4-B8FA-1AE59736C560}" destId="{D5ECEF12-0A64-43B7-B21A-D91FF2C580B9}" srcOrd="1" destOrd="0" parTransId="{CF8D6EC4-0D92-4712-A147-A35690A836E2}" sibTransId="{6E5E81E1-3FBD-4FFA-8544-B05050C2F6DE}"/>
    <dgm:cxn modelId="{001998CF-DABC-4FD9-8457-57B3C06AEB32}" type="presOf" srcId="{38114DD5-2975-48B4-B8FA-1AE59736C560}" destId="{C2561669-AC7C-4E57-A2FC-83C50A76227F}" srcOrd="0" destOrd="0" presId="urn:microsoft.com/office/officeart/2005/8/layout/vList2"/>
    <dgm:cxn modelId="{39AB8CD7-6E89-4DD0-8013-59B5BC63DDDC}" srcId="{EA161E91-0C51-46F1-AFAA-B2EBDA353002}" destId="{07CAE55D-210B-4B61-B419-1C05D425CB9A}" srcOrd="0" destOrd="0" parTransId="{F3DFCFA9-CD99-4D5B-B002-63486E3A7478}" sibTransId="{B82AAC7A-9657-4433-A82C-BB2B3C5819B2}"/>
    <dgm:cxn modelId="{DF4049EB-AA37-4076-AB0E-972ECE004A92}" srcId="{38114DD5-2975-48B4-B8FA-1AE59736C560}" destId="{AE7E949E-4D08-410C-9368-2AAA5B4C0D29}" srcOrd="2" destOrd="0" parTransId="{67F50A27-A233-45AB-ADFB-DC56FACA59D5}" sibTransId="{4BDA725D-6310-40DC-9BDA-BCCEE44E721E}"/>
    <dgm:cxn modelId="{D10D9F0C-D063-45DA-B55E-7F21C717D5FB}" type="presParOf" srcId="{322183AD-818B-408A-B8DA-BB7CB5B8B87A}" destId="{D4959E48-B9D0-4EFE-B8B6-58FB5048C115}" srcOrd="0" destOrd="0" presId="urn:microsoft.com/office/officeart/2005/8/layout/vList2"/>
    <dgm:cxn modelId="{EA8D1408-6509-4723-A3D5-DB314F862CD0}" type="presParOf" srcId="{322183AD-818B-408A-B8DA-BB7CB5B8B87A}" destId="{C5A11CE5-F1D0-4051-AC61-9A3409F7D2A3}" srcOrd="1" destOrd="0" presId="urn:microsoft.com/office/officeart/2005/8/layout/vList2"/>
    <dgm:cxn modelId="{D73B6E57-AAA5-43CF-91AA-D960D4A41F7A}" type="presParOf" srcId="{322183AD-818B-408A-B8DA-BB7CB5B8B87A}" destId="{C2561669-AC7C-4E57-A2FC-83C50A76227F}" srcOrd="2" destOrd="0" presId="urn:microsoft.com/office/officeart/2005/8/layout/vList2"/>
    <dgm:cxn modelId="{B4638E59-2C7D-45F0-A271-503418D4CFA5}" type="presParOf" srcId="{322183AD-818B-408A-B8DA-BB7CB5B8B87A}" destId="{6818FA49-7A75-489F-AD6A-E64562F65F9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304BCF-1401-4997-B237-541DE84A50A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297FA83-B2A4-4AA1-BE2C-80E458145B79}">
      <dgm:prSet/>
      <dgm:spPr/>
      <dgm:t>
        <a:bodyPr/>
        <a:lstStyle/>
        <a:p>
          <a:r>
            <a:rPr lang="en-US"/>
            <a:t>30-40 union members (rotating)</a:t>
          </a:r>
        </a:p>
      </dgm:t>
    </dgm:pt>
    <dgm:pt modelId="{3445A2ED-9F43-43D3-B122-BCD1687F0369}" type="parTrans" cxnId="{A28CB4DB-C705-4C68-8C75-11F2510DAA87}">
      <dgm:prSet/>
      <dgm:spPr/>
      <dgm:t>
        <a:bodyPr/>
        <a:lstStyle/>
        <a:p>
          <a:endParaRPr lang="en-US"/>
        </a:p>
      </dgm:t>
    </dgm:pt>
    <dgm:pt modelId="{3BE2784C-5F19-4A12-BDEE-9753994A85CD}" type="sibTrans" cxnId="{A28CB4DB-C705-4C68-8C75-11F2510DAA87}">
      <dgm:prSet/>
      <dgm:spPr/>
      <dgm:t>
        <a:bodyPr/>
        <a:lstStyle/>
        <a:p>
          <a:endParaRPr lang="en-US"/>
        </a:p>
      </dgm:t>
    </dgm:pt>
    <dgm:pt modelId="{99F2B9FD-05E2-48F2-BCC3-CCD95D9DE061}">
      <dgm:prSet/>
      <dgm:spPr/>
      <dgm:t>
        <a:bodyPr/>
        <a:lstStyle/>
        <a:p>
          <a:r>
            <a:rPr lang="en-US"/>
            <a:t>No union actions (formal)</a:t>
          </a:r>
        </a:p>
      </dgm:t>
    </dgm:pt>
    <dgm:pt modelId="{934CF119-39D0-4BBD-AE6D-8F1E5BA38F11}" type="parTrans" cxnId="{12EA81D7-E3D8-486A-95BA-1BAC17B06B8F}">
      <dgm:prSet/>
      <dgm:spPr/>
      <dgm:t>
        <a:bodyPr/>
        <a:lstStyle/>
        <a:p>
          <a:endParaRPr lang="en-US"/>
        </a:p>
      </dgm:t>
    </dgm:pt>
    <dgm:pt modelId="{D77A1D35-01CE-4F95-83BD-FD5A95B3CB72}" type="sibTrans" cxnId="{12EA81D7-E3D8-486A-95BA-1BAC17B06B8F}">
      <dgm:prSet/>
      <dgm:spPr/>
      <dgm:t>
        <a:bodyPr/>
        <a:lstStyle/>
        <a:p>
          <a:endParaRPr lang="en-US"/>
        </a:p>
      </dgm:t>
    </dgm:pt>
    <dgm:pt modelId="{FFB45545-B760-4201-B6D8-FC83E4335C4F}">
      <dgm:prSet/>
      <dgm:spPr/>
      <dgm:t>
        <a:bodyPr/>
        <a:lstStyle/>
        <a:p>
          <a:r>
            <a:rPr lang="en-US"/>
            <a:t>A few workers' actions (collective)</a:t>
          </a:r>
        </a:p>
      </dgm:t>
    </dgm:pt>
    <dgm:pt modelId="{C7210168-265E-4B9A-B632-F9635CF8A120}" type="parTrans" cxnId="{BC7FEAEE-E75E-4DE6-B70D-D1DE68F1FB80}">
      <dgm:prSet/>
      <dgm:spPr/>
      <dgm:t>
        <a:bodyPr/>
        <a:lstStyle/>
        <a:p>
          <a:endParaRPr lang="en-US"/>
        </a:p>
      </dgm:t>
    </dgm:pt>
    <dgm:pt modelId="{A0AD7271-6FAE-48CB-A7FE-9AEBB59DFE8E}" type="sibTrans" cxnId="{BC7FEAEE-E75E-4DE6-B70D-D1DE68F1FB80}">
      <dgm:prSet/>
      <dgm:spPr/>
      <dgm:t>
        <a:bodyPr/>
        <a:lstStyle/>
        <a:p>
          <a:endParaRPr lang="en-US"/>
        </a:p>
      </dgm:t>
    </dgm:pt>
    <dgm:pt modelId="{5C90960C-AC59-4D36-8798-4AB94C175A42}" type="pres">
      <dgm:prSet presAssocID="{16304BCF-1401-4997-B237-541DE84A50AB}" presName="linear" presStyleCnt="0">
        <dgm:presLayoutVars>
          <dgm:animLvl val="lvl"/>
          <dgm:resizeHandles val="exact"/>
        </dgm:presLayoutVars>
      </dgm:prSet>
      <dgm:spPr/>
    </dgm:pt>
    <dgm:pt modelId="{2B7953BC-8CA8-436C-B0CB-432A61BA3EF3}" type="pres">
      <dgm:prSet presAssocID="{5297FA83-B2A4-4AA1-BE2C-80E458145B7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B3C9F65-EFFB-44D0-B6FD-A3CCC8AE7D33}" type="pres">
      <dgm:prSet presAssocID="{3BE2784C-5F19-4A12-BDEE-9753994A85CD}" presName="spacer" presStyleCnt="0"/>
      <dgm:spPr/>
    </dgm:pt>
    <dgm:pt modelId="{D87C9F94-4F79-4630-B809-CC240B0406A6}" type="pres">
      <dgm:prSet presAssocID="{99F2B9FD-05E2-48F2-BCC3-CCD95D9DE06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D8ADA07-5B44-4535-AB19-71C41C4760E8}" type="pres">
      <dgm:prSet presAssocID="{D77A1D35-01CE-4F95-83BD-FD5A95B3CB72}" presName="spacer" presStyleCnt="0"/>
      <dgm:spPr/>
    </dgm:pt>
    <dgm:pt modelId="{DB4FBCE0-ED1B-4A60-A441-6BF4B64D6463}" type="pres">
      <dgm:prSet presAssocID="{FFB45545-B760-4201-B6D8-FC83E4335C4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5498C1D-EC1F-477A-AF0B-E1B3B5EC1E8D}" type="presOf" srcId="{16304BCF-1401-4997-B237-541DE84A50AB}" destId="{5C90960C-AC59-4D36-8798-4AB94C175A42}" srcOrd="0" destOrd="0" presId="urn:microsoft.com/office/officeart/2005/8/layout/vList2"/>
    <dgm:cxn modelId="{5BED2F37-430C-4C53-A7FE-E21DAE8045EE}" type="presOf" srcId="{99F2B9FD-05E2-48F2-BCC3-CCD95D9DE061}" destId="{D87C9F94-4F79-4630-B809-CC240B0406A6}" srcOrd="0" destOrd="0" presId="urn:microsoft.com/office/officeart/2005/8/layout/vList2"/>
    <dgm:cxn modelId="{3FFCF959-D08A-407A-BCE9-0ABD7B1E4150}" type="presOf" srcId="{5297FA83-B2A4-4AA1-BE2C-80E458145B79}" destId="{2B7953BC-8CA8-436C-B0CB-432A61BA3EF3}" srcOrd="0" destOrd="0" presId="urn:microsoft.com/office/officeart/2005/8/layout/vList2"/>
    <dgm:cxn modelId="{D40FD4B3-FCFD-482B-9063-F60D4C47A92B}" type="presOf" srcId="{FFB45545-B760-4201-B6D8-FC83E4335C4F}" destId="{DB4FBCE0-ED1B-4A60-A441-6BF4B64D6463}" srcOrd="0" destOrd="0" presId="urn:microsoft.com/office/officeart/2005/8/layout/vList2"/>
    <dgm:cxn modelId="{12EA81D7-E3D8-486A-95BA-1BAC17B06B8F}" srcId="{16304BCF-1401-4997-B237-541DE84A50AB}" destId="{99F2B9FD-05E2-48F2-BCC3-CCD95D9DE061}" srcOrd="1" destOrd="0" parTransId="{934CF119-39D0-4BBD-AE6D-8F1E5BA38F11}" sibTransId="{D77A1D35-01CE-4F95-83BD-FD5A95B3CB72}"/>
    <dgm:cxn modelId="{A28CB4DB-C705-4C68-8C75-11F2510DAA87}" srcId="{16304BCF-1401-4997-B237-541DE84A50AB}" destId="{5297FA83-B2A4-4AA1-BE2C-80E458145B79}" srcOrd="0" destOrd="0" parTransId="{3445A2ED-9F43-43D3-B122-BCD1687F0369}" sibTransId="{3BE2784C-5F19-4A12-BDEE-9753994A85CD}"/>
    <dgm:cxn modelId="{BC7FEAEE-E75E-4DE6-B70D-D1DE68F1FB80}" srcId="{16304BCF-1401-4997-B237-541DE84A50AB}" destId="{FFB45545-B760-4201-B6D8-FC83E4335C4F}" srcOrd="2" destOrd="0" parTransId="{C7210168-265E-4B9A-B632-F9635CF8A120}" sibTransId="{A0AD7271-6FAE-48CB-A7FE-9AEBB59DFE8E}"/>
    <dgm:cxn modelId="{E5FDBAF4-5131-44FC-8703-0E9595AB8471}" type="presParOf" srcId="{5C90960C-AC59-4D36-8798-4AB94C175A42}" destId="{2B7953BC-8CA8-436C-B0CB-432A61BA3EF3}" srcOrd="0" destOrd="0" presId="urn:microsoft.com/office/officeart/2005/8/layout/vList2"/>
    <dgm:cxn modelId="{CF2A9FD9-6BE6-49B3-8C07-B31DB15E0A79}" type="presParOf" srcId="{5C90960C-AC59-4D36-8798-4AB94C175A42}" destId="{9B3C9F65-EFFB-44D0-B6FD-A3CCC8AE7D33}" srcOrd="1" destOrd="0" presId="urn:microsoft.com/office/officeart/2005/8/layout/vList2"/>
    <dgm:cxn modelId="{1D4C5A15-709F-4C2F-A5B8-87000D65DA31}" type="presParOf" srcId="{5C90960C-AC59-4D36-8798-4AB94C175A42}" destId="{D87C9F94-4F79-4630-B809-CC240B0406A6}" srcOrd="2" destOrd="0" presId="urn:microsoft.com/office/officeart/2005/8/layout/vList2"/>
    <dgm:cxn modelId="{E2915F10-3C72-460D-A26A-CBC1FEAB825A}" type="presParOf" srcId="{5C90960C-AC59-4D36-8798-4AB94C175A42}" destId="{2D8ADA07-5B44-4535-AB19-71C41C4760E8}" srcOrd="3" destOrd="0" presId="urn:microsoft.com/office/officeart/2005/8/layout/vList2"/>
    <dgm:cxn modelId="{31907E9F-7F7A-4592-A129-D693BD0AEF83}" type="presParOf" srcId="{5C90960C-AC59-4D36-8798-4AB94C175A42}" destId="{DB4FBCE0-ED1B-4A60-A441-6BF4B64D646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034EEA-75C2-47BE-B5EE-D8D34A040999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5199708-760C-483C-B708-C5E0FB22FE7C}">
      <dgm:prSet custT="1"/>
      <dgm:spPr/>
      <dgm:t>
        <a:bodyPr/>
        <a:lstStyle/>
        <a:p>
          <a:pPr rtl="0"/>
          <a:r>
            <a:rPr lang="en-US" sz="2000" b="1">
              <a:latin typeface="Calibri"/>
              <a:ea typeface="Calibri"/>
              <a:cs typeface="Calibri"/>
            </a:rPr>
            <a:t>END OF 2021</a:t>
          </a:r>
        </a:p>
      </dgm:t>
    </dgm:pt>
    <dgm:pt modelId="{A75F37EE-AC44-41BD-A523-4306C017B580}" type="parTrans" cxnId="{FF94EB91-6371-46D3-94DF-5D1777760BBC}">
      <dgm:prSet/>
      <dgm:spPr/>
      <dgm:t>
        <a:bodyPr/>
        <a:lstStyle/>
        <a:p>
          <a:endParaRPr lang="en-US"/>
        </a:p>
      </dgm:t>
    </dgm:pt>
    <dgm:pt modelId="{565DA341-302F-463B-9498-6D9D0950C7FE}" type="sibTrans" cxnId="{FF94EB91-6371-46D3-94DF-5D1777760BBC}">
      <dgm:prSet/>
      <dgm:spPr/>
      <dgm:t>
        <a:bodyPr/>
        <a:lstStyle/>
        <a:p>
          <a:endParaRPr lang="en-US"/>
        </a:p>
      </dgm:t>
    </dgm:pt>
    <dgm:pt modelId="{02E45F08-677D-4294-8CCD-EC0245E7EB13}">
      <dgm:prSet/>
      <dgm:spPr/>
      <dgm:t>
        <a:bodyPr/>
        <a:lstStyle/>
        <a:p>
          <a:r>
            <a:rPr lang="en-US" sz="2000" b="1">
              <a:latin typeface="Calibri"/>
              <a:ea typeface="Calibri"/>
              <a:cs typeface="Calibri"/>
            </a:rPr>
            <a:t>BEGINNING OF 2022</a:t>
          </a:r>
        </a:p>
      </dgm:t>
    </dgm:pt>
    <dgm:pt modelId="{BA5CC4AD-7F4E-49B2-A144-0D82D0E18C7B}" type="parTrans" cxnId="{F8864507-6FDA-4BAE-957E-12FFAC2DC6AF}">
      <dgm:prSet/>
      <dgm:spPr/>
      <dgm:t>
        <a:bodyPr/>
        <a:lstStyle/>
        <a:p>
          <a:endParaRPr lang="en-US"/>
        </a:p>
      </dgm:t>
    </dgm:pt>
    <dgm:pt modelId="{D54EFE9A-8035-4414-A69B-F04362A71E20}" type="sibTrans" cxnId="{F8864507-6FDA-4BAE-957E-12FFAC2DC6AF}">
      <dgm:prSet/>
      <dgm:spPr/>
      <dgm:t>
        <a:bodyPr/>
        <a:lstStyle/>
        <a:p>
          <a:endParaRPr lang="en-US"/>
        </a:p>
      </dgm:t>
    </dgm:pt>
    <dgm:pt modelId="{97844B9C-0A85-4291-9DD9-CA3A13A494F0}">
      <dgm:prSet custT="1"/>
      <dgm:spPr/>
      <dgm:t>
        <a:bodyPr/>
        <a:lstStyle/>
        <a:p>
          <a:pPr rtl="0"/>
          <a:r>
            <a:rPr lang="en-US" sz="2200" b="1">
              <a:latin typeface="Calibri"/>
              <a:ea typeface="Calibri"/>
              <a:cs typeface="Calibri"/>
            </a:rPr>
            <a:t>AGREEMENT OF COOPERATION BETWEEN UNION AND ORPEA​​</a:t>
          </a:r>
          <a:endParaRPr lang="pl-PL" sz="2200" b="1">
            <a:latin typeface="Calibri"/>
            <a:ea typeface="Calibri"/>
            <a:cs typeface="Calibri"/>
          </a:endParaRPr>
        </a:p>
      </dgm:t>
    </dgm:pt>
    <dgm:pt modelId="{370C935A-A9D3-45D3-839E-2CE5C1F67E3F}" type="parTrans" cxnId="{BEBEA2EA-EBFB-466E-932B-889E0E0283AF}">
      <dgm:prSet/>
      <dgm:spPr/>
      <dgm:t>
        <a:bodyPr/>
        <a:lstStyle/>
        <a:p>
          <a:endParaRPr lang="en-US"/>
        </a:p>
      </dgm:t>
    </dgm:pt>
    <dgm:pt modelId="{54F363A8-6679-4C6E-AF2A-4A62EB5957F7}" type="sibTrans" cxnId="{BEBEA2EA-EBFB-466E-932B-889E0E0283AF}">
      <dgm:prSet/>
      <dgm:spPr/>
      <dgm:t>
        <a:bodyPr/>
        <a:lstStyle/>
        <a:p>
          <a:endParaRPr lang="en-US"/>
        </a:p>
      </dgm:t>
    </dgm:pt>
    <dgm:pt modelId="{5F2EF65F-15D9-4D35-8045-ED1B18A36B66}">
      <dgm:prSet/>
      <dgm:spPr/>
      <dgm:t>
        <a:bodyPr/>
        <a:lstStyle/>
        <a:p>
          <a:r>
            <a:rPr lang="en-US" sz="2000" b="1">
              <a:latin typeface="Calibri"/>
              <a:ea typeface="Calibri"/>
              <a:cs typeface="Calibri"/>
            </a:rPr>
            <a:t>END OF 2022</a:t>
          </a:r>
        </a:p>
      </dgm:t>
    </dgm:pt>
    <dgm:pt modelId="{1E4213C7-EA78-4E26-94B9-800491C474FA}" type="parTrans" cxnId="{446DE618-7D7A-4C72-B3FC-6213CDDC95B4}">
      <dgm:prSet/>
      <dgm:spPr/>
      <dgm:t>
        <a:bodyPr/>
        <a:lstStyle/>
        <a:p>
          <a:endParaRPr lang="en-US"/>
        </a:p>
      </dgm:t>
    </dgm:pt>
    <dgm:pt modelId="{0692549C-0414-48C9-B5C2-6BFD3BB80FAC}" type="sibTrans" cxnId="{446DE618-7D7A-4C72-B3FC-6213CDDC95B4}">
      <dgm:prSet/>
      <dgm:spPr/>
      <dgm:t>
        <a:bodyPr/>
        <a:lstStyle/>
        <a:p>
          <a:endParaRPr lang="en-US"/>
        </a:p>
      </dgm:t>
    </dgm:pt>
    <dgm:pt modelId="{7C13827B-E2A9-4243-8FD9-B8AF6F425F86}">
      <dgm:prSet custT="1"/>
      <dgm:spPr/>
      <dgm:t>
        <a:bodyPr/>
        <a:lstStyle/>
        <a:p>
          <a:pPr rtl="0"/>
          <a:r>
            <a:rPr lang="en-US" sz="2200" b="1">
              <a:latin typeface="Calibri"/>
              <a:ea typeface="Calibri"/>
              <a:cs typeface="Calibri"/>
            </a:rPr>
            <a:t>168 MEMBERS! = FULL-TIME UNION HOURS FOR THE UNION BOARD</a:t>
          </a:r>
          <a:r>
            <a:rPr lang="en-US" sz="2000" b="1">
              <a:latin typeface="Calibri"/>
              <a:ea typeface="Calibri"/>
              <a:cs typeface="Calibri"/>
            </a:rPr>
            <a:t>​</a:t>
          </a:r>
          <a:endParaRPr lang="pl-PL" sz="2000" b="1">
            <a:latin typeface="Calibri"/>
            <a:ea typeface="Calibri"/>
            <a:cs typeface="Calibri"/>
          </a:endParaRPr>
        </a:p>
      </dgm:t>
    </dgm:pt>
    <dgm:pt modelId="{A68C3286-4568-49CE-BD24-DC851D34018D}" type="parTrans" cxnId="{74D05D0D-1820-42FD-BA24-FE6B7739D889}">
      <dgm:prSet/>
      <dgm:spPr/>
      <dgm:t>
        <a:bodyPr/>
        <a:lstStyle/>
        <a:p>
          <a:endParaRPr lang="en-US"/>
        </a:p>
      </dgm:t>
    </dgm:pt>
    <dgm:pt modelId="{79718D76-48DD-47E4-A493-1B1AAC0848F1}" type="sibTrans" cxnId="{74D05D0D-1820-42FD-BA24-FE6B7739D889}">
      <dgm:prSet/>
      <dgm:spPr/>
      <dgm:t>
        <a:bodyPr/>
        <a:lstStyle/>
        <a:p>
          <a:endParaRPr lang="en-US"/>
        </a:p>
      </dgm:t>
    </dgm:pt>
    <dgm:pt modelId="{34094305-6DF7-4EE5-883C-1ECC99109BC6}">
      <dgm:prSet/>
      <dgm:spPr/>
      <dgm:t>
        <a:bodyPr/>
        <a:lstStyle/>
        <a:p>
          <a:pPr rtl="0"/>
          <a:r>
            <a:rPr lang="en-US" sz="2000" b="1">
              <a:latin typeface="Calibri"/>
              <a:ea typeface="Calibri"/>
              <a:cs typeface="Calibri"/>
            </a:rPr>
            <a:t>END OF 2025</a:t>
          </a:r>
        </a:p>
      </dgm:t>
    </dgm:pt>
    <dgm:pt modelId="{60534C10-CBA3-4A87-B760-9B5F1C18D3B7}" type="parTrans" cxnId="{DB378FED-2FC1-4FCC-8B4C-B38ADD6F3631}">
      <dgm:prSet/>
      <dgm:spPr/>
      <dgm:t>
        <a:bodyPr/>
        <a:lstStyle/>
        <a:p>
          <a:endParaRPr lang="en-US"/>
        </a:p>
      </dgm:t>
    </dgm:pt>
    <dgm:pt modelId="{2A8F526F-3BA8-47FC-9231-B012F0DC3B6D}" type="sibTrans" cxnId="{DB378FED-2FC1-4FCC-8B4C-B38ADD6F3631}">
      <dgm:prSet/>
      <dgm:spPr/>
      <dgm:t>
        <a:bodyPr/>
        <a:lstStyle/>
        <a:p>
          <a:endParaRPr lang="en-US"/>
        </a:p>
      </dgm:t>
    </dgm:pt>
    <dgm:pt modelId="{45461975-F582-4019-BE81-5D7CD5EFDF0F}">
      <dgm:prSet custT="1"/>
      <dgm:spPr/>
      <dgm:t>
        <a:bodyPr/>
        <a:lstStyle/>
        <a:p>
          <a:pPr rtl="0"/>
          <a:r>
            <a:rPr lang="en-US" sz="2000" b="1" dirty="0">
              <a:latin typeface="Calibri"/>
              <a:ea typeface="Calibri"/>
              <a:cs typeface="Calibri"/>
            </a:rPr>
            <a:t> </a:t>
          </a:r>
          <a:r>
            <a:rPr lang="en-US" sz="2200" b="1">
              <a:latin typeface="Calibri"/>
              <a:ea typeface="Calibri"/>
              <a:cs typeface="Calibri"/>
            </a:rPr>
            <a:t>304 UNION MEMBERS​</a:t>
          </a:r>
          <a:endParaRPr lang="en-US" sz="2200" b="1" u="sng">
            <a:latin typeface="Calibri"/>
            <a:ea typeface="Calibri"/>
            <a:cs typeface="Calibri"/>
          </a:endParaRPr>
        </a:p>
      </dgm:t>
    </dgm:pt>
    <dgm:pt modelId="{520CA748-E18D-4F90-A00D-B2CF1C5B7B6D}" type="parTrans" cxnId="{65880EF5-A1A9-4F8F-94D4-9186F4D62DB0}">
      <dgm:prSet/>
      <dgm:spPr/>
      <dgm:t>
        <a:bodyPr/>
        <a:lstStyle/>
        <a:p>
          <a:endParaRPr lang="en-US"/>
        </a:p>
      </dgm:t>
    </dgm:pt>
    <dgm:pt modelId="{6EB5013C-DCC6-444B-8A79-A7C114F2EFA3}" type="sibTrans" cxnId="{65880EF5-A1A9-4F8F-94D4-9186F4D62DB0}">
      <dgm:prSet/>
      <dgm:spPr/>
      <dgm:t>
        <a:bodyPr/>
        <a:lstStyle/>
        <a:p>
          <a:endParaRPr lang="en-US"/>
        </a:p>
      </dgm:t>
    </dgm:pt>
    <dgm:pt modelId="{944CCF48-3616-417F-BBE7-70A4CEB6A638}">
      <dgm:prSet phldr="0" custT="1"/>
      <dgm:spPr/>
      <dgm:t>
        <a:bodyPr/>
        <a:lstStyle/>
        <a:p>
          <a:pPr rtl="0"/>
          <a:r>
            <a:rPr lang="en-US" sz="2200" b="1">
              <a:latin typeface="Calibri"/>
              <a:ea typeface="Calibri"/>
              <a:cs typeface="Calibri"/>
            </a:rPr>
            <a:t>51 UNION MEMBERS​</a:t>
          </a:r>
          <a:endParaRPr lang="pl-PL" sz="2200" b="1">
            <a:latin typeface="Calibri"/>
            <a:ea typeface="Calibri"/>
            <a:cs typeface="Calibri"/>
          </a:endParaRPr>
        </a:p>
      </dgm:t>
    </dgm:pt>
    <dgm:pt modelId="{CD577FB1-B575-4191-BC1D-F76F2175718A}" type="parTrans" cxnId="{E38FEA46-3D45-457B-82F2-7DE7F5BF60D3}">
      <dgm:prSet/>
      <dgm:spPr/>
    </dgm:pt>
    <dgm:pt modelId="{5B0E9952-16DA-4FFB-9FEB-7CCD193486BB}" type="sibTrans" cxnId="{E38FEA46-3D45-457B-82F2-7DE7F5BF60D3}">
      <dgm:prSet/>
      <dgm:spPr/>
      <dgm:t>
        <a:bodyPr/>
        <a:lstStyle/>
        <a:p>
          <a:endParaRPr lang="en-US"/>
        </a:p>
      </dgm:t>
    </dgm:pt>
    <dgm:pt modelId="{C5A564AD-9833-4237-961D-606CAE3921DB}">
      <dgm:prSet phldr="0"/>
      <dgm:spPr/>
      <dgm:t>
        <a:bodyPr/>
        <a:lstStyle/>
        <a:p>
          <a:pPr rtl="0"/>
          <a:r>
            <a:rPr lang="en-US" sz="2000" b="1">
              <a:latin typeface="Calibri"/>
              <a:ea typeface="Calibri"/>
              <a:cs typeface="Calibri"/>
            </a:rPr>
            <a:t>BEGINNING OF 2025</a:t>
          </a:r>
        </a:p>
      </dgm:t>
    </dgm:pt>
    <dgm:pt modelId="{BF41B9ED-4787-4D2C-9ACA-70B9658EFCC6}" type="parTrans" cxnId="{878E85B8-00F9-41B6-8A5B-0C224D88C3F9}">
      <dgm:prSet/>
      <dgm:spPr/>
    </dgm:pt>
    <dgm:pt modelId="{8E28EA3F-1853-4C1C-815A-910F24330BF9}" type="sibTrans" cxnId="{878E85B8-00F9-41B6-8A5B-0C224D88C3F9}">
      <dgm:prSet/>
      <dgm:spPr/>
    </dgm:pt>
    <dgm:pt modelId="{F16AAA65-97FD-4181-A7AF-20128410C016}">
      <dgm:prSet phldr="0" custT="1"/>
      <dgm:spPr/>
      <dgm:t>
        <a:bodyPr/>
        <a:lstStyle/>
        <a:p>
          <a:pPr rtl="0"/>
          <a:r>
            <a:rPr lang="en-US" sz="2200" b="1">
              <a:latin typeface="Calibri"/>
              <a:ea typeface="Calibri"/>
              <a:cs typeface="Calibri"/>
            </a:rPr>
            <a:t>COLLECTIVE DISPUTE HAS STARTED</a:t>
          </a:r>
          <a:r>
            <a:rPr lang="en-US" sz="2400" b="1" dirty="0">
              <a:latin typeface="Calibri"/>
              <a:ea typeface="Calibri"/>
              <a:cs typeface="Calibri"/>
            </a:rPr>
            <a:t> </a:t>
          </a:r>
          <a:endParaRPr lang="en-US" sz="2400" b="0" dirty="0">
            <a:latin typeface="Calibri Light"/>
            <a:ea typeface="Calibri Light"/>
            <a:cs typeface="Calibri Light"/>
          </a:endParaRPr>
        </a:p>
      </dgm:t>
    </dgm:pt>
    <dgm:pt modelId="{7E7105BE-F9C3-451B-A102-63A2760E999D}" type="parTrans" cxnId="{F8FEB22F-ECF2-46FC-BC2E-D08EDDA500A4}">
      <dgm:prSet/>
      <dgm:spPr/>
    </dgm:pt>
    <dgm:pt modelId="{9ECC4314-A418-4D5D-A942-4BDB610D076C}" type="sibTrans" cxnId="{F8FEB22F-ECF2-46FC-BC2E-D08EDDA500A4}">
      <dgm:prSet/>
      <dgm:spPr/>
    </dgm:pt>
    <dgm:pt modelId="{84D29F59-5466-486E-9EA6-03B629550817}" type="pres">
      <dgm:prSet presAssocID="{B6034EEA-75C2-47BE-B5EE-D8D34A040999}" presName="Name0" presStyleCnt="0">
        <dgm:presLayoutVars>
          <dgm:dir/>
          <dgm:animLvl val="lvl"/>
          <dgm:resizeHandles val="exact"/>
        </dgm:presLayoutVars>
      </dgm:prSet>
      <dgm:spPr/>
    </dgm:pt>
    <dgm:pt modelId="{95EC0201-3B78-4478-A532-3CFA8E57EA58}" type="pres">
      <dgm:prSet presAssocID="{34094305-6DF7-4EE5-883C-1ECC99109BC6}" presName="boxAndChildren" presStyleCnt="0"/>
      <dgm:spPr/>
    </dgm:pt>
    <dgm:pt modelId="{F59E8A63-6F0A-4C59-B519-8DCB2318A70D}" type="pres">
      <dgm:prSet presAssocID="{34094305-6DF7-4EE5-883C-1ECC99109BC6}" presName="parentTextBox" presStyleLbl="alignNode1" presStyleIdx="0" presStyleCnt="5"/>
      <dgm:spPr/>
    </dgm:pt>
    <dgm:pt modelId="{8C39319A-05DD-4DCD-8E59-E8F90BF6A418}" type="pres">
      <dgm:prSet presAssocID="{34094305-6DF7-4EE5-883C-1ECC99109BC6}" presName="descendantBox" presStyleLbl="bgAccFollowNode1" presStyleIdx="0" presStyleCnt="5"/>
      <dgm:spPr/>
    </dgm:pt>
    <dgm:pt modelId="{36F154A9-95AF-4D17-8248-0768BFB65A07}" type="pres">
      <dgm:prSet presAssocID="{8E28EA3F-1853-4C1C-815A-910F24330BF9}" presName="sp" presStyleCnt="0"/>
      <dgm:spPr/>
    </dgm:pt>
    <dgm:pt modelId="{853B1C30-4DEF-4706-9E2F-F25838768F55}" type="pres">
      <dgm:prSet presAssocID="{C5A564AD-9833-4237-961D-606CAE3921DB}" presName="arrowAndChildren" presStyleCnt="0"/>
      <dgm:spPr/>
    </dgm:pt>
    <dgm:pt modelId="{E1852BA9-8207-4B14-9A4E-F5A8C2D68BC4}" type="pres">
      <dgm:prSet presAssocID="{C5A564AD-9833-4237-961D-606CAE3921DB}" presName="parentTextArrow" presStyleLbl="node1" presStyleIdx="0" presStyleCnt="0"/>
      <dgm:spPr/>
    </dgm:pt>
    <dgm:pt modelId="{318A170A-A95B-401B-8197-C65933E5658B}" type="pres">
      <dgm:prSet presAssocID="{C5A564AD-9833-4237-961D-606CAE3921DB}" presName="arrow" presStyleLbl="alignNode1" presStyleIdx="1" presStyleCnt="5"/>
      <dgm:spPr/>
    </dgm:pt>
    <dgm:pt modelId="{82190C51-CB1D-485F-AE66-9C2E5C1605CD}" type="pres">
      <dgm:prSet presAssocID="{C5A564AD-9833-4237-961D-606CAE3921DB}" presName="descendantArrow" presStyleLbl="bgAccFollowNode1" presStyleIdx="1" presStyleCnt="5"/>
      <dgm:spPr/>
    </dgm:pt>
    <dgm:pt modelId="{33044314-48A9-4A6C-910F-74D89C8934A6}" type="pres">
      <dgm:prSet presAssocID="{0692549C-0414-48C9-B5C2-6BFD3BB80FAC}" presName="sp" presStyleCnt="0"/>
      <dgm:spPr/>
    </dgm:pt>
    <dgm:pt modelId="{7AA50D03-980B-4920-8C8B-BEF7C2BED397}" type="pres">
      <dgm:prSet presAssocID="{5F2EF65F-15D9-4D35-8045-ED1B18A36B66}" presName="arrowAndChildren" presStyleCnt="0"/>
      <dgm:spPr/>
    </dgm:pt>
    <dgm:pt modelId="{B215A800-7110-474D-A7B5-13269D1598C1}" type="pres">
      <dgm:prSet presAssocID="{5F2EF65F-15D9-4D35-8045-ED1B18A36B66}" presName="parentTextArrow" presStyleLbl="node1" presStyleIdx="0" presStyleCnt="0"/>
      <dgm:spPr/>
    </dgm:pt>
    <dgm:pt modelId="{0B7432BE-3F2E-40AB-861F-5C6B6A47C121}" type="pres">
      <dgm:prSet presAssocID="{5F2EF65F-15D9-4D35-8045-ED1B18A36B66}" presName="arrow" presStyleLbl="alignNode1" presStyleIdx="2" presStyleCnt="5"/>
      <dgm:spPr/>
    </dgm:pt>
    <dgm:pt modelId="{A4620CCC-6829-4CDF-AC0F-F7CCD810E3E8}" type="pres">
      <dgm:prSet presAssocID="{5F2EF65F-15D9-4D35-8045-ED1B18A36B66}" presName="descendantArrow" presStyleLbl="bgAccFollowNode1" presStyleIdx="2" presStyleCnt="5"/>
      <dgm:spPr/>
    </dgm:pt>
    <dgm:pt modelId="{9A4128E7-9EF1-49AE-A730-A426AFAFE4E3}" type="pres">
      <dgm:prSet presAssocID="{D54EFE9A-8035-4414-A69B-F04362A71E20}" presName="sp" presStyleCnt="0"/>
      <dgm:spPr/>
    </dgm:pt>
    <dgm:pt modelId="{5AEDB6D9-84D9-4AF7-9A55-062B9B487783}" type="pres">
      <dgm:prSet presAssocID="{02E45F08-677D-4294-8CCD-EC0245E7EB13}" presName="arrowAndChildren" presStyleCnt="0"/>
      <dgm:spPr/>
    </dgm:pt>
    <dgm:pt modelId="{FBF9A1A8-3C4B-408B-842A-0002F4AFE3AB}" type="pres">
      <dgm:prSet presAssocID="{02E45F08-677D-4294-8CCD-EC0245E7EB13}" presName="parentTextArrow" presStyleLbl="node1" presStyleIdx="0" presStyleCnt="0"/>
      <dgm:spPr/>
    </dgm:pt>
    <dgm:pt modelId="{C1825F19-7907-4B7B-AB4F-A724C9FE0E9E}" type="pres">
      <dgm:prSet presAssocID="{02E45F08-677D-4294-8CCD-EC0245E7EB13}" presName="arrow" presStyleLbl="alignNode1" presStyleIdx="3" presStyleCnt="5"/>
      <dgm:spPr/>
    </dgm:pt>
    <dgm:pt modelId="{E91E88D3-5474-410F-8D8E-EA7BC3AE6FEA}" type="pres">
      <dgm:prSet presAssocID="{02E45F08-677D-4294-8CCD-EC0245E7EB13}" presName="descendantArrow" presStyleLbl="bgAccFollowNode1" presStyleIdx="3" presStyleCnt="5"/>
      <dgm:spPr/>
    </dgm:pt>
    <dgm:pt modelId="{7F9DD2CE-3773-440F-B82C-B3ECE8F01693}" type="pres">
      <dgm:prSet presAssocID="{565DA341-302F-463B-9498-6D9D0950C7FE}" presName="sp" presStyleCnt="0"/>
      <dgm:spPr/>
    </dgm:pt>
    <dgm:pt modelId="{72011188-0646-4511-94F8-2B2412CB655A}" type="pres">
      <dgm:prSet presAssocID="{F5199708-760C-483C-B708-C5E0FB22FE7C}" presName="arrowAndChildren" presStyleCnt="0"/>
      <dgm:spPr/>
    </dgm:pt>
    <dgm:pt modelId="{405B643C-D9E0-4F98-B5F8-0070C9AA3A34}" type="pres">
      <dgm:prSet presAssocID="{F5199708-760C-483C-B708-C5E0FB22FE7C}" presName="parentTextArrow" presStyleLbl="node1" presStyleIdx="0" presStyleCnt="0"/>
      <dgm:spPr/>
    </dgm:pt>
    <dgm:pt modelId="{19A9EE11-9090-43F3-8781-A0F630AC5D64}" type="pres">
      <dgm:prSet presAssocID="{F5199708-760C-483C-B708-C5E0FB22FE7C}" presName="arrow" presStyleLbl="alignNode1" presStyleIdx="4" presStyleCnt="5"/>
      <dgm:spPr/>
    </dgm:pt>
    <dgm:pt modelId="{C6EDE445-3E2D-4728-AF71-AC46DEAC316D}" type="pres">
      <dgm:prSet presAssocID="{F5199708-760C-483C-B708-C5E0FB22FE7C}" presName="descendantArrow" presStyleLbl="bgAccFollowNode1" presStyleIdx="4" presStyleCnt="5"/>
      <dgm:spPr/>
    </dgm:pt>
  </dgm:ptLst>
  <dgm:cxnLst>
    <dgm:cxn modelId="{A761C006-2D35-4AC1-AD19-302FDD587B69}" type="presOf" srcId="{F5199708-760C-483C-B708-C5E0FB22FE7C}" destId="{19A9EE11-9090-43F3-8781-A0F630AC5D64}" srcOrd="1" destOrd="0" presId="urn:microsoft.com/office/officeart/2016/7/layout/VerticalDownArrowProcess"/>
    <dgm:cxn modelId="{F8864507-6FDA-4BAE-957E-12FFAC2DC6AF}" srcId="{B6034EEA-75C2-47BE-B5EE-D8D34A040999}" destId="{02E45F08-677D-4294-8CCD-EC0245E7EB13}" srcOrd="1" destOrd="0" parTransId="{BA5CC4AD-7F4E-49B2-A144-0D82D0E18C7B}" sibTransId="{D54EFE9A-8035-4414-A69B-F04362A71E20}"/>
    <dgm:cxn modelId="{C6E4D607-CF9C-46AF-BFBE-C789D1EE0835}" type="presOf" srcId="{7C13827B-E2A9-4243-8FD9-B8AF6F425F86}" destId="{A4620CCC-6829-4CDF-AC0F-F7CCD810E3E8}" srcOrd="0" destOrd="0" presId="urn:microsoft.com/office/officeart/2016/7/layout/VerticalDownArrowProcess"/>
    <dgm:cxn modelId="{74D05D0D-1820-42FD-BA24-FE6B7739D889}" srcId="{5F2EF65F-15D9-4D35-8045-ED1B18A36B66}" destId="{7C13827B-E2A9-4243-8FD9-B8AF6F425F86}" srcOrd="0" destOrd="0" parTransId="{A68C3286-4568-49CE-BD24-DC851D34018D}" sibTransId="{79718D76-48DD-47E4-A493-1B1AAC0848F1}"/>
    <dgm:cxn modelId="{1E186C16-3026-41FC-BD3D-264A868D0CD5}" type="presOf" srcId="{B6034EEA-75C2-47BE-B5EE-D8D34A040999}" destId="{84D29F59-5466-486E-9EA6-03B629550817}" srcOrd="0" destOrd="0" presId="urn:microsoft.com/office/officeart/2016/7/layout/VerticalDownArrowProcess"/>
    <dgm:cxn modelId="{446DE618-7D7A-4C72-B3FC-6213CDDC95B4}" srcId="{B6034EEA-75C2-47BE-B5EE-D8D34A040999}" destId="{5F2EF65F-15D9-4D35-8045-ED1B18A36B66}" srcOrd="2" destOrd="0" parTransId="{1E4213C7-EA78-4E26-94B9-800491C474FA}" sibTransId="{0692549C-0414-48C9-B5C2-6BFD3BB80FAC}"/>
    <dgm:cxn modelId="{C6883E1A-465E-4E58-BCD6-DFE7EE821A46}" type="presOf" srcId="{5F2EF65F-15D9-4D35-8045-ED1B18A36B66}" destId="{B215A800-7110-474D-A7B5-13269D1598C1}" srcOrd="0" destOrd="0" presId="urn:microsoft.com/office/officeart/2016/7/layout/VerticalDownArrowProcess"/>
    <dgm:cxn modelId="{F8FEB22F-ECF2-46FC-BC2E-D08EDDA500A4}" srcId="{C5A564AD-9833-4237-961D-606CAE3921DB}" destId="{F16AAA65-97FD-4181-A7AF-20128410C016}" srcOrd="0" destOrd="0" parTransId="{7E7105BE-F9C3-451B-A102-63A2760E999D}" sibTransId="{9ECC4314-A418-4D5D-A942-4BDB610D076C}"/>
    <dgm:cxn modelId="{BFD65831-0FE3-453C-9988-A1793703A463}" type="presOf" srcId="{C5A564AD-9833-4237-961D-606CAE3921DB}" destId="{318A170A-A95B-401B-8197-C65933E5658B}" srcOrd="1" destOrd="0" presId="urn:microsoft.com/office/officeart/2016/7/layout/VerticalDownArrowProcess"/>
    <dgm:cxn modelId="{0C750D5C-D43A-4FC5-80FC-81287E7B0397}" type="presOf" srcId="{C5A564AD-9833-4237-961D-606CAE3921DB}" destId="{E1852BA9-8207-4B14-9A4E-F5A8C2D68BC4}" srcOrd="0" destOrd="0" presId="urn:microsoft.com/office/officeart/2016/7/layout/VerticalDownArrowProcess"/>
    <dgm:cxn modelId="{FC087343-ED5D-407D-ABBA-FDDB94152F91}" type="presOf" srcId="{F5199708-760C-483C-B708-C5E0FB22FE7C}" destId="{405B643C-D9E0-4F98-B5F8-0070C9AA3A34}" srcOrd="0" destOrd="0" presId="urn:microsoft.com/office/officeart/2016/7/layout/VerticalDownArrowProcess"/>
    <dgm:cxn modelId="{BC9CFC43-9DAE-4DC8-B6F9-FD9923F99E07}" type="presOf" srcId="{45461975-F582-4019-BE81-5D7CD5EFDF0F}" destId="{8C39319A-05DD-4DCD-8E59-E8F90BF6A418}" srcOrd="0" destOrd="0" presId="urn:microsoft.com/office/officeart/2016/7/layout/VerticalDownArrowProcess"/>
    <dgm:cxn modelId="{E38FEA46-3D45-457B-82F2-7DE7F5BF60D3}" srcId="{F5199708-760C-483C-B708-C5E0FB22FE7C}" destId="{944CCF48-3616-417F-BBE7-70A4CEB6A638}" srcOrd="0" destOrd="0" parTransId="{CD577FB1-B575-4191-BC1D-F76F2175718A}" sibTransId="{5B0E9952-16DA-4FFB-9FEB-7CCD193486BB}"/>
    <dgm:cxn modelId="{1C14D075-5D25-445D-9F3C-887135A7E82A}" type="presOf" srcId="{02E45F08-677D-4294-8CCD-EC0245E7EB13}" destId="{FBF9A1A8-3C4B-408B-842A-0002F4AFE3AB}" srcOrd="0" destOrd="0" presId="urn:microsoft.com/office/officeart/2016/7/layout/VerticalDownArrowProcess"/>
    <dgm:cxn modelId="{8EA66556-9251-4E44-AC5D-13402875ED50}" type="presOf" srcId="{97844B9C-0A85-4291-9DD9-CA3A13A494F0}" destId="{E91E88D3-5474-410F-8D8E-EA7BC3AE6FEA}" srcOrd="0" destOrd="0" presId="urn:microsoft.com/office/officeart/2016/7/layout/VerticalDownArrowProcess"/>
    <dgm:cxn modelId="{4E188456-12AA-40CB-A0E3-763DCC56DA67}" type="presOf" srcId="{02E45F08-677D-4294-8CCD-EC0245E7EB13}" destId="{C1825F19-7907-4B7B-AB4F-A724C9FE0E9E}" srcOrd="1" destOrd="0" presId="urn:microsoft.com/office/officeart/2016/7/layout/VerticalDownArrowProcess"/>
    <dgm:cxn modelId="{4A2EC881-AB21-4B21-B93F-9C1B2DC0C2E1}" type="presOf" srcId="{5F2EF65F-15D9-4D35-8045-ED1B18A36B66}" destId="{0B7432BE-3F2E-40AB-861F-5C6B6A47C121}" srcOrd="1" destOrd="0" presId="urn:microsoft.com/office/officeart/2016/7/layout/VerticalDownArrowProcess"/>
    <dgm:cxn modelId="{FF94EB91-6371-46D3-94DF-5D1777760BBC}" srcId="{B6034EEA-75C2-47BE-B5EE-D8D34A040999}" destId="{F5199708-760C-483C-B708-C5E0FB22FE7C}" srcOrd="0" destOrd="0" parTransId="{A75F37EE-AC44-41BD-A523-4306C017B580}" sibTransId="{565DA341-302F-463B-9498-6D9D0950C7FE}"/>
    <dgm:cxn modelId="{878E85B8-00F9-41B6-8A5B-0C224D88C3F9}" srcId="{B6034EEA-75C2-47BE-B5EE-D8D34A040999}" destId="{C5A564AD-9833-4237-961D-606CAE3921DB}" srcOrd="3" destOrd="0" parTransId="{BF41B9ED-4787-4D2C-9ACA-70B9658EFCC6}" sibTransId="{8E28EA3F-1853-4C1C-815A-910F24330BF9}"/>
    <dgm:cxn modelId="{41DB43CA-6257-4D75-80B0-CE7023EAE2C9}" type="presOf" srcId="{F16AAA65-97FD-4181-A7AF-20128410C016}" destId="{82190C51-CB1D-485F-AE66-9C2E5C1605CD}" srcOrd="0" destOrd="0" presId="urn:microsoft.com/office/officeart/2016/7/layout/VerticalDownArrowProcess"/>
    <dgm:cxn modelId="{BEBEA2EA-EBFB-466E-932B-889E0E0283AF}" srcId="{02E45F08-677D-4294-8CCD-EC0245E7EB13}" destId="{97844B9C-0A85-4291-9DD9-CA3A13A494F0}" srcOrd="0" destOrd="0" parTransId="{370C935A-A9D3-45D3-839E-2CE5C1F67E3F}" sibTransId="{54F363A8-6679-4C6E-AF2A-4A62EB5957F7}"/>
    <dgm:cxn modelId="{DB378FED-2FC1-4FCC-8B4C-B38ADD6F3631}" srcId="{B6034EEA-75C2-47BE-B5EE-D8D34A040999}" destId="{34094305-6DF7-4EE5-883C-1ECC99109BC6}" srcOrd="4" destOrd="0" parTransId="{60534C10-CBA3-4A87-B760-9B5F1C18D3B7}" sibTransId="{2A8F526F-3BA8-47FC-9231-B012F0DC3B6D}"/>
    <dgm:cxn modelId="{AEA296F2-2DA2-4C9B-BE4B-87F12AFA860D}" type="presOf" srcId="{944CCF48-3616-417F-BBE7-70A4CEB6A638}" destId="{C6EDE445-3E2D-4728-AF71-AC46DEAC316D}" srcOrd="0" destOrd="0" presId="urn:microsoft.com/office/officeart/2016/7/layout/VerticalDownArrowProcess"/>
    <dgm:cxn modelId="{65880EF5-A1A9-4F8F-94D4-9186F4D62DB0}" srcId="{34094305-6DF7-4EE5-883C-1ECC99109BC6}" destId="{45461975-F582-4019-BE81-5D7CD5EFDF0F}" srcOrd="0" destOrd="0" parTransId="{520CA748-E18D-4F90-A00D-B2CF1C5B7B6D}" sibTransId="{6EB5013C-DCC6-444B-8A79-A7C114F2EFA3}"/>
    <dgm:cxn modelId="{59E54EF6-045E-443D-80AA-9DE6C3BAC3D6}" type="presOf" srcId="{34094305-6DF7-4EE5-883C-1ECC99109BC6}" destId="{F59E8A63-6F0A-4C59-B519-8DCB2318A70D}" srcOrd="0" destOrd="0" presId="urn:microsoft.com/office/officeart/2016/7/layout/VerticalDownArrowProcess"/>
    <dgm:cxn modelId="{C4DA8FE5-BCEC-4D08-9152-613A40467F8B}" type="presParOf" srcId="{84D29F59-5466-486E-9EA6-03B629550817}" destId="{95EC0201-3B78-4478-A532-3CFA8E57EA58}" srcOrd="0" destOrd="0" presId="urn:microsoft.com/office/officeart/2016/7/layout/VerticalDownArrowProcess"/>
    <dgm:cxn modelId="{80F3C32A-BC9D-4311-BE27-1C011D244446}" type="presParOf" srcId="{95EC0201-3B78-4478-A532-3CFA8E57EA58}" destId="{F59E8A63-6F0A-4C59-B519-8DCB2318A70D}" srcOrd="0" destOrd="0" presId="urn:microsoft.com/office/officeart/2016/7/layout/VerticalDownArrowProcess"/>
    <dgm:cxn modelId="{CEA5097C-2A03-4E52-9349-D0F6AD1BB1B2}" type="presParOf" srcId="{95EC0201-3B78-4478-A532-3CFA8E57EA58}" destId="{8C39319A-05DD-4DCD-8E59-E8F90BF6A418}" srcOrd="1" destOrd="0" presId="urn:microsoft.com/office/officeart/2016/7/layout/VerticalDownArrowProcess"/>
    <dgm:cxn modelId="{2C43BDC2-CBC8-42D6-A79E-9ECC38AF5944}" type="presParOf" srcId="{84D29F59-5466-486E-9EA6-03B629550817}" destId="{36F154A9-95AF-4D17-8248-0768BFB65A07}" srcOrd="1" destOrd="0" presId="urn:microsoft.com/office/officeart/2016/7/layout/VerticalDownArrowProcess"/>
    <dgm:cxn modelId="{FCCF1AFD-15F7-4B50-9157-87C3D9CCBE78}" type="presParOf" srcId="{84D29F59-5466-486E-9EA6-03B629550817}" destId="{853B1C30-4DEF-4706-9E2F-F25838768F55}" srcOrd="2" destOrd="0" presId="urn:microsoft.com/office/officeart/2016/7/layout/VerticalDownArrowProcess"/>
    <dgm:cxn modelId="{E322D072-79ED-4C04-B43A-CF435FB7AA58}" type="presParOf" srcId="{853B1C30-4DEF-4706-9E2F-F25838768F55}" destId="{E1852BA9-8207-4B14-9A4E-F5A8C2D68BC4}" srcOrd="0" destOrd="0" presId="urn:microsoft.com/office/officeart/2016/7/layout/VerticalDownArrowProcess"/>
    <dgm:cxn modelId="{FFBDB6A8-0C16-4C67-BBD6-C3D0C8EF8F1E}" type="presParOf" srcId="{853B1C30-4DEF-4706-9E2F-F25838768F55}" destId="{318A170A-A95B-401B-8197-C65933E5658B}" srcOrd="1" destOrd="0" presId="urn:microsoft.com/office/officeart/2016/7/layout/VerticalDownArrowProcess"/>
    <dgm:cxn modelId="{ACFF9BC8-35AC-4339-ABD1-A8712482116E}" type="presParOf" srcId="{853B1C30-4DEF-4706-9E2F-F25838768F55}" destId="{82190C51-CB1D-485F-AE66-9C2E5C1605CD}" srcOrd="2" destOrd="0" presId="urn:microsoft.com/office/officeart/2016/7/layout/VerticalDownArrowProcess"/>
    <dgm:cxn modelId="{DEE87EBE-3FC7-4EFD-B08F-AB174D47D1A1}" type="presParOf" srcId="{84D29F59-5466-486E-9EA6-03B629550817}" destId="{33044314-48A9-4A6C-910F-74D89C8934A6}" srcOrd="3" destOrd="0" presId="urn:microsoft.com/office/officeart/2016/7/layout/VerticalDownArrowProcess"/>
    <dgm:cxn modelId="{12D216AA-1CC3-4D80-BC58-7B4624521C3A}" type="presParOf" srcId="{84D29F59-5466-486E-9EA6-03B629550817}" destId="{7AA50D03-980B-4920-8C8B-BEF7C2BED397}" srcOrd="4" destOrd="0" presId="urn:microsoft.com/office/officeart/2016/7/layout/VerticalDownArrowProcess"/>
    <dgm:cxn modelId="{DD020858-4A79-4411-8B5A-5C9B15CF4204}" type="presParOf" srcId="{7AA50D03-980B-4920-8C8B-BEF7C2BED397}" destId="{B215A800-7110-474D-A7B5-13269D1598C1}" srcOrd="0" destOrd="0" presId="urn:microsoft.com/office/officeart/2016/7/layout/VerticalDownArrowProcess"/>
    <dgm:cxn modelId="{CAB1EFEC-916A-4907-BB28-6327D56EAF0A}" type="presParOf" srcId="{7AA50D03-980B-4920-8C8B-BEF7C2BED397}" destId="{0B7432BE-3F2E-40AB-861F-5C6B6A47C121}" srcOrd="1" destOrd="0" presId="urn:microsoft.com/office/officeart/2016/7/layout/VerticalDownArrowProcess"/>
    <dgm:cxn modelId="{D2B1444A-F86F-462E-8721-65A5B06F638E}" type="presParOf" srcId="{7AA50D03-980B-4920-8C8B-BEF7C2BED397}" destId="{A4620CCC-6829-4CDF-AC0F-F7CCD810E3E8}" srcOrd="2" destOrd="0" presId="urn:microsoft.com/office/officeart/2016/7/layout/VerticalDownArrowProcess"/>
    <dgm:cxn modelId="{060BDCD5-1160-4778-8DE2-DFFB2FA8379F}" type="presParOf" srcId="{84D29F59-5466-486E-9EA6-03B629550817}" destId="{9A4128E7-9EF1-49AE-A730-A426AFAFE4E3}" srcOrd="5" destOrd="0" presId="urn:microsoft.com/office/officeart/2016/7/layout/VerticalDownArrowProcess"/>
    <dgm:cxn modelId="{698091C4-FA94-418F-BEA2-F1F6F210F9E6}" type="presParOf" srcId="{84D29F59-5466-486E-9EA6-03B629550817}" destId="{5AEDB6D9-84D9-4AF7-9A55-062B9B487783}" srcOrd="6" destOrd="0" presId="urn:microsoft.com/office/officeart/2016/7/layout/VerticalDownArrowProcess"/>
    <dgm:cxn modelId="{0F17F2A5-63FA-4B6A-BBE2-82EDA5BD3A0F}" type="presParOf" srcId="{5AEDB6D9-84D9-4AF7-9A55-062B9B487783}" destId="{FBF9A1A8-3C4B-408B-842A-0002F4AFE3AB}" srcOrd="0" destOrd="0" presId="urn:microsoft.com/office/officeart/2016/7/layout/VerticalDownArrowProcess"/>
    <dgm:cxn modelId="{B01A4D8C-5106-4403-9CA7-CDF629C5E26D}" type="presParOf" srcId="{5AEDB6D9-84D9-4AF7-9A55-062B9B487783}" destId="{C1825F19-7907-4B7B-AB4F-A724C9FE0E9E}" srcOrd="1" destOrd="0" presId="urn:microsoft.com/office/officeart/2016/7/layout/VerticalDownArrowProcess"/>
    <dgm:cxn modelId="{199C3AE4-84A6-447C-8320-DE580A4604DE}" type="presParOf" srcId="{5AEDB6D9-84D9-4AF7-9A55-062B9B487783}" destId="{E91E88D3-5474-410F-8D8E-EA7BC3AE6FEA}" srcOrd="2" destOrd="0" presId="urn:microsoft.com/office/officeart/2016/7/layout/VerticalDownArrowProcess"/>
    <dgm:cxn modelId="{DAF00D4A-A69F-4DB9-A8A3-02CD8AA75C7F}" type="presParOf" srcId="{84D29F59-5466-486E-9EA6-03B629550817}" destId="{7F9DD2CE-3773-440F-B82C-B3ECE8F01693}" srcOrd="7" destOrd="0" presId="urn:microsoft.com/office/officeart/2016/7/layout/VerticalDownArrowProcess"/>
    <dgm:cxn modelId="{19AFB6F0-7E6E-4FC3-ADB4-282BA2F24A57}" type="presParOf" srcId="{84D29F59-5466-486E-9EA6-03B629550817}" destId="{72011188-0646-4511-94F8-2B2412CB655A}" srcOrd="8" destOrd="0" presId="urn:microsoft.com/office/officeart/2016/7/layout/VerticalDownArrowProcess"/>
    <dgm:cxn modelId="{CBBC42FE-738C-40FA-95DE-85CBBD629FFE}" type="presParOf" srcId="{72011188-0646-4511-94F8-2B2412CB655A}" destId="{405B643C-D9E0-4F98-B5F8-0070C9AA3A34}" srcOrd="0" destOrd="0" presId="urn:microsoft.com/office/officeart/2016/7/layout/VerticalDownArrowProcess"/>
    <dgm:cxn modelId="{97FB94AA-9293-47AD-8074-87287AB2ADE0}" type="presParOf" srcId="{72011188-0646-4511-94F8-2B2412CB655A}" destId="{19A9EE11-9090-43F3-8781-A0F630AC5D64}" srcOrd="1" destOrd="0" presId="urn:microsoft.com/office/officeart/2016/7/layout/VerticalDownArrowProcess"/>
    <dgm:cxn modelId="{2733C9E4-42AE-40B3-97D3-1255880D222F}" type="presParOf" srcId="{72011188-0646-4511-94F8-2B2412CB655A}" destId="{C6EDE445-3E2D-4728-AF71-AC46DEAC316D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1FDC5-9443-42DA-836A-094D2E966977}">
      <dsp:nvSpPr>
        <dsp:cNvPr id="0" name=""/>
        <dsp:cNvSpPr/>
      </dsp:nvSpPr>
      <dsp:spPr>
        <a:xfrm>
          <a:off x="1555712" y="257598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60314-689B-4D2B-BDD2-8402F2A06796}">
      <dsp:nvSpPr>
        <dsp:cNvPr id="0" name=""/>
        <dsp:cNvSpPr/>
      </dsp:nvSpPr>
      <dsp:spPr>
        <a:xfrm>
          <a:off x="367712" y="267206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kern="1200">
              <a:latin typeface="Calibri Light" panose="020F0302020204030204"/>
            </a:rPr>
            <a:t> 15</a:t>
          </a:r>
          <a:r>
            <a:rPr lang="pl-PL" sz="2300" b="1" kern="1200"/>
            <a:t> FACILITIES</a:t>
          </a:r>
          <a:r>
            <a:rPr lang="pl-PL" sz="2300" kern="1200">
              <a:latin typeface="Calibri Light" panose="020F0302020204030204"/>
            </a:rPr>
            <a:t> </a:t>
          </a:r>
          <a:r>
            <a:rPr lang="pl-PL" sz="2300" kern="1200"/>
            <a:t>(NURSING HOMES AND CLINICS)</a:t>
          </a:r>
          <a:endParaRPr lang="en-US" sz="2300" kern="1200">
            <a:latin typeface="Calibri Light" panose="020F0302020204030204"/>
          </a:endParaRPr>
        </a:p>
      </dsp:txBody>
      <dsp:txXfrm>
        <a:off x="367712" y="2672063"/>
        <a:ext cx="4320000" cy="720000"/>
      </dsp:txXfrm>
    </dsp:sp>
    <dsp:sp modelId="{1EAADF67-3927-43D1-83EE-0B01B488CBE0}">
      <dsp:nvSpPr>
        <dsp:cNvPr id="0" name=""/>
        <dsp:cNvSpPr/>
      </dsp:nvSpPr>
      <dsp:spPr>
        <a:xfrm>
          <a:off x="6631712" y="257598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4AE25-323F-44D8-9D6A-073BF64F3353}">
      <dsp:nvSpPr>
        <dsp:cNvPr id="0" name=""/>
        <dsp:cNvSpPr/>
      </dsp:nvSpPr>
      <dsp:spPr>
        <a:xfrm>
          <a:off x="5443712" y="267206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kern="1200">
              <a:latin typeface="Calibri Light" panose="020F0302020204030204"/>
            </a:rPr>
            <a:t> 1500</a:t>
          </a:r>
          <a:r>
            <a:rPr lang="pl-PL" sz="2300" b="1" kern="1200"/>
            <a:t> WORKERS</a:t>
          </a:r>
          <a:endParaRPr lang="en-US" sz="2300" b="1" kern="1200"/>
        </a:p>
      </dsp:txBody>
      <dsp:txXfrm>
        <a:off x="5443712" y="2672063"/>
        <a:ext cx="432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959E48-B9D0-4EFE-B8B6-58FB5048C115}">
      <dsp:nvSpPr>
        <dsp:cNvPr id="0" name=""/>
        <dsp:cNvSpPr/>
      </dsp:nvSpPr>
      <dsp:spPr>
        <a:xfrm>
          <a:off x="0" y="17679"/>
          <a:ext cx="10131425" cy="7675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/>
            <a:t>30 </a:t>
          </a:r>
          <a:r>
            <a:rPr lang="en-GB" sz="3200" kern="1200"/>
            <a:t>union members vs „corpo-giant”</a:t>
          </a:r>
          <a:endParaRPr lang="en-US" sz="3200" kern="1200"/>
        </a:p>
      </dsp:txBody>
      <dsp:txXfrm>
        <a:off x="37467" y="55146"/>
        <a:ext cx="10056491" cy="692586"/>
      </dsp:txXfrm>
    </dsp:sp>
    <dsp:sp modelId="{C2561669-AC7C-4E57-A2FC-83C50A76227F}">
      <dsp:nvSpPr>
        <dsp:cNvPr id="0" name=""/>
        <dsp:cNvSpPr/>
      </dsp:nvSpPr>
      <dsp:spPr>
        <a:xfrm>
          <a:off x="0" y="877359"/>
          <a:ext cx="10131425" cy="7675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/>
            <a:t>Harsh anti-union campaign:</a:t>
          </a:r>
          <a:endParaRPr lang="en-US" sz="3200" kern="1200"/>
        </a:p>
      </dsp:txBody>
      <dsp:txXfrm>
        <a:off x="37467" y="914826"/>
        <a:ext cx="10056491" cy="692586"/>
      </dsp:txXfrm>
    </dsp:sp>
    <dsp:sp modelId="{6818FA49-7A75-489F-AD6A-E64562F65F99}">
      <dsp:nvSpPr>
        <dsp:cNvPr id="0" name=""/>
        <dsp:cNvSpPr/>
      </dsp:nvSpPr>
      <dsp:spPr>
        <a:xfrm>
          <a:off x="0" y="1644879"/>
          <a:ext cx="10131425" cy="172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1673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500" i="1" kern="1200"/>
            <a:t>Intimidation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500" i="1" kern="1200"/>
            <a:t>Bribing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l-PL" sz="2500" i="1" kern="1200"/>
            <a:t>SLAPP (</a:t>
          </a:r>
          <a:r>
            <a:rPr lang="en-US" sz="2500" i="1" kern="1200"/>
            <a:t>Strategic lawsuits against public participation</a:t>
          </a:r>
          <a:r>
            <a:rPr lang="pl-PL" sz="2500" i="1" kern="1200"/>
            <a:t>)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500" i="1" kern="1200"/>
            <a:t>Union representative got fired (April 2019)</a:t>
          </a:r>
          <a:endParaRPr lang="en-US" sz="2500" kern="1200"/>
        </a:p>
      </dsp:txBody>
      <dsp:txXfrm>
        <a:off x="0" y="1644879"/>
        <a:ext cx="10131425" cy="1722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953BC-8CA8-436C-B0CB-432A61BA3EF3}">
      <dsp:nvSpPr>
        <dsp:cNvPr id="0" name=""/>
        <dsp:cNvSpPr/>
      </dsp:nvSpPr>
      <dsp:spPr>
        <a:xfrm>
          <a:off x="0" y="252887"/>
          <a:ext cx="4339276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30-40 union members (rotating)</a:t>
          </a:r>
        </a:p>
      </dsp:txBody>
      <dsp:txXfrm>
        <a:off x="26930" y="279817"/>
        <a:ext cx="4285416" cy="497795"/>
      </dsp:txXfrm>
    </dsp:sp>
    <dsp:sp modelId="{D87C9F94-4F79-4630-B809-CC240B0406A6}">
      <dsp:nvSpPr>
        <dsp:cNvPr id="0" name=""/>
        <dsp:cNvSpPr/>
      </dsp:nvSpPr>
      <dsp:spPr>
        <a:xfrm>
          <a:off x="0" y="870783"/>
          <a:ext cx="4339276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No union actions (formal)</a:t>
          </a:r>
        </a:p>
      </dsp:txBody>
      <dsp:txXfrm>
        <a:off x="26930" y="897713"/>
        <a:ext cx="4285416" cy="497795"/>
      </dsp:txXfrm>
    </dsp:sp>
    <dsp:sp modelId="{DB4FBCE0-ED1B-4A60-A441-6BF4B64D6463}">
      <dsp:nvSpPr>
        <dsp:cNvPr id="0" name=""/>
        <dsp:cNvSpPr/>
      </dsp:nvSpPr>
      <dsp:spPr>
        <a:xfrm>
          <a:off x="0" y="1488677"/>
          <a:ext cx="4339276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 few workers' actions (collective)</a:t>
          </a:r>
        </a:p>
      </dsp:txBody>
      <dsp:txXfrm>
        <a:off x="26930" y="1515607"/>
        <a:ext cx="4285416" cy="4977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9E8A63-6F0A-4C59-B519-8DCB2318A70D}">
      <dsp:nvSpPr>
        <dsp:cNvPr id="0" name=""/>
        <dsp:cNvSpPr/>
      </dsp:nvSpPr>
      <dsp:spPr>
        <a:xfrm>
          <a:off x="0" y="4440079"/>
          <a:ext cx="1567052" cy="7284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449" tIns="120904" rIns="111449" bIns="120904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latin typeface="Calibri"/>
              <a:ea typeface="Calibri"/>
              <a:cs typeface="Calibri"/>
            </a:rPr>
            <a:t>END OF 2025</a:t>
          </a:r>
        </a:p>
      </dsp:txBody>
      <dsp:txXfrm>
        <a:off x="0" y="4440079"/>
        <a:ext cx="1567052" cy="728431"/>
      </dsp:txXfrm>
    </dsp:sp>
    <dsp:sp modelId="{8C39319A-05DD-4DCD-8E59-E8F90BF6A418}">
      <dsp:nvSpPr>
        <dsp:cNvPr id="0" name=""/>
        <dsp:cNvSpPr/>
      </dsp:nvSpPr>
      <dsp:spPr>
        <a:xfrm>
          <a:off x="1567052" y="4440079"/>
          <a:ext cx="4701157" cy="72843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362" tIns="254000" rIns="95362" bIns="2540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/>
              <a:ea typeface="Calibri"/>
              <a:cs typeface="Calibri"/>
            </a:rPr>
            <a:t> </a:t>
          </a:r>
          <a:r>
            <a:rPr lang="en-US" sz="2200" b="1" kern="1200">
              <a:latin typeface="Calibri"/>
              <a:ea typeface="Calibri"/>
              <a:cs typeface="Calibri"/>
            </a:rPr>
            <a:t>304 UNION MEMBERS​</a:t>
          </a:r>
          <a:endParaRPr lang="en-US" sz="2200" b="1" u="sng" kern="1200">
            <a:latin typeface="Calibri"/>
            <a:ea typeface="Calibri"/>
            <a:cs typeface="Calibri"/>
          </a:endParaRPr>
        </a:p>
      </dsp:txBody>
      <dsp:txXfrm>
        <a:off x="1567052" y="4440079"/>
        <a:ext cx="4701157" cy="728431"/>
      </dsp:txXfrm>
    </dsp:sp>
    <dsp:sp modelId="{318A170A-A95B-401B-8197-C65933E5658B}">
      <dsp:nvSpPr>
        <dsp:cNvPr id="0" name=""/>
        <dsp:cNvSpPr/>
      </dsp:nvSpPr>
      <dsp:spPr>
        <a:xfrm rot="10800000">
          <a:off x="0" y="3330677"/>
          <a:ext cx="1567052" cy="112032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449" tIns="120904" rIns="111449" bIns="120904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latin typeface="Calibri"/>
              <a:ea typeface="Calibri"/>
              <a:cs typeface="Calibri"/>
            </a:rPr>
            <a:t>BEGINNING OF 2025</a:t>
          </a:r>
        </a:p>
      </dsp:txBody>
      <dsp:txXfrm rot="-10800000">
        <a:off x="0" y="3330677"/>
        <a:ext cx="1567052" cy="728213"/>
      </dsp:txXfrm>
    </dsp:sp>
    <dsp:sp modelId="{82190C51-CB1D-485F-AE66-9C2E5C1605CD}">
      <dsp:nvSpPr>
        <dsp:cNvPr id="0" name=""/>
        <dsp:cNvSpPr/>
      </dsp:nvSpPr>
      <dsp:spPr>
        <a:xfrm>
          <a:off x="1567052" y="3330677"/>
          <a:ext cx="4701157" cy="72821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362" tIns="279400" rIns="95362" bIns="27940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Calibri"/>
              <a:ea typeface="Calibri"/>
              <a:cs typeface="Calibri"/>
            </a:rPr>
            <a:t>COLLECTIVE DISPUTE HAS STARTED</a:t>
          </a:r>
          <a:r>
            <a:rPr lang="en-US" sz="2400" b="1" kern="1200" dirty="0">
              <a:latin typeface="Calibri"/>
              <a:ea typeface="Calibri"/>
              <a:cs typeface="Calibri"/>
            </a:rPr>
            <a:t> </a:t>
          </a:r>
          <a:endParaRPr lang="en-US" sz="2400" b="0" kern="1200" dirty="0">
            <a:latin typeface="Calibri Light"/>
            <a:ea typeface="Calibri Light"/>
            <a:cs typeface="Calibri Light"/>
          </a:endParaRPr>
        </a:p>
      </dsp:txBody>
      <dsp:txXfrm>
        <a:off x="1567052" y="3330677"/>
        <a:ext cx="4701157" cy="728213"/>
      </dsp:txXfrm>
    </dsp:sp>
    <dsp:sp modelId="{0B7432BE-3F2E-40AB-861F-5C6B6A47C121}">
      <dsp:nvSpPr>
        <dsp:cNvPr id="0" name=""/>
        <dsp:cNvSpPr/>
      </dsp:nvSpPr>
      <dsp:spPr>
        <a:xfrm rot="10800000">
          <a:off x="0" y="2221275"/>
          <a:ext cx="1567052" cy="112032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449" tIns="120904" rIns="111449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latin typeface="Calibri"/>
              <a:ea typeface="Calibri"/>
              <a:cs typeface="Calibri"/>
            </a:rPr>
            <a:t>END OF 2022</a:t>
          </a:r>
        </a:p>
      </dsp:txBody>
      <dsp:txXfrm rot="-10800000">
        <a:off x="0" y="2221275"/>
        <a:ext cx="1567052" cy="728213"/>
      </dsp:txXfrm>
    </dsp:sp>
    <dsp:sp modelId="{A4620CCC-6829-4CDF-AC0F-F7CCD810E3E8}">
      <dsp:nvSpPr>
        <dsp:cNvPr id="0" name=""/>
        <dsp:cNvSpPr/>
      </dsp:nvSpPr>
      <dsp:spPr>
        <a:xfrm>
          <a:off x="1567052" y="2221275"/>
          <a:ext cx="4701157" cy="72821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362" tIns="279400" rIns="95362" bIns="27940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Calibri"/>
              <a:ea typeface="Calibri"/>
              <a:cs typeface="Calibri"/>
            </a:rPr>
            <a:t>168 MEMBERS! = FULL-TIME UNION HOURS FOR THE UNION BOARD</a:t>
          </a:r>
          <a:r>
            <a:rPr lang="en-US" sz="2000" b="1" kern="1200">
              <a:latin typeface="Calibri"/>
              <a:ea typeface="Calibri"/>
              <a:cs typeface="Calibri"/>
            </a:rPr>
            <a:t>​</a:t>
          </a:r>
          <a:endParaRPr lang="pl-PL" sz="2000" b="1" kern="1200">
            <a:latin typeface="Calibri"/>
            <a:ea typeface="Calibri"/>
            <a:cs typeface="Calibri"/>
          </a:endParaRPr>
        </a:p>
      </dsp:txBody>
      <dsp:txXfrm>
        <a:off x="1567052" y="2221275"/>
        <a:ext cx="4701157" cy="728213"/>
      </dsp:txXfrm>
    </dsp:sp>
    <dsp:sp modelId="{C1825F19-7907-4B7B-AB4F-A724C9FE0E9E}">
      <dsp:nvSpPr>
        <dsp:cNvPr id="0" name=""/>
        <dsp:cNvSpPr/>
      </dsp:nvSpPr>
      <dsp:spPr>
        <a:xfrm rot="10800000">
          <a:off x="0" y="1111873"/>
          <a:ext cx="1567052" cy="112032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449" tIns="120904" rIns="111449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latin typeface="Calibri"/>
              <a:ea typeface="Calibri"/>
              <a:cs typeface="Calibri"/>
            </a:rPr>
            <a:t>BEGINNING OF 2022</a:t>
          </a:r>
        </a:p>
      </dsp:txBody>
      <dsp:txXfrm rot="-10800000">
        <a:off x="0" y="1111873"/>
        <a:ext cx="1567052" cy="728213"/>
      </dsp:txXfrm>
    </dsp:sp>
    <dsp:sp modelId="{E91E88D3-5474-410F-8D8E-EA7BC3AE6FEA}">
      <dsp:nvSpPr>
        <dsp:cNvPr id="0" name=""/>
        <dsp:cNvSpPr/>
      </dsp:nvSpPr>
      <dsp:spPr>
        <a:xfrm>
          <a:off x="1567052" y="1111873"/>
          <a:ext cx="4701157" cy="72821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362" tIns="279400" rIns="95362" bIns="27940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Calibri"/>
              <a:ea typeface="Calibri"/>
              <a:cs typeface="Calibri"/>
            </a:rPr>
            <a:t>AGREEMENT OF COOPERATION BETWEEN UNION AND ORPEA​​</a:t>
          </a:r>
          <a:endParaRPr lang="pl-PL" sz="2200" b="1" kern="1200">
            <a:latin typeface="Calibri"/>
            <a:ea typeface="Calibri"/>
            <a:cs typeface="Calibri"/>
          </a:endParaRPr>
        </a:p>
      </dsp:txBody>
      <dsp:txXfrm>
        <a:off x="1567052" y="1111873"/>
        <a:ext cx="4701157" cy="728213"/>
      </dsp:txXfrm>
    </dsp:sp>
    <dsp:sp modelId="{19A9EE11-9090-43F3-8781-A0F630AC5D64}">
      <dsp:nvSpPr>
        <dsp:cNvPr id="0" name=""/>
        <dsp:cNvSpPr/>
      </dsp:nvSpPr>
      <dsp:spPr>
        <a:xfrm rot="10800000">
          <a:off x="0" y="2471"/>
          <a:ext cx="1567052" cy="112032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449" tIns="142240" rIns="111449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libri"/>
              <a:ea typeface="Calibri"/>
              <a:cs typeface="Calibri"/>
            </a:rPr>
            <a:t>END OF 2021</a:t>
          </a:r>
        </a:p>
      </dsp:txBody>
      <dsp:txXfrm rot="-10800000">
        <a:off x="0" y="2471"/>
        <a:ext cx="1567052" cy="728213"/>
      </dsp:txXfrm>
    </dsp:sp>
    <dsp:sp modelId="{C6EDE445-3E2D-4728-AF71-AC46DEAC316D}">
      <dsp:nvSpPr>
        <dsp:cNvPr id="0" name=""/>
        <dsp:cNvSpPr/>
      </dsp:nvSpPr>
      <dsp:spPr>
        <a:xfrm>
          <a:off x="1567052" y="2471"/>
          <a:ext cx="4701157" cy="728213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362" tIns="279400" rIns="95362" bIns="27940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Calibri"/>
              <a:ea typeface="Calibri"/>
              <a:cs typeface="Calibri"/>
            </a:rPr>
            <a:t>51 UNION MEMBERS​</a:t>
          </a:r>
          <a:endParaRPr lang="pl-PL" sz="2200" b="1" kern="1200">
            <a:latin typeface="Calibri"/>
            <a:ea typeface="Calibri"/>
            <a:cs typeface="Calibri"/>
          </a:endParaRPr>
        </a:p>
      </dsp:txBody>
      <dsp:txXfrm>
        <a:off x="1567052" y="2471"/>
        <a:ext cx="4701157" cy="7282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7449E-F99A-478A-A650-3CF7CB640711}" type="datetimeFigureOut">
              <a:rPr lang="pl-PL" smtClean="0"/>
              <a:t>23.02.2026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ED07F-C73E-4AA3-9ECC-E454E30136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044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err="1"/>
              <a:t>Exploitation</a:t>
            </a:r>
            <a:r>
              <a:rPr lang="pl-PL"/>
              <a:t>, </a:t>
            </a:r>
            <a:r>
              <a:rPr lang="pl-PL" err="1"/>
              <a:t>conflict</a:t>
            </a:r>
            <a:r>
              <a:rPr lang="pl-PL"/>
              <a:t> and </a:t>
            </a:r>
            <a:r>
              <a:rPr lang="pl-PL" err="1"/>
              <a:t>bogus</a:t>
            </a:r>
            <a:r>
              <a:rPr lang="pl-PL"/>
              <a:t> </a:t>
            </a:r>
            <a:r>
              <a:rPr lang="pl-PL" err="1"/>
              <a:t>social</a:t>
            </a:r>
            <a:r>
              <a:rPr lang="pl-PL"/>
              <a:t> </a:t>
            </a:r>
            <a:r>
              <a:rPr lang="pl-PL" err="1"/>
              <a:t>dialogue</a:t>
            </a:r>
            <a:r>
              <a:rPr lang="pl-PL"/>
              <a:t> in </a:t>
            </a:r>
            <a:r>
              <a:rPr lang="pl-PL" err="1"/>
              <a:t>Emeis</a:t>
            </a:r>
            <a:r>
              <a:rPr lang="pl-PL"/>
              <a:t> Poland.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D07F-C73E-4AA3-9ECC-E454E30136D6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963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SLAPP – </a:t>
            </a:r>
            <a:r>
              <a:rPr lang="pl-PL" err="1"/>
              <a:t>orpea</a:t>
            </a:r>
            <a:r>
              <a:rPr lang="pl-PL"/>
              <a:t> pozwała związek na początku w kilku kwestiach, m.in. Tego że związek jest nielegalny, nie pamiętam ile było tych spraw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D07F-C73E-4AA3-9ECC-E454E30136D6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1125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Marsz 100 serc, </a:t>
            </a:r>
            <a:r>
              <a:rPr lang="pl-PL" err="1"/>
              <a:t>Kolacija</a:t>
            </a:r>
            <a:r>
              <a:rPr lang="pl-PL"/>
              <a:t> związkowa, żądanie realnego dialogu z rządem dla PUZP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D07F-C73E-4AA3-9ECC-E454E30136D6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74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406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1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908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24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044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372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36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952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57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450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467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304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2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2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27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17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415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185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  <p:sldLayoutId id="2147484067" r:id="rId13"/>
    <p:sldLayoutId id="2147484068" r:id="rId14"/>
    <p:sldLayoutId id="2147484069" r:id="rId15"/>
    <p:sldLayoutId id="2147484070" r:id="rId16"/>
    <p:sldLayoutId id="214748407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image" Target="../media/image38.jpe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3.xml"/><Relationship Id="rId5" Type="http://schemas.openxmlformats.org/officeDocument/2006/relationships/image" Target="../media/image16.png"/><Relationship Id="rId10" Type="http://schemas.microsoft.com/office/2007/relationships/diagramDrawing" Target="../diagrams/drawing3.xml"/><Relationship Id="rId4" Type="http://schemas.openxmlformats.org/officeDocument/2006/relationships/image" Target="../media/image15.jpeg"/><Relationship Id="rId9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0DE242-93DD-C762-0086-FA2A8CF17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78" y="1014877"/>
            <a:ext cx="4476528" cy="24105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4800" b="1" i="1"/>
              <a:t>FROM CONFLICT TO NEGOTIATIONS </a:t>
            </a:r>
            <a:br>
              <a:rPr lang="en-US" sz="4800" b="1" i="1"/>
            </a:br>
            <a:r>
              <a:rPr lang="en-US" sz="4800" b="1" i="1"/>
              <a:t>IN EMEIS POLAND</a:t>
            </a:r>
          </a:p>
        </p:txBody>
      </p:sp>
      <p:pic>
        <p:nvPicPr>
          <p:cNvPr id="3" name="Obraz 3" descr="Obraz zawierający osoba, niebo, na wolnym powietrzu, pozowanie&#10;&#10;Opis wygenerowany automatycznie">
            <a:extLst>
              <a:ext uri="{FF2B5EF4-FFF2-40B4-BE49-F238E27FC236}">
                <a16:creationId xmlns:a16="http://schemas.microsoft.com/office/drawing/2014/main" id="{2AFC2428-DAAF-2C58-F002-D1E613A4B1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4" b="9166"/>
          <a:stretch>
            <a:fillRect/>
          </a:stretch>
        </p:blipFill>
        <p:spPr>
          <a:xfrm>
            <a:off x="6076606" y="1590288"/>
            <a:ext cx="5471927" cy="3673057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438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, w pomieszczeniu, osoba&#10;&#10;Opis wygenerowany automatycznie">
            <a:extLst>
              <a:ext uri="{FF2B5EF4-FFF2-40B4-BE49-F238E27FC236}">
                <a16:creationId xmlns:a16="http://schemas.microsoft.com/office/drawing/2014/main" id="{394F5C1A-5F28-3F3A-0B96-7E245105E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127" y="1255747"/>
            <a:ext cx="2355273" cy="2988761"/>
          </a:xfrm>
          <a:prstGeom prst="rect">
            <a:avLst/>
          </a:prstGeom>
        </p:spPr>
      </p:pic>
      <p:pic>
        <p:nvPicPr>
          <p:cNvPr id="5" name="Obraz 5" descr="Obraz zawierający tekst, ściana, osoba, w pomieszczeniu&#10;&#10;Opis wygenerowany automatycznie">
            <a:extLst>
              <a:ext uri="{FF2B5EF4-FFF2-40B4-BE49-F238E27FC236}">
                <a16:creationId xmlns:a16="http://schemas.microsoft.com/office/drawing/2014/main" id="{2A0B2F29-1A57-A003-E91B-64D910617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49828"/>
            <a:ext cx="3283526" cy="2514599"/>
          </a:xfrm>
          <a:prstGeom prst="rect">
            <a:avLst/>
          </a:prstGeom>
        </p:spPr>
      </p:pic>
      <p:pic>
        <p:nvPicPr>
          <p:cNvPr id="6" name="Obraz 6" descr="Obraz zawierający tekst, ściana, osoba, kobieta&#10;&#10;Opis wygenerowany automatycznie">
            <a:extLst>
              <a:ext uri="{FF2B5EF4-FFF2-40B4-BE49-F238E27FC236}">
                <a16:creationId xmlns:a16="http://schemas.microsoft.com/office/drawing/2014/main" id="{A23018A7-CC07-82D2-E516-5DA16498B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073" y="3012239"/>
            <a:ext cx="2008910" cy="2593052"/>
          </a:xfrm>
          <a:prstGeom prst="rect">
            <a:avLst/>
          </a:prstGeom>
        </p:spPr>
      </p:pic>
      <p:pic>
        <p:nvPicPr>
          <p:cNvPr id="7" name="Obraz 7" descr="Obraz zawierający tekst, osoba, ściana, w pomieszczeniu&#10;&#10;Opis wygenerowany automatycznie">
            <a:extLst>
              <a:ext uri="{FF2B5EF4-FFF2-40B4-BE49-F238E27FC236}">
                <a16:creationId xmlns:a16="http://schemas.microsoft.com/office/drawing/2014/main" id="{F09A0F0A-BDE4-841E-597E-DF1DBEF76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5504" y="554182"/>
            <a:ext cx="2109572" cy="3255819"/>
          </a:xfrm>
          <a:prstGeom prst="rect">
            <a:avLst/>
          </a:prstGeom>
        </p:spPr>
      </p:pic>
      <p:pic>
        <p:nvPicPr>
          <p:cNvPr id="8" name="Obraz 8" descr="Obraz zawierający tekst, ściana, osoba&#10;&#10;Opis wygenerowany automatycznie">
            <a:extLst>
              <a:ext uri="{FF2B5EF4-FFF2-40B4-BE49-F238E27FC236}">
                <a16:creationId xmlns:a16="http://schemas.microsoft.com/office/drawing/2014/main" id="{F935397D-50D6-B20B-6520-16E69FC3F3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0145" y="4589318"/>
            <a:ext cx="2743200" cy="2057400"/>
          </a:xfrm>
          <a:prstGeom prst="rect">
            <a:avLst/>
          </a:prstGeom>
        </p:spPr>
      </p:pic>
      <p:pic>
        <p:nvPicPr>
          <p:cNvPr id="9" name="Obraz 9" descr="Obraz zawierający tekst, osoba, w pomieszczeniu&#10;&#10;Opis wygenerowany automatycznie">
            <a:extLst>
              <a:ext uri="{FF2B5EF4-FFF2-40B4-BE49-F238E27FC236}">
                <a16:creationId xmlns:a16="http://schemas.microsoft.com/office/drawing/2014/main" id="{6A0351CE-B013-CFD8-04FD-B4B5E4E52D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654" y="3567545"/>
            <a:ext cx="2189019" cy="2923310"/>
          </a:xfrm>
          <a:prstGeom prst="rect">
            <a:avLst/>
          </a:prstGeom>
        </p:spPr>
      </p:pic>
      <p:pic>
        <p:nvPicPr>
          <p:cNvPr id="10" name="Obraz 10" descr="Obraz zawierający osoba&#10;&#10;Opis wygenerowany automatycznie">
            <a:extLst>
              <a:ext uri="{FF2B5EF4-FFF2-40B4-BE49-F238E27FC236}">
                <a16:creationId xmlns:a16="http://schemas.microsoft.com/office/drawing/2014/main" id="{B75837DA-1DBD-9172-B138-EA6722FD1A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855" y="4589318"/>
            <a:ext cx="2743200" cy="2057400"/>
          </a:xfrm>
          <a:prstGeom prst="rect">
            <a:avLst/>
          </a:prstGeom>
        </p:spPr>
      </p:pic>
      <p:pic>
        <p:nvPicPr>
          <p:cNvPr id="11" name="Obraz 11" descr="Obraz zawierający ściana, osoba, w pomieszczeniu&#10;&#10;Opis wygenerowany automatycznie">
            <a:extLst>
              <a:ext uri="{FF2B5EF4-FFF2-40B4-BE49-F238E27FC236}">
                <a16:creationId xmlns:a16="http://schemas.microsoft.com/office/drawing/2014/main" id="{AE247107-9473-1C70-E83B-1DA3E139D2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5855" y="713510"/>
            <a:ext cx="2105891" cy="28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76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C723DF-64C5-96C6-8E35-00D8FCE0B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287" y="208766"/>
            <a:ext cx="6263014" cy="4697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A5BE4E-D242-8EB7-7E3A-677AD4EFD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843" y="5232225"/>
            <a:ext cx="2045919" cy="1482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E8CD7-5736-68B7-FE4A-BFF2C0D68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07" y="3742150"/>
            <a:ext cx="2053747" cy="2713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1193CB-24A3-9AD8-E58E-06B2EC235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1199" y="4663334"/>
            <a:ext cx="1531830" cy="2056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02068-15FE-AF9D-44CF-96A22FCE2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613726" y="2296438"/>
            <a:ext cx="1916685" cy="2442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1DFDA9-99C1-2748-7327-A7CAC794A5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1734" y="5253101"/>
            <a:ext cx="1747005" cy="1450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B9C96C-E8B9-AE2F-FCF9-CACD7AA83F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9689404" y="242692"/>
            <a:ext cx="1753645" cy="2265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73418B-3939-E09A-E9BC-72DA0D8321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2685" y="5250493"/>
            <a:ext cx="1899782" cy="14509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D312AF-83CE-5DAB-BC2E-361751F6C4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899" y="733295"/>
            <a:ext cx="2085062" cy="26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53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D31CD5-1508-7335-A257-6058D2C03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55" y="365125"/>
            <a:ext cx="11139054" cy="1311709"/>
          </a:xfrm>
        </p:spPr>
        <p:txBody>
          <a:bodyPr>
            <a:normAutofit/>
          </a:bodyPr>
          <a:lstStyle/>
          <a:p>
            <a:r>
              <a:rPr lang="pl-PL" sz="4200" b="1">
                <a:cs typeface="Calibri Light"/>
              </a:rPr>
              <a:t>MARCH 2025 </a:t>
            </a:r>
            <a:r>
              <a:rPr lang="pl-PL" sz="4200" b="1" dirty="0">
                <a:solidFill>
                  <a:srgbClr val="FF0000"/>
                </a:solidFill>
                <a:cs typeface="Calibri Light"/>
              </a:rPr>
              <a:t>COLLECTIVE DISPUTE</a:t>
            </a:r>
            <a:endParaRPr lang="pl-PL" sz="4200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CA74E4-EF76-8702-B20D-D9506CF0E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13" y="2000821"/>
            <a:ext cx="11374581" cy="4858312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>
              <a:ea typeface="Calibri"/>
              <a:cs typeface="Calibri"/>
            </a:endParaRPr>
          </a:p>
          <a:p>
            <a:endParaRPr lang="en-GB" sz="220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C74D8-6D54-94AB-2A67-5C012679D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189" y="2261899"/>
            <a:ext cx="2720574" cy="3739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8C2FC7-9482-45AF-A503-D225EEBD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377" y="2274793"/>
            <a:ext cx="2640214" cy="3731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39FCB2-9D92-4CC4-0F6D-826C0CC7E26B}"/>
              </a:ext>
            </a:extLst>
          </p:cNvPr>
          <p:cNvSpPr txBox="1"/>
          <p:nvPr/>
        </p:nvSpPr>
        <p:spPr>
          <a:xfrm>
            <a:off x="890133" y="1884405"/>
            <a:ext cx="431202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00"/>
                </a:solidFill>
                <a:highlight>
                  <a:srgbClr val="FF0000"/>
                </a:highlight>
                <a:ea typeface="Calibri" panose="020F0502020204030204"/>
                <a:cs typeface="Calibri" panose="020F0502020204030204"/>
              </a:rPr>
              <a:t>1. SOCIAL FUND</a:t>
            </a:r>
          </a:p>
          <a:p>
            <a:r>
              <a:rPr lang="en-US" b="1">
                <a:highlight>
                  <a:srgbClr val="FF0000"/>
                </a:highlight>
                <a:ea typeface="Calibri" panose="020F0502020204030204"/>
                <a:cs typeface="Calibri" panose="020F0502020204030204"/>
              </a:rPr>
              <a:t>2-3. PAY RISE FOR NON-MEDICAL STAFF</a:t>
            </a:r>
          </a:p>
          <a:p>
            <a:r>
              <a:rPr lang="en-US" b="1">
                <a:solidFill>
                  <a:srgbClr val="FFFF00"/>
                </a:solidFill>
                <a:highlight>
                  <a:srgbClr val="FF0000"/>
                </a:highlight>
                <a:ea typeface="Calibri" panose="020F0502020204030204"/>
                <a:cs typeface="Calibri" panose="020F0502020204030204"/>
              </a:rPr>
              <a:t>4. APPROVAL OF MEDICAL CAREGIVER</a:t>
            </a:r>
            <a:endParaRPr lang="en-US">
              <a:solidFill>
                <a:srgbClr val="FFFF00"/>
              </a:solidFill>
              <a:highlight>
                <a:srgbClr val="FF0000"/>
              </a:highlight>
              <a:ea typeface="Calibri" panose="020F0502020204030204"/>
              <a:cs typeface="Calibri" panose="020F0502020204030204"/>
            </a:endParaRPr>
          </a:p>
          <a:p>
            <a:r>
              <a:rPr lang="en-US" b="1">
                <a:highlight>
                  <a:srgbClr val="FF0000"/>
                </a:highlight>
                <a:ea typeface="Calibri" panose="020F0502020204030204"/>
                <a:cs typeface="Calibri" panose="020F0502020204030204"/>
              </a:rPr>
              <a:t>5. SENIORITY BONUS</a:t>
            </a:r>
            <a:endParaRPr lang="en-US">
              <a:highlight>
                <a:srgbClr val="FF0000"/>
              </a:highlight>
              <a:ea typeface="Calibri"/>
              <a:cs typeface="Calibri"/>
            </a:endParaRPr>
          </a:p>
          <a:p>
            <a:r>
              <a:rPr lang="en-US" b="1">
                <a:solidFill>
                  <a:srgbClr val="FFFF00"/>
                </a:solidFill>
                <a:highlight>
                  <a:srgbClr val="FF0000"/>
                </a:highlight>
                <a:ea typeface="Calibri" panose="020F0502020204030204"/>
                <a:cs typeface="Calibri" panose="020F0502020204030204"/>
              </a:rPr>
              <a:t>6. CHRISTMAS&amp;EASTER BONUSES</a:t>
            </a:r>
          </a:p>
          <a:p>
            <a:r>
              <a:rPr lang="en-US" b="1">
                <a:highlight>
                  <a:srgbClr val="FF0000"/>
                </a:highlight>
                <a:ea typeface="Calibri" panose="020F0502020204030204"/>
                <a:cs typeface="Calibri" panose="020F0502020204030204"/>
              </a:rPr>
              <a:t>7. REGULATORY BONUS</a:t>
            </a:r>
          </a:p>
          <a:p>
            <a:r>
              <a:rPr lang="en-US" b="1">
                <a:solidFill>
                  <a:srgbClr val="FFFF00"/>
                </a:solidFill>
                <a:highlight>
                  <a:srgbClr val="FF0000"/>
                </a:highlight>
                <a:ea typeface="Calibri" panose="020F0502020204030204"/>
                <a:cs typeface="Calibri" panose="020F0502020204030204"/>
              </a:rPr>
              <a:t>8. SALES BONUS</a:t>
            </a:r>
          </a:p>
        </p:txBody>
      </p:sp>
    </p:spTree>
    <p:extLst>
      <p:ext uri="{BB962C8B-B14F-4D97-AF65-F5344CB8AC3E}">
        <p14:creationId xmlns:p14="http://schemas.microsoft.com/office/powerpoint/2010/main" val="489761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2C0B0C-311B-83EF-C58A-D955BA16A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972033" y="72078"/>
            <a:ext cx="1945986" cy="2141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CD8A2A-4E25-441C-A8F7-8618141F1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427" y="2249958"/>
            <a:ext cx="4086919" cy="2811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1C2D4E-D289-28F8-69F8-D31877E1D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441" y="175050"/>
            <a:ext cx="1977692" cy="1791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3EE616-953D-72B1-0EAC-AD05D218B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4669" y="4391797"/>
            <a:ext cx="3932793" cy="2203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AE1E5C-69D9-EA84-50B5-F0C141126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6709" y="4108619"/>
            <a:ext cx="1358481" cy="2502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5A5982-EF6A-0584-056F-AADCA4EE8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3913" y="5236174"/>
            <a:ext cx="2682286" cy="1472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BCB312-2B87-B886-03D4-254E2DD85B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3090" y="226540"/>
            <a:ext cx="1467365" cy="1884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2491EB-4D49-78D4-17A3-4B1B0273F7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0914" y="2363229"/>
            <a:ext cx="2399271" cy="1729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CCC5AC-2D1F-C2A4-D56C-C0DA87174C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6710" y="2069757"/>
            <a:ext cx="1457069" cy="19255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37CA51-CB82-53A8-C895-70677592E3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345" y="4649229"/>
            <a:ext cx="1395285" cy="20594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C955A8-F88D-B074-7331-9A9045AC1E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10178980" y="473676"/>
            <a:ext cx="1374690" cy="18741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C95C34-3C6E-342F-F1FB-83CB9E129D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5455" y="2363229"/>
            <a:ext cx="1673311" cy="21521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989302-D169-EE16-FE2B-C953A02F66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51277" y="2244812"/>
            <a:ext cx="1077355" cy="18638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9A2265-CE38-3201-B3F0-32D212D528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32292" y="190497"/>
            <a:ext cx="1673310" cy="1915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3E6A3D-F1DD-801D-6589-3AFCE7400E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9115" y="133864"/>
            <a:ext cx="1549744" cy="19358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29D922-BECA-CF69-6AF7-DF092171AAB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19238" y="5194986"/>
            <a:ext cx="1540501" cy="15445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BBEFCC-352D-3BA5-7DBA-67A330B8A747}"/>
              </a:ext>
            </a:extLst>
          </p:cNvPr>
          <p:cNvSpPr txBox="1"/>
          <p:nvPr/>
        </p:nvSpPr>
        <p:spPr>
          <a:xfrm>
            <a:off x="9705483" y="228323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WHATEVER IT TAKES</a:t>
            </a:r>
          </a:p>
        </p:txBody>
      </p:sp>
    </p:spTree>
    <p:extLst>
      <p:ext uri="{BB962C8B-B14F-4D97-AF65-F5344CB8AC3E}">
        <p14:creationId xmlns:p14="http://schemas.microsoft.com/office/powerpoint/2010/main" val="2987692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DC26C9-3923-4F5B-884B-45F0E0E3E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B02ACD-0E63-BD5F-9C67-C2A98B7530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42"/>
          <a:stretch>
            <a:fillRect/>
          </a:stretch>
        </p:blipFill>
        <p:spPr>
          <a:xfrm>
            <a:off x="1170140" y="1913399"/>
            <a:ext cx="8489112" cy="454207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3A8047-42D7-7C06-71D0-BB7130E51FFA}"/>
              </a:ext>
            </a:extLst>
          </p:cNvPr>
          <p:cNvSpPr txBox="1"/>
          <p:nvPr/>
        </p:nvSpPr>
        <p:spPr>
          <a:xfrm>
            <a:off x="660424" y="-796"/>
            <a:ext cx="8872670" cy="192155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2800" b="1">
                <a:latin typeface="Calibri Light"/>
                <a:ea typeface="Calibri Light"/>
                <a:cs typeface="Calibri Light"/>
              </a:rPr>
              <a:t>MAY 2015</a:t>
            </a:r>
          </a:p>
          <a:p>
            <a:pPr defTabSz="457200">
              <a:spcAft>
                <a:spcPts val="1000"/>
              </a:spcAft>
            </a:pPr>
            <a:r>
              <a:rPr lang="en-US" sz="2800" b="1" dirty="0">
                <a:latin typeface="Calibri Light"/>
                <a:ea typeface="Calibri Light"/>
                <a:cs typeface="Calibri Light"/>
              </a:rPr>
              <a:t>LEADERS &amp; ACTIVISTS </a:t>
            </a:r>
            <a:r>
              <a:rPr lang="en-US" sz="2800" b="1">
                <a:latin typeface="Calibri Light"/>
                <a:ea typeface="Calibri Light"/>
                <a:cs typeface="Calibri Light"/>
              </a:rPr>
              <a:t>FROM EMEIS:</a:t>
            </a:r>
            <a:endParaRPr lang="en-US" sz="2800" b="1" dirty="0">
              <a:latin typeface="Calibri Light"/>
              <a:ea typeface="Calibri Light"/>
              <a:cs typeface="Calibri Light"/>
            </a:endParaRPr>
          </a:p>
          <a:p>
            <a:pPr defTabSz="45720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2400" b="1" i="1">
                <a:latin typeface="Calibri Light"/>
                <a:ea typeface="Calibri Light"/>
                <a:cs typeface="Calibri Light"/>
              </a:rPr>
              <a:t>INTEGRATION MEETING &amp; RECORDING </a:t>
            </a:r>
            <a:r>
              <a:rPr lang="en-US" sz="2400" b="1" i="1" dirty="0">
                <a:latin typeface="Calibri Light"/>
                <a:ea typeface="Calibri Light"/>
                <a:cs typeface="Calibri Light"/>
              </a:rPr>
              <a:t>MOVIES WITH DEMANDS</a:t>
            </a:r>
          </a:p>
        </p:txBody>
      </p:sp>
    </p:spTree>
    <p:extLst>
      <p:ext uri="{BB962C8B-B14F-4D97-AF65-F5344CB8AC3E}">
        <p14:creationId xmlns:p14="http://schemas.microsoft.com/office/powerpoint/2010/main" val="17425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02549BA-4EBA-46D6-AA90-3D948F7C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C94D9D-B8FF-0609-F8E1-416777879C45}"/>
              </a:ext>
            </a:extLst>
          </p:cNvPr>
          <p:cNvSpPr txBox="1"/>
          <p:nvPr/>
        </p:nvSpPr>
        <p:spPr>
          <a:xfrm>
            <a:off x="1436344" y="825811"/>
            <a:ext cx="6418047" cy="145801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457200"/>
            <a:r>
              <a:rPr lang="en-US" sz="2800" b="1" cap="all">
                <a:ln w="3175" cmpd="sng">
                  <a:noFill/>
                </a:ln>
                <a:latin typeface="+mj-lt"/>
                <a:ea typeface="+mj-ea"/>
                <a:cs typeface="+mj-cs"/>
              </a:rPr>
              <a:t>AUGUST 2026</a:t>
            </a:r>
            <a:endParaRPr lang="en-US">
              <a:latin typeface="Calibri" panose="020F0502020204030204"/>
              <a:ea typeface="Calibri"/>
              <a:cs typeface="Calibri"/>
            </a:endParaRPr>
          </a:p>
          <a:p>
            <a:pPr defTabSz="457200"/>
            <a:r>
              <a:rPr lang="en-US" sz="2800" b="1" cap="all">
                <a:ln w="3175" cmpd="sng">
                  <a:noFill/>
                </a:ln>
                <a:latin typeface="+mj-lt"/>
                <a:ea typeface="+mj-ea"/>
                <a:cs typeface="+mj-cs"/>
              </a:rPr>
              <a:t>FIRST COLLECTIVE ACTION "WITH FACES" ON </a:t>
            </a:r>
            <a:r>
              <a:rPr lang="en-US" sz="2800" b="1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SOCIAL MEDIA 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4" name="Picture 3" descr="Facebook Logo Images &amp; Templates | Free PSD, Photos, and Illustrations ...">
            <a:extLst>
              <a:ext uri="{FF2B5EF4-FFF2-40B4-BE49-F238E27FC236}">
                <a16:creationId xmlns:a16="http://schemas.microsoft.com/office/drawing/2014/main" id="{44457C49-B739-3D09-3232-4C1522916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709" y="2281575"/>
            <a:ext cx="1037549" cy="970314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4F7B91-51BC-ACE3-102C-CC66BA4AF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498" y="589488"/>
            <a:ext cx="3200894" cy="567678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517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7256BC-CD01-F27D-5AB5-FE5F6C27D5C5}"/>
              </a:ext>
            </a:extLst>
          </p:cNvPr>
          <p:cNvSpPr txBox="1"/>
          <p:nvPr/>
        </p:nvSpPr>
        <p:spPr>
          <a:xfrm>
            <a:off x="710945" y="539907"/>
            <a:ext cx="984127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 Light"/>
                <a:ea typeface="Calibri Light"/>
                <a:cs typeface="Calibri Light"/>
              </a:rPr>
              <a:t>FEBRUARY 2026</a:t>
            </a:r>
          </a:p>
          <a:p>
            <a:endParaRPr lang="en-US" sz="2800" b="1" dirty="0">
              <a:latin typeface="Calibri Light"/>
              <a:ea typeface="Calibri Light"/>
              <a:cs typeface="Calibri Light"/>
            </a:endParaRPr>
          </a:p>
          <a:p>
            <a:r>
              <a:rPr lang="en-US" sz="2400" b="1">
                <a:latin typeface="Calibri Light"/>
                <a:ea typeface="Calibri Light"/>
                <a:cs typeface="Calibri Light"/>
              </a:rPr>
              <a:t>THE MEDIATION PROCESS FINISHED WITH THE PROTOCOLE OF DISAGREEMENT</a:t>
            </a:r>
            <a:r>
              <a:rPr lang="en-US" sz="2400" b="1" dirty="0">
                <a:latin typeface="Calibri Light"/>
                <a:ea typeface="Calibri Light"/>
                <a:cs typeface="Calibri Ligh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73B60F-F2B0-8B4E-AB5C-354ED5370B3E}"/>
              </a:ext>
            </a:extLst>
          </p:cNvPr>
          <p:cNvSpPr txBox="1"/>
          <p:nvPr/>
        </p:nvSpPr>
        <p:spPr>
          <a:xfrm>
            <a:off x="3722175" y="2026498"/>
            <a:ext cx="19185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Calibri Light"/>
                <a:ea typeface="Calibri Light"/>
                <a:cs typeface="Calibri Light"/>
              </a:rPr>
              <a:t>NEXT</a:t>
            </a:r>
            <a:endParaRPr lang="en-US" b="1">
              <a:latin typeface="Calibri Light"/>
              <a:ea typeface="Calibri Light"/>
              <a:cs typeface="Calibri Light"/>
            </a:endParaRPr>
          </a:p>
          <a:p>
            <a:r>
              <a:rPr lang="en-US" sz="3600" b="1">
                <a:solidFill>
                  <a:srgbClr val="FFFF00"/>
                </a:solidFill>
                <a:latin typeface="Calibri Light"/>
                <a:ea typeface="Calibri Light"/>
                <a:cs typeface="Calibri Light"/>
              </a:rPr>
              <a:t>STEPS???</a:t>
            </a:r>
            <a:endParaRPr lang="en-US" b="1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BE1D68-77B3-50A4-C7A6-38E16D1CEBF2}"/>
              </a:ext>
            </a:extLst>
          </p:cNvPr>
          <p:cNvSpPr txBox="1"/>
          <p:nvPr/>
        </p:nvSpPr>
        <p:spPr>
          <a:xfrm>
            <a:off x="711586" y="2481508"/>
            <a:ext cx="284758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 Light"/>
                <a:ea typeface="Calibri Light"/>
                <a:cs typeface="Calibri Light"/>
              </a:rPr>
              <a:t>STRIKE IN EMEIS?</a:t>
            </a:r>
          </a:p>
          <a:p>
            <a:r>
              <a:rPr lang="en-US" sz="2800" i="1">
                <a:ea typeface="Calibri"/>
                <a:cs typeface="Calibri"/>
              </a:rPr>
              <a:t>ARE WE READY?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82BD4D-396E-72F8-C1A1-C79B6613B6D7}"/>
              </a:ext>
            </a:extLst>
          </p:cNvPr>
          <p:cNvSpPr txBox="1"/>
          <p:nvPr/>
        </p:nvSpPr>
        <p:spPr>
          <a:xfrm>
            <a:off x="6001761" y="2026282"/>
            <a:ext cx="5290159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 Light"/>
                <a:ea typeface="Calibri Light"/>
                <a:cs typeface="Calibri Light"/>
              </a:rPr>
              <a:t>COOPERATION</a:t>
            </a:r>
            <a:r>
              <a:rPr lang="en-US" sz="2400" b="1">
                <a:ea typeface="Calibri"/>
                <a:cs typeface="Calibri"/>
              </a:rPr>
              <a:t> ON NATIONAL LEVEL:</a:t>
            </a:r>
            <a:endParaRPr lang="en-US"/>
          </a:p>
          <a:p>
            <a:endParaRPr lang="en-US" sz="2400" b="1" dirty="0">
              <a:ea typeface="Calibri"/>
              <a:cs typeface="Calibri"/>
            </a:endParaRPr>
          </a:p>
          <a:p>
            <a:pPr marL="342900" indent="-342900">
              <a:buFont typeface="Calibri"/>
              <a:buChar char="-"/>
            </a:pPr>
            <a:r>
              <a:rPr lang="en-US" sz="2000">
                <a:ea typeface="Calibri"/>
                <a:cs typeface="Calibri"/>
              </a:rPr>
              <a:t>COALITION BETWEEN THE TWO LARGEST UNION KONFEDERATIONS</a:t>
            </a:r>
          </a:p>
          <a:p>
            <a:pPr marL="342900" indent="-342900">
              <a:buFont typeface="Calibri"/>
              <a:buChar char="-"/>
            </a:pPr>
            <a:r>
              <a:rPr lang="en-US" sz="2000">
                <a:ea typeface="Calibri"/>
                <a:cs typeface="Calibri"/>
              </a:rPr>
              <a:t>SUBMIT A PROPOSAL TO THE GOVERNMENT OF CBA FOR THE WHOLE CARE SECTOR</a:t>
            </a:r>
          </a:p>
        </p:txBody>
      </p:sp>
    </p:spTree>
    <p:extLst>
      <p:ext uri="{BB962C8B-B14F-4D97-AF65-F5344CB8AC3E}">
        <p14:creationId xmlns:p14="http://schemas.microsoft.com/office/powerpoint/2010/main" val="2507928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375">
            <a:extLst>
              <a:ext uri="{FF2B5EF4-FFF2-40B4-BE49-F238E27FC236}">
                <a16:creationId xmlns:a16="http://schemas.microsoft.com/office/drawing/2014/main" id="{D7BC67C6-58A5-4AB3-B8C7-42B793A3F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814F0E-22AC-D3FA-4502-897339C3EB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498" r="3249" b="-3"/>
          <a:stretch>
            <a:fillRect/>
          </a:stretch>
        </p:blipFill>
        <p:spPr>
          <a:xfrm>
            <a:off x="954580" y="1030288"/>
            <a:ext cx="2314594" cy="2314573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62F413-BA98-C8BA-BB53-C7960D907D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761" r="13484" b="1"/>
          <a:stretch>
            <a:fillRect/>
          </a:stretch>
        </p:blipFill>
        <p:spPr>
          <a:xfrm>
            <a:off x="3436360" y="1163012"/>
            <a:ext cx="2652127" cy="2181849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8300ED-B536-688B-3914-5C2314C9B7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480" r="18019" b="-1"/>
          <a:stretch>
            <a:fillRect/>
          </a:stretch>
        </p:blipFill>
        <p:spPr>
          <a:xfrm>
            <a:off x="965263" y="3513136"/>
            <a:ext cx="2309835" cy="2309813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4134A9-8095-35CA-32BF-A100DDC7A1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116" r="28717" b="1"/>
          <a:stretch>
            <a:fillRect/>
          </a:stretch>
        </p:blipFill>
        <p:spPr>
          <a:xfrm>
            <a:off x="3436360" y="3513136"/>
            <a:ext cx="2658050" cy="2216343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9C3767-C182-C452-BC53-17BC614FA426}"/>
              </a:ext>
            </a:extLst>
          </p:cNvPr>
          <p:cNvSpPr txBox="1"/>
          <p:nvPr/>
        </p:nvSpPr>
        <p:spPr>
          <a:xfrm>
            <a:off x="6706072" y="1032684"/>
            <a:ext cx="5220535" cy="248372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defTabSz="45720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2800" b="1">
                <a:latin typeface="Calibri Light"/>
                <a:ea typeface="Calibri Light"/>
                <a:cs typeface="Calibri Light"/>
              </a:rPr>
              <a:t>NOVEMBER 2024</a:t>
            </a:r>
            <a:endParaRPr lang="en-US" sz="2800" b="1" dirty="0">
              <a:latin typeface="Calibri Light"/>
              <a:ea typeface="Calibri Light"/>
              <a:cs typeface="Calibri Light"/>
            </a:endParaRPr>
          </a:p>
          <a:p>
            <a:pPr defTabSz="457200">
              <a:spcAft>
                <a:spcPts val="1000"/>
              </a:spcAft>
            </a:pPr>
            <a:r>
              <a:rPr lang="en-US" sz="2800" b="1">
                <a:latin typeface="Calibri Light"/>
                <a:ea typeface="Calibri Light"/>
                <a:cs typeface="Calibri Light"/>
              </a:rPr>
              <a:t>THE MINISTRY </a:t>
            </a:r>
            <a:r>
              <a:rPr lang="en-US" sz="2800" b="1" dirty="0">
                <a:latin typeface="Calibri Light"/>
                <a:ea typeface="Calibri Light"/>
                <a:cs typeface="Calibri Light"/>
              </a:rPr>
              <a:t>OF LABOUR:</a:t>
            </a:r>
            <a:endParaRPr lang="en-US" sz="2800" b="1">
              <a:latin typeface="Calibri Light"/>
              <a:ea typeface="Calibri Light"/>
              <a:cs typeface="Calibri Light"/>
            </a:endParaRPr>
          </a:p>
          <a:p>
            <a:pPr defTabSz="457200">
              <a:spcAft>
                <a:spcPts val="1000"/>
              </a:spcAft>
            </a:pPr>
            <a:endParaRPr lang="en-US" sz="2400" b="1" dirty="0">
              <a:latin typeface="Calibri Light"/>
              <a:ea typeface="Calibri Light"/>
              <a:cs typeface="Calibri Light"/>
            </a:endParaRPr>
          </a:p>
          <a:p>
            <a:pPr defTabSz="45720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2400" b="1" i="1"/>
              <a:t>TWO CARE UNIONS:</a:t>
            </a:r>
            <a:endParaRPr lang="en-US" sz="2400" b="1" i="1">
              <a:ea typeface="Calibri"/>
              <a:cs typeface="Calibri"/>
            </a:endParaRPr>
          </a:p>
          <a:p>
            <a:pPr defTabSz="457200">
              <a:spcAft>
                <a:spcPts val="1000"/>
              </a:spcAft>
            </a:pPr>
            <a:r>
              <a:rPr lang="en-US" sz="2400" b="1" i="1"/>
              <a:t>FROM PUBLIC &amp; </a:t>
            </a:r>
            <a:r>
              <a:rPr lang="en-US" sz="2400" b="1" i="1" dirty="0"/>
              <a:t>PRIVATE SECTOR</a:t>
            </a:r>
            <a:endParaRPr lang="en-US" sz="2400" b="1" i="1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6702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D7BC3E-179B-494E-9F21-FE10F267E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C09642-E6CA-0C54-36FD-6AB93BA610C0}"/>
              </a:ext>
            </a:extLst>
          </p:cNvPr>
          <p:cNvSpPr txBox="1"/>
          <p:nvPr/>
        </p:nvSpPr>
        <p:spPr>
          <a:xfrm>
            <a:off x="610142" y="827238"/>
            <a:ext cx="4787158" cy="260101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>
                <a:ln w="3175" cmpd="sng">
                  <a:noFill/>
                </a:ln>
                <a:latin typeface="+mj-lt"/>
                <a:ea typeface="+mj-ea"/>
                <a:cs typeface="+mj-cs"/>
              </a:rPr>
              <a:t>NOVEMBER 2025 </a:t>
            </a:r>
            <a:endParaRPr lang="en-US" sz="2800" b="1" cap="all" dirty="0">
              <a:ln w="3175" cmpd="sng">
                <a:noFill/>
              </a:ln>
              <a:latin typeface="+mj-lt"/>
              <a:ea typeface="Calibri Light"/>
              <a:cs typeface="Calibri Light"/>
            </a:endParaRP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>
                <a:ln w="3175" cmpd="sng">
                  <a:noFill/>
                </a:ln>
                <a:latin typeface="+mj-lt"/>
                <a:ea typeface="+mj-ea"/>
                <a:cs typeface="+mj-cs"/>
              </a:rPr>
              <a:t>FIRST INTER-UNION </a:t>
            </a:r>
            <a:r>
              <a:rPr lang="en-US" sz="2800" b="1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MEETING:</a:t>
            </a:r>
            <a:endParaRPr lang="en-US" sz="2800" cap="all">
              <a:ln w="3175" cmpd="sng">
                <a:noFill/>
              </a:ln>
              <a:latin typeface="+mj-lt"/>
              <a:ea typeface="Calibri Light"/>
              <a:cs typeface="Calibri Light"/>
            </a:endParaRP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b="1" cap="all">
              <a:ln w="3175" cmpd="sng">
                <a:noFill/>
              </a:ln>
              <a:latin typeface="+mj-lt"/>
              <a:ea typeface="+mj-ea"/>
              <a:cs typeface="+mj-cs"/>
            </a:endParaRP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1" cap="all">
                <a:ln w="3175" cmpd="sng">
                  <a:noFill/>
                </a:ln>
                <a:latin typeface="+mj-lt"/>
                <a:ea typeface="+mj-ea"/>
                <a:cs typeface="+mj-cs"/>
              </a:rPr>
              <a:t>DISCUSSING &amp; PLANNING</a:t>
            </a:r>
            <a:endParaRPr lang="en-US" sz="2400" i="1" cap="all">
              <a:ln w="3175" cmpd="sng">
                <a:noFill/>
              </a:ln>
              <a:latin typeface="+mj-lt"/>
              <a:ea typeface="Calibri Light"/>
              <a:cs typeface="Calibri Light"/>
            </a:endParaRP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1" cap="all">
                <a:ln w="3175" cmpd="sng">
                  <a:noFill/>
                </a:ln>
                <a:latin typeface="+mj-lt"/>
                <a:ea typeface="+mj-ea"/>
                <a:cs typeface="+mj-cs"/>
              </a:rPr>
              <a:t>OF </a:t>
            </a:r>
            <a:r>
              <a:rPr lang="en-US" sz="2400" b="1" i="1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CARE NATIONAL CBA</a:t>
            </a:r>
            <a:endParaRPr lang="en-US" sz="2400" i="1" cap="all">
              <a:ln w="3175" cmpd="sng">
                <a:noFill/>
              </a:ln>
              <a:latin typeface="+mj-lt"/>
              <a:ea typeface="Calibri Light"/>
              <a:cs typeface="Calibri Light"/>
            </a:endParaRP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b="1" cap="all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71680A-EB53-4CE7-BCAB-5DFE483BB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8BBE61-1A5A-4815-88CA-3F7A804C9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20A80EB-1CD0-4DCF-93FC-629801F6BC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06020C4-C983-402D-8345-44D1FEFA3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F7A2499-16D5-4F3A-8229-84F28BDAB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22EAD25-BB94-4141-A295-2A8A0D684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668ECF8-6709-4399-8F93-7BA8C48AE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7CB18EE-0F19-4E9C-9C4A-3A7B41661A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9E3A13C-8604-4444-B42E-034C1BA6C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0872AB5-6A3F-4A57-92BE-4A67B3991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EA9F720-37A3-42AB-AF68-69663CD1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A8E43D-55B0-4515-A37D-8ECBCC87D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7A1DD30-B28F-4B54-BD01-C1D4F03C1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24F8736-F0BE-4E7D-A558-0E61CE411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D57A195-42C4-4A15-BEC0-01E309A66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B285467-57CE-42C5-AE89-189B1C18A7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CE2518D-1FB7-4BD0-BB5B-880874DC2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913B05F-254F-48A9-9D2B-C70286A2C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D9CBA09-628E-45DF-9DB6-033A5315E6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BC36F7E-4D70-4E74-8E9D-24CF53C9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68DF309-FC38-4634-BDE1-C173C75C5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94A1161-EC83-45E5-898A-A8E6BDACC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5E0D6C2-69EF-4A67-A72C-0B83F0664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D29876E-D82C-4B61-8DD3-FEA79BD4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FBD7015-C34E-4622-8107-A3DD25E1C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7FFF73A-2087-45E6-BAE7-16FCAE587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022113B-15AC-478D-B7D0-EA15838CD3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DBB83CD-1BD0-4041-8567-59F1F8862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8BE9060-4BF5-47E1-8722-05EBF566C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9D64FA-5486-4AAB-9343-F212ED7D0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E3D795E-59C3-4F8F-AA78-823FA3F30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876D8E7-54FC-4E23-A769-73C77065F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25200D4-7BDE-4ED2-B18B-532CA527A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F9A03CB-3BC9-4DD5-B9D3-B212549F2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69AA268-FBDE-4EA6-9BEA-FB2D4AD1C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6978AD3-F137-409F-A82F-302554809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144D908-C53B-444E-A2A4-5EB827616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B08F10D-4E63-4103-A7D0-832D0B020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763A978-718B-40CA-A158-8BF825C5C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D378201-DD5F-4D59-96B4-A7FECB35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8397549-7EE3-45E1-A829-1B9BD184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4FF9187-1FB5-4EE0-80E7-AFA410079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852A42A-5D28-4B90-9E02-2B93BA4D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5A954-86C4-4212-829F-BFDA5661E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BB10526-B356-409D-B3F0-A8743BCE8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8B971CC-DFE8-46D5-AAAF-C0CF35300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34BE3E2-E25D-4D69-8A56-A1A1FD9D4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360B56A-E75E-4ED7-AFE8-E8E59F929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979058E-BAC7-40C0-93E9-B81414606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52CED94-F18A-4A64-A3C5-EFB5F1D14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A360A57-923D-4C53-B51C-12BB9F0BA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270D951-AC6C-4315-AFBD-CEF42565A6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761B354-89C3-4FFE-BF0A-0AF52C437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BA50C87-FFD2-413D-9EE9-5F7A7249D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5123C9A-839E-4453-9E43-6FE10426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B95B4CD-1FD0-4464-A1E7-9C39C7802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CE13DD1-D918-4A88-AB01-C62319B95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18F8267-4A7C-4FDD-9007-5909DA288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BD7CCD5-DC59-45A8-8E07-A8905F285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0E4B283-3864-4584-B94B-000F02043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39A7F6F-E436-49CA-B0FC-33BFBB09D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A19BB2F-77C8-4C9A-8914-47E2DA293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8680443-D862-4268-8E74-B68214F39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353FB63-EF3C-4289-9486-7392D7867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EB55C3D-14ED-4D95-B927-7A271C7D6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4660AC2-0745-4047-A05A-6676BFAB9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556BD76-0092-4D4B-913D-B7E9F6FC2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83FB6DA-9B45-46E7-9F58-B0CADEC766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4023A0F-53D0-4AD0-9F3F-095CAC35B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4E12485-0AFE-4C71-87B5-475C314B0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B931013-A514-4ED3-89A3-01DF80D64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9DA7143-11A0-4D62-B144-5779E47FA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FAFDAE6-9DF8-4961-B484-9050F8EB9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44393B2-B552-4DA5-B9A2-C0A508852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FAF428A-666F-441E-BB57-2763DB1B6D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F7E76E1-AC46-4A59-9001-BABD89F37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995EFC5-8222-4875-B0AA-9B40964BA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A03A264-530D-43EB-8EBA-F74B479A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ED8B9CB-1F6F-4F13-8F30-C762F0865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Freeform 5">
            <a:extLst>
              <a:ext uri="{FF2B5EF4-FFF2-40B4-BE49-F238E27FC236}">
                <a16:creationId xmlns:a16="http://schemas.microsoft.com/office/drawing/2014/main" id="{5904957B-E461-48C8-A2D3-A823EA9DC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94" name="Freeform 14">
            <a:extLst>
              <a:ext uri="{FF2B5EF4-FFF2-40B4-BE49-F238E27FC236}">
                <a16:creationId xmlns:a16="http://schemas.microsoft.com/office/drawing/2014/main" id="{0FBA60B7-2B14-420D-9453-17864D914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4F4EE-1121-FF49-7ECA-5EBE1CAB6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874" y="1284822"/>
            <a:ext cx="3559733" cy="962024"/>
          </a:xfrm>
          <a:prstGeom prst="rect">
            <a:avLst/>
          </a:prstGeom>
        </p:spPr>
      </p:pic>
      <p:pic>
        <p:nvPicPr>
          <p:cNvPr id="3" name="Picture 2" descr="Logo - Komisja Krajowa NSZZ Solidarność">
            <a:extLst>
              <a:ext uri="{FF2B5EF4-FFF2-40B4-BE49-F238E27FC236}">
                <a16:creationId xmlns:a16="http://schemas.microsoft.com/office/drawing/2014/main" id="{18D08028-399D-F45F-22D5-EE93F5CBD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2802" y="5495476"/>
            <a:ext cx="2239572" cy="912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005E75-DC67-116C-0E3B-A99A5E5CA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6944" y="2692554"/>
            <a:ext cx="5858469" cy="25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5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E66219-DD19-4776-A661-5538EE74F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5" name="Obraz 5" descr="Obraz zawierający trawa, na wolnym powietrzu, pies&#10;&#10;Opis wygenerowany automatycznie">
            <a:extLst>
              <a:ext uri="{FF2B5EF4-FFF2-40B4-BE49-F238E27FC236}">
                <a16:creationId xmlns:a16="http://schemas.microsoft.com/office/drawing/2014/main" id="{6A9F4DDF-0CD5-3AF3-D41A-AB79C274F2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3" r="13754"/>
          <a:stretch>
            <a:fillRect/>
          </a:stretch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B2B72C-92E1-4695-909C-32E0C7B1B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ACB22A1-82A2-79AD-2BAE-9034F42F7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129" y="1964267"/>
            <a:ext cx="6243996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/>
              <a:t>THANK YOU FOR YOUR ATTENTION :)</a:t>
            </a:r>
          </a:p>
        </p:txBody>
      </p:sp>
    </p:spTree>
    <p:extLst>
      <p:ext uri="{BB962C8B-B14F-4D97-AF65-F5344CB8AC3E}">
        <p14:creationId xmlns:p14="http://schemas.microsoft.com/office/powerpoint/2010/main" val="328649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az 34">
            <a:extLst>
              <a:ext uri="{FF2B5EF4-FFF2-40B4-BE49-F238E27FC236}">
                <a16:creationId xmlns:a16="http://schemas.microsoft.com/office/drawing/2014/main" id="{38A64067-9883-02B1-645E-5B22414EC2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15929" r="9091" b="746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33432B5-D8B6-4520-30BE-7AC4B5EEB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800" b="1">
                <a:cs typeface="Calibri Light"/>
              </a:rPr>
              <a:t>EMEIS POLAND</a:t>
            </a:r>
            <a:br>
              <a:rPr lang="pl-PL" sz="2800" b="1">
                <a:ea typeface="Calibri Light"/>
                <a:cs typeface="Calibri Light"/>
              </a:rPr>
            </a:br>
            <a:br>
              <a:rPr lang="pl-PL" sz="2800" b="1">
                <a:cs typeface="Calibri Light"/>
              </a:rPr>
            </a:br>
            <a:r>
              <a:rPr lang="pl-PL" sz="2800" b="1">
                <a:ea typeface="Calibri Light"/>
                <a:cs typeface="Calibri Light"/>
              </a:rPr>
              <a:t>THE BIGGEST PROVIDER OF LONG-TERM CARE (PRIVATE SECTOR)</a:t>
            </a:r>
            <a:endParaRPr lang="pl-PL" sz="2800" b="1"/>
          </a:p>
        </p:txBody>
      </p:sp>
      <p:graphicFrame>
        <p:nvGraphicFramePr>
          <p:cNvPr id="12" name="Symbol zastępczy zawartości 2">
            <a:extLst>
              <a:ext uri="{FF2B5EF4-FFF2-40B4-BE49-F238E27FC236}">
                <a16:creationId xmlns:a16="http://schemas.microsoft.com/office/drawing/2014/main" id="{92976FD2-D0E0-9B58-7729-39867BC23E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2006972"/>
              </p:ext>
            </p:extLst>
          </p:nvPr>
        </p:nvGraphicFramePr>
        <p:xfrm>
          <a:off x="685800" y="2141538"/>
          <a:ext cx="10131425" cy="364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78417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A8D2F0-B6CE-ADA5-ECC6-F254BEA47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0257" y="3738682"/>
            <a:ext cx="2723940" cy="647049"/>
          </a:xfrm>
        </p:spPr>
        <p:txBody>
          <a:bodyPr>
            <a:normAutofit fontScale="90000"/>
          </a:bodyPr>
          <a:lstStyle/>
          <a:p>
            <a:r>
              <a:rPr lang="pl-PL" sz="3600" b="1">
                <a:latin typeface="Calibri Light"/>
                <a:ea typeface="Calibri Light"/>
                <a:cs typeface="Calibri Light"/>
              </a:rPr>
              <a:t>END OF 2018</a:t>
            </a:r>
            <a:r>
              <a:rPr lang="pl-PL" b="1" dirty="0">
                <a:cs typeface="Calibri Light"/>
              </a:rPr>
              <a:t> </a:t>
            </a:r>
            <a:endParaRPr lang="pl-PL" b="1">
              <a:ea typeface="Calibri Light"/>
              <a:cs typeface="Calibri Ligh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DBAED2D-F886-0D0E-645D-DA1DC5CBA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970" y="4385733"/>
            <a:ext cx="6993227" cy="64927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2400">
                <a:cs typeface="Calibri"/>
              </a:rPr>
              <a:t>BEGINNING OF THE UNION IN EMEIS (FORMER ORPEA)</a:t>
            </a:r>
            <a:endParaRPr lang="pl-PL" sz="2400">
              <a:ea typeface="Calibri"/>
              <a:cs typeface="Calibri"/>
            </a:endParaRPr>
          </a:p>
        </p:txBody>
      </p:sp>
      <p:pic>
        <p:nvPicPr>
          <p:cNvPr id="4" name="Obraz 4" descr="Obraz zawierający tekst, list&#10;&#10;Opis wygenerowany automatycznie">
            <a:extLst>
              <a:ext uri="{FF2B5EF4-FFF2-40B4-BE49-F238E27FC236}">
                <a16:creationId xmlns:a16="http://schemas.microsoft.com/office/drawing/2014/main" id="{E84BF9CE-C0EE-E9E7-9720-65DF9DE50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976"/>
          <a:stretch/>
        </p:blipFill>
        <p:spPr>
          <a:xfrm>
            <a:off x="745643" y="629265"/>
            <a:ext cx="3793002" cy="558527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88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3DEA2-185C-FDA4-B7E2-BAFF5FBEF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290856"/>
          </a:xfrm>
        </p:spPr>
        <p:txBody>
          <a:bodyPr>
            <a:normAutofit fontScale="90000"/>
          </a:bodyPr>
          <a:lstStyle/>
          <a:p>
            <a:r>
              <a:rPr lang="pl-PL" b="1">
                <a:cs typeface="Calibri Light"/>
              </a:rPr>
              <a:t>HOW WE STARTED</a:t>
            </a:r>
          </a:p>
        </p:txBody>
      </p:sp>
      <p:graphicFrame>
        <p:nvGraphicFramePr>
          <p:cNvPr id="12" name="Symbol zastępczy zawartości 2">
            <a:extLst>
              <a:ext uri="{FF2B5EF4-FFF2-40B4-BE49-F238E27FC236}">
                <a16:creationId xmlns:a16="http://schemas.microsoft.com/office/drawing/2014/main" id="{41D77E18-5B96-FE47-29EC-F9BE325A16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4557357"/>
              </p:ext>
            </p:extLst>
          </p:nvPr>
        </p:nvGraphicFramePr>
        <p:xfrm>
          <a:off x="461682" y="1128929"/>
          <a:ext cx="10131425" cy="338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74088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BB55BF-0555-601A-DB46-01E4CAF2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-1045"/>
            <a:ext cx="6952074" cy="11483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300" b="1" dirty="0"/>
              <a:t>How did we fight back in Orpea?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3FA81B-25F7-018A-F597-850E57A06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103" y="1286121"/>
            <a:ext cx="4979226" cy="18119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2000"/>
              <a:t>International </a:t>
            </a:r>
            <a:r>
              <a:rPr lang="en-GB" sz="2000" b="1"/>
              <a:t>support</a:t>
            </a:r>
            <a:endParaRPr lang="en-GB" sz="2000" b="1">
              <a:ea typeface="Calibri"/>
              <a:cs typeface="Calibri"/>
            </a:endParaRPr>
          </a:p>
          <a:p>
            <a:r>
              <a:rPr lang="en-GB" sz="2000" b="1"/>
              <a:t>Union power</a:t>
            </a:r>
            <a:r>
              <a:rPr lang="en-GB" sz="2000"/>
              <a:t> and solidarity</a:t>
            </a:r>
            <a:endParaRPr lang="en-GB" sz="2000">
              <a:ea typeface="Calibri"/>
              <a:cs typeface="Calibri"/>
            </a:endParaRPr>
          </a:p>
          <a:p>
            <a:r>
              <a:rPr lang="en-GB" sz="2000" b="1"/>
              <a:t>Petition</a:t>
            </a:r>
            <a:r>
              <a:rPr lang="en-GB" sz="2000"/>
              <a:t> run by patients and their families </a:t>
            </a:r>
            <a:endParaRPr lang="en-GB" sz="2000">
              <a:ea typeface="Calibri"/>
              <a:cs typeface="Calibri"/>
            </a:endParaRPr>
          </a:p>
          <a:p>
            <a:r>
              <a:rPr lang="en-GB" sz="2000" b="1" dirty="0"/>
              <a:t>Protests</a:t>
            </a:r>
            <a:r>
              <a:rPr lang="en-GB" sz="2000" dirty="0"/>
              <a:t> in front of </a:t>
            </a:r>
            <a:r>
              <a:rPr lang="en-GB" sz="2000" dirty="0" err="1"/>
              <a:t>Orpea</a:t>
            </a:r>
            <a:r>
              <a:rPr lang="en-GB" sz="2000" dirty="0"/>
              <a:t> headquarters and nursing homes</a:t>
            </a:r>
            <a:endParaRPr lang="en-GB" sz="2000">
              <a:ea typeface="Calibri"/>
              <a:cs typeface="Calibri"/>
            </a:endParaRPr>
          </a:p>
          <a:p>
            <a:r>
              <a:rPr lang="en-GB" sz="2000" b="1"/>
              <a:t>Wins in labour court </a:t>
            </a:r>
            <a:endParaRPr lang="en-GB" sz="2000" b="1">
              <a:ea typeface="Calibri"/>
              <a:cs typeface="Calibri" panose="020F0502020204030204"/>
            </a:endParaRP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F55CD533-E044-4742-8723-89000C03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119" y="990599"/>
            <a:ext cx="4965113" cy="4800599"/>
          </a:xfrm>
          <a:custGeom>
            <a:avLst/>
            <a:gdLst>
              <a:gd name="connsiteX0" fmla="*/ 2557994 w 4965113"/>
              <a:gd name="connsiteY0" fmla="*/ 2479677 h 4800599"/>
              <a:gd name="connsiteX1" fmla="*/ 4965113 w 4965113"/>
              <a:gd name="connsiteY1" fmla="*/ 2479677 h 4800599"/>
              <a:gd name="connsiteX2" fmla="*/ 4965113 w 4965113"/>
              <a:gd name="connsiteY2" fmla="*/ 4545255 h 4800599"/>
              <a:gd name="connsiteX3" fmla="*/ 4709769 w 4965113"/>
              <a:gd name="connsiteY3" fmla="*/ 4800599 h 4800599"/>
              <a:gd name="connsiteX4" fmla="*/ 2557994 w 4965113"/>
              <a:gd name="connsiteY4" fmla="*/ 4800599 h 4800599"/>
              <a:gd name="connsiteX5" fmla="*/ 0 w 4965113"/>
              <a:gd name="connsiteY5" fmla="*/ 2479677 h 4800599"/>
              <a:gd name="connsiteX6" fmla="*/ 2407118 w 4965113"/>
              <a:gd name="connsiteY6" fmla="*/ 2479677 h 4800599"/>
              <a:gd name="connsiteX7" fmla="*/ 2407118 w 4965113"/>
              <a:gd name="connsiteY7" fmla="*/ 4800599 h 4800599"/>
              <a:gd name="connsiteX8" fmla="*/ 255344 w 4965113"/>
              <a:gd name="connsiteY8" fmla="*/ 4800599 h 4800599"/>
              <a:gd name="connsiteX9" fmla="*/ 0 w 4965113"/>
              <a:gd name="connsiteY9" fmla="*/ 4545255 h 4800599"/>
              <a:gd name="connsiteX10" fmla="*/ 2557994 w 4965113"/>
              <a:gd name="connsiteY10" fmla="*/ 0 h 4800599"/>
              <a:gd name="connsiteX11" fmla="*/ 4709769 w 4965113"/>
              <a:gd name="connsiteY11" fmla="*/ 0 h 4800599"/>
              <a:gd name="connsiteX12" fmla="*/ 4965113 w 4965113"/>
              <a:gd name="connsiteY12" fmla="*/ 255344 h 4800599"/>
              <a:gd name="connsiteX13" fmla="*/ 4965113 w 4965113"/>
              <a:gd name="connsiteY13" fmla="*/ 2328801 h 4800599"/>
              <a:gd name="connsiteX14" fmla="*/ 2557994 w 4965113"/>
              <a:gd name="connsiteY14" fmla="*/ 2328801 h 4800599"/>
              <a:gd name="connsiteX15" fmla="*/ 255344 w 4965113"/>
              <a:gd name="connsiteY15" fmla="*/ 0 h 4800599"/>
              <a:gd name="connsiteX16" fmla="*/ 2407118 w 4965113"/>
              <a:gd name="connsiteY16" fmla="*/ 0 h 4800599"/>
              <a:gd name="connsiteX17" fmla="*/ 2407118 w 4965113"/>
              <a:gd name="connsiteY17" fmla="*/ 2328801 h 4800599"/>
              <a:gd name="connsiteX18" fmla="*/ 0 w 4965113"/>
              <a:gd name="connsiteY18" fmla="*/ 2328801 h 4800599"/>
              <a:gd name="connsiteX19" fmla="*/ 0 w 4965113"/>
              <a:gd name="connsiteY19" fmla="*/ 255344 h 4800599"/>
              <a:gd name="connsiteX20" fmla="*/ 255344 w 4965113"/>
              <a:gd name="connsiteY20" fmla="*/ 0 h 480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65113" h="4800599">
                <a:moveTo>
                  <a:pt x="2557994" y="2479677"/>
                </a:moveTo>
                <a:lnTo>
                  <a:pt x="4965113" y="2479677"/>
                </a:lnTo>
                <a:lnTo>
                  <a:pt x="4965113" y="4545255"/>
                </a:lnTo>
                <a:cubicBezTo>
                  <a:pt x="4965113" y="4686278"/>
                  <a:pt x="4850792" y="4800599"/>
                  <a:pt x="4709769" y="4800599"/>
                </a:cubicBezTo>
                <a:lnTo>
                  <a:pt x="2557994" y="4800599"/>
                </a:lnTo>
                <a:close/>
                <a:moveTo>
                  <a:pt x="0" y="2479677"/>
                </a:moveTo>
                <a:lnTo>
                  <a:pt x="2407118" y="2479677"/>
                </a:lnTo>
                <a:lnTo>
                  <a:pt x="2407118" y="4800599"/>
                </a:lnTo>
                <a:lnTo>
                  <a:pt x="255344" y="4800599"/>
                </a:lnTo>
                <a:cubicBezTo>
                  <a:pt x="114321" y="4800599"/>
                  <a:pt x="0" y="4686278"/>
                  <a:pt x="0" y="4545255"/>
                </a:cubicBezTo>
                <a:close/>
                <a:moveTo>
                  <a:pt x="2557994" y="0"/>
                </a:moveTo>
                <a:lnTo>
                  <a:pt x="4709769" y="0"/>
                </a:lnTo>
                <a:cubicBezTo>
                  <a:pt x="4850792" y="0"/>
                  <a:pt x="4965113" y="114321"/>
                  <a:pt x="4965113" y="255344"/>
                </a:cubicBezTo>
                <a:lnTo>
                  <a:pt x="4965113" y="2328801"/>
                </a:lnTo>
                <a:lnTo>
                  <a:pt x="2557994" y="2328801"/>
                </a:lnTo>
                <a:close/>
                <a:moveTo>
                  <a:pt x="255344" y="0"/>
                </a:moveTo>
                <a:lnTo>
                  <a:pt x="2407118" y="0"/>
                </a:lnTo>
                <a:lnTo>
                  <a:pt x="2407118" y="2328801"/>
                </a:lnTo>
                <a:lnTo>
                  <a:pt x="0" y="2328801"/>
                </a:lnTo>
                <a:lnTo>
                  <a:pt x="0" y="255344"/>
                </a:lnTo>
                <a:cubicBezTo>
                  <a:pt x="0" y="114321"/>
                  <a:pt x="114321" y="0"/>
                  <a:pt x="255344" y="0"/>
                </a:cubicBezTo>
                <a:close/>
              </a:path>
            </a:pathLst>
          </a:cu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raz 5" descr="Obraz zawierający tekst, drzewo, zewnętrzne, droga&#10;&#10;Opis wygenerowany automatycznie">
            <a:extLst>
              <a:ext uri="{FF2B5EF4-FFF2-40B4-BE49-F238E27FC236}">
                <a16:creationId xmlns:a16="http://schemas.microsoft.com/office/drawing/2014/main" id="{B0D41E22-2456-A227-59A9-825BA5A29F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r="6562" b="4"/>
          <a:stretch>
            <a:fillRect/>
          </a:stretch>
        </p:blipFill>
        <p:spPr>
          <a:xfrm>
            <a:off x="6089119" y="990600"/>
            <a:ext cx="2407118" cy="2328800"/>
          </a:xfrm>
          <a:custGeom>
            <a:avLst/>
            <a:gdLst/>
            <a:ahLst/>
            <a:cxnLst/>
            <a:rect l="l" t="t" r="r" b="b"/>
            <a:pathLst>
              <a:path w="2407118" h="2328800">
                <a:moveTo>
                  <a:pt x="210266" y="0"/>
                </a:moveTo>
                <a:lnTo>
                  <a:pt x="2407118" y="0"/>
                </a:lnTo>
                <a:lnTo>
                  <a:pt x="2407118" y="2328800"/>
                </a:lnTo>
                <a:lnTo>
                  <a:pt x="0" y="2328800"/>
                </a:lnTo>
                <a:lnTo>
                  <a:pt x="0" y="210266"/>
                </a:lnTo>
                <a:cubicBezTo>
                  <a:pt x="0" y="94139"/>
                  <a:pt x="94139" y="0"/>
                  <a:pt x="210266" y="0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pic>
        <p:nvPicPr>
          <p:cNvPr id="9" name="Obraz 8" descr="Obraz zawierający tekst, znak, zewnętrzne&#10;&#10;Opis wygenerowany automatycznie">
            <a:extLst>
              <a:ext uri="{FF2B5EF4-FFF2-40B4-BE49-F238E27FC236}">
                <a16:creationId xmlns:a16="http://schemas.microsoft.com/office/drawing/2014/main" id="{FDD68798-E463-7209-8186-CC86B23AEE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r="17823" b="4"/>
          <a:stretch>
            <a:fillRect/>
          </a:stretch>
        </p:blipFill>
        <p:spPr>
          <a:xfrm>
            <a:off x="8647113" y="990600"/>
            <a:ext cx="2378651" cy="2328800"/>
          </a:xfrm>
          <a:custGeom>
            <a:avLst/>
            <a:gdLst/>
            <a:ahLst/>
            <a:cxnLst/>
            <a:rect l="l" t="t" r="r" b="b"/>
            <a:pathLst>
              <a:path w="2378651" h="2328800">
                <a:moveTo>
                  <a:pt x="0" y="0"/>
                </a:moveTo>
                <a:lnTo>
                  <a:pt x="2168385" y="0"/>
                </a:lnTo>
                <a:cubicBezTo>
                  <a:pt x="2284512" y="0"/>
                  <a:pt x="2378651" y="94139"/>
                  <a:pt x="2378651" y="210266"/>
                </a:cubicBezTo>
                <a:lnTo>
                  <a:pt x="2378651" y="2328800"/>
                </a:lnTo>
                <a:lnTo>
                  <a:pt x="0" y="2328800"/>
                </a:ln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pic>
        <p:nvPicPr>
          <p:cNvPr id="4" name="Obraz 3" descr="Obraz zawierający budynek, zewnętrzne, grupa, osoby&#10;&#10;Opis wygenerowany automatycznie">
            <a:extLst>
              <a:ext uri="{FF2B5EF4-FFF2-40B4-BE49-F238E27FC236}">
                <a16:creationId xmlns:a16="http://schemas.microsoft.com/office/drawing/2014/main" id="{0529E660-C6F1-430A-5A9B-F63525105F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r="8806" b="-5"/>
          <a:stretch>
            <a:fillRect/>
          </a:stretch>
        </p:blipFill>
        <p:spPr>
          <a:xfrm>
            <a:off x="6089119" y="3470276"/>
            <a:ext cx="2407118" cy="2320923"/>
          </a:xfrm>
          <a:custGeom>
            <a:avLst/>
            <a:gdLst/>
            <a:ahLst/>
            <a:cxnLst/>
            <a:rect l="l" t="t" r="r" b="b"/>
            <a:pathLst>
              <a:path w="2407118" h="2320923">
                <a:moveTo>
                  <a:pt x="0" y="0"/>
                </a:moveTo>
                <a:lnTo>
                  <a:pt x="2407118" y="0"/>
                </a:lnTo>
                <a:lnTo>
                  <a:pt x="2407118" y="2320923"/>
                </a:lnTo>
                <a:lnTo>
                  <a:pt x="210266" y="2320923"/>
                </a:lnTo>
                <a:cubicBezTo>
                  <a:pt x="94139" y="2320923"/>
                  <a:pt x="0" y="2226784"/>
                  <a:pt x="0" y="211065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pic>
        <p:nvPicPr>
          <p:cNvPr id="5" name="Obraz 4" descr="Obraz zawierający osoba, zewnętrzne, osoby, kilka&#10;&#10;Opis wygenerowany automatycznie">
            <a:extLst>
              <a:ext uri="{FF2B5EF4-FFF2-40B4-BE49-F238E27FC236}">
                <a16:creationId xmlns:a16="http://schemas.microsoft.com/office/drawing/2014/main" id="{3D80EF8B-E064-2F3B-E4CA-952681919D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2" r="20670" b="4"/>
          <a:stretch>
            <a:fillRect/>
          </a:stretch>
        </p:blipFill>
        <p:spPr>
          <a:xfrm>
            <a:off x="8647113" y="3470276"/>
            <a:ext cx="2378651" cy="2320923"/>
          </a:xfrm>
          <a:custGeom>
            <a:avLst/>
            <a:gdLst/>
            <a:ahLst/>
            <a:cxnLst/>
            <a:rect l="l" t="t" r="r" b="b"/>
            <a:pathLst>
              <a:path w="2378651" h="2320923">
                <a:moveTo>
                  <a:pt x="0" y="0"/>
                </a:moveTo>
                <a:lnTo>
                  <a:pt x="2378651" y="0"/>
                </a:lnTo>
                <a:lnTo>
                  <a:pt x="2378651" y="2110657"/>
                </a:lnTo>
                <a:cubicBezTo>
                  <a:pt x="2378651" y="2226784"/>
                  <a:pt x="2284512" y="2320923"/>
                  <a:pt x="2168385" y="2320923"/>
                </a:cubicBezTo>
                <a:lnTo>
                  <a:pt x="0" y="2320923"/>
                </a:ln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192674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5CA4548-4CA7-4A6E-B8CF-811ED8792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46061CE-DD62-37A2-64BC-76D99E33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09600"/>
            <a:ext cx="6282266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b="1"/>
              <a:t>TWO YEARS IN COURT = TWO YEARS OF "UNDERGROUND" UNION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4FAA1A-4129-1169-B8E4-097F53B106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06" r="3430" b="5"/>
          <a:stretch>
            <a:fillRect/>
          </a:stretch>
        </p:blipFill>
        <p:spPr>
          <a:xfrm>
            <a:off x="8888133" y="4144246"/>
            <a:ext cx="3302966" cy="2717299"/>
          </a:xfrm>
          <a:custGeom>
            <a:avLst/>
            <a:gdLst/>
            <a:ahLst/>
            <a:cxnLst/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FEF753B-CA1B-4178-80F5-095B7FEA2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04" name="Freeform 98">
              <a:extLst>
                <a:ext uri="{FF2B5EF4-FFF2-40B4-BE49-F238E27FC236}">
                  <a16:creationId xmlns:a16="http://schemas.microsoft.com/office/drawing/2014/main" id="{86C68ECC-F0A0-411E-A303-6DC0707A3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6A21E140-4ECB-4C42-BDC7-F4351513D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940CFC5-AC4C-4746-A3B9-3DD434FF6D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6EC95677-9C92-4D0D-91D4-E07380F250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97602B2-71E1-4395-9C47-DE48B712AE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7FC50570-F1A9-4DB3-A64D-3A21A5888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8E4F209-3FDA-4C17-A86D-59990132F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9950C402-F8DC-4C99-90A8-CD67BDEC6C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6483FEF-FBDD-456C-AD52-B6D166FB1C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A316CA5-D470-4E6D-A6E8-D35DB7725D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BFA4937-71AA-4400-8DCD-20E5DF0501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68FA0D4-7119-47B3-8329-0978770774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2C433AC-8114-47CC-9467-FCB5FE9807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F9CB489-BA36-4004-A019-75FBA23CCB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4C060E4-E790-4A31-B683-EA834FCF4E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3F00D2A-400F-4678-BB33-16B61650F4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6AABFD4-3727-4DF4-933A-C0A090248A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CC40A87-D067-41BF-B368-A197EC0D9D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116F92B-7098-4139-AC77-75B4CE3323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FDF485C-38E7-4C0D-A2A7-3F1DE3B918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F6DBD12-21A0-4F07-953F-D3B3486C1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4F4E42-5B16-41F4-8FF4-2EB134C1FE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F4CC20F-EBF6-4AFE-9A4F-68ACC7513B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A745DE2-9816-4D5B-BB41-BE1874612F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5B5D721-5554-457C-BE2F-BCA2505CAD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AFF390C-48FB-4FA5-998E-6DDDF9D2B4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4B2E647-1CF4-4AF8-9AF5-8EAB6D6E88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6DA8C50-AA32-47D8-8DCB-DE9624E60E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1ED6412-8EBC-4680-B7D2-65A4F73BBB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983F033-A214-4959-956E-4B50B7AC66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77F30C3-5A8C-4BEB-95C1-A7B9C0961F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9A432F5-9A86-437C-8108-7945FA72EC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F8B1465-BA18-4D1C-ADED-D4BAA7638A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45DD7842-E27E-4461-B9C8-63AD2F0C44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3C45934F-49A5-4EDB-A9A3-5540D74AB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EF9B0E3-0DC0-4D03-A02B-8F62D905F4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B1998C4-BF81-4332-A399-AD43467F6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44CFAF52-7684-46F2-8DFD-70A7F36DB0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3EFB5D1-BDF7-40B6-BBEA-D489CE79F1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5A98777-A259-461F-A9B2-21DFC45C17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F795195-D966-482A-8D47-6265C00F6D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E881E12-FFE1-441E-B36B-804289472B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61DBEB97-C3B3-4646-9760-227E20B155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0BA17FBA-A611-4CA2-9CDC-E073B889C4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B66F6D2-50DA-4E7A-8583-E9159CD96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DD181CC7-8652-404A-B5C7-58004FD15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5706D69-47CD-47E3-83C9-EDB4EAF58C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ADC21AA-CD21-436C-A9D7-DC4167E500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4702CCCC-772F-4AF1-8201-73C2537110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2AAD2B7-288B-42CF-804B-E33B84D747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51CCD7B-95EB-4EE4-BAED-4308C80BF3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92C4B5C-D0FB-4C0A-B5FA-2C7DDF7625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64D2931E-A280-496D-99C1-5C2A820CB4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ED33CBE3-55B1-43CF-96B9-2E994EBCEA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16C6D563-A48C-4E6B-AE46-2CCE38A660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AD0ABECB-C92E-4F76-89A6-1334939CDF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C258514-FFA8-4DE3-9B25-D55705AC3B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C2B9E312-EEBF-4783-B25E-D7DD0D6E71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7CB21139-A4D5-4D0F-9AD0-868FFC4240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72FF9AC-BC86-42FD-8DF7-72429C958C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23D09EAB-27F8-4FAC-91C2-4942ABA740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0D82CB2-C309-4CCD-9FB1-EF8F4407EC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625D6FE-BC58-4E33-B4E9-282D5CB75E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2158CF66-DCD3-4627-9675-61B42A3037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4ED85B9-D0C1-4222-B4BC-E81876EC38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1299F075-06C0-46B8-A3F7-1D7E8D6001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AEA87578-2C04-4651-A5BF-81D06050C9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2A8551E-D8EB-40F2-AD25-87484A17D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C1E0E32-3B75-404A-9165-5733782508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A410333-16BA-443A-B24F-418ED77536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271589D1-7914-4EA7-B6B4-C1E7EA5FE6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E62A5ACA-F5D5-41F3-9549-06DB799C4D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EA254CA6-3565-4CD0-8BEB-C94A533C01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62203F9-E5BE-44F8-8D43-31EEF85E92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C43FC58-4722-4D22-88C1-652EB16585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D4C87F1C-06F8-43CD-8920-F525A5504B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F75BF2BA-0DFF-4812-986E-9F2286A9F4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B79CBCB-DE00-4F16-A2FC-E54EF816BA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DEA1374B-AC49-4266-965E-1F9CD9E53B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325DE178-9F40-48D5-B0A9-4B03247422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9858C9E-401F-4216-8087-A25D1B588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106" name="Freeform 17">
              <a:extLst>
                <a:ext uri="{FF2B5EF4-FFF2-40B4-BE49-F238E27FC236}">
                  <a16:creationId xmlns:a16="http://schemas.microsoft.com/office/drawing/2014/main" id="{D963FBC5-E6AD-44F8-AF49-6F5B5BF9D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F1F68DE-2C0A-4FBF-8033-8DFBB75AE2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1C147FEA-3E5D-4830-B91C-78418FE209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C91F075D-8726-4FD6-BE73-EDCD760730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0BDE3685-352D-4E32-9662-2C6C92E20F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10A2922F-AA86-4B02-80C4-409D71A0AD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A23C72B0-E133-40CF-A094-E239AD994B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63F2DFC9-23E2-4429-911D-AA55B03405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E71590EC-7AA6-47B3-AFF5-6E9A1B8B1C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3C6AC81-5D5E-4224-B222-B731E90F1C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164FB43F-3082-49BF-A7C5-72A42773D4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C9F3EE03-5655-4428-86AC-F579E8F339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EF7335E6-5FFD-4206-9AF0-1791A88C9A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CE837EB7-EE63-4B6B-9334-1B8055AD9F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4EE8D5FB-B44C-43C8-A4F4-D786090733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8847AA0E-6A2D-41F5-A9B5-3A2F3B8752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9E4D651B-C768-4CBE-B971-A3CA38D803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13496D3-4182-4D80-9A16-89DBB74086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88D4C91-F0F7-4549-B54A-CC855FD3A7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84885948-783E-4197-B942-2DDCD542EA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2837E330-008B-45A6-98A5-CE7D6FBBE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DD807602-B947-4984-8017-D89F3B0AD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57AA37C4-9C24-41F1-98CA-BBD9BE1595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692CF8CD-056F-4556-939F-1EFF0FECEC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A29F3FAC-18B2-4886-9A93-44B7AD01D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35B536E5-4149-49B5-8119-04FF4A5ACF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4A2B8B6A-D5D3-4DAA-AB4B-A1C1086B40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F8E4C672-BE9E-4026-992B-B2FE6C1361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AC36DA4E-F1E7-4B68-ADA1-4F132BDCF2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EB5D2532-6A77-4DE1-8BB0-37AA33FD9F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BF234A36-BE57-450D-BDA2-AD70152CF5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D461473E-1290-4BD0-B4DF-3C95DCE0F6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50325318-A62D-4427-B613-AF5E076E3D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3F928DB9-6B46-43EF-A7CF-C4B9830CA5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BA011901-65F6-4D44-BD40-744878B6B2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E838496B-B788-4873-9E1C-9B4442984E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A15262F7-23A5-4A6B-BD2C-44CF82ECDE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B5857A42-75EB-4FF2-AF41-2D612A687D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3FC449E1-9573-406B-A201-3E897E668A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1001847-954F-46EC-97E7-E38732517B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F3B040FD-D427-4F90-8CFC-D429522487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975C627A-78ED-4D2B-9F9E-26BE2C0A75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2523831A-B9F1-40EF-B113-873BEFA660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07483313-610C-403C-811D-EE70A78046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E1CE5A29-BB15-441C-B3CD-3D3EE2163D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E476D005-3155-4DEF-88DE-068B497DED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2628975E-6165-407B-8A45-7F23746BCC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6A69F000-3171-47D5-8EFE-4F201716C0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60092325-1C07-4FBC-9C9C-42244C9B9D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2A33CB00-75FF-4DFF-9D6A-CEF5EA2E26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139B85FF-580E-435C-8523-23A0352695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C53E7419-AF0F-4B69-88BF-853EDC328C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052C8AEF-9C9D-4737-BA0F-DBB3BF0C04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6ADDDBC2-F0DB-4038-98D0-B38749D8C0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E5F14C72-98E5-4A6C-BA03-5E105AA4D4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9ACEF013-464E-44D2-9B83-863E69077E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3141F09F-05CE-4CE9-9F5A-861FBC31A8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7ED70A3C-4B21-4941-9F11-00A51A748A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11927814-33EF-4FBA-95F7-4138C1C7CE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F4D2B900-3BAC-4EE3-AB6E-9F3212F4DC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FB00017B-AD65-4759-8A6A-B03C70E07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22C4A8E2-640F-4D30-99EC-A2D2B0FD6E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9492085E-DF05-4380-B8C2-93832478C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49750F82-33DB-42EE-B31F-CC5DE7EBA1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60B9848F-8B4C-4440-9BF6-98A4F3F72C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E7AA0900-78F5-4163-807F-3DEE6DCBB1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0F627689-9632-474B-B3A8-EC1A82A36E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71C6CB03-F81D-48A2-BF05-98D4EF2CC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12FB4D2F-4789-48A1-A4AA-F318ED2BA5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64B8907A-2A80-490C-AACF-678CA6DE19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A175CCF3-4796-4C76-A92E-B495335FB4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8CFC6D15-64F3-449C-8C0B-3FCB2976D2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008AA4A6-DD28-4235-AAE3-CC28DF8343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3D393E8B-AAB8-4606-A4FA-815EDABDD1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8BA7B770-7EB6-4AC1-B028-9C45DEE440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D87B822C-3951-4E65-A45D-7160FAC3FD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54B9CDF0-DC54-4868-B60A-6840FDE6A2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3706BEC8-029B-4E0F-A55F-A552E1DE26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EBA5EB-4807-4E96-BA08-B6B74AE040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5548885E-CABE-42B5-B06A-1E6B9B1981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Obraz 6" descr="Obraz zawierający osoba, w pomieszczeniu, stół w jadalni&#10;&#10;Opis wygenerowany automatycznie">
            <a:extLst>
              <a:ext uri="{FF2B5EF4-FFF2-40B4-BE49-F238E27FC236}">
                <a16:creationId xmlns:a16="http://schemas.microsoft.com/office/drawing/2014/main" id="{E0EC96A6-7590-CB5B-63C9-B22CA700C5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088" r="-2" b="1336"/>
          <a:stretch>
            <a:fillRect/>
          </a:stretch>
        </p:blipFill>
        <p:spPr>
          <a:xfrm>
            <a:off x="7786647" y="-3863"/>
            <a:ext cx="4132754" cy="3445946"/>
          </a:xfrm>
          <a:custGeom>
            <a:avLst/>
            <a:gdLst/>
            <a:ahLst/>
            <a:cxnLst/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graphicFrame>
        <p:nvGraphicFramePr>
          <p:cNvPr id="190" name="Symbol zastępczy tekstu 13">
            <a:extLst>
              <a:ext uri="{FF2B5EF4-FFF2-40B4-BE49-F238E27FC236}">
                <a16:creationId xmlns:a16="http://schemas.microsoft.com/office/drawing/2014/main" id="{11571B45-81FC-498E-2C3C-EF213AABF6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9309439"/>
              </p:ext>
            </p:extLst>
          </p:nvPr>
        </p:nvGraphicFramePr>
        <p:xfrm>
          <a:off x="1145242" y="1716244"/>
          <a:ext cx="4339276" cy="2293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4907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3812132-56AD-436D-A522-B55990A6A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8E03C6C-E263-D33C-0C7E-CC8F97A7D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895" y="941655"/>
            <a:ext cx="3789285" cy="23122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800" b="1" dirty="0"/>
              <a:t>April 2021</a:t>
            </a:r>
            <a:br>
              <a:rPr lang="en-US" sz="2800" dirty="0"/>
            </a:br>
            <a:r>
              <a:rPr lang="en-US" sz="2400" dirty="0"/>
              <a:t>Union representative </a:t>
            </a:r>
            <a:r>
              <a:rPr lang="en-US" sz="2400"/>
              <a:t>came back to work</a:t>
            </a:r>
            <a:br>
              <a:rPr lang="en-US" sz="2400" dirty="0">
                <a:ea typeface="Calibri Light"/>
                <a:cs typeface="Calibri Light"/>
              </a:rPr>
            </a:br>
            <a:r>
              <a:rPr lang="en-US" sz="2400"/>
              <a:t>(by </a:t>
            </a:r>
            <a:r>
              <a:rPr lang="en-US" sz="2400" dirty="0"/>
              <a:t>court judgement)</a:t>
            </a:r>
            <a:endParaRPr lang="en-US" sz="2400" dirty="0">
              <a:ea typeface="Calibri Light"/>
              <a:cs typeface="Calibri Light"/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EE1D846E-921A-ABB0-853A-1D909FFFD8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3971"/>
          <a:stretch>
            <a:fillRect/>
          </a:stretch>
        </p:blipFill>
        <p:spPr>
          <a:xfrm rot="5400000">
            <a:off x="1550264" y="1462125"/>
            <a:ext cx="4486544" cy="3938664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3154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Rectangle 2147">
            <a:extLst>
              <a:ext uri="{FF2B5EF4-FFF2-40B4-BE49-F238E27FC236}">
                <a16:creationId xmlns:a16="http://schemas.microsoft.com/office/drawing/2014/main" id="{3666C606-F808-48E4-9712-E0DBC3131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9" name="Rectangle 2148">
            <a:extLst>
              <a:ext uri="{FF2B5EF4-FFF2-40B4-BE49-F238E27FC236}">
                <a16:creationId xmlns:a16="http://schemas.microsoft.com/office/drawing/2014/main" id="{D53C7511-5C4B-49F2-9293-ABA92108D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" name="Picture 2149">
            <a:extLst>
              <a:ext uri="{FF2B5EF4-FFF2-40B4-BE49-F238E27FC236}">
                <a16:creationId xmlns:a16="http://schemas.microsoft.com/office/drawing/2014/main" id="{663C6984-5246-446C-81C5-800EE68D3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6DEF626-9945-BC99-14A1-0D380800C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39" y="497660"/>
            <a:ext cx="4309692" cy="242387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UNION GROWS IN </a:t>
            </a:r>
            <a:r>
              <a:rPr lang="en-US" b="1">
                <a:solidFill>
                  <a:srgbClr val="FFFFFF"/>
                </a:solidFill>
              </a:rPr>
              <a:t>POWER &amp; NUMBERS</a:t>
            </a:r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sp useBgFill="1">
        <p:nvSpPr>
          <p:cNvPr id="2151" name="Freeform: Shape 2150">
            <a:extLst>
              <a:ext uri="{FF2B5EF4-FFF2-40B4-BE49-F238E27FC236}">
                <a16:creationId xmlns:a16="http://schemas.microsoft.com/office/drawing/2014/main" id="{DE43C4C2-EE74-4F25-A574-5D0AB6ED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2118" name="pole tekstowe 2105">
            <a:extLst>
              <a:ext uri="{FF2B5EF4-FFF2-40B4-BE49-F238E27FC236}">
                <a16:creationId xmlns:a16="http://schemas.microsoft.com/office/drawing/2014/main" id="{9DE319DC-0EBB-45E3-DEB3-79274F5362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2818096"/>
              </p:ext>
            </p:extLst>
          </p:nvPr>
        </p:nvGraphicFramePr>
        <p:xfrm>
          <a:off x="5404117" y="849849"/>
          <a:ext cx="6268210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14122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1FB629-46D7-A6C6-CD6A-1D7D8E103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06188"/>
            <a:ext cx="5813610" cy="1512296"/>
          </a:xfrm>
        </p:spPr>
        <p:txBody>
          <a:bodyPr>
            <a:normAutofit fontScale="90000"/>
          </a:bodyPr>
          <a:lstStyle/>
          <a:p>
            <a:r>
              <a:rPr lang="pl-PL" b="1">
                <a:cs typeface="Calibri Light"/>
              </a:rPr>
              <a:t>FEBRUARY 2022</a:t>
            </a:r>
            <a:endParaRPr lang="pl-PL">
              <a:solidFill>
                <a:srgbClr val="000000"/>
              </a:solidFill>
              <a:cs typeface="Calibri Light"/>
            </a:endParaRPr>
          </a:p>
          <a:p>
            <a:r>
              <a:rPr lang="pl-PL" b="1">
                <a:cs typeface="Calibri Light"/>
              </a:rPr>
              <a:t>AGREEMENT OF COOPERATION </a:t>
            </a:r>
            <a:endParaRPr lang="pl-PL" b="1">
              <a:ea typeface="Calibri Light"/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364F8E-4BA4-8ED2-8C00-17FBB6DEA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154" y="1615391"/>
            <a:ext cx="5219699" cy="214754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pl-PL" b="1">
                <a:cs typeface="Calibri"/>
              </a:rPr>
              <a:t>OPEN NEGOTIATIONS WITH ORPEA</a:t>
            </a:r>
            <a:endParaRPr lang="pl-PL" b="1">
              <a:ea typeface="Calibri"/>
              <a:cs typeface="Calibri"/>
            </a:endParaRPr>
          </a:p>
          <a:p>
            <a:r>
              <a:rPr lang="pl-PL" b="1">
                <a:ea typeface="Calibri"/>
                <a:cs typeface="Calibri"/>
              </a:rPr>
              <a:t>UNION VISITS – 1x / MONTH</a:t>
            </a:r>
            <a:r>
              <a:rPr lang="pl-PL" b="1">
                <a:latin typeface="Calibri Light"/>
                <a:ea typeface="Calibri Light"/>
                <a:cs typeface="Calibri Light"/>
              </a:rPr>
              <a:t> / EVERY FACILITY </a:t>
            </a:r>
            <a:endParaRPr lang="pl-PL" b="1" dirty="0">
              <a:latin typeface="Calibri Light"/>
              <a:ea typeface="Calibri Light"/>
              <a:cs typeface="Calibri Light"/>
            </a:endParaRPr>
          </a:p>
          <a:p>
            <a:r>
              <a:rPr lang="pl-PL" b="1">
                <a:cs typeface="Calibri"/>
              </a:rPr>
              <a:t>FIRST COLLECTIVE ACTIONS:</a:t>
            </a:r>
            <a:endParaRPr lang="pl-PL" b="1">
              <a:ea typeface="Calibri"/>
              <a:cs typeface="Calibri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pl-PL">
                <a:cs typeface="Calibri"/>
              </a:rPr>
              <a:t>S</a:t>
            </a:r>
            <a:r>
              <a:rPr lang="en-GB">
                <a:cs typeface="Calibri"/>
              </a:rPr>
              <a:t>URVEY (200 surveys)</a:t>
            </a:r>
            <a:endParaRPr lang="en-GB">
              <a:ea typeface="Calibri"/>
              <a:cs typeface="Calibri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en-GB">
                <a:cs typeface="Calibri"/>
              </a:rPr>
              <a:t>PETITION (500 signatures)</a:t>
            </a:r>
            <a:endParaRPr lang="en-GB">
              <a:ea typeface="Calibri"/>
              <a:cs typeface="Calibri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en-GB">
                <a:cs typeface="Calibri"/>
              </a:rPr>
              <a:t>PHOTOS WITH DEMANDS (30 photos)</a:t>
            </a:r>
            <a:endParaRPr lang="en-GB">
              <a:ea typeface="Calibri"/>
              <a:cs typeface="Calibri"/>
            </a:endParaRPr>
          </a:p>
        </p:txBody>
      </p:sp>
      <p:pic>
        <p:nvPicPr>
          <p:cNvPr id="4" name="Obraz 4" descr="Obraz zawierający osoba, w pomieszczeniu, pozowanie, stół&#10;&#10;Opis wygenerowany automatycznie">
            <a:extLst>
              <a:ext uri="{FF2B5EF4-FFF2-40B4-BE49-F238E27FC236}">
                <a16:creationId xmlns:a16="http://schemas.microsoft.com/office/drawing/2014/main" id="{B1B509C2-0310-00C2-B56D-E65C0F3FAE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30" r="459" b="-2"/>
          <a:stretch>
            <a:fillRect/>
          </a:stretch>
        </p:blipFill>
        <p:spPr>
          <a:xfrm rot="10800000">
            <a:off x="6972036" y="1333862"/>
            <a:ext cx="4550599" cy="4398778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54637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FD7B05CBE9E04484C69856D9255B98" ma:contentTypeVersion="14" ma:contentTypeDescription="Create a new document." ma:contentTypeScope="" ma:versionID="c1cc883b7d6142f36d302d298db8a122">
  <xsd:schema xmlns:xsd="http://www.w3.org/2001/XMLSchema" xmlns:xs="http://www.w3.org/2001/XMLSchema" xmlns:p="http://schemas.microsoft.com/office/2006/metadata/properties" xmlns:ns2="7ecab16a-fa61-4795-9dd6-c8e36ee40067" xmlns:ns3="324354b8-b373-4c83-b1b9-0cf261b5ae16" targetNamespace="http://schemas.microsoft.com/office/2006/metadata/properties" ma:root="true" ma:fieldsID="68e10b6675bc6e4364d49b2c2609c618" ns2:_="" ns3:_="">
    <xsd:import namespace="7ecab16a-fa61-4795-9dd6-c8e36ee40067"/>
    <xsd:import namespace="324354b8-b373-4c83-b1b9-0cf261b5ae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cab16a-fa61-4795-9dd6-c8e36ee400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dd005be-ddbf-41de-bb7a-ed0b2cd993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354b8-b373-4c83-b1b9-0cf261b5ae1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989d8de-5aa2-4406-91a1-d1f1b2be6e4b}" ma:internalName="TaxCatchAll" ma:showField="CatchAllData" ma:web="324354b8-b373-4c83-b1b9-0cf261b5ae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ecab16a-fa61-4795-9dd6-c8e36ee40067">
      <Terms xmlns="http://schemas.microsoft.com/office/infopath/2007/PartnerControls"/>
    </lcf76f155ced4ddcb4097134ff3c332f>
    <TaxCatchAll xmlns="324354b8-b373-4c83-b1b9-0cf261b5ae16" xsi:nil="true"/>
    <SharedWithUsers xmlns="324354b8-b373-4c83-b1b9-0cf261b5ae16">
      <UserInfo>
        <DisplayName>Marek Canek</DisplayName>
        <AccountId>21</AccountId>
        <AccountType/>
      </UserInfo>
      <UserInfo>
        <DisplayName>Krzysztof Kaszuba</DisplayName>
        <AccountId>900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0C2BFE3-D7AB-4574-8666-3A5B4980836A}"/>
</file>

<file path=customXml/itemProps2.xml><?xml version="1.0" encoding="utf-8"?>
<ds:datastoreItem xmlns:ds="http://schemas.openxmlformats.org/officeDocument/2006/customXml" ds:itemID="{A8884B57-E47E-43E0-AAA0-735EF1005D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C27ED3-940D-4310-9BE8-0A9E65164130}">
  <ds:schemaRefs>
    <ds:schemaRef ds:uri="33143a53-93c6-4047-98b2-d2ca4995418c"/>
    <ds:schemaRef ds:uri="ed9823f7-da0d-463c-a4d3-3d8e3bf0742f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19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Celestial</vt:lpstr>
      <vt:lpstr>FROM CONFLICT TO NEGOTIATIONS  IN EMEIS POLAND</vt:lpstr>
      <vt:lpstr>EMEIS POLAND  THE BIGGEST PROVIDER OF LONG-TERM CARE (PRIVATE SECTOR)</vt:lpstr>
      <vt:lpstr>END OF 2018 </vt:lpstr>
      <vt:lpstr>HOW WE STARTED</vt:lpstr>
      <vt:lpstr>How did we fight back in Orpea?</vt:lpstr>
      <vt:lpstr>TWO YEARS IN COURT = TWO YEARS OF "UNDERGROUND" UNION</vt:lpstr>
      <vt:lpstr>April 2021 Union representative came back to work (by court judgement)</vt:lpstr>
      <vt:lpstr>UNION GROWS IN POWER &amp; NUMBERS:</vt:lpstr>
      <vt:lpstr>FEBRUARY 2022 AGREEMENT OF COOPERATION </vt:lpstr>
      <vt:lpstr>PowerPoint Presentation</vt:lpstr>
      <vt:lpstr>PowerPoint Presentation</vt:lpstr>
      <vt:lpstr>MARCH 2025 COLLECTIVE DISPUTE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 :)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521</cp:revision>
  <dcterms:created xsi:type="dcterms:W3CDTF">2013-07-15T20:26:40Z</dcterms:created>
  <dcterms:modified xsi:type="dcterms:W3CDTF">2026-02-23T18:45:42Z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0x01010010FD7B05CBE9E04484C69856D9255B98</vt:lpwstr>
  </property>
  <property fmtid="{D5CDD505-2E9C-101B-9397-08002B2CF9AE}" pid="3" name="MediaServiceImageTags">
    <vt:lpwstr/>
  </property>
</Properties>
</file>