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276" r:id="rId7"/>
    <p:sldId id="292" r:id="rId8"/>
    <p:sldId id="275" r:id="rId9"/>
    <p:sldId id="273" r:id="rId10"/>
    <p:sldId id="271" r:id="rId11"/>
    <p:sldId id="270" r:id="rId12"/>
    <p:sldId id="281" r:id="rId13"/>
    <p:sldId id="283" r:id="rId14"/>
    <p:sldId id="286" r:id="rId15"/>
    <p:sldId id="285" r:id="rId16"/>
    <p:sldId id="280" r:id="rId17"/>
    <p:sldId id="279" r:id="rId18"/>
    <p:sldId id="278" r:id="rId19"/>
    <p:sldId id="277" r:id="rId20"/>
    <p:sldId id="288" r:id="rId21"/>
    <p:sldId id="295" r:id="rId22"/>
    <p:sldId id="289" r:id="rId23"/>
    <p:sldId id="297" r:id="rId24"/>
    <p:sldId id="294" r:id="rId25"/>
    <p:sldId id="296" r:id="rId26"/>
    <p:sldId id="291" r:id="rId27"/>
  </p:sldIdLst>
  <p:sldSz cx="12192000" cy="6858000"/>
  <p:notesSz cx="6858000" cy="91440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7"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1" algn="l" defTabSz="914294" rtl="0" eaLnBrk="1" latinLnBrk="0" hangingPunct="1">
      <a:defRPr sz="1800" kern="1200">
        <a:solidFill>
          <a:schemeClr val="tx1"/>
        </a:solidFill>
        <a:latin typeface="+mn-lt"/>
        <a:ea typeface="+mn-ea"/>
        <a:cs typeface="+mn-cs"/>
      </a:defRPr>
    </a:lvl4pPr>
    <a:lvl5pPr marL="1828588" algn="l" defTabSz="914294" rtl="0" eaLnBrk="1" latinLnBrk="0" hangingPunct="1">
      <a:defRPr sz="1800" kern="1200">
        <a:solidFill>
          <a:schemeClr val="tx1"/>
        </a:solidFill>
        <a:latin typeface="+mn-lt"/>
        <a:ea typeface="+mn-ea"/>
        <a:cs typeface="+mn-cs"/>
      </a:defRPr>
    </a:lvl5pPr>
    <a:lvl6pPr marL="2285735" algn="l" defTabSz="914294" rtl="0" eaLnBrk="1" latinLnBrk="0" hangingPunct="1">
      <a:defRPr sz="1800" kern="1200">
        <a:solidFill>
          <a:schemeClr val="tx1"/>
        </a:solidFill>
        <a:latin typeface="+mn-lt"/>
        <a:ea typeface="+mn-ea"/>
        <a:cs typeface="+mn-cs"/>
      </a:defRPr>
    </a:lvl6pPr>
    <a:lvl7pPr marL="2742882" algn="l" defTabSz="914294" rtl="0" eaLnBrk="1" latinLnBrk="0" hangingPunct="1">
      <a:defRPr sz="1800" kern="1200">
        <a:solidFill>
          <a:schemeClr val="tx1"/>
        </a:solidFill>
        <a:latin typeface="+mn-lt"/>
        <a:ea typeface="+mn-ea"/>
        <a:cs typeface="+mn-cs"/>
      </a:defRPr>
    </a:lvl7pPr>
    <a:lvl8pPr marL="3200029" algn="l" defTabSz="914294" rtl="0" eaLnBrk="1" latinLnBrk="0" hangingPunct="1">
      <a:defRPr sz="1800" kern="1200">
        <a:solidFill>
          <a:schemeClr val="tx1"/>
        </a:solidFill>
        <a:latin typeface="+mn-lt"/>
        <a:ea typeface="+mn-ea"/>
        <a:cs typeface="+mn-cs"/>
      </a:defRPr>
    </a:lvl8pPr>
    <a:lvl9pPr marL="3657176" algn="l" defTabSz="9142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73E07-55B7-9A4E-FB8A-FA0F0D695106}" name="Viðar Þorsteinsson" initials="VÞ" userId="S::vidar@efling.is::71d714d1-6e54-4276-9d63-066b916f0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510C8-311A-43AD-80C7-5DBFEDCEA8C9}" v="1" dt="2026-02-26T22:08:11.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33" autoAdjust="0"/>
    <p:restoredTop sz="78227" autoAdjust="0"/>
  </p:normalViewPr>
  <p:slideViewPr>
    <p:cSldViewPr snapToGrid="0">
      <p:cViewPr varScale="1">
        <p:scale>
          <a:sx n="74" d="100"/>
          <a:sy n="74" d="100"/>
        </p:scale>
        <p:origin x="451" y="77"/>
      </p:cViewPr>
      <p:guideLst/>
    </p:cSldViewPr>
  </p:slideViewPr>
  <p:notesTextViewPr>
    <p:cViewPr>
      <p:scale>
        <a:sx n="1" d="1"/>
        <a:sy n="1" d="1"/>
      </p:scale>
      <p:origin x="0" y="0"/>
    </p:cViewPr>
  </p:notesTextViewPr>
  <p:notesViewPr>
    <p:cSldViewPr snapToGrid="0">
      <p:cViewPr varScale="1">
        <p:scale>
          <a:sx n="96" d="100"/>
          <a:sy n="96" d="100"/>
        </p:scale>
        <p:origin x="24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562F-8313-4E42-AA8F-E505DEFAE99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25E6E7F-4B6B-4252-A56F-60953A4DE76E}">
      <dgm:prSet/>
      <dgm:spPr/>
      <dgm:t>
        <a:bodyPr/>
        <a:lstStyle/>
        <a:p>
          <a:r>
            <a:rPr lang="en-US"/>
            <a:t>The Ministry of Labor and Social Affairs proposed:</a:t>
          </a:r>
        </a:p>
      </dgm:t>
    </dgm:pt>
    <dgm:pt modelId="{0EB7573B-5F91-4678-BC24-80780FE29D9E}" type="parTrans" cxnId="{33373CC6-2921-4AD9-AAB4-35FF0A9D939B}">
      <dgm:prSet/>
      <dgm:spPr/>
      <dgm:t>
        <a:bodyPr/>
        <a:lstStyle/>
        <a:p>
          <a:endParaRPr lang="en-US"/>
        </a:p>
      </dgm:t>
    </dgm:pt>
    <dgm:pt modelId="{D61FB2C4-B93B-40B8-8C23-3F370F21D2BE}" type="sibTrans" cxnId="{33373CC6-2921-4AD9-AAB4-35FF0A9D939B}">
      <dgm:prSet/>
      <dgm:spPr/>
      <dgm:t>
        <a:bodyPr/>
        <a:lstStyle/>
        <a:p>
          <a:endParaRPr lang="en-US"/>
        </a:p>
      </dgm:t>
    </dgm:pt>
    <dgm:pt modelId="{6E6C1180-9A18-4E31-9D1A-F5744DBD300F}">
      <dgm:prSet/>
      <dgm:spPr/>
      <dgm:t>
        <a:bodyPr/>
        <a:lstStyle/>
        <a:p>
          <a:r>
            <a:rPr lang="en-US"/>
            <a:t>Up to five years prison for employer who enriches themselves by failing to pay lawful wages </a:t>
          </a:r>
        </a:p>
      </dgm:t>
    </dgm:pt>
    <dgm:pt modelId="{E3EE880B-5183-48F2-95C0-8C8B4090FC41}" type="parTrans" cxnId="{74B2B93F-F6CE-4BA4-A6B7-6841A595EF5F}">
      <dgm:prSet/>
      <dgm:spPr/>
      <dgm:t>
        <a:bodyPr/>
        <a:lstStyle/>
        <a:p>
          <a:endParaRPr lang="en-US"/>
        </a:p>
      </dgm:t>
    </dgm:pt>
    <dgm:pt modelId="{0927FF0F-220E-4DAD-B634-71D5C08EF9A7}" type="sibTrans" cxnId="{74B2B93F-F6CE-4BA4-A6B7-6841A595EF5F}">
      <dgm:prSet/>
      <dgm:spPr/>
      <dgm:t>
        <a:bodyPr/>
        <a:lstStyle/>
        <a:p>
          <a:endParaRPr lang="en-US"/>
        </a:p>
      </dgm:t>
    </dgm:pt>
    <dgm:pt modelId="{D7CFDC67-70DA-40FF-8323-AF5F738157EA}">
      <dgm:prSet/>
      <dgm:spPr/>
      <dgm:t>
        <a:bodyPr/>
        <a:lstStyle/>
        <a:p>
          <a:r>
            <a:rPr lang="en-US"/>
            <a:t>That the provision be placed in the Working Environment Act.</a:t>
          </a:r>
        </a:p>
      </dgm:t>
    </dgm:pt>
    <dgm:pt modelId="{EBAB92C7-8868-4B88-AA58-DA295D234C72}" type="parTrans" cxnId="{F76610F2-9062-4194-9438-4900322F1989}">
      <dgm:prSet/>
      <dgm:spPr/>
      <dgm:t>
        <a:bodyPr/>
        <a:lstStyle/>
        <a:p>
          <a:endParaRPr lang="en-US"/>
        </a:p>
      </dgm:t>
    </dgm:pt>
    <dgm:pt modelId="{DD8632F6-757B-418D-9141-B892B20A67F1}" type="sibTrans" cxnId="{F76610F2-9062-4194-9438-4900322F1989}">
      <dgm:prSet/>
      <dgm:spPr/>
      <dgm:t>
        <a:bodyPr/>
        <a:lstStyle/>
        <a:p>
          <a:endParaRPr lang="en-US"/>
        </a:p>
      </dgm:t>
    </dgm:pt>
    <dgm:pt modelId="{82A0891F-290A-4B21-B227-611BF530AD8A}">
      <dgm:prSet/>
      <dgm:spPr/>
      <dgm:t>
        <a:bodyPr/>
        <a:lstStyle/>
        <a:p>
          <a:r>
            <a:rPr lang="en-US"/>
            <a:t>LO and the Labor Party argued that wage theft should (also) be included in the Penal Code.</a:t>
          </a:r>
        </a:p>
      </dgm:t>
    </dgm:pt>
    <dgm:pt modelId="{1F006AF1-9A0D-4687-8913-CF12A2C709E7}" type="parTrans" cxnId="{A915CEF1-1AA8-4F71-9C5D-CB079B47C3C1}">
      <dgm:prSet/>
      <dgm:spPr/>
      <dgm:t>
        <a:bodyPr/>
        <a:lstStyle/>
        <a:p>
          <a:endParaRPr lang="en-US"/>
        </a:p>
      </dgm:t>
    </dgm:pt>
    <dgm:pt modelId="{2BF245D2-59FA-4EA2-998F-6DEEB5A8FA06}" type="sibTrans" cxnId="{A915CEF1-1AA8-4F71-9C5D-CB079B47C3C1}">
      <dgm:prSet/>
      <dgm:spPr/>
      <dgm:t>
        <a:bodyPr/>
        <a:lstStyle/>
        <a:p>
          <a:endParaRPr lang="en-US"/>
        </a:p>
      </dgm:t>
    </dgm:pt>
    <dgm:pt modelId="{C4A6856F-A482-46CA-8C3A-DB57ACB00B82}" type="pres">
      <dgm:prSet presAssocID="{316F562F-8313-4E42-AA8F-E505DEFAE996}" presName="vert0" presStyleCnt="0">
        <dgm:presLayoutVars>
          <dgm:dir/>
          <dgm:animOne val="branch"/>
          <dgm:animLvl val="lvl"/>
        </dgm:presLayoutVars>
      </dgm:prSet>
      <dgm:spPr/>
    </dgm:pt>
    <dgm:pt modelId="{76701765-0C7D-48E0-BB09-4A4D6E5651FA}" type="pres">
      <dgm:prSet presAssocID="{025E6E7F-4B6B-4252-A56F-60953A4DE76E}" presName="thickLine" presStyleLbl="alignNode1" presStyleIdx="0" presStyleCnt="4"/>
      <dgm:spPr/>
    </dgm:pt>
    <dgm:pt modelId="{1935421B-F901-415B-AA5C-9EFB82B77DFF}" type="pres">
      <dgm:prSet presAssocID="{025E6E7F-4B6B-4252-A56F-60953A4DE76E}" presName="horz1" presStyleCnt="0"/>
      <dgm:spPr/>
    </dgm:pt>
    <dgm:pt modelId="{D5DD8107-4184-439E-9CD0-77B4A46D9578}" type="pres">
      <dgm:prSet presAssocID="{025E6E7F-4B6B-4252-A56F-60953A4DE76E}" presName="tx1" presStyleLbl="revTx" presStyleIdx="0" presStyleCnt="4"/>
      <dgm:spPr/>
    </dgm:pt>
    <dgm:pt modelId="{9F2219FE-6632-49A7-B505-6DCC2FFFD805}" type="pres">
      <dgm:prSet presAssocID="{025E6E7F-4B6B-4252-A56F-60953A4DE76E}" presName="vert1" presStyleCnt="0"/>
      <dgm:spPr/>
    </dgm:pt>
    <dgm:pt modelId="{F3589F62-6177-44C4-AE5E-6DD44A2B4C90}" type="pres">
      <dgm:prSet presAssocID="{6E6C1180-9A18-4E31-9D1A-F5744DBD300F}" presName="thickLine" presStyleLbl="alignNode1" presStyleIdx="1" presStyleCnt="4"/>
      <dgm:spPr/>
    </dgm:pt>
    <dgm:pt modelId="{41E19335-6B4E-4A67-A204-DEF8B86D3AE7}" type="pres">
      <dgm:prSet presAssocID="{6E6C1180-9A18-4E31-9D1A-F5744DBD300F}" presName="horz1" presStyleCnt="0"/>
      <dgm:spPr/>
    </dgm:pt>
    <dgm:pt modelId="{1D8CA672-7908-4DF8-A2AE-B0434E4EFDA4}" type="pres">
      <dgm:prSet presAssocID="{6E6C1180-9A18-4E31-9D1A-F5744DBD300F}" presName="tx1" presStyleLbl="revTx" presStyleIdx="1" presStyleCnt="4"/>
      <dgm:spPr/>
    </dgm:pt>
    <dgm:pt modelId="{57656A83-CED0-4C80-806F-828DAA7F9A48}" type="pres">
      <dgm:prSet presAssocID="{6E6C1180-9A18-4E31-9D1A-F5744DBD300F}" presName="vert1" presStyleCnt="0"/>
      <dgm:spPr/>
    </dgm:pt>
    <dgm:pt modelId="{3873B6B8-FF33-4583-9E45-040A67F1ED51}" type="pres">
      <dgm:prSet presAssocID="{D7CFDC67-70DA-40FF-8323-AF5F738157EA}" presName="thickLine" presStyleLbl="alignNode1" presStyleIdx="2" presStyleCnt="4"/>
      <dgm:spPr/>
    </dgm:pt>
    <dgm:pt modelId="{D6157913-CAAC-4D33-ACCC-B96C1AE9D861}" type="pres">
      <dgm:prSet presAssocID="{D7CFDC67-70DA-40FF-8323-AF5F738157EA}" presName="horz1" presStyleCnt="0"/>
      <dgm:spPr/>
    </dgm:pt>
    <dgm:pt modelId="{BFA3CED8-F167-41C2-BDBB-A284F7997680}" type="pres">
      <dgm:prSet presAssocID="{D7CFDC67-70DA-40FF-8323-AF5F738157EA}" presName="tx1" presStyleLbl="revTx" presStyleIdx="2" presStyleCnt="4"/>
      <dgm:spPr/>
    </dgm:pt>
    <dgm:pt modelId="{3A01FB34-19E2-4768-9BB7-983A1C3538CB}" type="pres">
      <dgm:prSet presAssocID="{D7CFDC67-70DA-40FF-8323-AF5F738157EA}" presName="vert1" presStyleCnt="0"/>
      <dgm:spPr/>
    </dgm:pt>
    <dgm:pt modelId="{95F7B55D-CA58-4B09-AE58-DE86A7DC84B3}" type="pres">
      <dgm:prSet presAssocID="{82A0891F-290A-4B21-B227-611BF530AD8A}" presName="thickLine" presStyleLbl="alignNode1" presStyleIdx="3" presStyleCnt="4"/>
      <dgm:spPr/>
    </dgm:pt>
    <dgm:pt modelId="{810E964F-3B38-4CEE-89BA-777EC0F691F0}" type="pres">
      <dgm:prSet presAssocID="{82A0891F-290A-4B21-B227-611BF530AD8A}" presName="horz1" presStyleCnt="0"/>
      <dgm:spPr/>
    </dgm:pt>
    <dgm:pt modelId="{6739A1AF-6848-4B52-BC4D-35264C43BC23}" type="pres">
      <dgm:prSet presAssocID="{82A0891F-290A-4B21-B227-611BF530AD8A}" presName="tx1" presStyleLbl="revTx" presStyleIdx="3" presStyleCnt="4"/>
      <dgm:spPr/>
    </dgm:pt>
    <dgm:pt modelId="{1CA93704-D3CA-4673-92D8-05380017D909}" type="pres">
      <dgm:prSet presAssocID="{82A0891F-290A-4B21-B227-611BF530AD8A}" presName="vert1" presStyleCnt="0"/>
      <dgm:spPr/>
    </dgm:pt>
  </dgm:ptLst>
  <dgm:cxnLst>
    <dgm:cxn modelId="{9343AF03-F3DD-48A1-ABAC-A4639D49CE64}" type="presOf" srcId="{D7CFDC67-70DA-40FF-8323-AF5F738157EA}" destId="{BFA3CED8-F167-41C2-BDBB-A284F7997680}" srcOrd="0" destOrd="0" presId="urn:microsoft.com/office/officeart/2008/layout/LinedList"/>
    <dgm:cxn modelId="{BBDB7607-A9CC-4755-B194-99F2162197AA}" type="presOf" srcId="{6E6C1180-9A18-4E31-9D1A-F5744DBD300F}" destId="{1D8CA672-7908-4DF8-A2AE-B0434E4EFDA4}" srcOrd="0" destOrd="0" presId="urn:microsoft.com/office/officeart/2008/layout/LinedList"/>
    <dgm:cxn modelId="{0A9D7F38-9ECE-4FF4-BA79-B7A6D4CD2CEF}" type="presOf" srcId="{82A0891F-290A-4B21-B227-611BF530AD8A}" destId="{6739A1AF-6848-4B52-BC4D-35264C43BC23}" srcOrd="0" destOrd="0" presId="urn:microsoft.com/office/officeart/2008/layout/LinedList"/>
    <dgm:cxn modelId="{74B2B93F-F6CE-4BA4-A6B7-6841A595EF5F}" srcId="{316F562F-8313-4E42-AA8F-E505DEFAE996}" destId="{6E6C1180-9A18-4E31-9D1A-F5744DBD300F}" srcOrd="1" destOrd="0" parTransId="{E3EE880B-5183-48F2-95C0-8C8B4090FC41}" sibTransId="{0927FF0F-220E-4DAD-B634-71D5C08EF9A7}"/>
    <dgm:cxn modelId="{1275F949-930D-41E3-8ACE-C3E440D126DD}" type="presOf" srcId="{316F562F-8313-4E42-AA8F-E505DEFAE996}" destId="{C4A6856F-A482-46CA-8C3A-DB57ACB00B82}" srcOrd="0" destOrd="0" presId="urn:microsoft.com/office/officeart/2008/layout/LinedList"/>
    <dgm:cxn modelId="{A63C167C-01E6-431F-BC8C-9F4DA819EB02}" type="presOf" srcId="{025E6E7F-4B6B-4252-A56F-60953A4DE76E}" destId="{D5DD8107-4184-439E-9CD0-77B4A46D9578}" srcOrd="0" destOrd="0" presId="urn:microsoft.com/office/officeart/2008/layout/LinedList"/>
    <dgm:cxn modelId="{33373CC6-2921-4AD9-AAB4-35FF0A9D939B}" srcId="{316F562F-8313-4E42-AA8F-E505DEFAE996}" destId="{025E6E7F-4B6B-4252-A56F-60953A4DE76E}" srcOrd="0" destOrd="0" parTransId="{0EB7573B-5F91-4678-BC24-80780FE29D9E}" sibTransId="{D61FB2C4-B93B-40B8-8C23-3F370F21D2BE}"/>
    <dgm:cxn modelId="{A915CEF1-1AA8-4F71-9C5D-CB079B47C3C1}" srcId="{316F562F-8313-4E42-AA8F-E505DEFAE996}" destId="{82A0891F-290A-4B21-B227-611BF530AD8A}" srcOrd="3" destOrd="0" parTransId="{1F006AF1-9A0D-4687-8913-CF12A2C709E7}" sibTransId="{2BF245D2-59FA-4EA2-998F-6DEEB5A8FA06}"/>
    <dgm:cxn modelId="{F76610F2-9062-4194-9438-4900322F1989}" srcId="{316F562F-8313-4E42-AA8F-E505DEFAE996}" destId="{D7CFDC67-70DA-40FF-8323-AF5F738157EA}" srcOrd="2" destOrd="0" parTransId="{EBAB92C7-8868-4B88-AA58-DA295D234C72}" sibTransId="{DD8632F6-757B-418D-9141-B892B20A67F1}"/>
    <dgm:cxn modelId="{10B30A01-E60C-4FB8-9B94-2291B1866404}" type="presParOf" srcId="{C4A6856F-A482-46CA-8C3A-DB57ACB00B82}" destId="{76701765-0C7D-48E0-BB09-4A4D6E5651FA}" srcOrd="0" destOrd="0" presId="urn:microsoft.com/office/officeart/2008/layout/LinedList"/>
    <dgm:cxn modelId="{010E1EDE-9D45-4564-8D76-DD4B8F83D997}" type="presParOf" srcId="{C4A6856F-A482-46CA-8C3A-DB57ACB00B82}" destId="{1935421B-F901-415B-AA5C-9EFB82B77DFF}" srcOrd="1" destOrd="0" presId="urn:microsoft.com/office/officeart/2008/layout/LinedList"/>
    <dgm:cxn modelId="{2709CD94-CFAF-4ED0-8CFB-A48D339AA7DA}" type="presParOf" srcId="{1935421B-F901-415B-AA5C-9EFB82B77DFF}" destId="{D5DD8107-4184-439E-9CD0-77B4A46D9578}" srcOrd="0" destOrd="0" presId="urn:microsoft.com/office/officeart/2008/layout/LinedList"/>
    <dgm:cxn modelId="{A3F1183D-EB8C-4DAD-9975-37A415EAB18B}" type="presParOf" srcId="{1935421B-F901-415B-AA5C-9EFB82B77DFF}" destId="{9F2219FE-6632-49A7-B505-6DCC2FFFD805}" srcOrd="1" destOrd="0" presId="urn:microsoft.com/office/officeart/2008/layout/LinedList"/>
    <dgm:cxn modelId="{E6761175-2B30-43EA-9A18-D2FBDA66219B}" type="presParOf" srcId="{C4A6856F-A482-46CA-8C3A-DB57ACB00B82}" destId="{F3589F62-6177-44C4-AE5E-6DD44A2B4C90}" srcOrd="2" destOrd="0" presId="urn:microsoft.com/office/officeart/2008/layout/LinedList"/>
    <dgm:cxn modelId="{FEBB6D52-6D29-4A9A-8A9D-A3FFC290BA55}" type="presParOf" srcId="{C4A6856F-A482-46CA-8C3A-DB57ACB00B82}" destId="{41E19335-6B4E-4A67-A204-DEF8B86D3AE7}" srcOrd="3" destOrd="0" presId="urn:microsoft.com/office/officeart/2008/layout/LinedList"/>
    <dgm:cxn modelId="{59CF4C24-2701-4A21-A87C-FC0F87C4966C}" type="presParOf" srcId="{41E19335-6B4E-4A67-A204-DEF8B86D3AE7}" destId="{1D8CA672-7908-4DF8-A2AE-B0434E4EFDA4}" srcOrd="0" destOrd="0" presId="urn:microsoft.com/office/officeart/2008/layout/LinedList"/>
    <dgm:cxn modelId="{DDA5AA38-79FB-44AF-B0FB-CAC4954C9DD7}" type="presParOf" srcId="{41E19335-6B4E-4A67-A204-DEF8B86D3AE7}" destId="{57656A83-CED0-4C80-806F-828DAA7F9A48}" srcOrd="1" destOrd="0" presId="urn:microsoft.com/office/officeart/2008/layout/LinedList"/>
    <dgm:cxn modelId="{58C1FE5A-7B83-4E92-8CB9-D2F2816F31A3}" type="presParOf" srcId="{C4A6856F-A482-46CA-8C3A-DB57ACB00B82}" destId="{3873B6B8-FF33-4583-9E45-040A67F1ED51}" srcOrd="4" destOrd="0" presId="urn:microsoft.com/office/officeart/2008/layout/LinedList"/>
    <dgm:cxn modelId="{7E1F13A3-D20C-44CE-A330-165127EA98AE}" type="presParOf" srcId="{C4A6856F-A482-46CA-8C3A-DB57ACB00B82}" destId="{D6157913-CAAC-4D33-ACCC-B96C1AE9D861}" srcOrd="5" destOrd="0" presId="urn:microsoft.com/office/officeart/2008/layout/LinedList"/>
    <dgm:cxn modelId="{ADB07299-B4CC-40FD-8E41-DA1660365AF5}" type="presParOf" srcId="{D6157913-CAAC-4D33-ACCC-B96C1AE9D861}" destId="{BFA3CED8-F167-41C2-BDBB-A284F7997680}" srcOrd="0" destOrd="0" presId="urn:microsoft.com/office/officeart/2008/layout/LinedList"/>
    <dgm:cxn modelId="{EEF585BF-562A-4DB0-B8E0-F495FB7EC93F}" type="presParOf" srcId="{D6157913-CAAC-4D33-ACCC-B96C1AE9D861}" destId="{3A01FB34-19E2-4768-9BB7-983A1C3538CB}" srcOrd="1" destOrd="0" presId="urn:microsoft.com/office/officeart/2008/layout/LinedList"/>
    <dgm:cxn modelId="{2B9D9B51-C20C-4B71-AA66-9CADDE6BDD67}" type="presParOf" srcId="{C4A6856F-A482-46CA-8C3A-DB57ACB00B82}" destId="{95F7B55D-CA58-4B09-AE58-DE86A7DC84B3}" srcOrd="6" destOrd="0" presId="urn:microsoft.com/office/officeart/2008/layout/LinedList"/>
    <dgm:cxn modelId="{05935286-F55B-4147-AB6D-49947A40089D}" type="presParOf" srcId="{C4A6856F-A482-46CA-8C3A-DB57ACB00B82}" destId="{810E964F-3B38-4CEE-89BA-777EC0F691F0}" srcOrd="7" destOrd="0" presId="urn:microsoft.com/office/officeart/2008/layout/LinedList"/>
    <dgm:cxn modelId="{F4FF9E76-4F9A-4444-B769-3FF01B7D1E10}" type="presParOf" srcId="{810E964F-3B38-4CEE-89BA-777EC0F691F0}" destId="{6739A1AF-6848-4B52-BC4D-35264C43BC23}" srcOrd="0" destOrd="0" presId="urn:microsoft.com/office/officeart/2008/layout/LinedList"/>
    <dgm:cxn modelId="{9E5F3529-BBB2-4A68-8765-0603933FE944}" type="presParOf" srcId="{810E964F-3B38-4CEE-89BA-777EC0F691F0}" destId="{1CA93704-D3CA-4673-92D8-05380017D9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221F7-8294-4177-9338-270735F4D2D8}"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A700018B-D9A9-4964-9452-A4B750AFAD2B}">
      <dgm:prSet/>
      <dgm:spPr/>
      <dgm:t>
        <a:bodyPr/>
        <a:lstStyle/>
        <a:p>
          <a:r>
            <a:rPr lang="en-US"/>
            <a:t>Legislative proposal tabled in April 2021.</a:t>
          </a:r>
        </a:p>
      </dgm:t>
    </dgm:pt>
    <dgm:pt modelId="{2C33424A-FFA9-4D39-B4CB-7B401137AA51}" type="parTrans" cxnId="{0639ABEB-5462-4AF4-A5D8-56FE67C0C3C3}">
      <dgm:prSet/>
      <dgm:spPr/>
      <dgm:t>
        <a:bodyPr/>
        <a:lstStyle/>
        <a:p>
          <a:endParaRPr lang="en-US"/>
        </a:p>
      </dgm:t>
    </dgm:pt>
    <dgm:pt modelId="{4B9B89E1-0174-45A6-B196-2C92B7B86C53}" type="sibTrans" cxnId="{0639ABEB-5462-4AF4-A5D8-56FE67C0C3C3}">
      <dgm:prSet/>
      <dgm:spPr/>
      <dgm:t>
        <a:bodyPr/>
        <a:lstStyle/>
        <a:p>
          <a:endParaRPr lang="en-US"/>
        </a:p>
      </dgm:t>
    </dgm:pt>
    <dgm:pt modelId="{59E51AFA-24A9-4803-8C27-C4386979D941}">
      <dgm:prSet/>
      <dgm:spPr/>
      <dgm:t>
        <a:bodyPr/>
        <a:lstStyle/>
        <a:p>
          <a:r>
            <a:rPr lang="en-US"/>
            <a:t>Became law on June 11 2021 and entered into effect on January 1 2022.</a:t>
          </a:r>
        </a:p>
      </dgm:t>
    </dgm:pt>
    <dgm:pt modelId="{309E5EA8-54DD-455E-8C83-CBEFDF0E52F8}" type="parTrans" cxnId="{05C8D13B-5E54-478A-B23A-9A61C11D89DC}">
      <dgm:prSet/>
      <dgm:spPr/>
      <dgm:t>
        <a:bodyPr/>
        <a:lstStyle/>
        <a:p>
          <a:endParaRPr lang="en-US"/>
        </a:p>
      </dgm:t>
    </dgm:pt>
    <dgm:pt modelId="{4CC734B4-14DE-4066-82AB-6D95408D1D4A}" type="sibTrans" cxnId="{05C8D13B-5E54-478A-B23A-9A61C11D89DC}">
      <dgm:prSet/>
      <dgm:spPr/>
      <dgm:t>
        <a:bodyPr/>
        <a:lstStyle/>
        <a:p>
          <a:endParaRPr lang="en-US"/>
        </a:p>
      </dgm:t>
    </dgm:pt>
    <dgm:pt modelId="{DD0276BE-14A2-405D-8E0C-5ED8CE472A85}">
      <dgm:prSet/>
      <dgm:spPr/>
      <dgm:t>
        <a:bodyPr/>
        <a:lstStyle/>
        <a:p>
          <a:r>
            <a:rPr lang="en-US"/>
            <a:t>Norway thus became the first European country to introduce a specific offence against wage theft.</a:t>
          </a:r>
        </a:p>
      </dgm:t>
    </dgm:pt>
    <dgm:pt modelId="{9ED80039-9DA9-42AA-8FE3-D72EE87FB9AB}" type="parTrans" cxnId="{96E874F8-4A3A-4CC7-A5E9-7AE87CB4AEE6}">
      <dgm:prSet/>
      <dgm:spPr/>
      <dgm:t>
        <a:bodyPr/>
        <a:lstStyle/>
        <a:p>
          <a:endParaRPr lang="en-US"/>
        </a:p>
      </dgm:t>
    </dgm:pt>
    <dgm:pt modelId="{82F03A80-FF2B-43CB-9E8F-BAB071018AFE}" type="sibTrans" cxnId="{96E874F8-4A3A-4CC7-A5E9-7AE87CB4AEE6}">
      <dgm:prSet/>
      <dgm:spPr/>
      <dgm:t>
        <a:bodyPr/>
        <a:lstStyle/>
        <a:p>
          <a:endParaRPr lang="en-US"/>
        </a:p>
      </dgm:t>
    </dgm:pt>
    <dgm:pt modelId="{0BBC21BD-2614-4DD6-8CA2-68AF656F2B77}" type="pres">
      <dgm:prSet presAssocID="{A16221F7-8294-4177-9338-270735F4D2D8}" presName="Name0" presStyleCnt="0">
        <dgm:presLayoutVars>
          <dgm:dir/>
          <dgm:animLvl val="lvl"/>
          <dgm:resizeHandles val="exact"/>
        </dgm:presLayoutVars>
      </dgm:prSet>
      <dgm:spPr/>
    </dgm:pt>
    <dgm:pt modelId="{2AD5EDA3-211C-4883-87E8-27FC52E71C7A}" type="pres">
      <dgm:prSet presAssocID="{DD0276BE-14A2-405D-8E0C-5ED8CE472A85}" presName="boxAndChildren" presStyleCnt="0"/>
      <dgm:spPr/>
    </dgm:pt>
    <dgm:pt modelId="{5E93D1B3-99CC-469B-A8E8-031217F4EBBB}" type="pres">
      <dgm:prSet presAssocID="{DD0276BE-14A2-405D-8E0C-5ED8CE472A85}" presName="parentTextBox" presStyleLbl="node1" presStyleIdx="0" presStyleCnt="3"/>
      <dgm:spPr/>
    </dgm:pt>
    <dgm:pt modelId="{283DD9CA-C408-4AAC-8A43-9DDFA7C67FC4}" type="pres">
      <dgm:prSet presAssocID="{4CC734B4-14DE-4066-82AB-6D95408D1D4A}" presName="sp" presStyleCnt="0"/>
      <dgm:spPr/>
    </dgm:pt>
    <dgm:pt modelId="{70376BA1-F344-4FDF-A4DD-FF1E9C646BEF}" type="pres">
      <dgm:prSet presAssocID="{59E51AFA-24A9-4803-8C27-C4386979D941}" presName="arrowAndChildren" presStyleCnt="0"/>
      <dgm:spPr/>
    </dgm:pt>
    <dgm:pt modelId="{45066B03-C630-43F1-828C-0A7B2020376C}" type="pres">
      <dgm:prSet presAssocID="{59E51AFA-24A9-4803-8C27-C4386979D941}" presName="parentTextArrow" presStyleLbl="node1" presStyleIdx="1" presStyleCnt="3"/>
      <dgm:spPr/>
    </dgm:pt>
    <dgm:pt modelId="{80557316-9A87-4778-9A78-83419B77A9F1}" type="pres">
      <dgm:prSet presAssocID="{4B9B89E1-0174-45A6-B196-2C92B7B86C53}" presName="sp" presStyleCnt="0"/>
      <dgm:spPr/>
    </dgm:pt>
    <dgm:pt modelId="{9465C040-3EC5-4F14-9410-391946A37FC8}" type="pres">
      <dgm:prSet presAssocID="{A700018B-D9A9-4964-9452-A4B750AFAD2B}" presName="arrowAndChildren" presStyleCnt="0"/>
      <dgm:spPr/>
    </dgm:pt>
    <dgm:pt modelId="{574F5341-3238-4510-AD15-9874C063305A}" type="pres">
      <dgm:prSet presAssocID="{A700018B-D9A9-4964-9452-A4B750AFAD2B}" presName="parentTextArrow" presStyleLbl="node1" presStyleIdx="2" presStyleCnt="3"/>
      <dgm:spPr/>
    </dgm:pt>
  </dgm:ptLst>
  <dgm:cxnLst>
    <dgm:cxn modelId="{05C8D13B-5E54-478A-B23A-9A61C11D89DC}" srcId="{A16221F7-8294-4177-9338-270735F4D2D8}" destId="{59E51AFA-24A9-4803-8C27-C4386979D941}" srcOrd="1" destOrd="0" parTransId="{309E5EA8-54DD-455E-8C83-CBEFDF0E52F8}" sibTransId="{4CC734B4-14DE-4066-82AB-6D95408D1D4A}"/>
    <dgm:cxn modelId="{C9FAEA60-DBBA-44C9-8AC7-D48442ECA61A}" type="presOf" srcId="{59E51AFA-24A9-4803-8C27-C4386979D941}" destId="{45066B03-C630-43F1-828C-0A7B2020376C}" srcOrd="0" destOrd="0" presId="urn:microsoft.com/office/officeart/2005/8/layout/process4"/>
    <dgm:cxn modelId="{09024062-70A0-4B71-B8B4-905594C70FD3}" type="presOf" srcId="{A700018B-D9A9-4964-9452-A4B750AFAD2B}" destId="{574F5341-3238-4510-AD15-9874C063305A}" srcOrd="0" destOrd="0" presId="urn:microsoft.com/office/officeart/2005/8/layout/process4"/>
    <dgm:cxn modelId="{25C4DB73-57FA-4BB0-BDBB-A740AC2B3979}" type="presOf" srcId="{DD0276BE-14A2-405D-8E0C-5ED8CE472A85}" destId="{5E93D1B3-99CC-469B-A8E8-031217F4EBBB}" srcOrd="0" destOrd="0" presId="urn:microsoft.com/office/officeart/2005/8/layout/process4"/>
    <dgm:cxn modelId="{7217AEB8-D9EC-4271-89C7-7EA0EA3D8049}" type="presOf" srcId="{A16221F7-8294-4177-9338-270735F4D2D8}" destId="{0BBC21BD-2614-4DD6-8CA2-68AF656F2B77}" srcOrd="0" destOrd="0" presId="urn:microsoft.com/office/officeart/2005/8/layout/process4"/>
    <dgm:cxn modelId="{0639ABEB-5462-4AF4-A5D8-56FE67C0C3C3}" srcId="{A16221F7-8294-4177-9338-270735F4D2D8}" destId="{A700018B-D9A9-4964-9452-A4B750AFAD2B}" srcOrd="0" destOrd="0" parTransId="{2C33424A-FFA9-4D39-B4CB-7B401137AA51}" sibTransId="{4B9B89E1-0174-45A6-B196-2C92B7B86C53}"/>
    <dgm:cxn modelId="{96E874F8-4A3A-4CC7-A5E9-7AE87CB4AEE6}" srcId="{A16221F7-8294-4177-9338-270735F4D2D8}" destId="{DD0276BE-14A2-405D-8E0C-5ED8CE472A85}" srcOrd="2" destOrd="0" parTransId="{9ED80039-9DA9-42AA-8FE3-D72EE87FB9AB}" sibTransId="{82F03A80-FF2B-43CB-9E8F-BAB071018AFE}"/>
    <dgm:cxn modelId="{A473C62C-7434-469E-80AE-DFAA03548BBB}" type="presParOf" srcId="{0BBC21BD-2614-4DD6-8CA2-68AF656F2B77}" destId="{2AD5EDA3-211C-4883-87E8-27FC52E71C7A}" srcOrd="0" destOrd="0" presId="urn:microsoft.com/office/officeart/2005/8/layout/process4"/>
    <dgm:cxn modelId="{6949FC64-4E66-4552-8A94-EA7C10B69C17}" type="presParOf" srcId="{2AD5EDA3-211C-4883-87E8-27FC52E71C7A}" destId="{5E93D1B3-99CC-469B-A8E8-031217F4EBBB}" srcOrd="0" destOrd="0" presId="urn:microsoft.com/office/officeart/2005/8/layout/process4"/>
    <dgm:cxn modelId="{17A932DE-8A8C-4B2A-BAC2-0DB39F3FFC84}" type="presParOf" srcId="{0BBC21BD-2614-4DD6-8CA2-68AF656F2B77}" destId="{283DD9CA-C408-4AAC-8A43-9DDFA7C67FC4}" srcOrd="1" destOrd="0" presId="urn:microsoft.com/office/officeart/2005/8/layout/process4"/>
    <dgm:cxn modelId="{DEC8A750-36C2-4C02-9335-CDF9D5D79014}" type="presParOf" srcId="{0BBC21BD-2614-4DD6-8CA2-68AF656F2B77}" destId="{70376BA1-F344-4FDF-A4DD-FF1E9C646BEF}" srcOrd="2" destOrd="0" presId="urn:microsoft.com/office/officeart/2005/8/layout/process4"/>
    <dgm:cxn modelId="{4FCF0F9F-8ECB-4C42-8E15-49D0DDC75C28}" type="presParOf" srcId="{70376BA1-F344-4FDF-A4DD-FF1E9C646BEF}" destId="{45066B03-C630-43F1-828C-0A7B2020376C}" srcOrd="0" destOrd="0" presId="urn:microsoft.com/office/officeart/2005/8/layout/process4"/>
    <dgm:cxn modelId="{936908DF-3069-469D-A60E-792FA2EE5C54}" type="presParOf" srcId="{0BBC21BD-2614-4DD6-8CA2-68AF656F2B77}" destId="{80557316-9A87-4778-9A78-83419B77A9F1}" srcOrd="3" destOrd="0" presId="urn:microsoft.com/office/officeart/2005/8/layout/process4"/>
    <dgm:cxn modelId="{66D8A9FF-2078-4152-9EC7-64D99ED5A5D3}" type="presParOf" srcId="{0BBC21BD-2614-4DD6-8CA2-68AF656F2B77}" destId="{9465C040-3EC5-4F14-9410-391946A37FC8}" srcOrd="4" destOrd="0" presId="urn:microsoft.com/office/officeart/2005/8/layout/process4"/>
    <dgm:cxn modelId="{F1841FEE-01EC-44EA-B7A8-5317A08F51A2}" type="presParOf" srcId="{9465C040-3EC5-4F14-9410-391946A37FC8}" destId="{574F5341-3238-4510-AD15-9874C06330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41D21-8EF1-4C34-AA8E-8EBEB2AB56FF}"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602F6D4A-1FD8-41DB-B4A6-0B3C448CCAC7}">
      <dgm:prSet/>
      <dgm:spPr/>
      <dgm:t>
        <a:bodyPr/>
        <a:lstStyle/>
        <a:p>
          <a:r>
            <a:rPr lang="en-US" dirty="0"/>
            <a:t>Primary target is situations where the employer knowingly, for personal gain, really </a:t>
          </a:r>
          <a:r>
            <a:rPr lang="en-US" u="sng" dirty="0"/>
            <a:t>steals</a:t>
          </a:r>
          <a:r>
            <a:rPr lang="en-US" dirty="0"/>
            <a:t> the employee’s rightful remuneration</a:t>
          </a:r>
        </a:p>
      </dgm:t>
    </dgm:pt>
    <dgm:pt modelId="{161AEB7B-71DE-4506-998D-08895D9F63C8}" type="parTrans" cxnId="{182A5BD1-B3C5-48F9-B8D7-6AB1FD43E2C7}">
      <dgm:prSet/>
      <dgm:spPr/>
      <dgm:t>
        <a:bodyPr/>
        <a:lstStyle/>
        <a:p>
          <a:endParaRPr lang="en-US"/>
        </a:p>
      </dgm:t>
    </dgm:pt>
    <dgm:pt modelId="{731A0FE6-CA25-499C-95B6-C55D9EED7D5A}" type="sibTrans" cxnId="{182A5BD1-B3C5-48F9-B8D7-6AB1FD43E2C7}">
      <dgm:prSet/>
      <dgm:spPr/>
      <dgm:t>
        <a:bodyPr/>
        <a:lstStyle/>
        <a:p>
          <a:endParaRPr lang="en-US"/>
        </a:p>
      </dgm:t>
    </dgm:pt>
    <dgm:pt modelId="{05F7E835-24AE-43B7-BC61-714A61E9BDEB}">
      <dgm:prSet/>
      <dgm:spPr/>
      <dgm:t>
        <a:bodyPr/>
        <a:lstStyle/>
        <a:p>
          <a:r>
            <a:rPr lang="en-US" b="1"/>
            <a:t>Not </a:t>
          </a:r>
          <a:r>
            <a:rPr lang="en-US"/>
            <a:t>situations where the employer had reasonable grounds to believe he/she is not obliged to pay what is claimed.</a:t>
          </a:r>
        </a:p>
      </dgm:t>
    </dgm:pt>
    <dgm:pt modelId="{4E021660-AC54-4FE5-884C-8AA648186AB5}" type="parTrans" cxnId="{AA79B890-79D0-44D5-ABD0-7D35FE7F84D5}">
      <dgm:prSet/>
      <dgm:spPr/>
      <dgm:t>
        <a:bodyPr/>
        <a:lstStyle/>
        <a:p>
          <a:endParaRPr lang="en-US"/>
        </a:p>
      </dgm:t>
    </dgm:pt>
    <dgm:pt modelId="{B6735B03-DFE7-4740-965E-419CE2FED7DC}" type="sibTrans" cxnId="{AA79B890-79D0-44D5-ABD0-7D35FE7F84D5}">
      <dgm:prSet/>
      <dgm:spPr/>
      <dgm:t>
        <a:bodyPr/>
        <a:lstStyle/>
        <a:p>
          <a:endParaRPr lang="en-US"/>
        </a:p>
      </dgm:t>
    </dgm:pt>
    <dgm:pt modelId="{9C5DDC23-C99A-4581-81A2-3EF54D451DD6}">
      <dgm:prSet/>
      <dgm:spPr/>
      <dgm:t>
        <a:bodyPr/>
        <a:lstStyle/>
        <a:p>
          <a:r>
            <a:rPr lang="en-US"/>
            <a:t>I.e. "honest mistake" or genuine misunderstanding</a:t>
          </a:r>
        </a:p>
      </dgm:t>
    </dgm:pt>
    <dgm:pt modelId="{C6FCEC0F-D292-4F89-8BE5-D0893CB4449D}" type="parTrans" cxnId="{B050AB3C-7A1D-4327-B149-86250AD79EE5}">
      <dgm:prSet/>
      <dgm:spPr/>
      <dgm:t>
        <a:bodyPr/>
        <a:lstStyle/>
        <a:p>
          <a:endParaRPr lang="en-US"/>
        </a:p>
      </dgm:t>
    </dgm:pt>
    <dgm:pt modelId="{0042EF25-7BE6-4239-A9F7-E5821BF79935}" type="sibTrans" cxnId="{B050AB3C-7A1D-4327-B149-86250AD79EE5}">
      <dgm:prSet/>
      <dgm:spPr/>
      <dgm:t>
        <a:bodyPr/>
        <a:lstStyle/>
        <a:p>
          <a:endParaRPr lang="en-US"/>
        </a:p>
      </dgm:t>
    </dgm:pt>
    <dgm:pt modelId="{1EC04086-53BF-4D42-B91F-179BC6FBDF67}" type="pres">
      <dgm:prSet presAssocID="{D5C41D21-8EF1-4C34-AA8E-8EBEB2AB56FF}" presName="vert0" presStyleCnt="0">
        <dgm:presLayoutVars>
          <dgm:dir/>
          <dgm:animOne val="branch"/>
          <dgm:animLvl val="lvl"/>
        </dgm:presLayoutVars>
      </dgm:prSet>
      <dgm:spPr/>
    </dgm:pt>
    <dgm:pt modelId="{DF7A05AC-AA66-4C8D-BF58-928ECD0E7152}" type="pres">
      <dgm:prSet presAssocID="{602F6D4A-1FD8-41DB-B4A6-0B3C448CCAC7}" presName="thickLine" presStyleLbl="alignNode1" presStyleIdx="0" presStyleCnt="3"/>
      <dgm:spPr/>
    </dgm:pt>
    <dgm:pt modelId="{A54FA7F5-38FD-486F-9037-2ADB46CFF0FB}" type="pres">
      <dgm:prSet presAssocID="{602F6D4A-1FD8-41DB-B4A6-0B3C448CCAC7}" presName="horz1" presStyleCnt="0"/>
      <dgm:spPr/>
    </dgm:pt>
    <dgm:pt modelId="{B13E7851-EB98-4346-8FCC-473755C7ED06}" type="pres">
      <dgm:prSet presAssocID="{602F6D4A-1FD8-41DB-B4A6-0B3C448CCAC7}" presName="tx1" presStyleLbl="revTx" presStyleIdx="0" presStyleCnt="3"/>
      <dgm:spPr/>
    </dgm:pt>
    <dgm:pt modelId="{3A6E590D-7CC0-4685-B814-5ED99E754E0E}" type="pres">
      <dgm:prSet presAssocID="{602F6D4A-1FD8-41DB-B4A6-0B3C448CCAC7}" presName="vert1" presStyleCnt="0"/>
      <dgm:spPr/>
    </dgm:pt>
    <dgm:pt modelId="{C6AD2436-7FF4-4663-B177-9532FD710EF5}" type="pres">
      <dgm:prSet presAssocID="{05F7E835-24AE-43B7-BC61-714A61E9BDEB}" presName="thickLine" presStyleLbl="alignNode1" presStyleIdx="1" presStyleCnt="3"/>
      <dgm:spPr/>
    </dgm:pt>
    <dgm:pt modelId="{9D6CE7FC-4A70-4198-908C-BA5503E83209}" type="pres">
      <dgm:prSet presAssocID="{05F7E835-24AE-43B7-BC61-714A61E9BDEB}" presName="horz1" presStyleCnt="0"/>
      <dgm:spPr/>
    </dgm:pt>
    <dgm:pt modelId="{353C1216-1A04-42DB-8231-BFC743522FC9}" type="pres">
      <dgm:prSet presAssocID="{05F7E835-24AE-43B7-BC61-714A61E9BDEB}" presName="tx1" presStyleLbl="revTx" presStyleIdx="1" presStyleCnt="3"/>
      <dgm:spPr/>
    </dgm:pt>
    <dgm:pt modelId="{952C0992-ABB5-4976-A5D9-2060394443C4}" type="pres">
      <dgm:prSet presAssocID="{05F7E835-24AE-43B7-BC61-714A61E9BDEB}" presName="vert1" presStyleCnt="0"/>
      <dgm:spPr/>
    </dgm:pt>
    <dgm:pt modelId="{C0450AD8-BC7C-4231-8D6F-563A152A1AFF}" type="pres">
      <dgm:prSet presAssocID="{9C5DDC23-C99A-4581-81A2-3EF54D451DD6}" presName="thickLine" presStyleLbl="alignNode1" presStyleIdx="2" presStyleCnt="3"/>
      <dgm:spPr/>
    </dgm:pt>
    <dgm:pt modelId="{FC7535FF-682C-4C33-B826-E6F3066ADBD0}" type="pres">
      <dgm:prSet presAssocID="{9C5DDC23-C99A-4581-81A2-3EF54D451DD6}" presName="horz1" presStyleCnt="0"/>
      <dgm:spPr/>
    </dgm:pt>
    <dgm:pt modelId="{0A831D60-8419-4676-BCA7-86FBCFF057B5}" type="pres">
      <dgm:prSet presAssocID="{9C5DDC23-C99A-4581-81A2-3EF54D451DD6}" presName="tx1" presStyleLbl="revTx" presStyleIdx="2" presStyleCnt="3"/>
      <dgm:spPr/>
    </dgm:pt>
    <dgm:pt modelId="{5F80FADA-60FC-4430-B96A-A2AA335999B6}" type="pres">
      <dgm:prSet presAssocID="{9C5DDC23-C99A-4581-81A2-3EF54D451DD6}" presName="vert1" presStyleCnt="0"/>
      <dgm:spPr/>
    </dgm:pt>
  </dgm:ptLst>
  <dgm:cxnLst>
    <dgm:cxn modelId="{B050AB3C-7A1D-4327-B149-86250AD79EE5}" srcId="{D5C41D21-8EF1-4C34-AA8E-8EBEB2AB56FF}" destId="{9C5DDC23-C99A-4581-81A2-3EF54D451DD6}" srcOrd="2" destOrd="0" parTransId="{C6FCEC0F-D292-4F89-8BE5-D0893CB4449D}" sibTransId="{0042EF25-7BE6-4239-A9F7-E5821BF79935}"/>
    <dgm:cxn modelId="{1ABD326F-CACF-444F-B62C-EF70FE1C656C}" type="presOf" srcId="{05F7E835-24AE-43B7-BC61-714A61E9BDEB}" destId="{353C1216-1A04-42DB-8231-BFC743522FC9}" srcOrd="0" destOrd="0" presId="urn:microsoft.com/office/officeart/2008/layout/LinedList"/>
    <dgm:cxn modelId="{AA79B890-79D0-44D5-ABD0-7D35FE7F84D5}" srcId="{D5C41D21-8EF1-4C34-AA8E-8EBEB2AB56FF}" destId="{05F7E835-24AE-43B7-BC61-714A61E9BDEB}" srcOrd="1" destOrd="0" parTransId="{4E021660-AC54-4FE5-884C-8AA648186AB5}" sibTransId="{B6735B03-DFE7-4740-965E-419CE2FED7DC}"/>
    <dgm:cxn modelId="{B7B49A97-79F3-4C87-8A15-1E8B5152FB8A}" type="presOf" srcId="{602F6D4A-1FD8-41DB-B4A6-0B3C448CCAC7}" destId="{B13E7851-EB98-4346-8FCC-473755C7ED06}" srcOrd="0" destOrd="0" presId="urn:microsoft.com/office/officeart/2008/layout/LinedList"/>
    <dgm:cxn modelId="{F73FBFA9-1719-4973-9970-211495D0FC87}" type="presOf" srcId="{D5C41D21-8EF1-4C34-AA8E-8EBEB2AB56FF}" destId="{1EC04086-53BF-4D42-B91F-179BC6FBDF67}" srcOrd="0" destOrd="0" presId="urn:microsoft.com/office/officeart/2008/layout/LinedList"/>
    <dgm:cxn modelId="{FF3FA9B4-C84C-4F6C-9115-4BA737404D99}" type="presOf" srcId="{9C5DDC23-C99A-4581-81A2-3EF54D451DD6}" destId="{0A831D60-8419-4676-BCA7-86FBCFF057B5}" srcOrd="0" destOrd="0" presId="urn:microsoft.com/office/officeart/2008/layout/LinedList"/>
    <dgm:cxn modelId="{182A5BD1-B3C5-48F9-B8D7-6AB1FD43E2C7}" srcId="{D5C41D21-8EF1-4C34-AA8E-8EBEB2AB56FF}" destId="{602F6D4A-1FD8-41DB-B4A6-0B3C448CCAC7}" srcOrd="0" destOrd="0" parTransId="{161AEB7B-71DE-4506-998D-08895D9F63C8}" sibTransId="{731A0FE6-CA25-499C-95B6-C55D9EED7D5A}"/>
    <dgm:cxn modelId="{35CAD4EE-467A-4DE7-BB75-833B1B4B2006}" type="presParOf" srcId="{1EC04086-53BF-4D42-B91F-179BC6FBDF67}" destId="{DF7A05AC-AA66-4C8D-BF58-928ECD0E7152}" srcOrd="0" destOrd="0" presId="urn:microsoft.com/office/officeart/2008/layout/LinedList"/>
    <dgm:cxn modelId="{9CAFABE1-9408-4D53-A549-86AADE44D99F}" type="presParOf" srcId="{1EC04086-53BF-4D42-B91F-179BC6FBDF67}" destId="{A54FA7F5-38FD-486F-9037-2ADB46CFF0FB}" srcOrd="1" destOrd="0" presId="urn:microsoft.com/office/officeart/2008/layout/LinedList"/>
    <dgm:cxn modelId="{E229B913-691A-47F2-8D0C-71F19F4B387C}" type="presParOf" srcId="{A54FA7F5-38FD-486F-9037-2ADB46CFF0FB}" destId="{B13E7851-EB98-4346-8FCC-473755C7ED06}" srcOrd="0" destOrd="0" presId="urn:microsoft.com/office/officeart/2008/layout/LinedList"/>
    <dgm:cxn modelId="{9EA891A3-9861-4618-A969-AC850C982AA8}" type="presParOf" srcId="{A54FA7F5-38FD-486F-9037-2ADB46CFF0FB}" destId="{3A6E590D-7CC0-4685-B814-5ED99E754E0E}" srcOrd="1" destOrd="0" presId="urn:microsoft.com/office/officeart/2008/layout/LinedList"/>
    <dgm:cxn modelId="{97BD3CE1-0395-48E4-B7FD-167539BE5B53}" type="presParOf" srcId="{1EC04086-53BF-4D42-B91F-179BC6FBDF67}" destId="{C6AD2436-7FF4-4663-B177-9532FD710EF5}" srcOrd="2" destOrd="0" presId="urn:microsoft.com/office/officeart/2008/layout/LinedList"/>
    <dgm:cxn modelId="{83CACAD3-60E0-47A2-84B8-C5AF7425D9F9}" type="presParOf" srcId="{1EC04086-53BF-4D42-B91F-179BC6FBDF67}" destId="{9D6CE7FC-4A70-4198-908C-BA5503E83209}" srcOrd="3" destOrd="0" presId="urn:microsoft.com/office/officeart/2008/layout/LinedList"/>
    <dgm:cxn modelId="{61D8BEDC-6552-4E2E-8ED1-EADEC948F73B}" type="presParOf" srcId="{9D6CE7FC-4A70-4198-908C-BA5503E83209}" destId="{353C1216-1A04-42DB-8231-BFC743522FC9}" srcOrd="0" destOrd="0" presId="urn:microsoft.com/office/officeart/2008/layout/LinedList"/>
    <dgm:cxn modelId="{AFDBCD3C-04EE-4DA2-8216-F9C540ACA16D}" type="presParOf" srcId="{9D6CE7FC-4A70-4198-908C-BA5503E83209}" destId="{952C0992-ABB5-4976-A5D9-2060394443C4}" srcOrd="1" destOrd="0" presId="urn:microsoft.com/office/officeart/2008/layout/LinedList"/>
    <dgm:cxn modelId="{8E6B4384-1E32-40CD-A259-0989B6C33298}" type="presParOf" srcId="{1EC04086-53BF-4D42-B91F-179BC6FBDF67}" destId="{C0450AD8-BC7C-4231-8D6F-563A152A1AFF}" srcOrd="4" destOrd="0" presId="urn:microsoft.com/office/officeart/2008/layout/LinedList"/>
    <dgm:cxn modelId="{A5430FAA-DB78-4FF8-9CD4-94F70E1C04C3}" type="presParOf" srcId="{1EC04086-53BF-4D42-B91F-179BC6FBDF67}" destId="{FC7535FF-682C-4C33-B826-E6F3066ADBD0}" srcOrd="5" destOrd="0" presId="urn:microsoft.com/office/officeart/2008/layout/LinedList"/>
    <dgm:cxn modelId="{0C96B12B-5DE7-40D3-ABEE-C4C192E04258}" type="presParOf" srcId="{FC7535FF-682C-4C33-B826-E6F3066ADBD0}" destId="{0A831D60-8419-4676-BCA7-86FBCFF057B5}" srcOrd="0" destOrd="0" presId="urn:microsoft.com/office/officeart/2008/layout/LinedList"/>
    <dgm:cxn modelId="{1B9C5F2A-4518-415F-8892-AA95EBD790FE}" type="presParOf" srcId="{FC7535FF-682C-4C33-B826-E6F3066ADBD0}" destId="{5F80FADA-60FC-4430-B96A-A2AA335999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F5A5B-0E2F-463F-BE35-77D6A859F92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56BB91E-1210-4BBF-AA30-9C7F5D93C281}">
      <dgm:prSet/>
      <dgm:spPr/>
      <dgm:t>
        <a:bodyPr/>
        <a:lstStyle/>
        <a:p>
          <a:r>
            <a:rPr lang="en-US"/>
            <a:t>First sentence: ‘An employer who wilfully or negligently fails to comply with a decision of the Tariff Board is punishable by fines or imprisonment for up to one year.’</a:t>
          </a:r>
        </a:p>
      </dgm:t>
    </dgm:pt>
    <dgm:pt modelId="{B31F521C-251F-4D37-9E9D-96466BA9F22D}" type="parTrans" cxnId="{24322CD2-F552-425A-93F4-9DC48199E5B8}">
      <dgm:prSet/>
      <dgm:spPr/>
      <dgm:t>
        <a:bodyPr/>
        <a:lstStyle/>
        <a:p>
          <a:endParaRPr lang="en-US"/>
        </a:p>
      </dgm:t>
    </dgm:pt>
    <dgm:pt modelId="{F061507E-8238-4A61-8EC1-BC2DB51366E4}" type="sibTrans" cxnId="{24322CD2-F552-425A-93F4-9DC48199E5B8}">
      <dgm:prSet/>
      <dgm:spPr/>
      <dgm:t>
        <a:bodyPr/>
        <a:lstStyle/>
        <a:p>
          <a:endParaRPr lang="en-US"/>
        </a:p>
      </dgm:t>
    </dgm:pt>
    <dgm:pt modelId="{F46FFD37-ADE2-445C-9DFF-0EC88020302D}">
      <dgm:prSet/>
      <dgm:spPr/>
      <dgm:t>
        <a:bodyPr/>
        <a:lstStyle/>
        <a:p>
          <a:r>
            <a:rPr lang="en-US"/>
            <a:t>Second sentence: the same applies to a person who manages the enterprise on the employer’s behalf and acts as mentioned, and to a principal who violates duties pursuant to § 12.</a:t>
          </a:r>
        </a:p>
      </dgm:t>
    </dgm:pt>
    <dgm:pt modelId="{0C18445C-942F-42FE-A912-4430A3B6B2FC}" type="parTrans" cxnId="{EB9F574F-7AC5-419A-94D5-F9AE6EAF0C3B}">
      <dgm:prSet/>
      <dgm:spPr/>
      <dgm:t>
        <a:bodyPr/>
        <a:lstStyle/>
        <a:p>
          <a:endParaRPr lang="en-US"/>
        </a:p>
      </dgm:t>
    </dgm:pt>
    <dgm:pt modelId="{41389877-F1B7-42E5-B1D1-88BDBF74B1EA}" type="sibTrans" cxnId="{EB9F574F-7AC5-419A-94D5-F9AE6EAF0C3B}">
      <dgm:prSet/>
      <dgm:spPr/>
      <dgm:t>
        <a:bodyPr/>
        <a:lstStyle/>
        <a:p>
          <a:endParaRPr lang="en-US"/>
        </a:p>
      </dgm:t>
    </dgm:pt>
    <dgm:pt modelId="{34CE28FF-35A1-4EF2-8CD5-3C3905529C4A}">
      <dgm:prSet/>
      <dgm:spPr/>
      <dgm:t>
        <a:bodyPr/>
        <a:lstStyle/>
        <a:p>
          <a:r>
            <a:rPr lang="en-US"/>
            <a:t>Third sentence: gross violations are punishable by fines or imprisonment for up to three years.</a:t>
          </a:r>
        </a:p>
      </dgm:t>
    </dgm:pt>
    <dgm:pt modelId="{23B4097D-7D55-415C-B018-E59DA9CB30CD}" type="parTrans" cxnId="{FB9A2735-0962-41FA-B69E-E9DC2B3D40C5}">
      <dgm:prSet/>
      <dgm:spPr/>
      <dgm:t>
        <a:bodyPr/>
        <a:lstStyle/>
        <a:p>
          <a:endParaRPr lang="en-US"/>
        </a:p>
      </dgm:t>
    </dgm:pt>
    <dgm:pt modelId="{C0F0FF8F-6676-4AF7-9BB9-23B70D470DAB}" type="sibTrans" cxnId="{FB9A2735-0962-41FA-B69E-E9DC2B3D40C5}">
      <dgm:prSet/>
      <dgm:spPr/>
      <dgm:t>
        <a:bodyPr/>
        <a:lstStyle/>
        <a:p>
          <a:endParaRPr lang="en-US"/>
        </a:p>
      </dgm:t>
    </dgm:pt>
    <dgm:pt modelId="{E5FDFA4F-7371-446B-A927-BC391EB6193C}">
      <dgm:prSet/>
      <dgm:spPr/>
      <dgm:t>
        <a:bodyPr/>
        <a:lstStyle/>
        <a:p>
          <a:r>
            <a:rPr lang="en-US"/>
            <a:t>Fourth sentence: aiding and abetting is punishable on the same terms; the employee cannot be punished as an accomplice.</a:t>
          </a:r>
        </a:p>
      </dgm:t>
    </dgm:pt>
    <dgm:pt modelId="{6D103BC6-C362-44F4-8A84-4D7595C96D10}" type="parTrans" cxnId="{42162AE1-2E36-4C91-A4BC-FB62DFB6E25A}">
      <dgm:prSet/>
      <dgm:spPr/>
      <dgm:t>
        <a:bodyPr/>
        <a:lstStyle/>
        <a:p>
          <a:endParaRPr lang="en-US"/>
        </a:p>
      </dgm:t>
    </dgm:pt>
    <dgm:pt modelId="{C4A20530-9DE2-4538-9248-4468062A24FA}" type="sibTrans" cxnId="{42162AE1-2E36-4C91-A4BC-FB62DFB6E25A}">
      <dgm:prSet/>
      <dgm:spPr/>
      <dgm:t>
        <a:bodyPr/>
        <a:lstStyle/>
        <a:p>
          <a:endParaRPr lang="en-US"/>
        </a:p>
      </dgm:t>
    </dgm:pt>
    <dgm:pt modelId="{84A3D021-07D3-47D8-A758-F47820FCFBDF}" type="pres">
      <dgm:prSet presAssocID="{DAFF5A5B-0E2F-463F-BE35-77D6A859F92F}" presName="vert0" presStyleCnt="0">
        <dgm:presLayoutVars>
          <dgm:dir/>
          <dgm:animOne val="branch"/>
          <dgm:animLvl val="lvl"/>
        </dgm:presLayoutVars>
      </dgm:prSet>
      <dgm:spPr/>
    </dgm:pt>
    <dgm:pt modelId="{9BFD057A-AC0A-4682-B3A5-130E3939A2EC}" type="pres">
      <dgm:prSet presAssocID="{256BB91E-1210-4BBF-AA30-9C7F5D93C281}" presName="thickLine" presStyleLbl="alignNode1" presStyleIdx="0" presStyleCnt="4"/>
      <dgm:spPr/>
    </dgm:pt>
    <dgm:pt modelId="{69586923-4286-4AF9-AD26-9EE3CA4679DD}" type="pres">
      <dgm:prSet presAssocID="{256BB91E-1210-4BBF-AA30-9C7F5D93C281}" presName="horz1" presStyleCnt="0"/>
      <dgm:spPr/>
    </dgm:pt>
    <dgm:pt modelId="{24AC1F57-38A2-4C39-B985-3A82325F31CA}" type="pres">
      <dgm:prSet presAssocID="{256BB91E-1210-4BBF-AA30-9C7F5D93C281}" presName="tx1" presStyleLbl="revTx" presStyleIdx="0" presStyleCnt="4"/>
      <dgm:spPr/>
    </dgm:pt>
    <dgm:pt modelId="{D06BF320-DB93-4883-9652-B34908C0010D}" type="pres">
      <dgm:prSet presAssocID="{256BB91E-1210-4BBF-AA30-9C7F5D93C281}" presName="vert1" presStyleCnt="0"/>
      <dgm:spPr/>
    </dgm:pt>
    <dgm:pt modelId="{74642A75-37FD-4B68-8A3A-4115FDFBC9BB}" type="pres">
      <dgm:prSet presAssocID="{F46FFD37-ADE2-445C-9DFF-0EC88020302D}" presName="thickLine" presStyleLbl="alignNode1" presStyleIdx="1" presStyleCnt="4"/>
      <dgm:spPr/>
    </dgm:pt>
    <dgm:pt modelId="{324230BD-8EB6-4EED-965A-640A62AD2AD4}" type="pres">
      <dgm:prSet presAssocID="{F46FFD37-ADE2-445C-9DFF-0EC88020302D}" presName="horz1" presStyleCnt="0"/>
      <dgm:spPr/>
    </dgm:pt>
    <dgm:pt modelId="{43859766-1164-4CE1-84FF-27F6A9C3A0EB}" type="pres">
      <dgm:prSet presAssocID="{F46FFD37-ADE2-445C-9DFF-0EC88020302D}" presName="tx1" presStyleLbl="revTx" presStyleIdx="1" presStyleCnt="4"/>
      <dgm:spPr/>
    </dgm:pt>
    <dgm:pt modelId="{ADC8ABC3-3D8A-4C72-9451-1BF631072C75}" type="pres">
      <dgm:prSet presAssocID="{F46FFD37-ADE2-445C-9DFF-0EC88020302D}" presName="vert1" presStyleCnt="0"/>
      <dgm:spPr/>
    </dgm:pt>
    <dgm:pt modelId="{5D8B4B29-1322-450F-81EC-3D9E7FC48DB4}" type="pres">
      <dgm:prSet presAssocID="{34CE28FF-35A1-4EF2-8CD5-3C3905529C4A}" presName="thickLine" presStyleLbl="alignNode1" presStyleIdx="2" presStyleCnt="4"/>
      <dgm:spPr/>
    </dgm:pt>
    <dgm:pt modelId="{A92E4073-78A7-403B-8005-2909DE60EC0F}" type="pres">
      <dgm:prSet presAssocID="{34CE28FF-35A1-4EF2-8CD5-3C3905529C4A}" presName="horz1" presStyleCnt="0"/>
      <dgm:spPr/>
    </dgm:pt>
    <dgm:pt modelId="{1C160072-BCBD-4298-8FA7-50451E9D0BF5}" type="pres">
      <dgm:prSet presAssocID="{34CE28FF-35A1-4EF2-8CD5-3C3905529C4A}" presName="tx1" presStyleLbl="revTx" presStyleIdx="2" presStyleCnt="4"/>
      <dgm:spPr/>
    </dgm:pt>
    <dgm:pt modelId="{51B4A7B8-3344-4B0C-BDA9-1B572D0037AC}" type="pres">
      <dgm:prSet presAssocID="{34CE28FF-35A1-4EF2-8CD5-3C3905529C4A}" presName="vert1" presStyleCnt="0"/>
      <dgm:spPr/>
    </dgm:pt>
    <dgm:pt modelId="{989A9C82-00E1-4DEF-8CC3-866C2354BA01}" type="pres">
      <dgm:prSet presAssocID="{E5FDFA4F-7371-446B-A927-BC391EB6193C}" presName="thickLine" presStyleLbl="alignNode1" presStyleIdx="3" presStyleCnt="4"/>
      <dgm:spPr/>
    </dgm:pt>
    <dgm:pt modelId="{70344F20-8D56-4130-98CF-8C30B214D7E3}" type="pres">
      <dgm:prSet presAssocID="{E5FDFA4F-7371-446B-A927-BC391EB6193C}" presName="horz1" presStyleCnt="0"/>
      <dgm:spPr/>
    </dgm:pt>
    <dgm:pt modelId="{95E8E414-0CCD-4292-8CC5-32AC1BBF7C1B}" type="pres">
      <dgm:prSet presAssocID="{E5FDFA4F-7371-446B-A927-BC391EB6193C}" presName="tx1" presStyleLbl="revTx" presStyleIdx="3" presStyleCnt="4"/>
      <dgm:spPr/>
    </dgm:pt>
    <dgm:pt modelId="{4FAC72EA-FFAC-45FA-A501-5A1820ABF870}" type="pres">
      <dgm:prSet presAssocID="{E5FDFA4F-7371-446B-A927-BC391EB6193C}" presName="vert1" presStyleCnt="0"/>
      <dgm:spPr/>
    </dgm:pt>
  </dgm:ptLst>
  <dgm:cxnLst>
    <dgm:cxn modelId="{8143E914-70A3-4ED7-9854-979AA1D3DEDA}" type="presOf" srcId="{F46FFD37-ADE2-445C-9DFF-0EC88020302D}" destId="{43859766-1164-4CE1-84FF-27F6A9C3A0EB}" srcOrd="0" destOrd="0" presId="urn:microsoft.com/office/officeart/2008/layout/LinedList"/>
    <dgm:cxn modelId="{7727FC2D-A916-46CC-9CD8-803E0373DF5A}" type="presOf" srcId="{34CE28FF-35A1-4EF2-8CD5-3C3905529C4A}" destId="{1C160072-BCBD-4298-8FA7-50451E9D0BF5}" srcOrd="0" destOrd="0" presId="urn:microsoft.com/office/officeart/2008/layout/LinedList"/>
    <dgm:cxn modelId="{FB9A2735-0962-41FA-B69E-E9DC2B3D40C5}" srcId="{DAFF5A5B-0E2F-463F-BE35-77D6A859F92F}" destId="{34CE28FF-35A1-4EF2-8CD5-3C3905529C4A}" srcOrd="2" destOrd="0" parTransId="{23B4097D-7D55-415C-B018-E59DA9CB30CD}" sibTransId="{C0F0FF8F-6676-4AF7-9BB9-23B70D470DAB}"/>
    <dgm:cxn modelId="{EB9F574F-7AC5-419A-94D5-F9AE6EAF0C3B}" srcId="{DAFF5A5B-0E2F-463F-BE35-77D6A859F92F}" destId="{F46FFD37-ADE2-445C-9DFF-0EC88020302D}" srcOrd="1" destOrd="0" parTransId="{0C18445C-942F-42FE-A912-4430A3B6B2FC}" sibTransId="{41389877-F1B7-42E5-B1D1-88BDBF74B1EA}"/>
    <dgm:cxn modelId="{2D36999E-E174-4A49-8C61-7644DF17506A}" type="presOf" srcId="{256BB91E-1210-4BBF-AA30-9C7F5D93C281}" destId="{24AC1F57-38A2-4C39-B985-3A82325F31CA}" srcOrd="0" destOrd="0" presId="urn:microsoft.com/office/officeart/2008/layout/LinedList"/>
    <dgm:cxn modelId="{24322CD2-F552-425A-93F4-9DC48199E5B8}" srcId="{DAFF5A5B-0E2F-463F-BE35-77D6A859F92F}" destId="{256BB91E-1210-4BBF-AA30-9C7F5D93C281}" srcOrd="0" destOrd="0" parTransId="{B31F521C-251F-4D37-9E9D-96466BA9F22D}" sibTransId="{F061507E-8238-4A61-8EC1-BC2DB51366E4}"/>
    <dgm:cxn modelId="{42162AE1-2E36-4C91-A4BC-FB62DFB6E25A}" srcId="{DAFF5A5B-0E2F-463F-BE35-77D6A859F92F}" destId="{E5FDFA4F-7371-446B-A927-BC391EB6193C}" srcOrd="3" destOrd="0" parTransId="{6D103BC6-C362-44F4-8A84-4D7595C96D10}" sibTransId="{C4A20530-9DE2-4538-9248-4468062A24FA}"/>
    <dgm:cxn modelId="{1AD72AE7-F9C1-4DC3-BC87-DD1C5A2D1FD6}" type="presOf" srcId="{E5FDFA4F-7371-446B-A927-BC391EB6193C}" destId="{95E8E414-0CCD-4292-8CC5-32AC1BBF7C1B}" srcOrd="0" destOrd="0" presId="urn:microsoft.com/office/officeart/2008/layout/LinedList"/>
    <dgm:cxn modelId="{252F86E9-C276-44F6-9817-E2709DD7E4D3}" type="presOf" srcId="{DAFF5A5B-0E2F-463F-BE35-77D6A859F92F}" destId="{84A3D021-07D3-47D8-A758-F47820FCFBDF}" srcOrd="0" destOrd="0" presId="urn:microsoft.com/office/officeart/2008/layout/LinedList"/>
    <dgm:cxn modelId="{76C02BF1-4B91-4638-918F-48F1D8C70E7B}" type="presParOf" srcId="{84A3D021-07D3-47D8-A758-F47820FCFBDF}" destId="{9BFD057A-AC0A-4682-B3A5-130E3939A2EC}" srcOrd="0" destOrd="0" presId="urn:microsoft.com/office/officeart/2008/layout/LinedList"/>
    <dgm:cxn modelId="{60F781EE-D98D-47F0-92CC-9461C059FC9A}" type="presParOf" srcId="{84A3D021-07D3-47D8-A758-F47820FCFBDF}" destId="{69586923-4286-4AF9-AD26-9EE3CA4679DD}" srcOrd="1" destOrd="0" presId="urn:microsoft.com/office/officeart/2008/layout/LinedList"/>
    <dgm:cxn modelId="{401A9143-8D6E-4DBA-8F7F-3F8E99CC7DD5}" type="presParOf" srcId="{69586923-4286-4AF9-AD26-9EE3CA4679DD}" destId="{24AC1F57-38A2-4C39-B985-3A82325F31CA}" srcOrd="0" destOrd="0" presId="urn:microsoft.com/office/officeart/2008/layout/LinedList"/>
    <dgm:cxn modelId="{6D4BDFA2-E09C-4E41-90A9-8E86A26FC0FD}" type="presParOf" srcId="{69586923-4286-4AF9-AD26-9EE3CA4679DD}" destId="{D06BF320-DB93-4883-9652-B34908C0010D}" srcOrd="1" destOrd="0" presId="urn:microsoft.com/office/officeart/2008/layout/LinedList"/>
    <dgm:cxn modelId="{4AF6DA1C-B629-4BCE-89E9-237F9B78DDD1}" type="presParOf" srcId="{84A3D021-07D3-47D8-A758-F47820FCFBDF}" destId="{74642A75-37FD-4B68-8A3A-4115FDFBC9BB}" srcOrd="2" destOrd="0" presId="urn:microsoft.com/office/officeart/2008/layout/LinedList"/>
    <dgm:cxn modelId="{D6DBD9F9-763C-427E-B6BF-618D25C9748A}" type="presParOf" srcId="{84A3D021-07D3-47D8-A758-F47820FCFBDF}" destId="{324230BD-8EB6-4EED-965A-640A62AD2AD4}" srcOrd="3" destOrd="0" presId="urn:microsoft.com/office/officeart/2008/layout/LinedList"/>
    <dgm:cxn modelId="{50D69A8F-6518-499E-A32B-BBF70522BB87}" type="presParOf" srcId="{324230BD-8EB6-4EED-965A-640A62AD2AD4}" destId="{43859766-1164-4CE1-84FF-27F6A9C3A0EB}" srcOrd="0" destOrd="0" presId="urn:microsoft.com/office/officeart/2008/layout/LinedList"/>
    <dgm:cxn modelId="{C5B2B003-70D7-4DAD-86D4-8D8560D9BEA3}" type="presParOf" srcId="{324230BD-8EB6-4EED-965A-640A62AD2AD4}" destId="{ADC8ABC3-3D8A-4C72-9451-1BF631072C75}" srcOrd="1" destOrd="0" presId="urn:microsoft.com/office/officeart/2008/layout/LinedList"/>
    <dgm:cxn modelId="{B73130EC-1072-41F9-8C6F-0850065EFF14}" type="presParOf" srcId="{84A3D021-07D3-47D8-A758-F47820FCFBDF}" destId="{5D8B4B29-1322-450F-81EC-3D9E7FC48DB4}" srcOrd="4" destOrd="0" presId="urn:microsoft.com/office/officeart/2008/layout/LinedList"/>
    <dgm:cxn modelId="{05090CAE-381B-4F19-AC03-6521BA926C06}" type="presParOf" srcId="{84A3D021-07D3-47D8-A758-F47820FCFBDF}" destId="{A92E4073-78A7-403B-8005-2909DE60EC0F}" srcOrd="5" destOrd="0" presId="urn:microsoft.com/office/officeart/2008/layout/LinedList"/>
    <dgm:cxn modelId="{22AE70CF-DD46-4E38-9420-F543310666BA}" type="presParOf" srcId="{A92E4073-78A7-403B-8005-2909DE60EC0F}" destId="{1C160072-BCBD-4298-8FA7-50451E9D0BF5}" srcOrd="0" destOrd="0" presId="urn:microsoft.com/office/officeart/2008/layout/LinedList"/>
    <dgm:cxn modelId="{CBFC83C2-404F-47AE-B102-40BA3B2591B4}" type="presParOf" srcId="{A92E4073-78A7-403B-8005-2909DE60EC0F}" destId="{51B4A7B8-3344-4B0C-BDA9-1B572D0037AC}" srcOrd="1" destOrd="0" presId="urn:microsoft.com/office/officeart/2008/layout/LinedList"/>
    <dgm:cxn modelId="{D6C3D9DF-69A5-429B-90A4-CD524C4C7D60}" type="presParOf" srcId="{84A3D021-07D3-47D8-A758-F47820FCFBDF}" destId="{989A9C82-00E1-4DEF-8CC3-866C2354BA01}" srcOrd="6" destOrd="0" presId="urn:microsoft.com/office/officeart/2008/layout/LinedList"/>
    <dgm:cxn modelId="{F38ADE71-D872-4E9F-9402-C0B8113F0AE9}" type="presParOf" srcId="{84A3D021-07D3-47D8-A758-F47820FCFBDF}" destId="{70344F20-8D56-4130-98CF-8C30B214D7E3}" srcOrd="7" destOrd="0" presId="urn:microsoft.com/office/officeart/2008/layout/LinedList"/>
    <dgm:cxn modelId="{88405794-39A8-444C-9895-84F92783904C}" type="presParOf" srcId="{70344F20-8D56-4130-98CF-8C30B214D7E3}" destId="{95E8E414-0CCD-4292-8CC5-32AC1BBF7C1B}" srcOrd="0" destOrd="0" presId="urn:microsoft.com/office/officeart/2008/layout/LinedList"/>
    <dgm:cxn modelId="{40845089-3409-4BE8-9EB4-9BA15F9A607B}" type="presParOf" srcId="{70344F20-8D56-4130-98CF-8C30B214D7E3}" destId="{4FAC72EA-FFAC-45FA-A501-5A1820ABF87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01765-0C7D-48E0-BB09-4A4D6E5651FA}">
      <dsp:nvSpPr>
        <dsp:cNvPr id="0" name=""/>
        <dsp:cNvSpPr/>
      </dsp:nvSpPr>
      <dsp:spPr>
        <a:xfrm>
          <a:off x="0" y="0"/>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D8107-4184-439E-9CD0-77B4A46D9578}">
      <dsp:nvSpPr>
        <dsp:cNvPr id="0" name=""/>
        <dsp:cNvSpPr/>
      </dsp:nvSpPr>
      <dsp:spPr>
        <a:xfrm>
          <a:off x="0" y="0"/>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Ministry of Labor and Social Affairs proposed:</a:t>
          </a:r>
        </a:p>
      </dsp:txBody>
      <dsp:txXfrm>
        <a:off x="0" y="0"/>
        <a:ext cx="5000102" cy="1127370"/>
      </dsp:txXfrm>
    </dsp:sp>
    <dsp:sp modelId="{F3589F62-6177-44C4-AE5E-6DD44A2B4C90}">
      <dsp:nvSpPr>
        <dsp:cNvPr id="0" name=""/>
        <dsp:cNvSpPr/>
      </dsp:nvSpPr>
      <dsp:spPr>
        <a:xfrm>
          <a:off x="0" y="1127370"/>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CA672-7908-4DF8-A2AE-B0434E4EFDA4}">
      <dsp:nvSpPr>
        <dsp:cNvPr id="0" name=""/>
        <dsp:cNvSpPr/>
      </dsp:nvSpPr>
      <dsp:spPr>
        <a:xfrm>
          <a:off x="0" y="1127370"/>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Up to five years prison for employer who enriches themselves by failing to pay lawful wages </a:t>
          </a:r>
        </a:p>
      </dsp:txBody>
      <dsp:txXfrm>
        <a:off x="0" y="1127370"/>
        <a:ext cx="5000102" cy="1127370"/>
      </dsp:txXfrm>
    </dsp:sp>
    <dsp:sp modelId="{3873B6B8-FF33-4583-9E45-040A67F1ED51}">
      <dsp:nvSpPr>
        <dsp:cNvPr id="0" name=""/>
        <dsp:cNvSpPr/>
      </dsp:nvSpPr>
      <dsp:spPr>
        <a:xfrm>
          <a:off x="0" y="2254741"/>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CED8-F167-41C2-BDBB-A284F7997680}">
      <dsp:nvSpPr>
        <dsp:cNvPr id="0" name=""/>
        <dsp:cNvSpPr/>
      </dsp:nvSpPr>
      <dsp:spPr>
        <a:xfrm>
          <a:off x="0" y="2254741"/>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That the provision be placed in the Working Environment Act.</a:t>
          </a:r>
        </a:p>
      </dsp:txBody>
      <dsp:txXfrm>
        <a:off x="0" y="2254741"/>
        <a:ext cx="5000102" cy="1127370"/>
      </dsp:txXfrm>
    </dsp:sp>
    <dsp:sp modelId="{95F7B55D-CA58-4B09-AE58-DE86A7DC84B3}">
      <dsp:nvSpPr>
        <dsp:cNvPr id="0" name=""/>
        <dsp:cNvSpPr/>
      </dsp:nvSpPr>
      <dsp:spPr>
        <a:xfrm>
          <a:off x="0" y="3382112"/>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9A1AF-6848-4B52-BC4D-35264C43BC23}">
      <dsp:nvSpPr>
        <dsp:cNvPr id="0" name=""/>
        <dsp:cNvSpPr/>
      </dsp:nvSpPr>
      <dsp:spPr>
        <a:xfrm>
          <a:off x="0" y="3382112"/>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LO and the Labor Party argued that wage theft should (also) be included in the Penal Code.</a:t>
          </a:r>
        </a:p>
      </dsp:txBody>
      <dsp:txXfrm>
        <a:off x="0" y="3382112"/>
        <a:ext cx="5000102" cy="1127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3D1B3-99CC-469B-A8E8-031217F4EBBB}">
      <dsp:nvSpPr>
        <dsp:cNvPr id="0" name=""/>
        <dsp:cNvSpPr/>
      </dsp:nvSpPr>
      <dsp:spPr>
        <a:xfrm>
          <a:off x="0" y="3394526"/>
          <a:ext cx="5000102" cy="1114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Norway thus became the first European country to introduce a specific offence against wage theft.</a:t>
          </a:r>
        </a:p>
      </dsp:txBody>
      <dsp:txXfrm>
        <a:off x="0" y="3394526"/>
        <a:ext cx="5000102" cy="1114159"/>
      </dsp:txXfrm>
    </dsp:sp>
    <dsp:sp modelId="{45066B03-C630-43F1-828C-0A7B2020376C}">
      <dsp:nvSpPr>
        <dsp:cNvPr id="0" name=""/>
        <dsp:cNvSpPr/>
      </dsp:nvSpPr>
      <dsp:spPr>
        <a:xfrm rot="10800000">
          <a:off x="0" y="1697661"/>
          <a:ext cx="5000102" cy="1713577"/>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Became law on June 11 2021 and entered into effect on January 1 2022.</a:t>
          </a:r>
        </a:p>
      </dsp:txBody>
      <dsp:txXfrm rot="10800000">
        <a:off x="0" y="1697661"/>
        <a:ext cx="5000102" cy="1113431"/>
      </dsp:txXfrm>
    </dsp:sp>
    <dsp:sp modelId="{574F5341-3238-4510-AD15-9874C063305A}">
      <dsp:nvSpPr>
        <dsp:cNvPr id="0" name=""/>
        <dsp:cNvSpPr/>
      </dsp:nvSpPr>
      <dsp:spPr>
        <a:xfrm rot="10800000">
          <a:off x="0" y="797"/>
          <a:ext cx="5000102" cy="1713577"/>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Legislative proposal tabled in April 2021.</a:t>
          </a:r>
        </a:p>
      </dsp:txBody>
      <dsp:txXfrm rot="10800000">
        <a:off x="0" y="797"/>
        <a:ext cx="5000102" cy="1113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A05AC-AA66-4C8D-BF58-928ECD0E7152}">
      <dsp:nvSpPr>
        <dsp:cNvPr id="0" name=""/>
        <dsp:cNvSpPr/>
      </dsp:nvSpPr>
      <dsp:spPr>
        <a:xfrm>
          <a:off x="0" y="2201"/>
          <a:ext cx="500010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3E7851-EB98-4346-8FCC-473755C7ED06}">
      <dsp:nvSpPr>
        <dsp:cNvPr id="0" name=""/>
        <dsp:cNvSpPr/>
      </dsp:nvSpPr>
      <dsp:spPr>
        <a:xfrm>
          <a:off x="0" y="2201"/>
          <a:ext cx="5000102" cy="150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Primary target is situations where the employer knowingly, for personal gain, really </a:t>
          </a:r>
          <a:r>
            <a:rPr lang="en-US" sz="2200" u="sng" kern="1200" dirty="0"/>
            <a:t>steals</a:t>
          </a:r>
          <a:r>
            <a:rPr lang="en-US" sz="2200" kern="1200" dirty="0"/>
            <a:t> the employee’s rightful remuneration</a:t>
          </a:r>
        </a:p>
      </dsp:txBody>
      <dsp:txXfrm>
        <a:off x="0" y="2201"/>
        <a:ext cx="5000102" cy="1501693"/>
      </dsp:txXfrm>
    </dsp:sp>
    <dsp:sp modelId="{C6AD2436-7FF4-4663-B177-9532FD710EF5}">
      <dsp:nvSpPr>
        <dsp:cNvPr id="0" name=""/>
        <dsp:cNvSpPr/>
      </dsp:nvSpPr>
      <dsp:spPr>
        <a:xfrm>
          <a:off x="0" y="1503894"/>
          <a:ext cx="500010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3C1216-1A04-42DB-8231-BFC743522FC9}">
      <dsp:nvSpPr>
        <dsp:cNvPr id="0" name=""/>
        <dsp:cNvSpPr/>
      </dsp:nvSpPr>
      <dsp:spPr>
        <a:xfrm>
          <a:off x="0" y="1503894"/>
          <a:ext cx="5000102" cy="150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Not </a:t>
          </a:r>
          <a:r>
            <a:rPr lang="en-US" sz="2200" kern="1200"/>
            <a:t>situations where the employer had reasonable grounds to believe he/she is not obliged to pay what is claimed.</a:t>
          </a:r>
        </a:p>
      </dsp:txBody>
      <dsp:txXfrm>
        <a:off x="0" y="1503894"/>
        <a:ext cx="5000102" cy="1501693"/>
      </dsp:txXfrm>
    </dsp:sp>
    <dsp:sp modelId="{C0450AD8-BC7C-4231-8D6F-563A152A1AFF}">
      <dsp:nvSpPr>
        <dsp:cNvPr id="0" name=""/>
        <dsp:cNvSpPr/>
      </dsp:nvSpPr>
      <dsp:spPr>
        <a:xfrm>
          <a:off x="0" y="3005588"/>
          <a:ext cx="500010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831D60-8419-4676-BCA7-86FBCFF057B5}">
      <dsp:nvSpPr>
        <dsp:cNvPr id="0" name=""/>
        <dsp:cNvSpPr/>
      </dsp:nvSpPr>
      <dsp:spPr>
        <a:xfrm>
          <a:off x="0" y="3005588"/>
          <a:ext cx="5000102" cy="1501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I.e. "honest mistake" or genuine misunderstanding</a:t>
          </a:r>
        </a:p>
      </dsp:txBody>
      <dsp:txXfrm>
        <a:off x="0" y="3005588"/>
        <a:ext cx="5000102" cy="1501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D057A-AC0A-4682-B3A5-130E3939A2EC}">
      <dsp:nvSpPr>
        <dsp:cNvPr id="0" name=""/>
        <dsp:cNvSpPr/>
      </dsp:nvSpPr>
      <dsp:spPr>
        <a:xfrm>
          <a:off x="0" y="0"/>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C1F57-38A2-4C39-B985-3A82325F31CA}">
      <dsp:nvSpPr>
        <dsp:cNvPr id="0" name=""/>
        <dsp:cNvSpPr/>
      </dsp:nvSpPr>
      <dsp:spPr>
        <a:xfrm>
          <a:off x="0" y="0"/>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First sentence: ‘An employer who wilfully or negligently fails to comply with a decision of the Tariff Board is punishable by fines or imprisonment for up to one year.’</a:t>
          </a:r>
        </a:p>
      </dsp:txBody>
      <dsp:txXfrm>
        <a:off x="0" y="0"/>
        <a:ext cx="5000102" cy="1127370"/>
      </dsp:txXfrm>
    </dsp:sp>
    <dsp:sp modelId="{74642A75-37FD-4B68-8A3A-4115FDFBC9BB}">
      <dsp:nvSpPr>
        <dsp:cNvPr id="0" name=""/>
        <dsp:cNvSpPr/>
      </dsp:nvSpPr>
      <dsp:spPr>
        <a:xfrm>
          <a:off x="0" y="1127370"/>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59766-1164-4CE1-84FF-27F6A9C3A0EB}">
      <dsp:nvSpPr>
        <dsp:cNvPr id="0" name=""/>
        <dsp:cNvSpPr/>
      </dsp:nvSpPr>
      <dsp:spPr>
        <a:xfrm>
          <a:off x="0" y="1127370"/>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Second sentence: the same applies to a person who manages the enterprise on the employer’s behalf and acts as mentioned, and to a principal who violates duties pursuant to § 12.</a:t>
          </a:r>
        </a:p>
      </dsp:txBody>
      <dsp:txXfrm>
        <a:off x="0" y="1127370"/>
        <a:ext cx="5000102" cy="1127370"/>
      </dsp:txXfrm>
    </dsp:sp>
    <dsp:sp modelId="{5D8B4B29-1322-450F-81EC-3D9E7FC48DB4}">
      <dsp:nvSpPr>
        <dsp:cNvPr id="0" name=""/>
        <dsp:cNvSpPr/>
      </dsp:nvSpPr>
      <dsp:spPr>
        <a:xfrm>
          <a:off x="0" y="2254741"/>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60072-BCBD-4298-8FA7-50451E9D0BF5}">
      <dsp:nvSpPr>
        <dsp:cNvPr id="0" name=""/>
        <dsp:cNvSpPr/>
      </dsp:nvSpPr>
      <dsp:spPr>
        <a:xfrm>
          <a:off x="0" y="2254741"/>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Third sentence: gross violations are punishable by fines or imprisonment for up to three years.</a:t>
          </a:r>
        </a:p>
      </dsp:txBody>
      <dsp:txXfrm>
        <a:off x="0" y="2254741"/>
        <a:ext cx="5000102" cy="1127370"/>
      </dsp:txXfrm>
    </dsp:sp>
    <dsp:sp modelId="{989A9C82-00E1-4DEF-8CC3-866C2354BA01}">
      <dsp:nvSpPr>
        <dsp:cNvPr id="0" name=""/>
        <dsp:cNvSpPr/>
      </dsp:nvSpPr>
      <dsp:spPr>
        <a:xfrm>
          <a:off x="0" y="3382112"/>
          <a:ext cx="5000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8E414-0CCD-4292-8CC5-32AC1BBF7C1B}">
      <dsp:nvSpPr>
        <dsp:cNvPr id="0" name=""/>
        <dsp:cNvSpPr/>
      </dsp:nvSpPr>
      <dsp:spPr>
        <a:xfrm>
          <a:off x="0" y="3382112"/>
          <a:ext cx="5000102" cy="11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Fourth sentence: aiding and abetting is punishable on the same terms; the employee cannot be punished as an accomplice.</a:t>
          </a:r>
        </a:p>
      </dsp:txBody>
      <dsp:txXfrm>
        <a:off x="0" y="3382112"/>
        <a:ext cx="5000102" cy="11273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B0308A-BB27-423F-B04C-3050D20FF1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DB0397-232A-4BA8-9BA1-24ABBE651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D416CD-5754-43C0-A593-8E75ABA883AE}" type="datetimeFigureOut">
              <a:rPr lang="en-US" smtClean="0"/>
              <a:t>2/26/2026</a:t>
            </a:fld>
            <a:endParaRPr lang="en-US"/>
          </a:p>
        </p:txBody>
      </p:sp>
      <p:sp>
        <p:nvSpPr>
          <p:cNvPr id="4" name="Footer Placeholder 3">
            <a:extLst>
              <a:ext uri="{FF2B5EF4-FFF2-40B4-BE49-F238E27FC236}">
                <a16:creationId xmlns:a16="http://schemas.microsoft.com/office/drawing/2014/main" id="{854A8B69-63CE-496F-BD81-A9418B0263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A91136-7C62-4987-836C-39513D040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C2B650-4418-4201-9925-634809F6CAA2}" type="slidenum">
              <a:rPr lang="en-US" smtClean="0"/>
              <a:t>‹#›</a:t>
            </a:fld>
            <a:endParaRPr lang="en-US"/>
          </a:p>
        </p:txBody>
      </p:sp>
    </p:spTree>
    <p:extLst>
      <p:ext uri="{BB962C8B-B14F-4D97-AF65-F5344CB8AC3E}">
        <p14:creationId xmlns:p14="http://schemas.microsoft.com/office/powerpoint/2010/main" val="1158922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4C00-0DFB-4A50-874B-35C92E273FD7}"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EB5FC-F5C0-4EDC-86CE-4ABBFA585199}" type="slidenum">
              <a:rPr lang="en-US" smtClean="0"/>
              <a:t>‹#›</a:t>
            </a:fld>
            <a:endParaRPr lang="en-US"/>
          </a:p>
        </p:txBody>
      </p:sp>
    </p:spTree>
    <p:extLst>
      <p:ext uri="{BB962C8B-B14F-4D97-AF65-F5344CB8AC3E}">
        <p14:creationId xmlns:p14="http://schemas.microsoft.com/office/powerpoint/2010/main" val="173832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D3EEB5FC-F5C0-4EDC-86CE-4ABBFA585199}" type="slidenum">
              <a:rPr lang="en-US" smtClean="0"/>
              <a:t>1</a:t>
            </a:fld>
            <a:endParaRPr lang="en-US"/>
          </a:p>
        </p:txBody>
      </p:sp>
    </p:spTree>
    <p:extLst>
      <p:ext uri="{BB962C8B-B14F-4D97-AF65-F5344CB8AC3E}">
        <p14:creationId xmlns:p14="http://schemas.microsoft.com/office/powerpoint/2010/main" val="319461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17</a:t>
            </a:fld>
            <a:endParaRPr lang="en-US"/>
          </a:p>
        </p:txBody>
      </p:sp>
    </p:spTree>
    <p:extLst>
      <p:ext uri="{BB962C8B-B14F-4D97-AF65-F5344CB8AC3E}">
        <p14:creationId xmlns:p14="http://schemas.microsoft.com/office/powerpoint/2010/main" val="161384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18</a:t>
            </a:fld>
            <a:endParaRPr lang="en-US"/>
          </a:p>
        </p:txBody>
      </p:sp>
    </p:spTree>
    <p:extLst>
      <p:ext uri="{BB962C8B-B14F-4D97-AF65-F5344CB8AC3E}">
        <p14:creationId xmlns:p14="http://schemas.microsoft.com/office/powerpoint/2010/main" val="195724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19</a:t>
            </a:fld>
            <a:endParaRPr lang="en-US"/>
          </a:p>
        </p:txBody>
      </p:sp>
    </p:spTree>
    <p:extLst>
      <p:ext uri="{BB962C8B-B14F-4D97-AF65-F5344CB8AC3E}">
        <p14:creationId xmlns:p14="http://schemas.microsoft.com/office/powerpoint/2010/main" val="41372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20</a:t>
            </a:fld>
            <a:endParaRPr lang="en-US"/>
          </a:p>
        </p:txBody>
      </p:sp>
    </p:spTree>
    <p:extLst>
      <p:ext uri="{BB962C8B-B14F-4D97-AF65-F5344CB8AC3E}">
        <p14:creationId xmlns:p14="http://schemas.microsoft.com/office/powerpoint/2010/main" val="356265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D3EEB5FC-F5C0-4EDC-86CE-4ABBFA585199}" type="slidenum">
              <a:rPr lang="en-US" smtClean="0"/>
              <a:t>2</a:t>
            </a:fld>
            <a:endParaRPr lang="en-US"/>
          </a:p>
        </p:txBody>
      </p:sp>
    </p:spTree>
    <p:extLst>
      <p:ext uri="{BB962C8B-B14F-4D97-AF65-F5344CB8AC3E}">
        <p14:creationId xmlns:p14="http://schemas.microsoft.com/office/powerpoint/2010/main" val="166114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6</a:t>
            </a:fld>
            <a:endParaRPr lang="en-US"/>
          </a:p>
        </p:txBody>
      </p:sp>
    </p:spTree>
    <p:extLst>
      <p:ext uri="{BB962C8B-B14F-4D97-AF65-F5344CB8AC3E}">
        <p14:creationId xmlns:p14="http://schemas.microsoft.com/office/powerpoint/2010/main" val="255757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7</a:t>
            </a:fld>
            <a:endParaRPr lang="en-US"/>
          </a:p>
        </p:txBody>
      </p:sp>
    </p:spTree>
    <p:extLst>
      <p:ext uri="{BB962C8B-B14F-4D97-AF65-F5344CB8AC3E}">
        <p14:creationId xmlns:p14="http://schemas.microsoft.com/office/powerpoint/2010/main" val="306303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8</a:t>
            </a:fld>
            <a:endParaRPr lang="en-US"/>
          </a:p>
        </p:txBody>
      </p:sp>
    </p:spTree>
    <p:extLst>
      <p:ext uri="{BB962C8B-B14F-4D97-AF65-F5344CB8AC3E}">
        <p14:creationId xmlns:p14="http://schemas.microsoft.com/office/powerpoint/2010/main" val="209005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9</a:t>
            </a:fld>
            <a:endParaRPr lang="en-US"/>
          </a:p>
        </p:txBody>
      </p:sp>
    </p:spTree>
    <p:extLst>
      <p:ext uri="{BB962C8B-B14F-4D97-AF65-F5344CB8AC3E}">
        <p14:creationId xmlns:p14="http://schemas.microsoft.com/office/powerpoint/2010/main" val="6342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12</a:t>
            </a:fld>
            <a:endParaRPr lang="en-US"/>
          </a:p>
        </p:txBody>
      </p:sp>
    </p:spTree>
    <p:extLst>
      <p:ext uri="{BB962C8B-B14F-4D97-AF65-F5344CB8AC3E}">
        <p14:creationId xmlns:p14="http://schemas.microsoft.com/office/powerpoint/2010/main" val="18290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13</a:t>
            </a:fld>
            <a:endParaRPr lang="en-US"/>
          </a:p>
        </p:txBody>
      </p:sp>
    </p:spTree>
    <p:extLst>
      <p:ext uri="{BB962C8B-B14F-4D97-AF65-F5344CB8AC3E}">
        <p14:creationId xmlns:p14="http://schemas.microsoft.com/office/powerpoint/2010/main" val="125524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3EEB5FC-F5C0-4EDC-86CE-4ABBFA585199}" type="slidenum">
              <a:rPr lang="en-US" smtClean="0"/>
              <a:t>14</a:t>
            </a:fld>
            <a:endParaRPr lang="en-US"/>
          </a:p>
        </p:txBody>
      </p:sp>
    </p:spTree>
    <p:extLst>
      <p:ext uri="{BB962C8B-B14F-4D97-AF65-F5344CB8AC3E}">
        <p14:creationId xmlns:p14="http://schemas.microsoft.com/office/powerpoint/2010/main" val="2172813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8A9E-48EB-4DF5-816E-2AE554F71631}"/>
              </a:ext>
            </a:extLst>
          </p:cNvPr>
          <p:cNvSpPr>
            <a:spLocks noGrp="1"/>
          </p:cNvSpPr>
          <p:nvPr>
            <p:ph type="ctrTitle"/>
          </p:nvPr>
        </p:nvSpPr>
        <p:spPr>
          <a:xfrm>
            <a:off x="1524001" y="4110603"/>
            <a:ext cx="9144000" cy="926515"/>
          </a:xfrm>
        </p:spPr>
        <p:txBody>
          <a:bodyPr anchor="b">
            <a:normAutofit/>
          </a:bodyPr>
          <a:lstStyle>
            <a:lvl1pPr algn="ctr">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4349D727-0A59-4FCD-AE21-131BA4D362F7}"/>
              </a:ext>
            </a:extLst>
          </p:cNvPr>
          <p:cNvSpPr>
            <a:spLocks noGrp="1"/>
          </p:cNvSpPr>
          <p:nvPr>
            <p:ph type="subTitle" idx="1"/>
          </p:nvPr>
        </p:nvSpPr>
        <p:spPr>
          <a:xfrm>
            <a:off x="1524001" y="5170386"/>
            <a:ext cx="9144000" cy="626651"/>
          </a:xfrm>
        </p:spPr>
        <p:txBody>
          <a:bodyPr>
            <a:normAutofit/>
          </a:bodyPr>
          <a:lstStyle>
            <a:lvl1pPr marL="0" indent="0" algn="ctr">
              <a:buNone/>
              <a:defRPr sz="2600">
                <a:latin typeface="Open Sans" panose="020B0606030504020204" pitchFamily="34" charset="0"/>
                <a:ea typeface="Open Sans" panose="020B0606030504020204" pitchFamily="34" charset="0"/>
                <a:cs typeface="Open Sans" panose="020B0606030504020204" pitchFamily="34" charset="0"/>
              </a:defRPr>
            </a:lvl1pPr>
            <a:lvl2pPr marL="627635" indent="0" algn="ctr">
              <a:buNone/>
              <a:defRPr sz="2746"/>
            </a:lvl2pPr>
            <a:lvl3pPr marL="1255270" indent="0" algn="ctr">
              <a:buNone/>
              <a:defRPr sz="2471"/>
            </a:lvl3pPr>
            <a:lvl4pPr marL="1882905" indent="0" algn="ctr">
              <a:buNone/>
              <a:defRPr sz="2196"/>
            </a:lvl4pPr>
            <a:lvl5pPr marL="2510541" indent="0" algn="ctr">
              <a:buNone/>
              <a:defRPr sz="2196"/>
            </a:lvl5pPr>
            <a:lvl6pPr marL="3138175" indent="0" algn="ctr">
              <a:buNone/>
              <a:defRPr sz="2196"/>
            </a:lvl6pPr>
            <a:lvl7pPr marL="3765810" indent="0" algn="ctr">
              <a:buNone/>
              <a:defRPr sz="2196"/>
            </a:lvl7pPr>
            <a:lvl8pPr marL="4393445" indent="0" algn="ctr">
              <a:buNone/>
              <a:defRPr sz="2196"/>
            </a:lvl8pPr>
            <a:lvl9pPr marL="5021080" indent="0" algn="ctr">
              <a:buNone/>
              <a:defRPr sz="2196"/>
            </a:lvl9pPr>
          </a:lstStyle>
          <a:p>
            <a:r>
              <a:rPr lang="nb-NO"/>
              <a:t>Klikk for å redigere undertittelstil i malen</a:t>
            </a:r>
            <a:endParaRPr lang="nb-NO" dirty="0"/>
          </a:p>
        </p:txBody>
      </p:sp>
      <p:pic>
        <p:nvPicPr>
          <p:cNvPr id="9" name="Graphic 8">
            <a:extLst>
              <a:ext uri="{FF2B5EF4-FFF2-40B4-BE49-F238E27FC236}">
                <a16:creationId xmlns:a16="http://schemas.microsoft.com/office/drawing/2014/main" id="{0FEA9374-4250-48B0-8037-777EB183A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56436" y="1970478"/>
            <a:ext cx="2079128" cy="2071248"/>
          </a:xfrm>
          <a:prstGeom prst="rect">
            <a:avLst/>
          </a:prstGeom>
        </p:spPr>
      </p:pic>
    </p:spTree>
    <p:extLst>
      <p:ext uri="{BB962C8B-B14F-4D97-AF65-F5344CB8AC3E}">
        <p14:creationId xmlns:p14="http://schemas.microsoft.com/office/powerpoint/2010/main" val="26737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C57D-89C3-4A29-9FAC-D57E050C4E8A}"/>
              </a:ext>
            </a:extLst>
          </p:cNvPr>
          <p:cNvSpPr>
            <a:spLocks noGrp="1"/>
          </p:cNvSpPr>
          <p:nvPr>
            <p:ph type="title"/>
          </p:nvPr>
        </p:nvSpPr>
        <p:spPr/>
        <p:txBody>
          <a:body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984C1C60-F32B-458C-8D76-8404808FA12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4490D45F-9660-44FB-9800-21378CC2D8E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4866006-449C-4707-9B48-0A6F2D178F05}"/>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40441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9" name="Content Placeholder 2">
            <a:extLst>
              <a:ext uri="{FF2B5EF4-FFF2-40B4-BE49-F238E27FC236}">
                <a16:creationId xmlns:a16="http://schemas.microsoft.com/office/drawing/2014/main" id="{8E7B87A9-C52F-4E50-8280-37EDFC04BD3A}"/>
              </a:ext>
            </a:extLst>
          </p:cNvPr>
          <p:cNvSpPr>
            <a:spLocks noGrp="1"/>
          </p:cNvSpPr>
          <p:nvPr>
            <p:ph idx="14"/>
          </p:nvPr>
        </p:nvSpPr>
        <p:spPr>
          <a:xfrm>
            <a:off x="782391"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Content Placeholder 2">
            <a:extLst>
              <a:ext uri="{FF2B5EF4-FFF2-40B4-BE49-F238E27FC236}">
                <a16:creationId xmlns:a16="http://schemas.microsoft.com/office/drawing/2014/main" id="{6AEDECC1-8532-4F6B-BB9E-42099F5C5034}"/>
              </a:ext>
            </a:extLst>
          </p:cNvPr>
          <p:cNvSpPr>
            <a:spLocks noGrp="1"/>
          </p:cNvSpPr>
          <p:nvPr>
            <p:ph idx="15"/>
          </p:nvPr>
        </p:nvSpPr>
        <p:spPr>
          <a:xfrm>
            <a:off x="6406697"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1949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og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a:xfrm>
            <a:off x="782392" y="604768"/>
            <a:ext cx="5000102" cy="753961"/>
          </a:xfrm>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9" name="Content Placeholder 2">
            <a:extLst>
              <a:ext uri="{FF2B5EF4-FFF2-40B4-BE49-F238E27FC236}">
                <a16:creationId xmlns:a16="http://schemas.microsoft.com/office/drawing/2014/main" id="{8E7B87A9-C52F-4E50-8280-37EDFC04BD3A}"/>
              </a:ext>
            </a:extLst>
          </p:cNvPr>
          <p:cNvSpPr>
            <a:spLocks noGrp="1"/>
          </p:cNvSpPr>
          <p:nvPr>
            <p:ph idx="14"/>
          </p:nvPr>
        </p:nvSpPr>
        <p:spPr>
          <a:xfrm>
            <a:off x="782391"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6098425" y="787985"/>
            <a:ext cx="5308374" cy="5283643"/>
          </a:xfrm>
          <a:solidFill>
            <a:schemeClr val="tx2"/>
          </a:solidFill>
        </p:spPr>
        <p:txBody>
          <a:bodyPr/>
          <a:lstStyle/>
          <a:p>
            <a:r>
              <a:rPr lang="nb-NO"/>
              <a:t>Klikk på ikonet for å legge til et bilde</a:t>
            </a:r>
          </a:p>
        </p:txBody>
      </p:sp>
    </p:spTree>
    <p:extLst>
      <p:ext uri="{BB962C8B-B14F-4D97-AF65-F5344CB8AC3E}">
        <p14:creationId xmlns:p14="http://schemas.microsoft.com/office/powerpoint/2010/main" val="224828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0BD2-6167-4476-8665-68A32952135D}"/>
              </a:ext>
            </a:extLst>
          </p:cNvPr>
          <p:cNvSpPr>
            <a:spLocks noGrp="1"/>
          </p:cNvSpPr>
          <p:nvPr>
            <p:ph type="title"/>
          </p:nvPr>
        </p:nvSpPr>
        <p:spPr>
          <a:xfrm>
            <a:off x="6401848" y="604768"/>
            <a:ext cx="5000102" cy="753961"/>
          </a:xfrm>
        </p:spPr>
        <p:txBody>
          <a:bodyPr/>
          <a:lstStyle/>
          <a:p>
            <a:r>
              <a:rPr lang="nb-NO"/>
              <a:t>Klikk for å redigere tittelstil</a:t>
            </a:r>
            <a:endParaRPr lang="nb-NO" dirty="0"/>
          </a:p>
        </p:txBody>
      </p:sp>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782391" y="787985"/>
            <a:ext cx="5308374" cy="5283643"/>
          </a:xfrm>
          <a:solidFill>
            <a:schemeClr val="tx2"/>
          </a:solidFill>
        </p:spPr>
        <p:txBody>
          <a:bodyPr/>
          <a:lstStyle/>
          <a:p>
            <a:r>
              <a:rPr lang="nb-NO"/>
              <a:t>Klikk på ikonet for å legge til et bilde</a:t>
            </a:r>
          </a:p>
        </p:txBody>
      </p:sp>
      <p:sp>
        <p:nvSpPr>
          <p:cNvPr id="10" name="Content Placeholder 2">
            <a:extLst>
              <a:ext uri="{FF2B5EF4-FFF2-40B4-BE49-F238E27FC236}">
                <a16:creationId xmlns:a16="http://schemas.microsoft.com/office/drawing/2014/main" id="{079CFA9A-898A-403A-8C4E-BBF2386B314E}"/>
              </a:ext>
            </a:extLst>
          </p:cNvPr>
          <p:cNvSpPr>
            <a:spLocks noGrp="1"/>
          </p:cNvSpPr>
          <p:nvPr>
            <p:ph idx="16"/>
          </p:nvPr>
        </p:nvSpPr>
        <p:spPr>
          <a:xfrm>
            <a:off x="6406697" y="1562145"/>
            <a:ext cx="5000102" cy="45094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914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63F62EC-EA57-47AD-A847-D47A56519D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D579FF-EEDA-473C-882A-D28F97AB8BCF}"/>
              </a:ext>
            </a:extLst>
          </p:cNvPr>
          <p:cNvSpPr>
            <a:spLocks noGrp="1"/>
          </p:cNvSpPr>
          <p:nvPr>
            <p:ph type="sldNum" sz="quarter" idx="12"/>
          </p:nvPr>
        </p:nvSpPr>
        <p:spPr/>
        <p:txBody>
          <a:bodyPr/>
          <a:lstStyle/>
          <a:p>
            <a:fld id="{A0A7DA24-C350-4A0D-B2A0-E405AFDB38ED}" type="slidenum">
              <a:rPr lang="nb-NO" smtClean="0"/>
              <a:t>‹#›</a:t>
            </a:fld>
            <a:endParaRPr lang="nb-NO"/>
          </a:p>
        </p:txBody>
      </p:sp>
      <p:sp>
        <p:nvSpPr>
          <p:cNvPr id="11" name="Picture Placeholder 10">
            <a:extLst>
              <a:ext uri="{FF2B5EF4-FFF2-40B4-BE49-F238E27FC236}">
                <a16:creationId xmlns:a16="http://schemas.microsoft.com/office/drawing/2014/main" id="{D2770AC6-1A1D-4B5F-AA60-90BBE203A95E}"/>
              </a:ext>
            </a:extLst>
          </p:cNvPr>
          <p:cNvSpPr>
            <a:spLocks noGrp="1"/>
          </p:cNvSpPr>
          <p:nvPr>
            <p:ph type="pic" sz="quarter" idx="15"/>
          </p:nvPr>
        </p:nvSpPr>
        <p:spPr>
          <a:xfrm>
            <a:off x="782391" y="787985"/>
            <a:ext cx="10624407" cy="5283643"/>
          </a:xfrm>
          <a:solidFill>
            <a:schemeClr val="tx2"/>
          </a:solidFill>
        </p:spPr>
        <p:txBody>
          <a:bodyPr/>
          <a:lstStyle/>
          <a:p>
            <a:r>
              <a:rPr lang="nb-NO"/>
              <a:t>Klikk på ikonet for å legge til et bilde</a:t>
            </a:r>
            <a:endParaRPr lang="nb-NO" dirty="0"/>
          </a:p>
        </p:txBody>
      </p:sp>
      <p:sp>
        <p:nvSpPr>
          <p:cNvPr id="3" name="Title 2">
            <a:extLst>
              <a:ext uri="{FF2B5EF4-FFF2-40B4-BE49-F238E27FC236}">
                <a16:creationId xmlns:a16="http://schemas.microsoft.com/office/drawing/2014/main" id="{3C281B0C-23BE-44DC-96C0-A80B978CC21E}"/>
              </a:ext>
            </a:extLst>
          </p:cNvPr>
          <p:cNvSpPr>
            <a:spLocks noGrp="1"/>
          </p:cNvSpPr>
          <p:nvPr>
            <p:ph type="title" hasCustomPrompt="1"/>
          </p:nvPr>
        </p:nvSpPr>
        <p:spPr>
          <a:xfrm>
            <a:off x="1230586" y="2444355"/>
            <a:ext cx="9730829" cy="1969292"/>
          </a:xfrm>
        </p:spPr>
        <p:txBody>
          <a:bodyPr anchor="ctr">
            <a:normAutofit/>
          </a:bodyPr>
          <a:lstStyle>
            <a:lvl1pPr algn="ctr">
              <a:defRPr sz="3800">
                <a:solidFill>
                  <a:schemeClr val="bg1"/>
                </a:solidFill>
              </a:defRPr>
            </a:lvl1pPr>
          </a:lstStyle>
          <a:p>
            <a:r>
              <a:rPr lang="en-US" dirty="0" err="1"/>
              <a:t>Bildetekst</a:t>
            </a:r>
            <a:endParaRPr lang="nb-NO" dirty="0"/>
          </a:p>
        </p:txBody>
      </p:sp>
    </p:spTree>
    <p:extLst>
      <p:ext uri="{BB962C8B-B14F-4D97-AF65-F5344CB8AC3E}">
        <p14:creationId xmlns:p14="http://schemas.microsoft.com/office/powerpoint/2010/main" val="399290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9E01-2A51-4810-AF8E-557E6763F2D2}"/>
              </a:ext>
            </a:extLst>
          </p:cNvPr>
          <p:cNvSpPr>
            <a:spLocks noGrp="1"/>
          </p:cNvSpPr>
          <p:nvPr>
            <p:ph type="title"/>
          </p:nvPr>
        </p:nvSpPr>
        <p:spPr/>
        <p:txBody>
          <a:bodyPr/>
          <a:lstStyle/>
          <a:p>
            <a:r>
              <a:rPr lang="nb-NO"/>
              <a:t>Klikk for å redigere tittelstil</a:t>
            </a:r>
            <a:endParaRPr lang="nb-NO" dirty="0"/>
          </a:p>
        </p:txBody>
      </p:sp>
      <p:sp>
        <p:nvSpPr>
          <p:cNvPr id="4" name="Footer Placeholder 3">
            <a:extLst>
              <a:ext uri="{FF2B5EF4-FFF2-40B4-BE49-F238E27FC236}">
                <a16:creationId xmlns:a16="http://schemas.microsoft.com/office/drawing/2014/main" id="{2B9FF638-620E-4807-8F19-8B46943EF895}"/>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E2207DF5-4B48-4281-83B3-395CFF93633B}"/>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40682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ED3B7B-5C5D-4572-A02D-14016D425A2E}"/>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AE0CAFD-0D1C-4921-A633-A3E8FE7CAD7C}"/>
              </a:ext>
            </a:extLst>
          </p:cNvPr>
          <p:cNvSpPr>
            <a:spLocks noGrp="1"/>
          </p:cNvSpPr>
          <p:nvPr>
            <p:ph type="sldNum" sz="quarter" idx="12"/>
          </p:nvPr>
        </p:nvSpPr>
        <p:spPr/>
        <p:txBody>
          <a:bodyPr/>
          <a:lstStyle/>
          <a:p>
            <a:fld id="{A0A7DA24-C350-4A0D-B2A0-E405AFDB38ED}" type="slidenum">
              <a:rPr lang="nb-NO" smtClean="0"/>
              <a:t>‹#›</a:t>
            </a:fld>
            <a:endParaRPr lang="nb-NO"/>
          </a:p>
        </p:txBody>
      </p:sp>
    </p:spTree>
    <p:extLst>
      <p:ext uri="{BB962C8B-B14F-4D97-AF65-F5344CB8AC3E}">
        <p14:creationId xmlns:p14="http://schemas.microsoft.com/office/powerpoint/2010/main" val="31352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09B06-F69F-4908-9730-F148A9D5C2B9}"/>
              </a:ext>
            </a:extLst>
          </p:cNvPr>
          <p:cNvSpPr>
            <a:spLocks noGrp="1"/>
          </p:cNvSpPr>
          <p:nvPr>
            <p:ph type="title"/>
          </p:nvPr>
        </p:nvSpPr>
        <p:spPr>
          <a:xfrm>
            <a:off x="782392" y="604768"/>
            <a:ext cx="10624407" cy="753961"/>
          </a:xfrm>
          <a:prstGeom prst="rect">
            <a:avLst/>
          </a:prstGeom>
        </p:spPr>
        <p:txBody>
          <a:bodyPr vert="horz" lIns="0" tIns="0" rIns="0" bIns="0" rtlCol="0" anchor="b">
            <a:normAutofit/>
          </a:bodyPr>
          <a:lstStyle/>
          <a:p>
            <a:r>
              <a:rPr lang="nb-NO" dirty="0"/>
              <a:t>Klikk for å redigere tittelstil</a:t>
            </a:r>
          </a:p>
        </p:txBody>
      </p:sp>
      <p:sp>
        <p:nvSpPr>
          <p:cNvPr id="3" name="Text Placeholder 2">
            <a:extLst>
              <a:ext uri="{FF2B5EF4-FFF2-40B4-BE49-F238E27FC236}">
                <a16:creationId xmlns:a16="http://schemas.microsoft.com/office/drawing/2014/main" id="{808FFB5B-585C-484C-9C4B-F05929E60A0E}"/>
              </a:ext>
            </a:extLst>
          </p:cNvPr>
          <p:cNvSpPr>
            <a:spLocks noGrp="1"/>
          </p:cNvSpPr>
          <p:nvPr>
            <p:ph type="body" idx="1"/>
          </p:nvPr>
        </p:nvSpPr>
        <p:spPr>
          <a:xfrm>
            <a:off x="782392" y="1562145"/>
            <a:ext cx="10624407" cy="450948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EE26BCE6-58CA-4529-B393-226F375AA9E4}"/>
              </a:ext>
            </a:extLst>
          </p:cNvPr>
          <p:cNvSpPr>
            <a:spLocks noGrp="1"/>
          </p:cNvSpPr>
          <p:nvPr>
            <p:ph type="ftr" sz="quarter" idx="3"/>
          </p:nvPr>
        </p:nvSpPr>
        <p:spPr>
          <a:xfrm>
            <a:off x="782391" y="6525064"/>
            <a:ext cx="10624407" cy="235230"/>
          </a:xfrm>
          <a:prstGeom prst="rect">
            <a:avLst/>
          </a:prstGeom>
        </p:spPr>
        <p:txBody>
          <a:bodyPr vert="horz" lIns="0" tIns="0" rIns="0" bIns="0" rtlCol="0" anchor="b"/>
          <a:lstStyle>
            <a:lvl1pPr algn="ctr">
              <a:defRPr sz="900" cap="all" baseline="0">
                <a:solidFill>
                  <a:schemeClr val="accent1"/>
                </a:solidFill>
              </a:defRPr>
            </a:lvl1pPr>
          </a:lstStyle>
          <a:p>
            <a:endParaRPr lang="nb-NO" dirty="0"/>
          </a:p>
        </p:txBody>
      </p:sp>
      <p:sp>
        <p:nvSpPr>
          <p:cNvPr id="6" name="Slide Number Placeholder 5">
            <a:extLst>
              <a:ext uri="{FF2B5EF4-FFF2-40B4-BE49-F238E27FC236}">
                <a16:creationId xmlns:a16="http://schemas.microsoft.com/office/drawing/2014/main" id="{A0C74318-78C0-4F5E-AADB-411D3D223EB5}"/>
              </a:ext>
            </a:extLst>
          </p:cNvPr>
          <p:cNvSpPr>
            <a:spLocks noGrp="1"/>
          </p:cNvSpPr>
          <p:nvPr>
            <p:ph type="sldNum" sz="quarter" idx="4"/>
          </p:nvPr>
        </p:nvSpPr>
        <p:spPr>
          <a:xfrm>
            <a:off x="11406799" y="6525064"/>
            <a:ext cx="655392" cy="235230"/>
          </a:xfrm>
          <a:prstGeom prst="rect">
            <a:avLst/>
          </a:prstGeom>
        </p:spPr>
        <p:txBody>
          <a:bodyPr vert="horz" lIns="0" tIns="0" rIns="0" bIns="0" rtlCol="0" anchor="b"/>
          <a:lstStyle>
            <a:lvl1pPr algn="r">
              <a:defRPr sz="900">
                <a:solidFill>
                  <a:schemeClr val="accent1"/>
                </a:solidFill>
              </a:defRPr>
            </a:lvl1pPr>
          </a:lstStyle>
          <a:p>
            <a:fld id="{A0A7DA24-C350-4A0D-B2A0-E405AFDB38ED}" type="slidenum">
              <a:rPr lang="nb-NO" smtClean="0"/>
              <a:pPr/>
              <a:t>‹#›</a:t>
            </a:fld>
            <a:endParaRPr lang="nb-NO" dirty="0"/>
          </a:p>
        </p:txBody>
      </p:sp>
      <p:pic>
        <p:nvPicPr>
          <p:cNvPr id="9" name="Graphic 8">
            <a:extLst>
              <a:ext uri="{FF2B5EF4-FFF2-40B4-BE49-F238E27FC236}">
                <a16:creationId xmlns:a16="http://schemas.microsoft.com/office/drawing/2014/main" id="{059A616E-E150-45F5-AED3-E0F16E0B1A3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585464" y="129849"/>
            <a:ext cx="476727" cy="474920"/>
          </a:xfrm>
          <a:prstGeom prst="rect">
            <a:avLst/>
          </a:prstGeom>
        </p:spPr>
      </p:pic>
    </p:spTree>
    <p:extLst>
      <p:ext uri="{BB962C8B-B14F-4D97-AF65-F5344CB8AC3E}">
        <p14:creationId xmlns:p14="http://schemas.microsoft.com/office/powerpoint/2010/main" val="59117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4" r:id="rId7"/>
    <p:sldLayoutId id="2147483655" r:id="rId8"/>
  </p:sldLayoutIdLst>
  <p:hf sldNum="0" hdr="0" ftr="0" dt="0"/>
  <p:txStyles>
    <p:titleStyle>
      <a:lvl1pPr algn="l" defTabSz="1255270" rtl="0" eaLnBrk="1" latinLnBrk="0" hangingPunct="1">
        <a:lnSpc>
          <a:spcPct val="90000"/>
        </a:lnSpc>
        <a:spcBef>
          <a:spcPct val="0"/>
        </a:spcBef>
        <a:buNone/>
        <a:tabLst>
          <a:tab pos="9144000" algn="l"/>
        </a:tabLst>
        <a:defRPr sz="2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13818" indent="-313818" algn="l" defTabSz="1255270" rtl="0" eaLnBrk="1" latinLnBrk="0" hangingPunct="1">
        <a:lnSpc>
          <a:spcPct val="100000"/>
        </a:lnSpc>
        <a:spcBef>
          <a:spcPts val="1373"/>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41453"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6908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96724"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82435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5199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6pPr>
      <a:lvl7pPr marL="407962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7pPr>
      <a:lvl8pPr marL="470726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8pPr>
      <a:lvl9pPr marL="533489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70" rtl="0" eaLnBrk="1" latinLnBrk="0" hangingPunct="1">
        <a:defRPr sz="2471" kern="1200">
          <a:solidFill>
            <a:schemeClr val="tx1"/>
          </a:solidFill>
          <a:latin typeface="+mn-lt"/>
          <a:ea typeface="+mn-ea"/>
          <a:cs typeface="+mn-cs"/>
        </a:defRPr>
      </a:lvl1pPr>
      <a:lvl2pPr marL="627635" algn="l" defTabSz="1255270" rtl="0" eaLnBrk="1" latinLnBrk="0" hangingPunct="1">
        <a:defRPr sz="2471" kern="1200">
          <a:solidFill>
            <a:schemeClr val="tx1"/>
          </a:solidFill>
          <a:latin typeface="+mn-lt"/>
          <a:ea typeface="+mn-ea"/>
          <a:cs typeface="+mn-cs"/>
        </a:defRPr>
      </a:lvl2pPr>
      <a:lvl3pPr marL="1255270" algn="l" defTabSz="1255270" rtl="0" eaLnBrk="1" latinLnBrk="0" hangingPunct="1">
        <a:defRPr sz="2471" kern="1200">
          <a:solidFill>
            <a:schemeClr val="tx1"/>
          </a:solidFill>
          <a:latin typeface="+mn-lt"/>
          <a:ea typeface="+mn-ea"/>
          <a:cs typeface="+mn-cs"/>
        </a:defRPr>
      </a:lvl3pPr>
      <a:lvl4pPr marL="1882905" algn="l" defTabSz="1255270" rtl="0" eaLnBrk="1" latinLnBrk="0" hangingPunct="1">
        <a:defRPr sz="2471" kern="1200">
          <a:solidFill>
            <a:schemeClr val="tx1"/>
          </a:solidFill>
          <a:latin typeface="+mn-lt"/>
          <a:ea typeface="+mn-ea"/>
          <a:cs typeface="+mn-cs"/>
        </a:defRPr>
      </a:lvl4pPr>
      <a:lvl5pPr marL="2510541" algn="l" defTabSz="1255270" rtl="0" eaLnBrk="1" latinLnBrk="0" hangingPunct="1">
        <a:defRPr sz="2471" kern="1200">
          <a:solidFill>
            <a:schemeClr val="tx1"/>
          </a:solidFill>
          <a:latin typeface="+mn-lt"/>
          <a:ea typeface="+mn-ea"/>
          <a:cs typeface="+mn-cs"/>
        </a:defRPr>
      </a:lvl5pPr>
      <a:lvl6pPr marL="3138175" algn="l" defTabSz="1255270" rtl="0" eaLnBrk="1" latinLnBrk="0" hangingPunct="1">
        <a:defRPr sz="2471" kern="1200">
          <a:solidFill>
            <a:schemeClr val="tx1"/>
          </a:solidFill>
          <a:latin typeface="+mn-lt"/>
          <a:ea typeface="+mn-ea"/>
          <a:cs typeface="+mn-cs"/>
        </a:defRPr>
      </a:lvl6pPr>
      <a:lvl7pPr marL="3765810" algn="l" defTabSz="1255270" rtl="0" eaLnBrk="1" latinLnBrk="0" hangingPunct="1">
        <a:defRPr sz="2471" kern="1200">
          <a:solidFill>
            <a:schemeClr val="tx1"/>
          </a:solidFill>
          <a:latin typeface="+mn-lt"/>
          <a:ea typeface="+mn-ea"/>
          <a:cs typeface="+mn-cs"/>
        </a:defRPr>
      </a:lvl7pPr>
      <a:lvl8pPr marL="4393445" algn="l" defTabSz="1255270" rtl="0" eaLnBrk="1" latinLnBrk="0" hangingPunct="1">
        <a:defRPr sz="2471" kern="1200">
          <a:solidFill>
            <a:schemeClr val="tx1"/>
          </a:solidFill>
          <a:latin typeface="+mn-lt"/>
          <a:ea typeface="+mn-ea"/>
          <a:cs typeface="+mn-cs"/>
        </a:defRPr>
      </a:lvl8pPr>
      <a:lvl9pPr marL="5021080" algn="l" defTabSz="1255270" rtl="0" eaLnBrk="1" latinLnBrk="0" hangingPunct="1">
        <a:defRPr sz="24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62108-23A6-4F16-8852-936C9FFCBF54}"/>
              </a:ext>
            </a:extLst>
          </p:cNvPr>
          <p:cNvSpPr>
            <a:spLocks noGrp="1"/>
          </p:cNvSpPr>
          <p:nvPr>
            <p:ph type="ctrTitle"/>
          </p:nvPr>
        </p:nvSpPr>
        <p:spPr>
          <a:xfrm>
            <a:off x="1524001" y="4110603"/>
            <a:ext cx="9144000" cy="1243038"/>
          </a:xfrm>
        </p:spPr>
        <p:txBody>
          <a:bodyPr vert="horz" lIns="0" tIns="0" rIns="0" bIns="0" rtlCol="0" anchor="b">
            <a:noAutofit/>
          </a:bodyPr>
          <a:lstStyle/>
          <a:p>
            <a:r>
              <a:rPr lang="nb-NO" sz="3200" dirty="0">
                <a:solidFill>
                  <a:srgbClr val="000000"/>
                </a:solidFill>
                <a:latin typeface="Open Sans"/>
                <a:ea typeface="Open Sans"/>
                <a:cs typeface="Open Sans"/>
              </a:rPr>
              <a:t>Norwegian </a:t>
            </a:r>
            <a:r>
              <a:rPr lang="nb-NO" sz="3200" dirty="0" err="1">
                <a:solidFill>
                  <a:srgbClr val="000000"/>
                </a:solidFill>
                <a:latin typeface="Open Sans"/>
                <a:ea typeface="Open Sans"/>
                <a:cs typeface="Open Sans"/>
              </a:rPr>
              <a:t>Legislation</a:t>
            </a:r>
            <a:r>
              <a:rPr lang="nb-NO" sz="3200" dirty="0">
                <a:solidFill>
                  <a:srgbClr val="000000"/>
                </a:solidFill>
                <a:latin typeface="Open Sans"/>
                <a:ea typeface="Open Sans"/>
                <a:cs typeface="Open Sans"/>
              </a:rPr>
              <a:t> </a:t>
            </a:r>
            <a:r>
              <a:rPr lang="nb-NO" sz="3200" dirty="0" err="1">
                <a:solidFill>
                  <a:srgbClr val="000000"/>
                </a:solidFill>
                <a:latin typeface="Open Sans"/>
                <a:ea typeface="Open Sans"/>
                <a:cs typeface="Open Sans"/>
              </a:rPr>
              <a:t>Against</a:t>
            </a:r>
            <a:r>
              <a:rPr lang="nb-NO" sz="3200" dirty="0">
                <a:solidFill>
                  <a:srgbClr val="000000"/>
                </a:solidFill>
                <a:latin typeface="Open Sans"/>
                <a:ea typeface="Open Sans"/>
                <a:cs typeface="Open Sans"/>
              </a:rPr>
              <a:t> </a:t>
            </a:r>
            <a:r>
              <a:rPr lang="nb-NO" sz="3200" dirty="0" err="1">
                <a:solidFill>
                  <a:srgbClr val="000000"/>
                </a:solidFill>
                <a:latin typeface="Open Sans"/>
                <a:ea typeface="Open Sans"/>
                <a:cs typeface="Open Sans"/>
              </a:rPr>
              <a:t>Wage</a:t>
            </a:r>
            <a:r>
              <a:rPr lang="nb-NO" sz="3200" dirty="0">
                <a:solidFill>
                  <a:srgbClr val="000000"/>
                </a:solidFill>
                <a:latin typeface="Open Sans"/>
                <a:ea typeface="Open Sans"/>
                <a:cs typeface="Open Sans"/>
              </a:rPr>
              <a:t> </a:t>
            </a:r>
            <a:r>
              <a:rPr lang="nb-NO" sz="3200" dirty="0" err="1">
                <a:solidFill>
                  <a:srgbClr val="000000"/>
                </a:solidFill>
                <a:latin typeface="Open Sans"/>
                <a:ea typeface="Open Sans"/>
                <a:cs typeface="Open Sans"/>
              </a:rPr>
              <a:t>theft</a:t>
            </a:r>
            <a:r>
              <a:rPr lang="nb-NO" sz="3200" dirty="0">
                <a:solidFill>
                  <a:srgbClr val="000000"/>
                </a:solidFill>
                <a:latin typeface="Open Sans"/>
                <a:ea typeface="Open Sans"/>
                <a:cs typeface="Open Sans"/>
              </a:rPr>
              <a:t> :: </a:t>
            </a:r>
            <a:r>
              <a:rPr lang="nb-NO" sz="3200" dirty="0" err="1">
                <a:solidFill>
                  <a:srgbClr val="000000"/>
                </a:solidFill>
                <a:latin typeface="Open Sans"/>
                <a:ea typeface="Open Sans"/>
                <a:cs typeface="Open Sans"/>
              </a:rPr>
              <a:t>Lagasetning</a:t>
            </a:r>
            <a:r>
              <a:rPr lang="nb-NO" sz="3200" dirty="0">
                <a:solidFill>
                  <a:srgbClr val="000000"/>
                </a:solidFill>
                <a:latin typeface="Open Sans"/>
                <a:ea typeface="Open Sans"/>
                <a:cs typeface="Open Sans"/>
              </a:rPr>
              <a:t> í </a:t>
            </a:r>
            <a:r>
              <a:rPr lang="nb-NO" sz="3200" dirty="0" err="1">
                <a:solidFill>
                  <a:srgbClr val="000000"/>
                </a:solidFill>
                <a:latin typeface="Open Sans"/>
                <a:ea typeface="Open Sans"/>
                <a:cs typeface="Open Sans"/>
              </a:rPr>
              <a:t>Noregi</a:t>
            </a:r>
            <a:r>
              <a:rPr lang="nb-NO" sz="3200" dirty="0">
                <a:solidFill>
                  <a:srgbClr val="000000"/>
                </a:solidFill>
                <a:latin typeface="Open Sans"/>
                <a:ea typeface="Open Sans"/>
                <a:cs typeface="Open Sans"/>
              </a:rPr>
              <a:t> </a:t>
            </a:r>
            <a:r>
              <a:rPr lang="nb-NO" sz="3200" dirty="0" err="1">
                <a:solidFill>
                  <a:srgbClr val="000000"/>
                </a:solidFill>
                <a:latin typeface="Open Sans"/>
                <a:ea typeface="Open Sans"/>
                <a:cs typeface="Open Sans"/>
              </a:rPr>
              <a:t>gegn</a:t>
            </a:r>
            <a:r>
              <a:rPr lang="nb-NO" sz="3200" dirty="0">
                <a:solidFill>
                  <a:srgbClr val="000000"/>
                </a:solidFill>
                <a:latin typeface="Open Sans"/>
                <a:ea typeface="Open Sans"/>
                <a:cs typeface="Open Sans"/>
              </a:rPr>
              <a:t> </a:t>
            </a:r>
            <a:r>
              <a:rPr lang="nb-NO" sz="3200" dirty="0" err="1">
                <a:solidFill>
                  <a:srgbClr val="000000"/>
                </a:solidFill>
                <a:latin typeface="Open Sans"/>
                <a:ea typeface="Open Sans"/>
                <a:cs typeface="Open Sans"/>
              </a:rPr>
              <a:t>Launaþjófnaði</a:t>
            </a:r>
            <a:endParaRPr lang="nb-NO" sz="3200">
              <a:latin typeface="Open Sans"/>
              <a:ea typeface="Open Sans"/>
              <a:cs typeface="Open Sans"/>
            </a:endParaRPr>
          </a:p>
        </p:txBody>
      </p:sp>
      <p:sp>
        <p:nvSpPr>
          <p:cNvPr id="5" name="Subtitle 4">
            <a:extLst>
              <a:ext uri="{FF2B5EF4-FFF2-40B4-BE49-F238E27FC236}">
                <a16:creationId xmlns:a16="http://schemas.microsoft.com/office/drawing/2014/main" id="{24ACBE5B-1AD8-407F-8296-4CF27E7A54DB}"/>
              </a:ext>
            </a:extLst>
          </p:cNvPr>
          <p:cNvSpPr>
            <a:spLocks noGrp="1"/>
          </p:cNvSpPr>
          <p:nvPr>
            <p:ph type="subTitle" idx="1"/>
          </p:nvPr>
        </p:nvSpPr>
        <p:spPr>
          <a:xfrm>
            <a:off x="1524000" y="5657403"/>
            <a:ext cx="9144000" cy="626651"/>
          </a:xfrm>
        </p:spPr>
        <p:txBody>
          <a:bodyPr>
            <a:normAutofit fontScale="92500" lnSpcReduction="20000"/>
          </a:bodyPr>
          <a:lstStyle/>
          <a:p>
            <a:r>
              <a:rPr lang="en-US" sz="1800" dirty="0">
                <a:solidFill>
                  <a:srgbClr val="000000"/>
                </a:solidFill>
              </a:rPr>
              <a:t>Attorney Lars Christian Fjeldstad | LO – Legal Department</a:t>
            </a:r>
          </a:p>
          <a:p>
            <a:r>
              <a:rPr lang="en-US" sz="1700" dirty="0">
                <a:solidFill>
                  <a:srgbClr val="000000"/>
                </a:solidFill>
              </a:rPr>
              <a:t>Efling Congress, Reykjavik, 27.02.2026</a:t>
            </a:r>
          </a:p>
          <a:p>
            <a:endParaRPr lang="nb-NO" dirty="0"/>
          </a:p>
        </p:txBody>
      </p:sp>
    </p:spTree>
    <p:custDataLst>
      <p:tags r:id="rId1"/>
    </p:custDataLst>
    <p:extLst>
      <p:ext uri="{BB962C8B-B14F-4D97-AF65-F5344CB8AC3E}">
        <p14:creationId xmlns:p14="http://schemas.microsoft.com/office/powerpoint/2010/main" val="3950966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93BB0-0BC4-135D-3941-7449EC05A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9F836-29DB-5C8A-0E7E-0196E90BEFD7}"/>
              </a:ext>
            </a:extLst>
          </p:cNvPr>
          <p:cNvSpPr>
            <a:spLocks noGrp="1"/>
          </p:cNvSpPr>
          <p:nvPr>
            <p:ph type="title"/>
          </p:nvPr>
        </p:nvSpPr>
        <p:spPr/>
        <p:txBody>
          <a:bodyPr/>
          <a:lstStyle/>
          <a:p>
            <a:pPr algn="ctr"/>
            <a:r>
              <a:rPr lang="nb-NO" dirty="0">
                <a:latin typeface="Open Sans"/>
                <a:ea typeface="Open Sans"/>
                <a:cs typeface="Open Sans"/>
              </a:rPr>
              <a:t>Ministry’s commentary :: Álit ráðuneytisins</a:t>
            </a:r>
          </a:p>
        </p:txBody>
      </p:sp>
      <p:sp>
        <p:nvSpPr>
          <p:cNvPr id="3" name="Content Placeholder 2">
            <a:extLst>
              <a:ext uri="{FF2B5EF4-FFF2-40B4-BE49-F238E27FC236}">
                <a16:creationId xmlns:a16="http://schemas.microsoft.com/office/drawing/2014/main" id="{86CC3EB9-E563-B5D0-7474-A736ED2D56D6}"/>
              </a:ext>
            </a:extLst>
          </p:cNvPr>
          <p:cNvSpPr>
            <a:spLocks noGrp="1"/>
          </p:cNvSpPr>
          <p:nvPr>
            <p:ph idx="14"/>
          </p:nvPr>
        </p:nvSpPr>
        <p:spPr/>
        <p:txBody>
          <a:bodyPr vert="horz" lIns="0" tIns="0" rIns="0" bIns="0" rtlCol="0" anchor="t">
            <a:normAutofit/>
          </a:bodyPr>
          <a:lstStyle/>
          <a:p>
            <a:pPr marL="313690" indent="-313690"/>
            <a:r>
              <a:rPr lang="en-US" dirty="0">
                <a:latin typeface="Open Sans"/>
                <a:ea typeface="Open Sans"/>
                <a:cs typeface="Open Sans"/>
              </a:rPr>
              <a:t>Baseline: failure to fulfil the wage obligation shall be deemed improper unless …</a:t>
            </a:r>
            <a:endParaRPr lang="en-US" dirty="0"/>
          </a:p>
          <a:p>
            <a:pPr marL="313690" indent="-313690"/>
            <a:r>
              <a:rPr lang="en-US" dirty="0">
                <a:latin typeface="Open Sans"/>
                <a:ea typeface="Open Sans"/>
                <a:cs typeface="Open Sans"/>
              </a:rPr>
              <a:t>…. there are concrete circumstances indicating that the omission was </a:t>
            </a:r>
            <a:r>
              <a:rPr lang="en-US" b="1" dirty="0">
                <a:latin typeface="Open Sans"/>
                <a:ea typeface="Open Sans"/>
                <a:cs typeface="Open Sans"/>
              </a:rPr>
              <a:t>not</a:t>
            </a:r>
            <a:r>
              <a:rPr lang="en-US" dirty="0">
                <a:latin typeface="Open Sans"/>
                <a:ea typeface="Open Sans"/>
                <a:cs typeface="Open Sans"/>
              </a:rPr>
              <a:t> motivated by self-enrichment at the employee’s expense.</a:t>
            </a:r>
            <a:endParaRPr lang="en-US" dirty="0"/>
          </a:p>
          <a:p>
            <a:pPr marL="313690" indent="-313690"/>
            <a:r>
              <a:rPr lang="en-US" dirty="0">
                <a:latin typeface="Open Sans"/>
                <a:ea typeface="Open Sans"/>
                <a:cs typeface="Open Sans"/>
              </a:rPr>
              <a:t>A condition for exemption is that the </a:t>
            </a:r>
            <a:r>
              <a:rPr lang="en-US" u="sng" dirty="0">
                <a:latin typeface="Open Sans"/>
                <a:ea typeface="Open Sans"/>
                <a:cs typeface="Open Sans"/>
              </a:rPr>
              <a:t>motive for non-payment appears </a:t>
            </a:r>
            <a:r>
              <a:rPr lang="en-US" u="sng" dirty="0" err="1">
                <a:latin typeface="Open Sans"/>
                <a:ea typeface="Open Sans"/>
                <a:cs typeface="Open Sans"/>
              </a:rPr>
              <a:t>honourable</a:t>
            </a:r>
            <a:r>
              <a:rPr lang="en-US" u="sng" dirty="0">
                <a:latin typeface="Open Sans"/>
                <a:ea typeface="Open Sans"/>
                <a:cs typeface="Open Sans"/>
              </a:rPr>
              <a:t> </a:t>
            </a:r>
            <a:r>
              <a:rPr lang="en-US" dirty="0">
                <a:latin typeface="Open Sans"/>
                <a:ea typeface="Open Sans"/>
                <a:cs typeface="Open Sans"/>
              </a:rPr>
              <a:t>on a comprehensive assessment.</a:t>
            </a:r>
          </a:p>
        </p:txBody>
      </p:sp>
      <p:sp>
        <p:nvSpPr>
          <p:cNvPr id="4" name="Content Placeholder 3">
            <a:extLst>
              <a:ext uri="{FF2B5EF4-FFF2-40B4-BE49-F238E27FC236}">
                <a16:creationId xmlns:a16="http://schemas.microsoft.com/office/drawing/2014/main" id="{599DAB79-CBD0-F587-4451-6C3C249E34D4}"/>
              </a:ext>
            </a:extLst>
          </p:cNvPr>
          <p:cNvSpPr>
            <a:spLocks noGrp="1"/>
          </p:cNvSpPr>
          <p:nvPr>
            <p:ph idx="15"/>
          </p:nvPr>
        </p:nvSpPr>
        <p:spPr>
          <a:xfrm>
            <a:off x="6406697" y="1565530"/>
            <a:ext cx="5000102" cy="4506098"/>
          </a:xfrm>
        </p:spPr>
        <p:txBody>
          <a:bodyPr vert="horz" lIns="0" tIns="0" rIns="0" bIns="0" rtlCol="0" anchor="t">
            <a:normAutofit/>
          </a:bodyPr>
          <a:lstStyle/>
          <a:p>
            <a:pPr marL="313690" indent="-313690"/>
            <a:r>
              <a:rPr lang="is-IS" dirty="0">
                <a:latin typeface="Open Sans"/>
                <a:ea typeface="Open Sans"/>
                <a:cs typeface="Open Sans"/>
              </a:rPr>
              <a:t>Meginregla: vanræksla þess að uppfylla launaskyldu skal teljast ótilhlýðileg nema ….</a:t>
            </a:r>
            <a:endParaRPr lang="en-US" dirty="0">
              <a:latin typeface="Open Sans"/>
              <a:ea typeface="Open Sans"/>
              <a:cs typeface="Open Sans"/>
            </a:endParaRPr>
          </a:p>
          <a:p>
            <a:pPr marL="313690" indent="-313690"/>
            <a:r>
              <a:rPr lang="is-IS" dirty="0">
                <a:latin typeface="Open Sans"/>
                <a:ea typeface="Open Sans"/>
                <a:cs typeface="Open Sans"/>
              </a:rPr>
              <a:t>… fyrir hendi séu hlutlægar kringumstæður sem gefa til kynna að hvati </a:t>
            </a:r>
            <a:r>
              <a:rPr lang="is-IS" dirty="0" err="1">
                <a:latin typeface="Open Sans"/>
                <a:ea typeface="Open Sans"/>
                <a:cs typeface="Open Sans"/>
              </a:rPr>
              <a:t>vanrækslunar</a:t>
            </a:r>
            <a:r>
              <a:rPr lang="is-IS" dirty="0">
                <a:latin typeface="Open Sans"/>
                <a:ea typeface="Open Sans"/>
                <a:cs typeface="Open Sans"/>
              </a:rPr>
              <a:t> hafi </a:t>
            </a:r>
            <a:r>
              <a:rPr lang="is-IS" b="1" dirty="0">
                <a:latin typeface="Open Sans"/>
                <a:ea typeface="Open Sans"/>
                <a:cs typeface="Open Sans"/>
              </a:rPr>
              <a:t>ekki</a:t>
            </a:r>
            <a:r>
              <a:rPr lang="is-IS" dirty="0">
                <a:latin typeface="Open Sans"/>
                <a:ea typeface="Open Sans"/>
                <a:cs typeface="Open Sans"/>
              </a:rPr>
              <a:t> verið auðgun á kostnað starfsmannsins.</a:t>
            </a:r>
            <a:endParaRPr lang="en-US" dirty="0">
              <a:latin typeface="Open Sans"/>
              <a:ea typeface="Open Sans"/>
              <a:cs typeface="Open Sans"/>
            </a:endParaRPr>
          </a:p>
          <a:p>
            <a:pPr marL="313690" indent="-313690"/>
            <a:r>
              <a:rPr lang="is-IS" dirty="0">
                <a:latin typeface="Open Sans"/>
                <a:ea typeface="Open Sans"/>
                <a:cs typeface="Open Sans"/>
              </a:rPr>
              <a:t>Skilyrði fyrir undanþágu frá ábyrgð er að </a:t>
            </a:r>
            <a:r>
              <a:rPr lang="is-IS" u="sng" dirty="0">
                <a:latin typeface="Open Sans"/>
                <a:ea typeface="Open Sans"/>
                <a:cs typeface="Open Sans"/>
              </a:rPr>
              <a:t>ástæður vanskila virðist heiðarlegar</a:t>
            </a:r>
            <a:r>
              <a:rPr lang="is-IS" dirty="0">
                <a:latin typeface="Open Sans"/>
                <a:ea typeface="Open Sans"/>
                <a:cs typeface="Open Sans"/>
              </a:rPr>
              <a:t>, byggt á heildarmati.</a:t>
            </a:r>
          </a:p>
        </p:txBody>
      </p:sp>
    </p:spTree>
    <p:custDataLst>
      <p:tags r:id="rId1"/>
    </p:custDataLst>
    <p:extLst>
      <p:ext uri="{BB962C8B-B14F-4D97-AF65-F5344CB8AC3E}">
        <p14:creationId xmlns:p14="http://schemas.microsoft.com/office/powerpoint/2010/main" val="193901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060F-548C-4B58-DD53-C5ABB3A9D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87AD4-365A-35CA-C810-7A96979CDE83}"/>
              </a:ext>
            </a:extLst>
          </p:cNvPr>
          <p:cNvSpPr>
            <a:spLocks noGrp="1"/>
          </p:cNvSpPr>
          <p:nvPr>
            <p:ph type="title"/>
          </p:nvPr>
        </p:nvSpPr>
        <p:spPr/>
        <p:txBody>
          <a:bodyPr/>
          <a:lstStyle/>
          <a:p>
            <a:pPr algn="ctr"/>
            <a:r>
              <a:rPr lang="en-US" dirty="0">
                <a:latin typeface="Open Sans"/>
                <a:ea typeface="Open Sans"/>
                <a:cs typeface="Open Sans"/>
              </a:rPr>
              <a:t>Gross wage theft :: </a:t>
            </a:r>
            <a:r>
              <a:rPr lang="en-US" dirty="0" err="1">
                <a:latin typeface="Open Sans"/>
                <a:ea typeface="Open Sans"/>
                <a:cs typeface="Open Sans"/>
              </a:rPr>
              <a:t>Stórfelldur</a:t>
            </a:r>
            <a:r>
              <a:rPr lang="en-US" dirty="0">
                <a:latin typeface="Open Sans"/>
                <a:ea typeface="Open Sans"/>
                <a:cs typeface="Open Sans"/>
              </a:rPr>
              <a:t> </a:t>
            </a:r>
            <a:r>
              <a:rPr lang="en-US" dirty="0" err="1">
                <a:latin typeface="Open Sans"/>
                <a:ea typeface="Open Sans"/>
                <a:cs typeface="Open Sans"/>
              </a:rPr>
              <a:t>launaþjófnaður</a:t>
            </a:r>
            <a:endParaRPr lang="nb-NO" dirty="0">
              <a:latin typeface="Open Sans"/>
              <a:ea typeface="Open Sans"/>
              <a:cs typeface="Open Sans"/>
            </a:endParaRPr>
          </a:p>
        </p:txBody>
      </p:sp>
      <p:sp>
        <p:nvSpPr>
          <p:cNvPr id="3" name="Content Placeholder 2">
            <a:extLst>
              <a:ext uri="{FF2B5EF4-FFF2-40B4-BE49-F238E27FC236}">
                <a16:creationId xmlns:a16="http://schemas.microsoft.com/office/drawing/2014/main" id="{C3FCF3B2-1694-7368-870A-F7CDEC5942BC}"/>
              </a:ext>
            </a:extLst>
          </p:cNvPr>
          <p:cNvSpPr>
            <a:spLocks noGrp="1"/>
          </p:cNvSpPr>
          <p:nvPr>
            <p:ph idx="14"/>
          </p:nvPr>
        </p:nvSpPr>
        <p:spPr/>
        <p:txBody>
          <a:bodyPr vert="horz" lIns="0" tIns="0" rIns="0" bIns="0" rtlCol="0" anchor="t">
            <a:normAutofit fontScale="92500"/>
          </a:bodyPr>
          <a:lstStyle/>
          <a:p>
            <a:pPr marL="313690" indent="-313690"/>
            <a:r>
              <a:rPr lang="en-US" dirty="0">
                <a:latin typeface="Open Sans"/>
                <a:ea typeface="Open Sans"/>
                <a:cs typeface="Open Sans"/>
              </a:rPr>
              <a:t>“Gross wage theft is punishable by fine or imprisonment for up to 6 years.”</a:t>
            </a:r>
            <a:endParaRPr lang="en-US" dirty="0"/>
          </a:p>
          <a:p>
            <a:pPr marL="313690" indent="-313690"/>
            <a:r>
              <a:rPr lang="en-US" dirty="0">
                <a:latin typeface="Open Sans"/>
                <a:ea typeface="Open Sans"/>
                <a:cs typeface="Open Sans"/>
              </a:rPr>
              <a:t>“In determining whether the theft is gross, particular weight shall be given to whether the offence concerns a considerable value, has a systematic or organized character, or is particularly offensive or harmful to society for other reasons.”</a:t>
            </a:r>
          </a:p>
          <a:p>
            <a:pPr marL="313690" indent="-313690"/>
            <a:r>
              <a:rPr lang="en-US" dirty="0">
                <a:latin typeface="Open Sans"/>
                <a:ea typeface="Open Sans"/>
                <a:cs typeface="Open Sans"/>
              </a:rPr>
              <a:t>What counts as “offensive” may be valued based on circumstances of the victim.</a:t>
            </a:r>
            <a:endParaRPr lang="en-US" dirty="0"/>
          </a:p>
        </p:txBody>
      </p:sp>
      <p:sp>
        <p:nvSpPr>
          <p:cNvPr id="4" name="Content Placeholder 3">
            <a:extLst>
              <a:ext uri="{FF2B5EF4-FFF2-40B4-BE49-F238E27FC236}">
                <a16:creationId xmlns:a16="http://schemas.microsoft.com/office/drawing/2014/main" id="{63CCB8DB-0789-C269-03E3-A2D766FD3BD2}"/>
              </a:ext>
            </a:extLst>
          </p:cNvPr>
          <p:cNvSpPr>
            <a:spLocks noGrp="1"/>
          </p:cNvSpPr>
          <p:nvPr>
            <p:ph idx="15"/>
          </p:nvPr>
        </p:nvSpPr>
        <p:spPr>
          <a:xfrm>
            <a:off x="6406697" y="1558157"/>
            <a:ext cx="5000102" cy="4893443"/>
          </a:xfrm>
        </p:spPr>
        <p:txBody>
          <a:bodyPr vert="horz" lIns="0" tIns="0" rIns="0" bIns="0" rtlCol="0" anchor="t">
            <a:normAutofit/>
          </a:bodyPr>
          <a:lstStyle/>
          <a:p>
            <a:pPr marL="313690" indent="-313690"/>
            <a:r>
              <a:rPr lang="is-IS" sz="2000" dirty="0">
                <a:latin typeface="Open Sans"/>
                <a:ea typeface="Open Sans"/>
                <a:cs typeface="Open Sans"/>
              </a:rPr>
              <a:t>„Stórfelldur launaþjófnaður varðar sektum eða fangelsi allt að 6 árum.“</a:t>
            </a:r>
            <a:endParaRPr lang="en-US" sz="2000" dirty="0">
              <a:latin typeface="Open Sans"/>
              <a:ea typeface="Open Sans"/>
              <a:cs typeface="Open Sans"/>
            </a:endParaRPr>
          </a:p>
          <a:p>
            <a:pPr marL="313690" indent="-313690"/>
            <a:r>
              <a:rPr lang="is-IS" sz="2000" dirty="0">
                <a:latin typeface="Open Sans"/>
                <a:ea typeface="Open Sans"/>
                <a:cs typeface="Open Sans"/>
              </a:rPr>
              <a:t>„Við ákvörðun á því hvort þjófnaðurinn sé stórfelldur skal sérstaklega horft til þess hvort brotið snúist um veruleg verðmæti, sé kerfisbundið eða skipulagt, eða sé sérstaklega móðgandi eða skaðlegt samfélaginu af öðrum ástæðum.“</a:t>
            </a:r>
          </a:p>
          <a:p>
            <a:pPr marL="313690" indent="-313690"/>
            <a:r>
              <a:rPr lang="is-IS" sz="2000" dirty="0">
                <a:latin typeface="Open Sans"/>
                <a:ea typeface="Open Sans"/>
                <a:cs typeface="Open Sans"/>
              </a:rPr>
              <a:t>Hvað telst sem „móðgandi“ getur farið eftir aðstæðum fórnarlambsins.</a:t>
            </a:r>
            <a:endParaRPr lang="is-IS" sz="2000" dirty="0"/>
          </a:p>
        </p:txBody>
      </p:sp>
    </p:spTree>
    <p:custDataLst>
      <p:tags r:id="rId1"/>
    </p:custDataLst>
    <p:extLst>
      <p:ext uri="{BB962C8B-B14F-4D97-AF65-F5344CB8AC3E}">
        <p14:creationId xmlns:p14="http://schemas.microsoft.com/office/powerpoint/2010/main" val="374553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3EA60-4B59-8A74-ECB8-52F701533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DB7B9-C363-6468-C059-B35AA3AF59D1}"/>
              </a:ext>
            </a:extLst>
          </p:cNvPr>
          <p:cNvSpPr>
            <a:spLocks noGrp="1"/>
          </p:cNvSpPr>
          <p:nvPr>
            <p:ph type="title"/>
          </p:nvPr>
        </p:nvSpPr>
        <p:spPr>
          <a:xfrm>
            <a:off x="782392" y="604768"/>
            <a:ext cx="10624407" cy="1046232"/>
          </a:xfrm>
        </p:spPr>
        <p:txBody>
          <a:bodyPr>
            <a:normAutofit/>
          </a:bodyPr>
          <a:lstStyle/>
          <a:p>
            <a:pPr algn="ctr"/>
            <a:r>
              <a:rPr lang="en-US" sz="2800" dirty="0">
                <a:latin typeface="Open Sans"/>
                <a:ea typeface="Open Sans"/>
                <a:cs typeface="Open Sans"/>
              </a:rPr>
              <a:t>Thresholds + aggravating factors :: </a:t>
            </a:r>
            <a:br>
              <a:rPr lang="en-US" sz="2800" dirty="0">
                <a:latin typeface="Open Sans"/>
                <a:ea typeface="Open Sans"/>
                <a:cs typeface="Open Sans"/>
              </a:rPr>
            </a:br>
            <a:r>
              <a:rPr lang="is-IS" sz="2800" dirty="0">
                <a:latin typeface="Open Sans"/>
                <a:ea typeface="Open Sans"/>
                <a:cs typeface="Open Sans"/>
              </a:rPr>
              <a:t>Viðmiðunarmörk + íþyngjandi þættir</a:t>
            </a:r>
            <a:endParaRPr lang="nb-NO" sz="2800" dirty="0">
              <a:latin typeface="Open Sans"/>
              <a:ea typeface="Open Sans"/>
              <a:cs typeface="Open Sans"/>
            </a:endParaRPr>
          </a:p>
        </p:txBody>
      </p:sp>
      <p:sp>
        <p:nvSpPr>
          <p:cNvPr id="3" name="Content Placeholder 2">
            <a:extLst>
              <a:ext uri="{FF2B5EF4-FFF2-40B4-BE49-F238E27FC236}">
                <a16:creationId xmlns:a16="http://schemas.microsoft.com/office/drawing/2014/main" id="{72FE4597-7C80-47D2-A12A-B364F878C83E}"/>
              </a:ext>
            </a:extLst>
          </p:cNvPr>
          <p:cNvSpPr>
            <a:spLocks noGrp="1"/>
          </p:cNvSpPr>
          <p:nvPr>
            <p:ph idx="14"/>
          </p:nvPr>
        </p:nvSpPr>
        <p:spPr>
          <a:xfrm>
            <a:off x="782391" y="1943145"/>
            <a:ext cx="5000102" cy="3606755"/>
          </a:xfrm>
        </p:spPr>
        <p:txBody>
          <a:bodyPr vert="horz" lIns="0" tIns="0" rIns="0" bIns="0" rtlCol="0" anchor="t">
            <a:normAutofit/>
          </a:bodyPr>
          <a:lstStyle/>
          <a:p>
            <a:pPr marL="313690" indent="-313690"/>
            <a:r>
              <a:rPr lang="en-US" dirty="0">
                <a:latin typeface="Open Sans"/>
                <a:ea typeface="Open Sans"/>
                <a:cs typeface="Open Sans"/>
              </a:rPr>
              <a:t>‘Considerable value’ = </a:t>
            </a:r>
            <a:br>
              <a:rPr lang="en-US" dirty="0">
                <a:latin typeface="Open Sans"/>
                <a:ea typeface="Open Sans"/>
                <a:cs typeface="Open Sans"/>
              </a:rPr>
            </a:br>
            <a:r>
              <a:rPr lang="en-US" dirty="0">
                <a:latin typeface="Open Sans"/>
                <a:ea typeface="Open Sans"/>
                <a:cs typeface="Open Sans"/>
              </a:rPr>
              <a:t>NOK 100,000 - 150,000</a:t>
            </a:r>
          </a:p>
          <a:p>
            <a:pPr marL="313690" indent="-313690"/>
            <a:r>
              <a:rPr lang="en-US" dirty="0">
                <a:latin typeface="Open Sans"/>
                <a:ea typeface="Open Sans"/>
                <a:cs typeface="Open Sans"/>
              </a:rPr>
              <a:t>‘Systematic or organized character’ = how complex and professional the criminal conduct appears overall.</a:t>
            </a:r>
          </a:p>
          <a:p>
            <a:pPr marL="313690" indent="-313690"/>
            <a:r>
              <a:rPr lang="en-US" dirty="0">
                <a:latin typeface="Open Sans"/>
                <a:ea typeface="Open Sans"/>
                <a:cs typeface="Open Sans"/>
              </a:rPr>
              <a:t>‘Particularly offensive or harmful to society’ </a:t>
            </a:r>
            <a:endParaRPr lang="nb-NO" dirty="0">
              <a:latin typeface="Open Sans"/>
              <a:ea typeface="Open Sans"/>
              <a:cs typeface="Open Sans"/>
            </a:endParaRPr>
          </a:p>
        </p:txBody>
      </p:sp>
      <p:sp>
        <p:nvSpPr>
          <p:cNvPr id="4" name="Content Placeholder 3">
            <a:extLst>
              <a:ext uri="{FF2B5EF4-FFF2-40B4-BE49-F238E27FC236}">
                <a16:creationId xmlns:a16="http://schemas.microsoft.com/office/drawing/2014/main" id="{E30133D9-503B-8142-EDC3-449C80586637}"/>
              </a:ext>
            </a:extLst>
          </p:cNvPr>
          <p:cNvSpPr>
            <a:spLocks noGrp="1"/>
          </p:cNvSpPr>
          <p:nvPr>
            <p:ph idx="15"/>
          </p:nvPr>
        </p:nvSpPr>
        <p:spPr>
          <a:xfrm>
            <a:off x="6406697" y="1939220"/>
            <a:ext cx="5000102" cy="3606755"/>
          </a:xfrm>
        </p:spPr>
        <p:txBody>
          <a:bodyPr vert="horz" lIns="0" tIns="0" rIns="0" bIns="0" rtlCol="0" anchor="t">
            <a:normAutofit/>
          </a:bodyPr>
          <a:lstStyle/>
          <a:p>
            <a:pPr marL="313690" indent="-313690"/>
            <a:r>
              <a:rPr lang="is-IS" dirty="0">
                <a:latin typeface="Open Sans"/>
                <a:ea typeface="Open Sans"/>
                <a:cs typeface="Open Sans"/>
              </a:rPr>
              <a:t>„Veruleg verðmæti“ = </a:t>
            </a:r>
            <a:br>
              <a:rPr lang="is-IS" dirty="0">
                <a:latin typeface="Open Sans"/>
                <a:ea typeface="Open Sans"/>
                <a:cs typeface="Open Sans"/>
              </a:rPr>
            </a:br>
            <a:r>
              <a:rPr lang="is-IS" dirty="0">
                <a:latin typeface="Open Sans"/>
                <a:ea typeface="Open Sans"/>
                <a:cs typeface="Open Sans"/>
              </a:rPr>
              <a:t>100.000 - 150.000 NOK </a:t>
            </a:r>
            <a:br>
              <a:rPr lang="is-IS" dirty="0">
                <a:latin typeface="Open Sans"/>
                <a:ea typeface="Open Sans"/>
                <a:cs typeface="Open Sans"/>
              </a:rPr>
            </a:br>
            <a:r>
              <a:rPr lang="is-IS" dirty="0">
                <a:latin typeface="Open Sans"/>
                <a:ea typeface="Open Sans"/>
                <a:cs typeface="Open Sans"/>
              </a:rPr>
              <a:t>(1.200.000-1.900.000 ISK) </a:t>
            </a:r>
          </a:p>
          <a:p>
            <a:pPr marL="313690" indent="-313690"/>
            <a:r>
              <a:rPr lang="is-IS" dirty="0">
                <a:latin typeface="Open Sans"/>
                <a:ea typeface="Open Sans"/>
                <a:cs typeface="Open Sans"/>
              </a:rPr>
              <a:t>„Kerfisbundið eða skipulagt“ = hversu flókin og fagmannleg hin refsiverða háttsemi sýnist vera á heildina litið.</a:t>
            </a:r>
          </a:p>
          <a:p>
            <a:pPr marL="313690" indent="-313690"/>
            <a:r>
              <a:rPr lang="is-IS" dirty="0"/>
              <a:t>„Sérstaklega móðgandi eða skaðlegt samfélaginu“</a:t>
            </a:r>
          </a:p>
          <a:p>
            <a:pPr marL="313690" indent="-313690"/>
            <a:endParaRPr lang="is-IS" dirty="0"/>
          </a:p>
        </p:txBody>
      </p:sp>
    </p:spTree>
    <p:custDataLst>
      <p:tags r:id="rId1"/>
    </p:custDataLst>
    <p:extLst>
      <p:ext uri="{BB962C8B-B14F-4D97-AF65-F5344CB8AC3E}">
        <p14:creationId xmlns:p14="http://schemas.microsoft.com/office/powerpoint/2010/main" val="254545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1ACB-5213-EBC2-DD4F-3CB292FCA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24D31-9403-74A1-6C8A-41D60381B9C4}"/>
              </a:ext>
            </a:extLst>
          </p:cNvPr>
          <p:cNvSpPr>
            <a:spLocks noGrp="1"/>
          </p:cNvSpPr>
          <p:nvPr>
            <p:ph type="title"/>
          </p:nvPr>
        </p:nvSpPr>
        <p:spPr/>
        <p:txBody>
          <a:bodyPr>
            <a:normAutofit/>
          </a:bodyPr>
          <a:lstStyle/>
          <a:p>
            <a:pPr algn="ctr"/>
            <a:r>
              <a:rPr lang="en-US" dirty="0"/>
              <a:t>§ 12 — Duties to inform, ensure and document</a:t>
            </a:r>
            <a:br>
              <a:rPr lang="en-US" dirty="0"/>
            </a:br>
            <a:r>
              <a:rPr lang="en-US" dirty="0"/>
              <a:t>:: </a:t>
            </a:r>
            <a:r>
              <a:rPr lang="nn-NO" dirty="0"/>
              <a:t>12. gr.  — Upplýsinga-, trygginga- og skráningarskylda</a:t>
            </a:r>
            <a:endParaRPr lang="nb-NO" dirty="0"/>
          </a:p>
        </p:txBody>
      </p:sp>
      <p:sp>
        <p:nvSpPr>
          <p:cNvPr id="3" name="Content Placeholder 2">
            <a:extLst>
              <a:ext uri="{FF2B5EF4-FFF2-40B4-BE49-F238E27FC236}">
                <a16:creationId xmlns:a16="http://schemas.microsoft.com/office/drawing/2014/main" id="{008A89F4-9269-84FB-4B70-AF272EC3FBA5}"/>
              </a:ext>
            </a:extLst>
          </p:cNvPr>
          <p:cNvSpPr>
            <a:spLocks noGrp="1"/>
          </p:cNvSpPr>
          <p:nvPr>
            <p:ph idx="14"/>
          </p:nvPr>
        </p:nvSpPr>
        <p:spPr>
          <a:xfrm>
            <a:off x="782391" y="1562145"/>
            <a:ext cx="5000102" cy="4691087"/>
          </a:xfrm>
        </p:spPr>
        <p:txBody>
          <a:bodyPr>
            <a:normAutofit fontScale="92500" lnSpcReduction="10000"/>
          </a:bodyPr>
          <a:lstStyle/>
          <a:p>
            <a:r>
              <a:rPr lang="en-US" dirty="0"/>
              <a:t>Statutory basis for regulations requiring principals to include a clause in contracts with contractors stating that the contractors’ employees shall have wage and working conditions in line with applicable general application regulations.</a:t>
            </a:r>
          </a:p>
          <a:p>
            <a:r>
              <a:rPr lang="en-US" dirty="0"/>
              <a:t>a) duty to inform</a:t>
            </a:r>
          </a:p>
          <a:p>
            <a:r>
              <a:rPr lang="en-US" dirty="0"/>
              <a:t>b) duty to ensure (‘</a:t>
            </a:r>
            <a:r>
              <a:rPr lang="en-US" dirty="0" err="1"/>
              <a:t>påseplikt</a:t>
            </a:r>
            <a:r>
              <a:rPr lang="en-US" dirty="0"/>
              <a:t>’) compliance with general application regulations (Reg. FOR-2008-02-22-166)</a:t>
            </a:r>
          </a:p>
          <a:p>
            <a:r>
              <a:rPr lang="en-US" dirty="0"/>
              <a:t>c) duty to provide necessary documentation for the principal to fulfil the duty to ensure under (b).</a:t>
            </a:r>
          </a:p>
          <a:p>
            <a:endParaRPr lang="nb-NO" dirty="0"/>
          </a:p>
        </p:txBody>
      </p:sp>
      <p:sp>
        <p:nvSpPr>
          <p:cNvPr id="4" name="Content Placeholder 3">
            <a:extLst>
              <a:ext uri="{FF2B5EF4-FFF2-40B4-BE49-F238E27FC236}">
                <a16:creationId xmlns:a16="http://schemas.microsoft.com/office/drawing/2014/main" id="{1E165DDE-7EA7-FD5F-E9E7-3BBB7FFDED43}"/>
              </a:ext>
            </a:extLst>
          </p:cNvPr>
          <p:cNvSpPr>
            <a:spLocks noGrp="1"/>
          </p:cNvSpPr>
          <p:nvPr>
            <p:ph idx="15"/>
          </p:nvPr>
        </p:nvSpPr>
        <p:spPr>
          <a:xfrm>
            <a:off x="6406697" y="1562145"/>
            <a:ext cx="5000102" cy="4691087"/>
          </a:xfrm>
        </p:spPr>
        <p:txBody>
          <a:bodyPr>
            <a:normAutofit fontScale="92500" lnSpcReduction="10000"/>
          </a:bodyPr>
          <a:lstStyle/>
          <a:p>
            <a:r>
              <a:rPr lang="is-IS" dirty="0"/>
              <a:t>Lagagrundvöllur fyrir reglugerðum sem krefjast þess að verkkaupar hafi ákvæði í samningum við verktaka um að starfsmenn verktakanna skuli njóta launa- og starfskjara í samræmi við gildandi reglugerðir um almenna bindandi kjarasamninga.</a:t>
            </a:r>
          </a:p>
          <a:p>
            <a:r>
              <a:rPr lang="is-IS" dirty="0"/>
              <a:t>a) upplýsingaskylda</a:t>
            </a:r>
          </a:p>
          <a:p>
            <a:r>
              <a:rPr lang="is-IS" dirty="0"/>
              <a:t>b) skylda til að tryggja (påseplikt) fylgni við reglugerðir um gildandi kjarasamninga </a:t>
            </a:r>
          </a:p>
          <a:p>
            <a:r>
              <a:rPr lang="is-IS" dirty="0"/>
              <a:t>c) skylda til að leggja fram nauðsynleg gögn svo verkkaupi geti uppfyllt eftirlitsskylduna skv. lið (b).</a:t>
            </a:r>
          </a:p>
        </p:txBody>
      </p:sp>
    </p:spTree>
    <p:custDataLst>
      <p:tags r:id="rId1"/>
    </p:custDataLst>
    <p:extLst>
      <p:ext uri="{BB962C8B-B14F-4D97-AF65-F5344CB8AC3E}">
        <p14:creationId xmlns:p14="http://schemas.microsoft.com/office/powerpoint/2010/main" val="144485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EF902-56A1-AA21-DC0F-B027314BF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AD13C-DD79-6F06-4589-EF567C133BDF}"/>
              </a:ext>
            </a:extLst>
          </p:cNvPr>
          <p:cNvSpPr>
            <a:spLocks noGrp="1"/>
          </p:cNvSpPr>
          <p:nvPr>
            <p:ph type="title"/>
          </p:nvPr>
        </p:nvSpPr>
        <p:spPr>
          <a:xfrm>
            <a:off x="782392" y="604768"/>
            <a:ext cx="10624407" cy="753961"/>
          </a:xfrm>
        </p:spPr>
        <p:txBody>
          <a:bodyPr anchor="b">
            <a:normAutofit/>
          </a:bodyPr>
          <a:lstStyle/>
          <a:p>
            <a:r>
              <a:rPr lang="en-US"/>
              <a:t>General Application Act § 15 — criminal liability</a:t>
            </a:r>
            <a:br>
              <a:rPr lang="en-US"/>
            </a:br>
            <a:r>
              <a:rPr lang="en-US"/>
              <a:t>:: </a:t>
            </a:r>
            <a:r>
              <a:rPr lang="is-IS"/>
              <a:t>15. gr. - refsiábyrgð</a:t>
            </a:r>
            <a:endParaRPr lang="nb-NO"/>
          </a:p>
        </p:txBody>
      </p:sp>
      <p:sp>
        <p:nvSpPr>
          <p:cNvPr id="4" name="Content Placeholder 3">
            <a:extLst>
              <a:ext uri="{FF2B5EF4-FFF2-40B4-BE49-F238E27FC236}">
                <a16:creationId xmlns:a16="http://schemas.microsoft.com/office/drawing/2014/main" id="{CCE6C6BF-3F5D-415C-D89D-198EAFF6AE75}"/>
              </a:ext>
            </a:extLst>
          </p:cNvPr>
          <p:cNvSpPr>
            <a:spLocks noGrp="1"/>
          </p:cNvSpPr>
          <p:nvPr>
            <p:ph idx="15"/>
          </p:nvPr>
        </p:nvSpPr>
        <p:spPr>
          <a:xfrm>
            <a:off x="6406697" y="1562145"/>
            <a:ext cx="5000102" cy="4509483"/>
          </a:xfrm>
        </p:spPr>
        <p:txBody>
          <a:bodyPr>
            <a:normAutofit/>
          </a:bodyPr>
          <a:lstStyle/>
          <a:p>
            <a:pPr>
              <a:lnSpc>
                <a:spcPct val="90000"/>
              </a:lnSpc>
            </a:pPr>
            <a:r>
              <a:rPr lang="is-IS" sz="1900"/>
              <a:t>Fyrsta málsgrein: „Vinnuveitandi sem af ásetningi eða gáleysi brýtur gegn ákvörðun launanefndar (Tariff Board) skal sæta sektum eða fangelsi allt að einu ári.“</a:t>
            </a:r>
          </a:p>
          <a:p>
            <a:pPr>
              <a:lnSpc>
                <a:spcPct val="90000"/>
              </a:lnSpc>
            </a:pPr>
            <a:r>
              <a:rPr lang="is-IS" sz="1900"/>
              <a:t>Önnur málsgrein: það sama á við um þann sem stýrir fyrirtækinu í nafni vinnuveitanda og hagar sér sem fyrr segir, og um verkkaupa sem brýtur skyldur skv. § 12.</a:t>
            </a:r>
          </a:p>
          <a:p>
            <a:pPr>
              <a:lnSpc>
                <a:spcPct val="90000"/>
              </a:lnSpc>
            </a:pPr>
            <a:r>
              <a:rPr lang="is-IS" sz="1900"/>
              <a:t>Þriðja málsgrein: stórfelld brot varða sektum eða fangelsi allt að þremur árum.</a:t>
            </a:r>
          </a:p>
          <a:p>
            <a:pPr>
              <a:lnSpc>
                <a:spcPct val="90000"/>
              </a:lnSpc>
            </a:pPr>
            <a:r>
              <a:rPr lang="is-IS" sz="1900"/>
              <a:t>Fjórða málsgrein: hlutdeild er refsiverð á sama hátt; ekki er hægt að refsa starfsmanninum sem hlutdeildarmanni.</a:t>
            </a:r>
          </a:p>
        </p:txBody>
      </p:sp>
      <p:graphicFrame>
        <p:nvGraphicFramePr>
          <p:cNvPr id="7" name="Content Placeholder 2">
            <a:extLst>
              <a:ext uri="{FF2B5EF4-FFF2-40B4-BE49-F238E27FC236}">
                <a16:creationId xmlns:a16="http://schemas.microsoft.com/office/drawing/2014/main" id="{B825562C-D015-751A-B58C-2C924DC57614}"/>
              </a:ext>
            </a:extLst>
          </p:cNvPr>
          <p:cNvGraphicFramePr>
            <a:graphicFrameLocks noGrp="1"/>
          </p:cNvGraphicFramePr>
          <p:nvPr>
            <p:ph idx="14"/>
            <p:extLst>
              <p:ext uri="{D42A27DB-BD31-4B8C-83A1-F6EECF244321}">
                <p14:modId xmlns:p14="http://schemas.microsoft.com/office/powerpoint/2010/main" val="1063537809"/>
              </p:ext>
            </p:extLst>
          </p:nvPr>
        </p:nvGraphicFramePr>
        <p:xfrm>
          <a:off x="782391" y="1562145"/>
          <a:ext cx="5000102" cy="4509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0122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152E2-1C5A-1E64-C5EC-7F3CC5412EB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67B273B-DBC9-D426-4C10-CBAD0C35FD94}"/>
              </a:ext>
            </a:extLst>
          </p:cNvPr>
          <p:cNvSpPr>
            <a:spLocks noGrp="1"/>
          </p:cNvSpPr>
          <p:nvPr>
            <p:ph type="title"/>
          </p:nvPr>
        </p:nvSpPr>
        <p:spPr/>
        <p:txBody>
          <a:bodyPr>
            <a:normAutofit/>
          </a:bodyPr>
          <a:lstStyle/>
          <a:p>
            <a:r>
              <a:rPr lang="en-US" dirty="0"/>
              <a:t>First criminal judgment after § 395</a:t>
            </a:r>
            <a:br>
              <a:rPr lang="en-US" dirty="0"/>
            </a:br>
            <a:r>
              <a:rPr lang="en-US" dirty="0"/>
              <a:t>:: </a:t>
            </a:r>
            <a:r>
              <a:rPr lang="en-US" dirty="0" err="1"/>
              <a:t>Fyrsta</a:t>
            </a:r>
            <a:r>
              <a:rPr lang="en-US" dirty="0"/>
              <a:t> </a:t>
            </a:r>
            <a:r>
              <a:rPr lang="en-US" dirty="0" err="1"/>
              <a:t>dómsmálið</a:t>
            </a:r>
            <a:r>
              <a:rPr lang="en-US" dirty="0"/>
              <a:t> á </a:t>
            </a:r>
            <a:r>
              <a:rPr lang="en-US" dirty="0" err="1"/>
              <a:t>grundvelli</a:t>
            </a:r>
            <a:r>
              <a:rPr lang="en-US" dirty="0"/>
              <a:t> </a:t>
            </a:r>
            <a:r>
              <a:rPr lang="en-US" dirty="0" err="1"/>
              <a:t>laganna</a:t>
            </a:r>
            <a:endParaRPr lang="en-US" dirty="0"/>
          </a:p>
        </p:txBody>
      </p:sp>
      <p:sp>
        <p:nvSpPr>
          <p:cNvPr id="11" name="Content Placeholder 2">
            <a:extLst>
              <a:ext uri="{FF2B5EF4-FFF2-40B4-BE49-F238E27FC236}">
                <a16:creationId xmlns:a16="http://schemas.microsoft.com/office/drawing/2014/main" id="{42B00309-39C6-6536-17E0-CFFE85106863}"/>
              </a:ext>
            </a:extLst>
          </p:cNvPr>
          <p:cNvSpPr>
            <a:spLocks noGrp="1"/>
          </p:cNvSpPr>
          <p:nvPr>
            <p:ph idx="14"/>
          </p:nvPr>
        </p:nvSpPr>
        <p:spPr/>
        <p:txBody>
          <a:bodyPr>
            <a:normAutofit/>
          </a:bodyPr>
          <a:lstStyle/>
          <a:p>
            <a:r>
              <a:rPr lang="en-US" sz="2000" dirty="0"/>
              <a:t>Oslo District Court ruling of 21 September 2023. Not an LO case.</a:t>
            </a:r>
          </a:p>
          <a:p>
            <a:r>
              <a:rPr lang="en-US" sz="2000" dirty="0"/>
              <a:t>An employee was underpaid over a two-year period (over NOK 200,000) under the applicable general application regulation.</a:t>
            </a:r>
          </a:p>
          <a:p>
            <a:r>
              <a:rPr lang="en-US" sz="2000" dirty="0"/>
              <a:t>The employer confessed; the court found no exploitation beyond the low wages themselves.</a:t>
            </a:r>
          </a:p>
          <a:p>
            <a:r>
              <a:rPr lang="en-US" sz="2000" dirty="0"/>
              <a:t>Underpayment of NOK 200,000 was considered considerable. No withholding tax was deducted.</a:t>
            </a:r>
          </a:p>
        </p:txBody>
      </p:sp>
      <p:sp>
        <p:nvSpPr>
          <p:cNvPr id="12" name="TextBox 11">
            <a:extLst>
              <a:ext uri="{FF2B5EF4-FFF2-40B4-BE49-F238E27FC236}">
                <a16:creationId xmlns:a16="http://schemas.microsoft.com/office/drawing/2014/main" id="{720CA690-CC43-4458-2809-FB66C425BD27}"/>
              </a:ext>
            </a:extLst>
          </p:cNvPr>
          <p:cNvSpPr txBox="1"/>
          <p:nvPr/>
        </p:nvSpPr>
        <p:spPr>
          <a:xfrm>
            <a:off x="6096000" y="1563757"/>
            <a:ext cx="5446643" cy="4016484"/>
          </a:xfrm>
          <a:prstGeom prst="rect">
            <a:avLst/>
          </a:prstGeom>
          <a:noFill/>
        </p:spPr>
        <p:txBody>
          <a:bodyPr wrap="square" rtlCol="0">
            <a:spAutoFit/>
          </a:bodyPr>
          <a:lstStyle/>
          <a:p>
            <a:pPr marL="313818" marR="0" lvl="0" indent="-313818" algn="l" defTabSz="1255270" rtl="0" eaLnBrk="1" fontAlgn="auto" latinLnBrk="0" hangingPunct="1">
              <a:lnSpc>
                <a:spcPct val="100000"/>
              </a:lnSpc>
              <a:spcBef>
                <a:spcPts val="1373"/>
              </a:spcBef>
              <a:spcAft>
                <a:spcPts val="0"/>
              </a:spcAft>
              <a:buClr>
                <a:srgbClr val="FF0000"/>
              </a:buClr>
              <a:buSzTx/>
              <a:buFont typeface="Wingdings" panose="05000000000000000000" pitchFamily="2" charset="2"/>
              <a:buChar char="§"/>
              <a:tabLst/>
              <a:defRPr/>
            </a:pP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Dómur Héraðsdóms Óslóar frá 21. september 2023. Ekki mál á vegum LO.</a:t>
            </a:r>
          </a:p>
          <a:p>
            <a:pPr marL="313818" lvl="0" indent="-313818" defTabSz="1255270">
              <a:spcBef>
                <a:spcPts val="1373"/>
              </a:spcBef>
              <a:buClr>
                <a:srgbClr val="FF0000"/>
              </a:buClr>
              <a:buFont typeface="Wingdings" panose="05000000000000000000" pitchFamily="2" charset="2"/>
              <a:buChar char="§"/>
              <a:defRPr/>
            </a:pP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Starfsmaður fékk </a:t>
            </a:r>
            <a:r>
              <a:rPr lang="is-I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vangreidd laun </a:t>
            </a: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yfir tveggja ára tímabil (yfir 2,5 </a:t>
            </a:r>
            <a:r>
              <a:rPr kumimoji="0" lang="is-IS"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m.kr</a:t>
            </a: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samkvæmt gildandi reglugerð um almenna bindandi kjarasamninga.</a:t>
            </a:r>
          </a:p>
          <a:p>
            <a:pPr marL="313818" marR="0" lvl="0" indent="-313818" algn="l" defTabSz="1255270" rtl="0" eaLnBrk="1" fontAlgn="auto" latinLnBrk="0" hangingPunct="1">
              <a:lnSpc>
                <a:spcPct val="100000"/>
              </a:lnSpc>
              <a:spcBef>
                <a:spcPts val="1373"/>
              </a:spcBef>
              <a:spcAft>
                <a:spcPts val="0"/>
              </a:spcAft>
              <a:buClr>
                <a:srgbClr val="FF0000"/>
              </a:buClr>
              <a:buSzTx/>
              <a:buFont typeface="Wingdings" panose="05000000000000000000" pitchFamily="2" charset="2"/>
              <a:buChar char="§"/>
              <a:tabLst/>
              <a:defRPr/>
            </a:pP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Vinnuveitandinn játaði; dómstóllinn fann engin</a:t>
            </a:r>
            <a:r>
              <a:rPr kumimoji="0" lang="is-IS" sz="20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brot </a:t>
            </a: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umfram lágu launin sjálf.</a:t>
            </a:r>
          </a:p>
          <a:p>
            <a:pPr marL="313818" marR="0" lvl="0" indent="-313818" algn="l" defTabSz="1255270" rtl="0" eaLnBrk="1" fontAlgn="auto" latinLnBrk="0" hangingPunct="1">
              <a:lnSpc>
                <a:spcPct val="100000"/>
              </a:lnSpc>
              <a:spcBef>
                <a:spcPts val="1373"/>
              </a:spcBef>
              <a:spcAft>
                <a:spcPts val="0"/>
              </a:spcAft>
              <a:buClr>
                <a:srgbClr val="FF0000"/>
              </a:buClr>
              <a:buSzTx/>
              <a:buFont typeface="Wingdings" panose="05000000000000000000" pitchFamily="2" charset="2"/>
              <a:buChar char="§"/>
              <a:tabLst/>
              <a:defRPr/>
            </a:pP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Vangreiðsla upp á 2,5</a:t>
            </a:r>
            <a:r>
              <a:rPr kumimoji="0" lang="is-IS" sz="20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s-IS" sz="2000" b="0" i="0" u="none" strike="noStrike" kern="1200" cap="none" spc="0" normalizeH="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m.kr</a:t>
            </a:r>
            <a:r>
              <a:rPr kumimoji="0" lang="is-IS" sz="20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s-I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var talin veruleg. Enginn staðgreiðsluskattur var dreginn frá.</a:t>
            </a:r>
          </a:p>
        </p:txBody>
      </p:sp>
      <p:pic>
        <p:nvPicPr>
          <p:cNvPr id="4" name="Plassholder for innhold 3">
            <a:extLst>
              <a:ext uri="{FF2B5EF4-FFF2-40B4-BE49-F238E27FC236}">
                <a16:creationId xmlns:a16="http://schemas.microsoft.com/office/drawing/2014/main" id="{2B34C300-339B-F337-9344-21BC29E6764C}"/>
              </a:ext>
            </a:extLst>
          </p:cNvPr>
          <p:cNvPicPr>
            <a:picLocks noGrp="1" noChangeAspect="1"/>
          </p:cNvPicPr>
          <p:nvPr>
            <p:ph idx="15"/>
          </p:nvPr>
        </p:nvPicPr>
        <p:blipFill>
          <a:blip r:embed="rId3">
            <a:alphaModFix amt="20000"/>
          </a:blip>
          <a:stretch/>
        </p:blipFill>
        <p:spPr>
          <a:xfrm rot="300890">
            <a:off x="8019207" y="186148"/>
            <a:ext cx="4512309" cy="5784146"/>
          </a:xfrm>
          <a:prstGeom prst="rect">
            <a:avLst/>
          </a:prstGeom>
          <a:noFill/>
        </p:spPr>
      </p:pic>
    </p:spTree>
    <p:custDataLst>
      <p:tags r:id="rId1"/>
    </p:custDataLst>
    <p:extLst>
      <p:ext uri="{BB962C8B-B14F-4D97-AF65-F5344CB8AC3E}">
        <p14:creationId xmlns:p14="http://schemas.microsoft.com/office/powerpoint/2010/main" val="41970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971A-EA56-67D9-83F5-A166B42FA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36286-DEF2-08C0-5B89-3BB4999CA1A4}"/>
              </a:ext>
            </a:extLst>
          </p:cNvPr>
          <p:cNvSpPr>
            <a:spLocks noGrp="1"/>
          </p:cNvSpPr>
          <p:nvPr>
            <p:ph type="title"/>
          </p:nvPr>
        </p:nvSpPr>
        <p:spPr/>
        <p:txBody>
          <a:bodyPr/>
          <a:lstStyle/>
          <a:p>
            <a:pPr algn="ctr"/>
            <a:r>
              <a:rPr lang="nb-NO" dirty="0"/>
              <a:t>Same case — sentencing considerations</a:t>
            </a:r>
            <a:br>
              <a:rPr lang="nb-NO" dirty="0"/>
            </a:br>
            <a:r>
              <a:rPr lang="nb-NO" dirty="0"/>
              <a:t>:: Frh. Sjónarmið við refsingu</a:t>
            </a:r>
          </a:p>
        </p:txBody>
      </p:sp>
      <p:sp>
        <p:nvSpPr>
          <p:cNvPr id="3" name="Content Placeholder 2">
            <a:extLst>
              <a:ext uri="{FF2B5EF4-FFF2-40B4-BE49-F238E27FC236}">
                <a16:creationId xmlns:a16="http://schemas.microsoft.com/office/drawing/2014/main" id="{ED951E8F-A0A5-2043-2061-7B249D77A3FE}"/>
              </a:ext>
            </a:extLst>
          </p:cNvPr>
          <p:cNvSpPr>
            <a:spLocks noGrp="1"/>
          </p:cNvSpPr>
          <p:nvPr>
            <p:ph idx="14"/>
          </p:nvPr>
        </p:nvSpPr>
        <p:spPr>
          <a:xfrm>
            <a:off x="782391" y="1562145"/>
            <a:ext cx="5000102" cy="4899615"/>
          </a:xfrm>
        </p:spPr>
        <p:txBody>
          <a:bodyPr>
            <a:normAutofit fontScale="62500" lnSpcReduction="20000"/>
          </a:bodyPr>
          <a:lstStyle/>
          <a:p>
            <a:r>
              <a:rPr lang="en-US" sz="2600" dirty="0"/>
              <a:t>The court considered Penal Code § 395 and General Application Act § 15 the principal offences.</a:t>
            </a:r>
          </a:p>
          <a:p>
            <a:r>
              <a:rPr lang="en-US" sz="2600" dirty="0"/>
              <a:t>Purpose of the General Application Act (§ 1): ‘to ensure that foreign workers receive wage and working conditions equivalent to those of Norwegian workers and to prevent distortion of competition to the detriment of the Norwegian </a:t>
            </a:r>
            <a:r>
              <a:rPr lang="en-US" sz="2600" dirty="0" err="1"/>
              <a:t>labour</a:t>
            </a:r>
            <a:r>
              <a:rPr lang="en-US" sz="2600" dirty="0"/>
              <a:t> market’.</a:t>
            </a:r>
          </a:p>
          <a:p>
            <a:r>
              <a:rPr lang="en-US" sz="2600" dirty="0"/>
              <a:t>Underpayment of NOK 200,000 was considered considerable; withholding tax was not deducted.</a:t>
            </a:r>
          </a:p>
          <a:p>
            <a:r>
              <a:rPr lang="en-US" sz="2600" dirty="0"/>
              <a:t>The court referred to LG-2021-99561 as a reference point for a more serious factual matrix.</a:t>
            </a:r>
          </a:p>
          <a:p>
            <a:r>
              <a:rPr lang="en-US" sz="2600" dirty="0"/>
              <a:t>Sentence: 30 days’ suspended imprisonment with a probation period of two years.</a:t>
            </a:r>
          </a:p>
          <a:p>
            <a:r>
              <a:rPr lang="en-US" sz="2600" dirty="0"/>
              <a:t>With exploitation, the employer would likely have received an unconditional custodial sentence.</a:t>
            </a:r>
          </a:p>
        </p:txBody>
      </p:sp>
      <p:sp>
        <p:nvSpPr>
          <p:cNvPr id="4" name="Content Placeholder 3">
            <a:extLst>
              <a:ext uri="{FF2B5EF4-FFF2-40B4-BE49-F238E27FC236}">
                <a16:creationId xmlns:a16="http://schemas.microsoft.com/office/drawing/2014/main" id="{5A2745D9-07FC-907A-08B0-379C21FA4D10}"/>
              </a:ext>
            </a:extLst>
          </p:cNvPr>
          <p:cNvSpPr>
            <a:spLocks noGrp="1"/>
          </p:cNvSpPr>
          <p:nvPr>
            <p:ph idx="15"/>
          </p:nvPr>
        </p:nvSpPr>
        <p:spPr>
          <a:xfrm>
            <a:off x="6246254" y="1562145"/>
            <a:ext cx="5160545" cy="4899615"/>
          </a:xfrm>
        </p:spPr>
        <p:txBody>
          <a:bodyPr>
            <a:noAutofit/>
          </a:bodyPr>
          <a:lstStyle/>
          <a:p>
            <a:r>
              <a:rPr lang="is-IS" sz="1600" dirty="0"/>
              <a:t>Dómstóllinn byggði á § 395 í hegningarlögum og § 15 í lögum um almenna bindandi kjarasamninga. </a:t>
            </a:r>
          </a:p>
          <a:p>
            <a:r>
              <a:rPr lang="is-IS" sz="1600" dirty="0"/>
              <a:t>Markmið laganna: „að tryggja að erlendir starfsmenn fái launa- og starfskjör sambærileg þeim sem norskir starfsmenn njóta og koma í veg fyrir röskun á samkeppni til tjóns fyrir norskan vinnumarkað“.</a:t>
            </a:r>
          </a:p>
          <a:p>
            <a:r>
              <a:rPr lang="is-IS" sz="1600" dirty="0"/>
              <a:t>Vangreiðsla upp á 2,5 m.kr. var talin veruleg; staðgreiðsluskattur var ekki dreginn frá.</a:t>
            </a:r>
          </a:p>
          <a:p>
            <a:r>
              <a:rPr lang="is-IS" sz="1600" dirty="0"/>
              <a:t>Dómstóllinn vísaði í LG-2021-99561 sem viðmiðunarpunkt fyrir alvarlegra málavexti.</a:t>
            </a:r>
          </a:p>
          <a:p>
            <a:r>
              <a:rPr lang="is-IS" sz="1600" dirty="0"/>
              <a:t>Dómur: 30 daga skilorðsbundið fangelsi með tveggja ára reynslutíma.</a:t>
            </a:r>
          </a:p>
          <a:p>
            <a:r>
              <a:rPr lang="is-IS" sz="1600" dirty="0"/>
              <a:t>Ef um aðrán hefði verið að ræða hefði vinnuveitandinn líklega fengið óskilorðsbundinn fangelsisdóm.</a:t>
            </a:r>
          </a:p>
        </p:txBody>
      </p:sp>
    </p:spTree>
    <p:custDataLst>
      <p:tags r:id="rId1"/>
    </p:custDataLst>
    <p:extLst>
      <p:ext uri="{BB962C8B-B14F-4D97-AF65-F5344CB8AC3E}">
        <p14:creationId xmlns:p14="http://schemas.microsoft.com/office/powerpoint/2010/main" val="54369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623CE-3978-5FC6-99D9-BFAD74C49FAA}"/>
            </a:ext>
          </a:extLst>
        </p:cNvPr>
        <p:cNvGrpSpPr/>
        <p:nvPr/>
      </p:nvGrpSpPr>
      <p:grpSpPr>
        <a:xfrm>
          <a:off x="0" y="0"/>
          <a:ext cx="0" cy="0"/>
          <a:chOff x="0" y="0"/>
          <a:chExt cx="0" cy="0"/>
        </a:xfrm>
      </p:grpSpPr>
      <p:pic>
        <p:nvPicPr>
          <p:cNvPr id="6" name="Bilde 5">
            <a:extLst>
              <a:ext uri="{FF2B5EF4-FFF2-40B4-BE49-F238E27FC236}">
                <a16:creationId xmlns:a16="http://schemas.microsoft.com/office/drawing/2014/main" id="{980B4291-4987-2220-77D4-D8F8BA11B256}"/>
              </a:ext>
            </a:extLst>
          </p:cNvPr>
          <p:cNvPicPr>
            <a:picLocks noChangeAspect="1"/>
          </p:cNvPicPr>
          <p:nvPr/>
        </p:nvPicPr>
        <p:blipFill>
          <a:blip r:embed="rId4">
            <a:alphaModFix amt="35000"/>
          </a:blip>
          <a:stretch>
            <a:fillRect/>
          </a:stretch>
        </p:blipFill>
        <p:spPr>
          <a:xfrm>
            <a:off x="7493850" y="2005037"/>
            <a:ext cx="4921135" cy="45078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Title 1">
            <a:extLst>
              <a:ext uri="{FF2B5EF4-FFF2-40B4-BE49-F238E27FC236}">
                <a16:creationId xmlns:a16="http://schemas.microsoft.com/office/drawing/2014/main" id="{F8172BA2-45EB-AAE3-B7D3-EC2B7709EF5F}"/>
              </a:ext>
            </a:extLst>
          </p:cNvPr>
          <p:cNvSpPr>
            <a:spLocks noGrp="1"/>
          </p:cNvSpPr>
          <p:nvPr>
            <p:ph type="title"/>
          </p:nvPr>
        </p:nvSpPr>
        <p:spPr/>
        <p:txBody>
          <a:bodyPr/>
          <a:lstStyle/>
          <a:p>
            <a:r>
              <a:rPr lang="en-US" dirty="0"/>
              <a:t>The </a:t>
            </a:r>
            <a:r>
              <a:rPr lang="en-US" dirty="0" err="1"/>
              <a:t>Fibertec</a:t>
            </a:r>
            <a:r>
              <a:rPr lang="en-US" dirty="0"/>
              <a:t> judgment — 14 February 2025 </a:t>
            </a:r>
            <a:br>
              <a:rPr lang="en-US" dirty="0"/>
            </a:br>
            <a:r>
              <a:rPr lang="en-US" dirty="0"/>
              <a:t>:: </a:t>
            </a:r>
            <a:r>
              <a:rPr lang="en-US" dirty="0" err="1"/>
              <a:t>Fibertec</a:t>
            </a:r>
            <a:r>
              <a:rPr lang="en-US" dirty="0"/>
              <a:t> </a:t>
            </a:r>
            <a:r>
              <a:rPr lang="en-US" dirty="0" err="1"/>
              <a:t>dómurinn</a:t>
            </a:r>
            <a:r>
              <a:rPr lang="en-US" dirty="0"/>
              <a:t> – 14. </a:t>
            </a:r>
            <a:r>
              <a:rPr lang="en-US" dirty="0" err="1"/>
              <a:t>febrúar</a:t>
            </a:r>
            <a:r>
              <a:rPr lang="en-US" dirty="0"/>
              <a:t> 2025</a:t>
            </a:r>
          </a:p>
        </p:txBody>
      </p:sp>
      <p:sp>
        <p:nvSpPr>
          <p:cNvPr id="11" name="Content Placeholder 2">
            <a:extLst>
              <a:ext uri="{FF2B5EF4-FFF2-40B4-BE49-F238E27FC236}">
                <a16:creationId xmlns:a16="http://schemas.microsoft.com/office/drawing/2014/main" id="{329E9722-4765-765F-1653-E59E48F7402F}"/>
              </a:ext>
            </a:extLst>
          </p:cNvPr>
          <p:cNvSpPr>
            <a:spLocks noGrp="1"/>
          </p:cNvSpPr>
          <p:nvPr>
            <p:ph idx="14"/>
          </p:nvPr>
        </p:nvSpPr>
        <p:spPr/>
        <p:txBody>
          <a:bodyPr>
            <a:normAutofit fontScale="92500"/>
          </a:bodyPr>
          <a:lstStyle/>
          <a:p>
            <a:r>
              <a:rPr lang="en-US" dirty="0"/>
              <a:t>The former head of </a:t>
            </a:r>
            <a:r>
              <a:rPr lang="en-US" dirty="0" err="1"/>
              <a:t>Fibertec</a:t>
            </a:r>
            <a:r>
              <a:rPr lang="en-US" dirty="0"/>
              <a:t> was convicted of gross wage theft (105 days’ unconditional imprisonment).</a:t>
            </a:r>
          </a:p>
          <a:p>
            <a:r>
              <a:rPr lang="en-US" dirty="0"/>
              <a:t>The company operated in the telecom sector.</a:t>
            </a:r>
          </a:p>
          <a:p>
            <a:r>
              <a:rPr lang="en-US" dirty="0"/>
              <a:t>‘It has been proven beyond reasonable doubt that the defendant, as general manager of </a:t>
            </a:r>
            <a:r>
              <a:rPr lang="en-US" dirty="0" err="1"/>
              <a:t>Fibertec</a:t>
            </a:r>
            <a:r>
              <a:rPr lang="en-US" dirty="0"/>
              <a:t> AS, from January 2022 to June 2022 failed to pay all wages, overtime compensation, holiday pay and other remuneration owed to the employees.’</a:t>
            </a:r>
          </a:p>
          <a:p>
            <a:r>
              <a:rPr lang="en-US" dirty="0"/>
              <a:t>Total wage theft: NOK 404,722.</a:t>
            </a:r>
          </a:p>
          <a:p>
            <a:endParaRPr lang="en-US" dirty="0"/>
          </a:p>
        </p:txBody>
      </p:sp>
      <p:sp>
        <p:nvSpPr>
          <p:cNvPr id="2" name="Content Placeholder 1">
            <a:extLst>
              <a:ext uri="{FF2B5EF4-FFF2-40B4-BE49-F238E27FC236}">
                <a16:creationId xmlns:a16="http://schemas.microsoft.com/office/drawing/2014/main" id="{67C09E9B-4586-79D7-6B80-0C7D8A3B0FF2}"/>
              </a:ext>
            </a:extLst>
          </p:cNvPr>
          <p:cNvSpPr>
            <a:spLocks noGrp="1"/>
          </p:cNvSpPr>
          <p:nvPr>
            <p:ph idx="15"/>
          </p:nvPr>
        </p:nvSpPr>
        <p:spPr/>
        <p:txBody>
          <a:bodyPr>
            <a:normAutofit fontScale="92500"/>
          </a:bodyPr>
          <a:lstStyle/>
          <a:p>
            <a:r>
              <a:rPr lang="is-IS" dirty="0"/>
              <a:t>Fyrrum yfirmaður Fibertec var dæmdur fyrir stórfelldan launaþjófnað (105 daga óskilorðsbundið fangelsi).</a:t>
            </a:r>
          </a:p>
          <a:p>
            <a:r>
              <a:rPr lang="is-IS" dirty="0"/>
              <a:t>Fyrirtækið starfaði í fjarskiptageiranum.</a:t>
            </a:r>
          </a:p>
          <a:p>
            <a:r>
              <a:rPr lang="is-IS" dirty="0"/>
              <a:t>„Sannað þykir hafið yfir skynsamlegan vafa að sakborningur, sem framkvæmdastjóri Fibertec AS, hafi frá janúar 2022 til júní 2022 látið hjá líða að greiða öll laun, yfirvinnuþóknun, orlofsfé og aðra þóknun sem starfsmönnum bar“.</a:t>
            </a:r>
          </a:p>
          <a:p>
            <a:r>
              <a:rPr lang="is-IS" dirty="0"/>
              <a:t>Heildarlaunaþjófnaður: yfir 5 m.kr.</a:t>
            </a:r>
          </a:p>
        </p:txBody>
      </p:sp>
    </p:spTree>
    <p:custDataLst>
      <p:tags r:id="rId1"/>
    </p:custDataLst>
    <p:extLst>
      <p:ext uri="{BB962C8B-B14F-4D97-AF65-F5344CB8AC3E}">
        <p14:creationId xmlns:p14="http://schemas.microsoft.com/office/powerpoint/2010/main" val="2874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1779D6-16A3-A49E-515F-19A9D0365549}"/>
              </a:ext>
            </a:extLst>
          </p:cNvPr>
          <p:cNvSpPr>
            <a:spLocks noGrp="1"/>
          </p:cNvSpPr>
          <p:nvPr>
            <p:ph type="title"/>
          </p:nvPr>
        </p:nvSpPr>
        <p:spPr>
          <a:xfrm>
            <a:off x="770199" y="284728"/>
            <a:ext cx="10624407" cy="753961"/>
          </a:xfrm>
        </p:spPr>
        <p:txBody>
          <a:bodyPr>
            <a:normAutofit fontScale="90000"/>
          </a:bodyPr>
          <a:lstStyle/>
          <a:p>
            <a:r>
              <a:rPr lang="en-US" b="0" dirty="0"/>
              <a:t>Three of the workers who experienced wage theft</a:t>
            </a:r>
            <a:br>
              <a:rPr lang="en-US" b="0" dirty="0"/>
            </a:br>
            <a:r>
              <a:rPr lang="en-US" b="0" dirty="0" err="1"/>
              <a:t>Þrír</a:t>
            </a:r>
            <a:r>
              <a:rPr lang="en-US" b="0" dirty="0"/>
              <a:t> </a:t>
            </a:r>
            <a:r>
              <a:rPr lang="en-US" b="0" dirty="0" err="1"/>
              <a:t>af</a:t>
            </a:r>
            <a:r>
              <a:rPr lang="en-US" b="0" dirty="0"/>
              <a:t> </a:t>
            </a:r>
            <a:r>
              <a:rPr lang="en-US" b="0" dirty="0" err="1"/>
              <a:t>verkamönnunum</a:t>
            </a:r>
            <a:r>
              <a:rPr lang="en-US" b="0" dirty="0"/>
              <a:t> </a:t>
            </a:r>
            <a:r>
              <a:rPr lang="en-US" b="0" dirty="0" err="1"/>
              <a:t>sem</a:t>
            </a:r>
            <a:r>
              <a:rPr lang="en-US" b="0" dirty="0"/>
              <a:t> </a:t>
            </a:r>
            <a:r>
              <a:rPr lang="en-US" b="0" dirty="0" err="1"/>
              <a:t>urðu</a:t>
            </a:r>
            <a:r>
              <a:rPr lang="en-US" b="0" dirty="0"/>
              <a:t> </a:t>
            </a:r>
            <a:r>
              <a:rPr lang="en-US" b="0" dirty="0" err="1"/>
              <a:t>fyrir</a:t>
            </a:r>
            <a:r>
              <a:rPr lang="en-US" b="0" dirty="0"/>
              <a:t> </a:t>
            </a:r>
            <a:r>
              <a:rPr lang="en-US" b="0" dirty="0" err="1"/>
              <a:t>launaþjófnaði</a:t>
            </a:r>
            <a:br>
              <a:rPr lang="en-US" b="0" dirty="0"/>
            </a:br>
            <a:r>
              <a:rPr lang="en-US" sz="1300" b="0" dirty="0"/>
              <a:t>(</a:t>
            </a:r>
            <a:r>
              <a:rPr lang="en-US" sz="1300" b="0" dirty="0" err="1"/>
              <a:t>foto</a:t>
            </a:r>
            <a:r>
              <a:rPr lang="en-US" sz="1300" b="0" dirty="0"/>
              <a:t>: Øystein </a:t>
            </a:r>
            <a:r>
              <a:rPr lang="en-US" sz="1300" b="0" dirty="0" err="1"/>
              <a:t>Helmikstøl</a:t>
            </a:r>
            <a:r>
              <a:rPr lang="en-US" sz="1300" b="0" dirty="0"/>
              <a:t>)</a:t>
            </a:r>
            <a:endParaRPr lang="en-US" dirty="0"/>
          </a:p>
        </p:txBody>
      </p:sp>
      <p:pic>
        <p:nvPicPr>
          <p:cNvPr id="6" name="Plassholder for innhold 5" descr="Et bilde som inneholder person, klær, sko, utendørs&#10;&#10;KI-generert innhold kan være feil.">
            <a:extLst>
              <a:ext uri="{FF2B5EF4-FFF2-40B4-BE49-F238E27FC236}">
                <a16:creationId xmlns:a16="http://schemas.microsoft.com/office/drawing/2014/main" id="{16554BDE-1C00-C3AB-0783-1FDBED947667}"/>
              </a:ext>
            </a:extLst>
          </p:cNvPr>
          <p:cNvPicPr>
            <a:picLocks noGrp="1" noChangeAspect="1"/>
          </p:cNvPicPr>
          <p:nvPr>
            <p:ph idx="1"/>
          </p:nvPr>
        </p:nvPicPr>
        <p:blipFill>
          <a:blip r:embed="rId3"/>
          <a:srcRect t="3690" b="15076"/>
          <a:stretch>
            <a:fillRect/>
          </a:stretch>
        </p:blipFill>
        <p:spPr>
          <a:xfrm>
            <a:off x="770200" y="1265704"/>
            <a:ext cx="10624407" cy="4720568"/>
          </a:xfrm>
          <a:prstGeom prst="rect">
            <a:avLst/>
          </a:prstGeom>
          <a:noFill/>
        </p:spPr>
      </p:pic>
    </p:spTree>
    <p:extLst>
      <p:ext uri="{BB962C8B-B14F-4D97-AF65-F5344CB8AC3E}">
        <p14:creationId xmlns:p14="http://schemas.microsoft.com/office/powerpoint/2010/main" val="130240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3574-58AD-78E4-7AEC-D56EC320A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D1769-4035-2C3C-814D-DD6A796BC7D3}"/>
              </a:ext>
            </a:extLst>
          </p:cNvPr>
          <p:cNvSpPr>
            <a:spLocks noGrp="1"/>
          </p:cNvSpPr>
          <p:nvPr>
            <p:ph type="title"/>
          </p:nvPr>
        </p:nvSpPr>
        <p:spPr>
          <a:xfrm>
            <a:off x="782391" y="907102"/>
            <a:ext cx="10624407" cy="753961"/>
          </a:xfrm>
        </p:spPr>
        <p:txBody>
          <a:bodyPr/>
          <a:lstStyle/>
          <a:p>
            <a:pPr algn="ctr"/>
            <a:r>
              <a:rPr lang="en-US" dirty="0"/>
              <a:t>Borgarting Court of Appeal (January 2</a:t>
            </a:r>
            <a:r>
              <a:rPr lang="en-US" baseline="30000" dirty="0"/>
              <a:t>nd</a:t>
            </a:r>
            <a:r>
              <a:rPr lang="en-US" dirty="0"/>
              <a:t> 2026) :: </a:t>
            </a:r>
            <a:r>
              <a:rPr lang="en-US" dirty="0" err="1"/>
              <a:t>Áfrýjunardómstóllinn</a:t>
            </a:r>
            <a:r>
              <a:rPr lang="en-US" dirty="0"/>
              <a:t> í </a:t>
            </a:r>
            <a:r>
              <a:rPr lang="en-US" dirty="0" err="1"/>
              <a:t>Borgarting</a:t>
            </a:r>
            <a:r>
              <a:rPr lang="en-US" dirty="0"/>
              <a:t> (2. </a:t>
            </a:r>
            <a:r>
              <a:rPr lang="en-US" dirty="0" err="1"/>
              <a:t>janúar</a:t>
            </a:r>
            <a:r>
              <a:rPr lang="en-US" dirty="0"/>
              <a:t> 2026)</a:t>
            </a:r>
            <a:endParaRPr lang="nb-NO" dirty="0"/>
          </a:p>
        </p:txBody>
      </p:sp>
      <p:sp>
        <p:nvSpPr>
          <p:cNvPr id="3" name="Content Placeholder 2">
            <a:extLst>
              <a:ext uri="{FF2B5EF4-FFF2-40B4-BE49-F238E27FC236}">
                <a16:creationId xmlns:a16="http://schemas.microsoft.com/office/drawing/2014/main" id="{6E436910-DFDC-E061-034B-E21FABB2FFCF}"/>
              </a:ext>
            </a:extLst>
          </p:cNvPr>
          <p:cNvSpPr>
            <a:spLocks noGrp="1"/>
          </p:cNvSpPr>
          <p:nvPr>
            <p:ph idx="14"/>
          </p:nvPr>
        </p:nvSpPr>
        <p:spPr>
          <a:xfrm>
            <a:off x="782391" y="2407535"/>
            <a:ext cx="5000102" cy="3166382"/>
          </a:xfrm>
        </p:spPr>
        <p:txBody>
          <a:bodyPr>
            <a:normAutofit/>
          </a:bodyPr>
          <a:lstStyle/>
          <a:p>
            <a:r>
              <a:rPr lang="en-US" dirty="0"/>
              <a:t>Upheld conviction for </a:t>
            </a:r>
            <a:r>
              <a:rPr lang="en-US" b="1" dirty="0"/>
              <a:t>gross wage theft</a:t>
            </a:r>
            <a:r>
              <a:rPr lang="en-US" dirty="0"/>
              <a:t> involving systematic non-payment of wages, overtime and holiday pay to </a:t>
            </a:r>
            <a:r>
              <a:rPr lang="en-US" b="1" dirty="0"/>
              <a:t>13 employees</a:t>
            </a:r>
            <a:r>
              <a:rPr lang="en-US" dirty="0"/>
              <a:t> over ~6 months (≈ </a:t>
            </a:r>
            <a:r>
              <a:rPr lang="en-US" b="1" dirty="0"/>
              <a:t>NOK 465,000</a:t>
            </a:r>
            <a:r>
              <a:rPr lang="en-US" dirty="0"/>
              <a:t>), plus a minor fraud count.</a:t>
            </a:r>
          </a:p>
        </p:txBody>
      </p:sp>
      <p:sp>
        <p:nvSpPr>
          <p:cNvPr id="5" name="Content Placeholder 2">
            <a:extLst>
              <a:ext uri="{FF2B5EF4-FFF2-40B4-BE49-F238E27FC236}">
                <a16:creationId xmlns:a16="http://schemas.microsoft.com/office/drawing/2014/main" id="{8296A8F4-BB7B-958C-9ADD-F0D4D89BD111}"/>
              </a:ext>
            </a:extLst>
          </p:cNvPr>
          <p:cNvSpPr txBox="1">
            <a:spLocks/>
          </p:cNvSpPr>
          <p:nvPr/>
        </p:nvSpPr>
        <p:spPr>
          <a:xfrm>
            <a:off x="6094595" y="2407535"/>
            <a:ext cx="5000102" cy="3166382"/>
          </a:xfrm>
          <a:prstGeom prst="rect">
            <a:avLst/>
          </a:prstGeom>
        </p:spPr>
        <p:txBody>
          <a:bodyPr vert="horz" lIns="0" tIns="0" rIns="0" bIns="0" rtlCol="0">
            <a:normAutofit/>
          </a:bodyPr>
          <a:lstStyle>
            <a:lvl1pPr marL="313818" indent="-313818" algn="l" defTabSz="1255270" rtl="0" eaLnBrk="1" latinLnBrk="0" hangingPunct="1">
              <a:lnSpc>
                <a:spcPct val="100000"/>
              </a:lnSpc>
              <a:spcBef>
                <a:spcPts val="1373"/>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41453"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56908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196724"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824358" indent="-313818" algn="l" defTabSz="1255270" rtl="0" eaLnBrk="1" latinLnBrk="0" hangingPunct="1">
              <a:lnSpc>
                <a:spcPct val="100000"/>
              </a:lnSpc>
              <a:spcBef>
                <a:spcPts val="686"/>
              </a:spcBef>
              <a:buClr>
                <a:schemeClr val="bg2"/>
              </a:buClr>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45199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6pPr>
            <a:lvl7pPr marL="407962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7pPr>
            <a:lvl8pPr marL="4707263"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8pPr>
            <a:lvl9pPr marL="5334898" indent="-313818" algn="l" defTabSz="1255270" rtl="0" eaLnBrk="1" latinLnBrk="0" hangingPunct="1">
              <a:lnSpc>
                <a:spcPct val="90000"/>
              </a:lnSpc>
              <a:spcBef>
                <a:spcPts val="686"/>
              </a:spcBef>
              <a:buFont typeface="Arial" panose="020B0604020202020204" pitchFamily="34" charset="0"/>
              <a:buChar char="•"/>
              <a:defRPr sz="2471" kern="1200">
                <a:solidFill>
                  <a:schemeClr val="tx1"/>
                </a:solidFill>
                <a:latin typeface="+mn-lt"/>
                <a:ea typeface="+mn-ea"/>
                <a:cs typeface="+mn-cs"/>
              </a:defRPr>
            </a:lvl9pPr>
          </a:lstStyle>
          <a:p>
            <a:r>
              <a:rPr lang="is-IS" noProof="0" dirty="0"/>
              <a:t>Staðfesti sakfellingu fyrir </a:t>
            </a:r>
            <a:r>
              <a:rPr lang="is-IS" b="1" noProof="0" dirty="0"/>
              <a:t>grófan launaþjófnað</a:t>
            </a:r>
            <a:r>
              <a:rPr lang="is-IS" noProof="0" dirty="0"/>
              <a:t> með kerfisbundinni vangreiðslu launa, yfirvinnugreiðslna og orlofs til 13 starfsmanna yfir 6 mánaða tímabil (u.þ.b. </a:t>
            </a:r>
            <a:r>
              <a:rPr lang="is-IS" b="1" noProof="0" dirty="0"/>
              <a:t>5,900.000 ISK</a:t>
            </a:r>
            <a:r>
              <a:rPr lang="is-IS" noProof="0" dirty="0"/>
              <a:t>), auk dóms fyrir minniháttar pretti.</a:t>
            </a:r>
          </a:p>
        </p:txBody>
      </p:sp>
    </p:spTree>
    <p:custDataLst>
      <p:tags r:id="rId1"/>
    </p:custDataLst>
    <p:extLst>
      <p:ext uri="{BB962C8B-B14F-4D97-AF65-F5344CB8AC3E}">
        <p14:creationId xmlns:p14="http://schemas.microsoft.com/office/powerpoint/2010/main" val="416097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CB44-380C-4435-A116-598FBF9B55BA}"/>
              </a:ext>
            </a:extLst>
          </p:cNvPr>
          <p:cNvSpPr>
            <a:spLocks noGrp="1"/>
          </p:cNvSpPr>
          <p:nvPr>
            <p:ph type="title"/>
          </p:nvPr>
        </p:nvSpPr>
        <p:spPr/>
        <p:txBody>
          <a:bodyPr>
            <a:normAutofit/>
          </a:bodyPr>
          <a:lstStyle/>
          <a:p>
            <a:pPr algn="ctr"/>
            <a:r>
              <a:rPr lang="nb-NO" sz="3600" dirty="0"/>
              <a:t>Background :: Forsaga </a:t>
            </a:r>
          </a:p>
        </p:txBody>
      </p:sp>
      <p:sp>
        <p:nvSpPr>
          <p:cNvPr id="3" name="Content Placeholder 2">
            <a:extLst>
              <a:ext uri="{FF2B5EF4-FFF2-40B4-BE49-F238E27FC236}">
                <a16:creationId xmlns:a16="http://schemas.microsoft.com/office/drawing/2014/main" id="{DFDB57E6-3905-4470-90D3-61B8B4DDF7B6}"/>
              </a:ext>
            </a:extLst>
          </p:cNvPr>
          <p:cNvSpPr>
            <a:spLocks noGrp="1"/>
          </p:cNvSpPr>
          <p:nvPr>
            <p:ph idx="14"/>
          </p:nvPr>
        </p:nvSpPr>
        <p:spPr>
          <a:xfrm>
            <a:off x="782391" y="1644207"/>
            <a:ext cx="5962146" cy="2129700"/>
          </a:xfrm>
        </p:spPr>
        <p:style>
          <a:lnRef idx="2">
            <a:schemeClr val="accent2"/>
          </a:lnRef>
          <a:fillRef idx="1">
            <a:schemeClr val="lt1"/>
          </a:fillRef>
          <a:effectRef idx="0">
            <a:schemeClr val="accent2"/>
          </a:effectRef>
          <a:fontRef idx="minor">
            <a:schemeClr val="dk1"/>
          </a:fontRef>
        </p:style>
        <p:txBody>
          <a:bodyPr vert="horz" lIns="108000" tIns="108000" rIns="108000" bIns="108000" rtlCol="0" anchor="t">
            <a:normAutofit/>
          </a:bodyPr>
          <a:lstStyle/>
          <a:p>
            <a:pPr marL="313690" indent="-313690"/>
            <a:r>
              <a:rPr lang="en-US" dirty="0">
                <a:latin typeface="Open Sans"/>
                <a:ea typeface="Open Sans"/>
                <a:cs typeface="Open Sans"/>
              </a:rPr>
              <a:t>Around 2020, the union </a:t>
            </a:r>
            <a:r>
              <a:rPr lang="en-US" i="1" dirty="0">
                <a:latin typeface="Open Sans"/>
                <a:ea typeface="Open Sans"/>
                <a:cs typeface="Open Sans"/>
              </a:rPr>
              <a:t>Fagforbundet</a:t>
            </a:r>
            <a:r>
              <a:rPr lang="en-US" dirty="0">
                <a:latin typeface="Open Sans"/>
                <a:ea typeface="Open Sans"/>
                <a:cs typeface="Open Sans"/>
              </a:rPr>
              <a:t> proposed that wage theft should be criminalized in Norway.</a:t>
            </a:r>
          </a:p>
          <a:p>
            <a:pPr marL="313690" indent="-313690"/>
            <a:r>
              <a:rPr lang="en-US" dirty="0">
                <a:latin typeface="Open Sans"/>
                <a:ea typeface="Open Sans"/>
                <a:cs typeface="Open Sans"/>
              </a:rPr>
              <a:t>A penal framework for employers who withhold or take wages from employees.</a:t>
            </a:r>
          </a:p>
        </p:txBody>
      </p:sp>
      <p:sp>
        <p:nvSpPr>
          <p:cNvPr id="4" name="Content Placeholder 3">
            <a:extLst>
              <a:ext uri="{FF2B5EF4-FFF2-40B4-BE49-F238E27FC236}">
                <a16:creationId xmlns:a16="http://schemas.microsoft.com/office/drawing/2014/main" id="{CA46573F-C707-B061-1914-CB5E92C286E4}"/>
              </a:ext>
            </a:extLst>
          </p:cNvPr>
          <p:cNvSpPr>
            <a:spLocks noGrp="1"/>
          </p:cNvSpPr>
          <p:nvPr>
            <p:ph idx="15"/>
          </p:nvPr>
        </p:nvSpPr>
        <p:spPr>
          <a:xfrm>
            <a:off x="791343" y="4176391"/>
            <a:ext cx="5469025" cy="2270376"/>
          </a:xfrm>
        </p:spPr>
        <p:style>
          <a:lnRef idx="2">
            <a:schemeClr val="accent2"/>
          </a:lnRef>
          <a:fillRef idx="1">
            <a:schemeClr val="lt1"/>
          </a:fillRef>
          <a:effectRef idx="0">
            <a:schemeClr val="accent2"/>
          </a:effectRef>
          <a:fontRef idx="minor">
            <a:schemeClr val="dk1"/>
          </a:fontRef>
        </p:style>
        <p:txBody>
          <a:bodyPr vert="horz" lIns="108000" tIns="108000" rIns="108000" bIns="108000" rtlCol="0" anchor="t">
            <a:normAutofit lnSpcReduction="10000"/>
          </a:bodyPr>
          <a:lstStyle/>
          <a:p>
            <a:pPr marL="313690" indent="-313690"/>
            <a:r>
              <a:rPr lang="is-IS" dirty="0">
                <a:latin typeface="Open Sans"/>
                <a:ea typeface="Open Sans"/>
                <a:cs typeface="Open Sans"/>
              </a:rPr>
              <a:t>Um 2020 lagði stéttarfélagið </a:t>
            </a:r>
            <a:r>
              <a:rPr lang="is-IS" i="1" dirty="0">
                <a:latin typeface="Open Sans"/>
                <a:ea typeface="Open Sans"/>
                <a:cs typeface="Open Sans"/>
              </a:rPr>
              <a:t>Fagforbundet</a:t>
            </a:r>
            <a:r>
              <a:rPr lang="is-IS" dirty="0">
                <a:latin typeface="Open Sans"/>
                <a:ea typeface="Open Sans"/>
                <a:cs typeface="Open Sans"/>
              </a:rPr>
              <a:t> til að launaþjófnaður yrði gerður refsiverður í Noregi. </a:t>
            </a:r>
            <a:endParaRPr lang="en-US" dirty="0">
              <a:latin typeface="Open Sans"/>
              <a:ea typeface="Open Sans"/>
              <a:cs typeface="Open Sans"/>
            </a:endParaRPr>
          </a:p>
          <a:p>
            <a:pPr marL="313690" indent="-313690"/>
            <a:r>
              <a:rPr lang="is-IS" dirty="0">
                <a:latin typeface="Open Sans"/>
                <a:ea typeface="Open Sans"/>
                <a:cs typeface="Open Sans"/>
              </a:rPr>
              <a:t>Refsirammi fyrir atvinnurekendur sem halda eftir eða taka laun af starfsmönnum.</a:t>
            </a:r>
          </a:p>
        </p:txBody>
      </p:sp>
      <p:pic>
        <p:nvPicPr>
          <p:cNvPr id="5" name="Picture 4" descr="A person standing at a podium with a microphone&#10;&#10;AI-generated content may be incorrect.">
            <a:extLst>
              <a:ext uri="{FF2B5EF4-FFF2-40B4-BE49-F238E27FC236}">
                <a16:creationId xmlns:a16="http://schemas.microsoft.com/office/drawing/2014/main" id="{B6838D31-952B-E207-D95C-3BF6FC6F6F46}"/>
              </a:ext>
            </a:extLst>
          </p:cNvPr>
          <p:cNvPicPr>
            <a:picLocks noChangeAspect="1"/>
          </p:cNvPicPr>
          <p:nvPr/>
        </p:nvPicPr>
        <p:blipFill>
          <a:blip r:embed="rId4"/>
          <a:stretch>
            <a:fillRect/>
          </a:stretch>
        </p:blipFill>
        <p:spPr>
          <a:xfrm rot="300000">
            <a:off x="6733132" y="2208207"/>
            <a:ext cx="5634152" cy="4009293"/>
          </a:xfrm>
          <a:prstGeom prst="rect">
            <a:avLst/>
          </a:prstGeom>
        </p:spPr>
      </p:pic>
    </p:spTree>
    <p:custDataLst>
      <p:tags r:id="rId1"/>
    </p:custDataLst>
    <p:extLst>
      <p:ext uri="{BB962C8B-B14F-4D97-AF65-F5344CB8AC3E}">
        <p14:creationId xmlns:p14="http://schemas.microsoft.com/office/powerpoint/2010/main" val="7086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D95D438-67EC-E714-F2F9-37A602BF8DAD}"/>
              </a:ext>
            </a:extLst>
          </p:cNvPr>
          <p:cNvSpPr>
            <a:spLocks noGrp="1"/>
          </p:cNvSpPr>
          <p:nvPr>
            <p:ph idx="14"/>
          </p:nvPr>
        </p:nvSpPr>
        <p:spPr>
          <a:xfrm>
            <a:off x="782391" y="1562145"/>
            <a:ext cx="5000102" cy="4960575"/>
          </a:xfrm>
        </p:spPr>
        <p:txBody>
          <a:bodyPr>
            <a:normAutofit fontScale="92500" lnSpcReduction="20000"/>
          </a:bodyPr>
          <a:lstStyle/>
          <a:p>
            <a:r>
              <a:rPr lang="en-US" b="1" dirty="0"/>
              <a:t>Court’s assessment:</a:t>
            </a:r>
            <a:r>
              <a:rPr lang="en-US" dirty="0"/>
              <a:t> Non-payment is presumed improper unless justified by </a:t>
            </a:r>
            <a:r>
              <a:rPr lang="en-US" b="1" dirty="0"/>
              <a:t>legitimate, </a:t>
            </a:r>
            <a:r>
              <a:rPr lang="en-US" b="1" dirty="0" err="1"/>
              <a:t>honourable</a:t>
            </a:r>
            <a:r>
              <a:rPr lang="en-US" b="1" dirty="0"/>
              <a:t> motives</a:t>
            </a:r>
            <a:r>
              <a:rPr lang="en-US" dirty="0"/>
              <a:t>; liquidity problems and poor payroll systems do not excuse liability. Intent was shown by </a:t>
            </a:r>
            <a:r>
              <a:rPr lang="en-US" b="1" dirty="0"/>
              <a:t>knowing diversion of funds</a:t>
            </a:r>
            <a:r>
              <a:rPr lang="en-US" dirty="0"/>
              <a:t> and misleading explanations to employees. </a:t>
            </a:r>
            <a:endParaRPr lang="nb-NO" dirty="0"/>
          </a:p>
          <a:p>
            <a:r>
              <a:rPr lang="en-US" b="1" dirty="0"/>
              <a:t>Holding:</a:t>
            </a:r>
            <a:r>
              <a:rPr lang="en-US" dirty="0"/>
              <a:t> The wage theft constituted </a:t>
            </a:r>
            <a:r>
              <a:rPr lang="en-US" b="1" dirty="0"/>
              <a:t>one continuing criminal act</a:t>
            </a:r>
            <a:r>
              <a:rPr lang="en-US" dirty="0"/>
              <a:t>; no error in law. Conviction upheld. </a:t>
            </a:r>
            <a:endParaRPr lang="nb-NO" dirty="0"/>
          </a:p>
          <a:p>
            <a:r>
              <a:rPr lang="en-US" b="1" dirty="0"/>
              <a:t>Sanction &amp; takeaway:</a:t>
            </a:r>
            <a:r>
              <a:rPr lang="en-US" dirty="0"/>
              <a:t> Sentence reduced to </a:t>
            </a:r>
            <a:r>
              <a:rPr lang="en-US" b="1" dirty="0"/>
              <a:t>5 months’ imprisonment</a:t>
            </a:r>
            <a:r>
              <a:rPr lang="en-US" dirty="0"/>
              <a:t>; </a:t>
            </a:r>
            <a:r>
              <a:rPr lang="en-US" b="1" dirty="0"/>
              <a:t>5‑year disqualification from business activity</a:t>
            </a:r>
            <a:r>
              <a:rPr lang="en-US" dirty="0"/>
              <a:t> upheld—confirming wage theft as </a:t>
            </a:r>
            <a:r>
              <a:rPr lang="en-US" b="1" dirty="0"/>
              <a:t>serious economic crime</a:t>
            </a:r>
            <a:r>
              <a:rPr lang="en-US" dirty="0"/>
              <a:t> with strong general‑preventive emphasis.</a:t>
            </a:r>
            <a:endParaRPr lang="nb-NO" dirty="0"/>
          </a:p>
        </p:txBody>
      </p:sp>
      <p:sp>
        <p:nvSpPr>
          <p:cNvPr id="4" name="Plassholder for innhold 3">
            <a:extLst>
              <a:ext uri="{FF2B5EF4-FFF2-40B4-BE49-F238E27FC236}">
                <a16:creationId xmlns:a16="http://schemas.microsoft.com/office/drawing/2014/main" id="{174414E3-AFBC-C6DA-5B14-57FAFA8F310A}"/>
              </a:ext>
            </a:extLst>
          </p:cNvPr>
          <p:cNvSpPr>
            <a:spLocks noGrp="1"/>
          </p:cNvSpPr>
          <p:nvPr>
            <p:ph idx="15"/>
          </p:nvPr>
        </p:nvSpPr>
        <p:spPr/>
        <p:txBody>
          <a:bodyPr>
            <a:normAutofit fontScale="85000" lnSpcReduction="20000"/>
          </a:bodyPr>
          <a:lstStyle/>
          <a:p>
            <a:r>
              <a:rPr lang="nb-NO" b="1" dirty="0"/>
              <a:t>Álit dómsins</a:t>
            </a:r>
            <a:r>
              <a:rPr lang="nb-NO" dirty="0"/>
              <a:t>: Vangreiðsla er talin glæpsamleg nema að hægt sé að réttlæta hana með </a:t>
            </a:r>
            <a:r>
              <a:rPr lang="nb-NO" b="1" dirty="0"/>
              <a:t>lögmætum, heiðarlegum ásetningi</a:t>
            </a:r>
            <a:r>
              <a:rPr lang="nb-NO" dirty="0"/>
              <a:t>; greiðsluflæðisvandi eða léleg launakerfi leysa ekki undan sök. Sýnt var fram á ásetning með vísvitandi undanskotum á fé og villandi skýringum til starfsmanna.</a:t>
            </a:r>
          </a:p>
          <a:p>
            <a:r>
              <a:rPr lang="nb-NO" b="1" dirty="0"/>
              <a:t>Fordæmisgefandi dómur</a:t>
            </a:r>
            <a:r>
              <a:rPr lang="nb-NO" dirty="0"/>
              <a:t>: Launaþjófnaðurinn taldist sem einn, samhangandi glæpaverknaður. Engin mistök í dómnum. Sakfelling staðfest.</a:t>
            </a:r>
          </a:p>
          <a:p>
            <a:r>
              <a:rPr lang="nb-NO" b="1" dirty="0"/>
              <a:t>Refsiákvörðun og áhrif:</a:t>
            </a:r>
            <a:r>
              <a:rPr lang="nb-NO" dirty="0"/>
              <a:t> Refsing lækkuð í 5 mánaða fangelsi; 5 ára rekstrarbann staðfest – sem staðfesti launaþjófnað sem alvarlegan efnahagsglæp með sterkum fordæmisgefandi áhrifum.</a:t>
            </a:r>
          </a:p>
        </p:txBody>
      </p:sp>
      <p:sp>
        <p:nvSpPr>
          <p:cNvPr id="7" name="Title 1">
            <a:extLst>
              <a:ext uri="{FF2B5EF4-FFF2-40B4-BE49-F238E27FC236}">
                <a16:creationId xmlns:a16="http://schemas.microsoft.com/office/drawing/2014/main" id="{63CCBA0C-E4A5-91B3-BEA4-BA972F850E08}"/>
              </a:ext>
            </a:extLst>
          </p:cNvPr>
          <p:cNvSpPr txBox="1">
            <a:spLocks/>
          </p:cNvSpPr>
          <p:nvPr/>
        </p:nvSpPr>
        <p:spPr>
          <a:xfrm>
            <a:off x="709655" y="409391"/>
            <a:ext cx="10624407" cy="753961"/>
          </a:xfrm>
          <a:prstGeom prst="rect">
            <a:avLst/>
          </a:prstGeom>
        </p:spPr>
        <p:txBody>
          <a:bodyPr vert="horz" lIns="0" tIns="0" rIns="0" bIns="0" rtlCol="0" anchor="b">
            <a:normAutofit/>
          </a:bodyPr>
          <a:lstStyle>
            <a:lvl1pPr algn="l" defTabSz="1255270" rtl="0" eaLnBrk="1" latinLnBrk="0" hangingPunct="1">
              <a:lnSpc>
                <a:spcPct val="90000"/>
              </a:lnSpc>
              <a:spcBef>
                <a:spcPct val="0"/>
              </a:spcBef>
              <a:buNone/>
              <a:tabLst>
                <a:tab pos="9144000" algn="l"/>
              </a:tabLst>
              <a:defRPr sz="2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err="1"/>
              <a:t>Borgarting</a:t>
            </a:r>
            <a:r>
              <a:rPr lang="en-US" dirty="0"/>
              <a:t> Court of Appeal (January 2</a:t>
            </a:r>
            <a:r>
              <a:rPr lang="en-US" baseline="30000" dirty="0"/>
              <a:t>nd</a:t>
            </a:r>
            <a:r>
              <a:rPr lang="en-US" dirty="0"/>
              <a:t> 2026) cont. :: </a:t>
            </a:r>
            <a:r>
              <a:rPr lang="en-US" dirty="0" err="1"/>
              <a:t>Áfrýjunardómstóllinn</a:t>
            </a:r>
            <a:r>
              <a:rPr lang="en-US" dirty="0"/>
              <a:t> í </a:t>
            </a:r>
            <a:r>
              <a:rPr lang="en-US" dirty="0" err="1"/>
              <a:t>Borgarting</a:t>
            </a:r>
            <a:r>
              <a:rPr lang="en-US" dirty="0"/>
              <a:t> (2. </a:t>
            </a:r>
            <a:r>
              <a:rPr lang="en-US" dirty="0" err="1"/>
              <a:t>janúar</a:t>
            </a:r>
            <a:r>
              <a:rPr lang="en-US" dirty="0"/>
              <a:t> 2026) </a:t>
            </a:r>
            <a:r>
              <a:rPr lang="en-US" dirty="0" err="1"/>
              <a:t>frh</a:t>
            </a:r>
            <a:r>
              <a:rPr lang="en-US" dirty="0"/>
              <a:t>.</a:t>
            </a:r>
            <a:endParaRPr lang="nb-NO" dirty="0"/>
          </a:p>
        </p:txBody>
      </p:sp>
    </p:spTree>
    <p:extLst>
      <p:ext uri="{BB962C8B-B14F-4D97-AF65-F5344CB8AC3E}">
        <p14:creationId xmlns:p14="http://schemas.microsoft.com/office/powerpoint/2010/main" val="17196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0AEA-F152-4333-8D92-6F15C0FD44DB}"/>
              </a:ext>
            </a:extLst>
          </p:cNvPr>
          <p:cNvSpPr>
            <a:spLocks noGrp="1"/>
          </p:cNvSpPr>
          <p:nvPr>
            <p:ph type="title"/>
          </p:nvPr>
        </p:nvSpPr>
        <p:spPr/>
        <p:txBody>
          <a:bodyPr/>
          <a:lstStyle/>
          <a:p>
            <a:r>
              <a:rPr lang="en-GB" dirty="0"/>
              <a:t>Summary 1/2 :: </a:t>
            </a:r>
            <a:r>
              <a:rPr lang="en-GB" dirty="0" err="1"/>
              <a:t>Samantekt</a:t>
            </a:r>
            <a:r>
              <a:rPr lang="en-GB" dirty="0"/>
              <a:t> 1/2</a:t>
            </a:r>
            <a:endParaRPr lang="is-IS" dirty="0"/>
          </a:p>
        </p:txBody>
      </p:sp>
      <p:sp>
        <p:nvSpPr>
          <p:cNvPr id="3" name="Content Placeholder 2">
            <a:extLst>
              <a:ext uri="{FF2B5EF4-FFF2-40B4-BE49-F238E27FC236}">
                <a16:creationId xmlns:a16="http://schemas.microsoft.com/office/drawing/2014/main" id="{0A401E37-4824-2E63-FB90-DD9419A5E64E}"/>
              </a:ext>
            </a:extLst>
          </p:cNvPr>
          <p:cNvSpPr>
            <a:spLocks noGrp="1"/>
          </p:cNvSpPr>
          <p:nvPr>
            <p:ph idx="14"/>
          </p:nvPr>
        </p:nvSpPr>
        <p:spPr/>
        <p:txBody>
          <a:bodyPr/>
          <a:lstStyle/>
          <a:p>
            <a:r>
              <a:rPr lang="en-US" dirty="0"/>
              <a:t>The provision covers both statutory and contractual wage obligations, including holiday pay, overtime and other remuneration</a:t>
            </a:r>
            <a:r>
              <a:rPr lang="is-IS" dirty="0"/>
              <a:t> </a:t>
            </a:r>
          </a:p>
          <a:p>
            <a:r>
              <a:rPr lang="en-US" dirty="0"/>
              <a:t>Only intentional conduct motivated by self‑enrichment is </a:t>
            </a:r>
            <a:r>
              <a:rPr lang="en-US" dirty="0" err="1"/>
              <a:t>criminalised</a:t>
            </a:r>
            <a:r>
              <a:rPr lang="en-US" dirty="0"/>
              <a:t>; honest mistakes and genuine legal uncertainty fall outside the scope</a:t>
            </a:r>
            <a:endParaRPr lang="nb-NO" dirty="0"/>
          </a:p>
          <a:p>
            <a:endParaRPr lang="is-IS" dirty="0"/>
          </a:p>
          <a:p>
            <a:endParaRPr lang="is-IS" dirty="0"/>
          </a:p>
        </p:txBody>
      </p:sp>
      <p:sp>
        <p:nvSpPr>
          <p:cNvPr id="4" name="Content Placeholder 3">
            <a:extLst>
              <a:ext uri="{FF2B5EF4-FFF2-40B4-BE49-F238E27FC236}">
                <a16:creationId xmlns:a16="http://schemas.microsoft.com/office/drawing/2014/main" id="{4F9F6899-6550-C24B-EDFD-9AB8C7090FB7}"/>
              </a:ext>
            </a:extLst>
          </p:cNvPr>
          <p:cNvSpPr>
            <a:spLocks noGrp="1"/>
          </p:cNvSpPr>
          <p:nvPr>
            <p:ph idx="15"/>
          </p:nvPr>
        </p:nvSpPr>
        <p:spPr/>
        <p:txBody>
          <a:bodyPr/>
          <a:lstStyle/>
          <a:p>
            <a:r>
              <a:rPr lang="is-IS" noProof="0" dirty="0"/>
              <a:t>Ákvæðið fjallar um bæði lögbundnar og samningsbundnar skyldur, þar með talið orlof, yfirvinnu og aðrar þóknanir.</a:t>
            </a:r>
          </a:p>
          <a:p>
            <a:r>
              <a:rPr lang="is-IS" dirty="0"/>
              <a:t>Aðeins hegðun sem felur í sér ásetningu um auðgun er gerð refsiverð; heiðarleg mistök og ósvikin lagaleg óvissa falla utan áhrifasviðs.</a:t>
            </a:r>
            <a:endParaRPr lang="is-IS" noProof="0" dirty="0"/>
          </a:p>
        </p:txBody>
      </p:sp>
    </p:spTree>
    <p:extLst>
      <p:ext uri="{BB962C8B-B14F-4D97-AF65-F5344CB8AC3E}">
        <p14:creationId xmlns:p14="http://schemas.microsoft.com/office/powerpoint/2010/main" val="65802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2B54-5E89-58BC-D6C1-FA40F518E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490E0-39FC-A1D1-014C-7D0F04C8F29F}"/>
              </a:ext>
            </a:extLst>
          </p:cNvPr>
          <p:cNvSpPr>
            <a:spLocks noGrp="1"/>
          </p:cNvSpPr>
          <p:nvPr>
            <p:ph type="title"/>
          </p:nvPr>
        </p:nvSpPr>
        <p:spPr/>
        <p:txBody>
          <a:bodyPr/>
          <a:lstStyle/>
          <a:p>
            <a:r>
              <a:rPr lang="en-GB" dirty="0"/>
              <a:t>Summary 2/2 :: </a:t>
            </a:r>
            <a:r>
              <a:rPr lang="en-GB" dirty="0" err="1"/>
              <a:t>Samantekt</a:t>
            </a:r>
            <a:r>
              <a:rPr lang="en-GB" dirty="0"/>
              <a:t> 2/2</a:t>
            </a:r>
            <a:endParaRPr lang="is-IS" dirty="0"/>
          </a:p>
        </p:txBody>
      </p:sp>
      <p:sp>
        <p:nvSpPr>
          <p:cNvPr id="3" name="Content Placeholder 2">
            <a:extLst>
              <a:ext uri="{FF2B5EF4-FFF2-40B4-BE49-F238E27FC236}">
                <a16:creationId xmlns:a16="http://schemas.microsoft.com/office/drawing/2014/main" id="{581B7352-8C8E-575F-4E0B-A9B22AEC72DC}"/>
              </a:ext>
            </a:extLst>
          </p:cNvPr>
          <p:cNvSpPr>
            <a:spLocks noGrp="1"/>
          </p:cNvSpPr>
          <p:nvPr>
            <p:ph idx="14"/>
          </p:nvPr>
        </p:nvSpPr>
        <p:spPr/>
        <p:txBody>
          <a:bodyPr/>
          <a:lstStyle/>
          <a:p>
            <a:r>
              <a:rPr lang="en-US" dirty="0"/>
              <a:t>Gross wage theft may result in significantly higher penalties, particularly where the conduct is systematic, involves considerable amounts, or targets vulnerable workers.</a:t>
            </a:r>
            <a:endParaRPr lang="nb-NO" dirty="0"/>
          </a:p>
          <a:p>
            <a:r>
              <a:rPr lang="en-US" dirty="0"/>
              <a:t>In practice, the reform has not resulted in as many criminal prosecutions as anticipated, largely because the police lack sufficient resources to </a:t>
            </a:r>
            <a:r>
              <a:rPr lang="en-US" dirty="0" err="1"/>
              <a:t>prioritise</a:t>
            </a:r>
            <a:r>
              <a:rPr lang="en-US" dirty="0"/>
              <a:t> and investigate wage‑theft cases.</a:t>
            </a:r>
            <a:endParaRPr lang="nb-NO" dirty="0"/>
          </a:p>
          <a:p>
            <a:endParaRPr lang="is-IS" dirty="0"/>
          </a:p>
          <a:p>
            <a:endParaRPr lang="is-IS" dirty="0"/>
          </a:p>
        </p:txBody>
      </p:sp>
      <p:sp>
        <p:nvSpPr>
          <p:cNvPr id="4" name="Content Placeholder 3">
            <a:extLst>
              <a:ext uri="{FF2B5EF4-FFF2-40B4-BE49-F238E27FC236}">
                <a16:creationId xmlns:a16="http://schemas.microsoft.com/office/drawing/2014/main" id="{8FDF2755-052C-461C-C563-F0557C94B5BD}"/>
              </a:ext>
            </a:extLst>
          </p:cNvPr>
          <p:cNvSpPr>
            <a:spLocks noGrp="1"/>
          </p:cNvSpPr>
          <p:nvPr>
            <p:ph idx="15"/>
          </p:nvPr>
        </p:nvSpPr>
        <p:spPr/>
        <p:txBody>
          <a:bodyPr/>
          <a:lstStyle/>
          <a:p>
            <a:r>
              <a:rPr lang="is-IS" noProof="0" dirty="0"/>
              <a:t>Grófur launaþjófnaður kann að leiða til markvert </a:t>
            </a:r>
            <a:r>
              <a:rPr lang="is-IS" noProof="0" dirty="0" err="1"/>
              <a:t>hærri</a:t>
            </a:r>
            <a:r>
              <a:rPr lang="is-IS" noProof="0" dirty="0"/>
              <a:t> sekta, sérstaklega þegar hegðunin er kerfisbundin, tekur til meiriháttar upphæða eða beinst gegn starfsfólki í viðkvæmri stöðu.</a:t>
            </a:r>
          </a:p>
          <a:p>
            <a:r>
              <a:rPr lang="is-IS" dirty="0"/>
              <a:t>Í framkvæmd hefur breytingin ekki leitt til eins margra saksókna og vonast var til, aðallega vegna þess að lögreglu skortir fjármagn til að geta rannsakað og sett launaþjófnaðarmál í forgan.</a:t>
            </a:r>
            <a:endParaRPr lang="is-IS" noProof="0" dirty="0"/>
          </a:p>
        </p:txBody>
      </p:sp>
    </p:spTree>
    <p:extLst>
      <p:ext uri="{BB962C8B-B14F-4D97-AF65-F5344CB8AC3E}">
        <p14:creationId xmlns:p14="http://schemas.microsoft.com/office/powerpoint/2010/main" val="395282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4392-07E0-89C3-5003-754E52CF60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AB3314-BB4F-33FA-3219-218B1B979C2B}"/>
              </a:ext>
            </a:extLst>
          </p:cNvPr>
          <p:cNvSpPr>
            <a:spLocks noGrp="1"/>
          </p:cNvSpPr>
          <p:nvPr>
            <p:ph type="ctrTitle"/>
          </p:nvPr>
        </p:nvSpPr>
        <p:spPr/>
        <p:txBody>
          <a:bodyPr>
            <a:normAutofit/>
          </a:bodyPr>
          <a:lstStyle/>
          <a:p>
            <a:r>
              <a:rPr lang="nb-NO" sz="4000" dirty="0" err="1">
                <a:latin typeface="Open Sans"/>
                <a:ea typeface="Open Sans"/>
                <a:cs typeface="Open Sans"/>
              </a:rPr>
              <a:t>Thank</a:t>
            </a:r>
            <a:r>
              <a:rPr lang="nb-NO" sz="4000" dirty="0">
                <a:latin typeface="Open Sans"/>
                <a:ea typeface="Open Sans"/>
                <a:cs typeface="Open Sans"/>
              </a:rPr>
              <a:t> </a:t>
            </a:r>
            <a:r>
              <a:rPr lang="nb-NO" sz="4000" dirty="0" err="1">
                <a:latin typeface="Open Sans"/>
                <a:ea typeface="Open Sans"/>
                <a:cs typeface="Open Sans"/>
              </a:rPr>
              <a:t>you</a:t>
            </a:r>
            <a:r>
              <a:rPr lang="nb-NO" sz="4000" dirty="0">
                <a:latin typeface="Open Sans"/>
                <a:ea typeface="Open Sans"/>
                <a:cs typeface="Open Sans"/>
              </a:rPr>
              <a:t>! :: Takk </a:t>
            </a:r>
            <a:r>
              <a:rPr lang="nb-NO" sz="4000" dirty="0" err="1">
                <a:latin typeface="Open Sans"/>
                <a:ea typeface="Open Sans"/>
                <a:cs typeface="Open Sans"/>
              </a:rPr>
              <a:t>fyrir</a:t>
            </a:r>
            <a:r>
              <a:rPr lang="nb-NO" sz="4000" dirty="0">
                <a:latin typeface="Open Sans"/>
                <a:ea typeface="Open Sans"/>
                <a:cs typeface="Open Sans"/>
              </a:rPr>
              <a:t>!</a:t>
            </a:r>
            <a:endParaRPr lang="nb-NO" sz="4000" dirty="0"/>
          </a:p>
        </p:txBody>
      </p:sp>
      <p:sp>
        <p:nvSpPr>
          <p:cNvPr id="5" name="Subtitle 4">
            <a:extLst>
              <a:ext uri="{FF2B5EF4-FFF2-40B4-BE49-F238E27FC236}">
                <a16:creationId xmlns:a16="http://schemas.microsoft.com/office/drawing/2014/main" id="{B836AD1B-FB61-BD07-440F-8AC0F28D1C5C}"/>
              </a:ext>
            </a:extLst>
          </p:cNvPr>
          <p:cNvSpPr>
            <a:spLocks noGrp="1"/>
          </p:cNvSpPr>
          <p:nvPr>
            <p:ph type="subTitle" idx="1"/>
          </p:nvPr>
        </p:nvSpPr>
        <p:spPr>
          <a:xfrm>
            <a:off x="1524000" y="5905882"/>
            <a:ext cx="9144000" cy="626651"/>
          </a:xfrm>
        </p:spPr>
        <p:txBody>
          <a:bodyPr>
            <a:normAutofit/>
          </a:bodyPr>
          <a:lstStyle/>
          <a:p>
            <a:r>
              <a:rPr lang="en-US" sz="1800" dirty="0">
                <a:solidFill>
                  <a:srgbClr val="000000"/>
                </a:solidFill>
              </a:rPr>
              <a:t>Attorney Lars Christian Fjeldstad | LO – Legal Department</a:t>
            </a:r>
          </a:p>
          <a:p>
            <a:endParaRPr lang="nb-NO" dirty="0"/>
          </a:p>
        </p:txBody>
      </p:sp>
    </p:spTree>
    <p:custDataLst>
      <p:tags r:id="rId1"/>
    </p:custDataLst>
    <p:extLst>
      <p:ext uri="{BB962C8B-B14F-4D97-AF65-F5344CB8AC3E}">
        <p14:creationId xmlns:p14="http://schemas.microsoft.com/office/powerpoint/2010/main" val="137276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BBEA-24A3-E236-DBE5-EABA20C72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04D16-0338-9CED-8EA5-3FF8D71CC1FA}"/>
              </a:ext>
            </a:extLst>
          </p:cNvPr>
          <p:cNvSpPr>
            <a:spLocks noGrp="1"/>
          </p:cNvSpPr>
          <p:nvPr>
            <p:ph type="title"/>
          </p:nvPr>
        </p:nvSpPr>
        <p:spPr>
          <a:xfrm>
            <a:off x="782392" y="604768"/>
            <a:ext cx="10624407" cy="753961"/>
          </a:xfrm>
        </p:spPr>
        <p:txBody>
          <a:bodyPr anchor="b">
            <a:normAutofit/>
          </a:bodyPr>
          <a:lstStyle/>
          <a:p>
            <a:r>
              <a:rPr lang="nb-NO" err="1"/>
              <a:t>Drafting</a:t>
            </a:r>
            <a:r>
              <a:rPr lang="nb-NO"/>
              <a:t> </a:t>
            </a:r>
            <a:r>
              <a:rPr lang="nb-NO" err="1"/>
              <a:t>the</a:t>
            </a:r>
            <a:r>
              <a:rPr lang="nb-NO"/>
              <a:t> </a:t>
            </a:r>
            <a:r>
              <a:rPr lang="nb-NO" err="1"/>
              <a:t>legislation</a:t>
            </a:r>
            <a:r>
              <a:rPr lang="nb-NO"/>
              <a:t> :: Smíði lagafrumvarpsins</a:t>
            </a:r>
          </a:p>
        </p:txBody>
      </p:sp>
      <p:sp>
        <p:nvSpPr>
          <p:cNvPr id="5" name="Content Placeholder 4">
            <a:extLst>
              <a:ext uri="{FF2B5EF4-FFF2-40B4-BE49-F238E27FC236}">
                <a16:creationId xmlns:a16="http://schemas.microsoft.com/office/drawing/2014/main" id="{31202AD8-68CF-11E2-8717-C9EC91B1F969}"/>
              </a:ext>
            </a:extLst>
          </p:cNvPr>
          <p:cNvSpPr>
            <a:spLocks noGrp="1"/>
          </p:cNvSpPr>
          <p:nvPr>
            <p:ph idx="15"/>
          </p:nvPr>
        </p:nvSpPr>
        <p:spPr>
          <a:xfrm>
            <a:off x="6406697" y="1562145"/>
            <a:ext cx="5000102" cy="4509483"/>
          </a:xfrm>
        </p:spPr>
        <p:txBody>
          <a:bodyPr vert="horz" lIns="0" tIns="0" rIns="0" bIns="0" rtlCol="0">
            <a:normAutofit/>
          </a:bodyPr>
          <a:lstStyle/>
          <a:p>
            <a:pPr marL="313690" indent="-313690"/>
            <a:r>
              <a:rPr lang="is-IS"/>
              <a:t>Atvinnuvega- og félagsmálaráðuneytið lagði til:</a:t>
            </a:r>
            <a:endParaRPr lang="en-US"/>
          </a:p>
          <a:p>
            <a:pPr marL="313690" indent="-313690"/>
            <a:r>
              <a:rPr lang="is-IS"/>
              <a:t>Allt að fimm ára fangelsi fyrir atvinnurekanda sem auðgast á því að greiða ekki lögbundin laun</a:t>
            </a:r>
          </a:p>
          <a:p>
            <a:pPr marL="313690" indent="-313690"/>
            <a:r>
              <a:rPr lang="is-IS"/>
              <a:t>Að ákvæðið yrði sett inn í lög um aðbúnað á vinnustöðum. </a:t>
            </a:r>
          </a:p>
          <a:p>
            <a:pPr marL="313690" indent="-313690"/>
            <a:r>
              <a:rPr lang="is-IS"/>
              <a:t>Norska alþýðusambandið LO og Verkamannaflokkurinn vildu að launaþjófnaður myndi (einnig) heyra undir almenn hegningarlög.</a:t>
            </a:r>
          </a:p>
        </p:txBody>
      </p:sp>
      <p:graphicFrame>
        <p:nvGraphicFramePr>
          <p:cNvPr id="7" name="Content Placeholder 2">
            <a:extLst>
              <a:ext uri="{FF2B5EF4-FFF2-40B4-BE49-F238E27FC236}">
                <a16:creationId xmlns:a16="http://schemas.microsoft.com/office/drawing/2014/main" id="{1A3FC9BB-FF29-2BE4-2E3E-E3F57BE95E87}"/>
              </a:ext>
            </a:extLst>
          </p:cNvPr>
          <p:cNvGraphicFramePr>
            <a:graphicFrameLocks noGrp="1"/>
          </p:cNvGraphicFramePr>
          <p:nvPr>
            <p:ph idx="14"/>
            <p:extLst>
              <p:ext uri="{D42A27DB-BD31-4B8C-83A1-F6EECF244321}">
                <p14:modId xmlns:p14="http://schemas.microsoft.com/office/powerpoint/2010/main" val="1035842450"/>
              </p:ext>
            </p:extLst>
          </p:nvPr>
        </p:nvGraphicFramePr>
        <p:xfrm>
          <a:off x="782391" y="1562145"/>
          <a:ext cx="5000102" cy="450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50480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3D33-3FAD-AE2F-2C91-598612AAF8C9}"/>
              </a:ext>
            </a:extLst>
          </p:cNvPr>
          <p:cNvSpPr>
            <a:spLocks noGrp="1"/>
          </p:cNvSpPr>
          <p:nvPr>
            <p:ph type="title"/>
          </p:nvPr>
        </p:nvSpPr>
        <p:spPr/>
        <p:txBody>
          <a:bodyPr/>
          <a:lstStyle/>
          <a:p>
            <a:pPr algn="ctr"/>
            <a:r>
              <a:rPr lang="en-US" dirty="0">
                <a:latin typeface="Open Sans"/>
                <a:ea typeface="Open Sans"/>
                <a:cs typeface="Open Sans"/>
              </a:rPr>
              <a:t>Erna Solberg               Jonas Gahr </a:t>
            </a:r>
            <a:r>
              <a:rPr lang="en-US" dirty="0" err="1">
                <a:latin typeface="Open Sans"/>
                <a:ea typeface="Open Sans"/>
                <a:cs typeface="Open Sans"/>
              </a:rPr>
              <a:t>Støre</a:t>
            </a:r>
            <a:r>
              <a:rPr lang="en-US" dirty="0">
                <a:latin typeface="Open Sans"/>
                <a:ea typeface="Open Sans"/>
                <a:cs typeface="Open Sans"/>
              </a:rPr>
              <a:t> and Kine Asper Vistnes</a:t>
            </a:r>
            <a:endParaRPr lang="en-US" dirty="0"/>
          </a:p>
        </p:txBody>
      </p:sp>
      <p:pic>
        <p:nvPicPr>
          <p:cNvPr id="15" name="Bilde 14" descr="Jonas-og-Kine-LO-Ap-06-2025-1A1A6727.jpg">
            <a:extLst>
              <a:ext uri="{FF2B5EF4-FFF2-40B4-BE49-F238E27FC236}">
                <a16:creationId xmlns:a16="http://schemas.microsoft.com/office/drawing/2014/main" id="{CC1A047D-AD21-53ED-6A85-0453AC259AC4}"/>
              </a:ext>
            </a:extLst>
          </p:cNvPr>
          <p:cNvPicPr>
            <a:picLocks/>
          </p:cNvPicPr>
          <p:nvPr/>
        </p:nvPicPr>
        <p:blipFill>
          <a:blip r:embed="rId2"/>
          <a:srcRect l="17937" r="8600"/>
          <a:stretch>
            <a:fillRect/>
          </a:stretch>
        </p:blipFill>
        <p:spPr>
          <a:xfrm rot="328990">
            <a:off x="6452593" y="1745025"/>
            <a:ext cx="5000102" cy="4509483"/>
          </a:xfrm>
          <a:prstGeom prst="rect">
            <a:avLst/>
          </a:prstGeom>
        </p:spPr>
      </p:pic>
      <p:pic>
        <p:nvPicPr>
          <p:cNvPr id="16" name="Bilde 15">
            <a:extLst>
              <a:ext uri="{FF2B5EF4-FFF2-40B4-BE49-F238E27FC236}">
                <a16:creationId xmlns:a16="http://schemas.microsoft.com/office/drawing/2014/main" id="{302214F8-066F-4C3D-5B52-95A01FE40DE3}"/>
              </a:ext>
            </a:extLst>
          </p:cNvPr>
          <p:cNvPicPr>
            <a:picLocks noChangeAspect="1"/>
          </p:cNvPicPr>
          <p:nvPr/>
        </p:nvPicPr>
        <p:blipFill>
          <a:blip r:embed="rId3"/>
          <a:stretch>
            <a:fillRect/>
          </a:stretch>
        </p:blipFill>
        <p:spPr>
          <a:xfrm rot="21343829">
            <a:off x="782392" y="1562145"/>
            <a:ext cx="5000102" cy="4509483"/>
          </a:xfrm>
          <a:prstGeom prst="rect">
            <a:avLst/>
          </a:prstGeom>
        </p:spPr>
      </p:pic>
    </p:spTree>
    <p:extLst>
      <p:ext uri="{BB962C8B-B14F-4D97-AF65-F5344CB8AC3E}">
        <p14:creationId xmlns:p14="http://schemas.microsoft.com/office/powerpoint/2010/main" val="147149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31CE-79F5-1C3E-BBE5-F5C2144BF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731F0-F5BF-44CF-81F7-14634F7D8701}"/>
              </a:ext>
            </a:extLst>
          </p:cNvPr>
          <p:cNvSpPr>
            <a:spLocks noGrp="1"/>
          </p:cNvSpPr>
          <p:nvPr>
            <p:ph type="title"/>
          </p:nvPr>
        </p:nvSpPr>
        <p:spPr>
          <a:xfrm>
            <a:off x="782392" y="604768"/>
            <a:ext cx="10624407" cy="753961"/>
          </a:xfrm>
        </p:spPr>
        <p:txBody>
          <a:bodyPr anchor="b">
            <a:normAutofit/>
          </a:bodyPr>
          <a:lstStyle/>
          <a:p>
            <a:r>
              <a:rPr lang="nb-NO"/>
              <a:t>The result :: Niðurstaðan</a:t>
            </a:r>
          </a:p>
        </p:txBody>
      </p:sp>
      <p:sp>
        <p:nvSpPr>
          <p:cNvPr id="4" name="Content Placeholder 3">
            <a:extLst>
              <a:ext uri="{FF2B5EF4-FFF2-40B4-BE49-F238E27FC236}">
                <a16:creationId xmlns:a16="http://schemas.microsoft.com/office/drawing/2014/main" id="{6D6D85F9-46B7-0538-A24E-E62FA6996AEF}"/>
              </a:ext>
            </a:extLst>
          </p:cNvPr>
          <p:cNvSpPr>
            <a:spLocks noGrp="1"/>
          </p:cNvSpPr>
          <p:nvPr>
            <p:ph idx="15"/>
          </p:nvPr>
        </p:nvSpPr>
        <p:spPr>
          <a:xfrm>
            <a:off x="6406697" y="1562145"/>
            <a:ext cx="5000102" cy="4509483"/>
          </a:xfrm>
        </p:spPr>
        <p:txBody>
          <a:bodyPr vert="horz" lIns="0" tIns="0" rIns="0" bIns="0" rtlCol="0">
            <a:normAutofit/>
          </a:bodyPr>
          <a:lstStyle/>
          <a:p>
            <a:pPr marL="313690" indent="-313690"/>
            <a:r>
              <a:rPr lang="is-IS" dirty="0"/>
              <a:t>Lagafrumvarp var lagt fram í Apríl 2021.</a:t>
            </a:r>
            <a:endParaRPr lang="en-US" dirty="0"/>
          </a:p>
          <a:p>
            <a:pPr marL="313690" indent="-313690"/>
            <a:r>
              <a:rPr lang="is-IS" dirty="0"/>
              <a:t>Varð að lögum 11. Júní 2021 og tók gildi 1. janúar 2022.</a:t>
            </a:r>
          </a:p>
          <a:p>
            <a:pPr marL="313690" indent="-313690"/>
            <a:r>
              <a:rPr lang="is-IS" dirty="0"/>
              <a:t>Noregur varð þannig fyrsta Evrópulandið til að innleiða sérstök refsiákvæði fyrir launaþjófnað.</a:t>
            </a:r>
          </a:p>
        </p:txBody>
      </p:sp>
      <p:graphicFrame>
        <p:nvGraphicFramePr>
          <p:cNvPr id="6" name="Content Placeholder 2">
            <a:extLst>
              <a:ext uri="{FF2B5EF4-FFF2-40B4-BE49-F238E27FC236}">
                <a16:creationId xmlns:a16="http://schemas.microsoft.com/office/drawing/2014/main" id="{FD24DCB1-C4ED-7AA8-C4B2-E2F076AA581B}"/>
              </a:ext>
            </a:extLst>
          </p:cNvPr>
          <p:cNvGraphicFramePr>
            <a:graphicFrameLocks noGrp="1"/>
          </p:cNvGraphicFramePr>
          <p:nvPr>
            <p:ph idx="14"/>
            <p:extLst>
              <p:ext uri="{D42A27DB-BD31-4B8C-83A1-F6EECF244321}">
                <p14:modId xmlns:p14="http://schemas.microsoft.com/office/powerpoint/2010/main" val="1066200042"/>
              </p:ext>
            </p:extLst>
          </p:nvPr>
        </p:nvGraphicFramePr>
        <p:xfrm>
          <a:off x="782391" y="1562145"/>
          <a:ext cx="5000102" cy="450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20350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5BB1-1A2B-79C3-492C-5ABB6B8D5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08C6E-2C34-EA87-DAE9-4FECB3464F9F}"/>
              </a:ext>
            </a:extLst>
          </p:cNvPr>
          <p:cNvSpPr>
            <a:spLocks noGrp="1"/>
          </p:cNvSpPr>
          <p:nvPr>
            <p:ph type="title"/>
          </p:nvPr>
        </p:nvSpPr>
        <p:spPr/>
        <p:txBody>
          <a:bodyPr/>
          <a:lstStyle/>
          <a:p>
            <a:pPr algn="ctr"/>
            <a:r>
              <a:rPr lang="nb-NO"/>
              <a:t>The result (cont.): Provisions :: Niðurstaðan (frh.): Ákvæðin</a:t>
            </a:r>
            <a:endParaRPr lang="nb-NO" dirty="0"/>
          </a:p>
        </p:txBody>
      </p:sp>
      <p:sp>
        <p:nvSpPr>
          <p:cNvPr id="3" name="Content Placeholder 2">
            <a:extLst>
              <a:ext uri="{FF2B5EF4-FFF2-40B4-BE49-F238E27FC236}">
                <a16:creationId xmlns:a16="http://schemas.microsoft.com/office/drawing/2014/main" id="{CC67F75E-D819-78E0-0388-ACF6F8280B12}"/>
              </a:ext>
            </a:extLst>
          </p:cNvPr>
          <p:cNvSpPr>
            <a:spLocks noGrp="1"/>
          </p:cNvSpPr>
          <p:nvPr>
            <p:ph idx="14"/>
          </p:nvPr>
        </p:nvSpPr>
        <p:spPr/>
        <p:txBody>
          <a:bodyPr vert="horz" lIns="0" tIns="0" rIns="0" bIns="0" rtlCol="0" anchor="t">
            <a:noAutofit/>
          </a:bodyPr>
          <a:lstStyle/>
          <a:p>
            <a:pPr marL="313690" indent="-313690"/>
            <a:r>
              <a:rPr lang="en-US" sz="1900" dirty="0"/>
              <a:t>Penal Code § 395</a:t>
            </a:r>
            <a:endParaRPr lang="en-US" dirty="0"/>
          </a:p>
          <a:p>
            <a:pPr marL="313435" indent="-313690"/>
            <a:r>
              <a:rPr lang="en-US" sz="1900" dirty="0">
                <a:latin typeface="Open Sans"/>
                <a:ea typeface="Open Sans"/>
                <a:cs typeface="Open Sans"/>
              </a:rPr>
              <a:t>Located in Chapter 30 – Fraud, tax offences and similar economic crime.</a:t>
            </a:r>
          </a:p>
          <a:p>
            <a:pPr marL="313690" indent="-313690"/>
            <a:r>
              <a:rPr lang="en-US" sz="1900" dirty="0">
                <a:latin typeface="Open Sans"/>
                <a:ea typeface="Open Sans"/>
                <a:cs typeface="Open Sans"/>
              </a:rPr>
              <a:t>Two main considerations:</a:t>
            </a:r>
          </a:p>
          <a:p>
            <a:pPr marL="941070" lvl="1" indent="-313690"/>
            <a:r>
              <a:rPr lang="en-US" sz="1900" dirty="0">
                <a:latin typeface="Open Sans"/>
                <a:ea typeface="Open Sans"/>
                <a:cs typeface="Open Sans"/>
              </a:rPr>
              <a:t>To prevent law abiding employers from being undercut by employers who underpay.</a:t>
            </a:r>
          </a:p>
          <a:p>
            <a:pPr marL="941070" lvl="1" indent="-313690"/>
            <a:r>
              <a:rPr lang="en-US" sz="1900" dirty="0">
                <a:latin typeface="Open Sans"/>
                <a:ea typeface="Open Sans"/>
                <a:cs typeface="Open Sans"/>
              </a:rPr>
              <a:t>Stop conduct that deprives often vulnerable workers of money for subsistence, causing great harm.</a:t>
            </a:r>
          </a:p>
        </p:txBody>
      </p:sp>
      <p:sp>
        <p:nvSpPr>
          <p:cNvPr id="7" name="Content Placeholder 6">
            <a:extLst>
              <a:ext uri="{FF2B5EF4-FFF2-40B4-BE49-F238E27FC236}">
                <a16:creationId xmlns:a16="http://schemas.microsoft.com/office/drawing/2014/main" id="{58749550-B133-6F54-BE18-78843FA0776C}"/>
              </a:ext>
            </a:extLst>
          </p:cNvPr>
          <p:cNvSpPr>
            <a:spLocks noGrp="1"/>
          </p:cNvSpPr>
          <p:nvPr>
            <p:ph idx="15"/>
          </p:nvPr>
        </p:nvSpPr>
        <p:spPr/>
        <p:txBody>
          <a:bodyPr vert="horz" lIns="0" tIns="0" rIns="0" bIns="0" rtlCol="0" anchor="t">
            <a:normAutofit/>
          </a:bodyPr>
          <a:lstStyle/>
          <a:p>
            <a:pPr marL="313690" indent="-313690"/>
            <a:r>
              <a:rPr lang="is-IS" sz="2000" noProof="0" dirty="0">
                <a:latin typeface="Open Sans"/>
                <a:ea typeface="Open Sans"/>
                <a:cs typeface="Open Sans"/>
              </a:rPr>
              <a:t>Hegningarlög, grein 296</a:t>
            </a:r>
            <a:endParaRPr lang="is-IS" noProof="0" dirty="0"/>
          </a:p>
          <a:p>
            <a:pPr marL="313435" indent="-313690"/>
            <a:r>
              <a:rPr lang="is-IS" sz="2000" noProof="0" dirty="0"/>
              <a:t>Er staðsett í 30. kafla – Svik, skattabrot og svipuð efnahagsbrot. </a:t>
            </a:r>
          </a:p>
          <a:p>
            <a:pPr marL="313690" indent="-313690"/>
            <a:r>
              <a:rPr lang="is-IS" sz="2000" noProof="0" dirty="0">
                <a:latin typeface="Open Sans"/>
                <a:ea typeface="Open Sans"/>
                <a:cs typeface="Open Sans"/>
              </a:rPr>
              <a:t>Tvö meginsjónarmið: </a:t>
            </a:r>
          </a:p>
          <a:p>
            <a:pPr marL="941070" lvl="1" indent="-313690"/>
            <a:r>
              <a:rPr lang="is-IS" sz="2000" noProof="0" dirty="0">
                <a:latin typeface="Open Sans"/>
                <a:ea typeface="Open Sans"/>
                <a:cs typeface="Open Sans"/>
              </a:rPr>
              <a:t>Koma í veg fyrir að löghlýðnir atvinnurekendur séu undirboðnir af þeim sem vangreiða laun.</a:t>
            </a:r>
          </a:p>
          <a:p>
            <a:pPr marL="941070" lvl="1" indent="-313690"/>
            <a:r>
              <a:rPr lang="is-IS" sz="2000" noProof="0" dirty="0">
                <a:latin typeface="Open Sans"/>
                <a:ea typeface="Open Sans"/>
                <a:cs typeface="Open Sans"/>
              </a:rPr>
              <a:t>Taka á framgöngu sem sviptir oft viðkvæma hópa launafólks fjármunum sem þeir þurfa til framfærslu.</a:t>
            </a:r>
            <a:endParaRPr lang="is-IS" sz="2000" noProof="0" dirty="0"/>
          </a:p>
        </p:txBody>
      </p:sp>
    </p:spTree>
    <p:custDataLst>
      <p:tags r:id="rId1"/>
    </p:custDataLst>
    <p:extLst>
      <p:ext uri="{BB962C8B-B14F-4D97-AF65-F5344CB8AC3E}">
        <p14:creationId xmlns:p14="http://schemas.microsoft.com/office/powerpoint/2010/main" val="123838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73F74-20C0-E1E0-AE58-C86B117AF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5DEC3-0B18-4F8C-C7BA-D057097EE4CD}"/>
              </a:ext>
            </a:extLst>
          </p:cNvPr>
          <p:cNvSpPr>
            <a:spLocks noGrp="1"/>
          </p:cNvSpPr>
          <p:nvPr>
            <p:ph type="title"/>
          </p:nvPr>
        </p:nvSpPr>
        <p:spPr/>
        <p:txBody>
          <a:bodyPr/>
          <a:lstStyle/>
          <a:p>
            <a:pPr algn="ctr"/>
            <a:r>
              <a:rPr lang="en-US" dirty="0">
                <a:latin typeface="Open Sans"/>
                <a:ea typeface="Open Sans"/>
                <a:cs typeface="Open Sans"/>
              </a:rPr>
              <a:t>Article 395: Text and scope: :: Grein 395: </a:t>
            </a:r>
            <a:r>
              <a:rPr lang="en-US" dirty="0" err="1">
                <a:latin typeface="Open Sans"/>
                <a:ea typeface="Open Sans"/>
                <a:cs typeface="Open Sans"/>
              </a:rPr>
              <a:t>Innihald</a:t>
            </a:r>
            <a:r>
              <a:rPr lang="en-US" dirty="0">
                <a:latin typeface="Open Sans"/>
                <a:ea typeface="Open Sans"/>
                <a:cs typeface="Open Sans"/>
              </a:rPr>
              <a:t> </a:t>
            </a:r>
            <a:r>
              <a:rPr lang="en-US" dirty="0" err="1">
                <a:latin typeface="Open Sans"/>
                <a:ea typeface="Open Sans"/>
                <a:cs typeface="Open Sans"/>
              </a:rPr>
              <a:t>og</a:t>
            </a:r>
            <a:r>
              <a:rPr lang="en-US" dirty="0">
                <a:latin typeface="Open Sans"/>
                <a:ea typeface="Open Sans"/>
                <a:cs typeface="Open Sans"/>
              </a:rPr>
              <a:t> </a:t>
            </a:r>
            <a:r>
              <a:rPr lang="en-US" dirty="0" err="1">
                <a:latin typeface="Open Sans"/>
                <a:ea typeface="Open Sans"/>
                <a:cs typeface="Open Sans"/>
              </a:rPr>
              <a:t>svið</a:t>
            </a:r>
            <a:endParaRPr lang="nb-NO" dirty="0" err="1">
              <a:latin typeface="Open Sans"/>
              <a:ea typeface="Open Sans"/>
              <a:cs typeface="Open Sans"/>
            </a:endParaRPr>
          </a:p>
        </p:txBody>
      </p:sp>
      <p:sp>
        <p:nvSpPr>
          <p:cNvPr id="3" name="Content Placeholder 2">
            <a:extLst>
              <a:ext uri="{FF2B5EF4-FFF2-40B4-BE49-F238E27FC236}">
                <a16:creationId xmlns:a16="http://schemas.microsoft.com/office/drawing/2014/main" id="{FC2446B6-B5E0-4F58-6155-8E1B66A895CF}"/>
              </a:ext>
            </a:extLst>
          </p:cNvPr>
          <p:cNvSpPr>
            <a:spLocks noGrp="1"/>
          </p:cNvSpPr>
          <p:nvPr>
            <p:ph idx="14"/>
          </p:nvPr>
        </p:nvSpPr>
        <p:spPr>
          <a:xfrm>
            <a:off x="462455" y="1562145"/>
            <a:ext cx="5220000" cy="4896344"/>
          </a:xfrm>
        </p:spPr>
        <p:txBody>
          <a:bodyPr vert="horz" lIns="0" tIns="0" rIns="0" bIns="0" rtlCol="0" anchor="t">
            <a:noAutofit/>
          </a:bodyPr>
          <a:lstStyle/>
          <a:p>
            <a:pPr marL="0" indent="0">
              <a:buNone/>
            </a:pPr>
            <a:r>
              <a:rPr lang="en-US" sz="2000" dirty="0">
                <a:latin typeface="Open Sans"/>
                <a:ea typeface="Open Sans"/>
                <a:cs typeface="Open Sans"/>
              </a:rPr>
              <a:t>“Anyone who, improperly and with intent to obtain an unlawful gain for him-/herself or another, breaches an obligation to pay wages, holiday pay or other remuneration to which the employee is entitled under an agreement or a provision in law or regulation, is punishable by fine or imprisonment for up to 2 years.”</a:t>
            </a:r>
          </a:p>
          <a:p>
            <a:r>
              <a:rPr lang="en-US" sz="2000" dirty="0">
                <a:latin typeface="Open Sans"/>
                <a:ea typeface="Open Sans"/>
                <a:cs typeface="Open Sans"/>
              </a:rPr>
              <a:t>“Other remuneration” =  benefits in kind, various supplements, and reimbursements.</a:t>
            </a:r>
          </a:p>
          <a:p>
            <a:r>
              <a:rPr lang="en-US" sz="2000" dirty="0">
                <a:latin typeface="Open Sans"/>
                <a:ea typeface="Open Sans"/>
                <a:cs typeface="Open Sans"/>
              </a:rPr>
              <a:t>Legal scope:</a:t>
            </a:r>
          </a:p>
          <a:p>
            <a:pPr lvl="1"/>
            <a:r>
              <a:rPr lang="en-US" sz="2000" dirty="0">
                <a:latin typeface="Open Sans"/>
                <a:ea typeface="Open Sans"/>
                <a:cs typeface="Open Sans"/>
              </a:rPr>
              <a:t>obligations under statute</a:t>
            </a:r>
            <a:endParaRPr lang="en-US" dirty="0"/>
          </a:p>
          <a:p>
            <a:pPr marL="941070" lvl="1" indent="-313690"/>
            <a:r>
              <a:rPr lang="en-US" sz="2000" dirty="0">
                <a:latin typeface="Open Sans"/>
                <a:ea typeface="Open Sans"/>
                <a:cs typeface="Open Sans"/>
              </a:rPr>
              <a:t>obligations under contract</a:t>
            </a:r>
            <a:endParaRPr lang="en-US" dirty="0"/>
          </a:p>
        </p:txBody>
      </p:sp>
      <p:sp>
        <p:nvSpPr>
          <p:cNvPr id="4" name="Content Placeholder 3">
            <a:extLst>
              <a:ext uri="{FF2B5EF4-FFF2-40B4-BE49-F238E27FC236}">
                <a16:creationId xmlns:a16="http://schemas.microsoft.com/office/drawing/2014/main" id="{EEB0A42E-EAB7-2860-0214-7B28D8EA9948}"/>
              </a:ext>
            </a:extLst>
          </p:cNvPr>
          <p:cNvSpPr>
            <a:spLocks noGrp="1"/>
          </p:cNvSpPr>
          <p:nvPr>
            <p:ph idx="15"/>
          </p:nvPr>
        </p:nvSpPr>
        <p:spPr>
          <a:xfrm>
            <a:off x="6406697" y="1562145"/>
            <a:ext cx="5220000" cy="4896344"/>
          </a:xfrm>
        </p:spPr>
        <p:txBody>
          <a:bodyPr vert="horz" lIns="0" tIns="0" rIns="0" bIns="0" rtlCol="0" anchor="t">
            <a:noAutofit/>
          </a:bodyPr>
          <a:lstStyle/>
          <a:p>
            <a:pPr marL="0" indent="0">
              <a:buNone/>
            </a:pPr>
            <a:r>
              <a:rPr lang="is-IS" sz="2000" dirty="0"/>
              <a:t>„Hver sá sem, á ótilhlýðilegan hátt og í þeim tilgangi að afla sér eða öðrum ólögmæts ávinnings, brýtur gegn skyldu til að greiða laun, orlof eða aðra þóknun sem starfsmaður á rétt á samkvæmt samningi eða ákvæði í lögum eða reglugerð, skal sæta sektum eða fangelsi allt að 2 árum.“</a:t>
            </a:r>
          </a:p>
          <a:p>
            <a:r>
              <a:rPr lang="is-IS" sz="2000" dirty="0">
                <a:latin typeface="Open Sans"/>
                <a:ea typeface="Open Sans"/>
                <a:cs typeface="Open Sans"/>
              </a:rPr>
              <a:t>"Önnur þóknun" = fríðindi, álagsgreiðslur og endurgreiðslur.</a:t>
            </a:r>
          </a:p>
          <a:p>
            <a:r>
              <a:rPr lang="is-IS" sz="2000" dirty="0">
                <a:latin typeface="Open Sans"/>
                <a:ea typeface="Open Sans"/>
                <a:cs typeface="Open Sans"/>
              </a:rPr>
              <a:t>Lagalegt gildissvið:</a:t>
            </a:r>
          </a:p>
          <a:p>
            <a:pPr lvl="1"/>
            <a:r>
              <a:rPr lang="is-IS" sz="2000" dirty="0">
                <a:latin typeface="Open Sans"/>
                <a:ea typeface="Open Sans"/>
                <a:cs typeface="Open Sans"/>
              </a:rPr>
              <a:t>lagalegar skyldur</a:t>
            </a:r>
          </a:p>
          <a:p>
            <a:pPr lvl="1"/>
            <a:r>
              <a:rPr lang="is-IS" sz="2000" dirty="0">
                <a:latin typeface="Open Sans"/>
                <a:ea typeface="Open Sans"/>
                <a:cs typeface="Open Sans"/>
              </a:rPr>
              <a:t>samningsréttarlegar skyldur</a:t>
            </a:r>
            <a:endParaRPr lang="is-IS" sz="2000" dirty="0"/>
          </a:p>
        </p:txBody>
      </p:sp>
    </p:spTree>
    <p:custDataLst>
      <p:tags r:id="rId1"/>
    </p:custDataLst>
    <p:extLst>
      <p:ext uri="{BB962C8B-B14F-4D97-AF65-F5344CB8AC3E}">
        <p14:creationId xmlns:p14="http://schemas.microsoft.com/office/powerpoint/2010/main" val="250794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BC5AA-8F4C-1A24-DFBA-C1ABC55AD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896B5-09A1-382C-822D-0FD01E1D5942}"/>
              </a:ext>
            </a:extLst>
          </p:cNvPr>
          <p:cNvSpPr>
            <a:spLocks noGrp="1"/>
          </p:cNvSpPr>
          <p:nvPr>
            <p:ph type="title"/>
          </p:nvPr>
        </p:nvSpPr>
        <p:spPr/>
        <p:txBody>
          <a:bodyPr/>
          <a:lstStyle/>
          <a:p>
            <a:pPr algn="ctr"/>
            <a:r>
              <a:rPr lang="nb-NO">
                <a:latin typeface="Open Sans"/>
                <a:ea typeface="Open Sans"/>
                <a:cs typeface="Open Sans"/>
              </a:rPr>
              <a:t>Intent to make gain :: Ásetningur um auðgun</a:t>
            </a:r>
            <a:endParaRPr lang="nb-NO" dirty="0" err="1">
              <a:latin typeface="Open Sans"/>
              <a:ea typeface="Open Sans"/>
              <a:cs typeface="Open Sans"/>
            </a:endParaRPr>
          </a:p>
        </p:txBody>
      </p:sp>
      <p:sp>
        <p:nvSpPr>
          <p:cNvPr id="3" name="Content Placeholder 2">
            <a:extLst>
              <a:ext uri="{FF2B5EF4-FFF2-40B4-BE49-F238E27FC236}">
                <a16:creationId xmlns:a16="http://schemas.microsoft.com/office/drawing/2014/main" id="{27DA6772-FCCF-480A-4FA9-A7CF9D8B47D2}"/>
              </a:ext>
            </a:extLst>
          </p:cNvPr>
          <p:cNvSpPr>
            <a:spLocks noGrp="1"/>
          </p:cNvSpPr>
          <p:nvPr>
            <p:ph idx="14"/>
          </p:nvPr>
        </p:nvSpPr>
        <p:spPr/>
        <p:txBody>
          <a:bodyPr vert="horz" lIns="0" tIns="0" rIns="0" bIns="0" rtlCol="0" anchor="t">
            <a:normAutofit/>
          </a:bodyPr>
          <a:lstStyle/>
          <a:p>
            <a:pPr marL="313690" indent="-313690"/>
            <a:r>
              <a:rPr lang="en-US" dirty="0">
                <a:latin typeface="Open Sans"/>
                <a:ea typeface="Open Sans"/>
                <a:cs typeface="Open Sans"/>
              </a:rPr>
              <a:t>The requirement for </a:t>
            </a:r>
            <a:r>
              <a:rPr lang="en-US" u="sng" dirty="0">
                <a:latin typeface="Open Sans"/>
                <a:ea typeface="Open Sans"/>
                <a:cs typeface="Open Sans"/>
              </a:rPr>
              <a:t>intent</a:t>
            </a:r>
            <a:r>
              <a:rPr lang="en-US" dirty="0">
                <a:latin typeface="Open Sans"/>
                <a:ea typeface="Open Sans"/>
                <a:cs typeface="Open Sans"/>
              </a:rPr>
              <a:t> (</a:t>
            </a:r>
            <a:r>
              <a:rPr lang="en-US" i="1" dirty="0" err="1">
                <a:latin typeface="Open Sans"/>
                <a:ea typeface="Open Sans"/>
                <a:cs typeface="Open Sans"/>
              </a:rPr>
              <a:t>mens</a:t>
            </a:r>
            <a:r>
              <a:rPr lang="en-US" i="1" dirty="0">
                <a:latin typeface="Open Sans"/>
                <a:ea typeface="Open Sans"/>
                <a:cs typeface="Open Sans"/>
              </a:rPr>
              <a:t> rea</a:t>
            </a:r>
            <a:r>
              <a:rPr lang="en-US" dirty="0">
                <a:latin typeface="Open Sans"/>
                <a:ea typeface="Open Sans"/>
                <a:cs typeface="Open Sans"/>
              </a:rPr>
              <a:t>) is the same as with other gain offences in Norwegian law.</a:t>
            </a:r>
            <a:endParaRPr lang="en-US" dirty="0"/>
          </a:p>
          <a:p>
            <a:pPr marL="313690" indent="-313690"/>
            <a:r>
              <a:rPr lang="en-US" dirty="0">
                <a:latin typeface="Open Sans"/>
                <a:ea typeface="Open Sans"/>
                <a:cs typeface="Open Sans"/>
              </a:rPr>
              <a:t>Some wanted to criminalize  </a:t>
            </a:r>
            <a:r>
              <a:rPr lang="en-US" u="sng" dirty="0">
                <a:latin typeface="Open Sans"/>
                <a:ea typeface="Open Sans"/>
                <a:cs typeface="Open Sans"/>
              </a:rPr>
              <a:t>gross negligence</a:t>
            </a:r>
            <a:r>
              <a:rPr lang="en-US" dirty="0">
                <a:latin typeface="Open Sans"/>
                <a:ea typeface="Open Sans"/>
                <a:cs typeface="Open Sans"/>
              </a:rPr>
              <a:t> as well, but that was not supported by the Ministry.</a:t>
            </a:r>
          </a:p>
          <a:p>
            <a:pPr marL="313690" indent="-313690"/>
            <a:r>
              <a:rPr lang="en-US" dirty="0">
                <a:latin typeface="Open Sans"/>
                <a:ea typeface="Open Sans"/>
                <a:cs typeface="Open Sans"/>
              </a:rPr>
              <a:t>The target of the law is: employers who knowingly ‘steal’ from employees to enrich themselves.</a:t>
            </a:r>
            <a:endParaRPr lang="en-US" dirty="0"/>
          </a:p>
        </p:txBody>
      </p:sp>
      <p:sp>
        <p:nvSpPr>
          <p:cNvPr id="4" name="Content Placeholder 3">
            <a:extLst>
              <a:ext uri="{FF2B5EF4-FFF2-40B4-BE49-F238E27FC236}">
                <a16:creationId xmlns:a16="http://schemas.microsoft.com/office/drawing/2014/main" id="{0DA3B953-3240-A842-14C2-32B87D725D8D}"/>
              </a:ext>
            </a:extLst>
          </p:cNvPr>
          <p:cNvSpPr>
            <a:spLocks noGrp="1"/>
          </p:cNvSpPr>
          <p:nvPr>
            <p:ph idx="15"/>
          </p:nvPr>
        </p:nvSpPr>
        <p:spPr/>
        <p:txBody>
          <a:bodyPr vert="horz" lIns="0" tIns="0" rIns="0" bIns="0" rtlCol="0" anchor="t">
            <a:normAutofit/>
          </a:bodyPr>
          <a:lstStyle/>
          <a:p>
            <a:pPr marL="313690" indent="-313690"/>
            <a:r>
              <a:rPr lang="is-IS">
                <a:latin typeface="Open Sans"/>
                <a:ea typeface="Open Sans"/>
                <a:cs typeface="Open Sans"/>
              </a:rPr>
              <a:t>Krafan um brotavilja (</a:t>
            </a:r>
            <a:r>
              <a:rPr lang="is-IS" i="1">
                <a:latin typeface="Open Sans"/>
                <a:ea typeface="Open Sans"/>
                <a:cs typeface="Open Sans"/>
              </a:rPr>
              <a:t>mens rea</a:t>
            </a:r>
            <a:r>
              <a:rPr lang="is-IS">
                <a:latin typeface="Open Sans"/>
                <a:ea typeface="Open Sans"/>
                <a:cs typeface="Open Sans"/>
              </a:rPr>
              <a:t>) er í samræmi við önnur auðgunarbrot í norskum lögum.</a:t>
            </a:r>
            <a:endParaRPr lang="en-US">
              <a:latin typeface="Open Sans"/>
              <a:ea typeface="Open Sans"/>
              <a:cs typeface="Open Sans"/>
            </a:endParaRPr>
          </a:p>
          <a:p>
            <a:pPr marL="313435" indent="-313690"/>
            <a:r>
              <a:rPr lang="is-IS"/>
              <a:t>Sumir </a:t>
            </a:r>
            <a:r>
              <a:rPr lang="is-IS" dirty="0"/>
              <a:t>umsagnaraðilar lögðu til að </a:t>
            </a:r>
            <a:r>
              <a:rPr lang="is-IS" u="sng" dirty="0"/>
              <a:t>stórfellt gáleysi</a:t>
            </a:r>
            <a:r>
              <a:rPr lang="is-IS" dirty="0"/>
              <a:t> yrði einnig gert refsivert, en ráðuneytið fylgdi því ekki eftir. </a:t>
            </a:r>
          </a:p>
          <a:p>
            <a:pPr marL="313435" indent="-313690"/>
            <a:r>
              <a:rPr lang="is-IS" dirty="0"/>
              <a:t>Tilgangur sérstaks ákvæðis var að herja á vinnuveitendur sem „stela“ vísvitandi frá starfsmönnum til að auðga sjálfa sig.</a:t>
            </a:r>
          </a:p>
        </p:txBody>
      </p:sp>
    </p:spTree>
    <p:custDataLst>
      <p:tags r:id="rId1"/>
    </p:custDataLst>
    <p:extLst>
      <p:ext uri="{BB962C8B-B14F-4D97-AF65-F5344CB8AC3E}">
        <p14:creationId xmlns:p14="http://schemas.microsoft.com/office/powerpoint/2010/main" val="165144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E8D22-90EA-F032-1433-D101C4F11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9239F-004D-2433-6428-3737A2F0A138}"/>
              </a:ext>
            </a:extLst>
          </p:cNvPr>
          <p:cNvSpPr>
            <a:spLocks noGrp="1"/>
          </p:cNvSpPr>
          <p:nvPr>
            <p:ph type="title"/>
          </p:nvPr>
        </p:nvSpPr>
        <p:spPr>
          <a:xfrm>
            <a:off x="782392" y="604768"/>
            <a:ext cx="10624407" cy="753961"/>
          </a:xfrm>
        </p:spPr>
        <p:txBody>
          <a:bodyPr anchor="b">
            <a:normAutofit/>
          </a:bodyPr>
          <a:lstStyle/>
          <a:p>
            <a:r>
              <a:rPr lang="nb-NO" dirty="0" err="1"/>
              <a:t>Criterion</a:t>
            </a:r>
            <a:r>
              <a:rPr lang="nb-NO" dirty="0"/>
              <a:t>                                                </a:t>
            </a:r>
            <a:r>
              <a:rPr lang="nb-NO" dirty="0" err="1"/>
              <a:t>Viðmið</a:t>
            </a:r>
            <a:endParaRPr lang="nb-NO" dirty="0"/>
          </a:p>
        </p:txBody>
      </p:sp>
      <p:sp>
        <p:nvSpPr>
          <p:cNvPr id="4" name="Content Placeholder 3">
            <a:extLst>
              <a:ext uri="{FF2B5EF4-FFF2-40B4-BE49-F238E27FC236}">
                <a16:creationId xmlns:a16="http://schemas.microsoft.com/office/drawing/2014/main" id="{4908EA39-E366-4A4C-1EEA-BB90FD61C5BD}"/>
              </a:ext>
            </a:extLst>
          </p:cNvPr>
          <p:cNvSpPr>
            <a:spLocks noGrp="1"/>
          </p:cNvSpPr>
          <p:nvPr>
            <p:ph idx="15"/>
          </p:nvPr>
        </p:nvSpPr>
        <p:spPr>
          <a:xfrm>
            <a:off x="6406697" y="1562145"/>
            <a:ext cx="5000102" cy="4509483"/>
          </a:xfrm>
        </p:spPr>
        <p:txBody>
          <a:bodyPr vert="horz" lIns="0" tIns="0" rIns="0" bIns="0" rtlCol="0">
            <a:normAutofit/>
          </a:bodyPr>
          <a:lstStyle/>
          <a:p>
            <a:pPr marL="313690" indent="-313690"/>
            <a:r>
              <a:rPr lang="is-IS"/>
              <a:t>Beinist fyrst og fremst að aðstæðum þar sem vinnuveitandi raunverulega </a:t>
            </a:r>
            <a:r>
              <a:rPr lang="is-IS" u="sng"/>
              <a:t>stelur</a:t>
            </a:r>
            <a:r>
              <a:rPr lang="is-IS"/>
              <a:t> í hagnaðarskyni réttmætum launum starfsmanns vísvitandi </a:t>
            </a:r>
            <a:endParaRPr lang="en-US"/>
          </a:p>
          <a:p>
            <a:pPr marL="313690" indent="-313690"/>
            <a:r>
              <a:rPr lang="is-IS" b="1"/>
              <a:t>Ekki</a:t>
            </a:r>
            <a:r>
              <a:rPr lang="is-IS"/>
              <a:t> aðstæðum þar sem vinnuveitandi hafði málefnalegur ástæður til að ætla að honum bæri ekki skylda til að greiða það sem krafist er.</a:t>
            </a:r>
          </a:p>
          <a:p>
            <a:pPr marL="313690" indent="-313690"/>
            <a:r>
              <a:rPr lang="is-IS"/>
              <a:t>Þ.e.a.s. „heiðarleg mistök“ eða sannkallaður misskilningur</a:t>
            </a:r>
          </a:p>
        </p:txBody>
      </p:sp>
      <p:graphicFrame>
        <p:nvGraphicFramePr>
          <p:cNvPr id="7" name="Content Placeholder 2">
            <a:extLst>
              <a:ext uri="{FF2B5EF4-FFF2-40B4-BE49-F238E27FC236}">
                <a16:creationId xmlns:a16="http://schemas.microsoft.com/office/drawing/2014/main" id="{30DF5B8E-53BA-DA8B-310B-5693B71804E3}"/>
              </a:ext>
            </a:extLst>
          </p:cNvPr>
          <p:cNvGraphicFramePr>
            <a:graphicFrameLocks noGrp="1"/>
          </p:cNvGraphicFramePr>
          <p:nvPr>
            <p:ph idx="14"/>
            <p:extLst>
              <p:ext uri="{D42A27DB-BD31-4B8C-83A1-F6EECF244321}">
                <p14:modId xmlns:p14="http://schemas.microsoft.com/office/powerpoint/2010/main" val="1757952097"/>
              </p:ext>
            </p:extLst>
          </p:nvPr>
        </p:nvGraphicFramePr>
        <p:xfrm>
          <a:off x="782391" y="1562145"/>
          <a:ext cx="5000102" cy="4509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1730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50123562705633"/>
</p:tagLst>
</file>

<file path=ppt/tags/tag10.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1.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2.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3.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4.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5.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6.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7.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18.xml><?xml version="1.0" encoding="utf-8"?>
<p:tagLst xmlns:a="http://schemas.openxmlformats.org/drawingml/2006/main" xmlns:r="http://schemas.openxmlformats.org/officeDocument/2006/relationships" xmlns:p="http://schemas.openxmlformats.org/presentationml/2006/main">
  <p:tag name="TEMPLAFYSLIDEID" val="637050123562705633"/>
</p:tagLst>
</file>

<file path=ppt/tags/tag2.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3.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4.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5.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6.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7.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8.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ags/tag9.xml><?xml version="1.0" encoding="utf-8"?>
<p:tagLst xmlns:a="http://schemas.openxmlformats.org/drawingml/2006/main" xmlns:r="http://schemas.openxmlformats.org/officeDocument/2006/relationships" xmlns:p="http://schemas.openxmlformats.org/presentationml/2006/main">
  <p:tag name="TEMPLAFYSLIDEID" val="637050123562705634"/>
</p:tagLst>
</file>

<file path=ppt/theme/theme1.xml><?xml version="1.0" encoding="utf-8"?>
<a:theme xmlns:a="http://schemas.openxmlformats.org/drawingml/2006/main" name="Office-tema">
  <a:themeElements>
    <a:clrScheme name="LO 120219">
      <a:dk1>
        <a:sysClr val="windowText" lastClr="000000"/>
      </a:dk1>
      <a:lt1>
        <a:sysClr val="window" lastClr="FFFFFF"/>
      </a:lt1>
      <a:dk2>
        <a:srgbClr val="CCCCCC"/>
      </a:dk2>
      <a:lt2>
        <a:srgbClr val="FF0000"/>
      </a:lt2>
      <a:accent1>
        <a:srgbClr val="666666"/>
      </a:accent1>
      <a:accent2>
        <a:srgbClr val="FF0000"/>
      </a:accent2>
      <a:accent3>
        <a:srgbClr val="009FE3"/>
      </a:accent3>
      <a:accent4>
        <a:srgbClr val="3FA535"/>
      </a:accent4>
      <a:accent5>
        <a:srgbClr val="F69F07"/>
      </a:accent5>
      <a:accent6>
        <a:srgbClr val="283583"/>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_PPT_Open-Sans_v1-4" id="{FE025BC9-F763-4175-9F7B-B04065C9D485}" vid="{C92F2761-EDFA-46DE-8AE3-2851027D8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24354b8-b373-4c83-b1b9-0cf261b5ae16"/>
    <lcf76f155ced4ddcb4097134ff3c332f xmlns="7ecab16a-fa61-4795-9dd6-c8e36ee4006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FD7B05CBE9E04484C69856D9255B98" ma:contentTypeVersion="14" ma:contentTypeDescription="Create a new document." ma:contentTypeScope="" ma:versionID="c1cc883b7d6142f36d302d298db8a122">
  <xsd:schema xmlns:xsd="http://www.w3.org/2001/XMLSchema" xmlns:xs="http://www.w3.org/2001/XMLSchema" xmlns:p="http://schemas.microsoft.com/office/2006/metadata/properties" xmlns:ns2="7ecab16a-fa61-4795-9dd6-c8e36ee40067" xmlns:ns3="324354b8-b373-4c83-b1b9-0cf261b5ae16" targetNamespace="http://schemas.microsoft.com/office/2006/metadata/properties" ma:root="true" ma:fieldsID="68e10b6675bc6e4364d49b2c2609c618" ns2:_="" ns3:_="">
    <xsd:import namespace="7ecab16a-fa61-4795-9dd6-c8e36ee40067"/>
    <xsd:import namespace="324354b8-b373-4c83-b1b9-0cf261b5ae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ab16a-fa61-4795-9dd6-c8e36ee400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d005be-ddbf-41de-bb7a-ed0b2cd9930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354b8-b373-4c83-b1b9-0cf261b5ae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89d8de-5aa2-4406-91a1-d1f1b2be6e4b}" ma:internalName="TaxCatchAll" ma:showField="CatchAllData" ma:web="324354b8-b373-4c83-b1b9-0cf261b5ae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8EEBC-65C4-4C8C-A0AB-FC64CA5CC126}">
  <ds:schemaRefs>
    <ds:schemaRef ds:uri="http://schemas.microsoft.com/sharepoint/v3/contenttype/forms"/>
  </ds:schemaRefs>
</ds:datastoreItem>
</file>

<file path=customXml/itemProps2.xml><?xml version="1.0" encoding="utf-8"?>
<ds:datastoreItem xmlns:ds="http://schemas.openxmlformats.org/officeDocument/2006/customXml" ds:itemID="{E3AF3C04-5248-4D72-8B17-058C59BF7E4E}">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7ecab16a-fa61-4795-9dd6-c8e36ee40067"/>
    <ds:schemaRef ds:uri="http://schemas.microsoft.com/office/infopath/2007/PartnerControls"/>
    <ds:schemaRef ds:uri="324354b8-b373-4c83-b1b9-0cf261b5ae16"/>
    <ds:schemaRef ds:uri="http://www.w3.org/XML/1998/namespace"/>
  </ds:schemaRefs>
</ds:datastoreItem>
</file>

<file path=customXml/itemProps3.xml><?xml version="1.0" encoding="utf-8"?>
<ds:datastoreItem xmlns:ds="http://schemas.openxmlformats.org/officeDocument/2006/customXml" ds:itemID="{0EBD29F1-E4D8-4E2A-A718-79B34E914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ab16a-fa61-4795-9dd6-c8e36ee40067"/>
    <ds:schemaRef ds:uri="324354b8-b373-4c83-b1b9-0cf261b5a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LO_PPT_Open-Sans_v1-4</Template>
  <TotalTime>1128</TotalTime>
  <Words>2614</Words>
  <Application>Microsoft Office PowerPoint</Application>
  <PresentationFormat>Widescreen</PresentationFormat>
  <Paragraphs>167</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Open Sans</vt:lpstr>
      <vt:lpstr>Verdana</vt:lpstr>
      <vt:lpstr>Wingdings</vt:lpstr>
      <vt:lpstr>Office-tema</vt:lpstr>
      <vt:lpstr>Norwegian Legislation Against Wage theft :: Lagasetning í Noregi gegn Launaþjófnaði</vt:lpstr>
      <vt:lpstr>Background :: Forsaga </vt:lpstr>
      <vt:lpstr>Drafting the legislation :: Smíði lagafrumvarpsins</vt:lpstr>
      <vt:lpstr>Erna Solberg               Jonas Gahr Støre and Kine Asper Vistnes</vt:lpstr>
      <vt:lpstr>The result :: Niðurstaðan</vt:lpstr>
      <vt:lpstr>The result (cont.): Provisions :: Niðurstaðan (frh.): Ákvæðin</vt:lpstr>
      <vt:lpstr>Article 395: Text and scope: :: Grein 395: Innihald og svið</vt:lpstr>
      <vt:lpstr>Intent to make gain :: Ásetningur um auðgun</vt:lpstr>
      <vt:lpstr>Criterion                                                Viðmið</vt:lpstr>
      <vt:lpstr>Ministry’s commentary :: Álit ráðuneytisins</vt:lpstr>
      <vt:lpstr>Gross wage theft :: Stórfelldur launaþjófnaður</vt:lpstr>
      <vt:lpstr>Thresholds + aggravating factors ::  Viðmiðunarmörk + íþyngjandi þættir</vt:lpstr>
      <vt:lpstr>§ 12 — Duties to inform, ensure and document :: 12. gr.  — Upplýsinga-, trygginga- og skráningarskylda</vt:lpstr>
      <vt:lpstr>General Application Act § 15 — criminal liability :: 15. gr. - refsiábyrgð</vt:lpstr>
      <vt:lpstr>First criminal judgment after § 395 :: Fyrsta dómsmálið á grundvelli laganna</vt:lpstr>
      <vt:lpstr>Same case — sentencing considerations :: Frh. Sjónarmið við refsingu</vt:lpstr>
      <vt:lpstr>The Fibertec judgment — 14 February 2025  :: Fibertec dómurinn – 14. febrúar 2025</vt:lpstr>
      <vt:lpstr>Three of the workers who experienced wage theft Þrír af verkamönnunum sem urðu fyrir launaþjófnaði (foto: Øystein Helmikstøl)</vt:lpstr>
      <vt:lpstr>Borgarting Court of Appeal (January 2nd 2026) :: Áfrýjunardómstóllinn í Borgarting (2. janúar 2026)</vt:lpstr>
      <vt:lpstr>PowerPoint Presentation</vt:lpstr>
      <vt:lpstr>Summary 1/2 :: Samantekt 1/2</vt:lpstr>
      <vt:lpstr>Summary 2/2 :: Samantekt 2/2</vt:lpstr>
      <vt:lpstr>Thank you! :: Takk fyrir!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 Christian Fjeldstad</dc:creator>
  <cp:lastModifiedBy>Viðar Þorsteinsson</cp:lastModifiedBy>
  <cp:revision>330</cp:revision>
  <dcterms:created xsi:type="dcterms:W3CDTF">2026-01-14T13:28:26Z</dcterms:created>
  <dcterms:modified xsi:type="dcterms:W3CDTF">2026-02-26T22:09:31Z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2019-09-25T12:45:55.7362366</vt:lpwstr>
  </property>
  <property fmtid="{D5CDD505-2E9C-101B-9397-08002B2CF9AE}" pid="3" name="MSIP_Label_0417b563-ff0b-4d86-a2a7-929a5f2d3d8f_Enabled">
    <vt:lpwstr>true</vt:lpwstr>
  </property>
  <property fmtid="{D5CDD505-2E9C-101B-9397-08002B2CF9AE}" pid="4" name="MSIP_Label_0417b563-ff0b-4d86-a2a7-929a5f2d3d8f_SetDate">
    <vt:lpwstr>2026-01-14T13:56:09Z</vt:lpwstr>
  </property>
  <property fmtid="{D5CDD505-2E9C-101B-9397-08002B2CF9AE}" pid="5" name="MSIP_Label_0417b563-ff0b-4d86-a2a7-929a5f2d3d8f_Method">
    <vt:lpwstr>Privileged</vt:lpwstr>
  </property>
  <property fmtid="{D5CDD505-2E9C-101B-9397-08002B2CF9AE}" pid="6" name="MSIP_Label_0417b563-ff0b-4d86-a2a7-929a5f2d3d8f_Name">
    <vt:lpwstr>Intern</vt:lpwstr>
  </property>
  <property fmtid="{D5CDD505-2E9C-101B-9397-08002B2CF9AE}" pid="7" name="MSIP_Label_0417b563-ff0b-4d86-a2a7-929a5f2d3d8f_SiteId">
    <vt:lpwstr>3919550b-3be4-4e7f-ab18-bdb5a482916b</vt:lpwstr>
  </property>
  <property fmtid="{D5CDD505-2E9C-101B-9397-08002B2CF9AE}" pid="8" name="MSIP_Label_0417b563-ff0b-4d86-a2a7-929a5f2d3d8f_ActionId">
    <vt:lpwstr>a0b963fb-e34c-4a76-ba19-946bcc17c500</vt:lpwstr>
  </property>
  <property fmtid="{D5CDD505-2E9C-101B-9397-08002B2CF9AE}" pid="9" name="MSIP_Label_0417b563-ff0b-4d86-a2a7-929a5f2d3d8f_ContentBits">
    <vt:lpwstr>0</vt:lpwstr>
  </property>
  <property fmtid="{D5CDD505-2E9C-101B-9397-08002B2CF9AE}" pid="10" name="MSIP_Label_0417b563-ff0b-4d86-a2a7-929a5f2d3d8f_Tag">
    <vt:lpwstr>10, 0, 1, 1</vt:lpwstr>
  </property>
  <property fmtid="{D5CDD505-2E9C-101B-9397-08002B2CF9AE}" pid="11" name="MediaServiceImageTags">
    <vt:lpwstr/>
  </property>
  <property fmtid="{D5CDD505-2E9C-101B-9397-08002B2CF9AE}" pid="12" name="ContentTypeId">
    <vt:lpwstr>0x01010010FD7B05CBE9E04484C69856D9255B98</vt:lpwstr>
  </property>
</Properties>
</file>