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6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8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9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7983" r:id="rId5"/>
    <p:sldId id="8002" r:id="rId6"/>
    <p:sldId id="7997" r:id="rId7"/>
    <p:sldId id="8005" r:id="rId8"/>
    <p:sldId id="8013" r:id="rId9"/>
    <p:sldId id="8008" r:id="rId10"/>
    <p:sldId id="8007" r:id="rId11"/>
    <p:sldId id="8006" r:id="rId12"/>
    <p:sldId id="8012" r:id="rId13"/>
    <p:sldId id="8009" r:id="rId14"/>
    <p:sldId id="8010" r:id="rId15"/>
    <p:sldId id="8014" r:id="rId16"/>
    <p:sldId id="8015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02EA79-5BE5-E4A7-D83C-CAC8AC6AD710}" name="Jón Örn Gunnarsson - HMS" initials="JG" userId="S::jon.gunnarsson@hms.is::5b1470cc-2395-4afb-93eb-55ffaf17257a" providerId="AD"/>
  <p188:author id="{0CC4C594-7BC5-8E34-846B-BA51713DD062}" name="Kristín Amalía Líndal - HMS" initials="KL" userId="S::kristin.lindal@hms.is::6dc20cfa-b180-4fde-9a74-3cd76d579367" providerId="AD"/>
  <p188:author id="{4ACA54A3-5AE6-E8F5-4284-BD0961D4C044}" name="Elmar Erlendsson - HMS" initials="EE" userId="S::elmar.erlendsson@hms.is::ed8cc650-72db-4942-9649-ef79d82588b9" providerId="AD"/>
  <p188:author id="{212262DE-17F2-682C-CB87-D2112947CC12}" name="Jónas Atli Gunnarsson - HMS" initials="JG" userId="S::jonas.gunnarsson@hms.is::cd17c1ec-58c3-48fd-b5e5-3098da7675a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B1B0"/>
    <a:srgbClr val="E25E5C"/>
    <a:srgbClr val="C1A78D"/>
    <a:srgbClr val="CCD2D8"/>
    <a:srgbClr val="E7EAED"/>
    <a:srgbClr val="11223A"/>
    <a:srgbClr val="595959"/>
    <a:srgbClr val="7CC3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029746-D790-4659-BEFB-093702049F3A}" v="302" dt="2026-02-22T17:19:37.6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26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ónas Atli Gunnarsson - HMS" userId="cd17c1ec-58c3-48fd-b5e5-3098da7675af" providerId="ADAL" clId="{6DFD954C-160E-42E4-A9E2-D078A883738A}"/>
    <pc:docChg chg="modSld">
      <pc:chgData name="Jónas Atli Gunnarsson - HMS" userId="cd17c1ec-58c3-48fd-b5e5-3098da7675af" providerId="ADAL" clId="{6DFD954C-160E-42E4-A9E2-D078A883738A}" dt="2026-02-23T11:06:02.551" v="33" actId="20577"/>
      <pc:docMkLst>
        <pc:docMk/>
      </pc:docMkLst>
      <pc:sldChg chg="modSp mod">
        <pc:chgData name="Jónas Atli Gunnarsson - HMS" userId="cd17c1ec-58c3-48fd-b5e5-3098da7675af" providerId="ADAL" clId="{6DFD954C-160E-42E4-A9E2-D078A883738A}" dt="2026-02-23T11:06:02.551" v="33" actId="20577"/>
        <pc:sldMkLst>
          <pc:docMk/>
          <pc:sldMk cId="3614447608" sldId="7983"/>
        </pc:sldMkLst>
        <pc:spChg chg="mod">
          <ac:chgData name="Jónas Atli Gunnarsson - HMS" userId="cd17c1ec-58c3-48fd-b5e5-3098da7675af" providerId="ADAL" clId="{6DFD954C-160E-42E4-A9E2-D078A883738A}" dt="2026-02-23T11:06:02.551" v="33" actId="20577"/>
          <ac:spMkLst>
            <pc:docMk/>
            <pc:sldMk cId="3614447608" sldId="7983"/>
            <ac:spMk id="10" creationId="{8942407F-504E-3F3C-464C-1FC4ABFC348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.sharepoint.com/sites/Hafdeild/Shared%20Documents/General/Kynningar/2026-02%20Eflingar&#254;ing/Copy%20of%20Myndir%20fyrir%20gl&#230;rukynningu%20vinnustofa%20h&#250;sn&#230;&#240;ism&#225;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-my.sharepoint.com/personal/kristin_lindal_hms_is/Documents/Desktop/Jan&#250;ar%202026/Myndir%20fyrir%20gl&#230;rukynningu%20vinnustofa%20h&#250;sn&#230;&#240;ism&#225;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-my.sharepoint.com/personal/kristin_lindal_hms_is/Documents/Desktop/Jan&#250;ar%202026/Myndir%20fyrir%20gl&#230;rukynningu%20vinnustofa%20h&#250;sn&#230;&#240;ism&#225;l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-my.sharepoint.com/personal/kristin_lindal_hms_is/Documents/Desktop/Jan&#250;ar%202026/Myndir%20fyrir%20gl&#230;rukynningu%20vinnustofa%20h&#250;sn&#230;&#240;ism&#225;l.xlsx" TargetMode="Externa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.sharepoint.com/sites/Hafdeild/Shared%20Documents/General/Kynningar/2026-02%20Eflingar&#254;ing/Copy%20of%20Myndir%20fyrir%20gl&#230;rukynningu%20vinnustofa%20h&#250;sn&#230;&#240;ism&#225;l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-my.sharepoint.com/personal/kristin_lindal_hms_is/Documents/Desktop/Jan&#250;ar%202026/Myndir%20fyrir%20gl&#230;rukynningu%20vinnustofa%20h&#250;sn&#230;&#240;ism&#225;l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-my.sharepoint.com/personal/kristin_lindal_hms_is/Documents/Desktop/Jan&#250;ar%202026/Myndir%20fyrir%20gl&#230;rukynningu%20vinnustofa%20h&#250;sn&#230;&#240;ism&#225;l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-my.sharepoint.com/personal/kristin_lindal_hms_is/Documents/Desktop/Jan&#250;ar%202026/Myndir%20fyrir%20gl&#230;rukynningu%20vinnustofa%20h&#250;sn&#230;&#240;ism&#225;l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-my.sharepoint.com/personal/kristin_lindal_hms_is/Documents/Desktop/Jan&#250;ar%202026/Myndir%20fyrir%20gl&#230;rukynningu%20vinnustofa%20h&#250;sn&#230;&#240;ism&#225;l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-my.sharepoint.com/personal/kristin_lindal_hms_is/Documents/Desktop/Jan&#250;ar%202026/Myndir%20fyrir%20gl&#230;rukynningu%20vinnustofa%20h&#250;sn&#230;&#240;ism&#225;l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-my.sharepoint.com/personal/kristin_lindal_hms_is/Documents/Desktop/Jan&#250;ar%202026/Myndir%20fyrir%20gl&#230;rukynningu%20vinnustofa%20h&#250;sn&#230;&#240;ism&#225;l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ristin.lindal\Downloads\Vextir%20Se&#240;labanka%20&#205;slands%20(4)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ibudalanasjodur-my.sharepoint.com/personal/kristin_lindal_hms_is/Documents/Desktop/Jan&#250;ar%202026/Myndir%20fyrir%20gl&#230;rukynningu%20vinnustofa%20h&#250;sn&#230;&#240;ism&#225;l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>
                <a:solidFill>
                  <a:srgbClr val="11223A"/>
                </a:solidFill>
              </a:rPr>
              <a:t>Íbúðaverð 2000-2025</a:t>
            </a:r>
            <a:br>
              <a:rPr lang="is-IS" b="1"/>
            </a:br>
            <a:r>
              <a:rPr lang="is-IS" sz="1100" b="1" i="1">
                <a:solidFill>
                  <a:srgbClr val="11223A"/>
                </a:solidFill>
              </a:rPr>
              <a:t>House</a:t>
            </a:r>
            <a:r>
              <a:rPr lang="is-IS" sz="1100" b="1" i="1" baseline="0">
                <a:solidFill>
                  <a:srgbClr val="11223A"/>
                </a:solidFill>
              </a:rPr>
              <a:t> prices 2000-2025</a:t>
            </a:r>
            <a:endParaRPr lang="is-IS" b="1">
              <a:solidFill>
                <a:srgbClr val="11223A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'Nominal house'!$M$17</c:f>
              <c:strCache>
                <c:ptCount val="1"/>
                <c:pt idx="0">
                  <c:v>IS</c:v>
                </c:pt>
              </c:strCache>
            </c:strRef>
          </c:tx>
          <c:spPr>
            <a:ln w="28575" cap="rnd">
              <a:solidFill>
                <a:srgbClr val="11223A"/>
              </a:solidFill>
              <a:round/>
            </a:ln>
            <a:effectLst/>
          </c:spPr>
          <c:marker>
            <c:symbol val="none"/>
          </c:marker>
          <c:cat>
            <c:numRef>
              <c:f>'Nominal house'!$L$18:$L$42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'Nominal house'!$M$18:$M$42</c:f>
              <c:numCache>
                <c:formatCode>0</c:formatCode>
                <c:ptCount val="25"/>
                <c:pt idx="0" formatCode="General">
                  <c:v>100</c:v>
                </c:pt>
                <c:pt idx="1">
                  <c:v>106.31382388982904</c:v>
                </c:pt>
                <c:pt idx="2">
                  <c:v>111.43558094706087</c:v>
                </c:pt>
                <c:pt idx="3">
                  <c:v>124.45031191952309</c:v>
                </c:pt>
                <c:pt idx="4">
                  <c:v>137.53649231416327</c:v>
                </c:pt>
                <c:pt idx="5">
                  <c:v>176.72504222737942</c:v>
                </c:pt>
                <c:pt idx="6">
                  <c:v>206.44946000494278</c:v>
                </c:pt>
                <c:pt idx="7">
                  <c:v>225.82683492993851</c:v>
                </c:pt>
                <c:pt idx="8">
                  <c:v>239.8841442056117</c:v>
                </c:pt>
                <c:pt idx="9">
                  <c:v>216.6040268630712</c:v>
                </c:pt>
                <c:pt idx="10">
                  <c:v>210.03140909842233</c:v>
                </c:pt>
                <c:pt idx="11">
                  <c:v>219.76165387790152</c:v>
                </c:pt>
                <c:pt idx="12">
                  <c:v>234.93955256059249</c:v>
                </c:pt>
                <c:pt idx="13">
                  <c:v>248.49015419939059</c:v>
                </c:pt>
                <c:pt idx="14">
                  <c:v>269.42337674610121</c:v>
                </c:pt>
                <c:pt idx="15">
                  <c:v>291.62956552876068</c:v>
                </c:pt>
                <c:pt idx="16">
                  <c:v>320.11236732704532</c:v>
                </c:pt>
                <c:pt idx="17">
                  <c:v>382.60582315784319</c:v>
                </c:pt>
                <c:pt idx="18">
                  <c:v>414.13251615606362</c:v>
                </c:pt>
                <c:pt idx="19">
                  <c:v>432.46075109621893</c:v>
                </c:pt>
                <c:pt idx="20">
                  <c:v>460.15760925054349</c:v>
                </c:pt>
                <c:pt idx="21">
                  <c:v>517.82604185711102</c:v>
                </c:pt>
                <c:pt idx="22">
                  <c:v>626.56039720039769</c:v>
                </c:pt>
                <c:pt idx="23">
                  <c:v>675.30931724648406</c:v>
                </c:pt>
                <c:pt idx="24">
                  <c:v>729.70857425245993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4D-4E98-AC41-53E3EDD2C060}"/>
            </c:ext>
          </c:extLst>
        </c:ser>
        <c:ser>
          <c:idx val="1"/>
          <c:order val="1"/>
          <c:tx>
            <c:strRef>
              <c:f>'Nominal house'!$N$17</c:f>
              <c:strCache>
                <c:ptCount val="1"/>
                <c:pt idx="0">
                  <c:v>NO</c:v>
                </c:pt>
              </c:strCache>
            </c:strRef>
          </c:tx>
          <c:spPr>
            <a:ln w="28575" cap="rnd">
              <a:solidFill>
                <a:srgbClr val="E25E5C"/>
              </a:solidFill>
              <a:round/>
            </a:ln>
            <a:effectLst/>
          </c:spPr>
          <c:marker>
            <c:symbol val="none"/>
          </c:marker>
          <c:cat>
            <c:numRef>
              <c:f>'Nominal house'!$L$18:$L$42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'Nominal house'!$N$18:$N$42</c:f>
              <c:numCache>
                <c:formatCode>0</c:formatCode>
                <c:ptCount val="25"/>
                <c:pt idx="0" formatCode="General">
                  <c:v>100</c:v>
                </c:pt>
                <c:pt idx="1">
                  <c:v>106.89440993788818</c:v>
                </c:pt>
                <c:pt idx="2">
                  <c:v>112.23602484472049</c:v>
                </c:pt>
                <c:pt idx="3">
                  <c:v>114.09937888198758</c:v>
                </c:pt>
                <c:pt idx="4">
                  <c:v>125.71428571428571</c:v>
                </c:pt>
                <c:pt idx="5">
                  <c:v>136.08695652173913</c:v>
                </c:pt>
                <c:pt idx="6">
                  <c:v>154.72049689440993</c:v>
                </c:pt>
                <c:pt idx="7">
                  <c:v>174.1614906832298</c:v>
                </c:pt>
                <c:pt idx="8">
                  <c:v>172.29813664596273</c:v>
                </c:pt>
                <c:pt idx="9">
                  <c:v>175.59006211180125</c:v>
                </c:pt>
                <c:pt idx="10">
                  <c:v>190</c:v>
                </c:pt>
                <c:pt idx="11">
                  <c:v>205.21739130434779</c:v>
                </c:pt>
                <c:pt idx="12">
                  <c:v>219.13043478260872</c:v>
                </c:pt>
                <c:pt idx="13">
                  <c:v>227.9503105590062</c:v>
                </c:pt>
                <c:pt idx="14">
                  <c:v>234.1614906832298</c:v>
                </c:pt>
                <c:pt idx="15">
                  <c:v>248.44720496894408</c:v>
                </c:pt>
                <c:pt idx="16">
                  <c:v>265.90062111801245</c:v>
                </c:pt>
                <c:pt idx="17">
                  <c:v>279.13043478260869</c:v>
                </c:pt>
                <c:pt idx="18">
                  <c:v>283.16770186335401</c:v>
                </c:pt>
                <c:pt idx="19">
                  <c:v>290.18633540372673</c:v>
                </c:pt>
                <c:pt idx="20">
                  <c:v>302.54658385093165</c:v>
                </c:pt>
                <c:pt idx="21">
                  <c:v>334.22360248447205</c:v>
                </c:pt>
                <c:pt idx="22">
                  <c:v>351.73913043478262</c:v>
                </c:pt>
                <c:pt idx="23">
                  <c:v>349.81366459627333</c:v>
                </c:pt>
                <c:pt idx="24">
                  <c:v>359.19254659633293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84D-4E98-AC41-53E3EDD2C060}"/>
            </c:ext>
          </c:extLst>
        </c:ser>
        <c:ser>
          <c:idx val="2"/>
          <c:order val="2"/>
          <c:tx>
            <c:strRef>
              <c:f>'Nominal house'!$O$17</c:f>
              <c:strCache>
                <c:ptCount val="1"/>
                <c:pt idx="0">
                  <c:v>SE</c:v>
                </c:pt>
              </c:strCache>
            </c:strRef>
          </c:tx>
          <c:spPr>
            <a:ln w="28575" cap="rnd">
              <a:solidFill>
                <a:srgbClr val="92B1B0"/>
              </a:solidFill>
              <a:round/>
            </a:ln>
            <a:effectLst/>
          </c:spPr>
          <c:marker>
            <c:symbol val="none"/>
          </c:marker>
          <c:cat>
            <c:numRef>
              <c:f>'Nominal house'!$L$18:$L$42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'Nominal house'!$O$18:$O$42</c:f>
              <c:numCache>
                <c:formatCode>0</c:formatCode>
                <c:ptCount val="25"/>
                <c:pt idx="0" formatCode="General">
                  <c:v>100</c:v>
                </c:pt>
                <c:pt idx="1">
                  <c:v>107.89724072312082</c:v>
                </c:pt>
                <c:pt idx="2">
                  <c:v>114.7478591817317</c:v>
                </c:pt>
                <c:pt idx="3">
                  <c:v>122.35965746907691</c:v>
                </c:pt>
                <c:pt idx="4">
                  <c:v>133.77735490009525</c:v>
                </c:pt>
                <c:pt idx="5">
                  <c:v>145.73170180507103</c:v>
                </c:pt>
                <c:pt idx="6">
                  <c:v>163.70313140411108</c:v>
                </c:pt>
                <c:pt idx="7">
                  <c:v>184.0828865902449</c:v>
                </c:pt>
                <c:pt idx="8">
                  <c:v>186.14816580010728</c:v>
                </c:pt>
                <c:pt idx="9">
                  <c:v>192.00795799893726</c:v>
                </c:pt>
                <c:pt idx="10">
                  <c:v>207.13000238301458</c:v>
                </c:pt>
                <c:pt idx="11">
                  <c:v>212.47172454276014</c:v>
                </c:pt>
                <c:pt idx="12">
                  <c:v>215.13908514939627</c:v>
                </c:pt>
                <c:pt idx="13">
                  <c:v>226.22858436438599</c:v>
                </c:pt>
                <c:pt idx="14">
                  <c:v>247.56046827099883</c:v>
                </c:pt>
                <c:pt idx="15">
                  <c:v>280.03785896439479</c:v>
                </c:pt>
                <c:pt idx="16">
                  <c:v>303.11997948953501</c:v>
                </c:pt>
                <c:pt idx="17">
                  <c:v>323.24069965612676</c:v>
                </c:pt>
                <c:pt idx="18">
                  <c:v>320.22329172578537</c:v>
                </c:pt>
                <c:pt idx="19">
                  <c:v>328.16936597390009</c:v>
                </c:pt>
                <c:pt idx="20">
                  <c:v>341.95422958142245</c:v>
                </c:pt>
                <c:pt idx="21">
                  <c:v>376.54590610999929</c:v>
                </c:pt>
                <c:pt idx="22">
                  <c:v>389.95271860791968</c:v>
                </c:pt>
                <c:pt idx="23">
                  <c:v>369.45394733172606</c:v>
                </c:pt>
                <c:pt idx="24">
                  <c:v>369.69898045856348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84D-4E98-AC41-53E3EDD2C060}"/>
            </c:ext>
          </c:extLst>
        </c:ser>
        <c:ser>
          <c:idx val="3"/>
          <c:order val="3"/>
          <c:tx>
            <c:strRef>
              <c:f>'Nominal house'!$P$17</c:f>
              <c:strCache>
                <c:ptCount val="1"/>
                <c:pt idx="0">
                  <c:v>DK</c:v>
                </c:pt>
              </c:strCache>
            </c:strRef>
          </c:tx>
          <c:spPr>
            <a:ln w="28575" cap="rnd">
              <a:solidFill>
                <a:srgbClr val="EA9D9C"/>
              </a:solidFill>
              <a:round/>
            </a:ln>
            <a:effectLst/>
          </c:spPr>
          <c:marker>
            <c:symbol val="none"/>
          </c:marker>
          <c:cat>
            <c:numRef>
              <c:f>'Nominal house'!$L$18:$L$42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'Nominal house'!$P$18:$P$42</c:f>
              <c:numCache>
                <c:formatCode>0</c:formatCode>
                <c:ptCount val="25"/>
                <c:pt idx="0" formatCode="General">
                  <c:v>100</c:v>
                </c:pt>
                <c:pt idx="1">
                  <c:v>105.84358523725849</c:v>
                </c:pt>
                <c:pt idx="2">
                  <c:v>109.66608084358533</c:v>
                </c:pt>
                <c:pt idx="3">
                  <c:v>115.12026325146077</c:v>
                </c:pt>
                <c:pt idx="4">
                  <c:v>127.73672075964082</c:v>
                </c:pt>
                <c:pt idx="5">
                  <c:v>153.33944363906232</c:v>
                </c:pt>
                <c:pt idx="6">
                  <c:v>190.21899504272264</c:v>
                </c:pt>
                <c:pt idx="7">
                  <c:v>195.30200412050581</c:v>
                </c:pt>
                <c:pt idx="8">
                  <c:v>185.18128742816418</c:v>
                </c:pt>
                <c:pt idx="9">
                  <c:v>162.99836276240595</c:v>
                </c:pt>
                <c:pt idx="10">
                  <c:v>167.57334828830852</c:v>
                </c:pt>
                <c:pt idx="11">
                  <c:v>164.70872412906652</c:v>
                </c:pt>
                <c:pt idx="12">
                  <c:v>160.31771801503731</c:v>
                </c:pt>
                <c:pt idx="13">
                  <c:v>166.51061294183484</c:v>
                </c:pt>
                <c:pt idx="14">
                  <c:v>172.79549757456914</c:v>
                </c:pt>
                <c:pt idx="15">
                  <c:v>184.90346927103894</c:v>
                </c:pt>
                <c:pt idx="16">
                  <c:v>193.31474911637915</c:v>
                </c:pt>
                <c:pt idx="17">
                  <c:v>202.88167853378565</c:v>
                </c:pt>
                <c:pt idx="18">
                  <c:v>211.8005196711768</c:v>
                </c:pt>
                <c:pt idx="19">
                  <c:v>216.56087138843878</c:v>
                </c:pt>
                <c:pt idx="20">
                  <c:v>225.89620863160243</c:v>
                </c:pt>
                <c:pt idx="21">
                  <c:v>251.91496535697047</c:v>
                </c:pt>
                <c:pt idx="22">
                  <c:v>263.83849538173791</c:v>
                </c:pt>
                <c:pt idx="23">
                  <c:v>253.80930613550342</c:v>
                </c:pt>
                <c:pt idx="24">
                  <c:v>262.68330808050592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84D-4E98-AC41-53E3EDD2C060}"/>
            </c:ext>
          </c:extLst>
        </c:ser>
        <c:ser>
          <c:idx val="4"/>
          <c:order val="4"/>
          <c:tx>
            <c:strRef>
              <c:f>'Nominal house'!$Q$17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rgbClr val="B39271"/>
              </a:solidFill>
              <a:round/>
            </a:ln>
            <a:effectLst/>
          </c:spPr>
          <c:marker>
            <c:symbol val="none"/>
          </c:marker>
          <c:cat>
            <c:numRef>
              <c:f>'Nominal house'!$L$18:$L$42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'Nominal house'!$Q$18:$Q$42</c:f>
              <c:numCache>
                <c:formatCode>0</c:formatCode>
                <c:ptCount val="25"/>
                <c:pt idx="0" formatCode="General">
                  <c:v>100</c:v>
                </c:pt>
                <c:pt idx="1">
                  <c:v>98.575929021473712</c:v>
                </c:pt>
                <c:pt idx="2">
                  <c:v>104.49723543782952</c:v>
                </c:pt>
                <c:pt idx="3">
                  <c:v>111.12254082551107</c:v>
                </c:pt>
                <c:pt idx="4">
                  <c:v>120.19094766619519</c:v>
                </c:pt>
                <c:pt idx="5">
                  <c:v>129.71520693808813</c:v>
                </c:pt>
                <c:pt idx="6">
                  <c:v>138.73998297489544</c:v>
                </c:pt>
                <c:pt idx="7">
                  <c:v>146.92267340600634</c:v>
                </c:pt>
                <c:pt idx="8">
                  <c:v>148.10499562006498</c:v>
                </c:pt>
                <c:pt idx="9">
                  <c:v>150.23572737993325</c:v>
                </c:pt>
                <c:pt idx="10">
                  <c:v>159.71131692282049</c:v>
                </c:pt>
                <c:pt idx="11">
                  <c:v>164.78509534502194</c:v>
                </c:pt>
                <c:pt idx="12">
                  <c:v>168.76586366285952</c:v>
                </c:pt>
                <c:pt idx="13">
                  <c:v>170.71797120333781</c:v>
                </c:pt>
                <c:pt idx="14">
                  <c:v>170.10979826589022</c:v>
                </c:pt>
                <c:pt idx="15">
                  <c:v>170.11830418109943</c:v>
                </c:pt>
                <c:pt idx="16">
                  <c:v>172.30432438982655</c:v>
                </c:pt>
                <c:pt idx="17">
                  <c:v>174.17987869342318</c:v>
                </c:pt>
                <c:pt idx="18">
                  <c:v>175.79174962553907</c:v>
                </c:pt>
                <c:pt idx="19">
                  <c:v>176.53176424872689</c:v>
                </c:pt>
                <c:pt idx="20">
                  <c:v>179.63642330003194</c:v>
                </c:pt>
                <c:pt idx="21">
                  <c:v>187.90417288323334</c:v>
                </c:pt>
                <c:pt idx="22">
                  <c:v>189.70742690755301</c:v>
                </c:pt>
                <c:pt idx="23">
                  <c:v>177.90972251259379</c:v>
                </c:pt>
                <c:pt idx="24">
                  <c:v>172.41064832924735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84D-4E98-AC41-53E3EDD2C0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52924208"/>
        <c:axId val="1052922288"/>
      </c:lineChart>
      <c:catAx>
        <c:axId val="105292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052922288"/>
        <c:crosses val="autoZero"/>
        <c:auto val="1"/>
        <c:lblAlgn val="ctr"/>
        <c:lblOffset val="100"/>
        <c:noMultiLvlLbl val="0"/>
      </c:catAx>
      <c:valAx>
        <c:axId val="1052922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Setimo" panose="020B0603020204030204" pitchFamily="34" charset="0"/>
                    <a:ea typeface="+mn-ea"/>
                    <a:cs typeface="Setimo" panose="020B0603020204030204" pitchFamily="34" charset="0"/>
                  </a:defRPr>
                </a:pPr>
                <a:r>
                  <a:rPr lang="is-IS" dirty="0">
                    <a:solidFill>
                      <a:schemeClr val="tx1"/>
                    </a:solidFill>
                  </a:rPr>
                  <a:t>Vísitala / </a:t>
                </a:r>
                <a:r>
                  <a:rPr lang="is-IS" dirty="0" err="1">
                    <a:solidFill>
                      <a:schemeClr val="tx1"/>
                    </a:solidFill>
                  </a:rPr>
                  <a:t>Index</a:t>
                </a:r>
                <a:endParaRPr lang="is-IS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Setimo" panose="020B0603020204030204" pitchFamily="34" charset="0"/>
                  <a:ea typeface="+mn-ea"/>
                  <a:cs typeface="Setimo" panose="020B0603020204030204" pitchFamily="34" charset="0"/>
                </a:defRPr>
              </a:pPr>
              <a:endParaRPr lang="is-I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052924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rgbClr val="11223A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 dirty="0">
                <a:solidFill>
                  <a:srgbClr val="11223A"/>
                </a:solidFill>
              </a:rPr>
              <a:t>Metin íbúðaþörf til 2050</a:t>
            </a:r>
            <a:br>
              <a:rPr lang="is-IS" b="1" dirty="0">
                <a:solidFill>
                  <a:srgbClr val="11223A"/>
                </a:solidFill>
              </a:rPr>
            </a:br>
            <a:r>
              <a:rPr lang="is-IS" sz="1100" b="1" i="1" dirty="0" err="1">
                <a:solidFill>
                  <a:srgbClr val="11223A"/>
                </a:solidFill>
              </a:rPr>
              <a:t>Estimated</a:t>
            </a:r>
            <a:r>
              <a:rPr lang="is-IS" sz="1100" b="1" i="1" dirty="0">
                <a:solidFill>
                  <a:srgbClr val="11223A"/>
                </a:solidFill>
              </a:rPr>
              <a:t> </a:t>
            </a:r>
            <a:r>
              <a:rPr lang="is-IS" sz="1100" b="1" i="1" dirty="0" err="1">
                <a:solidFill>
                  <a:srgbClr val="11223A"/>
                </a:solidFill>
              </a:rPr>
              <a:t>housing</a:t>
            </a:r>
            <a:r>
              <a:rPr lang="is-IS" sz="1100" b="1" i="1" dirty="0">
                <a:solidFill>
                  <a:srgbClr val="11223A"/>
                </a:solidFill>
              </a:rPr>
              <a:t> </a:t>
            </a:r>
            <a:r>
              <a:rPr lang="is-IS" sz="1100" b="1" i="1" dirty="0" err="1">
                <a:solidFill>
                  <a:srgbClr val="11223A"/>
                </a:solidFill>
              </a:rPr>
              <a:t>need</a:t>
            </a:r>
            <a:r>
              <a:rPr lang="is-IS" sz="1100" b="1" i="1" dirty="0">
                <a:solidFill>
                  <a:srgbClr val="11223A"/>
                </a:solidFill>
              </a:rPr>
              <a:t> </a:t>
            </a:r>
            <a:r>
              <a:rPr lang="is-IS" sz="1100" b="1" i="1" dirty="0" err="1">
                <a:solidFill>
                  <a:srgbClr val="11223A"/>
                </a:solidFill>
              </a:rPr>
              <a:t>to</a:t>
            </a:r>
            <a:r>
              <a:rPr lang="is-IS" sz="1100" b="1" i="1" dirty="0">
                <a:solidFill>
                  <a:srgbClr val="11223A"/>
                </a:solidFill>
              </a:rPr>
              <a:t> 2050</a:t>
            </a:r>
            <a:endParaRPr lang="is-IS" b="1" dirty="0">
              <a:solidFill>
                <a:srgbClr val="11223A"/>
              </a:solidFill>
            </a:endParaRPr>
          </a:p>
        </c:rich>
      </c:tx>
      <c:layout>
        <c:manualLayout>
          <c:xMode val="edge"/>
          <c:yMode val="edge"/>
          <c:x val="5.6074652777777798E-3"/>
          <c:y val="2.42528722825094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rgbClr val="11223A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Íbúðaþörf!$B$1</c:f>
              <c:strCache>
                <c:ptCount val="1"/>
                <c:pt idx="0">
                  <c:v> Rauntölur (historical) </c:v>
                </c:pt>
              </c:strCache>
            </c:strRef>
          </c:tx>
          <c:spPr>
            <a:solidFill>
              <a:srgbClr val="11223A"/>
            </a:solidFill>
            <a:ln>
              <a:noFill/>
            </a:ln>
            <a:effectLst/>
          </c:spPr>
          <c:invertIfNegative val="0"/>
          <c:cat>
            <c:numRef>
              <c:f>Íbúðaþörf!$A$3:$A$32</c:f>
              <c:numCache>
                <c:formatCode>General</c:formatCode>
                <c:ptCount val="30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</c:numCache>
            </c:numRef>
          </c:cat>
          <c:val>
            <c:numRef>
              <c:f>Íbúðaþörf!$B$3:$B$32</c:f>
              <c:numCache>
                <c:formatCode>_(* #,##0_);_(* \(#,##0\);_(* "-"_);_(@_)</c:formatCode>
                <c:ptCount val="30"/>
                <c:pt idx="0">
                  <c:v>3761</c:v>
                </c:pt>
                <c:pt idx="1">
                  <c:v>3225</c:v>
                </c:pt>
                <c:pt idx="2">
                  <c:v>2903</c:v>
                </c:pt>
                <c:pt idx="3">
                  <c:v>3413</c:v>
                </c:pt>
                <c:pt idx="4">
                  <c:v>3665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8F-4671-A062-3024623EC493}"/>
            </c:ext>
          </c:extLst>
        </c:ser>
        <c:ser>
          <c:idx val="1"/>
          <c:order val="1"/>
          <c:tx>
            <c:strRef>
              <c:f>Íbúðaþörf!$C$1</c:f>
              <c:strCache>
                <c:ptCount val="1"/>
                <c:pt idx="0">
                  <c:v> Háspá HMS (HMS upper forecast) </c:v>
                </c:pt>
              </c:strCache>
            </c:strRef>
          </c:tx>
          <c:spPr>
            <a:solidFill>
              <a:srgbClr val="92B1B0"/>
            </a:solidFill>
            <a:ln>
              <a:noFill/>
            </a:ln>
            <a:effectLst/>
          </c:spPr>
          <c:invertIfNegative val="0"/>
          <c:cat>
            <c:numRef>
              <c:f>Íbúðaþörf!$A$3:$A$32</c:f>
              <c:numCache>
                <c:formatCode>General</c:formatCode>
                <c:ptCount val="30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</c:numCache>
            </c:numRef>
          </c:cat>
          <c:val>
            <c:numRef>
              <c:f>Íbúðaþörf!$C$3:$C$32</c:f>
              <c:numCache>
                <c:formatCode>General</c:formatCode>
                <c:ptCount val="30"/>
                <c:pt idx="5" formatCode="_(* #,##0_);_(* \(#,##0\);_(* &quot;-&quot;_);_(@_)">
                  <c:v>3400</c:v>
                </c:pt>
                <c:pt idx="6" formatCode="_(* #,##0_);_(* \(#,##0\);_(* &quot;-&quot;_);_(@_)">
                  <c:v>3200</c:v>
                </c:pt>
                <c:pt idx="7" formatCode="_(* #,##0_);_(* \(#,##0\);_(* &quot;-&quot;_);_(@_)">
                  <c:v>3400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8F-4671-A062-3024623EC493}"/>
            </c:ext>
          </c:extLst>
        </c:ser>
        <c:ser>
          <c:idx val="3"/>
          <c:order val="2"/>
          <c:tx>
            <c:strRef>
              <c:f>Íbúðaþörf!$D$1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numRef>
              <c:f>Íbúðaþörf!$A$3:$A$32</c:f>
              <c:numCache>
                <c:formatCode>General</c:formatCode>
                <c:ptCount val="30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</c:numCache>
            </c:numRef>
          </c:cat>
          <c:val>
            <c:numRef>
              <c:f>Íbúðaþörf!$D$3:$D$32</c:f>
              <c:numCache>
                <c:formatCode>General</c:formatCode>
                <c:ptCount val="30"/>
                <c:pt idx="6" formatCode="_(* #,##0_);_(* \(#,##0\);_(* &quot;-&quot;_);_(@_)">
                  <c:v>1059.7695190513623</c:v>
                </c:pt>
                <c:pt idx="7" formatCode="_(* #,##0_);_(* \(#,##0\);_(* &quot;-&quot;_);_(@_)">
                  <c:v>834.58211628728895</c:v>
                </c:pt>
                <c:pt idx="8" formatCode="_(* #,##0_);_(* \(#,##0\);_(* &quot;-&quot;_);_(@_)">
                  <c:v>4259.6966330065916</c:v>
                </c:pt>
                <c:pt idx="9" formatCode="_(* #,##0_);_(* \(#,##0\);_(* &quot;-&quot;_);_(@_)">
                  <c:v>4764.0096552685136</c:v>
                </c:pt>
                <c:pt idx="10" formatCode="_(* #,##0_);_(* \(#,##0\);_(* &quot;-&quot;_);_(@_)">
                  <c:v>4882.7684856621781</c:v>
                </c:pt>
                <c:pt idx="11" formatCode="_(* #,##0_);_(* \(#,##0\);_(* &quot;-&quot;_);_(@_)">
                  <c:v>4724.2513582792599</c:v>
                </c:pt>
                <c:pt idx="12" formatCode="_(* #,##0_);_(* \(#,##0\);_(* &quot;-&quot;_);_(@_)">
                  <c:v>4189.9583645675739</c:v>
                </c:pt>
                <c:pt idx="13" formatCode="_(* #,##0_);_(* \(#,##0\);_(* &quot;-&quot;_);_(@_)">
                  <c:v>4183.794106596848</c:v>
                </c:pt>
                <c:pt idx="14" formatCode="_(* #,##0_);_(* \(#,##0\);_(* &quot;-&quot;_);_(@_)">
                  <c:v>3810.9640320865146</c:v>
                </c:pt>
                <c:pt idx="15" formatCode="_(* #,##0_);_(* \(#,##0\);_(* &quot;-&quot;_);_(@_)">
                  <c:v>3783.1143464490597</c:v>
                </c:pt>
                <c:pt idx="16" formatCode="_(* #,##0_);_(* \(#,##0\);_(* &quot;-&quot;_);_(@_)">
                  <c:v>3427.4059376863006</c:v>
                </c:pt>
                <c:pt idx="17" formatCode="_(* #,##0_);_(* \(#,##0\);_(* &quot;-&quot;_);_(@_)">
                  <c:v>3182.1249704106303</c:v>
                </c:pt>
                <c:pt idx="18" formatCode="_(* #,##0_);_(* \(#,##0\);_(* &quot;-&quot;_);_(@_)">
                  <c:v>3122.4371283749642</c:v>
                </c:pt>
                <c:pt idx="19" formatCode="_(* #,##0_);_(* \(#,##0\);_(* &quot;-&quot;_);_(@_)">
                  <c:v>3034.1649388692458</c:v>
                </c:pt>
                <c:pt idx="20" formatCode="_(* #,##0_);_(* \(#,##0\);_(* &quot;-&quot;_);_(@_)">
                  <c:v>3199.1078147602966</c:v>
                </c:pt>
                <c:pt idx="21" formatCode="_(* #,##0_);_(* \(#,##0\);_(* &quot;-&quot;_);_(@_)">
                  <c:v>3173.1939914908726</c:v>
                </c:pt>
                <c:pt idx="22" formatCode="_(* #,##0_);_(* \(#,##0\);_(* &quot;-&quot;_);_(@_)">
                  <c:v>3523.8324846427131</c:v>
                </c:pt>
                <c:pt idx="23" formatCode="_(* #,##0_);_(* \(#,##0\);_(* &quot;-&quot;_);_(@_)">
                  <c:v>2706.8156631598831</c:v>
                </c:pt>
                <c:pt idx="24" formatCode="_(* #,##0_);_(* \(#,##0\);_(* &quot;-&quot;_);_(@_)">
                  <c:v>2822.8995960380125</c:v>
                </c:pt>
                <c:pt idx="25" formatCode="_(* #,##0_);_(* \(#,##0\);_(* &quot;-&quot;_);_(@_)">
                  <c:v>2893.7108125117666</c:v>
                </c:pt>
                <c:pt idx="26" formatCode="_(* #,##0_);_(* \(#,##0\);_(* &quot;-&quot;_);_(@_)">
                  <c:v>2909.3655900189187</c:v>
                </c:pt>
                <c:pt idx="27" formatCode="_(* #,##0_);_(* \(#,##0\);_(* &quot;-&quot;_);_(@_)">
                  <c:v>2636.1692234586808</c:v>
                </c:pt>
                <c:pt idx="28" formatCode="_(* #,##0_);_(* \(#,##0\);_(* &quot;-&quot;_);_(@_)">
                  <c:v>2642.3474092959368</c:v>
                </c:pt>
                <c:pt idx="29" formatCode="_(* #,##0_);_(* \(#,##0\);_(* &quot;-&quot;_);_(@_)">
                  <c:v>2611.1323208919202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8F-4671-A062-3024623EC493}"/>
            </c:ext>
          </c:extLst>
        </c:ser>
        <c:ser>
          <c:idx val="4"/>
          <c:order val="3"/>
          <c:tx>
            <c:strRef>
              <c:f>Íbúðaþörf!$E$1</c:f>
              <c:strCache>
                <c:ptCount val="1"/>
                <c:pt idx="0">
                  <c:v>Metin íbúðaþörf (Housing need forecast)</c:v>
                </c:pt>
              </c:strCache>
            </c:strRef>
          </c:tx>
          <c:spPr>
            <a:solidFill>
              <a:srgbClr val="C1A78D"/>
            </a:solidFill>
            <a:ln>
              <a:noFill/>
            </a:ln>
            <a:effectLst/>
          </c:spPr>
          <c:invertIfNegative val="0"/>
          <c:cat>
            <c:numRef>
              <c:f>Íbúðaþörf!$A$3:$A$32</c:f>
              <c:numCache>
                <c:formatCode>General</c:formatCode>
                <c:ptCount val="30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</c:numCache>
            </c:numRef>
          </c:cat>
          <c:val>
            <c:numRef>
              <c:f>Íbúðaþörf!$E$3:$E$32</c:f>
              <c:numCache>
                <c:formatCode>General</c:formatCode>
                <c:ptCount val="30"/>
                <c:pt idx="6" formatCode="_(* #,##0_);_(* \(#,##0\);_(* &quot;-&quot;_);_(@_)">
                  <c:v>519.3930750619038</c:v>
                </c:pt>
                <c:pt idx="7" formatCode="_(* #,##0_);_(* \(#,##0\);_(* &quot;-&quot;_);_(@_)">
                  <c:v>554.30156417869148</c:v>
                </c:pt>
                <c:pt idx="8" formatCode="_(* #,##0_);_(* \(#,##0\);_(* &quot;-&quot;_);_(@_)">
                  <c:v>590.79170422357856</c:v>
                </c:pt>
                <c:pt idx="9" formatCode="_(* #,##0_);_(* \(#,##0\);_(* &quot;-&quot;_);_(@_)">
                  <c:v>643.21373594310717</c:v>
                </c:pt>
                <c:pt idx="10" formatCode="_(* #,##0_);_(* \(#,##0\);_(* &quot;-&quot;_);_(@_)">
                  <c:v>692.40526193036931</c:v>
                </c:pt>
                <c:pt idx="11" formatCode="_(* #,##0_);_(* \(#,##0\);_(* &quot;-&quot;_);_(@_)">
                  <c:v>733.48296705787652</c:v>
                </c:pt>
                <c:pt idx="12" formatCode="_(* #,##0_);_(* \(#,##0\);_(* &quot;-&quot;_);_(@_)">
                  <c:v>754.40450742488611</c:v>
                </c:pt>
                <c:pt idx="13" formatCode="_(* #,##0_);_(* \(#,##0\);_(* &quot;-&quot;_);_(@_)">
                  <c:v>795.59496784975636</c:v>
                </c:pt>
                <c:pt idx="14" formatCode="_(* #,##0_);_(* \(#,##0\);_(* &quot;-&quot;_);_(@_)">
                  <c:v>813.69076677193516</c:v>
                </c:pt>
                <c:pt idx="15" formatCode="_(* #,##0_);_(* \(#,##0\);_(* &quot;-&quot;_);_(@_)">
                  <c:v>850.39658284501638</c:v>
                </c:pt>
                <c:pt idx="16" formatCode="_(* #,##0_);_(* \(#,##0\);_(* &quot;-&quot;_);_(@_)">
                  <c:v>862.28775410618982</c:v>
                </c:pt>
                <c:pt idx="17" formatCode="_(* #,##0_);_(* \(#,##0\);_(* &quot;-&quot;_);_(@_)">
                  <c:v>877.72894453379558</c:v>
                </c:pt>
                <c:pt idx="18" formatCode="_(* #,##0_);_(* \(#,##0\);_(* &quot;-&quot;_);_(@_)">
                  <c:v>906.5480060124537</c:v>
                </c:pt>
                <c:pt idx="19" formatCode="_(* #,##0_);_(* \(#,##0\);_(* &quot;-&quot;_);_(@_)">
                  <c:v>936.18149849097244</c:v>
                </c:pt>
                <c:pt idx="20" formatCode="_(* #,##0_);_(* \(#,##0\);_(* &quot;-&quot;_);_(@_)">
                  <c:v>993.02280786406482</c:v>
                </c:pt>
                <c:pt idx="21" formatCode="_(* #,##0_);_(* \(#,##0\);_(* &quot;-&quot;_);_(@_)">
                  <c:v>1029.2132018108387</c:v>
                </c:pt>
                <c:pt idx="22" formatCode="_(* #,##0_);_(* \(#,##0\);_(* &quot;-&quot;_);_(@_)">
                  <c:v>1117.1322069948656</c:v>
                </c:pt>
                <c:pt idx="23" formatCode="_(* #,##0_);_(* \(#,##0\);_(* &quot;-&quot;_);_(@_)">
                  <c:v>1056.5030304493266</c:v>
                </c:pt>
                <c:pt idx="24" formatCode="_(* #,##0_);_(* \(#,##0\);_(* &quot;-&quot;_);_(@_)">
                  <c:v>1112.2051643728628</c:v>
                </c:pt>
                <c:pt idx="25" formatCode="_(* #,##0_);_(* \(#,##0\);_(* &quot;-&quot;_);_(@_)">
                  <c:v>1164.0159399436088</c:v>
                </c:pt>
                <c:pt idx="26" formatCode="_(* #,##0_);_(* \(#,##0\);_(* &quot;-&quot;_);_(@_)">
                  <c:v>1212.1419580936199</c:v>
                </c:pt>
                <c:pt idx="27" formatCode="_(* #,##0_);_(* \(#,##0\);_(* &quot;-&quot;_);_(@_)">
                  <c:v>1229.5051118461997</c:v>
                </c:pt>
                <c:pt idx="28" formatCode="_(* #,##0_);_(* \(#,##0\);_(* &quot;-&quot;_);_(@_)">
                  <c:v>1273.7787779028586</c:v>
                </c:pt>
                <c:pt idx="29" formatCode="_(* #,##0_);_(* \(#,##0\);_(* &quot;-&quot;_);_(@_)">
                  <c:v>1315.2877321199339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88F-4671-A062-3024623EC4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36798367"/>
        <c:axId val="1936798847"/>
      </c:barChart>
      <c:lineChart>
        <c:grouping val="standard"/>
        <c:varyColors val="0"/>
        <c:ser>
          <c:idx val="5"/>
          <c:order val="4"/>
          <c:tx>
            <c:strRef>
              <c:f>Íbúðaþörf!$F$1</c:f>
              <c:strCache>
                <c:ptCount val="1"/>
                <c:pt idx="0">
                  <c:v>Langtímameðaltal (long-run average)</c:v>
                </c:pt>
              </c:strCache>
            </c:strRef>
          </c:tx>
          <c:spPr>
            <a:ln w="28575" cap="rnd">
              <a:solidFill>
                <a:srgbClr val="E25E5C"/>
              </a:solidFill>
              <a:round/>
            </a:ln>
            <a:effectLst/>
          </c:spPr>
          <c:marker>
            <c:symbol val="none"/>
          </c:marker>
          <c:cat>
            <c:numRef>
              <c:f>Íbúðaþörf!$A$3:$A$32</c:f>
              <c:numCache>
                <c:formatCode>General</c:formatCode>
                <c:ptCount val="30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</c:numCache>
            </c:numRef>
          </c:cat>
          <c:val>
            <c:numRef>
              <c:f>Íbúðaþörf!$F$3:$F$32</c:f>
              <c:numCache>
                <c:formatCode>General</c:formatCode>
                <c:ptCount val="30"/>
                <c:pt idx="6" formatCode="_(* #,##0_);_(* \(#,##0\);_(* &quot;-&quot;_);_(@_)">
                  <c:v>3999.7595888658202</c:v>
                </c:pt>
                <c:pt idx="7" formatCode="_(* #,##0_);_(* \(#,##0\);_(* &quot;-&quot;_);_(@_)">
                  <c:v>3999.7595888658202</c:v>
                </c:pt>
                <c:pt idx="8" formatCode="_(* #,##0_);_(* \(#,##0\);_(* &quot;-&quot;_);_(@_)">
                  <c:v>3999.7595888658202</c:v>
                </c:pt>
                <c:pt idx="9" formatCode="_(* #,##0_);_(* \(#,##0\);_(* &quot;-&quot;_);_(@_)">
                  <c:v>3999.7595888658202</c:v>
                </c:pt>
                <c:pt idx="10" formatCode="_(* #,##0_);_(* \(#,##0\);_(* &quot;-&quot;_);_(@_)">
                  <c:v>3999.7595888658202</c:v>
                </c:pt>
                <c:pt idx="11" formatCode="_(* #,##0_);_(* \(#,##0\);_(* &quot;-&quot;_);_(@_)">
                  <c:v>3999.7595888658202</c:v>
                </c:pt>
                <c:pt idx="12" formatCode="_(* #,##0_);_(* \(#,##0\);_(* &quot;-&quot;_);_(@_)">
                  <c:v>3999.7595888658202</c:v>
                </c:pt>
                <c:pt idx="13" formatCode="_(* #,##0_);_(* \(#,##0\);_(* &quot;-&quot;_);_(@_)">
                  <c:v>3999.7595888658202</c:v>
                </c:pt>
                <c:pt idx="14" formatCode="_(* #,##0_);_(* \(#,##0\);_(* &quot;-&quot;_);_(@_)">
                  <c:v>3999.7595888658202</c:v>
                </c:pt>
                <c:pt idx="15" formatCode="_(* #,##0_);_(* \(#,##0\);_(* &quot;-&quot;_);_(@_)">
                  <c:v>3999.7595888658202</c:v>
                </c:pt>
                <c:pt idx="16" formatCode="_(* #,##0_);_(* \(#,##0\);_(* &quot;-&quot;_);_(@_)">
                  <c:v>3999.7595888658202</c:v>
                </c:pt>
                <c:pt idx="17" formatCode="_(* #,##0_);_(* \(#,##0\);_(* &quot;-&quot;_);_(@_)">
                  <c:v>3999.7595888658202</c:v>
                </c:pt>
                <c:pt idx="18" formatCode="_(* #,##0_);_(* \(#,##0\);_(* &quot;-&quot;_);_(@_)">
                  <c:v>3999.7595888658202</c:v>
                </c:pt>
                <c:pt idx="19" formatCode="_(* #,##0_);_(* \(#,##0\);_(* &quot;-&quot;_);_(@_)">
                  <c:v>3999.7595888658202</c:v>
                </c:pt>
                <c:pt idx="20" formatCode="_(* #,##0_);_(* \(#,##0\);_(* &quot;-&quot;_);_(@_)">
                  <c:v>3999.7595888658202</c:v>
                </c:pt>
                <c:pt idx="21" formatCode="_(* #,##0_);_(* \(#,##0\);_(* &quot;-&quot;_);_(@_)">
                  <c:v>3999.7595888658202</c:v>
                </c:pt>
                <c:pt idx="22" formatCode="_(* #,##0_);_(* \(#,##0\);_(* &quot;-&quot;_);_(@_)">
                  <c:v>3999.7595888658202</c:v>
                </c:pt>
                <c:pt idx="23" formatCode="_(* #,##0_);_(* \(#,##0\);_(* &quot;-&quot;_);_(@_)">
                  <c:v>3999.7595888658202</c:v>
                </c:pt>
                <c:pt idx="24" formatCode="_(* #,##0_);_(* \(#,##0\);_(* &quot;-&quot;_);_(@_)">
                  <c:v>3999.7595888658202</c:v>
                </c:pt>
                <c:pt idx="25" formatCode="_(* #,##0_);_(* \(#,##0\);_(* &quot;-&quot;_);_(@_)">
                  <c:v>3999.7595888658202</c:v>
                </c:pt>
                <c:pt idx="26" formatCode="_(* #,##0_);_(* \(#,##0\);_(* &quot;-&quot;_);_(@_)">
                  <c:v>3999.7595888658202</c:v>
                </c:pt>
                <c:pt idx="27" formatCode="_(* #,##0_);_(* \(#,##0\);_(* &quot;-&quot;_);_(@_)">
                  <c:v>3999.7595888658202</c:v>
                </c:pt>
                <c:pt idx="28" formatCode="_(* #,##0_);_(* \(#,##0\);_(* &quot;-&quot;_);_(@_)">
                  <c:v>3999.7595888658202</c:v>
                </c:pt>
                <c:pt idx="29" formatCode="_(* #,##0_);_(* \(#,##0\);_(* &quot;-&quot;_);_(@_)">
                  <c:v>3999.7595888658202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88F-4671-A062-3024623EC4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6798367"/>
        <c:axId val="1936798847"/>
      </c:lineChart>
      <c:catAx>
        <c:axId val="1936798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936798847"/>
        <c:crosses val="autoZero"/>
        <c:auto val="1"/>
        <c:lblAlgn val="ctr"/>
        <c:lblOffset val="100"/>
        <c:noMultiLvlLbl val="0"/>
      </c:catAx>
      <c:valAx>
        <c:axId val="1936798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936798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 dirty="0"/>
              <a:t>Lóðir á </a:t>
            </a:r>
            <a:r>
              <a:rPr lang="is-IS" b="1" baseline="0" dirty="0"/>
              <a:t>höfuðborgarsvæðinu eftir stöðu lóða</a:t>
            </a:r>
            <a:br>
              <a:rPr lang="is-IS" b="1" baseline="0" dirty="0"/>
            </a:br>
            <a:r>
              <a:rPr lang="is-IS" sz="1100" b="1" i="1" baseline="0" dirty="0" err="1"/>
              <a:t>Available</a:t>
            </a:r>
            <a:r>
              <a:rPr lang="is-IS" sz="1100" b="1" i="1" baseline="0" dirty="0"/>
              <a:t> land </a:t>
            </a:r>
            <a:r>
              <a:rPr lang="is-IS" sz="1100" b="1" i="1" baseline="0" dirty="0" err="1"/>
              <a:t>plots</a:t>
            </a:r>
            <a:r>
              <a:rPr lang="is-IS" sz="1100" b="1" i="1" baseline="0" dirty="0"/>
              <a:t> </a:t>
            </a:r>
            <a:r>
              <a:rPr lang="is-IS" sz="1100" b="1" i="1" baseline="0" dirty="0" err="1"/>
              <a:t>in</a:t>
            </a:r>
            <a:r>
              <a:rPr lang="is-IS" sz="1100" b="1" i="1" baseline="0" dirty="0"/>
              <a:t> the </a:t>
            </a:r>
            <a:r>
              <a:rPr lang="is-IS" sz="1100" b="1" i="1" baseline="0" dirty="0" err="1"/>
              <a:t>capital</a:t>
            </a:r>
            <a:r>
              <a:rPr lang="is-IS" sz="1100" b="1" i="1" baseline="0" dirty="0"/>
              <a:t> </a:t>
            </a:r>
            <a:r>
              <a:rPr lang="is-IS" sz="1100" b="1" i="1" baseline="0" dirty="0" err="1"/>
              <a:t>area</a:t>
            </a:r>
            <a:endParaRPr lang="is-IS" b="1" i="1" dirty="0"/>
          </a:p>
        </c:rich>
      </c:tx>
      <c:layout>
        <c:manualLayout>
          <c:xMode val="edge"/>
          <c:yMode val="edge"/>
          <c:x val="9.5742063492063496E-3"/>
          <c:y val="2.7777872874586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Lóðir!$L$15</c:f>
              <c:strCache>
                <c:ptCount val="1"/>
                <c:pt idx="0">
                  <c:v>Byggingarhæf lóð (ready for construction)</c:v>
                </c:pt>
              </c:strCache>
            </c:strRef>
          </c:tx>
          <c:spPr>
            <a:solidFill>
              <a:srgbClr val="11223A"/>
            </a:solidFill>
            <a:ln>
              <a:noFill/>
            </a:ln>
            <a:effectLst/>
          </c:spPr>
          <c:invertIfNegative val="0"/>
          <c:cat>
            <c:strRef>
              <c:f>Lóðir!$K$17:$K$26</c:f>
              <c:strCache>
                <c:ptCount val="10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</c:strCache>
            </c:strRef>
          </c:cat>
          <c:val>
            <c:numRef>
              <c:f>Lóðir!$L$17:$L$26</c:f>
              <c:numCache>
                <c:formatCode>General</c:formatCode>
                <c:ptCount val="10"/>
                <c:pt idx="0">
                  <c:v>1768</c:v>
                </c:pt>
                <c:pt idx="1">
                  <c:v>1302</c:v>
                </c:pt>
                <c:pt idx="2">
                  <c:v>1139</c:v>
                </c:pt>
                <c:pt idx="3">
                  <c:v>1185</c:v>
                </c:pt>
                <c:pt idx="4">
                  <c:v>565</c:v>
                </c:pt>
                <c:pt idx="5">
                  <c:v>453</c:v>
                </c:pt>
                <c:pt idx="6">
                  <c:v>450</c:v>
                </c:pt>
                <c:pt idx="7">
                  <c:v>155</c:v>
                </c:pt>
                <c:pt idx="8">
                  <c:v>50</c:v>
                </c:pt>
                <c:pt idx="9">
                  <c:v>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F3-44B7-8F7E-5C56F93D1996}"/>
            </c:ext>
          </c:extLst>
        </c:ser>
        <c:ser>
          <c:idx val="2"/>
          <c:order val="1"/>
          <c:tx>
            <c:strRef>
              <c:f>Lóðir!$N$15</c:f>
              <c:strCache>
                <c:ptCount val="1"/>
                <c:pt idx="0">
                  <c:v>Samþykkt í skipulagi (accepted in plans)</c:v>
                </c:pt>
              </c:strCache>
            </c:strRef>
          </c:tx>
          <c:spPr>
            <a:solidFill>
              <a:srgbClr val="C1A78D"/>
            </a:solidFill>
            <a:ln>
              <a:noFill/>
            </a:ln>
            <a:effectLst/>
          </c:spPr>
          <c:invertIfNegative val="0"/>
          <c:cat>
            <c:strRef>
              <c:f>Lóðir!$K$17:$K$26</c:f>
              <c:strCache>
                <c:ptCount val="10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</c:strCache>
            </c:strRef>
          </c:cat>
          <c:val>
            <c:numRef>
              <c:f>Lóðir!$N$17:$N$26</c:f>
              <c:numCache>
                <c:formatCode>General</c:formatCode>
                <c:ptCount val="10"/>
                <c:pt idx="0">
                  <c:v>500</c:v>
                </c:pt>
                <c:pt idx="1">
                  <c:v>440</c:v>
                </c:pt>
                <c:pt idx="2">
                  <c:v>615</c:v>
                </c:pt>
                <c:pt idx="3">
                  <c:v>477</c:v>
                </c:pt>
                <c:pt idx="4">
                  <c:v>464</c:v>
                </c:pt>
                <c:pt idx="5">
                  <c:v>250</c:v>
                </c:pt>
                <c:pt idx="6">
                  <c:v>100</c:v>
                </c:pt>
                <c:pt idx="7">
                  <c:v>132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F3-44B7-8F7E-5C56F93D1996}"/>
            </c:ext>
          </c:extLst>
        </c:ser>
        <c:ser>
          <c:idx val="3"/>
          <c:order val="2"/>
          <c:tx>
            <c:strRef>
              <c:f>Lóðir!$O$15</c:f>
              <c:strCache>
                <c:ptCount val="1"/>
                <c:pt idx="0">
                  <c:v>Þróunarsvæði (in development)</c:v>
                </c:pt>
              </c:strCache>
            </c:strRef>
          </c:tx>
          <c:spPr>
            <a:solidFill>
              <a:srgbClr val="92B1B0"/>
            </a:solidFill>
            <a:ln>
              <a:noFill/>
            </a:ln>
            <a:effectLst/>
          </c:spPr>
          <c:invertIfNegative val="0"/>
          <c:cat>
            <c:strRef>
              <c:f>Lóðir!$K$17:$K$26</c:f>
              <c:strCache>
                <c:ptCount val="10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</c:strCache>
            </c:strRef>
          </c:cat>
          <c:val>
            <c:numRef>
              <c:f>Lóðir!$O$17:$O$26</c:f>
              <c:numCache>
                <c:formatCode>General</c:formatCode>
                <c:ptCount val="10"/>
                <c:pt idx="0">
                  <c:v>1048</c:v>
                </c:pt>
                <c:pt idx="1">
                  <c:v>1636</c:v>
                </c:pt>
                <c:pt idx="2">
                  <c:v>2987</c:v>
                </c:pt>
                <c:pt idx="3">
                  <c:v>2570</c:v>
                </c:pt>
                <c:pt idx="4">
                  <c:v>2839</c:v>
                </c:pt>
                <c:pt idx="5">
                  <c:v>2580</c:v>
                </c:pt>
                <c:pt idx="6">
                  <c:v>2629</c:v>
                </c:pt>
                <c:pt idx="7">
                  <c:v>2875</c:v>
                </c:pt>
                <c:pt idx="8">
                  <c:v>2679</c:v>
                </c:pt>
                <c:pt idx="9">
                  <c:v>2570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F3-44B7-8F7E-5C56F93D19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4084608"/>
        <c:axId val="324085088"/>
      </c:barChart>
      <c:lineChart>
        <c:grouping val="standard"/>
        <c:varyColors val="0"/>
        <c:ser>
          <c:idx val="4"/>
          <c:order val="3"/>
          <c:tx>
            <c:strRef>
              <c:f>Lóðir!$Q$15</c:f>
              <c:strCache>
                <c:ptCount val="1"/>
                <c:pt idx="0">
                  <c:v>Íbúðaþörf (housing need)</c:v>
                </c:pt>
              </c:strCache>
            </c:strRef>
          </c:tx>
          <c:spPr>
            <a:ln w="28575" cap="rnd">
              <a:solidFill>
                <a:srgbClr val="E25E5C"/>
              </a:solidFill>
              <a:round/>
            </a:ln>
            <a:effectLst/>
          </c:spPr>
          <c:marker>
            <c:symbol val="none"/>
          </c:marker>
          <c:cat>
            <c:strRef>
              <c:f>Lóðir!$K$17:$K$26</c:f>
              <c:strCache>
                <c:ptCount val="10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</c:strCache>
            </c:strRef>
          </c:cat>
          <c:val>
            <c:numRef>
              <c:f>Lóðir!$Q$17:$Q$26</c:f>
              <c:numCache>
                <c:formatCode>#,##0</c:formatCode>
                <c:ptCount val="10"/>
                <c:pt idx="0">
                  <c:v>2336</c:v>
                </c:pt>
                <c:pt idx="1">
                  <c:v>2352</c:v>
                </c:pt>
                <c:pt idx="2">
                  <c:v>2470</c:v>
                </c:pt>
                <c:pt idx="3">
                  <c:v>2630</c:v>
                </c:pt>
                <c:pt idx="4">
                  <c:v>3011</c:v>
                </c:pt>
                <c:pt idx="5">
                  <c:v>2855</c:v>
                </c:pt>
                <c:pt idx="6">
                  <c:v>3081</c:v>
                </c:pt>
                <c:pt idx="7">
                  <c:v>2913</c:v>
                </c:pt>
                <c:pt idx="8">
                  <c:v>3030</c:v>
                </c:pt>
                <c:pt idx="9">
                  <c:v>2703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5F3-44B7-8F7E-5C56F93D19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4084608"/>
        <c:axId val="324085088"/>
      </c:lineChart>
      <c:catAx>
        <c:axId val="324084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324085088"/>
        <c:crosses val="autoZero"/>
        <c:auto val="1"/>
        <c:lblAlgn val="ctr"/>
        <c:lblOffset val="100"/>
        <c:noMultiLvlLbl val="0"/>
      </c:catAx>
      <c:valAx>
        <c:axId val="324085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324084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0185002727813121E-2"/>
          <c:y val="0.82118388962441646"/>
          <c:w val="0.87224519375615794"/>
          <c:h val="0.15226743780921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rgbClr val="11223A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>
                <a:solidFill>
                  <a:srgbClr val="11223A"/>
                </a:solidFill>
              </a:rPr>
              <a:t>Húsnæðisöryggi</a:t>
            </a:r>
            <a:r>
              <a:rPr lang="is-IS" b="1" baseline="0">
                <a:solidFill>
                  <a:srgbClr val="11223A"/>
                </a:solidFill>
              </a:rPr>
              <a:t> eftir tegund leigusala</a:t>
            </a:r>
            <a:br>
              <a:rPr lang="is-IS" b="1" baseline="0">
                <a:solidFill>
                  <a:srgbClr val="11223A"/>
                </a:solidFill>
              </a:rPr>
            </a:br>
            <a:r>
              <a:rPr lang="is-IS" sz="1100" b="1" i="1" baseline="0">
                <a:solidFill>
                  <a:srgbClr val="11223A"/>
                </a:solidFill>
              </a:rPr>
              <a:t>Self-reported housing security by landlord type</a:t>
            </a:r>
            <a:endParaRPr lang="is-IS" i="1">
              <a:solidFill>
                <a:srgbClr val="11223A"/>
              </a:solidFill>
            </a:endParaRPr>
          </a:p>
        </c:rich>
      </c:tx>
      <c:layout>
        <c:manualLayout>
          <c:xMode val="edge"/>
          <c:yMode val="edge"/>
          <c:x val="1.1242881944444453E-2"/>
          <c:y val="2.64583333333333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rgbClr val="11223A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>
        <c:manualLayout>
          <c:layoutTarget val="inner"/>
          <c:xMode val="edge"/>
          <c:yMode val="edge"/>
          <c:x val="0.42470397052305925"/>
          <c:y val="0.21630344751635588"/>
          <c:w val="0.52603947059692546"/>
          <c:h val="0.5464385239743214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Húsnæðisöryggi!$C$1</c:f>
              <c:strCache>
                <c:ptCount val="1"/>
                <c:pt idx="0">
                  <c:v>Mjög sammála (agree strongly)</c:v>
                </c:pt>
              </c:strCache>
            </c:strRef>
          </c:tx>
          <c:spPr>
            <a:solidFill>
              <a:srgbClr val="11223A"/>
            </a:solidFill>
            <a:ln>
              <a:noFill/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C32-4615-B41C-D2FEA9C199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Setimo" panose="020B0603020204030204" pitchFamily="34" charset="0"/>
                    <a:ea typeface="+mn-ea"/>
                    <a:cs typeface="Setimo" panose="020B0603020204030204" pitchFamily="34" charset="0"/>
                  </a:defRPr>
                </a:pPr>
                <a:endParaRPr lang="is-I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Húsnæðisöryggi!$A$3:$A$9</c:f>
              <c:strCache>
                <c:ptCount val="7"/>
                <c:pt idx="0">
                  <c:v>Einstaklingur (individual)</c:v>
                </c:pt>
                <c:pt idx="1">
                  <c:v>Leigufélag (private company)</c:v>
                </c:pt>
                <c:pt idx="2">
                  <c:v>Ættingi (relative)</c:v>
                </c:pt>
                <c:pt idx="3">
                  <c:v>Stúdentaíbúð (student housing)</c:v>
                </c:pt>
                <c:pt idx="4">
                  <c:v>Búseturéttarfélag (right-of-occupancy)</c:v>
                </c:pt>
                <c:pt idx="5">
                  <c:v>Óhagnaðardrifið (non-profit)</c:v>
                </c:pt>
                <c:pt idx="6">
                  <c:v>Sveitarfélag (municipality)</c:v>
                </c:pt>
              </c:strCache>
            </c:strRef>
          </c:cat>
          <c:val>
            <c:numRef>
              <c:f>Húsnæðisöryggi!$C$3:$C$9</c:f>
              <c:numCache>
                <c:formatCode>0%</c:formatCode>
                <c:ptCount val="7"/>
                <c:pt idx="0">
                  <c:v>0.16</c:v>
                </c:pt>
                <c:pt idx="1">
                  <c:v>0.17</c:v>
                </c:pt>
                <c:pt idx="2">
                  <c:v>0.28999999999999998</c:v>
                </c:pt>
                <c:pt idx="3">
                  <c:v>0.03</c:v>
                </c:pt>
                <c:pt idx="4">
                  <c:v>0.41</c:v>
                </c:pt>
                <c:pt idx="5">
                  <c:v>0.49</c:v>
                </c:pt>
                <c:pt idx="6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32-4615-B41C-D2FEA9C19914}"/>
            </c:ext>
          </c:extLst>
        </c:ser>
        <c:ser>
          <c:idx val="1"/>
          <c:order val="1"/>
          <c:tx>
            <c:strRef>
              <c:f>Húsnæðisöryggi!$D$1</c:f>
              <c:strCache>
                <c:ptCount val="1"/>
                <c:pt idx="0">
                  <c:v>Frekar sammála (agree somewhat)</c:v>
                </c:pt>
              </c:strCache>
            </c:strRef>
          </c:tx>
          <c:spPr>
            <a:solidFill>
              <a:srgbClr val="92B1B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Setimo" panose="020B0603020204030204" pitchFamily="34" charset="0"/>
                    <a:ea typeface="+mn-ea"/>
                    <a:cs typeface="Setimo" panose="020B0603020204030204" pitchFamily="34" charset="0"/>
                  </a:defRPr>
                </a:pPr>
                <a:endParaRPr lang="is-I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Húsnæðisöryggi!$A$3:$A$9</c:f>
              <c:strCache>
                <c:ptCount val="7"/>
                <c:pt idx="0">
                  <c:v>Einstaklingur (individual)</c:v>
                </c:pt>
                <c:pt idx="1">
                  <c:v>Leigufélag (private company)</c:v>
                </c:pt>
                <c:pt idx="2">
                  <c:v>Ættingi (relative)</c:v>
                </c:pt>
                <c:pt idx="3">
                  <c:v>Stúdentaíbúð (student housing)</c:v>
                </c:pt>
                <c:pt idx="4">
                  <c:v>Búseturéttarfélag (right-of-occupancy)</c:v>
                </c:pt>
                <c:pt idx="5">
                  <c:v>Óhagnaðardrifið (non-profit)</c:v>
                </c:pt>
                <c:pt idx="6">
                  <c:v>Sveitarfélag (municipality)</c:v>
                </c:pt>
              </c:strCache>
            </c:strRef>
          </c:cat>
          <c:val>
            <c:numRef>
              <c:f>Húsnæðisöryggi!$D$3:$D$9</c:f>
              <c:numCache>
                <c:formatCode>0%</c:formatCode>
                <c:ptCount val="7"/>
                <c:pt idx="0">
                  <c:v>0.28000000000000003</c:v>
                </c:pt>
                <c:pt idx="1">
                  <c:v>0.44</c:v>
                </c:pt>
                <c:pt idx="2">
                  <c:v>0.39</c:v>
                </c:pt>
                <c:pt idx="3">
                  <c:v>0.65</c:v>
                </c:pt>
                <c:pt idx="4">
                  <c:v>0.42</c:v>
                </c:pt>
                <c:pt idx="5">
                  <c:v>0.38</c:v>
                </c:pt>
                <c:pt idx="6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32-4615-B41C-D2FEA9C1991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58653023"/>
        <c:axId val="58657343"/>
      </c:barChart>
      <c:catAx>
        <c:axId val="586530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58657343"/>
        <c:crosses val="autoZero"/>
        <c:auto val="1"/>
        <c:lblAlgn val="ctr"/>
        <c:lblOffset val="100"/>
        <c:noMultiLvlLbl val="0"/>
      </c:catAx>
      <c:valAx>
        <c:axId val="586573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586530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5"/>
          <c:y val="0.84986845959233259"/>
          <c:w val="0.76857594744205848"/>
          <c:h val="7.81716442652048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1" i="0" u="none" strike="noStrike" kern="1200" spc="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>
                <a:solidFill>
                  <a:schemeClr val="tx1"/>
                </a:solidFill>
              </a:rPr>
              <a:t>Húsnæðisóöryggi - helstu</a:t>
            </a:r>
            <a:r>
              <a:rPr lang="is-IS" b="1" baseline="0">
                <a:solidFill>
                  <a:schemeClr val="tx1"/>
                </a:solidFill>
              </a:rPr>
              <a:t> áhrifaþættir</a:t>
            </a:r>
            <a:br>
              <a:rPr lang="is-IS" b="1" baseline="0">
                <a:solidFill>
                  <a:schemeClr val="tx1"/>
                </a:solidFill>
              </a:rPr>
            </a:br>
            <a:r>
              <a:rPr lang="is-IS" sz="1200" b="1" baseline="0">
                <a:solidFill>
                  <a:schemeClr val="tx1"/>
                </a:solidFill>
              </a:rPr>
              <a:t>Housing insecurity - main factors</a:t>
            </a:r>
            <a:endParaRPr lang="is-IS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4.1944444444444451E-2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1" i="0" u="none" strike="noStrike" kern="1200" spc="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>
        <c:manualLayout>
          <c:layoutTarget val="inner"/>
          <c:xMode val="edge"/>
          <c:yMode val="edge"/>
          <c:x val="0.43401836008754829"/>
          <c:y val="0.14531023227447118"/>
          <c:w val="0.52853972538165861"/>
          <c:h val="0.7882178153153726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1223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E3-4085-B9CF-73E8EE54BD72}"/>
              </c:ext>
            </c:extLst>
          </c:dPt>
          <c:dPt>
            <c:idx val="1"/>
            <c:invertIfNegative val="0"/>
            <c:bubble3D val="0"/>
            <c:spPr>
              <a:solidFill>
                <a:srgbClr val="92B1B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E3-4085-B9CF-73E8EE54BD72}"/>
              </c:ext>
            </c:extLst>
          </c:dPt>
          <c:dPt>
            <c:idx val="2"/>
            <c:invertIfNegative val="0"/>
            <c:bubble3D val="0"/>
            <c:spPr>
              <a:solidFill>
                <a:srgbClr val="B3927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E3-4085-B9CF-73E8EE54BD72}"/>
              </c:ext>
            </c:extLst>
          </c:dPt>
          <c:cat>
            <c:strRef>
              <c:f>'Húsnæðisöryggi á leigumarkaði'!$A$5:$A$7</c:f>
              <c:strCache>
                <c:ptCount val="3"/>
                <c:pt idx="0">
                  <c:v>Lítið framboð (Little supply)</c:v>
                </c:pt>
                <c:pt idx="1">
                  <c:v>Hátt verð (high price)</c:v>
                </c:pt>
                <c:pt idx="2">
                  <c:v>Tímabundinn samningur          (short contracts)</c:v>
                </c:pt>
              </c:strCache>
            </c:strRef>
          </c:cat>
          <c:val>
            <c:numRef>
              <c:f>'Húsnæðisöryggi á leigumarkaði'!$B$5:$B$7</c:f>
              <c:numCache>
                <c:formatCode>0%</c:formatCode>
                <c:ptCount val="3"/>
                <c:pt idx="0">
                  <c:v>0.45</c:v>
                </c:pt>
                <c:pt idx="1">
                  <c:v>0.43</c:v>
                </c:pt>
                <c:pt idx="2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5E3-4085-B9CF-73E8EE54BD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92325312"/>
        <c:axId val="2092325792"/>
      </c:barChart>
      <c:catAx>
        <c:axId val="2092325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2092325792"/>
        <c:crosses val="autoZero"/>
        <c:auto val="1"/>
        <c:lblAlgn val="ctr"/>
        <c:lblOffset val="100"/>
        <c:noMultiLvlLbl val="0"/>
      </c:catAx>
      <c:valAx>
        <c:axId val="2092325792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209232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11223A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>
                <a:solidFill>
                  <a:srgbClr val="11223A"/>
                </a:solidFill>
              </a:rPr>
              <a:t>Leiguverð 2000-2025</a:t>
            </a:r>
            <a:br>
              <a:rPr lang="is-IS" b="1">
                <a:solidFill>
                  <a:srgbClr val="11223A"/>
                </a:solidFill>
              </a:rPr>
            </a:br>
            <a:r>
              <a:rPr lang="is-IS" sz="1100" b="1" i="1">
                <a:solidFill>
                  <a:srgbClr val="11223A"/>
                </a:solidFill>
              </a:rPr>
              <a:t>Rent prices 2000-2025</a:t>
            </a:r>
            <a:endParaRPr lang="is-IS" b="1">
              <a:solidFill>
                <a:srgbClr val="11223A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11223A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>
        <c:manualLayout>
          <c:layoutTarget val="inner"/>
          <c:xMode val="edge"/>
          <c:yMode val="edge"/>
          <c:x val="0.13035938697318009"/>
          <c:y val="0.17217170241365204"/>
          <c:w val="0.84287816091954026"/>
          <c:h val="0.60274151130851494"/>
        </c:manualLayout>
      </c:layout>
      <c:lineChart>
        <c:grouping val="standard"/>
        <c:varyColors val="0"/>
        <c:ser>
          <c:idx val="2"/>
          <c:order val="0"/>
          <c:tx>
            <c:strRef>
              <c:f>'Rent prices'!$A$27</c:f>
              <c:strCache>
                <c:ptCount val="1"/>
                <c:pt idx="0">
                  <c:v>IS</c:v>
                </c:pt>
              </c:strCache>
            </c:strRef>
          </c:tx>
          <c:spPr>
            <a:ln w="28575" cap="rnd">
              <a:solidFill>
                <a:srgbClr val="11223A"/>
              </a:solidFill>
              <a:round/>
            </a:ln>
            <a:effectLst/>
          </c:spPr>
          <c:marker>
            <c:symbol val="none"/>
          </c:marker>
          <c:cat>
            <c:strRef>
              <c:f>'Rent prices'!$D$24:$AC$24</c:f>
              <c:strCach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strCache>
            </c:strRef>
          </c:cat>
          <c:val>
            <c:numRef>
              <c:f>'Rent prices'!$D$27:$AC$27</c:f>
              <c:numCache>
                <c:formatCode>0</c:formatCode>
                <c:ptCount val="26"/>
                <c:pt idx="0">
                  <c:v>100</c:v>
                </c:pt>
                <c:pt idx="1">
                  <c:v>107.01115124622366</c:v>
                </c:pt>
                <c:pt idx="2">
                  <c:v>115.71146286742623</c:v>
                </c:pt>
                <c:pt idx="3">
                  <c:v>127.20380443907602</c:v>
                </c:pt>
                <c:pt idx="4">
                  <c:v>137.25851336530687</c:v>
                </c:pt>
                <c:pt idx="5">
                  <c:v>145.77168519288784</c:v>
                </c:pt>
                <c:pt idx="6">
                  <c:v>157.85294445525594</c:v>
                </c:pt>
                <c:pt idx="7">
                  <c:v>174.58482123596877</c:v>
                </c:pt>
                <c:pt idx="8">
                  <c:v>204.29168331209144</c:v>
                </c:pt>
                <c:pt idx="9">
                  <c:v>236.07321406050872</c:v>
                </c:pt>
                <c:pt idx="10">
                  <c:v>243.74061760940609</c:v>
                </c:pt>
                <c:pt idx="11">
                  <c:v>255.73352476580448</c:v>
                </c:pt>
                <c:pt idx="12">
                  <c:v>270.50987654020628</c:v>
                </c:pt>
                <c:pt idx="13">
                  <c:v>290.47513208235523</c:v>
                </c:pt>
                <c:pt idx="14">
                  <c:v>309.05983377964247</c:v>
                </c:pt>
                <c:pt idx="15">
                  <c:v>321.16359858118108</c:v>
                </c:pt>
                <c:pt idx="16">
                  <c:v>335.05400451071677</c:v>
                </c:pt>
                <c:pt idx="17">
                  <c:v>347.90689143503602</c:v>
                </c:pt>
                <c:pt idx="18">
                  <c:v>365.74560235462911</c:v>
                </c:pt>
                <c:pt idx="19">
                  <c:v>386.59963801040129</c:v>
                </c:pt>
                <c:pt idx="20">
                  <c:v>400.18558084848212</c:v>
                </c:pt>
                <c:pt idx="21">
                  <c:v>412.64142927405533</c:v>
                </c:pt>
                <c:pt idx="22">
                  <c:v>432.36818069880758</c:v>
                </c:pt>
                <c:pt idx="23">
                  <c:v>468.41180933127606</c:v>
                </c:pt>
                <c:pt idx="24">
                  <c:v>513.33569175541379</c:v>
                </c:pt>
                <c:pt idx="25">
                  <c:v>564.33293840901467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5E-423D-B3C2-F7F5561D8722}"/>
            </c:ext>
          </c:extLst>
        </c:ser>
        <c:ser>
          <c:idx val="3"/>
          <c:order val="1"/>
          <c:tx>
            <c:strRef>
              <c:f>'Rent prices'!$A$28</c:f>
              <c:strCache>
                <c:ptCount val="1"/>
                <c:pt idx="0">
                  <c:v>NO</c:v>
                </c:pt>
              </c:strCache>
            </c:strRef>
          </c:tx>
          <c:spPr>
            <a:ln w="28575" cap="rnd">
              <a:solidFill>
                <a:srgbClr val="E25E5C"/>
              </a:solidFill>
              <a:round/>
            </a:ln>
            <a:effectLst/>
          </c:spPr>
          <c:marker>
            <c:symbol val="none"/>
          </c:marker>
          <c:cat>
            <c:strRef>
              <c:f>'Rent prices'!$D$24:$AC$24</c:f>
              <c:strCach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strCache>
            </c:strRef>
          </c:cat>
          <c:val>
            <c:numRef>
              <c:f>'Rent prices'!$D$28:$AC$28</c:f>
              <c:numCache>
                <c:formatCode>0</c:formatCode>
                <c:ptCount val="26"/>
                <c:pt idx="0">
                  <c:v>100</c:v>
                </c:pt>
                <c:pt idx="1">
                  <c:v>103.85152048086358</c:v>
                </c:pt>
                <c:pt idx="2">
                  <c:v>108.48853700070447</c:v>
                </c:pt>
                <c:pt idx="3">
                  <c:v>112.80882602846158</c:v>
                </c:pt>
                <c:pt idx="4">
                  <c:v>115.07665583719702</c:v>
                </c:pt>
                <c:pt idx="5">
                  <c:v>117.39515839586312</c:v>
                </c:pt>
                <c:pt idx="6">
                  <c:v>120.04308323994989</c:v>
                </c:pt>
                <c:pt idx="7">
                  <c:v>122.33624942365073</c:v>
                </c:pt>
                <c:pt idx="8">
                  <c:v>126.01038867390295</c:v>
                </c:pt>
                <c:pt idx="9">
                  <c:v>130.34334208830637</c:v>
                </c:pt>
                <c:pt idx="10">
                  <c:v>134.05549730351572</c:v>
                </c:pt>
                <c:pt idx="11">
                  <c:v>137.07082999128971</c:v>
                </c:pt>
                <c:pt idx="12">
                  <c:v>139.69340325706585</c:v>
                </c:pt>
                <c:pt idx="13">
                  <c:v>144.03902485895188</c:v>
                </c:pt>
                <c:pt idx="14">
                  <c:v>147.92854990226328</c:v>
                </c:pt>
                <c:pt idx="15">
                  <c:v>152.02075834362458</c:v>
                </c:pt>
                <c:pt idx="16">
                  <c:v>154.94740231651153</c:v>
                </c:pt>
                <c:pt idx="17">
                  <c:v>158.24151114562852</c:v>
                </c:pt>
                <c:pt idx="18">
                  <c:v>160.97811330209518</c:v>
                </c:pt>
                <c:pt idx="19">
                  <c:v>163.93007084492933</c:v>
                </c:pt>
                <c:pt idx="20">
                  <c:v>166.37526288009423</c:v>
                </c:pt>
                <c:pt idx="21">
                  <c:v>168.47837964570081</c:v>
                </c:pt>
                <c:pt idx="22">
                  <c:v>172.10186895103953</c:v>
                </c:pt>
                <c:pt idx="23">
                  <c:v>178.99403949046126</c:v>
                </c:pt>
                <c:pt idx="24">
                  <c:v>186.84915191368935</c:v>
                </c:pt>
                <c:pt idx="25">
                  <c:v>193.55759002500673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5E-423D-B3C2-F7F5561D8722}"/>
            </c:ext>
          </c:extLst>
        </c:ser>
        <c:ser>
          <c:idx val="4"/>
          <c:order val="2"/>
          <c:tx>
            <c:strRef>
              <c:f>'Rent prices'!$A$29</c:f>
              <c:strCache>
                <c:ptCount val="1"/>
                <c:pt idx="0">
                  <c:v>SE</c:v>
                </c:pt>
              </c:strCache>
            </c:strRef>
          </c:tx>
          <c:spPr>
            <a:ln w="28575" cap="rnd">
              <a:solidFill>
                <a:srgbClr val="92B1B0"/>
              </a:solidFill>
              <a:round/>
            </a:ln>
            <a:effectLst/>
          </c:spPr>
          <c:marker>
            <c:symbol val="none"/>
          </c:marker>
          <c:cat>
            <c:strRef>
              <c:f>'Rent prices'!$D$24:$AC$24</c:f>
              <c:strCach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strCache>
            </c:strRef>
          </c:cat>
          <c:val>
            <c:numRef>
              <c:f>'Rent prices'!$D$29:$AC$29</c:f>
              <c:numCache>
                <c:formatCode>0</c:formatCode>
                <c:ptCount val="26"/>
                <c:pt idx="0">
                  <c:v>100</c:v>
                </c:pt>
                <c:pt idx="1">
                  <c:v>101.69121046770132</c:v>
                </c:pt>
                <c:pt idx="2">
                  <c:v>103.86285536956672</c:v>
                </c:pt>
                <c:pt idx="3">
                  <c:v>106.61379692556751</c:v>
                </c:pt>
                <c:pt idx="4">
                  <c:v>109.9226546896754</c:v>
                </c:pt>
                <c:pt idx="5">
                  <c:v>112.57962540427351</c:v>
                </c:pt>
                <c:pt idx="6">
                  <c:v>113.57697165093788</c:v>
                </c:pt>
                <c:pt idx="7">
                  <c:v>115.38843509675154</c:v>
                </c:pt>
                <c:pt idx="8">
                  <c:v>118.30514385688737</c:v>
                </c:pt>
                <c:pt idx="9">
                  <c:v>122.11993103396833</c:v>
                </c:pt>
                <c:pt idx="10">
                  <c:v>124.10932653898048</c:v>
                </c:pt>
                <c:pt idx="11">
                  <c:v>126.98915231103196</c:v>
                </c:pt>
                <c:pt idx="12">
                  <c:v>130.26524505720695</c:v>
                </c:pt>
                <c:pt idx="13">
                  <c:v>133.20804689866145</c:v>
                </c:pt>
                <c:pt idx="14">
                  <c:v>135.49366126491876</c:v>
                </c:pt>
                <c:pt idx="15">
                  <c:v>137.49482632735862</c:v>
                </c:pt>
                <c:pt idx="16">
                  <c:v>138.70131252220753</c:v>
                </c:pt>
                <c:pt idx="17">
                  <c:v>139.81161764626501</c:v>
                </c:pt>
                <c:pt idx="18">
                  <c:v>141.13404291894213</c:v>
                </c:pt>
                <c:pt idx="19">
                  <c:v>143.33392582147124</c:v>
                </c:pt>
                <c:pt idx="20">
                  <c:v>145.53466806668411</c:v>
                </c:pt>
                <c:pt idx="21">
                  <c:v>147.34389378414434</c:v>
                </c:pt>
                <c:pt idx="22">
                  <c:v>149.75624057236584</c:v>
                </c:pt>
                <c:pt idx="23">
                  <c:v>155.61341719922081</c:v>
                </c:pt>
                <c:pt idx="24">
                  <c:v>163.76345760723379</c:v>
                </c:pt>
                <c:pt idx="25">
                  <c:v>171.69434272363867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F5E-423D-B3C2-F7F5561D8722}"/>
            </c:ext>
          </c:extLst>
        </c:ser>
        <c:ser>
          <c:idx val="0"/>
          <c:order val="3"/>
          <c:tx>
            <c:strRef>
              <c:f>'Rent prices'!$A$25</c:f>
              <c:strCache>
                <c:ptCount val="1"/>
                <c:pt idx="0">
                  <c:v>DK</c:v>
                </c:pt>
              </c:strCache>
            </c:strRef>
          </c:tx>
          <c:spPr>
            <a:ln w="28575" cap="rnd">
              <a:solidFill>
                <a:srgbClr val="E57D7D"/>
              </a:solidFill>
              <a:round/>
            </a:ln>
            <a:effectLst/>
          </c:spPr>
          <c:marker>
            <c:symbol val="none"/>
          </c:marker>
          <c:cat>
            <c:strRef>
              <c:f>'Rent prices'!$D$24:$AC$24</c:f>
              <c:strCach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strCache>
            </c:strRef>
          </c:cat>
          <c:val>
            <c:numRef>
              <c:f>'Rent prices'!$D$25:$AC$25</c:f>
              <c:numCache>
                <c:formatCode>0</c:formatCode>
                <c:ptCount val="26"/>
                <c:pt idx="0">
                  <c:v>100</c:v>
                </c:pt>
                <c:pt idx="1">
                  <c:v>102.82218561721832</c:v>
                </c:pt>
                <c:pt idx="2">
                  <c:v>105.39785795733965</c:v>
                </c:pt>
                <c:pt idx="3">
                  <c:v>108.3225636629781</c:v>
                </c:pt>
                <c:pt idx="4">
                  <c:v>111.25931122734517</c:v>
                </c:pt>
                <c:pt idx="5">
                  <c:v>113.88312572711526</c:v>
                </c:pt>
                <c:pt idx="6">
                  <c:v>116.21808004748857</c:v>
                </c:pt>
                <c:pt idx="7">
                  <c:v>118.64931868715929</c:v>
                </c:pt>
                <c:pt idx="8">
                  <c:v>121.93509961704348</c:v>
                </c:pt>
                <c:pt idx="9">
                  <c:v>125.64214340030304</c:v>
                </c:pt>
                <c:pt idx="10">
                  <c:v>129.13253482751074</c:v>
                </c:pt>
                <c:pt idx="11">
                  <c:v>133.00807797491677</c:v>
                </c:pt>
                <c:pt idx="12">
                  <c:v>136.43829621600383</c:v>
                </c:pt>
                <c:pt idx="13">
                  <c:v>139.31485615124143</c:v>
                </c:pt>
                <c:pt idx="14">
                  <c:v>141.73405654293578</c:v>
                </c:pt>
                <c:pt idx="15">
                  <c:v>144.44212433553122</c:v>
                </c:pt>
                <c:pt idx="16">
                  <c:v>146.39191971420274</c:v>
                </c:pt>
                <c:pt idx="17">
                  <c:v>148.71486106186373</c:v>
                </c:pt>
                <c:pt idx="18">
                  <c:v>150.49615346563584</c:v>
                </c:pt>
                <c:pt idx="19">
                  <c:v>151.83213179534545</c:v>
                </c:pt>
                <c:pt idx="20">
                  <c:v>153.2644088873607</c:v>
                </c:pt>
                <c:pt idx="21">
                  <c:v>155.23826270822306</c:v>
                </c:pt>
                <c:pt idx="22">
                  <c:v>158.47591592146702</c:v>
                </c:pt>
                <c:pt idx="23">
                  <c:v>162.83286622235133</c:v>
                </c:pt>
                <c:pt idx="24">
                  <c:v>166.04643571813864</c:v>
                </c:pt>
                <c:pt idx="25">
                  <c:v>169.62111654602541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F5E-423D-B3C2-F7F5561D8722}"/>
            </c:ext>
          </c:extLst>
        </c:ser>
        <c:ser>
          <c:idx val="1"/>
          <c:order val="4"/>
          <c:tx>
            <c:strRef>
              <c:f>'Rent prices'!$A$26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rgbClr val="C1A78D"/>
              </a:solidFill>
              <a:round/>
            </a:ln>
            <a:effectLst/>
          </c:spPr>
          <c:marker>
            <c:symbol val="none"/>
          </c:marker>
          <c:cat>
            <c:strRef>
              <c:f>'Rent prices'!$D$24:$AC$24</c:f>
              <c:strCach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strCache>
            </c:strRef>
          </c:cat>
          <c:val>
            <c:numRef>
              <c:f>'Rent prices'!$D$26:$AC$26</c:f>
              <c:numCache>
                <c:formatCode>0</c:formatCode>
                <c:ptCount val="26"/>
                <c:pt idx="0">
                  <c:v>100</c:v>
                </c:pt>
                <c:pt idx="1">
                  <c:v>103.5603216481986</c:v>
                </c:pt>
                <c:pt idx="2">
                  <c:v>103.06527151263718</c:v>
                </c:pt>
                <c:pt idx="3">
                  <c:v>102.52355765041816</c:v>
                </c:pt>
                <c:pt idx="4">
                  <c:v>103.43281085755022</c:v>
                </c:pt>
                <c:pt idx="5">
                  <c:v>106.32735038946211</c:v>
                </c:pt>
                <c:pt idx="6">
                  <c:v>111.04174659975476</c:v>
                </c:pt>
                <c:pt idx="7">
                  <c:v>117.78014413687303</c:v>
                </c:pt>
                <c:pt idx="8">
                  <c:v>122.84900378532538</c:v>
                </c:pt>
                <c:pt idx="9">
                  <c:v>118.5475654737975</c:v>
                </c:pt>
                <c:pt idx="10">
                  <c:v>118.35253187350561</c:v>
                </c:pt>
                <c:pt idx="11">
                  <c:v>122.30869786288802</c:v>
                </c:pt>
                <c:pt idx="12">
                  <c:v>126.81128723405837</c:v>
                </c:pt>
                <c:pt idx="13">
                  <c:v>130.5100172719622</c:v>
                </c:pt>
                <c:pt idx="14">
                  <c:v>134.56185638164706</c:v>
                </c:pt>
                <c:pt idx="15">
                  <c:v>138.58949655347212</c:v>
                </c:pt>
                <c:pt idx="16">
                  <c:v>141.76568684055493</c:v>
                </c:pt>
                <c:pt idx="17">
                  <c:v>144.66810412117397</c:v>
                </c:pt>
                <c:pt idx="18">
                  <c:v>147.39613243522899</c:v>
                </c:pt>
                <c:pt idx="19">
                  <c:v>150.35980934090063</c:v>
                </c:pt>
                <c:pt idx="20">
                  <c:v>152.45261553612892</c:v>
                </c:pt>
                <c:pt idx="21">
                  <c:v>153.71848609136728</c:v>
                </c:pt>
                <c:pt idx="22">
                  <c:v>155.24879864796367</c:v>
                </c:pt>
                <c:pt idx="23">
                  <c:v>158.44919826763947</c:v>
                </c:pt>
                <c:pt idx="24">
                  <c:v>162.3634041857897</c:v>
                </c:pt>
                <c:pt idx="25">
                  <c:v>164.06184573164558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F5E-423D-B3C2-F7F5561D8722}"/>
            </c:ext>
          </c:extLst>
        </c:ser>
        <c:ser>
          <c:idx val="5"/>
          <c:order val="5"/>
          <c:tx>
            <c:strRef>
              <c:f>'Rent prices'!$A$30</c:f>
              <c:strCache>
                <c:ptCount val="1"/>
                <c:pt idx="0">
                  <c:v>EU</c:v>
                </c:pt>
              </c:strCache>
            </c:strRef>
          </c:tx>
          <c:spPr>
            <a:ln w="28575" cap="rnd">
              <a:solidFill>
                <a:srgbClr val="7CC3C2"/>
              </a:solidFill>
              <a:round/>
            </a:ln>
            <a:effectLst/>
          </c:spPr>
          <c:marker>
            <c:symbol val="none"/>
          </c:marker>
          <c:cat>
            <c:strRef>
              <c:f>'Rent prices'!$D$24:$AC$24</c:f>
              <c:strCach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strCache>
            </c:strRef>
          </c:cat>
          <c:val>
            <c:numRef>
              <c:f>'Rent prices'!$D$30:$AC$30</c:f>
              <c:numCache>
                <c:formatCode>0</c:formatCode>
                <c:ptCount val="26"/>
                <c:pt idx="0">
                  <c:v>100</c:v>
                </c:pt>
                <c:pt idx="1">
                  <c:v>101.41570141570139</c:v>
                </c:pt>
                <c:pt idx="2">
                  <c:v>103.47490347490347</c:v>
                </c:pt>
                <c:pt idx="3">
                  <c:v>105.66280566280565</c:v>
                </c:pt>
                <c:pt idx="4">
                  <c:v>107.59330759330759</c:v>
                </c:pt>
                <c:pt idx="5">
                  <c:v>109.78120978120978</c:v>
                </c:pt>
                <c:pt idx="6">
                  <c:v>112.0978120978121</c:v>
                </c:pt>
                <c:pt idx="7">
                  <c:v>114.41441441441442</c:v>
                </c:pt>
                <c:pt idx="8">
                  <c:v>116.60231660231659</c:v>
                </c:pt>
                <c:pt idx="9">
                  <c:v>118.53281853281852</c:v>
                </c:pt>
                <c:pt idx="10">
                  <c:v>120.33462033462033</c:v>
                </c:pt>
                <c:pt idx="11">
                  <c:v>122.00772200772201</c:v>
                </c:pt>
                <c:pt idx="12">
                  <c:v>123.68082368082366</c:v>
                </c:pt>
                <c:pt idx="13">
                  <c:v>125.48262548262548</c:v>
                </c:pt>
                <c:pt idx="14">
                  <c:v>127.28442728442728</c:v>
                </c:pt>
                <c:pt idx="15">
                  <c:v>128.70012870012872</c:v>
                </c:pt>
                <c:pt idx="16">
                  <c:v>130.11583011583011</c:v>
                </c:pt>
                <c:pt idx="17">
                  <c:v>131.66023166023163</c:v>
                </c:pt>
                <c:pt idx="18">
                  <c:v>133.20463320463321</c:v>
                </c:pt>
                <c:pt idx="19">
                  <c:v>135.006435006435</c:v>
                </c:pt>
                <c:pt idx="20">
                  <c:v>136.67953667953668</c:v>
                </c:pt>
                <c:pt idx="21">
                  <c:v>138.35263835263837</c:v>
                </c:pt>
                <c:pt idx="22">
                  <c:v>140.66924066924068</c:v>
                </c:pt>
                <c:pt idx="23">
                  <c:v>144.40154440154441</c:v>
                </c:pt>
                <c:pt idx="24">
                  <c:v>148.64864864864865</c:v>
                </c:pt>
                <c:pt idx="25">
                  <c:v>152.89575289575288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F5E-423D-B3C2-F7F5561D8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10495840"/>
        <c:axId val="1610492000"/>
      </c:lineChart>
      <c:catAx>
        <c:axId val="161049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610492000"/>
        <c:crosses val="autoZero"/>
        <c:auto val="1"/>
        <c:lblAlgn val="ctr"/>
        <c:lblOffset val="100"/>
        <c:noMultiLvlLbl val="0"/>
      </c:catAx>
      <c:valAx>
        <c:axId val="1610492000"/>
        <c:scaling>
          <c:orientation val="minMax"/>
          <c:min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Setimo" panose="020B0603020204030204" pitchFamily="34" charset="0"/>
                    <a:ea typeface="+mn-ea"/>
                    <a:cs typeface="Setimo" panose="020B0603020204030204" pitchFamily="34" charset="0"/>
                  </a:defRPr>
                </a:pPr>
                <a:r>
                  <a:rPr lang="is-IS"/>
                  <a:t>Vísitala / Index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Setimo" panose="020B0603020204030204" pitchFamily="34" charset="0"/>
                  <a:ea typeface="+mn-ea"/>
                  <a:cs typeface="Setimo" panose="020B0603020204030204" pitchFamily="34" charset="0"/>
                </a:defRPr>
              </a:pPr>
              <a:endParaRPr lang="is-I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610495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5"/>
          <c:y val="0.88486222222222233"/>
          <c:w val="0.9"/>
          <c:h val="6.22211111111111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11223A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>
                <a:solidFill>
                  <a:srgbClr val="11223A"/>
                </a:solidFill>
              </a:rPr>
              <a:t>Leiguverð</a:t>
            </a:r>
            <a:r>
              <a:rPr lang="is-IS" b="1" baseline="0">
                <a:solidFill>
                  <a:srgbClr val="11223A"/>
                </a:solidFill>
              </a:rPr>
              <a:t> sem hlutfall af launum 2001-2024</a:t>
            </a:r>
            <a:br>
              <a:rPr lang="is-IS" b="1" baseline="0">
                <a:solidFill>
                  <a:srgbClr val="11223A"/>
                </a:solidFill>
              </a:rPr>
            </a:br>
            <a:r>
              <a:rPr lang="is-IS" sz="1100" b="1" i="1" baseline="0">
                <a:solidFill>
                  <a:srgbClr val="11223A"/>
                </a:solidFill>
              </a:rPr>
              <a:t>Rent-to-income ratio 2001-2024</a:t>
            </a:r>
            <a:endParaRPr lang="is-IS" b="1">
              <a:solidFill>
                <a:srgbClr val="11223A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11223A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>
        <c:manualLayout>
          <c:layoutTarget val="inner"/>
          <c:xMode val="edge"/>
          <c:yMode val="edge"/>
          <c:x val="0.11074980842911877"/>
          <c:y val="0.17959382853135411"/>
          <c:w val="0.86248773946360158"/>
          <c:h val="0.5706250365262111"/>
        </c:manualLayout>
      </c:layout>
      <c:lineChart>
        <c:grouping val="standard"/>
        <c:varyColors val="0"/>
        <c:ser>
          <c:idx val="0"/>
          <c:order val="0"/>
          <c:tx>
            <c:strRef>
              <c:f>'Rent to income ratio'!$B$2</c:f>
              <c:strCache>
                <c:ptCount val="1"/>
                <c:pt idx="0">
                  <c:v>IS</c:v>
                </c:pt>
              </c:strCache>
            </c:strRef>
          </c:tx>
          <c:spPr>
            <a:ln w="28575" cap="rnd">
              <a:solidFill>
                <a:srgbClr val="11223A"/>
              </a:solidFill>
              <a:round/>
            </a:ln>
            <a:effectLst/>
          </c:spPr>
          <c:marker>
            <c:symbol val="none"/>
          </c:marker>
          <c:cat>
            <c:numRef>
              <c:f>'Rent to income ratio'!$A$4:$A$27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'Rent to income ratio'!$B$4:$B$27</c:f>
              <c:numCache>
                <c:formatCode>General</c:formatCode>
                <c:ptCount val="24"/>
                <c:pt idx="0">
                  <c:v>100</c:v>
                </c:pt>
                <c:pt idx="1">
                  <c:v>101</c:v>
                </c:pt>
                <c:pt idx="2">
                  <c:v>105</c:v>
                </c:pt>
                <c:pt idx="3">
                  <c:v>111</c:v>
                </c:pt>
                <c:pt idx="4">
                  <c:v>116</c:v>
                </c:pt>
                <c:pt idx="5">
                  <c:v>110</c:v>
                </c:pt>
                <c:pt idx="6">
                  <c:v>113</c:v>
                </c:pt>
                <c:pt idx="7">
                  <c:v>119</c:v>
                </c:pt>
                <c:pt idx="8">
                  <c:v>133</c:v>
                </c:pt>
                <c:pt idx="9">
                  <c:v>130</c:v>
                </c:pt>
                <c:pt idx="10">
                  <c:v>128</c:v>
                </c:pt>
                <c:pt idx="11">
                  <c:v>126</c:v>
                </c:pt>
                <c:pt idx="12">
                  <c:v>129</c:v>
                </c:pt>
                <c:pt idx="13">
                  <c:v>129</c:v>
                </c:pt>
                <c:pt idx="14">
                  <c:v>127</c:v>
                </c:pt>
                <c:pt idx="15">
                  <c:v>120</c:v>
                </c:pt>
                <c:pt idx="16">
                  <c:v>116</c:v>
                </c:pt>
                <c:pt idx="17">
                  <c:v>113</c:v>
                </c:pt>
                <c:pt idx="18">
                  <c:v>113</c:v>
                </c:pt>
                <c:pt idx="19">
                  <c:v>108</c:v>
                </c:pt>
                <c:pt idx="20">
                  <c:v>104</c:v>
                </c:pt>
                <c:pt idx="21">
                  <c:v>102</c:v>
                </c:pt>
                <c:pt idx="22">
                  <c:v>99</c:v>
                </c:pt>
                <c:pt idx="23">
                  <c:v>102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EE5-4F76-A357-0FAB12A8E6AA}"/>
            </c:ext>
          </c:extLst>
        </c:ser>
        <c:ser>
          <c:idx val="1"/>
          <c:order val="1"/>
          <c:tx>
            <c:strRef>
              <c:f>'Rent to income ratio'!$C$2</c:f>
              <c:strCache>
                <c:ptCount val="1"/>
                <c:pt idx="0">
                  <c:v>NO</c:v>
                </c:pt>
              </c:strCache>
            </c:strRef>
          </c:tx>
          <c:spPr>
            <a:ln w="28575" cap="rnd">
              <a:solidFill>
                <a:srgbClr val="E25E5C"/>
              </a:solidFill>
              <a:round/>
            </a:ln>
            <a:effectLst/>
          </c:spPr>
          <c:marker>
            <c:symbol val="none"/>
          </c:marker>
          <c:cat>
            <c:numRef>
              <c:f>'Rent to income ratio'!$A$4:$A$27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'Rent to income ratio'!$C$4:$C$27</c:f>
              <c:numCache>
                <c:formatCode>General</c:formatCode>
                <c:ptCount val="24"/>
                <c:pt idx="0">
                  <c:v>100</c:v>
                </c:pt>
                <c:pt idx="1">
                  <c:v>96</c:v>
                </c:pt>
                <c:pt idx="2">
                  <c:v>93</c:v>
                </c:pt>
                <c:pt idx="3">
                  <c:v>91</c:v>
                </c:pt>
                <c:pt idx="4">
                  <c:v>86</c:v>
                </c:pt>
                <c:pt idx="5">
                  <c:v>93</c:v>
                </c:pt>
                <c:pt idx="6">
                  <c:v>89</c:v>
                </c:pt>
                <c:pt idx="7">
                  <c:v>87</c:v>
                </c:pt>
                <c:pt idx="8">
                  <c:v>86</c:v>
                </c:pt>
                <c:pt idx="9">
                  <c:v>85</c:v>
                </c:pt>
                <c:pt idx="10">
                  <c:v>84</c:v>
                </c:pt>
                <c:pt idx="11">
                  <c:v>82</c:v>
                </c:pt>
                <c:pt idx="12">
                  <c:v>81</c:v>
                </c:pt>
                <c:pt idx="13">
                  <c:v>80</c:v>
                </c:pt>
                <c:pt idx="14">
                  <c:v>77</c:v>
                </c:pt>
                <c:pt idx="15">
                  <c:v>78</c:v>
                </c:pt>
                <c:pt idx="16">
                  <c:v>77</c:v>
                </c:pt>
                <c:pt idx="17">
                  <c:v>77</c:v>
                </c:pt>
                <c:pt idx="18">
                  <c:v>75</c:v>
                </c:pt>
                <c:pt idx="19">
                  <c:v>75</c:v>
                </c:pt>
                <c:pt idx="20">
                  <c:v>71</c:v>
                </c:pt>
                <c:pt idx="21">
                  <c:v>72</c:v>
                </c:pt>
                <c:pt idx="22">
                  <c:v>73</c:v>
                </c:pt>
                <c:pt idx="23">
                  <c:v>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E5-4F76-A357-0FAB12A8E6AA}"/>
            </c:ext>
          </c:extLst>
        </c:ser>
        <c:ser>
          <c:idx val="2"/>
          <c:order val="2"/>
          <c:tx>
            <c:strRef>
              <c:f>'Rent to income ratio'!$D$2</c:f>
              <c:strCache>
                <c:ptCount val="1"/>
                <c:pt idx="0">
                  <c:v>SE</c:v>
                </c:pt>
              </c:strCache>
            </c:strRef>
          </c:tx>
          <c:spPr>
            <a:ln w="28575" cap="rnd">
              <a:solidFill>
                <a:srgbClr val="92B1B0"/>
              </a:solidFill>
              <a:round/>
            </a:ln>
            <a:effectLst/>
          </c:spPr>
          <c:marker>
            <c:symbol val="none"/>
          </c:marker>
          <c:cat>
            <c:numRef>
              <c:f>'Rent to income ratio'!$A$4:$A$27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'Rent to income ratio'!$D$4:$D$27</c:f>
              <c:numCache>
                <c:formatCode>General</c:formatCode>
                <c:ptCount val="24"/>
                <c:pt idx="0">
                  <c:v>100</c:v>
                </c:pt>
                <c:pt idx="1">
                  <c:v>97</c:v>
                </c:pt>
                <c:pt idx="2">
                  <c:v>97</c:v>
                </c:pt>
                <c:pt idx="3">
                  <c:v>98</c:v>
                </c:pt>
                <c:pt idx="4">
                  <c:v>97</c:v>
                </c:pt>
                <c:pt idx="5">
                  <c:v>93</c:v>
                </c:pt>
                <c:pt idx="6">
                  <c:v>89</c:v>
                </c:pt>
                <c:pt idx="7">
                  <c:v>86</c:v>
                </c:pt>
                <c:pt idx="8">
                  <c:v>86</c:v>
                </c:pt>
                <c:pt idx="9">
                  <c:v>85</c:v>
                </c:pt>
                <c:pt idx="10">
                  <c:v>83</c:v>
                </c:pt>
                <c:pt idx="11">
                  <c:v>82</c:v>
                </c:pt>
                <c:pt idx="12">
                  <c:v>83</c:v>
                </c:pt>
                <c:pt idx="13">
                  <c:v>82</c:v>
                </c:pt>
                <c:pt idx="14">
                  <c:v>82</c:v>
                </c:pt>
                <c:pt idx="15">
                  <c:v>80</c:v>
                </c:pt>
                <c:pt idx="16">
                  <c:v>79</c:v>
                </c:pt>
                <c:pt idx="17">
                  <c:v>77</c:v>
                </c:pt>
                <c:pt idx="18">
                  <c:v>76</c:v>
                </c:pt>
                <c:pt idx="19">
                  <c:v>77</c:v>
                </c:pt>
                <c:pt idx="20">
                  <c:v>73</c:v>
                </c:pt>
                <c:pt idx="21">
                  <c:v>70</c:v>
                </c:pt>
                <c:pt idx="22">
                  <c:v>69</c:v>
                </c:pt>
                <c:pt idx="23">
                  <c:v>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EE5-4F76-A357-0FAB12A8E6AA}"/>
            </c:ext>
          </c:extLst>
        </c:ser>
        <c:ser>
          <c:idx val="3"/>
          <c:order val="3"/>
          <c:tx>
            <c:strRef>
              <c:f>'Rent to income ratio'!$E$2</c:f>
              <c:strCache>
                <c:ptCount val="1"/>
                <c:pt idx="0">
                  <c:v>DK</c:v>
                </c:pt>
              </c:strCache>
            </c:strRef>
          </c:tx>
          <c:spPr>
            <a:ln w="28575" cap="rnd">
              <a:solidFill>
                <a:srgbClr val="E57D7D"/>
              </a:solidFill>
              <a:round/>
            </a:ln>
            <a:effectLst/>
          </c:spPr>
          <c:marker>
            <c:symbol val="none"/>
          </c:marker>
          <c:cat>
            <c:numRef>
              <c:f>'Rent to income ratio'!$A$4:$A$27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'Rent to income ratio'!$E$4:$E$27</c:f>
              <c:numCache>
                <c:formatCode>General</c:formatCode>
                <c:ptCount val="24"/>
                <c:pt idx="0">
                  <c:v>100</c:v>
                </c:pt>
                <c:pt idx="1">
                  <c:v>98</c:v>
                </c:pt>
                <c:pt idx="2">
                  <c:v>98</c:v>
                </c:pt>
                <c:pt idx="3">
                  <c:v>97</c:v>
                </c:pt>
                <c:pt idx="4">
                  <c:v>96</c:v>
                </c:pt>
                <c:pt idx="5">
                  <c:v>94</c:v>
                </c:pt>
                <c:pt idx="6">
                  <c:v>96</c:v>
                </c:pt>
                <c:pt idx="7">
                  <c:v>97</c:v>
                </c:pt>
                <c:pt idx="8">
                  <c:v>96</c:v>
                </c:pt>
                <c:pt idx="9">
                  <c:v>94</c:v>
                </c:pt>
                <c:pt idx="10">
                  <c:v>93</c:v>
                </c:pt>
                <c:pt idx="11">
                  <c:v>94</c:v>
                </c:pt>
                <c:pt idx="12">
                  <c:v>96</c:v>
                </c:pt>
                <c:pt idx="13">
                  <c:v>97</c:v>
                </c:pt>
                <c:pt idx="14">
                  <c:v>95</c:v>
                </c:pt>
                <c:pt idx="15">
                  <c:v>92</c:v>
                </c:pt>
                <c:pt idx="16">
                  <c:v>91</c:v>
                </c:pt>
                <c:pt idx="17">
                  <c:v>89</c:v>
                </c:pt>
                <c:pt idx="18">
                  <c:v>88</c:v>
                </c:pt>
                <c:pt idx="19">
                  <c:v>89</c:v>
                </c:pt>
                <c:pt idx="20">
                  <c:v>88</c:v>
                </c:pt>
                <c:pt idx="21">
                  <c:v>82</c:v>
                </c:pt>
                <c:pt idx="22">
                  <c:v>80</c:v>
                </c:pt>
                <c:pt idx="23">
                  <c:v>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EE5-4F76-A357-0FAB12A8E6AA}"/>
            </c:ext>
          </c:extLst>
        </c:ser>
        <c:ser>
          <c:idx val="4"/>
          <c:order val="4"/>
          <c:tx>
            <c:strRef>
              <c:f>'Rent to income ratio'!$F$2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rgbClr val="C1A78D"/>
              </a:solidFill>
              <a:round/>
            </a:ln>
            <a:effectLst/>
          </c:spPr>
          <c:marker>
            <c:symbol val="none"/>
          </c:marker>
          <c:cat>
            <c:numRef>
              <c:f>'Rent to income ratio'!$A$4:$A$27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'Rent to income ratio'!$F$4:$F$27</c:f>
              <c:numCache>
                <c:formatCode>General</c:formatCode>
                <c:ptCount val="24"/>
                <c:pt idx="0">
                  <c:v>100</c:v>
                </c:pt>
                <c:pt idx="1">
                  <c:v>95</c:v>
                </c:pt>
                <c:pt idx="2">
                  <c:v>90</c:v>
                </c:pt>
                <c:pt idx="3">
                  <c:v>87</c:v>
                </c:pt>
                <c:pt idx="4">
                  <c:v>88</c:v>
                </c:pt>
                <c:pt idx="5">
                  <c:v>89</c:v>
                </c:pt>
                <c:pt idx="6">
                  <c:v>89</c:v>
                </c:pt>
                <c:pt idx="7">
                  <c:v>89</c:v>
                </c:pt>
                <c:pt idx="8">
                  <c:v>84</c:v>
                </c:pt>
                <c:pt idx="9">
                  <c:v>80</c:v>
                </c:pt>
                <c:pt idx="10">
                  <c:v>79</c:v>
                </c:pt>
                <c:pt idx="11">
                  <c:v>81</c:v>
                </c:pt>
                <c:pt idx="12">
                  <c:v>82</c:v>
                </c:pt>
                <c:pt idx="13">
                  <c:v>84</c:v>
                </c:pt>
                <c:pt idx="14">
                  <c:v>85</c:v>
                </c:pt>
                <c:pt idx="15">
                  <c:v>86</c:v>
                </c:pt>
                <c:pt idx="16">
                  <c:v>86</c:v>
                </c:pt>
                <c:pt idx="17">
                  <c:v>86</c:v>
                </c:pt>
                <c:pt idx="18">
                  <c:v>85</c:v>
                </c:pt>
                <c:pt idx="19">
                  <c:v>85</c:v>
                </c:pt>
                <c:pt idx="20">
                  <c:v>84</c:v>
                </c:pt>
                <c:pt idx="21">
                  <c:v>82</c:v>
                </c:pt>
                <c:pt idx="22">
                  <c:v>80</c:v>
                </c:pt>
                <c:pt idx="23">
                  <c:v>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EE5-4F76-A357-0FAB12A8E6AA}"/>
            </c:ext>
          </c:extLst>
        </c:ser>
        <c:ser>
          <c:idx val="5"/>
          <c:order val="5"/>
          <c:tx>
            <c:strRef>
              <c:f>'Rent to income ratio'!$G$2</c:f>
              <c:strCache>
                <c:ptCount val="1"/>
                <c:pt idx="0">
                  <c:v>EU</c:v>
                </c:pt>
              </c:strCache>
            </c:strRef>
          </c:tx>
          <c:spPr>
            <a:ln w="28575" cap="rnd">
              <a:solidFill>
                <a:srgbClr val="7CC3C2"/>
              </a:solidFill>
              <a:round/>
            </a:ln>
            <a:effectLst/>
          </c:spPr>
          <c:marker>
            <c:symbol val="none"/>
          </c:marker>
          <c:cat>
            <c:numRef>
              <c:f>'Rent to income ratio'!$A$4:$A$27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'Rent to income ratio'!$G$4:$G$27</c:f>
              <c:numCache>
                <c:formatCode>General</c:formatCode>
                <c:ptCount val="24"/>
                <c:pt idx="0">
                  <c:v>100</c:v>
                </c:pt>
                <c:pt idx="1">
                  <c:v>99</c:v>
                </c:pt>
                <c:pt idx="2">
                  <c:v>98</c:v>
                </c:pt>
                <c:pt idx="3">
                  <c:v>97</c:v>
                </c:pt>
                <c:pt idx="4">
                  <c:v>97</c:v>
                </c:pt>
                <c:pt idx="5">
                  <c:v>95</c:v>
                </c:pt>
                <c:pt idx="6">
                  <c:v>94</c:v>
                </c:pt>
                <c:pt idx="7">
                  <c:v>93</c:v>
                </c:pt>
                <c:pt idx="8">
                  <c:v>96</c:v>
                </c:pt>
                <c:pt idx="9">
                  <c:v>96</c:v>
                </c:pt>
                <c:pt idx="10">
                  <c:v>96</c:v>
                </c:pt>
                <c:pt idx="11">
                  <c:v>98</c:v>
                </c:pt>
                <c:pt idx="12">
                  <c:v>99</c:v>
                </c:pt>
                <c:pt idx="13">
                  <c:v>99</c:v>
                </c:pt>
                <c:pt idx="14">
                  <c:v>98</c:v>
                </c:pt>
                <c:pt idx="15">
                  <c:v>97</c:v>
                </c:pt>
                <c:pt idx="16">
                  <c:v>96</c:v>
                </c:pt>
                <c:pt idx="17">
                  <c:v>94</c:v>
                </c:pt>
                <c:pt idx="18">
                  <c:v>93</c:v>
                </c:pt>
                <c:pt idx="19">
                  <c:v>94</c:v>
                </c:pt>
                <c:pt idx="20">
                  <c:v>91</c:v>
                </c:pt>
                <c:pt idx="21">
                  <c:v>87</c:v>
                </c:pt>
                <c:pt idx="22">
                  <c:v>84</c:v>
                </c:pt>
                <c:pt idx="23">
                  <c:v>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EE5-4F76-A357-0FAB12A8E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02714784"/>
        <c:axId val="1091273920"/>
      </c:lineChart>
      <c:catAx>
        <c:axId val="1502714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091273920"/>
        <c:crosses val="autoZero"/>
        <c:auto val="1"/>
        <c:lblAlgn val="ctr"/>
        <c:lblOffset val="100"/>
        <c:noMultiLvlLbl val="0"/>
      </c:catAx>
      <c:valAx>
        <c:axId val="1091273920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Setimo" panose="020B0603020204030204" pitchFamily="34" charset="0"/>
                    <a:ea typeface="+mn-ea"/>
                    <a:cs typeface="Setimo" panose="020B0603020204030204" pitchFamily="34" charset="0"/>
                  </a:defRPr>
                </a:pPr>
                <a:r>
                  <a:rPr lang="is-IS"/>
                  <a:t>Vísitala / Index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Setimo" panose="020B0603020204030204" pitchFamily="34" charset="0"/>
                  <a:ea typeface="+mn-ea"/>
                  <a:cs typeface="Setimo" panose="020B0603020204030204" pitchFamily="34" charset="0"/>
                </a:defRPr>
              </a:pPr>
              <a:endParaRPr lang="is-I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502714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2432950191570883E-2"/>
          <c:y val="0.87427888888888905"/>
          <c:w val="0.9"/>
          <c:h val="6.22211111111111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11223A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>
                <a:solidFill>
                  <a:srgbClr val="11223A"/>
                </a:solidFill>
              </a:rPr>
              <a:t>Íbúðaverð sem hlutfall af launum 1996-2024</a:t>
            </a:r>
            <a:br>
              <a:rPr lang="is-IS" b="1">
                <a:solidFill>
                  <a:srgbClr val="11223A"/>
                </a:solidFill>
              </a:rPr>
            </a:br>
            <a:r>
              <a:rPr lang="is-IS" sz="1100" b="1" i="1">
                <a:solidFill>
                  <a:srgbClr val="11223A"/>
                </a:solidFill>
              </a:rPr>
              <a:t>Price-to-income</a:t>
            </a:r>
            <a:r>
              <a:rPr lang="is-IS" sz="1100" b="1" i="1" baseline="0">
                <a:solidFill>
                  <a:srgbClr val="11223A"/>
                </a:solidFill>
              </a:rPr>
              <a:t> ratio 1996-2024</a:t>
            </a:r>
            <a:endParaRPr lang="is-IS" b="1">
              <a:solidFill>
                <a:srgbClr val="11223A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11223A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>
        <c:manualLayout>
          <c:layoutTarget val="inner"/>
          <c:xMode val="edge"/>
          <c:yMode val="edge"/>
          <c:x val="0.11561570881226056"/>
          <c:y val="0.17959382853135411"/>
          <c:w val="0.85762183908045975"/>
          <c:h val="0.58826398223365084"/>
        </c:manualLayout>
      </c:layout>
      <c:lineChart>
        <c:grouping val="standard"/>
        <c:varyColors val="0"/>
        <c:ser>
          <c:idx val="2"/>
          <c:order val="0"/>
          <c:tx>
            <c:strRef>
              <c:f>'Price to income ratio'!$A$13</c:f>
              <c:strCache>
                <c:ptCount val="1"/>
                <c:pt idx="0">
                  <c:v>IS</c:v>
                </c:pt>
              </c:strCache>
            </c:strRef>
          </c:tx>
          <c:spPr>
            <a:ln w="28575" cap="rnd">
              <a:solidFill>
                <a:srgbClr val="11223A"/>
              </a:solidFill>
              <a:round/>
            </a:ln>
            <a:effectLst/>
          </c:spPr>
          <c:marker>
            <c:symbol val="none"/>
          </c:marker>
          <c:cat>
            <c:numRef>
              <c:f>'Price to income ratio'!$C$10:$AE$10</c:f>
              <c:numCache>
                <c:formatCode>General</c:formatCode>
                <c:ptCount val="29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</c:numCache>
            </c:numRef>
          </c:cat>
          <c:val>
            <c:numRef>
              <c:f>'Price to income ratio'!$C$13:$AE$13</c:f>
              <c:numCache>
                <c:formatCode>General</c:formatCode>
                <c:ptCount val="29"/>
                <c:pt idx="0">
                  <c:v>100</c:v>
                </c:pt>
                <c:pt idx="1">
                  <c:v>96.95372596338953</c:v>
                </c:pt>
                <c:pt idx="2">
                  <c:v>94.367968331315893</c:v>
                </c:pt>
                <c:pt idx="3">
                  <c:v>102.64863221175669</c:v>
                </c:pt>
                <c:pt idx="4">
                  <c:v>112.65822993302872</c:v>
                </c:pt>
                <c:pt idx="5">
                  <c:v>110.02170912564199</c:v>
                </c:pt>
                <c:pt idx="6">
                  <c:v>107.47438577502338</c:v>
                </c:pt>
                <c:pt idx="7">
                  <c:v>113.81608337252365</c:v>
                </c:pt>
                <c:pt idx="8">
                  <c:v>122.63547320590264</c:v>
                </c:pt>
                <c:pt idx="9">
                  <c:v>155.46574712817127</c:v>
                </c:pt>
                <c:pt idx="10">
                  <c:v>159.94353603290833</c:v>
                </c:pt>
                <c:pt idx="11">
                  <c:v>161.63444676992077</c:v>
                </c:pt>
                <c:pt idx="12">
                  <c:v>155.25881159684909</c:v>
                </c:pt>
                <c:pt idx="13">
                  <c:v>135.1124467824346</c:v>
                </c:pt>
                <c:pt idx="14">
                  <c:v>124.01524134380233</c:v>
                </c:pt>
                <c:pt idx="15">
                  <c:v>121.92518415586345</c:v>
                </c:pt>
                <c:pt idx="16">
                  <c:v>120.92429591952975</c:v>
                </c:pt>
                <c:pt idx="17">
                  <c:v>121.8602250934989</c:v>
                </c:pt>
                <c:pt idx="18">
                  <c:v>124.96169170551934</c:v>
                </c:pt>
                <c:pt idx="19">
                  <c:v>127.59347395013529</c:v>
                </c:pt>
                <c:pt idx="20">
                  <c:v>127.23380610000454</c:v>
                </c:pt>
                <c:pt idx="21">
                  <c:v>141.55297887537168</c:v>
                </c:pt>
                <c:pt idx="22">
                  <c:v>141.29599927294109</c:v>
                </c:pt>
                <c:pt idx="23">
                  <c:v>139.46211722243444</c:v>
                </c:pt>
                <c:pt idx="24">
                  <c:v>137.49166575434009</c:v>
                </c:pt>
                <c:pt idx="25">
                  <c:v>145.10149343157849</c:v>
                </c:pt>
                <c:pt idx="26">
                  <c:v>163.71828962376171</c:v>
                </c:pt>
                <c:pt idx="27">
                  <c:v>157.7192216044491</c:v>
                </c:pt>
                <c:pt idx="28">
                  <c:v>160.99994316695319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E26-4A5F-8A39-1A84756D51E9}"/>
            </c:ext>
          </c:extLst>
        </c:ser>
        <c:ser>
          <c:idx val="3"/>
          <c:order val="1"/>
          <c:tx>
            <c:strRef>
              <c:f>'Price to income ratio'!$A$14</c:f>
              <c:strCache>
                <c:ptCount val="1"/>
                <c:pt idx="0">
                  <c:v>NO</c:v>
                </c:pt>
              </c:strCache>
            </c:strRef>
          </c:tx>
          <c:spPr>
            <a:ln w="28575" cap="rnd">
              <a:solidFill>
                <a:srgbClr val="E25E5C"/>
              </a:solidFill>
              <a:round/>
            </a:ln>
            <a:effectLst/>
          </c:spPr>
          <c:marker>
            <c:symbol val="none"/>
          </c:marker>
          <c:cat>
            <c:numRef>
              <c:f>'Price to income ratio'!$C$10:$AE$10</c:f>
              <c:numCache>
                <c:formatCode>General</c:formatCode>
                <c:ptCount val="29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</c:numCache>
            </c:numRef>
          </c:cat>
          <c:val>
            <c:numRef>
              <c:f>'Price to income ratio'!$C$14:$AE$14</c:f>
              <c:numCache>
                <c:formatCode>General</c:formatCode>
                <c:ptCount val="29"/>
                <c:pt idx="0">
                  <c:v>100</c:v>
                </c:pt>
                <c:pt idx="1">
                  <c:v>105.6903105438858</c:v>
                </c:pt>
                <c:pt idx="2">
                  <c:v>108.95161160084972</c:v>
                </c:pt>
                <c:pt idx="3">
                  <c:v>116.13354370119706</c:v>
                </c:pt>
                <c:pt idx="4">
                  <c:v>126.92504288260426</c:v>
                </c:pt>
                <c:pt idx="5">
                  <c:v>134.17093298677</c:v>
                </c:pt>
                <c:pt idx="6">
                  <c:v>128.92206677669031</c:v>
                </c:pt>
                <c:pt idx="7">
                  <c:v>122.54392140986516</c:v>
                </c:pt>
                <c:pt idx="8">
                  <c:v>129.8775421055015</c:v>
                </c:pt>
                <c:pt idx="9">
                  <c:v>129.37975161755512</c:v>
                </c:pt>
                <c:pt idx="10">
                  <c:v>155.72155152035108</c:v>
                </c:pt>
                <c:pt idx="11">
                  <c:v>165.49177735365356</c:v>
                </c:pt>
                <c:pt idx="12">
                  <c:v>155.2716599265548</c:v>
                </c:pt>
                <c:pt idx="13">
                  <c:v>151.13378068519307</c:v>
                </c:pt>
                <c:pt idx="14">
                  <c:v>157.76997897051521</c:v>
                </c:pt>
                <c:pt idx="15">
                  <c:v>163.64670519085197</c:v>
                </c:pt>
                <c:pt idx="16">
                  <c:v>167.76204394401356</c:v>
                </c:pt>
                <c:pt idx="17">
                  <c:v>166.44056960388468</c:v>
                </c:pt>
                <c:pt idx="18">
                  <c:v>165.1447019762245</c:v>
                </c:pt>
                <c:pt idx="19">
                  <c:v>164.31597768363309</c:v>
                </c:pt>
                <c:pt idx="20">
                  <c:v>174.85038618713966</c:v>
                </c:pt>
                <c:pt idx="21">
                  <c:v>177.89640276901281</c:v>
                </c:pt>
                <c:pt idx="22">
                  <c:v>175.86173075553228</c:v>
                </c:pt>
                <c:pt idx="23">
                  <c:v>173.88891114696168</c:v>
                </c:pt>
                <c:pt idx="24">
                  <c:v>177.53947644214185</c:v>
                </c:pt>
                <c:pt idx="25">
                  <c:v>184.13819893592932</c:v>
                </c:pt>
                <c:pt idx="26">
                  <c:v>191.59170428867071</c:v>
                </c:pt>
                <c:pt idx="27">
                  <c:v>184.87212082279558</c:v>
                </c:pt>
                <c:pt idx="28">
                  <c:v>178.48182354720922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E26-4A5F-8A39-1A84756D51E9}"/>
            </c:ext>
          </c:extLst>
        </c:ser>
        <c:ser>
          <c:idx val="4"/>
          <c:order val="2"/>
          <c:tx>
            <c:strRef>
              <c:f>'Price to income ratio'!$A$15</c:f>
              <c:strCache>
                <c:ptCount val="1"/>
                <c:pt idx="0">
                  <c:v>SE</c:v>
                </c:pt>
              </c:strCache>
            </c:strRef>
          </c:tx>
          <c:spPr>
            <a:ln w="28575" cap="rnd">
              <a:solidFill>
                <a:srgbClr val="92B1B0"/>
              </a:solidFill>
              <a:round/>
            </a:ln>
            <a:effectLst/>
          </c:spPr>
          <c:marker>
            <c:symbol val="none"/>
          </c:marker>
          <c:cat>
            <c:numRef>
              <c:f>'Price to income ratio'!$C$10:$AE$10</c:f>
              <c:numCache>
                <c:formatCode>General</c:formatCode>
                <c:ptCount val="29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</c:numCache>
            </c:numRef>
          </c:cat>
          <c:val>
            <c:numRef>
              <c:f>'Price to income ratio'!$C$15:$AE$15</c:f>
              <c:numCache>
                <c:formatCode>General</c:formatCode>
                <c:ptCount val="29"/>
                <c:pt idx="0">
                  <c:v>100</c:v>
                </c:pt>
                <c:pt idx="1">
                  <c:v>106.06732630661186</c:v>
                </c:pt>
                <c:pt idx="2">
                  <c:v>113.24160609320577</c:v>
                </c:pt>
                <c:pt idx="3">
                  <c:v>119.24534114895782</c:v>
                </c:pt>
                <c:pt idx="4">
                  <c:v>124.17321776461651</c:v>
                </c:pt>
                <c:pt idx="5">
                  <c:v>124.90870518796955</c:v>
                </c:pt>
                <c:pt idx="6">
                  <c:v>125.53550374968859</c:v>
                </c:pt>
                <c:pt idx="7">
                  <c:v>131.1327774745221</c:v>
                </c:pt>
                <c:pt idx="8">
                  <c:v>141.00663591833606</c:v>
                </c:pt>
                <c:pt idx="9">
                  <c:v>148.0384708998447</c:v>
                </c:pt>
                <c:pt idx="10">
                  <c:v>157.78731073357201</c:v>
                </c:pt>
                <c:pt idx="11">
                  <c:v>166.33628738777134</c:v>
                </c:pt>
                <c:pt idx="12">
                  <c:v>159.40927391988635</c:v>
                </c:pt>
                <c:pt idx="13">
                  <c:v>159.52391330405104</c:v>
                </c:pt>
                <c:pt idx="14">
                  <c:v>166.42447870188278</c:v>
                </c:pt>
                <c:pt idx="15">
                  <c:v>163.91831772927787</c:v>
                </c:pt>
                <c:pt idx="16">
                  <c:v>159.57815730513673</c:v>
                </c:pt>
                <c:pt idx="17">
                  <c:v>165.18975039343258</c:v>
                </c:pt>
                <c:pt idx="18">
                  <c:v>176.98026218191885</c:v>
                </c:pt>
                <c:pt idx="19">
                  <c:v>195.59290333681173</c:v>
                </c:pt>
                <c:pt idx="20">
                  <c:v>205.5580390847478</c:v>
                </c:pt>
                <c:pt idx="21">
                  <c:v>213.75765951968737</c:v>
                </c:pt>
                <c:pt idx="22">
                  <c:v>205.4417631031117</c:v>
                </c:pt>
                <c:pt idx="23">
                  <c:v>203.68433904081931</c:v>
                </c:pt>
                <c:pt idx="24">
                  <c:v>213.11067731464595</c:v>
                </c:pt>
                <c:pt idx="25">
                  <c:v>221.29143636453148</c:v>
                </c:pt>
                <c:pt idx="26">
                  <c:v>214.33981424286875</c:v>
                </c:pt>
                <c:pt idx="27">
                  <c:v>193.28980636427161</c:v>
                </c:pt>
                <c:pt idx="28">
                  <c:v>187.06107125093419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E26-4A5F-8A39-1A84756D51E9}"/>
            </c:ext>
          </c:extLst>
        </c:ser>
        <c:ser>
          <c:idx val="0"/>
          <c:order val="3"/>
          <c:tx>
            <c:strRef>
              <c:f>'Price to income ratio'!$A$11</c:f>
              <c:strCache>
                <c:ptCount val="1"/>
                <c:pt idx="0">
                  <c:v>DK</c:v>
                </c:pt>
              </c:strCache>
            </c:strRef>
          </c:tx>
          <c:spPr>
            <a:ln w="28575" cap="rnd">
              <a:solidFill>
                <a:srgbClr val="E57D7D"/>
              </a:solidFill>
              <a:round/>
            </a:ln>
            <a:effectLst/>
          </c:spPr>
          <c:marker>
            <c:symbol val="none"/>
          </c:marker>
          <c:cat>
            <c:numRef>
              <c:f>'Price to income ratio'!$C$10:$AE$10</c:f>
              <c:numCache>
                <c:formatCode>General</c:formatCode>
                <c:ptCount val="29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</c:numCache>
            </c:numRef>
          </c:cat>
          <c:val>
            <c:numRef>
              <c:f>'Price to income ratio'!$C$11:$AE$11</c:f>
              <c:numCache>
                <c:formatCode>General</c:formatCode>
                <c:ptCount val="29"/>
                <c:pt idx="0">
                  <c:v>100</c:v>
                </c:pt>
                <c:pt idx="1">
                  <c:v>110.46071524854062</c:v>
                </c:pt>
                <c:pt idx="2">
                  <c:v>115.3657708663046</c:v>
                </c:pt>
                <c:pt idx="3">
                  <c:v>124.17107357595395</c:v>
                </c:pt>
                <c:pt idx="4">
                  <c:v>127.06915535366701</c:v>
                </c:pt>
                <c:pt idx="5">
                  <c:v>127.45267273078782</c:v>
                </c:pt>
                <c:pt idx="6">
                  <c:v>126.60742754283656</c:v>
                </c:pt>
                <c:pt idx="7">
                  <c:v>128.81036646815721</c:v>
                </c:pt>
                <c:pt idx="8">
                  <c:v>137.70172444335304</c:v>
                </c:pt>
                <c:pt idx="9">
                  <c:v>159.54466667210562</c:v>
                </c:pt>
                <c:pt idx="10">
                  <c:v>190.04828483957544</c:v>
                </c:pt>
                <c:pt idx="11">
                  <c:v>195.30195330423575</c:v>
                </c:pt>
                <c:pt idx="12">
                  <c:v>183.26364465105024</c:v>
                </c:pt>
                <c:pt idx="13">
                  <c:v>154.02531053054759</c:v>
                </c:pt>
                <c:pt idx="14">
                  <c:v>151.05116573955456</c:v>
                </c:pt>
                <c:pt idx="15">
                  <c:v>143.01671774658016</c:v>
                </c:pt>
                <c:pt idx="16">
                  <c:v>137.50278407754891</c:v>
                </c:pt>
                <c:pt idx="17">
                  <c:v>142.10363329306551</c:v>
                </c:pt>
                <c:pt idx="18">
                  <c:v>146.97473837567387</c:v>
                </c:pt>
                <c:pt idx="19">
                  <c:v>150.548421047142</c:v>
                </c:pt>
                <c:pt idx="20">
                  <c:v>150.61929110407854</c:v>
                </c:pt>
                <c:pt idx="21">
                  <c:v>153.84802704445272</c:v>
                </c:pt>
                <c:pt idx="22">
                  <c:v>155.36264188021411</c:v>
                </c:pt>
                <c:pt idx="23">
                  <c:v>155.22852194189096</c:v>
                </c:pt>
                <c:pt idx="24">
                  <c:v>161.75537088555646</c:v>
                </c:pt>
                <c:pt idx="25">
                  <c:v>176.10527076356567</c:v>
                </c:pt>
                <c:pt idx="26">
                  <c:v>168.30569819078869</c:v>
                </c:pt>
                <c:pt idx="27">
                  <c:v>154.13740443294677</c:v>
                </c:pt>
                <c:pt idx="28">
                  <c:v>155.29295182847102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E26-4A5F-8A39-1A84756D51E9}"/>
            </c:ext>
          </c:extLst>
        </c:ser>
        <c:ser>
          <c:idx val="1"/>
          <c:order val="4"/>
          <c:tx>
            <c:strRef>
              <c:f>'Price to income ratio'!$A$12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rgbClr val="C1A78D"/>
              </a:solidFill>
              <a:round/>
            </a:ln>
            <a:effectLst/>
          </c:spPr>
          <c:marker>
            <c:symbol val="none"/>
          </c:marker>
          <c:cat>
            <c:numRef>
              <c:f>'Price to income ratio'!$C$10:$AE$10</c:f>
              <c:numCache>
                <c:formatCode>General</c:formatCode>
                <c:ptCount val="29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</c:numCache>
            </c:numRef>
          </c:cat>
          <c:val>
            <c:numRef>
              <c:f>'Price to income ratio'!$C$12:$AE$12</c:f>
              <c:numCache>
                <c:formatCode>General</c:formatCode>
                <c:ptCount val="29"/>
                <c:pt idx="0">
                  <c:v>100</c:v>
                </c:pt>
                <c:pt idx="1">
                  <c:v>108.29915938892711</c:v>
                </c:pt>
                <c:pt idx="2">
                  <c:v>112.53866498254565</c:v>
                </c:pt>
                <c:pt idx="3">
                  <c:v>112.77738901749564</c:v>
                </c:pt>
                <c:pt idx="4">
                  <c:v>112.02785094157484</c:v>
                </c:pt>
                <c:pt idx="5">
                  <c:v>106.01724841716167</c:v>
                </c:pt>
                <c:pt idx="6">
                  <c:v>107.58456788380386</c:v>
                </c:pt>
                <c:pt idx="7">
                  <c:v>109.35573194330426</c:v>
                </c:pt>
                <c:pt idx="8">
                  <c:v>112.91056289437454</c:v>
                </c:pt>
                <c:pt idx="9">
                  <c:v>119.4913025769248</c:v>
                </c:pt>
                <c:pt idx="10">
                  <c:v>123.60265457696482</c:v>
                </c:pt>
                <c:pt idx="11">
                  <c:v>124.29205176887628</c:v>
                </c:pt>
                <c:pt idx="12">
                  <c:v>119.10686191129309</c:v>
                </c:pt>
                <c:pt idx="13">
                  <c:v>118.03345111806038</c:v>
                </c:pt>
                <c:pt idx="14">
                  <c:v>119.90119552932946</c:v>
                </c:pt>
                <c:pt idx="15">
                  <c:v>119.26202582923887</c:v>
                </c:pt>
                <c:pt idx="16">
                  <c:v>119.87925734728333</c:v>
                </c:pt>
                <c:pt idx="17">
                  <c:v>119.40429598153888</c:v>
                </c:pt>
                <c:pt idx="18">
                  <c:v>118.16392809736512</c:v>
                </c:pt>
                <c:pt idx="19">
                  <c:v>116.65179109701916</c:v>
                </c:pt>
                <c:pt idx="20">
                  <c:v>116.88125839576628</c:v>
                </c:pt>
                <c:pt idx="21">
                  <c:v>115.95741150796179</c:v>
                </c:pt>
                <c:pt idx="22">
                  <c:v>113.73031197852393</c:v>
                </c:pt>
                <c:pt idx="23">
                  <c:v>110.81085619316187</c:v>
                </c:pt>
                <c:pt idx="24">
                  <c:v>112.23482933042762</c:v>
                </c:pt>
                <c:pt idx="25">
                  <c:v>114.13166029351007</c:v>
                </c:pt>
                <c:pt idx="26">
                  <c:v>111.18622206126641</c:v>
                </c:pt>
                <c:pt idx="27">
                  <c:v>99.706187941561737</c:v>
                </c:pt>
                <c:pt idx="28">
                  <c:v>94.579632674952222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E26-4A5F-8A39-1A84756D51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34773840"/>
        <c:axId val="1634774320"/>
      </c:lineChart>
      <c:catAx>
        <c:axId val="163477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634774320"/>
        <c:crosses val="autoZero"/>
        <c:auto val="1"/>
        <c:lblAlgn val="ctr"/>
        <c:lblOffset val="100"/>
        <c:noMultiLvlLbl val="0"/>
      </c:catAx>
      <c:valAx>
        <c:axId val="1634774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Setimo" panose="020B0603020204030204" pitchFamily="34" charset="0"/>
                    <a:ea typeface="+mn-ea"/>
                    <a:cs typeface="Setimo" panose="020B0603020204030204" pitchFamily="34" charset="0"/>
                  </a:defRPr>
                </a:pPr>
                <a:r>
                  <a:rPr lang="is-IS"/>
                  <a:t>Vísitala / Index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Setimo" panose="020B0603020204030204" pitchFamily="34" charset="0"/>
                  <a:ea typeface="+mn-ea"/>
                  <a:cs typeface="Setimo" panose="020B0603020204030204" pitchFamily="34" charset="0"/>
                </a:defRPr>
              </a:pPr>
              <a:endParaRPr lang="is-I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634773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701340996168581E-2"/>
          <c:y val="0.88839000000000001"/>
          <c:w val="0.82459712643678162"/>
          <c:h val="6.22211111111111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rgbClr val="11223A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>
                <a:solidFill>
                  <a:srgbClr val="11223A"/>
                </a:solidFill>
              </a:rPr>
              <a:t>Íbúðauppbygging og mannfjölgun</a:t>
            </a:r>
            <a:br>
              <a:rPr lang="is-IS" b="1">
                <a:solidFill>
                  <a:srgbClr val="11223A"/>
                </a:solidFill>
              </a:rPr>
            </a:br>
            <a:r>
              <a:rPr lang="is-IS" sz="1100" b="1" i="1">
                <a:solidFill>
                  <a:srgbClr val="11223A"/>
                </a:solidFill>
              </a:rPr>
              <a:t>Housing construction and population growth</a:t>
            </a:r>
            <a:endParaRPr lang="is-IS" b="1">
              <a:solidFill>
                <a:srgbClr val="11223A"/>
              </a:solidFill>
            </a:endParaRPr>
          </a:p>
        </c:rich>
      </c:tx>
      <c:layout>
        <c:manualLayout>
          <c:xMode val="edge"/>
          <c:yMode val="edge"/>
          <c:x val="6.5717259755025265E-3"/>
          <c:y val="2.76849697499923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rgbClr val="11223A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'Fjölgun íbúða og íbúa'!$C$1</c:f>
              <c:strCache>
                <c:ptCount val="1"/>
                <c:pt idx="0">
                  <c:v>Íbúðir (homes)</c:v>
                </c:pt>
              </c:strCache>
            </c:strRef>
          </c:tx>
          <c:spPr>
            <a:solidFill>
              <a:srgbClr val="7CC3C2"/>
            </a:solidFill>
            <a:ln>
              <a:solidFill>
                <a:srgbClr val="7CC3C2"/>
              </a:solidFill>
            </a:ln>
            <a:effectLst/>
          </c:spPr>
          <c:invertIfNegative val="0"/>
          <c:dPt>
            <c:idx val="19"/>
            <c:invertIfNegative val="0"/>
            <c:bubble3D val="0"/>
            <c:spPr>
              <a:solidFill>
                <a:srgbClr val="E57D7D"/>
              </a:solidFill>
              <a:ln>
                <a:solidFill>
                  <a:srgbClr val="E57D7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805-4A11-A119-0653DF806581}"/>
              </c:ext>
            </c:extLst>
          </c:dPt>
          <c:dPt>
            <c:idx val="20"/>
            <c:invertIfNegative val="0"/>
            <c:bubble3D val="0"/>
            <c:spPr>
              <a:solidFill>
                <a:srgbClr val="E57D7D"/>
              </a:solidFill>
              <a:ln>
                <a:solidFill>
                  <a:srgbClr val="E57D7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805-4A11-A119-0653DF806581}"/>
              </c:ext>
            </c:extLst>
          </c:dPt>
          <c:dPt>
            <c:idx val="21"/>
            <c:invertIfNegative val="0"/>
            <c:bubble3D val="0"/>
            <c:spPr>
              <a:solidFill>
                <a:srgbClr val="E57D7D"/>
              </a:solidFill>
              <a:ln>
                <a:solidFill>
                  <a:srgbClr val="E57D7D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805-4A11-A119-0653DF806581}"/>
              </c:ext>
            </c:extLst>
          </c:dPt>
          <c:cat>
            <c:numRef>
              <c:f>'Fjölgun íbúða og íbúa'!$A$3:$A$24</c:f>
              <c:numCache>
                <c:formatCode>General</c:formatCode>
                <c:ptCount val="2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 formatCode="0">
                  <c:v>2020</c:v>
                </c:pt>
                <c:pt idx="15" formatCode="0">
                  <c:v>2021</c:v>
                </c:pt>
                <c:pt idx="16" formatCode="0">
                  <c:v>2022</c:v>
                </c:pt>
                <c:pt idx="17" formatCode="0">
                  <c:v>2023</c:v>
                </c:pt>
                <c:pt idx="18" formatCode="0">
                  <c:v>2024</c:v>
                </c:pt>
                <c:pt idx="19" formatCode="0">
                  <c:v>2025</c:v>
                </c:pt>
                <c:pt idx="20" formatCode="0">
                  <c:v>2026</c:v>
                </c:pt>
                <c:pt idx="21" formatCode="0">
                  <c:v>2027</c:v>
                </c:pt>
              </c:numCache>
            </c:numRef>
          </c:cat>
          <c:val>
            <c:numRef>
              <c:f>'Fjölgun íbúða og íbúa'!$C$3:$C$24</c:f>
              <c:numCache>
                <c:formatCode>0%</c:formatCode>
                <c:ptCount val="22"/>
                <c:pt idx="0">
                  <c:v>2.5331609858507242E-2</c:v>
                </c:pt>
                <c:pt idx="1">
                  <c:v>4.2287483818564953E-2</c:v>
                </c:pt>
                <c:pt idx="2">
                  <c:v>2.3297534682479748E-2</c:v>
                </c:pt>
                <c:pt idx="3">
                  <c:v>6.3700330797482607E-3</c:v>
                </c:pt>
                <c:pt idx="4">
                  <c:v>9.2541501789344949E-3</c:v>
                </c:pt>
                <c:pt idx="5">
                  <c:v>5.5453153800493205E-3</c:v>
                </c:pt>
                <c:pt idx="6">
                  <c:v>9.6469016513134331E-3</c:v>
                </c:pt>
                <c:pt idx="7">
                  <c:v>7.4468412468842171E-3</c:v>
                </c:pt>
                <c:pt idx="8">
                  <c:v>7.8346925684962265E-3</c:v>
                </c:pt>
                <c:pt idx="9">
                  <c:v>8.5390432028609187E-3</c:v>
                </c:pt>
                <c:pt idx="10">
                  <c:v>1.1043580824737553E-2</c:v>
                </c:pt>
                <c:pt idx="11">
                  <c:v>1.371685032583092E-2</c:v>
                </c:pt>
                <c:pt idx="12">
                  <c:v>1.5554333883085913E-2</c:v>
                </c:pt>
                <c:pt idx="13">
                  <c:v>2.2606047045407029E-2</c:v>
                </c:pt>
                <c:pt idx="14">
                  <c:v>2.654592423718416E-2</c:v>
                </c:pt>
                <c:pt idx="15">
                  <c:v>2.2174092409240842E-2</c:v>
                </c:pt>
                <c:pt idx="16">
                  <c:v>1.9527124743550894E-2</c:v>
                </c:pt>
                <c:pt idx="17">
                  <c:v>2.2517945740525791E-2</c:v>
                </c:pt>
                <c:pt idx="18">
                  <c:v>2.3648060084784595E-2</c:v>
                </c:pt>
                <c:pt idx="19">
                  <c:v>2.1116195807016958E-2</c:v>
                </c:pt>
                <c:pt idx="20">
                  <c:v>1.6667078199461782E-2</c:v>
                </c:pt>
                <c:pt idx="21">
                  <c:v>1.8215378637003843E-2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805-4A11-A119-0653DF8065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94067776"/>
        <c:axId val="1894064416"/>
      </c:barChart>
      <c:lineChart>
        <c:grouping val="stacked"/>
        <c:varyColors val="0"/>
        <c:ser>
          <c:idx val="0"/>
          <c:order val="0"/>
          <c:tx>
            <c:strRef>
              <c:f>'Fjölgun íbúða og íbúa'!$B$1</c:f>
              <c:strCache>
                <c:ptCount val="1"/>
                <c:pt idx="0">
                  <c:v>Fullorðnir íbúar (Adult population)</c:v>
                </c:pt>
              </c:strCache>
            </c:strRef>
          </c:tx>
          <c:spPr>
            <a:ln w="28575" cap="rnd">
              <a:solidFill>
                <a:srgbClr val="C1A78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1A78D"/>
              </a:solidFill>
              <a:ln w="9525">
                <a:noFill/>
              </a:ln>
              <a:effectLst/>
            </c:spPr>
          </c:marker>
          <c:cat>
            <c:numRef>
              <c:f>'Fjölgun íbúða og íbúa'!$A$3:$A$24</c:f>
              <c:numCache>
                <c:formatCode>General</c:formatCode>
                <c:ptCount val="2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 formatCode="0">
                  <c:v>2020</c:v>
                </c:pt>
                <c:pt idx="15" formatCode="0">
                  <c:v>2021</c:v>
                </c:pt>
                <c:pt idx="16" formatCode="0">
                  <c:v>2022</c:v>
                </c:pt>
                <c:pt idx="17" formatCode="0">
                  <c:v>2023</c:v>
                </c:pt>
                <c:pt idx="18" formatCode="0">
                  <c:v>2024</c:v>
                </c:pt>
                <c:pt idx="19" formatCode="0">
                  <c:v>2025</c:v>
                </c:pt>
                <c:pt idx="20" formatCode="0">
                  <c:v>2026</c:v>
                </c:pt>
                <c:pt idx="21" formatCode="0">
                  <c:v>2027</c:v>
                </c:pt>
              </c:numCache>
            </c:numRef>
          </c:cat>
          <c:val>
            <c:numRef>
              <c:f>'Fjölgun íbúða og íbúa'!$B$3:$B$24</c:f>
              <c:numCache>
                <c:formatCode>0%</c:formatCode>
                <c:ptCount val="22"/>
                <c:pt idx="0">
                  <c:v>2.8540104372231756E-2</c:v>
                </c:pt>
                <c:pt idx="1">
                  <c:v>3.2689798668019687E-2</c:v>
                </c:pt>
                <c:pt idx="2">
                  <c:v>3.0036539295225095E-2</c:v>
                </c:pt>
                <c:pt idx="3">
                  <c:v>1.3243546576879872E-2</c:v>
                </c:pt>
                <c:pt idx="4">
                  <c:v>-6.5193999620228871E-3</c:v>
                </c:pt>
                <c:pt idx="5">
                  <c:v>-2.1378854485219145E-2</c:v>
                </c:pt>
                <c:pt idx="6">
                  <c:v>6.5387134969299154E-3</c:v>
                </c:pt>
                <c:pt idx="7">
                  <c:v>9.738291008756006E-3</c:v>
                </c:pt>
                <c:pt idx="8">
                  <c:v>1.4284398858208869E-2</c:v>
                </c:pt>
                <c:pt idx="9">
                  <c:v>1.2188623688084821E-2</c:v>
                </c:pt>
                <c:pt idx="10">
                  <c:v>1.3609474377922259E-2</c:v>
                </c:pt>
                <c:pt idx="11">
                  <c:v>2.3718015304179163E-2</c:v>
                </c:pt>
                <c:pt idx="12">
                  <c:v>3.4014295700015795E-2</c:v>
                </c:pt>
                <c:pt idx="13">
                  <c:v>2.4975921786694277E-2</c:v>
                </c:pt>
                <c:pt idx="14">
                  <c:v>1.5144477105990095E-2</c:v>
                </c:pt>
                <c:pt idx="15">
                  <c:v>1.2047309003520912E-2</c:v>
                </c:pt>
                <c:pt idx="16">
                  <c:v>2.027010702809795E-2</c:v>
                </c:pt>
                <c:pt idx="17">
                  <c:v>3.2519197591421189E-2</c:v>
                </c:pt>
                <c:pt idx="18">
                  <c:v>2.7710886794245493E-2</c:v>
                </c:pt>
                <c:pt idx="19">
                  <c:v>1.9325365578406029E-2</c:v>
                </c:pt>
                <c:pt idx="20">
                  <c:v>2.8988906715706086E-2</c:v>
                </c:pt>
                <c:pt idx="21">
                  <c:v>2.4233158668984789E-2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2805-4A11-A119-0653DF8065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4067776"/>
        <c:axId val="1894064416"/>
      </c:lineChart>
      <c:catAx>
        <c:axId val="189406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894064416"/>
        <c:crosses val="autoZero"/>
        <c:auto val="1"/>
        <c:lblAlgn val="ctr"/>
        <c:lblOffset val="100"/>
        <c:noMultiLvlLbl val="0"/>
      </c:catAx>
      <c:valAx>
        <c:axId val="1894064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Setimo" panose="020B0603020204030204" pitchFamily="34" charset="0"/>
                    <a:ea typeface="+mn-ea"/>
                    <a:cs typeface="Setimo" panose="020B0603020204030204" pitchFamily="34" charset="0"/>
                  </a:defRPr>
                </a:pPr>
                <a:r>
                  <a:rPr lang="is-IS" baseline="0"/>
                  <a:t>Breyting (chagne)</a:t>
                </a:r>
                <a:endParaRPr lang="is-I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Setimo" panose="020B0603020204030204" pitchFamily="34" charset="0"/>
                  <a:ea typeface="+mn-ea"/>
                  <a:cs typeface="Setimo" panose="020B0603020204030204" pitchFamily="34" charset="0"/>
                </a:defRPr>
              </a:pPr>
              <a:endParaRPr lang="is-I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89406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11223A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 dirty="0">
                <a:solidFill>
                  <a:srgbClr val="11223A"/>
                </a:solidFill>
              </a:rPr>
              <a:t>Stærð leigumarkaðar og hlutfall innflytjenda</a:t>
            </a:r>
            <a:br>
              <a:rPr lang="is-IS" b="1" dirty="0">
                <a:solidFill>
                  <a:srgbClr val="11223A"/>
                </a:solidFill>
              </a:rPr>
            </a:br>
            <a:r>
              <a:rPr lang="is-IS" sz="1200" b="1" i="1" dirty="0" err="1">
                <a:solidFill>
                  <a:srgbClr val="11223A"/>
                </a:solidFill>
              </a:rPr>
              <a:t>Rental</a:t>
            </a:r>
            <a:r>
              <a:rPr lang="is-IS" sz="1200" b="1" i="1" dirty="0">
                <a:solidFill>
                  <a:srgbClr val="11223A"/>
                </a:solidFill>
              </a:rPr>
              <a:t> </a:t>
            </a:r>
            <a:r>
              <a:rPr lang="is-IS" sz="1200" b="1" i="1" dirty="0" err="1">
                <a:solidFill>
                  <a:srgbClr val="11223A"/>
                </a:solidFill>
              </a:rPr>
              <a:t>market</a:t>
            </a:r>
            <a:r>
              <a:rPr lang="is-IS" sz="1200" b="1" i="1" dirty="0">
                <a:solidFill>
                  <a:srgbClr val="11223A"/>
                </a:solidFill>
              </a:rPr>
              <a:t> size </a:t>
            </a:r>
            <a:r>
              <a:rPr lang="is-IS" sz="1200" b="1" i="1" dirty="0" err="1">
                <a:solidFill>
                  <a:srgbClr val="11223A"/>
                </a:solidFill>
              </a:rPr>
              <a:t>and</a:t>
            </a:r>
            <a:r>
              <a:rPr lang="is-IS" sz="1200" b="1" i="1" dirty="0">
                <a:solidFill>
                  <a:srgbClr val="11223A"/>
                </a:solidFill>
              </a:rPr>
              <a:t> </a:t>
            </a:r>
            <a:r>
              <a:rPr lang="is-IS" sz="1200" b="1" i="1" dirty="0" err="1">
                <a:solidFill>
                  <a:srgbClr val="11223A"/>
                </a:solidFill>
              </a:rPr>
              <a:t>immigrant</a:t>
            </a:r>
            <a:r>
              <a:rPr lang="is-IS" sz="1200" b="1" i="1" dirty="0">
                <a:solidFill>
                  <a:srgbClr val="11223A"/>
                </a:solidFill>
              </a:rPr>
              <a:t> </a:t>
            </a:r>
            <a:r>
              <a:rPr lang="is-IS" sz="1200" b="1" i="1" dirty="0" err="1">
                <a:solidFill>
                  <a:srgbClr val="11223A"/>
                </a:solidFill>
              </a:rPr>
              <a:t>share</a:t>
            </a:r>
            <a:endParaRPr lang="is-IS" b="1" dirty="0">
              <a:solidFill>
                <a:srgbClr val="11223A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11223A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>
        <c:manualLayout>
          <c:layoutTarget val="inner"/>
          <c:xMode val="edge"/>
          <c:yMode val="edge"/>
          <c:x val="8.019195402298851E-2"/>
          <c:y val="0.19294444444444445"/>
          <c:w val="0.89304559386973181"/>
          <c:h val="0.43554151174941069"/>
        </c:manualLayout>
      </c:layout>
      <c:lineChart>
        <c:grouping val="standard"/>
        <c:varyColors val="0"/>
        <c:ser>
          <c:idx val="0"/>
          <c:order val="0"/>
          <c:tx>
            <c:strRef>
              <c:f>'Stærð leigumarkaðar og hlutfall'!$G$2</c:f>
              <c:strCache>
                <c:ptCount val="1"/>
                <c:pt idx="0">
                  <c:v>Hlutfall aðfluttra (immigrant share)</c:v>
                </c:pt>
              </c:strCache>
            </c:strRef>
          </c:tx>
          <c:spPr>
            <a:ln w="28575" cap="rnd">
              <a:solidFill>
                <a:srgbClr val="C1A78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1A78D"/>
              </a:solidFill>
              <a:ln w="9525">
                <a:solidFill>
                  <a:srgbClr val="C1A78D"/>
                </a:solidFill>
              </a:ln>
              <a:effectLst/>
            </c:spPr>
          </c:marker>
          <c:cat>
            <c:numRef>
              <c:f>'Stærð leigumarkaðar og hlutfall'!$A$4:$A$25</c:f>
              <c:numCache>
                <c:formatCode>General</c:formatCode>
                <c:ptCount val="2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  <c:pt idx="21">
                  <c:v>2025</c:v>
                </c:pt>
              </c:numCache>
            </c:numRef>
          </c:cat>
          <c:val>
            <c:numRef>
              <c:f>'Stærð leigumarkaðar og hlutfall'!$G$4:$G$25</c:f>
              <c:numCache>
                <c:formatCode>0%</c:formatCode>
                <c:ptCount val="22"/>
                <c:pt idx="0">
                  <c:v>6.721271982654782E-2</c:v>
                </c:pt>
                <c:pt idx="1">
                  <c:v>7.0404016663430713E-2</c:v>
                </c:pt>
                <c:pt idx="2">
                  <c:v>8.2289898663180955E-2</c:v>
                </c:pt>
                <c:pt idx="3">
                  <c:v>9.8764268441717151E-2</c:v>
                </c:pt>
                <c:pt idx="4">
                  <c:v>0.11378657765351441</c:v>
                </c:pt>
                <c:pt idx="5">
                  <c:v>0.11761353673505173</c:v>
                </c:pt>
                <c:pt idx="6">
                  <c:v>0.11057204923968139</c:v>
                </c:pt>
                <c:pt idx="7">
                  <c:v>0.1022123453939668</c:v>
                </c:pt>
                <c:pt idx="8">
                  <c:v>0.10265596362498483</c:v>
                </c:pt>
                <c:pt idx="9">
                  <c:v>0.10506950381558532</c:v>
                </c:pt>
                <c:pt idx="10">
                  <c:v>0.10965600935824696</c:v>
                </c:pt>
                <c:pt idx="11">
                  <c:v>0.11470045569369458</c:v>
                </c:pt>
                <c:pt idx="12">
                  <c:v>0.12061551485112074</c:v>
                </c:pt>
                <c:pt idx="13">
                  <c:v>0.13289043538933015</c:v>
                </c:pt>
                <c:pt idx="14">
                  <c:v>0.15112965869140196</c:v>
                </c:pt>
                <c:pt idx="15">
                  <c:v>0.16395206428056361</c:v>
                </c:pt>
                <c:pt idx="16">
                  <c:v>0.17020297026906411</c:v>
                </c:pt>
                <c:pt idx="17">
                  <c:v>0.17238164879513701</c:v>
                </c:pt>
                <c:pt idx="18">
                  <c:v>0.17921883606409128</c:v>
                </c:pt>
                <c:pt idx="19">
                  <c:v>0.19895900516499743</c:v>
                </c:pt>
                <c:pt idx="20">
                  <c:v>0.21315991097814588</c:v>
                </c:pt>
                <c:pt idx="21">
                  <c:v>0.220801963825351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72-48CD-A405-2805611A0E24}"/>
            </c:ext>
          </c:extLst>
        </c:ser>
        <c:ser>
          <c:idx val="1"/>
          <c:order val="1"/>
          <c:tx>
            <c:strRef>
              <c:f>'Stærð leigumarkaðar og hlutfall'!$B$2</c:f>
              <c:strCache>
                <c:ptCount val="1"/>
                <c:pt idx="0">
                  <c:v>Lífskjararannsókn (EU-SILC)</c:v>
                </c:pt>
              </c:strCache>
            </c:strRef>
          </c:tx>
          <c:spPr>
            <a:ln w="28575" cap="rnd">
              <a:solidFill>
                <a:srgbClr val="11223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1223A"/>
              </a:solidFill>
              <a:ln w="9525">
                <a:solidFill>
                  <a:srgbClr val="11223A"/>
                </a:solidFill>
              </a:ln>
              <a:effectLst/>
            </c:spPr>
          </c:marker>
          <c:cat>
            <c:numRef>
              <c:f>'Stærð leigumarkaðar og hlutfall'!$A$4:$A$25</c:f>
              <c:numCache>
                <c:formatCode>General</c:formatCode>
                <c:ptCount val="2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  <c:pt idx="21">
                  <c:v>2025</c:v>
                </c:pt>
              </c:numCache>
            </c:numRef>
          </c:cat>
          <c:val>
            <c:numRef>
              <c:f>'Stærð leigumarkaðar og hlutfall'!$B$4:$B$25</c:f>
              <c:numCache>
                <c:formatCode>0%</c:formatCode>
                <c:ptCount val="22"/>
                <c:pt idx="0">
                  <c:v>0.2</c:v>
                </c:pt>
                <c:pt idx="1">
                  <c:v>0.17600000000000002</c:v>
                </c:pt>
                <c:pt idx="2">
                  <c:v>0.17800000000000002</c:v>
                </c:pt>
                <c:pt idx="3">
                  <c:v>0.17399999999999999</c:v>
                </c:pt>
                <c:pt idx="4">
                  <c:v>0.19</c:v>
                </c:pt>
                <c:pt idx="5">
                  <c:v>0.21199999999999999</c:v>
                </c:pt>
                <c:pt idx="6">
                  <c:v>0.247</c:v>
                </c:pt>
                <c:pt idx="7">
                  <c:v>0.28100000000000003</c:v>
                </c:pt>
                <c:pt idx="8">
                  <c:v>0.28300000000000003</c:v>
                </c:pt>
                <c:pt idx="9">
                  <c:v>0.27200000000000002</c:v>
                </c:pt>
                <c:pt idx="10">
                  <c:v>0.26</c:v>
                </c:pt>
                <c:pt idx="11">
                  <c:v>0.26400000000000001</c:v>
                </c:pt>
                <c:pt idx="12">
                  <c:v>0.26400000000000001</c:v>
                </c:pt>
                <c:pt idx="13">
                  <c:v>0.313</c:v>
                </c:pt>
                <c:pt idx="14">
                  <c:v>0.32200000000000001</c:v>
                </c:pt>
                <c:pt idx="15">
                  <c:v>0.23600000000000002</c:v>
                </c:pt>
                <c:pt idx="16">
                  <c:v>0.22800000000000001</c:v>
                </c:pt>
                <c:pt idx="17">
                  <c:v>0.21199999999999999</c:v>
                </c:pt>
                <c:pt idx="18">
                  <c:v>0.21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72-48CD-A405-2805611A0E24}"/>
            </c:ext>
          </c:extLst>
        </c:ser>
        <c:ser>
          <c:idx val="2"/>
          <c:order val="2"/>
          <c:tx>
            <c:strRef>
              <c:f>'Stærð leigumarkaðar og hlutfall'!$C$2</c:f>
              <c:strCache>
                <c:ptCount val="1"/>
                <c:pt idx="0">
                  <c:v>Mat HMS (HMS estimate)</c:v>
                </c:pt>
              </c:strCache>
            </c:strRef>
          </c:tx>
          <c:spPr>
            <a:ln w="28575" cap="rnd">
              <a:solidFill>
                <a:srgbClr val="92B1B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B1B0"/>
              </a:solidFill>
              <a:ln w="9525">
                <a:solidFill>
                  <a:srgbClr val="92B1B0"/>
                </a:solidFill>
              </a:ln>
              <a:effectLst/>
            </c:spPr>
          </c:marker>
          <c:cat>
            <c:numRef>
              <c:f>'Stærð leigumarkaðar og hlutfall'!$A$4:$A$25</c:f>
              <c:numCache>
                <c:formatCode>General</c:formatCode>
                <c:ptCount val="2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  <c:pt idx="21">
                  <c:v>2025</c:v>
                </c:pt>
              </c:numCache>
            </c:numRef>
          </c:cat>
          <c:val>
            <c:numRef>
              <c:f>'Stærð leigumarkaðar og hlutfall'!$C$4:$C$25</c:f>
              <c:numCache>
                <c:formatCode>General</c:formatCode>
                <c:ptCount val="22"/>
                <c:pt idx="13" formatCode="0%">
                  <c:v>0.23341939435667966</c:v>
                </c:pt>
                <c:pt idx="14" formatCode="0%">
                  <c:v>0.25477574794098223</c:v>
                </c:pt>
                <c:pt idx="15" formatCode="0%">
                  <c:v>0.26344061842259536</c:v>
                </c:pt>
                <c:pt idx="16" formatCode="0%">
                  <c:v>0.23077580346266657</c:v>
                </c:pt>
                <c:pt idx="17" formatCode="0%">
                  <c:v>0.23312101916556616</c:v>
                </c:pt>
                <c:pt idx="18" formatCode="0%">
                  <c:v>0.26428857575788267</c:v>
                </c:pt>
                <c:pt idx="19" formatCode="0%">
                  <c:v>0.27504432886172936</c:v>
                </c:pt>
                <c:pt idx="20" formatCode="0%">
                  <c:v>0.28614902693974675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772-48CD-A405-2805611A0E24}"/>
            </c:ext>
          </c:extLst>
        </c:ser>
        <c:ser>
          <c:idx val="3"/>
          <c:order val="3"/>
          <c:tx>
            <c:strRef>
              <c:f>'Stærð leigumarkaðar og hlutfall'!$D$2</c:f>
              <c:strCache>
                <c:ptCount val="1"/>
                <c:pt idx="0">
                  <c:v>Búsetukannanir HMS (HMS survey)</c:v>
                </c:pt>
              </c:strCache>
            </c:strRef>
          </c:tx>
          <c:spPr>
            <a:ln w="28575" cap="rnd">
              <a:solidFill>
                <a:srgbClr val="E25E5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25E5C"/>
              </a:solidFill>
              <a:ln w="9525">
                <a:noFill/>
              </a:ln>
              <a:effectLst/>
            </c:spPr>
          </c:marker>
          <c:cat>
            <c:numRef>
              <c:f>'Stærð leigumarkaðar og hlutfall'!$A$4:$A$25</c:f>
              <c:numCache>
                <c:formatCode>General</c:formatCode>
                <c:ptCount val="2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  <c:pt idx="21">
                  <c:v>2025</c:v>
                </c:pt>
              </c:numCache>
            </c:numRef>
          </c:cat>
          <c:val>
            <c:numRef>
              <c:f>'Stærð leigumarkaðar og hlutfall'!$D$4:$D$25</c:f>
              <c:numCache>
                <c:formatCode>General</c:formatCode>
                <c:ptCount val="22"/>
                <c:pt idx="21" formatCode="0%">
                  <c:v>0.28999999999999998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772-48CD-A405-2805611A0E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1576288"/>
        <c:axId val="1781576768"/>
      </c:lineChart>
      <c:catAx>
        <c:axId val="178157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781576768"/>
        <c:crosses val="autoZero"/>
        <c:auto val="1"/>
        <c:lblAlgn val="ctr"/>
        <c:lblOffset val="100"/>
        <c:noMultiLvlLbl val="0"/>
      </c:catAx>
      <c:valAx>
        <c:axId val="178157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78157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7443295019157094E-2"/>
          <c:y val="0.78521671709071461"/>
          <c:w val="0.94186954022988501"/>
          <c:h val="0.124882142857142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11223A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>
                <a:solidFill>
                  <a:srgbClr val="11223A"/>
                </a:solidFill>
              </a:rPr>
              <a:t>Fólksfjölgun eftir fæðingarlandi</a:t>
            </a:r>
            <a:br>
              <a:rPr lang="is-IS" b="1">
                <a:solidFill>
                  <a:srgbClr val="11223A"/>
                </a:solidFill>
              </a:rPr>
            </a:br>
            <a:r>
              <a:rPr lang="is-IS" sz="1200" b="1" i="1">
                <a:solidFill>
                  <a:srgbClr val="11223A"/>
                </a:solidFill>
              </a:rPr>
              <a:t>Population growth by country of birth</a:t>
            </a:r>
            <a:endParaRPr lang="is-IS" b="1" i="1">
              <a:solidFill>
                <a:srgbClr val="11223A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11223A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>
        <c:manualLayout>
          <c:layoutTarget val="inner"/>
          <c:xMode val="edge"/>
          <c:yMode val="edge"/>
          <c:x val="0.12273498655785145"/>
          <c:y val="0.12974673877794402"/>
          <c:w val="0.85514003831417629"/>
          <c:h val="0.62574111111111108"/>
        </c:manualLayout>
      </c:layout>
      <c:barChart>
        <c:barDir val="col"/>
        <c:grouping val="stacked"/>
        <c:varyColors val="0"/>
        <c:ser>
          <c:idx val="0"/>
          <c:order val="0"/>
          <c:tx>
            <c:v>Ísland (Iceland)</c:v>
          </c:tx>
          <c:spPr>
            <a:solidFill>
              <a:srgbClr val="11223A"/>
            </a:solidFill>
            <a:ln>
              <a:noFill/>
            </a:ln>
            <a:effectLst/>
          </c:spPr>
          <c:invertIfNegative val="0"/>
          <c:cat>
            <c:strRef>
              <c:f>'Fólksfjölgun fæðingarland'!$A$6:$A$32</c:f>
              <c:strCache>
                <c:ptCount val="27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</c:strCache>
            </c:strRef>
          </c:cat>
          <c:val>
            <c:numRef>
              <c:f>'Fólksfjölgun fæðingarland'!$H$6:$H$32</c:f>
              <c:numCache>
                <c:formatCode>_(* #,##0_);_(* \(#,##0\);_(* "-"_);_(@_)</c:formatCode>
                <c:ptCount val="27"/>
                <c:pt idx="0">
                  <c:v>1969</c:v>
                </c:pt>
                <c:pt idx="1">
                  <c:v>2200</c:v>
                </c:pt>
                <c:pt idx="2">
                  <c:v>2312</c:v>
                </c:pt>
                <c:pt idx="3">
                  <c:v>1803</c:v>
                </c:pt>
                <c:pt idx="4">
                  <c:v>1162</c:v>
                </c:pt>
                <c:pt idx="5">
                  <c:v>1641</c:v>
                </c:pt>
                <c:pt idx="6">
                  <c:v>1868</c:v>
                </c:pt>
                <c:pt idx="7">
                  <c:v>2305</c:v>
                </c:pt>
                <c:pt idx="8">
                  <c:v>2072</c:v>
                </c:pt>
                <c:pt idx="9">
                  <c:v>2279</c:v>
                </c:pt>
                <c:pt idx="10">
                  <c:v>2242</c:v>
                </c:pt>
                <c:pt idx="11">
                  <c:v>703</c:v>
                </c:pt>
                <c:pt idx="12">
                  <c:v>-2542</c:v>
                </c:pt>
                <c:pt idx="13">
                  <c:v>1065</c:v>
                </c:pt>
                <c:pt idx="14">
                  <c:v>1596</c:v>
                </c:pt>
                <c:pt idx="15">
                  <c:v>2031</c:v>
                </c:pt>
                <c:pt idx="16">
                  <c:v>1314</c:v>
                </c:pt>
                <c:pt idx="17">
                  <c:v>738</c:v>
                </c:pt>
                <c:pt idx="18">
                  <c:v>1609</c:v>
                </c:pt>
                <c:pt idx="19">
                  <c:v>2149</c:v>
                </c:pt>
                <c:pt idx="20">
                  <c:v>1703</c:v>
                </c:pt>
                <c:pt idx="21">
                  <c:v>1611</c:v>
                </c:pt>
                <c:pt idx="22">
                  <c:v>2751</c:v>
                </c:pt>
                <c:pt idx="23">
                  <c:v>2983</c:v>
                </c:pt>
                <c:pt idx="24">
                  <c:v>1048</c:v>
                </c:pt>
                <c:pt idx="25">
                  <c:v>1366</c:v>
                </c:pt>
                <c:pt idx="26">
                  <c:v>1523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22-495D-A9CA-3F2300F78DD2}"/>
            </c:ext>
          </c:extLst>
        </c:ser>
        <c:ser>
          <c:idx val="1"/>
          <c:order val="1"/>
          <c:tx>
            <c:v>Erlendis (rest of world)</c:v>
          </c:tx>
          <c:spPr>
            <a:solidFill>
              <a:srgbClr val="82B1B0"/>
            </a:solidFill>
            <a:ln>
              <a:noFill/>
            </a:ln>
            <a:effectLst/>
          </c:spPr>
          <c:invertIfNegative val="0"/>
          <c:cat>
            <c:strRef>
              <c:f>'Fólksfjölgun fæðingarland'!$A$6:$A$32</c:f>
              <c:strCache>
                <c:ptCount val="27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</c:strCache>
            </c:strRef>
          </c:cat>
          <c:val>
            <c:numRef>
              <c:f>'Fólksfjölgun fæðingarland'!$I$6:$I$32</c:f>
              <c:numCache>
                <c:formatCode>_(* #,##0_);_(* \(#,##0\);_(* "-"_);_(@_)</c:formatCode>
                <c:ptCount val="27"/>
                <c:pt idx="0">
                  <c:v>1362</c:v>
                </c:pt>
                <c:pt idx="1">
                  <c:v>1137</c:v>
                </c:pt>
                <c:pt idx="2">
                  <c:v>2000</c:v>
                </c:pt>
                <c:pt idx="3">
                  <c:v>1411</c:v>
                </c:pt>
                <c:pt idx="4">
                  <c:v>734</c:v>
                </c:pt>
                <c:pt idx="5">
                  <c:v>458</c:v>
                </c:pt>
                <c:pt idx="6">
                  <c:v>1139</c:v>
                </c:pt>
                <c:pt idx="7">
                  <c:v>4009</c:v>
                </c:pt>
                <c:pt idx="8">
                  <c:v>5709</c:v>
                </c:pt>
                <c:pt idx="9">
                  <c:v>5508</c:v>
                </c:pt>
                <c:pt idx="10">
                  <c:v>1667</c:v>
                </c:pt>
                <c:pt idx="11">
                  <c:v>-2441</c:v>
                </c:pt>
                <c:pt idx="12">
                  <c:v>-3247</c:v>
                </c:pt>
                <c:pt idx="13">
                  <c:v>276</c:v>
                </c:pt>
                <c:pt idx="14">
                  <c:v>1032</c:v>
                </c:pt>
                <c:pt idx="15">
                  <c:v>1877</c:v>
                </c:pt>
                <c:pt idx="16">
                  <c:v>1992</c:v>
                </c:pt>
                <c:pt idx="17">
                  <c:v>2274</c:v>
                </c:pt>
                <c:pt idx="18">
                  <c:v>4862</c:v>
                </c:pt>
                <c:pt idx="19">
                  <c:v>7527</c:v>
                </c:pt>
                <c:pt idx="20">
                  <c:v>5582</c:v>
                </c:pt>
                <c:pt idx="21">
                  <c:v>2963</c:v>
                </c:pt>
                <c:pt idx="22">
                  <c:v>1505</c:v>
                </c:pt>
                <c:pt idx="23">
                  <c:v>3636</c:v>
                </c:pt>
                <c:pt idx="24">
                  <c:v>9253</c:v>
                </c:pt>
                <c:pt idx="25">
                  <c:v>7142</c:v>
                </c:pt>
                <c:pt idx="26">
                  <c:v>4195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22-495D-A9CA-3F2300F78D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832314752"/>
        <c:axId val="1832319072"/>
      </c:barChart>
      <c:catAx>
        <c:axId val="183231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832319072"/>
        <c:crosses val="autoZero"/>
        <c:auto val="1"/>
        <c:lblAlgn val="ctr"/>
        <c:lblOffset val="100"/>
        <c:noMultiLvlLbl val="0"/>
      </c:catAx>
      <c:valAx>
        <c:axId val="1832319072"/>
        <c:scaling>
          <c:orientation val="minMax"/>
          <c:min val="-6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832314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938572347971354"/>
          <c:y val="0.8972318056761478"/>
          <c:w val="0.60876674563073108"/>
          <c:h val="8.8887301587301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 dirty="0"/>
              <a:t>Stýrivextir og íbúðaverðshækkanir</a:t>
            </a:r>
          </a:p>
          <a:p>
            <a:pPr algn="l">
              <a:defRPr/>
            </a:pPr>
            <a:r>
              <a:rPr lang="is-IS" sz="1200" b="1" i="1" dirty="0">
                <a:solidFill>
                  <a:schemeClr val="tx1"/>
                </a:solidFill>
              </a:rPr>
              <a:t>Central bank</a:t>
            </a:r>
            <a:r>
              <a:rPr lang="is-IS" sz="1200" b="1" i="1" baseline="0" dirty="0">
                <a:solidFill>
                  <a:schemeClr val="tx1"/>
                </a:solidFill>
              </a:rPr>
              <a:t> </a:t>
            </a:r>
            <a:r>
              <a:rPr lang="is-IS" sz="1200" b="1" i="1" baseline="0" dirty="0" err="1">
                <a:solidFill>
                  <a:schemeClr val="tx1"/>
                </a:solidFill>
              </a:rPr>
              <a:t>policy</a:t>
            </a:r>
            <a:r>
              <a:rPr lang="is-IS" sz="1200" b="1" i="1" baseline="0" dirty="0">
                <a:solidFill>
                  <a:schemeClr val="tx1"/>
                </a:solidFill>
              </a:rPr>
              <a:t> </a:t>
            </a:r>
            <a:r>
              <a:rPr lang="is-IS" sz="1200" b="1" i="1" baseline="0" dirty="0" err="1">
                <a:solidFill>
                  <a:schemeClr val="tx1"/>
                </a:solidFill>
              </a:rPr>
              <a:t>rates</a:t>
            </a:r>
            <a:r>
              <a:rPr lang="is-IS" sz="1200" b="1" i="1" baseline="0" dirty="0">
                <a:solidFill>
                  <a:schemeClr val="tx1"/>
                </a:solidFill>
              </a:rPr>
              <a:t> </a:t>
            </a:r>
            <a:r>
              <a:rPr lang="is-IS" sz="1200" b="1" i="1" baseline="0" dirty="0" err="1">
                <a:solidFill>
                  <a:schemeClr val="tx1"/>
                </a:solidFill>
              </a:rPr>
              <a:t>and</a:t>
            </a:r>
            <a:r>
              <a:rPr lang="is-IS" sz="1200" b="1" i="1" baseline="0" dirty="0">
                <a:solidFill>
                  <a:schemeClr val="tx1"/>
                </a:solidFill>
              </a:rPr>
              <a:t> </a:t>
            </a:r>
            <a:r>
              <a:rPr lang="is-IS" sz="1200" b="1" i="1" baseline="0" dirty="0" err="1">
                <a:solidFill>
                  <a:schemeClr val="tx1"/>
                </a:solidFill>
              </a:rPr>
              <a:t>housing</a:t>
            </a:r>
            <a:r>
              <a:rPr lang="is-IS" sz="1200" b="1" i="1" baseline="0" dirty="0">
                <a:solidFill>
                  <a:schemeClr val="tx1"/>
                </a:solidFill>
              </a:rPr>
              <a:t> </a:t>
            </a:r>
            <a:r>
              <a:rPr lang="is-IS" sz="1200" b="1" i="1" baseline="0" dirty="0" err="1">
                <a:solidFill>
                  <a:schemeClr val="tx1"/>
                </a:solidFill>
              </a:rPr>
              <a:t>price</a:t>
            </a:r>
            <a:r>
              <a:rPr lang="is-IS" sz="1200" b="1" i="1" baseline="0" dirty="0">
                <a:solidFill>
                  <a:schemeClr val="tx1"/>
                </a:solidFill>
              </a:rPr>
              <a:t> </a:t>
            </a:r>
            <a:r>
              <a:rPr lang="is-IS" sz="1200" b="1" i="1" baseline="0" dirty="0" err="1">
                <a:solidFill>
                  <a:schemeClr val="tx1"/>
                </a:solidFill>
              </a:rPr>
              <a:t>increases</a:t>
            </a:r>
            <a:endParaRPr lang="is-IS" sz="2000" b="1" i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1.7466858237547882E-2"/>
          <c:y val="2.46153846153846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>
        <c:manualLayout>
          <c:layoutTarget val="inner"/>
          <c:xMode val="edge"/>
          <c:yMode val="edge"/>
          <c:x val="8.019195402298851E-2"/>
          <c:y val="0.20529230769230769"/>
          <c:w val="0.80067662835249043"/>
          <c:h val="0.58655073532367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'Íbúðaverð - hækkun milli ára'!$D$1</c:f>
              <c:strCache>
                <c:ptCount val="1"/>
                <c:pt idx="0">
                  <c:v>12 mánaða hækkun íbúðaverðs</c:v>
                </c:pt>
              </c:strCache>
            </c:strRef>
          </c:tx>
          <c:spPr>
            <a:solidFill>
              <a:srgbClr val="CFBCA8"/>
            </a:solidFill>
            <a:ln>
              <a:noFill/>
            </a:ln>
            <a:effectLst/>
          </c:spPr>
          <c:invertIfNegative val="0"/>
          <c:cat>
            <c:numRef>
              <c:f>'Íbúðaverð - hækkun milli ára'!$A$182:$A$313</c:f>
              <c:numCache>
                <c:formatCode>m/d/yyyy</c:formatCode>
                <c:ptCount val="13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  <c:pt idx="68">
                  <c:v>44075</c:v>
                </c:pt>
                <c:pt idx="69">
                  <c:v>44105</c:v>
                </c:pt>
                <c:pt idx="70">
                  <c:v>44136</c:v>
                </c:pt>
                <c:pt idx="71">
                  <c:v>44166</c:v>
                </c:pt>
                <c:pt idx="72">
                  <c:v>44197</c:v>
                </c:pt>
                <c:pt idx="73">
                  <c:v>44228</c:v>
                </c:pt>
                <c:pt idx="74">
                  <c:v>44256</c:v>
                </c:pt>
                <c:pt idx="75">
                  <c:v>44287</c:v>
                </c:pt>
                <c:pt idx="76">
                  <c:v>44317</c:v>
                </c:pt>
                <c:pt idx="77">
                  <c:v>44348</c:v>
                </c:pt>
                <c:pt idx="78">
                  <c:v>44378</c:v>
                </c:pt>
                <c:pt idx="79">
                  <c:v>44409</c:v>
                </c:pt>
                <c:pt idx="80">
                  <c:v>44440</c:v>
                </c:pt>
                <c:pt idx="81">
                  <c:v>44470</c:v>
                </c:pt>
                <c:pt idx="82">
                  <c:v>44501</c:v>
                </c:pt>
                <c:pt idx="83">
                  <c:v>44531</c:v>
                </c:pt>
                <c:pt idx="84">
                  <c:v>44562</c:v>
                </c:pt>
                <c:pt idx="85">
                  <c:v>44593</c:v>
                </c:pt>
                <c:pt idx="86">
                  <c:v>44621</c:v>
                </c:pt>
                <c:pt idx="87">
                  <c:v>44652</c:v>
                </c:pt>
                <c:pt idx="88">
                  <c:v>44682</c:v>
                </c:pt>
                <c:pt idx="89">
                  <c:v>44713</c:v>
                </c:pt>
                <c:pt idx="90">
                  <c:v>44743</c:v>
                </c:pt>
                <c:pt idx="91">
                  <c:v>44774</c:v>
                </c:pt>
                <c:pt idx="92">
                  <c:v>44805</c:v>
                </c:pt>
                <c:pt idx="93">
                  <c:v>44835</c:v>
                </c:pt>
                <c:pt idx="94">
                  <c:v>44866</c:v>
                </c:pt>
                <c:pt idx="95">
                  <c:v>44896</c:v>
                </c:pt>
                <c:pt idx="96">
                  <c:v>44927</c:v>
                </c:pt>
                <c:pt idx="97">
                  <c:v>44958</c:v>
                </c:pt>
                <c:pt idx="98">
                  <c:v>44986</c:v>
                </c:pt>
                <c:pt idx="99">
                  <c:v>45017</c:v>
                </c:pt>
                <c:pt idx="100">
                  <c:v>45047</c:v>
                </c:pt>
                <c:pt idx="101">
                  <c:v>45078</c:v>
                </c:pt>
                <c:pt idx="102">
                  <c:v>45108</c:v>
                </c:pt>
                <c:pt idx="103">
                  <c:v>45139</c:v>
                </c:pt>
                <c:pt idx="104">
                  <c:v>45170</c:v>
                </c:pt>
                <c:pt idx="105">
                  <c:v>45200</c:v>
                </c:pt>
                <c:pt idx="106">
                  <c:v>45231</c:v>
                </c:pt>
                <c:pt idx="107">
                  <c:v>45261</c:v>
                </c:pt>
                <c:pt idx="108">
                  <c:v>45292</c:v>
                </c:pt>
                <c:pt idx="109">
                  <c:v>45323</c:v>
                </c:pt>
                <c:pt idx="110">
                  <c:v>45352</c:v>
                </c:pt>
                <c:pt idx="111">
                  <c:v>45383</c:v>
                </c:pt>
                <c:pt idx="112">
                  <c:v>45413</c:v>
                </c:pt>
                <c:pt idx="113">
                  <c:v>45444</c:v>
                </c:pt>
                <c:pt idx="114">
                  <c:v>45474</c:v>
                </c:pt>
                <c:pt idx="115">
                  <c:v>45505</c:v>
                </c:pt>
                <c:pt idx="116">
                  <c:v>45536</c:v>
                </c:pt>
                <c:pt idx="117">
                  <c:v>45566</c:v>
                </c:pt>
                <c:pt idx="118">
                  <c:v>45597</c:v>
                </c:pt>
                <c:pt idx="119">
                  <c:v>45627</c:v>
                </c:pt>
                <c:pt idx="120">
                  <c:v>45658</c:v>
                </c:pt>
                <c:pt idx="121">
                  <c:v>45689</c:v>
                </c:pt>
                <c:pt idx="122">
                  <c:v>45717</c:v>
                </c:pt>
                <c:pt idx="123">
                  <c:v>45748</c:v>
                </c:pt>
                <c:pt idx="124">
                  <c:v>45778</c:v>
                </c:pt>
                <c:pt idx="125">
                  <c:v>45809</c:v>
                </c:pt>
                <c:pt idx="126">
                  <c:v>45839</c:v>
                </c:pt>
                <c:pt idx="127">
                  <c:v>45870</c:v>
                </c:pt>
                <c:pt idx="128">
                  <c:v>45901</c:v>
                </c:pt>
                <c:pt idx="129">
                  <c:v>45931</c:v>
                </c:pt>
                <c:pt idx="130">
                  <c:v>45962</c:v>
                </c:pt>
                <c:pt idx="131">
                  <c:v>45992</c:v>
                </c:pt>
              </c:numCache>
            </c:numRef>
          </c:cat>
          <c:val>
            <c:numRef>
              <c:f>'Íbúðaverð - hækkun milli ára'!$D$182:$D$312</c:f>
              <c:numCache>
                <c:formatCode>0.00%</c:formatCode>
                <c:ptCount val="131"/>
                <c:pt idx="0">
                  <c:v>0.10430069948584331</c:v>
                </c:pt>
                <c:pt idx="1">
                  <c:v>0.10806041986954451</c:v>
                </c:pt>
                <c:pt idx="2">
                  <c:v>8.809290847360618E-2</c:v>
                </c:pt>
                <c:pt idx="3">
                  <c:v>7.7530899261054831E-2</c:v>
                </c:pt>
                <c:pt idx="4">
                  <c:v>9.0609249831786531E-2</c:v>
                </c:pt>
                <c:pt idx="5">
                  <c:v>9.9562766551129167E-2</c:v>
                </c:pt>
                <c:pt idx="6">
                  <c:v>0.1061928830346659</c:v>
                </c:pt>
                <c:pt idx="7">
                  <c:v>8.1087404545952202E-2</c:v>
                </c:pt>
                <c:pt idx="8">
                  <c:v>9.2971790185620184E-2</c:v>
                </c:pt>
                <c:pt idx="9">
                  <c:v>9.9973884819618775E-2</c:v>
                </c:pt>
                <c:pt idx="10">
                  <c:v>9.6112644592767804E-2</c:v>
                </c:pt>
                <c:pt idx="11">
                  <c:v>8.8856380981905847E-2</c:v>
                </c:pt>
                <c:pt idx="12">
                  <c:v>8.4835567404537571E-2</c:v>
                </c:pt>
                <c:pt idx="13">
                  <c:v>7.0128781043957922E-2</c:v>
                </c:pt>
                <c:pt idx="14">
                  <c:v>7.437042463174004E-2</c:v>
                </c:pt>
                <c:pt idx="15">
                  <c:v>8.4688882613197958E-2</c:v>
                </c:pt>
                <c:pt idx="16">
                  <c:v>8.5414091183174223E-2</c:v>
                </c:pt>
                <c:pt idx="17">
                  <c:v>0.10921679692501818</c:v>
                </c:pt>
                <c:pt idx="18">
                  <c:v>0.12375732681035667</c:v>
                </c:pt>
                <c:pt idx="19">
                  <c:v>0.13131817784142452</c:v>
                </c:pt>
                <c:pt idx="20">
                  <c:v>0.1215502041837766</c:v>
                </c:pt>
                <c:pt idx="21">
                  <c:v>0.13644657792570447</c:v>
                </c:pt>
                <c:pt idx="22">
                  <c:v>0.14847429350827968</c:v>
                </c:pt>
                <c:pt idx="23">
                  <c:v>0.14983351090687047</c:v>
                </c:pt>
                <c:pt idx="24">
                  <c:v>0.16260613588044692</c:v>
                </c:pt>
                <c:pt idx="25">
                  <c:v>0.18645358691584657</c:v>
                </c:pt>
                <c:pt idx="26">
                  <c:v>0.2094196215892552</c:v>
                </c:pt>
                <c:pt idx="27">
                  <c:v>0.22705497433316113</c:v>
                </c:pt>
                <c:pt idx="28">
                  <c:v>0.23543227538989187</c:v>
                </c:pt>
                <c:pt idx="29">
                  <c:v>0.2118679464280091</c:v>
                </c:pt>
                <c:pt idx="30">
                  <c:v>0.18979031519460188</c:v>
                </c:pt>
                <c:pt idx="31">
                  <c:v>0.19053520805732438</c:v>
                </c:pt>
                <c:pt idx="32">
                  <c:v>0.19642259469393464</c:v>
                </c:pt>
                <c:pt idx="33">
                  <c:v>0.17550924581083405</c:v>
                </c:pt>
                <c:pt idx="34">
                  <c:v>0.15131825614469685</c:v>
                </c:pt>
                <c:pt idx="35">
                  <c:v>0.1369015032663301</c:v>
                </c:pt>
                <c:pt idx="36">
                  <c:v>0.12823749246763239</c:v>
                </c:pt>
                <c:pt idx="37">
                  <c:v>0.10637780754516757</c:v>
                </c:pt>
                <c:pt idx="38">
                  <c:v>7.6978396467110466E-2</c:v>
                </c:pt>
                <c:pt idx="39">
                  <c:v>6.132715181670445E-2</c:v>
                </c:pt>
                <c:pt idx="40">
                  <c:v>4.5772263716574502E-2</c:v>
                </c:pt>
                <c:pt idx="41">
                  <c:v>5.2083008593904356E-2</c:v>
                </c:pt>
                <c:pt idx="42">
                  <c:v>5.1728452806481195E-2</c:v>
                </c:pt>
                <c:pt idx="43">
                  <c:v>4.0953566129462438E-2</c:v>
                </c:pt>
                <c:pt idx="44">
                  <c:v>3.8918917086006477E-2</c:v>
                </c:pt>
                <c:pt idx="45">
                  <c:v>4.139853558964024E-2</c:v>
                </c:pt>
                <c:pt idx="46">
                  <c:v>5.9475744576374057E-2</c:v>
                </c:pt>
                <c:pt idx="47">
                  <c:v>5.884354725366725E-2</c:v>
                </c:pt>
                <c:pt idx="48">
                  <c:v>5.2188285562167591E-2</c:v>
                </c:pt>
                <c:pt idx="49">
                  <c:v>3.6645755461312657E-2</c:v>
                </c:pt>
                <c:pt idx="50">
                  <c:v>4.3054879787929989E-2</c:v>
                </c:pt>
                <c:pt idx="51">
                  <c:v>3.9244236898179352E-2</c:v>
                </c:pt>
                <c:pt idx="52">
                  <c:v>3.8607378483462851E-2</c:v>
                </c:pt>
                <c:pt idx="53">
                  <c:v>3.1518228420730265E-2</c:v>
                </c:pt>
                <c:pt idx="54">
                  <c:v>2.9281445183651167E-2</c:v>
                </c:pt>
                <c:pt idx="55">
                  <c:v>3.5719798608123243E-2</c:v>
                </c:pt>
                <c:pt idx="56">
                  <c:v>3.5334570337042903E-2</c:v>
                </c:pt>
                <c:pt idx="57">
                  <c:v>3.6494131911317895E-2</c:v>
                </c:pt>
                <c:pt idx="58">
                  <c:v>2.3714537223744836E-2</c:v>
                </c:pt>
                <c:pt idx="59">
                  <c:v>2.2873432814714656E-2</c:v>
                </c:pt>
                <c:pt idx="60">
                  <c:v>2.4558886403341029E-2</c:v>
                </c:pt>
                <c:pt idx="61">
                  <c:v>4.0699856353448194E-2</c:v>
                </c:pt>
                <c:pt idx="62">
                  <c:v>3.6278414391692326E-2</c:v>
                </c:pt>
                <c:pt idx="63">
                  <c:v>3.2298969055638116E-2</c:v>
                </c:pt>
                <c:pt idx="64">
                  <c:v>3.7974683544303778E-2</c:v>
                </c:pt>
                <c:pt idx="65">
                  <c:v>3.823307862701153E-2</c:v>
                </c:pt>
                <c:pt idx="66">
                  <c:v>4.9385767013974569E-2</c:v>
                </c:pt>
                <c:pt idx="67">
                  <c:v>5.1652571530043767E-2</c:v>
                </c:pt>
                <c:pt idx="68">
                  <c:v>5.5932713662650846E-2</c:v>
                </c:pt>
                <c:pt idx="69">
                  <c:v>6.0357737039598236E-2</c:v>
                </c:pt>
                <c:pt idx="70">
                  <c:v>7.169794710804589E-2</c:v>
                </c:pt>
                <c:pt idx="71">
                  <c:v>7.7322600105572903E-2</c:v>
                </c:pt>
                <c:pt idx="72">
                  <c:v>7.2692064841615611E-2</c:v>
                </c:pt>
                <c:pt idx="73">
                  <c:v>7.3386866124499406E-2</c:v>
                </c:pt>
                <c:pt idx="74">
                  <c:v>0.1073596110802395</c:v>
                </c:pt>
                <c:pt idx="75">
                  <c:v>0.13729899292641456</c:v>
                </c:pt>
                <c:pt idx="76">
                  <c:v>0.14572547038767514</c:v>
                </c:pt>
                <c:pt idx="77">
                  <c:v>0.1600925970047391</c:v>
                </c:pt>
                <c:pt idx="78">
                  <c:v>0.15412653073627269</c:v>
                </c:pt>
                <c:pt idx="79">
                  <c:v>0.1636684898958527</c:v>
                </c:pt>
                <c:pt idx="80">
                  <c:v>0.16639150450509632</c:v>
                </c:pt>
                <c:pt idx="81">
                  <c:v>0.17136063103443688</c:v>
                </c:pt>
                <c:pt idx="82">
                  <c:v>0.16968151894575034</c:v>
                </c:pt>
                <c:pt idx="83">
                  <c:v>0.18432918310861446</c:v>
                </c:pt>
                <c:pt idx="84">
                  <c:v>0.20300955639057228</c:v>
                </c:pt>
                <c:pt idx="85">
                  <c:v>0.22514144379102663</c:v>
                </c:pt>
                <c:pt idx="86">
                  <c:v>0.22228529937819941</c:v>
                </c:pt>
                <c:pt idx="87">
                  <c:v>0.22310400104866757</c:v>
                </c:pt>
                <c:pt idx="88">
                  <c:v>0.24023167102606768</c:v>
                </c:pt>
                <c:pt idx="89">
                  <c:v>0.24983470494003668</c:v>
                </c:pt>
                <c:pt idx="90">
                  <c:v>0.25494883646229782</c:v>
                </c:pt>
                <c:pt idx="91">
                  <c:v>0.22974093479060764</c:v>
                </c:pt>
                <c:pt idx="92">
                  <c:v>0.22476019836826122</c:v>
                </c:pt>
                <c:pt idx="93">
                  <c:v>0.21513544358610837</c:v>
                </c:pt>
                <c:pt idx="94">
                  <c:v>0.20339372020054824</c:v>
                </c:pt>
                <c:pt idx="95">
                  <c:v>0.17366148329924669</c:v>
                </c:pt>
                <c:pt idx="96">
                  <c:v>0.14896170680722109</c:v>
                </c:pt>
                <c:pt idx="97">
                  <c:v>0.12428991879720597</c:v>
                </c:pt>
                <c:pt idx="98">
                  <c:v>0.10736783437481723</c:v>
                </c:pt>
                <c:pt idx="99">
                  <c:v>8.6279653921294885E-2</c:v>
                </c:pt>
                <c:pt idx="100">
                  <c:v>6.1488108462526281E-2</c:v>
                </c:pt>
                <c:pt idx="101">
                  <c:v>2.6992443260847487E-2</c:v>
                </c:pt>
                <c:pt idx="102">
                  <c:v>8.4119384698013722E-3</c:v>
                </c:pt>
                <c:pt idx="103">
                  <c:v>1.9643312424013182E-2</c:v>
                </c:pt>
                <c:pt idx="104">
                  <c:v>2.5557028914406033E-2</c:v>
                </c:pt>
                <c:pt idx="105">
                  <c:v>2.9369045516410175E-2</c:v>
                </c:pt>
                <c:pt idx="106">
                  <c:v>3.3636826896122685E-2</c:v>
                </c:pt>
                <c:pt idx="107">
                  <c:v>4.5430702023105507E-2</c:v>
                </c:pt>
                <c:pt idx="108">
                  <c:v>5.4099551269821022E-2</c:v>
                </c:pt>
                <c:pt idx="109">
                  <c:v>7.1297531600123198E-2</c:v>
                </c:pt>
                <c:pt idx="110">
                  <c:v>6.3568681992964171E-2</c:v>
                </c:pt>
                <c:pt idx="111">
                  <c:v>6.3682190260370808E-2</c:v>
                </c:pt>
                <c:pt idx="112">
                  <c:v>7.1008146400381555E-2</c:v>
                </c:pt>
                <c:pt idx="113">
                  <c:v>9.8350925185166194E-2</c:v>
                </c:pt>
                <c:pt idx="114">
                  <c:v>0.11514843853212353</c:v>
                </c:pt>
                <c:pt idx="115">
                  <c:v>0.12313925170201578</c:v>
                </c:pt>
                <c:pt idx="116">
                  <c:v>0.10448263038040473</c:v>
                </c:pt>
                <c:pt idx="117">
                  <c:v>9.6108310842590416E-2</c:v>
                </c:pt>
                <c:pt idx="118">
                  <c:v>0.10396307621579592</c:v>
                </c:pt>
                <c:pt idx="119">
                  <c:v>9.1830140131581528E-2</c:v>
                </c:pt>
                <c:pt idx="120">
                  <c:v>0.10400000000000009</c:v>
                </c:pt>
                <c:pt idx="121">
                  <c:v>8.4396467124632002E-2</c:v>
                </c:pt>
                <c:pt idx="122">
                  <c:v>7.9844206426485043E-2</c:v>
                </c:pt>
                <c:pt idx="123">
                  <c:v>7.6328502415458965E-2</c:v>
                </c:pt>
                <c:pt idx="124">
                  <c:v>5.7197330791229684E-2</c:v>
                </c:pt>
                <c:pt idx="125">
                  <c:v>4.6992481203007586E-2</c:v>
                </c:pt>
                <c:pt idx="126">
                  <c:v>4.1977611940298587E-2</c:v>
                </c:pt>
                <c:pt idx="127">
                  <c:v>2.2079116835326484E-2</c:v>
                </c:pt>
                <c:pt idx="128">
                  <c:v>4.0590405904058935E-2</c:v>
                </c:pt>
                <c:pt idx="129">
                  <c:v>3.8674033149171283E-2</c:v>
                </c:pt>
                <c:pt idx="130">
                  <c:v>2.6484018264840259E-2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31-4252-A86E-97D8F299A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85740784"/>
        <c:axId val="1085743184"/>
      </c:barChart>
      <c:lineChart>
        <c:grouping val="standard"/>
        <c:varyColors val="0"/>
        <c:ser>
          <c:idx val="1"/>
          <c:order val="1"/>
          <c:tx>
            <c:strRef>
              <c:f>'Íbúðaverð - hækkun milli ára'!$E$1</c:f>
              <c:strCache>
                <c:ptCount val="1"/>
                <c:pt idx="0">
                  <c:v>Stýrivextir</c:v>
                </c:pt>
              </c:strCache>
            </c:strRef>
          </c:tx>
          <c:spPr>
            <a:ln w="28575" cap="rnd">
              <a:solidFill>
                <a:srgbClr val="11223A"/>
              </a:solidFill>
              <a:round/>
            </a:ln>
            <a:effectLst/>
          </c:spPr>
          <c:marker>
            <c:symbol val="none"/>
          </c:marker>
          <c:cat>
            <c:numRef>
              <c:f>'Íbúðaverð - hækkun milli ára'!$A$182:$A$313</c:f>
              <c:numCache>
                <c:formatCode>m/d/yyyy</c:formatCode>
                <c:ptCount val="13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  <c:pt idx="68">
                  <c:v>44075</c:v>
                </c:pt>
                <c:pt idx="69">
                  <c:v>44105</c:v>
                </c:pt>
                <c:pt idx="70">
                  <c:v>44136</c:v>
                </c:pt>
                <c:pt idx="71">
                  <c:v>44166</c:v>
                </c:pt>
                <c:pt idx="72">
                  <c:v>44197</c:v>
                </c:pt>
                <c:pt idx="73">
                  <c:v>44228</c:v>
                </c:pt>
                <c:pt idx="74">
                  <c:v>44256</c:v>
                </c:pt>
                <c:pt idx="75">
                  <c:v>44287</c:v>
                </c:pt>
                <c:pt idx="76">
                  <c:v>44317</c:v>
                </c:pt>
                <c:pt idx="77">
                  <c:v>44348</c:v>
                </c:pt>
                <c:pt idx="78">
                  <c:v>44378</c:v>
                </c:pt>
                <c:pt idx="79">
                  <c:v>44409</c:v>
                </c:pt>
                <c:pt idx="80">
                  <c:v>44440</c:v>
                </c:pt>
                <c:pt idx="81">
                  <c:v>44470</c:v>
                </c:pt>
                <c:pt idx="82">
                  <c:v>44501</c:v>
                </c:pt>
                <c:pt idx="83">
                  <c:v>44531</c:v>
                </c:pt>
                <c:pt idx="84">
                  <c:v>44562</c:v>
                </c:pt>
                <c:pt idx="85">
                  <c:v>44593</c:v>
                </c:pt>
                <c:pt idx="86">
                  <c:v>44621</c:v>
                </c:pt>
                <c:pt idx="87">
                  <c:v>44652</c:v>
                </c:pt>
                <c:pt idx="88">
                  <c:v>44682</c:v>
                </c:pt>
                <c:pt idx="89">
                  <c:v>44713</c:v>
                </c:pt>
                <c:pt idx="90">
                  <c:v>44743</c:v>
                </c:pt>
                <c:pt idx="91">
                  <c:v>44774</c:v>
                </c:pt>
                <c:pt idx="92">
                  <c:v>44805</c:v>
                </c:pt>
                <c:pt idx="93">
                  <c:v>44835</c:v>
                </c:pt>
                <c:pt idx="94">
                  <c:v>44866</c:v>
                </c:pt>
                <c:pt idx="95">
                  <c:v>44896</c:v>
                </c:pt>
                <c:pt idx="96">
                  <c:v>44927</c:v>
                </c:pt>
                <c:pt idx="97">
                  <c:v>44958</c:v>
                </c:pt>
                <c:pt idx="98">
                  <c:v>44986</c:v>
                </c:pt>
                <c:pt idx="99">
                  <c:v>45017</c:v>
                </c:pt>
                <c:pt idx="100">
                  <c:v>45047</c:v>
                </c:pt>
                <c:pt idx="101">
                  <c:v>45078</c:v>
                </c:pt>
                <c:pt idx="102">
                  <c:v>45108</c:v>
                </c:pt>
                <c:pt idx="103">
                  <c:v>45139</c:v>
                </c:pt>
                <c:pt idx="104">
                  <c:v>45170</c:v>
                </c:pt>
                <c:pt idx="105">
                  <c:v>45200</c:v>
                </c:pt>
                <c:pt idx="106">
                  <c:v>45231</c:v>
                </c:pt>
                <c:pt idx="107">
                  <c:v>45261</c:v>
                </c:pt>
                <c:pt idx="108">
                  <c:v>45292</c:v>
                </c:pt>
                <c:pt idx="109">
                  <c:v>45323</c:v>
                </c:pt>
                <c:pt idx="110">
                  <c:v>45352</c:v>
                </c:pt>
                <c:pt idx="111">
                  <c:v>45383</c:v>
                </c:pt>
                <c:pt idx="112">
                  <c:v>45413</c:v>
                </c:pt>
                <c:pt idx="113">
                  <c:v>45444</c:v>
                </c:pt>
                <c:pt idx="114">
                  <c:v>45474</c:v>
                </c:pt>
                <c:pt idx="115">
                  <c:v>45505</c:v>
                </c:pt>
                <c:pt idx="116">
                  <c:v>45536</c:v>
                </c:pt>
                <c:pt idx="117">
                  <c:v>45566</c:v>
                </c:pt>
                <c:pt idx="118">
                  <c:v>45597</c:v>
                </c:pt>
                <c:pt idx="119">
                  <c:v>45627</c:v>
                </c:pt>
                <c:pt idx="120">
                  <c:v>45658</c:v>
                </c:pt>
                <c:pt idx="121">
                  <c:v>45689</c:v>
                </c:pt>
                <c:pt idx="122">
                  <c:v>45717</c:v>
                </c:pt>
                <c:pt idx="123">
                  <c:v>45748</c:v>
                </c:pt>
                <c:pt idx="124">
                  <c:v>45778</c:v>
                </c:pt>
                <c:pt idx="125">
                  <c:v>45809</c:v>
                </c:pt>
                <c:pt idx="126">
                  <c:v>45839</c:v>
                </c:pt>
                <c:pt idx="127">
                  <c:v>45870</c:v>
                </c:pt>
                <c:pt idx="128">
                  <c:v>45901</c:v>
                </c:pt>
                <c:pt idx="129">
                  <c:v>45931</c:v>
                </c:pt>
                <c:pt idx="130">
                  <c:v>45962</c:v>
                </c:pt>
                <c:pt idx="131">
                  <c:v>45992</c:v>
                </c:pt>
              </c:numCache>
            </c:numRef>
          </c:cat>
          <c:val>
            <c:numRef>
              <c:f>'Íbúðaverð - hækkun milli ára'!$E$182:$E$312</c:f>
              <c:numCache>
                <c:formatCode>0.00%</c:formatCode>
                <c:ptCount val="131"/>
                <c:pt idx="0">
                  <c:v>4.4999999999999998E-2</c:v>
                </c:pt>
                <c:pt idx="1">
                  <c:v>4.4999999999999998E-2</c:v>
                </c:pt>
                <c:pt idx="2">
                  <c:v>4.4999999999999998E-2</c:v>
                </c:pt>
                <c:pt idx="3">
                  <c:v>4.4999999999999998E-2</c:v>
                </c:pt>
                <c:pt idx="4">
                  <c:v>4.4999999999999998E-2</c:v>
                </c:pt>
                <c:pt idx="5">
                  <c:v>4.8333333333333332E-2</c:v>
                </c:pt>
                <c:pt idx="6">
                  <c:v>0.05</c:v>
                </c:pt>
                <c:pt idx="7">
                  <c:v>5.2249999999999998E-2</c:v>
                </c:pt>
                <c:pt idx="8">
                  <c:v>5.5E-2</c:v>
                </c:pt>
                <c:pt idx="9">
                  <c:v>5.5E-2</c:v>
                </c:pt>
                <c:pt idx="10">
                  <c:v>5.7261904761904764E-2</c:v>
                </c:pt>
                <c:pt idx="11">
                  <c:v>5.7500000000000002E-2</c:v>
                </c:pt>
                <c:pt idx="12">
                  <c:v>5.7500000000000002E-2</c:v>
                </c:pt>
                <c:pt idx="13">
                  <c:v>5.7500000000000002E-2</c:v>
                </c:pt>
                <c:pt idx="14">
                  <c:v>5.7500000000000002E-2</c:v>
                </c:pt>
                <c:pt idx="15">
                  <c:v>5.7500000000000002E-2</c:v>
                </c:pt>
                <c:pt idx="16">
                  <c:v>5.7500000000000002E-2</c:v>
                </c:pt>
                <c:pt idx="17">
                  <c:v>5.7500000000000002E-2</c:v>
                </c:pt>
                <c:pt idx="18">
                  <c:v>5.7500000000000002E-2</c:v>
                </c:pt>
                <c:pt idx="19">
                  <c:v>5.613636363636363E-2</c:v>
                </c:pt>
                <c:pt idx="20">
                  <c:v>5.2499999999999998E-2</c:v>
                </c:pt>
                <c:pt idx="21">
                  <c:v>5.2499999999999998E-2</c:v>
                </c:pt>
                <c:pt idx="22">
                  <c:v>5.2499999999999998E-2</c:v>
                </c:pt>
                <c:pt idx="23">
                  <c:v>5.1071428571428566E-2</c:v>
                </c:pt>
                <c:pt idx="24">
                  <c:v>0.05</c:v>
                </c:pt>
                <c:pt idx="25">
                  <c:v>0.05</c:v>
                </c:pt>
                <c:pt idx="26">
                  <c:v>0.05</c:v>
                </c:pt>
                <c:pt idx="27">
                  <c:v>0.05</c:v>
                </c:pt>
                <c:pt idx="28">
                  <c:v>4.8750000000000002E-2</c:v>
                </c:pt>
                <c:pt idx="29">
                  <c:v>4.5952380952380946E-2</c:v>
                </c:pt>
                <c:pt idx="30">
                  <c:v>4.4999999999999998E-2</c:v>
                </c:pt>
                <c:pt idx="31">
                  <c:v>4.4999999999999998E-2</c:v>
                </c:pt>
                <c:pt idx="32">
                  <c:v>4.4999999999999998E-2</c:v>
                </c:pt>
                <c:pt idx="33">
                  <c:v>4.2727272727272725E-2</c:v>
                </c:pt>
                <c:pt idx="34">
                  <c:v>4.2500000000000003E-2</c:v>
                </c:pt>
                <c:pt idx="35">
                  <c:v>4.2500000000000003E-2</c:v>
                </c:pt>
                <c:pt idx="36">
                  <c:v>4.2500000000000003E-2</c:v>
                </c:pt>
                <c:pt idx="37">
                  <c:v>4.2500000000000003E-2</c:v>
                </c:pt>
                <c:pt idx="38">
                  <c:v>4.2500000000000003E-2</c:v>
                </c:pt>
                <c:pt idx="39">
                  <c:v>4.2500000000000003E-2</c:v>
                </c:pt>
                <c:pt idx="40">
                  <c:v>4.2500000000000003E-2</c:v>
                </c:pt>
                <c:pt idx="41">
                  <c:v>4.2500000000000003E-2</c:v>
                </c:pt>
                <c:pt idx="42">
                  <c:v>4.2500000000000003E-2</c:v>
                </c:pt>
                <c:pt idx="43">
                  <c:v>4.2500000000000003E-2</c:v>
                </c:pt>
                <c:pt idx="44">
                  <c:v>4.2500000000000003E-2</c:v>
                </c:pt>
                <c:pt idx="45">
                  <c:v>4.2500000000000003E-2</c:v>
                </c:pt>
                <c:pt idx="46">
                  <c:v>4.4545454545454541E-2</c:v>
                </c:pt>
                <c:pt idx="47">
                  <c:v>4.4999999999999998E-2</c:v>
                </c:pt>
                <c:pt idx="48">
                  <c:v>4.4999999999999998E-2</c:v>
                </c:pt>
                <c:pt idx="49">
                  <c:v>4.4999999999999998E-2</c:v>
                </c:pt>
                <c:pt idx="50">
                  <c:v>4.4999999999999998E-2</c:v>
                </c:pt>
                <c:pt idx="51">
                  <c:v>4.4999999999999998E-2</c:v>
                </c:pt>
                <c:pt idx="52">
                  <c:v>4.3333333333333328E-2</c:v>
                </c:pt>
                <c:pt idx="53">
                  <c:v>3.9583333333333331E-2</c:v>
                </c:pt>
                <c:pt idx="54">
                  <c:v>3.7499999999999999E-2</c:v>
                </c:pt>
                <c:pt idx="55">
                  <c:v>3.7142857142857144E-2</c:v>
                </c:pt>
                <c:pt idx="56">
                  <c:v>3.5000000000000003E-2</c:v>
                </c:pt>
                <c:pt idx="57">
                  <c:v>3.2608695652173912E-2</c:v>
                </c:pt>
                <c:pt idx="58">
                  <c:v>3.0357142857142857E-2</c:v>
                </c:pt>
                <c:pt idx="59">
                  <c:v>0.03</c:v>
                </c:pt>
                <c:pt idx="60">
                  <c:v>0.03</c:v>
                </c:pt>
                <c:pt idx="61">
                  <c:v>2.775E-2</c:v>
                </c:pt>
                <c:pt idx="62">
                  <c:v>2.1818181818181816E-2</c:v>
                </c:pt>
                <c:pt idx="63">
                  <c:v>1.7500000000000002E-2</c:v>
                </c:pt>
                <c:pt idx="64">
                  <c:v>1.4736842105263158E-2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8.9285714285714298E-3</c:v>
                </c:pt>
                <c:pt idx="71">
                  <c:v>7.4999999999999997E-3</c:v>
                </c:pt>
                <c:pt idx="72">
                  <c:v>7.4999999999999997E-3</c:v>
                </c:pt>
                <c:pt idx="73">
                  <c:v>7.4999999999999997E-3</c:v>
                </c:pt>
                <c:pt idx="74">
                  <c:v>7.4999999999999997E-3</c:v>
                </c:pt>
                <c:pt idx="75">
                  <c:v>7.4999999999999997E-3</c:v>
                </c:pt>
                <c:pt idx="76">
                  <c:v>8.552631578947369E-3</c:v>
                </c:pt>
                <c:pt idx="77">
                  <c:v>0.01</c:v>
                </c:pt>
                <c:pt idx="78">
                  <c:v>0.01</c:v>
                </c:pt>
                <c:pt idx="79">
                  <c:v>1.0595238095238095E-2</c:v>
                </c:pt>
                <c:pt idx="80">
                  <c:v>1.2500000000000001E-2</c:v>
                </c:pt>
                <c:pt idx="81">
                  <c:v>1.4642857142857141E-2</c:v>
                </c:pt>
                <c:pt idx="82">
                  <c:v>1.7272727272727273E-2</c:v>
                </c:pt>
                <c:pt idx="83">
                  <c:v>0.02</c:v>
                </c:pt>
                <c:pt idx="84">
                  <c:v>0.02</c:v>
                </c:pt>
                <c:pt idx="85">
                  <c:v>2.5249999999999998E-2</c:v>
                </c:pt>
                <c:pt idx="86">
                  <c:v>2.75E-2</c:v>
                </c:pt>
                <c:pt idx="87">
                  <c:v>2.75E-2</c:v>
                </c:pt>
                <c:pt idx="88">
                  <c:v>3.6547619047619044E-2</c:v>
                </c:pt>
                <c:pt idx="89">
                  <c:v>4.0999999999999995E-2</c:v>
                </c:pt>
                <c:pt idx="90">
                  <c:v>4.7500000000000001E-2</c:v>
                </c:pt>
                <c:pt idx="91">
                  <c:v>4.9545454545454538E-2</c:v>
                </c:pt>
                <c:pt idx="92">
                  <c:v>5.5E-2</c:v>
                </c:pt>
                <c:pt idx="93">
                  <c:v>5.7261904761904764E-2</c:v>
                </c:pt>
                <c:pt idx="94">
                  <c:v>5.8181818181818182E-2</c:v>
                </c:pt>
                <c:pt idx="95">
                  <c:v>0.06</c:v>
                </c:pt>
                <c:pt idx="96">
                  <c:v>0.06</c:v>
                </c:pt>
                <c:pt idx="97">
                  <c:v>6.3750000000000001E-2</c:v>
                </c:pt>
                <c:pt idx="98">
                  <c:v>6.8478260869565211E-2</c:v>
                </c:pt>
                <c:pt idx="99">
                  <c:v>7.4999999999999997E-2</c:v>
                </c:pt>
                <c:pt idx="100">
                  <c:v>7.8125E-2</c:v>
                </c:pt>
                <c:pt idx="101">
                  <c:v>8.7499999999999994E-2</c:v>
                </c:pt>
                <c:pt idx="102">
                  <c:v>8.7499999999999994E-2</c:v>
                </c:pt>
                <c:pt idx="103">
                  <c:v>8.9090909090909082E-2</c:v>
                </c:pt>
                <c:pt idx="104">
                  <c:v>9.2499999999999999E-2</c:v>
                </c:pt>
                <c:pt idx="105">
                  <c:v>9.2499999999999999E-2</c:v>
                </c:pt>
                <c:pt idx="106">
                  <c:v>9.2499999999999999E-2</c:v>
                </c:pt>
                <c:pt idx="107">
                  <c:v>9.2499999999999999E-2</c:v>
                </c:pt>
                <c:pt idx="108">
                  <c:v>9.2499999999999999E-2</c:v>
                </c:pt>
                <c:pt idx="109">
                  <c:v>9.2499999999999999E-2</c:v>
                </c:pt>
                <c:pt idx="110">
                  <c:v>9.2499999999999999E-2</c:v>
                </c:pt>
                <c:pt idx="111">
                  <c:v>9.2499999999999999E-2</c:v>
                </c:pt>
                <c:pt idx="112">
                  <c:v>9.2499999999999999E-2</c:v>
                </c:pt>
                <c:pt idx="113">
                  <c:v>9.2499999999999999E-2</c:v>
                </c:pt>
                <c:pt idx="114">
                  <c:v>9.2499999999999999E-2</c:v>
                </c:pt>
                <c:pt idx="115">
                  <c:v>9.2499999999999999E-2</c:v>
                </c:pt>
                <c:pt idx="116">
                  <c:v>9.2499999999999999E-2</c:v>
                </c:pt>
                <c:pt idx="117">
                  <c:v>9.0108695652173901E-2</c:v>
                </c:pt>
                <c:pt idx="118">
                  <c:v>8.8095238095238101E-2</c:v>
                </c:pt>
                <c:pt idx="119">
                  <c:v>8.5000000000000006E-2</c:v>
                </c:pt>
                <c:pt idx="120">
                  <c:v>8.5000000000000006E-2</c:v>
                </c:pt>
                <c:pt idx="121">
                  <c:v>8.0500000000000002E-2</c:v>
                </c:pt>
                <c:pt idx="122">
                  <c:v>7.8928571428571431E-2</c:v>
                </c:pt>
                <c:pt idx="123">
                  <c:v>7.7499999999999999E-2</c:v>
                </c:pt>
                <c:pt idx="124">
                  <c:v>7.6624999999999999E-2</c:v>
                </c:pt>
                <c:pt idx="125">
                  <c:v>7.4999999999999997E-2</c:v>
                </c:pt>
                <c:pt idx="126">
                  <c:v>7.4999999999999997E-2</c:v>
                </c:pt>
                <c:pt idx="127">
                  <c:v>7.4999999999999997E-2</c:v>
                </c:pt>
                <c:pt idx="128">
                  <c:v>7.4999999999999997E-2</c:v>
                </c:pt>
                <c:pt idx="129">
                  <c:v>7.4999999999999997E-2</c:v>
                </c:pt>
                <c:pt idx="130">
                  <c:v>7.400000000000001E-2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31-4252-A86E-97D8F299A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9689456"/>
        <c:axId val="1889690896"/>
      </c:lineChart>
      <c:dateAx>
        <c:axId val="1889689456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889690896"/>
        <c:crosses val="autoZero"/>
        <c:auto val="1"/>
        <c:lblOffset val="100"/>
        <c:baseTimeUnit val="months"/>
        <c:majorUnit val="1"/>
        <c:majorTimeUnit val="years"/>
      </c:dateAx>
      <c:valAx>
        <c:axId val="1889690896"/>
        <c:scaling>
          <c:orientation val="minMax"/>
          <c:max val="0.1200000000000000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889689456"/>
        <c:crosses val="autoZero"/>
        <c:crossBetween val="between"/>
      </c:valAx>
      <c:valAx>
        <c:axId val="1085743184"/>
        <c:scaling>
          <c:orientation val="minMax"/>
          <c:max val="0.30000000000000004"/>
          <c:min val="-0.15000000000000002"/>
        </c:scaling>
        <c:delete val="0"/>
        <c:axPos val="r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085740784"/>
        <c:crosses val="max"/>
        <c:crossBetween val="between"/>
      </c:valAx>
      <c:dateAx>
        <c:axId val="1085740784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108574318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0800766283525"/>
          <c:y val="0.87169464698781318"/>
          <c:w val="0.75880919540229874"/>
          <c:h val="7.23588935998384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r>
              <a:rPr lang="is-IS" b="1" dirty="0"/>
              <a:t>Fjöldi</a:t>
            </a:r>
            <a:r>
              <a:rPr lang="is-IS" b="1" baseline="0" dirty="0"/>
              <a:t> kaupsamninga um íbúðarhúsnæði</a:t>
            </a:r>
            <a:br>
              <a:rPr lang="is-IS" b="1" baseline="0" dirty="0"/>
            </a:br>
            <a:r>
              <a:rPr lang="is-IS" sz="1200" b="1" i="1" baseline="0" dirty="0" err="1"/>
              <a:t>Monthly</a:t>
            </a:r>
            <a:r>
              <a:rPr lang="is-IS" sz="1200" b="1" i="1" baseline="0" dirty="0"/>
              <a:t> </a:t>
            </a:r>
            <a:r>
              <a:rPr lang="is-IS" sz="1200" b="1" i="1" baseline="0" err="1"/>
              <a:t>housing</a:t>
            </a:r>
            <a:r>
              <a:rPr lang="is-IS" sz="1200" b="1" i="1" baseline="0"/>
              <a:t> purchasinf</a:t>
            </a:r>
            <a:endParaRPr lang="is-IS" b="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c:rich>
      </c:tx>
      <c:layout>
        <c:manualLayout>
          <c:xMode val="edge"/>
          <c:yMode val="edge"/>
          <c:x val="6.2169099226368225E-3"/>
          <c:y val="2.79023374249438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title>
    <c:autoTitleDeleted val="0"/>
    <c:plotArea>
      <c:layout>
        <c:manualLayout>
          <c:layoutTarget val="inner"/>
          <c:xMode val="edge"/>
          <c:yMode val="edge"/>
          <c:x val="0.10517854406130268"/>
          <c:y val="0.1688263888888889"/>
          <c:w val="0.86805900383141765"/>
          <c:h val="0.574002430555555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'Fjöldi kaupsamninga'!$D$3</c:f>
              <c:strCache>
                <c:ptCount val="1"/>
                <c:pt idx="0">
                  <c:v> Fjöldi kaupsamninga </c:v>
                </c:pt>
              </c:strCache>
            </c:strRef>
          </c:tx>
          <c:spPr>
            <a:solidFill>
              <a:srgbClr val="92B1B0"/>
            </a:solidFill>
            <a:ln>
              <a:noFill/>
            </a:ln>
            <a:effectLst/>
          </c:spPr>
          <c:invertIfNegative val="0"/>
          <c:cat>
            <c:numRef>
              <c:f>'Fjöldi kaupsamninga'!$C$108:$C$239</c:f>
              <c:numCache>
                <c:formatCode>m/d/yyyy</c:formatCode>
                <c:ptCount val="13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  <c:pt idx="68">
                  <c:v>44075</c:v>
                </c:pt>
                <c:pt idx="69">
                  <c:v>44105</c:v>
                </c:pt>
                <c:pt idx="70">
                  <c:v>44136</c:v>
                </c:pt>
                <c:pt idx="71">
                  <c:v>44166</c:v>
                </c:pt>
                <c:pt idx="72">
                  <c:v>44197</c:v>
                </c:pt>
                <c:pt idx="73">
                  <c:v>44228</c:v>
                </c:pt>
                <c:pt idx="74">
                  <c:v>44256</c:v>
                </c:pt>
                <c:pt idx="75">
                  <c:v>44287</c:v>
                </c:pt>
                <c:pt idx="76">
                  <c:v>44317</c:v>
                </c:pt>
                <c:pt idx="77">
                  <c:v>44348</c:v>
                </c:pt>
                <c:pt idx="78">
                  <c:v>44378</c:v>
                </c:pt>
                <c:pt idx="79">
                  <c:v>44409</c:v>
                </c:pt>
                <c:pt idx="80">
                  <c:v>44440</c:v>
                </c:pt>
                <c:pt idx="81">
                  <c:v>44470</c:v>
                </c:pt>
                <c:pt idx="82">
                  <c:v>44501</c:v>
                </c:pt>
                <c:pt idx="83">
                  <c:v>44531</c:v>
                </c:pt>
                <c:pt idx="84">
                  <c:v>44562</c:v>
                </c:pt>
                <c:pt idx="85">
                  <c:v>44593</c:v>
                </c:pt>
                <c:pt idx="86">
                  <c:v>44621</c:v>
                </c:pt>
                <c:pt idx="87">
                  <c:v>44652</c:v>
                </c:pt>
                <c:pt idx="88">
                  <c:v>44682</c:v>
                </c:pt>
                <c:pt idx="89">
                  <c:v>44713</c:v>
                </c:pt>
                <c:pt idx="90">
                  <c:v>44743</c:v>
                </c:pt>
                <c:pt idx="91">
                  <c:v>44774</c:v>
                </c:pt>
                <c:pt idx="92">
                  <c:v>44805</c:v>
                </c:pt>
                <c:pt idx="93">
                  <c:v>44835</c:v>
                </c:pt>
                <c:pt idx="94">
                  <c:v>44866</c:v>
                </c:pt>
                <c:pt idx="95">
                  <c:v>44896</c:v>
                </c:pt>
                <c:pt idx="96">
                  <c:v>44927</c:v>
                </c:pt>
                <c:pt idx="97">
                  <c:v>44958</c:v>
                </c:pt>
                <c:pt idx="98">
                  <c:v>44986</c:v>
                </c:pt>
                <c:pt idx="99">
                  <c:v>45017</c:v>
                </c:pt>
                <c:pt idx="100">
                  <c:v>45047</c:v>
                </c:pt>
                <c:pt idx="101">
                  <c:v>45078</c:v>
                </c:pt>
                <c:pt idx="102">
                  <c:v>45108</c:v>
                </c:pt>
                <c:pt idx="103">
                  <c:v>45139</c:v>
                </c:pt>
                <c:pt idx="104">
                  <c:v>45170</c:v>
                </c:pt>
                <c:pt idx="105">
                  <c:v>45200</c:v>
                </c:pt>
                <c:pt idx="106">
                  <c:v>45231</c:v>
                </c:pt>
                <c:pt idx="107">
                  <c:v>45261</c:v>
                </c:pt>
                <c:pt idx="108">
                  <c:v>45292</c:v>
                </c:pt>
                <c:pt idx="109">
                  <c:v>45323</c:v>
                </c:pt>
                <c:pt idx="110">
                  <c:v>45352</c:v>
                </c:pt>
                <c:pt idx="111">
                  <c:v>45383</c:v>
                </c:pt>
                <c:pt idx="112">
                  <c:v>45413</c:v>
                </c:pt>
                <c:pt idx="113">
                  <c:v>45444</c:v>
                </c:pt>
                <c:pt idx="114">
                  <c:v>45474</c:v>
                </c:pt>
                <c:pt idx="115">
                  <c:v>45505</c:v>
                </c:pt>
                <c:pt idx="116">
                  <c:v>45536</c:v>
                </c:pt>
                <c:pt idx="117">
                  <c:v>45566</c:v>
                </c:pt>
                <c:pt idx="118">
                  <c:v>45597</c:v>
                </c:pt>
                <c:pt idx="119">
                  <c:v>45627</c:v>
                </c:pt>
                <c:pt idx="120">
                  <c:v>45658</c:v>
                </c:pt>
                <c:pt idx="121">
                  <c:v>45689</c:v>
                </c:pt>
                <c:pt idx="122">
                  <c:v>45717</c:v>
                </c:pt>
                <c:pt idx="123">
                  <c:v>45748</c:v>
                </c:pt>
                <c:pt idx="124">
                  <c:v>45778</c:v>
                </c:pt>
                <c:pt idx="125">
                  <c:v>45809</c:v>
                </c:pt>
                <c:pt idx="126">
                  <c:v>45839</c:v>
                </c:pt>
                <c:pt idx="127">
                  <c:v>45870</c:v>
                </c:pt>
                <c:pt idx="128">
                  <c:v>45901</c:v>
                </c:pt>
                <c:pt idx="129">
                  <c:v>45931</c:v>
                </c:pt>
                <c:pt idx="130">
                  <c:v>45962</c:v>
                </c:pt>
                <c:pt idx="131">
                  <c:v>45992</c:v>
                </c:pt>
              </c:numCache>
            </c:numRef>
          </c:cat>
          <c:val>
            <c:numRef>
              <c:f>'Fjöldi kaupsamninga'!$D$108:$D$239</c:f>
              <c:numCache>
                <c:formatCode>_(* #,##0_);_(* \(#,##0\);_(* "-"_);_(@_)</c:formatCode>
                <c:ptCount val="132"/>
                <c:pt idx="0">
                  <c:v>519</c:v>
                </c:pt>
                <c:pt idx="1">
                  <c:v>713</c:v>
                </c:pt>
                <c:pt idx="2">
                  <c:v>1025</c:v>
                </c:pt>
                <c:pt idx="3">
                  <c:v>800</c:v>
                </c:pt>
                <c:pt idx="4">
                  <c:v>905</c:v>
                </c:pt>
                <c:pt idx="5">
                  <c:v>982</c:v>
                </c:pt>
                <c:pt idx="6">
                  <c:v>924</c:v>
                </c:pt>
                <c:pt idx="7">
                  <c:v>752</c:v>
                </c:pt>
                <c:pt idx="8">
                  <c:v>921</c:v>
                </c:pt>
                <c:pt idx="9">
                  <c:v>934</c:v>
                </c:pt>
                <c:pt idx="10">
                  <c:v>990</c:v>
                </c:pt>
                <c:pt idx="11">
                  <c:v>938</c:v>
                </c:pt>
                <c:pt idx="12">
                  <c:v>617</c:v>
                </c:pt>
                <c:pt idx="13">
                  <c:v>850</c:v>
                </c:pt>
                <c:pt idx="14">
                  <c:v>981</c:v>
                </c:pt>
                <c:pt idx="15">
                  <c:v>969</c:v>
                </c:pt>
                <c:pt idx="16">
                  <c:v>1023</c:v>
                </c:pt>
                <c:pt idx="17">
                  <c:v>1020</c:v>
                </c:pt>
                <c:pt idx="18">
                  <c:v>944</c:v>
                </c:pt>
                <c:pt idx="19">
                  <c:v>849</c:v>
                </c:pt>
                <c:pt idx="20">
                  <c:v>1051</c:v>
                </c:pt>
                <c:pt idx="21">
                  <c:v>946</c:v>
                </c:pt>
                <c:pt idx="22">
                  <c:v>1070</c:v>
                </c:pt>
                <c:pt idx="23">
                  <c:v>1005</c:v>
                </c:pt>
                <c:pt idx="24">
                  <c:v>725</c:v>
                </c:pt>
                <c:pt idx="25">
                  <c:v>779</c:v>
                </c:pt>
                <c:pt idx="26">
                  <c:v>1172</c:v>
                </c:pt>
                <c:pt idx="27">
                  <c:v>811</c:v>
                </c:pt>
                <c:pt idx="28">
                  <c:v>970</c:v>
                </c:pt>
                <c:pt idx="29">
                  <c:v>906</c:v>
                </c:pt>
                <c:pt idx="30">
                  <c:v>781</c:v>
                </c:pt>
                <c:pt idx="31">
                  <c:v>805</c:v>
                </c:pt>
                <c:pt idx="32">
                  <c:v>844</c:v>
                </c:pt>
                <c:pt idx="33">
                  <c:v>931</c:v>
                </c:pt>
                <c:pt idx="34">
                  <c:v>944</c:v>
                </c:pt>
                <c:pt idx="35">
                  <c:v>998</c:v>
                </c:pt>
                <c:pt idx="36">
                  <c:v>698</c:v>
                </c:pt>
                <c:pt idx="37">
                  <c:v>794</c:v>
                </c:pt>
                <c:pt idx="38">
                  <c:v>979</c:v>
                </c:pt>
                <c:pt idx="39">
                  <c:v>994</c:v>
                </c:pt>
                <c:pt idx="40">
                  <c:v>1082</c:v>
                </c:pt>
                <c:pt idx="41">
                  <c:v>1037</c:v>
                </c:pt>
                <c:pt idx="42">
                  <c:v>973</c:v>
                </c:pt>
                <c:pt idx="43">
                  <c:v>936</c:v>
                </c:pt>
                <c:pt idx="44">
                  <c:v>869</c:v>
                </c:pt>
                <c:pt idx="45">
                  <c:v>1038</c:v>
                </c:pt>
                <c:pt idx="46">
                  <c:v>1021</c:v>
                </c:pt>
                <c:pt idx="47">
                  <c:v>864</c:v>
                </c:pt>
                <c:pt idx="48">
                  <c:v>647</c:v>
                </c:pt>
                <c:pt idx="49">
                  <c:v>849</c:v>
                </c:pt>
                <c:pt idx="50">
                  <c:v>993</c:v>
                </c:pt>
                <c:pt idx="51">
                  <c:v>858</c:v>
                </c:pt>
                <c:pt idx="52">
                  <c:v>832</c:v>
                </c:pt>
                <c:pt idx="53">
                  <c:v>843</c:v>
                </c:pt>
                <c:pt idx="54">
                  <c:v>967</c:v>
                </c:pt>
                <c:pt idx="55">
                  <c:v>986</c:v>
                </c:pt>
                <c:pt idx="56">
                  <c:v>1066</c:v>
                </c:pt>
                <c:pt idx="57">
                  <c:v>1044</c:v>
                </c:pt>
                <c:pt idx="58">
                  <c:v>984</c:v>
                </c:pt>
                <c:pt idx="59">
                  <c:v>911</c:v>
                </c:pt>
                <c:pt idx="60">
                  <c:v>730</c:v>
                </c:pt>
                <c:pt idx="61">
                  <c:v>892</c:v>
                </c:pt>
                <c:pt idx="62">
                  <c:v>951</c:v>
                </c:pt>
                <c:pt idx="63">
                  <c:v>738</c:v>
                </c:pt>
                <c:pt idx="64">
                  <c:v>868</c:v>
                </c:pt>
                <c:pt idx="65">
                  <c:v>1146</c:v>
                </c:pt>
                <c:pt idx="66">
                  <c:v>1429</c:v>
                </c:pt>
                <c:pt idx="67">
                  <c:v>1207</c:v>
                </c:pt>
                <c:pt idx="68">
                  <c:v>1458</c:v>
                </c:pt>
                <c:pt idx="69">
                  <c:v>1361</c:v>
                </c:pt>
                <c:pt idx="70">
                  <c:v>1268</c:v>
                </c:pt>
                <c:pt idx="71">
                  <c:v>1258</c:v>
                </c:pt>
                <c:pt idx="72">
                  <c:v>1039</c:v>
                </c:pt>
                <c:pt idx="73">
                  <c:v>1218</c:v>
                </c:pt>
                <c:pt idx="74">
                  <c:v>1704</c:v>
                </c:pt>
                <c:pt idx="75">
                  <c:v>1252</c:v>
                </c:pt>
                <c:pt idx="76">
                  <c:v>1311</c:v>
                </c:pt>
                <c:pt idx="77">
                  <c:v>1273</c:v>
                </c:pt>
                <c:pt idx="78">
                  <c:v>1142</c:v>
                </c:pt>
                <c:pt idx="79">
                  <c:v>997</c:v>
                </c:pt>
                <c:pt idx="80">
                  <c:v>1144</c:v>
                </c:pt>
                <c:pt idx="81">
                  <c:v>1038</c:v>
                </c:pt>
                <c:pt idx="82">
                  <c:v>1129</c:v>
                </c:pt>
                <c:pt idx="83">
                  <c:v>1106</c:v>
                </c:pt>
                <c:pt idx="84">
                  <c:v>780</c:v>
                </c:pt>
                <c:pt idx="85">
                  <c:v>844</c:v>
                </c:pt>
                <c:pt idx="86">
                  <c:v>975</c:v>
                </c:pt>
                <c:pt idx="87">
                  <c:v>768</c:v>
                </c:pt>
                <c:pt idx="88">
                  <c:v>1076</c:v>
                </c:pt>
                <c:pt idx="89">
                  <c:v>1053</c:v>
                </c:pt>
                <c:pt idx="90">
                  <c:v>878</c:v>
                </c:pt>
                <c:pt idx="91">
                  <c:v>828</c:v>
                </c:pt>
                <c:pt idx="92">
                  <c:v>802</c:v>
                </c:pt>
                <c:pt idx="93">
                  <c:v>753</c:v>
                </c:pt>
                <c:pt idx="94">
                  <c:v>811</c:v>
                </c:pt>
                <c:pt idx="95">
                  <c:v>859</c:v>
                </c:pt>
                <c:pt idx="96">
                  <c:v>488</c:v>
                </c:pt>
                <c:pt idx="97">
                  <c:v>730</c:v>
                </c:pt>
                <c:pt idx="98">
                  <c:v>873</c:v>
                </c:pt>
                <c:pt idx="99">
                  <c:v>518</c:v>
                </c:pt>
                <c:pt idx="100">
                  <c:v>730</c:v>
                </c:pt>
                <c:pt idx="101">
                  <c:v>817</c:v>
                </c:pt>
                <c:pt idx="102">
                  <c:v>710</c:v>
                </c:pt>
                <c:pt idx="103">
                  <c:v>755</c:v>
                </c:pt>
                <c:pt idx="104">
                  <c:v>886</c:v>
                </c:pt>
                <c:pt idx="105">
                  <c:v>935</c:v>
                </c:pt>
                <c:pt idx="106">
                  <c:v>847</c:v>
                </c:pt>
                <c:pt idx="107">
                  <c:v>991</c:v>
                </c:pt>
                <c:pt idx="108">
                  <c:v>552</c:v>
                </c:pt>
                <c:pt idx="109">
                  <c:v>1007</c:v>
                </c:pt>
                <c:pt idx="110">
                  <c:v>1150</c:v>
                </c:pt>
                <c:pt idx="111">
                  <c:v>1431</c:v>
                </c:pt>
                <c:pt idx="112">
                  <c:v>1785</c:v>
                </c:pt>
                <c:pt idx="113">
                  <c:v>1251</c:v>
                </c:pt>
                <c:pt idx="114">
                  <c:v>1191</c:v>
                </c:pt>
                <c:pt idx="115">
                  <c:v>1029</c:v>
                </c:pt>
                <c:pt idx="116">
                  <c:v>1043</c:v>
                </c:pt>
                <c:pt idx="117">
                  <c:v>968</c:v>
                </c:pt>
                <c:pt idx="118">
                  <c:v>930</c:v>
                </c:pt>
                <c:pt idx="119">
                  <c:v>892</c:v>
                </c:pt>
                <c:pt idx="120">
                  <c:v>735</c:v>
                </c:pt>
                <c:pt idx="121">
                  <c:v>877</c:v>
                </c:pt>
                <c:pt idx="122">
                  <c:v>1113</c:v>
                </c:pt>
                <c:pt idx="123">
                  <c:v>911</c:v>
                </c:pt>
                <c:pt idx="124">
                  <c:v>1030</c:v>
                </c:pt>
                <c:pt idx="125">
                  <c:v>991</c:v>
                </c:pt>
                <c:pt idx="126">
                  <c:v>1057</c:v>
                </c:pt>
                <c:pt idx="127">
                  <c:v>944</c:v>
                </c:pt>
                <c:pt idx="128">
                  <c:v>991</c:v>
                </c:pt>
                <c:pt idx="129">
                  <c:v>1107</c:v>
                </c:pt>
                <c:pt idx="130">
                  <c:v>763</c:v>
                </c:pt>
                <c:pt idx="131">
                  <c:v>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AD-4539-8D73-975AC486D1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539772240"/>
        <c:axId val="1539756880"/>
      </c:barChart>
      <c:lineChart>
        <c:grouping val="standard"/>
        <c:varyColors val="0"/>
        <c:ser>
          <c:idx val="1"/>
          <c:order val="1"/>
          <c:tx>
            <c:v>Meðaltal tímabils</c:v>
          </c:tx>
          <c:spPr>
            <a:ln w="28575" cap="rnd">
              <a:solidFill>
                <a:srgbClr val="11223A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'Fjöldi kaupsamninga'!$C$108:$C$239</c:f>
              <c:numCache>
                <c:formatCode>m/d/yyyy</c:formatCode>
                <c:ptCount val="13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  <c:pt idx="68">
                  <c:v>44075</c:v>
                </c:pt>
                <c:pt idx="69">
                  <c:v>44105</c:v>
                </c:pt>
                <c:pt idx="70">
                  <c:v>44136</c:v>
                </c:pt>
                <c:pt idx="71">
                  <c:v>44166</c:v>
                </c:pt>
                <c:pt idx="72">
                  <c:v>44197</c:v>
                </c:pt>
                <c:pt idx="73">
                  <c:v>44228</c:v>
                </c:pt>
                <c:pt idx="74">
                  <c:v>44256</c:v>
                </c:pt>
                <c:pt idx="75">
                  <c:v>44287</c:v>
                </c:pt>
                <c:pt idx="76">
                  <c:v>44317</c:v>
                </c:pt>
                <c:pt idx="77">
                  <c:v>44348</c:v>
                </c:pt>
                <c:pt idx="78">
                  <c:v>44378</c:v>
                </c:pt>
                <c:pt idx="79">
                  <c:v>44409</c:v>
                </c:pt>
                <c:pt idx="80">
                  <c:v>44440</c:v>
                </c:pt>
                <c:pt idx="81">
                  <c:v>44470</c:v>
                </c:pt>
                <c:pt idx="82">
                  <c:v>44501</c:v>
                </c:pt>
                <c:pt idx="83">
                  <c:v>44531</c:v>
                </c:pt>
                <c:pt idx="84">
                  <c:v>44562</c:v>
                </c:pt>
                <c:pt idx="85">
                  <c:v>44593</c:v>
                </c:pt>
                <c:pt idx="86">
                  <c:v>44621</c:v>
                </c:pt>
                <c:pt idx="87">
                  <c:v>44652</c:v>
                </c:pt>
                <c:pt idx="88">
                  <c:v>44682</c:v>
                </c:pt>
                <c:pt idx="89">
                  <c:v>44713</c:v>
                </c:pt>
                <c:pt idx="90">
                  <c:v>44743</c:v>
                </c:pt>
                <c:pt idx="91">
                  <c:v>44774</c:v>
                </c:pt>
                <c:pt idx="92">
                  <c:v>44805</c:v>
                </c:pt>
                <c:pt idx="93">
                  <c:v>44835</c:v>
                </c:pt>
                <c:pt idx="94">
                  <c:v>44866</c:v>
                </c:pt>
                <c:pt idx="95">
                  <c:v>44896</c:v>
                </c:pt>
                <c:pt idx="96">
                  <c:v>44927</c:v>
                </c:pt>
                <c:pt idx="97">
                  <c:v>44958</c:v>
                </c:pt>
                <c:pt idx="98">
                  <c:v>44986</c:v>
                </c:pt>
                <c:pt idx="99">
                  <c:v>45017</c:v>
                </c:pt>
                <c:pt idx="100">
                  <c:v>45047</c:v>
                </c:pt>
                <c:pt idx="101">
                  <c:v>45078</c:v>
                </c:pt>
                <c:pt idx="102">
                  <c:v>45108</c:v>
                </c:pt>
                <c:pt idx="103">
                  <c:v>45139</c:v>
                </c:pt>
                <c:pt idx="104">
                  <c:v>45170</c:v>
                </c:pt>
                <c:pt idx="105">
                  <c:v>45200</c:v>
                </c:pt>
                <c:pt idx="106">
                  <c:v>45231</c:v>
                </c:pt>
                <c:pt idx="107">
                  <c:v>45261</c:v>
                </c:pt>
                <c:pt idx="108">
                  <c:v>45292</c:v>
                </c:pt>
                <c:pt idx="109">
                  <c:v>45323</c:v>
                </c:pt>
                <c:pt idx="110">
                  <c:v>45352</c:v>
                </c:pt>
                <c:pt idx="111">
                  <c:v>45383</c:v>
                </c:pt>
                <c:pt idx="112">
                  <c:v>45413</c:v>
                </c:pt>
                <c:pt idx="113">
                  <c:v>45444</c:v>
                </c:pt>
                <c:pt idx="114">
                  <c:v>45474</c:v>
                </c:pt>
                <c:pt idx="115">
                  <c:v>45505</c:v>
                </c:pt>
                <c:pt idx="116">
                  <c:v>45536</c:v>
                </c:pt>
                <c:pt idx="117">
                  <c:v>45566</c:v>
                </c:pt>
                <c:pt idx="118">
                  <c:v>45597</c:v>
                </c:pt>
                <c:pt idx="119">
                  <c:v>45627</c:v>
                </c:pt>
                <c:pt idx="120">
                  <c:v>45658</c:v>
                </c:pt>
                <c:pt idx="121">
                  <c:v>45689</c:v>
                </c:pt>
                <c:pt idx="122">
                  <c:v>45717</c:v>
                </c:pt>
                <c:pt idx="123">
                  <c:v>45748</c:v>
                </c:pt>
                <c:pt idx="124">
                  <c:v>45778</c:v>
                </c:pt>
                <c:pt idx="125">
                  <c:v>45809</c:v>
                </c:pt>
                <c:pt idx="126">
                  <c:v>45839</c:v>
                </c:pt>
                <c:pt idx="127">
                  <c:v>45870</c:v>
                </c:pt>
                <c:pt idx="128">
                  <c:v>45901</c:v>
                </c:pt>
                <c:pt idx="129">
                  <c:v>45931</c:v>
                </c:pt>
                <c:pt idx="130">
                  <c:v>45962</c:v>
                </c:pt>
                <c:pt idx="131">
                  <c:v>45992</c:v>
                </c:pt>
              </c:numCache>
            </c:numRef>
          </c:cat>
          <c:val>
            <c:numRef>
              <c:f>'Fjöldi kaupsamninga'!$F$108:$F$239</c:f>
              <c:numCache>
                <c:formatCode>0.0</c:formatCode>
                <c:ptCount val="132"/>
                <c:pt idx="0">
                  <c:v>910.98333333333335</c:v>
                </c:pt>
                <c:pt idx="1">
                  <c:v>910.98333333333335</c:v>
                </c:pt>
                <c:pt idx="2">
                  <c:v>910.98333333333335</c:v>
                </c:pt>
                <c:pt idx="3">
                  <c:v>910.98333333333335</c:v>
                </c:pt>
                <c:pt idx="4">
                  <c:v>910.98333333333335</c:v>
                </c:pt>
                <c:pt idx="5">
                  <c:v>910.98333333333335</c:v>
                </c:pt>
                <c:pt idx="6">
                  <c:v>910.98333333333335</c:v>
                </c:pt>
                <c:pt idx="7">
                  <c:v>910.98333333333335</c:v>
                </c:pt>
                <c:pt idx="8">
                  <c:v>910.98333333333335</c:v>
                </c:pt>
                <c:pt idx="9">
                  <c:v>910.98333333333335</c:v>
                </c:pt>
                <c:pt idx="10">
                  <c:v>910.98333333333335</c:v>
                </c:pt>
                <c:pt idx="11">
                  <c:v>910.98333333333335</c:v>
                </c:pt>
                <c:pt idx="12">
                  <c:v>910.98333333333335</c:v>
                </c:pt>
                <c:pt idx="13">
                  <c:v>910.98333333333335</c:v>
                </c:pt>
                <c:pt idx="14">
                  <c:v>910.98333333333335</c:v>
                </c:pt>
                <c:pt idx="15">
                  <c:v>910.98333333333335</c:v>
                </c:pt>
                <c:pt idx="16">
                  <c:v>910.98333333333335</c:v>
                </c:pt>
                <c:pt idx="17">
                  <c:v>910.98333333333335</c:v>
                </c:pt>
                <c:pt idx="18">
                  <c:v>910.98333333333335</c:v>
                </c:pt>
                <c:pt idx="19">
                  <c:v>910.98333333333335</c:v>
                </c:pt>
                <c:pt idx="20">
                  <c:v>910.98333333333335</c:v>
                </c:pt>
                <c:pt idx="21">
                  <c:v>910.98333333333335</c:v>
                </c:pt>
                <c:pt idx="22">
                  <c:v>910.98333333333335</c:v>
                </c:pt>
                <c:pt idx="23">
                  <c:v>910.98333333333335</c:v>
                </c:pt>
                <c:pt idx="24">
                  <c:v>910.98333333333335</c:v>
                </c:pt>
                <c:pt idx="25">
                  <c:v>910.98333333333335</c:v>
                </c:pt>
                <c:pt idx="26">
                  <c:v>910.98333333333335</c:v>
                </c:pt>
                <c:pt idx="27">
                  <c:v>910.98333333333335</c:v>
                </c:pt>
                <c:pt idx="28">
                  <c:v>910.98333333333335</c:v>
                </c:pt>
                <c:pt idx="29">
                  <c:v>910.98333333333335</c:v>
                </c:pt>
                <c:pt idx="30">
                  <c:v>910.98333333333335</c:v>
                </c:pt>
                <c:pt idx="31">
                  <c:v>910.98333333333335</c:v>
                </c:pt>
                <c:pt idx="32">
                  <c:v>910.98333333333335</c:v>
                </c:pt>
                <c:pt idx="33">
                  <c:v>910.98333333333335</c:v>
                </c:pt>
                <c:pt idx="34">
                  <c:v>910.98333333333335</c:v>
                </c:pt>
                <c:pt idx="35">
                  <c:v>910.98333333333335</c:v>
                </c:pt>
                <c:pt idx="36">
                  <c:v>910.98333333333335</c:v>
                </c:pt>
                <c:pt idx="37">
                  <c:v>910.98333333333335</c:v>
                </c:pt>
                <c:pt idx="38">
                  <c:v>910.98333333333335</c:v>
                </c:pt>
                <c:pt idx="39">
                  <c:v>910.98333333333335</c:v>
                </c:pt>
                <c:pt idx="40">
                  <c:v>910.98333333333335</c:v>
                </c:pt>
                <c:pt idx="41">
                  <c:v>910.98333333333335</c:v>
                </c:pt>
                <c:pt idx="42">
                  <c:v>910.98333333333335</c:v>
                </c:pt>
                <c:pt idx="43">
                  <c:v>910.98333333333335</c:v>
                </c:pt>
                <c:pt idx="44">
                  <c:v>910.98333333333335</c:v>
                </c:pt>
                <c:pt idx="45">
                  <c:v>910.98333333333335</c:v>
                </c:pt>
                <c:pt idx="46">
                  <c:v>910.98333333333335</c:v>
                </c:pt>
                <c:pt idx="47">
                  <c:v>910.98333333333335</c:v>
                </c:pt>
                <c:pt idx="48">
                  <c:v>910.98333333333335</c:v>
                </c:pt>
                <c:pt idx="49">
                  <c:v>910.98333333333335</c:v>
                </c:pt>
                <c:pt idx="50">
                  <c:v>910.98333333333335</c:v>
                </c:pt>
                <c:pt idx="51">
                  <c:v>910.98333333333335</c:v>
                </c:pt>
                <c:pt idx="52">
                  <c:v>910.98333333333335</c:v>
                </c:pt>
                <c:pt idx="53">
                  <c:v>910.98333333333335</c:v>
                </c:pt>
                <c:pt idx="54">
                  <c:v>910.98333333333335</c:v>
                </c:pt>
                <c:pt idx="55">
                  <c:v>910.98333333333335</c:v>
                </c:pt>
                <c:pt idx="56">
                  <c:v>910.98333333333335</c:v>
                </c:pt>
                <c:pt idx="57">
                  <c:v>910.98333333333335</c:v>
                </c:pt>
                <c:pt idx="58">
                  <c:v>910.98333333333335</c:v>
                </c:pt>
                <c:pt idx="59">
                  <c:v>910.98333333333335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EAD-4539-8D73-975AC486D1AF}"/>
            </c:ext>
          </c:extLst>
        </c:ser>
        <c:ser>
          <c:idx val="2"/>
          <c:order val="2"/>
          <c:tx>
            <c:v>Meðaltal 2020-2022</c:v>
          </c:tx>
          <c:spPr>
            <a:ln w="28575" cap="rnd">
              <a:solidFill>
                <a:srgbClr val="11223A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'Fjöldi kaupsamninga'!$C$108:$C$239</c:f>
              <c:numCache>
                <c:formatCode>m/d/yyyy</c:formatCode>
                <c:ptCount val="13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  <c:pt idx="68">
                  <c:v>44075</c:v>
                </c:pt>
                <c:pt idx="69">
                  <c:v>44105</c:v>
                </c:pt>
                <c:pt idx="70">
                  <c:v>44136</c:v>
                </c:pt>
                <c:pt idx="71">
                  <c:v>44166</c:v>
                </c:pt>
                <c:pt idx="72">
                  <c:v>44197</c:v>
                </c:pt>
                <c:pt idx="73">
                  <c:v>44228</c:v>
                </c:pt>
                <c:pt idx="74">
                  <c:v>44256</c:v>
                </c:pt>
                <c:pt idx="75">
                  <c:v>44287</c:v>
                </c:pt>
                <c:pt idx="76">
                  <c:v>44317</c:v>
                </c:pt>
                <c:pt idx="77">
                  <c:v>44348</c:v>
                </c:pt>
                <c:pt idx="78">
                  <c:v>44378</c:v>
                </c:pt>
                <c:pt idx="79">
                  <c:v>44409</c:v>
                </c:pt>
                <c:pt idx="80">
                  <c:v>44440</c:v>
                </c:pt>
                <c:pt idx="81">
                  <c:v>44470</c:v>
                </c:pt>
                <c:pt idx="82">
                  <c:v>44501</c:v>
                </c:pt>
                <c:pt idx="83">
                  <c:v>44531</c:v>
                </c:pt>
                <c:pt idx="84">
                  <c:v>44562</c:v>
                </c:pt>
                <c:pt idx="85">
                  <c:v>44593</c:v>
                </c:pt>
                <c:pt idx="86">
                  <c:v>44621</c:v>
                </c:pt>
                <c:pt idx="87">
                  <c:v>44652</c:v>
                </c:pt>
                <c:pt idx="88">
                  <c:v>44682</c:v>
                </c:pt>
                <c:pt idx="89">
                  <c:v>44713</c:v>
                </c:pt>
                <c:pt idx="90">
                  <c:v>44743</c:v>
                </c:pt>
                <c:pt idx="91">
                  <c:v>44774</c:v>
                </c:pt>
                <c:pt idx="92">
                  <c:v>44805</c:v>
                </c:pt>
                <c:pt idx="93">
                  <c:v>44835</c:v>
                </c:pt>
                <c:pt idx="94">
                  <c:v>44866</c:v>
                </c:pt>
                <c:pt idx="95">
                  <c:v>44896</c:v>
                </c:pt>
                <c:pt idx="96">
                  <c:v>44927</c:v>
                </c:pt>
                <c:pt idx="97">
                  <c:v>44958</c:v>
                </c:pt>
                <c:pt idx="98">
                  <c:v>44986</c:v>
                </c:pt>
                <c:pt idx="99">
                  <c:v>45017</c:v>
                </c:pt>
                <c:pt idx="100">
                  <c:v>45047</c:v>
                </c:pt>
                <c:pt idx="101">
                  <c:v>45078</c:v>
                </c:pt>
                <c:pt idx="102">
                  <c:v>45108</c:v>
                </c:pt>
                <c:pt idx="103">
                  <c:v>45139</c:v>
                </c:pt>
                <c:pt idx="104">
                  <c:v>45170</c:v>
                </c:pt>
                <c:pt idx="105">
                  <c:v>45200</c:v>
                </c:pt>
                <c:pt idx="106">
                  <c:v>45231</c:v>
                </c:pt>
                <c:pt idx="107">
                  <c:v>45261</c:v>
                </c:pt>
                <c:pt idx="108">
                  <c:v>45292</c:v>
                </c:pt>
                <c:pt idx="109">
                  <c:v>45323</c:v>
                </c:pt>
                <c:pt idx="110">
                  <c:v>45352</c:v>
                </c:pt>
                <c:pt idx="111">
                  <c:v>45383</c:v>
                </c:pt>
                <c:pt idx="112">
                  <c:v>45413</c:v>
                </c:pt>
                <c:pt idx="113">
                  <c:v>45444</c:v>
                </c:pt>
                <c:pt idx="114">
                  <c:v>45474</c:v>
                </c:pt>
                <c:pt idx="115">
                  <c:v>45505</c:v>
                </c:pt>
                <c:pt idx="116">
                  <c:v>45536</c:v>
                </c:pt>
                <c:pt idx="117">
                  <c:v>45566</c:v>
                </c:pt>
                <c:pt idx="118">
                  <c:v>45597</c:v>
                </c:pt>
                <c:pt idx="119">
                  <c:v>45627</c:v>
                </c:pt>
                <c:pt idx="120">
                  <c:v>45658</c:v>
                </c:pt>
                <c:pt idx="121">
                  <c:v>45689</c:v>
                </c:pt>
                <c:pt idx="122">
                  <c:v>45717</c:v>
                </c:pt>
                <c:pt idx="123">
                  <c:v>45748</c:v>
                </c:pt>
                <c:pt idx="124">
                  <c:v>45778</c:v>
                </c:pt>
                <c:pt idx="125">
                  <c:v>45809</c:v>
                </c:pt>
                <c:pt idx="126">
                  <c:v>45839</c:v>
                </c:pt>
                <c:pt idx="127">
                  <c:v>45870</c:v>
                </c:pt>
                <c:pt idx="128">
                  <c:v>45901</c:v>
                </c:pt>
                <c:pt idx="129">
                  <c:v>45931</c:v>
                </c:pt>
                <c:pt idx="130">
                  <c:v>45962</c:v>
                </c:pt>
                <c:pt idx="131">
                  <c:v>45992</c:v>
                </c:pt>
              </c:numCache>
            </c:numRef>
          </c:cat>
          <c:val>
            <c:numRef>
              <c:f>'Fjöldi kaupsamninga'!$G$108:$G$239</c:f>
              <c:numCache>
                <c:formatCode>General</c:formatCode>
                <c:ptCount val="132"/>
                <c:pt idx="60" formatCode="0.0">
                  <c:v>1057.9444444444443</c:v>
                </c:pt>
                <c:pt idx="61" formatCode="0.0">
                  <c:v>1057.9444444444443</c:v>
                </c:pt>
                <c:pt idx="62" formatCode="0.0">
                  <c:v>1057.9444444444443</c:v>
                </c:pt>
                <c:pt idx="63" formatCode="0.0">
                  <c:v>1057.9444444444443</c:v>
                </c:pt>
                <c:pt idx="64" formatCode="0.0">
                  <c:v>1057.9444444444443</c:v>
                </c:pt>
                <c:pt idx="65" formatCode="0.0">
                  <c:v>1057.9444444444443</c:v>
                </c:pt>
                <c:pt idx="66" formatCode="0.0">
                  <c:v>1057.9444444444443</c:v>
                </c:pt>
                <c:pt idx="67" formatCode="0.0">
                  <c:v>1057.9444444444443</c:v>
                </c:pt>
                <c:pt idx="68" formatCode="0.0">
                  <c:v>1057.9444444444443</c:v>
                </c:pt>
                <c:pt idx="69" formatCode="0.0">
                  <c:v>1057.9444444444443</c:v>
                </c:pt>
                <c:pt idx="70" formatCode="0.0">
                  <c:v>1057.9444444444443</c:v>
                </c:pt>
                <c:pt idx="71" formatCode="0.0">
                  <c:v>1057.9444444444443</c:v>
                </c:pt>
                <c:pt idx="72" formatCode="0.0">
                  <c:v>1057.9444444444443</c:v>
                </c:pt>
                <c:pt idx="73" formatCode="0.0">
                  <c:v>1057.9444444444443</c:v>
                </c:pt>
                <c:pt idx="74" formatCode="0.0">
                  <c:v>1057.9444444444443</c:v>
                </c:pt>
                <c:pt idx="75" formatCode="0.0">
                  <c:v>1057.9444444444443</c:v>
                </c:pt>
                <c:pt idx="76" formatCode="0.0">
                  <c:v>1057.9444444444443</c:v>
                </c:pt>
                <c:pt idx="77" formatCode="0.0">
                  <c:v>1057.9444444444443</c:v>
                </c:pt>
                <c:pt idx="78" formatCode="0.0">
                  <c:v>1057.9444444444443</c:v>
                </c:pt>
                <c:pt idx="79" formatCode="0.0">
                  <c:v>1057.9444444444443</c:v>
                </c:pt>
                <c:pt idx="80" formatCode="0.0">
                  <c:v>1057.9444444444443</c:v>
                </c:pt>
                <c:pt idx="81" formatCode="0.0">
                  <c:v>1057.9444444444443</c:v>
                </c:pt>
                <c:pt idx="82" formatCode="0.0">
                  <c:v>1057.9444444444443</c:v>
                </c:pt>
                <c:pt idx="83" formatCode="0.0">
                  <c:v>1057.9444444444443</c:v>
                </c:pt>
                <c:pt idx="84" formatCode="0.0">
                  <c:v>1057.9444444444443</c:v>
                </c:pt>
                <c:pt idx="85" formatCode="0.0">
                  <c:v>1057.9444444444443</c:v>
                </c:pt>
                <c:pt idx="86" formatCode="0.0">
                  <c:v>1057.9444444444443</c:v>
                </c:pt>
                <c:pt idx="87" formatCode="0.0">
                  <c:v>1057.9444444444443</c:v>
                </c:pt>
                <c:pt idx="88" formatCode="0.0">
                  <c:v>1057.9444444444443</c:v>
                </c:pt>
                <c:pt idx="89" formatCode="0.0">
                  <c:v>1057.9444444444443</c:v>
                </c:pt>
                <c:pt idx="90" formatCode="0.0">
                  <c:v>1057.9444444444443</c:v>
                </c:pt>
                <c:pt idx="91" formatCode="0.0">
                  <c:v>1057.9444444444443</c:v>
                </c:pt>
                <c:pt idx="92" formatCode="0.0">
                  <c:v>1057.9444444444443</c:v>
                </c:pt>
                <c:pt idx="93" formatCode="0.0">
                  <c:v>1057.9444444444443</c:v>
                </c:pt>
                <c:pt idx="94" formatCode="0.0">
                  <c:v>1057.9444444444443</c:v>
                </c:pt>
                <c:pt idx="95" formatCode="0.0">
                  <c:v>1057.9444444444443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EAD-4539-8D73-975AC486D1AF}"/>
            </c:ext>
          </c:extLst>
        </c:ser>
        <c:ser>
          <c:idx val="3"/>
          <c:order val="3"/>
          <c:tx>
            <c:v>Meðaltal 2023-2025</c:v>
          </c:tx>
          <c:spPr>
            <a:ln w="28575" cap="rnd">
              <a:solidFill>
                <a:srgbClr val="11223A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'Fjöldi kaupsamninga'!$C$108:$C$239</c:f>
              <c:numCache>
                <c:formatCode>m/d/yyyy</c:formatCode>
                <c:ptCount val="13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  <c:pt idx="68">
                  <c:v>44075</c:v>
                </c:pt>
                <c:pt idx="69">
                  <c:v>44105</c:v>
                </c:pt>
                <c:pt idx="70">
                  <c:v>44136</c:v>
                </c:pt>
                <c:pt idx="71">
                  <c:v>44166</c:v>
                </c:pt>
                <c:pt idx="72">
                  <c:v>44197</c:v>
                </c:pt>
                <c:pt idx="73">
                  <c:v>44228</c:v>
                </c:pt>
                <c:pt idx="74">
                  <c:v>44256</c:v>
                </c:pt>
                <c:pt idx="75">
                  <c:v>44287</c:v>
                </c:pt>
                <c:pt idx="76">
                  <c:v>44317</c:v>
                </c:pt>
                <c:pt idx="77">
                  <c:v>44348</c:v>
                </c:pt>
                <c:pt idx="78">
                  <c:v>44378</c:v>
                </c:pt>
                <c:pt idx="79">
                  <c:v>44409</c:v>
                </c:pt>
                <c:pt idx="80">
                  <c:v>44440</c:v>
                </c:pt>
                <c:pt idx="81">
                  <c:v>44470</c:v>
                </c:pt>
                <c:pt idx="82">
                  <c:v>44501</c:v>
                </c:pt>
                <c:pt idx="83">
                  <c:v>44531</c:v>
                </c:pt>
                <c:pt idx="84">
                  <c:v>44562</c:v>
                </c:pt>
                <c:pt idx="85">
                  <c:v>44593</c:v>
                </c:pt>
                <c:pt idx="86">
                  <c:v>44621</c:v>
                </c:pt>
                <c:pt idx="87">
                  <c:v>44652</c:v>
                </c:pt>
                <c:pt idx="88">
                  <c:v>44682</c:v>
                </c:pt>
                <c:pt idx="89">
                  <c:v>44713</c:v>
                </c:pt>
                <c:pt idx="90">
                  <c:v>44743</c:v>
                </c:pt>
                <c:pt idx="91">
                  <c:v>44774</c:v>
                </c:pt>
                <c:pt idx="92">
                  <c:v>44805</c:v>
                </c:pt>
                <c:pt idx="93">
                  <c:v>44835</c:v>
                </c:pt>
                <c:pt idx="94">
                  <c:v>44866</c:v>
                </c:pt>
                <c:pt idx="95">
                  <c:v>44896</c:v>
                </c:pt>
                <c:pt idx="96">
                  <c:v>44927</c:v>
                </c:pt>
                <c:pt idx="97">
                  <c:v>44958</c:v>
                </c:pt>
                <c:pt idx="98">
                  <c:v>44986</c:v>
                </c:pt>
                <c:pt idx="99">
                  <c:v>45017</c:v>
                </c:pt>
                <c:pt idx="100">
                  <c:v>45047</c:v>
                </c:pt>
                <c:pt idx="101">
                  <c:v>45078</c:v>
                </c:pt>
                <c:pt idx="102">
                  <c:v>45108</c:v>
                </c:pt>
                <c:pt idx="103">
                  <c:v>45139</c:v>
                </c:pt>
                <c:pt idx="104">
                  <c:v>45170</c:v>
                </c:pt>
                <c:pt idx="105">
                  <c:v>45200</c:v>
                </c:pt>
                <c:pt idx="106">
                  <c:v>45231</c:v>
                </c:pt>
                <c:pt idx="107">
                  <c:v>45261</c:v>
                </c:pt>
                <c:pt idx="108">
                  <c:v>45292</c:v>
                </c:pt>
                <c:pt idx="109">
                  <c:v>45323</c:v>
                </c:pt>
                <c:pt idx="110">
                  <c:v>45352</c:v>
                </c:pt>
                <c:pt idx="111">
                  <c:v>45383</c:v>
                </c:pt>
                <c:pt idx="112">
                  <c:v>45413</c:v>
                </c:pt>
                <c:pt idx="113">
                  <c:v>45444</c:v>
                </c:pt>
                <c:pt idx="114">
                  <c:v>45474</c:v>
                </c:pt>
                <c:pt idx="115">
                  <c:v>45505</c:v>
                </c:pt>
                <c:pt idx="116">
                  <c:v>45536</c:v>
                </c:pt>
                <c:pt idx="117">
                  <c:v>45566</c:v>
                </c:pt>
                <c:pt idx="118">
                  <c:v>45597</c:v>
                </c:pt>
                <c:pt idx="119">
                  <c:v>45627</c:v>
                </c:pt>
                <c:pt idx="120">
                  <c:v>45658</c:v>
                </c:pt>
                <c:pt idx="121">
                  <c:v>45689</c:v>
                </c:pt>
                <c:pt idx="122">
                  <c:v>45717</c:v>
                </c:pt>
                <c:pt idx="123">
                  <c:v>45748</c:v>
                </c:pt>
                <c:pt idx="124">
                  <c:v>45778</c:v>
                </c:pt>
                <c:pt idx="125">
                  <c:v>45809</c:v>
                </c:pt>
                <c:pt idx="126">
                  <c:v>45839</c:v>
                </c:pt>
                <c:pt idx="127">
                  <c:v>45870</c:v>
                </c:pt>
                <c:pt idx="128">
                  <c:v>45901</c:v>
                </c:pt>
                <c:pt idx="129">
                  <c:v>45931</c:v>
                </c:pt>
                <c:pt idx="130">
                  <c:v>45962</c:v>
                </c:pt>
                <c:pt idx="131">
                  <c:v>45992</c:v>
                </c:pt>
              </c:numCache>
            </c:numRef>
          </c:cat>
          <c:val>
            <c:numRef>
              <c:f>'Fjöldi kaupsamninga'!$H$108:$H$239</c:f>
              <c:numCache>
                <c:formatCode>General</c:formatCode>
                <c:ptCount val="132"/>
                <c:pt idx="96" formatCode="0.0">
                  <c:v>939.63888888888891</c:v>
                </c:pt>
                <c:pt idx="97" formatCode="0.0">
                  <c:v>939.63888888888891</c:v>
                </c:pt>
                <c:pt idx="98" formatCode="0.0">
                  <c:v>939.63888888888891</c:v>
                </c:pt>
                <c:pt idx="99" formatCode="0.0">
                  <c:v>939.63888888888891</c:v>
                </c:pt>
                <c:pt idx="100" formatCode="0.0">
                  <c:v>939.63888888888891</c:v>
                </c:pt>
                <c:pt idx="101" formatCode="0.0">
                  <c:v>939.63888888888891</c:v>
                </c:pt>
                <c:pt idx="102" formatCode="0.0">
                  <c:v>939.63888888888891</c:v>
                </c:pt>
                <c:pt idx="103" formatCode="0.0">
                  <c:v>939.63888888888891</c:v>
                </c:pt>
                <c:pt idx="104" formatCode="0.0">
                  <c:v>939.63888888888891</c:v>
                </c:pt>
                <c:pt idx="105" formatCode="0.0">
                  <c:v>939.63888888888891</c:v>
                </c:pt>
                <c:pt idx="106" formatCode="0.0">
                  <c:v>939.63888888888891</c:v>
                </c:pt>
                <c:pt idx="107" formatCode="0.0">
                  <c:v>939.63888888888891</c:v>
                </c:pt>
                <c:pt idx="108" formatCode="0.0">
                  <c:v>939.63888888888891</c:v>
                </c:pt>
                <c:pt idx="109" formatCode="0.0">
                  <c:v>939.63888888888891</c:v>
                </c:pt>
                <c:pt idx="110" formatCode="0.0">
                  <c:v>939.63888888888891</c:v>
                </c:pt>
                <c:pt idx="111" formatCode="0.0">
                  <c:v>939.63888888888891</c:v>
                </c:pt>
                <c:pt idx="112" formatCode="0.0">
                  <c:v>939.63888888888891</c:v>
                </c:pt>
                <c:pt idx="113" formatCode="0.0">
                  <c:v>939.63888888888891</c:v>
                </c:pt>
                <c:pt idx="114" formatCode="0.0">
                  <c:v>939.63888888888891</c:v>
                </c:pt>
                <c:pt idx="115" formatCode="0.0">
                  <c:v>939.63888888888891</c:v>
                </c:pt>
                <c:pt idx="116" formatCode="0.0">
                  <c:v>939.63888888888891</c:v>
                </c:pt>
                <c:pt idx="117" formatCode="0.0">
                  <c:v>939.63888888888891</c:v>
                </c:pt>
                <c:pt idx="118" formatCode="0.0">
                  <c:v>939.63888888888891</c:v>
                </c:pt>
                <c:pt idx="119" formatCode="0.0">
                  <c:v>939.63888888888891</c:v>
                </c:pt>
                <c:pt idx="120" formatCode="0.0">
                  <c:v>939.63888888888891</c:v>
                </c:pt>
                <c:pt idx="121" formatCode="0.0">
                  <c:v>939.63888888888891</c:v>
                </c:pt>
                <c:pt idx="122" formatCode="0.0">
                  <c:v>939.63888888888891</c:v>
                </c:pt>
                <c:pt idx="123" formatCode="0.0">
                  <c:v>939.63888888888891</c:v>
                </c:pt>
                <c:pt idx="124" formatCode="0.0">
                  <c:v>939.63888888888891</c:v>
                </c:pt>
                <c:pt idx="125" formatCode="0.0">
                  <c:v>939.63888888888891</c:v>
                </c:pt>
                <c:pt idx="126" formatCode="0.0">
                  <c:v>939.63888888888891</c:v>
                </c:pt>
                <c:pt idx="127" formatCode="0.0">
                  <c:v>939.63888888888891</c:v>
                </c:pt>
                <c:pt idx="128" formatCode="0.0">
                  <c:v>939.63888888888891</c:v>
                </c:pt>
                <c:pt idx="129" formatCode="0.0">
                  <c:v>939.63888888888891</c:v>
                </c:pt>
                <c:pt idx="130" formatCode="0.0">
                  <c:v>939.63888888888891</c:v>
                </c:pt>
                <c:pt idx="131" formatCode="0.0">
                  <c:v>939.63888888888891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EAD-4539-8D73-975AC486D1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39772240"/>
        <c:axId val="1539756880"/>
      </c:lineChart>
      <c:dateAx>
        <c:axId val="1539772240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539756880"/>
        <c:crosses val="autoZero"/>
        <c:auto val="1"/>
        <c:lblOffset val="100"/>
        <c:baseTimeUnit val="months"/>
        <c:majorUnit val="1"/>
        <c:majorTimeUnit val="years"/>
      </c:dateAx>
      <c:valAx>
        <c:axId val="1539756880"/>
        <c:scaling>
          <c:orientation val="minMax"/>
          <c:max val="18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Setimo" panose="020B0603020204030204" pitchFamily="34" charset="0"/>
                <a:ea typeface="+mn-ea"/>
                <a:cs typeface="Setimo" panose="020B0603020204030204" pitchFamily="34" charset="0"/>
              </a:defRPr>
            </a:pPr>
            <a:endParaRPr lang="is-IS"/>
          </a:p>
        </c:txPr>
        <c:crossAx val="1539772240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17395919540229884"/>
          <c:y val="0.85607777777777794"/>
          <c:w val="0.65208160919540226"/>
          <c:h val="8.33923419147074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Setimo" panose="020B0603020204030204" pitchFamily="34" charset="0"/>
              <a:ea typeface="+mn-ea"/>
              <a:cs typeface="Setimo" panose="020B0603020204030204" pitchFamily="34" charset="0"/>
            </a:defRPr>
          </a:pPr>
          <a:endParaRPr lang="is-I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Setimo" panose="020B0603020204030204" pitchFamily="34" charset="0"/>
          <a:cs typeface="Setimo" panose="020B0603020204030204" pitchFamily="34" charset="0"/>
        </a:defRPr>
      </a:pPr>
      <a:endParaRPr lang="is-I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0.52727</cdr:x>
      <cdr:y>0.93488</cdr:y>
    </cdr:from>
    <cdr:to>
      <cdr:x>1</cdr:x>
      <cdr:y>1</cdr:y>
    </cdr:to>
    <cdr:sp macro="" textlink="">
      <cdr:nvSpPr>
        <cdr:cNvPr id="2" name="Textarammi 1">
          <a:extLst xmlns:a="http://schemas.openxmlformats.org/drawingml/2006/main">
            <a:ext uri="{FF2B5EF4-FFF2-40B4-BE49-F238E27FC236}">
              <a16:creationId xmlns:a16="http://schemas.microsoft.com/office/drawing/2014/main" id="{94BBBB9F-5ED5-74B1-3088-F031546202EF}"/>
            </a:ext>
          </a:extLst>
        </cdr:cNvPr>
        <cdr:cNvSpPr txBox="1"/>
      </cdr:nvSpPr>
      <cdr:spPr>
        <a:xfrm xmlns:a="http://schemas.openxmlformats.org/drawingml/2006/main">
          <a:off x="2803158" y="3416370"/>
          <a:ext cx="2467642" cy="2344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is-IS" sz="1000" i="1" kern="1200" dirty="0">
              <a:solidFill>
                <a:schemeClr val="tx1">
                  <a:lumMod val="50000"/>
                  <a:lumOff val="5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Heimild: OECD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0.52727</cdr:x>
      <cdr:y>0.93488</cdr:y>
    </cdr:from>
    <cdr:to>
      <cdr:x>1</cdr:x>
      <cdr:y>1</cdr:y>
    </cdr:to>
    <cdr:sp macro="" textlink="">
      <cdr:nvSpPr>
        <cdr:cNvPr id="2" name="Textarammi 1">
          <a:extLst xmlns:a="http://schemas.openxmlformats.org/drawingml/2006/main">
            <a:ext uri="{FF2B5EF4-FFF2-40B4-BE49-F238E27FC236}">
              <a16:creationId xmlns:a16="http://schemas.microsoft.com/office/drawing/2014/main" id="{D36AEB0A-5B75-40BB-ED64-C086A7F11068}"/>
            </a:ext>
          </a:extLst>
        </cdr:cNvPr>
        <cdr:cNvSpPr txBox="1"/>
      </cdr:nvSpPr>
      <cdr:spPr>
        <a:xfrm xmlns:a="http://schemas.openxmlformats.org/drawingml/2006/main">
          <a:off x="2752349" y="3365568"/>
          <a:ext cx="2467651" cy="2344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is-IS" sz="1000" i="1" kern="1200" dirty="0">
              <a:solidFill>
                <a:schemeClr val="tx1">
                  <a:lumMod val="50000"/>
                  <a:lumOff val="5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Heimild: OECD og HMS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0.52727</cdr:x>
      <cdr:y>0.93398</cdr:y>
    </cdr:from>
    <cdr:to>
      <cdr:x>1</cdr:x>
      <cdr:y>1</cdr:y>
    </cdr:to>
    <cdr:sp macro="" textlink="">
      <cdr:nvSpPr>
        <cdr:cNvPr id="2" name="Textarammi 1">
          <a:extLst xmlns:a="http://schemas.openxmlformats.org/drawingml/2006/main">
            <a:ext uri="{FF2B5EF4-FFF2-40B4-BE49-F238E27FC236}">
              <a16:creationId xmlns:a16="http://schemas.microsoft.com/office/drawing/2014/main" id="{E54FD55D-9D22-627D-E2DA-E245FFBF5281}"/>
            </a:ext>
          </a:extLst>
        </cdr:cNvPr>
        <cdr:cNvSpPr txBox="1"/>
      </cdr:nvSpPr>
      <cdr:spPr>
        <a:xfrm xmlns:a="http://schemas.openxmlformats.org/drawingml/2006/main">
          <a:off x="2752349" y="3362326"/>
          <a:ext cx="2467651" cy="2376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is-IS" sz="1000" i="1" kern="1200" dirty="0">
              <a:solidFill>
                <a:schemeClr val="tx1">
                  <a:lumMod val="50000"/>
                  <a:lumOff val="5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Heimild: OECD og HMS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0.8526</cdr:x>
      <cdr:y>0.04455</cdr:y>
    </cdr:from>
    <cdr:to>
      <cdr:x>0.8526</cdr:x>
      <cdr:y>0.96522</cdr:y>
    </cdr:to>
    <cdr:cxnSp macro="">
      <cdr:nvCxnSpPr>
        <cdr:cNvPr id="3" name="Bein tengilína 2">
          <a:extLst xmlns:a="http://schemas.openxmlformats.org/drawingml/2006/main">
            <a:ext uri="{FF2B5EF4-FFF2-40B4-BE49-F238E27FC236}">
              <a16:creationId xmlns:a16="http://schemas.microsoft.com/office/drawing/2014/main" id="{34B1BF58-32A9-3BD2-BE82-56A9F556F1AA}"/>
            </a:ext>
          </a:extLst>
        </cdr:cNvPr>
        <cdr:cNvCxnSpPr/>
      </cdr:nvCxnSpPr>
      <cdr:spPr>
        <a:xfrm xmlns:a="http://schemas.openxmlformats.org/drawingml/2006/main" flipH="1">
          <a:off x="4429257" y="113481"/>
          <a:ext cx="8" cy="234522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bg2">
              <a:lumMod val="90000"/>
            </a:schemeClr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0.84675</cdr:x>
      <cdr:y>0.03756</cdr:y>
    </cdr:from>
    <cdr:to>
      <cdr:x>0.99149</cdr:x>
      <cdr:y>0.15067</cdr:y>
    </cdr:to>
    <cdr:sp macro="" textlink="">
      <cdr:nvSpPr>
        <cdr:cNvPr id="5" name="Textarammi 4">
          <a:extLst xmlns:a="http://schemas.openxmlformats.org/drawingml/2006/main">
            <a:ext uri="{FF2B5EF4-FFF2-40B4-BE49-F238E27FC236}">
              <a16:creationId xmlns:a16="http://schemas.microsoft.com/office/drawing/2014/main" id="{FA921B08-3526-0A0F-AD4B-53B22264C8B7}"/>
            </a:ext>
          </a:extLst>
        </cdr:cNvPr>
        <cdr:cNvSpPr txBox="1"/>
      </cdr:nvSpPr>
      <cdr:spPr>
        <a:xfrm xmlns:a="http://schemas.openxmlformats.org/drawingml/2006/main">
          <a:off x="4514665" y="132967"/>
          <a:ext cx="771710" cy="4004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s-IS" sz="900" kern="1200" dirty="0">
              <a:solidFill>
                <a:schemeClr val="bg2">
                  <a:lumMod val="9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Spá (</a:t>
          </a:r>
          <a:r>
            <a:rPr lang="is-IS" sz="900" kern="1200" dirty="0" err="1">
              <a:solidFill>
                <a:schemeClr val="bg2">
                  <a:lumMod val="9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forecast</a:t>
          </a:r>
          <a:r>
            <a:rPr lang="is-IS" sz="900" kern="1200" dirty="0">
              <a:solidFill>
                <a:schemeClr val="bg2">
                  <a:lumMod val="9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)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0.55477</cdr:x>
      <cdr:y>0.90903</cdr:y>
    </cdr:from>
    <cdr:to>
      <cdr:x>1</cdr:x>
      <cdr:y>1</cdr:y>
    </cdr:to>
    <cdr:sp macro="" textlink="">
      <cdr:nvSpPr>
        <cdr:cNvPr id="2" name="Textarammi 1">
          <a:extLst xmlns:a="http://schemas.openxmlformats.org/drawingml/2006/main">
            <a:ext uri="{FF2B5EF4-FFF2-40B4-BE49-F238E27FC236}">
              <a16:creationId xmlns:a16="http://schemas.microsoft.com/office/drawing/2014/main" id="{E4AE2E9A-FF04-B2EE-6BAF-54D498960875}"/>
            </a:ext>
          </a:extLst>
        </cdr:cNvPr>
        <cdr:cNvSpPr txBox="1"/>
      </cdr:nvSpPr>
      <cdr:spPr>
        <a:xfrm xmlns:a="http://schemas.openxmlformats.org/drawingml/2006/main">
          <a:off x="2895900" y="2290763"/>
          <a:ext cx="2324100" cy="2292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is-IS" sz="900" i="1" kern="1200">
              <a:solidFill>
                <a:schemeClr val="tx1">
                  <a:lumMod val="50000"/>
                  <a:lumOff val="5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Heimild: Hagstofa Íslands og HMS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0.67338</cdr:x>
      <cdr:y>0.9353</cdr:y>
    </cdr:from>
    <cdr:to>
      <cdr:x>1</cdr:x>
      <cdr:y>1</cdr:y>
    </cdr:to>
    <cdr:sp macro="" textlink="">
      <cdr:nvSpPr>
        <cdr:cNvPr id="2" name="Textarammi 1">
          <a:extLst xmlns:a="http://schemas.openxmlformats.org/drawingml/2006/main">
            <a:ext uri="{FF2B5EF4-FFF2-40B4-BE49-F238E27FC236}">
              <a16:creationId xmlns:a16="http://schemas.microsoft.com/office/drawing/2014/main" id="{3AB0B560-7BBC-7417-208C-3DF611AFDD73}"/>
            </a:ext>
          </a:extLst>
        </cdr:cNvPr>
        <cdr:cNvSpPr txBox="1"/>
      </cdr:nvSpPr>
      <cdr:spPr>
        <a:xfrm xmlns:a="http://schemas.openxmlformats.org/drawingml/2006/main">
          <a:off x="3515025" y="3367088"/>
          <a:ext cx="1704975" cy="2329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is-IS" sz="900" i="1" kern="1200">
              <a:solidFill>
                <a:schemeClr val="tx1">
                  <a:lumMod val="50000"/>
                  <a:lumOff val="5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Heimild: Hagstofa Íslands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0.55295</cdr:x>
      <cdr:y>0.92</cdr:y>
    </cdr:from>
    <cdr:to>
      <cdr:x>1</cdr:x>
      <cdr:y>1</cdr:y>
    </cdr:to>
    <cdr:sp macro="" textlink="">
      <cdr:nvSpPr>
        <cdr:cNvPr id="2" name="Textarammi 1">
          <a:extLst xmlns:a="http://schemas.openxmlformats.org/drawingml/2006/main">
            <a:ext uri="{FF2B5EF4-FFF2-40B4-BE49-F238E27FC236}">
              <a16:creationId xmlns:a16="http://schemas.microsoft.com/office/drawing/2014/main" id="{5E4C2724-A3C0-8D32-A96E-0B0E112C81BE}"/>
            </a:ext>
          </a:extLst>
        </cdr:cNvPr>
        <cdr:cNvSpPr txBox="1"/>
      </cdr:nvSpPr>
      <cdr:spPr>
        <a:xfrm xmlns:a="http://schemas.openxmlformats.org/drawingml/2006/main">
          <a:off x="2886375" y="2655190"/>
          <a:ext cx="2333625" cy="2308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is-IS" sz="900" i="1" kern="1200">
              <a:solidFill>
                <a:schemeClr val="tx1">
                  <a:lumMod val="50000"/>
                  <a:lumOff val="5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Heimild: Seðlabanki</a:t>
          </a:r>
          <a:r>
            <a:rPr lang="is-IS" sz="900" i="1" kern="1200" baseline="0">
              <a:solidFill>
                <a:schemeClr val="tx1">
                  <a:lumMod val="50000"/>
                  <a:lumOff val="5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 Íslands og HMS</a:t>
          </a:r>
          <a:endParaRPr lang="is-IS" sz="900" i="1" kern="1200">
            <a:solidFill>
              <a:schemeClr val="tx1">
                <a:lumMod val="50000"/>
                <a:lumOff val="50000"/>
              </a:schemeClr>
            </a:solidFill>
            <a:latin typeface="Setimo" panose="020B0603020204030204" pitchFamily="34" charset="0"/>
            <a:cs typeface="Setimo" panose="020B0603020204030204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0.43793</cdr:x>
      <cdr:y>0.92935</cdr:y>
    </cdr:from>
    <cdr:to>
      <cdr:x>1</cdr:x>
      <cdr:y>1</cdr:y>
    </cdr:to>
    <cdr:sp macro="" textlink="">
      <cdr:nvSpPr>
        <cdr:cNvPr id="2" name="Textarammi 1">
          <a:extLst xmlns:a="http://schemas.openxmlformats.org/drawingml/2006/main">
            <a:ext uri="{FF2B5EF4-FFF2-40B4-BE49-F238E27FC236}">
              <a16:creationId xmlns:a16="http://schemas.microsoft.com/office/drawing/2014/main" id="{9B03A1DB-E11C-C1B4-0127-50B6DCD194CE}"/>
            </a:ext>
          </a:extLst>
        </cdr:cNvPr>
        <cdr:cNvSpPr txBox="1"/>
      </cdr:nvSpPr>
      <cdr:spPr>
        <a:xfrm xmlns:a="http://schemas.openxmlformats.org/drawingml/2006/main">
          <a:off x="2286001" y="2676525"/>
          <a:ext cx="2933999" cy="203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is-IS" sz="900" i="1" kern="1200" dirty="0">
              <a:solidFill>
                <a:schemeClr val="tx1">
                  <a:lumMod val="50000"/>
                  <a:lumOff val="5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Heimild: HMS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0.47249</cdr:x>
      <cdr:y>0.92101</cdr:y>
    </cdr:from>
    <cdr:to>
      <cdr:x>1</cdr:x>
      <cdr:y>1</cdr:y>
    </cdr:to>
    <cdr:sp macro="" textlink="">
      <cdr:nvSpPr>
        <cdr:cNvPr id="2" name="Textarammi 1">
          <a:extLst xmlns:a="http://schemas.openxmlformats.org/drawingml/2006/main">
            <a:ext uri="{FF2B5EF4-FFF2-40B4-BE49-F238E27FC236}">
              <a16:creationId xmlns:a16="http://schemas.microsoft.com/office/drawing/2014/main" id="{5D2D2F5C-36FC-25DB-2558-721F976F03A9}"/>
            </a:ext>
          </a:extLst>
        </cdr:cNvPr>
        <cdr:cNvSpPr txBox="1"/>
      </cdr:nvSpPr>
      <cdr:spPr>
        <a:xfrm xmlns:a="http://schemas.openxmlformats.org/drawingml/2006/main">
          <a:off x="2721525" y="2776539"/>
          <a:ext cx="3038475" cy="2381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is-IS" sz="900" i="1" kern="1200">
              <a:solidFill>
                <a:schemeClr val="tx1">
                  <a:lumMod val="50000"/>
                  <a:lumOff val="5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Heimild: Leigumarkaðskönnun</a:t>
          </a:r>
          <a:r>
            <a:rPr lang="is-IS" sz="900" i="1" kern="1200" baseline="0">
              <a:solidFill>
                <a:schemeClr val="tx1">
                  <a:lumMod val="50000"/>
                  <a:lumOff val="50000"/>
                </a:schemeClr>
              </a:solidFill>
              <a:latin typeface="Setimo" panose="020B0603020204030204" pitchFamily="34" charset="0"/>
              <a:cs typeface="Setimo" panose="020B0603020204030204" pitchFamily="34" charset="0"/>
            </a:rPr>
            <a:t> HMS - Á3 2025</a:t>
          </a:r>
          <a:endParaRPr lang="is-IS" sz="900" i="1" kern="1200">
            <a:solidFill>
              <a:schemeClr val="tx1">
                <a:lumMod val="50000"/>
                <a:lumOff val="50000"/>
              </a:schemeClr>
            </a:solidFill>
            <a:latin typeface="Setimo" panose="020B0603020204030204" pitchFamily="34" charset="0"/>
            <a:cs typeface="Setimo" panose="020B0603020204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íðuhaussstaðgengill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gsetningarstaðgengil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F878E-31B1-42B5-8CBE-D5E54178C87E}" type="datetimeFigureOut">
              <a:rPr lang="is-IS" smtClean="0"/>
              <a:t>23.2.2026</a:t>
            </a:fld>
            <a:endParaRPr lang="is-IS"/>
          </a:p>
        </p:txBody>
      </p:sp>
      <p:sp>
        <p:nvSpPr>
          <p:cNvPr id="4" name="Skyggnumyndastaðgengill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Minnispunktastaðgengill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s-IS"/>
              <a:t>Smelltu til að breyta textastílum frumgerðar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02955-23B1-4C46-B6F9-FB2BC8E0F1B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84283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8E081-4DFD-9F43-8D3E-089ACAF46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5FC8D0-5A86-3675-6E66-B185B15DCD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DB959F-63F1-2322-11AA-324D08390B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F6A2C4-45F4-D8BE-2336-9062606A6C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95D69D-4700-4B03-8C99-7A153288A352}" type="slidenum">
              <a:rPr lang="is-IS" smtClean="0"/>
              <a:t>1</a:t>
            </a:fld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278902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D7B4D-FA9C-AFA7-9472-CF4E0A898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DFB576-8205-2AA7-4743-ABEF0059D8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A2FD1B-7C44-C858-9C48-E2FD66B1D9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2376F3-F299-F798-8B65-9BAC5000DB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95D69D-4700-4B03-8C99-7A153288A352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206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95D69D-4700-4B03-8C99-7A153288A352}" type="slidenum">
              <a:rPr lang="is-IS" smtClean="0"/>
              <a:t>14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58135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41B13-BD19-AE86-A240-535D674D6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F5791D-5126-395A-434E-3FE9CDB064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4A554A-FBEB-003C-5EB6-0705CBFC84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4681B-F5DB-9128-40B3-1166B5F534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95D69D-4700-4B03-8C99-7A153288A352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865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4615E-2D63-9F46-31D8-2BBBDEB9F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5F2FC1-4A6F-EA22-3794-05F794D235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B29D1E-3288-1122-934C-75790B9548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07218A-33E9-8E4A-B7D9-724492B463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95D69D-4700-4B03-8C99-7A153288A352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3072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4699B-7484-B822-C82A-551660255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654B6E-B769-D56F-F759-8259CF0265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D0EC29-4DB0-4973-9E25-5EA67A649F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4F5FE6-3261-C3B5-804D-6DFBE184C7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95D69D-4700-4B03-8C99-7A153288A352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8528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F742F-81CB-748F-3A7A-2F80B3F01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43C4F2-AF78-D9C4-EB5C-1EEA64CF07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9AB89C-8830-C3C1-008F-8AF1E103AD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E1D83-091D-1D5A-0EEE-5B423CEC90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95D69D-4700-4B03-8C99-7A153288A352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43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C7ADA-1322-4A40-7873-C45DCF35A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D4170D-12C0-8B73-BA0D-DDB36B1D7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B251C4-38E4-B39B-ED93-AEF93D791F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014A2-4559-5E1C-DD39-A42AD44B8B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95D69D-4700-4B03-8C99-7A153288A352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090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A1056-EEDB-466C-F9D3-9C65A08F3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5355FC-25E9-89B6-D0DF-843DBC0BC3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E9D561-06DF-15DE-E54D-49600EB3F8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12BA99-C3DB-5059-5BF6-762C748612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95D69D-4700-4B03-8C99-7A153288A352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54278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14F19-D45E-14D4-D36C-CB6593584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9C061C-A564-3332-8835-834025D480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AB0B8C-41C7-6B74-B033-41EB7A2381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E9FB9-D24A-1C31-AA59-A8DD4F1175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95D69D-4700-4B03-8C99-7A153288A352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57456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D1CCB-B24A-8818-55AC-1D1BC0926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533BE8-2E08-C6FD-19FC-BC203452A9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A1E326-7202-8164-6D32-FF8C7D301B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4073C-03F9-D5AC-E1FB-E4D2ED4D34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95D69D-4700-4B03-8C99-7A153288A352}" type="slidenum">
              <a:rPr kumimoji="0" lang="is-I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s-I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763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10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12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1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3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8.png"/><Relationship Id="rId3" Type="http://schemas.openxmlformats.org/officeDocument/2006/relationships/image" Target="../media/image9.png"/><Relationship Id="rId7" Type="http://schemas.openxmlformats.org/officeDocument/2006/relationships/image" Target="../media/image13.svg"/><Relationship Id="rId12" Type="http://schemas.openxmlformats.org/officeDocument/2006/relationships/hyperlink" Target="https://sedlabanki.is/library/?itemid=8c6ff48e-d091-4331-8ceb-b3f95033926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png"/><Relationship Id="rId15" Type="http://schemas.openxmlformats.org/officeDocument/2006/relationships/chart" Target="../charts/chart5.xml"/><Relationship Id="rId10" Type="http://schemas.openxmlformats.org/officeDocument/2006/relationships/image" Target="../media/image16.png"/><Relationship Id="rId4" Type="http://schemas.openxmlformats.org/officeDocument/2006/relationships/image" Target="../media/image10.svg"/><Relationship Id="rId9" Type="http://schemas.openxmlformats.org/officeDocument/2006/relationships/image" Target="../media/image15.svg"/><Relationship Id="rId14" Type="http://schemas.openxmlformats.org/officeDocument/2006/relationships/image" Target="../media/image1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6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8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76070-F4CA-4765-753F-C8452A7B5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9D2A0D0-D3DF-061A-2692-63B16D4E52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91440" y="-233271"/>
            <a:ext cx="12533436" cy="73956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C60CB0B-C5C4-C114-4B8A-059818E69341}"/>
              </a:ext>
            </a:extLst>
          </p:cNvPr>
          <p:cNvSpPr txBox="1"/>
          <p:nvPr/>
        </p:nvSpPr>
        <p:spPr>
          <a:xfrm>
            <a:off x="1687781" y="2217232"/>
            <a:ext cx="10016539" cy="2182625"/>
          </a:xfrm>
          <a:prstGeom prst="rect">
            <a:avLst/>
          </a:prstGeom>
          <a:noFill/>
        </p:spPr>
        <p:txBody>
          <a:bodyPr wrap="square" lIns="91416" tIns="45708" rIns="91416" bIns="45708" rtlCol="0" anchor="t">
            <a:spAutoFit/>
          </a:bodyPr>
          <a:lstStyle/>
          <a:p>
            <a:pPr defTabSz="228600">
              <a:lnSpc>
                <a:spcPct val="90000"/>
              </a:lnSpc>
              <a:spcBef>
                <a:spcPts val="1000"/>
              </a:spcBef>
              <a:defRPr/>
            </a:pPr>
            <a:r>
              <a:rPr lang="is-IS" sz="4800" b="1" dirty="0">
                <a:solidFill>
                  <a:srgbClr val="FFFFFF"/>
                </a:solidFill>
                <a:latin typeface="Setimo"/>
                <a:cs typeface="Setimo" panose="020B0603020204030204" pitchFamily="34" charset="0"/>
              </a:rPr>
              <a:t>Áskoranir í húsnæðismálum</a:t>
            </a:r>
          </a:p>
          <a:p>
            <a:pPr defTabSz="228600">
              <a:lnSpc>
                <a:spcPct val="90000"/>
              </a:lnSpc>
              <a:spcBef>
                <a:spcPts val="1000"/>
              </a:spcBef>
              <a:defRPr/>
            </a:pPr>
            <a:r>
              <a:rPr lang="en-GB" sz="4800" b="1" i="1" noProof="0" dirty="0">
                <a:solidFill>
                  <a:srgbClr val="FFFFFF"/>
                </a:solidFill>
                <a:latin typeface="Setimo"/>
                <a:cs typeface="Setimo" panose="020B0603020204030204" pitchFamily="34" charset="0"/>
              </a:rPr>
              <a:t>Challenges </a:t>
            </a:r>
            <a:r>
              <a:rPr lang="en-GB" sz="4800" b="1" i="1" dirty="0">
                <a:solidFill>
                  <a:srgbClr val="FFFFFF"/>
                </a:solidFill>
                <a:latin typeface="Setimo"/>
                <a:cs typeface="Setimo" panose="020B0603020204030204" pitchFamily="34" charset="0"/>
              </a:rPr>
              <a:t>i</a:t>
            </a:r>
            <a:r>
              <a:rPr lang="en-GB" sz="4800" b="1" i="1" noProof="0" dirty="0">
                <a:solidFill>
                  <a:srgbClr val="FFFFFF"/>
                </a:solidFill>
                <a:latin typeface="Setimo"/>
                <a:cs typeface="Setimo" panose="020B0603020204030204" pitchFamily="34" charset="0"/>
              </a:rPr>
              <a:t>n the housing market</a:t>
            </a:r>
            <a:endParaRPr lang="is-IS" sz="4800" b="1" i="1" dirty="0">
              <a:solidFill>
                <a:srgbClr val="FFFFFF"/>
              </a:solidFill>
              <a:latin typeface="Setimo"/>
              <a:cs typeface="Setimo" panose="020B0603020204030204" pitchFamily="34" charset="0"/>
            </a:endParaRPr>
          </a:p>
          <a:p>
            <a:pPr defTabSz="228600">
              <a:lnSpc>
                <a:spcPct val="250000"/>
              </a:lnSpc>
              <a:defRPr/>
            </a:pPr>
            <a:r>
              <a:rPr lang="is-IS" sz="2000" noProof="0" dirty="0">
                <a:solidFill>
                  <a:srgbClr val="C1A78D"/>
                </a:solidFill>
                <a:latin typeface="Setimo"/>
                <a:cs typeface="Setimo" panose="020B0603020204030204" pitchFamily="34" charset="0"/>
              </a:rPr>
              <a:t>Efling stéttarfélag</a:t>
            </a:r>
            <a:endParaRPr lang="is-IS" sz="2000" noProof="0" dirty="0">
              <a:solidFill>
                <a:srgbClr val="C1A78D"/>
              </a:solidFill>
              <a:latin typeface="Setimo" panose="020B0603020204030204" pitchFamily="34" charset="0"/>
              <a:cs typeface="Setimo" panose="020B0603020204030204" pitchFamily="34" charset="0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32619A7-FF21-94F4-74EC-734927BCC56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47324" y="380704"/>
            <a:ext cx="1070875" cy="5341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942407F-504E-3F3C-464C-1FC4ABFC3480}"/>
              </a:ext>
            </a:extLst>
          </p:cNvPr>
          <p:cNvSpPr txBox="1"/>
          <p:nvPr/>
        </p:nvSpPr>
        <p:spPr>
          <a:xfrm>
            <a:off x="1882151" y="6292679"/>
            <a:ext cx="6512454" cy="276975"/>
          </a:xfrm>
          <a:prstGeom prst="rect">
            <a:avLst/>
          </a:prstGeom>
          <a:noFill/>
        </p:spPr>
        <p:txBody>
          <a:bodyPr wrap="square" lIns="91416" tIns="45708" rIns="91416" bIns="45708" rtlCol="0" anchor="t">
            <a:spAutoFit/>
          </a:bodyPr>
          <a:lstStyle/>
          <a:p>
            <a:pPr defTabSz="228600">
              <a:defRPr/>
            </a:pPr>
            <a:r>
              <a:rPr lang="is-IS" sz="1200" noProof="0" dirty="0">
                <a:solidFill>
                  <a:prstClr val="white"/>
                </a:solidFill>
                <a:latin typeface="Calibri"/>
              </a:rPr>
              <a:t>Húsnæðis-, mannvirkja og skipulagsstofnun													Febrúar 2026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6B8217-BA3D-D3C2-CF58-336C99914CEC}"/>
              </a:ext>
            </a:extLst>
          </p:cNvPr>
          <p:cNvSpPr/>
          <p:nvPr/>
        </p:nvSpPr>
        <p:spPr>
          <a:xfrm flipH="1">
            <a:off x="1465169" y="2056169"/>
            <a:ext cx="45719" cy="23178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sz="900" noProof="0" dirty="0"/>
          </a:p>
        </p:txBody>
      </p:sp>
    </p:spTree>
    <p:extLst>
      <p:ext uri="{BB962C8B-B14F-4D97-AF65-F5344CB8AC3E}">
        <p14:creationId xmlns:p14="http://schemas.microsoft.com/office/powerpoint/2010/main" val="3614447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622077-DBC8-016D-4897-4C9F03EE0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FAC08199-F144-D4E7-2306-1D75C0C012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563301" y="343230"/>
            <a:ext cx="3336010" cy="590147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0429409-D487-60B6-0472-D175440B1A36}"/>
              </a:ext>
            </a:extLst>
          </p:cNvPr>
          <p:cNvSpPr/>
          <p:nvPr/>
        </p:nvSpPr>
        <p:spPr>
          <a:xfrm>
            <a:off x="10974241" y="254977"/>
            <a:ext cx="580440" cy="6052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s-I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CB7A0C02-1FCC-9255-DCF3-9F034A0EAA4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995" y="439069"/>
            <a:ext cx="844491" cy="4211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99FC981-8E0A-A10C-FF1D-5D83160A3B6F}"/>
              </a:ext>
            </a:extLst>
          </p:cNvPr>
          <p:cNvSpPr txBox="1"/>
          <p:nvPr/>
        </p:nvSpPr>
        <p:spPr>
          <a:xfrm>
            <a:off x="876299" y="434793"/>
            <a:ext cx="919019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3200" b="1" i="0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Byggja þyrfti meira til að mæta íbúðaþörf</a:t>
            </a:r>
            <a:br>
              <a:rPr kumimoji="0" lang="is-IS" sz="3400" b="1" i="0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</a:b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We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need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to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build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more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to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meet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the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need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for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new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housing</a:t>
            </a:r>
            <a:endParaRPr kumimoji="0" lang="is-IS" sz="3400" b="1" i="1" u="none" strike="noStrike" kern="1200" cap="none" spc="0" normalizeH="0" baseline="0" noProof="0" dirty="0">
              <a:ln>
                <a:noFill/>
              </a:ln>
              <a:solidFill>
                <a:srgbClr val="11223A"/>
              </a:solidFill>
              <a:effectLst/>
              <a:uLnTx/>
              <a:uFillTx/>
              <a:latin typeface="Setimo" panose="020B0603020204030204" pitchFamily="34" charset="0"/>
              <a:ea typeface="+mn-ea"/>
              <a:cs typeface="Setimo" panose="020B060302020403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850E74D-8FE5-48F7-B12D-4B0588A185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425938"/>
              </p:ext>
            </p:extLst>
          </p:nvPr>
        </p:nvGraphicFramePr>
        <p:xfrm>
          <a:off x="876299" y="1809292"/>
          <a:ext cx="5466749" cy="4705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Línurit 1">
            <a:extLst>
              <a:ext uri="{FF2B5EF4-FFF2-40B4-BE49-F238E27FC236}">
                <a16:creationId xmlns:a16="http://schemas.microsoft.com/office/drawing/2014/main" id="{B11CF80E-8E72-4E64-B1CB-AC807CAADC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769369"/>
              </p:ext>
            </p:extLst>
          </p:nvPr>
        </p:nvGraphicFramePr>
        <p:xfrm>
          <a:off x="6571751" y="1809293"/>
          <a:ext cx="5466749" cy="4969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78176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D2040A-2296-DA45-5DC9-C42238F41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B2A1DA6B-784E-7F9C-EA42-DD0091D1D0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563301" y="343230"/>
            <a:ext cx="3336010" cy="590147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0B7934F6-CB0B-B100-E7CC-F47F9AED3307}"/>
              </a:ext>
            </a:extLst>
          </p:cNvPr>
          <p:cNvSpPr/>
          <p:nvPr/>
        </p:nvSpPr>
        <p:spPr>
          <a:xfrm>
            <a:off x="10974241" y="254977"/>
            <a:ext cx="580440" cy="6052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s-I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D5537DEA-B164-8CF9-40FC-E10E0942CAE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995" y="439069"/>
            <a:ext cx="844491" cy="4211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24272D3-748C-BE0B-7C7E-9D352EA6E09D}"/>
              </a:ext>
            </a:extLst>
          </p:cNvPr>
          <p:cNvSpPr txBox="1"/>
          <p:nvPr/>
        </p:nvSpPr>
        <p:spPr>
          <a:xfrm>
            <a:off x="876298" y="434793"/>
            <a:ext cx="951749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3200" b="1" i="0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Húsnæðisöryggi eykst með fleiri leiguíbúðum</a:t>
            </a:r>
            <a:br>
              <a:rPr kumimoji="0" lang="is-IS" sz="3200" b="1" i="0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</a:b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A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larger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supply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of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rental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units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will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increase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housing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security</a:t>
            </a:r>
            <a:endParaRPr kumimoji="0" lang="is-IS" sz="3200" b="1" i="1" u="none" strike="noStrike" kern="1200" cap="none" spc="0" normalizeH="0" baseline="0" noProof="0" dirty="0">
              <a:ln>
                <a:noFill/>
              </a:ln>
              <a:solidFill>
                <a:srgbClr val="11223A"/>
              </a:solidFill>
              <a:effectLst/>
              <a:uLnTx/>
              <a:uFillTx/>
              <a:latin typeface="Setimo" panose="020B0603020204030204" pitchFamily="34" charset="0"/>
              <a:ea typeface="+mn-ea"/>
              <a:cs typeface="Setimo" panose="020B0603020204030204" pitchFamily="34" charset="0"/>
            </a:endParaRPr>
          </a:p>
        </p:txBody>
      </p:sp>
      <p:graphicFrame>
        <p:nvGraphicFramePr>
          <p:cNvPr id="9" name="Línurit 2">
            <a:extLst>
              <a:ext uri="{FF2B5EF4-FFF2-40B4-BE49-F238E27FC236}">
                <a16:creationId xmlns:a16="http://schemas.microsoft.com/office/drawing/2014/main" id="{D3DCF01F-B0F8-49EC-B09E-D417AA9452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0241344"/>
              </p:ext>
            </p:extLst>
          </p:nvPr>
        </p:nvGraphicFramePr>
        <p:xfrm>
          <a:off x="6334681" y="1887394"/>
          <a:ext cx="5753650" cy="4715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4D387C1-F699-9AAF-6B70-CD7DFCB27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4775421"/>
              </p:ext>
            </p:extLst>
          </p:nvPr>
        </p:nvGraphicFramePr>
        <p:xfrm>
          <a:off x="876298" y="1887394"/>
          <a:ext cx="4981022" cy="4715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373373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1D3D87-0C32-D965-0115-03C5F1291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C315539B-530C-5EF8-C50E-1206E9F955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563301" y="343230"/>
            <a:ext cx="3336010" cy="590147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BF2F58F7-FC8C-47E4-B7A6-00F6CF3C165F}"/>
              </a:ext>
            </a:extLst>
          </p:cNvPr>
          <p:cNvSpPr/>
          <p:nvPr/>
        </p:nvSpPr>
        <p:spPr>
          <a:xfrm>
            <a:off x="10974241" y="254977"/>
            <a:ext cx="580440" cy="6052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s-I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F74A6776-988C-E2BE-5283-2643E62C3D4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995" y="439069"/>
            <a:ext cx="844491" cy="4211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CAE25F-C0ED-311C-6217-2C21E5111394}"/>
              </a:ext>
            </a:extLst>
          </p:cNvPr>
          <p:cNvSpPr txBox="1"/>
          <p:nvPr/>
        </p:nvSpPr>
        <p:spPr>
          <a:xfrm>
            <a:off x="876298" y="434793"/>
            <a:ext cx="9939748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3200" b="1" i="0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Drög að húsnæðisályktunum Eflingar í samhengi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Efling‘s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draft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proposal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regarding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housing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in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context</a:t>
            </a:r>
            <a:endParaRPr kumimoji="0" lang="is-IS" sz="3200" b="1" i="1" u="none" strike="noStrike" kern="1200" cap="none" spc="0" normalizeH="0" baseline="0" noProof="0" dirty="0">
              <a:ln>
                <a:noFill/>
              </a:ln>
              <a:solidFill>
                <a:srgbClr val="11223A"/>
              </a:solidFill>
              <a:effectLst/>
              <a:uLnTx/>
              <a:uFillTx/>
              <a:latin typeface="Setimo" panose="020B0603020204030204" pitchFamily="34" charset="0"/>
              <a:ea typeface="+mn-ea"/>
              <a:cs typeface="Setimo" panose="020B0603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D68EEA5-B376-30FC-C08C-40E7B2DFE7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83337"/>
              </p:ext>
            </p:extLst>
          </p:nvPr>
        </p:nvGraphicFramePr>
        <p:xfrm>
          <a:off x="876298" y="2398807"/>
          <a:ext cx="4850735" cy="4263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022">
                  <a:extLst>
                    <a:ext uri="{9D8B030D-6E8A-4147-A177-3AD203B41FA5}">
                      <a16:colId xmlns:a16="http://schemas.microsoft.com/office/drawing/2014/main" val="427763121"/>
                    </a:ext>
                  </a:extLst>
                </a:gridCol>
                <a:gridCol w="1222408">
                  <a:extLst>
                    <a:ext uri="{9D8B030D-6E8A-4147-A177-3AD203B41FA5}">
                      <a16:colId xmlns:a16="http://schemas.microsoft.com/office/drawing/2014/main" val="2478141846"/>
                    </a:ext>
                  </a:extLst>
                </a:gridCol>
                <a:gridCol w="1126156">
                  <a:extLst>
                    <a:ext uri="{9D8B030D-6E8A-4147-A177-3AD203B41FA5}">
                      <a16:colId xmlns:a16="http://schemas.microsoft.com/office/drawing/2014/main" val="3916288592"/>
                    </a:ext>
                  </a:extLst>
                </a:gridCol>
                <a:gridCol w="818149">
                  <a:extLst>
                    <a:ext uri="{9D8B030D-6E8A-4147-A177-3AD203B41FA5}">
                      <a16:colId xmlns:a16="http://schemas.microsoft.com/office/drawing/2014/main" val="3584921866"/>
                    </a:ext>
                  </a:extLst>
                </a:gridCol>
              </a:tblGrid>
              <a:tr h="588951">
                <a:tc>
                  <a:txBody>
                    <a:bodyPr/>
                    <a:lstStyle/>
                    <a:p>
                      <a:r>
                        <a:rPr lang="is-IS" dirty="0"/>
                        <a:t>Tillaga</a:t>
                      </a:r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/>
                        <a:t>Eftirspurn</a:t>
                      </a:r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/>
                        <a:t>Framboð</a:t>
                      </a:r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/>
                        <a:t>Verð</a:t>
                      </a:r>
                    </a:p>
                  </a:txBody>
                  <a:tcPr>
                    <a:solidFill>
                      <a:srgbClr val="1122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542522"/>
                  </a:ext>
                </a:extLst>
              </a:tr>
              <a:tr h="58895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Reglur gegn braski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Minnkar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s-IS" sz="1400" dirty="0"/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Lækkar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079719"/>
                  </a:ext>
                </a:extLst>
              </a:tr>
              <a:tr h="5434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Betri nýting íbúða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endParaRPr lang="is-I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Eykst</a:t>
                      </a: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Lækkar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552469"/>
                  </a:ext>
                </a:extLst>
              </a:tr>
              <a:tr h="5779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n-N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Byggja í takt við þörf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endParaRPr lang="is-I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Eykst</a:t>
                      </a: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Lækkar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909769"/>
                  </a:ext>
                </a:extLst>
              </a:tr>
              <a:tr h="58895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Rýmra greiðslumat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Eykst</a:t>
                      </a: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s-I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Hækkar</a:t>
                      </a: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857763"/>
                  </a:ext>
                </a:extLst>
              </a:tr>
              <a:tr h="687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Áætlun til að komast úr hávaxtaumhverfi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Minnkar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is-I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Lækkar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265952"/>
                  </a:ext>
                </a:extLst>
              </a:tr>
              <a:tr h="687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n-N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Íbúðir fyrir fyrstu kaup og verkafólk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</a:t>
                      </a: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</a:t>
                      </a: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</a:t>
                      </a: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8048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436C4C-769E-02AD-EE27-5E14839A8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494650"/>
              </p:ext>
            </p:extLst>
          </p:nvPr>
        </p:nvGraphicFramePr>
        <p:xfrm>
          <a:off x="6545753" y="2319517"/>
          <a:ext cx="4850733" cy="434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335">
                  <a:extLst>
                    <a:ext uri="{9D8B030D-6E8A-4147-A177-3AD203B41FA5}">
                      <a16:colId xmlns:a16="http://schemas.microsoft.com/office/drawing/2014/main" val="427763121"/>
                    </a:ext>
                  </a:extLst>
                </a:gridCol>
                <a:gridCol w="1089762">
                  <a:extLst>
                    <a:ext uri="{9D8B030D-6E8A-4147-A177-3AD203B41FA5}">
                      <a16:colId xmlns:a16="http://schemas.microsoft.com/office/drawing/2014/main" val="2478141846"/>
                    </a:ext>
                  </a:extLst>
                </a:gridCol>
                <a:gridCol w="1250318">
                  <a:extLst>
                    <a:ext uri="{9D8B030D-6E8A-4147-A177-3AD203B41FA5}">
                      <a16:colId xmlns:a16="http://schemas.microsoft.com/office/drawing/2014/main" val="3916288592"/>
                    </a:ext>
                  </a:extLst>
                </a:gridCol>
                <a:gridCol w="1250318">
                  <a:extLst>
                    <a:ext uri="{9D8B030D-6E8A-4147-A177-3AD203B41FA5}">
                      <a16:colId xmlns:a16="http://schemas.microsoft.com/office/drawing/2014/main" val="3584921866"/>
                    </a:ext>
                  </a:extLst>
                </a:gridCol>
              </a:tblGrid>
              <a:tr h="593142">
                <a:tc>
                  <a:txBody>
                    <a:bodyPr/>
                    <a:lstStyle/>
                    <a:p>
                      <a:r>
                        <a:rPr lang="is-IS" dirty="0" err="1"/>
                        <a:t>Proposal</a:t>
                      </a:r>
                      <a:endParaRPr lang="is-IS" dirty="0"/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err="1"/>
                        <a:t>Demand</a:t>
                      </a:r>
                      <a:endParaRPr lang="is-IS" dirty="0"/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/>
                        <a:t>Supply</a:t>
                      </a:r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err="1"/>
                        <a:t>Price</a:t>
                      </a:r>
                      <a:endParaRPr lang="is-IS" dirty="0"/>
                    </a:p>
                  </a:txBody>
                  <a:tcPr>
                    <a:solidFill>
                      <a:srgbClr val="1122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542522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Rules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against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short-term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profit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079719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Better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utilisation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of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housing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909769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n-N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Building according to needs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857763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More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relaxed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affordability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assessments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265952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Realistic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plan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of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high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interest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rates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80481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Housing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for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first-time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buyers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and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workers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956761"/>
                  </a:ext>
                </a:extLst>
              </a:tr>
            </a:tbl>
          </a:graphicData>
        </a:graphic>
      </p:graphicFrame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7B44A00D-C443-3DED-2745-CBBF7DBC1287}"/>
              </a:ext>
            </a:extLst>
          </p:cNvPr>
          <p:cNvSpPr txBox="1">
            <a:spLocks/>
          </p:cNvSpPr>
          <p:nvPr/>
        </p:nvSpPr>
        <p:spPr>
          <a:xfrm>
            <a:off x="876298" y="1516724"/>
            <a:ext cx="5297925" cy="4671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marL="285750" indent="-28575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baseline="3000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defRPr>
            </a:lvl1pPr>
            <a:lvl2pPr marL="742950" lvl="1" indent="-285750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aseline="3000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is-IS" sz="2800" b="1" noProof="0" dirty="0">
                <a:latin typeface="Setimo"/>
              </a:rPr>
              <a:t>Málefni 1: Eignarhúsnæði</a:t>
            </a:r>
            <a:endParaRPr lang="is-IS" b="1" i="1" dirty="0">
              <a:latin typeface="Setimo"/>
            </a:endParaRP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3D9271AD-B0E2-0296-0657-5300551D7B71}"/>
              </a:ext>
            </a:extLst>
          </p:cNvPr>
          <p:cNvSpPr txBox="1">
            <a:spLocks/>
          </p:cNvSpPr>
          <p:nvPr/>
        </p:nvSpPr>
        <p:spPr>
          <a:xfrm>
            <a:off x="6545753" y="1511197"/>
            <a:ext cx="5297925" cy="4671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marL="285750" indent="-28575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baseline="3000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defRPr>
            </a:lvl1pPr>
            <a:lvl2pPr marL="742950" lvl="1" indent="-285750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aseline="3000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is-IS" sz="2800" b="1" noProof="0" dirty="0" err="1">
                <a:latin typeface="Setimo"/>
              </a:rPr>
              <a:t>Issue</a:t>
            </a:r>
            <a:r>
              <a:rPr lang="is-IS" sz="2800" b="1" noProof="0" dirty="0">
                <a:latin typeface="Setimo"/>
              </a:rPr>
              <a:t> 1: Home </a:t>
            </a:r>
            <a:r>
              <a:rPr lang="is-IS" sz="2800" b="1" noProof="0" dirty="0" err="1">
                <a:latin typeface="Setimo"/>
              </a:rPr>
              <a:t>Ownership</a:t>
            </a:r>
            <a:endParaRPr lang="is-IS" b="1" i="1" dirty="0">
              <a:latin typeface="Setimo"/>
            </a:endParaRPr>
          </a:p>
        </p:txBody>
      </p:sp>
    </p:spTree>
    <p:extLst>
      <p:ext uri="{BB962C8B-B14F-4D97-AF65-F5344CB8AC3E}">
        <p14:creationId xmlns:p14="http://schemas.microsoft.com/office/powerpoint/2010/main" val="2624057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2E5DA2-EE9C-ACB8-AEAE-9DE7717BA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0CD85259-7D3A-0314-4ECC-7F82F390E1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563301" y="343230"/>
            <a:ext cx="3336010" cy="590147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1D0193D3-C7F4-1BA2-2A2B-2F01FBFBDE69}"/>
              </a:ext>
            </a:extLst>
          </p:cNvPr>
          <p:cNvSpPr/>
          <p:nvPr/>
        </p:nvSpPr>
        <p:spPr>
          <a:xfrm>
            <a:off x="10974241" y="254977"/>
            <a:ext cx="580440" cy="6052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s-I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166CB4A4-9F6D-CA77-B0FF-9E1DCCB0A8A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995" y="439069"/>
            <a:ext cx="844491" cy="4211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4D96027-8F61-9FC8-7D43-B4DDE05285A0}"/>
              </a:ext>
            </a:extLst>
          </p:cNvPr>
          <p:cNvSpPr txBox="1"/>
          <p:nvPr/>
        </p:nvSpPr>
        <p:spPr>
          <a:xfrm>
            <a:off x="876298" y="434793"/>
            <a:ext cx="9939748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3200" b="1" i="0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Drög að húsnæðisályktunum Eflingar í samhengi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Efling‘s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draft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proposal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regarding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housing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in</a:t>
            </a:r>
            <a:r>
              <a:rPr kumimoji="0" lang="is-IS" sz="24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 </a:t>
            </a:r>
            <a:r>
              <a:rPr kumimoji="0" lang="is-I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context</a:t>
            </a:r>
            <a:endParaRPr kumimoji="0" lang="is-IS" sz="3200" b="1" i="1" u="none" strike="noStrike" kern="1200" cap="none" spc="0" normalizeH="0" baseline="0" noProof="0" dirty="0">
              <a:ln>
                <a:noFill/>
              </a:ln>
              <a:solidFill>
                <a:srgbClr val="11223A"/>
              </a:solidFill>
              <a:effectLst/>
              <a:uLnTx/>
              <a:uFillTx/>
              <a:latin typeface="Setimo" panose="020B0603020204030204" pitchFamily="34" charset="0"/>
              <a:ea typeface="+mn-ea"/>
              <a:cs typeface="Setimo" panose="020B0603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4D1B2D-A32F-D7EE-6740-E7696BA39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877741"/>
              </p:ext>
            </p:extLst>
          </p:nvPr>
        </p:nvGraphicFramePr>
        <p:xfrm>
          <a:off x="876298" y="2398807"/>
          <a:ext cx="4850735" cy="4263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022">
                  <a:extLst>
                    <a:ext uri="{9D8B030D-6E8A-4147-A177-3AD203B41FA5}">
                      <a16:colId xmlns:a16="http://schemas.microsoft.com/office/drawing/2014/main" val="427763121"/>
                    </a:ext>
                  </a:extLst>
                </a:gridCol>
                <a:gridCol w="1222408">
                  <a:extLst>
                    <a:ext uri="{9D8B030D-6E8A-4147-A177-3AD203B41FA5}">
                      <a16:colId xmlns:a16="http://schemas.microsoft.com/office/drawing/2014/main" val="2478141846"/>
                    </a:ext>
                  </a:extLst>
                </a:gridCol>
                <a:gridCol w="1126156">
                  <a:extLst>
                    <a:ext uri="{9D8B030D-6E8A-4147-A177-3AD203B41FA5}">
                      <a16:colId xmlns:a16="http://schemas.microsoft.com/office/drawing/2014/main" val="3916288592"/>
                    </a:ext>
                  </a:extLst>
                </a:gridCol>
                <a:gridCol w="818149">
                  <a:extLst>
                    <a:ext uri="{9D8B030D-6E8A-4147-A177-3AD203B41FA5}">
                      <a16:colId xmlns:a16="http://schemas.microsoft.com/office/drawing/2014/main" val="3584921866"/>
                    </a:ext>
                  </a:extLst>
                </a:gridCol>
              </a:tblGrid>
              <a:tr h="588951">
                <a:tc>
                  <a:txBody>
                    <a:bodyPr/>
                    <a:lstStyle/>
                    <a:p>
                      <a:r>
                        <a:rPr lang="is-IS" dirty="0"/>
                        <a:t>Tillaga</a:t>
                      </a:r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/>
                        <a:t>Eftirspurn</a:t>
                      </a:r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/>
                        <a:t>Framboð</a:t>
                      </a:r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/>
                        <a:t>Verð</a:t>
                      </a:r>
                    </a:p>
                  </a:txBody>
                  <a:tcPr>
                    <a:solidFill>
                      <a:srgbClr val="1122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542522"/>
                  </a:ext>
                </a:extLst>
              </a:tr>
              <a:tr h="58895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Hömlur á leigusala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Óvíst/</a:t>
                      </a:r>
                      <a:br>
                        <a:rPr lang="is-IS" sz="1400" dirty="0"/>
                      </a:br>
                      <a:r>
                        <a:rPr lang="is-IS" sz="1400" dirty="0"/>
                        <a:t>minnkar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</a:t>
                      </a: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079719"/>
                  </a:ext>
                </a:extLst>
              </a:tr>
              <a:tr h="5434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Betra eftirlit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endParaRPr lang="is-IS" sz="1400" dirty="0"/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Óvíst/</a:t>
                      </a:r>
                      <a:br>
                        <a:rPr lang="is-IS" sz="1400" dirty="0"/>
                      </a:br>
                      <a:r>
                        <a:rPr lang="is-IS" sz="1400" dirty="0"/>
                        <a:t>minnkar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</a:t>
                      </a: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552469"/>
                  </a:ext>
                </a:extLst>
              </a:tr>
              <a:tr h="5779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n-N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Gagnabanki fyrir leigumarkaðinn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endParaRPr lang="is-I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Óvíst/</a:t>
                      </a:r>
                      <a:br>
                        <a:rPr lang="is-IS" sz="1400" dirty="0"/>
                      </a:br>
                      <a:r>
                        <a:rPr lang="is-IS" sz="1400" dirty="0"/>
                        <a:t>minnkar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</a:t>
                      </a: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909769"/>
                  </a:ext>
                </a:extLst>
              </a:tr>
              <a:tr h="58895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Óháðar úttektir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endParaRPr lang="is-IS" sz="1400" dirty="0"/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Óvíst/</a:t>
                      </a:r>
                      <a:br>
                        <a:rPr lang="is-IS" sz="1400" dirty="0"/>
                      </a:br>
                      <a:r>
                        <a:rPr lang="is-IS" sz="1400" dirty="0"/>
                        <a:t>minnkar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Óvíst</a:t>
                      </a: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857763"/>
                  </a:ext>
                </a:extLst>
              </a:tr>
              <a:tr h="687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Takmarkanir á skammtímaleigu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endParaRPr lang="is-IS" sz="1400" dirty="0"/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Eykst</a:t>
                      </a: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Lækkar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265952"/>
                  </a:ext>
                </a:extLst>
              </a:tr>
              <a:tr h="6877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n-N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Óhagnaðardrifnar leiguíbúðir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endParaRPr lang="is-IS" sz="1400" dirty="0"/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Eykst</a:t>
                      </a: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sz="1400" dirty="0"/>
                        <a:t>Lækkar</a:t>
                      </a: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8048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D738176-9AFC-B259-8299-10DA79067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839699"/>
              </p:ext>
            </p:extLst>
          </p:nvPr>
        </p:nvGraphicFramePr>
        <p:xfrm>
          <a:off x="6545753" y="2319517"/>
          <a:ext cx="4850733" cy="434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335">
                  <a:extLst>
                    <a:ext uri="{9D8B030D-6E8A-4147-A177-3AD203B41FA5}">
                      <a16:colId xmlns:a16="http://schemas.microsoft.com/office/drawing/2014/main" val="427763121"/>
                    </a:ext>
                  </a:extLst>
                </a:gridCol>
                <a:gridCol w="1089762">
                  <a:extLst>
                    <a:ext uri="{9D8B030D-6E8A-4147-A177-3AD203B41FA5}">
                      <a16:colId xmlns:a16="http://schemas.microsoft.com/office/drawing/2014/main" val="2478141846"/>
                    </a:ext>
                  </a:extLst>
                </a:gridCol>
                <a:gridCol w="1250318">
                  <a:extLst>
                    <a:ext uri="{9D8B030D-6E8A-4147-A177-3AD203B41FA5}">
                      <a16:colId xmlns:a16="http://schemas.microsoft.com/office/drawing/2014/main" val="3916288592"/>
                    </a:ext>
                  </a:extLst>
                </a:gridCol>
                <a:gridCol w="1250318">
                  <a:extLst>
                    <a:ext uri="{9D8B030D-6E8A-4147-A177-3AD203B41FA5}">
                      <a16:colId xmlns:a16="http://schemas.microsoft.com/office/drawing/2014/main" val="3584921866"/>
                    </a:ext>
                  </a:extLst>
                </a:gridCol>
              </a:tblGrid>
              <a:tr h="593142">
                <a:tc>
                  <a:txBody>
                    <a:bodyPr/>
                    <a:lstStyle/>
                    <a:p>
                      <a:r>
                        <a:rPr lang="is-IS" dirty="0" err="1"/>
                        <a:t>Proposal</a:t>
                      </a:r>
                      <a:endParaRPr lang="is-IS" dirty="0"/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err="1"/>
                        <a:t>Demand</a:t>
                      </a:r>
                      <a:endParaRPr lang="is-IS" dirty="0"/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/>
                        <a:t>Supply</a:t>
                      </a:r>
                    </a:p>
                  </a:txBody>
                  <a:tcPr>
                    <a:solidFill>
                      <a:srgbClr val="1122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err="1"/>
                        <a:t>Price</a:t>
                      </a:r>
                      <a:endParaRPr lang="is-IS" dirty="0"/>
                    </a:p>
                  </a:txBody>
                  <a:tcPr>
                    <a:solidFill>
                      <a:srgbClr val="1122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542522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Rules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against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short-term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profit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r>
                        <a:rPr lang="is-I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br>
                        <a:rPr lang="is-I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079719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Better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utilisation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of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housing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r>
                        <a:rPr lang="is-I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br>
                        <a:rPr lang="is-I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909769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n-N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Building according to needs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r>
                        <a:rPr lang="is-I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br>
                        <a:rPr lang="is-I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857763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More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relaxed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affordability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assessments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r>
                        <a:rPr lang="is-I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br>
                        <a:rPr lang="is-I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Unclear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1A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265952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Realistic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plan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of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high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interest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rates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80481"/>
                  </a:ext>
                </a:extLst>
              </a:tr>
              <a:tr h="5821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Housing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for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first-time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buyers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and</a:t>
                      </a:r>
                      <a:r>
                        <a:rPr lang="is-I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s-I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workers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B1B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s-I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endParaRPr lang="is-I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25E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956761"/>
                  </a:ext>
                </a:extLst>
              </a:tr>
            </a:tbl>
          </a:graphicData>
        </a:graphic>
      </p:graphicFrame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3754661A-C04B-9CFC-811D-DD37BAFB5F12}"/>
              </a:ext>
            </a:extLst>
          </p:cNvPr>
          <p:cNvSpPr txBox="1">
            <a:spLocks/>
          </p:cNvSpPr>
          <p:nvPr/>
        </p:nvSpPr>
        <p:spPr>
          <a:xfrm>
            <a:off x="876298" y="1516724"/>
            <a:ext cx="5297925" cy="4671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marL="285750" indent="-28575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baseline="3000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defRPr>
            </a:lvl1pPr>
            <a:lvl2pPr marL="742950" lvl="1" indent="-285750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aseline="3000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is-IS" sz="2800" b="1" noProof="0" dirty="0">
                <a:latin typeface="Setimo"/>
              </a:rPr>
              <a:t>Málefni 2: Leiguhúsnæði</a:t>
            </a:r>
            <a:endParaRPr lang="is-IS" b="1" i="1" dirty="0">
              <a:latin typeface="Setimo"/>
            </a:endParaRP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5A2B5BB9-DF3E-D8E3-A999-9806DDC8DD63}"/>
              </a:ext>
            </a:extLst>
          </p:cNvPr>
          <p:cNvSpPr txBox="1">
            <a:spLocks/>
          </p:cNvSpPr>
          <p:nvPr/>
        </p:nvSpPr>
        <p:spPr>
          <a:xfrm>
            <a:off x="6545753" y="1511197"/>
            <a:ext cx="5297925" cy="4671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marL="285750" indent="-28575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baseline="3000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defRPr>
            </a:lvl1pPr>
            <a:lvl2pPr marL="742950" lvl="1" indent="-285750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aseline="3000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is-IS" sz="2800" b="1" noProof="0" dirty="0" err="1">
                <a:latin typeface="Setimo"/>
              </a:rPr>
              <a:t>Issue</a:t>
            </a:r>
            <a:r>
              <a:rPr lang="is-IS" sz="2800" b="1" noProof="0" dirty="0">
                <a:latin typeface="Setimo"/>
              </a:rPr>
              <a:t> 2: </a:t>
            </a:r>
            <a:r>
              <a:rPr lang="is-IS" sz="2800" b="1" noProof="0" dirty="0" err="1">
                <a:latin typeface="Setimo"/>
              </a:rPr>
              <a:t>Rental</a:t>
            </a:r>
            <a:r>
              <a:rPr lang="is-IS" sz="2800" b="1" noProof="0" dirty="0">
                <a:latin typeface="Setimo"/>
              </a:rPr>
              <a:t> </a:t>
            </a:r>
            <a:r>
              <a:rPr lang="is-IS" sz="2800" b="1" noProof="0" dirty="0" err="1">
                <a:latin typeface="Setimo"/>
              </a:rPr>
              <a:t>Housing</a:t>
            </a:r>
            <a:endParaRPr lang="is-IS" b="1" i="1" dirty="0">
              <a:latin typeface="Setimo"/>
            </a:endParaRPr>
          </a:p>
        </p:txBody>
      </p:sp>
    </p:spTree>
    <p:extLst>
      <p:ext uri="{BB962C8B-B14F-4D97-AF65-F5344CB8AC3E}">
        <p14:creationId xmlns:p14="http://schemas.microsoft.com/office/powerpoint/2010/main" val="940567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38B38-C725-D1C7-4BC1-4E7D25A05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DF70A-E44A-9953-E6AB-A8FD37729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2FB5F5-5059-4FE8-FDA5-B7CD915608A5}"/>
              </a:ext>
            </a:extLst>
          </p:cNvPr>
          <p:cNvSpPr>
            <a:spLocks/>
          </p:cNvSpPr>
          <p:nvPr/>
        </p:nvSpPr>
        <p:spPr>
          <a:xfrm>
            <a:off x="-1106905" y="-215539"/>
            <a:ext cx="13403680" cy="7450445"/>
          </a:xfrm>
          <a:prstGeom prst="rect">
            <a:avLst/>
          </a:prstGeom>
          <a:solidFill>
            <a:srgbClr val="11223A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noProof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F228261-716D-7046-5FC4-F15A9E8C19F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04838" y="2916076"/>
            <a:ext cx="2380193" cy="1187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217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FB24F-18DA-E51F-3085-2DD36240A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71F513FF-C7F2-A1AB-8211-16701BC75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718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C3025E-166D-B786-0F2F-5831FA268CFD}"/>
              </a:ext>
            </a:extLst>
          </p:cNvPr>
          <p:cNvSpPr txBox="1"/>
          <p:nvPr/>
        </p:nvSpPr>
        <p:spPr>
          <a:xfrm>
            <a:off x="1698904" y="2644170"/>
            <a:ext cx="91542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+mj-lt"/>
              <a:buAutoNum type="arabicPeriod"/>
              <a:defRPr/>
            </a:pPr>
            <a:r>
              <a:rPr lang="is-IS" sz="3200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Þróun síðustu ára á húsnæðismarkaði</a:t>
            </a:r>
            <a:br>
              <a:rPr lang="is-IS" sz="3200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</a:b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Recent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developments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in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 the </a:t>
            </a: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housing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market</a:t>
            </a:r>
            <a:endParaRPr lang="is-IS" sz="3200" dirty="0">
              <a:solidFill>
                <a:srgbClr val="11223A"/>
              </a:solidFill>
              <a:latin typeface="Aptos Display" panose="02110004020202020204"/>
              <a:cs typeface="Poppins Light" panose="00000400000000000000" pitchFamily="2" charset="0"/>
            </a:endParaRPr>
          </a:p>
          <a:p>
            <a:pPr marL="514350" lvl="0" indent="-514350">
              <a:buFont typeface="+mj-lt"/>
              <a:buAutoNum type="arabicPeriod"/>
              <a:defRPr/>
            </a:pPr>
            <a:r>
              <a:rPr lang="is-IS" sz="3200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Af hverju er húsnæðisverð svona hátt?</a:t>
            </a:r>
            <a:br>
              <a:rPr lang="is-IS" sz="3200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</a:b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Why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is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housing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so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expensive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?</a:t>
            </a:r>
            <a:endParaRPr lang="is-IS" sz="3200" dirty="0">
              <a:solidFill>
                <a:prstClr val="white">
                  <a:lumMod val="65000"/>
                </a:prstClr>
              </a:solidFill>
              <a:latin typeface="Aptos Display" panose="02110004020202020204"/>
              <a:cs typeface="Poppins Light" panose="00000400000000000000" pitchFamily="2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is-IS" sz="3200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Hvað getum við gert?</a:t>
            </a:r>
            <a:br>
              <a:rPr lang="is-IS" sz="3200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</a:b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What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can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we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do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?</a:t>
            </a:r>
            <a:endParaRPr lang="is-IS" sz="3200" dirty="0">
              <a:solidFill>
                <a:prstClr val="white">
                  <a:lumMod val="65000"/>
                </a:prstClr>
              </a:solidFill>
              <a:latin typeface="Aptos Display" panose="02110004020202020204"/>
              <a:cs typeface="Poppins Light" panose="00000400000000000000" pitchFamily="2" charset="0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63578241-C641-6501-D542-50B8668C39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4841" y="337796"/>
            <a:ext cx="1440783" cy="718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48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644B3-C4C2-3291-322B-8ECE53DCD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36E0F410-568A-508A-1102-37A246E3FC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563301" y="343230"/>
            <a:ext cx="3336010" cy="590147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94DD9CC-529A-8E8F-DB2A-407E5FFE4FAC}"/>
              </a:ext>
            </a:extLst>
          </p:cNvPr>
          <p:cNvSpPr/>
          <p:nvPr/>
        </p:nvSpPr>
        <p:spPr>
          <a:xfrm>
            <a:off x="10974241" y="254977"/>
            <a:ext cx="580440" cy="6052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s-I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2F8F94C1-6DE5-9B42-0060-EC0CA1CBFD1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995" y="439069"/>
            <a:ext cx="844491" cy="4211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854CB8-0EA5-25D2-7D25-2BBF56D4D030}"/>
              </a:ext>
            </a:extLst>
          </p:cNvPr>
          <p:cNvSpPr txBox="1"/>
          <p:nvPr/>
        </p:nvSpPr>
        <p:spPr>
          <a:xfrm>
            <a:off x="876298" y="434793"/>
            <a:ext cx="9517499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s-IS" sz="2800" b="1" i="0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Ísland er sér á báti þegar kemur að verðþróun húsnæðis</a:t>
            </a:r>
            <a:br>
              <a:rPr kumimoji="0" lang="is-IS" sz="2800" b="1" i="0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</a:br>
            <a:r>
              <a:rPr kumimoji="0" lang="en-GB" sz="2000" b="1" i="1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  <a:t>Iceland is in its own league when it comes to housing price increases</a:t>
            </a:r>
            <a:endParaRPr kumimoji="0" lang="is-IS" sz="2800" b="1" i="0" u="none" strike="noStrike" kern="1200" cap="none" spc="0" normalizeH="0" baseline="0" noProof="0" dirty="0">
              <a:ln>
                <a:noFill/>
              </a:ln>
              <a:solidFill>
                <a:srgbClr val="11223A"/>
              </a:solidFill>
              <a:effectLst/>
              <a:uLnTx/>
              <a:uFillTx/>
              <a:latin typeface="Setimo" panose="020B0603020204030204" pitchFamily="34" charset="0"/>
              <a:ea typeface="+mn-ea"/>
              <a:cs typeface="Setimo" panose="020B060302020403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423B718-3800-B4FF-4F5B-018077485E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6321869"/>
              </p:ext>
            </p:extLst>
          </p:nvPr>
        </p:nvGraphicFramePr>
        <p:xfrm>
          <a:off x="876297" y="1497067"/>
          <a:ext cx="5124195" cy="4516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" name="Línurit 2">
            <a:extLst>
              <a:ext uri="{FF2B5EF4-FFF2-40B4-BE49-F238E27FC236}">
                <a16:creationId xmlns:a16="http://schemas.microsoft.com/office/drawing/2014/main" id="{40EB3823-F774-23C8-C464-C8F5478EB2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8866055"/>
              </p:ext>
            </p:extLst>
          </p:nvPr>
        </p:nvGraphicFramePr>
        <p:xfrm>
          <a:off x="6430485" y="1497067"/>
          <a:ext cx="5124196" cy="474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49413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54251A-480F-2100-81B4-EEC9D4308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41AECD8D-0CFF-539A-E714-AD0958E5C9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563301" y="343230"/>
            <a:ext cx="3336010" cy="590147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641F55DF-F303-DED9-AD22-544C81D65DA5}"/>
              </a:ext>
            </a:extLst>
          </p:cNvPr>
          <p:cNvSpPr/>
          <p:nvPr/>
        </p:nvSpPr>
        <p:spPr>
          <a:xfrm>
            <a:off x="10974241" y="254977"/>
            <a:ext cx="580440" cy="6052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s-I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5CE3D41B-C967-C189-29A4-DD2297CC84F3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995" y="439069"/>
            <a:ext cx="844491" cy="4211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058D560-5BA0-3328-FBC3-2005FA6AC23A}"/>
              </a:ext>
            </a:extLst>
          </p:cNvPr>
          <p:cNvSpPr txBox="1"/>
          <p:nvPr/>
        </p:nvSpPr>
        <p:spPr>
          <a:xfrm>
            <a:off x="876298" y="434793"/>
            <a:ext cx="951749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sz="3200" b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Launaþróun útskýrir stóran hluta, en ekki allan</a:t>
            </a:r>
            <a:br>
              <a:rPr lang="is-IS" sz="3200" b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</a:br>
            <a:r>
              <a:rPr lang="en-GB" sz="2400" b="1" i="1" noProof="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Wage increases explain a large part, but not all</a:t>
            </a:r>
            <a:endParaRPr kumimoji="0" lang="is-IS" sz="3200" b="1" i="0" u="none" strike="noStrike" kern="1200" cap="none" spc="0" normalizeH="0" baseline="0" noProof="0" dirty="0">
              <a:ln>
                <a:noFill/>
              </a:ln>
              <a:solidFill>
                <a:srgbClr val="11223A"/>
              </a:solidFill>
              <a:effectLst/>
              <a:uLnTx/>
              <a:uFillTx/>
              <a:latin typeface="Setimo" panose="020B0603020204030204" pitchFamily="34" charset="0"/>
              <a:ea typeface="+mn-ea"/>
              <a:cs typeface="Setimo" panose="020B0603020204030204" pitchFamily="34" charset="0"/>
            </a:endParaRP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D62D4022-FC1A-DC70-C88C-C803D9364C3F}"/>
              </a:ext>
            </a:extLst>
          </p:cNvPr>
          <p:cNvSpPr txBox="1">
            <a:spLocks/>
          </p:cNvSpPr>
          <p:nvPr/>
        </p:nvSpPr>
        <p:spPr>
          <a:xfrm>
            <a:off x="876000" y="1449882"/>
            <a:ext cx="10678383" cy="129657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marL="285750" indent="-28575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baseline="3000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defRPr>
            </a:lvl1pPr>
            <a:lvl2pPr marL="742950" lvl="1" indent="-285750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aseline="3000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is-IS" dirty="0">
                <a:latin typeface="Setimo"/>
              </a:rPr>
              <a:t>Húsnæðisverð er </a:t>
            </a:r>
            <a:r>
              <a:rPr lang="is-IS" b="1" dirty="0">
                <a:latin typeface="Setimo"/>
              </a:rPr>
              <a:t>hærra hlutfall af launum </a:t>
            </a:r>
            <a:r>
              <a:rPr lang="is-IS" dirty="0">
                <a:latin typeface="Setimo"/>
              </a:rPr>
              <a:t>nú en áður, líkt og á flestum hinum Norðurlöndunum</a:t>
            </a:r>
            <a:br>
              <a:rPr lang="is-IS" dirty="0">
                <a:latin typeface="Setimo"/>
              </a:rPr>
            </a:br>
            <a:r>
              <a:rPr lang="en-GB" sz="1600" i="1" noProof="0" dirty="0">
                <a:latin typeface="Setimo"/>
              </a:rPr>
              <a:t>The price-to-income ratio </a:t>
            </a:r>
            <a:r>
              <a:rPr lang="en-GB" sz="1600" b="1" i="1" noProof="0" dirty="0">
                <a:latin typeface="Setimo"/>
              </a:rPr>
              <a:t>has increased</a:t>
            </a:r>
            <a:r>
              <a:rPr lang="en-GB" sz="1600" i="1" noProof="0" dirty="0">
                <a:latin typeface="Setimo"/>
              </a:rPr>
              <a:t> in Iceland, as in most other Nordic countries</a:t>
            </a:r>
            <a:endParaRPr lang="en-GB" noProof="0" dirty="0">
              <a:latin typeface="Setimo"/>
            </a:endParaRPr>
          </a:p>
          <a:p>
            <a:r>
              <a:rPr lang="is-IS" dirty="0">
                <a:latin typeface="Setimo"/>
              </a:rPr>
              <a:t>Leiguverð er </a:t>
            </a:r>
            <a:r>
              <a:rPr lang="is-IS" b="1" dirty="0">
                <a:latin typeface="Setimo"/>
              </a:rPr>
              <a:t>lægra hlutfall af launum </a:t>
            </a:r>
            <a:r>
              <a:rPr lang="is-IS" dirty="0">
                <a:latin typeface="Setimo"/>
              </a:rPr>
              <a:t>en það var árið 2000 </a:t>
            </a:r>
            <a:r>
              <a:rPr lang="is-IS" b="1" dirty="0">
                <a:latin typeface="Setimo"/>
              </a:rPr>
              <a:t>í samanburðarlöndum</a:t>
            </a:r>
            <a:r>
              <a:rPr lang="is-IS" dirty="0">
                <a:latin typeface="Setimo"/>
              </a:rPr>
              <a:t>, en ekki á Íslandi</a:t>
            </a:r>
            <a:br>
              <a:rPr lang="is-IS" dirty="0">
                <a:latin typeface="Setimo"/>
              </a:rPr>
            </a:br>
            <a:r>
              <a:rPr lang="en-GB" sz="1600" i="1" noProof="1">
                <a:latin typeface="Setimo"/>
              </a:rPr>
              <a:t>The rent-to-income ratio </a:t>
            </a:r>
            <a:r>
              <a:rPr lang="en-GB" sz="1600" b="1" i="1" noProof="1">
                <a:latin typeface="Setimo"/>
              </a:rPr>
              <a:t>has lowered</a:t>
            </a:r>
            <a:r>
              <a:rPr lang="en-GB" sz="1600" i="1" noProof="1">
                <a:latin typeface="Setimo"/>
              </a:rPr>
              <a:t> since 2000 </a:t>
            </a:r>
            <a:r>
              <a:rPr lang="en-GB" sz="1600" b="1" i="1" noProof="1">
                <a:latin typeface="Setimo"/>
              </a:rPr>
              <a:t>in comparable countries</a:t>
            </a:r>
            <a:r>
              <a:rPr lang="en-GB" sz="1600" i="1" noProof="1">
                <a:latin typeface="Setimo"/>
              </a:rPr>
              <a:t>, but not in Iceland</a:t>
            </a:r>
            <a:endParaRPr lang="is-IS" noProof="0" dirty="0">
              <a:latin typeface="Setimo"/>
            </a:endParaRPr>
          </a:p>
        </p:txBody>
      </p:sp>
      <p:graphicFrame>
        <p:nvGraphicFramePr>
          <p:cNvPr id="13" name="Línurit 1">
            <a:extLst>
              <a:ext uri="{FF2B5EF4-FFF2-40B4-BE49-F238E27FC236}">
                <a16:creationId xmlns:a16="http://schemas.microsoft.com/office/drawing/2014/main" id="{165E5D3C-221E-4D53-8EF9-3B7C4CC1C8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7815885"/>
              </p:ext>
            </p:extLst>
          </p:nvPr>
        </p:nvGraphicFramePr>
        <p:xfrm>
          <a:off x="6334681" y="2875750"/>
          <a:ext cx="5220000" cy="342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" name="Línurit 3">
            <a:extLst>
              <a:ext uri="{FF2B5EF4-FFF2-40B4-BE49-F238E27FC236}">
                <a16:creationId xmlns:a16="http://schemas.microsoft.com/office/drawing/2014/main" id="{721ED800-A44F-402E-0B23-B3F24FA323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3635145"/>
              </p:ext>
            </p:extLst>
          </p:nvPr>
        </p:nvGraphicFramePr>
        <p:xfrm>
          <a:off x="637320" y="3001007"/>
          <a:ext cx="5220000" cy="342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39443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36421-F6C8-F7CF-0A01-3A876E307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00B75217-9EBF-C3EE-E7AE-9322627DFD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718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CA7ADF-1910-550D-1113-B7043E44D247}"/>
              </a:ext>
            </a:extLst>
          </p:cNvPr>
          <p:cNvSpPr txBox="1"/>
          <p:nvPr/>
        </p:nvSpPr>
        <p:spPr>
          <a:xfrm>
            <a:off x="1698904" y="2644170"/>
            <a:ext cx="91542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+mj-lt"/>
              <a:buAutoNum type="arabicPeriod"/>
              <a:defRPr/>
            </a:pPr>
            <a:r>
              <a:rPr lang="is-IS" sz="3200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Þróun síðustu ára á húsnæðismarkaði</a:t>
            </a:r>
            <a:br>
              <a:rPr lang="is-IS" sz="3200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</a:b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Recent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developments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in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the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housing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market</a:t>
            </a:r>
            <a:endParaRPr lang="is-IS" sz="2400" i="1" dirty="0">
              <a:solidFill>
                <a:prstClr val="white">
                  <a:lumMod val="65000"/>
                </a:prstClr>
              </a:solidFill>
              <a:latin typeface="Aptos Display" panose="02110004020202020204"/>
              <a:cs typeface="Poppins Light" panose="00000400000000000000" pitchFamily="2" charset="0"/>
            </a:endParaRPr>
          </a:p>
          <a:p>
            <a:pPr marL="514350" lvl="0" indent="-514350">
              <a:buFont typeface="+mj-lt"/>
              <a:buAutoNum type="arabicPeriod"/>
              <a:defRPr/>
            </a:pPr>
            <a:r>
              <a:rPr lang="is-IS" sz="3200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Af hverju er húsnæðisverð svona hátt?</a:t>
            </a:r>
            <a:br>
              <a:rPr lang="is-IS" sz="3200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</a:b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Why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 is </a:t>
            </a: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housing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so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expensive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is-IS" sz="3200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Hvað getum við gert?</a:t>
            </a:r>
            <a:br>
              <a:rPr lang="is-IS" sz="3200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</a:b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What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can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we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do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?</a:t>
            </a:r>
            <a:endParaRPr lang="is-IS" sz="3200" dirty="0">
              <a:solidFill>
                <a:prstClr val="white">
                  <a:lumMod val="65000"/>
                </a:prstClr>
              </a:solidFill>
              <a:latin typeface="Aptos Display" panose="02110004020202020204"/>
              <a:cs typeface="Poppins Light" panose="00000400000000000000" pitchFamily="2" charset="0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E6ECA267-5048-CB46-CE3E-3AADC2B580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4841" y="337796"/>
            <a:ext cx="1440783" cy="718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58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DE5696-1CEE-8B71-C68D-CB19C5DA5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178C7B54-4C77-8825-4C78-9ECF48A6CD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563301" y="343230"/>
            <a:ext cx="3336010" cy="590147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96E63D36-C890-C4EC-A549-6A2077650BBB}"/>
              </a:ext>
            </a:extLst>
          </p:cNvPr>
          <p:cNvSpPr/>
          <p:nvPr/>
        </p:nvSpPr>
        <p:spPr>
          <a:xfrm>
            <a:off x="10974241" y="254977"/>
            <a:ext cx="580440" cy="6052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s-I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232C9872-1D07-E0AE-F658-2B9329B7A90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995" y="439069"/>
            <a:ext cx="844491" cy="4211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D19F3B9-2777-C8AD-8FD3-D833B7606774}"/>
              </a:ext>
            </a:extLst>
          </p:cNvPr>
          <p:cNvSpPr txBox="1"/>
          <p:nvPr/>
        </p:nvSpPr>
        <p:spPr>
          <a:xfrm>
            <a:off x="876298" y="434793"/>
            <a:ext cx="9675697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sz="3200" b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Hröð fólksfjölgun hefur hækkað húsnæðisverð</a:t>
            </a:r>
            <a:br>
              <a:rPr kumimoji="0" lang="is-IS" sz="3400" b="1" i="0" u="none" strike="noStrike" kern="1200" cap="none" spc="0" normalizeH="0" baseline="0" noProof="0" dirty="0">
                <a:ln>
                  <a:noFill/>
                </a:ln>
                <a:solidFill>
                  <a:srgbClr val="11223A"/>
                </a:solidFill>
                <a:effectLst/>
                <a:uLnTx/>
                <a:uFillTx/>
                <a:latin typeface="Setimo"/>
                <a:ea typeface="+mn-ea"/>
                <a:cs typeface="Setimo" panose="020B0603020204030204" pitchFamily="34" charset="0"/>
              </a:rPr>
            </a:b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Rapid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population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growth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has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contributed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to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higher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housing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prices</a:t>
            </a:r>
            <a:endParaRPr kumimoji="0" lang="is-IS" sz="3400" b="1" i="0" u="none" strike="noStrike" kern="1200" cap="none" spc="0" normalizeH="0" baseline="0" noProof="0" dirty="0">
              <a:ln>
                <a:noFill/>
              </a:ln>
              <a:solidFill>
                <a:srgbClr val="11223A"/>
              </a:solidFill>
              <a:effectLst/>
              <a:uLnTx/>
              <a:uFillTx/>
              <a:latin typeface="Setimo" panose="020B0603020204030204" pitchFamily="34" charset="0"/>
              <a:ea typeface="+mn-ea"/>
              <a:cs typeface="Setimo" panose="020B0603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8F7B23-F3FE-0FEE-DC21-EB2D53B3535C}"/>
              </a:ext>
            </a:extLst>
          </p:cNvPr>
          <p:cNvSpPr txBox="1"/>
          <p:nvPr/>
        </p:nvSpPr>
        <p:spPr>
          <a:xfrm>
            <a:off x="876298" y="1762425"/>
            <a:ext cx="5299765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sz="2000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Helstu þættir til </a:t>
            </a:r>
            <a:r>
              <a:rPr lang="is-IS" sz="2000" b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hækkunar</a:t>
            </a:r>
            <a:r>
              <a:rPr lang="is-IS" sz="2000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húsnæðisverðs 2019-2024</a:t>
            </a:r>
            <a:br>
              <a:rPr lang="is-IS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</a:br>
            <a:r>
              <a:rPr lang="is-IS" sz="1600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House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1600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prices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– </a:t>
            </a:r>
            <a:r>
              <a:rPr lang="is-IS" sz="1600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Main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1600" b="1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positive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1600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contributing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1600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factors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2019-2024</a:t>
            </a:r>
          </a:p>
        </p:txBody>
      </p:sp>
      <p:pic>
        <p:nvPicPr>
          <p:cNvPr id="12" name="Graphic 11" descr="Group of women with solid fill">
            <a:extLst>
              <a:ext uri="{FF2B5EF4-FFF2-40B4-BE49-F238E27FC236}">
                <a16:creationId xmlns:a16="http://schemas.microsoft.com/office/drawing/2014/main" id="{E18732E4-F674-55C7-141B-474A1524DA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96266" y="2533695"/>
            <a:ext cx="584775" cy="584775"/>
          </a:xfrm>
          <a:prstGeom prst="rect">
            <a:avLst/>
          </a:prstGeom>
        </p:spPr>
      </p:pic>
      <p:pic>
        <p:nvPicPr>
          <p:cNvPr id="14" name="Graphic 13" descr="Mortgage with solid fill">
            <a:extLst>
              <a:ext uri="{FF2B5EF4-FFF2-40B4-BE49-F238E27FC236}">
                <a16:creationId xmlns:a16="http://schemas.microsoft.com/office/drawing/2014/main" id="{CD8C08A2-2639-E65C-978C-A03759F87F4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09175" y="2448023"/>
            <a:ext cx="718740" cy="718740"/>
          </a:xfrm>
          <a:prstGeom prst="rect">
            <a:avLst/>
          </a:prstGeom>
        </p:spPr>
      </p:pic>
      <p:pic>
        <p:nvPicPr>
          <p:cNvPr id="16" name="Graphic 15" descr="Volcano with solid fill">
            <a:extLst>
              <a:ext uri="{FF2B5EF4-FFF2-40B4-BE49-F238E27FC236}">
                <a16:creationId xmlns:a16="http://schemas.microsoft.com/office/drawing/2014/main" id="{B451398D-0CEE-A711-9FA3-050AE0AD15D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001643" y="2438769"/>
            <a:ext cx="682752" cy="68275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BE36EC7-A35E-02F7-8ED1-AA2906BDDCB7}"/>
              </a:ext>
            </a:extLst>
          </p:cNvPr>
          <p:cNvSpPr txBox="1"/>
          <p:nvPr/>
        </p:nvSpPr>
        <p:spPr>
          <a:xfrm>
            <a:off x="1178355" y="3126625"/>
            <a:ext cx="1691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1600" b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Mannfjölgun</a:t>
            </a:r>
            <a:br>
              <a:rPr lang="is-IS" b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</a:br>
            <a:r>
              <a:rPr lang="is-IS" sz="1200" b="1" i="1" dirty="0" err="1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Population</a:t>
            </a:r>
            <a:r>
              <a:rPr lang="is-IS" sz="1200" b="1" i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 </a:t>
            </a:r>
            <a:r>
              <a:rPr lang="is-IS" sz="1200" b="1" i="1" dirty="0" err="1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growth</a:t>
            </a:r>
            <a:endParaRPr lang="is-IS" b="1" dirty="0">
              <a:solidFill>
                <a:srgbClr val="11223A"/>
              </a:solidFill>
              <a:latin typeface="Setimo" panose="020B0603020204030204" pitchFamily="34" charset="0"/>
              <a:cs typeface="Setimo" panose="020B0603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C3B0EAC-4F4D-B612-A5BE-762ECC3E5F78}"/>
              </a:ext>
            </a:extLst>
          </p:cNvPr>
          <p:cNvSpPr txBox="1"/>
          <p:nvPr/>
        </p:nvSpPr>
        <p:spPr>
          <a:xfrm>
            <a:off x="2719712" y="3155607"/>
            <a:ext cx="17946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1400" b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Vextir 2019-2021</a:t>
            </a:r>
            <a:br>
              <a:rPr lang="is-IS" sz="1400" b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</a:br>
            <a:r>
              <a:rPr lang="is-IS" sz="1200" b="1" i="1" dirty="0" err="1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Interest</a:t>
            </a:r>
            <a:r>
              <a:rPr lang="is-IS" sz="1200" b="1" i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 </a:t>
            </a:r>
            <a:r>
              <a:rPr lang="is-IS" sz="1200" b="1" i="1" dirty="0" err="1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rates</a:t>
            </a:r>
            <a:r>
              <a:rPr lang="is-IS" sz="1200" b="1" i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 ´19-´21</a:t>
            </a:r>
            <a:endParaRPr lang="is-IS" b="1" dirty="0">
              <a:solidFill>
                <a:srgbClr val="11223A"/>
              </a:solidFill>
              <a:latin typeface="Setimo" panose="020B0603020204030204" pitchFamily="34" charset="0"/>
              <a:cs typeface="Setimo" panose="020B0603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1B70D7-6C04-50DF-28D6-C4EA7DE6F0C0}"/>
              </a:ext>
            </a:extLst>
          </p:cNvPr>
          <p:cNvSpPr txBox="1"/>
          <p:nvPr/>
        </p:nvSpPr>
        <p:spPr>
          <a:xfrm>
            <a:off x="4502155" y="3129676"/>
            <a:ext cx="1691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1600" b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Ómældir þættir</a:t>
            </a:r>
            <a:br>
              <a:rPr lang="is-IS" b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</a:br>
            <a:r>
              <a:rPr lang="is-IS" sz="1200" b="1" i="1" dirty="0" err="1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Unmeasured</a:t>
            </a:r>
            <a:r>
              <a:rPr lang="is-IS" sz="1200" b="1" i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 </a:t>
            </a:r>
            <a:r>
              <a:rPr lang="is-IS" sz="1200" b="1" i="1" dirty="0" err="1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factors</a:t>
            </a:r>
            <a:endParaRPr lang="is-IS" b="1" dirty="0">
              <a:solidFill>
                <a:srgbClr val="11223A"/>
              </a:solidFill>
              <a:latin typeface="Setimo" panose="020B0603020204030204" pitchFamily="34" charset="0"/>
              <a:cs typeface="Setimo" panose="020B0603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CC746D-91C7-99B9-A324-6002FD0CC240}"/>
              </a:ext>
            </a:extLst>
          </p:cNvPr>
          <p:cNvSpPr txBox="1"/>
          <p:nvPr/>
        </p:nvSpPr>
        <p:spPr>
          <a:xfrm>
            <a:off x="5055659" y="6300096"/>
            <a:ext cx="15325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s-IS" sz="1000" dirty="0">
                <a:latin typeface="Setimo" panose="020B0603020204030204" pitchFamily="34" charset="0"/>
                <a:cs typeface="Setimo" panose="020B0603020204030204" pitchFamily="34" charset="0"/>
                <a:hlinkClick r:id="rId12"/>
              </a:rPr>
              <a:t>Heimild: Seðlabankinn</a:t>
            </a:r>
            <a:endParaRPr lang="is-IS" sz="1000" dirty="0">
              <a:latin typeface="Setimo" panose="020B0603020204030204" pitchFamily="34" charset="0"/>
              <a:cs typeface="Setimo" panose="020B0603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2E1286-A9DB-1027-4F38-E2A0A2B213D5}"/>
              </a:ext>
            </a:extLst>
          </p:cNvPr>
          <p:cNvSpPr txBox="1"/>
          <p:nvPr/>
        </p:nvSpPr>
        <p:spPr>
          <a:xfrm>
            <a:off x="972567" y="4109379"/>
            <a:ext cx="5203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s-IS" sz="2000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Helstu þættir til </a:t>
            </a:r>
            <a:r>
              <a:rPr lang="is-IS" sz="2000" b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lækkunar</a:t>
            </a:r>
            <a:r>
              <a:rPr lang="is-IS" sz="2000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húsnæðisverðs 2019-2024</a:t>
            </a:r>
            <a:br>
              <a:rPr lang="is-IS" sz="2000" baseline="30000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</a:br>
            <a:r>
              <a:rPr lang="is-IS" sz="1600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House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1600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prices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– </a:t>
            </a:r>
            <a:r>
              <a:rPr lang="is-IS" sz="1600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Main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1600" b="1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negative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1600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contributing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1600" i="1" baseline="30000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factors</a:t>
            </a:r>
            <a:r>
              <a:rPr lang="is-IS" sz="1600" i="1" baseline="30000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2019-2024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6DE9B58-F82C-1126-F6F7-2D8ABFF3B5A6}"/>
              </a:ext>
            </a:extLst>
          </p:cNvPr>
          <p:cNvSpPr txBox="1"/>
          <p:nvPr/>
        </p:nvSpPr>
        <p:spPr>
          <a:xfrm>
            <a:off x="1687065" y="5548718"/>
            <a:ext cx="17946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1400" b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Vextir 2022-2025</a:t>
            </a:r>
            <a:br>
              <a:rPr lang="is-IS" b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</a:br>
            <a:r>
              <a:rPr lang="is-IS" sz="1200" b="1" i="1" dirty="0" err="1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Interest</a:t>
            </a:r>
            <a:r>
              <a:rPr lang="is-IS" sz="1200" b="1" i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 </a:t>
            </a:r>
            <a:r>
              <a:rPr lang="is-IS" sz="1200" b="1" i="1" dirty="0" err="1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rates</a:t>
            </a:r>
            <a:r>
              <a:rPr lang="is-IS" sz="1200" b="1" i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 ´22-´25</a:t>
            </a:r>
            <a:endParaRPr lang="is-IS" b="1" dirty="0">
              <a:solidFill>
                <a:srgbClr val="11223A"/>
              </a:solidFill>
              <a:latin typeface="Setimo" panose="020B0603020204030204" pitchFamily="34" charset="0"/>
              <a:cs typeface="Setimo" panose="020B0603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6F3776D-7F79-2B4B-B31E-4B4971F71A5E}"/>
              </a:ext>
            </a:extLst>
          </p:cNvPr>
          <p:cNvSpPr txBox="1"/>
          <p:nvPr/>
        </p:nvSpPr>
        <p:spPr>
          <a:xfrm>
            <a:off x="3889742" y="5548718"/>
            <a:ext cx="17946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1400" b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Uppbygging</a:t>
            </a:r>
            <a:br>
              <a:rPr lang="is-IS" sz="1400" b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</a:br>
            <a:r>
              <a:rPr lang="is-IS" sz="1200" b="1" i="1" dirty="0" err="1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Housing</a:t>
            </a:r>
            <a:r>
              <a:rPr lang="is-IS" sz="1200" b="1" i="1" dirty="0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 </a:t>
            </a:r>
            <a:r>
              <a:rPr lang="is-IS" sz="1200" b="1" i="1" dirty="0" err="1">
                <a:solidFill>
                  <a:srgbClr val="11223A"/>
                </a:solidFill>
                <a:latin typeface="Setimo" panose="020B0603020204030204" pitchFamily="34" charset="0"/>
                <a:cs typeface="Setimo" panose="020B0603020204030204" pitchFamily="34" charset="0"/>
              </a:rPr>
              <a:t>construction</a:t>
            </a:r>
            <a:endParaRPr lang="is-IS" b="1" dirty="0">
              <a:solidFill>
                <a:srgbClr val="11223A"/>
              </a:solidFill>
              <a:latin typeface="Setimo" panose="020B0603020204030204" pitchFamily="34" charset="0"/>
              <a:cs typeface="Setimo" panose="020B0603020204030204" pitchFamily="34" charset="0"/>
            </a:endParaRPr>
          </a:p>
        </p:txBody>
      </p:sp>
      <p:pic>
        <p:nvPicPr>
          <p:cNvPr id="28" name="Graphic 27" descr="Mortgage with solid fill">
            <a:extLst>
              <a:ext uri="{FF2B5EF4-FFF2-40B4-BE49-F238E27FC236}">
                <a16:creationId xmlns:a16="http://schemas.microsoft.com/office/drawing/2014/main" id="{199C0779-5501-A21B-2C21-CF8B078F473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98575" y="4860755"/>
            <a:ext cx="718740" cy="718740"/>
          </a:xfrm>
          <a:prstGeom prst="rect">
            <a:avLst/>
          </a:prstGeom>
        </p:spPr>
      </p:pic>
      <p:pic>
        <p:nvPicPr>
          <p:cNvPr id="30" name="Graphic 29" descr="Crane with solid fill">
            <a:extLst>
              <a:ext uri="{FF2B5EF4-FFF2-40B4-BE49-F238E27FC236}">
                <a16:creationId xmlns:a16="http://schemas.microsoft.com/office/drawing/2014/main" id="{5F5A2F65-D98B-73F9-7011-72DE1F8C606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402036" y="4829978"/>
            <a:ext cx="718740" cy="718740"/>
          </a:xfrm>
          <a:prstGeom prst="rect">
            <a:avLst/>
          </a:prstGeom>
        </p:spPr>
      </p:pic>
      <p:graphicFrame>
        <p:nvGraphicFramePr>
          <p:cNvPr id="31" name="Línurit 1">
            <a:extLst>
              <a:ext uri="{FF2B5EF4-FFF2-40B4-BE49-F238E27FC236}">
                <a16:creationId xmlns:a16="http://schemas.microsoft.com/office/drawing/2014/main" id="{A3624B12-D570-410E-B246-37756DF65F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3890447"/>
              </p:ext>
            </p:extLst>
          </p:nvPr>
        </p:nvGraphicFramePr>
        <p:xfrm>
          <a:off x="6685463" y="1725815"/>
          <a:ext cx="5331757" cy="4820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</p:spTree>
    <p:extLst>
      <p:ext uri="{BB962C8B-B14F-4D97-AF65-F5344CB8AC3E}">
        <p14:creationId xmlns:p14="http://schemas.microsoft.com/office/powerpoint/2010/main" val="2041579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F2E64E-9D86-0489-F727-1EAF5700A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4B29D90F-79A9-2D0F-87FC-F620EB20F4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572826" y="254977"/>
            <a:ext cx="3336010" cy="590147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ABCDC11-5F52-F95B-4690-BA965414CD55}"/>
              </a:ext>
            </a:extLst>
          </p:cNvPr>
          <p:cNvSpPr/>
          <p:nvPr/>
        </p:nvSpPr>
        <p:spPr>
          <a:xfrm>
            <a:off x="10974241" y="254977"/>
            <a:ext cx="580440" cy="6052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s-I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9598C69C-3B7E-B1A8-1FD6-E7D1FB8CC28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995" y="439069"/>
            <a:ext cx="844491" cy="4211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F8AE61B-AA80-89EC-8A39-A4F90A061FDE}"/>
              </a:ext>
            </a:extLst>
          </p:cNvPr>
          <p:cNvSpPr txBox="1"/>
          <p:nvPr/>
        </p:nvSpPr>
        <p:spPr>
          <a:xfrm>
            <a:off x="876298" y="434793"/>
            <a:ext cx="9517502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sz="3200" b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Fjölgun aðfluttra hefur hækkað leiguverð</a:t>
            </a:r>
            <a:br>
              <a:rPr lang="is-IS" sz="3400" b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</a:b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Net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migration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has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contributed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to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higher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rent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prices</a:t>
            </a:r>
            <a:endParaRPr kumimoji="0" lang="is-IS" sz="3400" b="1" i="1" u="none" strike="noStrike" kern="1200" cap="none" spc="0" normalizeH="0" baseline="0" noProof="0" dirty="0">
              <a:ln>
                <a:noFill/>
              </a:ln>
              <a:solidFill>
                <a:srgbClr val="11223A"/>
              </a:solidFill>
              <a:effectLst/>
              <a:uLnTx/>
              <a:uFillTx/>
              <a:latin typeface="Setimo" panose="020B0603020204030204" pitchFamily="34" charset="0"/>
              <a:ea typeface="+mn-ea"/>
              <a:cs typeface="Setimo" panose="020B0603020204030204" pitchFamily="34" charset="0"/>
            </a:endParaRPr>
          </a:p>
        </p:txBody>
      </p:sp>
      <p:graphicFrame>
        <p:nvGraphicFramePr>
          <p:cNvPr id="3" name="Línurit 1">
            <a:extLst>
              <a:ext uri="{FF2B5EF4-FFF2-40B4-BE49-F238E27FC236}">
                <a16:creationId xmlns:a16="http://schemas.microsoft.com/office/drawing/2014/main" id="{655F3FF0-1507-4EEA-B465-24E65E557F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9182557"/>
              </p:ext>
            </p:extLst>
          </p:nvPr>
        </p:nvGraphicFramePr>
        <p:xfrm>
          <a:off x="6592154" y="1568715"/>
          <a:ext cx="5219702" cy="5289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" name="Línurit 1">
            <a:extLst>
              <a:ext uri="{FF2B5EF4-FFF2-40B4-BE49-F238E27FC236}">
                <a16:creationId xmlns:a16="http://schemas.microsoft.com/office/drawing/2014/main" id="{62E70530-3EA0-4452-9C67-4EDD5CD57F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6912738"/>
              </p:ext>
            </p:extLst>
          </p:nvPr>
        </p:nvGraphicFramePr>
        <p:xfrm>
          <a:off x="876298" y="1568715"/>
          <a:ext cx="5477175" cy="4854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491786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CEFF97-A41E-2BBC-675E-903815703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B0ABC31-2326-85D5-5150-5E673D4E92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563301" y="343230"/>
            <a:ext cx="3336010" cy="590147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F21ADB7F-9E10-C1EB-D46B-869844774498}"/>
              </a:ext>
            </a:extLst>
          </p:cNvPr>
          <p:cNvSpPr/>
          <p:nvPr/>
        </p:nvSpPr>
        <p:spPr>
          <a:xfrm>
            <a:off x="10974241" y="254977"/>
            <a:ext cx="580440" cy="60528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s-I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62DFD9F8-9970-2A7A-53EB-4AEC4EFFA76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995" y="439069"/>
            <a:ext cx="844491" cy="4211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FABD9A0-784B-8389-CC08-F15CF959C144}"/>
              </a:ext>
            </a:extLst>
          </p:cNvPr>
          <p:cNvSpPr txBox="1"/>
          <p:nvPr/>
        </p:nvSpPr>
        <p:spPr>
          <a:xfrm>
            <a:off x="876298" y="434793"/>
            <a:ext cx="951749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sz="3200" b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Hærri vextir hafa ekki dugað til að lækka verð</a:t>
            </a:r>
            <a:br>
              <a:rPr lang="is-IS" sz="3200" b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</a:b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Higher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interest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rates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have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not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managed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to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lower</a:t>
            </a:r>
            <a:r>
              <a:rPr lang="is-IS" sz="2400" b="1" i="1" dirty="0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 </a:t>
            </a:r>
            <a:r>
              <a:rPr lang="is-IS" sz="2400" b="1" i="1" dirty="0" err="1">
                <a:solidFill>
                  <a:srgbClr val="11223A"/>
                </a:solidFill>
                <a:latin typeface="Setimo"/>
                <a:cs typeface="Setimo" panose="020B0603020204030204" pitchFamily="34" charset="0"/>
              </a:rPr>
              <a:t>prices</a:t>
            </a:r>
            <a:endParaRPr kumimoji="0" lang="is-IS" sz="3400" b="1" i="1" u="none" strike="noStrike" kern="1200" cap="none" spc="0" normalizeH="0" baseline="0" noProof="0" dirty="0">
              <a:ln>
                <a:noFill/>
              </a:ln>
              <a:solidFill>
                <a:srgbClr val="11223A"/>
              </a:solidFill>
              <a:effectLst/>
              <a:uLnTx/>
              <a:uFillTx/>
              <a:latin typeface="Setimo" panose="020B0603020204030204" pitchFamily="34" charset="0"/>
              <a:ea typeface="+mn-ea"/>
              <a:cs typeface="Setimo" panose="020B0603020204030204" pitchFamily="34" charset="0"/>
            </a:endParaRPr>
          </a:p>
        </p:txBody>
      </p:sp>
      <p:graphicFrame>
        <p:nvGraphicFramePr>
          <p:cNvPr id="5" name="Línurit 4">
            <a:extLst>
              <a:ext uri="{FF2B5EF4-FFF2-40B4-BE49-F238E27FC236}">
                <a16:creationId xmlns:a16="http://schemas.microsoft.com/office/drawing/2014/main" id="{52E7125D-99B2-4662-BC6C-6E7CE6B124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288416"/>
              </p:ext>
            </p:extLst>
          </p:nvPr>
        </p:nvGraphicFramePr>
        <p:xfrm>
          <a:off x="795516" y="1573566"/>
          <a:ext cx="5220000" cy="4849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3" name="Línurit 12">
            <a:extLst>
              <a:ext uri="{FF2B5EF4-FFF2-40B4-BE49-F238E27FC236}">
                <a16:creationId xmlns:a16="http://schemas.microsoft.com/office/drawing/2014/main" id="{59F80779-DD1A-47AA-956E-89AE968286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6455020"/>
              </p:ext>
            </p:extLst>
          </p:nvPr>
        </p:nvGraphicFramePr>
        <p:xfrm>
          <a:off x="6176485" y="1572992"/>
          <a:ext cx="5220000" cy="518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039155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3CF83-6B14-6FA7-9420-D880BBCEA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3B474ED9-5CE4-FEA6-FB40-209D0B7586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718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446695-790F-D044-4B2F-76B66F1021C9}"/>
              </a:ext>
            </a:extLst>
          </p:cNvPr>
          <p:cNvSpPr txBox="1"/>
          <p:nvPr/>
        </p:nvSpPr>
        <p:spPr>
          <a:xfrm>
            <a:off x="1698904" y="2644170"/>
            <a:ext cx="91542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+mj-lt"/>
              <a:buAutoNum type="arabicPeriod"/>
              <a:defRPr/>
            </a:pPr>
            <a:r>
              <a:rPr lang="is-IS" sz="3200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Þróun síðustu ára á húsnæðismarkaði</a:t>
            </a:r>
            <a:br>
              <a:rPr lang="is-IS" sz="3200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</a:b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Recent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developments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in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the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housing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market</a:t>
            </a:r>
            <a:endParaRPr lang="is-IS" sz="2400" i="1" dirty="0">
              <a:solidFill>
                <a:prstClr val="white">
                  <a:lumMod val="65000"/>
                </a:prstClr>
              </a:solidFill>
              <a:latin typeface="Aptos Display" panose="02110004020202020204"/>
              <a:cs typeface="Poppins Light" panose="00000400000000000000" pitchFamily="2" charset="0"/>
            </a:endParaRPr>
          </a:p>
          <a:p>
            <a:pPr marL="514350" lvl="0" indent="-514350">
              <a:buFont typeface="+mj-lt"/>
              <a:buAutoNum type="arabicPeriod"/>
              <a:defRPr/>
            </a:pPr>
            <a:r>
              <a:rPr lang="is-IS" sz="3200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Af hverju er húsnæðisverð svona hátt?</a:t>
            </a:r>
            <a:br>
              <a:rPr lang="is-IS" sz="3200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</a:b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Why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is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housing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so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expensive</a:t>
            </a:r>
            <a:r>
              <a:rPr lang="is-IS" sz="2400" i="1" dirty="0">
                <a:solidFill>
                  <a:prstClr val="white">
                    <a:lumMod val="65000"/>
                  </a:prstClr>
                </a:solidFill>
                <a:latin typeface="Aptos Display" panose="02110004020202020204"/>
                <a:cs typeface="Poppins Light" panose="00000400000000000000" pitchFamily="2" charset="0"/>
              </a:rPr>
              <a:t>?</a:t>
            </a:r>
            <a:endParaRPr lang="is-IS" sz="3200" dirty="0">
              <a:solidFill>
                <a:prstClr val="white">
                  <a:lumMod val="65000"/>
                </a:prstClr>
              </a:solidFill>
              <a:latin typeface="Aptos Display" panose="02110004020202020204"/>
              <a:cs typeface="Poppins Light" panose="00000400000000000000" pitchFamily="2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is-IS" sz="3200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Hvað getum við gert?</a:t>
            </a:r>
            <a:br>
              <a:rPr lang="is-IS" sz="3200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</a:b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What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 can </a:t>
            </a: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we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 </a:t>
            </a:r>
            <a:r>
              <a:rPr lang="is-IS" sz="2400" i="1" dirty="0" err="1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do</a:t>
            </a:r>
            <a:r>
              <a:rPr lang="is-IS" sz="2400" i="1" dirty="0">
                <a:solidFill>
                  <a:srgbClr val="11223A"/>
                </a:solidFill>
                <a:latin typeface="Aptos Display" panose="02110004020202020204"/>
                <a:cs typeface="Poppins Light" panose="00000400000000000000" pitchFamily="2" charset="0"/>
              </a:rPr>
              <a:t>?</a:t>
            </a: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2EE5A1DE-54FD-BD14-33F9-B97C68C12A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4841" y="337796"/>
            <a:ext cx="1440783" cy="718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202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þ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24354b8-b373-4c83-b1b9-0cf261b5ae16" xsi:nil="true"/>
    <lcf76f155ced4ddcb4097134ff3c332f xmlns="7ecab16a-fa61-4795-9dd6-c8e36ee4006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FD7B05CBE9E04484C69856D9255B98" ma:contentTypeVersion="14" ma:contentTypeDescription="Create a new document." ma:contentTypeScope="" ma:versionID="c1cc883b7d6142f36d302d298db8a122">
  <xsd:schema xmlns:xsd="http://www.w3.org/2001/XMLSchema" xmlns:xs="http://www.w3.org/2001/XMLSchema" xmlns:p="http://schemas.microsoft.com/office/2006/metadata/properties" xmlns:ns2="7ecab16a-fa61-4795-9dd6-c8e36ee40067" xmlns:ns3="324354b8-b373-4c83-b1b9-0cf261b5ae16" targetNamespace="http://schemas.microsoft.com/office/2006/metadata/properties" ma:root="true" ma:fieldsID="68e10b6675bc6e4364d49b2c2609c618" ns2:_="" ns3:_="">
    <xsd:import namespace="7ecab16a-fa61-4795-9dd6-c8e36ee40067"/>
    <xsd:import namespace="324354b8-b373-4c83-b1b9-0cf261b5ae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cab16a-fa61-4795-9dd6-c8e36ee400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2dd005be-ddbf-41de-bb7a-ed0b2cd993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4354b8-b373-4c83-b1b9-0cf261b5ae1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989d8de-5aa2-4406-91a1-d1f1b2be6e4b}" ma:internalName="TaxCatchAll" ma:showField="CatchAllData" ma:web="324354b8-b373-4c83-b1b9-0cf261b5ae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2054C5-5771-4058-BEC5-C914CAD87E42}">
  <ds:schemaRefs>
    <ds:schemaRef ds:uri="http://purl.org/dc/dcmitype/"/>
    <ds:schemaRef ds:uri="f3cb5df2-e59b-48d3-9d02-3a3d2d29679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cf0e396e-8fbb-483a-b46f-a960f5f199df"/>
  </ds:schemaRefs>
</ds:datastoreItem>
</file>

<file path=customXml/itemProps2.xml><?xml version="1.0" encoding="utf-8"?>
<ds:datastoreItem xmlns:ds="http://schemas.openxmlformats.org/officeDocument/2006/customXml" ds:itemID="{B9F61D37-91D0-4ABC-9E9D-3F443185F7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E69EC5-FD7B-472C-B44C-23D1A88E3A7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14379</TotalTime>
  <Words>830</Words>
  <Application>Microsoft Office PowerPoint</Application>
  <PresentationFormat>Widescreen</PresentationFormat>
  <Paragraphs>167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</vt:lpstr>
      <vt:lpstr>Aptos Display</vt:lpstr>
      <vt:lpstr>Aptos Narrow</vt:lpstr>
      <vt:lpstr>Arial</vt:lpstr>
      <vt:lpstr>Calibri</vt:lpstr>
      <vt:lpstr>Setimo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Jónas Atli Gunnarsson - HMS</dc:creator>
  <cp:lastModifiedBy>Jónas Atli Gunnarsson - HMS</cp:lastModifiedBy>
  <cp:revision>4</cp:revision>
  <dcterms:created xsi:type="dcterms:W3CDTF">2025-12-05T09:58:04Z</dcterms:created>
  <dcterms:modified xsi:type="dcterms:W3CDTF">2026-02-23T11:06:09Z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0x01010010FD7B05CBE9E04484C69856D9255B98</vt:lpwstr>
  </property>
  <property fmtid="{D5CDD505-2E9C-101B-9397-08002B2CF9AE}" pid="3" name="MediaServiceImageTags">
    <vt:lpwstr/>
  </property>
</Properties>
</file>