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7" r:id="rId2"/>
    <p:sldId id="259" r:id="rId3"/>
    <p:sldId id="260" r:id="rId4"/>
    <p:sldId id="261" r:id="rId5"/>
    <p:sldId id="262" r:id="rId6"/>
    <p:sldId id="277" r:id="rId7"/>
    <p:sldId id="268" r:id="rId8"/>
    <p:sldId id="265" r:id="rId9"/>
    <p:sldId id="266" r:id="rId10"/>
    <p:sldId id="269" r:id="rId11"/>
    <p:sldId id="278" r:id="rId12"/>
    <p:sldId id="270" r:id="rId13"/>
    <p:sldId id="274" r:id="rId14"/>
    <p:sldId id="275" r:id="rId15"/>
    <p:sldId id="276" r:id="rId16"/>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19" autoAdjust="0"/>
  </p:normalViewPr>
  <p:slideViewPr>
    <p:cSldViewPr>
      <p:cViewPr varScale="1">
        <p:scale>
          <a:sx n="74" d="100"/>
          <a:sy n="74" d="100"/>
        </p:scale>
        <p:origin x="1714"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8630"/>
          </a:xfrm>
          <a:prstGeom prst="rect">
            <a:avLst/>
          </a:prstGeom>
        </p:spPr>
        <p:txBody>
          <a:bodyPr vert="horz" lIns="93616" tIns="46808" rIns="93616" bIns="46808" rtlCol="0"/>
          <a:lstStyle>
            <a:lvl1pPr algn="r">
              <a:defRPr sz="1200"/>
            </a:lvl1pPr>
          </a:lstStyle>
          <a:p>
            <a:fld id="{6DF0A32F-CEC7-489B-AFBA-9D777FF7F129}" type="datetimeFigureOut">
              <a:rPr lang="en-US" smtClean="0"/>
              <a:t>5/16/2023</a:t>
            </a:fld>
            <a:endParaRPr lang="en-US"/>
          </a:p>
        </p:txBody>
      </p:sp>
      <p:sp>
        <p:nvSpPr>
          <p:cNvPr id="4" name="Footer Placeholder 3"/>
          <p:cNvSpPr>
            <a:spLocks noGrp="1"/>
          </p:cNvSpPr>
          <p:nvPr>
            <p:ph type="ftr" sz="quarter" idx="2"/>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02343"/>
            <a:ext cx="3037840" cy="468630"/>
          </a:xfrm>
          <a:prstGeom prst="rect">
            <a:avLst/>
          </a:prstGeom>
        </p:spPr>
        <p:txBody>
          <a:bodyPr vert="horz" lIns="93616" tIns="46808" rIns="93616" bIns="46808" rtlCol="0" anchor="b"/>
          <a:lstStyle>
            <a:lvl1pPr algn="r">
              <a:defRPr sz="1200"/>
            </a:lvl1pPr>
          </a:lstStyle>
          <a:p>
            <a:fld id="{A4FF0036-0395-4DB5-9A8C-8536F90E7CEF}" type="slidenum">
              <a:rPr lang="en-US" smtClean="0"/>
              <a:t>‹#›</a:t>
            </a:fld>
            <a:endParaRPr lang="en-US"/>
          </a:p>
        </p:txBody>
      </p:sp>
    </p:spTree>
    <p:extLst>
      <p:ext uri="{BB962C8B-B14F-4D97-AF65-F5344CB8AC3E}">
        <p14:creationId xmlns:p14="http://schemas.microsoft.com/office/powerpoint/2010/main" val="447460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8363FDB5-BC83-4F16-AC10-69BBF36A744B}" type="datetimeFigureOut">
              <a:rPr lang="en-US" smtClean="0"/>
              <a:t>5/16/2023</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9552FD3D-C6E4-4882-94E9-319DC4D4FB9B}" type="slidenum">
              <a:rPr lang="en-US" smtClean="0"/>
              <a:t>‹#›</a:t>
            </a:fld>
            <a:endParaRPr lang="en-US"/>
          </a:p>
        </p:txBody>
      </p:sp>
    </p:spTree>
    <p:extLst>
      <p:ext uri="{BB962C8B-B14F-4D97-AF65-F5344CB8AC3E}">
        <p14:creationId xmlns:p14="http://schemas.microsoft.com/office/powerpoint/2010/main" val="337462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pitchFamily="18" charset="0"/>
              </a:defRPr>
            </a:lvl1pPr>
            <a:lvl2pPr marL="760632" indent="-292551">
              <a:defRPr sz="2500">
                <a:solidFill>
                  <a:schemeClr val="tx1"/>
                </a:solidFill>
                <a:latin typeface="Times New Roman" pitchFamily="18" charset="0"/>
              </a:defRPr>
            </a:lvl2pPr>
            <a:lvl3pPr marL="1170203" indent="-234041">
              <a:defRPr sz="2500">
                <a:solidFill>
                  <a:schemeClr val="tx1"/>
                </a:solidFill>
                <a:latin typeface="Times New Roman" pitchFamily="18" charset="0"/>
              </a:defRPr>
            </a:lvl3pPr>
            <a:lvl4pPr marL="1638285" indent="-234041">
              <a:defRPr sz="2500">
                <a:solidFill>
                  <a:schemeClr val="tx1"/>
                </a:solidFill>
                <a:latin typeface="Times New Roman" pitchFamily="18" charset="0"/>
              </a:defRPr>
            </a:lvl4pPr>
            <a:lvl5pPr marL="2106366" indent="-234041">
              <a:defRPr sz="2500">
                <a:solidFill>
                  <a:schemeClr val="tx1"/>
                </a:solidFill>
                <a:latin typeface="Times New Roman" pitchFamily="18" charset="0"/>
              </a:defRPr>
            </a:lvl5pPr>
            <a:lvl6pPr marL="2574447" indent="-234041" eaLnBrk="0" fontAlgn="base" hangingPunct="0">
              <a:spcBef>
                <a:spcPct val="0"/>
              </a:spcBef>
              <a:spcAft>
                <a:spcPct val="0"/>
              </a:spcAft>
              <a:defRPr sz="2500">
                <a:solidFill>
                  <a:schemeClr val="tx1"/>
                </a:solidFill>
                <a:latin typeface="Times New Roman" pitchFamily="18" charset="0"/>
              </a:defRPr>
            </a:lvl6pPr>
            <a:lvl7pPr marL="3042529" indent="-234041" eaLnBrk="0" fontAlgn="base" hangingPunct="0">
              <a:spcBef>
                <a:spcPct val="0"/>
              </a:spcBef>
              <a:spcAft>
                <a:spcPct val="0"/>
              </a:spcAft>
              <a:defRPr sz="2500">
                <a:solidFill>
                  <a:schemeClr val="tx1"/>
                </a:solidFill>
                <a:latin typeface="Times New Roman" pitchFamily="18" charset="0"/>
              </a:defRPr>
            </a:lvl7pPr>
            <a:lvl8pPr marL="3510610" indent="-234041" eaLnBrk="0" fontAlgn="base" hangingPunct="0">
              <a:spcBef>
                <a:spcPct val="0"/>
              </a:spcBef>
              <a:spcAft>
                <a:spcPct val="0"/>
              </a:spcAft>
              <a:defRPr sz="2500">
                <a:solidFill>
                  <a:schemeClr val="tx1"/>
                </a:solidFill>
                <a:latin typeface="Times New Roman" pitchFamily="18" charset="0"/>
              </a:defRPr>
            </a:lvl8pPr>
            <a:lvl9pPr marL="3978692" indent="-234041" eaLnBrk="0" fontAlgn="base" hangingPunct="0">
              <a:spcBef>
                <a:spcPct val="0"/>
              </a:spcBef>
              <a:spcAft>
                <a:spcPct val="0"/>
              </a:spcAft>
              <a:defRPr sz="2500">
                <a:solidFill>
                  <a:schemeClr val="tx1"/>
                </a:solidFill>
                <a:latin typeface="Times New Roman" pitchFamily="18" charset="0"/>
              </a:defRPr>
            </a:lvl9pPr>
          </a:lstStyle>
          <a:p>
            <a:fld id="{0D9B8608-D407-4894-A25B-1FB4B1FFE5F6}" type="slidenum">
              <a:rPr lang="en-US" altLang="en-US" sz="1200">
                <a:latin typeface="Arial" charset="0"/>
              </a:rPr>
              <a:pPr/>
              <a:t>7</a:t>
            </a:fld>
            <a:endParaRPr lang="en-US" altLang="en-US" sz="1200">
              <a:latin typeface="Arial"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We are to arrange the meaning gathered and process them in our minds in interaction with Holy Spirit guiding by sharing Kingdom reality.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use math everyday but we are not all mathematician; We use scientific methods everyday, even to cook or bake, but we would not call ourselves scientist. We do not need to be turned off by the fact that some have refined into a science. </a:t>
            </a:r>
          </a:p>
        </p:txBody>
      </p:sp>
      <p:sp>
        <p:nvSpPr>
          <p:cNvPr id="4" name="Slide Number Placeholder 3"/>
          <p:cNvSpPr>
            <a:spLocks noGrp="1"/>
          </p:cNvSpPr>
          <p:nvPr>
            <p:ph type="sldNum" sz="quarter" idx="10"/>
          </p:nvPr>
        </p:nvSpPr>
        <p:spPr/>
        <p:txBody>
          <a:bodyPr/>
          <a:lstStyle/>
          <a:p>
            <a:fld id="{9552FD3D-C6E4-4882-94E9-319DC4D4FB9B}" type="slidenum">
              <a:rPr lang="en-US" smtClean="0"/>
              <a:t>8</a:t>
            </a:fld>
            <a:endParaRPr lang="en-US"/>
          </a:p>
        </p:txBody>
      </p:sp>
    </p:spTree>
    <p:extLst>
      <p:ext uri="{BB962C8B-B14F-4D97-AF65-F5344CB8AC3E}">
        <p14:creationId xmlns:p14="http://schemas.microsoft.com/office/powerpoint/2010/main" val="261306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effectLst>
                  <a:outerShdw blurRad="38100" dist="38100" dir="2700000" algn="tl">
                    <a:srgbClr val="000000">
                      <a:alpha val="43137"/>
                    </a:srgbClr>
                  </a:outerShdw>
                </a:effectLst>
                <a:latin typeface="Georgia" panose="02040502050405020303" pitchFamily="18" charset="0"/>
              </a:rPr>
              <a:t>German philosopher Hans-Georg </a:t>
            </a:r>
            <a:r>
              <a:rPr lang="en-US" sz="1200" b="0" dirty="0" err="1">
                <a:effectLst>
                  <a:outerShdw blurRad="38100" dist="38100" dir="2700000" algn="tl">
                    <a:srgbClr val="000000">
                      <a:alpha val="43137"/>
                    </a:srgbClr>
                  </a:outerShdw>
                </a:effectLst>
                <a:latin typeface="Georgia" panose="02040502050405020303" pitchFamily="18" charset="0"/>
              </a:rPr>
              <a:t>Gadamer</a:t>
            </a:r>
            <a:r>
              <a:rPr lang="en-US" sz="1200" b="0" dirty="0">
                <a:effectLst>
                  <a:outerShdw blurRad="38100" dist="38100" dir="2700000" algn="tl">
                    <a:srgbClr val="000000">
                      <a:alpha val="43137"/>
                    </a:srgbClr>
                  </a:outerShdw>
                </a:effectLst>
                <a:latin typeface="Georgia" panose="02040502050405020303" pitchFamily="18" charset="0"/>
              </a:rPr>
              <a:t> published </a:t>
            </a:r>
            <a:r>
              <a:rPr lang="en-US" sz="1200" b="0" i="1" dirty="0">
                <a:effectLst>
                  <a:outerShdw blurRad="38100" dist="38100" dir="2700000" algn="tl">
                    <a:srgbClr val="000000">
                      <a:alpha val="43137"/>
                    </a:srgbClr>
                  </a:outerShdw>
                </a:effectLst>
                <a:latin typeface="Georgia" panose="02040502050405020303" pitchFamily="18" charset="0"/>
              </a:rPr>
              <a:t>Truth and Method,</a:t>
            </a:r>
            <a:r>
              <a:rPr lang="en-US" sz="1200" b="0" dirty="0">
                <a:effectLst>
                  <a:outerShdw blurRad="38100" dist="38100" dir="2700000" algn="tl">
                    <a:srgbClr val="000000">
                      <a:alpha val="43137"/>
                    </a:srgbClr>
                  </a:outerShdw>
                </a:effectLst>
                <a:latin typeface="Georgia" panose="02040502050405020303" pitchFamily="18" charset="0"/>
              </a:rPr>
              <a:t> a work of literary theory that distinguishes him as a leading thinker in 20th-century hermeneutics (the science of interpretation). </a:t>
            </a:r>
            <a:endParaRPr lang="en-US" dirty="0"/>
          </a:p>
        </p:txBody>
      </p:sp>
      <p:sp>
        <p:nvSpPr>
          <p:cNvPr id="4" name="Slide Number Placeholder 3"/>
          <p:cNvSpPr>
            <a:spLocks noGrp="1"/>
          </p:cNvSpPr>
          <p:nvPr>
            <p:ph type="sldNum" sz="quarter" idx="10"/>
          </p:nvPr>
        </p:nvSpPr>
        <p:spPr/>
        <p:txBody>
          <a:bodyPr/>
          <a:lstStyle/>
          <a:p>
            <a:fld id="{9552FD3D-C6E4-4882-94E9-319DC4D4FB9B}" type="slidenum">
              <a:rPr lang="en-US" smtClean="0"/>
              <a:t>9</a:t>
            </a:fld>
            <a:endParaRPr lang="en-US"/>
          </a:p>
        </p:txBody>
      </p:sp>
    </p:spTree>
    <p:extLst>
      <p:ext uri="{BB962C8B-B14F-4D97-AF65-F5344CB8AC3E}">
        <p14:creationId xmlns:p14="http://schemas.microsoft.com/office/powerpoint/2010/main" val="358766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13862D-07E4-40B4-9D30-C2490CB37020}"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82307-92C3-4060-9B77-23B1BFDD99EC}"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3862D-07E4-40B4-9D30-C2490CB37020}"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82307-92C3-4060-9B77-23B1BFDD99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3862D-07E4-40B4-9D30-C2490CB37020}"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82307-92C3-4060-9B77-23B1BFDD99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13862D-07E4-40B4-9D30-C2490CB37020}"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82307-92C3-4060-9B77-23B1BFDD99E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13862D-07E4-40B4-9D30-C2490CB37020}"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82307-92C3-4060-9B77-23B1BFDD99E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13862D-07E4-40B4-9D30-C2490CB37020}"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82307-92C3-4060-9B77-23B1BFDD99E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13862D-07E4-40B4-9D30-C2490CB37020}"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82307-92C3-4060-9B77-23B1BFDD99E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13862D-07E4-40B4-9D30-C2490CB37020}"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82307-92C3-4060-9B77-23B1BFDD99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3862D-07E4-40B4-9D30-C2490CB37020}"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82307-92C3-4060-9B77-23B1BFDD99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3862D-07E4-40B4-9D30-C2490CB37020}"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82307-92C3-4060-9B77-23B1BFDD99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3862D-07E4-40B4-9D30-C2490CB37020}"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82307-92C3-4060-9B77-23B1BFDD99EC}"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13862D-07E4-40B4-9D30-C2490CB37020}" type="datetimeFigureOut">
              <a:rPr lang="en-US" smtClean="0"/>
              <a:t>5/16/2023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BC82307-92C3-4060-9B77-23B1BFDD99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495800"/>
            <a:ext cx="7854696" cy="1628336"/>
          </a:xfrm>
        </p:spPr>
        <p:txBody>
          <a:bodyPr>
            <a:normAutofit/>
          </a:bodyPr>
          <a:lstStyle/>
          <a:p>
            <a:pPr algn="ctr"/>
            <a:r>
              <a:rPr lang="en-US" sz="3600" dirty="0"/>
              <a:t>Basic Christian Beliefs</a:t>
            </a:r>
          </a:p>
          <a:p>
            <a:pPr algn="ctr"/>
            <a:r>
              <a:rPr lang="en-US" sz="3600" dirty="0">
                <a:effectLst>
                  <a:outerShdw blurRad="38100" dist="38100" dir="2700000" algn="tl">
                    <a:srgbClr val="000000">
                      <a:alpha val="43137"/>
                    </a:srgbClr>
                  </a:outerShdw>
                </a:effectLst>
              </a:rPr>
              <a:t>Lesson 1</a:t>
            </a:r>
          </a:p>
        </p:txBody>
      </p:sp>
      <p:sp>
        <p:nvSpPr>
          <p:cNvPr id="2" name="Title 1"/>
          <p:cNvSpPr>
            <a:spLocks noGrp="1"/>
          </p:cNvSpPr>
          <p:nvPr>
            <p:ph type="ctrTitle"/>
          </p:nvPr>
        </p:nvSpPr>
        <p:spPr>
          <a:xfrm>
            <a:off x="609600" y="609600"/>
            <a:ext cx="7848600" cy="3048000"/>
          </a:xfrm>
        </p:spPr>
        <p:txBody>
          <a:bodyPr>
            <a:noAutofit/>
          </a:bodyPr>
          <a:lstStyle/>
          <a:p>
            <a:pPr marL="182880" indent="0" algn="ctr">
              <a:lnSpc>
                <a:spcPct val="150000"/>
              </a:lnSpc>
              <a:buNone/>
            </a:pPr>
            <a:r>
              <a:rPr lang="en-US" sz="6600" b="0" dirty="0">
                <a:effectLst>
                  <a:outerShdw blurRad="38100" dist="38100" dir="2700000" algn="tl">
                    <a:srgbClr val="000000">
                      <a:alpha val="43137"/>
                    </a:srgbClr>
                  </a:outerShdw>
                  <a:reflection blurRad="6350" stA="55000" endA="300" endPos="45500" dir="5400000" sy="-100000" algn="bl" rotWithShape="0"/>
                </a:effectLst>
                <a:latin typeface="Algerian" pitchFamily="82" charset="0"/>
              </a:rPr>
              <a:t>Methods of </a:t>
            </a:r>
            <a:br>
              <a:rPr lang="en-US" sz="6600" b="0" dirty="0">
                <a:effectLst>
                  <a:outerShdw blurRad="38100" dist="38100" dir="2700000" algn="tl">
                    <a:srgbClr val="000000">
                      <a:alpha val="43137"/>
                    </a:srgbClr>
                  </a:outerShdw>
                  <a:reflection blurRad="6350" stA="55000" endA="300" endPos="45500" dir="5400000" sy="-100000" algn="bl" rotWithShape="0"/>
                </a:effectLst>
                <a:latin typeface="Algerian" pitchFamily="82" charset="0"/>
              </a:rPr>
            </a:br>
            <a:r>
              <a:rPr lang="en-US" sz="6600" b="0" dirty="0">
                <a:effectLst>
                  <a:outerShdw blurRad="38100" dist="38100" dir="2700000" algn="tl">
                    <a:srgbClr val="000000">
                      <a:alpha val="43137"/>
                    </a:srgbClr>
                  </a:outerShdw>
                  <a:reflection blurRad="6350" stA="55000" endA="300" endPos="45500" dir="5400000" sy="-100000" algn="bl" rotWithShape="0"/>
                </a:effectLst>
                <a:latin typeface="Algerian" pitchFamily="82" charset="0"/>
              </a:rPr>
              <a:t>Bible Study</a:t>
            </a:r>
          </a:p>
        </p:txBody>
      </p:sp>
    </p:spTree>
    <p:extLst>
      <p:ext uri="{BB962C8B-B14F-4D97-AF65-F5344CB8AC3E}">
        <p14:creationId xmlns:p14="http://schemas.microsoft.com/office/powerpoint/2010/main" val="198101091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512511" cy="838200"/>
          </a:xfrm>
        </p:spPr>
        <p:txBody>
          <a:bodyPr/>
          <a:lstStyle/>
          <a:p>
            <a:r>
              <a:rPr lang="en-US" sz="3600" dirty="0"/>
              <a:t>1. Observation</a:t>
            </a:r>
          </a:p>
        </p:txBody>
      </p:sp>
      <p:sp>
        <p:nvSpPr>
          <p:cNvPr id="3" name="Content Placeholder 2"/>
          <p:cNvSpPr>
            <a:spLocks noGrp="1"/>
          </p:cNvSpPr>
          <p:nvPr>
            <p:ph sz="quarter" idx="13"/>
          </p:nvPr>
        </p:nvSpPr>
        <p:spPr>
          <a:xfrm>
            <a:off x="533400" y="914400"/>
            <a:ext cx="8229600" cy="2438400"/>
          </a:xfrm>
          <a:prstGeom prst="rect">
            <a:avLst/>
          </a:prstGeom>
        </p:spPr>
        <p:txBody>
          <a:bodyPr>
            <a:noAutofit/>
          </a:bodyPr>
          <a:lstStyle/>
          <a:p>
            <a:pPr marL="45720" indent="0">
              <a:buNone/>
            </a:pPr>
            <a:r>
              <a:rPr lang="en-US" sz="2800" b="1" i="1" dirty="0"/>
              <a:t>Observation</a:t>
            </a:r>
            <a:r>
              <a:rPr lang="en-US" sz="2800" dirty="0"/>
              <a:t> is the act, power, or habit of seeing and noting with thorough and careful notice. </a:t>
            </a:r>
          </a:p>
          <a:p>
            <a:r>
              <a:rPr lang="en-US" sz="2400" dirty="0"/>
              <a:t>It is also to watch closely and/or to look intently. </a:t>
            </a:r>
          </a:p>
          <a:p>
            <a:r>
              <a:rPr lang="en-US" sz="2400" dirty="0"/>
              <a:t>The skill of observation emerges as the art of seeing things as they are. You should take notice of the following:</a:t>
            </a:r>
          </a:p>
        </p:txBody>
      </p:sp>
      <p:sp>
        <p:nvSpPr>
          <p:cNvPr id="6" name="TextBox 5"/>
          <p:cNvSpPr txBox="1"/>
          <p:nvPr/>
        </p:nvSpPr>
        <p:spPr>
          <a:xfrm>
            <a:off x="1333500" y="3733800"/>
            <a:ext cx="2057400" cy="2585323"/>
          </a:xfrm>
          <a:prstGeom prst="rect">
            <a:avLst/>
          </a:prstGeom>
          <a:noFill/>
        </p:spPr>
        <p:txBody>
          <a:bodyPr wrap="square" rtlCol="0">
            <a:spAutoFit/>
          </a:bodyPr>
          <a:lstStyle/>
          <a:p>
            <a:r>
              <a:rPr lang="en-US" dirty="0"/>
              <a:t>Key words</a:t>
            </a:r>
          </a:p>
          <a:p>
            <a:r>
              <a:rPr lang="en-US" dirty="0"/>
              <a:t>Advice</a:t>
            </a:r>
          </a:p>
          <a:p>
            <a:r>
              <a:rPr lang="en-US" dirty="0"/>
              <a:t>Admonitions</a:t>
            </a:r>
          </a:p>
          <a:p>
            <a:r>
              <a:rPr lang="en-US" dirty="0"/>
              <a:t>Warnings </a:t>
            </a:r>
          </a:p>
          <a:p>
            <a:r>
              <a:rPr lang="en-US" dirty="0"/>
              <a:t>Promises </a:t>
            </a:r>
          </a:p>
          <a:p>
            <a:r>
              <a:rPr lang="en-US" dirty="0"/>
              <a:t>Reasons</a:t>
            </a:r>
          </a:p>
          <a:p>
            <a:r>
              <a:rPr lang="en-US" dirty="0"/>
              <a:t>Results </a:t>
            </a:r>
          </a:p>
          <a:p>
            <a:r>
              <a:rPr lang="en-US" dirty="0"/>
              <a:t>Contrast</a:t>
            </a:r>
          </a:p>
          <a:p>
            <a:r>
              <a:rPr lang="en-US" dirty="0"/>
              <a:t>Comparisons</a:t>
            </a:r>
          </a:p>
        </p:txBody>
      </p:sp>
      <p:sp>
        <p:nvSpPr>
          <p:cNvPr id="8" name="TextBox 7"/>
          <p:cNvSpPr txBox="1"/>
          <p:nvPr/>
        </p:nvSpPr>
        <p:spPr>
          <a:xfrm>
            <a:off x="3921711" y="3733799"/>
            <a:ext cx="4953000" cy="2585323"/>
          </a:xfrm>
          <a:prstGeom prst="rect">
            <a:avLst/>
          </a:prstGeom>
          <a:noFill/>
        </p:spPr>
        <p:txBody>
          <a:bodyPr wrap="square" rtlCol="0">
            <a:spAutoFit/>
          </a:bodyPr>
          <a:lstStyle/>
          <a:p>
            <a:r>
              <a:rPr lang="en-US" dirty="0"/>
              <a:t>Illustrations</a:t>
            </a:r>
          </a:p>
          <a:p>
            <a:r>
              <a:rPr lang="en-US" dirty="0"/>
              <a:t>Repetition</a:t>
            </a:r>
          </a:p>
          <a:p>
            <a:r>
              <a:rPr lang="en-US" dirty="0"/>
              <a:t>Questions </a:t>
            </a:r>
          </a:p>
          <a:p>
            <a:r>
              <a:rPr lang="en-US" dirty="0"/>
              <a:t>Progression of ideas</a:t>
            </a:r>
          </a:p>
          <a:p>
            <a:r>
              <a:rPr lang="en-US" dirty="0"/>
              <a:t>Important connectives </a:t>
            </a:r>
            <a:r>
              <a:rPr lang="en-US" sz="1200" dirty="0"/>
              <a:t>(prepositions, conjunctions, etc.)</a:t>
            </a:r>
            <a:endParaRPr lang="en-US" dirty="0"/>
          </a:p>
          <a:p>
            <a:r>
              <a:rPr lang="en-US" dirty="0"/>
              <a:t>Grammar</a:t>
            </a:r>
            <a:r>
              <a:rPr lang="en-US" sz="1200" dirty="0"/>
              <a:t> (verb ,nouns, pronouns, adverbs, adjectives, </a:t>
            </a:r>
            <a:r>
              <a:rPr lang="en-US" sz="1200" dirty="0" err="1"/>
              <a:t>etc</a:t>
            </a:r>
            <a:r>
              <a:rPr lang="en-US" sz="1200" dirty="0"/>
              <a:t>)</a:t>
            </a:r>
          </a:p>
          <a:p>
            <a:r>
              <a:rPr lang="en-US" dirty="0"/>
              <a:t>Atmosphere</a:t>
            </a:r>
          </a:p>
          <a:p>
            <a:r>
              <a:rPr lang="en-US" dirty="0"/>
              <a:t>Emphatic statement</a:t>
            </a:r>
          </a:p>
          <a:p>
            <a:r>
              <a:rPr lang="en-US" dirty="0"/>
              <a:t>Literary form</a:t>
            </a:r>
          </a:p>
        </p:txBody>
      </p:sp>
    </p:spTree>
    <p:extLst>
      <p:ext uri="{BB962C8B-B14F-4D97-AF65-F5344CB8AC3E}">
        <p14:creationId xmlns:p14="http://schemas.microsoft.com/office/powerpoint/2010/main" val="22362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A39A2-8C9D-40D7-9A08-F06A54B69EB0}"/>
              </a:ext>
            </a:extLst>
          </p:cNvPr>
          <p:cNvSpPr>
            <a:spLocks noGrp="1"/>
          </p:cNvSpPr>
          <p:nvPr>
            <p:ph type="title"/>
          </p:nvPr>
        </p:nvSpPr>
        <p:spPr>
          <a:xfrm>
            <a:off x="1905000" y="152400"/>
            <a:ext cx="6512511" cy="1143000"/>
          </a:xfrm>
        </p:spPr>
        <p:txBody>
          <a:bodyPr/>
          <a:lstStyle/>
          <a:p>
            <a:r>
              <a:rPr lang="en-US" dirty="0"/>
              <a:t>1 John:1-4</a:t>
            </a:r>
          </a:p>
        </p:txBody>
      </p:sp>
      <p:sp>
        <p:nvSpPr>
          <p:cNvPr id="3" name="Content Placeholder 2">
            <a:extLst>
              <a:ext uri="{FF2B5EF4-FFF2-40B4-BE49-F238E27FC236}">
                <a16:creationId xmlns:a16="http://schemas.microsoft.com/office/drawing/2014/main" id="{6211A9B3-E65B-47F1-BC8D-B4B0CF8ABA9C}"/>
              </a:ext>
            </a:extLst>
          </p:cNvPr>
          <p:cNvSpPr>
            <a:spLocks noGrp="1"/>
          </p:cNvSpPr>
          <p:nvPr>
            <p:ph sz="quarter" idx="13"/>
          </p:nvPr>
        </p:nvSpPr>
        <p:spPr>
          <a:xfrm>
            <a:off x="685800" y="1295400"/>
            <a:ext cx="8001000" cy="5257800"/>
          </a:xfrm>
        </p:spPr>
        <p:txBody>
          <a:bodyPr>
            <a:normAutofit lnSpcReduction="10000"/>
          </a:bodyPr>
          <a:lstStyle/>
          <a:p>
            <a:r>
              <a:rPr lang="en-US" dirty="0"/>
              <a:t>1) </a:t>
            </a:r>
            <a:r>
              <a:rPr lang="en-US" sz="2800" dirty="0">
                <a:solidFill>
                  <a:schemeClr val="accent4">
                    <a:lumMod val="75000"/>
                  </a:schemeClr>
                </a:solidFill>
              </a:rPr>
              <a:t>That which was from the beginning</a:t>
            </a:r>
            <a:r>
              <a:rPr lang="en-US" sz="2800" dirty="0"/>
              <a:t>, which we have </a:t>
            </a:r>
            <a:r>
              <a:rPr lang="en-US" sz="2800" dirty="0">
                <a:solidFill>
                  <a:srgbClr val="FF00FF"/>
                </a:solidFill>
              </a:rPr>
              <a:t>heard</a:t>
            </a:r>
            <a:r>
              <a:rPr lang="en-US" sz="2800" dirty="0"/>
              <a:t>, which we have </a:t>
            </a:r>
            <a:r>
              <a:rPr lang="en-US" sz="2800" dirty="0">
                <a:solidFill>
                  <a:srgbClr val="FF00FF"/>
                </a:solidFill>
              </a:rPr>
              <a:t>seen</a:t>
            </a:r>
            <a:r>
              <a:rPr lang="en-US" sz="2800" dirty="0"/>
              <a:t> with our own eyes, which we have </a:t>
            </a:r>
            <a:r>
              <a:rPr lang="en-US" sz="2800" dirty="0">
                <a:solidFill>
                  <a:srgbClr val="FF00FF"/>
                </a:solidFill>
              </a:rPr>
              <a:t>looked at </a:t>
            </a:r>
            <a:r>
              <a:rPr lang="en-US" sz="2800" dirty="0"/>
              <a:t>and our hands have </a:t>
            </a:r>
            <a:r>
              <a:rPr lang="en-US" sz="2800" dirty="0">
                <a:solidFill>
                  <a:srgbClr val="FF00FF"/>
                </a:solidFill>
              </a:rPr>
              <a:t>touched</a:t>
            </a:r>
            <a:r>
              <a:rPr lang="en-US" sz="2800" dirty="0"/>
              <a:t>—this </a:t>
            </a:r>
            <a:r>
              <a:rPr lang="en-US" sz="2800" dirty="0">
                <a:solidFill>
                  <a:srgbClr val="FF0000"/>
                </a:solidFill>
              </a:rPr>
              <a:t>we proclaim </a:t>
            </a:r>
            <a:r>
              <a:rPr lang="en-US" sz="2800" dirty="0"/>
              <a:t>concerning the </a:t>
            </a:r>
            <a:r>
              <a:rPr lang="en-US" sz="2800" dirty="0">
                <a:solidFill>
                  <a:schemeClr val="accent2">
                    <a:lumMod val="75000"/>
                  </a:schemeClr>
                </a:solidFill>
              </a:rPr>
              <a:t>Word of Life</a:t>
            </a:r>
            <a:r>
              <a:rPr lang="en-US" sz="2800" dirty="0"/>
              <a:t>. 2) The </a:t>
            </a:r>
            <a:r>
              <a:rPr lang="en-US" sz="2800" dirty="0">
                <a:solidFill>
                  <a:schemeClr val="accent2">
                    <a:lumMod val="75000"/>
                  </a:schemeClr>
                </a:solidFill>
              </a:rPr>
              <a:t>life </a:t>
            </a:r>
            <a:r>
              <a:rPr lang="en-US" sz="2800" dirty="0"/>
              <a:t>appeared; we have seen it and </a:t>
            </a:r>
            <a:r>
              <a:rPr lang="en-US" sz="2800" dirty="0">
                <a:solidFill>
                  <a:srgbClr val="FF0000"/>
                </a:solidFill>
              </a:rPr>
              <a:t>testify</a:t>
            </a:r>
            <a:r>
              <a:rPr lang="en-US" sz="2800" dirty="0"/>
              <a:t> to it, and </a:t>
            </a:r>
            <a:r>
              <a:rPr lang="en-US" sz="2800" dirty="0">
                <a:solidFill>
                  <a:srgbClr val="FF0000"/>
                </a:solidFill>
              </a:rPr>
              <a:t>we proclaim </a:t>
            </a:r>
            <a:r>
              <a:rPr lang="en-US" sz="2800" dirty="0"/>
              <a:t>to you the </a:t>
            </a:r>
            <a:r>
              <a:rPr lang="en-US" sz="2800" dirty="0">
                <a:solidFill>
                  <a:schemeClr val="accent2">
                    <a:lumMod val="75000"/>
                  </a:schemeClr>
                </a:solidFill>
              </a:rPr>
              <a:t>eternal life</a:t>
            </a:r>
            <a:r>
              <a:rPr lang="en-US" sz="2800" dirty="0"/>
              <a:t>, which was with the Father and has appeared to us. 3) </a:t>
            </a:r>
            <a:r>
              <a:rPr lang="en-US" sz="2800" dirty="0">
                <a:solidFill>
                  <a:srgbClr val="FF0000"/>
                </a:solidFill>
              </a:rPr>
              <a:t>We proclaim </a:t>
            </a:r>
            <a:r>
              <a:rPr lang="en-US" sz="2800" dirty="0"/>
              <a:t>to you what we have seen and heard, so that you also may have </a:t>
            </a:r>
            <a:r>
              <a:rPr lang="en-US" sz="2800" dirty="0">
                <a:solidFill>
                  <a:schemeClr val="accent2">
                    <a:lumMod val="75000"/>
                  </a:schemeClr>
                </a:solidFill>
              </a:rPr>
              <a:t>fellowship</a:t>
            </a:r>
            <a:r>
              <a:rPr lang="en-US" sz="2800" dirty="0"/>
              <a:t> with us. And our </a:t>
            </a:r>
            <a:r>
              <a:rPr lang="en-US" sz="2800" dirty="0">
                <a:solidFill>
                  <a:schemeClr val="accent2">
                    <a:lumMod val="75000"/>
                  </a:schemeClr>
                </a:solidFill>
              </a:rPr>
              <a:t>fellowship </a:t>
            </a:r>
            <a:r>
              <a:rPr lang="en-US" sz="2800" dirty="0"/>
              <a:t>is with the Father and with His Son, Jesus Christ. 4) We write this to make our joy complete.</a:t>
            </a:r>
          </a:p>
        </p:txBody>
      </p:sp>
    </p:spTree>
    <p:extLst>
      <p:ext uri="{BB962C8B-B14F-4D97-AF65-F5344CB8AC3E}">
        <p14:creationId xmlns:p14="http://schemas.microsoft.com/office/powerpoint/2010/main" val="152169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315200" cy="914400"/>
          </a:xfrm>
        </p:spPr>
        <p:txBody>
          <a:bodyPr/>
          <a:lstStyle/>
          <a:p>
            <a:r>
              <a:rPr lang="en-US" sz="3600" dirty="0"/>
              <a:t>2. Questions for Understanding</a:t>
            </a:r>
          </a:p>
        </p:txBody>
      </p:sp>
      <p:sp>
        <p:nvSpPr>
          <p:cNvPr id="3" name="Content Placeholder 2"/>
          <p:cNvSpPr>
            <a:spLocks noGrp="1"/>
          </p:cNvSpPr>
          <p:nvPr>
            <p:ph sz="quarter" idx="13"/>
          </p:nvPr>
        </p:nvSpPr>
        <p:spPr>
          <a:xfrm>
            <a:off x="762000" y="1143000"/>
            <a:ext cx="7772400" cy="5410200"/>
          </a:xfrm>
          <a:prstGeom prst="rect">
            <a:avLst/>
          </a:prstGeom>
        </p:spPr>
        <p:txBody>
          <a:bodyPr/>
          <a:lstStyle/>
          <a:p>
            <a:pPr marL="45720" indent="0">
              <a:spcBef>
                <a:spcPts val="0"/>
              </a:spcBef>
              <a:spcAft>
                <a:spcPts val="1200"/>
              </a:spcAft>
              <a:buNone/>
            </a:pPr>
            <a:r>
              <a:rPr lang="en-US" b="1" i="1" dirty="0"/>
              <a:t>Questions</a:t>
            </a:r>
            <a:r>
              <a:rPr lang="en-US" dirty="0"/>
              <a:t> bridge your observations to your interpretations and stimulate you to think seriously about what the author or story is trying to tell the original audience. Possible questions you may wish to consider:</a:t>
            </a:r>
          </a:p>
          <a:p>
            <a:pPr marL="502920" indent="-457200">
              <a:spcBef>
                <a:spcPts val="0"/>
              </a:spcBef>
              <a:spcAft>
                <a:spcPts val="1200"/>
              </a:spcAft>
              <a:buFont typeface="+mj-lt"/>
              <a:buAutoNum type="arabicPeriod"/>
            </a:pPr>
            <a:r>
              <a:rPr lang="en-US" sz="1800" b="1" i="1" dirty="0">
                <a:solidFill>
                  <a:srgbClr val="00B050"/>
                </a:solidFill>
                <a:effectLst>
                  <a:outerShdw blurRad="38100" dist="38100" dir="2700000" algn="tl">
                    <a:srgbClr val="000000">
                      <a:alpha val="43137"/>
                    </a:srgbClr>
                  </a:outerShdw>
                </a:effectLst>
              </a:rPr>
              <a:t>Meaning</a:t>
            </a:r>
            <a:r>
              <a:rPr lang="en-US" sz="1800" dirty="0"/>
              <a:t>: What is the meaning of a word, phrase, or statement? How did the definition get constructed (</a:t>
            </a:r>
            <a:r>
              <a:rPr lang="en-US" sz="1800" i="1" dirty="0"/>
              <a:t>i.e. Literary event point</a:t>
            </a:r>
            <a:r>
              <a:rPr lang="en-US" sz="1800" dirty="0"/>
              <a:t>)? What other meanings might the word, phrase, or statement represent (</a:t>
            </a:r>
            <a:r>
              <a:rPr lang="en-US" sz="1800" i="1" dirty="0"/>
              <a:t>i.e. </a:t>
            </a:r>
            <a:r>
              <a:rPr lang="en-US" altLang="en-US" sz="1800" i="1" dirty="0"/>
              <a:t>multimodal point)?</a:t>
            </a:r>
          </a:p>
          <a:p>
            <a:pPr marL="502920" indent="-457200">
              <a:spcBef>
                <a:spcPts val="0"/>
              </a:spcBef>
              <a:spcAft>
                <a:spcPts val="1200"/>
              </a:spcAft>
              <a:buFont typeface="+mj-lt"/>
              <a:buAutoNum type="arabicPeriod"/>
            </a:pPr>
            <a:r>
              <a:rPr lang="en-US" sz="1800" b="1" i="1" dirty="0">
                <a:solidFill>
                  <a:schemeClr val="accent6">
                    <a:lumMod val="75000"/>
                  </a:schemeClr>
                </a:solidFill>
                <a:effectLst>
                  <a:outerShdw blurRad="38100" dist="38100" dir="2700000" algn="tl">
                    <a:srgbClr val="000000">
                      <a:alpha val="43137"/>
                    </a:srgbClr>
                  </a:outerShdw>
                </a:effectLst>
              </a:rPr>
              <a:t>Significance</a:t>
            </a:r>
            <a:r>
              <a:rPr lang="en-US" sz="1800" dirty="0"/>
              <a:t>: What significance does the word, phrase, statement, or event have for the original audience? What is the significance of the verb tenses, connectives, and/or grammatical constructions? Or the use of comparisons, contrasts, repetitions, or structure?</a:t>
            </a:r>
          </a:p>
          <a:p>
            <a:pPr marL="502920" indent="-457200">
              <a:spcBef>
                <a:spcPts val="0"/>
              </a:spcBef>
              <a:spcAft>
                <a:spcPts val="1200"/>
              </a:spcAft>
              <a:buFont typeface="+mj-lt"/>
              <a:buAutoNum type="arabicPeriod"/>
            </a:pPr>
            <a:r>
              <a:rPr lang="en-US" sz="1800" b="1" i="1" dirty="0">
                <a:solidFill>
                  <a:schemeClr val="accent2">
                    <a:lumMod val="75000"/>
                  </a:schemeClr>
                </a:solidFill>
                <a:effectLst>
                  <a:outerShdw blurRad="38100" dist="38100" dir="2700000" algn="tl">
                    <a:srgbClr val="000000">
                      <a:alpha val="43137"/>
                    </a:srgbClr>
                  </a:outerShdw>
                </a:effectLst>
              </a:rPr>
              <a:t>Relationships</a:t>
            </a:r>
            <a:r>
              <a:rPr lang="en-US" sz="1800" dirty="0"/>
              <a:t>:  What relationships exist between persons and the literary event, context, and/or other persons?  How does interaction go between these relationships? </a:t>
            </a:r>
          </a:p>
        </p:txBody>
      </p:sp>
    </p:spTree>
    <p:extLst>
      <p:ext uri="{BB962C8B-B14F-4D97-AF65-F5344CB8AC3E}">
        <p14:creationId xmlns:p14="http://schemas.microsoft.com/office/powerpoint/2010/main" val="381631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512511" cy="733232"/>
          </a:xfrm>
        </p:spPr>
        <p:txBody>
          <a:bodyPr/>
          <a:lstStyle/>
          <a:p>
            <a:r>
              <a:rPr lang="en-US" sz="3600" dirty="0"/>
              <a:t>3. Interpretation</a:t>
            </a:r>
          </a:p>
        </p:txBody>
      </p:sp>
      <p:sp>
        <p:nvSpPr>
          <p:cNvPr id="3" name="Content Placeholder 2"/>
          <p:cNvSpPr>
            <a:spLocks noGrp="1"/>
          </p:cNvSpPr>
          <p:nvPr>
            <p:ph sz="quarter" idx="13"/>
          </p:nvPr>
        </p:nvSpPr>
        <p:spPr>
          <a:xfrm>
            <a:off x="838200" y="1143000"/>
            <a:ext cx="7543800" cy="5029200"/>
          </a:xfrm>
          <a:prstGeom prst="rect">
            <a:avLst/>
          </a:prstGeom>
        </p:spPr>
        <p:txBody>
          <a:bodyPr>
            <a:normAutofit lnSpcReduction="10000"/>
          </a:bodyPr>
          <a:lstStyle/>
          <a:p>
            <a:pPr marL="45720" indent="0">
              <a:spcBef>
                <a:spcPts val="0"/>
              </a:spcBef>
              <a:spcAft>
                <a:spcPts val="1800"/>
              </a:spcAft>
              <a:buNone/>
            </a:pPr>
            <a:r>
              <a:rPr lang="en-US" sz="2800" b="1" dirty="0" err="1"/>
              <a:t>in·ter·pre·ta·tion</a:t>
            </a:r>
            <a:r>
              <a:rPr lang="en-US" sz="2800" b="1" dirty="0"/>
              <a:t>  </a:t>
            </a:r>
            <a:r>
              <a:rPr lang="en-US" dirty="0"/>
              <a:t>(</a:t>
            </a:r>
            <a:r>
              <a:rPr lang="en-US" dirty="0" err="1"/>
              <a:t>inˌtərprəˈtāSH</a:t>
            </a:r>
            <a:r>
              <a:rPr lang="en-US" dirty="0"/>
              <a:t>(ə)n/) noun; plural noun: interpretations</a:t>
            </a:r>
          </a:p>
          <a:p>
            <a:pPr marL="502920" indent="-457200">
              <a:spcBef>
                <a:spcPts val="0"/>
              </a:spcBef>
              <a:spcAft>
                <a:spcPts val="1800"/>
              </a:spcAft>
              <a:buFont typeface="+mj-lt"/>
              <a:buAutoNum type="arabicPeriod"/>
            </a:pPr>
            <a:r>
              <a:rPr lang="en-US" dirty="0"/>
              <a:t>the action of explaining the meaning of something. "</a:t>
            </a:r>
            <a:r>
              <a:rPr lang="en-US" i="1" dirty="0"/>
              <a:t>the interpretation of data</a:t>
            </a:r>
            <a:r>
              <a:rPr lang="en-US" dirty="0"/>
              <a:t>" </a:t>
            </a:r>
            <a:r>
              <a:rPr lang="en-US" sz="1800" dirty="0"/>
              <a:t>synonyms: explanation, elucidation, expounding, clarification, exegesis, etc.</a:t>
            </a:r>
          </a:p>
          <a:p>
            <a:pPr marL="502920" indent="-457200">
              <a:spcBef>
                <a:spcPts val="0"/>
              </a:spcBef>
              <a:spcAft>
                <a:spcPts val="1800"/>
              </a:spcAft>
              <a:buFont typeface="+mj-lt"/>
              <a:buAutoNum type="arabicPeriod"/>
            </a:pPr>
            <a:r>
              <a:rPr lang="en-US" dirty="0"/>
              <a:t>an explanation or way of explaining. "</a:t>
            </a:r>
            <a:r>
              <a:rPr lang="en-US" i="1" dirty="0"/>
              <a:t>this action is open to a number of interpretations</a:t>
            </a:r>
            <a:r>
              <a:rPr lang="en-US" sz="1800" i="1" dirty="0"/>
              <a:t>” </a:t>
            </a:r>
            <a:r>
              <a:rPr lang="en-US" sz="1800" dirty="0"/>
              <a:t>synonyms: meaning, understanding, construal, connotation, inference, etc.</a:t>
            </a:r>
          </a:p>
          <a:p>
            <a:pPr marL="502920" lvl="0" indent="-457200">
              <a:buFont typeface="+mj-lt"/>
              <a:buAutoNum type="arabicPeriod"/>
            </a:pPr>
            <a:r>
              <a:rPr lang="en-US" dirty="0"/>
              <a:t>a stylistic representation of a creative work or dramatic role. </a:t>
            </a:r>
            <a:r>
              <a:rPr lang="en-US" i="1" dirty="0"/>
              <a:t>"two differing interpretations, both bearing the distinctive hallmarks of each writer's perspective“ </a:t>
            </a:r>
            <a:r>
              <a:rPr lang="en-US" sz="1800" dirty="0"/>
              <a:t>synonyms: rendering, execution, presentation, portrayal, performance.  </a:t>
            </a:r>
            <a:endParaRPr lang="en-US" sz="1800" i="1" dirty="0"/>
          </a:p>
          <a:p>
            <a:pPr marL="45720" indent="0">
              <a:buNone/>
            </a:pPr>
            <a:endParaRPr lang="en-US" dirty="0">
              <a:solidFill>
                <a:schemeClr val="tx1"/>
              </a:solidFill>
            </a:endParaRPr>
          </a:p>
        </p:txBody>
      </p:sp>
    </p:spTree>
    <p:extLst>
      <p:ext uri="{BB962C8B-B14F-4D97-AF65-F5344CB8AC3E}">
        <p14:creationId xmlns:p14="http://schemas.microsoft.com/office/powerpoint/2010/main" val="2223306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6512511" cy="838200"/>
          </a:xfrm>
        </p:spPr>
        <p:txBody>
          <a:bodyPr/>
          <a:lstStyle/>
          <a:p>
            <a:r>
              <a:rPr lang="en-US" sz="3600" dirty="0"/>
              <a:t>4. Application</a:t>
            </a:r>
          </a:p>
        </p:txBody>
      </p:sp>
      <p:sp>
        <p:nvSpPr>
          <p:cNvPr id="3" name="Content Placeholder 2"/>
          <p:cNvSpPr>
            <a:spLocks noGrp="1"/>
          </p:cNvSpPr>
          <p:nvPr>
            <p:ph sz="quarter" idx="13"/>
          </p:nvPr>
        </p:nvSpPr>
        <p:spPr>
          <a:xfrm>
            <a:off x="685800" y="914400"/>
            <a:ext cx="7848600" cy="5791200"/>
          </a:xfrm>
          <a:prstGeom prst="rect">
            <a:avLst/>
          </a:prstGeom>
        </p:spPr>
        <p:txBody>
          <a:bodyPr>
            <a:normAutofit fontScale="92500" lnSpcReduction="10000"/>
          </a:bodyPr>
          <a:lstStyle/>
          <a:p>
            <a:pPr marL="45720" indent="0">
              <a:buNone/>
            </a:pPr>
            <a:r>
              <a:rPr lang="en-US" sz="2800" dirty="0"/>
              <a:t>Once we have discovered the truth about one’s story or a literary event, what should our response reflect?</a:t>
            </a:r>
          </a:p>
          <a:p>
            <a:pPr marL="45720" indent="0">
              <a:buNone/>
            </a:pPr>
            <a:endParaRPr lang="en-US" sz="1700" dirty="0"/>
          </a:p>
          <a:p>
            <a:pPr marL="514350" indent="-514350">
              <a:spcBef>
                <a:spcPts val="0"/>
              </a:spcBef>
              <a:spcAft>
                <a:spcPts val="1800"/>
              </a:spcAft>
              <a:buAutoNum type="arabicPeriod"/>
            </a:pPr>
            <a:r>
              <a:rPr lang="en-US" sz="2600" dirty="0"/>
              <a:t>What am I to believe about:</a:t>
            </a:r>
          </a:p>
          <a:p>
            <a:pPr lvl="1">
              <a:spcBef>
                <a:spcPts val="0"/>
              </a:spcBef>
              <a:spcAft>
                <a:spcPts val="1800"/>
              </a:spcAft>
            </a:pPr>
            <a:r>
              <a:rPr lang="en-US" sz="2600" dirty="0"/>
              <a:t>God?  Jesus?  the Holy Spirit? </a:t>
            </a:r>
          </a:p>
          <a:p>
            <a:pPr lvl="1">
              <a:spcBef>
                <a:spcPts val="0"/>
              </a:spcBef>
              <a:spcAft>
                <a:spcPts val="1800"/>
              </a:spcAft>
            </a:pPr>
            <a:r>
              <a:rPr lang="en-US" sz="2600" dirty="0"/>
              <a:t>Grace?  Mercy?  Sin?  Forgiveness?  Hope?</a:t>
            </a:r>
          </a:p>
          <a:p>
            <a:pPr marL="514350" indent="-514350">
              <a:spcBef>
                <a:spcPts val="0"/>
              </a:spcBef>
              <a:spcAft>
                <a:spcPts val="1800"/>
              </a:spcAft>
              <a:buFont typeface="+mj-lt"/>
              <a:buAutoNum type="arabicPeriod" startAt="2"/>
            </a:pPr>
            <a:r>
              <a:rPr lang="en-US" sz="2600" dirty="0"/>
              <a:t>What am I to do or what action is required from this learning?</a:t>
            </a:r>
          </a:p>
          <a:p>
            <a:pPr marL="514350" indent="-514350">
              <a:spcBef>
                <a:spcPts val="0"/>
              </a:spcBef>
              <a:spcAft>
                <a:spcPts val="1800"/>
              </a:spcAft>
              <a:buFont typeface="+mj-lt"/>
              <a:buAutoNum type="arabicPeriod" startAt="2"/>
            </a:pPr>
            <a:r>
              <a:rPr lang="en-US" sz="2600" dirty="0"/>
              <a:t>What do I learn about relationships and the application of God’s love?</a:t>
            </a:r>
          </a:p>
          <a:p>
            <a:pPr marL="514350" indent="-514350">
              <a:spcBef>
                <a:spcPts val="0"/>
              </a:spcBef>
              <a:spcAft>
                <a:spcPts val="1800"/>
              </a:spcAft>
              <a:buFont typeface="+mj-lt"/>
              <a:buAutoNum type="arabicPeriod" startAt="2"/>
            </a:pPr>
            <a:r>
              <a:rPr lang="en-US" sz="2600" dirty="0"/>
              <a:t>How does the Good News change me?</a:t>
            </a:r>
          </a:p>
          <a:p>
            <a:endParaRPr lang="en-US" dirty="0"/>
          </a:p>
        </p:txBody>
      </p:sp>
    </p:spTree>
    <p:extLst>
      <p:ext uri="{BB962C8B-B14F-4D97-AF65-F5344CB8AC3E}">
        <p14:creationId xmlns:p14="http://schemas.microsoft.com/office/powerpoint/2010/main" val="23355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848600" cy="2133600"/>
          </a:xfrm>
        </p:spPr>
        <p:txBody>
          <a:bodyPr>
            <a:normAutofit/>
          </a:bodyPr>
          <a:lstStyle/>
          <a:p>
            <a:pPr algn="ctr"/>
            <a:r>
              <a:rPr lang="en-US" dirty="0"/>
              <a:t>5. Actualization: </a:t>
            </a:r>
            <a:r>
              <a:rPr lang="en-US" sz="2400" dirty="0"/>
              <a:t>Serves to bring into action those insights gained through study and interpretations. This serves as a means for Meaning Making</a:t>
            </a:r>
          </a:p>
        </p:txBody>
      </p:sp>
      <p:sp>
        <p:nvSpPr>
          <p:cNvPr id="3" name="Content Placeholder 2"/>
          <p:cNvSpPr>
            <a:spLocks noGrp="1"/>
          </p:cNvSpPr>
          <p:nvPr>
            <p:ph sz="quarter" idx="13"/>
          </p:nvPr>
        </p:nvSpPr>
        <p:spPr>
          <a:xfrm>
            <a:off x="609600" y="2667000"/>
            <a:ext cx="8001000" cy="4068763"/>
          </a:xfrm>
          <a:prstGeom prst="rect">
            <a:avLst/>
          </a:prstGeom>
        </p:spPr>
        <p:txBody>
          <a:bodyPr/>
          <a:lstStyle/>
          <a:p>
            <a:pPr marL="514350" indent="-514350">
              <a:buFont typeface="+mj-lt"/>
              <a:buAutoNum type="arabicPeriod"/>
            </a:pPr>
            <a:r>
              <a:rPr lang="en-US" sz="2800" dirty="0"/>
              <a:t>Express what was learned in creative and concrete ways.</a:t>
            </a:r>
          </a:p>
          <a:p>
            <a:pPr marL="514350" indent="-514350">
              <a:buFont typeface="+mj-lt"/>
              <a:buAutoNum type="arabicPeriod"/>
            </a:pPr>
            <a:r>
              <a:rPr lang="en-US" sz="2800" dirty="0"/>
              <a:t>Share your convictions and concerns with others</a:t>
            </a:r>
          </a:p>
          <a:p>
            <a:pPr marL="514350" indent="-514350">
              <a:buFont typeface="+mj-lt"/>
              <a:buAutoNum type="arabicPeriod"/>
            </a:pPr>
            <a:r>
              <a:rPr lang="en-US" sz="2800" dirty="0"/>
              <a:t>Make verbal commitments</a:t>
            </a:r>
          </a:p>
          <a:p>
            <a:pPr marL="514350" indent="-514350">
              <a:buFont typeface="+mj-lt"/>
              <a:buAutoNum type="arabicPeriod"/>
            </a:pPr>
            <a:r>
              <a:rPr lang="en-US" sz="2800" dirty="0"/>
              <a:t>Establish accountability</a:t>
            </a:r>
          </a:p>
          <a:p>
            <a:pPr marL="514350" indent="-514350">
              <a:buFont typeface="+mj-lt"/>
              <a:buAutoNum type="arabicPeriod"/>
            </a:pPr>
            <a:r>
              <a:rPr lang="en-US" sz="2800" dirty="0"/>
              <a:t>Pray that God will strengthen you to carry out your commitment without compromise.</a:t>
            </a:r>
          </a:p>
        </p:txBody>
      </p:sp>
    </p:spTree>
    <p:extLst>
      <p:ext uri="{BB962C8B-B14F-4D97-AF65-F5344CB8AC3E}">
        <p14:creationId xmlns:p14="http://schemas.microsoft.com/office/powerpoint/2010/main" val="40704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38600"/>
            <a:ext cx="7848600" cy="2209800"/>
          </a:xfrm>
        </p:spPr>
        <p:txBody>
          <a:bodyPr>
            <a:normAutofit fontScale="90000"/>
          </a:bodyPr>
          <a:lstStyle/>
          <a:p>
            <a:pPr marL="0" indent="0" algn="ctr">
              <a:lnSpc>
                <a:spcPct val="150000"/>
              </a:lnSpc>
              <a:buNone/>
            </a:pPr>
            <a:r>
              <a:rPr lang="en-US" sz="3200" dirty="0"/>
              <a:t>How did or does your family accomplish the movement of meaning through stories, symbols, and traditions?</a:t>
            </a:r>
          </a:p>
        </p:txBody>
      </p:sp>
      <p:sp>
        <p:nvSpPr>
          <p:cNvPr id="3" name="Content Placeholder 2"/>
          <p:cNvSpPr>
            <a:spLocks noGrp="1"/>
          </p:cNvSpPr>
          <p:nvPr>
            <p:ph sz="quarter" idx="13"/>
          </p:nvPr>
        </p:nvSpPr>
        <p:spPr>
          <a:xfrm>
            <a:off x="609600" y="731520"/>
            <a:ext cx="7924800" cy="3474720"/>
          </a:xfrm>
          <a:prstGeom prst="rect">
            <a:avLst/>
          </a:prstGeom>
        </p:spPr>
        <p:txBody>
          <a:bodyPr>
            <a:normAutofit/>
          </a:bodyPr>
          <a:lstStyle/>
          <a:p>
            <a:pPr marL="45720" indent="0">
              <a:buNone/>
            </a:pPr>
            <a:r>
              <a:rPr lang="en-US" sz="2800" dirty="0"/>
              <a:t>In life, Families tell stories to communicate meaning through time </a:t>
            </a:r>
            <a:r>
              <a:rPr lang="en-US" dirty="0"/>
              <a:t>(</a:t>
            </a:r>
            <a:r>
              <a:rPr lang="en-US" sz="2000" dirty="0"/>
              <a:t>e.g. pictures on the wall, annual update letters, anniversaries, etc.)</a:t>
            </a:r>
            <a:r>
              <a:rPr lang="en-US" dirty="0"/>
              <a:t>. </a:t>
            </a:r>
          </a:p>
          <a:p>
            <a:endParaRPr lang="en-US" dirty="0"/>
          </a:p>
          <a:p>
            <a:r>
              <a:rPr lang="en-US" sz="2800" dirty="0"/>
              <a:t>Families create traditions that form patterns of valued behavior based on the interpretation of those stories </a:t>
            </a:r>
            <a:r>
              <a:rPr lang="en-US" sz="2000" dirty="0"/>
              <a:t>(Anderson &amp; Guernsey,1985, p. 105).</a:t>
            </a:r>
          </a:p>
        </p:txBody>
      </p:sp>
    </p:spTree>
    <p:extLst>
      <p:ext uri="{BB962C8B-B14F-4D97-AF65-F5344CB8AC3E}">
        <p14:creationId xmlns:p14="http://schemas.microsoft.com/office/powerpoint/2010/main" val="11808334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457200" y="1447800"/>
            <a:ext cx="8229600" cy="4572000"/>
          </a:xfrm>
          <a:prstGeom prst="rect">
            <a:avLst/>
          </a:prstGeom>
        </p:spPr>
        <p:txBody>
          <a:bodyPr>
            <a:normAutofit/>
          </a:bodyPr>
          <a:lstStyle/>
          <a:p>
            <a:pPr marL="45720" indent="0" algn="ctr">
              <a:spcBef>
                <a:spcPts val="0"/>
              </a:spcBef>
              <a:spcAft>
                <a:spcPts val="2400"/>
              </a:spcAft>
              <a:buNone/>
            </a:pPr>
            <a:r>
              <a:rPr lang="en-US" altLang="en-US" sz="2800" b="1" i="1" dirty="0">
                <a:latin typeface="Georgia" pitchFamily="18" charset="0"/>
              </a:rPr>
              <a:t>Symbols</a:t>
            </a:r>
            <a:r>
              <a:rPr lang="en-US" altLang="en-US" sz="2800" dirty="0">
                <a:latin typeface="Georgia" pitchFamily="18" charset="0"/>
              </a:rPr>
              <a:t> – are the elements of a society to develop, transport, and maintain those meanings. They are created and designed by the tool of abstraction; they hold the ideas and practices that sustain social order. </a:t>
            </a:r>
          </a:p>
          <a:p>
            <a:pPr marL="45720" indent="0" algn="ctr">
              <a:spcBef>
                <a:spcPts val="0"/>
              </a:spcBef>
              <a:spcAft>
                <a:spcPts val="2400"/>
              </a:spcAft>
              <a:buNone/>
            </a:pPr>
            <a:endParaRPr lang="en-US" altLang="en-US" sz="2800" dirty="0">
              <a:latin typeface="Georgia" pitchFamily="18" charset="0"/>
            </a:endParaRPr>
          </a:p>
          <a:p>
            <a:pPr lvl="1">
              <a:spcBef>
                <a:spcPts val="0"/>
              </a:spcBef>
              <a:spcAft>
                <a:spcPts val="2400"/>
              </a:spcAft>
            </a:pPr>
            <a:r>
              <a:rPr lang="en-US" altLang="en-US" sz="2800" i="1" dirty="0">
                <a:latin typeface="Georgia" pitchFamily="18" charset="0"/>
              </a:rPr>
              <a:t>“Languages, mathematical notations, and signs are all sets of symbols”</a:t>
            </a:r>
            <a:r>
              <a:rPr lang="en-US" altLang="en-US" sz="2800" dirty="0">
                <a:latin typeface="Georgia" pitchFamily="18" charset="0"/>
              </a:rPr>
              <a:t> </a:t>
            </a:r>
            <a:r>
              <a:rPr lang="en-US" altLang="en-US" sz="1700" dirty="0">
                <a:latin typeface="Georgia" pitchFamily="18" charset="0"/>
              </a:rPr>
              <a:t>(Brim &amp;Lie, 2006, p. 39).</a:t>
            </a:r>
          </a:p>
          <a:p>
            <a:endParaRPr lang="en-US" dirty="0"/>
          </a:p>
        </p:txBody>
      </p:sp>
    </p:spTree>
    <p:extLst>
      <p:ext uri="{BB962C8B-B14F-4D97-AF65-F5344CB8AC3E}">
        <p14:creationId xmlns:p14="http://schemas.microsoft.com/office/powerpoint/2010/main" val="12287061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09801" y="6705600"/>
            <a:ext cx="152400" cy="152400"/>
          </a:xfrm>
        </p:spPr>
        <p:txBody>
          <a:bodyPr>
            <a:normAutofit fontScale="90000"/>
          </a:bodyPr>
          <a:lstStyle/>
          <a:p>
            <a:pPr marL="0" indent="0">
              <a:buNone/>
            </a:pPr>
            <a:endParaRPr lang="en-US" altLang="en-US" dirty="0"/>
          </a:p>
        </p:txBody>
      </p:sp>
      <p:sp>
        <p:nvSpPr>
          <p:cNvPr id="29699" name="Rectangle 3"/>
          <p:cNvSpPr>
            <a:spLocks noGrp="1" noChangeArrowheads="1"/>
          </p:cNvSpPr>
          <p:nvPr>
            <p:ph sz="quarter" idx="13"/>
          </p:nvPr>
        </p:nvSpPr>
        <p:spPr>
          <a:xfrm>
            <a:off x="533400" y="609600"/>
            <a:ext cx="8077200" cy="6248400"/>
          </a:xfrm>
          <a:prstGeom prst="rect">
            <a:avLst/>
          </a:prstGeom>
        </p:spPr>
        <p:txBody>
          <a:bodyPr/>
          <a:lstStyle/>
          <a:p>
            <a:pPr lvl="1">
              <a:spcBef>
                <a:spcPts val="0"/>
              </a:spcBef>
              <a:spcAft>
                <a:spcPts val="2400"/>
              </a:spcAft>
            </a:pPr>
            <a:r>
              <a:rPr lang="en-US" altLang="en-US" sz="2400" i="1" dirty="0">
                <a:latin typeface="Georgia" pitchFamily="18" charset="0"/>
              </a:rPr>
              <a:t>“Language symbols do not merely stand for something else—they also indicate the significance of things for human behavior, and they organize toward the thing symbolized…We organize things into systems or categories in terms of their significance for behavior”</a:t>
            </a:r>
            <a:r>
              <a:rPr lang="en-US" altLang="en-US" sz="2400" dirty="0">
                <a:latin typeface="Georgia" pitchFamily="18" charset="0"/>
              </a:rPr>
              <a:t> </a:t>
            </a:r>
            <a:r>
              <a:rPr lang="en-US" altLang="en-US" sz="1700" dirty="0">
                <a:latin typeface="Georgia" pitchFamily="18" charset="0"/>
              </a:rPr>
              <a:t>(</a:t>
            </a:r>
            <a:r>
              <a:rPr lang="en-US" altLang="en-US" sz="1700" dirty="0" err="1">
                <a:latin typeface="Georgia" pitchFamily="18" charset="0"/>
              </a:rPr>
              <a:t>Curra</a:t>
            </a:r>
            <a:r>
              <a:rPr lang="en-US" altLang="en-US" sz="1700" dirty="0">
                <a:latin typeface="Georgia" pitchFamily="18" charset="0"/>
              </a:rPr>
              <a:t>, 2005, p. 130).</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3581400"/>
            <a:ext cx="5407025"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81401"/>
            <a:ext cx="3750830" cy="343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8147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1000"/>
                                        <p:tgtEl>
                                          <p:spTgt spid="29699">
                                            <p:txEl>
                                              <p:pRg st="0" end="0"/>
                                            </p:txEl>
                                          </p:spTgt>
                                        </p:tgtEl>
                                      </p:cBhvr>
                                    </p:animEffect>
                                    <p:anim calcmode="lin" valueType="num">
                                      <p:cBhvr>
                                        <p:cTn id="13"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6553200"/>
            <a:ext cx="873711" cy="104968"/>
          </a:xfrm>
        </p:spPr>
        <p:txBody>
          <a:bodyPr>
            <a:normAutofit fontScale="90000"/>
          </a:bodyPr>
          <a:lstStyle/>
          <a:p>
            <a:pPr marL="0" indent="0">
              <a:buNone/>
            </a:pPr>
            <a:endParaRPr lang="en-US" altLang="en-US" sz="4000" b="1" dirty="0">
              <a:latin typeface="Georgia" pitchFamily="18" charset="0"/>
            </a:endParaRPr>
          </a:p>
        </p:txBody>
      </p:sp>
      <p:sp>
        <p:nvSpPr>
          <p:cNvPr id="32771" name="Rectangle 3"/>
          <p:cNvSpPr>
            <a:spLocks noGrp="1" noChangeArrowheads="1"/>
          </p:cNvSpPr>
          <p:nvPr>
            <p:ph sz="quarter" idx="13"/>
          </p:nvPr>
        </p:nvSpPr>
        <p:spPr>
          <a:xfrm>
            <a:off x="914400" y="1143000"/>
            <a:ext cx="7467600" cy="5410200"/>
          </a:xfrm>
          <a:prstGeom prst="rect">
            <a:avLst/>
          </a:prstGeom>
        </p:spPr>
        <p:txBody>
          <a:bodyPr>
            <a:normAutofit/>
          </a:bodyPr>
          <a:lstStyle/>
          <a:p>
            <a:pPr algn="ctr">
              <a:lnSpc>
                <a:spcPct val="80000"/>
              </a:lnSpc>
              <a:buFont typeface="Wingdings" pitchFamily="2" charset="2"/>
              <a:buNone/>
            </a:pPr>
            <a:r>
              <a:rPr lang="en-US" altLang="en-US" sz="3300" b="1" i="1" dirty="0">
                <a:latin typeface="Georgia" pitchFamily="18" charset="0"/>
              </a:rPr>
              <a:t>Language</a:t>
            </a:r>
          </a:p>
          <a:p>
            <a:pPr algn="ctr">
              <a:lnSpc>
                <a:spcPct val="80000"/>
              </a:lnSpc>
              <a:buFont typeface="Wingdings" pitchFamily="2" charset="2"/>
              <a:buNone/>
            </a:pPr>
            <a:endParaRPr lang="en-US" altLang="en-US" sz="1400" i="1" dirty="0">
              <a:latin typeface="Georgia" pitchFamily="18" charset="0"/>
            </a:endParaRPr>
          </a:p>
          <a:p>
            <a:pPr marL="45720" indent="0">
              <a:lnSpc>
                <a:spcPct val="110000"/>
              </a:lnSpc>
              <a:spcBef>
                <a:spcPts val="0"/>
              </a:spcBef>
              <a:spcAft>
                <a:spcPts val="1800"/>
              </a:spcAft>
              <a:buNone/>
            </a:pPr>
            <a:r>
              <a:rPr lang="en-US" altLang="en-US" sz="2800" b="1" dirty="0">
                <a:latin typeface="Georgia" pitchFamily="18" charset="0"/>
              </a:rPr>
              <a:t>Everyone</a:t>
            </a:r>
            <a:r>
              <a:rPr lang="en-US" altLang="en-US" sz="2800" dirty="0">
                <a:latin typeface="Georgia" pitchFamily="18" charset="0"/>
              </a:rPr>
              <a:t> is socialized through </a:t>
            </a:r>
            <a:r>
              <a:rPr lang="en-US" altLang="en-US" sz="2800" u="sng" dirty="0">
                <a:latin typeface="Georgia" pitchFamily="18" charset="0"/>
              </a:rPr>
              <a:t>language</a:t>
            </a:r>
            <a:r>
              <a:rPr lang="en-US" altLang="en-US" sz="2800" dirty="0">
                <a:latin typeface="Georgia" pitchFamily="18" charset="0"/>
              </a:rPr>
              <a:t>, </a:t>
            </a:r>
            <a:r>
              <a:rPr lang="en-US" altLang="en-US" sz="2800" u="sng" dirty="0">
                <a:latin typeface="Georgia" pitchFamily="18" charset="0"/>
              </a:rPr>
              <a:t>experience</a:t>
            </a:r>
            <a:r>
              <a:rPr lang="en-US" altLang="en-US" sz="2800" dirty="0">
                <a:latin typeface="Georgia" pitchFamily="18" charset="0"/>
              </a:rPr>
              <a:t> and </a:t>
            </a:r>
            <a:r>
              <a:rPr lang="en-US" altLang="en-US" sz="2800" u="sng" dirty="0">
                <a:latin typeface="Georgia" pitchFamily="18" charset="0"/>
              </a:rPr>
              <a:t>relationships</a:t>
            </a:r>
            <a:r>
              <a:rPr lang="en-US" altLang="en-US" sz="2800" dirty="0">
                <a:latin typeface="Georgia" pitchFamily="18" charset="0"/>
              </a:rPr>
              <a:t> within a particular context.</a:t>
            </a:r>
          </a:p>
          <a:p>
            <a:pPr lvl="1">
              <a:lnSpc>
                <a:spcPct val="120000"/>
              </a:lnSpc>
              <a:spcBef>
                <a:spcPts val="0"/>
              </a:spcBef>
              <a:spcAft>
                <a:spcPts val="1200"/>
              </a:spcAft>
            </a:pPr>
            <a:r>
              <a:rPr lang="en-US" altLang="en-US" sz="2400" dirty="0">
                <a:latin typeface="Georgia" pitchFamily="18" charset="0"/>
              </a:rPr>
              <a:t>Words as symbols enable us to communicate with one another. </a:t>
            </a:r>
          </a:p>
          <a:p>
            <a:pPr lvl="1">
              <a:lnSpc>
                <a:spcPct val="120000"/>
              </a:lnSpc>
              <a:spcBef>
                <a:spcPts val="0"/>
              </a:spcBef>
              <a:spcAft>
                <a:spcPts val="1200"/>
              </a:spcAft>
            </a:pPr>
            <a:r>
              <a:rPr lang="en-US" altLang="en-US" sz="2400" i="1" dirty="0">
                <a:latin typeface="Georgia" pitchFamily="18" charset="0"/>
              </a:rPr>
              <a:t>“Communication plays an important role in the construction of society”</a:t>
            </a:r>
            <a:r>
              <a:rPr lang="en-US" altLang="en-US" sz="2400" dirty="0">
                <a:latin typeface="Georgia" pitchFamily="18" charset="0"/>
              </a:rPr>
              <a:t> </a:t>
            </a:r>
            <a:r>
              <a:rPr lang="en-US" altLang="en-US" sz="1700" dirty="0">
                <a:latin typeface="Georgia" pitchFamily="18" charset="0"/>
              </a:rPr>
              <a:t>(Newman, 2004, p.18).  </a:t>
            </a:r>
          </a:p>
          <a:p>
            <a:pPr lvl="1">
              <a:lnSpc>
                <a:spcPct val="80000"/>
              </a:lnSpc>
            </a:pPr>
            <a:endParaRPr lang="en-US" altLang="en-US" sz="1700" dirty="0">
              <a:latin typeface="Georgia" pitchFamily="18" charset="0"/>
            </a:endParaRPr>
          </a:p>
        </p:txBody>
      </p:sp>
    </p:spTree>
    <p:extLst>
      <p:ext uri="{BB962C8B-B14F-4D97-AF65-F5344CB8AC3E}">
        <p14:creationId xmlns:p14="http://schemas.microsoft.com/office/powerpoint/2010/main" val="29396808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dissolve">
                                      <p:cBhvr>
                                        <p:cTn id="12" dur="500"/>
                                        <p:tgtEl>
                                          <p:spTgt spid="32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dissolve">
                                      <p:cBhvr>
                                        <p:cTn id="17" dur="500"/>
                                        <p:tgtEl>
                                          <p:spTgt spid="32771">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2771">
                                            <p:txEl>
                                              <p:pRg st="3" end="3"/>
                                            </p:txEl>
                                          </p:spTgt>
                                        </p:tgtEl>
                                        <p:attrNameLst>
                                          <p:attrName>style.visibility</p:attrName>
                                        </p:attrNameLst>
                                      </p:cBhvr>
                                      <p:to>
                                        <p:strVal val="visible"/>
                                      </p:to>
                                    </p:set>
                                    <p:animEffect transition="in" filter="dissolve">
                                      <p:cBhvr>
                                        <p:cTn id="20" dur="500"/>
                                        <p:tgtEl>
                                          <p:spTgt spid="32771">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animEffect transition="in" filter="dissolve">
                                      <p:cBhvr>
                                        <p:cTn id="23"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512511" cy="762000"/>
          </a:xfrm>
        </p:spPr>
        <p:txBody>
          <a:bodyPr/>
          <a:lstStyle/>
          <a:p>
            <a:r>
              <a:rPr lang="en-US" sz="2800" dirty="0"/>
              <a:t>Language</a:t>
            </a:r>
          </a:p>
        </p:txBody>
      </p:sp>
      <p:sp>
        <p:nvSpPr>
          <p:cNvPr id="3" name="Content Placeholder 2"/>
          <p:cNvSpPr>
            <a:spLocks noGrp="1"/>
          </p:cNvSpPr>
          <p:nvPr>
            <p:ph sz="quarter" idx="13"/>
          </p:nvPr>
        </p:nvSpPr>
        <p:spPr>
          <a:xfrm>
            <a:off x="762000" y="1524000"/>
            <a:ext cx="7391400" cy="4831080"/>
          </a:xfrm>
        </p:spPr>
        <p:txBody>
          <a:bodyPr>
            <a:normAutofit fontScale="92500"/>
          </a:bodyPr>
          <a:lstStyle/>
          <a:p>
            <a:pPr marL="45720" indent="0">
              <a:lnSpc>
                <a:spcPct val="110000"/>
              </a:lnSpc>
              <a:spcBef>
                <a:spcPts val="0"/>
              </a:spcBef>
              <a:spcAft>
                <a:spcPts val="1800"/>
              </a:spcAft>
              <a:buNone/>
            </a:pPr>
            <a:r>
              <a:rPr lang="en-US" altLang="en-US" sz="3000" dirty="0">
                <a:latin typeface="Georgia" pitchFamily="18" charset="0"/>
              </a:rPr>
              <a:t>Communication is essential for the </a:t>
            </a:r>
            <a:r>
              <a:rPr lang="en-US" altLang="en-US" sz="3000" u="sng" dirty="0">
                <a:latin typeface="Georgia" pitchFamily="18" charset="0"/>
              </a:rPr>
              <a:t>construction</a:t>
            </a:r>
            <a:r>
              <a:rPr lang="en-US" altLang="en-US" sz="3000" dirty="0">
                <a:latin typeface="Georgia" pitchFamily="18" charset="0"/>
              </a:rPr>
              <a:t>, </a:t>
            </a:r>
            <a:r>
              <a:rPr lang="en-US" altLang="en-US" sz="3000" u="sng" dirty="0">
                <a:latin typeface="Georgia" pitchFamily="18" charset="0"/>
              </a:rPr>
              <a:t>maintenance</a:t>
            </a:r>
            <a:r>
              <a:rPr lang="en-US" altLang="en-US" sz="3000" dirty="0">
                <a:latin typeface="Georgia" pitchFamily="18" charset="0"/>
              </a:rPr>
              <a:t>, and </a:t>
            </a:r>
            <a:r>
              <a:rPr lang="en-US" altLang="en-US" sz="3000" u="sng" dirty="0">
                <a:latin typeface="Georgia" pitchFamily="18" charset="0"/>
              </a:rPr>
              <a:t>affirmation</a:t>
            </a:r>
            <a:r>
              <a:rPr lang="en-US" altLang="en-US" sz="3000" dirty="0">
                <a:latin typeface="Georgia" pitchFamily="18" charset="0"/>
              </a:rPr>
              <a:t> of the </a:t>
            </a:r>
            <a:r>
              <a:rPr lang="en-US" altLang="en-US" sz="3000" b="1" i="1" dirty="0">
                <a:latin typeface="Georgia" pitchFamily="18" charset="0"/>
              </a:rPr>
              <a:t>reality</a:t>
            </a:r>
            <a:r>
              <a:rPr lang="en-US" altLang="en-US" sz="3000" dirty="0">
                <a:latin typeface="Georgia" pitchFamily="18" charset="0"/>
              </a:rPr>
              <a:t> of society. </a:t>
            </a:r>
          </a:p>
          <a:p>
            <a:pPr lvl="1">
              <a:lnSpc>
                <a:spcPct val="120000"/>
              </a:lnSpc>
              <a:spcBef>
                <a:spcPts val="0"/>
              </a:spcBef>
              <a:spcAft>
                <a:spcPts val="1200"/>
              </a:spcAft>
            </a:pPr>
            <a:r>
              <a:rPr lang="en-US" altLang="en-US" sz="2400" dirty="0">
                <a:latin typeface="Georgia" pitchFamily="18" charset="0"/>
              </a:rPr>
              <a:t>Humans require contact with others in order to develop socially and to learn how to interpret and attach meaning to people, environments, and events.</a:t>
            </a:r>
            <a:r>
              <a:rPr lang="en-US" altLang="en-US" sz="3200" dirty="0">
                <a:latin typeface="Georgia" pitchFamily="18" charset="0"/>
              </a:rPr>
              <a:t> </a:t>
            </a:r>
          </a:p>
          <a:p>
            <a:pPr lvl="1">
              <a:lnSpc>
                <a:spcPct val="120000"/>
              </a:lnSpc>
              <a:spcBef>
                <a:spcPts val="0"/>
              </a:spcBef>
              <a:spcAft>
                <a:spcPts val="1200"/>
              </a:spcAft>
            </a:pPr>
            <a:r>
              <a:rPr lang="en-US" altLang="en-US" sz="2400" dirty="0">
                <a:latin typeface="Georgia" pitchFamily="18" charset="0"/>
              </a:rPr>
              <a:t>All social systems produce language and meaning that construct the socio-cultural nature of that system and is best described by those within it. </a:t>
            </a:r>
          </a:p>
          <a:p>
            <a:pPr marL="45720" indent="0">
              <a:buNone/>
            </a:pPr>
            <a:endParaRPr lang="en-US" dirty="0"/>
          </a:p>
        </p:txBody>
      </p:sp>
    </p:spTree>
    <p:extLst>
      <p:ext uri="{BB962C8B-B14F-4D97-AF65-F5344CB8AC3E}">
        <p14:creationId xmlns:p14="http://schemas.microsoft.com/office/powerpoint/2010/main" val="544063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09600" y="1447800"/>
            <a:ext cx="7772400" cy="1676400"/>
          </a:xfrm>
        </p:spPr>
        <p:txBody>
          <a:bodyPr/>
          <a:lstStyle/>
          <a:p>
            <a:pPr algn="l"/>
            <a:r>
              <a:rPr lang="en-US" altLang="en-US" sz="4400" i="1" dirty="0">
                <a:effectLst>
                  <a:outerShdw blurRad="38100" dist="38100" dir="2700000" algn="tl">
                    <a:srgbClr val="000000">
                      <a:alpha val="43137"/>
                    </a:srgbClr>
                  </a:outerShdw>
                </a:effectLst>
              </a:rPr>
              <a:t>Permuting = </a:t>
            </a:r>
            <a:r>
              <a:rPr lang="en-US" altLang="en-US" sz="2400" dirty="0">
                <a:effectLst>
                  <a:outerShdw blurRad="38100" dist="38100" dir="2700000" algn="tl">
                    <a:srgbClr val="000000">
                      <a:alpha val="43137"/>
                    </a:srgbClr>
                  </a:outerShdw>
                </a:effectLst>
              </a:rPr>
              <a:t>to </a:t>
            </a:r>
            <a:r>
              <a:rPr lang="en-US" sz="2400" dirty="0">
                <a:effectLst/>
              </a:rPr>
              <a:t>rearrange things: to change the order of items in a group, especially to rearrange them in every possible way </a:t>
            </a:r>
            <a:r>
              <a:rPr lang="en-US" sz="1600" b="0" dirty="0">
                <a:effectLst/>
              </a:rPr>
              <a:t>(Encarta® 2006)</a:t>
            </a:r>
            <a:endParaRPr lang="en-US" altLang="en-US" sz="2400" b="0" i="1" dirty="0">
              <a:effectLst>
                <a:outerShdw blurRad="38100" dist="38100" dir="2700000" algn="tl">
                  <a:srgbClr val="000000">
                    <a:alpha val="43137"/>
                  </a:srgbClr>
                </a:outerShdw>
              </a:effectLst>
            </a:endParaRPr>
          </a:p>
        </p:txBody>
      </p:sp>
      <p:sp>
        <p:nvSpPr>
          <p:cNvPr id="138243" name="Rectangle 3"/>
          <p:cNvSpPr>
            <a:spLocks noGrp="1" noChangeArrowheads="1"/>
          </p:cNvSpPr>
          <p:nvPr>
            <p:ph sz="quarter" idx="13"/>
          </p:nvPr>
        </p:nvSpPr>
        <p:spPr>
          <a:xfrm>
            <a:off x="1219200" y="3276600"/>
            <a:ext cx="6705600" cy="1219200"/>
          </a:xfrm>
          <a:prstGeom prst="rect">
            <a:avLst/>
          </a:prstGeom>
        </p:spPr>
        <p:txBody>
          <a:bodyPr>
            <a:normAutofit/>
          </a:bodyPr>
          <a:lstStyle/>
          <a:p>
            <a:pPr marL="45720" indent="0">
              <a:buNone/>
            </a:pPr>
            <a:r>
              <a:rPr lang="en-US" sz="2000" dirty="0"/>
              <a:t>This capability of our minds provides the single most distinct attribute that we share in the image of God. He gave to us the power to rearrange meanings.</a:t>
            </a:r>
            <a:endParaRPr lang="en-US" altLang="en-US" sz="2000" dirty="0">
              <a:latin typeface="Baskerville Old Face" pitchFamily="18" charset="0"/>
            </a:endParaRPr>
          </a:p>
        </p:txBody>
      </p:sp>
    </p:spTree>
    <p:extLst>
      <p:ext uri="{BB962C8B-B14F-4D97-AF65-F5344CB8AC3E}">
        <p14:creationId xmlns:p14="http://schemas.microsoft.com/office/powerpoint/2010/main" val="35996104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circle(in)">
                                      <p:cBhvr>
                                        <p:cTn id="7" dur="2000"/>
                                        <p:tgtEl>
                                          <p:spTgt spid="138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4038600"/>
            <a:ext cx="1524000" cy="1143000"/>
          </a:xfrm>
        </p:spPr>
        <p:txBody>
          <a:bodyPr/>
          <a:lstStyle/>
          <a:p>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986439351"/>
              </p:ext>
            </p:extLst>
          </p:nvPr>
        </p:nvGraphicFramePr>
        <p:xfrm>
          <a:off x="914400" y="1828800"/>
          <a:ext cx="6857999" cy="3482340"/>
        </p:xfrm>
        <a:graphic>
          <a:graphicData uri="http://schemas.openxmlformats.org/drawingml/2006/table">
            <a:tbl>
              <a:tblPr/>
              <a:tblGrid>
                <a:gridCol w="840826">
                  <a:extLst>
                    <a:ext uri="{9D8B030D-6E8A-4147-A177-3AD203B41FA5}">
                      <a16:colId xmlns:a16="http://schemas.microsoft.com/office/drawing/2014/main" val="20000"/>
                    </a:ext>
                  </a:extLst>
                </a:gridCol>
                <a:gridCol w="6017173">
                  <a:extLst>
                    <a:ext uri="{9D8B030D-6E8A-4147-A177-3AD203B41FA5}">
                      <a16:colId xmlns:a16="http://schemas.microsoft.com/office/drawing/2014/main" val="20001"/>
                    </a:ext>
                  </a:extLst>
                </a:gridCol>
              </a:tblGrid>
              <a:tr h="0">
                <a:tc>
                  <a:txBody>
                    <a:bodyPr/>
                    <a:lstStyle/>
                    <a:p>
                      <a:pPr marL="247650" marR="152400">
                        <a:lnSpc>
                          <a:spcPct val="100000"/>
                        </a:lnSpc>
                        <a:spcBef>
                          <a:spcPts val="600"/>
                        </a:spcBef>
                        <a:spcAft>
                          <a:spcPts val="600"/>
                        </a:spcAft>
                      </a:pPr>
                      <a:r>
                        <a:rPr lang="en-US" sz="2400" b="1" dirty="0">
                          <a:effectLst/>
                          <a:latin typeface="MS Reference Sans Serif"/>
                        </a:rPr>
                        <a:t>1.</a:t>
                      </a:r>
                      <a:endParaRPr lang="en-US" sz="2400" dirty="0">
                        <a:effectLst/>
                        <a:latin typeface="MS Reference Sans Serif"/>
                      </a:endParaRPr>
                    </a:p>
                  </a:txBody>
                  <a:tcPr marL="0" marR="0" marT="0" marB="95250">
                    <a:lnL>
                      <a:noFill/>
                    </a:lnL>
                    <a:lnR>
                      <a:noFill/>
                    </a:lnR>
                    <a:lnT>
                      <a:noFill/>
                    </a:lnT>
                    <a:lnB>
                      <a:noFill/>
                    </a:lnB>
                  </a:tcPr>
                </a:tc>
                <a:tc>
                  <a:txBody>
                    <a:bodyPr/>
                    <a:lstStyle/>
                    <a:p>
                      <a:pPr marL="247650" marR="152400">
                        <a:lnSpc>
                          <a:spcPct val="100000"/>
                        </a:lnSpc>
                        <a:spcBef>
                          <a:spcPts val="600"/>
                        </a:spcBef>
                        <a:spcAft>
                          <a:spcPts val="600"/>
                        </a:spcAft>
                      </a:pPr>
                      <a:r>
                        <a:rPr lang="en-US" sz="2400" b="1" dirty="0">
                          <a:effectLst/>
                          <a:latin typeface="MS Reference Sans Serif"/>
                        </a:rPr>
                        <a:t>science of interpreting texts: </a:t>
                      </a:r>
                      <a:r>
                        <a:rPr lang="en-US" sz="2400" dirty="0">
                          <a:effectLst/>
                          <a:latin typeface="MS Reference Sans Serif"/>
                        </a:rPr>
                        <a:t>the science and methodology of interpreting texts, especially the books of the Bible </a:t>
                      </a:r>
                    </a:p>
                  </a:txBody>
                  <a:tcPr marL="12700" marR="0" marT="0" marB="95250">
                    <a:lnL>
                      <a:noFill/>
                    </a:lnL>
                    <a:lnR>
                      <a:noFill/>
                    </a:lnR>
                    <a:lnT>
                      <a:noFill/>
                    </a:lnT>
                    <a:lnB>
                      <a:noFill/>
                    </a:lnB>
                  </a:tcPr>
                </a:tc>
                <a:extLst>
                  <a:ext uri="{0D108BD9-81ED-4DB2-BD59-A6C34878D82A}">
                    <a16:rowId xmlns:a16="http://schemas.microsoft.com/office/drawing/2014/main" val="10000"/>
                  </a:ext>
                </a:extLst>
              </a:tr>
              <a:tr h="0">
                <a:tc>
                  <a:txBody>
                    <a:bodyPr/>
                    <a:lstStyle/>
                    <a:p>
                      <a:pPr marL="247650" marR="152400">
                        <a:lnSpc>
                          <a:spcPct val="100000"/>
                        </a:lnSpc>
                        <a:spcBef>
                          <a:spcPts val="600"/>
                        </a:spcBef>
                        <a:spcAft>
                          <a:spcPts val="600"/>
                        </a:spcAft>
                      </a:pPr>
                      <a:r>
                        <a:rPr lang="en-US" sz="2400" b="1" dirty="0">
                          <a:effectLst/>
                          <a:latin typeface="MS Reference Sans Serif"/>
                        </a:rPr>
                        <a:t>2.</a:t>
                      </a:r>
                      <a:endParaRPr lang="en-US" sz="2400" dirty="0">
                        <a:effectLst/>
                        <a:latin typeface="MS Reference Sans Serif"/>
                      </a:endParaRPr>
                    </a:p>
                  </a:txBody>
                  <a:tcPr marL="0" marR="0" marT="0" marB="95250">
                    <a:lnL>
                      <a:noFill/>
                    </a:lnL>
                    <a:lnR>
                      <a:noFill/>
                    </a:lnR>
                    <a:lnT>
                      <a:noFill/>
                    </a:lnT>
                    <a:lnB>
                      <a:noFill/>
                    </a:lnB>
                  </a:tcPr>
                </a:tc>
                <a:tc>
                  <a:txBody>
                    <a:bodyPr/>
                    <a:lstStyle/>
                    <a:p>
                      <a:pPr marL="247650" marR="152400">
                        <a:lnSpc>
                          <a:spcPct val="100000"/>
                        </a:lnSpc>
                        <a:spcBef>
                          <a:spcPts val="600"/>
                        </a:spcBef>
                        <a:spcAft>
                          <a:spcPts val="600"/>
                        </a:spcAft>
                      </a:pPr>
                      <a:r>
                        <a:rPr lang="en-US" sz="2400" b="1" dirty="0">
                          <a:effectLst/>
                          <a:latin typeface="MS Reference Sans Serif"/>
                        </a:rPr>
                        <a:t>theology of religious concepts: </a:t>
                      </a:r>
                      <a:r>
                        <a:rPr lang="en-US" sz="2400" dirty="0">
                          <a:effectLst/>
                          <a:latin typeface="MS Reference Sans Serif"/>
                        </a:rPr>
                        <a:t>the branch of theology that is concerned with explaining or interpreting religious concepts, theories, and principles </a:t>
                      </a:r>
                    </a:p>
                  </a:txBody>
                  <a:tcPr marL="12700" marR="0" marT="0" marB="9525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1524000" y="381000"/>
            <a:ext cx="6172200" cy="136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5713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Arial" pitchFamily="34" charset="0"/>
                <a:cs typeface="Arial" pitchFamily="34" charset="0"/>
              </a:rPr>
              <a:t>her·me·neu·tics</a:t>
            </a:r>
            <a:r>
              <a:rPr kumimoji="0" lang="en-US" altLang="en-US" sz="2800" b="1" i="0" u="none" strike="noStrike" cap="none" normalizeH="0" baseline="0" dirty="0">
                <a:ln>
                  <a:noFill/>
                </a:ln>
                <a:solidFill>
                  <a:schemeClr val="tx1"/>
                </a:solidFill>
                <a:effectLst/>
                <a:latin typeface="Arial" pitchFamily="34" charset="0"/>
                <a:cs typeface="Arial" pitchFamily="34" charset="0"/>
              </a:rPr>
              <a:t> </a:t>
            </a:r>
            <a:r>
              <a:rPr kumimoji="0" lang="en-US" altLang="en-US" sz="2800" b="0" i="0" u="none" strike="noStrike" cap="none" normalizeH="0" baseline="0" dirty="0">
                <a:ln>
                  <a:noFill/>
                </a:ln>
                <a:solidFill>
                  <a:srgbClr val="7F261C"/>
                </a:solidFill>
                <a:effectLst/>
                <a:latin typeface="MS Reference Sans Serif" pitchFamily="34" charset="0"/>
                <a:cs typeface="Arial" pitchFamily="34" charset="0"/>
              </a:rPr>
              <a:t>[</a:t>
            </a:r>
            <a:r>
              <a:rPr kumimoji="0" lang="en-US" altLang="en-US" sz="2800" b="0" i="0" u="none" strike="noStrike" cap="none" normalizeH="0" baseline="0" dirty="0" err="1">
                <a:ln>
                  <a:noFill/>
                </a:ln>
                <a:solidFill>
                  <a:srgbClr val="7F261C"/>
                </a:solidFill>
                <a:effectLst/>
                <a:latin typeface="MS Reference Sans Serif" pitchFamily="34" charset="0"/>
                <a:cs typeface="Arial" pitchFamily="34" charset="0"/>
              </a:rPr>
              <a:t>hùrmə</a:t>
            </a:r>
            <a:r>
              <a:rPr kumimoji="0" lang="en-US" altLang="en-US" sz="2800" b="0" i="0" u="none" strike="noStrike" cap="none" normalizeH="0" baseline="0" dirty="0">
                <a:ln>
                  <a:noFill/>
                </a:ln>
                <a:solidFill>
                  <a:srgbClr val="7F261C"/>
                </a:solidFill>
                <a:effectLst/>
                <a:latin typeface="MS Reference Sans Serif" pitchFamily="34" charset="0"/>
                <a:cs typeface="Arial" pitchFamily="34" charset="0"/>
              </a:rPr>
              <a:t> </a:t>
            </a:r>
            <a:r>
              <a:rPr kumimoji="0" lang="en-US" altLang="en-US" sz="2800" b="0" i="0" u="none" strike="noStrike" cap="none" normalizeH="0" baseline="0" dirty="0" err="1">
                <a:ln>
                  <a:noFill/>
                </a:ln>
                <a:solidFill>
                  <a:srgbClr val="7F261C"/>
                </a:solidFill>
                <a:effectLst/>
                <a:latin typeface="MS Reference Sans Serif" pitchFamily="34" charset="0"/>
                <a:cs typeface="Arial" pitchFamily="34" charset="0"/>
              </a:rPr>
              <a:t>n</a:t>
            </a:r>
            <a:r>
              <a:rPr kumimoji="0" lang="en-US" altLang="en-US" sz="2800" b="0" i="0" u="none" strike="noStrike" cap="none" normalizeH="0" baseline="0" dirty="0" err="1">
                <a:ln>
                  <a:noFill/>
                </a:ln>
                <a:solidFill>
                  <a:srgbClr val="7F261C"/>
                </a:solidFill>
                <a:effectLst/>
                <a:latin typeface="MS Reference Serif" panose="02040502050405020303" pitchFamily="18" charset="0"/>
                <a:cs typeface="Arial" pitchFamily="34" charset="0"/>
              </a:rPr>
              <a:t>oo</a:t>
            </a:r>
            <a:r>
              <a:rPr kumimoji="0" lang="en-US" altLang="en-US" sz="2800" b="0" i="0" u="none" strike="noStrike" cap="none" normalizeH="0" baseline="0" dirty="0" err="1">
                <a:ln>
                  <a:noFill/>
                </a:ln>
                <a:solidFill>
                  <a:srgbClr val="7F261C"/>
                </a:solidFill>
                <a:effectLst/>
                <a:latin typeface="MS Reference Sans Serif" pitchFamily="34" charset="0"/>
                <a:cs typeface="Arial" pitchFamily="34" charset="0"/>
              </a:rPr>
              <a:t>tiks</a:t>
            </a:r>
            <a:r>
              <a:rPr kumimoji="0" lang="en-US" altLang="en-US" sz="2800" b="0" i="0" u="none" strike="noStrike" cap="none" normalizeH="0" baseline="0" dirty="0">
                <a:ln>
                  <a:noFill/>
                </a:ln>
                <a:solidFill>
                  <a:srgbClr val="7F261C"/>
                </a:solidFill>
                <a:effectLst/>
                <a:latin typeface="MS Reference Sans Serif" pitchFamily="34" charset="0"/>
                <a:cs typeface="Arial" pitchFamily="34" charset="0"/>
              </a:rPr>
              <a:t>]</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pitchFamily="34" charset="0"/>
                <a:cs typeface="Arial" pitchFamily="34" charset="0"/>
              </a:rPr>
              <a:t>noun</a:t>
            </a:r>
            <a:r>
              <a:rPr kumimoji="0" lang="en-US" altLang="en-US" sz="1800" b="0" i="0" u="none" strike="noStrike" cap="none" normalizeH="0" baseline="0" dirty="0">
                <a:ln>
                  <a:noFill/>
                </a:ln>
                <a:solidFill>
                  <a:schemeClr val="tx1"/>
                </a:solidFill>
                <a:effectLst/>
                <a:latin typeface="Arial" pitchFamily="34" charset="0"/>
                <a:cs typeface="Arial" pitchFamily="34" charset="0"/>
              </a:rPr>
              <a:t> (</a:t>
            </a:r>
            <a:r>
              <a:rPr kumimoji="0" lang="en-US" altLang="en-US" sz="1800" b="0" i="1" u="none" strike="noStrike" cap="none" normalizeH="0" baseline="0" dirty="0">
                <a:ln>
                  <a:noFill/>
                </a:ln>
                <a:solidFill>
                  <a:schemeClr val="tx1"/>
                </a:solidFill>
                <a:effectLst/>
                <a:latin typeface="Arial" pitchFamily="34" charset="0"/>
                <a:cs typeface="Arial" pitchFamily="34" charset="0"/>
              </a:rPr>
              <a:t>takes a singular verb</a:t>
            </a:r>
            <a:r>
              <a:rPr kumimoji="0" lang="en-US" altLang="en-US" sz="18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59862748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733800"/>
            <a:ext cx="7086599" cy="2895600"/>
          </a:xfrm>
        </p:spPr>
        <p:txBody>
          <a:bodyPr/>
          <a:lstStyle/>
          <a:p>
            <a:pPr algn="ctr"/>
            <a:r>
              <a:rPr lang="en-US" sz="2000" b="0" dirty="0">
                <a:effectLst>
                  <a:outerShdw blurRad="38100" dist="38100" dir="2700000" algn="tl">
                    <a:srgbClr val="000000">
                      <a:alpha val="43137"/>
                    </a:srgbClr>
                  </a:outerShdw>
                </a:effectLst>
                <a:latin typeface="Georgia" panose="02040502050405020303" pitchFamily="18" charset="0"/>
              </a:rPr>
              <a:t>German philosopher Hans-Georg </a:t>
            </a:r>
            <a:r>
              <a:rPr lang="en-US" sz="2000" b="0" dirty="0" err="1">
                <a:effectLst>
                  <a:outerShdw blurRad="38100" dist="38100" dir="2700000" algn="tl">
                    <a:srgbClr val="000000">
                      <a:alpha val="43137"/>
                    </a:srgbClr>
                  </a:outerShdw>
                </a:effectLst>
                <a:latin typeface="Georgia" panose="02040502050405020303" pitchFamily="18" charset="0"/>
              </a:rPr>
              <a:t>Gadamer</a:t>
            </a:r>
            <a:r>
              <a:rPr lang="en-US" sz="2000" b="0" dirty="0">
                <a:effectLst>
                  <a:outerShdw blurRad="38100" dist="38100" dir="2700000" algn="tl">
                    <a:srgbClr val="000000">
                      <a:alpha val="43137"/>
                    </a:srgbClr>
                  </a:outerShdw>
                </a:effectLst>
                <a:latin typeface="Georgia" panose="02040502050405020303" pitchFamily="18" charset="0"/>
              </a:rPr>
              <a:t> focuses on the dynamic relationship between text and interpreter, arguing that reading is a creative act that necessarily places the text in new and different interpretive contexts </a:t>
            </a:r>
            <a:r>
              <a:rPr lang="en-US" sz="1600" b="0" dirty="0">
                <a:effectLst/>
              </a:rPr>
              <a:t>(Encarta 2006)</a:t>
            </a:r>
            <a:endParaRPr lang="en-US" sz="1600" b="0" dirty="0"/>
          </a:p>
        </p:txBody>
      </p:sp>
      <p:sp>
        <p:nvSpPr>
          <p:cNvPr id="3" name="Content Placeholder 2"/>
          <p:cNvSpPr>
            <a:spLocks noGrp="1"/>
          </p:cNvSpPr>
          <p:nvPr>
            <p:ph sz="quarter" idx="13"/>
          </p:nvPr>
        </p:nvSpPr>
        <p:spPr>
          <a:xfrm>
            <a:off x="381000" y="304800"/>
            <a:ext cx="7162800" cy="3154680"/>
          </a:xfrm>
          <a:prstGeom prst="rect">
            <a:avLst/>
          </a:prstGeom>
        </p:spPr>
        <p:txBody>
          <a:bodyPr>
            <a:normAutofit/>
          </a:bodyPr>
          <a:lstStyle/>
          <a:p>
            <a:pPr marL="45720" indent="0">
              <a:buNone/>
            </a:pPr>
            <a:r>
              <a:rPr lang="en-US" sz="2800" b="1" dirty="0"/>
              <a:t>Hermeneutics</a:t>
            </a:r>
            <a:r>
              <a:rPr lang="en-US" sz="2800" dirty="0"/>
              <a:t> provided scientific methods for the interpretation of texts to explain concepts, theories, and principles and to derive appropriate application for those meanings being conveyed by an author.</a:t>
            </a:r>
          </a:p>
        </p:txBody>
      </p:sp>
    </p:spTree>
    <p:extLst>
      <p:ext uri="{BB962C8B-B14F-4D97-AF65-F5344CB8AC3E}">
        <p14:creationId xmlns:p14="http://schemas.microsoft.com/office/powerpoint/2010/main" val="2487074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223</TotalTime>
  <Words>1292</Words>
  <Application>Microsoft Office PowerPoint</Application>
  <PresentationFormat>On-screen Show (4:3)</PresentationFormat>
  <Paragraphs>87</Paragraphs>
  <Slides>15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Algerian</vt:lpstr>
      <vt:lpstr>Arial</vt:lpstr>
      <vt:lpstr>Baskerville Old Face</vt:lpstr>
      <vt:lpstr>Calibri</vt:lpstr>
      <vt:lpstr>Georgia</vt:lpstr>
      <vt:lpstr>MS Reference Sans Serif</vt:lpstr>
      <vt:lpstr>MS Reference Serif</vt:lpstr>
      <vt:lpstr>Trebuchet MS</vt:lpstr>
      <vt:lpstr>Wingdings</vt:lpstr>
      <vt:lpstr>Slipstream</vt:lpstr>
      <vt:lpstr>Methods of  Bible Study</vt:lpstr>
      <vt:lpstr>How did or does your family accomplish the movement of meaning through stories, symbols, and traditions?</vt:lpstr>
      <vt:lpstr>PowerPoint Presentation</vt:lpstr>
      <vt:lpstr>PowerPoint Presentation</vt:lpstr>
      <vt:lpstr>PowerPoint Presentation</vt:lpstr>
      <vt:lpstr>Language</vt:lpstr>
      <vt:lpstr>Permuting = to rearrange things: to change the order of items in a group, especially to rearrange them in every possible way (Encarta® 2006)</vt:lpstr>
      <vt:lpstr>PowerPoint Presentation</vt:lpstr>
      <vt:lpstr>German philosopher Hans-Georg Gadamer focuses on the dynamic relationship between text and interpreter, arguing that reading is a creative act that necessarily places the text in new and different interpretive contexts (Encarta 2006)</vt:lpstr>
      <vt:lpstr>1. Observation</vt:lpstr>
      <vt:lpstr>1 John:1-4</vt:lpstr>
      <vt:lpstr>2. Questions for Understanding</vt:lpstr>
      <vt:lpstr>3. Interpretation</vt:lpstr>
      <vt:lpstr>4. Application</vt:lpstr>
      <vt:lpstr>5. Actualization: Serves to bring into action those insights gained through study and interpretations. This serves as a means for Meaning Making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Social  Hermeneutic Research</dc:title>
  <dc:creator>Charles</dc:creator>
  <cp:lastModifiedBy>CHUCK KINMAN</cp:lastModifiedBy>
  <cp:revision>14</cp:revision>
  <cp:lastPrinted>2016-07-17T18:37:18Z</cp:lastPrinted>
  <dcterms:created xsi:type="dcterms:W3CDTF">2016-07-17T17:10:11Z</dcterms:created>
  <dcterms:modified xsi:type="dcterms:W3CDTF">2023-05-16T21:32:03Z</dcterms:modified>
</cp:coreProperties>
</file>