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51"/>
  </p:notesMasterIdLst>
  <p:sldIdLst>
    <p:sldId id="322" r:id="rId5"/>
    <p:sldId id="303" r:id="rId6"/>
    <p:sldId id="350" r:id="rId7"/>
    <p:sldId id="313" r:id="rId8"/>
    <p:sldId id="290" r:id="rId9"/>
    <p:sldId id="318" r:id="rId10"/>
    <p:sldId id="376" r:id="rId11"/>
    <p:sldId id="323" r:id="rId12"/>
    <p:sldId id="393" r:id="rId13"/>
    <p:sldId id="305" r:id="rId14"/>
    <p:sldId id="295" r:id="rId15"/>
    <p:sldId id="373" r:id="rId16"/>
    <p:sldId id="402" r:id="rId17"/>
    <p:sldId id="351" r:id="rId18"/>
    <p:sldId id="354" r:id="rId19"/>
    <p:sldId id="326" r:id="rId20"/>
    <p:sldId id="381" r:id="rId21"/>
    <p:sldId id="321" r:id="rId22"/>
    <p:sldId id="371" r:id="rId23"/>
    <p:sldId id="380" r:id="rId24"/>
    <p:sldId id="394" r:id="rId25"/>
    <p:sldId id="379" r:id="rId26"/>
    <p:sldId id="384" r:id="rId27"/>
    <p:sldId id="385" r:id="rId28"/>
    <p:sldId id="372" r:id="rId29"/>
    <p:sldId id="356" r:id="rId30"/>
    <p:sldId id="333" r:id="rId31"/>
    <p:sldId id="382" r:id="rId32"/>
    <p:sldId id="395" r:id="rId33"/>
    <p:sldId id="297" r:id="rId34"/>
    <p:sldId id="298" r:id="rId35"/>
    <p:sldId id="334" r:id="rId36"/>
    <p:sldId id="300" r:id="rId37"/>
    <p:sldId id="388" r:id="rId38"/>
    <p:sldId id="403" r:id="rId39"/>
    <p:sldId id="355" r:id="rId40"/>
    <p:sldId id="391" r:id="rId41"/>
    <p:sldId id="389" r:id="rId42"/>
    <p:sldId id="377" r:id="rId43"/>
    <p:sldId id="324" r:id="rId44"/>
    <p:sldId id="404" r:id="rId45"/>
    <p:sldId id="383" r:id="rId46"/>
    <p:sldId id="390" r:id="rId47"/>
    <p:sldId id="317" r:id="rId48"/>
    <p:sldId id="357" r:id="rId49"/>
    <p:sldId id="349" r:id="rId50"/>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74CB38-FC2D-DF54-D9BF-255EBBA3650B}" name="Anna Gurnhill" initials="AG" userId="S::gurna@heartfoundation.org.au::dd8d78a7-73f3-4847-a862-32f6eaab6640" providerId="AD"/>
  <p188:author id="{5BDBB276-977C-5942-E227-8FEA629DFDD9}" name="Luci Ward" initials="LW" userId="S::wardl@heartfoundation.org.au::d388df84-3296-4b44-b21a-29717f4b0e42" providerId="AD"/>
  <p188:author id="{24703FE0-D2D4-5D5A-E5EC-9BE603F890D4}" name="Elizabeth Calleja" initials="EC" userId="S::calle@heartfoundation.org.au::11b7579a-f503-4464-a573-b7f714f07f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7" autoAdjust="0"/>
    <p:restoredTop sz="56522" autoAdjust="0"/>
  </p:normalViewPr>
  <p:slideViewPr>
    <p:cSldViewPr snapToGrid="0">
      <p:cViewPr varScale="1">
        <p:scale>
          <a:sx n="68" d="100"/>
          <a:sy n="68" d="100"/>
        </p:scale>
        <p:origin x="17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35D48-550A-4DF1-825E-48E4ABF403CC}" type="datetimeFigureOut">
              <a:rPr lang="en-AU" smtClean="0"/>
              <a:t>29/06/2026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16005-64A2-4534-BBC7-2792258976A5}" type="slidenum">
              <a:rPr lang="en-AU" smtClean="0"/>
              <a:t>‹#›</a:t>
            </a:fld>
            <a:endParaRPr lang="en-AU"/>
          </a:p>
        </p:txBody>
      </p:sp>
    </p:spTree>
    <p:extLst>
      <p:ext uri="{BB962C8B-B14F-4D97-AF65-F5344CB8AC3E}">
        <p14:creationId xmlns:p14="http://schemas.microsoft.com/office/powerpoint/2010/main" val="39176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nkedin.com/company/accesshc/"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linkedin.com/company/yarra-ranges-counci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participants for attending.</a:t>
            </a:r>
          </a:p>
          <a:p>
            <a:endParaRPr lang="en-US" dirty="0"/>
          </a:p>
          <a:p>
            <a:r>
              <a:rPr lang="en-US" dirty="0"/>
              <a:t>Introduce self</a:t>
            </a:r>
          </a:p>
          <a:p>
            <a:endParaRPr lang="en-US" dirty="0"/>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1</a:t>
            </a:fld>
            <a:endParaRPr lang="en-AU"/>
          </a:p>
        </p:txBody>
      </p:sp>
    </p:spTree>
    <p:extLst>
      <p:ext uri="{BB962C8B-B14F-4D97-AF65-F5344CB8AC3E}">
        <p14:creationId xmlns:p14="http://schemas.microsoft.com/office/powerpoint/2010/main" val="2230500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4F95-8364-6DE7-2173-5BE68A6F2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A7D99-2005-6778-9A11-F2E74DF67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F65FC-1770-F735-FDF5-98FDE0D3F1F3}"/>
              </a:ext>
            </a:extLst>
          </p:cNvPr>
          <p:cNvSpPr>
            <a:spLocks noGrp="1"/>
          </p:cNvSpPr>
          <p:nvPr>
            <p:ph type="body" idx="1"/>
          </p:nvPr>
        </p:nvSpPr>
        <p:spPr/>
        <p:txBody>
          <a:bodyPr/>
          <a:lstStyle/>
          <a:p>
            <a:r>
              <a:rPr lang="en-US" dirty="0"/>
              <a:t>At the macro-scale, walkability features are </a:t>
            </a:r>
            <a:r>
              <a:rPr lang="en-US" i="1" dirty="0"/>
              <a:t>(as identified on the slide)</a:t>
            </a:r>
          </a:p>
          <a:p>
            <a:endParaRPr lang="en-US" dirty="0"/>
          </a:p>
          <a:p>
            <a:r>
              <a:rPr lang="en-US" dirty="0"/>
              <a:t>We can break walking into walking for transport and walking for recreation.</a:t>
            </a:r>
          </a:p>
          <a:p>
            <a:endParaRPr lang="en-US" dirty="0"/>
          </a:p>
          <a:p>
            <a:r>
              <a:rPr lang="en-US" dirty="0"/>
              <a:t>Walking for transport means a person is walking to get from point A to point B, to reach a destination, for a purpose.</a:t>
            </a:r>
          </a:p>
          <a:p>
            <a:r>
              <a:rPr lang="en-US" dirty="0"/>
              <a:t>Examples include walking to the local shops, community facilities, park or playground, a public transport stop or somewhere else.</a:t>
            </a:r>
          </a:p>
          <a:p>
            <a:endParaRPr lang="en-US" dirty="0"/>
          </a:p>
          <a:p>
            <a:r>
              <a:rPr lang="en-US" dirty="0"/>
              <a:t>Recreation walking is walking for the purpose of being physically active, and/or for mental and social health.</a:t>
            </a:r>
          </a:p>
          <a:p>
            <a:r>
              <a:rPr lang="en-US" dirty="0"/>
              <a:t>It might include walking the dog, walking with friends, walks in nature or other types of walking.</a:t>
            </a:r>
          </a:p>
          <a:p>
            <a:endParaRPr lang="en-US" dirty="0"/>
          </a:p>
          <a:p>
            <a:r>
              <a:rPr lang="en-US" dirty="0"/>
              <a:t>Macro-scale walkability features are particularly important to enable walking for transport purposes.</a:t>
            </a:r>
            <a:endParaRPr lang="en-AU" dirty="0"/>
          </a:p>
        </p:txBody>
      </p:sp>
      <p:sp>
        <p:nvSpPr>
          <p:cNvPr id="4" name="Slide Number Placeholder 3">
            <a:extLst>
              <a:ext uri="{FF2B5EF4-FFF2-40B4-BE49-F238E27FC236}">
                <a16:creationId xmlns:a16="http://schemas.microsoft.com/office/drawing/2014/main" id="{F89C2A53-530B-4D5B-1F45-00AB91680931}"/>
              </a:ext>
            </a:extLst>
          </p:cNvPr>
          <p:cNvSpPr>
            <a:spLocks noGrp="1"/>
          </p:cNvSpPr>
          <p:nvPr>
            <p:ph type="sldNum" sz="quarter" idx="5"/>
          </p:nvPr>
        </p:nvSpPr>
        <p:spPr/>
        <p:txBody>
          <a:bodyPr/>
          <a:lstStyle/>
          <a:p>
            <a:fld id="{7D616005-64A2-4534-BBC7-2792258976A5}" type="slidenum">
              <a:rPr lang="en-AU" smtClean="0"/>
              <a:t>10</a:t>
            </a:fld>
            <a:endParaRPr lang="en-AU"/>
          </a:p>
        </p:txBody>
      </p:sp>
    </p:spTree>
    <p:extLst>
      <p:ext uri="{BB962C8B-B14F-4D97-AF65-F5344CB8AC3E}">
        <p14:creationId xmlns:p14="http://schemas.microsoft.com/office/powerpoint/2010/main" val="214517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micro-scale, features of walkability are those outlined on this slide.</a:t>
            </a:r>
          </a:p>
          <a:p>
            <a:endParaRPr lang="en-US" dirty="0"/>
          </a:p>
          <a:p>
            <a:r>
              <a:rPr lang="en-US" dirty="0"/>
              <a:t>These features are important for both transport and recreation walking.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on the slide here, these are (</a:t>
            </a:r>
            <a:r>
              <a:rPr lang="en-US" i="1" dirty="0"/>
              <a:t>read from the slide)</a:t>
            </a:r>
            <a:endParaRPr lang="en-AU" dirty="0"/>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11</a:t>
            </a:fld>
            <a:endParaRPr lang="en-AU"/>
          </a:p>
        </p:txBody>
      </p:sp>
    </p:spTree>
    <p:extLst>
      <p:ext uri="{BB962C8B-B14F-4D97-AF65-F5344CB8AC3E}">
        <p14:creationId xmlns:p14="http://schemas.microsoft.com/office/powerpoint/2010/main" val="1096300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7E140-E0EC-5D05-484D-088623557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C3F6D-7343-559C-F831-AFF804535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8A81C-4B96-6895-1B41-602F6BC26DDB}"/>
              </a:ext>
            </a:extLst>
          </p:cNvPr>
          <p:cNvSpPr>
            <a:spLocks noGrp="1"/>
          </p:cNvSpPr>
          <p:nvPr>
            <p:ph type="body" idx="1"/>
          </p:nvPr>
        </p:nvSpPr>
        <p:spPr/>
        <p:txBody>
          <a:bodyPr/>
          <a:lstStyle/>
          <a:p>
            <a:r>
              <a:rPr lang="en-US" dirty="0"/>
              <a:t>This section of slides provides an overview on Healthy Active by Design – what it is, why it’s been developed, what resources it includes, and how it can be put into practice for real world outcomes</a:t>
            </a:r>
          </a:p>
          <a:p>
            <a:endParaRPr lang="en-US" dirty="0"/>
          </a:p>
          <a:p>
            <a:r>
              <a:rPr lang="en-US" dirty="0"/>
              <a:t>The digital toolkit can help with:</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Facilitating better decision making</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Explaining benefits to the community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Enhancing collaboration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Explaining benefits internally</a:t>
            </a:r>
          </a:p>
          <a:p>
            <a:endParaRPr lang="en-AU" dirty="0"/>
          </a:p>
        </p:txBody>
      </p:sp>
      <p:sp>
        <p:nvSpPr>
          <p:cNvPr id="4" name="Slide Number Placeholder 3">
            <a:extLst>
              <a:ext uri="{FF2B5EF4-FFF2-40B4-BE49-F238E27FC236}">
                <a16:creationId xmlns:a16="http://schemas.microsoft.com/office/drawing/2014/main" id="{214692BB-7AFB-0252-A5AB-EB996B6F077A}"/>
              </a:ext>
            </a:extLst>
          </p:cNvPr>
          <p:cNvSpPr>
            <a:spLocks noGrp="1"/>
          </p:cNvSpPr>
          <p:nvPr>
            <p:ph type="sldNum" sz="quarter" idx="5"/>
          </p:nvPr>
        </p:nvSpPr>
        <p:spPr/>
        <p:txBody>
          <a:bodyPr/>
          <a:lstStyle/>
          <a:p>
            <a:fld id="{7D616005-64A2-4534-BBC7-2792258976A5}" type="slidenum">
              <a:rPr lang="en-AU" smtClean="0"/>
              <a:t>12</a:t>
            </a:fld>
            <a:endParaRPr lang="en-AU"/>
          </a:p>
        </p:txBody>
      </p:sp>
    </p:spTree>
    <p:extLst>
      <p:ext uri="{BB962C8B-B14F-4D97-AF65-F5344CB8AC3E}">
        <p14:creationId xmlns:p14="http://schemas.microsoft.com/office/powerpoint/2010/main" val="185419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Active by Design was established in 2008.</a:t>
            </a:r>
          </a:p>
          <a:p>
            <a:endParaRPr lang="en-US" dirty="0"/>
          </a:p>
          <a:p>
            <a:r>
              <a:rPr lang="en-US" dirty="0"/>
              <a:t>It was initially called ‘Healthy Spaces, healthy Places’, and was developed as a partnership between the Heart Foundation, the Planning Institute of Australia, and the Australian Local Government Association. </a:t>
            </a:r>
          </a:p>
          <a:p>
            <a:r>
              <a:rPr lang="en-US" dirty="0"/>
              <a:t>The Heart Foundation maintains strong working relationships with both </a:t>
            </a:r>
            <a:r>
              <a:rPr lang="en-US" dirty="0" err="1"/>
              <a:t>organisations</a:t>
            </a:r>
            <a:r>
              <a:rPr lang="en-US" dirty="0"/>
              <a:t>, although they now own and manage the program outright.</a:t>
            </a:r>
          </a:p>
          <a:p>
            <a:r>
              <a:rPr lang="en-US" dirty="0"/>
              <a:t>It’s won national and international awards.</a:t>
            </a:r>
          </a:p>
          <a:p>
            <a:endParaRPr lang="en-US" dirty="0"/>
          </a:p>
          <a:p>
            <a:r>
              <a:rPr lang="en-US" sz="1200" kern="1200" dirty="0">
                <a:solidFill>
                  <a:schemeClr val="tx1"/>
                </a:solidFill>
                <a:effectLst/>
                <a:latin typeface="+mn-lt"/>
                <a:ea typeface="+mn-ea"/>
                <a:cs typeface="+mn-cs"/>
              </a:rPr>
              <a:t>Specifically, the program translates evidence on the link between heart health and built environments into practical guidance for real-world outcomes and solutions.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 comprehensive toolkit of materials and resources about the design and delivery of healthy built environments.</a:t>
            </a:r>
            <a:endParaRPr lang="en-AU" sz="1200" kern="1200" dirty="0">
              <a:solidFill>
                <a:schemeClr val="tx1"/>
              </a:solidFill>
              <a:effectLst/>
              <a:latin typeface="+mn-lt"/>
              <a:ea typeface="+mn-ea"/>
              <a:cs typeface="+mn-cs"/>
            </a:endParaRPr>
          </a:p>
          <a:p>
            <a:pPr algn="l"/>
            <a:endParaRPr lang="en-US" dirty="0"/>
          </a:p>
          <a:p>
            <a:pPr algn="l"/>
            <a:r>
              <a:rPr lang="en-US" dirty="0"/>
              <a:t>The resources are applicable in urban, rural and regional contexts. </a:t>
            </a:r>
          </a:p>
          <a:p>
            <a:pPr algn="l"/>
            <a:r>
              <a:rPr lang="en-US" dirty="0"/>
              <a:t>And for established and new growth areas.</a:t>
            </a:r>
          </a:p>
          <a:p>
            <a:pPr algn="l"/>
            <a:endParaRPr lang="en-US" dirty="0"/>
          </a:p>
          <a:p>
            <a:pPr algn="l"/>
            <a:r>
              <a:rPr lang="en-US" dirty="0"/>
              <a:t>All the materials available are positive and constructive; enabling and empowering</a:t>
            </a:r>
          </a:p>
        </p:txBody>
      </p:sp>
      <p:sp>
        <p:nvSpPr>
          <p:cNvPr id="4" name="Slide Number Placeholder 3"/>
          <p:cNvSpPr>
            <a:spLocks noGrp="1"/>
          </p:cNvSpPr>
          <p:nvPr>
            <p:ph type="sldNum" sz="quarter" idx="5"/>
          </p:nvPr>
        </p:nvSpPr>
        <p:spPr/>
        <p:txBody>
          <a:bodyPr/>
          <a:lstStyle/>
          <a:p>
            <a:fld id="{7D616005-64A2-4534-BBC7-2792258976A5}" type="slidenum">
              <a:rPr lang="en-AU" smtClean="0"/>
              <a:t>13</a:t>
            </a:fld>
            <a:endParaRPr lang="en-AU"/>
          </a:p>
        </p:txBody>
      </p:sp>
    </p:spTree>
    <p:extLst>
      <p:ext uri="{BB962C8B-B14F-4D97-AF65-F5344CB8AC3E}">
        <p14:creationId xmlns:p14="http://schemas.microsoft.com/office/powerpoint/2010/main" val="177411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Active by Design is intended to make it easier for us to do our job!</a:t>
            </a:r>
          </a:p>
          <a:p>
            <a:endParaRPr lang="en-US" dirty="0"/>
          </a:p>
          <a:p>
            <a:r>
              <a:rPr lang="en-US" dirty="0"/>
              <a:t>It’s intentionally designed as principles and guidance, and not another layer of technical or design specifications.</a:t>
            </a:r>
          </a:p>
          <a:p>
            <a:r>
              <a:rPr lang="en-US" dirty="0"/>
              <a:t>It’s designed to be flexible enough to incorporate and embed easily into our work; while also providing robust evidence to support change for active living.</a:t>
            </a:r>
          </a:p>
          <a:p>
            <a:endParaRPr lang="en-US" dirty="0"/>
          </a:p>
          <a:p>
            <a:r>
              <a:rPr lang="en-US" dirty="0"/>
              <a:t>The resources are all easy to use; and non-linear. We can simply select what we need to support our projects and purpose, from anywhere within the program.</a:t>
            </a:r>
          </a:p>
          <a:p>
            <a:endParaRPr lang="en-US" dirty="0"/>
          </a:p>
          <a:p>
            <a:r>
              <a:rPr lang="en-US" dirty="0"/>
              <a:t>And best of all, it’s all available free of charge, online, downloadable; and accessible for anyone to use; at anytime.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main ways that the resources make our job easier are through the aspects noted on this slide: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provision of evidence</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Ways to gain community support and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Influencing change with decision makers.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6005-64A2-4534-BBC7-2792258976A5}" type="slidenum">
              <a:rPr lang="en-AU" smtClean="0"/>
              <a:t>14</a:t>
            </a:fld>
            <a:endParaRPr lang="en-AU"/>
          </a:p>
        </p:txBody>
      </p:sp>
    </p:spTree>
    <p:extLst>
      <p:ext uri="{BB962C8B-B14F-4D97-AF65-F5344CB8AC3E}">
        <p14:creationId xmlns:p14="http://schemas.microsoft.com/office/powerpoint/2010/main" val="385151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has two key audiences – industry and community.</a:t>
            </a:r>
          </a:p>
          <a:p>
            <a:endParaRPr lang="en-US" dirty="0"/>
          </a:p>
          <a:p>
            <a:r>
              <a:rPr lang="en-US" dirty="0"/>
              <a:t>Industry includes urban and transport planners, urban designers, traffic engineers, architects and landscape architects, civil works and asset managers, decision makers, elected leaders and others.</a:t>
            </a:r>
          </a:p>
          <a:p>
            <a:endParaRPr lang="en-US" dirty="0"/>
          </a:p>
          <a:p>
            <a:r>
              <a:rPr lang="en-US" dirty="0"/>
              <a:t>Anyone who has a role to play in shaping outcomes in the built environment. </a:t>
            </a:r>
          </a:p>
          <a:p>
            <a:endParaRPr lang="en-US" dirty="0"/>
          </a:p>
          <a:p>
            <a:r>
              <a:rPr lang="en-US" dirty="0"/>
              <a:t>And, as already noted – that’s everyone! Including community members.</a:t>
            </a:r>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15</a:t>
            </a:fld>
            <a:endParaRPr lang="en-AU"/>
          </a:p>
        </p:txBody>
      </p:sp>
    </p:spTree>
    <p:extLst>
      <p:ext uri="{BB962C8B-B14F-4D97-AF65-F5344CB8AC3E}">
        <p14:creationId xmlns:p14="http://schemas.microsoft.com/office/powerpoint/2010/main" val="134857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resources available for industry are noted on this slide.</a:t>
            </a:r>
          </a:p>
          <a:p>
            <a:r>
              <a:rPr lang="en-US" dirty="0"/>
              <a:t>We’ll step through each of these over the next few slides (</a:t>
            </a:r>
            <a:r>
              <a:rPr lang="en-US" i="1" dirty="0"/>
              <a:t>or via a site walk-through)</a:t>
            </a:r>
            <a:endParaRPr lang="en-US" dirty="0"/>
          </a:p>
          <a:p>
            <a:endParaRPr lang="en-US" dirty="0"/>
          </a:p>
        </p:txBody>
      </p:sp>
      <p:sp>
        <p:nvSpPr>
          <p:cNvPr id="4" name="Slide Number Placeholder 3"/>
          <p:cNvSpPr>
            <a:spLocks noGrp="1"/>
          </p:cNvSpPr>
          <p:nvPr>
            <p:ph type="sldNum" sz="quarter" idx="5"/>
          </p:nvPr>
        </p:nvSpPr>
        <p:spPr/>
        <p:txBody>
          <a:bodyPr/>
          <a:lstStyle/>
          <a:p>
            <a:fld id="{7D616005-64A2-4534-BBC7-2792258976A5}" type="slidenum">
              <a:rPr lang="en-AU" smtClean="0"/>
              <a:t>16</a:t>
            </a:fld>
            <a:endParaRPr lang="en-AU"/>
          </a:p>
        </p:txBody>
      </p:sp>
    </p:spTree>
    <p:extLst>
      <p:ext uri="{BB962C8B-B14F-4D97-AF65-F5344CB8AC3E}">
        <p14:creationId xmlns:p14="http://schemas.microsoft.com/office/powerpoint/2010/main" val="62363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Walk through the site – click the link on the text to open Healthy Active by Design.</a:t>
            </a:r>
          </a:p>
          <a:p>
            <a:endParaRPr lang="en-US" i="1" dirty="0"/>
          </a:p>
          <a:p>
            <a:r>
              <a:rPr lang="en-US" i="1" dirty="0"/>
              <a:t>The next few slides can be used to support this; or the speaking notes accompanying each slide can be used to support the site walk-through.</a:t>
            </a:r>
            <a:endParaRPr lang="en-AU" i="1" dirty="0"/>
          </a:p>
        </p:txBody>
      </p:sp>
      <p:sp>
        <p:nvSpPr>
          <p:cNvPr id="4" name="Slide Number Placeholder 3"/>
          <p:cNvSpPr>
            <a:spLocks noGrp="1"/>
          </p:cNvSpPr>
          <p:nvPr>
            <p:ph type="sldNum" sz="quarter" idx="5"/>
          </p:nvPr>
        </p:nvSpPr>
        <p:spPr/>
        <p:txBody>
          <a:bodyPr/>
          <a:lstStyle/>
          <a:p>
            <a:fld id="{7D616005-64A2-4534-BBC7-2792258976A5}" type="slidenum">
              <a:rPr lang="en-AU" smtClean="0"/>
              <a:t>17</a:t>
            </a:fld>
            <a:endParaRPr lang="en-AU"/>
          </a:p>
        </p:txBody>
      </p:sp>
    </p:spTree>
    <p:extLst>
      <p:ext uri="{BB962C8B-B14F-4D97-AF65-F5344CB8AC3E}">
        <p14:creationId xmlns:p14="http://schemas.microsoft.com/office/powerpoint/2010/main" val="386047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eight design features, covering the key aspects of walkable local areas.</a:t>
            </a:r>
          </a:p>
          <a:p>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As listed on this slide)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Design Feature contains information on the evidence and health impact, case studies, international examples and a design checklist.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Recent industry surveys have identified that movement networks and public open spaces are the most valuable design features.</a:t>
            </a:r>
          </a:p>
          <a:p>
            <a:r>
              <a:rPr lang="en-US" sz="1200" b="0" i="0" kern="1200" dirty="0">
                <a:solidFill>
                  <a:schemeClr val="tx1"/>
                </a:solidFill>
                <a:effectLst/>
                <a:latin typeface="+mn-lt"/>
                <a:ea typeface="+mn-ea"/>
                <a:cs typeface="+mn-cs"/>
              </a:rPr>
              <a:t>However, all are relevant and applicable across different projects and areas of council</a:t>
            </a:r>
            <a:endParaRPr lang="en-US" sz="1200" b="0" i="1"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18</a:t>
            </a:fld>
            <a:endParaRPr lang="en-AU"/>
          </a:p>
        </p:txBody>
      </p:sp>
    </p:spTree>
    <p:extLst>
      <p:ext uri="{BB962C8B-B14F-4D97-AF65-F5344CB8AC3E}">
        <p14:creationId xmlns:p14="http://schemas.microsoft.com/office/powerpoint/2010/main" val="71928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two supporting modules – one for Healthy active ageing, and another for Walkability in less advantaged areas.</a:t>
            </a:r>
          </a:p>
          <a:p>
            <a:endParaRPr lang="en-US" dirty="0"/>
          </a:p>
          <a:p>
            <a:r>
              <a:rPr lang="en-US" dirty="0"/>
              <a:t>Both have been developed in recent years to </a:t>
            </a:r>
            <a:r>
              <a:rPr lang="en-US" dirty="0" err="1"/>
              <a:t>recognise</a:t>
            </a:r>
            <a:r>
              <a:rPr lang="en-US" dirty="0"/>
              <a:t> and address nuanced circumstances relating to heart health and walkability for priority populations.</a:t>
            </a:r>
          </a:p>
          <a:p>
            <a:endParaRPr lang="en-US" dirty="0"/>
          </a:p>
          <a:p>
            <a:r>
              <a:rPr lang="en-US" dirty="0"/>
              <a:t>Their format and structure is the same as each of the eight design features; with information about the health evidence and impact, case studies, international examples and design checklist.</a:t>
            </a:r>
          </a:p>
          <a:p>
            <a:endParaRPr lang="en-US" dirty="0"/>
          </a:p>
          <a:p>
            <a:r>
              <a:rPr lang="en-US" dirty="0"/>
              <a:t>Both are intended to apply as an overarching ‘umbrella’ overlaid across the eight design features.</a:t>
            </a:r>
          </a:p>
        </p:txBody>
      </p:sp>
      <p:sp>
        <p:nvSpPr>
          <p:cNvPr id="4" name="Slide Number Placeholder 3"/>
          <p:cNvSpPr>
            <a:spLocks noGrp="1"/>
          </p:cNvSpPr>
          <p:nvPr>
            <p:ph type="sldNum" sz="quarter" idx="5"/>
          </p:nvPr>
        </p:nvSpPr>
        <p:spPr/>
        <p:txBody>
          <a:bodyPr/>
          <a:lstStyle/>
          <a:p>
            <a:fld id="{7D616005-64A2-4534-BBC7-2792258976A5}" type="slidenum">
              <a:rPr lang="en-AU" smtClean="0"/>
              <a:t>19</a:t>
            </a:fld>
            <a:endParaRPr lang="en-AU"/>
          </a:p>
        </p:txBody>
      </p:sp>
    </p:spTree>
    <p:extLst>
      <p:ext uri="{BB962C8B-B14F-4D97-AF65-F5344CB8AC3E}">
        <p14:creationId xmlns:p14="http://schemas.microsoft.com/office/powerpoint/2010/main" val="133534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0" i="0" u="none" dirty="0" err="1"/>
              <a:t>Personalise</a:t>
            </a:r>
            <a:r>
              <a:rPr lang="en-US" b="0" i="0" u="none" dirty="0"/>
              <a:t> your own Welcome to Country</a:t>
            </a:r>
          </a:p>
        </p:txBody>
      </p:sp>
      <p:sp>
        <p:nvSpPr>
          <p:cNvPr id="4" name="Slide Number Placeholder 3"/>
          <p:cNvSpPr>
            <a:spLocks noGrp="1"/>
          </p:cNvSpPr>
          <p:nvPr>
            <p:ph type="sldNum" sz="quarter" idx="5"/>
          </p:nvPr>
        </p:nvSpPr>
        <p:spPr/>
        <p:txBody>
          <a:bodyPr/>
          <a:lstStyle/>
          <a:p>
            <a:fld id="{684A7360-BE92-A240-8AEA-420A89D7FB7B}" type="slidenum">
              <a:rPr lang="en-US" smtClean="0"/>
              <a:t>2</a:t>
            </a:fld>
            <a:endParaRPr lang="en-US"/>
          </a:p>
        </p:txBody>
      </p:sp>
    </p:spTree>
    <p:extLst>
      <p:ext uri="{BB962C8B-B14F-4D97-AF65-F5344CB8AC3E}">
        <p14:creationId xmlns:p14="http://schemas.microsoft.com/office/powerpoint/2010/main" val="2047400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64EA-AD7D-75ED-CC0C-F0EB90B05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9B1F9-1C08-7140-F81A-768DF007C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35D4B-F245-01A6-2D20-562E393E3F7B}"/>
              </a:ext>
            </a:extLst>
          </p:cNvPr>
          <p:cNvSpPr>
            <a:spLocks noGrp="1"/>
          </p:cNvSpPr>
          <p:nvPr>
            <p:ph type="body" idx="1"/>
          </p:nvPr>
        </p:nvSpPr>
        <p:spPr/>
        <p:txBody>
          <a:bodyPr/>
          <a:lstStyle/>
          <a:p>
            <a:r>
              <a:rPr lang="en-US" dirty="0"/>
              <a:t>Case studies are one of the most valued features of Healthy Active by Design.</a:t>
            </a:r>
          </a:p>
          <a:p>
            <a:endParaRPr lang="en-AU" dirty="0"/>
          </a:p>
          <a:p>
            <a:r>
              <a:rPr lang="en-AU" dirty="0"/>
              <a:t>They’re useful as sources of inspiration; and can readily demonstrate to elected members, decision makers and community about how projects have been undertaken successfully elsewhere.</a:t>
            </a:r>
          </a:p>
          <a:p>
            <a:endParaRPr lang="en-AU" dirty="0"/>
          </a:p>
          <a:p>
            <a:r>
              <a:rPr lang="en-AU" dirty="0"/>
              <a:t>It’s rare that there isn’t a precedent for a similar project to a new proposal we might be developing. </a:t>
            </a:r>
          </a:p>
          <a:p>
            <a:r>
              <a:rPr lang="en-AU" dirty="0"/>
              <a:t>And, with around 170 case studies available on Healthy Active by Design, it’s rare that we wouldn’t be able to find a similar example to help support our projects.</a:t>
            </a:r>
          </a:p>
          <a:p>
            <a:endParaRPr lang="en-AU" dirty="0"/>
          </a:p>
          <a:p>
            <a:r>
              <a:rPr lang="en-AU" dirty="0"/>
              <a:t>Each case study follows the same format, with information about cost, benefits, impacts and more. These consider environmental, social, economic and health benefits and costs.</a:t>
            </a:r>
          </a:p>
          <a:p>
            <a:endParaRPr lang="en-AU" dirty="0"/>
          </a:p>
          <a:p>
            <a:r>
              <a:rPr lang="en-AU" dirty="0"/>
              <a:t>The Heart Foundation welcomes the submission of case studies at any time, and love to help showcase and promote best practice and councils who are undertaking great work.</a:t>
            </a:r>
          </a:p>
          <a:p>
            <a:r>
              <a:rPr lang="en-AU" dirty="0"/>
              <a:t>A submission template is available on the Case Study page. It takes around 30 minutes to complete.</a:t>
            </a:r>
          </a:p>
          <a:p>
            <a:endParaRPr lang="en-AU" dirty="0"/>
          </a:p>
          <a:p>
            <a:r>
              <a:rPr lang="en-AU" dirty="0"/>
              <a:t>New case studies are promoted via upload to the Case Study webpage; Healthy Active by Design LinkedIn, the bi-monthly EDM, and other communication channels</a:t>
            </a:r>
          </a:p>
        </p:txBody>
      </p:sp>
      <p:sp>
        <p:nvSpPr>
          <p:cNvPr id="4" name="Slide Number Placeholder 3">
            <a:extLst>
              <a:ext uri="{FF2B5EF4-FFF2-40B4-BE49-F238E27FC236}">
                <a16:creationId xmlns:a16="http://schemas.microsoft.com/office/drawing/2014/main" id="{72E97D25-B06B-1868-251B-634D713F0F3C}"/>
              </a:ext>
            </a:extLst>
          </p:cNvPr>
          <p:cNvSpPr>
            <a:spLocks noGrp="1"/>
          </p:cNvSpPr>
          <p:nvPr>
            <p:ph type="sldNum" sz="quarter" idx="5"/>
          </p:nvPr>
        </p:nvSpPr>
        <p:spPr/>
        <p:txBody>
          <a:bodyPr/>
          <a:lstStyle/>
          <a:p>
            <a:fld id="{7D616005-64A2-4534-BBC7-2792258976A5}" type="slidenum">
              <a:rPr lang="en-AU" smtClean="0"/>
              <a:t>20</a:t>
            </a:fld>
            <a:endParaRPr lang="en-AU"/>
          </a:p>
        </p:txBody>
      </p:sp>
    </p:spTree>
    <p:extLst>
      <p:ext uri="{BB962C8B-B14F-4D97-AF65-F5344CB8AC3E}">
        <p14:creationId xmlns:p14="http://schemas.microsoft.com/office/powerpoint/2010/main" val="2851177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range of publications and policies are available.</a:t>
            </a:r>
          </a:p>
          <a:p>
            <a:endParaRPr lang="en-US" dirty="0"/>
          </a:p>
          <a:p>
            <a:r>
              <a:rPr lang="en-US" dirty="0"/>
              <a:t>Many of these have been developed by the Heart Foundation, in collaboration with the generosity of esteemed academics and researchers from various institutions across the country.</a:t>
            </a:r>
          </a:p>
          <a:p>
            <a:endParaRPr lang="en-US" dirty="0"/>
          </a:p>
          <a:p>
            <a:r>
              <a:rPr lang="en-US" dirty="0"/>
              <a:t>The program would not be what it is without these contributions, and the Heart Foundation notes their gratitude to the many, many people who have, and who continue to contribute time and effort.</a:t>
            </a:r>
          </a:p>
          <a:p>
            <a:endParaRPr lang="en-US" dirty="0"/>
          </a:p>
          <a:p>
            <a:r>
              <a:rPr lang="en-US" dirty="0"/>
              <a:t>Resources are continually being updated and enhanced.</a:t>
            </a:r>
          </a:p>
          <a:p>
            <a:endParaRPr lang="en-US" dirty="0"/>
          </a:p>
          <a:p>
            <a:r>
              <a:rPr lang="en-US" dirty="0"/>
              <a:t>In 2025/26 new evidence papers were launched:</a:t>
            </a:r>
          </a:p>
          <a:p>
            <a:pPr marL="171450" indent="-171450">
              <a:buFont typeface="Arial" panose="020B0604020202020204" pitchFamily="34" charset="0"/>
              <a:buChar char="•"/>
            </a:pPr>
            <a:r>
              <a:rPr lang="en-US" dirty="0"/>
              <a:t>Designing for density</a:t>
            </a:r>
          </a:p>
          <a:p>
            <a:pPr marL="171450" indent="-171450">
              <a:buFont typeface="Arial" panose="020B0604020202020204" pitchFamily="34" charset="0"/>
              <a:buChar char="•"/>
            </a:pPr>
            <a:r>
              <a:rPr lang="en-US" dirty="0"/>
              <a:t>The heart of road use</a:t>
            </a:r>
          </a:p>
          <a:p>
            <a:pPr marL="171450" indent="-171450">
              <a:buFont typeface="Arial" panose="020B0604020202020204" pitchFamily="34" charset="0"/>
              <a:buChar char="•"/>
            </a:pPr>
            <a:r>
              <a:rPr lang="en-US" dirty="0"/>
              <a:t>Good for business</a:t>
            </a:r>
          </a:p>
          <a:p>
            <a:pPr marL="171450" indent="-171450">
              <a:buFont typeface="Arial" panose="020B0604020202020204" pitchFamily="34" charset="0"/>
              <a:buChar char="•"/>
            </a:pPr>
            <a:r>
              <a:rPr lang="en-US" dirty="0"/>
              <a:t>Active school travel</a:t>
            </a:r>
          </a:p>
          <a:p>
            <a:pPr marL="171450" indent="-171450">
              <a:buFont typeface="Arial" panose="020B0604020202020204" pitchFamily="34" charset="0"/>
              <a:buChar char="•"/>
            </a:pPr>
            <a:r>
              <a:rPr lang="en-US" dirty="0"/>
              <a:t>Walkability and the built environment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each of these papers there’s a wealth of evidence on the relationship with heart health, and the importance to design walkable local </a:t>
            </a:r>
            <a:r>
              <a:rPr lang="en-US" dirty="0" err="1"/>
              <a:t>neighbourhoods</a:t>
            </a:r>
            <a:r>
              <a:rPr lang="en-US" dirty="0"/>
              <a:t> and </a:t>
            </a:r>
            <a:r>
              <a:rPr lang="en-US" dirty="0" err="1"/>
              <a:t>prioritise</a:t>
            </a:r>
            <a:r>
              <a:rPr lang="en-US" dirty="0"/>
              <a:t> a people-first approach that supports community health and wellbeing.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Each paper includes clear recommendations and actions to readily translate the evidence into practice.</a:t>
            </a:r>
          </a:p>
          <a:p>
            <a:endParaRPr lang="en-US" dirty="0"/>
          </a:p>
          <a:p>
            <a:r>
              <a:rPr lang="en-US" dirty="0"/>
              <a:t>There are also a range of other publications and policies developed nationally and internationally; and relevant policies are grouped by state and territory.</a:t>
            </a:r>
          </a:p>
          <a:p>
            <a:endParaRPr lang="en-US" dirty="0"/>
          </a:p>
          <a:p>
            <a:r>
              <a:rPr lang="en-US" dirty="0"/>
              <a:t>These are all great to help frame messaging and narrative for project support – internally and externally.</a:t>
            </a:r>
          </a:p>
          <a:p>
            <a:endParaRPr lang="en-US" dirty="0"/>
          </a:p>
          <a:p>
            <a:r>
              <a:rPr lang="en-US" dirty="0"/>
              <a:t>The papers and other resources can be used particularly to support:</a:t>
            </a:r>
          </a:p>
          <a:p>
            <a:pPr marL="342892" indent="-342892">
              <a:buFont typeface="Arial" panose="020B0604020202020204" pitchFamily="34" charset="0"/>
              <a:buChar char="•"/>
            </a:pPr>
            <a:r>
              <a:rPr lang="en-US" sz="1200" dirty="0"/>
              <a:t>Policy and strategic vision</a:t>
            </a:r>
          </a:p>
          <a:p>
            <a:pPr marL="342892" indent="-342892">
              <a:buFont typeface="Arial" panose="020B0604020202020204" pitchFamily="34" charset="0"/>
              <a:buChar char="•"/>
            </a:pPr>
            <a:r>
              <a:rPr lang="en-US" sz="1200" dirty="0"/>
              <a:t>Business cases and budget bids</a:t>
            </a:r>
          </a:p>
          <a:p>
            <a:pPr marL="342892" indent="-342892">
              <a:buFont typeface="Arial" panose="020B0604020202020204" pitchFamily="34" charset="0"/>
              <a:buChar char="•"/>
            </a:pPr>
            <a:r>
              <a:rPr lang="en-US" sz="1200" dirty="0"/>
              <a:t>Project outcomes</a:t>
            </a:r>
          </a:p>
          <a:p>
            <a:pPr marL="342892" indent="-342892">
              <a:buFont typeface="Arial" panose="020B0604020202020204" pitchFamily="34" charset="0"/>
              <a:buChar char="•"/>
            </a:pPr>
            <a:r>
              <a:rPr lang="en-US" sz="1200" dirty="0"/>
              <a:t>Advocacy</a:t>
            </a:r>
          </a:p>
        </p:txBody>
      </p:sp>
      <p:sp>
        <p:nvSpPr>
          <p:cNvPr id="4" name="Slide Number Placeholder 3"/>
          <p:cNvSpPr>
            <a:spLocks noGrp="1"/>
          </p:cNvSpPr>
          <p:nvPr>
            <p:ph type="sldNum" sz="quarter" idx="5"/>
          </p:nvPr>
        </p:nvSpPr>
        <p:spPr/>
        <p:txBody>
          <a:bodyPr/>
          <a:lstStyle/>
          <a:p>
            <a:fld id="{7D616005-64A2-4534-BBC7-2792258976A5}" type="slidenum">
              <a:rPr lang="en-AU" smtClean="0"/>
              <a:t>21</a:t>
            </a:fld>
            <a:endParaRPr lang="en-AU"/>
          </a:p>
        </p:txBody>
      </p:sp>
    </p:spTree>
    <p:extLst>
      <p:ext uri="{BB962C8B-B14F-4D97-AF65-F5344CB8AC3E}">
        <p14:creationId xmlns:p14="http://schemas.microsoft.com/office/powerpoint/2010/main" val="2546181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Healthy Active by Design point of difference in urban design outcomes is embedding public health principles in built environment outcomes – particularly from a heart health lens.</a:t>
            </a:r>
          </a:p>
          <a:p>
            <a:endParaRPr lang="en-US" dirty="0"/>
          </a:p>
          <a:p>
            <a:r>
              <a:rPr lang="en-US" dirty="0"/>
              <a:t>Design Checklists are perhaps one of the most practical ways in which this can be achieved.</a:t>
            </a:r>
          </a:p>
          <a:p>
            <a:endParaRPr lang="en-US" dirty="0"/>
          </a:p>
          <a:p>
            <a:r>
              <a:rPr lang="en-US" dirty="0"/>
              <a:t>Design Checklists can be applied to: </a:t>
            </a:r>
          </a:p>
          <a:p>
            <a:pPr marL="171450" indent="-171450">
              <a:buFont typeface="Arial" panose="020B0604020202020204" pitchFamily="34" charset="0"/>
              <a:buChar char="•"/>
            </a:pPr>
            <a:r>
              <a:rPr lang="en-US" dirty="0"/>
              <a:t>audit established/existing built environments</a:t>
            </a:r>
          </a:p>
          <a:p>
            <a:pPr marL="628650" lvl="1" indent="-171450">
              <a:buFont typeface="Arial" panose="020B0604020202020204" pitchFamily="34" charset="0"/>
              <a:buChar char="•"/>
            </a:pPr>
            <a:r>
              <a:rPr lang="en-US" dirty="0"/>
              <a:t>Inform improvements and upgrades</a:t>
            </a:r>
          </a:p>
          <a:p>
            <a:pPr marL="171450" indent="-171450">
              <a:buFont typeface="Arial" panose="020B0604020202020204" pitchFamily="34" charset="0"/>
              <a:buChar char="•"/>
            </a:pPr>
            <a:r>
              <a:rPr lang="en-US" dirty="0"/>
              <a:t>Inform new projects – at small or large scale</a:t>
            </a:r>
          </a:p>
          <a:p>
            <a:pPr marL="628650" lvl="1" indent="-171450">
              <a:buFont typeface="Arial" panose="020B0604020202020204" pitchFamily="34" charset="0"/>
              <a:buChar char="•"/>
            </a:pPr>
            <a:r>
              <a:rPr lang="en-US" dirty="0"/>
              <a:t>Serve as a useful list of things to consider</a:t>
            </a:r>
          </a:p>
        </p:txBody>
      </p:sp>
      <p:sp>
        <p:nvSpPr>
          <p:cNvPr id="4" name="Slide Number Placeholder 3"/>
          <p:cNvSpPr>
            <a:spLocks noGrp="1"/>
          </p:cNvSpPr>
          <p:nvPr>
            <p:ph type="sldNum" sz="quarter" idx="5"/>
          </p:nvPr>
        </p:nvSpPr>
        <p:spPr/>
        <p:txBody>
          <a:bodyPr/>
          <a:lstStyle/>
          <a:p>
            <a:fld id="{7D616005-64A2-4534-BBC7-2792258976A5}" type="slidenum">
              <a:rPr lang="en-AU" smtClean="0"/>
              <a:t>22</a:t>
            </a:fld>
            <a:endParaRPr lang="en-AU"/>
          </a:p>
        </p:txBody>
      </p:sp>
    </p:spTree>
    <p:extLst>
      <p:ext uri="{BB962C8B-B14F-4D97-AF65-F5344CB8AC3E}">
        <p14:creationId xmlns:p14="http://schemas.microsoft.com/office/powerpoint/2010/main" val="3430729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real-world examples on ways in which Healthy Active by Design resources have been put into practice include:</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1. The City of South Perth, WA has embedded Healthy Active by Design principles in their local Public Health Plan. This has enabled them to use Design Checklists to carry out an audit of the suburb of </a:t>
            </a:r>
            <a:r>
              <a:rPr lang="en-US" dirty="0" err="1"/>
              <a:t>Karrawarra</a:t>
            </a:r>
            <a:r>
              <a:rPr lang="en-US" dirty="0"/>
              <a:t>. Results of their audit have informed works programs within council and have been welcomed by City Planning teams to inform priorities.</a:t>
            </a:r>
          </a:p>
          <a:p>
            <a:pPr marL="228600" indent="-228600">
              <a:buFont typeface="+mj-lt"/>
              <a:buAutoNum type="arabicPeriod"/>
            </a:pPr>
            <a:endParaRPr lang="en-US" dirty="0"/>
          </a:p>
          <a:p>
            <a:pPr marL="0" indent="0">
              <a:buFont typeface="+mj-lt"/>
              <a:buNone/>
            </a:pPr>
            <a:r>
              <a:rPr lang="en-US" dirty="0"/>
              <a:t>2.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hlinkClick r:id="rId3"/>
              </a:rPr>
              <a:t>Access Health and Community</a:t>
            </a:r>
            <a:r>
              <a:rPr lang="en-US" sz="1200" b="0" i="0" kern="1200" dirty="0">
                <a:solidFill>
                  <a:schemeClr val="tx1"/>
                </a:solidFill>
                <a:effectLst/>
                <a:latin typeface="+mn-lt"/>
                <a:ea typeface="+mn-ea"/>
                <a:cs typeface="+mn-cs"/>
              </a:rPr>
              <a:t> Health Promotion team in Victoria were involved in a collaboration between two local schools and with the Infrastructure/Engineering team at </a:t>
            </a:r>
            <a:r>
              <a:rPr lang="en-US" sz="1200" b="1" i="0" kern="1200" dirty="0" err="1">
                <a:solidFill>
                  <a:schemeClr val="tx1"/>
                </a:solidFill>
                <a:effectLst/>
                <a:latin typeface="+mn-lt"/>
                <a:ea typeface="+mn-ea"/>
                <a:cs typeface="+mn-cs"/>
                <a:hlinkClick r:id="rId4"/>
              </a:rPr>
              <a:t>Yarra</a:t>
            </a:r>
            <a:r>
              <a:rPr lang="en-US" sz="1200" b="1" i="0" kern="1200" dirty="0">
                <a:solidFill>
                  <a:schemeClr val="tx1"/>
                </a:solidFill>
                <a:effectLst/>
                <a:latin typeface="+mn-lt"/>
                <a:ea typeface="+mn-ea"/>
                <a:cs typeface="+mn-cs"/>
                <a:hlinkClick r:id="rId4"/>
              </a:rPr>
              <a:t> Ranges Council</a:t>
            </a:r>
            <a:r>
              <a:rPr lang="en-US" sz="1200" b="0" i="0" kern="1200" dirty="0">
                <a:solidFill>
                  <a:schemeClr val="tx1"/>
                </a:solidFill>
                <a:effectLst/>
                <a:latin typeface="+mn-lt"/>
                <a:ea typeface="+mn-ea"/>
                <a:cs typeface="+mn-cs"/>
              </a:rPr>
              <a:t> in an Active Travel/Walk to School initiative. The work was strongly guided by the evidence in the Heart Foundation’s Active school travel evidence paper, to develop a multifaceted approach. Short video about the project available: https://www.youtube.com/watch?v=QzYoRVEtpUc</a:t>
            </a:r>
          </a:p>
          <a:p>
            <a:pPr marL="0" indent="0">
              <a:buFont typeface="+mj-lt"/>
              <a:buNone/>
            </a:pPr>
            <a:endParaRPr lang="en-US" dirty="0"/>
          </a:p>
          <a:p>
            <a:pPr marL="0" indent="0">
              <a:buFont typeface="+mj-lt"/>
              <a:buNone/>
            </a:pPr>
            <a:r>
              <a:rPr lang="en-US" dirty="0"/>
              <a:t>3. Resources are incorporated in various University courses across the country – training the next generation of public health practitioners and urban planners, transport planners and others to embed healthy built environments from a cross-disciplinary approach.</a:t>
            </a: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23</a:t>
            </a:fld>
            <a:endParaRPr lang="en-AU"/>
          </a:p>
        </p:txBody>
      </p:sp>
    </p:spTree>
    <p:extLst>
      <p:ext uri="{BB962C8B-B14F-4D97-AF65-F5344CB8AC3E}">
        <p14:creationId xmlns:p14="http://schemas.microsoft.com/office/powerpoint/2010/main" val="181078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A6D1-B749-5ED9-2F4B-A46C1537C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44CAD-6F74-BFF8-E84F-C87DB6A6E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3C619-A3AB-E22D-613A-96AA024D7EFA}"/>
              </a:ext>
            </a:extLst>
          </p:cNvPr>
          <p:cNvSpPr>
            <a:spLocks noGrp="1"/>
          </p:cNvSpPr>
          <p:nvPr>
            <p:ph type="body" idx="1"/>
          </p:nvPr>
        </p:nvSpPr>
        <p:spPr/>
        <p:txBody>
          <a:bodyPr/>
          <a:lstStyle/>
          <a:p>
            <a:r>
              <a:rPr lang="en-US" dirty="0"/>
              <a:t>Pause for questions</a:t>
            </a:r>
            <a:endParaRPr lang="en-AU" dirty="0"/>
          </a:p>
        </p:txBody>
      </p:sp>
      <p:sp>
        <p:nvSpPr>
          <p:cNvPr id="4" name="Slide Number Placeholder 3">
            <a:extLst>
              <a:ext uri="{FF2B5EF4-FFF2-40B4-BE49-F238E27FC236}">
                <a16:creationId xmlns:a16="http://schemas.microsoft.com/office/drawing/2014/main" id="{EA96DE14-57CF-BE62-A30F-DCD67F0AB9F5}"/>
              </a:ext>
            </a:extLst>
          </p:cNvPr>
          <p:cNvSpPr>
            <a:spLocks noGrp="1"/>
          </p:cNvSpPr>
          <p:nvPr>
            <p:ph type="sldNum" sz="quarter" idx="5"/>
          </p:nvPr>
        </p:nvSpPr>
        <p:spPr/>
        <p:txBody>
          <a:bodyPr/>
          <a:lstStyle/>
          <a:p>
            <a:fld id="{7D616005-64A2-4534-BBC7-2792258976A5}" type="slidenum">
              <a:rPr lang="en-AU" smtClean="0"/>
              <a:t>24</a:t>
            </a:fld>
            <a:endParaRPr lang="en-AU"/>
          </a:p>
        </p:txBody>
      </p:sp>
    </p:spTree>
    <p:extLst>
      <p:ext uri="{BB962C8B-B14F-4D97-AF65-F5344CB8AC3E}">
        <p14:creationId xmlns:p14="http://schemas.microsoft.com/office/powerpoint/2010/main" val="1228738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3669-1C13-4D87-3280-5FCFB285C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8D6F-D9AA-1811-F596-7CF303B3C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A6813-38EF-D155-41DC-AC22A1CC7E0E}"/>
              </a:ext>
            </a:extLst>
          </p:cNvPr>
          <p:cNvSpPr>
            <a:spLocks noGrp="1"/>
          </p:cNvSpPr>
          <p:nvPr>
            <p:ph type="body" idx="1"/>
          </p:nvPr>
        </p:nvSpPr>
        <p:spPr/>
        <p:txBody>
          <a:bodyPr/>
          <a:lstStyle/>
          <a:p>
            <a:r>
              <a:rPr lang="en-US" dirty="0"/>
              <a:t>This next section of slides provides an overview on building positive relationships with the community.</a:t>
            </a:r>
          </a:p>
          <a:p>
            <a:endParaRPr lang="en-US" dirty="0"/>
          </a:p>
          <a:p>
            <a:r>
              <a:rPr lang="en-US" dirty="0"/>
              <a:t>The community are our allies; and Healthy Active by Design provides a range of tools to help us and them; to help build positive relationships so that we’re all on the same page; and to ensure that we have support when we need it.</a:t>
            </a:r>
          </a:p>
          <a:p>
            <a:endParaRPr lang="en-US" dirty="0"/>
          </a:p>
        </p:txBody>
      </p:sp>
      <p:sp>
        <p:nvSpPr>
          <p:cNvPr id="4" name="Slide Number Placeholder 3">
            <a:extLst>
              <a:ext uri="{FF2B5EF4-FFF2-40B4-BE49-F238E27FC236}">
                <a16:creationId xmlns:a16="http://schemas.microsoft.com/office/drawing/2014/main" id="{14011AF1-E063-1B46-3321-F2912D4EA38D}"/>
              </a:ext>
            </a:extLst>
          </p:cNvPr>
          <p:cNvSpPr>
            <a:spLocks noGrp="1"/>
          </p:cNvSpPr>
          <p:nvPr>
            <p:ph type="sldNum" sz="quarter" idx="5"/>
          </p:nvPr>
        </p:nvSpPr>
        <p:spPr/>
        <p:txBody>
          <a:bodyPr/>
          <a:lstStyle/>
          <a:p>
            <a:fld id="{7D616005-64A2-4534-BBC7-2792258976A5}" type="slidenum">
              <a:rPr lang="en-AU" smtClean="0"/>
              <a:t>25</a:t>
            </a:fld>
            <a:endParaRPr lang="en-AU"/>
          </a:p>
        </p:txBody>
      </p:sp>
    </p:spTree>
    <p:extLst>
      <p:ext uri="{BB962C8B-B14F-4D97-AF65-F5344CB8AC3E}">
        <p14:creationId xmlns:p14="http://schemas.microsoft.com/office/powerpoint/2010/main" val="49469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Active by Design resources are intended to align community expectations with council objectives.</a:t>
            </a:r>
          </a:p>
          <a:p>
            <a:r>
              <a:rPr lang="en-US" dirty="0"/>
              <a:t>They help develop a shared understanding and build trust.</a:t>
            </a:r>
          </a:p>
          <a:p>
            <a:endParaRPr lang="en-US" dirty="0"/>
          </a:p>
          <a:p>
            <a:r>
              <a:rPr lang="en-US" dirty="0"/>
              <a:t>There are lots of ways that community members can be involved, and support our work, through awareness, advocacy, action and </a:t>
            </a:r>
            <a:r>
              <a:rPr lang="en-US" dirty="0" err="1"/>
              <a:t>behaviour</a:t>
            </a:r>
            <a:r>
              <a:rPr lang="en-US" dirty="0"/>
              <a:t> change.</a:t>
            </a:r>
          </a:p>
        </p:txBody>
      </p:sp>
      <p:sp>
        <p:nvSpPr>
          <p:cNvPr id="4" name="Slide Number Placeholder 3"/>
          <p:cNvSpPr>
            <a:spLocks noGrp="1"/>
          </p:cNvSpPr>
          <p:nvPr>
            <p:ph type="sldNum" sz="quarter" idx="5"/>
          </p:nvPr>
        </p:nvSpPr>
        <p:spPr/>
        <p:txBody>
          <a:bodyPr/>
          <a:lstStyle/>
          <a:p>
            <a:fld id="{7D616005-64A2-4534-BBC7-2792258976A5}" type="slidenum">
              <a:rPr lang="en-AU" smtClean="0"/>
              <a:t>26</a:t>
            </a:fld>
            <a:endParaRPr lang="en-AU"/>
          </a:p>
        </p:txBody>
      </p:sp>
    </p:spTree>
    <p:extLst>
      <p:ext uri="{BB962C8B-B14F-4D97-AF65-F5344CB8AC3E}">
        <p14:creationId xmlns:p14="http://schemas.microsoft.com/office/powerpoint/2010/main" val="419128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step through each of these key resources in detail, outlining their role in supporting our work; and how we can use them.</a:t>
            </a:r>
          </a:p>
        </p:txBody>
      </p:sp>
      <p:sp>
        <p:nvSpPr>
          <p:cNvPr id="4" name="Slide Number Placeholder 3"/>
          <p:cNvSpPr>
            <a:spLocks noGrp="1"/>
          </p:cNvSpPr>
          <p:nvPr>
            <p:ph type="sldNum" sz="quarter" idx="5"/>
          </p:nvPr>
        </p:nvSpPr>
        <p:spPr/>
        <p:txBody>
          <a:bodyPr/>
          <a:lstStyle/>
          <a:p>
            <a:fld id="{7D616005-64A2-4534-BBC7-2792258976A5}" type="slidenum">
              <a:rPr lang="en-AU" smtClean="0"/>
              <a:t>27</a:t>
            </a:fld>
            <a:endParaRPr lang="en-AU"/>
          </a:p>
        </p:txBody>
      </p:sp>
    </p:spTree>
    <p:extLst>
      <p:ext uri="{BB962C8B-B14F-4D97-AF65-F5344CB8AC3E}">
        <p14:creationId xmlns:p14="http://schemas.microsoft.com/office/powerpoint/2010/main" val="2978992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9603F-87B6-C50C-E3E7-BB9DA7A33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46623-D532-2B5D-EDD9-A16751770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12F33-18DF-CE8E-AE04-3E7A88F9B5FD}"/>
              </a:ext>
            </a:extLst>
          </p:cNvPr>
          <p:cNvSpPr>
            <a:spLocks noGrp="1"/>
          </p:cNvSpPr>
          <p:nvPr>
            <p:ph type="body" idx="1"/>
          </p:nvPr>
        </p:nvSpPr>
        <p:spPr/>
        <p:txBody>
          <a:bodyPr/>
          <a:lstStyle/>
          <a:p>
            <a:r>
              <a:rPr lang="en-US" dirty="0"/>
              <a:t>It’s often interesting to think that people generally enjoy visiting walkable places when they go on holiday; and sometimes express how nice it is to leave the car behind and explore by foot or using local public transport. It would be nice to think that we would value this same experience in our local </a:t>
            </a:r>
            <a:r>
              <a:rPr lang="en-US" dirty="0" err="1"/>
              <a:t>neighbourhoods</a:t>
            </a:r>
            <a:r>
              <a:rPr lang="en-US" dirty="0"/>
              <a:t>. Yes, people tend to have more time when they’re on leave and the experience is quite different. But there’s an opportunity to translate some of this into everyday lives too. </a:t>
            </a:r>
          </a:p>
          <a:p>
            <a:endParaRPr lang="en-US" dirty="0"/>
          </a:p>
          <a:p>
            <a:r>
              <a:rPr lang="en-US" dirty="0"/>
              <a:t>We can also use this to our advantage in messaging about walkable local </a:t>
            </a:r>
            <a:r>
              <a:rPr lang="en-US" dirty="0" err="1"/>
              <a:t>neighbourhoods</a:t>
            </a:r>
            <a:r>
              <a:rPr lang="en-US" dirty="0"/>
              <a:t>.</a:t>
            </a:r>
          </a:p>
          <a:p>
            <a:endParaRPr lang="en-US" dirty="0"/>
          </a:p>
          <a:p>
            <a:r>
              <a:rPr lang="en-US" dirty="0"/>
              <a:t>We’ll talk more about this in a later slide.</a:t>
            </a:r>
          </a:p>
          <a:p>
            <a:endParaRPr lang="en-US" dirty="0"/>
          </a:p>
          <a:p>
            <a:r>
              <a:rPr lang="en-US" i="1" dirty="0"/>
              <a:t>Walk through the site</a:t>
            </a:r>
            <a:endParaRPr lang="en-AU" i="1" dirty="0"/>
          </a:p>
        </p:txBody>
      </p:sp>
      <p:sp>
        <p:nvSpPr>
          <p:cNvPr id="4" name="Slide Number Placeholder 3">
            <a:extLst>
              <a:ext uri="{FF2B5EF4-FFF2-40B4-BE49-F238E27FC236}">
                <a16:creationId xmlns:a16="http://schemas.microsoft.com/office/drawing/2014/main" id="{3C5A5811-31E1-A151-66D7-579CAD0FD309}"/>
              </a:ext>
            </a:extLst>
          </p:cNvPr>
          <p:cNvSpPr>
            <a:spLocks noGrp="1"/>
          </p:cNvSpPr>
          <p:nvPr>
            <p:ph type="sldNum" sz="quarter" idx="5"/>
          </p:nvPr>
        </p:nvSpPr>
        <p:spPr/>
        <p:txBody>
          <a:bodyPr/>
          <a:lstStyle/>
          <a:p>
            <a:fld id="{7D616005-64A2-4534-BBC7-2792258976A5}" type="slidenum">
              <a:rPr lang="en-AU" smtClean="0"/>
              <a:t>28</a:t>
            </a:fld>
            <a:endParaRPr lang="en-AU"/>
          </a:p>
        </p:txBody>
      </p:sp>
    </p:spTree>
    <p:extLst>
      <p:ext uri="{BB962C8B-B14F-4D97-AF65-F5344CB8AC3E}">
        <p14:creationId xmlns:p14="http://schemas.microsoft.com/office/powerpoint/2010/main" val="3017994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 the series of community resources, is a series of short fact sheets to help raise community awareness and understanding about healthy, walkable </a:t>
            </a:r>
            <a:r>
              <a:rPr lang="en-US" dirty="0" err="1"/>
              <a:t>neighbourhoods</a:t>
            </a:r>
            <a:r>
              <a:rPr lang="en-US" dirty="0"/>
              <a:t>.</a:t>
            </a:r>
          </a:p>
          <a:p>
            <a:endParaRPr lang="en-US" dirty="0"/>
          </a:p>
          <a:p>
            <a:r>
              <a:rPr lang="en-US" dirty="0"/>
              <a:t>Some of these help tackle subjects that can be challenging and controversial, and which can result in community opposition – things like density, road use allocation and climate change.</a:t>
            </a:r>
          </a:p>
          <a:p>
            <a:endParaRPr lang="en-US" dirty="0"/>
          </a:p>
          <a:p>
            <a:r>
              <a:rPr lang="en-US" dirty="0"/>
              <a:t>These fact sheets can be used in our engagement with local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help frame messaging and narrative with local communities.</a:t>
            </a:r>
          </a:p>
          <a:p>
            <a:endParaRPr lang="en-US" dirty="0"/>
          </a:p>
          <a:p>
            <a:r>
              <a:rPr lang="en-US" dirty="0"/>
              <a:t>We’ll talk more about this in later slides.</a:t>
            </a:r>
          </a:p>
        </p:txBody>
      </p:sp>
      <p:sp>
        <p:nvSpPr>
          <p:cNvPr id="4" name="Slide Number Placeholder 3"/>
          <p:cNvSpPr>
            <a:spLocks noGrp="1"/>
          </p:cNvSpPr>
          <p:nvPr>
            <p:ph type="sldNum" sz="quarter" idx="5"/>
          </p:nvPr>
        </p:nvSpPr>
        <p:spPr/>
        <p:txBody>
          <a:bodyPr/>
          <a:lstStyle/>
          <a:p>
            <a:fld id="{7D616005-64A2-4534-BBC7-2792258976A5}" type="slidenum">
              <a:rPr lang="en-AU" smtClean="0"/>
              <a:t>29</a:t>
            </a:fld>
            <a:endParaRPr lang="en-AU"/>
          </a:p>
        </p:txBody>
      </p:sp>
    </p:spTree>
    <p:extLst>
      <p:ext uri="{BB962C8B-B14F-4D97-AF65-F5344CB8AC3E}">
        <p14:creationId xmlns:p14="http://schemas.microsoft.com/office/powerpoint/2010/main" val="10413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 table introductions</a:t>
            </a:r>
          </a:p>
          <a:p>
            <a:endParaRPr lang="en-US" dirty="0"/>
          </a:p>
          <a:p>
            <a:r>
              <a:rPr lang="en-US" dirty="0"/>
              <a:t>Agenda:</a:t>
            </a:r>
          </a:p>
          <a:p>
            <a:r>
              <a:rPr lang="en-US" dirty="0"/>
              <a:t>Role of public health in built environments</a:t>
            </a:r>
          </a:p>
          <a:p>
            <a:r>
              <a:rPr lang="en-US" dirty="0"/>
              <a:t>Overview of Healthy Active by Design digital toolkit – resources to make your job easier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Giving voice to silent supporters - </a:t>
            </a:r>
            <a:r>
              <a:rPr lang="en-US" dirty="0">
                <a:latin typeface="Calibri"/>
                <a:ea typeface="Calibri"/>
                <a:cs typeface="Calibri"/>
              </a:rPr>
              <a:t>New ways of engaging with community and building strong partnerships</a:t>
            </a:r>
          </a:p>
          <a:p>
            <a:r>
              <a:rPr lang="en-US" dirty="0"/>
              <a:t>Evidence-based messaging and narrative</a:t>
            </a:r>
          </a:p>
          <a:p>
            <a:endParaRPr lang="en-US" dirty="0">
              <a:latin typeface="+mn-lt"/>
              <a:ea typeface="+mn-ea"/>
              <a:cs typeface="+mn-cs"/>
            </a:endParaRPr>
          </a:p>
          <a:p>
            <a:r>
              <a:rPr lang="en-US" dirty="0">
                <a:latin typeface="Calibri"/>
                <a:ea typeface="Calibri"/>
                <a:cs typeface="Calibri"/>
              </a:rPr>
              <a:t>Ways to work together and demonstrate why and how health is everyone's business</a:t>
            </a:r>
          </a:p>
          <a:p>
            <a:endParaRPr lang="en-US" dirty="0">
              <a:latin typeface="Calibri"/>
              <a:ea typeface="Calibri"/>
              <a:cs typeface="Calibri"/>
            </a:endParaRPr>
          </a:p>
          <a:p>
            <a:r>
              <a:rPr lang="en-US" dirty="0">
                <a:latin typeface="Calibri"/>
                <a:ea typeface="Calibri"/>
                <a:cs typeface="Calibri"/>
              </a:rPr>
              <a:t>Intent is to leave this session feeling inspired, empowered, armed with new knowledge and with a collective understanding about the importance of healthy built environments; and the ability to identify and implement new approaches to interdepartmental planning and community outcomes for health and wellbeing.</a:t>
            </a: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3</a:t>
            </a:fld>
            <a:endParaRPr lang="en-AU"/>
          </a:p>
        </p:txBody>
      </p:sp>
    </p:spTree>
    <p:extLst>
      <p:ext uri="{BB962C8B-B14F-4D97-AF65-F5344CB8AC3E}">
        <p14:creationId xmlns:p14="http://schemas.microsoft.com/office/powerpoint/2010/main" val="2394690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Walkability Checklist has been developed as a detailed way for communities to engage with local council at a granular, local level.</a:t>
            </a:r>
          </a:p>
          <a:p>
            <a:endParaRPr lang="en-US" dirty="0"/>
          </a:p>
          <a:p>
            <a:r>
              <a:rPr lang="en-US" dirty="0"/>
              <a:t>There’s a short and long version of the Checklist, depending how much time someone wants to invest.</a:t>
            </a:r>
          </a:p>
          <a:p>
            <a:r>
              <a:rPr lang="en-US" dirty="0"/>
              <a:t>The Checklist allows community members to undertake an audit, or assessment, of the walkability of their local area.</a:t>
            </a:r>
          </a:p>
          <a:p>
            <a:endParaRPr lang="en-US" dirty="0"/>
          </a:p>
          <a:p>
            <a:r>
              <a:rPr lang="en-US" dirty="0"/>
              <a:t>It also serves as an awareness and educational tool for community members – helping them understand different features and aspects of their local area that contribute to walkability – at both the micro and macro levels.</a:t>
            </a:r>
          </a:p>
          <a:p>
            <a:endParaRPr lang="en-US" dirty="0"/>
          </a:p>
          <a:p>
            <a:r>
              <a:rPr lang="en-US" dirty="0"/>
              <a:t>The completion of the short version, online, will provide someone with a walkability rating; helping them understand the relative level of walkability of their local area.</a:t>
            </a:r>
          </a:p>
          <a:p>
            <a:r>
              <a:rPr lang="en-US" dirty="0"/>
              <a:t>This is relatively subjective, dependent on how they have input data and rated their local area.</a:t>
            </a:r>
          </a:p>
          <a:p>
            <a:endParaRPr lang="en-US" dirty="0"/>
          </a:p>
          <a:p>
            <a:r>
              <a:rPr lang="en-US" dirty="0"/>
              <a:t>The Checklist can be used to develop ongoing relationships with the local community, whereby audits/assessments at different times can help monitor an area and identify improvements made.</a:t>
            </a:r>
          </a:p>
          <a:p>
            <a:endParaRPr lang="en-US" dirty="0"/>
          </a:p>
          <a:p>
            <a:r>
              <a:rPr lang="en-US" sz="1200" dirty="0"/>
              <a:t>On completion of digital versions of the Checklist:</a:t>
            </a:r>
          </a:p>
          <a:p>
            <a:pPr marL="171446" indent="-171446">
              <a:buFont typeface="Arial" panose="020B0604020202020204" pitchFamily="34" charset="0"/>
              <a:buChar char="•"/>
            </a:pPr>
            <a:r>
              <a:rPr lang="en-US" sz="1200" dirty="0"/>
              <a:t>The respondent receives a PDF of the completed Checklist via email </a:t>
            </a:r>
          </a:p>
          <a:p>
            <a:pPr marL="342892" indent="-171446">
              <a:buFont typeface="Arial" panose="020B0604020202020204" pitchFamily="34" charset="0"/>
              <a:buChar char="•"/>
            </a:pPr>
            <a:r>
              <a:rPr lang="en-US" sz="1200" dirty="0"/>
              <a:t>The email includes the contact address to email PDF to local council</a:t>
            </a:r>
          </a:p>
          <a:p>
            <a:pPr marL="342892" indent="-171446">
              <a:buFont typeface="Arial" panose="020B0604020202020204" pitchFamily="34" charset="0"/>
              <a:buChar char="•"/>
            </a:pPr>
            <a:r>
              <a:rPr lang="en-US" sz="1200" dirty="0"/>
              <a:t>The PDF is also automatically provided to Heart Foundation</a:t>
            </a:r>
          </a:p>
          <a:p>
            <a:pPr marL="800092" lvl="1" indent="-171446">
              <a:buFont typeface="Arial" panose="020B0604020202020204" pitchFamily="34" charset="0"/>
              <a:buChar char="•"/>
            </a:pPr>
            <a:r>
              <a:rPr lang="en-US" sz="1200" dirty="0"/>
              <a:t>They keep a copy for their records, but don’t necessarily conduct a grouped analysis of these – largely because there often aren’t enough received in one area for analysis purposes</a:t>
            </a:r>
          </a:p>
          <a:p>
            <a:r>
              <a:rPr lang="en-AU" sz="1200" dirty="0"/>
              <a:t>On completion of print versions:</a:t>
            </a:r>
          </a:p>
          <a:p>
            <a:pPr marL="171446" indent="-171446">
              <a:buFont typeface="Arial" panose="020B0604020202020204" pitchFamily="34" charset="0"/>
              <a:buChar char="•"/>
            </a:pPr>
            <a:r>
              <a:rPr lang="en-AU" sz="1200" dirty="0"/>
              <a:t>The respondent can post or email and scan it to the local council and/or Heart Foundation</a:t>
            </a:r>
          </a:p>
          <a:p>
            <a:pPr marL="171446" indent="-171446">
              <a:buFont typeface="Arial" panose="020B0604020202020204" pitchFamily="34" charset="0"/>
              <a:buChar char="•"/>
            </a:pPr>
            <a:endParaRPr lang="en-AU" sz="1200" dirty="0"/>
          </a:p>
          <a:p>
            <a:pPr marL="0" indent="0">
              <a:buFont typeface="Arial" panose="020B0604020202020204" pitchFamily="34" charset="0"/>
              <a:buNone/>
            </a:pPr>
            <a:r>
              <a:rPr lang="en-AU" sz="1200" dirty="0"/>
              <a:t>The Heart Foundation may be able to tailor a bespoke version of the Checklist to help support our activities.</a:t>
            </a:r>
          </a:p>
          <a:p>
            <a:pPr marL="0" indent="0">
              <a:buFont typeface="Arial" panose="020B0604020202020204" pitchFamily="34" charset="0"/>
              <a:buNone/>
            </a:pPr>
            <a:r>
              <a:rPr lang="en-AU" sz="1200" dirty="0"/>
              <a:t>This has been done successfully with the public health district and local councils in the Portland District Health Unit, Victoria; and as a citizen science project with researchers at the University of Tasmania</a:t>
            </a:r>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30</a:t>
            </a:fld>
            <a:endParaRPr lang="en-AU"/>
          </a:p>
        </p:txBody>
      </p:sp>
    </p:spTree>
    <p:extLst>
      <p:ext uri="{BB962C8B-B14F-4D97-AF65-F5344CB8AC3E}">
        <p14:creationId xmlns:p14="http://schemas.microsoft.com/office/powerpoint/2010/main" val="2913671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petition has been developed as a quick, easy and simple way for community members to demonstrate in-principle support, at a high, strategic level, for more walkable local </a:t>
            </a:r>
            <a:r>
              <a:rPr lang="en-US" dirty="0" err="1"/>
              <a:t>neighbourhoods</a:t>
            </a:r>
            <a:r>
              <a:rPr lang="en-US" dirty="0"/>
              <a:t>.</a:t>
            </a:r>
          </a:p>
          <a:p>
            <a:endParaRPr lang="en-US" dirty="0"/>
          </a:p>
          <a:p>
            <a:r>
              <a:rPr lang="en-US" dirty="0"/>
              <a:t>It also acts as an awareness and educational tool, with some basic information about walkable </a:t>
            </a:r>
            <a:r>
              <a:rPr lang="en-US" dirty="0" err="1"/>
              <a:t>neighbourhoods</a:t>
            </a:r>
            <a:r>
              <a:rPr lang="en-US" dirty="0"/>
              <a:t> – what they are, what they look like and why they’re important.</a:t>
            </a:r>
          </a:p>
          <a:p>
            <a:endParaRPr lang="en-US" dirty="0"/>
          </a:p>
          <a:p>
            <a:r>
              <a:rPr lang="en-US" dirty="0"/>
              <a:t>It can be used to help local councils demonstrate the support of their local community in advocacy efforts, and funding bids, with state and federal governments.</a:t>
            </a:r>
          </a:p>
          <a:p>
            <a:endParaRPr lang="en-US" dirty="0"/>
          </a:p>
          <a:p>
            <a:r>
              <a:rPr lang="en-US" sz="1400" dirty="0"/>
              <a:t>On signing:</a:t>
            </a:r>
          </a:p>
          <a:p>
            <a:pPr marL="171446" indent="-171446">
              <a:buFont typeface="Arial" panose="020B0604020202020204" pitchFamily="34" charset="0"/>
              <a:buChar char="•"/>
            </a:pPr>
            <a:r>
              <a:rPr lang="en-US" sz="1400" dirty="0"/>
              <a:t>Contact details, and any comments, are provided to the Heart Foundation</a:t>
            </a:r>
          </a:p>
          <a:p>
            <a:pPr marL="171446" indent="-171446">
              <a:buFont typeface="Arial" panose="020B0604020202020204" pitchFamily="34" charset="0"/>
              <a:buChar char="•"/>
            </a:pPr>
            <a:r>
              <a:rPr lang="en-US" sz="1400" dirty="0"/>
              <a:t>The Heart Foundation consolidates responses and engages with the relevant local council at the appropriate time, to provide amalgamated responses. This timing might be:</a:t>
            </a:r>
          </a:p>
          <a:p>
            <a:pPr marL="685783" lvl="1"/>
            <a:r>
              <a:rPr lang="en-US" sz="1400" dirty="0">
                <a:solidFill>
                  <a:schemeClr val="accent2"/>
                </a:solidFill>
              </a:rPr>
              <a:t>To support a project specific outcome of the local council</a:t>
            </a:r>
          </a:p>
          <a:p>
            <a:pPr marL="685783" lvl="1"/>
            <a:r>
              <a:rPr lang="en-US" sz="1400" dirty="0">
                <a:solidFill>
                  <a:schemeClr val="accent2"/>
                </a:solidFill>
              </a:rPr>
              <a:t>Election or budget timing</a:t>
            </a:r>
          </a:p>
          <a:p>
            <a:endParaRPr lang="en-AU" sz="1400" dirty="0">
              <a:solidFill>
                <a:srgbClr val="002060"/>
              </a:solidFill>
            </a:endParaRPr>
          </a:p>
          <a:p>
            <a:r>
              <a:rPr lang="en-AU" sz="1400" dirty="0">
                <a:solidFill>
                  <a:srgbClr val="002060"/>
                </a:solidFill>
              </a:rPr>
              <a:t>There may be opportunity to collaborate with the Heart Foundation to tailor a specific petition to help meet our needs.</a:t>
            </a:r>
          </a:p>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31</a:t>
            </a:fld>
            <a:endParaRPr lang="en-AU"/>
          </a:p>
        </p:txBody>
      </p:sp>
    </p:spTree>
    <p:extLst>
      <p:ext uri="{BB962C8B-B14F-4D97-AF65-F5344CB8AC3E}">
        <p14:creationId xmlns:p14="http://schemas.microsoft.com/office/powerpoint/2010/main" val="4134126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interactive Community Walkability map allows a person to drop a pin anywhere on the map, across Australia, and select a 5-, 10-, 15- or 20-minute radius and see what destinations are available in their area. The list of destinations also identifies common types of destinations that aren’t nearby.</a:t>
            </a:r>
          </a:p>
          <a:p>
            <a:endParaRPr lang="en-US" dirty="0"/>
          </a:p>
          <a:p>
            <a:r>
              <a:rPr lang="en-US" dirty="0"/>
              <a:t>The map links to the petition and also acts as an important tool to help create </a:t>
            </a:r>
            <a:r>
              <a:rPr lang="en-US" dirty="0" err="1"/>
              <a:t>behaviour</a:t>
            </a:r>
            <a:r>
              <a:rPr lang="en-US" dirty="0"/>
              <a:t> change – for more people to walk to local destinations, more often.</a:t>
            </a:r>
          </a:p>
          <a:p>
            <a:endParaRPr lang="en-US" dirty="0"/>
          </a:p>
          <a:p>
            <a:r>
              <a:rPr lang="en-US" dirty="0"/>
              <a:t>A toggle field allows someone to see how their walking catchment might expand if traffic signals were altered to </a:t>
            </a:r>
            <a:r>
              <a:rPr lang="en-US" dirty="0" err="1"/>
              <a:t>prioritise</a:t>
            </a:r>
            <a:r>
              <a:rPr lang="en-US" dirty="0"/>
              <a:t> (and speed-up) wait times at signalized crossings.</a:t>
            </a:r>
          </a:p>
        </p:txBody>
      </p:sp>
      <p:sp>
        <p:nvSpPr>
          <p:cNvPr id="4" name="Slide Number Placeholder 3"/>
          <p:cNvSpPr>
            <a:spLocks noGrp="1"/>
          </p:cNvSpPr>
          <p:nvPr>
            <p:ph type="sldNum" sz="quarter" idx="5"/>
          </p:nvPr>
        </p:nvSpPr>
        <p:spPr/>
        <p:txBody>
          <a:bodyPr/>
          <a:lstStyle/>
          <a:p>
            <a:fld id="{7D616005-64A2-4534-BBC7-2792258976A5}" type="slidenum">
              <a:rPr lang="en-AU" smtClean="0"/>
              <a:t>32</a:t>
            </a:fld>
            <a:endParaRPr lang="en-AU"/>
          </a:p>
        </p:txBody>
      </p:sp>
    </p:spTree>
    <p:extLst>
      <p:ext uri="{BB962C8B-B14F-4D97-AF65-F5344CB8AC3E}">
        <p14:creationId xmlns:p14="http://schemas.microsoft.com/office/powerpoint/2010/main" val="2078543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Foundation </a:t>
            </a:r>
            <a:r>
              <a:rPr lang="en-US" dirty="0" err="1"/>
              <a:t>recognises</a:t>
            </a:r>
            <a:r>
              <a:rPr lang="en-US" dirty="0"/>
              <a:t> that responsibility for more walkable local </a:t>
            </a:r>
            <a:r>
              <a:rPr lang="en-US" dirty="0" err="1"/>
              <a:t>neighbourhoods</a:t>
            </a:r>
            <a:r>
              <a:rPr lang="en-US" dirty="0"/>
              <a:t> doesn’t rest entirely with local council.</a:t>
            </a:r>
          </a:p>
          <a:p>
            <a:endParaRPr lang="en-US" dirty="0"/>
          </a:p>
          <a:p>
            <a:r>
              <a:rPr lang="en-US" dirty="0"/>
              <a:t>Communities also have responsibility and opportunity to take local action to help improve their </a:t>
            </a:r>
            <a:r>
              <a:rPr lang="en-US" dirty="0" err="1"/>
              <a:t>neighbourhood</a:t>
            </a:r>
            <a:r>
              <a:rPr lang="en-US" dirty="0"/>
              <a:t>.</a:t>
            </a:r>
          </a:p>
          <a:p>
            <a:endParaRPr lang="en-US" dirty="0"/>
          </a:p>
          <a:p>
            <a:r>
              <a:rPr lang="en-US" dirty="0"/>
              <a:t>There’s a list of recommended actions that community members can take – some quite small, and others larger.</a:t>
            </a:r>
          </a:p>
          <a:p>
            <a:r>
              <a:rPr lang="en-US" dirty="0"/>
              <a:t>It includes a disclaimer to always seek permission and check council guidelines before carrying out works.</a:t>
            </a:r>
          </a:p>
          <a:p>
            <a:endParaRPr lang="en-US" dirty="0"/>
          </a:p>
          <a:p>
            <a:r>
              <a:rPr lang="en-US" dirty="0"/>
              <a:t>Local councils can also develop a guideline of activities that our local community can do, without needing to seek permission.</a:t>
            </a:r>
          </a:p>
          <a:p>
            <a:r>
              <a:rPr lang="en-US" dirty="0"/>
              <a:t>We can empower our local community to act.</a:t>
            </a:r>
          </a:p>
          <a:p>
            <a:r>
              <a:rPr lang="en-US" dirty="0"/>
              <a:t>This can help build trust, and a sense of ownership, belonging and place.</a:t>
            </a:r>
          </a:p>
        </p:txBody>
      </p:sp>
      <p:sp>
        <p:nvSpPr>
          <p:cNvPr id="4" name="Slide Number Placeholder 3"/>
          <p:cNvSpPr>
            <a:spLocks noGrp="1"/>
          </p:cNvSpPr>
          <p:nvPr>
            <p:ph type="sldNum" sz="quarter" idx="5"/>
          </p:nvPr>
        </p:nvSpPr>
        <p:spPr/>
        <p:txBody>
          <a:bodyPr/>
          <a:lstStyle/>
          <a:p>
            <a:fld id="{7D616005-64A2-4534-BBC7-2792258976A5}" type="slidenum">
              <a:rPr lang="en-AU" smtClean="0"/>
              <a:t>33</a:t>
            </a:fld>
            <a:endParaRPr lang="en-AU"/>
          </a:p>
        </p:txBody>
      </p:sp>
    </p:spTree>
    <p:extLst>
      <p:ext uri="{BB962C8B-B14F-4D97-AF65-F5344CB8AC3E}">
        <p14:creationId xmlns:p14="http://schemas.microsoft.com/office/powerpoint/2010/main" val="4270483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Supporters’ Toolkit provides councils with resources to help engage local communities about upcoming projects, policies and planning for healthy built environments.</a:t>
            </a:r>
          </a:p>
          <a:p>
            <a:r>
              <a:rPr lang="en-US" dirty="0"/>
              <a:t>It includes the resources listed on this slide.</a:t>
            </a:r>
          </a:p>
        </p:txBody>
      </p:sp>
      <p:sp>
        <p:nvSpPr>
          <p:cNvPr id="4" name="Slide Number Placeholder 3"/>
          <p:cNvSpPr>
            <a:spLocks noGrp="1"/>
          </p:cNvSpPr>
          <p:nvPr>
            <p:ph type="sldNum" sz="quarter" idx="5"/>
          </p:nvPr>
        </p:nvSpPr>
        <p:spPr/>
        <p:txBody>
          <a:bodyPr/>
          <a:lstStyle/>
          <a:p>
            <a:fld id="{7D616005-64A2-4534-BBC7-2792258976A5}" type="slidenum">
              <a:rPr lang="en-AU" smtClean="0"/>
              <a:t>34</a:t>
            </a:fld>
            <a:endParaRPr lang="en-AU"/>
          </a:p>
        </p:txBody>
      </p:sp>
    </p:spTree>
    <p:extLst>
      <p:ext uri="{BB962C8B-B14F-4D97-AF65-F5344CB8AC3E}">
        <p14:creationId xmlns:p14="http://schemas.microsoft.com/office/powerpoint/2010/main" val="2175648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So much of our success in engaging with community and decision makers hinges on the way we’re able to deliver a compelling message with influence.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Public comment can often give an impression of strong opposition to policies and projects that would create more walkable, </a:t>
            </a:r>
            <a:r>
              <a:rPr lang="en-US" sz="1200" b="0" i="0" u="none" strike="noStrike" kern="1200" dirty="0" err="1">
                <a:solidFill>
                  <a:schemeClr val="tx1"/>
                </a:solidFill>
                <a:effectLst/>
                <a:latin typeface="+mn-lt"/>
                <a:ea typeface="+mn-ea"/>
                <a:cs typeface="+mn-cs"/>
              </a:rPr>
              <a:t>liveable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neighbourhoods</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Strong support can be found, but how the subject is introduced and framed is critical.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It’s important to give voice to the silent supporters.</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Generally, communities don't like to feel that outcomes are forced upon them – though sometimes this can be necessary for a greater, long-term good. Particularly where subject matter experts understand what's at stake and can see the bigger picture. This approach requires political will and courage.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More often, there's a need to bring people on the journey, and to understand local contexts and lived experience.</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 should always be open about what’s not on the table – what we can’t change or deliver (at least not as part of the current policy or project being considered).</a:t>
            </a:r>
          </a:p>
          <a:p>
            <a:pPr rtl="0" fontAlgn="base"/>
            <a:r>
              <a:rPr lang="en-US" sz="1200" b="0" i="0" kern="1200" dirty="0">
                <a:solidFill>
                  <a:schemeClr val="tx1"/>
                </a:solidFill>
                <a:effectLst/>
                <a:latin typeface="+mn-lt"/>
                <a:ea typeface="+mn-ea"/>
                <a:cs typeface="+mn-cs"/>
              </a:rPr>
              <a:t>And always close the loop with the community on any consultation that’s been undertaken.</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 can be value in keeping the subject high level and principles focused; rather than focusing – at least initially – on detailed design.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 focus here can be on lifestyle, quality of life, and health and wellbeing.</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Also, kids! The benefits of kids being able to be active in local areas is a hard one to argue with.</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Using Healthy Active by Design principles and evidence can provide a narrative for change which is hard to dispute.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Cardiovascular disease and heart health is a matter which, unfortunately, touches most of us in some way or another.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Most people – if not affected themselves – know of a family member, friend or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who has heart health concerns.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Presenting the need for healthy built environments in this context can help gain acceptance and willingness for change.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And, as shown already in the results of our What Australia Wants survey – most people want change.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Sometimes they just need a little help understanding what it means and how those changes will help improve their lives.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 equity lens is also important.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 decision in one geographical area or </a:t>
            </a:r>
            <a:r>
              <a:rPr lang="en-US" sz="1200" b="0" i="0" u="none" strike="noStrike" kern="1200" dirty="0" err="1">
                <a:solidFill>
                  <a:schemeClr val="tx1"/>
                </a:solidFill>
                <a:effectLst/>
                <a:latin typeface="+mn-lt"/>
                <a:ea typeface="+mn-ea"/>
                <a:cs typeface="+mn-cs"/>
              </a:rPr>
              <a:t>neighbourhood</a:t>
            </a:r>
            <a:r>
              <a:rPr lang="en-US" sz="1200" b="0" i="0" u="none" strike="noStrike" kern="1200" dirty="0">
                <a:solidFill>
                  <a:schemeClr val="tx1"/>
                </a:solidFill>
                <a:effectLst/>
                <a:latin typeface="+mn-lt"/>
                <a:ea typeface="+mn-ea"/>
                <a:cs typeface="+mn-cs"/>
              </a:rPr>
              <a:t> can have flow-on effects elsewhere.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instance, opposition to greater density in inner city areas can have a direct negative effect on others who are forced to live in outer suburbs because there's limited affordable housing elsewhere.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As subject matter experts, council staff and industry practitioners play an incredibly pivotal role in helping paint a picture for the community, and for elected leaders and decision makers, about how good things can be.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There's a need to focus on what benefits the change is delivering; and not on what's being taken away; instead, what's being created.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Sometimes, in community consultation, it’s easy to forget that the community don’t necessarily have our understanding on the benefits of change, and a longer-term picture.</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It’s our role to help them understand this.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Storytelling and narrative from an evidence-based approach should focus on the way a place makes a person feel.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tone of all the Heart Foundation’s resources is constructive, positive and empowering.</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35</a:t>
            </a:fld>
            <a:endParaRPr lang="en-AU"/>
          </a:p>
        </p:txBody>
      </p:sp>
    </p:spTree>
    <p:extLst>
      <p:ext uri="{BB962C8B-B14F-4D97-AF65-F5344CB8AC3E}">
        <p14:creationId xmlns:p14="http://schemas.microsoft.com/office/powerpoint/2010/main" val="609088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Also, terminology counts. We should talk about ‘people’: people walking, people wheeling, people riding bikes or using public transport. People driving.</a:t>
            </a:r>
            <a:r>
              <a:rPr lang="en-US" sz="1200" b="0" i="0" kern="1200" dirty="0">
                <a:solidFill>
                  <a:schemeClr val="tx1"/>
                </a:solidFill>
                <a:effectLst/>
                <a:latin typeface="+mn-lt"/>
                <a:ea typeface="+mn-ea"/>
                <a:cs typeface="+mn-cs"/>
              </a:rPr>
              <a:t>​</a:t>
            </a:r>
          </a:p>
          <a:p>
            <a:pPr rtl="0" fontAlgn="base"/>
            <a:r>
              <a:rPr lang="en-AU" sz="1200" b="0" i="0" u="none" strike="noStrike" kern="1200" dirty="0">
                <a:solidFill>
                  <a:schemeClr val="tx1"/>
                </a:solidFill>
                <a:effectLst/>
                <a:latin typeface="+mn-lt"/>
                <a:ea typeface="+mn-ea"/>
                <a:cs typeface="+mn-cs"/>
              </a:rPr>
              <a:t>This helps avoid situations of ‘us and them’, avoids tribalism, and places emphasis on community.</a:t>
            </a:r>
            <a:r>
              <a:rPr lang="en-US" sz="1200" b="0" i="0" kern="1200" dirty="0">
                <a:solidFill>
                  <a:schemeClr val="tx1"/>
                </a:solidFill>
                <a:effectLst/>
                <a:latin typeface="+mn-lt"/>
                <a:ea typeface="+mn-ea"/>
                <a:cs typeface="+mn-cs"/>
              </a:rPr>
              <a:t>​</a:t>
            </a:r>
          </a:p>
          <a:p>
            <a:pPr rtl="0" fontAlgn="base"/>
            <a:r>
              <a:rPr lang="en-AU"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Finally – the media has such a powerful role to play!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Wherever we can, we need to get them on board.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 proactive – help them shape the narrative and messaging; and to get the terminology right.</a:t>
            </a:r>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36</a:t>
            </a:fld>
            <a:endParaRPr lang="en-AU"/>
          </a:p>
        </p:txBody>
      </p:sp>
    </p:spTree>
    <p:extLst>
      <p:ext uri="{BB962C8B-B14F-4D97-AF65-F5344CB8AC3E}">
        <p14:creationId xmlns:p14="http://schemas.microsoft.com/office/powerpoint/2010/main" val="106496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B71E6-AA02-6479-7300-03B66F8FB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22079-3276-749F-4FBE-DF3ECB024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4AC98-C6E3-127D-7D6A-48007DACF224}"/>
              </a:ext>
            </a:extLst>
          </p:cNvPr>
          <p:cNvSpPr>
            <a:spLocks noGrp="1"/>
          </p:cNvSpPr>
          <p:nvPr>
            <p:ph type="body" idx="1"/>
          </p:nvPr>
        </p:nvSpPr>
        <p:spPr/>
        <p:txBody>
          <a:bodyPr/>
          <a:lstStyle/>
          <a:p>
            <a:r>
              <a:rPr lang="en-US" dirty="0"/>
              <a:t>There’s often a lot more support for healthy built environment projects than the results of community engagement practices might suggest.</a:t>
            </a:r>
          </a:p>
          <a:p>
            <a:r>
              <a:rPr lang="en-US" dirty="0"/>
              <a:t>Engagement approaches can sometimes result in hearing from a minority of people who oppose a proposal.</a:t>
            </a:r>
          </a:p>
          <a:p>
            <a:r>
              <a:rPr lang="en-US" dirty="0"/>
              <a:t>It’s harder to </a:t>
            </a:r>
            <a:r>
              <a:rPr lang="en-US" dirty="0" err="1"/>
              <a:t>mobilise</a:t>
            </a:r>
            <a:r>
              <a:rPr lang="en-US" dirty="0"/>
              <a:t> those who support a proposal and even harder again to </a:t>
            </a:r>
            <a:r>
              <a:rPr lang="en-US" dirty="0" err="1"/>
              <a:t>mobilise</a:t>
            </a:r>
            <a:r>
              <a:rPr lang="en-US" dirty="0"/>
              <a:t> those who are neutral.</a:t>
            </a:r>
          </a:p>
          <a:p>
            <a:endParaRPr lang="en-US" dirty="0"/>
          </a:p>
          <a:p>
            <a:r>
              <a:rPr lang="en-US" dirty="0"/>
              <a:t>Sometimes there’s a particular demographic who might have more time, motivation and empowerment to participate in community engagement.</a:t>
            </a:r>
          </a:p>
          <a:p>
            <a:r>
              <a:rPr lang="en-US" dirty="0"/>
              <a:t>And, often, it’s those who have the most to gain – those most marginalized or vulnerable within society – who are the least represented in community engagement activities.</a:t>
            </a:r>
          </a:p>
          <a:p>
            <a:r>
              <a:rPr lang="en-US" dirty="0"/>
              <a:t>It can be worth identifying their barriers and seeking to overcome them.</a:t>
            </a:r>
          </a:p>
          <a:p>
            <a:endParaRPr lang="en-US" dirty="0"/>
          </a:p>
          <a:p>
            <a:r>
              <a:rPr lang="en-US" dirty="0"/>
              <a:t>This is also where Healthy Active by Design resources can help make our job easier in engaging communities who are harder to reach.</a:t>
            </a:r>
          </a:p>
          <a:p>
            <a:endParaRPr lang="en-US" dirty="0"/>
          </a:p>
          <a:p>
            <a:r>
              <a:rPr lang="en-US" dirty="0"/>
              <a:t>The Healthy Active by Design community resources are intended to help give voice to the silent supporters, and to help build a positive relationship with these people; empowering and enabling them to speak up.</a:t>
            </a:r>
          </a:p>
          <a:p>
            <a:endParaRPr lang="en-US" dirty="0"/>
          </a:p>
          <a:p>
            <a:r>
              <a:rPr lang="en-US" dirty="0"/>
              <a:t>Building positive relationships and trust with local communities takes time and effort.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an ongoing relationship, and not just about engaging on a single project or policy.</a:t>
            </a:r>
          </a:p>
          <a:p>
            <a:endParaRPr lang="en-US" dirty="0"/>
          </a:p>
          <a:p>
            <a:r>
              <a:rPr lang="en-US" dirty="0"/>
              <a:t>Openness and transparency, about things that can and can’t be done, and realistic timeframes, are vital.</a:t>
            </a:r>
          </a:p>
          <a:p>
            <a:r>
              <a:rPr lang="en-US" dirty="0"/>
              <a:t>We need to encourage our community not to give up – that we listen to everything they put forward and just because we’re not able to action something doesn’t mean it wasn’t a good idea, or that it didn’t make a difference to the process of consultation and consideration. Help them understand how to engage differently with us next time; and how they can help us to help them.</a:t>
            </a:r>
          </a:p>
          <a:p>
            <a:endParaRPr lang="en-AU" dirty="0"/>
          </a:p>
        </p:txBody>
      </p:sp>
      <p:sp>
        <p:nvSpPr>
          <p:cNvPr id="4" name="Slide Number Placeholder 3">
            <a:extLst>
              <a:ext uri="{FF2B5EF4-FFF2-40B4-BE49-F238E27FC236}">
                <a16:creationId xmlns:a16="http://schemas.microsoft.com/office/drawing/2014/main" id="{D3BB188D-4C9E-AD40-C686-D6DB53F53F08}"/>
              </a:ext>
            </a:extLst>
          </p:cNvPr>
          <p:cNvSpPr>
            <a:spLocks noGrp="1"/>
          </p:cNvSpPr>
          <p:nvPr>
            <p:ph type="sldNum" sz="quarter" idx="5"/>
          </p:nvPr>
        </p:nvSpPr>
        <p:spPr/>
        <p:txBody>
          <a:bodyPr/>
          <a:lstStyle/>
          <a:p>
            <a:fld id="{7D616005-64A2-4534-BBC7-2792258976A5}" type="slidenum">
              <a:rPr lang="en-AU" smtClean="0"/>
              <a:t>37</a:t>
            </a:fld>
            <a:endParaRPr lang="en-AU"/>
          </a:p>
        </p:txBody>
      </p:sp>
    </p:spTree>
    <p:extLst>
      <p:ext uri="{BB962C8B-B14F-4D97-AF65-F5344CB8AC3E}">
        <p14:creationId xmlns:p14="http://schemas.microsoft.com/office/powerpoint/2010/main" val="3184064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1452B-D5CC-081A-A776-56442DB22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AA81C-CF8F-B11C-595B-F42524D1B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5F4C3-F5C0-B244-6FA0-02F5FA2299D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8CA9CFF-C0FC-76F8-7B43-88C848AF2F8A}"/>
              </a:ext>
            </a:extLst>
          </p:cNvPr>
          <p:cNvSpPr>
            <a:spLocks noGrp="1"/>
          </p:cNvSpPr>
          <p:nvPr>
            <p:ph type="sldNum" sz="quarter" idx="5"/>
          </p:nvPr>
        </p:nvSpPr>
        <p:spPr/>
        <p:txBody>
          <a:bodyPr/>
          <a:lstStyle/>
          <a:p>
            <a:fld id="{7D616005-64A2-4534-BBC7-2792258976A5}" type="slidenum">
              <a:rPr lang="en-AU" smtClean="0"/>
              <a:t>38</a:t>
            </a:fld>
            <a:endParaRPr lang="en-AU"/>
          </a:p>
        </p:txBody>
      </p:sp>
    </p:spTree>
    <p:extLst>
      <p:ext uri="{BB962C8B-B14F-4D97-AF65-F5344CB8AC3E}">
        <p14:creationId xmlns:p14="http://schemas.microsoft.com/office/powerpoint/2010/main" val="3488533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AE50-93CC-CB29-C596-6F982C2A5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58E54-01AA-4635-F749-66318489A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B192F-EF89-65AB-06EC-F62C3A215567}"/>
              </a:ext>
            </a:extLst>
          </p:cNvPr>
          <p:cNvSpPr>
            <a:spLocks noGrp="1"/>
          </p:cNvSpPr>
          <p:nvPr>
            <p:ph type="body" idx="1"/>
          </p:nvPr>
        </p:nvSpPr>
        <p:spPr/>
        <p:txBody>
          <a:bodyPr/>
          <a:lstStyle/>
          <a:p>
            <a:r>
              <a:rPr lang="en-US" dirty="0"/>
              <a:t>Group session to identify barriers, challenges and opportunities… And a shared way forward.</a:t>
            </a:r>
          </a:p>
          <a:p>
            <a:endParaRPr lang="en-US" dirty="0"/>
          </a:p>
          <a:p>
            <a:r>
              <a:rPr lang="en-US" dirty="0"/>
              <a:t>We all have a different role to play; and different perspectives, objectives, purposes and KPIs.</a:t>
            </a:r>
          </a:p>
          <a:p>
            <a:r>
              <a:rPr lang="en-US" dirty="0"/>
              <a:t>How do we bring this together, and work collaboratively together towards shared measures of success for community health and wellbeing?</a:t>
            </a:r>
            <a:endParaRPr lang="en-AU" dirty="0"/>
          </a:p>
        </p:txBody>
      </p:sp>
      <p:sp>
        <p:nvSpPr>
          <p:cNvPr id="4" name="Slide Number Placeholder 3">
            <a:extLst>
              <a:ext uri="{FF2B5EF4-FFF2-40B4-BE49-F238E27FC236}">
                <a16:creationId xmlns:a16="http://schemas.microsoft.com/office/drawing/2014/main" id="{74FBE9A0-B828-9A89-E65F-A45B6C662C04}"/>
              </a:ext>
            </a:extLst>
          </p:cNvPr>
          <p:cNvSpPr>
            <a:spLocks noGrp="1"/>
          </p:cNvSpPr>
          <p:nvPr>
            <p:ph type="sldNum" sz="quarter" idx="5"/>
          </p:nvPr>
        </p:nvSpPr>
        <p:spPr/>
        <p:txBody>
          <a:bodyPr/>
          <a:lstStyle/>
          <a:p>
            <a:fld id="{7D616005-64A2-4534-BBC7-2792258976A5}" type="slidenum">
              <a:rPr lang="en-AU" smtClean="0"/>
              <a:t>39</a:t>
            </a:fld>
            <a:endParaRPr lang="en-AU"/>
          </a:p>
        </p:txBody>
      </p:sp>
    </p:spTree>
    <p:extLst>
      <p:ext uri="{BB962C8B-B14F-4D97-AF65-F5344CB8AC3E}">
        <p14:creationId xmlns:p14="http://schemas.microsoft.com/office/powerpoint/2010/main" val="171841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Heart Foundation’s vested interest in built environments:</a:t>
            </a:r>
            <a:endParaRPr lang="en-AU" sz="1200" kern="1200" dirty="0">
              <a:solidFill>
                <a:schemeClr val="tx1"/>
              </a:solidFill>
              <a:effectLst/>
              <a:latin typeface="+mn-lt"/>
              <a:ea typeface="+mn-ea"/>
              <a:cs typeface="+mn-cs"/>
            </a:endParaRPr>
          </a:p>
          <a:p>
            <a:endParaRPr lang="en-US" b="0" i="0" dirty="0"/>
          </a:p>
          <a:p>
            <a:pPr lvl="0" algn="l"/>
            <a:r>
              <a:rPr lang="en-US" sz="1200" dirty="0"/>
              <a:t>Cardiovascular disease is the cause of one in four of all deaths in Australia, </a:t>
            </a:r>
            <a:r>
              <a:rPr lang="en-AU" sz="1200" dirty="0"/>
              <a:t>with more than half of the population having three or more key risk factors</a:t>
            </a:r>
            <a:r>
              <a:rPr lang="en-US" sz="1200" dirty="0"/>
              <a:t>.</a:t>
            </a:r>
          </a:p>
          <a:p>
            <a:pPr lvl="0" algn="l"/>
            <a:endParaRPr lang="en-AU" sz="1200" dirty="0"/>
          </a:p>
          <a:p>
            <a:pPr lvl="0" algn="l"/>
            <a:r>
              <a:rPr lang="en-AU" sz="1200" dirty="0"/>
              <a:t>Physical inactivity is one such risk factor and remains a major health issue.</a:t>
            </a:r>
          </a:p>
          <a:p>
            <a:pPr lvl="0" algn="l"/>
            <a:endParaRPr lang="en-AU" sz="1200" dirty="0"/>
          </a:p>
          <a:p>
            <a:pPr lvl="0" algn="l"/>
            <a:r>
              <a:rPr lang="en-US" sz="1200" dirty="0"/>
              <a:t>Research shows that people who live in walkable </a:t>
            </a:r>
            <a:r>
              <a:rPr lang="en-US" sz="1200" dirty="0" err="1"/>
              <a:t>neighbourhoods</a:t>
            </a:r>
            <a:r>
              <a:rPr lang="en-US" sz="1200" dirty="0"/>
              <a:t> </a:t>
            </a:r>
            <a:r>
              <a:rPr lang="en-US" sz="1200"/>
              <a:t>are 58% more </a:t>
            </a:r>
            <a:r>
              <a:rPr lang="en-US" sz="1200" dirty="0"/>
              <a:t>likely to have a healthy cardiovascular health profile than those who live in areas where walking is unsafe, inconvenient or difficult.</a:t>
            </a:r>
            <a:endParaRPr lang="en-AU" sz="1200" dirty="0"/>
          </a:p>
        </p:txBody>
      </p:sp>
      <p:sp>
        <p:nvSpPr>
          <p:cNvPr id="4" name="Slide Number Placeholder 3"/>
          <p:cNvSpPr>
            <a:spLocks noGrp="1"/>
          </p:cNvSpPr>
          <p:nvPr>
            <p:ph type="sldNum" sz="quarter" idx="5"/>
          </p:nvPr>
        </p:nvSpPr>
        <p:spPr/>
        <p:txBody>
          <a:bodyPr/>
          <a:lstStyle/>
          <a:p>
            <a:fld id="{03DA5F31-C3B7-404C-AC71-CFCDBDE3796A}" type="slidenum">
              <a:rPr lang="en-AU" smtClean="0"/>
              <a:t>4</a:t>
            </a:fld>
            <a:endParaRPr lang="en-AU"/>
          </a:p>
        </p:txBody>
      </p:sp>
    </p:spTree>
    <p:extLst>
      <p:ext uri="{BB962C8B-B14F-4D97-AF65-F5344CB8AC3E}">
        <p14:creationId xmlns:p14="http://schemas.microsoft.com/office/powerpoint/2010/main" val="127511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There are many commonly stated barriers to the design and delivery of healthy built environments. </a:t>
            </a:r>
          </a:p>
          <a:p>
            <a:r>
              <a:rPr lang="en-US" dirty="0">
                <a:latin typeface="Calibri"/>
                <a:ea typeface="Calibri"/>
                <a:cs typeface="Calibri"/>
              </a:rPr>
              <a:t>This slide lists some of them.</a:t>
            </a:r>
          </a:p>
          <a:p>
            <a:r>
              <a:rPr lang="en-US" dirty="0">
                <a:latin typeface="Calibri"/>
                <a:ea typeface="Calibri"/>
                <a:cs typeface="Calibri"/>
              </a:rPr>
              <a:t>As well as some opportunities to help overcome commonly stated barriers.</a:t>
            </a:r>
          </a:p>
          <a:p>
            <a:endParaRPr lang="en-US" dirty="0">
              <a:latin typeface="Calibri"/>
              <a:ea typeface="Calibri"/>
              <a:cs typeface="Calibri"/>
            </a:endParaRPr>
          </a:p>
          <a:p>
            <a:r>
              <a:rPr lang="en-US" dirty="0">
                <a:latin typeface="Calibri"/>
                <a:ea typeface="Calibri"/>
                <a:cs typeface="Calibri"/>
              </a:rPr>
              <a:t>Barriers commonly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approvals and regulation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community and political dynamics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fragmented processes across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And, what’s been termed: ‘the gap between the strategy and the street’</a:t>
            </a:r>
            <a:endParaRPr lang="en-US" sz="1200" kern="1200" dirty="0">
              <a:solidFill>
                <a:schemeClr val="tx1"/>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Calibri"/>
                <a:ea typeface="Calibri"/>
                <a:cs typeface="Calibri"/>
              </a:rPr>
              <a:t>We’re going to discuss how to overcome these.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6005-64A2-4534-BBC7-2792258976A5}" type="slidenum">
              <a:rPr lang="en-AU" smtClean="0"/>
              <a:t>40</a:t>
            </a:fld>
            <a:endParaRPr lang="en-AU"/>
          </a:p>
        </p:txBody>
      </p:sp>
    </p:spTree>
    <p:extLst>
      <p:ext uri="{BB962C8B-B14F-4D97-AF65-F5344CB8AC3E}">
        <p14:creationId xmlns:p14="http://schemas.microsoft.com/office/powerpoint/2010/main" val="1038562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Suggested group discussion and brainstorm questions:</a:t>
            </a:r>
          </a:p>
          <a:p>
            <a:endParaRPr lang="en-US" dirty="0"/>
          </a:p>
          <a:p>
            <a:r>
              <a:rPr lang="en-US" sz="1200" b="1" kern="1200" dirty="0">
                <a:solidFill>
                  <a:schemeClr val="tx1"/>
                </a:solidFill>
                <a:effectLst/>
                <a:latin typeface="+mn-lt"/>
                <a:ea typeface="+mn-ea"/>
                <a:cs typeface="+mn-cs"/>
              </a:rPr>
              <a:t>QUESTION 1 - Vision</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What's your vision/what’s the change you want to see? </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success look like for healthy built environments in your area (Blue Sky thinking)</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Describe it…</a:t>
            </a:r>
            <a:endParaRPr lang="en-AU"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support or resources do you need to make that happen; to make your job easier and ensure success?</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2 – Measuring change</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 do we measure this change, and with what tools?</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3 – Community relationship</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a positive community relationship look like to you?</a:t>
            </a:r>
            <a:endParaRPr lang="en-AU"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do you need to do to make this happen?</a:t>
            </a:r>
            <a:endParaRPr lang="en-AU"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you already have a positive relationship with your community – how has this been achieved?</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4 - Collaboration</a:t>
            </a:r>
            <a:endParaRPr lang="en-AU"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can we all break down silos and work more collaboratively?</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AU" sz="11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QUESTION 5 – Creating shared commitment</a:t>
            </a:r>
          </a:p>
          <a:p>
            <a:r>
              <a:rPr lang="en-US" sz="1200" kern="1200" dirty="0">
                <a:solidFill>
                  <a:schemeClr val="tx1"/>
                </a:solidFill>
                <a:effectLst/>
                <a:latin typeface="+mn-lt"/>
                <a:ea typeface="+mn-ea"/>
                <a:cs typeface="+mn-cs"/>
              </a:rPr>
              <a:t>How can we work together from here to:</a:t>
            </a:r>
            <a:endParaRPr lang="en-AU"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Healthy Active by Design resources</a:t>
            </a:r>
            <a:endParaRPr lang="en-AU"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Embed principles in existing frameworks and decision-making processes</a:t>
            </a:r>
            <a:endParaRPr lang="en-AU"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Position walkability as a core part of strategic planning</a:t>
            </a:r>
            <a:endParaRPr lang="en-AU"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Build stronger community-council relationships</a:t>
            </a:r>
            <a:endParaRPr lang="en-AU"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Community Walkability Checklist – ongoing monitoring tool</a:t>
            </a:r>
            <a:endParaRPr lang="en-AU"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Petition</a:t>
            </a:r>
            <a:endParaRPr lang="en-AU"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Clarify pathways from community input to action</a:t>
            </a:r>
            <a:endParaRPr lang="en-AU"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reduce consultation fatigue and build trust</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41</a:t>
            </a:fld>
            <a:endParaRPr lang="en-AU"/>
          </a:p>
        </p:txBody>
      </p:sp>
    </p:spTree>
    <p:extLst>
      <p:ext uri="{BB962C8B-B14F-4D97-AF65-F5344CB8AC3E}">
        <p14:creationId xmlns:p14="http://schemas.microsoft.com/office/powerpoint/2010/main" val="829717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EF58-DA54-F951-21CE-1358A6C47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5BAA1-787B-C9D6-E1DE-4A8F18F3E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1F104-5350-E3F9-6FBB-8DF2AAE7735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54F7DDF-8C10-9A70-E05F-35A4ED4A9304}"/>
              </a:ext>
            </a:extLst>
          </p:cNvPr>
          <p:cNvSpPr>
            <a:spLocks noGrp="1"/>
          </p:cNvSpPr>
          <p:nvPr>
            <p:ph type="sldNum" sz="quarter" idx="5"/>
          </p:nvPr>
        </p:nvSpPr>
        <p:spPr/>
        <p:txBody>
          <a:bodyPr/>
          <a:lstStyle/>
          <a:p>
            <a:fld id="{7D616005-64A2-4534-BBC7-2792258976A5}" type="slidenum">
              <a:rPr lang="en-AU" smtClean="0"/>
              <a:t>42</a:t>
            </a:fld>
            <a:endParaRPr lang="en-AU"/>
          </a:p>
        </p:txBody>
      </p:sp>
    </p:spTree>
    <p:extLst>
      <p:ext uri="{BB962C8B-B14F-4D97-AF65-F5344CB8AC3E}">
        <p14:creationId xmlns:p14="http://schemas.microsoft.com/office/powerpoint/2010/main" val="198805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61E5-D165-6316-4B42-F7A4FCD73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5B95B-5C2F-A528-A51C-8821AD815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5A99E-D9D5-915B-C167-309CF03975C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869D0D3-2417-31E1-BACA-41C3FB47749B}"/>
              </a:ext>
            </a:extLst>
          </p:cNvPr>
          <p:cNvSpPr>
            <a:spLocks noGrp="1"/>
          </p:cNvSpPr>
          <p:nvPr>
            <p:ph type="sldNum" sz="quarter" idx="5"/>
          </p:nvPr>
        </p:nvSpPr>
        <p:spPr/>
        <p:txBody>
          <a:bodyPr/>
          <a:lstStyle/>
          <a:p>
            <a:fld id="{7D616005-64A2-4534-BBC7-2792258976A5}" type="slidenum">
              <a:rPr lang="en-AU" smtClean="0"/>
              <a:t>43</a:t>
            </a:fld>
            <a:endParaRPr lang="en-AU"/>
          </a:p>
        </p:txBody>
      </p:sp>
    </p:spTree>
    <p:extLst>
      <p:ext uri="{BB962C8B-B14F-4D97-AF65-F5344CB8AC3E}">
        <p14:creationId xmlns:p14="http://schemas.microsoft.com/office/powerpoint/2010/main" val="225637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initiative for </a:t>
            </a:r>
            <a:r>
              <a:rPr lang="en-US" dirty="0" err="1"/>
              <a:t>organisations</a:t>
            </a:r>
            <a:r>
              <a:rPr lang="en-US" dirty="0"/>
              <a:t> to commit to Healthy Active by Design</a:t>
            </a:r>
          </a:p>
          <a:p>
            <a:endParaRPr lang="en-US" dirty="0"/>
          </a:p>
          <a:p>
            <a:r>
              <a:rPr lang="en-US" dirty="0"/>
              <a:t>A Statement of Support allows an </a:t>
            </a:r>
            <a:r>
              <a:rPr lang="en-US" dirty="0" err="1"/>
              <a:t>organisation</a:t>
            </a:r>
            <a:r>
              <a:rPr lang="en-US" dirty="0"/>
              <a:t> to formally commit to embed active living principles into policy, programs, strategy and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requires signature from the CEO.</a:t>
            </a:r>
          </a:p>
          <a:p>
            <a:endParaRPr lang="en-US" dirty="0"/>
          </a:p>
          <a:p>
            <a:r>
              <a:rPr lang="en-US" dirty="0"/>
              <a:t>It’s a straightforward approach to give license and permission for project-specific or other purposes.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providing endorsement at a high, strategic level, we can leverage this when it comes to detailed implementation and funding.</a:t>
            </a:r>
          </a:p>
          <a:p>
            <a:endParaRPr lang="en-US" dirty="0"/>
          </a:p>
          <a:p>
            <a:r>
              <a:rPr lang="en-US" dirty="0"/>
              <a:t>Through this approach we can</a:t>
            </a:r>
          </a:p>
          <a:p>
            <a:pPr marL="171450" indent="-171450">
              <a:buFont typeface="Arial" panose="020B0604020202020204" pitchFamily="34" charset="0"/>
              <a:buChar char="•"/>
            </a:pPr>
            <a:r>
              <a:rPr lang="en-US" dirty="0"/>
              <a:t>Embed walkability into policy and planning frameworks</a:t>
            </a:r>
          </a:p>
          <a:p>
            <a:pPr marL="171450" indent="-171450">
              <a:buFont typeface="Arial" panose="020B0604020202020204" pitchFamily="34" charset="0"/>
              <a:buChar char="•"/>
            </a:pPr>
            <a:r>
              <a:rPr lang="en-US" dirty="0"/>
              <a:t>Position walkability as a core part of strategic planning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D616005-64A2-4534-BBC7-2792258976A5}" type="slidenum">
              <a:rPr lang="en-AU" smtClean="0"/>
              <a:t>44</a:t>
            </a:fld>
            <a:endParaRPr lang="en-AU"/>
          </a:p>
        </p:txBody>
      </p:sp>
    </p:spTree>
    <p:extLst>
      <p:ext uri="{BB962C8B-B14F-4D97-AF65-F5344CB8AC3E}">
        <p14:creationId xmlns:p14="http://schemas.microsoft.com/office/powerpoint/2010/main" val="714699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whole host of </a:t>
            </a:r>
            <a:r>
              <a:rPr lang="en-US" dirty="0" err="1"/>
              <a:t>organisations</a:t>
            </a:r>
            <a:r>
              <a:rPr lang="en-US" dirty="0"/>
              <a:t> working together for healthy built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represents many opportunities to obtain support, use existing resources, build your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the start of a list – we can identify more, based on our local area and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Recruit allies.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who they are and ways that they can support our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how we can work together – potentially from different perspectives – to achieve a louder, united 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angles of messaging can build a bigger, stronger compelling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Include other locally-based </a:t>
            </a:r>
            <a:r>
              <a:rPr lang="en-US" i="1" dirty="0" err="1"/>
              <a:t>organisations</a:t>
            </a:r>
            <a:r>
              <a:rPr lang="en-US" i="1" dirty="0"/>
              <a:t> and allies</a:t>
            </a:r>
          </a:p>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45</a:t>
            </a:fld>
            <a:endParaRPr lang="en-AU"/>
          </a:p>
        </p:txBody>
      </p:sp>
    </p:spTree>
    <p:extLst>
      <p:ext uri="{BB962C8B-B14F-4D97-AF65-F5344CB8AC3E}">
        <p14:creationId xmlns:p14="http://schemas.microsoft.com/office/powerpoint/2010/main" val="73059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D616005-64A2-4534-BBC7-2792258976A5}" type="slidenum">
              <a:rPr lang="en-AU" smtClean="0"/>
              <a:t>46</a:t>
            </a:fld>
            <a:endParaRPr lang="en-AU"/>
          </a:p>
        </p:txBody>
      </p:sp>
    </p:spTree>
    <p:extLst>
      <p:ext uri="{BB962C8B-B14F-4D97-AF65-F5344CB8AC3E}">
        <p14:creationId xmlns:p14="http://schemas.microsoft.com/office/powerpoint/2010/main" val="350748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for Every Heart: the Heart Foundation’s 25-year </a:t>
            </a:r>
            <a:r>
              <a:rPr lang="en-US" dirty="0" err="1"/>
              <a:t>organisational</a:t>
            </a:r>
            <a:r>
              <a:rPr lang="en-US" dirty="0"/>
              <a:t> strategy</a:t>
            </a:r>
          </a:p>
          <a:p>
            <a:endParaRPr lang="en-US" dirty="0"/>
          </a:p>
          <a:p>
            <a:r>
              <a:rPr lang="en-US" dirty="0"/>
              <a:t>Goal 2 (of 4): Create environments and systems that enable healthy </a:t>
            </a:r>
            <a:r>
              <a:rPr lang="en-US" dirty="0" err="1"/>
              <a:t>behaviours</a:t>
            </a:r>
            <a:r>
              <a:rPr lang="en-US" dirty="0"/>
              <a:t>.</a:t>
            </a:r>
          </a:p>
          <a:p>
            <a:r>
              <a:rPr lang="en-US" dirty="0"/>
              <a:t>Critical to preventive health</a:t>
            </a:r>
          </a:p>
          <a:p>
            <a:endParaRPr lang="en-US" dirty="0"/>
          </a:p>
          <a:p>
            <a:r>
              <a:rPr lang="en-US" dirty="0"/>
              <a:t>There are interconnections across the other three </a:t>
            </a:r>
            <a:r>
              <a:rPr lang="en-US" dirty="0" err="1"/>
              <a:t>organisational</a:t>
            </a:r>
            <a:r>
              <a:rPr lang="en-US" dirty="0"/>
              <a:t> pillars – including for equity and priority populations.</a:t>
            </a:r>
          </a:p>
          <a:p>
            <a:endParaRPr lang="en-US" dirty="0"/>
          </a:p>
          <a:p>
            <a:pPr lvl="0"/>
            <a:r>
              <a:rPr lang="en-US" sz="1200" kern="1200" dirty="0">
                <a:solidFill>
                  <a:schemeClr val="tx1"/>
                </a:solidFill>
                <a:effectLst/>
                <a:latin typeface="+mn-lt"/>
                <a:ea typeface="+mn-ea"/>
                <a:cs typeface="+mn-cs"/>
              </a:rPr>
              <a:t>This is important, recognizing that health is impacted by postcode.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key social determinant of health is the </a:t>
            </a:r>
            <a:r>
              <a:rPr lang="en-US" dirty="0" err="1"/>
              <a:t>neighbourhood</a:t>
            </a:r>
            <a:r>
              <a:rPr lang="en-US" dirty="0"/>
              <a:t> in which we live.</a:t>
            </a:r>
          </a:p>
          <a:p>
            <a:pPr lvl="0"/>
            <a:r>
              <a:rPr lang="en-US" sz="1200" kern="1200" dirty="0">
                <a:solidFill>
                  <a:schemeClr val="tx1"/>
                </a:solidFill>
                <a:effectLst/>
                <a:latin typeface="+mn-lt"/>
                <a:ea typeface="+mn-ea"/>
                <a:cs typeface="+mn-cs"/>
              </a:rPr>
              <a:t>Addressing disparities across built environments and accessibility can help reduce inequity.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need to design </a:t>
            </a:r>
            <a:r>
              <a:rPr lang="en-US" sz="1200" kern="1200" dirty="0" err="1">
                <a:solidFill>
                  <a:schemeClr val="tx1"/>
                </a:solidFill>
                <a:effectLst/>
                <a:latin typeface="+mn-lt"/>
                <a:ea typeface="+mn-ea"/>
                <a:cs typeface="+mn-cs"/>
              </a:rPr>
              <a:t>neighbourhoods</a:t>
            </a:r>
            <a:r>
              <a:rPr lang="en-US" sz="1200" kern="1200" dirty="0">
                <a:solidFill>
                  <a:schemeClr val="tx1"/>
                </a:solidFill>
                <a:effectLst/>
                <a:latin typeface="+mn-lt"/>
                <a:ea typeface="+mn-ea"/>
                <a:cs typeface="+mn-cs"/>
              </a:rPr>
              <a:t> with public health front and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 for all people living in Australia.</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6005-64A2-4534-BBC7-2792258976A5}" type="slidenum">
              <a:rPr lang="en-AU" smtClean="0"/>
              <a:t>5</a:t>
            </a:fld>
            <a:endParaRPr lang="en-AU"/>
          </a:p>
        </p:txBody>
      </p:sp>
    </p:spTree>
    <p:extLst>
      <p:ext uri="{BB962C8B-B14F-4D97-AF65-F5344CB8AC3E}">
        <p14:creationId xmlns:p14="http://schemas.microsoft.com/office/powerpoint/2010/main" val="101347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Embedding public health into built environment outcomes is a holistic, systems-based approach to local areas that puts community health and wellbeing front and </a:t>
            </a:r>
            <a:r>
              <a:rPr lang="en-US" dirty="0" err="1"/>
              <a:t>centre</a:t>
            </a:r>
            <a:r>
              <a:rPr lang="en-US" dirty="0"/>
              <a:t> in planning and design outcomes.</a:t>
            </a:r>
          </a:p>
          <a:p>
            <a:endParaRPr lang="en-US" dirty="0"/>
          </a:p>
          <a:p>
            <a:r>
              <a:rPr lang="en-US" dirty="0"/>
              <a:t>Everyone has a role to play in creating healthy built environments – council, practitioners, elected representatives, community.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Planning, funding, design, advocacy and education are all needed, to make it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Local Government is central to this, as the tier of government with the closest ties to local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domains of influence are significant and far-reaching.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Increasingly, Council vision is tied to preventive health outcomes through community health and wellbeing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Long gone are the days when local council had responsibility primarily just for roads, rates and rubbish!</a:t>
            </a:r>
          </a:p>
          <a:p>
            <a:endParaRPr lang="en-US" dirty="0"/>
          </a:p>
          <a:p>
            <a:r>
              <a:rPr lang="en-US" dirty="0"/>
              <a:t>Public health and built environments offer a holistic approach to </a:t>
            </a:r>
            <a:r>
              <a:rPr lang="en-US" dirty="0" err="1"/>
              <a:t>neighbourhood</a:t>
            </a:r>
            <a:r>
              <a:rPr lang="en-US" dirty="0"/>
              <a:t> design.</a:t>
            </a:r>
          </a:p>
          <a:p>
            <a:r>
              <a:rPr lang="en-US" dirty="0"/>
              <a:t>Investment made here can create significant savings elsewhere.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you consider ‘why’ you do your job, why it’s important, your purpose in fronting up to work each day; likely this will relate back to doing something that achieves a community good – that services your local community and improves their quality of life, health, wellbeing and other outcomes. </a:t>
            </a:r>
          </a:p>
        </p:txBody>
      </p:sp>
      <p:sp>
        <p:nvSpPr>
          <p:cNvPr id="4" name="Slide Number Placeholder 3"/>
          <p:cNvSpPr>
            <a:spLocks noGrp="1"/>
          </p:cNvSpPr>
          <p:nvPr>
            <p:ph type="sldNum" sz="quarter" idx="5"/>
          </p:nvPr>
        </p:nvSpPr>
        <p:spPr/>
        <p:txBody>
          <a:bodyPr/>
          <a:lstStyle/>
          <a:p>
            <a:fld id="{7D616005-64A2-4534-BBC7-2792258976A5}" type="slidenum">
              <a:rPr lang="en-AU" smtClean="0"/>
              <a:t>6</a:t>
            </a:fld>
            <a:endParaRPr lang="en-AU"/>
          </a:p>
        </p:txBody>
      </p:sp>
    </p:spTree>
    <p:extLst>
      <p:ext uri="{BB962C8B-B14F-4D97-AF65-F5344CB8AC3E}">
        <p14:creationId xmlns:p14="http://schemas.microsoft.com/office/powerpoint/2010/main" val="196130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Identify key strategic documents, and current project plans to demonstrate how public health already forms part of the picture.</a:t>
            </a:r>
          </a:p>
          <a:p>
            <a:r>
              <a:rPr lang="en-US" i="1" dirty="0">
                <a:latin typeface="Calibri"/>
                <a:ea typeface="Calibri"/>
                <a:cs typeface="Calibri"/>
              </a:rPr>
              <a:t>Provide local, real-world examples of how it all fits together – public works, asset management, roads, public parks, land use zoning...</a:t>
            </a:r>
          </a:p>
          <a:p>
            <a:r>
              <a:rPr lang="en-US" i="1" dirty="0">
                <a:latin typeface="Calibri"/>
                <a:ea typeface="Calibri"/>
                <a:cs typeface="Calibri"/>
              </a:rPr>
              <a:t>Use existing case studies if you have them – or from </a:t>
            </a:r>
            <a:r>
              <a:rPr lang="en-US" i="1" dirty="0" err="1">
                <a:latin typeface="Calibri"/>
                <a:ea typeface="Calibri"/>
                <a:cs typeface="Calibri"/>
              </a:rPr>
              <a:t>neighbouring</a:t>
            </a:r>
            <a:r>
              <a:rPr lang="en-US" i="1" dirty="0">
                <a:latin typeface="Calibri"/>
                <a:ea typeface="Calibri"/>
                <a:cs typeface="Calibri"/>
              </a:rPr>
              <a:t> council areas</a:t>
            </a:r>
          </a:p>
          <a:p>
            <a:endParaRPr lang="en-US" i="1" dirty="0"/>
          </a:p>
          <a:p>
            <a:r>
              <a:rPr lang="en-US" i="1" dirty="0"/>
              <a:t>Community health and wellbeing are often key starting points. These can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Zero Carbon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Greening Strategy / Climate resilience plan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Integrated transport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Active Transport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Public Health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Community Plans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Housing Supply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Growth / Development Plans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Inclusion Plans</a:t>
            </a:r>
          </a:p>
          <a:p>
            <a:endParaRPr lang="en-AU" i="1" dirty="0"/>
          </a:p>
        </p:txBody>
      </p:sp>
      <p:sp>
        <p:nvSpPr>
          <p:cNvPr id="4" name="Slide Number Placeholder 3"/>
          <p:cNvSpPr>
            <a:spLocks noGrp="1"/>
          </p:cNvSpPr>
          <p:nvPr>
            <p:ph type="sldNum" sz="quarter" idx="5"/>
          </p:nvPr>
        </p:nvSpPr>
        <p:spPr/>
        <p:txBody>
          <a:bodyPr/>
          <a:lstStyle/>
          <a:p>
            <a:fld id="{7D616005-64A2-4534-BBC7-2792258976A5}" type="slidenum">
              <a:rPr lang="en-AU" smtClean="0"/>
              <a:t>7</a:t>
            </a:fld>
            <a:endParaRPr lang="en-AU"/>
          </a:p>
        </p:txBody>
      </p:sp>
    </p:spTree>
    <p:extLst>
      <p:ext uri="{BB962C8B-B14F-4D97-AF65-F5344CB8AC3E}">
        <p14:creationId xmlns:p14="http://schemas.microsoft.com/office/powerpoint/2010/main" val="332782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 our community already supports the work we do in creating more walkable local </a:t>
            </a:r>
            <a:r>
              <a:rPr lang="en-US" dirty="0" err="1"/>
              <a:t>neighbourhoods</a:t>
            </a:r>
            <a:r>
              <a:rPr lang="en-US" dirty="0"/>
              <a:t>.</a:t>
            </a:r>
          </a:p>
          <a:p>
            <a:endParaRPr lang="en-US" dirty="0"/>
          </a:p>
          <a:p>
            <a:r>
              <a:rPr lang="en-US" dirty="0"/>
              <a:t>The Heart Foundation engaged McCrindle Research in early 2025 to conduct a national survey.</a:t>
            </a:r>
          </a:p>
          <a:p>
            <a:r>
              <a:rPr lang="en-US" dirty="0"/>
              <a:t>3,000 people across the country were asked questions about what’s important to them in a local </a:t>
            </a:r>
            <a:r>
              <a:rPr lang="en-US" dirty="0" err="1"/>
              <a:t>neighbourhood</a:t>
            </a:r>
            <a:r>
              <a:rPr lang="en-US" dirty="0"/>
              <a:t> and their local area.</a:t>
            </a:r>
          </a:p>
          <a:p>
            <a:r>
              <a:rPr lang="en-US" dirty="0"/>
              <a:t>Overwhelmingly, people want to live in </a:t>
            </a:r>
            <a:r>
              <a:rPr lang="en-US" dirty="0" err="1"/>
              <a:t>neighbourhoods</a:t>
            </a:r>
            <a:r>
              <a:rPr lang="en-US" dirty="0"/>
              <a:t> that support them to be physically active as part of everyday life.</a:t>
            </a:r>
          </a:p>
          <a:p>
            <a:r>
              <a:rPr lang="en-US" dirty="0"/>
              <a:t>Access to local destinations was top of the list.</a:t>
            </a:r>
          </a:p>
          <a:p>
            <a:endParaRPr lang="en-US" dirty="0"/>
          </a:p>
          <a:p>
            <a:r>
              <a:rPr lang="en-US" dirty="0"/>
              <a:t>66% of respondents supported directing more road funding into walking and cycling infrastructure.</a:t>
            </a:r>
          </a:p>
          <a:p>
            <a:r>
              <a:rPr lang="en-US" dirty="0"/>
              <a:t>65% supported reducing speed limits in </a:t>
            </a:r>
            <a:r>
              <a:rPr lang="en-US" dirty="0" err="1"/>
              <a:t>neighbourhood</a:t>
            </a:r>
            <a:r>
              <a:rPr lang="en-US" dirty="0"/>
              <a:t> streets to help create safer streets for people.</a:t>
            </a:r>
          </a:p>
          <a:p>
            <a:r>
              <a:rPr lang="en-US" dirty="0"/>
              <a:t>Only 6% and 9% respectively were opposed, with the remainder neutral.</a:t>
            </a:r>
          </a:p>
          <a:p>
            <a:endParaRPr lang="en-US" dirty="0"/>
          </a:p>
          <a:p>
            <a:r>
              <a:rPr lang="en-US" dirty="0"/>
              <a:t>The report details can be used to bolster efforts in advocacy, communication and engagement. </a:t>
            </a:r>
          </a:p>
          <a:p>
            <a:r>
              <a:rPr lang="en-US" dirty="0"/>
              <a:t>There’s a wealth of information available about community sentiment for healthy built environments and more walkable local </a:t>
            </a:r>
            <a:r>
              <a:rPr lang="en-US" dirty="0" err="1"/>
              <a:t>neighbourhoods</a:t>
            </a:r>
            <a:r>
              <a:rPr lang="en-US" dirty="0"/>
              <a:t>.</a:t>
            </a:r>
          </a:p>
          <a:p>
            <a:endParaRPr lang="en-US" dirty="0"/>
          </a:p>
          <a:p>
            <a:r>
              <a:rPr lang="en-US" dirty="0"/>
              <a:t>The Heart Foundation may be able to support us to emulate a similar survey for our local community.</a:t>
            </a:r>
          </a:p>
        </p:txBody>
      </p:sp>
      <p:sp>
        <p:nvSpPr>
          <p:cNvPr id="4" name="Slide Number Placeholder 3"/>
          <p:cNvSpPr>
            <a:spLocks noGrp="1"/>
          </p:cNvSpPr>
          <p:nvPr>
            <p:ph type="sldNum" sz="quarter" idx="5"/>
          </p:nvPr>
        </p:nvSpPr>
        <p:spPr/>
        <p:txBody>
          <a:bodyPr/>
          <a:lstStyle/>
          <a:p>
            <a:fld id="{7D616005-64A2-4534-BBC7-2792258976A5}" type="slidenum">
              <a:rPr lang="en-AU" smtClean="0"/>
              <a:t>8</a:t>
            </a:fld>
            <a:endParaRPr lang="en-AU"/>
          </a:p>
        </p:txBody>
      </p:sp>
    </p:spTree>
    <p:extLst>
      <p:ext uri="{BB962C8B-B14F-4D97-AF65-F5344CB8AC3E}">
        <p14:creationId xmlns:p14="http://schemas.microsoft.com/office/powerpoint/2010/main" val="119030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Walkability </a:t>
            </a:r>
            <a:r>
              <a:rPr lang="en-US" sz="1200" kern="1200" dirty="0">
                <a:solidFill>
                  <a:schemeClr val="tx1"/>
                </a:solidFill>
                <a:effectLst/>
                <a:latin typeface="+mn-lt"/>
                <a:ea typeface="+mn-ea"/>
                <a:cs typeface="+mn-cs"/>
              </a:rPr>
              <a:t>refers to how well an area supports and encourages walking — as well as wheeling and bike riding.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features at both the macro and micro scales that contribute to walkability.</a:t>
            </a:r>
          </a:p>
          <a:p>
            <a:endParaRPr lang="en-US" dirty="0"/>
          </a:p>
          <a:p>
            <a:r>
              <a:rPr lang="en-US" dirty="0"/>
              <a:t>A useful way to assess walking environments is the hierarchy of walking needs. </a:t>
            </a:r>
          </a:p>
          <a:p>
            <a:r>
              <a:rPr lang="en-US" dirty="0"/>
              <a:t>This hierarchy starts with ‘passable’ and then ascends through ‘accessible’, ‘safe’, ‘convenient’ and ‘comfortable’, with ‘enjoyable’ at the top.</a:t>
            </a:r>
          </a:p>
          <a:p>
            <a:endParaRPr lang="en-US" dirty="0"/>
          </a:p>
          <a:p>
            <a:r>
              <a:rPr lang="en-US" dirty="0"/>
              <a:t>Enjoyable is where people will walk voluntarily, regularly. This is what we want to be aiming for.</a:t>
            </a:r>
          </a:p>
        </p:txBody>
      </p:sp>
      <p:sp>
        <p:nvSpPr>
          <p:cNvPr id="4" name="Slide Number Placeholder 3"/>
          <p:cNvSpPr>
            <a:spLocks noGrp="1"/>
          </p:cNvSpPr>
          <p:nvPr>
            <p:ph type="sldNum" sz="quarter" idx="5"/>
          </p:nvPr>
        </p:nvSpPr>
        <p:spPr/>
        <p:txBody>
          <a:bodyPr/>
          <a:lstStyle/>
          <a:p>
            <a:fld id="{7D616005-64A2-4534-BBC7-2792258976A5}" type="slidenum">
              <a:rPr lang="en-AU" smtClean="0"/>
              <a:t>9</a:t>
            </a:fld>
            <a:endParaRPr lang="en-AU"/>
          </a:p>
        </p:txBody>
      </p:sp>
    </p:spTree>
    <p:extLst>
      <p:ext uri="{BB962C8B-B14F-4D97-AF65-F5344CB8AC3E}">
        <p14:creationId xmlns:p14="http://schemas.microsoft.com/office/powerpoint/2010/main" val="298322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9D9DBB6-F185-6C4D-06FD-E0A72C786795}"/>
              </a:ext>
            </a:extLst>
          </p:cNvPr>
          <p:cNvSpPr>
            <a:spLocks noGrp="1"/>
          </p:cNvSpPr>
          <p:nvPr>
            <p:ph type="dt" sz="half" idx="10"/>
          </p:nvPr>
        </p:nvSpPr>
        <p:spPr/>
        <p:txBody>
          <a:bodyPr/>
          <a:lstStyle>
            <a:lvl1pPr>
              <a:defRPr/>
            </a:lvl1pPr>
          </a:lstStyle>
          <a:p>
            <a:pPr>
              <a:defRPr/>
            </a:pPr>
            <a:fld id="{CD19FD9C-A528-8F4D-A4CE-228E7CCEA44A}" type="datetimeFigureOut">
              <a:rPr lang="en-US"/>
              <a:pPr>
                <a:defRPr/>
              </a:pPr>
              <a:t>6/29/2026</a:t>
            </a:fld>
            <a:endParaRPr lang="en-US"/>
          </a:p>
        </p:txBody>
      </p:sp>
      <p:sp>
        <p:nvSpPr>
          <p:cNvPr id="5" name="Footer Placeholder 4">
            <a:extLst>
              <a:ext uri="{FF2B5EF4-FFF2-40B4-BE49-F238E27FC236}">
                <a16:creationId xmlns:a16="http://schemas.microsoft.com/office/drawing/2014/main" id="{45ADBB9F-8ED2-8117-BFE3-562F04FAE6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1C789F-4AAE-097F-E911-F4754304C37B}"/>
              </a:ext>
            </a:extLst>
          </p:cNvPr>
          <p:cNvSpPr>
            <a:spLocks noGrp="1"/>
          </p:cNvSpPr>
          <p:nvPr>
            <p:ph type="sldNum" sz="quarter" idx="12"/>
          </p:nvPr>
        </p:nvSpPr>
        <p:spPr/>
        <p:txBody>
          <a:bodyPr/>
          <a:lstStyle>
            <a:lvl1pPr>
              <a:defRPr/>
            </a:lvl1pPr>
          </a:lstStyle>
          <a:p>
            <a:pPr>
              <a:defRPr/>
            </a:pPr>
            <a:fld id="{10D8B6B4-B308-0F4B-924A-7940402A55B1}" type="slidenum">
              <a:rPr lang="en-AU"/>
              <a:pPr>
                <a:defRPr/>
              </a:pPr>
              <a:t>‹#›</a:t>
            </a:fld>
            <a:endParaRPr lang="en-AU" dirty="0"/>
          </a:p>
        </p:txBody>
      </p:sp>
    </p:spTree>
    <p:extLst>
      <p:ext uri="{BB962C8B-B14F-4D97-AF65-F5344CB8AC3E}">
        <p14:creationId xmlns:p14="http://schemas.microsoft.com/office/powerpoint/2010/main" val="109316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1BDE0C-3BB6-61C8-EFD4-2E9CB1151244}"/>
              </a:ext>
            </a:extLst>
          </p:cNvPr>
          <p:cNvSpPr>
            <a:spLocks noGrp="1"/>
          </p:cNvSpPr>
          <p:nvPr>
            <p:ph type="dt" sz="half" idx="10"/>
          </p:nvPr>
        </p:nvSpPr>
        <p:spPr/>
        <p:txBody>
          <a:bodyPr/>
          <a:lstStyle>
            <a:lvl1pPr>
              <a:defRPr/>
            </a:lvl1pPr>
          </a:lstStyle>
          <a:p>
            <a:pPr>
              <a:defRPr/>
            </a:pPr>
            <a:fld id="{09EE8617-D6AD-184D-A946-223C87309F3C}" type="datetimeFigureOut">
              <a:rPr lang="en-US"/>
              <a:pPr>
                <a:defRPr/>
              </a:pPr>
              <a:t>6/29/2026</a:t>
            </a:fld>
            <a:endParaRPr lang="en-US"/>
          </a:p>
        </p:txBody>
      </p:sp>
      <p:sp>
        <p:nvSpPr>
          <p:cNvPr id="5" name="Footer Placeholder 4">
            <a:extLst>
              <a:ext uri="{FF2B5EF4-FFF2-40B4-BE49-F238E27FC236}">
                <a16:creationId xmlns:a16="http://schemas.microsoft.com/office/drawing/2014/main" id="{73748E31-DAD4-2777-0AE4-1260AC3E57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537220-3DD1-C057-79E5-146A05507D95}"/>
              </a:ext>
            </a:extLst>
          </p:cNvPr>
          <p:cNvSpPr>
            <a:spLocks noGrp="1"/>
          </p:cNvSpPr>
          <p:nvPr>
            <p:ph type="sldNum" sz="quarter" idx="12"/>
          </p:nvPr>
        </p:nvSpPr>
        <p:spPr/>
        <p:txBody>
          <a:bodyPr/>
          <a:lstStyle>
            <a:lvl1pPr>
              <a:defRPr/>
            </a:lvl1pPr>
          </a:lstStyle>
          <a:p>
            <a:pPr>
              <a:defRPr/>
            </a:pPr>
            <a:fld id="{A3939692-DA36-FA4A-99E2-EF82A9395C55}" type="slidenum">
              <a:rPr lang="en-AU"/>
              <a:pPr>
                <a:defRPr/>
              </a:pPr>
              <a:t>‹#›</a:t>
            </a:fld>
            <a:endParaRPr lang="en-AU" dirty="0"/>
          </a:p>
        </p:txBody>
      </p:sp>
    </p:spTree>
    <p:extLst>
      <p:ext uri="{BB962C8B-B14F-4D97-AF65-F5344CB8AC3E}">
        <p14:creationId xmlns:p14="http://schemas.microsoft.com/office/powerpoint/2010/main" val="27520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B17D61-FED5-9342-3945-5B77EDBC85D9}"/>
              </a:ext>
            </a:extLst>
          </p:cNvPr>
          <p:cNvSpPr>
            <a:spLocks noGrp="1"/>
          </p:cNvSpPr>
          <p:nvPr>
            <p:ph type="dt" sz="half" idx="10"/>
          </p:nvPr>
        </p:nvSpPr>
        <p:spPr/>
        <p:txBody>
          <a:bodyPr/>
          <a:lstStyle>
            <a:lvl1pPr>
              <a:defRPr/>
            </a:lvl1pPr>
          </a:lstStyle>
          <a:p>
            <a:pPr>
              <a:defRPr/>
            </a:pPr>
            <a:fld id="{A49DFE98-C487-7F47-8B23-3C504F24CB2F}" type="datetimeFigureOut">
              <a:rPr lang="en-US"/>
              <a:pPr>
                <a:defRPr/>
              </a:pPr>
              <a:t>6/29/2026</a:t>
            </a:fld>
            <a:endParaRPr lang="en-US"/>
          </a:p>
        </p:txBody>
      </p:sp>
      <p:sp>
        <p:nvSpPr>
          <p:cNvPr id="5" name="Footer Placeholder 4">
            <a:extLst>
              <a:ext uri="{FF2B5EF4-FFF2-40B4-BE49-F238E27FC236}">
                <a16:creationId xmlns:a16="http://schemas.microsoft.com/office/drawing/2014/main" id="{0D17F3CF-C40E-697A-D093-6BE7E1F923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78A961-505D-D637-C386-82CBD8441BEC}"/>
              </a:ext>
            </a:extLst>
          </p:cNvPr>
          <p:cNvSpPr>
            <a:spLocks noGrp="1"/>
          </p:cNvSpPr>
          <p:nvPr>
            <p:ph type="sldNum" sz="quarter" idx="12"/>
          </p:nvPr>
        </p:nvSpPr>
        <p:spPr/>
        <p:txBody>
          <a:bodyPr/>
          <a:lstStyle>
            <a:lvl1pPr>
              <a:defRPr/>
            </a:lvl1pPr>
          </a:lstStyle>
          <a:p>
            <a:pPr>
              <a:defRPr/>
            </a:pPr>
            <a:fld id="{0AEAD05A-3F1E-8A4A-A311-D2DD1D5ED926}" type="slidenum">
              <a:rPr lang="en-AU"/>
              <a:pPr>
                <a:defRPr/>
              </a:pPr>
              <a:t>‹#›</a:t>
            </a:fld>
            <a:endParaRPr lang="en-AU" dirty="0"/>
          </a:p>
        </p:txBody>
      </p:sp>
    </p:spTree>
    <p:extLst>
      <p:ext uri="{BB962C8B-B14F-4D97-AF65-F5344CB8AC3E}">
        <p14:creationId xmlns:p14="http://schemas.microsoft.com/office/powerpoint/2010/main" val="328089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BDC9392-E109-15FD-038B-9F114FA6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913" y="1536700"/>
            <a:ext cx="14557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7"/>
          <p:cNvSpPr>
            <a:spLocks noGrp="1"/>
          </p:cNvSpPr>
          <p:nvPr>
            <p:ph type="pic" sz="quarter" idx="10"/>
          </p:nvPr>
        </p:nvSpPr>
        <p:spPr>
          <a:xfrm flipH="1">
            <a:off x="387076" y="408114"/>
            <a:ext cx="6613256" cy="4358828"/>
          </a:xfrm>
          <a:prstGeom prst="rect">
            <a:avLst/>
          </a:prstGeom>
          <a:solidFill>
            <a:schemeClr val="accent3">
              <a:lumMod val="40000"/>
              <a:lumOff val="60000"/>
            </a:schemeClr>
          </a:solidFill>
        </p:spPr>
        <p:txBody>
          <a:bodyPr rtlCol="0" anchor="ctr">
            <a:normAutofit/>
          </a:bodyPr>
          <a:lstStyle>
            <a:lvl1pPr marL="0" indent="0">
              <a:buNone/>
              <a:defRPr>
                <a:solidFill>
                  <a:schemeClr val="accent6"/>
                </a:solidFill>
                <a:latin typeface="Avalon" panose="020B0502020202020204" pitchFamily="34" charset="0"/>
              </a:defRPr>
            </a:lvl1pPr>
          </a:lstStyle>
          <a:p>
            <a:pPr lvl="0"/>
            <a:r>
              <a:rPr lang="en-US" noProof="0"/>
              <a:t>Click icon to add picture</a:t>
            </a:r>
            <a:endParaRPr lang="en-AU" noProof="0" dirty="0"/>
          </a:p>
        </p:txBody>
      </p:sp>
      <p:sp>
        <p:nvSpPr>
          <p:cNvPr id="6" name="Content Placeholder 26"/>
          <p:cNvSpPr>
            <a:spLocks noGrp="1"/>
          </p:cNvSpPr>
          <p:nvPr>
            <p:ph sz="quarter" idx="20"/>
          </p:nvPr>
        </p:nvSpPr>
        <p:spPr>
          <a:xfrm>
            <a:off x="6006861" y="2359822"/>
            <a:ext cx="2437604" cy="326811"/>
          </a:xfrm>
          <a:solidFill>
            <a:schemeClr val="accent1"/>
          </a:solidFill>
          <a:ln>
            <a:solidFill>
              <a:schemeClr val="accent1"/>
            </a:solidFill>
          </a:ln>
        </p:spPr>
        <p:txBody>
          <a:bodyPr anchor="ctr">
            <a:noAutofit/>
          </a:bodyPr>
          <a:lstStyle>
            <a:lvl1pPr marL="0" indent="0" algn="l">
              <a:buNone/>
              <a:defRPr sz="2400" b="1">
                <a:solidFill>
                  <a:schemeClr val="bg1"/>
                </a:solidFill>
                <a:latin typeface="Avalon" panose="020B0502020202020204" pitchFamily="34" charset="0"/>
              </a:defRPr>
            </a:lvl1pPr>
          </a:lstStyle>
          <a:p>
            <a:pPr lvl="0"/>
            <a:r>
              <a:rPr lang="en-US"/>
              <a:t>Click to edit Master text styles</a:t>
            </a:r>
          </a:p>
        </p:txBody>
      </p:sp>
      <p:sp>
        <p:nvSpPr>
          <p:cNvPr id="7" name="Text Placeholder 6"/>
          <p:cNvSpPr>
            <a:spLocks noGrp="1"/>
          </p:cNvSpPr>
          <p:nvPr>
            <p:ph type="body" sz="quarter" idx="21"/>
          </p:nvPr>
        </p:nvSpPr>
        <p:spPr>
          <a:xfrm>
            <a:off x="7105650" y="4501875"/>
            <a:ext cx="1338814" cy="267599"/>
          </a:xfrm>
        </p:spPr>
        <p:txBody>
          <a:bodyPr/>
          <a:lstStyle>
            <a:lvl1pPr marL="0" indent="0">
              <a:buNone/>
              <a:defRPr sz="1500">
                <a:latin typeface="Avalon"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6879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1380682-00CE-E23F-2B65-538BAC13F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4670425"/>
            <a:ext cx="4000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5"/>
          </p:nvPr>
        </p:nvSpPr>
        <p:spPr>
          <a:xfrm>
            <a:off x="4572000" y="0"/>
            <a:ext cx="4572000" cy="5143500"/>
          </a:xfrm>
          <a:prstGeom prst="rect">
            <a:avLst/>
          </a:prstGeom>
          <a:solidFill>
            <a:schemeClr val="accent3">
              <a:lumMod val="40000"/>
              <a:lumOff val="60000"/>
            </a:schemeClr>
          </a:solidFill>
        </p:spPr>
        <p:txBody>
          <a:bodyPr rtlCol="0" anchor="ctr">
            <a:normAutofit/>
          </a:bodyPr>
          <a:lstStyle>
            <a:lvl1pPr marL="0" indent="0">
              <a:buNone/>
              <a:defRPr>
                <a:solidFill>
                  <a:schemeClr val="accent6"/>
                </a:solidFill>
                <a:latin typeface="Avalon" panose="020B0502020202020204" pitchFamily="34" charset="0"/>
              </a:defRPr>
            </a:lvl1pPr>
          </a:lstStyle>
          <a:p>
            <a:pPr lvl="0"/>
            <a:r>
              <a:rPr lang="en-US" noProof="0"/>
              <a:t>Click icon to add picture</a:t>
            </a:r>
            <a:endParaRPr lang="en-AU" noProof="0" dirty="0"/>
          </a:p>
        </p:txBody>
      </p:sp>
      <p:sp>
        <p:nvSpPr>
          <p:cNvPr id="11" name="Title 1"/>
          <p:cNvSpPr>
            <a:spLocks noGrp="1"/>
          </p:cNvSpPr>
          <p:nvPr>
            <p:ph type="title"/>
          </p:nvPr>
        </p:nvSpPr>
        <p:spPr>
          <a:xfrm>
            <a:off x="250188" y="1076103"/>
            <a:ext cx="4032850" cy="519787"/>
          </a:xfrm>
          <a:prstGeom prst="rect">
            <a:avLst/>
          </a:prstGeom>
        </p:spPr>
        <p:txBody>
          <a:bodyPr>
            <a:normAutofit/>
          </a:bodyPr>
          <a:lstStyle>
            <a:lvl1pPr>
              <a:defRPr sz="2400" b="1">
                <a:solidFill>
                  <a:schemeClr val="accent2"/>
                </a:solidFill>
                <a:latin typeface="Avalon" panose="020B0502020202020204" pitchFamily="34" charset="0"/>
              </a:defRPr>
            </a:lvl1pPr>
          </a:lstStyle>
          <a:p>
            <a:r>
              <a:rPr lang="en-US"/>
              <a:t>Click to edit Master title style</a:t>
            </a:r>
            <a:endParaRPr lang="en-AU" dirty="0"/>
          </a:p>
        </p:txBody>
      </p:sp>
      <p:sp>
        <p:nvSpPr>
          <p:cNvPr id="8" name="Content Placeholder 2"/>
          <p:cNvSpPr>
            <a:spLocks noGrp="1"/>
          </p:cNvSpPr>
          <p:nvPr>
            <p:ph idx="14"/>
          </p:nvPr>
        </p:nvSpPr>
        <p:spPr>
          <a:xfrm>
            <a:off x="250188" y="2094063"/>
            <a:ext cx="4032850" cy="2760452"/>
          </a:xfrm>
          <a:prstGeom prst="rect">
            <a:avLst/>
          </a:prstGeom>
        </p:spPr>
        <p:txBody>
          <a:bodyPr/>
          <a:lstStyle>
            <a:lvl1pPr marL="0" indent="0" algn="l">
              <a:buNone/>
              <a:defRPr sz="900" b="0">
                <a:solidFill>
                  <a:schemeClr val="accent2"/>
                </a:solidFill>
                <a:latin typeface="Avalon" panose="020B0502020202020204" pitchFamily="34" charset="0"/>
              </a:defRPr>
            </a:lvl1pPr>
            <a:lvl2pPr>
              <a:defRPr>
                <a:solidFill>
                  <a:schemeClr val="accent6"/>
                </a:solidFill>
                <a:latin typeface="Avalon" panose="020B0502020202020204" pitchFamily="34" charset="0"/>
              </a:defRPr>
            </a:lvl2pPr>
            <a:lvl3pPr>
              <a:defRPr>
                <a:solidFill>
                  <a:schemeClr val="accent6"/>
                </a:solidFill>
                <a:latin typeface="Avalon" panose="020B0502020202020204" pitchFamily="34" charset="0"/>
              </a:defRPr>
            </a:lvl3pPr>
            <a:lvl4pPr>
              <a:defRPr>
                <a:solidFill>
                  <a:schemeClr val="accent6"/>
                </a:solidFill>
                <a:latin typeface="Avalon" panose="020B0502020202020204" pitchFamily="34" charset="0"/>
              </a:defRPr>
            </a:lvl4pPr>
            <a:lvl5pPr>
              <a:defRPr>
                <a:solidFill>
                  <a:schemeClr val="accent6"/>
                </a:solidFill>
                <a:latin typeface="Avalon" panose="020B0502020202020204" pitchFamily="34" charset="0"/>
              </a:defRPr>
            </a:lvl5pPr>
          </a:lstStyle>
          <a:p>
            <a:pPr lvl="0"/>
            <a:r>
              <a:rPr lang="en-US"/>
              <a:t>Click to edit Master text styles</a:t>
            </a:r>
          </a:p>
        </p:txBody>
      </p:sp>
      <p:sp>
        <p:nvSpPr>
          <p:cNvPr id="10" name="Content Placeholder 2"/>
          <p:cNvSpPr>
            <a:spLocks noGrp="1"/>
          </p:cNvSpPr>
          <p:nvPr>
            <p:ph idx="16"/>
          </p:nvPr>
        </p:nvSpPr>
        <p:spPr>
          <a:xfrm>
            <a:off x="250188" y="1757634"/>
            <a:ext cx="4032850" cy="174685"/>
          </a:xfrm>
          <a:prstGeom prst="rect">
            <a:avLst/>
          </a:prstGeom>
        </p:spPr>
        <p:txBody>
          <a:bodyPr>
            <a:noAutofit/>
          </a:bodyPr>
          <a:lstStyle>
            <a:lvl1pPr marL="0" indent="0" algn="l">
              <a:buNone/>
              <a:defRPr sz="1200" b="1">
                <a:solidFill>
                  <a:schemeClr val="accent1"/>
                </a:solidFill>
                <a:latin typeface="Avalon" panose="020B0502020202020204" pitchFamily="34" charset="0"/>
              </a:defRPr>
            </a:lvl1pPr>
            <a:lvl2pPr>
              <a:defRPr>
                <a:solidFill>
                  <a:schemeClr val="accent6"/>
                </a:solidFill>
                <a:latin typeface="Avalon" panose="020B0502020202020204" pitchFamily="34" charset="0"/>
              </a:defRPr>
            </a:lvl2pPr>
            <a:lvl3pPr>
              <a:defRPr>
                <a:solidFill>
                  <a:schemeClr val="accent6"/>
                </a:solidFill>
                <a:latin typeface="Avalon" panose="020B0502020202020204" pitchFamily="34" charset="0"/>
              </a:defRPr>
            </a:lvl3pPr>
            <a:lvl4pPr>
              <a:defRPr>
                <a:solidFill>
                  <a:schemeClr val="accent6"/>
                </a:solidFill>
                <a:latin typeface="Avalon" panose="020B0502020202020204" pitchFamily="34" charset="0"/>
              </a:defRPr>
            </a:lvl4pPr>
            <a:lvl5pPr>
              <a:defRPr>
                <a:solidFill>
                  <a:schemeClr val="accent6"/>
                </a:solidFill>
                <a:latin typeface="Avalon" panose="020B0502020202020204" pitchFamily="34" charset="0"/>
              </a:defRPr>
            </a:lvl5pPr>
          </a:lstStyle>
          <a:p>
            <a:pPr lvl="0"/>
            <a:r>
              <a:rPr lang="en-US"/>
              <a:t>Click to edit Master text styles</a:t>
            </a:r>
          </a:p>
        </p:txBody>
      </p:sp>
      <p:sp>
        <p:nvSpPr>
          <p:cNvPr id="15" name="Content Placeholder 26"/>
          <p:cNvSpPr>
            <a:spLocks noGrp="1"/>
          </p:cNvSpPr>
          <p:nvPr>
            <p:ph sz="quarter" idx="20"/>
          </p:nvPr>
        </p:nvSpPr>
        <p:spPr>
          <a:xfrm>
            <a:off x="7259086" y="233410"/>
            <a:ext cx="1884872" cy="326811"/>
          </a:xfrm>
          <a:solidFill>
            <a:schemeClr val="accent1"/>
          </a:solidFill>
          <a:ln>
            <a:solidFill>
              <a:schemeClr val="accent1"/>
            </a:solidFill>
          </a:ln>
        </p:spPr>
        <p:txBody>
          <a:bodyPr anchor="ctr"/>
          <a:lstStyle>
            <a:lvl1pPr marL="0" indent="0" algn="l">
              <a:buNone/>
              <a:defRPr sz="1200">
                <a:solidFill>
                  <a:schemeClr val="bg1"/>
                </a:solidFill>
                <a:latin typeface="Avalon"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4374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9C6466D-A83B-2D9A-E822-9FA4914F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3950" y="4670425"/>
            <a:ext cx="4000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0"/>
            <a:ext cx="4572000" cy="5143500"/>
          </a:xfrm>
          <a:prstGeom prst="rect">
            <a:avLst/>
          </a:prstGeom>
          <a:solidFill>
            <a:schemeClr val="accent3">
              <a:lumMod val="40000"/>
              <a:lumOff val="60000"/>
            </a:schemeClr>
          </a:solidFill>
        </p:spPr>
        <p:txBody>
          <a:bodyPr rtlCol="0" anchor="ctr">
            <a:normAutofit/>
          </a:bodyPr>
          <a:lstStyle>
            <a:lvl1pPr marL="0" indent="0">
              <a:buNone/>
              <a:defRPr>
                <a:solidFill>
                  <a:schemeClr val="accent6"/>
                </a:solidFill>
                <a:latin typeface="Avalon" panose="020B0502020202020204" pitchFamily="34" charset="0"/>
              </a:defRPr>
            </a:lvl1pPr>
          </a:lstStyle>
          <a:p>
            <a:pPr lvl="0"/>
            <a:r>
              <a:rPr lang="en-US" noProof="0"/>
              <a:t>Click icon to add picture</a:t>
            </a:r>
            <a:endParaRPr lang="en-AU" noProof="0" dirty="0"/>
          </a:p>
        </p:txBody>
      </p:sp>
      <p:sp>
        <p:nvSpPr>
          <p:cNvPr id="11" name="Title 1"/>
          <p:cNvSpPr>
            <a:spLocks noGrp="1"/>
          </p:cNvSpPr>
          <p:nvPr>
            <p:ph type="title"/>
          </p:nvPr>
        </p:nvSpPr>
        <p:spPr>
          <a:xfrm>
            <a:off x="4843732" y="1076103"/>
            <a:ext cx="4032850" cy="519787"/>
          </a:xfrm>
          <a:prstGeom prst="rect">
            <a:avLst/>
          </a:prstGeom>
        </p:spPr>
        <p:txBody>
          <a:bodyPr>
            <a:normAutofit/>
          </a:bodyPr>
          <a:lstStyle>
            <a:lvl1pPr>
              <a:defRPr sz="2400" b="1">
                <a:solidFill>
                  <a:schemeClr val="accent2"/>
                </a:solidFill>
                <a:latin typeface="Avalon" panose="020B0502020202020204" pitchFamily="34" charset="0"/>
              </a:defRPr>
            </a:lvl1pPr>
          </a:lstStyle>
          <a:p>
            <a:r>
              <a:rPr lang="en-US"/>
              <a:t>Click to edit Master title style</a:t>
            </a:r>
            <a:endParaRPr lang="en-AU" dirty="0"/>
          </a:p>
        </p:txBody>
      </p:sp>
      <p:sp>
        <p:nvSpPr>
          <p:cNvPr id="12" name="Content Placeholder 2"/>
          <p:cNvSpPr>
            <a:spLocks noGrp="1"/>
          </p:cNvSpPr>
          <p:nvPr>
            <p:ph idx="14"/>
          </p:nvPr>
        </p:nvSpPr>
        <p:spPr>
          <a:xfrm>
            <a:off x="4843732" y="2102689"/>
            <a:ext cx="4032850" cy="2760452"/>
          </a:xfrm>
          <a:prstGeom prst="rect">
            <a:avLst/>
          </a:prstGeom>
        </p:spPr>
        <p:txBody>
          <a:bodyPr/>
          <a:lstStyle>
            <a:lvl1pPr marL="0" indent="0" algn="l">
              <a:buNone/>
              <a:defRPr sz="900" b="0">
                <a:solidFill>
                  <a:schemeClr val="accent2"/>
                </a:solidFill>
                <a:latin typeface="Avalon" panose="020B0502020202020204" pitchFamily="34" charset="0"/>
              </a:defRPr>
            </a:lvl1pPr>
            <a:lvl2pPr>
              <a:defRPr>
                <a:solidFill>
                  <a:schemeClr val="accent6"/>
                </a:solidFill>
                <a:latin typeface="Avalon" panose="020B0502020202020204" pitchFamily="34" charset="0"/>
              </a:defRPr>
            </a:lvl2pPr>
            <a:lvl3pPr>
              <a:defRPr>
                <a:solidFill>
                  <a:schemeClr val="accent6"/>
                </a:solidFill>
                <a:latin typeface="Avalon" panose="020B0502020202020204" pitchFamily="34" charset="0"/>
              </a:defRPr>
            </a:lvl3pPr>
            <a:lvl4pPr>
              <a:defRPr>
                <a:solidFill>
                  <a:schemeClr val="accent6"/>
                </a:solidFill>
                <a:latin typeface="Avalon" panose="020B0502020202020204" pitchFamily="34" charset="0"/>
              </a:defRPr>
            </a:lvl4pPr>
            <a:lvl5pPr>
              <a:defRPr>
                <a:solidFill>
                  <a:schemeClr val="accent6"/>
                </a:solidFill>
                <a:latin typeface="Avalon" panose="020B0502020202020204" pitchFamily="34" charset="0"/>
              </a:defRPr>
            </a:lvl5pPr>
          </a:lstStyle>
          <a:p>
            <a:pPr lvl="0"/>
            <a:r>
              <a:rPr lang="en-US"/>
              <a:t>Click to edit Master text styles</a:t>
            </a:r>
          </a:p>
        </p:txBody>
      </p:sp>
      <p:sp>
        <p:nvSpPr>
          <p:cNvPr id="13" name="Content Placeholder 2"/>
          <p:cNvSpPr>
            <a:spLocks noGrp="1"/>
          </p:cNvSpPr>
          <p:nvPr>
            <p:ph idx="15"/>
          </p:nvPr>
        </p:nvSpPr>
        <p:spPr>
          <a:xfrm>
            <a:off x="4843732" y="1761947"/>
            <a:ext cx="4032850" cy="174685"/>
          </a:xfrm>
          <a:prstGeom prst="rect">
            <a:avLst/>
          </a:prstGeom>
        </p:spPr>
        <p:txBody>
          <a:bodyPr>
            <a:noAutofit/>
          </a:bodyPr>
          <a:lstStyle>
            <a:lvl1pPr marL="0" indent="0" algn="l">
              <a:buNone/>
              <a:defRPr sz="1200" b="1">
                <a:solidFill>
                  <a:schemeClr val="accent1"/>
                </a:solidFill>
                <a:latin typeface="Avalon" panose="020B0502020202020204" pitchFamily="34" charset="0"/>
              </a:defRPr>
            </a:lvl1pPr>
            <a:lvl2pPr>
              <a:defRPr>
                <a:solidFill>
                  <a:schemeClr val="accent6"/>
                </a:solidFill>
                <a:latin typeface="Avalon" panose="020B0502020202020204" pitchFamily="34" charset="0"/>
              </a:defRPr>
            </a:lvl2pPr>
            <a:lvl3pPr>
              <a:defRPr>
                <a:solidFill>
                  <a:schemeClr val="accent6"/>
                </a:solidFill>
                <a:latin typeface="Avalon" panose="020B0502020202020204" pitchFamily="34" charset="0"/>
              </a:defRPr>
            </a:lvl3pPr>
            <a:lvl4pPr>
              <a:defRPr>
                <a:solidFill>
                  <a:schemeClr val="accent6"/>
                </a:solidFill>
                <a:latin typeface="Avalon" panose="020B0502020202020204" pitchFamily="34" charset="0"/>
              </a:defRPr>
            </a:lvl4pPr>
            <a:lvl5pPr>
              <a:defRPr>
                <a:solidFill>
                  <a:schemeClr val="accent6"/>
                </a:solidFill>
                <a:latin typeface="Avalon" panose="020B0502020202020204" pitchFamily="34" charset="0"/>
              </a:defRPr>
            </a:lvl5pPr>
          </a:lstStyle>
          <a:p>
            <a:pPr lvl="0"/>
            <a:r>
              <a:rPr lang="en-US"/>
              <a:t>Click to edit Master text styles</a:t>
            </a:r>
          </a:p>
        </p:txBody>
      </p:sp>
      <p:sp>
        <p:nvSpPr>
          <p:cNvPr id="17" name="Content Placeholder 26"/>
          <p:cNvSpPr>
            <a:spLocks noGrp="1"/>
          </p:cNvSpPr>
          <p:nvPr>
            <p:ph sz="quarter" idx="20"/>
          </p:nvPr>
        </p:nvSpPr>
        <p:spPr>
          <a:xfrm>
            <a:off x="7259086" y="233410"/>
            <a:ext cx="1884872" cy="326811"/>
          </a:xfrm>
          <a:solidFill>
            <a:schemeClr val="accent1"/>
          </a:solidFill>
          <a:ln>
            <a:solidFill>
              <a:schemeClr val="accent1"/>
            </a:solidFill>
          </a:ln>
        </p:spPr>
        <p:txBody>
          <a:bodyPr anchor="ctr"/>
          <a:lstStyle>
            <a:lvl1pPr marL="0" indent="0" algn="l">
              <a:buNone/>
              <a:defRPr sz="1200">
                <a:solidFill>
                  <a:schemeClr val="bg1"/>
                </a:solidFill>
                <a:latin typeface="Avalon"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6667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4B740E8-A27F-4C96-9A36-975F596DF91F}"/>
              </a:ext>
            </a:extLst>
          </p:cNvPr>
          <p:cNvSpPr>
            <a:spLocks noGrp="1"/>
          </p:cNvSpPr>
          <p:nvPr>
            <p:ph type="pic" sz="quarter" idx="10" hasCustomPrompt="1"/>
          </p:nvPr>
        </p:nvSpPr>
        <p:spPr>
          <a:xfrm flipH="1">
            <a:off x="387076" y="408114"/>
            <a:ext cx="6613256" cy="4358828"/>
          </a:xfrm>
          <a:prstGeom prst="rect">
            <a:avLst/>
          </a:prstGeom>
        </p:spPr>
        <p:txBody>
          <a:bodyPr anchor="ctr"/>
          <a:lstStyle>
            <a:lvl1pPr marL="0" indent="0">
              <a:buNone/>
              <a:defRPr>
                <a:solidFill>
                  <a:schemeClr val="accent6"/>
                </a:solidFill>
                <a:latin typeface="Avalon" panose="020B0502020202020204" pitchFamily="34" charset="0"/>
              </a:defRPr>
            </a:lvl1pPr>
          </a:lstStyle>
          <a:p>
            <a:r>
              <a:rPr lang="en-AU"/>
              <a:t>Insert picture</a:t>
            </a:r>
          </a:p>
        </p:txBody>
      </p:sp>
      <p:pic>
        <p:nvPicPr>
          <p:cNvPr id="5" name="Picture 4" descr="A picture containing text, clipart&#10;&#10;Description automatically generated">
            <a:extLst>
              <a:ext uri="{FF2B5EF4-FFF2-40B4-BE49-F238E27FC236}">
                <a16:creationId xmlns:a16="http://schemas.microsoft.com/office/drawing/2014/main" id="{B1672597-E567-DD4B-BA98-3FF165BB6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826" y="1651462"/>
            <a:ext cx="1265638" cy="513271"/>
          </a:xfrm>
          <a:prstGeom prst="rect">
            <a:avLst/>
          </a:prstGeom>
        </p:spPr>
      </p:pic>
      <p:sp>
        <p:nvSpPr>
          <p:cNvPr id="6" name="Content Placeholder 26">
            <a:extLst>
              <a:ext uri="{FF2B5EF4-FFF2-40B4-BE49-F238E27FC236}">
                <a16:creationId xmlns:a16="http://schemas.microsoft.com/office/drawing/2014/main" id="{3B8B4D8F-E9C1-4BF0-ADA3-96C34897AECE}"/>
              </a:ext>
            </a:extLst>
          </p:cNvPr>
          <p:cNvSpPr>
            <a:spLocks noGrp="1"/>
          </p:cNvSpPr>
          <p:nvPr>
            <p:ph sz="quarter" idx="20" hasCustomPrompt="1"/>
          </p:nvPr>
        </p:nvSpPr>
        <p:spPr>
          <a:xfrm>
            <a:off x="6006861" y="2359822"/>
            <a:ext cx="2437604" cy="326811"/>
          </a:xfrm>
          <a:solidFill>
            <a:schemeClr val="accent1"/>
          </a:solidFill>
          <a:ln>
            <a:solidFill>
              <a:schemeClr val="accent1"/>
            </a:solidFill>
          </a:ln>
        </p:spPr>
        <p:txBody>
          <a:bodyPr anchor="ctr">
            <a:noAutofit/>
          </a:bodyPr>
          <a:lstStyle>
            <a:lvl1pPr marL="0" indent="0" algn="l">
              <a:buNone/>
              <a:defRPr sz="2400" b="1">
                <a:solidFill>
                  <a:schemeClr val="bg1"/>
                </a:solidFill>
                <a:latin typeface="Avalon" panose="020B0502020202020204" pitchFamily="34" charset="0"/>
              </a:defRPr>
            </a:lvl1pPr>
          </a:lstStyle>
          <a:p>
            <a:pPr lvl="0"/>
            <a:r>
              <a:rPr lang="en-AU"/>
              <a:t>Add title here </a:t>
            </a:r>
          </a:p>
        </p:txBody>
      </p:sp>
      <p:sp>
        <p:nvSpPr>
          <p:cNvPr id="7" name="Text Placeholder 6">
            <a:extLst>
              <a:ext uri="{FF2B5EF4-FFF2-40B4-BE49-F238E27FC236}">
                <a16:creationId xmlns:a16="http://schemas.microsoft.com/office/drawing/2014/main" id="{9D6E2181-1394-47CA-AAF1-8A21BE757F7A}"/>
              </a:ext>
            </a:extLst>
          </p:cNvPr>
          <p:cNvSpPr>
            <a:spLocks noGrp="1"/>
          </p:cNvSpPr>
          <p:nvPr>
            <p:ph type="body" sz="quarter" idx="21" hasCustomPrompt="1"/>
          </p:nvPr>
        </p:nvSpPr>
        <p:spPr>
          <a:xfrm>
            <a:off x="7105650" y="4501875"/>
            <a:ext cx="1338814" cy="267599"/>
          </a:xfrm>
        </p:spPr>
        <p:txBody>
          <a:bodyPr>
            <a:normAutofit/>
          </a:bodyPr>
          <a:lstStyle>
            <a:lvl1pPr marL="0" indent="0">
              <a:buNone/>
              <a:defRPr sz="1500">
                <a:latin typeface="Avalon" panose="020B0502020202020204" pitchFamily="34" charset="0"/>
              </a:defRPr>
            </a:lvl1pPr>
          </a:lstStyle>
          <a:p>
            <a:pPr lvl="0"/>
            <a:r>
              <a:rPr lang="en-AU" sz="1500">
                <a:latin typeface="Avalon" panose="020B0502020202020204" pitchFamily="34" charset="0"/>
              </a:rPr>
              <a:t>Insert Date</a:t>
            </a:r>
            <a:endParaRPr lang="en-AU"/>
          </a:p>
        </p:txBody>
      </p:sp>
    </p:spTree>
    <p:extLst>
      <p:ext uri="{BB962C8B-B14F-4D97-AF65-F5344CB8AC3E}">
        <p14:creationId xmlns:p14="http://schemas.microsoft.com/office/powerpoint/2010/main" val="262536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59A8-8E1C-49EE-ACCB-1A24B5178668}"/>
              </a:ext>
            </a:extLst>
          </p:cNvPr>
          <p:cNvSpPr>
            <a:spLocks noGrp="1"/>
          </p:cNvSpPr>
          <p:nvPr>
            <p:ph type="title" hasCustomPrompt="1"/>
          </p:nvPr>
        </p:nvSpPr>
        <p:spPr>
          <a:xfrm>
            <a:off x="494939" y="579631"/>
            <a:ext cx="8264789" cy="519787"/>
          </a:xfrm>
          <a:prstGeom prst="rect">
            <a:avLst/>
          </a:prstGeom>
        </p:spPr>
        <p:txBody>
          <a:bodyPr>
            <a:normAutofit/>
          </a:bodyPr>
          <a:lstStyle>
            <a:lvl1pPr>
              <a:defRPr sz="2400" b="1">
                <a:solidFill>
                  <a:schemeClr val="accent6"/>
                </a:solidFill>
                <a:latin typeface="Avalon" panose="020B0502020202020204" pitchFamily="34" charset="0"/>
              </a:defRPr>
            </a:lvl1pPr>
          </a:lstStyle>
          <a:p>
            <a:r>
              <a:rPr lang="en-US" dirty="0"/>
              <a:t>Click to add title</a:t>
            </a:r>
            <a:endParaRPr lang="en-AU" dirty="0"/>
          </a:p>
        </p:txBody>
      </p:sp>
      <p:sp>
        <p:nvSpPr>
          <p:cNvPr id="19" name="Content Placeholder 2">
            <a:extLst>
              <a:ext uri="{FF2B5EF4-FFF2-40B4-BE49-F238E27FC236}">
                <a16:creationId xmlns:a16="http://schemas.microsoft.com/office/drawing/2014/main" id="{8AF81C4C-9F9B-46C2-B856-D622ADF162EA}"/>
              </a:ext>
            </a:extLst>
          </p:cNvPr>
          <p:cNvSpPr>
            <a:spLocks noGrp="1"/>
          </p:cNvSpPr>
          <p:nvPr>
            <p:ph idx="14" hasCustomPrompt="1"/>
          </p:nvPr>
        </p:nvSpPr>
        <p:spPr>
          <a:xfrm>
            <a:off x="494939" y="1202304"/>
            <a:ext cx="8264789" cy="3544381"/>
          </a:xfrm>
          <a:prstGeom prst="rect">
            <a:avLst/>
          </a:prstGeom>
        </p:spPr>
        <p:txBody>
          <a:bodyPr>
            <a:normAutofit/>
          </a:bodyPr>
          <a:lstStyle>
            <a:lvl1pPr marL="214313" indent="-214313" algn="l">
              <a:buClr>
                <a:schemeClr val="accent1"/>
              </a:buClr>
              <a:buFont typeface="Wingdings" panose="05000000000000000000" pitchFamily="2" charset="2"/>
              <a:buChar char="§"/>
              <a:defRPr sz="1050" b="0">
                <a:solidFill>
                  <a:schemeClr val="accent6"/>
                </a:solidFill>
                <a:latin typeface="Avalon" panose="020B0502020202020204" pitchFamily="34" charset="0"/>
              </a:defRPr>
            </a:lvl1pPr>
            <a:lvl2pPr>
              <a:defRPr>
                <a:solidFill>
                  <a:schemeClr val="accent6"/>
                </a:solidFill>
                <a:latin typeface="Avalon" panose="020B0502020202020204" pitchFamily="34" charset="0"/>
              </a:defRPr>
            </a:lvl2pPr>
            <a:lvl3pPr>
              <a:defRPr>
                <a:solidFill>
                  <a:schemeClr val="accent6"/>
                </a:solidFill>
                <a:latin typeface="Avalon" panose="020B0502020202020204" pitchFamily="34" charset="0"/>
              </a:defRPr>
            </a:lvl3pPr>
            <a:lvl4pPr>
              <a:defRPr>
                <a:solidFill>
                  <a:schemeClr val="accent6"/>
                </a:solidFill>
                <a:latin typeface="Avalon" panose="020B0502020202020204" pitchFamily="34" charset="0"/>
              </a:defRPr>
            </a:lvl4pPr>
            <a:lvl5pPr>
              <a:defRPr>
                <a:solidFill>
                  <a:schemeClr val="accent6"/>
                </a:solidFill>
                <a:latin typeface="Avalon" panose="020B0502020202020204" pitchFamily="34" charset="0"/>
              </a:defRPr>
            </a:lvl5pPr>
          </a:lstStyle>
          <a:p>
            <a:pPr lvl="0"/>
            <a:r>
              <a:rPr lang="en-US" dirty="0"/>
              <a:t>Click to add text</a:t>
            </a:r>
          </a:p>
          <a:p>
            <a:pPr lvl="0"/>
            <a:endParaRPr lang="en-US" dirty="0"/>
          </a:p>
        </p:txBody>
      </p:sp>
      <p:sp>
        <p:nvSpPr>
          <p:cNvPr id="28" name="Content Placeholder 26">
            <a:extLst>
              <a:ext uri="{FF2B5EF4-FFF2-40B4-BE49-F238E27FC236}">
                <a16:creationId xmlns:a16="http://schemas.microsoft.com/office/drawing/2014/main" id="{93E7C9F8-BBC8-4A8C-A170-DA4A63FD8F0B}"/>
              </a:ext>
            </a:extLst>
          </p:cNvPr>
          <p:cNvSpPr>
            <a:spLocks noGrp="1"/>
          </p:cNvSpPr>
          <p:nvPr>
            <p:ph sz="quarter" idx="20" hasCustomPrompt="1"/>
          </p:nvPr>
        </p:nvSpPr>
        <p:spPr>
          <a:xfrm>
            <a:off x="7259086" y="233410"/>
            <a:ext cx="1884872" cy="326811"/>
          </a:xfrm>
          <a:solidFill>
            <a:schemeClr val="accent1"/>
          </a:solidFill>
          <a:ln>
            <a:solidFill>
              <a:schemeClr val="accent1"/>
            </a:solidFill>
          </a:ln>
        </p:spPr>
        <p:txBody>
          <a:bodyPr anchor="ctr">
            <a:normAutofit/>
          </a:bodyPr>
          <a:lstStyle>
            <a:lvl1pPr marL="0" indent="0" algn="l">
              <a:buNone/>
              <a:defRPr sz="1200">
                <a:solidFill>
                  <a:schemeClr val="bg1"/>
                </a:solidFill>
                <a:latin typeface="Avalon" panose="020B0502020202020204" pitchFamily="34" charset="0"/>
              </a:defRPr>
            </a:lvl1pPr>
          </a:lstStyle>
          <a:p>
            <a:pPr lvl="0"/>
            <a:r>
              <a:rPr lang="en-AU" dirty="0"/>
              <a:t>Add text </a:t>
            </a:r>
          </a:p>
        </p:txBody>
      </p:sp>
      <p:pic>
        <p:nvPicPr>
          <p:cNvPr id="30" name="Picture 29" descr="Logo, icon&#10;&#10;Description automatically generated">
            <a:extLst>
              <a:ext uri="{FF2B5EF4-FFF2-40B4-BE49-F238E27FC236}">
                <a16:creationId xmlns:a16="http://schemas.microsoft.com/office/drawing/2014/main" id="{AA3B4433-C83C-438C-8F8E-6DE06E9B3C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4462" y="4746685"/>
            <a:ext cx="255286" cy="326811"/>
          </a:xfrm>
          <a:prstGeom prst="rect">
            <a:avLst/>
          </a:prstGeom>
        </p:spPr>
      </p:pic>
    </p:spTree>
    <p:extLst>
      <p:ext uri="{BB962C8B-B14F-4D97-AF65-F5344CB8AC3E}">
        <p14:creationId xmlns:p14="http://schemas.microsoft.com/office/powerpoint/2010/main" val="744711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A3A18D3D-69F6-8F48-82C8-9C6EAB415E59}"/>
              </a:ext>
            </a:extLst>
          </p:cNvPr>
          <p:cNvSpPr>
            <a:spLocks noGrp="1"/>
          </p:cNvSpPr>
          <p:nvPr>
            <p:ph type="body" sz="quarter" idx="10" hasCustomPrompt="1"/>
          </p:nvPr>
        </p:nvSpPr>
        <p:spPr>
          <a:xfrm>
            <a:off x="0" y="2388367"/>
            <a:ext cx="9144000" cy="1391982"/>
          </a:xfrm>
          <a:prstGeom prst="rect">
            <a:avLst/>
          </a:prstGeom>
        </p:spPr>
        <p:txBody>
          <a:bodyPr/>
          <a:lstStyle>
            <a:lvl1pPr marL="0" indent="0" algn="ctr">
              <a:lnSpc>
                <a:spcPts val="3200"/>
              </a:lnSpc>
              <a:buNone/>
              <a:defRPr sz="3000" b="1">
                <a:solidFill>
                  <a:schemeClr val="bg1"/>
                </a:solidFill>
                <a:latin typeface="Avalon" panose="020B0502020202020204" pitchFamily="34" charset="77"/>
              </a:defRPr>
            </a:lvl1pPr>
          </a:lstStyle>
          <a:p>
            <a:pPr lvl="0"/>
            <a:r>
              <a:rPr lang="en-GB"/>
              <a:t>Presentation title</a:t>
            </a:r>
            <a:br>
              <a:rPr lang="en-GB"/>
            </a:br>
            <a:r>
              <a:rPr lang="en-GB"/>
              <a:t>to go here</a:t>
            </a:r>
          </a:p>
        </p:txBody>
      </p:sp>
    </p:spTree>
    <p:extLst>
      <p:ext uri="{BB962C8B-B14F-4D97-AF65-F5344CB8AC3E}">
        <p14:creationId xmlns:p14="http://schemas.microsoft.com/office/powerpoint/2010/main" val="363023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672CF4-9C41-F178-38BC-EB681C08CAF3}"/>
              </a:ext>
            </a:extLst>
          </p:cNvPr>
          <p:cNvSpPr>
            <a:spLocks noGrp="1"/>
          </p:cNvSpPr>
          <p:nvPr>
            <p:ph type="dt" sz="half" idx="10"/>
          </p:nvPr>
        </p:nvSpPr>
        <p:spPr/>
        <p:txBody>
          <a:bodyPr/>
          <a:lstStyle>
            <a:lvl1pPr>
              <a:defRPr/>
            </a:lvl1pPr>
          </a:lstStyle>
          <a:p>
            <a:pPr>
              <a:defRPr/>
            </a:pPr>
            <a:fld id="{1B25DE3E-2C3D-C64B-991D-DE6CBB9E04C5}" type="datetimeFigureOut">
              <a:rPr lang="en-US"/>
              <a:pPr>
                <a:defRPr/>
              </a:pPr>
              <a:t>6/29/2026</a:t>
            </a:fld>
            <a:endParaRPr lang="en-US"/>
          </a:p>
        </p:txBody>
      </p:sp>
      <p:sp>
        <p:nvSpPr>
          <p:cNvPr id="5" name="Footer Placeholder 4">
            <a:extLst>
              <a:ext uri="{FF2B5EF4-FFF2-40B4-BE49-F238E27FC236}">
                <a16:creationId xmlns:a16="http://schemas.microsoft.com/office/drawing/2014/main" id="{0CB82140-4BA3-FCEC-351C-E07ED8B9C6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C97008-B5D4-F29E-044D-D12769A9E8CF}"/>
              </a:ext>
            </a:extLst>
          </p:cNvPr>
          <p:cNvSpPr>
            <a:spLocks noGrp="1"/>
          </p:cNvSpPr>
          <p:nvPr>
            <p:ph type="sldNum" sz="quarter" idx="12"/>
          </p:nvPr>
        </p:nvSpPr>
        <p:spPr/>
        <p:txBody>
          <a:bodyPr/>
          <a:lstStyle>
            <a:lvl1pPr>
              <a:defRPr/>
            </a:lvl1pPr>
          </a:lstStyle>
          <a:p>
            <a:pPr>
              <a:defRPr/>
            </a:pPr>
            <a:fld id="{3F512153-4688-2B49-BA4D-24E206C3E2A7}" type="slidenum">
              <a:rPr lang="en-AU"/>
              <a:pPr>
                <a:defRPr/>
              </a:pPr>
              <a:t>‹#›</a:t>
            </a:fld>
            <a:endParaRPr lang="en-AU" dirty="0"/>
          </a:p>
        </p:txBody>
      </p:sp>
    </p:spTree>
    <p:extLst>
      <p:ext uri="{BB962C8B-B14F-4D97-AF65-F5344CB8AC3E}">
        <p14:creationId xmlns:p14="http://schemas.microsoft.com/office/powerpoint/2010/main" val="3111857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6076BC-6524-59C8-E6F0-8D9EAEAF7E2A}"/>
              </a:ext>
            </a:extLst>
          </p:cNvPr>
          <p:cNvSpPr>
            <a:spLocks noGrp="1"/>
          </p:cNvSpPr>
          <p:nvPr>
            <p:ph type="dt" sz="half" idx="10"/>
          </p:nvPr>
        </p:nvSpPr>
        <p:spPr/>
        <p:txBody>
          <a:bodyPr/>
          <a:lstStyle>
            <a:lvl1pPr>
              <a:defRPr/>
            </a:lvl1pPr>
          </a:lstStyle>
          <a:p>
            <a:pPr>
              <a:defRPr/>
            </a:pPr>
            <a:fld id="{446B3409-C332-3440-BA17-DB28725CE4C1}" type="datetimeFigureOut">
              <a:rPr lang="en-US"/>
              <a:pPr>
                <a:defRPr/>
              </a:pPr>
              <a:t>6/29/2026</a:t>
            </a:fld>
            <a:endParaRPr lang="en-US"/>
          </a:p>
        </p:txBody>
      </p:sp>
      <p:sp>
        <p:nvSpPr>
          <p:cNvPr id="5" name="Footer Placeholder 4">
            <a:extLst>
              <a:ext uri="{FF2B5EF4-FFF2-40B4-BE49-F238E27FC236}">
                <a16:creationId xmlns:a16="http://schemas.microsoft.com/office/drawing/2014/main" id="{8EEC0164-C423-8266-49A6-ADC46935CE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B48593-7138-CF90-A327-FED25A83AA54}"/>
              </a:ext>
            </a:extLst>
          </p:cNvPr>
          <p:cNvSpPr>
            <a:spLocks noGrp="1"/>
          </p:cNvSpPr>
          <p:nvPr>
            <p:ph type="sldNum" sz="quarter" idx="12"/>
          </p:nvPr>
        </p:nvSpPr>
        <p:spPr/>
        <p:txBody>
          <a:bodyPr/>
          <a:lstStyle>
            <a:lvl1pPr>
              <a:defRPr/>
            </a:lvl1pPr>
          </a:lstStyle>
          <a:p>
            <a:pPr>
              <a:defRPr/>
            </a:pPr>
            <a:fld id="{95C26450-7C27-D54C-92FD-C28DEF94F330}" type="slidenum">
              <a:rPr lang="en-AU"/>
              <a:pPr>
                <a:defRPr/>
              </a:pPr>
              <a:t>‹#›</a:t>
            </a:fld>
            <a:endParaRPr lang="en-AU" dirty="0"/>
          </a:p>
        </p:txBody>
      </p:sp>
    </p:spTree>
    <p:extLst>
      <p:ext uri="{BB962C8B-B14F-4D97-AF65-F5344CB8AC3E}">
        <p14:creationId xmlns:p14="http://schemas.microsoft.com/office/powerpoint/2010/main" val="168237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04E4271-156D-EC4E-3E0D-EB54BE50E26F}"/>
              </a:ext>
            </a:extLst>
          </p:cNvPr>
          <p:cNvSpPr>
            <a:spLocks noGrp="1"/>
          </p:cNvSpPr>
          <p:nvPr>
            <p:ph type="dt" sz="half" idx="10"/>
          </p:nvPr>
        </p:nvSpPr>
        <p:spPr/>
        <p:txBody>
          <a:bodyPr/>
          <a:lstStyle>
            <a:lvl1pPr>
              <a:defRPr/>
            </a:lvl1pPr>
          </a:lstStyle>
          <a:p>
            <a:pPr>
              <a:defRPr/>
            </a:pPr>
            <a:fld id="{502F55E2-8C21-FD4D-B8A9-24148D180860}" type="datetimeFigureOut">
              <a:rPr lang="en-US"/>
              <a:pPr>
                <a:defRPr/>
              </a:pPr>
              <a:t>6/29/2026</a:t>
            </a:fld>
            <a:endParaRPr lang="en-US"/>
          </a:p>
        </p:txBody>
      </p:sp>
      <p:sp>
        <p:nvSpPr>
          <p:cNvPr id="6" name="Footer Placeholder 4">
            <a:extLst>
              <a:ext uri="{FF2B5EF4-FFF2-40B4-BE49-F238E27FC236}">
                <a16:creationId xmlns:a16="http://schemas.microsoft.com/office/drawing/2014/main" id="{5979D901-CF04-D7B4-22E1-7A845BC84F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496352-EFE9-B041-DF41-3E7E4953254D}"/>
              </a:ext>
            </a:extLst>
          </p:cNvPr>
          <p:cNvSpPr>
            <a:spLocks noGrp="1"/>
          </p:cNvSpPr>
          <p:nvPr>
            <p:ph type="sldNum" sz="quarter" idx="12"/>
          </p:nvPr>
        </p:nvSpPr>
        <p:spPr/>
        <p:txBody>
          <a:bodyPr/>
          <a:lstStyle>
            <a:lvl1pPr>
              <a:defRPr/>
            </a:lvl1pPr>
          </a:lstStyle>
          <a:p>
            <a:pPr>
              <a:defRPr/>
            </a:pPr>
            <a:fld id="{B1B1D738-FF63-974E-92BF-EAEEE7DDA4B6}" type="slidenum">
              <a:rPr lang="en-AU"/>
              <a:pPr>
                <a:defRPr/>
              </a:pPr>
              <a:t>‹#›</a:t>
            </a:fld>
            <a:endParaRPr lang="en-AU" dirty="0"/>
          </a:p>
        </p:txBody>
      </p:sp>
    </p:spTree>
    <p:extLst>
      <p:ext uri="{BB962C8B-B14F-4D97-AF65-F5344CB8AC3E}">
        <p14:creationId xmlns:p14="http://schemas.microsoft.com/office/powerpoint/2010/main" val="197438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3D37014-9934-0D9A-1360-0EFF7B9A27DF}"/>
              </a:ext>
            </a:extLst>
          </p:cNvPr>
          <p:cNvSpPr>
            <a:spLocks noGrp="1"/>
          </p:cNvSpPr>
          <p:nvPr>
            <p:ph type="dt" sz="half" idx="10"/>
          </p:nvPr>
        </p:nvSpPr>
        <p:spPr/>
        <p:txBody>
          <a:bodyPr/>
          <a:lstStyle>
            <a:lvl1pPr>
              <a:defRPr/>
            </a:lvl1pPr>
          </a:lstStyle>
          <a:p>
            <a:pPr>
              <a:defRPr/>
            </a:pPr>
            <a:fld id="{B3151FCE-3372-AC44-ADDE-76B80C9011E3}" type="datetimeFigureOut">
              <a:rPr lang="en-US"/>
              <a:pPr>
                <a:defRPr/>
              </a:pPr>
              <a:t>6/29/2026</a:t>
            </a:fld>
            <a:endParaRPr lang="en-US"/>
          </a:p>
        </p:txBody>
      </p:sp>
      <p:sp>
        <p:nvSpPr>
          <p:cNvPr id="8" name="Footer Placeholder 4">
            <a:extLst>
              <a:ext uri="{FF2B5EF4-FFF2-40B4-BE49-F238E27FC236}">
                <a16:creationId xmlns:a16="http://schemas.microsoft.com/office/drawing/2014/main" id="{6734F739-56B5-6418-97CA-9A32607A9F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3F2546-FA10-BCAB-6BBA-AC05A41C47DB}"/>
              </a:ext>
            </a:extLst>
          </p:cNvPr>
          <p:cNvSpPr>
            <a:spLocks noGrp="1"/>
          </p:cNvSpPr>
          <p:nvPr>
            <p:ph type="sldNum" sz="quarter" idx="12"/>
          </p:nvPr>
        </p:nvSpPr>
        <p:spPr/>
        <p:txBody>
          <a:bodyPr/>
          <a:lstStyle>
            <a:lvl1pPr>
              <a:defRPr/>
            </a:lvl1pPr>
          </a:lstStyle>
          <a:p>
            <a:pPr>
              <a:defRPr/>
            </a:pPr>
            <a:fld id="{E2AA7229-F0B5-C54D-8234-6F0EC2A6684C}" type="slidenum">
              <a:rPr lang="en-AU"/>
              <a:pPr>
                <a:defRPr/>
              </a:pPr>
              <a:t>‹#›</a:t>
            </a:fld>
            <a:endParaRPr lang="en-AU" dirty="0"/>
          </a:p>
        </p:txBody>
      </p:sp>
    </p:spTree>
    <p:extLst>
      <p:ext uri="{BB962C8B-B14F-4D97-AF65-F5344CB8AC3E}">
        <p14:creationId xmlns:p14="http://schemas.microsoft.com/office/powerpoint/2010/main" val="229222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A29FAB9-E0C9-76CF-DE62-55F54DD5C605}"/>
              </a:ext>
            </a:extLst>
          </p:cNvPr>
          <p:cNvSpPr>
            <a:spLocks noGrp="1"/>
          </p:cNvSpPr>
          <p:nvPr>
            <p:ph type="dt" sz="half" idx="10"/>
          </p:nvPr>
        </p:nvSpPr>
        <p:spPr/>
        <p:txBody>
          <a:bodyPr/>
          <a:lstStyle>
            <a:lvl1pPr>
              <a:defRPr/>
            </a:lvl1pPr>
          </a:lstStyle>
          <a:p>
            <a:pPr>
              <a:defRPr/>
            </a:pPr>
            <a:fld id="{CA5E15F1-1A4A-2544-A97B-2D2A0EA0C69A}" type="datetimeFigureOut">
              <a:rPr lang="en-US"/>
              <a:pPr>
                <a:defRPr/>
              </a:pPr>
              <a:t>6/29/2026</a:t>
            </a:fld>
            <a:endParaRPr lang="en-US"/>
          </a:p>
        </p:txBody>
      </p:sp>
      <p:sp>
        <p:nvSpPr>
          <p:cNvPr id="4" name="Footer Placeholder 4">
            <a:extLst>
              <a:ext uri="{FF2B5EF4-FFF2-40B4-BE49-F238E27FC236}">
                <a16:creationId xmlns:a16="http://schemas.microsoft.com/office/drawing/2014/main" id="{10CB15ED-452F-B8EA-6FB6-58888FC34D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233743B-ABF5-7681-D4AC-D0226BA8BE49}"/>
              </a:ext>
            </a:extLst>
          </p:cNvPr>
          <p:cNvSpPr>
            <a:spLocks noGrp="1"/>
          </p:cNvSpPr>
          <p:nvPr>
            <p:ph type="sldNum" sz="quarter" idx="12"/>
          </p:nvPr>
        </p:nvSpPr>
        <p:spPr/>
        <p:txBody>
          <a:bodyPr/>
          <a:lstStyle>
            <a:lvl1pPr>
              <a:defRPr/>
            </a:lvl1pPr>
          </a:lstStyle>
          <a:p>
            <a:pPr>
              <a:defRPr/>
            </a:pPr>
            <a:fld id="{6E29A3F9-C590-1542-8E9B-7FB1395EADAC}" type="slidenum">
              <a:rPr lang="en-AU"/>
              <a:pPr>
                <a:defRPr/>
              </a:pPr>
              <a:t>‹#›</a:t>
            </a:fld>
            <a:endParaRPr lang="en-AU" dirty="0"/>
          </a:p>
        </p:txBody>
      </p:sp>
    </p:spTree>
    <p:extLst>
      <p:ext uri="{BB962C8B-B14F-4D97-AF65-F5344CB8AC3E}">
        <p14:creationId xmlns:p14="http://schemas.microsoft.com/office/powerpoint/2010/main" val="233377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BA7D27-2B8E-FE60-601B-A51E8C882ECF}"/>
              </a:ext>
            </a:extLst>
          </p:cNvPr>
          <p:cNvSpPr>
            <a:spLocks noGrp="1"/>
          </p:cNvSpPr>
          <p:nvPr>
            <p:ph type="dt" sz="half" idx="10"/>
          </p:nvPr>
        </p:nvSpPr>
        <p:spPr/>
        <p:txBody>
          <a:bodyPr/>
          <a:lstStyle>
            <a:lvl1pPr>
              <a:defRPr/>
            </a:lvl1pPr>
          </a:lstStyle>
          <a:p>
            <a:pPr>
              <a:defRPr/>
            </a:pPr>
            <a:fld id="{5CBC8D27-2F26-3949-8B7D-3FC589628D19}" type="datetimeFigureOut">
              <a:rPr lang="en-US"/>
              <a:pPr>
                <a:defRPr/>
              </a:pPr>
              <a:t>6/29/2026</a:t>
            </a:fld>
            <a:endParaRPr lang="en-US"/>
          </a:p>
        </p:txBody>
      </p:sp>
      <p:sp>
        <p:nvSpPr>
          <p:cNvPr id="3" name="Footer Placeholder 4">
            <a:extLst>
              <a:ext uri="{FF2B5EF4-FFF2-40B4-BE49-F238E27FC236}">
                <a16:creationId xmlns:a16="http://schemas.microsoft.com/office/drawing/2014/main" id="{B12E187B-9C9C-FD1C-6BEA-C25A92186F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7F9652F-6F07-A1C7-DE36-6E40B29CAF29}"/>
              </a:ext>
            </a:extLst>
          </p:cNvPr>
          <p:cNvSpPr>
            <a:spLocks noGrp="1"/>
          </p:cNvSpPr>
          <p:nvPr>
            <p:ph type="sldNum" sz="quarter" idx="12"/>
          </p:nvPr>
        </p:nvSpPr>
        <p:spPr/>
        <p:txBody>
          <a:bodyPr/>
          <a:lstStyle>
            <a:lvl1pPr>
              <a:defRPr/>
            </a:lvl1pPr>
          </a:lstStyle>
          <a:p>
            <a:pPr>
              <a:defRPr/>
            </a:pPr>
            <a:fld id="{72284140-D4FB-094A-8891-CF9001A5FFBB}" type="slidenum">
              <a:rPr lang="en-AU"/>
              <a:pPr>
                <a:defRPr/>
              </a:pPr>
              <a:t>‹#›</a:t>
            </a:fld>
            <a:endParaRPr lang="en-AU" dirty="0"/>
          </a:p>
        </p:txBody>
      </p:sp>
    </p:spTree>
    <p:extLst>
      <p:ext uri="{BB962C8B-B14F-4D97-AF65-F5344CB8AC3E}">
        <p14:creationId xmlns:p14="http://schemas.microsoft.com/office/powerpoint/2010/main" val="2570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A98781D-EF8D-1731-11BF-92DB767DC289}"/>
              </a:ext>
            </a:extLst>
          </p:cNvPr>
          <p:cNvSpPr>
            <a:spLocks noGrp="1"/>
          </p:cNvSpPr>
          <p:nvPr>
            <p:ph type="dt" sz="half" idx="10"/>
          </p:nvPr>
        </p:nvSpPr>
        <p:spPr/>
        <p:txBody>
          <a:bodyPr/>
          <a:lstStyle>
            <a:lvl1pPr>
              <a:defRPr/>
            </a:lvl1pPr>
          </a:lstStyle>
          <a:p>
            <a:pPr>
              <a:defRPr/>
            </a:pPr>
            <a:fld id="{85A978B6-A3E9-834B-AD5C-E2B370544BD3}" type="datetimeFigureOut">
              <a:rPr lang="en-US"/>
              <a:pPr>
                <a:defRPr/>
              </a:pPr>
              <a:t>6/29/2026</a:t>
            </a:fld>
            <a:endParaRPr lang="en-US"/>
          </a:p>
        </p:txBody>
      </p:sp>
      <p:sp>
        <p:nvSpPr>
          <p:cNvPr id="6" name="Footer Placeholder 4">
            <a:extLst>
              <a:ext uri="{FF2B5EF4-FFF2-40B4-BE49-F238E27FC236}">
                <a16:creationId xmlns:a16="http://schemas.microsoft.com/office/drawing/2014/main" id="{8A278E75-4F25-1800-51BC-0AECB86E51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52C9B5-BAAE-9844-8BC3-BD7704DA34E7}"/>
              </a:ext>
            </a:extLst>
          </p:cNvPr>
          <p:cNvSpPr>
            <a:spLocks noGrp="1"/>
          </p:cNvSpPr>
          <p:nvPr>
            <p:ph type="sldNum" sz="quarter" idx="12"/>
          </p:nvPr>
        </p:nvSpPr>
        <p:spPr/>
        <p:txBody>
          <a:bodyPr/>
          <a:lstStyle>
            <a:lvl1pPr>
              <a:defRPr/>
            </a:lvl1pPr>
          </a:lstStyle>
          <a:p>
            <a:pPr>
              <a:defRPr/>
            </a:pPr>
            <a:fld id="{720058B3-D74F-1646-9B42-AC138A393B3C}" type="slidenum">
              <a:rPr lang="en-AU"/>
              <a:pPr>
                <a:defRPr/>
              </a:pPr>
              <a:t>‹#›</a:t>
            </a:fld>
            <a:endParaRPr lang="en-AU" dirty="0"/>
          </a:p>
        </p:txBody>
      </p:sp>
    </p:spTree>
    <p:extLst>
      <p:ext uri="{BB962C8B-B14F-4D97-AF65-F5344CB8AC3E}">
        <p14:creationId xmlns:p14="http://schemas.microsoft.com/office/powerpoint/2010/main" val="256024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6E1DE58-4DE1-D791-5DA1-91FE378E9B4A}"/>
              </a:ext>
            </a:extLst>
          </p:cNvPr>
          <p:cNvSpPr>
            <a:spLocks noGrp="1"/>
          </p:cNvSpPr>
          <p:nvPr>
            <p:ph type="dt" sz="half" idx="10"/>
          </p:nvPr>
        </p:nvSpPr>
        <p:spPr/>
        <p:txBody>
          <a:bodyPr/>
          <a:lstStyle>
            <a:lvl1pPr>
              <a:defRPr/>
            </a:lvl1pPr>
          </a:lstStyle>
          <a:p>
            <a:pPr>
              <a:defRPr/>
            </a:pPr>
            <a:fld id="{AD47B083-DB80-C949-BCE8-5907AA09CC72}" type="datetimeFigureOut">
              <a:rPr lang="en-US"/>
              <a:pPr>
                <a:defRPr/>
              </a:pPr>
              <a:t>6/29/2026</a:t>
            </a:fld>
            <a:endParaRPr lang="en-US"/>
          </a:p>
        </p:txBody>
      </p:sp>
      <p:sp>
        <p:nvSpPr>
          <p:cNvPr id="6" name="Footer Placeholder 4">
            <a:extLst>
              <a:ext uri="{FF2B5EF4-FFF2-40B4-BE49-F238E27FC236}">
                <a16:creationId xmlns:a16="http://schemas.microsoft.com/office/drawing/2014/main" id="{BFF9B504-E65A-7D5F-6777-BB5D408A48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9D9B6D-C1D6-E697-20C8-D9BB5C62DBC8}"/>
              </a:ext>
            </a:extLst>
          </p:cNvPr>
          <p:cNvSpPr>
            <a:spLocks noGrp="1"/>
          </p:cNvSpPr>
          <p:nvPr>
            <p:ph type="sldNum" sz="quarter" idx="12"/>
          </p:nvPr>
        </p:nvSpPr>
        <p:spPr/>
        <p:txBody>
          <a:bodyPr/>
          <a:lstStyle>
            <a:lvl1pPr>
              <a:defRPr/>
            </a:lvl1pPr>
          </a:lstStyle>
          <a:p>
            <a:pPr>
              <a:defRPr/>
            </a:pPr>
            <a:fld id="{733E5C86-AEED-884B-8661-572E5F899FD2}" type="slidenum">
              <a:rPr lang="en-AU"/>
              <a:pPr>
                <a:defRPr/>
              </a:pPr>
              <a:t>‹#›</a:t>
            </a:fld>
            <a:endParaRPr lang="en-AU" dirty="0"/>
          </a:p>
        </p:txBody>
      </p:sp>
    </p:spTree>
    <p:extLst>
      <p:ext uri="{BB962C8B-B14F-4D97-AF65-F5344CB8AC3E}">
        <p14:creationId xmlns:p14="http://schemas.microsoft.com/office/powerpoint/2010/main" val="6091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4D3B42-79AC-C3B2-1F89-FDDBCB1EC484}"/>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F75D3F9-4AE9-866D-3C50-A04509ECC8BF}"/>
              </a:ext>
            </a:extLst>
          </p:cNvPr>
          <p:cNvSpPr>
            <a:spLocks noGrp="1" noChangeArrowheads="1"/>
          </p:cNvSpPr>
          <p:nvPr>
            <p:ph type="body" idx="1"/>
          </p:nvPr>
        </p:nvSpPr>
        <p:spPr bwMode="auto">
          <a:xfrm>
            <a:off x="628650" y="1368425"/>
            <a:ext cx="7886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FD94B2-EFE1-6263-D26C-93B541752EB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FE88308-AEF2-E443-B659-9ACA004A1119}" type="datetimeFigureOut">
              <a:rPr lang="en-US"/>
              <a:pPr>
                <a:defRPr/>
              </a:pPr>
              <a:t>6/29/2026</a:t>
            </a:fld>
            <a:endParaRPr lang="en-US"/>
          </a:p>
        </p:txBody>
      </p:sp>
      <p:sp>
        <p:nvSpPr>
          <p:cNvPr id="5" name="Footer Placeholder 4">
            <a:extLst>
              <a:ext uri="{FF2B5EF4-FFF2-40B4-BE49-F238E27FC236}">
                <a16:creationId xmlns:a16="http://schemas.microsoft.com/office/drawing/2014/main" id="{214CC8F6-CC6D-A44D-FB23-85FFE2B9E45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E37F8F5-4D7A-BAD9-5909-588DF3A2AAD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2FE46599-8CB1-534F-B30E-A400C1443DCD}"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50" r:id="rId12"/>
    <p:sldLayoutId id="2147483752" r:id="rId13"/>
    <p:sldLayoutId id="2147483758" r:id="rId14"/>
    <p:sldLayoutId id="2147483759" r:id="rId15"/>
    <p:sldLayoutId id="2147483761" r:id="rId16"/>
    <p:sldLayoutId id="2147483763" r:id="rId17"/>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www.healthyactivebydesign.com.au/"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yactivebydesign.com.au/"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healthyactivebydesign.com.au/"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yactivebydesign.com.au/case-studies/geelong-active-street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s://www.youtube.com/watch?v=QzYoRVEtpUc"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healthyactivebydesign.com.au/community-walkability"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yactivebydesign.com.au/community-walkability/Interactive-map"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pubmed.ncbi.nlm.nih.gov/36342684/" TargetMode="External"/><Relationship Id="rId5" Type="http://schemas.openxmlformats.org/officeDocument/2006/relationships/hyperlink" Target="https://www.who.int/news-room/fact-sheets/detail/physical-activity" TargetMode="External"/><Relationship Id="rId4" Type="http://schemas.openxmlformats.org/officeDocument/2006/relationships/hyperlink" Target="https://www.abs.gov.au/statistics/health/causes-death/causes-death-australia/latest-releas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hyperlink" Target="mailto:HealthyActivebyDesign@heartfoundation.org.au"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mailto:HealthyActivebyDesign@heartfoundation.org.au"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6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healthyactivebydesign.com.au/resources/publications_and_policie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E8C9EE6F-E649-8AB9-0537-D469A8DB8A0E}"/>
              </a:ext>
            </a:extLst>
          </p:cNvPr>
          <p:cNvSpPr>
            <a:spLocks noGrp="1"/>
          </p:cNvSpPr>
          <p:nvPr>
            <p:ph sz="quarter" idx="20"/>
          </p:nvPr>
        </p:nvSpPr>
        <p:spPr>
          <a:xfrm>
            <a:off x="0" y="4318064"/>
            <a:ext cx="9144002" cy="825435"/>
          </a:xfrm>
          <a:ln>
            <a:miter lim="800000"/>
            <a:headEnd/>
            <a:tailEnd/>
          </a:ln>
        </p:spPr>
        <p:txBody>
          <a:bodyPr/>
          <a:lstStyle/>
          <a:p>
            <a:pPr algn="r">
              <a:lnSpc>
                <a:spcPct val="100000"/>
              </a:lnSpc>
              <a:spcBef>
                <a:spcPts val="0"/>
              </a:spcBef>
            </a:pPr>
            <a:r>
              <a:rPr lang="en-US" dirty="0">
                <a:latin typeface="Avalon"/>
              </a:rPr>
              <a:t>Shared measures for the design and delivery </a:t>
            </a:r>
          </a:p>
          <a:p>
            <a:pPr algn="r">
              <a:lnSpc>
                <a:spcPct val="100000"/>
              </a:lnSpc>
              <a:spcBef>
                <a:spcPts val="0"/>
              </a:spcBef>
            </a:pPr>
            <a:r>
              <a:rPr lang="en-US" dirty="0">
                <a:latin typeface="Avalon"/>
              </a:rPr>
              <a:t>of healthy built environments</a:t>
            </a:r>
          </a:p>
        </p:txBody>
      </p:sp>
      <p:sp>
        <p:nvSpPr>
          <p:cNvPr id="2" name="TextBox 1">
            <a:extLst>
              <a:ext uri="{FF2B5EF4-FFF2-40B4-BE49-F238E27FC236}">
                <a16:creationId xmlns:a16="http://schemas.microsoft.com/office/drawing/2014/main" id="{627E4B6D-CC06-E13D-CFF1-E1A7A3CD43D6}"/>
              </a:ext>
            </a:extLst>
          </p:cNvPr>
          <p:cNvSpPr txBox="1"/>
          <p:nvPr/>
        </p:nvSpPr>
        <p:spPr>
          <a:xfrm>
            <a:off x="7075055" y="3749963"/>
            <a:ext cx="1192058" cy="369332"/>
          </a:xfrm>
          <a:prstGeom prst="rect">
            <a:avLst/>
          </a:prstGeom>
          <a:noFill/>
        </p:spPr>
        <p:txBody>
          <a:bodyPr wrap="none" rtlCol="0">
            <a:spAutoFit/>
          </a:bodyPr>
          <a:lstStyle/>
          <a:p>
            <a:r>
              <a:rPr lang="en-US" i="1" dirty="0"/>
              <a:t>Insert date</a:t>
            </a:r>
            <a:endParaRPr lang="en-AU" i="1" dirty="0"/>
          </a:p>
        </p:txBody>
      </p:sp>
      <p:pic>
        <p:nvPicPr>
          <p:cNvPr id="3" name="Picture 2" descr="A black text on a white background&#10;&#10;AI-generated content may be incorrect.">
            <a:extLst>
              <a:ext uri="{FF2B5EF4-FFF2-40B4-BE49-F238E27FC236}">
                <a16:creationId xmlns:a16="http://schemas.microsoft.com/office/drawing/2014/main" id="{B97D346F-10B9-9B86-F099-C761A92F5D3B}"/>
              </a:ext>
            </a:extLst>
          </p:cNvPr>
          <p:cNvPicPr>
            <a:picLocks noChangeAspect="1"/>
          </p:cNvPicPr>
          <p:nvPr/>
        </p:nvPicPr>
        <p:blipFill>
          <a:blip r:embed="rId3"/>
          <a:stretch>
            <a:fillRect/>
          </a:stretch>
        </p:blipFill>
        <p:spPr>
          <a:xfrm>
            <a:off x="4910388" y="1643176"/>
            <a:ext cx="4233612" cy="1157813"/>
          </a:xfrm>
          <a:prstGeom prst="rect">
            <a:avLst/>
          </a:prstGeom>
        </p:spPr>
      </p:pic>
      <p:pic>
        <p:nvPicPr>
          <p:cNvPr id="5" name="Picture 4">
            <a:extLst>
              <a:ext uri="{FF2B5EF4-FFF2-40B4-BE49-F238E27FC236}">
                <a16:creationId xmlns:a16="http://schemas.microsoft.com/office/drawing/2014/main" id="{BC8AB3C0-26B8-3116-CB9E-2E06CA862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909"/>
            <a:ext cx="4910388" cy="3273592"/>
          </a:xfrm>
          <a:prstGeom prst="rect">
            <a:avLst/>
          </a:prstGeom>
        </p:spPr>
      </p:pic>
    </p:spTree>
    <p:extLst>
      <p:ext uri="{BB962C8B-B14F-4D97-AF65-F5344CB8AC3E}">
        <p14:creationId xmlns:p14="http://schemas.microsoft.com/office/powerpoint/2010/main" val="263565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9012-043B-9F51-F99E-135884763ED6}"/>
            </a:ext>
          </a:extLst>
        </p:cNvPr>
        <p:cNvGrpSpPr/>
        <p:nvPr/>
      </p:nvGrpSpPr>
      <p:grpSpPr>
        <a:xfrm>
          <a:off x="0" y="0"/>
          <a:ext cx="0" cy="0"/>
          <a:chOff x="0" y="0"/>
          <a:chExt cx="0" cy="0"/>
        </a:xfrm>
      </p:grpSpPr>
      <p:pic>
        <p:nvPicPr>
          <p:cNvPr id="8" name="Picture Placeholder 7" descr="A group of tables and benches in a courtyard&#10;&#10;AI-generated content may be incorrect.">
            <a:extLst>
              <a:ext uri="{FF2B5EF4-FFF2-40B4-BE49-F238E27FC236}">
                <a16:creationId xmlns:a16="http://schemas.microsoft.com/office/drawing/2014/main" id="{F356E68C-20B9-5B9F-8F0E-B3C6B02C6AC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536" r="16536"/>
          <a:stretch>
            <a:fillRect/>
          </a:stretch>
        </p:blipFill>
        <p:spPr/>
      </p:pic>
      <p:sp>
        <p:nvSpPr>
          <p:cNvPr id="3" name="Title 2">
            <a:extLst>
              <a:ext uri="{FF2B5EF4-FFF2-40B4-BE49-F238E27FC236}">
                <a16:creationId xmlns:a16="http://schemas.microsoft.com/office/drawing/2014/main" id="{E18255D0-B9A4-0B41-16E9-492614D0A079}"/>
              </a:ext>
            </a:extLst>
          </p:cNvPr>
          <p:cNvSpPr>
            <a:spLocks noGrp="1"/>
          </p:cNvSpPr>
          <p:nvPr>
            <p:ph type="title"/>
          </p:nvPr>
        </p:nvSpPr>
        <p:spPr>
          <a:xfrm>
            <a:off x="106341" y="60354"/>
            <a:ext cx="3964383" cy="519787"/>
          </a:xfrm>
        </p:spPr>
        <p:txBody>
          <a:bodyPr>
            <a:normAutofit/>
          </a:bodyPr>
          <a:lstStyle/>
          <a:p>
            <a:r>
              <a:rPr lang="en-US" dirty="0"/>
              <a:t>Walkability</a:t>
            </a:r>
            <a:endParaRPr lang="en-AU" dirty="0"/>
          </a:p>
        </p:txBody>
      </p:sp>
      <p:sp>
        <p:nvSpPr>
          <p:cNvPr id="4" name="Content Placeholder 3">
            <a:extLst>
              <a:ext uri="{FF2B5EF4-FFF2-40B4-BE49-F238E27FC236}">
                <a16:creationId xmlns:a16="http://schemas.microsoft.com/office/drawing/2014/main" id="{168D78EE-06E1-CCDA-50D3-C438EF73D70D}"/>
              </a:ext>
            </a:extLst>
          </p:cNvPr>
          <p:cNvSpPr>
            <a:spLocks noGrp="1"/>
          </p:cNvSpPr>
          <p:nvPr>
            <p:ph idx="14"/>
          </p:nvPr>
        </p:nvSpPr>
        <p:spPr>
          <a:xfrm>
            <a:off x="106384" y="580141"/>
            <a:ext cx="4465616" cy="3991860"/>
          </a:xfrm>
        </p:spPr>
        <p:txBody>
          <a:bodyPr>
            <a:noAutofit/>
          </a:bodyPr>
          <a:lstStyle/>
          <a:p>
            <a:pPr>
              <a:lnSpc>
                <a:spcPct val="100000"/>
              </a:lnSpc>
              <a:spcBef>
                <a:spcPts val="0"/>
              </a:spcBef>
            </a:pPr>
            <a:r>
              <a:rPr lang="en-US" sz="1800" b="1" dirty="0">
                <a:solidFill>
                  <a:srgbClr val="C00000"/>
                </a:solidFill>
                <a:latin typeface="Avalon"/>
              </a:rPr>
              <a:t>Macro-scale elements</a:t>
            </a:r>
          </a:p>
          <a:p>
            <a:pPr>
              <a:lnSpc>
                <a:spcPct val="100000"/>
              </a:lnSpc>
              <a:spcBef>
                <a:spcPts val="0"/>
              </a:spcBef>
            </a:pPr>
            <a:endParaRPr lang="en-US" sz="1800" b="1" dirty="0">
              <a:solidFill>
                <a:srgbClr val="C00000"/>
              </a:solidFill>
              <a:latin typeface="Avalon"/>
            </a:endParaRPr>
          </a:p>
          <a:p>
            <a:pPr>
              <a:lnSpc>
                <a:spcPct val="100000"/>
              </a:lnSpc>
              <a:spcBef>
                <a:spcPts val="0"/>
              </a:spcBef>
            </a:pPr>
            <a:r>
              <a:rPr lang="en-US" sz="1500" b="1" dirty="0">
                <a:latin typeface="Avalon"/>
              </a:rPr>
              <a:t>Land zoning </a:t>
            </a:r>
            <a:r>
              <a:rPr lang="en-US" sz="1500" dirty="0">
                <a:latin typeface="Avalon"/>
              </a:rPr>
              <a:t>that provides:</a:t>
            </a:r>
          </a:p>
          <a:p>
            <a:pPr marL="360000">
              <a:lnSpc>
                <a:spcPct val="100000"/>
              </a:lnSpc>
              <a:spcBef>
                <a:spcPts val="0"/>
              </a:spcBef>
            </a:pPr>
            <a:endParaRPr lang="en-US" sz="800" dirty="0">
              <a:latin typeface="Avalon"/>
            </a:endParaRPr>
          </a:p>
          <a:p>
            <a:pPr marL="360000" lvl="1" indent="-285115">
              <a:lnSpc>
                <a:spcPct val="100000"/>
              </a:lnSpc>
              <a:spcBef>
                <a:spcPts val="0"/>
              </a:spcBef>
            </a:pPr>
            <a:r>
              <a:rPr lang="en-US" sz="1500" b="1" dirty="0">
                <a:solidFill>
                  <a:srgbClr val="002060"/>
                </a:solidFill>
                <a:latin typeface="Avalon"/>
              </a:rPr>
              <a:t>a complementary mix of land uses</a:t>
            </a:r>
          </a:p>
          <a:p>
            <a:pPr marL="360000" lvl="1" indent="-285115">
              <a:lnSpc>
                <a:spcPct val="100000"/>
              </a:lnSpc>
              <a:spcBef>
                <a:spcPts val="0"/>
              </a:spcBef>
            </a:pPr>
            <a:r>
              <a:rPr lang="en-US" sz="1500" b="1" dirty="0">
                <a:solidFill>
                  <a:srgbClr val="002060"/>
                </a:solidFill>
                <a:latin typeface="Avalon"/>
              </a:rPr>
              <a:t>density</a:t>
            </a:r>
            <a:r>
              <a:rPr lang="en-US" sz="1500" dirty="0">
                <a:solidFill>
                  <a:srgbClr val="002060"/>
                </a:solidFill>
                <a:latin typeface="Avalon"/>
              </a:rPr>
              <a:t> and </a:t>
            </a:r>
            <a:r>
              <a:rPr lang="en-US" sz="1500" b="1" dirty="0">
                <a:solidFill>
                  <a:srgbClr val="002060"/>
                </a:solidFill>
                <a:latin typeface="Avalon"/>
              </a:rPr>
              <a:t>diversity</a:t>
            </a:r>
            <a:r>
              <a:rPr lang="en-US" sz="1500" dirty="0">
                <a:solidFill>
                  <a:srgbClr val="002060"/>
                </a:solidFill>
                <a:latin typeface="Avalon"/>
              </a:rPr>
              <a:t> of housing</a:t>
            </a:r>
          </a:p>
          <a:p>
            <a:pPr marL="360000" lvl="1" indent="-285115">
              <a:lnSpc>
                <a:spcPct val="100000"/>
              </a:lnSpc>
              <a:spcBef>
                <a:spcPts val="0"/>
              </a:spcBef>
            </a:pPr>
            <a:r>
              <a:rPr lang="en-US" sz="1500" b="1" dirty="0">
                <a:solidFill>
                  <a:srgbClr val="002060"/>
                </a:solidFill>
                <a:latin typeface="Avalon"/>
              </a:rPr>
              <a:t>destinations</a:t>
            </a:r>
            <a:r>
              <a:rPr lang="en-US" sz="1500" dirty="0">
                <a:solidFill>
                  <a:srgbClr val="002060"/>
                </a:solidFill>
                <a:latin typeface="Avalon"/>
              </a:rPr>
              <a:t> to walk to - including fresh, healthy food</a:t>
            </a:r>
          </a:p>
          <a:p>
            <a:pPr lvl="1" indent="0">
              <a:lnSpc>
                <a:spcPct val="100000"/>
              </a:lnSpc>
              <a:spcBef>
                <a:spcPts val="0"/>
              </a:spcBef>
              <a:buNone/>
            </a:pPr>
            <a:endParaRPr lang="en-US" sz="1500" dirty="0">
              <a:solidFill>
                <a:srgbClr val="002060"/>
              </a:solidFill>
              <a:latin typeface="Avalon"/>
            </a:endParaRPr>
          </a:p>
          <a:p>
            <a:pPr>
              <a:lnSpc>
                <a:spcPct val="100000"/>
              </a:lnSpc>
              <a:spcBef>
                <a:spcPts val="0"/>
              </a:spcBef>
            </a:pPr>
            <a:r>
              <a:rPr lang="en-US" sz="1500" b="1" dirty="0">
                <a:latin typeface="Avalon"/>
              </a:rPr>
              <a:t>Integrated transport planning </a:t>
            </a:r>
            <a:r>
              <a:rPr lang="en-US" sz="1500" dirty="0">
                <a:latin typeface="Avalon"/>
              </a:rPr>
              <a:t>that:</a:t>
            </a:r>
          </a:p>
          <a:p>
            <a:pPr>
              <a:lnSpc>
                <a:spcPct val="100000"/>
              </a:lnSpc>
              <a:spcBef>
                <a:spcPts val="0"/>
              </a:spcBef>
            </a:pPr>
            <a:endParaRPr lang="en-US" sz="800" dirty="0">
              <a:latin typeface="Avalon"/>
            </a:endParaRPr>
          </a:p>
          <a:p>
            <a:pPr marL="360000" lvl="1" indent="-285115">
              <a:lnSpc>
                <a:spcPct val="100000"/>
              </a:lnSpc>
              <a:spcBef>
                <a:spcPts val="0"/>
              </a:spcBef>
            </a:pPr>
            <a:r>
              <a:rPr lang="en-US" sz="1500" b="1" dirty="0" err="1">
                <a:solidFill>
                  <a:schemeClr val="accent2"/>
                </a:solidFill>
                <a:latin typeface="Avalon"/>
              </a:rPr>
              <a:t>prioritises</a:t>
            </a:r>
            <a:r>
              <a:rPr lang="en-US" sz="1500" b="1" dirty="0">
                <a:solidFill>
                  <a:schemeClr val="accent2"/>
                </a:solidFill>
                <a:latin typeface="Avalon"/>
              </a:rPr>
              <a:t> walking, wheeling and bike riding</a:t>
            </a:r>
          </a:p>
          <a:p>
            <a:pPr marL="360000" lvl="1" indent="-285115">
              <a:lnSpc>
                <a:spcPct val="100000"/>
              </a:lnSpc>
              <a:spcBef>
                <a:spcPts val="0"/>
              </a:spcBef>
            </a:pPr>
            <a:r>
              <a:rPr lang="en-US" sz="1500" dirty="0">
                <a:solidFill>
                  <a:schemeClr val="accent2"/>
                </a:solidFill>
                <a:latin typeface="Avalon"/>
              </a:rPr>
              <a:t>provides convenient access to </a:t>
            </a:r>
            <a:r>
              <a:rPr lang="en-US" sz="1500" b="1" dirty="0">
                <a:solidFill>
                  <a:schemeClr val="accent2"/>
                </a:solidFill>
                <a:latin typeface="Avalon"/>
              </a:rPr>
              <a:t>public transport</a:t>
            </a:r>
          </a:p>
          <a:p>
            <a:pPr marL="360000" lvl="1" indent="-285115">
              <a:lnSpc>
                <a:spcPct val="100000"/>
              </a:lnSpc>
              <a:spcBef>
                <a:spcPts val="0"/>
              </a:spcBef>
            </a:pPr>
            <a:r>
              <a:rPr lang="en-US" sz="1500" dirty="0">
                <a:solidFill>
                  <a:schemeClr val="accent2"/>
                </a:solidFill>
                <a:latin typeface="Avalon"/>
              </a:rPr>
              <a:t>manages the </a:t>
            </a:r>
            <a:r>
              <a:rPr lang="en-US" sz="1500" b="1" dirty="0">
                <a:solidFill>
                  <a:schemeClr val="accent2"/>
                </a:solidFill>
                <a:latin typeface="Avalon"/>
              </a:rPr>
              <a:t>volume and speed </a:t>
            </a:r>
            <a:r>
              <a:rPr lang="en-US" sz="1500" dirty="0">
                <a:solidFill>
                  <a:schemeClr val="accent2"/>
                </a:solidFill>
                <a:latin typeface="Avalon"/>
              </a:rPr>
              <a:t>of traffic</a:t>
            </a:r>
          </a:p>
          <a:p>
            <a:pPr lvl="1" indent="0">
              <a:lnSpc>
                <a:spcPct val="100000"/>
              </a:lnSpc>
              <a:spcBef>
                <a:spcPts val="0"/>
              </a:spcBef>
              <a:buNone/>
            </a:pPr>
            <a:endParaRPr lang="en-US" sz="1500" dirty="0">
              <a:solidFill>
                <a:schemeClr val="accent2"/>
              </a:solidFill>
              <a:latin typeface="Avalon"/>
            </a:endParaRPr>
          </a:p>
          <a:p>
            <a:pPr>
              <a:lnSpc>
                <a:spcPct val="100000"/>
              </a:lnSpc>
              <a:spcBef>
                <a:spcPts val="0"/>
              </a:spcBef>
            </a:pPr>
            <a:r>
              <a:rPr lang="en-US" sz="1500" b="1" dirty="0">
                <a:latin typeface="Avalon"/>
              </a:rPr>
              <a:t>Sense of place and community </a:t>
            </a:r>
            <a:r>
              <a:rPr lang="en-US" sz="1500" dirty="0">
                <a:latin typeface="Avalon"/>
              </a:rPr>
              <a:t>- </a:t>
            </a:r>
            <a:r>
              <a:rPr lang="en-US" sz="1500" dirty="0">
                <a:solidFill>
                  <a:schemeClr val="accent2"/>
                </a:solidFill>
                <a:latin typeface="Avalon"/>
              </a:rPr>
              <a:t>places to connect with others</a:t>
            </a:r>
          </a:p>
        </p:txBody>
      </p:sp>
      <p:sp>
        <p:nvSpPr>
          <p:cNvPr id="6" name="Content Placeholder 5">
            <a:extLst>
              <a:ext uri="{FF2B5EF4-FFF2-40B4-BE49-F238E27FC236}">
                <a16:creationId xmlns:a16="http://schemas.microsoft.com/office/drawing/2014/main" id="{55E8A3AF-8836-4D64-FF41-3B7712C95621}"/>
              </a:ext>
            </a:extLst>
          </p:cNvPr>
          <p:cNvSpPr>
            <a:spLocks noGrp="1"/>
          </p:cNvSpPr>
          <p:nvPr>
            <p:ph sz="quarter" idx="20"/>
          </p:nvPr>
        </p:nvSpPr>
        <p:spPr/>
        <p:txBody>
          <a:bodyPr/>
          <a:lstStyle/>
          <a:p>
            <a:endParaRPr lang="en-AU"/>
          </a:p>
        </p:txBody>
      </p:sp>
      <p:sp>
        <p:nvSpPr>
          <p:cNvPr id="2" name="Content Placeholder 5">
            <a:extLst>
              <a:ext uri="{FF2B5EF4-FFF2-40B4-BE49-F238E27FC236}">
                <a16:creationId xmlns:a16="http://schemas.microsoft.com/office/drawing/2014/main" id="{D3F130CB-5E70-7DB0-9665-EACAA32315DA}"/>
              </a:ext>
            </a:extLst>
          </p:cNvPr>
          <p:cNvSpPr txBox="1">
            <a:spLocks/>
          </p:cNvSpPr>
          <p:nvPr/>
        </p:nvSpPr>
        <p:spPr bwMode="auto">
          <a:xfrm>
            <a:off x="6160656" y="233411"/>
            <a:ext cx="2983303"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dirty="0"/>
              <a:t>What is a walkable </a:t>
            </a:r>
            <a:r>
              <a:rPr lang="en-US" dirty="0" err="1"/>
              <a:t>neighbourhood</a:t>
            </a:r>
            <a:r>
              <a:rPr lang="en-US" dirty="0"/>
              <a:t>?</a:t>
            </a:r>
          </a:p>
        </p:txBody>
      </p:sp>
    </p:spTree>
    <p:extLst>
      <p:ext uri="{BB962C8B-B14F-4D97-AF65-F5344CB8AC3E}">
        <p14:creationId xmlns:p14="http://schemas.microsoft.com/office/powerpoint/2010/main" val="2036881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alking a dog in a driveway&#10;&#10;AI-generated content may be incorrect.">
            <a:extLst>
              <a:ext uri="{FF2B5EF4-FFF2-40B4-BE49-F238E27FC236}">
                <a16:creationId xmlns:a16="http://schemas.microsoft.com/office/drawing/2014/main" id="{AE9AA02B-4CB2-D72C-29C9-ABFEA7BF174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536" r="16536"/>
          <a:stretch>
            <a:fillRect/>
          </a:stretch>
        </p:blipFill>
        <p:spPr/>
      </p:pic>
      <p:sp>
        <p:nvSpPr>
          <p:cNvPr id="3" name="Title 2">
            <a:extLst>
              <a:ext uri="{FF2B5EF4-FFF2-40B4-BE49-F238E27FC236}">
                <a16:creationId xmlns:a16="http://schemas.microsoft.com/office/drawing/2014/main" id="{56E1E3C5-E025-C331-03BD-C7E699B9701E}"/>
              </a:ext>
            </a:extLst>
          </p:cNvPr>
          <p:cNvSpPr>
            <a:spLocks noGrp="1"/>
          </p:cNvSpPr>
          <p:nvPr>
            <p:ph type="title"/>
          </p:nvPr>
        </p:nvSpPr>
        <p:spPr>
          <a:xfrm>
            <a:off x="37875" y="60354"/>
            <a:ext cx="4032850" cy="519787"/>
          </a:xfrm>
        </p:spPr>
        <p:txBody>
          <a:bodyPr>
            <a:normAutofit/>
          </a:bodyPr>
          <a:lstStyle/>
          <a:p>
            <a:r>
              <a:rPr lang="en-US" dirty="0"/>
              <a:t>Walkability</a:t>
            </a:r>
            <a:endParaRPr lang="en-AU" dirty="0"/>
          </a:p>
        </p:txBody>
      </p:sp>
      <p:sp>
        <p:nvSpPr>
          <p:cNvPr id="4" name="Content Placeholder 3">
            <a:extLst>
              <a:ext uri="{FF2B5EF4-FFF2-40B4-BE49-F238E27FC236}">
                <a16:creationId xmlns:a16="http://schemas.microsoft.com/office/drawing/2014/main" id="{24B2950E-B053-E4AE-0AAA-6BE6783063ED}"/>
              </a:ext>
            </a:extLst>
          </p:cNvPr>
          <p:cNvSpPr>
            <a:spLocks noGrp="1"/>
          </p:cNvSpPr>
          <p:nvPr>
            <p:ph idx="14"/>
          </p:nvPr>
        </p:nvSpPr>
        <p:spPr>
          <a:xfrm>
            <a:off x="137282" y="480060"/>
            <a:ext cx="4381726" cy="4533693"/>
          </a:xfrm>
        </p:spPr>
        <p:txBody>
          <a:bodyPr>
            <a:noAutofit/>
          </a:bodyPr>
          <a:lstStyle/>
          <a:p>
            <a:pPr>
              <a:lnSpc>
                <a:spcPct val="100000"/>
              </a:lnSpc>
              <a:spcBef>
                <a:spcPts val="0"/>
              </a:spcBef>
            </a:pPr>
            <a:r>
              <a:rPr lang="en-US" sz="1800" b="1" dirty="0">
                <a:solidFill>
                  <a:srgbClr val="C00000"/>
                </a:solidFill>
                <a:latin typeface="Avalon"/>
              </a:rPr>
              <a:t>Micro-scale</a:t>
            </a:r>
          </a:p>
          <a:p>
            <a:pPr>
              <a:lnSpc>
                <a:spcPct val="100000"/>
              </a:lnSpc>
              <a:spcBef>
                <a:spcPts val="0"/>
              </a:spcBef>
            </a:pPr>
            <a:endParaRPr lang="en-US" sz="500" b="1" dirty="0">
              <a:solidFill>
                <a:srgbClr val="C00000"/>
              </a:solidFill>
              <a:latin typeface="Avalon"/>
            </a:endParaRPr>
          </a:p>
          <a:p>
            <a:pPr>
              <a:lnSpc>
                <a:spcPct val="100000"/>
              </a:lnSpc>
              <a:spcBef>
                <a:spcPts val="0"/>
              </a:spcBef>
            </a:pPr>
            <a:r>
              <a:rPr lang="en-US" sz="1500" b="1" dirty="0">
                <a:latin typeface="Avalon"/>
              </a:rPr>
              <a:t>Network design</a:t>
            </a:r>
            <a:endParaRPr lang="en-US" sz="500" b="1" dirty="0">
              <a:latin typeface="Avalon"/>
            </a:endParaRPr>
          </a:p>
          <a:p>
            <a:pPr>
              <a:lnSpc>
                <a:spcPct val="100000"/>
              </a:lnSpc>
              <a:spcBef>
                <a:spcPts val="0"/>
              </a:spcBef>
            </a:pPr>
            <a:endParaRPr lang="en-US" sz="500" dirty="0">
              <a:latin typeface="Avalon"/>
            </a:endParaRPr>
          </a:p>
          <a:p>
            <a:pPr marL="360000" lvl="1" indent="-285115">
              <a:lnSpc>
                <a:spcPct val="100000"/>
              </a:lnSpc>
              <a:spcBef>
                <a:spcPts val="0"/>
              </a:spcBef>
            </a:pPr>
            <a:r>
              <a:rPr lang="en-US" sz="1400" dirty="0">
                <a:solidFill>
                  <a:schemeClr val="accent2"/>
                </a:solidFill>
                <a:latin typeface="Avalon"/>
              </a:rPr>
              <a:t>Condition, maintenance and width of footpaths</a:t>
            </a:r>
          </a:p>
          <a:p>
            <a:pPr marL="360000" lvl="1" indent="-285115">
              <a:lnSpc>
                <a:spcPct val="100000"/>
              </a:lnSpc>
              <a:spcBef>
                <a:spcPts val="0"/>
              </a:spcBef>
            </a:pPr>
            <a:r>
              <a:rPr lang="en-US" sz="1400" dirty="0">
                <a:solidFill>
                  <a:schemeClr val="accent2"/>
                </a:solidFill>
                <a:latin typeface="Avalon"/>
              </a:rPr>
              <a:t>Connectivity – intersections and road crossings</a:t>
            </a:r>
            <a:endParaRPr lang="en-US" sz="1400" dirty="0">
              <a:solidFill>
                <a:schemeClr val="accent2"/>
              </a:solidFill>
            </a:endParaRPr>
          </a:p>
          <a:p>
            <a:pPr marL="360000" lvl="1" indent="-285115">
              <a:lnSpc>
                <a:spcPct val="100000"/>
              </a:lnSpc>
              <a:spcBef>
                <a:spcPts val="0"/>
              </a:spcBef>
            </a:pPr>
            <a:r>
              <a:rPr lang="en-US" sz="1400" dirty="0">
                <a:solidFill>
                  <a:schemeClr val="accent2"/>
                </a:solidFill>
                <a:latin typeface="Avalon"/>
              </a:rPr>
              <a:t>Separation from other modes of transport</a:t>
            </a:r>
          </a:p>
          <a:p>
            <a:pPr>
              <a:lnSpc>
                <a:spcPct val="100000"/>
              </a:lnSpc>
              <a:spcBef>
                <a:spcPts val="0"/>
              </a:spcBef>
            </a:pPr>
            <a:endParaRPr lang="en-US" sz="1200" dirty="0">
              <a:latin typeface="Avalon"/>
            </a:endParaRPr>
          </a:p>
          <a:p>
            <a:pPr>
              <a:lnSpc>
                <a:spcPct val="100000"/>
              </a:lnSpc>
              <a:spcBef>
                <a:spcPts val="0"/>
              </a:spcBef>
            </a:pPr>
            <a:r>
              <a:rPr lang="en-US" sz="1500" b="1" dirty="0">
                <a:latin typeface="Avalon"/>
              </a:rPr>
              <a:t>Tree canopy, greening and shade </a:t>
            </a:r>
          </a:p>
          <a:p>
            <a:pPr marL="285750" indent="-285750">
              <a:lnSpc>
                <a:spcPct val="100000"/>
              </a:lnSpc>
              <a:spcBef>
                <a:spcPts val="0"/>
              </a:spcBef>
              <a:buFont typeface="Arial" panose="020B0604020202020204" pitchFamily="34" charset="0"/>
              <a:buChar char="•"/>
            </a:pPr>
            <a:r>
              <a:rPr lang="en-US" sz="1500" dirty="0">
                <a:latin typeface="Avalon"/>
              </a:rPr>
              <a:t>Shelter</a:t>
            </a:r>
          </a:p>
          <a:p>
            <a:pPr>
              <a:lnSpc>
                <a:spcPct val="100000"/>
              </a:lnSpc>
              <a:spcBef>
                <a:spcPts val="0"/>
              </a:spcBef>
            </a:pPr>
            <a:endParaRPr lang="en-US" sz="1500" dirty="0">
              <a:latin typeface="Avalon"/>
            </a:endParaRPr>
          </a:p>
          <a:p>
            <a:pPr>
              <a:lnSpc>
                <a:spcPct val="100000"/>
              </a:lnSpc>
              <a:spcBef>
                <a:spcPts val="0"/>
              </a:spcBef>
            </a:pPr>
            <a:r>
              <a:rPr lang="en-US" sz="1500" b="1" dirty="0">
                <a:latin typeface="Avalon"/>
              </a:rPr>
              <a:t>Amenity</a:t>
            </a:r>
            <a:r>
              <a:rPr lang="en-US" sz="1500" dirty="0">
                <a:latin typeface="Avalon"/>
              </a:rPr>
              <a:t> </a:t>
            </a:r>
          </a:p>
          <a:p>
            <a:pPr marL="360000">
              <a:lnSpc>
                <a:spcPct val="100000"/>
              </a:lnSpc>
              <a:spcBef>
                <a:spcPts val="0"/>
              </a:spcBef>
            </a:pPr>
            <a:endParaRPr lang="en-US" sz="500" dirty="0">
              <a:latin typeface="Avalon"/>
            </a:endParaRPr>
          </a:p>
          <a:p>
            <a:pPr marL="360000" lvl="1" indent="-285115">
              <a:lnSpc>
                <a:spcPct val="100000"/>
              </a:lnSpc>
              <a:spcBef>
                <a:spcPts val="0"/>
              </a:spcBef>
            </a:pPr>
            <a:r>
              <a:rPr lang="en-US" sz="1400" dirty="0">
                <a:solidFill>
                  <a:schemeClr val="accent2"/>
                </a:solidFill>
                <a:latin typeface="Avalon"/>
              </a:rPr>
              <a:t>Personal safety – street lighting</a:t>
            </a:r>
          </a:p>
          <a:p>
            <a:pPr marL="360000" lvl="1" indent="-285115">
              <a:lnSpc>
                <a:spcPct val="100000"/>
              </a:lnSpc>
              <a:spcBef>
                <a:spcPts val="0"/>
              </a:spcBef>
            </a:pPr>
            <a:r>
              <a:rPr lang="en-US" sz="1400" dirty="0">
                <a:solidFill>
                  <a:schemeClr val="accent2"/>
                </a:solidFill>
                <a:latin typeface="Avalon"/>
              </a:rPr>
              <a:t>Places to stop and rest</a:t>
            </a:r>
          </a:p>
          <a:p>
            <a:pPr marL="360000" lvl="1" indent="-285115">
              <a:lnSpc>
                <a:spcPct val="100000"/>
              </a:lnSpc>
              <a:spcBef>
                <a:spcPts val="0"/>
              </a:spcBef>
            </a:pPr>
            <a:r>
              <a:rPr lang="en-US" sz="1400" dirty="0">
                <a:solidFill>
                  <a:schemeClr val="accent2"/>
                </a:solidFill>
                <a:latin typeface="Avalon"/>
              </a:rPr>
              <a:t>Low levels of noise and air pollution</a:t>
            </a:r>
          </a:p>
          <a:p>
            <a:pPr marL="360000" lvl="1" indent="-285115">
              <a:lnSpc>
                <a:spcPct val="100000"/>
              </a:lnSpc>
              <a:spcBef>
                <a:spcPts val="0"/>
              </a:spcBef>
            </a:pPr>
            <a:r>
              <a:rPr lang="en-US" sz="1400" dirty="0">
                <a:solidFill>
                  <a:schemeClr val="accent2"/>
                </a:solidFill>
                <a:latin typeface="Avalon"/>
              </a:rPr>
              <a:t>Active street frontages</a:t>
            </a:r>
          </a:p>
          <a:p>
            <a:pPr marL="74885" lvl="1" indent="0">
              <a:lnSpc>
                <a:spcPct val="100000"/>
              </a:lnSpc>
              <a:spcBef>
                <a:spcPts val="0"/>
              </a:spcBef>
              <a:buNone/>
            </a:pPr>
            <a:endParaRPr lang="en-US" sz="1400" dirty="0">
              <a:solidFill>
                <a:schemeClr val="accent2"/>
              </a:solidFill>
              <a:latin typeface="Avalon"/>
            </a:endParaRPr>
          </a:p>
          <a:p>
            <a:pPr>
              <a:lnSpc>
                <a:spcPct val="100000"/>
              </a:lnSpc>
              <a:spcBef>
                <a:spcPts val="0"/>
              </a:spcBef>
            </a:pPr>
            <a:r>
              <a:rPr lang="en-US" sz="1500" b="1" dirty="0">
                <a:latin typeface="Avalon"/>
              </a:rPr>
              <a:t>Sense of place and aesthetics</a:t>
            </a:r>
            <a:endParaRPr lang="en-US" sz="1500" dirty="0">
              <a:latin typeface="Avalon"/>
            </a:endParaRPr>
          </a:p>
          <a:p>
            <a:pPr marL="360000">
              <a:lnSpc>
                <a:spcPct val="100000"/>
              </a:lnSpc>
              <a:spcBef>
                <a:spcPts val="0"/>
              </a:spcBef>
            </a:pPr>
            <a:endParaRPr lang="en-US" sz="500" dirty="0">
              <a:latin typeface="Avalon"/>
            </a:endParaRPr>
          </a:p>
          <a:p>
            <a:pPr marL="360000" lvl="1" indent="-285115">
              <a:lnSpc>
                <a:spcPct val="100000"/>
              </a:lnSpc>
              <a:spcBef>
                <a:spcPts val="0"/>
              </a:spcBef>
            </a:pPr>
            <a:r>
              <a:rPr lang="en-US" sz="1400" dirty="0">
                <a:solidFill>
                  <a:schemeClr val="accent2"/>
                </a:solidFill>
                <a:latin typeface="Avalon"/>
              </a:rPr>
              <a:t>Points of interest and public art</a:t>
            </a:r>
          </a:p>
          <a:p>
            <a:pPr marL="360000" lvl="1" indent="-285115">
              <a:lnSpc>
                <a:spcPct val="100000"/>
              </a:lnSpc>
              <a:spcBef>
                <a:spcPts val="0"/>
              </a:spcBef>
            </a:pPr>
            <a:r>
              <a:rPr lang="en-US" sz="1400" dirty="0">
                <a:solidFill>
                  <a:schemeClr val="accent2"/>
                </a:solidFill>
                <a:latin typeface="Avalon"/>
              </a:rPr>
              <a:t>Streetscape facades</a:t>
            </a:r>
          </a:p>
          <a:p>
            <a:pPr marL="74885" lvl="1" indent="0">
              <a:lnSpc>
                <a:spcPct val="100000"/>
              </a:lnSpc>
              <a:spcBef>
                <a:spcPts val="0"/>
              </a:spcBef>
              <a:buNone/>
            </a:pPr>
            <a:endParaRPr lang="en-US" sz="1400" dirty="0">
              <a:solidFill>
                <a:schemeClr val="accent2"/>
              </a:solidFill>
              <a:latin typeface="Avalon"/>
            </a:endParaRPr>
          </a:p>
        </p:txBody>
      </p:sp>
      <p:sp>
        <p:nvSpPr>
          <p:cNvPr id="6" name="Content Placeholder 5">
            <a:extLst>
              <a:ext uri="{FF2B5EF4-FFF2-40B4-BE49-F238E27FC236}">
                <a16:creationId xmlns:a16="http://schemas.microsoft.com/office/drawing/2014/main" id="{839C1C8E-44B3-55F7-BDAC-8DFD583966C2}"/>
              </a:ext>
            </a:extLst>
          </p:cNvPr>
          <p:cNvSpPr>
            <a:spLocks noGrp="1"/>
          </p:cNvSpPr>
          <p:nvPr>
            <p:ph sz="quarter" idx="20"/>
          </p:nvPr>
        </p:nvSpPr>
        <p:spPr/>
        <p:txBody>
          <a:bodyPr/>
          <a:lstStyle/>
          <a:p>
            <a:endParaRPr lang="en-AU"/>
          </a:p>
        </p:txBody>
      </p:sp>
      <p:pic>
        <p:nvPicPr>
          <p:cNvPr id="10" name="Picture 9" descr="A qr code with black squares&#10;&#10;AI-generated content may be incorrect.">
            <a:extLst>
              <a:ext uri="{FF2B5EF4-FFF2-40B4-BE49-F238E27FC236}">
                <a16:creationId xmlns:a16="http://schemas.microsoft.com/office/drawing/2014/main" id="{22A844B5-4475-BC13-84FB-6E493543F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698" y="3961039"/>
            <a:ext cx="1052715" cy="1052715"/>
          </a:xfrm>
          <a:prstGeom prst="rect">
            <a:avLst/>
          </a:prstGeom>
        </p:spPr>
      </p:pic>
      <p:sp>
        <p:nvSpPr>
          <p:cNvPr id="2" name="Content Placeholder 5">
            <a:extLst>
              <a:ext uri="{FF2B5EF4-FFF2-40B4-BE49-F238E27FC236}">
                <a16:creationId xmlns:a16="http://schemas.microsoft.com/office/drawing/2014/main" id="{9A170C88-75A8-391D-D2D6-6ACAF8512BE2}"/>
              </a:ext>
            </a:extLst>
          </p:cNvPr>
          <p:cNvSpPr txBox="1">
            <a:spLocks/>
          </p:cNvSpPr>
          <p:nvPr/>
        </p:nvSpPr>
        <p:spPr bwMode="auto">
          <a:xfrm>
            <a:off x="6160656" y="233411"/>
            <a:ext cx="2983303"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dirty="0"/>
              <a:t>What is a walkable </a:t>
            </a:r>
            <a:r>
              <a:rPr lang="en-US" dirty="0" err="1"/>
              <a:t>neighbourhood</a:t>
            </a:r>
            <a:r>
              <a:rPr lang="en-US" dirty="0"/>
              <a:t>?</a:t>
            </a:r>
          </a:p>
        </p:txBody>
      </p:sp>
    </p:spTree>
    <p:extLst>
      <p:ext uri="{BB962C8B-B14F-4D97-AF65-F5344CB8AC3E}">
        <p14:creationId xmlns:p14="http://schemas.microsoft.com/office/powerpoint/2010/main" val="165705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677A-D861-A484-22F4-514F39AD9CFA}"/>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09A91612-0CE9-7B1B-66CC-57ACDBB5E844}"/>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Healthy Active by Design</a:t>
            </a:r>
            <a:endParaRPr lang="en-US" dirty="0"/>
          </a:p>
        </p:txBody>
      </p:sp>
      <p:pic>
        <p:nvPicPr>
          <p:cNvPr id="2" name="Picture 1" descr="A black text on a white background">
            <a:extLst>
              <a:ext uri="{FF2B5EF4-FFF2-40B4-BE49-F238E27FC236}">
                <a16:creationId xmlns:a16="http://schemas.microsoft.com/office/drawing/2014/main" id="{82B5CCBC-64AE-5988-D42B-65179FAD9837}"/>
              </a:ext>
            </a:extLst>
          </p:cNvPr>
          <p:cNvPicPr>
            <a:picLocks noChangeAspect="1"/>
          </p:cNvPicPr>
          <p:nvPr/>
        </p:nvPicPr>
        <p:blipFill>
          <a:blip r:embed="rId3"/>
          <a:stretch>
            <a:fillRect/>
          </a:stretch>
        </p:blipFill>
        <p:spPr>
          <a:xfrm>
            <a:off x="5738813" y="1557951"/>
            <a:ext cx="3397250" cy="932222"/>
          </a:xfrm>
          <a:prstGeom prst="rect">
            <a:avLst/>
          </a:prstGeom>
        </p:spPr>
      </p:pic>
      <p:pic>
        <p:nvPicPr>
          <p:cNvPr id="5" name="Picture 4">
            <a:extLst>
              <a:ext uri="{FF2B5EF4-FFF2-40B4-BE49-F238E27FC236}">
                <a16:creationId xmlns:a16="http://schemas.microsoft.com/office/drawing/2014/main" id="{D7DC801E-AD44-1AE5-9B55-3963551BD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 y="393382"/>
            <a:ext cx="5730876" cy="3822966"/>
          </a:xfrm>
          <a:prstGeom prst="rect">
            <a:avLst/>
          </a:prstGeom>
        </p:spPr>
      </p:pic>
    </p:spTree>
    <p:extLst>
      <p:ext uri="{BB962C8B-B14F-4D97-AF65-F5344CB8AC3E}">
        <p14:creationId xmlns:p14="http://schemas.microsoft.com/office/powerpoint/2010/main" val="250126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47905-BECB-BE55-3580-4EE5C4AE130A}"/>
              </a:ext>
            </a:extLst>
          </p:cNvPr>
          <p:cNvSpPr>
            <a:spLocks noGrp="1"/>
          </p:cNvSpPr>
          <p:nvPr>
            <p:ph type="title"/>
          </p:nvPr>
        </p:nvSpPr>
        <p:spPr>
          <a:xfrm>
            <a:off x="5046608" y="176627"/>
            <a:ext cx="3584005" cy="519787"/>
          </a:xfrm>
        </p:spPr>
        <p:txBody>
          <a:bodyPr>
            <a:normAutofit/>
          </a:bodyPr>
          <a:lstStyle/>
          <a:p>
            <a:r>
              <a:rPr lang="en-US" dirty="0"/>
              <a:t>Healthy Active by Design</a:t>
            </a:r>
            <a:endParaRPr lang="en-AU" dirty="0"/>
          </a:p>
        </p:txBody>
      </p:sp>
      <p:sp>
        <p:nvSpPr>
          <p:cNvPr id="5" name="Content Placeholder 4">
            <a:extLst>
              <a:ext uri="{FF2B5EF4-FFF2-40B4-BE49-F238E27FC236}">
                <a16:creationId xmlns:a16="http://schemas.microsoft.com/office/drawing/2014/main" id="{072210BA-88A9-D725-321F-6B6CA01A2B92}"/>
              </a:ext>
            </a:extLst>
          </p:cNvPr>
          <p:cNvSpPr>
            <a:spLocks noGrp="1"/>
          </p:cNvSpPr>
          <p:nvPr>
            <p:ph idx="16"/>
          </p:nvPr>
        </p:nvSpPr>
        <p:spPr>
          <a:xfrm>
            <a:off x="4572000" y="931260"/>
            <a:ext cx="4572000" cy="1333957"/>
          </a:xfrm>
        </p:spPr>
        <p:txBody>
          <a:bodyPr/>
          <a:lstStyle/>
          <a:p>
            <a:pPr algn="ctr">
              <a:lnSpc>
                <a:spcPct val="100000"/>
              </a:lnSpc>
              <a:spcBef>
                <a:spcPts val="0"/>
              </a:spcBef>
            </a:pPr>
            <a:r>
              <a:rPr lang="en-US" sz="1600" dirty="0"/>
              <a:t>A digital toolkit to support decision makers, practitioners and others </a:t>
            </a:r>
          </a:p>
          <a:p>
            <a:pPr algn="ctr">
              <a:lnSpc>
                <a:spcPct val="100000"/>
              </a:lnSpc>
              <a:spcBef>
                <a:spcPts val="0"/>
              </a:spcBef>
            </a:pPr>
            <a:r>
              <a:rPr lang="en-US" sz="1600" dirty="0"/>
              <a:t>to embed public health outcomes into </a:t>
            </a:r>
          </a:p>
          <a:p>
            <a:pPr algn="ctr">
              <a:lnSpc>
                <a:spcPct val="100000"/>
              </a:lnSpc>
              <a:spcBef>
                <a:spcPts val="0"/>
              </a:spcBef>
            </a:pPr>
            <a:r>
              <a:rPr lang="en-US" sz="1600" dirty="0"/>
              <a:t>the design and delivery </a:t>
            </a:r>
          </a:p>
          <a:p>
            <a:pPr algn="ctr">
              <a:lnSpc>
                <a:spcPct val="100000"/>
              </a:lnSpc>
              <a:spcBef>
                <a:spcPts val="0"/>
              </a:spcBef>
            </a:pPr>
            <a:r>
              <a:rPr lang="en-US" sz="1600" dirty="0"/>
              <a:t>of urban environments</a:t>
            </a:r>
            <a:endParaRPr lang="en-AU" sz="1600" dirty="0"/>
          </a:p>
        </p:txBody>
      </p:sp>
      <p:sp>
        <p:nvSpPr>
          <p:cNvPr id="9" name="TextBox 8">
            <a:extLst>
              <a:ext uri="{FF2B5EF4-FFF2-40B4-BE49-F238E27FC236}">
                <a16:creationId xmlns:a16="http://schemas.microsoft.com/office/drawing/2014/main" id="{7683D157-2E45-9AF3-3862-B8359B11BABA}"/>
              </a:ext>
            </a:extLst>
          </p:cNvPr>
          <p:cNvSpPr txBox="1"/>
          <p:nvPr/>
        </p:nvSpPr>
        <p:spPr>
          <a:xfrm>
            <a:off x="4572000" y="2243810"/>
            <a:ext cx="4572000" cy="1046440"/>
          </a:xfrm>
          <a:prstGeom prst="rect">
            <a:avLst/>
          </a:prstGeom>
          <a:noFill/>
        </p:spPr>
        <p:txBody>
          <a:bodyPr wrap="square" lIns="91440" tIns="45720" rIns="91440" bIns="45720" anchor="t">
            <a:spAutoFit/>
          </a:bodyPr>
          <a:lstStyle/>
          <a:p>
            <a:pPr algn="ctr"/>
            <a:r>
              <a:rPr lang="en-US" sz="1400" dirty="0">
                <a:solidFill>
                  <a:schemeClr val="accent2"/>
                </a:solidFill>
                <a:latin typeface="Avalon" panose="020B0502020202020204" pitchFamily="34" charset="0"/>
              </a:rPr>
              <a:t>Est. 2008</a:t>
            </a:r>
          </a:p>
          <a:p>
            <a:pPr algn="ctr"/>
            <a:endParaRPr lang="en-US" sz="600" dirty="0">
              <a:solidFill>
                <a:schemeClr val="accent2"/>
              </a:solidFill>
              <a:latin typeface="Avalon" panose="020B0502020202020204" pitchFamily="34" charset="0"/>
              <a:ea typeface="Calibri"/>
              <a:cs typeface="Calibri"/>
            </a:endParaRPr>
          </a:p>
          <a:p>
            <a:pPr algn="ctr"/>
            <a:r>
              <a:rPr lang="en-US" sz="1400" dirty="0">
                <a:solidFill>
                  <a:schemeClr val="accent2"/>
                </a:solidFill>
                <a:latin typeface="Avalon" panose="020B0502020202020204" pitchFamily="34" charset="0"/>
              </a:rPr>
              <a:t>In partnership with:</a:t>
            </a:r>
          </a:p>
          <a:p>
            <a:pPr algn="ctr"/>
            <a:r>
              <a:rPr lang="en-US" sz="1400" dirty="0">
                <a:solidFill>
                  <a:schemeClr val="accent2"/>
                </a:solidFill>
                <a:latin typeface="Avalon" panose="020B0502020202020204" pitchFamily="34" charset="0"/>
              </a:rPr>
              <a:t>Australian Local Government Association</a:t>
            </a:r>
          </a:p>
          <a:p>
            <a:pPr algn="ctr"/>
            <a:r>
              <a:rPr lang="en-US" sz="1400" dirty="0">
                <a:solidFill>
                  <a:schemeClr val="accent2"/>
                </a:solidFill>
                <a:latin typeface="Avalon" panose="020B0502020202020204" pitchFamily="34" charset="0"/>
              </a:rPr>
              <a:t>Planning Institute of Australia</a:t>
            </a:r>
          </a:p>
        </p:txBody>
      </p:sp>
      <p:pic>
        <p:nvPicPr>
          <p:cNvPr id="4" name="Picture 3" descr="A qr code with black squares&#10;&#10;AI-generated content may be incorrect.">
            <a:extLst>
              <a:ext uri="{FF2B5EF4-FFF2-40B4-BE49-F238E27FC236}">
                <a16:creationId xmlns:a16="http://schemas.microsoft.com/office/drawing/2014/main" id="{6CB4EE8A-C45B-E67F-4648-D1AFE2B89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231" y="3381700"/>
            <a:ext cx="1545590" cy="1545590"/>
          </a:xfrm>
          <a:prstGeom prst="rect">
            <a:avLst/>
          </a:prstGeom>
        </p:spPr>
      </p:pic>
      <p:pic>
        <p:nvPicPr>
          <p:cNvPr id="7" name="Picture 6" descr="A group of people crossing a street&#10;&#10;AI-generated content may be incorrect.">
            <a:extLst>
              <a:ext uri="{FF2B5EF4-FFF2-40B4-BE49-F238E27FC236}">
                <a16:creationId xmlns:a16="http://schemas.microsoft.com/office/drawing/2014/main" id="{61D32BDD-CEE6-AD61-C9EE-0AA81FEBCBBE}"/>
              </a:ext>
            </a:extLst>
          </p:cNvPr>
          <p:cNvPicPr>
            <a:picLocks noChangeAspect="1"/>
          </p:cNvPicPr>
          <p:nvPr/>
        </p:nvPicPr>
        <p:blipFill>
          <a:blip r:embed="rId4"/>
          <a:stretch>
            <a:fillRect/>
          </a:stretch>
        </p:blipFill>
        <p:spPr>
          <a:xfrm>
            <a:off x="677" y="0"/>
            <a:ext cx="4570646" cy="5143500"/>
          </a:xfrm>
          <a:prstGeom prst="rect">
            <a:avLst/>
          </a:prstGeom>
        </p:spPr>
      </p:pic>
      <p:sp>
        <p:nvSpPr>
          <p:cNvPr id="6" name="TextBox 5">
            <a:extLst>
              <a:ext uri="{FF2B5EF4-FFF2-40B4-BE49-F238E27FC236}">
                <a16:creationId xmlns:a16="http://schemas.microsoft.com/office/drawing/2014/main" id="{0A420661-46B6-9D8A-3FFE-B81C09BD4033}"/>
              </a:ext>
            </a:extLst>
          </p:cNvPr>
          <p:cNvSpPr txBox="1"/>
          <p:nvPr/>
        </p:nvSpPr>
        <p:spPr>
          <a:xfrm>
            <a:off x="4572000" y="4864851"/>
            <a:ext cx="4572000" cy="307777"/>
          </a:xfrm>
          <a:prstGeom prst="rect">
            <a:avLst/>
          </a:prstGeom>
          <a:noFill/>
        </p:spPr>
        <p:txBody>
          <a:bodyPr wrap="square">
            <a:spAutoFit/>
          </a:bodyPr>
          <a:lstStyle/>
          <a:p>
            <a:r>
              <a:rPr lang="en-US" sz="1400" b="0" i="0" u="sng" strike="noStrike" dirty="0">
                <a:solidFill>
                  <a:srgbClr val="467886"/>
                </a:solidFill>
                <a:effectLst/>
                <a:latin typeface="Avalon" panose="020B0502020202020204" pitchFamily="34" charset="0"/>
                <a:hlinkClick r:id="rId5"/>
              </a:rPr>
              <a:t>www.healthyactivebydesign.com.au/</a:t>
            </a:r>
            <a:r>
              <a:rPr lang="en-US" sz="1400" b="0" i="0" dirty="0">
                <a:solidFill>
                  <a:srgbClr val="000000"/>
                </a:solidFill>
                <a:effectLst/>
                <a:latin typeface="Avalon" panose="020B0502020202020204" pitchFamily="34" charset="0"/>
              </a:rPr>
              <a:t> </a:t>
            </a:r>
            <a:endParaRPr lang="en-AU" sz="1400" dirty="0">
              <a:latin typeface="Avalon" panose="020B0502020202020204" pitchFamily="34" charset="0"/>
            </a:endParaRPr>
          </a:p>
        </p:txBody>
      </p:sp>
    </p:spTree>
    <p:extLst>
      <p:ext uri="{BB962C8B-B14F-4D97-AF65-F5344CB8AC3E}">
        <p14:creationId xmlns:p14="http://schemas.microsoft.com/office/powerpoint/2010/main" val="164006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C1206-C801-A2A7-ACFC-B9A1682560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F13D8-F2FC-FAC2-FCF2-10749BD9FD0E}"/>
              </a:ext>
            </a:extLst>
          </p:cNvPr>
          <p:cNvSpPr>
            <a:spLocks noGrp="1"/>
          </p:cNvSpPr>
          <p:nvPr>
            <p:ph type="title"/>
          </p:nvPr>
        </p:nvSpPr>
        <p:spPr>
          <a:xfrm>
            <a:off x="61485" y="136922"/>
            <a:ext cx="5131001" cy="519787"/>
          </a:xfrm>
        </p:spPr>
        <p:txBody>
          <a:bodyPr>
            <a:normAutofit fontScale="90000"/>
          </a:bodyPr>
          <a:lstStyle/>
          <a:p>
            <a:r>
              <a:rPr lang="en-US" dirty="0">
                <a:latin typeface="Avalon"/>
              </a:rPr>
              <a:t>Making it easier for you </a:t>
            </a:r>
            <a:br>
              <a:rPr lang="en-US" dirty="0">
                <a:latin typeface="Avalon"/>
              </a:rPr>
            </a:br>
            <a:r>
              <a:rPr lang="en-US" dirty="0">
                <a:latin typeface="Avalon"/>
              </a:rPr>
              <a:t>to create healthier places</a:t>
            </a:r>
            <a:endParaRPr lang="en-AU" dirty="0"/>
          </a:p>
        </p:txBody>
      </p:sp>
      <p:sp>
        <p:nvSpPr>
          <p:cNvPr id="4" name="Content Placeholder 3">
            <a:extLst>
              <a:ext uri="{FF2B5EF4-FFF2-40B4-BE49-F238E27FC236}">
                <a16:creationId xmlns:a16="http://schemas.microsoft.com/office/drawing/2014/main" id="{670137A4-DE30-E89F-CD1C-36C478DAF0C1}"/>
              </a:ext>
            </a:extLst>
          </p:cNvPr>
          <p:cNvSpPr>
            <a:spLocks noGrp="1"/>
          </p:cNvSpPr>
          <p:nvPr>
            <p:ph idx="14"/>
          </p:nvPr>
        </p:nvSpPr>
        <p:spPr>
          <a:xfrm>
            <a:off x="185571" y="1265832"/>
            <a:ext cx="4386429" cy="2611835"/>
          </a:xfrm>
        </p:spPr>
        <p:txBody>
          <a:bodyPr/>
          <a:lstStyle/>
          <a:p>
            <a:pPr marL="457200" indent="-457200">
              <a:buAutoNum type="arabicPeriod"/>
            </a:pPr>
            <a:r>
              <a:rPr lang="en-US" sz="2000" dirty="0">
                <a:solidFill>
                  <a:srgbClr val="002060"/>
                </a:solidFill>
                <a:latin typeface="Avalon"/>
              </a:rPr>
              <a:t>Evidence and data to support change through:</a:t>
            </a:r>
          </a:p>
          <a:p>
            <a:pPr marL="971550" lvl="1" indent="-457200"/>
            <a:r>
              <a:rPr lang="en-US" sz="2000" dirty="0">
                <a:solidFill>
                  <a:srgbClr val="002060"/>
                </a:solidFill>
                <a:latin typeface="Avalon"/>
              </a:rPr>
              <a:t>advocacy</a:t>
            </a:r>
          </a:p>
          <a:p>
            <a:pPr marL="971550" lvl="1" indent="-457200"/>
            <a:r>
              <a:rPr lang="en-US" sz="2000" dirty="0">
                <a:solidFill>
                  <a:srgbClr val="002060"/>
                </a:solidFill>
                <a:latin typeface="Avalon"/>
              </a:rPr>
              <a:t>funding</a:t>
            </a:r>
          </a:p>
          <a:p>
            <a:pPr marL="971550" lvl="1" indent="-457200"/>
            <a:r>
              <a:rPr lang="en-US" sz="2000" dirty="0">
                <a:solidFill>
                  <a:srgbClr val="002060"/>
                </a:solidFill>
                <a:latin typeface="Avalon"/>
              </a:rPr>
              <a:t>project design &amp; delivery.</a:t>
            </a:r>
          </a:p>
          <a:p>
            <a:pPr marL="457200" indent="-457200">
              <a:buFont typeface="Arial" panose="020B0604020202020204" pitchFamily="34" charset="0"/>
              <a:buAutoNum type="arabicPeriod"/>
            </a:pPr>
            <a:r>
              <a:rPr lang="en-US" sz="2000" dirty="0">
                <a:latin typeface="Avalon"/>
              </a:rPr>
              <a:t>Community support</a:t>
            </a:r>
            <a:endParaRPr lang="en-US" sz="2000" dirty="0"/>
          </a:p>
          <a:p>
            <a:pPr marL="457200" indent="-457200">
              <a:buAutoNum type="arabicPeriod"/>
            </a:pPr>
            <a:r>
              <a:rPr lang="en-US" sz="2000" dirty="0">
                <a:latin typeface="Avalon"/>
              </a:rPr>
              <a:t>Support from decision makers and elected leaders</a:t>
            </a:r>
          </a:p>
        </p:txBody>
      </p:sp>
      <p:sp>
        <p:nvSpPr>
          <p:cNvPr id="5" name="Content Placeholder 4">
            <a:extLst>
              <a:ext uri="{FF2B5EF4-FFF2-40B4-BE49-F238E27FC236}">
                <a16:creationId xmlns:a16="http://schemas.microsoft.com/office/drawing/2014/main" id="{DDDBE808-C331-8029-F3BF-E1C5F1FB4970}"/>
              </a:ext>
            </a:extLst>
          </p:cNvPr>
          <p:cNvSpPr>
            <a:spLocks noGrp="1"/>
          </p:cNvSpPr>
          <p:nvPr>
            <p:ph idx="16"/>
          </p:nvPr>
        </p:nvSpPr>
        <p:spPr>
          <a:xfrm>
            <a:off x="185571" y="877795"/>
            <a:ext cx="4032850" cy="388037"/>
          </a:xfrm>
        </p:spPr>
        <p:txBody>
          <a:bodyPr/>
          <a:lstStyle/>
          <a:p>
            <a:r>
              <a:rPr lang="en-US" sz="2000" dirty="0">
                <a:latin typeface="Avalon"/>
              </a:rPr>
              <a:t>Three key avenues:</a:t>
            </a:r>
            <a:endParaRPr lang="en-AU" sz="2000" dirty="0">
              <a:latin typeface="Avalon"/>
            </a:endParaRPr>
          </a:p>
        </p:txBody>
      </p:sp>
      <p:sp>
        <p:nvSpPr>
          <p:cNvPr id="2" name="Content Placeholder 5">
            <a:extLst>
              <a:ext uri="{FF2B5EF4-FFF2-40B4-BE49-F238E27FC236}">
                <a16:creationId xmlns:a16="http://schemas.microsoft.com/office/drawing/2014/main" id="{18792EB0-4C55-C3D4-06E5-A73FAA8C5F29}"/>
              </a:ext>
            </a:extLst>
          </p:cNvPr>
          <p:cNvSpPr txBox="1">
            <a:spLocks/>
          </p:cNvSpPr>
          <p:nvPr/>
        </p:nvSpPr>
        <p:spPr bwMode="auto">
          <a:xfrm>
            <a:off x="6716281" y="233411"/>
            <a:ext cx="2427678"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dirty="0"/>
              <a:t>Having the mandate for change</a:t>
            </a:r>
          </a:p>
        </p:txBody>
      </p:sp>
      <p:pic>
        <p:nvPicPr>
          <p:cNvPr id="8" name="Picture 7">
            <a:hlinkClick r:id="rId3"/>
            <a:extLst>
              <a:ext uri="{FF2B5EF4-FFF2-40B4-BE49-F238E27FC236}">
                <a16:creationId xmlns:a16="http://schemas.microsoft.com/office/drawing/2014/main" id="{9B765181-0B98-C55D-6D5A-2FD43D9EE128}"/>
              </a:ext>
            </a:extLst>
          </p:cNvPr>
          <p:cNvPicPr>
            <a:picLocks noChangeAspect="1"/>
          </p:cNvPicPr>
          <p:nvPr/>
        </p:nvPicPr>
        <p:blipFill>
          <a:blip r:embed="rId4"/>
          <a:stretch>
            <a:fillRect/>
          </a:stretch>
        </p:blipFill>
        <p:spPr>
          <a:xfrm>
            <a:off x="4524311" y="1364936"/>
            <a:ext cx="4619689" cy="2227350"/>
          </a:xfrm>
          <a:prstGeom prst="rect">
            <a:avLst/>
          </a:prstGeom>
        </p:spPr>
      </p:pic>
    </p:spTree>
    <p:extLst>
      <p:ext uri="{BB962C8B-B14F-4D97-AF65-F5344CB8AC3E}">
        <p14:creationId xmlns:p14="http://schemas.microsoft.com/office/powerpoint/2010/main" val="114435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22B36-173A-591C-6874-BCA4E08B7EB9}"/>
            </a:ext>
          </a:extLst>
        </p:cNvPr>
        <p:cNvGrpSpPr/>
        <p:nvPr/>
      </p:nvGrpSpPr>
      <p:grpSpPr>
        <a:xfrm>
          <a:off x="0" y="0"/>
          <a:ext cx="0" cy="0"/>
          <a:chOff x="0" y="0"/>
          <a:chExt cx="0" cy="0"/>
        </a:xfrm>
      </p:grpSpPr>
      <p:pic>
        <p:nvPicPr>
          <p:cNvPr id="7" name="Picture Placeholder 6" descr="Two people walking on a sidewalk&#10;&#10;AI-generated content may be incorrect.">
            <a:extLst>
              <a:ext uri="{FF2B5EF4-FFF2-40B4-BE49-F238E27FC236}">
                <a16:creationId xmlns:a16="http://schemas.microsoft.com/office/drawing/2014/main" id="{B2E199DA-4349-D32E-56A8-A13FBAE35AA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56" r="20356"/>
          <a:stretch>
            <a:fillRect/>
          </a:stretch>
        </p:blipFill>
        <p:spPr/>
      </p:pic>
      <p:sp>
        <p:nvSpPr>
          <p:cNvPr id="3" name="Title 2">
            <a:extLst>
              <a:ext uri="{FF2B5EF4-FFF2-40B4-BE49-F238E27FC236}">
                <a16:creationId xmlns:a16="http://schemas.microsoft.com/office/drawing/2014/main" id="{AC834F8C-CFD3-8C2D-36FE-1A0306220BFB}"/>
              </a:ext>
            </a:extLst>
          </p:cNvPr>
          <p:cNvSpPr>
            <a:spLocks noGrp="1"/>
          </p:cNvSpPr>
          <p:nvPr>
            <p:ph type="title"/>
          </p:nvPr>
        </p:nvSpPr>
        <p:spPr/>
        <p:txBody>
          <a:bodyPr/>
          <a:lstStyle/>
          <a:p>
            <a:r>
              <a:rPr lang="en-US" dirty="0"/>
              <a:t>Healthy built environments</a:t>
            </a:r>
            <a:endParaRPr lang="en-AU" dirty="0"/>
          </a:p>
        </p:txBody>
      </p:sp>
      <p:sp>
        <p:nvSpPr>
          <p:cNvPr id="4" name="Content Placeholder 3">
            <a:extLst>
              <a:ext uri="{FF2B5EF4-FFF2-40B4-BE49-F238E27FC236}">
                <a16:creationId xmlns:a16="http://schemas.microsoft.com/office/drawing/2014/main" id="{B197C514-5AB7-9B1A-DF8F-D4CFCD6F13CE}"/>
              </a:ext>
            </a:extLst>
          </p:cNvPr>
          <p:cNvSpPr>
            <a:spLocks noGrp="1"/>
          </p:cNvSpPr>
          <p:nvPr>
            <p:ph idx="14"/>
          </p:nvPr>
        </p:nvSpPr>
        <p:spPr>
          <a:xfrm>
            <a:off x="315885" y="2260762"/>
            <a:ext cx="4172988" cy="1097581"/>
          </a:xfrm>
        </p:spPr>
        <p:txBody>
          <a:bodyPr/>
          <a:lstStyle/>
          <a:p>
            <a:r>
              <a:rPr lang="en-US" sz="2000" b="1" dirty="0">
                <a:latin typeface="Avalon"/>
              </a:rPr>
              <a:t>Healthy Active by Design </a:t>
            </a:r>
            <a:r>
              <a:rPr lang="en-US" sz="2000" dirty="0">
                <a:latin typeface="Avalon"/>
              </a:rPr>
              <a:t>– industry</a:t>
            </a:r>
          </a:p>
          <a:p>
            <a:r>
              <a:rPr lang="en-US" sz="2000" b="1" dirty="0">
                <a:latin typeface="Avalon"/>
              </a:rPr>
              <a:t>Walkability </a:t>
            </a:r>
            <a:r>
              <a:rPr lang="en-US" sz="2000" dirty="0">
                <a:latin typeface="Avalon"/>
              </a:rPr>
              <a:t>– community </a:t>
            </a:r>
            <a:endParaRPr lang="en-AU" sz="2000" dirty="0">
              <a:latin typeface="Avalon"/>
            </a:endParaRPr>
          </a:p>
        </p:txBody>
      </p:sp>
      <p:sp>
        <p:nvSpPr>
          <p:cNvPr id="5" name="Content Placeholder 4">
            <a:extLst>
              <a:ext uri="{FF2B5EF4-FFF2-40B4-BE49-F238E27FC236}">
                <a16:creationId xmlns:a16="http://schemas.microsoft.com/office/drawing/2014/main" id="{23F17467-7828-A92A-FF52-4A8DCE7B60BB}"/>
              </a:ext>
            </a:extLst>
          </p:cNvPr>
          <p:cNvSpPr>
            <a:spLocks noGrp="1"/>
          </p:cNvSpPr>
          <p:nvPr>
            <p:ph idx="16"/>
          </p:nvPr>
        </p:nvSpPr>
        <p:spPr>
          <a:xfrm>
            <a:off x="250188" y="1757635"/>
            <a:ext cx="4032850" cy="388037"/>
          </a:xfrm>
        </p:spPr>
        <p:txBody>
          <a:bodyPr/>
          <a:lstStyle/>
          <a:p>
            <a:r>
              <a:rPr lang="en-US" sz="2000" dirty="0"/>
              <a:t>Two key programs:</a:t>
            </a:r>
            <a:endParaRPr lang="en-AU" sz="2000" dirty="0"/>
          </a:p>
        </p:txBody>
      </p:sp>
      <p:sp>
        <p:nvSpPr>
          <p:cNvPr id="2" name="Content Placeholder 5">
            <a:extLst>
              <a:ext uri="{FF2B5EF4-FFF2-40B4-BE49-F238E27FC236}">
                <a16:creationId xmlns:a16="http://schemas.microsoft.com/office/drawing/2014/main" id="{1ED7CA31-CFF3-340C-201C-CEDF90BAD361}"/>
              </a:ext>
            </a:extLst>
          </p:cNvPr>
          <p:cNvSpPr txBox="1">
            <a:spLocks/>
          </p:cNvSpPr>
          <p:nvPr/>
        </p:nvSpPr>
        <p:spPr bwMode="auto">
          <a:xfrm>
            <a:off x="6160656" y="233411"/>
            <a:ext cx="2983303"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dirty="0"/>
              <a:t>Audiences</a:t>
            </a:r>
          </a:p>
        </p:txBody>
      </p:sp>
    </p:spTree>
    <p:extLst>
      <p:ext uri="{BB962C8B-B14F-4D97-AF65-F5344CB8AC3E}">
        <p14:creationId xmlns:p14="http://schemas.microsoft.com/office/powerpoint/2010/main" val="274490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6A02-8BDA-9C8D-CD58-B7A187A01C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4FE312-87B2-57E5-671C-A31893461D92}"/>
              </a:ext>
            </a:extLst>
          </p:cNvPr>
          <p:cNvSpPr>
            <a:spLocks noGrp="1"/>
          </p:cNvSpPr>
          <p:nvPr>
            <p:ph type="title"/>
          </p:nvPr>
        </p:nvSpPr>
        <p:spPr>
          <a:xfrm>
            <a:off x="250187" y="183574"/>
            <a:ext cx="4032850" cy="519787"/>
          </a:xfrm>
        </p:spPr>
        <p:txBody>
          <a:bodyPr/>
          <a:lstStyle/>
          <a:p>
            <a:r>
              <a:rPr lang="en-US" dirty="0">
                <a:solidFill>
                  <a:srgbClr val="C00000"/>
                </a:solidFill>
              </a:rPr>
              <a:t>Industry resources</a:t>
            </a:r>
            <a:endParaRPr lang="en-AU" dirty="0">
              <a:solidFill>
                <a:srgbClr val="C00000"/>
              </a:solidFill>
            </a:endParaRPr>
          </a:p>
        </p:txBody>
      </p:sp>
      <p:sp>
        <p:nvSpPr>
          <p:cNvPr id="4" name="Content Placeholder 3">
            <a:extLst>
              <a:ext uri="{FF2B5EF4-FFF2-40B4-BE49-F238E27FC236}">
                <a16:creationId xmlns:a16="http://schemas.microsoft.com/office/drawing/2014/main" id="{B1CA396A-5018-1BBA-CB8C-A3407B44CC54}"/>
              </a:ext>
            </a:extLst>
          </p:cNvPr>
          <p:cNvSpPr>
            <a:spLocks noGrp="1"/>
          </p:cNvSpPr>
          <p:nvPr>
            <p:ph idx="14"/>
          </p:nvPr>
        </p:nvSpPr>
        <p:spPr>
          <a:xfrm>
            <a:off x="591253" y="1238495"/>
            <a:ext cx="3842202" cy="3172140"/>
          </a:xfrm>
        </p:spPr>
        <p:txBody>
          <a:bodyPr/>
          <a:lstStyle/>
          <a:p>
            <a:pPr marL="285750" indent="-285750">
              <a:buFont typeface="Arial" panose="020B0604020202020204" pitchFamily="34" charset="0"/>
              <a:buChar char="•"/>
            </a:pPr>
            <a:r>
              <a:rPr lang="en-US" sz="2000" b="1" dirty="0"/>
              <a:t>Introductory training module</a:t>
            </a:r>
          </a:p>
          <a:p>
            <a:pPr marL="285750" indent="-285750">
              <a:buFont typeface="Arial" panose="020B0604020202020204" pitchFamily="34" charset="0"/>
              <a:buChar char="•"/>
            </a:pPr>
            <a:r>
              <a:rPr lang="en-US" sz="2000" b="1" dirty="0"/>
              <a:t>Design features</a:t>
            </a:r>
          </a:p>
          <a:p>
            <a:pPr marL="285750" indent="-285750">
              <a:buFont typeface="Arial" panose="020B0604020202020204" pitchFamily="34" charset="0"/>
              <a:buChar char="•"/>
            </a:pPr>
            <a:r>
              <a:rPr lang="en-US" sz="2000" b="1" dirty="0"/>
              <a:t>Supporting modules</a:t>
            </a:r>
          </a:p>
          <a:p>
            <a:pPr marL="285750" indent="-285750">
              <a:buFont typeface="Arial" panose="020B0604020202020204" pitchFamily="34" charset="0"/>
              <a:buChar char="•"/>
            </a:pPr>
            <a:r>
              <a:rPr lang="en-US" sz="2000" b="1" dirty="0"/>
              <a:t>Evidence papers</a:t>
            </a:r>
          </a:p>
          <a:p>
            <a:pPr marL="285750" indent="-285750">
              <a:buFont typeface="Arial" panose="020B0604020202020204" pitchFamily="34" charset="0"/>
              <a:buChar char="•"/>
            </a:pPr>
            <a:r>
              <a:rPr lang="en-US" sz="2000" b="1" dirty="0">
                <a:latin typeface="Avalon"/>
              </a:rPr>
              <a:t>Monthly blogs</a:t>
            </a:r>
            <a:endParaRPr lang="en-US" sz="2000" b="1" dirty="0"/>
          </a:p>
          <a:p>
            <a:pPr marL="285750" indent="-285750">
              <a:buFont typeface="Arial" panose="020B0604020202020204" pitchFamily="34" charset="0"/>
              <a:buChar char="•"/>
            </a:pPr>
            <a:r>
              <a:rPr lang="en-US" sz="2000" b="1" dirty="0"/>
              <a:t>LinkedIn and e-newsletters</a:t>
            </a:r>
          </a:p>
          <a:p>
            <a:pPr marL="285750" indent="-285750">
              <a:buFont typeface="Arial" panose="020B0604020202020204" pitchFamily="34" charset="0"/>
              <a:buChar char="•"/>
            </a:pPr>
            <a:r>
              <a:rPr lang="en-US" sz="2000" b="1" dirty="0"/>
              <a:t>Advocacy submissions</a:t>
            </a:r>
          </a:p>
          <a:p>
            <a:pPr marL="285750" indent="-285750">
              <a:buFont typeface="Arial" panose="020B0604020202020204" pitchFamily="34" charset="0"/>
              <a:buChar char="•"/>
            </a:pPr>
            <a:r>
              <a:rPr lang="en-US" sz="2000" b="1" dirty="0">
                <a:latin typeface="Avalon"/>
              </a:rPr>
              <a:t>Supporters' Toolkit</a:t>
            </a:r>
          </a:p>
          <a:p>
            <a:pPr marL="285750" indent="-285750">
              <a:buFont typeface="Arial" panose="020B0604020202020204" pitchFamily="34" charset="0"/>
              <a:buChar char="•"/>
            </a:pPr>
            <a:endParaRPr lang="en-US" sz="2000" b="1" dirty="0"/>
          </a:p>
        </p:txBody>
      </p:sp>
      <p:sp>
        <p:nvSpPr>
          <p:cNvPr id="6" name="Content Placeholder 5">
            <a:extLst>
              <a:ext uri="{FF2B5EF4-FFF2-40B4-BE49-F238E27FC236}">
                <a16:creationId xmlns:a16="http://schemas.microsoft.com/office/drawing/2014/main" id="{8E764244-9673-5D36-ACB4-6FD8FDC4D753}"/>
              </a:ext>
            </a:extLst>
          </p:cNvPr>
          <p:cNvSpPr>
            <a:spLocks noGrp="1"/>
          </p:cNvSpPr>
          <p:nvPr>
            <p:ph sz="quarter" idx="20"/>
          </p:nvPr>
        </p:nvSpPr>
        <p:spPr/>
        <p:txBody>
          <a:bodyPr/>
          <a:lstStyle/>
          <a:p>
            <a:r>
              <a:rPr lang="en-US" dirty="0"/>
              <a:t>For industry practitioners</a:t>
            </a:r>
            <a:endParaRPr lang="en-AU" dirty="0"/>
          </a:p>
        </p:txBody>
      </p:sp>
      <p:pic>
        <p:nvPicPr>
          <p:cNvPr id="11" name="Picture Placeholder 10" descr="A person walking a dog and a person&#10;&#10;AI-generated content may be incorrect.">
            <a:extLst>
              <a:ext uri="{FF2B5EF4-FFF2-40B4-BE49-F238E27FC236}">
                <a16:creationId xmlns:a16="http://schemas.microsoft.com/office/drawing/2014/main" id="{D7BA4343-A62C-01CD-0CCA-CEF4BE2F751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57" r="20357"/>
          <a:stretch>
            <a:fillRect/>
          </a:stretch>
        </p:blipFill>
        <p:spPr/>
      </p:pic>
      <p:sp>
        <p:nvSpPr>
          <p:cNvPr id="5" name="Content Placeholder 5">
            <a:extLst>
              <a:ext uri="{FF2B5EF4-FFF2-40B4-BE49-F238E27FC236}">
                <a16:creationId xmlns:a16="http://schemas.microsoft.com/office/drawing/2014/main" id="{256CD770-FC38-1C2A-BBF7-33935F52B85E}"/>
              </a:ext>
            </a:extLst>
          </p:cNvPr>
          <p:cNvSpPr txBox="1">
            <a:spLocks/>
          </p:cNvSpPr>
          <p:nvPr/>
        </p:nvSpPr>
        <p:spPr bwMode="auto">
          <a:xfrm>
            <a:off x="7259128" y="376550"/>
            <a:ext cx="1884872"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For industry practitioners</a:t>
            </a:r>
            <a:endParaRPr lang="en-AU" dirty="0"/>
          </a:p>
        </p:txBody>
      </p:sp>
    </p:spTree>
    <p:extLst>
      <p:ext uri="{BB962C8B-B14F-4D97-AF65-F5344CB8AC3E}">
        <p14:creationId xmlns:p14="http://schemas.microsoft.com/office/powerpoint/2010/main" val="111493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2EF26-7C9E-EE89-F371-312EAC8065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987CA3-89DB-6099-77B0-7C94A2FC2F76}"/>
              </a:ext>
            </a:extLst>
          </p:cNvPr>
          <p:cNvSpPr>
            <a:spLocks noGrp="1"/>
          </p:cNvSpPr>
          <p:nvPr>
            <p:ph type="title"/>
          </p:nvPr>
        </p:nvSpPr>
        <p:spPr>
          <a:xfrm>
            <a:off x="2326975" y="4662063"/>
            <a:ext cx="4032850" cy="519787"/>
          </a:xfrm>
        </p:spPr>
        <p:txBody>
          <a:bodyPr>
            <a:normAutofit fontScale="90000"/>
          </a:bodyPr>
          <a:lstStyle/>
          <a:p>
            <a:r>
              <a:rPr lang="en-US" dirty="0">
                <a:hlinkClick r:id="rId3"/>
              </a:rPr>
              <a:t>Site walk through for industry</a:t>
            </a:r>
            <a:endParaRPr lang="en-AU" dirty="0"/>
          </a:p>
        </p:txBody>
      </p:sp>
      <p:pic>
        <p:nvPicPr>
          <p:cNvPr id="5" name="Picture 4">
            <a:extLst>
              <a:ext uri="{FF2B5EF4-FFF2-40B4-BE49-F238E27FC236}">
                <a16:creationId xmlns:a16="http://schemas.microsoft.com/office/drawing/2014/main" id="{5C757A2E-9451-1832-A0AB-AFD70BFF093C}"/>
              </a:ext>
            </a:extLst>
          </p:cNvPr>
          <p:cNvPicPr>
            <a:picLocks noChangeAspect="1"/>
          </p:cNvPicPr>
          <p:nvPr/>
        </p:nvPicPr>
        <p:blipFill>
          <a:blip r:embed="rId4"/>
          <a:stretch>
            <a:fillRect/>
          </a:stretch>
        </p:blipFill>
        <p:spPr>
          <a:xfrm>
            <a:off x="0" y="144600"/>
            <a:ext cx="9144000" cy="4278104"/>
          </a:xfrm>
          <a:prstGeom prst="rect">
            <a:avLst/>
          </a:prstGeom>
        </p:spPr>
      </p:pic>
    </p:spTree>
    <p:extLst>
      <p:ext uri="{BB962C8B-B14F-4D97-AF65-F5344CB8AC3E}">
        <p14:creationId xmlns:p14="http://schemas.microsoft.com/office/powerpoint/2010/main" val="1102712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8031-1ED9-2E67-1A4C-8DBACC4EFFA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79602E3-FE86-DEBE-18E8-7575F09D9402}"/>
              </a:ext>
            </a:extLst>
          </p:cNvPr>
          <p:cNvPicPr>
            <a:picLocks noChangeAspect="1"/>
          </p:cNvPicPr>
          <p:nvPr/>
        </p:nvPicPr>
        <p:blipFill>
          <a:blip r:embed="rId3"/>
          <a:srcRect l="2042" t="-916" r="1510"/>
          <a:stretch>
            <a:fillRect/>
          </a:stretch>
        </p:blipFill>
        <p:spPr>
          <a:xfrm>
            <a:off x="138707" y="820539"/>
            <a:ext cx="6551378" cy="3718837"/>
          </a:xfrm>
          <a:prstGeom prst="rect">
            <a:avLst/>
          </a:prstGeom>
        </p:spPr>
      </p:pic>
      <p:sp>
        <p:nvSpPr>
          <p:cNvPr id="3" name="Title 2">
            <a:extLst>
              <a:ext uri="{FF2B5EF4-FFF2-40B4-BE49-F238E27FC236}">
                <a16:creationId xmlns:a16="http://schemas.microsoft.com/office/drawing/2014/main" id="{86B17228-1ECC-B1A7-C9F7-97FD4123D222}"/>
              </a:ext>
            </a:extLst>
          </p:cNvPr>
          <p:cNvSpPr>
            <a:spLocks noGrp="1"/>
          </p:cNvSpPr>
          <p:nvPr>
            <p:ph type="title"/>
          </p:nvPr>
        </p:nvSpPr>
        <p:spPr>
          <a:xfrm>
            <a:off x="250188" y="300327"/>
            <a:ext cx="4321812" cy="519787"/>
          </a:xfrm>
        </p:spPr>
        <p:txBody>
          <a:bodyPr>
            <a:normAutofit fontScale="90000"/>
          </a:bodyPr>
          <a:lstStyle/>
          <a:p>
            <a:r>
              <a:rPr lang="en-US" dirty="0"/>
              <a:t>Healthy Active by Design</a:t>
            </a:r>
            <a:br>
              <a:rPr lang="en-US" dirty="0"/>
            </a:br>
            <a:endParaRPr lang="en-AU" dirty="0"/>
          </a:p>
        </p:txBody>
      </p:sp>
      <p:sp>
        <p:nvSpPr>
          <p:cNvPr id="4" name="Content Placeholder 3">
            <a:extLst>
              <a:ext uri="{FF2B5EF4-FFF2-40B4-BE49-F238E27FC236}">
                <a16:creationId xmlns:a16="http://schemas.microsoft.com/office/drawing/2014/main" id="{A1CDA0A1-4075-0FBC-5E26-07C6277B1694}"/>
              </a:ext>
            </a:extLst>
          </p:cNvPr>
          <p:cNvSpPr>
            <a:spLocks noGrp="1"/>
          </p:cNvSpPr>
          <p:nvPr>
            <p:ph idx="14"/>
          </p:nvPr>
        </p:nvSpPr>
        <p:spPr>
          <a:xfrm>
            <a:off x="6985416" y="1753849"/>
            <a:ext cx="2063292" cy="1826762"/>
          </a:xfrm>
        </p:spPr>
        <p:txBody>
          <a:bodyPr/>
          <a:lstStyle/>
          <a:p>
            <a:r>
              <a:rPr lang="en-US" sz="1500" dirty="0"/>
              <a:t>Each design feature includes:</a:t>
            </a:r>
          </a:p>
          <a:p>
            <a:endParaRPr lang="en-US" sz="500" dirty="0"/>
          </a:p>
          <a:p>
            <a:pPr marL="285750" indent="-285750">
              <a:buFont typeface="Arial" panose="020B0604020202020204" pitchFamily="34" charset="0"/>
              <a:buChar char="•"/>
            </a:pPr>
            <a:r>
              <a:rPr lang="en-US" sz="1500" dirty="0"/>
              <a:t>impacts on health</a:t>
            </a:r>
            <a:endParaRPr lang="en-US" sz="500" dirty="0"/>
          </a:p>
          <a:p>
            <a:pPr marL="285750" indent="-285750">
              <a:buFont typeface="Arial" panose="020B0604020202020204" pitchFamily="34" charset="0"/>
              <a:buChar char="•"/>
            </a:pPr>
            <a:r>
              <a:rPr lang="en-US" sz="1500" dirty="0"/>
              <a:t>evidence base</a:t>
            </a:r>
            <a:endParaRPr lang="en-US" sz="500" dirty="0"/>
          </a:p>
          <a:p>
            <a:pPr marL="285750" indent="-285750">
              <a:buFont typeface="Arial" panose="020B0604020202020204" pitchFamily="34" charset="0"/>
              <a:buChar char="•"/>
            </a:pPr>
            <a:r>
              <a:rPr lang="en-US" sz="1500" dirty="0"/>
              <a:t>case studies</a:t>
            </a:r>
            <a:endParaRPr lang="en-US" sz="500" dirty="0"/>
          </a:p>
          <a:p>
            <a:pPr marL="285750" indent="-285750">
              <a:buFont typeface="Arial" panose="020B0604020202020204" pitchFamily="34" charset="0"/>
              <a:buChar char="•"/>
            </a:pPr>
            <a:r>
              <a:rPr lang="en-US" sz="1500" dirty="0"/>
              <a:t>international examples</a:t>
            </a:r>
            <a:endParaRPr lang="en-US" sz="500" dirty="0"/>
          </a:p>
          <a:p>
            <a:pPr marL="285750" indent="-285750">
              <a:buFont typeface="Arial" panose="020B0604020202020204" pitchFamily="34" charset="0"/>
              <a:buChar char="•"/>
            </a:pPr>
            <a:r>
              <a:rPr lang="en-US" sz="1500" dirty="0"/>
              <a:t>design checklists</a:t>
            </a:r>
            <a:endParaRPr lang="en-AU" sz="1500" dirty="0"/>
          </a:p>
        </p:txBody>
      </p:sp>
      <p:sp>
        <p:nvSpPr>
          <p:cNvPr id="5" name="Content Placeholder 4">
            <a:extLst>
              <a:ext uri="{FF2B5EF4-FFF2-40B4-BE49-F238E27FC236}">
                <a16:creationId xmlns:a16="http://schemas.microsoft.com/office/drawing/2014/main" id="{D68CD8B9-ACBD-7C9B-53E6-1E4BF475663C}"/>
              </a:ext>
            </a:extLst>
          </p:cNvPr>
          <p:cNvSpPr>
            <a:spLocks noGrp="1"/>
          </p:cNvSpPr>
          <p:nvPr>
            <p:ph idx="16"/>
          </p:nvPr>
        </p:nvSpPr>
        <p:spPr>
          <a:xfrm>
            <a:off x="250188" y="560221"/>
            <a:ext cx="4032850" cy="174685"/>
          </a:xfrm>
        </p:spPr>
        <p:txBody>
          <a:bodyPr/>
          <a:lstStyle/>
          <a:p>
            <a:r>
              <a:rPr lang="en-US" sz="1600" dirty="0"/>
              <a:t>Eight design features</a:t>
            </a:r>
            <a:endParaRPr lang="en-AU" sz="1600" dirty="0"/>
          </a:p>
        </p:txBody>
      </p:sp>
      <p:sp>
        <p:nvSpPr>
          <p:cNvPr id="6" name="Content Placeholder 5">
            <a:extLst>
              <a:ext uri="{FF2B5EF4-FFF2-40B4-BE49-F238E27FC236}">
                <a16:creationId xmlns:a16="http://schemas.microsoft.com/office/drawing/2014/main" id="{AC745530-8F33-9FEC-3987-D65F5D220E84}"/>
              </a:ext>
            </a:extLst>
          </p:cNvPr>
          <p:cNvSpPr>
            <a:spLocks noGrp="1"/>
          </p:cNvSpPr>
          <p:nvPr>
            <p:ph sz="quarter" idx="20"/>
          </p:nvPr>
        </p:nvSpPr>
        <p:spPr/>
        <p:txBody>
          <a:bodyPr/>
          <a:lstStyle/>
          <a:p>
            <a:pPr algn="r"/>
            <a:r>
              <a:rPr lang="en-US" dirty="0"/>
              <a:t>For industry</a:t>
            </a:r>
            <a:endParaRPr lang="en-AU" dirty="0"/>
          </a:p>
        </p:txBody>
      </p:sp>
    </p:spTree>
    <p:extLst>
      <p:ext uri="{BB962C8B-B14F-4D97-AF65-F5344CB8AC3E}">
        <p14:creationId xmlns:p14="http://schemas.microsoft.com/office/powerpoint/2010/main" val="4063068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E1ECD-BCFF-E9A8-B4C4-5D0DC25D0C4C}"/>
              </a:ext>
            </a:extLst>
          </p:cNvPr>
          <p:cNvSpPr>
            <a:spLocks noGrp="1"/>
          </p:cNvSpPr>
          <p:nvPr>
            <p:ph type="title"/>
          </p:nvPr>
        </p:nvSpPr>
        <p:spPr>
          <a:xfrm>
            <a:off x="924442" y="792403"/>
            <a:ext cx="3647558" cy="519787"/>
          </a:xfrm>
        </p:spPr>
        <p:txBody>
          <a:bodyPr>
            <a:normAutofit/>
          </a:bodyPr>
          <a:lstStyle/>
          <a:p>
            <a:r>
              <a:rPr lang="en-US" dirty="0"/>
              <a:t>Healthy active ageing</a:t>
            </a:r>
            <a:endParaRPr lang="en-AU" dirty="0"/>
          </a:p>
        </p:txBody>
      </p:sp>
      <p:sp>
        <p:nvSpPr>
          <p:cNvPr id="6" name="Content Placeholder 5">
            <a:extLst>
              <a:ext uri="{FF2B5EF4-FFF2-40B4-BE49-F238E27FC236}">
                <a16:creationId xmlns:a16="http://schemas.microsoft.com/office/drawing/2014/main" id="{88887FA9-E860-EE7E-88DA-9FC148C2F629}"/>
              </a:ext>
            </a:extLst>
          </p:cNvPr>
          <p:cNvSpPr>
            <a:spLocks noGrp="1"/>
          </p:cNvSpPr>
          <p:nvPr>
            <p:ph sz="quarter" idx="20"/>
          </p:nvPr>
        </p:nvSpPr>
        <p:spPr/>
        <p:txBody>
          <a:bodyPr/>
          <a:lstStyle/>
          <a:p>
            <a:pPr algn="r"/>
            <a:r>
              <a:rPr lang="en-US" dirty="0"/>
              <a:t>Supporting modules</a:t>
            </a:r>
            <a:endParaRPr lang="en-AU" dirty="0"/>
          </a:p>
        </p:txBody>
      </p:sp>
      <p:pic>
        <p:nvPicPr>
          <p:cNvPr id="8" name="Picture 7">
            <a:extLst>
              <a:ext uri="{FF2B5EF4-FFF2-40B4-BE49-F238E27FC236}">
                <a16:creationId xmlns:a16="http://schemas.microsoft.com/office/drawing/2014/main" id="{8B789DC8-FB7C-A944-629D-EE562F3807E9}"/>
              </a:ext>
            </a:extLst>
          </p:cNvPr>
          <p:cNvPicPr>
            <a:picLocks noChangeAspect="1"/>
          </p:cNvPicPr>
          <p:nvPr/>
        </p:nvPicPr>
        <p:blipFill>
          <a:blip r:embed="rId3"/>
          <a:srcRect l="7111" t="5159" r="3157" b="7427"/>
          <a:stretch>
            <a:fillRect/>
          </a:stretch>
        </p:blipFill>
        <p:spPr>
          <a:xfrm>
            <a:off x="155912" y="1472034"/>
            <a:ext cx="4416088" cy="2753125"/>
          </a:xfrm>
          <a:prstGeom prst="rect">
            <a:avLst/>
          </a:prstGeom>
        </p:spPr>
      </p:pic>
      <p:sp>
        <p:nvSpPr>
          <p:cNvPr id="10" name="TextBox 9">
            <a:extLst>
              <a:ext uri="{FF2B5EF4-FFF2-40B4-BE49-F238E27FC236}">
                <a16:creationId xmlns:a16="http://schemas.microsoft.com/office/drawing/2014/main" id="{684F5030-43A7-4D84-C62D-1C8D88C99C9D}"/>
              </a:ext>
            </a:extLst>
          </p:cNvPr>
          <p:cNvSpPr txBox="1"/>
          <p:nvPr/>
        </p:nvSpPr>
        <p:spPr>
          <a:xfrm>
            <a:off x="5146903" y="792741"/>
            <a:ext cx="3774002" cy="830997"/>
          </a:xfrm>
          <a:prstGeom prst="rect">
            <a:avLst/>
          </a:prstGeom>
          <a:noFill/>
        </p:spPr>
        <p:txBody>
          <a:bodyPr wrap="square">
            <a:spAutoFit/>
          </a:bodyPr>
          <a:lstStyle/>
          <a:p>
            <a:pPr algn="ctr"/>
            <a:r>
              <a:rPr lang="en-US" sz="2400" b="1" dirty="0">
                <a:solidFill>
                  <a:srgbClr val="002060"/>
                </a:solidFill>
                <a:latin typeface="Avalon" panose="020B0502020202020204" pitchFamily="34" charset="0"/>
              </a:rPr>
              <a:t>Walkability </a:t>
            </a:r>
          </a:p>
          <a:p>
            <a:pPr algn="ctr"/>
            <a:r>
              <a:rPr lang="en-US" sz="2400" b="1" dirty="0">
                <a:solidFill>
                  <a:srgbClr val="002060"/>
                </a:solidFill>
                <a:latin typeface="Avalon" panose="020B0502020202020204" pitchFamily="34" charset="0"/>
              </a:rPr>
              <a:t>in less advantaged areas</a:t>
            </a:r>
            <a:endParaRPr lang="en-AU" sz="2400" b="1" dirty="0">
              <a:solidFill>
                <a:srgbClr val="002060"/>
              </a:solidFill>
              <a:latin typeface="Avalon" panose="020B0502020202020204" pitchFamily="34" charset="0"/>
            </a:endParaRPr>
          </a:p>
        </p:txBody>
      </p:sp>
      <p:pic>
        <p:nvPicPr>
          <p:cNvPr id="14" name="Picture 4">
            <a:extLst>
              <a:ext uri="{FF2B5EF4-FFF2-40B4-BE49-F238E27FC236}">
                <a16:creationId xmlns:a16="http://schemas.microsoft.com/office/drawing/2014/main" id="{4EE982F8-D3A1-B4D5-289F-048703E55F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39" t="14700" r="9244" b="12644"/>
          <a:stretch>
            <a:fillRect/>
          </a:stretch>
        </p:blipFill>
        <p:spPr bwMode="auto">
          <a:xfrm>
            <a:off x="4937128" y="1623738"/>
            <a:ext cx="4154684" cy="2396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047DC0-7476-E64A-AB8E-991AD31F75E8}"/>
              </a:ext>
            </a:extLst>
          </p:cNvPr>
          <p:cNvSpPr txBox="1"/>
          <p:nvPr/>
        </p:nvSpPr>
        <p:spPr>
          <a:xfrm>
            <a:off x="417316" y="4385003"/>
            <a:ext cx="4154684" cy="461665"/>
          </a:xfrm>
          <a:prstGeom prst="rect">
            <a:avLst/>
          </a:prstGeom>
          <a:noFill/>
        </p:spPr>
        <p:txBody>
          <a:bodyPr wrap="square" rtlCol="0">
            <a:spAutoFit/>
          </a:bodyPr>
          <a:lstStyle/>
          <a:p>
            <a:r>
              <a:rPr lang="en-US" sz="1200" i="1" dirty="0"/>
              <a:t>Source: </a:t>
            </a:r>
            <a:r>
              <a:rPr lang="en-US" sz="1200" i="1" dirty="0" err="1"/>
              <a:t>Baldassar</a:t>
            </a:r>
            <a:r>
              <a:rPr lang="en-US" sz="1200" i="1" dirty="0"/>
              <a:t>, L. &amp; Atkins, M.T. (2020) Healthy Active Ageing Rapid Evidence Review, Heart Foundation</a:t>
            </a:r>
            <a:endParaRPr lang="en-AU" sz="1200" i="1" dirty="0"/>
          </a:p>
        </p:txBody>
      </p:sp>
    </p:spTree>
    <p:extLst>
      <p:ext uri="{BB962C8B-B14F-4D97-AF65-F5344CB8AC3E}">
        <p14:creationId xmlns:p14="http://schemas.microsoft.com/office/powerpoint/2010/main" val="639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43BF8-8532-D5C6-CC5A-5D7E2C895F19}"/>
              </a:ext>
            </a:extLst>
          </p:cNvPr>
          <p:cNvSpPr>
            <a:spLocks noGrp="1"/>
          </p:cNvSpPr>
          <p:nvPr>
            <p:ph type="body" sz="quarter" idx="10"/>
          </p:nvPr>
        </p:nvSpPr>
        <p:spPr>
          <a:xfrm>
            <a:off x="-485668" y="2290424"/>
            <a:ext cx="9144000" cy="562651"/>
          </a:xfrm>
        </p:spPr>
        <p:txBody>
          <a:bodyPr/>
          <a:lstStyle/>
          <a:p>
            <a:r>
              <a:rPr lang="en-US" sz="4000" dirty="0">
                <a:latin typeface="Avalon" panose="020B0502020202020204" pitchFamily="34" charset="0"/>
                <a:cs typeface="Arial" panose="020B0604020202020204" pitchFamily="34" charset="0"/>
              </a:rPr>
              <a:t>Acknowledgement of Country</a:t>
            </a:r>
          </a:p>
        </p:txBody>
      </p:sp>
      <p:sp>
        <p:nvSpPr>
          <p:cNvPr id="4" name="TextBox 3">
            <a:extLst>
              <a:ext uri="{FF2B5EF4-FFF2-40B4-BE49-F238E27FC236}">
                <a16:creationId xmlns:a16="http://schemas.microsoft.com/office/drawing/2014/main" id="{60549B5C-F5B5-57F7-C8D7-3DEB0FED1544}"/>
              </a:ext>
            </a:extLst>
          </p:cNvPr>
          <p:cNvSpPr txBox="1"/>
          <p:nvPr/>
        </p:nvSpPr>
        <p:spPr>
          <a:xfrm>
            <a:off x="933451" y="2962460"/>
            <a:ext cx="6305763" cy="1754326"/>
          </a:xfrm>
          <a:prstGeom prst="rect">
            <a:avLst/>
          </a:prstGeom>
          <a:noFill/>
        </p:spPr>
        <p:txBody>
          <a:bodyPr wrap="square">
            <a:spAutoFit/>
          </a:bodyPr>
          <a:lstStyle/>
          <a:p>
            <a:r>
              <a:rPr lang="en-US" dirty="0">
                <a:solidFill>
                  <a:schemeClr val="bg1"/>
                </a:solidFill>
                <a:latin typeface="Avalon" panose="020B0502020202020204" pitchFamily="34" charset="0"/>
                <a:cs typeface="Arial" panose="020B0604020202020204" pitchFamily="34" charset="0"/>
              </a:rPr>
              <a:t>The Heart Foundation acknowledges the Traditional Owners and Custodians of Country throughout Australia and their continuing connection to land, waters and community. </a:t>
            </a:r>
          </a:p>
          <a:p>
            <a:endParaRPr lang="en-US" dirty="0">
              <a:solidFill>
                <a:schemeClr val="bg1"/>
              </a:solidFill>
              <a:latin typeface="Avalon" panose="020B0502020202020204" pitchFamily="34" charset="0"/>
              <a:cs typeface="Arial" panose="020B0604020202020204" pitchFamily="34" charset="0"/>
            </a:endParaRPr>
          </a:p>
          <a:p>
            <a:r>
              <a:rPr lang="en-US" dirty="0">
                <a:solidFill>
                  <a:schemeClr val="bg1"/>
                </a:solidFill>
                <a:latin typeface="Avalon" panose="020B0502020202020204" pitchFamily="34" charset="0"/>
                <a:cs typeface="Arial" panose="020B0604020202020204" pitchFamily="34" charset="0"/>
              </a:rPr>
              <a:t>We pay our respect to them and their cultures, and Elders past, present and emerging. </a:t>
            </a:r>
          </a:p>
        </p:txBody>
      </p:sp>
    </p:spTree>
    <p:extLst>
      <p:ext uri="{BB962C8B-B14F-4D97-AF65-F5344CB8AC3E}">
        <p14:creationId xmlns:p14="http://schemas.microsoft.com/office/powerpoint/2010/main" val="116609020"/>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D3B7-B180-D22E-781F-E4A2BDE8B2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B4C93D-81CC-EF15-0982-A9C234F48BF1}"/>
              </a:ext>
            </a:extLst>
          </p:cNvPr>
          <p:cNvSpPr>
            <a:spLocks noGrp="1"/>
          </p:cNvSpPr>
          <p:nvPr>
            <p:ph type="title"/>
          </p:nvPr>
        </p:nvSpPr>
        <p:spPr>
          <a:xfrm>
            <a:off x="250440" y="133994"/>
            <a:ext cx="4032850" cy="519787"/>
          </a:xfrm>
        </p:spPr>
        <p:txBody>
          <a:bodyPr/>
          <a:lstStyle/>
          <a:p>
            <a:r>
              <a:rPr lang="en-US" dirty="0"/>
              <a:t>Case studies</a:t>
            </a:r>
            <a:endParaRPr lang="en-AU" dirty="0"/>
          </a:p>
        </p:txBody>
      </p:sp>
      <p:pic>
        <p:nvPicPr>
          <p:cNvPr id="8" name="Picture 7" descr="A collage of photos of various activities&#10;&#10;AI-generated content may be incorrect.">
            <a:hlinkClick r:id="rId3"/>
            <a:extLst>
              <a:ext uri="{FF2B5EF4-FFF2-40B4-BE49-F238E27FC236}">
                <a16:creationId xmlns:a16="http://schemas.microsoft.com/office/drawing/2014/main" id="{AC9D963A-38AD-28DD-E7CF-8B5E8B3D7FFD}"/>
              </a:ext>
            </a:extLst>
          </p:cNvPr>
          <p:cNvPicPr>
            <a:picLocks noChangeAspect="1"/>
          </p:cNvPicPr>
          <p:nvPr/>
        </p:nvPicPr>
        <p:blipFill>
          <a:blip r:embed="rId4">
            <a:extLst>
              <a:ext uri="{28A0092B-C50C-407E-A947-70E740481C1C}">
                <a14:useLocalDpi xmlns:a14="http://schemas.microsoft.com/office/drawing/2010/main" val="0"/>
              </a:ext>
            </a:extLst>
          </a:blip>
          <a:srcRect l="678" t="163" r="508" b="489"/>
          <a:stretch>
            <a:fillRect/>
          </a:stretch>
        </p:blipFill>
        <p:spPr>
          <a:xfrm>
            <a:off x="2578544" y="333183"/>
            <a:ext cx="4270295" cy="4462485"/>
          </a:xfrm>
          <a:prstGeom prst="rect">
            <a:avLst/>
          </a:prstGeom>
        </p:spPr>
      </p:pic>
    </p:spTree>
    <p:extLst>
      <p:ext uri="{BB962C8B-B14F-4D97-AF65-F5344CB8AC3E}">
        <p14:creationId xmlns:p14="http://schemas.microsoft.com/office/powerpoint/2010/main" val="156356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57FB1-7644-9403-2846-5E95C247127B}"/>
              </a:ext>
            </a:extLst>
          </p:cNvPr>
          <p:cNvSpPr>
            <a:spLocks noGrp="1"/>
          </p:cNvSpPr>
          <p:nvPr>
            <p:ph type="title"/>
          </p:nvPr>
        </p:nvSpPr>
        <p:spPr>
          <a:xfrm>
            <a:off x="250188" y="318666"/>
            <a:ext cx="4032850" cy="519787"/>
          </a:xfrm>
        </p:spPr>
        <p:txBody>
          <a:bodyPr/>
          <a:lstStyle/>
          <a:p>
            <a:r>
              <a:rPr lang="en-US" dirty="0"/>
              <a:t>Evidence papers</a:t>
            </a:r>
            <a:endParaRPr lang="en-AU" dirty="0"/>
          </a:p>
        </p:txBody>
      </p:sp>
      <p:sp>
        <p:nvSpPr>
          <p:cNvPr id="4" name="Content Placeholder 3">
            <a:extLst>
              <a:ext uri="{FF2B5EF4-FFF2-40B4-BE49-F238E27FC236}">
                <a16:creationId xmlns:a16="http://schemas.microsoft.com/office/drawing/2014/main" id="{EB229A8D-1F74-B4E8-23AE-6780654DEFD5}"/>
              </a:ext>
            </a:extLst>
          </p:cNvPr>
          <p:cNvSpPr>
            <a:spLocks noGrp="1"/>
          </p:cNvSpPr>
          <p:nvPr>
            <p:ph idx="14"/>
          </p:nvPr>
        </p:nvSpPr>
        <p:spPr>
          <a:xfrm>
            <a:off x="338324" y="1275976"/>
            <a:ext cx="4032850" cy="3373142"/>
          </a:xfrm>
        </p:spPr>
        <p:txBody>
          <a:bodyPr/>
          <a:lstStyle/>
          <a:p>
            <a:r>
              <a:rPr lang="en-US" sz="1400" dirty="0"/>
              <a:t>Recently launched (2025)</a:t>
            </a:r>
          </a:p>
          <a:p>
            <a:pPr marL="285743" indent="-285743">
              <a:buFont typeface="Arial" panose="020B0604020202020204" pitchFamily="34" charset="0"/>
              <a:buChar char="•"/>
            </a:pPr>
            <a:r>
              <a:rPr lang="en-US" sz="1400" dirty="0"/>
              <a:t>Active school travel</a:t>
            </a:r>
          </a:p>
          <a:p>
            <a:pPr marL="285743" indent="-285743">
              <a:buFont typeface="Arial" panose="020B0604020202020204" pitchFamily="34" charset="0"/>
              <a:buChar char="•"/>
            </a:pPr>
            <a:r>
              <a:rPr lang="en-US" sz="1400" dirty="0"/>
              <a:t>Designing for density</a:t>
            </a:r>
          </a:p>
          <a:p>
            <a:pPr marL="285743" indent="-285743">
              <a:buFont typeface="Arial" panose="020B0604020202020204" pitchFamily="34" charset="0"/>
              <a:buChar char="•"/>
            </a:pPr>
            <a:r>
              <a:rPr lang="en-US" sz="1400" dirty="0"/>
              <a:t>The heart of road use</a:t>
            </a:r>
          </a:p>
          <a:p>
            <a:pPr marL="285743" indent="-285743">
              <a:buFont typeface="Arial" panose="020B0604020202020204" pitchFamily="34" charset="0"/>
              <a:buChar char="•"/>
            </a:pPr>
            <a:r>
              <a:rPr lang="en-US" sz="1400" dirty="0"/>
              <a:t>Good for business</a:t>
            </a:r>
          </a:p>
          <a:p>
            <a:pPr marL="285743" indent="-285743">
              <a:buFont typeface="Arial" panose="020B0604020202020204" pitchFamily="34" charset="0"/>
              <a:buChar char="•"/>
            </a:pPr>
            <a:r>
              <a:rPr lang="en-US" sz="1400" dirty="0"/>
              <a:t>Walkability and the built environment</a:t>
            </a:r>
            <a:endParaRPr lang="en-AU" sz="1400" dirty="0"/>
          </a:p>
        </p:txBody>
      </p:sp>
      <p:sp>
        <p:nvSpPr>
          <p:cNvPr id="5" name="Content Placeholder 4">
            <a:extLst>
              <a:ext uri="{FF2B5EF4-FFF2-40B4-BE49-F238E27FC236}">
                <a16:creationId xmlns:a16="http://schemas.microsoft.com/office/drawing/2014/main" id="{01C3CECC-A3A3-3736-20CC-5F070E33DB27}"/>
              </a:ext>
            </a:extLst>
          </p:cNvPr>
          <p:cNvSpPr>
            <a:spLocks noGrp="1"/>
          </p:cNvSpPr>
          <p:nvPr>
            <p:ph idx="16"/>
          </p:nvPr>
        </p:nvSpPr>
        <p:spPr>
          <a:xfrm>
            <a:off x="338324" y="900768"/>
            <a:ext cx="4032850" cy="174685"/>
          </a:xfrm>
        </p:spPr>
        <p:txBody>
          <a:bodyPr/>
          <a:lstStyle/>
          <a:p>
            <a:r>
              <a:rPr lang="en-US" sz="2000" dirty="0"/>
              <a:t>Publications and policies</a:t>
            </a:r>
            <a:endParaRPr lang="en-AU" sz="2000" dirty="0"/>
          </a:p>
        </p:txBody>
      </p:sp>
      <p:sp>
        <p:nvSpPr>
          <p:cNvPr id="6" name="Content Placeholder 5">
            <a:extLst>
              <a:ext uri="{FF2B5EF4-FFF2-40B4-BE49-F238E27FC236}">
                <a16:creationId xmlns:a16="http://schemas.microsoft.com/office/drawing/2014/main" id="{E4ED1B59-D5E1-B237-051A-1AD5A794B3AD}"/>
              </a:ext>
            </a:extLst>
          </p:cNvPr>
          <p:cNvSpPr>
            <a:spLocks noGrp="1"/>
          </p:cNvSpPr>
          <p:nvPr>
            <p:ph sz="quarter" idx="20"/>
          </p:nvPr>
        </p:nvSpPr>
        <p:spPr>
          <a:xfrm>
            <a:off x="7259128" y="70004"/>
            <a:ext cx="1884872" cy="326811"/>
          </a:xfrm>
        </p:spPr>
        <p:txBody>
          <a:bodyPr/>
          <a:lstStyle/>
          <a:p>
            <a:pPr algn="r"/>
            <a:r>
              <a:rPr lang="en-US" dirty="0"/>
              <a:t>Publications and policies</a:t>
            </a:r>
            <a:endParaRPr lang="en-AU" dirty="0"/>
          </a:p>
        </p:txBody>
      </p:sp>
      <p:pic>
        <p:nvPicPr>
          <p:cNvPr id="12" name="Picture 11" descr="A screenshot of a phone&#10;&#10;AI-generated content may be incorrect.">
            <a:extLst>
              <a:ext uri="{FF2B5EF4-FFF2-40B4-BE49-F238E27FC236}">
                <a16:creationId xmlns:a16="http://schemas.microsoft.com/office/drawing/2014/main" id="{F9DEC9FF-055E-1CF3-672D-0DF2C434C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68" y="578559"/>
            <a:ext cx="1524488" cy="2186517"/>
          </a:xfrm>
          <a:prstGeom prst="rect">
            <a:avLst/>
          </a:prstGeom>
          <a:effectLst>
            <a:outerShdw blurRad="50800" dist="38100" dir="2700000">
              <a:srgbClr val="000000">
                <a:alpha val="40000"/>
              </a:srgbClr>
            </a:outerShdw>
          </a:effectLst>
        </p:spPr>
      </p:pic>
      <p:pic>
        <p:nvPicPr>
          <p:cNvPr id="13" name="Picture 12" descr="A person and dog standing in water&#10;&#10;AI-generated content may be incorrect.">
            <a:extLst>
              <a:ext uri="{FF2B5EF4-FFF2-40B4-BE49-F238E27FC236}">
                <a16:creationId xmlns:a16="http://schemas.microsoft.com/office/drawing/2014/main" id="{843CD295-B78F-6099-7377-EA087BAE5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579" y="578559"/>
            <a:ext cx="1536636" cy="2186517"/>
          </a:xfrm>
          <a:prstGeom prst="rect">
            <a:avLst/>
          </a:prstGeom>
          <a:effectLst>
            <a:outerShdw blurRad="50800" dist="38100" dir="2700000">
              <a:srgbClr val="000000">
                <a:alpha val="40000"/>
              </a:srgbClr>
            </a:outerShdw>
          </a:effectLst>
        </p:spPr>
      </p:pic>
      <p:pic>
        <p:nvPicPr>
          <p:cNvPr id="14" name="Picture 13" descr="A person teaching a child to ride a bike&#10;&#10;AI-generated content may be incorrect.">
            <a:extLst>
              <a:ext uri="{FF2B5EF4-FFF2-40B4-BE49-F238E27FC236}">
                <a16:creationId xmlns:a16="http://schemas.microsoft.com/office/drawing/2014/main" id="{2CD70F69-B1C0-C2A8-9258-71FD20BE5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468" y="2962547"/>
            <a:ext cx="1524488" cy="2152218"/>
          </a:xfrm>
          <a:prstGeom prst="rect">
            <a:avLst/>
          </a:prstGeom>
          <a:effectLst>
            <a:outerShdw blurRad="50800" dist="38100" dir="2700000">
              <a:srgbClr val="000000">
                <a:alpha val="40000"/>
              </a:srgbClr>
            </a:outerShdw>
          </a:effectLst>
        </p:spPr>
      </p:pic>
      <p:pic>
        <p:nvPicPr>
          <p:cNvPr id="7" name="Picture 6" descr="A group of people walking on a sidewalk&#10;&#10;AI-generated content may be incorrect.">
            <a:extLst>
              <a:ext uri="{FF2B5EF4-FFF2-40B4-BE49-F238E27FC236}">
                <a16:creationId xmlns:a16="http://schemas.microsoft.com/office/drawing/2014/main" id="{FA3A14B3-C367-64FF-7DB6-2C8DBF78DA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579" y="2962547"/>
            <a:ext cx="1536636" cy="2169369"/>
          </a:xfrm>
          <a:prstGeom prst="rect">
            <a:avLst/>
          </a:prstGeom>
        </p:spPr>
      </p:pic>
      <p:pic>
        <p:nvPicPr>
          <p:cNvPr id="8" name="Picture 7">
            <a:extLst>
              <a:ext uri="{FF2B5EF4-FFF2-40B4-BE49-F238E27FC236}">
                <a16:creationId xmlns:a16="http://schemas.microsoft.com/office/drawing/2014/main" id="{97B475CA-977F-26C6-7A25-92EFFF20E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0165" y="2956983"/>
            <a:ext cx="1545746" cy="2186517"/>
          </a:xfrm>
          <a:prstGeom prst="rect">
            <a:avLst/>
          </a:prstGeom>
        </p:spPr>
      </p:pic>
    </p:spTree>
    <p:extLst>
      <p:ext uri="{BB962C8B-B14F-4D97-AF65-F5344CB8AC3E}">
        <p14:creationId xmlns:p14="http://schemas.microsoft.com/office/powerpoint/2010/main" val="2875538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omputer screen&#10;&#10;AI-generated content may be incorrect.">
            <a:extLst>
              <a:ext uri="{FF2B5EF4-FFF2-40B4-BE49-F238E27FC236}">
                <a16:creationId xmlns:a16="http://schemas.microsoft.com/office/drawing/2014/main" id="{53B15259-D314-2B03-D996-00349B35C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6" y="1210475"/>
            <a:ext cx="8938847" cy="3212469"/>
          </a:xfrm>
          <a:prstGeom prst="rect">
            <a:avLst/>
          </a:prstGeom>
        </p:spPr>
      </p:pic>
      <p:sp>
        <p:nvSpPr>
          <p:cNvPr id="3" name="Title 2">
            <a:extLst>
              <a:ext uri="{FF2B5EF4-FFF2-40B4-BE49-F238E27FC236}">
                <a16:creationId xmlns:a16="http://schemas.microsoft.com/office/drawing/2014/main" id="{832795F1-873F-D560-5ED0-4CD8E873503A}"/>
              </a:ext>
            </a:extLst>
          </p:cNvPr>
          <p:cNvSpPr>
            <a:spLocks noGrp="1"/>
          </p:cNvSpPr>
          <p:nvPr>
            <p:ph type="title"/>
          </p:nvPr>
        </p:nvSpPr>
        <p:spPr>
          <a:xfrm>
            <a:off x="324079" y="200769"/>
            <a:ext cx="4032850" cy="519787"/>
          </a:xfrm>
        </p:spPr>
        <p:txBody>
          <a:bodyPr/>
          <a:lstStyle/>
          <a:p>
            <a:r>
              <a:rPr lang="en-US" dirty="0"/>
              <a:t>Design checklists</a:t>
            </a:r>
            <a:endParaRPr lang="en-AU" dirty="0"/>
          </a:p>
        </p:txBody>
      </p:sp>
      <p:sp>
        <p:nvSpPr>
          <p:cNvPr id="2" name="TextBox 1">
            <a:extLst>
              <a:ext uri="{FF2B5EF4-FFF2-40B4-BE49-F238E27FC236}">
                <a16:creationId xmlns:a16="http://schemas.microsoft.com/office/drawing/2014/main" id="{F4D7EA41-CA8E-B127-64E3-E1F6893AD142}"/>
              </a:ext>
            </a:extLst>
          </p:cNvPr>
          <p:cNvSpPr txBox="1"/>
          <p:nvPr/>
        </p:nvSpPr>
        <p:spPr>
          <a:xfrm>
            <a:off x="324079" y="720556"/>
            <a:ext cx="2746136" cy="923330"/>
          </a:xfrm>
          <a:prstGeom prst="rect">
            <a:avLst/>
          </a:prstGeom>
          <a:noFill/>
        </p:spPr>
        <p:txBody>
          <a:bodyPr wrap="none" lIns="91440" tIns="45720" rIns="91440" bIns="45720" rtlCol="0" anchor="t">
            <a:spAutoFit/>
          </a:bodyPr>
          <a:lstStyle/>
          <a:p>
            <a:r>
              <a:rPr lang="en-US" dirty="0">
                <a:solidFill>
                  <a:srgbClr val="002060"/>
                </a:solidFill>
                <a:latin typeface="Avalon" panose="020B0502020202020204" pitchFamily="34" charset="0"/>
              </a:rPr>
              <a:t>Available for each of the:</a:t>
            </a:r>
          </a:p>
          <a:p>
            <a:pPr marL="285750" indent="-285750">
              <a:buFont typeface="Arial" panose="020B0604020202020204" pitchFamily="34" charset="0"/>
              <a:buChar char="•"/>
            </a:pPr>
            <a:r>
              <a:rPr lang="en-US" dirty="0">
                <a:solidFill>
                  <a:srgbClr val="002060"/>
                </a:solidFill>
                <a:latin typeface="Avalon" panose="020B0502020202020204" pitchFamily="34" charset="0"/>
                <a:ea typeface="Calibri"/>
                <a:cs typeface="Calibri"/>
              </a:rPr>
              <a:t>8 design features</a:t>
            </a:r>
          </a:p>
          <a:p>
            <a:pPr marL="285750" indent="-285750">
              <a:buFont typeface="Arial" panose="020B0604020202020204" pitchFamily="34" charset="0"/>
              <a:buChar char="•"/>
            </a:pPr>
            <a:r>
              <a:rPr lang="en-US" dirty="0">
                <a:solidFill>
                  <a:srgbClr val="002060"/>
                </a:solidFill>
                <a:latin typeface="Avalon" panose="020B0502020202020204" pitchFamily="34" charset="0"/>
                <a:ea typeface="Calibri"/>
                <a:cs typeface="Calibri"/>
              </a:rPr>
              <a:t>2 supporting modules</a:t>
            </a:r>
            <a:endParaRPr lang="en-AU" dirty="0">
              <a:solidFill>
                <a:srgbClr val="002060"/>
              </a:solidFill>
              <a:latin typeface="Avalon" panose="020B0502020202020204" pitchFamily="34" charset="0"/>
              <a:ea typeface="Calibri"/>
              <a:cs typeface="Calibri"/>
            </a:endParaRPr>
          </a:p>
        </p:txBody>
      </p:sp>
    </p:spTree>
    <p:extLst>
      <p:ext uri="{BB962C8B-B14F-4D97-AF65-F5344CB8AC3E}">
        <p14:creationId xmlns:p14="http://schemas.microsoft.com/office/powerpoint/2010/main" val="61018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E6822B-CE67-46F8-7D48-3F512420ED5F}"/>
              </a:ext>
            </a:extLst>
          </p:cNvPr>
          <p:cNvSpPr>
            <a:spLocks noGrp="1"/>
          </p:cNvSpPr>
          <p:nvPr>
            <p:ph type="title"/>
          </p:nvPr>
        </p:nvSpPr>
        <p:spPr>
          <a:xfrm>
            <a:off x="128268" y="40434"/>
            <a:ext cx="4032850" cy="519787"/>
          </a:xfrm>
        </p:spPr>
        <p:txBody>
          <a:bodyPr/>
          <a:lstStyle/>
          <a:p>
            <a:r>
              <a:rPr lang="en-US" dirty="0"/>
              <a:t>Real world examples</a:t>
            </a:r>
            <a:endParaRPr lang="en-AU" dirty="0"/>
          </a:p>
        </p:txBody>
      </p:sp>
      <p:pic>
        <p:nvPicPr>
          <p:cNvPr id="2050" name="Picture 2">
            <a:extLst>
              <a:ext uri="{FF2B5EF4-FFF2-40B4-BE49-F238E27FC236}">
                <a16:creationId xmlns:a16="http://schemas.microsoft.com/office/drawing/2014/main" id="{B1EBB37A-5182-B816-A62B-ED9FFB863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912" y="0"/>
            <a:ext cx="4133088" cy="24432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p of a neighborhood&#10;&#10;AI-generated content may be incorrect.">
            <a:extLst>
              <a:ext uri="{FF2B5EF4-FFF2-40B4-BE49-F238E27FC236}">
                <a16:creationId xmlns:a16="http://schemas.microsoft.com/office/drawing/2014/main" id="{345773FE-EDC4-FF6A-4B95-CC4D720C0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913" y="2218181"/>
            <a:ext cx="4133088" cy="2942115"/>
          </a:xfrm>
          <a:prstGeom prst="rect">
            <a:avLst/>
          </a:prstGeom>
        </p:spPr>
      </p:pic>
      <p:sp>
        <p:nvSpPr>
          <p:cNvPr id="9" name="TextBox 8">
            <a:extLst>
              <a:ext uri="{FF2B5EF4-FFF2-40B4-BE49-F238E27FC236}">
                <a16:creationId xmlns:a16="http://schemas.microsoft.com/office/drawing/2014/main" id="{9C0585B8-42A9-68B8-0526-18B9561BC6F3}"/>
              </a:ext>
            </a:extLst>
          </p:cNvPr>
          <p:cNvSpPr txBox="1"/>
          <p:nvPr/>
        </p:nvSpPr>
        <p:spPr>
          <a:xfrm>
            <a:off x="6851256" y="2201656"/>
            <a:ext cx="2292744" cy="369332"/>
          </a:xfrm>
          <a:prstGeom prst="rect">
            <a:avLst/>
          </a:prstGeom>
          <a:noFill/>
        </p:spPr>
        <p:txBody>
          <a:bodyPr wrap="none" rtlCol="0">
            <a:spAutoFit/>
          </a:bodyPr>
          <a:lstStyle/>
          <a:p>
            <a:r>
              <a:rPr lang="en-US" dirty="0" err="1"/>
              <a:t>Karrawarra</a:t>
            </a:r>
            <a:r>
              <a:rPr lang="en-US" dirty="0"/>
              <a:t> Issues plan</a:t>
            </a:r>
            <a:endParaRPr lang="en-AU" dirty="0"/>
          </a:p>
        </p:txBody>
      </p:sp>
      <p:pic>
        <p:nvPicPr>
          <p:cNvPr id="11" name="Picture 10">
            <a:hlinkClick r:id="rId5"/>
            <a:extLst>
              <a:ext uri="{FF2B5EF4-FFF2-40B4-BE49-F238E27FC236}">
                <a16:creationId xmlns:a16="http://schemas.microsoft.com/office/drawing/2014/main" id="{F38C8A59-9979-D05B-1106-D8B4661084D4}"/>
              </a:ext>
            </a:extLst>
          </p:cNvPr>
          <p:cNvPicPr>
            <a:picLocks noChangeAspect="1"/>
          </p:cNvPicPr>
          <p:nvPr/>
        </p:nvPicPr>
        <p:blipFill>
          <a:blip r:embed="rId6"/>
          <a:srcRect l="18805" t="1251" r="7557" b="-1251"/>
          <a:stretch>
            <a:fillRect/>
          </a:stretch>
        </p:blipFill>
        <p:spPr>
          <a:xfrm>
            <a:off x="1599480" y="479629"/>
            <a:ext cx="3342819" cy="2207108"/>
          </a:xfrm>
          <a:prstGeom prst="rect">
            <a:avLst/>
          </a:prstGeom>
        </p:spPr>
      </p:pic>
      <p:pic>
        <p:nvPicPr>
          <p:cNvPr id="13" name="Picture 12">
            <a:extLst>
              <a:ext uri="{FF2B5EF4-FFF2-40B4-BE49-F238E27FC236}">
                <a16:creationId xmlns:a16="http://schemas.microsoft.com/office/drawing/2014/main" id="{2D0DCA34-C501-0F08-104D-4DF50B72258A}"/>
              </a:ext>
            </a:extLst>
          </p:cNvPr>
          <p:cNvPicPr>
            <a:picLocks noChangeAspect="1"/>
          </p:cNvPicPr>
          <p:nvPr/>
        </p:nvPicPr>
        <p:blipFill>
          <a:blip r:embed="rId7"/>
          <a:stretch>
            <a:fillRect/>
          </a:stretch>
        </p:blipFill>
        <p:spPr>
          <a:xfrm>
            <a:off x="1668090" y="442628"/>
            <a:ext cx="2308442" cy="812666"/>
          </a:xfrm>
          <a:prstGeom prst="rect">
            <a:avLst/>
          </a:prstGeom>
        </p:spPr>
      </p:pic>
      <p:pic>
        <p:nvPicPr>
          <p:cNvPr id="15" name="Picture 14">
            <a:extLst>
              <a:ext uri="{FF2B5EF4-FFF2-40B4-BE49-F238E27FC236}">
                <a16:creationId xmlns:a16="http://schemas.microsoft.com/office/drawing/2014/main" id="{9D2EC509-81B5-42C8-93D9-B93876C6BD32}"/>
              </a:ext>
            </a:extLst>
          </p:cNvPr>
          <p:cNvPicPr>
            <a:picLocks noChangeAspect="1"/>
          </p:cNvPicPr>
          <p:nvPr/>
        </p:nvPicPr>
        <p:blipFill>
          <a:blip r:embed="rId8"/>
          <a:stretch>
            <a:fillRect/>
          </a:stretch>
        </p:blipFill>
        <p:spPr>
          <a:xfrm>
            <a:off x="-9055" y="2146164"/>
            <a:ext cx="2789508" cy="2997336"/>
          </a:xfrm>
          <a:prstGeom prst="rect">
            <a:avLst/>
          </a:prstGeom>
        </p:spPr>
      </p:pic>
      <p:sp>
        <p:nvSpPr>
          <p:cNvPr id="2" name="Oval 1">
            <a:extLst>
              <a:ext uri="{FF2B5EF4-FFF2-40B4-BE49-F238E27FC236}">
                <a16:creationId xmlns:a16="http://schemas.microsoft.com/office/drawing/2014/main" id="{843D9ED8-A25F-EF04-67BC-44ECEAD85F74}"/>
              </a:ext>
            </a:extLst>
          </p:cNvPr>
          <p:cNvSpPr/>
          <p:nvPr/>
        </p:nvSpPr>
        <p:spPr>
          <a:xfrm>
            <a:off x="5173221" y="99495"/>
            <a:ext cx="343133" cy="3431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1</a:t>
            </a:r>
            <a:endParaRPr lang="en-AU" sz="2200" b="1" dirty="0"/>
          </a:p>
        </p:txBody>
      </p:sp>
      <p:sp>
        <p:nvSpPr>
          <p:cNvPr id="5" name="Oval 4">
            <a:extLst>
              <a:ext uri="{FF2B5EF4-FFF2-40B4-BE49-F238E27FC236}">
                <a16:creationId xmlns:a16="http://schemas.microsoft.com/office/drawing/2014/main" id="{0F5E5602-84D9-DB90-F1CE-003CF311F7D2}"/>
              </a:ext>
            </a:extLst>
          </p:cNvPr>
          <p:cNvSpPr/>
          <p:nvPr/>
        </p:nvSpPr>
        <p:spPr>
          <a:xfrm>
            <a:off x="4483193" y="560221"/>
            <a:ext cx="343133" cy="3431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2</a:t>
            </a:r>
            <a:endParaRPr lang="en-AU" sz="2200" b="1" dirty="0"/>
          </a:p>
        </p:txBody>
      </p:sp>
      <p:sp>
        <p:nvSpPr>
          <p:cNvPr id="6" name="Oval 5">
            <a:extLst>
              <a:ext uri="{FF2B5EF4-FFF2-40B4-BE49-F238E27FC236}">
                <a16:creationId xmlns:a16="http://schemas.microsoft.com/office/drawing/2014/main" id="{1FED9A86-AAC4-0C19-2B7A-A4AF96386E94}"/>
              </a:ext>
            </a:extLst>
          </p:cNvPr>
          <p:cNvSpPr/>
          <p:nvPr/>
        </p:nvSpPr>
        <p:spPr>
          <a:xfrm>
            <a:off x="2388063" y="2146164"/>
            <a:ext cx="356819" cy="35681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3</a:t>
            </a:r>
            <a:endParaRPr lang="en-AU" sz="2200" b="1" dirty="0"/>
          </a:p>
        </p:txBody>
      </p:sp>
    </p:spTree>
    <p:extLst>
      <p:ext uri="{BB962C8B-B14F-4D97-AF65-F5344CB8AC3E}">
        <p14:creationId xmlns:p14="http://schemas.microsoft.com/office/powerpoint/2010/main" val="1252540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3632-7775-779A-EA87-FCB8F84D9FFC}"/>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36A9E010-AF6A-70F6-4A08-BB4BB9EDBCA9}"/>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Pause for questions</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998BDD27-7A0B-273F-0C4E-9CCC12CEC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592" y="1482153"/>
            <a:ext cx="4038408" cy="1087371"/>
          </a:xfrm>
          <a:prstGeom prst="rect">
            <a:avLst/>
          </a:prstGeom>
        </p:spPr>
      </p:pic>
      <p:pic>
        <p:nvPicPr>
          <p:cNvPr id="3" name="Picture 2" descr="A qr code with black squares&#10;&#10;AI-generated content may be incorrect.">
            <a:extLst>
              <a:ext uri="{FF2B5EF4-FFF2-40B4-BE49-F238E27FC236}">
                <a16:creationId xmlns:a16="http://schemas.microsoft.com/office/drawing/2014/main" id="{2C524310-97DC-2A97-2342-56A7B8D01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96" y="1131961"/>
            <a:ext cx="2007231" cy="2015168"/>
          </a:xfrm>
          <a:prstGeom prst="rect">
            <a:avLst/>
          </a:prstGeom>
        </p:spPr>
      </p:pic>
    </p:spTree>
    <p:extLst>
      <p:ext uri="{BB962C8B-B14F-4D97-AF65-F5344CB8AC3E}">
        <p14:creationId xmlns:p14="http://schemas.microsoft.com/office/powerpoint/2010/main" val="41040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CBBB-24B0-091D-EA26-BF835DC05C87}"/>
            </a:ext>
          </a:extLst>
        </p:cNvPr>
        <p:cNvGrpSpPr/>
        <p:nvPr/>
      </p:nvGrpSpPr>
      <p:grpSpPr>
        <a:xfrm>
          <a:off x="0" y="0"/>
          <a:ext cx="0" cy="0"/>
          <a:chOff x="0" y="0"/>
          <a:chExt cx="0" cy="0"/>
        </a:xfrm>
      </p:grpSpPr>
      <p:pic>
        <p:nvPicPr>
          <p:cNvPr id="3" name="Picture 2" descr="A group of people walking on a road&#10;&#10;AI-generated content may be incorrect.">
            <a:extLst>
              <a:ext uri="{FF2B5EF4-FFF2-40B4-BE49-F238E27FC236}">
                <a16:creationId xmlns:a16="http://schemas.microsoft.com/office/drawing/2014/main" id="{72A51731-72B9-ED71-4B7E-E94239AAF735}"/>
              </a:ext>
            </a:extLst>
          </p:cNvPr>
          <p:cNvPicPr>
            <a:picLocks noChangeAspect="1"/>
          </p:cNvPicPr>
          <p:nvPr/>
        </p:nvPicPr>
        <p:blipFill>
          <a:blip r:embed="rId3">
            <a:extLst>
              <a:ext uri="{28A0092B-C50C-407E-A947-70E740481C1C}">
                <a14:useLocalDpi xmlns:a14="http://schemas.microsoft.com/office/drawing/2010/main" val="0"/>
              </a:ext>
            </a:extLst>
          </a:blip>
          <a:srcRect r="5964"/>
          <a:stretch>
            <a:fillRect/>
          </a:stretch>
        </p:blipFill>
        <p:spPr>
          <a:xfrm>
            <a:off x="0" y="-28948"/>
            <a:ext cx="6128581" cy="4347012"/>
          </a:xfrm>
          <a:prstGeom prst="rect">
            <a:avLst/>
          </a:prstGeom>
        </p:spPr>
      </p:pic>
      <p:sp>
        <p:nvSpPr>
          <p:cNvPr id="24578" name="Content Placeholder 2">
            <a:extLst>
              <a:ext uri="{FF2B5EF4-FFF2-40B4-BE49-F238E27FC236}">
                <a16:creationId xmlns:a16="http://schemas.microsoft.com/office/drawing/2014/main" id="{AAE8DD39-E161-2DE7-80DD-B3293E997D0B}"/>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Building relationships with the local community</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BB453A1C-2C5C-1579-6CAD-EA030FFB6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529" y="1482153"/>
            <a:ext cx="3014471" cy="825434"/>
          </a:xfrm>
          <a:prstGeom prst="rect">
            <a:avLst/>
          </a:prstGeom>
        </p:spPr>
      </p:pic>
    </p:spTree>
    <p:extLst>
      <p:ext uri="{BB962C8B-B14F-4D97-AF65-F5344CB8AC3E}">
        <p14:creationId xmlns:p14="http://schemas.microsoft.com/office/powerpoint/2010/main" val="272656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95809-4E56-9894-58D3-755077FA2B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51196F-07F9-37FB-0663-4B646D66E325}"/>
              </a:ext>
            </a:extLst>
          </p:cNvPr>
          <p:cNvSpPr>
            <a:spLocks noGrp="1"/>
          </p:cNvSpPr>
          <p:nvPr>
            <p:ph type="title"/>
          </p:nvPr>
        </p:nvSpPr>
        <p:spPr>
          <a:xfrm>
            <a:off x="250188" y="586576"/>
            <a:ext cx="4032850" cy="519787"/>
          </a:xfrm>
        </p:spPr>
        <p:txBody>
          <a:bodyPr>
            <a:normAutofit fontScale="90000"/>
          </a:bodyPr>
          <a:lstStyle/>
          <a:p>
            <a:r>
              <a:rPr lang="en-US" dirty="0">
                <a:latin typeface="Avalon"/>
              </a:rPr>
              <a:t>Building relationships with the local community</a:t>
            </a:r>
            <a:endParaRPr lang="en-US" dirty="0"/>
          </a:p>
        </p:txBody>
      </p:sp>
      <p:sp>
        <p:nvSpPr>
          <p:cNvPr id="4" name="Content Placeholder 3">
            <a:extLst>
              <a:ext uri="{FF2B5EF4-FFF2-40B4-BE49-F238E27FC236}">
                <a16:creationId xmlns:a16="http://schemas.microsoft.com/office/drawing/2014/main" id="{B53325F4-90BC-A4BB-E28C-2494A4F1889F}"/>
              </a:ext>
            </a:extLst>
          </p:cNvPr>
          <p:cNvSpPr>
            <a:spLocks noGrp="1"/>
          </p:cNvSpPr>
          <p:nvPr>
            <p:ph idx="14"/>
          </p:nvPr>
        </p:nvSpPr>
        <p:spPr>
          <a:xfrm>
            <a:off x="250188" y="1796472"/>
            <a:ext cx="4032850" cy="2760452"/>
          </a:xfrm>
        </p:spPr>
        <p:txBody>
          <a:bodyPr/>
          <a:lstStyle/>
          <a:p>
            <a:r>
              <a:rPr lang="en-US" sz="1800" dirty="0">
                <a:latin typeface="Avalon"/>
              </a:rPr>
              <a:t>The role of community members</a:t>
            </a:r>
          </a:p>
          <a:p>
            <a:pPr marL="171450" indent="-171450">
              <a:buFont typeface="Arial" panose="020B0604020202020204" pitchFamily="34" charset="0"/>
              <a:buChar char="•"/>
            </a:pPr>
            <a:r>
              <a:rPr lang="en-US" sz="1800" dirty="0">
                <a:latin typeface="Avalon"/>
              </a:rPr>
              <a:t>Awareness</a:t>
            </a:r>
          </a:p>
          <a:p>
            <a:pPr marL="171450" indent="-171450">
              <a:buFont typeface="Arial" panose="020B0604020202020204" pitchFamily="34" charset="0"/>
              <a:buChar char="•"/>
            </a:pPr>
            <a:r>
              <a:rPr lang="en-US" sz="1800" dirty="0">
                <a:latin typeface="Avalon"/>
              </a:rPr>
              <a:t>Advocacy</a:t>
            </a:r>
          </a:p>
          <a:p>
            <a:pPr marL="171450" indent="-171450">
              <a:buFont typeface="Arial" panose="020B0604020202020204" pitchFamily="34" charset="0"/>
              <a:buChar char="•"/>
            </a:pPr>
            <a:r>
              <a:rPr lang="en-US" sz="1800" dirty="0">
                <a:latin typeface="Avalon"/>
              </a:rPr>
              <a:t>Action</a:t>
            </a:r>
          </a:p>
          <a:p>
            <a:pPr marL="171450" indent="-171450">
              <a:buFont typeface="Arial" panose="020B0604020202020204" pitchFamily="34" charset="0"/>
              <a:buChar char="•"/>
            </a:pPr>
            <a:r>
              <a:rPr lang="en-US" sz="1800" dirty="0" err="1">
                <a:latin typeface="Avalon"/>
              </a:rPr>
              <a:t>Behaviour</a:t>
            </a:r>
            <a:r>
              <a:rPr lang="en-US" sz="1800" dirty="0">
                <a:latin typeface="Avalon"/>
              </a:rPr>
              <a:t> change</a:t>
            </a:r>
          </a:p>
          <a:p>
            <a:endParaRPr lang="en-US" sz="1800" dirty="0">
              <a:latin typeface="Avalon"/>
            </a:endParaRPr>
          </a:p>
          <a:p>
            <a:endParaRPr lang="en-US" sz="1800" dirty="0">
              <a:latin typeface="Avalon"/>
            </a:endParaRPr>
          </a:p>
          <a:p>
            <a:endParaRPr lang="en-US" sz="1800" dirty="0"/>
          </a:p>
          <a:p>
            <a:endParaRPr lang="en-US" sz="1800" dirty="0"/>
          </a:p>
          <a:p>
            <a:endParaRPr lang="en-US" sz="1800" dirty="0"/>
          </a:p>
          <a:p>
            <a:endParaRPr lang="en-US" sz="1800" dirty="0"/>
          </a:p>
        </p:txBody>
      </p:sp>
      <p:sp>
        <p:nvSpPr>
          <p:cNvPr id="5" name="Content Placeholder 4">
            <a:extLst>
              <a:ext uri="{FF2B5EF4-FFF2-40B4-BE49-F238E27FC236}">
                <a16:creationId xmlns:a16="http://schemas.microsoft.com/office/drawing/2014/main" id="{3CEC8634-D5BC-5A9B-A89E-645DDCDEBC18}"/>
              </a:ext>
            </a:extLst>
          </p:cNvPr>
          <p:cNvSpPr>
            <a:spLocks noGrp="1"/>
          </p:cNvSpPr>
          <p:nvPr>
            <p:ph idx="16"/>
          </p:nvPr>
        </p:nvSpPr>
        <p:spPr>
          <a:xfrm>
            <a:off x="250188" y="1240398"/>
            <a:ext cx="4032850" cy="174685"/>
          </a:xfrm>
        </p:spPr>
        <p:txBody>
          <a:bodyPr/>
          <a:lstStyle/>
          <a:p>
            <a:r>
              <a:rPr lang="en-US" sz="1600" dirty="0"/>
              <a:t>A partnership approach</a:t>
            </a:r>
          </a:p>
        </p:txBody>
      </p:sp>
      <p:pic>
        <p:nvPicPr>
          <p:cNvPr id="10" name="Picture 9" descr="A person walking in front of a wall&#10;&#10;AI-generated content may be incorrect.">
            <a:extLst>
              <a:ext uri="{FF2B5EF4-FFF2-40B4-BE49-F238E27FC236}">
                <a16:creationId xmlns:a16="http://schemas.microsoft.com/office/drawing/2014/main" id="{A400F5F9-1119-89C6-84BB-D2F3B71B9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150" y="0"/>
            <a:ext cx="4032850" cy="5041063"/>
          </a:xfrm>
          <a:prstGeom prst="rect">
            <a:avLst/>
          </a:prstGeom>
        </p:spPr>
      </p:pic>
      <p:pic>
        <p:nvPicPr>
          <p:cNvPr id="6" name="Picture 5">
            <a:extLst>
              <a:ext uri="{FF2B5EF4-FFF2-40B4-BE49-F238E27FC236}">
                <a16:creationId xmlns:a16="http://schemas.microsoft.com/office/drawing/2014/main" id="{4B68BB1A-98E2-C526-C0F1-EDE03F9AD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317" y="3211995"/>
            <a:ext cx="1829068" cy="1829068"/>
          </a:xfrm>
          <a:prstGeom prst="rect">
            <a:avLst/>
          </a:prstGeom>
        </p:spPr>
      </p:pic>
    </p:spTree>
    <p:extLst>
      <p:ext uri="{BB962C8B-B14F-4D97-AF65-F5344CB8AC3E}">
        <p14:creationId xmlns:p14="http://schemas.microsoft.com/office/powerpoint/2010/main" val="196099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next to a person&#10;&#10;AI-generated content may be incorrect.">
            <a:extLst>
              <a:ext uri="{FF2B5EF4-FFF2-40B4-BE49-F238E27FC236}">
                <a16:creationId xmlns:a16="http://schemas.microsoft.com/office/drawing/2014/main" id="{41A2C503-E68F-7619-0EDE-58BFB6D793AB}"/>
              </a:ext>
            </a:extLst>
          </p:cNvPr>
          <p:cNvPicPr>
            <a:picLocks noChangeAspect="1"/>
          </p:cNvPicPr>
          <p:nvPr/>
        </p:nvPicPr>
        <p:blipFill>
          <a:blip r:embed="rId3">
            <a:extLst>
              <a:ext uri="{28A0092B-C50C-407E-A947-70E740481C1C}">
                <a14:useLocalDpi xmlns:a14="http://schemas.microsoft.com/office/drawing/2010/main" val="0"/>
              </a:ext>
            </a:extLst>
          </a:blip>
          <a:srcRect b="10159"/>
          <a:stretch>
            <a:fillRect/>
          </a:stretch>
        </p:blipFill>
        <p:spPr>
          <a:xfrm>
            <a:off x="5290457" y="0"/>
            <a:ext cx="3853543" cy="5191208"/>
          </a:xfrm>
          <a:prstGeom prst="rect">
            <a:avLst/>
          </a:prstGeom>
        </p:spPr>
      </p:pic>
      <p:sp>
        <p:nvSpPr>
          <p:cNvPr id="3" name="Title 2">
            <a:extLst>
              <a:ext uri="{FF2B5EF4-FFF2-40B4-BE49-F238E27FC236}">
                <a16:creationId xmlns:a16="http://schemas.microsoft.com/office/drawing/2014/main" id="{79DDC2E4-E073-4E00-3C09-9BC87AE17109}"/>
              </a:ext>
            </a:extLst>
          </p:cNvPr>
          <p:cNvSpPr>
            <a:spLocks noGrp="1"/>
          </p:cNvSpPr>
          <p:nvPr>
            <p:ph type="title"/>
          </p:nvPr>
        </p:nvSpPr>
        <p:spPr>
          <a:xfrm>
            <a:off x="183513" y="618925"/>
            <a:ext cx="4032850" cy="519787"/>
          </a:xfrm>
        </p:spPr>
        <p:txBody>
          <a:bodyPr>
            <a:noAutofit/>
          </a:bodyPr>
          <a:lstStyle/>
          <a:p>
            <a:r>
              <a:rPr lang="en-US" dirty="0">
                <a:solidFill>
                  <a:srgbClr val="C00000"/>
                </a:solidFill>
              </a:rPr>
              <a:t>Community resources</a:t>
            </a:r>
            <a:endParaRPr lang="en-AU" dirty="0">
              <a:solidFill>
                <a:srgbClr val="C00000"/>
              </a:solidFill>
            </a:endParaRPr>
          </a:p>
        </p:txBody>
      </p:sp>
      <p:sp>
        <p:nvSpPr>
          <p:cNvPr id="4" name="Content Placeholder 3">
            <a:extLst>
              <a:ext uri="{FF2B5EF4-FFF2-40B4-BE49-F238E27FC236}">
                <a16:creationId xmlns:a16="http://schemas.microsoft.com/office/drawing/2014/main" id="{68A5593F-CCAF-4B7D-538F-B5C379397D16}"/>
              </a:ext>
            </a:extLst>
          </p:cNvPr>
          <p:cNvSpPr>
            <a:spLocks noGrp="1"/>
          </p:cNvSpPr>
          <p:nvPr>
            <p:ph idx="14"/>
          </p:nvPr>
        </p:nvSpPr>
        <p:spPr>
          <a:xfrm>
            <a:off x="73891" y="1368481"/>
            <a:ext cx="4244072" cy="2610175"/>
          </a:xfrm>
        </p:spPr>
        <p:txBody>
          <a:bodyPr/>
          <a:lstStyle/>
          <a:p>
            <a:pPr marL="342900" indent="-342900">
              <a:buFont typeface="Arial" panose="020B0604020202020204" pitchFamily="34" charset="0"/>
              <a:buChar char="•"/>
            </a:pPr>
            <a:r>
              <a:rPr lang="en-US" sz="2000" dirty="0">
                <a:latin typeface="Avalon"/>
              </a:rPr>
              <a:t>Fact sheets</a:t>
            </a:r>
          </a:p>
          <a:p>
            <a:pPr marL="342900" indent="-342900">
              <a:buFont typeface="Arial" panose="020B0604020202020204" pitchFamily="34" charset="0"/>
              <a:buChar char="•"/>
            </a:pPr>
            <a:r>
              <a:rPr lang="en-US" sz="2000" dirty="0">
                <a:latin typeface="Avalon"/>
              </a:rPr>
              <a:t>Petition</a:t>
            </a:r>
          </a:p>
          <a:p>
            <a:pPr marL="342900" indent="-342900">
              <a:buFont typeface="Arial" panose="020B0604020202020204" pitchFamily="34" charset="0"/>
              <a:buChar char="•"/>
            </a:pPr>
            <a:r>
              <a:rPr lang="en-US" sz="2000" dirty="0">
                <a:latin typeface="Avalon"/>
              </a:rPr>
              <a:t>Community Walkability Checklist</a:t>
            </a:r>
          </a:p>
          <a:p>
            <a:pPr marL="342900" indent="-342900">
              <a:buFont typeface="Arial" panose="020B0604020202020204" pitchFamily="34" charset="0"/>
              <a:buChar char="•"/>
            </a:pPr>
            <a:r>
              <a:rPr lang="en-US" sz="2000" dirty="0">
                <a:latin typeface="Avalon"/>
              </a:rPr>
              <a:t>Interactive Map</a:t>
            </a:r>
          </a:p>
          <a:p>
            <a:pPr marL="342900" indent="-342900">
              <a:buFont typeface="Arial" panose="020B0604020202020204" pitchFamily="34" charset="0"/>
              <a:buChar char="•"/>
            </a:pPr>
            <a:r>
              <a:rPr lang="en-US" sz="2000" dirty="0">
                <a:latin typeface="Avalon"/>
              </a:rPr>
              <a:t>Local Action guidance</a:t>
            </a:r>
          </a:p>
          <a:p>
            <a:pPr marL="342900" indent="-342900">
              <a:buFont typeface="Arial" panose="020B0604020202020204" pitchFamily="34" charset="0"/>
              <a:buChar char="•"/>
            </a:pPr>
            <a:r>
              <a:rPr lang="en-US" sz="2000" dirty="0">
                <a:latin typeface="Avalon"/>
              </a:rPr>
              <a:t>Supporters’ Toolkit</a:t>
            </a:r>
            <a:endParaRPr lang="en-US" sz="2000" dirty="0"/>
          </a:p>
        </p:txBody>
      </p:sp>
      <p:sp>
        <p:nvSpPr>
          <p:cNvPr id="14" name="Content Placeholder 5">
            <a:extLst>
              <a:ext uri="{FF2B5EF4-FFF2-40B4-BE49-F238E27FC236}">
                <a16:creationId xmlns:a16="http://schemas.microsoft.com/office/drawing/2014/main" id="{2341FFCC-08D3-DF15-C43E-83CFC7D4DE81}"/>
              </a:ext>
            </a:extLst>
          </p:cNvPr>
          <p:cNvSpPr>
            <a:spLocks noGrp="1"/>
          </p:cNvSpPr>
          <p:nvPr>
            <p:ph sz="quarter" idx="20"/>
          </p:nvPr>
        </p:nvSpPr>
        <p:spPr>
          <a:xfrm>
            <a:off x="7259086" y="233411"/>
            <a:ext cx="1884872" cy="326811"/>
          </a:xfrm>
        </p:spPr>
        <p:txBody>
          <a:bodyPr/>
          <a:lstStyle/>
          <a:p>
            <a:pPr algn="r"/>
            <a:r>
              <a:rPr lang="en-US" dirty="0"/>
              <a:t>For community</a:t>
            </a:r>
            <a:endParaRPr lang="en-AU" dirty="0"/>
          </a:p>
        </p:txBody>
      </p:sp>
    </p:spTree>
    <p:extLst>
      <p:ext uri="{BB962C8B-B14F-4D97-AF65-F5344CB8AC3E}">
        <p14:creationId xmlns:p14="http://schemas.microsoft.com/office/powerpoint/2010/main" val="4119213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F1D9-58E4-225B-BB07-B74ED7C444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0E1D56-C07D-9427-A1B2-D4235AAC25A1}"/>
              </a:ext>
            </a:extLst>
          </p:cNvPr>
          <p:cNvSpPr>
            <a:spLocks noGrp="1"/>
          </p:cNvSpPr>
          <p:nvPr>
            <p:ph type="title"/>
          </p:nvPr>
        </p:nvSpPr>
        <p:spPr>
          <a:xfrm>
            <a:off x="2484985" y="4623713"/>
            <a:ext cx="4174030" cy="519787"/>
          </a:xfrm>
        </p:spPr>
        <p:txBody>
          <a:bodyPr>
            <a:normAutofit fontScale="90000"/>
          </a:bodyPr>
          <a:lstStyle/>
          <a:p>
            <a:r>
              <a:rPr lang="en-US" dirty="0">
                <a:hlinkClick r:id="rId3"/>
              </a:rPr>
              <a:t>Site walk through for community</a:t>
            </a:r>
            <a:endParaRPr lang="en-AU" dirty="0"/>
          </a:p>
        </p:txBody>
      </p:sp>
      <p:pic>
        <p:nvPicPr>
          <p:cNvPr id="4" name="Picture 3">
            <a:extLst>
              <a:ext uri="{FF2B5EF4-FFF2-40B4-BE49-F238E27FC236}">
                <a16:creationId xmlns:a16="http://schemas.microsoft.com/office/drawing/2014/main" id="{66F4A426-9FFE-A633-C11F-27227656A9CC}"/>
              </a:ext>
            </a:extLst>
          </p:cNvPr>
          <p:cNvPicPr>
            <a:picLocks noChangeAspect="1"/>
          </p:cNvPicPr>
          <p:nvPr/>
        </p:nvPicPr>
        <p:blipFill>
          <a:blip r:embed="rId4"/>
          <a:stretch>
            <a:fillRect/>
          </a:stretch>
        </p:blipFill>
        <p:spPr>
          <a:xfrm>
            <a:off x="0" y="462616"/>
            <a:ext cx="9144000" cy="3841750"/>
          </a:xfrm>
          <a:prstGeom prst="rect">
            <a:avLst/>
          </a:prstGeom>
        </p:spPr>
      </p:pic>
    </p:spTree>
    <p:extLst>
      <p:ext uri="{BB962C8B-B14F-4D97-AF65-F5344CB8AC3E}">
        <p14:creationId xmlns:p14="http://schemas.microsoft.com/office/powerpoint/2010/main" val="436309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and dog by a body of water&#10;&#10;AI-generated content may be incorrect.">
            <a:extLst>
              <a:ext uri="{FF2B5EF4-FFF2-40B4-BE49-F238E27FC236}">
                <a16:creationId xmlns:a16="http://schemas.microsoft.com/office/drawing/2014/main" id="{0632F832-171D-9269-2E64-59547D27766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73" r="20373"/>
          <a:stretch>
            <a:fillRect/>
          </a:stretch>
        </p:blipFill>
        <p:spPr/>
      </p:pic>
      <p:sp>
        <p:nvSpPr>
          <p:cNvPr id="3" name="Title 2">
            <a:extLst>
              <a:ext uri="{FF2B5EF4-FFF2-40B4-BE49-F238E27FC236}">
                <a16:creationId xmlns:a16="http://schemas.microsoft.com/office/drawing/2014/main" id="{573CE458-8907-7C53-458F-21A065C876E7}"/>
              </a:ext>
            </a:extLst>
          </p:cNvPr>
          <p:cNvSpPr>
            <a:spLocks noGrp="1"/>
          </p:cNvSpPr>
          <p:nvPr>
            <p:ph type="title"/>
          </p:nvPr>
        </p:nvSpPr>
        <p:spPr>
          <a:xfrm>
            <a:off x="250188" y="1"/>
            <a:ext cx="4032850" cy="519787"/>
          </a:xfrm>
        </p:spPr>
        <p:txBody>
          <a:bodyPr/>
          <a:lstStyle/>
          <a:p>
            <a:r>
              <a:rPr lang="en-US" dirty="0"/>
              <a:t>Fact sheets</a:t>
            </a:r>
            <a:endParaRPr lang="en-AU" dirty="0"/>
          </a:p>
        </p:txBody>
      </p:sp>
      <p:sp>
        <p:nvSpPr>
          <p:cNvPr id="4" name="Content Placeholder 3">
            <a:extLst>
              <a:ext uri="{FF2B5EF4-FFF2-40B4-BE49-F238E27FC236}">
                <a16:creationId xmlns:a16="http://schemas.microsoft.com/office/drawing/2014/main" id="{3CD37393-B750-79BB-94CE-0960C3099F44}"/>
              </a:ext>
            </a:extLst>
          </p:cNvPr>
          <p:cNvSpPr>
            <a:spLocks noGrp="1"/>
          </p:cNvSpPr>
          <p:nvPr>
            <p:ph idx="14"/>
          </p:nvPr>
        </p:nvSpPr>
        <p:spPr>
          <a:xfrm>
            <a:off x="250187" y="1369617"/>
            <a:ext cx="4321769" cy="3186054"/>
          </a:xfrm>
        </p:spPr>
        <p:txBody>
          <a:bodyPr>
            <a:noAutofit/>
          </a:bodyPr>
          <a:lstStyle/>
          <a:p>
            <a:r>
              <a:rPr lang="en-US" sz="1400" dirty="0"/>
              <a:t>Fact sheets available:</a:t>
            </a:r>
          </a:p>
          <a:p>
            <a:pPr marL="171446" indent="-171446">
              <a:buFont typeface="Arial" panose="020B0604020202020204" pitchFamily="34" charset="0"/>
              <a:buChar char="•"/>
            </a:pPr>
            <a:r>
              <a:rPr lang="en-US" sz="1400" dirty="0"/>
              <a:t>Heart health, walkability and the built environment</a:t>
            </a:r>
          </a:p>
          <a:p>
            <a:pPr marL="171446" indent="-171446">
              <a:buFont typeface="Arial" panose="020B0604020202020204" pitchFamily="34" charset="0"/>
              <a:buChar char="•"/>
            </a:pPr>
            <a:r>
              <a:rPr lang="en-US" sz="1400" dirty="0"/>
              <a:t>Designing for density</a:t>
            </a:r>
          </a:p>
          <a:p>
            <a:pPr marL="171446" indent="-171446">
              <a:buFont typeface="Arial" panose="020B0604020202020204" pitchFamily="34" charset="0"/>
              <a:buChar char="•"/>
            </a:pPr>
            <a:r>
              <a:rPr lang="en-US" sz="1400" dirty="0"/>
              <a:t>Active school travel</a:t>
            </a:r>
          </a:p>
          <a:p>
            <a:pPr marL="171446" indent="-171446">
              <a:buFont typeface="Arial" panose="020B0604020202020204" pitchFamily="34" charset="0"/>
              <a:buChar char="•"/>
            </a:pPr>
            <a:r>
              <a:rPr lang="en-US" sz="1400" dirty="0"/>
              <a:t>Benefits of walkability for local business</a:t>
            </a:r>
          </a:p>
          <a:p>
            <a:pPr marL="171446" indent="-171446">
              <a:buFont typeface="Arial" panose="020B0604020202020204" pitchFamily="34" charset="0"/>
              <a:buChar char="•"/>
            </a:pPr>
            <a:r>
              <a:rPr lang="en-US" sz="1400" dirty="0"/>
              <a:t>Green and blue spaces in urban areas</a:t>
            </a:r>
          </a:p>
          <a:p>
            <a:pPr marL="171446" indent="-171446">
              <a:buFont typeface="Arial" panose="020B0604020202020204" pitchFamily="34" charset="0"/>
              <a:buChar char="•"/>
            </a:pPr>
            <a:r>
              <a:rPr lang="en-US" sz="1400" dirty="0"/>
              <a:t>Road use allocation for more walkable local areas</a:t>
            </a:r>
          </a:p>
          <a:p>
            <a:pPr marL="171446" indent="-171446">
              <a:buFont typeface="Arial" panose="020B0604020202020204" pitchFamily="34" charset="0"/>
              <a:buChar char="•"/>
            </a:pPr>
            <a:r>
              <a:rPr lang="en-US" sz="1400" dirty="0"/>
              <a:t>Equity and inclusion in walkable </a:t>
            </a:r>
            <a:r>
              <a:rPr lang="en-US" sz="1400" dirty="0" err="1"/>
              <a:t>neighbourhoods</a:t>
            </a:r>
            <a:endParaRPr lang="en-US" sz="1400" dirty="0"/>
          </a:p>
          <a:p>
            <a:pPr marL="171446" indent="-171446">
              <a:buFont typeface="Arial" panose="020B0604020202020204" pitchFamily="34" charset="0"/>
              <a:buChar char="•"/>
            </a:pPr>
            <a:r>
              <a:rPr lang="en-US" sz="1400" dirty="0"/>
              <a:t>Impacts of climate change on walkable </a:t>
            </a:r>
            <a:r>
              <a:rPr lang="en-US" sz="1400" dirty="0" err="1"/>
              <a:t>neighbourhoods</a:t>
            </a:r>
            <a:endParaRPr lang="en-US" sz="1400" dirty="0"/>
          </a:p>
          <a:p>
            <a:pPr marL="171446" indent="-171446">
              <a:buFont typeface="Arial" panose="020B0604020202020204" pitchFamily="34" charset="0"/>
              <a:buChar char="•"/>
            </a:pPr>
            <a:r>
              <a:rPr lang="en-US" sz="1400" dirty="0"/>
              <a:t>Walkability, social connection and heart health</a:t>
            </a:r>
            <a:endParaRPr lang="en-AU" sz="1400" dirty="0"/>
          </a:p>
        </p:txBody>
      </p:sp>
      <p:sp>
        <p:nvSpPr>
          <p:cNvPr id="5" name="Content Placeholder 4">
            <a:extLst>
              <a:ext uri="{FF2B5EF4-FFF2-40B4-BE49-F238E27FC236}">
                <a16:creationId xmlns:a16="http://schemas.microsoft.com/office/drawing/2014/main" id="{7F9564A7-A8C6-BCE4-2245-86A0F21926F7}"/>
              </a:ext>
            </a:extLst>
          </p:cNvPr>
          <p:cNvSpPr>
            <a:spLocks noGrp="1"/>
          </p:cNvSpPr>
          <p:nvPr>
            <p:ph idx="16"/>
          </p:nvPr>
        </p:nvSpPr>
        <p:spPr>
          <a:xfrm>
            <a:off x="250188" y="432445"/>
            <a:ext cx="4321769" cy="822872"/>
          </a:xfrm>
        </p:spPr>
        <p:txBody>
          <a:bodyPr/>
          <a:lstStyle/>
          <a:p>
            <a:r>
              <a:rPr lang="en-US" sz="2000" dirty="0"/>
              <a:t>Community awareness about how  local </a:t>
            </a:r>
            <a:r>
              <a:rPr lang="en-US" sz="2000" dirty="0" err="1"/>
              <a:t>neighbourhoods</a:t>
            </a:r>
            <a:r>
              <a:rPr lang="en-US" sz="2000" dirty="0"/>
              <a:t> can impact heart health</a:t>
            </a:r>
            <a:endParaRPr lang="en-AU" sz="2000" dirty="0"/>
          </a:p>
        </p:txBody>
      </p:sp>
      <p:sp>
        <p:nvSpPr>
          <p:cNvPr id="6" name="Content Placeholder 5">
            <a:extLst>
              <a:ext uri="{FF2B5EF4-FFF2-40B4-BE49-F238E27FC236}">
                <a16:creationId xmlns:a16="http://schemas.microsoft.com/office/drawing/2014/main" id="{5F0598A8-B3D4-A1F9-0CAC-1A76F399E6C2}"/>
              </a:ext>
            </a:extLst>
          </p:cNvPr>
          <p:cNvSpPr>
            <a:spLocks noGrp="1"/>
          </p:cNvSpPr>
          <p:nvPr>
            <p:ph sz="quarter" idx="20"/>
          </p:nvPr>
        </p:nvSpPr>
        <p:spPr>
          <a:xfrm>
            <a:off x="6810374" y="233411"/>
            <a:ext cx="2333583" cy="366665"/>
          </a:xfrm>
        </p:spPr>
        <p:txBody>
          <a:bodyPr/>
          <a:lstStyle/>
          <a:p>
            <a:pPr algn="r"/>
            <a:r>
              <a:rPr lang="en-US" dirty="0"/>
              <a:t>Awareness</a:t>
            </a:r>
            <a:endParaRPr lang="en-AU" dirty="0"/>
          </a:p>
        </p:txBody>
      </p:sp>
    </p:spTree>
    <p:extLst>
      <p:ext uri="{BB962C8B-B14F-4D97-AF65-F5344CB8AC3E}">
        <p14:creationId xmlns:p14="http://schemas.microsoft.com/office/powerpoint/2010/main" val="659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519E-0754-8391-C0C5-E41E06A388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41A181-9DCC-A42F-F0BA-2A5ED7DA3720}"/>
              </a:ext>
            </a:extLst>
          </p:cNvPr>
          <p:cNvSpPr>
            <a:spLocks noGrp="1"/>
          </p:cNvSpPr>
          <p:nvPr>
            <p:ph type="title"/>
          </p:nvPr>
        </p:nvSpPr>
        <p:spPr>
          <a:xfrm>
            <a:off x="250188" y="155891"/>
            <a:ext cx="4032850" cy="519787"/>
          </a:xfrm>
        </p:spPr>
        <p:txBody>
          <a:bodyPr/>
          <a:lstStyle/>
          <a:p>
            <a:r>
              <a:rPr lang="en-US" dirty="0">
                <a:solidFill>
                  <a:srgbClr val="C00000"/>
                </a:solidFill>
                <a:latin typeface="Avalon"/>
              </a:rPr>
              <a:t>Overview</a:t>
            </a:r>
            <a:endParaRPr lang="en-US" dirty="0">
              <a:solidFill>
                <a:srgbClr val="C00000"/>
              </a:solidFill>
            </a:endParaRPr>
          </a:p>
        </p:txBody>
      </p:sp>
      <p:sp>
        <p:nvSpPr>
          <p:cNvPr id="4" name="Content Placeholder 3">
            <a:extLst>
              <a:ext uri="{FF2B5EF4-FFF2-40B4-BE49-F238E27FC236}">
                <a16:creationId xmlns:a16="http://schemas.microsoft.com/office/drawing/2014/main" id="{154AFE1C-C189-E8C4-6F88-D596DE2075B6}"/>
              </a:ext>
            </a:extLst>
          </p:cNvPr>
          <p:cNvSpPr>
            <a:spLocks noGrp="1"/>
          </p:cNvSpPr>
          <p:nvPr>
            <p:ph idx="14"/>
          </p:nvPr>
        </p:nvSpPr>
        <p:spPr>
          <a:xfrm>
            <a:off x="0" y="1081933"/>
            <a:ext cx="4572000" cy="3421487"/>
          </a:xfrm>
        </p:spPr>
        <p:txBody>
          <a:bodyPr/>
          <a:lstStyle/>
          <a:p>
            <a:r>
              <a:rPr lang="en-US" sz="1400" b="1" i="1" dirty="0">
                <a:latin typeface="Avalon"/>
              </a:rPr>
              <a:t>time</a:t>
            </a:r>
            <a:r>
              <a:rPr lang="en-US" sz="1400" b="1" dirty="0">
                <a:latin typeface="Avalon"/>
              </a:rPr>
              <a:t>	Welcome</a:t>
            </a:r>
          </a:p>
          <a:p>
            <a:r>
              <a:rPr lang="en-US" sz="1400" b="1" i="1" dirty="0">
                <a:latin typeface="Avalon"/>
              </a:rPr>
              <a:t>time 	</a:t>
            </a:r>
            <a:r>
              <a:rPr lang="en-US" sz="1400" b="1" dirty="0">
                <a:latin typeface="Avalon"/>
              </a:rPr>
              <a:t>Healthy Active by Design (presentation)</a:t>
            </a:r>
          </a:p>
          <a:p>
            <a:r>
              <a:rPr lang="en-US" sz="1400" b="1" dirty="0">
                <a:latin typeface="Avalon"/>
              </a:rPr>
              <a:t>	</a:t>
            </a:r>
            <a:r>
              <a:rPr lang="en-US" sz="1400" dirty="0">
                <a:latin typeface="Avalon"/>
              </a:rPr>
              <a:t>Translating evidence into practice</a:t>
            </a:r>
          </a:p>
          <a:p>
            <a:r>
              <a:rPr lang="en-US" sz="1400" dirty="0">
                <a:latin typeface="Avalon"/>
              </a:rPr>
              <a:t>	Community support  </a:t>
            </a:r>
          </a:p>
          <a:p>
            <a:r>
              <a:rPr lang="en-US" sz="1400" b="1" i="1" dirty="0">
                <a:latin typeface="Avalon"/>
              </a:rPr>
              <a:t>time 	</a:t>
            </a:r>
            <a:r>
              <a:rPr lang="en-US" sz="1400" b="1" dirty="0">
                <a:latin typeface="Avalon"/>
              </a:rPr>
              <a:t>Capability building (workshop)</a:t>
            </a:r>
          </a:p>
          <a:p>
            <a:r>
              <a:rPr lang="en-US" sz="1400" b="1" i="1" dirty="0">
                <a:latin typeface="Avalon"/>
              </a:rPr>
              <a:t>time 	M</a:t>
            </a:r>
            <a:r>
              <a:rPr lang="en-US" sz="1400" b="1" dirty="0">
                <a:latin typeface="Avalon"/>
              </a:rPr>
              <a:t>orning tea/lunch</a:t>
            </a:r>
          </a:p>
          <a:p>
            <a:r>
              <a:rPr lang="en-US" sz="1400" b="1" i="1" dirty="0">
                <a:latin typeface="Avalon"/>
              </a:rPr>
              <a:t>time 	</a:t>
            </a:r>
            <a:r>
              <a:rPr lang="en-US" sz="1400" b="1" dirty="0" err="1">
                <a:latin typeface="Avalon"/>
              </a:rPr>
              <a:t>Walkshop</a:t>
            </a:r>
            <a:endParaRPr lang="en-US" sz="1400" b="1" dirty="0">
              <a:latin typeface="Avalon"/>
            </a:endParaRPr>
          </a:p>
          <a:p>
            <a:r>
              <a:rPr lang="en-US" sz="1400" b="1" i="1" dirty="0">
                <a:latin typeface="Avalon"/>
              </a:rPr>
              <a:t>time 	</a:t>
            </a:r>
            <a:r>
              <a:rPr lang="en-US" sz="1400" b="1" dirty="0">
                <a:latin typeface="Avalon"/>
              </a:rPr>
              <a:t>Debrief</a:t>
            </a:r>
          </a:p>
          <a:p>
            <a:r>
              <a:rPr lang="en-US" sz="1400" b="1" i="1" dirty="0">
                <a:latin typeface="Avalon"/>
              </a:rPr>
              <a:t>time 	</a:t>
            </a:r>
            <a:r>
              <a:rPr lang="en-US" sz="1400" b="1" dirty="0">
                <a:latin typeface="Avalon"/>
              </a:rPr>
              <a:t>Next steps</a:t>
            </a:r>
          </a:p>
        </p:txBody>
      </p:sp>
      <p:pic>
        <p:nvPicPr>
          <p:cNvPr id="6" name="Picture Placeholder 5">
            <a:extLst>
              <a:ext uri="{FF2B5EF4-FFF2-40B4-BE49-F238E27FC236}">
                <a16:creationId xmlns:a16="http://schemas.microsoft.com/office/drawing/2014/main" id="{2E4FF924-2E03-45B3-37A3-FF2A38E1117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2488" b="12488"/>
          <a:stretch>
            <a:fillRect/>
          </a:stretch>
        </p:blipFill>
        <p:spPr/>
      </p:pic>
    </p:spTree>
    <p:extLst>
      <p:ext uri="{BB962C8B-B14F-4D97-AF65-F5344CB8AC3E}">
        <p14:creationId xmlns:p14="http://schemas.microsoft.com/office/powerpoint/2010/main" val="3477452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EF84F-F0E2-9C77-CF55-39077F6238D0}"/>
              </a:ext>
            </a:extLst>
          </p:cNvPr>
          <p:cNvSpPr>
            <a:spLocks noGrp="1"/>
          </p:cNvSpPr>
          <p:nvPr>
            <p:ph type="title"/>
          </p:nvPr>
        </p:nvSpPr>
        <p:spPr>
          <a:xfrm>
            <a:off x="125052" y="122396"/>
            <a:ext cx="3584448" cy="519787"/>
          </a:xfrm>
        </p:spPr>
        <p:txBody>
          <a:bodyPr>
            <a:noAutofit/>
          </a:bodyPr>
          <a:lstStyle/>
          <a:p>
            <a:r>
              <a:rPr lang="en-US" dirty="0"/>
              <a:t>Community Walkability Checklist</a:t>
            </a:r>
            <a:endParaRPr lang="en-AU" dirty="0"/>
          </a:p>
        </p:txBody>
      </p:sp>
      <p:sp>
        <p:nvSpPr>
          <p:cNvPr id="5" name="Content Placeholder 4">
            <a:extLst>
              <a:ext uri="{FF2B5EF4-FFF2-40B4-BE49-F238E27FC236}">
                <a16:creationId xmlns:a16="http://schemas.microsoft.com/office/drawing/2014/main" id="{46C181AA-E4E1-F129-DB66-A2DD7A0C514D}"/>
              </a:ext>
            </a:extLst>
          </p:cNvPr>
          <p:cNvSpPr>
            <a:spLocks noGrp="1"/>
          </p:cNvSpPr>
          <p:nvPr>
            <p:ph idx="16"/>
          </p:nvPr>
        </p:nvSpPr>
        <p:spPr>
          <a:xfrm>
            <a:off x="125094" y="633170"/>
            <a:ext cx="4239878" cy="640459"/>
          </a:xfrm>
        </p:spPr>
        <p:txBody>
          <a:bodyPr/>
          <a:lstStyle/>
          <a:p>
            <a:pPr>
              <a:spcBef>
                <a:spcPts val="0"/>
              </a:spcBef>
            </a:pPr>
            <a:r>
              <a:rPr lang="en-US" sz="2000" dirty="0"/>
              <a:t>Community audit of local area walkability</a:t>
            </a:r>
            <a:endParaRPr lang="en-AU" sz="2000" dirty="0"/>
          </a:p>
        </p:txBody>
      </p:sp>
      <p:sp>
        <p:nvSpPr>
          <p:cNvPr id="6" name="Content Placeholder 5">
            <a:extLst>
              <a:ext uri="{FF2B5EF4-FFF2-40B4-BE49-F238E27FC236}">
                <a16:creationId xmlns:a16="http://schemas.microsoft.com/office/drawing/2014/main" id="{C1D76EA8-5758-0369-23B3-DE694592CDC6}"/>
              </a:ext>
            </a:extLst>
          </p:cNvPr>
          <p:cNvSpPr>
            <a:spLocks noGrp="1"/>
          </p:cNvSpPr>
          <p:nvPr>
            <p:ph sz="quarter" idx="20"/>
          </p:nvPr>
        </p:nvSpPr>
        <p:spPr>
          <a:xfrm>
            <a:off x="7259086" y="233410"/>
            <a:ext cx="1884872" cy="319040"/>
          </a:xfrm>
        </p:spPr>
        <p:txBody>
          <a:bodyPr/>
          <a:lstStyle/>
          <a:p>
            <a:r>
              <a:rPr lang="en-US" dirty="0"/>
              <a:t>Awareness | Advocacy</a:t>
            </a:r>
            <a:endParaRPr lang="en-AU" dirty="0"/>
          </a:p>
        </p:txBody>
      </p:sp>
      <p:pic>
        <p:nvPicPr>
          <p:cNvPr id="11" name="Picture Placeholder 10" descr="A person and a child walking on a sidewalk&#10;&#10;AI-generated content may be incorrect.">
            <a:extLst>
              <a:ext uri="{FF2B5EF4-FFF2-40B4-BE49-F238E27FC236}">
                <a16:creationId xmlns:a16="http://schemas.microsoft.com/office/drawing/2014/main" id="{9B20925B-CB4B-D3D1-8020-F6016828A40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70" r="20370"/>
          <a:stretch>
            <a:fillRect/>
          </a:stretch>
        </p:blipFill>
        <p:spPr/>
      </p:pic>
      <p:sp>
        <p:nvSpPr>
          <p:cNvPr id="12" name="Content Placeholder 5">
            <a:extLst>
              <a:ext uri="{FF2B5EF4-FFF2-40B4-BE49-F238E27FC236}">
                <a16:creationId xmlns:a16="http://schemas.microsoft.com/office/drawing/2014/main" id="{6B868154-C159-F6C2-ACC3-BC1D3D3D192C}"/>
              </a:ext>
            </a:extLst>
          </p:cNvPr>
          <p:cNvSpPr txBox="1">
            <a:spLocks/>
          </p:cNvSpPr>
          <p:nvPr/>
        </p:nvSpPr>
        <p:spPr bwMode="auto">
          <a:xfrm>
            <a:off x="7259086" y="92941"/>
            <a:ext cx="1884872" cy="280940"/>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a:t>Advocacy</a:t>
            </a:r>
            <a:endParaRPr lang="en-AU" dirty="0"/>
          </a:p>
        </p:txBody>
      </p:sp>
      <p:pic>
        <p:nvPicPr>
          <p:cNvPr id="7" name="Picture 6">
            <a:extLst>
              <a:ext uri="{FF2B5EF4-FFF2-40B4-BE49-F238E27FC236}">
                <a16:creationId xmlns:a16="http://schemas.microsoft.com/office/drawing/2014/main" id="{94254FA3-0C85-B197-7B9F-AB433F95CD8A}"/>
              </a:ext>
            </a:extLst>
          </p:cNvPr>
          <p:cNvPicPr>
            <a:picLocks noChangeAspect="1"/>
          </p:cNvPicPr>
          <p:nvPr/>
        </p:nvPicPr>
        <p:blipFill>
          <a:blip r:embed="rId4"/>
          <a:stretch>
            <a:fillRect/>
          </a:stretch>
        </p:blipFill>
        <p:spPr>
          <a:xfrm>
            <a:off x="52133" y="1453243"/>
            <a:ext cx="4527289" cy="3057087"/>
          </a:xfrm>
          <a:prstGeom prst="rect">
            <a:avLst/>
          </a:prstGeom>
        </p:spPr>
      </p:pic>
    </p:spTree>
    <p:extLst>
      <p:ext uri="{BB962C8B-B14F-4D97-AF65-F5344CB8AC3E}">
        <p14:creationId xmlns:p14="http://schemas.microsoft.com/office/powerpoint/2010/main" val="2054103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D93DF-B918-A096-2861-57837501219C}"/>
            </a:ext>
          </a:extLst>
        </p:cNvPr>
        <p:cNvGrpSpPr/>
        <p:nvPr/>
      </p:nvGrpSpPr>
      <p:grpSpPr>
        <a:xfrm>
          <a:off x="0" y="0"/>
          <a:ext cx="0" cy="0"/>
          <a:chOff x="0" y="0"/>
          <a:chExt cx="0" cy="0"/>
        </a:xfrm>
      </p:grpSpPr>
      <p:pic>
        <p:nvPicPr>
          <p:cNvPr id="8" name="Picture Placeholder 7" descr="A person signing a document&#10;&#10;AI-generated content may be incorrect.">
            <a:extLst>
              <a:ext uri="{FF2B5EF4-FFF2-40B4-BE49-F238E27FC236}">
                <a16:creationId xmlns:a16="http://schemas.microsoft.com/office/drawing/2014/main" id="{6EF3F8A3-5BE8-B69A-DC12-660B2243051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Title 2">
            <a:extLst>
              <a:ext uri="{FF2B5EF4-FFF2-40B4-BE49-F238E27FC236}">
                <a16:creationId xmlns:a16="http://schemas.microsoft.com/office/drawing/2014/main" id="{AAB7AA8E-BFE9-2199-7D3F-B12819089FDA}"/>
              </a:ext>
            </a:extLst>
          </p:cNvPr>
          <p:cNvSpPr>
            <a:spLocks noGrp="1"/>
          </p:cNvSpPr>
          <p:nvPr>
            <p:ph type="title"/>
          </p:nvPr>
        </p:nvSpPr>
        <p:spPr>
          <a:xfrm>
            <a:off x="250188" y="254458"/>
            <a:ext cx="4032850" cy="519787"/>
          </a:xfrm>
        </p:spPr>
        <p:txBody>
          <a:bodyPr>
            <a:normAutofit/>
          </a:bodyPr>
          <a:lstStyle/>
          <a:p>
            <a:r>
              <a:rPr lang="en-US" dirty="0"/>
              <a:t>Petition</a:t>
            </a:r>
            <a:endParaRPr lang="en-AU" dirty="0"/>
          </a:p>
        </p:txBody>
      </p:sp>
      <p:sp>
        <p:nvSpPr>
          <p:cNvPr id="5" name="Content Placeholder 4">
            <a:extLst>
              <a:ext uri="{FF2B5EF4-FFF2-40B4-BE49-F238E27FC236}">
                <a16:creationId xmlns:a16="http://schemas.microsoft.com/office/drawing/2014/main" id="{0DB2DEFC-730A-8D38-6FCF-3F7220D937CC}"/>
              </a:ext>
            </a:extLst>
          </p:cNvPr>
          <p:cNvSpPr>
            <a:spLocks noGrp="1"/>
          </p:cNvSpPr>
          <p:nvPr>
            <p:ph idx="16"/>
          </p:nvPr>
        </p:nvSpPr>
        <p:spPr>
          <a:xfrm>
            <a:off x="250189" y="656265"/>
            <a:ext cx="4250791" cy="685323"/>
          </a:xfrm>
        </p:spPr>
        <p:txBody>
          <a:bodyPr/>
          <a:lstStyle/>
          <a:p>
            <a:pPr>
              <a:spcBef>
                <a:spcPts val="0"/>
              </a:spcBef>
            </a:pPr>
            <a:r>
              <a:rPr lang="en-US" sz="2000" dirty="0"/>
              <a:t>Building support for more walkable local </a:t>
            </a:r>
            <a:r>
              <a:rPr lang="en-US" sz="2000" dirty="0" err="1"/>
              <a:t>neighbourhoods</a:t>
            </a:r>
            <a:endParaRPr lang="en-AU" sz="2000" dirty="0"/>
          </a:p>
        </p:txBody>
      </p:sp>
      <p:pic>
        <p:nvPicPr>
          <p:cNvPr id="7" name="Picture 6">
            <a:extLst>
              <a:ext uri="{FF2B5EF4-FFF2-40B4-BE49-F238E27FC236}">
                <a16:creationId xmlns:a16="http://schemas.microsoft.com/office/drawing/2014/main" id="{C6BF1750-B682-92D1-04D9-964ECD148426}"/>
              </a:ext>
            </a:extLst>
          </p:cNvPr>
          <p:cNvPicPr>
            <a:picLocks noChangeAspect="1"/>
          </p:cNvPicPr>
          <p:nvPr/>
        </p:nvPicPr>
        <p:blipFill>
          <a:blip r:embed="rId4"/>
          <a:stretch>
            <a:fillRect/>
          </a:stretch>
        </p:blipFill>
        <p:spPr>
          <a:xfrm>
            <a:off x="658487" y="1341588"/>
            <a:ext cx="3624551" cy="3801912"/>
          </a:xfrm>
          <a:prstGeom prst="rect">
            <a:avLst/>
          </a:prstGeom>
        </p:spPr>
      </p:pic>
      <p:sp>
        <p:nvSpPr>
          <p:cNvPr id="9" name="Content Placeholder 5">
            <a:extLst>
              <a:ext uri="{FF2B5EF4-FFF2-40B4-BE49-F238E27FC236}">
                <a16:creationId xmlns:a16="http://schemas.microsoft.com/office/drawing/2014/main" id="{24BB883F-F53E-A981-A35F-D48AEE923267}"/>
              </a:ext>
            </a:extLst>
          </p:cNvPr>
          <p:cNvSpPr txBox="1">
            <a:spLocks/>
          </p:cNvSpPr>
          <p:nvPr/>
        </p:nvSpPr>
        <p:spPr bwMode="auto">
          <a:xfrm>
            <a:off x="6752492" y="233412"/>
            <a:ext cx="2391466" cy="280940"/>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a:t>Inspiring community advocacy</a:t>
            </a:r>
            <a:endParaRPr lang="en-AU" dirty="0"/>
          </a:p>
        </p:txBody>
      </p:sp>
    </p:spTree>
    <p:extLst>
      <p:ext uri="{BB962C8B-B14F-4D97-AF65-F5344CB8AC3E}">
        <p14:creationId xmlns:p14="http://schemas.microsoft.com/office/powerpoint/2010/main" val="2581449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877B-B848-F303-90F4-012755D1F9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13C2EE-7A7B-1A8C-E131-5A47DE616843}"/>
              </a:ext>
            </a:extLst>
          </p:cNvPr>
          <p:cNvSpPr>
            <a:spLocks noGrp="1"/>
          </p:cNvSpPr>
          <p:nvPr>
            <p:ph type="title"/>
          </p:nvPr>
        </p:nvSpPr>
        <p:spPr>
          <a:xfrm>
            <a:off x="154938" y="80289"/>
            <a:ext cx="4032850" cy="519787"/>
          </a:xfrm>
        </p:spPr>
        <p:txBody>
          <a:bodyPr/>
          <a:lstStyle/>
          <a:p>
            <a:r>
              <a:rPr lang="en-US" dirty="0">
                <a:hlinkClick r:id="rId3"/>
              </a:rPr>
              <a:t>Interactive map</a:t>
            </a:r>
            <a:endParaRPr lang="en-AU" dirty="0"/>
          </a:p>
        </p:txBody>
      </p:sp>
      <p:sp>
        <p:nvSpPr>
          <p:cNvPr id="4" name="Content Placeholder 3">
            <a:extLst>
              <a:ext uri="{FF2B5EF4-FFF2-40B4-BE49-F238E27FC236}">
                <a16:creationId xmlns:a16="http://schemas.microsoft.com/office/drawing/2014/main" id="{20754AFA-5617-6692-453B-324A88C89B67}"/>
              </a:ext>
            </a:extLst>
          </p:cNvPr>
          <p:cNvSpPr>
            <a:spLocks noGrp="1"/>
          </p:cNvSpPr>
          <p:nvPr>
            <p:ph idx="14"/>
          </p:nvPr>
        </p:nvSpPr>
        <p:spPr>
          <a:xfrm>
            <a:off x="1389032" y="697797"/>
            <a:ext cx="7106577" cy="675836"/>
          </a:xfrm>
        </p:spPr>
        <p:txBody>
          <a:bodyPr/>
          <a:lstStyle/>
          <a:p>
            <a:pPr algn="ctr">
              <a:spcBef>
                <a:spcPts val="0"/>
              </a:spcBef>
            </a:pPr>
            <a:r>
              <a:rPr lang="en-US" sz="2000" b="1" dirty="0">
                <a:solidFill>
                  <a:srgbClr val="C00000"/>
                </a:solidFill>
              </a:rPr>
              <a:t>Drop a pin anywhere in Australia and discover destinations </a:t>
            </a:r>
          </a:p>
          <a:p>
            <a:pPr algn="ctr">
              <a:spcBef>
                <a:spcPts val="0"/>
              </a:spcBef>
            </a:pPr>
            <a:r>
              <a:rPr lang="en-US" sz="2000" b="1" dirty="0">
                <a:solidFill>
                  <a:srgbClr val="C00000"/>
                </a:solidFill>
              </a:rPr>
              <a:t>within a 5-, 10-, 15- or 20-minute walking catchment.</a:t>
            </a:r>
            <a:endParaRPr lang="en-AU" sz="2000" b="1" dirty="0">
              <a:solidFill>
                <a:srgbClr val="C00000"/>
              </a:solidFill>
            </a:endParaRPr>
          </a:p>
        </p:txBody>
      </p:sp>
      <p:sp>
        <p:nvSpPr>
          <p:cNvPr id="7" name="TextBox 6">
            <a:extLst>
              <a:ext uri="{FF2B5EF4-FFF2-40B4-BE49-F238E27FC236}">
                <a16:creationId xmlns:a16="http://schemas.microsoft.com/office/drawing/2014/main" id="{514F5180-C8D2-BF50-07C1-CDBF97D6761D}"/>
              </a:ext>
            </a:extLst>
          </p:cNvPr>
          <p:cNvSpPr txBox="1"/>
          <p:nvPr/>
        </p:nvSpPr>
        <p:spPr>
          <a:xfrm>
            <a:off x="447387" y="4816992"/>
            <a:ext cx="2360467" cy="246221"/>
          </a:xfrm>
          <a:prstGeom prst="rect">
            <a:avLst/>
          </a:prstGeom>
          <a:noFill/>
        </p:spPr>
        <p:txBody>
          <a:bodyPr wrap="square">
            <a:spAutoFit/>
          </a:bodyPr>
          <a:lstStyle/>
          <a:p>
            <a:r>
              <a:rPr lang="en-AU" altLang="en-US" sz="1000" dirty="0">
                <a:solidFill>
                  <a:schemeClr val="accent2"/>
                </a:solidFill>
                <a:latin typeface="Avalon" panose="020B0502020202020204" pitchFamily="34" charset="0"/>
                <a:ea typeface="Yu Mincho" panose="02020400000000000000" pitchFamily="18" charset="-128"/>
                <a:cs typeface="Arial" panose="020B0604020202020204" pitchFamily="34" charset="0"/>
              </a:rPr>
              <a:t>Map developed by Jake Coppinger</a:t>
            </a:r>
            <a:endParaRPr lang="en-AU" altLang="en-US" sz="1000" dirty="0">
              <a:solidFill>
                <a:schemeClr val="accent2"/>
              </a:solidFill>
              <a:latin typeface="Avalon" panose="020B0502020202020204" pitchFamily="34" charset="0"/>
            </a:endParaRPr>
          </a:p>
        </p:txBody>
      </p:sp>
      <p:sp>
        <p:nvSpPr>
          <p:cNvPr id="11" name="Content Placeholder 5">
            <a:extLst>
              <a:ext uri="{FF2B5EF4-FFF2-40B4-BE49-F238E27FC236}">
                <a16:creationId xmlns:a16="http://schemas.microsoft.com/office/drawing/2014/main" id="{35954CCC-0B8A-8E10-1A5F-24D784C1B32D}"/>
              </a:ext>
            </a:extLst>
          </p:cNvPr>
          <p:cNvSpPr txBox="1">
            <a:spLocks/>
          </p:cNvSpPr>
          <p:nvPr/>
        </p:nvSpPr>
        <p:spPr bwMode="auto">
          <a:xfrm>
            <a:off x="7259086" y="233411"/>
            <a:ext cx="1884872" cy="326811"/>
          </a:xfrm>
          <a:prstGeom prst="rect">
            <a:avLst/>
          </a:prstGeom>
          <a:solidFill>
            <a:schemeClr val="accent1"/>
          </a:solidFill>
          <a:ln>
            <a:solidFill>
              <a:schemeClr val="accent1"/>
            </a:solidFill>
          </a:ln>
        </p:spPr>
        <p:txBody>
          <a:bodyPr vert="horz" wrap="square" lIns="91440" tIns="45720" rIns="91440" bIns="45720" numCol="1" anchor="ctr"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kern="1200">
                <a:solidFill>
                  <a:schemeClr val="bg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a:t>Community resources</a:t>
            </a:r>
            <a:endParaRPr lang="en-AU" dirty="0"/>
          </a:p>
        </p:txBody>
      </p:sp>
      <p:pic>
        <p:nvPicPr>
          <p:cNvPr id="5" name="Picture 4">
            <a:hlinkClick r:id="rId3"/>
            <a:extLst>
              <a:ext uri="{FF2B5EF4-FFF2-40B4-BE49-F238E27FC236}">
                <a16:creationId xmlns:a16="http://schemas.microsoft.com/office/drawing/2014/main" id="{F5164F10-CE4F-83FA-0CF2-C2B4284623B7}"/>
              </a:ext>
            </a:extLst>
          </p:cNvPr>
          <p:cNvPicPr>
            <a:picLocks noChangeAspect="1"/>
          </p:cNvPicPr>
          <p:nvPr/>
        </p:nvPicPr>
        <p:blipFill>
          <a:blip r:embed="rId4"/>
          <a:stretch>
            <a:fillRect/>
          </a:stretch>
        </p:blipFill>
        <p:spPr>
          <a:xfrm>
            <a:off x="2171363" y="1298662"/>
            <a:ext cx="5128605" cy="3373784"/>
          </a:xfrm>
          <a:prstGeom prst="rect">
            <a:avLst/>
          </a:prstGeom>
        </p:spPr>
      </p:pic>
    </p:spTree>
    <p:extLst>
      <p:ext uri="{BB962C8B-B14F-4D97-AF65-F5344CB8AC3E}">
        <p14:creationId xmlns:p14="http://schemas.microsoft.com/office/powerpoint/2010/main" val="1937297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at a garage sale&#10;&#10;AI-generated content may be incorrect.">
            <a:extLst>
              <a:ext uri="{FF2B5EF4-FFF2-40B4-BE49-F238E27FC236}">
                <a16:creationId xmlns:a16="http://schemas.microsoft.com/office/drawing/2014/main" id="{021FD982-E42A-C904-AA4C-A4B6341FA0F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Title 2">
            <a:extLst>
              <a:ext uri="{FF2B5EF4-FFF2-40B4-BE49-F238E27FC236}">
                <a16:creationId xmlns:a16="http://schemas.microsoft.com/office/drawing/2014/main" id="{DC0AC352-1CAF-F851-5B1A-C872B16508CB}"/>
              </a:ext>
            </a:extLst>
          </p:cNvPr>
          <p:cNvSpPr>
            <a:spLocks noGrp="1"/>
          </p:cNvSpPr>
          <p:nvPr>
            <p:ph type="title"/>
          </p:nvPr>
        </p:nvSpPr>
        <p:spPr>
          <a:xfrm>
            <a:off x="242394" y="23139"/>
            <a:ext cx="4032850" cy="519787"/>
          </a:xfrm>
        </p:spPr>
        <p:txBody>
          <a:bodyPr/>
          <a:lstStyle/>
          <a:p>
            <a:r>
              <a:rPr lang="en-US" dirty="0"/>
              <a:t>Local action</a:t>
            </a:r>
            <a:endParaRPr lang="en-AU" dirty="0"/>
          </a:p>
        </p:txBody>
      </p:sp>
      <p:sp>
        <p:nvSpPr>
          <p:cNvPr id="5" name="Content Placeholder 4">
            <a:extLst>
              <a:ext uri="{FF2B5EF4-FFF2-40B4-BE49-F238E27FC236}">
                <a16:creationId xmlns:a16="http://schemas.microsoft.com/office/drawing/2014/main" id="{A00875D6-F4BB-78A2-379A-E8401B7AA8F4}"/>
              </a:ext>
            </a:extLst>
          </p:cNvPr>
          <p:cNvSpPr>
            <a:spLocks noGrp="1"/>
          </p:cNvSpPr>
          <p:nvPr>
            <p:ph idx="16"/>
          </p:nvPr>
        </p:nvSpPr>
        <p:spPr>
          <a:xfrm>
            <a:off x="242394" y="388168"/>
            <a:ext cx="4032850" cy="649060"/>
          </a:xfrm>
        </p:spPr>
        <p:txBody>
          <a:bodyPr/>
          <a:lstStyle/>
          <a:p>
            <a:r>
              <a:rPr lang="en-US" sz="2000" dirty="0"/>
              <a:t>Community actions for local area improvements</a:t>
            </a:r>
            <a:endParaRPr lang="en-AU" sz="2000" dirty="0"/>
          </a:p>
        </p:txBody>
      </p:sp>
      <p:sp>
        <p:nvSpPr>
          <p:cNvPr id="6" name="Content Placeholder 5">
            <a:extLst>
              <a:ext uri="{FF2B5EF4-FFF2-40B4-BE49-F238E27FC236}">
                <a16:creationId xmlns:a16="http://schemas.microsoft.com/office/drawing/2014/main" id="{43EBF4BA-9893-0E21-B6B5-CAB8BEBBD39B}"/>
              </a:ext>
            </a:extLst>
          </p:cNvPr>
          <p:cNvSpPr>
            <a:spLocks noGrp="1"/>
          </p:cNvSpPr>
          <p:nvPr>
            <p:ph sz="quarter" idx="20"/>
          </p:nvPr>
        </p:nvSpPr>
        <p:spPr>
          <a:xfrm>
            <a:off x="7259086" y="233411"/>
            <a:ext cx="1884872" cy="309515"/>
          </a:xfrm>
        </p:spPr>
        <p:txBody>
          <a:bodyPr/>
          <a:lstStyle/>
          <a:p>
            <a:pPr algn="r"/>
            <a:r>
              <a:rPr lang="en-US" dirty="0"/>
              <a:t>Action</a:t>
            </a:r>
            <a:endParaRPr lang="en-AU" dirty="0"/>
          </a:p>
        </p:txBody>
      </p:sp>
      <p:sp>
        <p:nvSpPr>
          <p:cNvPr id="10" name="TextBox 9">
            <a:extLst>
              <a:ext uri="{FF2B5EF4-FFF2-40B4-BE49-F238E27FC236}">
                <a16:creationId xmlns:a16="http://schemas.microsoft.com/office/drawing/2014/main" id="{51DC7AB4-4719-AED7-09AC-3E0EBC17CD06}"/>
              </a:ext>
            </a:extLst>
          </p:cNvPr>
          <p:cNvSpPr txBox="1"/>
          <p:nvPr/>
        </p:nvSpPr>
        <p:spPr>
          <a:xfrm>
            <a:off x="242394" y="1151149"/>
            <a:ext cx="4329606" cy="2677656"/>
          </a:xfrm>
          <a:prstGeom prst="rect">
            <a:avLst/>
          </a:prstGeom>
          <a:noFill/>
        </p:spPr>
        <p:txBody>
          <a:bodyPr wrap="square">
            <a:spAutoFit/>
          </a:bodyPr>
          <a:lstStyle/>
          <a:p>
            <a:pPr algn="l" rtl="0">
              <a:buNone/>
            </a:pPr>
            <a:r>
              <a:rPr lang="en-US" sz="1400" b="0" i="0" dirty="0">
                <a:solidFill>
                  <a:srgbClr val="002060"/>
                </a:solidFill>
                <a:effectLst/>
                <a:latin typeface="Avalon" panose="020B0502020202020204" pitchFamily="34" charset="0"/>
              </a:rPr>
              <a:t>Examples of activities include: </a:t>
            </a:r>
          </a:p>
          <a:p>
            <a:pPr algn="l" rtl="0">
              <a:buNone/>
            </a:pPr>
            <a:endParaRPr lang="en-US" sz="1400" b="0" i="0" dirty="0">
              <a:solidFill>
                <a:srgbClr val="002060"/>
              </a:solidFill>
              <a:effectLst/>
              <a:latin typeface="Avalon" panose="020B0502020202020204" pitchFamily="34" charset="0"/>
            </a:endParaRP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c</a:t>
            </a:r>
            <a:r>
              <a:rPr lang="en-US" sz="1400" b="0" i="0" dirty="0">
                <a:solidFill>
                  <a:srgbClr val="002060"/>
                </a:solidFill>
                <a:effectLst/>
                <a:latin typeface="Avalon" panose="020B0502020202020204" pitchFamily="34" charset="0"/>
              </a:rPr>
              <a:t>halk drawings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p</a:t>
            </a:r>
            <a:r>
              <a:rPr lang="en-US" sz="1400" b="0" i="0" dirty="0">
                <a:solidFill>
                  <a:srgbClr val="002060"/>
                </a:solidFill>
                <a:effectLst/>
                <a:latin typeface="Avalon" panose="020B0502020202020204" pitchFamily="34" charset="0"/>
              </a:rPr>
              <a:t>roviding a water bowl for dogs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c</a:t>
            </a:r>
            <a:r>
              <a:rPr lang="en-US" sz="1400" b="0" i="0" dirty="0">
                <a:solidFill>
                  <a:srgbClr val="002060"/>
                </a:solidFill>
                <a:effectLst/>
                <a:latin typeface="Avalon" panose="020B0502020202020204" pitchFamily="34" charset="0"/>
              </a:rPr>
              <a:t>reating a street library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h</a:t>
            </a:r>
            <a:r>
              <a:rPr lang="en-US" sz="1400" b="0" i="0" dirty="0">
                <a:solidFill>
                  <a:srgbClr val="002060"/>
                </a:solidFill>
                <a:effectLst/>
                <a:latin typeface="Avalon" panose="020B0502020202020204" pitchFamily="34" charset="0"/>
              </a:rPr>
              <a:t>aving a garage sale</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c</a:t>
            </a:r>
            <a:r>
              <a:rPr lang="en-US" sz="1400" b="0" i="0" dirty="0">
                <a:solidFill>
                  <a:srgbClr val="002060"/>
                </a:solidFill>
                <a:effectLst/>
                <a:latin typeface="Avalon" panose="020B0502020202020204" pitchFamily="34" charset="0"/>
              </a:rPr>
              <a:t>reating a place to rest or install temporary seating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p</a:t>
            </a:r>
            <a:r>
              <a:rPr lang="en-US" sz="1400" b="0" i="0" dirty="0">
                <a:solidFill>
                  <a:srgbClr val="002060"/>
                </a:solidFill>
                <a:effectLst/>
                <a:latin typeface="Avalon" panose="020B0502020202020204" pitchFamily="34" charset="0"/>
              </a:rPr>
              <a:t>lanting a verge garden or small urban orchard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p</a:t>
            </a:r>
            <a:r>
              <a:rPr lang="en-US" sz="1400" b="0" i="0" dirty="0">
                <a:solidFill>
                  <a:srgbClr val="002060"/>
                </a:solidFill>
                <a:effectLst/>
                <a:latin typeface="Avalon" panose="020B0502020202020204" pitchFamily="34" charset="0"/>
              </a:rPr>
              <a:t>lacing a box of free produce for passers-by </a:t>
            </a:r>
          </a:p>
          <a:p>
            <a:pPr marL="285750" indent="-285750" algn="l" rtl="0" fontAlgn="t">
              <a:buFont typeface="Arial" panose="020B0604020202020204" pitchFamily="34" charset="0"/>
              <a:buChar char="•"/>
            </a:pPr>
            <a:r>
              <a:rPr lang="en-US" sz="1400" dirty="0">
                <a:solidFill>
                  <a:srgbClr val="002060"/>
                </a:solidFill>
                <a:latin typeface="Avalon" panose="020B0502020202020204" pitchFamily="34" charset="0"/>
              </a:rPr>
              <a:t>i</a:t>
            </a:r>
            <a:r>
              <a:rPr lang="en-US" sz="1400" b="0" i="0" dirty="0">
                <a:solidFill>
                  <a:srgbClr val="002060"/>
                </a:solidFill>
                <a:effectLst/>
                <a:latin typeface="Avalon" panose="020B0502020202020204" pitchFamily="34" charset="0"/>
              </a:rPr>
              <a:t>nstalling a planter box with flowers or fruit/herbs/vegetables </a:t>
            </a:r>
          </a:p>
        </p:txBody>
      </p:sp>
    </p:spTree>
    <p:extLst>
      <p:ext uri="{BB962C8B-B14F-4D97-AF65-F5344CB8AC3E}">
        <p14:creationId xmlns:p14="http://schemas.microsoft.com/office/powerpoint/2010/main" val="254436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839A0-6858-7287-62CF-FB1EDD4ADD03}"/>
              </a:ext>
            </a:extLst>
          </p:cNvPr>
          <p:cNvSpPr>
            <a:spLocks noGrp="1"/>
          </p:cNvSpPr>
          <p:nvPr>
            <p:ph type="title"/>
          </p:nvPr>
        </p:nvSpPr>
        <p:spPr>
          <a:xfrm>
            <a:off x="250188" y="300327"/>
            <a:ext cx="4032850" cy="519787"/>
          </a:xfrm>
        </p:spPr>
        <p:txBody>
          <a:bodyPr/>
          <a:lstStyle/>
          <a:p>
            <a:r>
              <a:rPr lang="en-US" dirty="0"/>
              <a:t>Supporters’ Toolkit</a:t>
            </a:r>
            <a:endParaRPr lang="en-AU" dirty="0"/>
          </a:p>
        </p:txBody>
      </p:sp>
      <p:sp>
        <p:nvSpPr>
          <p:cNvPr id="4" name="Content Placeholder 3">
            <a:extLst>
              <a:ext uri="{FF2B5EF4-FFF2-40B4-BE49-F238E27FC236}">
                <a16:creationId xmlns:a16="http://schemas.microsoft.com/office/drawing/2014/main" id="{B314EFDD-9D04-0497-D198-F41B2F2C6121}"/>
              </a:ext>
            </a:extLst>
          </p:cNvPr>
          <p:cNvSpPr>
            <a:spLocks noGrp="1"/>
          </p:cNvSpPr>
          <p:nvPr>
            <p:ph idx="14"/>
          </p:nvPr>
        </p:nvSpPr>
        <p:spPr>
          <a:xfrm>
            <a:off x="394669" y="1734835"/>
            <a:ext cx="4032850" cy="2760452"/>
          </a:xfrm>
        </p:spPr>
        <p:txBody>
          <a:bodyPr/>
          <a:lstStyle/>
          <a:p>
            <a:r>
              <a:rPr lang="en-US" sz="2000" dirty="0"/>
              <a:t>The toolkit includes:</a:t>
            </a:r>
          </a:p>
          <a:p>
            <a:pPr marL="171450" indent="-171450">
              <a:buFont typeface="Arial" panose="020B0604020202020204" pitchFamily="34" charset="0"/>
              <a:buChar char="•"/>
            </a:pPr>
            <a:r>
              <a:rPr lang="en-US" sz="2000" dirty="0"/>
              <a:t>promotional materials</a:t>
            </a:r>
          </a:p>
          <a:p>
            <a:pPr marL="171450" indent="-171450">
              <a:buFont typeface="Arial" panose="020B0604020202020204" pitchFamily="34" charset="0"/>
              <a:buChar char="•"/>
            </a:pPr>
            <a:r>
              <a:rPr lang="en-US" sz="2000" dirty="0"/>
              <a:t>social media tiles</a:t>
            </a:r>
          </a:p>
          <a:p>
            <a:pPr marL="171450" indent="-171450">
              <a:buFont typeface="Arial" panose="020B0604020202020204" pitchFamily="34" charset="0"/>
              <a:buChar char="•"/>
            </a:pPr>
            <a:r>
              <a:rPr lang="en-US" sz="2000" dirty="0"/>
              <a:t>messaging</a:t>
            </a:r>
          </a:p>
          <a:p>
            <a:pPr marL="171450" indent="-171450">
              <a:buFont typeface="Arial" panose="020B0604020202020204" pitchFamily="34" charset="0"/>
              <a:buChar char="•"/>
            </a:pPr>
            <a:r>
              <a:rPr lang="en-US" sz="2000" dirty="0"/>
              <a:t>email content</a:t>
            </a:r>
          </a:p>
          <a:p>
            <a:endParaRPr lang="en-AU" sz="1400" dirty="0"/>
          </a:p>
        </p:txBody>
      </p:sp>
      <p:sp>
        <p:nvSpPr>
          <p:cNvPr id="5" name="Content Placeholder 4">
            <a:extLst>
              <a:ext uri="{FF2B5EF4-FFF2-40B4-BE49-F238E27FC236}">
                <a16:creationId xmlns:a16="http://schemas.microsoft.com/office/drawing/2014/main" id="{ECD05F1B-CA0C-ED89-926D-3DE09C9E52D3}"/>
              </a:ext>
            </a:extLst>
          </p:cNvPr>
          <p:cNvSpPr>
            <a:spLocks noGrp="1"/>
          </p:cNvSpPr>
          <p:nvPr>
            <p:ph idx="16"/>
          </p:nvPr>
        </p:nvSpPr>
        <p:spPr>
          <a:xfrm>
            <a:off x="250188" y="820114"/>
            <a:ext cx="4032850" cy="174685"/>
          </a:xfrm>
        </p:spPr>
        <p:txBody>
          <a:bodyPr/>
          <a:lstStyle/>
          <a:p>
            <a:r>
              <a:rPr lang="en-US" sz="2000" dirty="0"/>
              <a:t>Resources to support industry engagement with community</a:t>
            </a:r>
            <a:endParaRPr lang="en-AU" sz="2000" dirty="0"/>
          </a:p>
        </p:txBody>
      </p:sp>
      <p:pic>
        <p:nvPicPr>
          <p:cNvPr id="8" name="Picture 7">
            <a:extLst>
              <a:ext uri="{FF2B5EF4-FFF2-40B4-BE49-F238E27FC236}">
                <a16:creationId xmlns:a16="http://schemas.microsoft.com/office/drawing/2014/main" id="{1C9427F5-1E24-2E03-0B5E-D6073B2B0749}"/>
              </a:ext>
            </a:extLst>
          </p:cNvPr>
          <p:cNvPicPr>
            <a:picLocks noChangeAspect="1"/>
          </p:cNvPicPr>
          <p:nvPr/>
        </p:nvPicPr>
        <p:blipFill>
          <a:blip r:embed="rId3"/>
          <a:stretch>
            <a:fillRect/>
          </a:stretch>
        </p:blipFill>
        <p:spPr>
          <a:xfrm>
            <a:off x="5468323" y="-2447"/>
            <a:ext cx="3675677" cy="5145947"/>
          </a:xfrm>
          <a:prstGeom prst="rect">
            <a:avLst/>
          </a:prstGeom>
        </p:spPr>
      </p:pic>
    </p:spTree>
    <p:extLst>
      <p:ext uri="{BB962C8B-B14F-4D97-AF65-F5344CB8AC3E}">
        <p14:creationId xmlns:p14="http://schemas.microsoft.com/office/powerpoint/2010/main" val="1023011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81F299F-7887-221A-6AEF-906BEE64198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2486" b="12486"/>
          <a:stretch>
            <a:fillRect/>
          </a:stretch>
        </p:blipFill>
        <p:spPr/>
      </p:pic>
      <p:sp>
        <p:nvSpPr>
          <p:cNvPr id="3" name="Title 2">
            <a:extLst>
              <a:ext uri="{FF2B5EF4-FFF2-40B4-BE49-F238E27FC236}">
                <a16:creationId xmlns:a16="http://schemas.microsoft.com/office/drawing/2014/main" id="{A43FE876-E699-893C-B85D-370B71C3267F}"/>
              </a:ext>
            </a:extLst>
          </p:cNvPr>
          <p:cNvSpPr>
            <a:spLocks noGrp="1"/>
          </p:cNvSpPr>
          <p:nvPr>
            <p:ph type="title"/>
          </p:nvPr>
        </p:nvSpPr>
        <p:spPr>
          <a:xfrm>
            <a:off x="250188" y="527264"/>
            <a:ext cx="4032850" cy="519787"/>
          </a:xfrm>
        </p:spPr>
        <p:txBody>
          <a:bodyPr/>
          <a:lstStyle/>
          <a:p>
            <a:r>
              <a:rPr lang="en-US" dirty="0">
                <a:solidFill>
                  <a:srgbClr val="C00000"/>
                </a:solidFill>
              </a:rPr>
              <a:t>Narrative for change</a:t>
            </a:r>
            <a:endParaRPr lang="en-AU" dirty="0">
              <a:solidFill>
                <a:srgbClr val="C00000"/>
              </a:solidFill>
            </a:endParaRPr>
          </a:p>
        </p:txBody>
      </p:sp>
      <p:sp>
        <p:nvSpPr>
          <p:cNvPr id="4" name="Content Placeholder 3">
            <a:extLst>
              <a:ext uri="{FF2B5EF4-FFF2-40B4-BE49-F238E27FC236}">
                <a16:creationId xmlns:a16="http://schemas.microsoft.com/office/drawing/2014/main" id="{92C17160-A894-EEEC-4DF1-95C3F0F1C476}"/>
              </a:ext>
            </a:extLst>
          </p:cNvPr>
          <p:cNvSpPr>
            <a:spLocks noGrp="1"/>
          </p:cNvSpPr>
          <p:nvPr>
            <p:ph idx="14"/>
          </p:nvPr>
        </p:nvSpPr>
        <p:spPr>
          <a:xfrm>
            <a:off x="250188" y="1326949"/>
            <a:ext cx="4032850" cy="2760452"/>
          </a:xfrm>
        </p:spPr>
        <p:txBody>
          <a:bodyPr/>
          <a:lstStyle/>
          <a:p>
            <a:r>
              <a:rPr lang="en-US" sz="1600" dirty="0"/>
              <a:t>Balance Subject Matter Expertise with community experience and ownership</a:t>
            </a:r>
          </a:p>
          <a:p>
            <a:r>
              <a:rPr lang="en-US" sz="1600" dirty="0"/>
              <a:t>Paint a picture of what’s possible</a:t>
            </a:r>
          </a:p>
          <a:p>
            <a:r>
              <a:rPr lang="en-US" sz="1600" dirty="0"/>
              <a:t>Focus on what’s being created, not what’s being taken away</a:t>
            </a:r>
          </a:p>
          <a:p>
            <a:r>
              <a:rPr lang="en-US" sz="1600" dirty="0"/>
              <a:t>Quality of life, not detailed design</a:t>
            </a:r>
          </a:p>
          <a:p>
            <a:r>
              <a:rPr lang="en-AU" sz="1600" dirty="0"/>
              <a:t>Openness and transparency</a:t>
            </a:r>
          </a:p>
          <a:p>
            <a:pPr marL="285750" indent="-285750">
              <a:buFont typeface="Arial" panose="020B0604020202020204" pitchFamily="34" charset="0"/>
              <a:buChar char="•"/>
            </a:pPr>
            <a:r>
              <a:rPr lang="en-AU" sz="1600" dirty="0"/>
              <a:t>What’s being considered/ what’s not</a:t>
            </a:r>
          </a:p>
          <a:p>
            <a:pPr marL="285750" indent="-285750">
              <a:buFont typeface="Arial" panose="020B0604020202020204" pitchFamily="34" charset="0"/>
              <a:buChar char="•"/>
            </a:pPr>
            <a:r>
              <a:rPr lang="en-AU" sz="1600" dirty="0"/>
              <a:t>Why a decision has been made</a:t>
            </a:r>
          </a:p>
          <a:p>
            <a:pPr marL="285750" indent="-285750">
              <a:buFont typeface="Arial" panose="020B0604020202020204" pitchFamily="34" charset="0"/>
              <a:buChar char="•"/>
            </a:pPr>
            <a:r>
              <a:rPr lang="en-AU" sz="1600" dirty="0"/>
              <a:t>Realistic timeframes and expectations</a:t>
            </a:r>
          </a:p>
        </p:txBody>
      </p:sp>
      <p:sp>
        <p:nvSpPr>
          <p:cNvPr id="6" name="Content Placeholder 5">
            <a:extLst>
              <a:ext uri="{FF2B5EF4-FFF2-40B4-BE49-F238E27FC236}">
                <a16:creationId xmlns:a16="http://schemas.microsoft.com/office/drawing/2014/main" id="{8066B5E1-B096-AEC8-BC1F-B47AAF2031EB}"/>
              </a:ext>
            </a:extLst>
          </p:cNvPr>
          <p:cNvSpPr>
            <a:spLocks noGrp="1"/>
          </p:cNvSpPr>
          <p:nvPr>
            <p:ph sz="quarter" idx="20"/>
          </p:nvPr>
        </p:nvSpPr>
        <p:spPr/>
        <p:txBody>
          <a:bodyPr/>
          <a:lstStyle/>
          <a:p>
            <a:r>
              <a:rPr lang="en-US" dirty="0"/>
              <a:t>Deliver a compelling message that resonates</a:t>
            </a:r>
            <a:endParaRPr lang="en-AU" dirty="0"/>
          </a:p>
        </p:txBody>
      </p:sp>
    </p:spTree>
    <p:extLst>
      <p:ext uri="{BB962C8B-B14F-4D97-AF65-F5344CB8AC3E}">
        <p14:creationId xmlns:p14="http://schemas.microsoft.com/office/powerpoint/2010/main" val="4219030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5A5D-EF39-B0DE-1C9F-C8126A32E0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8593AB-E3C9-0EF4-EA21-19D791C66902}"/>
              </a:ext>
            </a:extLst>
          </p:cNvPr>
          <p:cNvSpPr>
            <a:spLocks noGrp="1"/>
          </p:cNvSpPr>
          <p:nvPr>
            <p:ph type="title"/>
          </p:nvPr>
        </p:nvSpPr>
        <p:spPr>
          <a:xfrm>
            <a:off x="250188" y="396815"/>
            <a:ext cx="4032850" cy="519787"/>
          </a:xfrm>
        </p:spPr>
        <p:txBody>
          <a:bodyPr/>
          <a:lstStyle/>
          <a:p>
            <a:r>
              <a:rPr lang="en-US" dirty="0">
                <a:latin typeface="Avalon"/>
              </a:rPr>
              <a:t>Messaging</a:t>
            </a:r>
            <a:endParaRPr lang="en-US" dirty="0"/>
          </a:p>
        </p:txBody>
      </p:sp>
      <p:sp>
        <p:nvSpPr>
          <p:cNvPr id="4" name="Content Placeholder 3">
            <a:extLst>
              <a:ext uri="{FF2B5EF4-FFF2-40B4-BE49-F238E27FC236}">
                <a16:creationId xmlns:a16="http://schemas.microsoft.com/office/drawing/2014/main" id="{5748F5A9-0B01-7657-7F72-A2C60D2E49C1}"/>
              </a:ext>
            </a:extLst>
          </p:cNvPr>
          <p:cNvSpPr>
            <a:spLocks noGrp="1"/>
          </p:cNvSpPr>
          <p:nvPr>
            <p:ph idx="14"/>
          </p:nvPr>
        </p:nvSpPr>
        <p:spPr>
          <a:xfrm>
            <a:off x="428268" y="1264195"/>
            <a:ext cx="4032850" cy="3513768"/>
          </a:xfrm>
        </p:spPr>
        <p:txBody>
          <a:bodyPr/>
          <a:lstStyle/>
          <a:p>
            <a:pPr marL="342900" indent="-342900">
              <a:buFont typeface="Arial" panose="020B0604020202020204" pitchFamily="34" charset="0"/>
              <a:buChar char="•"/>
            </a:pPr>
            <a:r>
              <a:rPr lang="en-US" sz="2000" dirty="0">
                <a:latin typeface="Avalon"/>
              </a:rPr>
              <a:t>Positive and constructive</a:t>
            </a:r>
            <a:endParaRPr lang="en-US" sz="2000" dirty="0"/>
          </a:p>
          <a:p>
            <a:pPr marL="342900" indent="-342900">
              <a:buFont typeface="Arial" panose="020B0604020202020204" pitchFamily="34" charset="0"/>
              <a:buChar char="•"/>
            </a:pPr>
            <a:r>
              <a:rPr lang="en-US" sz="2000" dirty="0">
                <a:latin typeface="Avalon"/>
              </a:rPr>
              <a:t>People-first language</a:t>
            </a:r>
          </a:p>
          <a:p>
            <a:pPr marL="342900" indent="-342900">
              <a:buFont typeface="Arial" panose="020B0604020202020204" pitchFamily="34" charset="0"/>
              <a:buChar char="•"/>
            </a:pPr>
            <a:r>
              <a:rPr lang="en-US" sz="2000" dirty="0">
                <a:latin typeface="Avalon"/>
              </a:rPr>
              <a:t>Local storytelling</a:t>
            </a:r>
          </a:p>
          <a:p>
            <a:pPr marL="342900" indent="-342900">
              <a:buFont typeface="Arial" panose="020B0604020202020204" pitchFamily="34" charset="0"/>
              <a:buChar char="•"/>
            </a:pPr>
            <a:r>
              <a:rPr lang="en-US" sz="2000" dirty="0">
                <a:latin typeface="Avalon"/>
              </a:rPr>
              <a:t>Media</a:t>
            </a:r>
            <a:endParaRPr lang="en-US" sz="2000" dirty="0"/>
          </a:p>
        </p:txBody>
      </p:sp>
      <p:sp>
        <p:nvSpPr>
          <p:cNvPr id="5" name="Content Placeholder 4">
            <a:extLst>
              <a:ext uri="{FF2B5EF4-FFF2-40B4-BE49-F238E27FC236}">
                <a16:creationId xmlns:a16="http://schemas.microsoft.com/office/drawing/2014/main" id="{42F12862-936E-16ED-EE67-D8F02CD1D238}"/>
              </a:ext>
            </a:extLst>
          </p:cNvPr>
          <p:cNvSpPr>
            <a:spLocks noGrp="1"/>
          </p:cNvSpPr>
          <p:nvPr>
            <p:ph idx="16"/>
          </p:nvPr>
        </p:nvSpPr>
        <p:spPr>
          <a:xfrm>
            <a:off x="250188" y="916602"/>
            <a:ext cx="4032850" cy="174685"/>
          </a:xfrm>
        </p:spPr>
        <p:txBody>
          <a:bodyPr/>
          <a:lstStyle/>
          <a:p>
            <a:r>
              <a:rPr lang="en-US" sz="1800" dirty="0"/>
              <a:t>Evidence-based narrative</a:t>
            </a:r>
          </a:p>
        </p:txBody>
      </p:sp>
      <p:sp>
        <p:nvSpPr>
          <p:cNvPr id="6" name="Content Placeholder 5">
            <a:extLst>
              <a:ext uri="{FF2B5EF4-FFF2-40B4-BE49-F238E27FC236}">
                <a16:creationId xmlns:a16="http://schemas.microsoft.com/office/drawing/2014/main" id="{B8E3310D-C33A-D92C-042A-3379A2244598}"/>
              </a:ext>
            </a:extLst>
          </p:cNvPr>
          <p:cNvSpPr>
            <a:spLocks noGrp="1"/>
          </p:cNvSpPr>
          <p:nvPr>
            <p:ph sz="quarter" idx="20"/>
          </p:nvPr>
        </p:nvSpPr>
        <p:spPr/>
        <p:txBody>
          <a:bodyPr/>
          <a:lstStyle/>
          <a:p>
            <a:pPr algn="r"/>
            <a:r>
              <a:rPr lang="en-US" dirty="0"/>
              <a:t>Community and media</a:t>
            </a:r>
          </a:p>
        </p:txBody>
      </p:sp>
      <p:pic>
        <p:nvPicPr>
          <p:cNvPr id="8" name="Picture 7" descr="A red line drawing of a person walking near a house and tree&#10;&#10;AI-generated content may be incorrect.">
            <a:extLst>
              <a:ext uri="{FF2B5EF4-FFF2-40B4-BE49-F238E27FC236}">
                <a16:creationId xmlns:a16="http://schemas.microsoft.com/office/drawing/2014/main" id="{7AB01A84-6462-D7D7-63B0-0007713C1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796" y="782949"/>
            <a:ext cx="2061571" cy="2061571"/>
          </a:xfrm>
          <a:prstGeom prst="rect">
            <a:avLst/>
          </a:prstGeom>
        </p:spPr>
      </p:pic>
      <p:pic>
        <p:nvPicPr>
          <p:cNvPr id="12" name="Picture 11" descr="A red line drawing of a person riding a bicycle&#10;&#10;AI-generated content may be incorrect.">
            <a:extLst>
              <a:ext uri="{FF2B5EF4-FFF2-40B4-BE49-F238E27FC236}">
                <a16:creationId xmlns:a16="http://schemas.microsoft.com/office/drawing/2014/main" id="{E59BDE85-23CC-839D-B30D-9B6181590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230" y="1314973"/>
            <a:ext cx="1661932" cy="1661932"/>
          </a:xfrm>
          <a:prstGeom prst="rect">
            <a:avLst/>
          </a:prstGeom>
        </p:spPr>
      </p:pic>
      <p:pic>
        <p:nvPicPr>
          <p:cNvPr id="14" name="Picture 13" descr="A red line drawing of a person walking next to a bus&#10;&#10;AI-generated content may be incorrect.">
            <a:extLst>
              <a:ext uri="{FF2B5EF4-FFF2-40B4-BE49-F238E27FC236}">
                <a16:creationId xmlns:a16="http://schemas.microsoft.com/office/drawing/2014/main" id="{A2CF128E-D499-5805-3AC0-156466E72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907" y="2860635"/>
            <a:ext cx="1857629" cy="1857629"/>
          </a:xfrm>
          <a:prstGeom prst="rect">
            <a:avLst/>
          </a:prstGeom>
        </p:spPr>
      </p:pic>
      <p:pic>
        <p:nvPicPr>
          <p:cNvPr id="16" name="Picture 15" descr="A red line drawing of a car&#10;&#10;AI-generated content may be incorrect.">
            <a:extLst>
              <a:ext uri="{FF2B5EF4-FFF2-40B4-BE49-F238E27FC236}">
                <a16:creationId xmlns:a16="http://schemas.microsoft.com/office/drawing/2014/main" id="{AC01F4F5-EB6D-9667-2153-606F468874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583" y="3209499"/>
            <a:ext cx="1884872" cy="1884872"/>
          </a:xfrm>
          <a:prstGeom prst="rect">
            <a:avLst/>
          </a:prstGeom>
        </p:spPr>
      </p:pic>
      <p:sp>
        <p:nvSpPr>
          <p:cNvPr id="2" name="Speech Bubble: Oval 1">
            <a:extLst>
              <a:ext uri="{FF2B5EF4-FFF2-40B4-BE49-F238E27FC236}">
                <a16:creationId xmlns:a16="http://schemas.microsoft.com/office/drawing/2014/main" id="{0D17DDFB-9808-AACF-E3C4-9280A9B80A27}"/>
              </a:ext>
            </a:extLst>
          </p:cNvPr>
          <p:cNvSpPr/>
          <p:nvPr/>
        </p:nvSpPr>
        <p:spPr>
          <a:xfrm>
            <a:off x="5313317" y="241642"/>
            <a:ext cx="1476531" cy="863845"/>
          </a:xfrm>
          <a:prstGeom prst="wedgeEllipseCallout">
            <a:avLst/>
          </a:prstGeom>
          <a:solidFill>
            <a:schemeClr val="bg1"/>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i="1">
                <a:solidFill>
                  <a:schemeClr val="accent2"/>
                </a:solidFill>
              </a:rPr>
              <a:t>people walking or  wheeling</a:t>
            </a:r>
            <a:endParaRPr lang="en-AU" sz="1400" i="1">
              <a:solidFill>
                <a:schemeClr val="accent2"/>
              </a:solidFill>
            </a:endParaRPr>
          </a:p>
        </p:txBody>
      </p:sp>
      <p:sp>
        <p:nvSpPr>
          <p:cNvPr id="7" name="Speech Bubble: Oval 6">
            <a:extLst>
              <a:ext uri="{FF2B5EF4-FFF2-40B4-BE49-F238E27FC236}">
                <a16:creationId xmlns:a16="http://schemas.microsoft.com/office/drawing/2014/main" id="{2172914F-FC14-7DAA-2A72-FEC55E8CDDC6}"/>
              </a:ext>
            </a:extLst>
          </p:cNvPr>
          <p:cNvSpPr/>
          <p:nvPr/>
        </p:nvSpPr>
        <p:spPr>
          <a:xfrm>
            <a:off x="7667427" y="799992"/>
            <a:ext cx="1476531" cy="863845"/>
          </a:xfrm>
          <a:prstGeom prst="wedgeEllipseCallout">
            <a:avLst/>
          </a:prstGeom>
          <a:solidFill>
            <a:schemeClr val="bg1"/>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i="1">
                <a:solidFill>
                  <a:schemeClr val="accent2"/>
                </a:solidFill>
              </a:rPr>
              <a:t>people riding bikes</a:t>
            </a:r>
            <a:endParaRPr lang="en-AU" sz="1400" i="1">
              <a:solidFill>
                <a:schemeClr val="accent2"/>
              </a:solidFill>
            </a:endParaRPr>
          </a:p>
        </p:txBody>
      </p:sp>
      <p:sp>
        <p:nvSpPr>
          <p:cNvPr id="9" name="Speech Bubble: Oval 8">
            <a:extLst>
              <a:ext uri="{FF2B5EF4-FFF2-40B4-BE49-F238E27FC236}">
                <a16:creationId xmlns:a16="http://schemas.microsoft.com/office/drawing/2014/main" id="{4466FA9B-1CED-16E0-8555-9BCDE01196FF}"/>
              </a:ext>
            </a:extLst>
          </p:cNvPr>
          <p:cNvSpPr/>
          <p:nvPr/>
        </p:nvSpPr>
        <p:spPr>
          <a:xfrm>
            <a:off x="3438667" y="2566220"/>
            <a:ext cx="1476531" cy="863845"/>
          </a:xfrm>
          <a:prstGeom prst="wedgeEllipseCallout">
            <a:avLst/>
          </a:prstGeom>
          <a:solidFill>
            <a:schemeClr val="bg1"/>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i="1">
                <a:solidFill>
                  <a:schemeClr val="accent2"/>
                </a:solidFill>
              </a:rPr>
              <a:t>people using public transport</a:t>
            </a:r>
            <a:endParaRPr lang="en-AU" sz="1400" i="1">
              <a:solidFill>
                <a:schemeClr val="accent2"/>
              </a:solidFill>
            </a:endParaRPr>
          </a:p>
        </p:txBody>
      </p:sp>
      <p:sp>
        <p:nvSpPr>
          <p:cNvPr id="10" name="Speech Bubble: Oval 9">
            <a:extLst>
              <a:ext uri="{FF2B5EF4-FFF2-40B4-BE49-F238E27FC236}">
                <a16:creationId xmlns:a16="http://schemas.microsoft.com/office/drawing/2014/main" id="{CDB9A60A-1EC2-EC5D-56DE-F40BC49180F3}"/>
              </a:ext>
            </a:extLst>
          </p:cNvPr>
          <p:cNvSpPr/>
          <p:nvPr/>
        </p:nvSpPr>
        <p:spPr>
          <a:xfrm>
            <a:off x="7017989" y="2860635"/>
            <a:ext cx="1476531" cy="863845"/>
          </a:xfrm>
          <a:prstGeom prst="wedgeEllipseCallout">
            <a:avLst/>
          </a:prstGeom>
          <a:solidFill>
            <a:schemeClr val="bg1"/>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i="1" dirty="0">
                <a:solidFill>
                  <a:schemeClr val="accent2"/>
                </a:solidFill>
              </a:rPr>
              <a:t>people driving cars</a:t>
            </a:r>
            <a:endParaRPr lang="en-AU" sz="1400" i="1" dirty="0">
              <a:solidFill>
                <a:schemeClr val="accent2"/>
              </a:solidFill>
            </a:endParaRPr>
          </a:p>
        </p:txBody>
      </p:sp>
    </p:spTree>
    <p:extLst>
      <p:ext uri="{BB962C8B-B14F-4D97-AF65-F5344CB8AC3E}">
        <p14:creationId xmlns:p14="http://schemas.microsoft.com/office/powerpoint/2010/main" val="170715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65C1C-77D2-0D4A-AF9E-8D75CFE7F5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D80ED8-6254-7BF7-A855-1DF7ABFB155C}"/>
              </a:ext>
            </a:extLst>
          </p:cNvPr>
          <p:cNvSpPr>
            <a:spLocks noGrp="1"/>
          </p:cNvSpPr>
          <p:nvPr>
            <p:ph type="title"/>
          </p:nvPr>
        </p:nvSpPr>
        <p:spPr>
          <a:xfrm>
            <a:off x="250188" y="560221"/>
            <a:ext cx="4032850" cy="519787"/>
          </a:xfrm>
        </p:spPr>
        <p:txBody>
          <a:bodyPr/>
          <a:lstStyle/>
          <a:p>
            <a:r>
              <a:rPr lang="en-US" dirty="0">
                <a:latin typeface="Avalon"/>
              </a:rPr>
              <a:t>Engaging with communities</a:t>
            </a:r>
            <a:endParaRPr lang="en-US" dirty="0"/>
          </a:p>
        </p:txBody>
      </p:sp>
      <p:sp>
        <p:nvSpPr>
          <p:cNvPr id="4" name="Content Placeholder 3">
            <a:extLst>
              <a:ext uri="{FF2B5EF4-FFF2-40B4-BE49-F238E27FC236}">
                <a16:creationId xmlns:a16="http://schemas.microsoft.com/office/drawing/2014/main" id="{2C7B172B-135B-8FF7-688F-A81606776CE1}"/>
              </a:ext>
            </a:extLst>
          </p:cNvPr>
          <p:cNvSpPr>
            <a:spLocks noGrp="1"/>
          </p:cNvSpPr>
          <p:nvPr>
            <p:ph idx="14"/>
          </p:nvPr>
        </p:nvSpPr>
        <p:spPr>
          <a:xfrm>
            <a:off x="250188" y="1822827"/>
            <a:ext cx="4032850" cy="2760452"/>
          </a:xfrm>
        </p:spPr>
        <p:txBody>
          <a:bodyPr/>
          <a:lstStyle/>
          <a:p>
            <a:pPr marL="342900" indent="-342900">
              <a:buFont typeface="Arial" panose="020B0604020202020204" pitchFamily="34" charset="0"/>
              <a:buChar char="•"/>
            </a:pPr>
            <a:r>
              <a:rPr lang="en-US" sz="1800" dirty="0">
                <a:latin typeface="Avalon"/>
              </a:rPr>
              <a:t>Giving voice to silent supporters</a:t>
            </a:r>
          </a:p>
          <a:p>
            <a:pPr marL="342900" indent="-342900">
              <a:buFont typeface="Arial" panose="020B0604020202020204" pitchFamily="34" charset="0"/>
              <a:buChar char="•"/>
            </a:pPr>
            <a:r>
              <a:rPr lang="en-US" sz="1800" dirty="0">
                <a:latin typeface="Avalon"/>
              </a:rPr>
              <a:t>Ensuring equity in representation</a:t>
            </a:r>
          </a:p>
          <a:p>
            <a:pPr marL="342900" indent="-342900">
              <a:buFont typeface="Arial" panose="020B0604020202020204" pitchFamily="34" charset="0"/>
              <a:buChar char="•"/>
            </a:pPr>
            <a:r>
              <a:rPr lang="en-US" sz="1800" dirty="0">
                <a:latin typeface="Avalon"/>
              </a:rPr>
              <a:t>Broad community representation</a:t>
            </a:r>
          </a:p>
          <a:p>
            <a:pPr marL="342900" indent="-342900">
              <a:buFont typeface="Arial" panose="020B0604020202020204" pitchFamily="34" charset="0"/>
              <a:buChar char="•"/>
            </a:pPr>
            <a:r>
              <a:rPr lang="en-US" sz="1800" dirty="0">
                <a:latin typeface="Avalon"/>
              </a:rPr>
              <a:t>Hear from those who have the most to gain (priority populations)</a:t>
            </a:r>
          </a:p>
          <a:p>
            <a:pPr marL="342900" indent="-342900">
              <a:buFont typeface="Arial" panose="020B0604020202020204" pitchFamily="34" charset="0"/>
              <a:buChar char="•"/>
            </a:pPr>
            <a:r>
              <a:rPr lang="en-US" sz="1800" dirty="0">
                <a:latin typeface="Avalon"/>
              </a:rPr>
              <a:t>Build positive relationships</a:t>
            </a:r>
            <a:endParaRPr lang="en-US" sz="1800" dirty="0"/>
          </a:p>
        </p:txBody>
      </p:sp>
      <p:sp>
        <p:nvSpPr>
          <p:cNvPr id="5" name="Content Placeholder 4">
            <a:extLst>
              <a:ext uri="{FF2B5EF4-FFF2-40B4-BE49-F238E27FC236}">
                <a16:creationId xmlns:a16="http://schemas.microsoft.com/office/drawing/2014/main" id="{178F4507-9317-19FF-4E81-4B94978708E9}"/>
              </a:ext>
            </a:extLst>
          </p:cNvPr>
          <p:cNvSpPr>
            <a:spLocks noGrp="1"/>
          </p:cNvSpPr>
          <p:nvPr>
            <p:ph idx="16"/>
          </p:nvPr>
        </p:nvSpPr>
        <p:spPr>
          <a:xfrm>
            <a:off x="250188" y="1325008"/>
            <a:ext cx="4032850" cy="174685"/>
          </a:xfrm>
        </p:spPr>
        <p:txBody>
          <a:bodyPr/>
          <a:lstStyle/>
          <a:p>
            <a:r>
              <a:rPr lang="en-US" sz="1800" dirty="0"/>
              <a:t>Gaining support</a:t>
            </a:r>
          </a:p>
        </p:txBody>
      </p:sp>
      <p:sp>
        <p:nvSpPr>
          <p:cNvPr id="6" name="Content Placeholder 5">
            <a:extLst>
              <a:ext uri="{FF2B5EF4-FFF2-40B4-BE49-F238E27FC236}">
                <a16:creationId xmlns:a16="http://schemas.microsoft.com/office/drawing/2014/main" id="{7FBF9802-F964-32CC-1770-5977C2D56437}"/>
              </a:ext>
            </a:extLst>
          </p:cNvPr>
          <p:cNvSpPr>
            <a:spLocks noGrp="1"/>
          </p:cNvSpPr>
          <p:nvPr>
            <p:ph sz="quarter" idx="20"/>
          </p:nvPr>
        </p:nvSpPr>
        <p:spPr/>
        <p:txBody>
          <a:bodyPr/>
          <a:lstStyle/>
          <a:p>
            <a:pPr algn="r"/>
            <a:r>
              <a:rPr lang="en-US" dirty="0"/>
              <a:t>Community relationship</a:t>
            </a:r>
          </a:p>
        </p:txBody>
      </p:sp>
      <p:pic>
        <p:nvPicPr>
          <p:cNvPr id="8" name="Picture 7" descr="A group of people sitting at a picnic table&#10;&#10;AI-generated content may be incorrect.">
            <a:extLst>
              <a:ext uri="{FF2B5EF4-FFF2-40B4-BE49-F238E27FC236}">
                <a16:creationId xmlns:a16="http://schemas.microsoft.com/office/drawing/2014/main" id="{8619E141-11AA-346E-6EBD-4530E3D9D9F2}"/>
              </a:ext>
            </a:extLst>
          </p:cNvPr>
          <p:cNvPicPr>
            <a:picLocks noChangeAspect="1"/>
          </p:cNvPicPr>
          <p:nvPr/>
        </p:nvPicPr>
        <p:blipFill>
          <a:blip r:embed="rId3">
            <a:extLst>
              <a:ext uri="{28A0092B-C50C-407E-A947-70E740481C1C}">
                <a14:useLocalDpi xmlns:a14="http://schemas.microsoft.com/office/drawing/2010/main" val="0"/>
              </a:ext>
            </a:extLst>
          </a:blip>
          <a:srcRect l="22052" t="7523" r="11252" b="10892"/>
          <a:stretch>
            <a:fillRect/>
          </a:stretch>
        </p:blipFill>
        <p:spPr>
          <a:xfrm>
            <a:off x="4377426" y="1254693"/>
            <a:ext cx="4766573" cy="3888807"/>
          </a:xfrm>
          <a:prstGeom prst="rect">
            <a:avLst/>
          </a:prstGeom>
        </p:spPr>
      </p:pic>
    </p:spTree>
    <p:extLst>
      <p:ext uri="{BB962C8B-B14F-4D97-AF65-F5344CB8AC3E}">
        <p14:creationId xmlns:p14="http://schemas.microsoft.com/office/powerpoint/2010/main" val="3030939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D81F-683F-CD50-2D86-8DD1648311A8}"/>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469C98E1-FE16-BC85-F513-47EADF0BE3DE}"/>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Pause for questions/ short break</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71F0B2AD-7AFB-31BC-262B-831893F9B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529" y="1482153"/>
            <a:ext cx="3014471" cy="825434"/>
          </a:xfrm>
          <a:prstGeom prst="rect">
            <a:avLst/>
          </a:prstGeom>
        </p:spPr>
      </p:pic>
      <p:pic>
        <p:nvPicPr>
          <p:cNvPr id="3" name="Picture 2" descr="A qr code with black squares&#10;&#10;AI-generated content may be incorrect.">
            <a:extLst>
              <a:ext uri="{FF2B5EF4-FFF2-40B4-BE49-F238E27FC236}">
                <a16:creationId xmlns:a16="http://schemas.microsoft.com/office/drawing/2014/main" id="{AC3BA828-8886-3AF9-EC18-96E630312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871" y="1290711"/>
            <a:ext cx="1594481" cy="1594481"/>
          </a:xfrm>
          <a:prstGeom prst="rect">
            <a:avLst/>
          </a:prstGeom>
        </p:spPr>
      </p:pic>
    </p:spTree>
    <p:extLst>
      <p:ext uri="{BB962C8B-B14F-4D97-AF65-F5344CB8AC3E}">
        <p14:creationId xmlns:p14="http://schemas.microsoft.com/office/powerpoint/2010/main" val="3532850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48107-06C5-A146-A10C-ADEB106376EC}"/>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9617E5F6-CE07-A15E-6129-08EF417D03D6}"/>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Capability building – shared measures of success</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C1578537-5E3A-936A-A0F2-BFC84D9A0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529" y="1482153"/>
            <a:ext cx="3014471" cy="825434"/>
          </a:xfrm>
          <a:prstGeom prst="rect">
            <a:avLst/>
          </a:prstGeom>
        </p:spPr>
      </p:pic>
      <p:pic>
        <p:nvPicPr>
          <p:cNvPr id="2" name="Picture 1">
            <a:extLst>
              <a:ext uri="{FF2B5EF4-FFF2-40B4-BE49-F238E27FC236}">
                <a16:creationId xmlns:a16="http://schemas.microsoft.com/office/drawing/2014/main" id="{AF59BF98-1205-3462-9D83-12B5084723AC}"/>
              </a:ext>
            </a:extLst>
          </p:cNvPr>
          <p:cNvPicPr>
            <a:picLocks noChangeAspect="1"/>
          </p:cNvPicPr>
          <p:nvPr/>
        </p:nvPicPr>
        <p:blipFill>
          <a:blip r:embed="rId4">
            <a:extLst>
              <a:ext uri="{28A0092B-C50C-407E-A947-70E740481C1C}">
                <a14:useLocalDpi xmlns:a14="http://schemas.microsoft.com/office/drawing/2010/main" val="0"/>
              </a:ext>
            </a:extLst>
          </a:blip>
          <a:srcRect l="2119" r="2718"/>
          <a:stretch>
            <a:fillRect/>
          </a:stretch>
        </p:blipFill>
        <p:spPr>
          <a:xfrm>
            <a:off x="0" y="0"/>
            <a:ext cx="6160770" cy="4318064"/>
          </a:xfrm>
          <a:prstGeom prst="rect">
            <a:avLst/>
          </a:prstGeom>
        </p:spPr>
      </p:pic>
    </p:spTree>
    <p:extLst>
      <p:ext uri="{BB962C8B-B14F-4D97-AF65-F5344CB8AC3E}">
        <p14:creationId xmlns:p14="http://schemas.microsoft.com/office/powerpoint/2010/main" val="73686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089145-FFB2-D17D-4D21-FF04AC3B0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414" y="0"/>
            <a:ext cx="3431586" cy="5143500"/>
          </a:xfrm>
          <a:prstGeom prst="rect">
            <a:avLst/>
          </a:prstGeom>
        </p:spPr>
      </p:pic>
      <p:sp>
        <p:nvSpPr>
          <p:cNvPr id="3" name="Content Placeholder 2">
            <a:extLst>
              <a:ext uri="{FF2B5EF4-FFF2-40B4-BE49-F238E27FC236}">
                <a16:creationId xmlns:a16="http://schemas.microsoft.com/office/drawing/2014/main" id="{9869DE02-785C-41D4-BD2C-18BCF3FF1597}"/>
              </a:ext>
            </a:extLst>
          </p:cNvPr>
          <p:cNvSpPr>
            <a:spLocks noGrp="1"/>
          </p:cNvSpPr>
          <p:nvPr>
            <p:ph idx="14"/>
          </p:nvPr>
        </p:nvSpPr>
        <p:spPr>
          <a:xfrm>
            <a:off x="47037" y="886626"/>
            <a:ext cx="5279657" cy="3089027"/>
          </a:xfrm>
        </p:spPr>
        <p:txBody>
          <a:bodyPr vert="horz" wrap="square" lIns="68580" tIns="34290" rIns="68580" bIns="34290" numCol="1" rtlCol="0" anchor="t" anchorCtr="0" compatLnSpc="1">
            <a:prstTxWarp prst="textNoShape">
              <a:avLst/>
            </a:prstTxWarp>
            <a:noAutofit/>
          </a:bodyPr>
          <a:lstStyle/>
          <a:p>
            <a:r>
              <a:rPr lang="en-AU" sz="1800" dirty="0">
                <a:solidFill>
                  <a:srgbClr val="1B365D"/>
                </a:solidFill>
                <a:ea typeface="Calibri" panose="020F0502020204030204" pitchFamily="34" charset="0"/>
              </a:rPr>
              <a:t>Cardiovascular </a:t>
            </a:r>
            <a:r>
              <a:rPr lang="en-AU" sz="1800" dirty="0">
                <a:solidFill>
                  <a:srgbClr val="002060"/>
                </a:solidFill>
                <a:ea typeface="Calibri" panose="020F0502020204030204" pitchFamily="34" charset="0"/>
              </a:rPr>
              <a:t>disease is a leading cause of death in Australia.¹</a:t>
            </a:r>
          </a:p>
          <a:p>
            <a:r>
              <a:rPr lang="en-AU" sz="1800" dirty="0">
                <a:solidFill>
                  <a:srgbClr val="002060"/>
                </a:solidFill>
              </a:rPr>
              <a:t>Most cardiovascular disease risk factors are preventable.²</a:t>
            </a:r>
            <a:r>
              <a:rPr lang="en-US" sz="1800" dirty="0">
                <a:solidFill>
                  <a:srgbClr val="002060"/>
                </a:solidFill>
              </a:rPr>
              <a:t> </a:t>
            </a:r>
            <a:endParaRPr lang="en-AU" sz="1800" dirty="0">
              <a:solidFill>
                <a:srgbClr val="002060"/>
              </a:solidFill>
              <a:ea typeface="Calibri" panose="020F0502020204030204" pitchFamily="34" charset="0"/>
            </a:endParaRPr>
          </a:p>
          <a:p>
            <a:r>
              <a:rPr lang="en-AU" sz="1800" dirty="0">
                <a:solidFill>
                  <a:srgbClr val="002060"/>
                </a:solidFill>
                <a:ea typeface="Calibri" panose="020F0502020204030204" pitchFamily="34" charset="0"/>
              </a:rPr>
              <a:t>Four in five people in Australia do not get enough regular exercise.</a:t>
            </a:r>
            <a:r>
              <a:rPr lang="en-US" sz="1800" dirty="0"/>
              <a:t>³</a:t>
            </a:r>
          </a:p>
          <a:p>
            <a:r>
              <a:rPr lang="en-AU" sz="1800" dirty="0">
                <a:solidFill>
                  <a:srgbClr val="1B365D"/>
                </a:solidFill>
                <a:ea typeface="Calibri" panose="020F0502020204030204" pitchFamily="34" charset="0"/>
              </a:rPr>
              <a:t>A key factor is that the built environment does not support/encourage walking, wheeling, bike riding and use of public transport.⁴ </a:t>
            </a:r>
          </a:p>
          <a:p>
            <a:r>
              <a:rPr lang="en-US" sz="1800" dirty="0">
                <a:solidFill>
                  <a:srgbClr val="1B365D"/>
                </a:solidFill>
                <a:ea typeface="Calibri" panose="020F0502020204030204" pitchFamily="34" charset="0"/>
              </a:rPr>
              <a:t>Walking is the most popular form of physical activity for people living in Australia.</a:t>
            </a:r>
            <a:endParaRPr lang="en-AU" sz="1800" dirty="0">
              <a:solidFill>
                <a:srgbClr val="1B365D"/>
              </a:solidFill>
              <a:ea typeface="Calibri" panose="020F0502020204030204" pitchFamily="34" charset="0"/>
            </a:endParaRPr>
          </a:p>
        </p:txBody>
      </p:sp>
      <p:sp>
        <p:nvSpPr>
          <p:cNvPr id="15" name="TextBox 14">
            <a:extLst>
              <a:ext uri="{FF2B5EF4-FFF2-40B4-BE49-F238E27FC236}">
                <a16:creationId xmlns:a16="http://schemas.microsoft.com/office/drawing/2014/main" id="{787ECB73-FD7F-94DB-50D9-36B41D9D85C7}"/>
              </a:ext>
            </a:extLst>
          </p:cNvPr>
          <p:cNvSpPr txBox="1"/>
          <p:nvPr/>
        </p:nvSpPr>
        <p:spPr>
          <a:xfrm>
            <a:off x="47037" y="4380779"/>
            <a:ext cx="5505835" cy="715581"/>
          </a:xfrm>
          <a:prstGeom prst="rect">
            <a:avLst/>
          </a:prstGeom>
          <a:noFill/>
        </p:spPr>
        <p:txBody>
          <a:bodyPr wrap="square" lIns="68580" tIns="34290" rIns="68580" bIns="34290" rtlCol="0" anchor="t">
            <a:spAutoFit/>
          </a:bodyPr>
          <a:lstStyle/>
          <a:p>
            <a:r>
              <a:rPr lang="en-US" sz="600" dirty="0">
                <a:solidFill>
                  <a:schemeClr val="accent2"/>
                </a:solidFill>
                <a:latin typeface="Calibri"/>
                <a:ea typeface="Calibri"/>
                <a:cs typeface="Calibri"/>
              </a:rPr>
              <a:t>References:</a:t>
            </a:r>
            <a:endParaRPr lang="en-US" sz="600">
              <a:solidFill>
                <a:schemeClr val="accent2"/>
              </a:solidFill>
              <a:latin typeface="Calibri"/>
              <a:ea typeface="Calibri"/>
              <a:cs typeface="Calibri"/>
            </a:endParaRPr>
          </a:p>
          <a:p>
            <a:r>
              <a:rPr lang="en-US" sz="600" dirty="0">
                <a:solidFill>
                  <a:schemeClr val="accent2"/>
                </a:solidFill>
                <a:latin typeface="Calibri"/>
                <a:ea typeface="Calibri"/>
                <a:cs typeface="Calibri"/>
              </a:rPr>
              <a:t>¹</a:t>
            </a:r>
            <a:r>
              <a:rPr lang="en-US" sz="600" dirty="0">
                <a:solidFill>
                  <a:schemeClr val="accent2"/>
                </a:solidFill>
                <a:latin typeface="Calibri"/>
                <a:ea typeface="Calibri"/>
                <a:cs typeface="Times New Roman"/>
              </a:rPr>
              <a:t>Australian Bureau of Statistics, 2022. Causes of Death 2021. </a:t>
            </a:r>
            <a:r>
              <a:rPr lang="en-US" sz="600" u="sng" dirty="0">
                <a:solidFill>
                  <a:schemeClr val="accent2"/>
                </a:solidFill>
                <a:latin typeface="Calibri"/>
                <a:ea typeface="Calibri"/>
                <a:cs typeface="Times New Roman"/>
                <a:hlinkClick r:id="rId4">
                  <a:extLst>
                    <a:ext uri="{A12FA001-AC4F-418D-AE19-62706E023703}">
                      <ahyp:hlinkClr xmlns:ahyp="http://schemas.microsoft.com/office/drawing/2018/hyperlinkcolor" val="tx"/>
                    </a:ext>
                  </a:extLst>
                </a:hlinkClick>
              </a:rPr>
              <a:t>https://www.abs.gov.au/statistics/health/causes-death/causes-death-australia/latest-release</a:t>
            </a:r>
            <a:r>
              <a:rPr lang="en-US" sz="600" dirty="0">
                <a:solidFill>
                  <a:schemeClr val="accent2"/>
                </a:solidFill>
                <a:latin typeface="Calibri"/>
                <a:ea typeface="Calibri"/>
                <a:cs typeface="Times New Roman"/>
              </a:rPr>
              <a:t> </a:t>
            </a:r>
            <a:endParaRPr lang="en-US" sz="600">
              <a:solidFill>
                <a:schemeClr val="accent2"/>
              </a:solidFill>
              <a:latin typeface="Calibri"/>
              <a:ea typeface="Calibri"/>
              <a:cs typeface="Calibri"/>
            </a:endParaRPr>
          </a:p>
          <a:p>
            <a:r>
              <a:rPr lang="en-US" sz="600" dirty="0">
                <a:solidFill>
                  <a:schemeClr val="accent2"/>
                </a:solidFill>
                <a:latin typeface="Calibri"/>
                <a:ea typeface="Calibri"/>
                <a:cs typeface="Calibri"/>
              </a:rPr>
              <a:t>² World Health </a:t>
            </a:r>
            <a:r>
              <a:rPr lang="en-US" sz="600" dirty="0" err="1">
                <a:solidFill>
                  <a:schemeClr val="accent2"/>
                </a:solidFill>
                <a:latin typeface="Calibri"/>
                <a:ea typeface="Calibri"/>
                <a:cs typeface="Calibri"/>
              </a:rPr>
              <a:t>Organisation</a:t>
            </a:r>
            <a:r>
              <a:rPr lang="en-US" sz="600" dirty="0">
                <a:solidFill>
                  <a:schemeClr val="accent2"/>
                </a:solidFill>
                <a:latin typeface="Calibri"/>
                <a:ea typeface="Calibri"/>
                <a:cs typeface="Calibri"/>
              </a:rPr>
              <a:t>, 2022, ‘Physical Activity’ Fact Sheet, accessed 29 November 2023, </a:t>
            </a:r>
            <a:r>
              <a:rPr lang="en-US" sz="600" u="sng" dirty="0">
                <a:solidFill>
                  <a:schemeClr val="accent2"/>
                </a:solidFill>
                <a:latin typeface="Calibri"/>
                <a:ea typeface="Calibri"/>
                <a:cs typeface="Calibri"/>
                <a:hlinkClick r:id="rId5">
                  <a:extLst>
                    <a:ext uri="{A12FA001-AC4F-418D-AE19-62706E023703}">
                      <ahyp:hlinkClr xmlns:ahyp="http://schemas.microsoft.com/office/drawing/2018/hyperlinkcolor" val="tx"/>
                    </a:ext>
                  </a:extLst>
                </a:hlinkClick>
              </a:rPr>
              <a:t>https://www.who.int/news-room/fact-sheets/detail/physical-activity</a:t>
            </a:r>
            <a:r>
              <a:rPr lang="en-US" sz="600" dirty="0">
                <a:solidFill>
                  <a:schemeClr val="accent2"/>
                </a:solidFill>
                <a:latin typeface="Calibri"/>
                <a:ea typeface="Calibri"/>
                <a:cs typeface="Calibri"/>
              </a:rPr>
              <a:t> </a:t>
            </a:r>
            <a:endParaRPr lang="en-US" sz="600">
              <a:solidFill>
                <a:schemeClr val="accent2"/>
              </a:solidFill>
              <a:latin typeface="Calibri"/>
              <a:ea typeface="Calibri"/>
              <a:cs typeface="Calibri"/>
            </a:endParaRPr>
          </a:p>
          <a:p>
            <a:r>
              <a:rPr lang="en-US" sz="600" dirty="0">
                <a:solidFill>
                  <a:schemeClr val="accent2"/>
                </a:solidFill>
                <a:latin typeface="Calibri"/>
                <a:ea typeface="Calibri"/>
                <a:cs typeface="Calibri"/>
              </a:rPr>
              <a:t>³</a:t>
            </a:r>
            <a:r>
              <a:rPr lang="en-US" sz="600" dirty="0">
                <a:solidFill>
                  <a:schemeClr val="accent2"/>
                </a:solidFill>
                <a:latin typeface="Calibri"/>
                <a:ea typeface="Calibri"/>
                <a:cs typeface="Times New Roman"/>
              </a:rPr>
              <a:t>Australian Bureau of Statistics, 2018. National Health Survey. First results, 2017-18, cat no. 4364.0.55.001. December</a:t>
            </a:r>
            <a:endParaRPr lang="en-US" sz="600">
              <a:solidFill>
                <a:schemeClr val="accent2"/>
              </a:solidFill>
              <a:latin typeface="Calibri"/>
              <a:ea typeface="Calibri"/>
              <a:cs typeface="Times New Roman"/>
            </a:endParaRPr>
          </a:p>
          <a:p>
            <a:r>
              <a:rPr lang="en-US" sz="600" dirty="0">
                <a:solidFill>
                  <a:schemeClr val="accent2"/>
                </a:solidFill>
                <a:latin typeface="Calibri"/>
                <a:ea typeface="Calibri"/>
                <a:cs typeface="Calibri"/>
              </a:rPr>
              <a:t>⁴</a:t>
            </a:r>
            <a:r>
              <a:rPr lang="en-US" sz="600" dirty="0" err="1">
                <a:solidFill>
                  <a:schemeClr val="accent2"/>
                </a:solidFill>
                <a:latin typeface="Calibri"/>
                <a:ea typeface="Calibri"/>
                <a:cs typeface="Calibri"/>
              </a:rPr>
              <a:t>McKoy</a:t>
            </a:r>
            <a:r>
              <a:rPr lang="en-US" sz="600" dirty="0">
                <a:solidFill>
                  <a:schemeClr val="accent2"/>
                </a:solidFill>
                <a:latin typeface="Calibri"/>
                <a:ea typeface="Calibri"/>
                <a:cs typeface="Calibri"/>
              </a:rPr>
              <a:t>, J., 2023, ‘US </a:t>
            </a:r>
            <a:r>
              <a:rPr lang="en-US" sz="600" dirty="0" err="1">
                <a:solidFill>
                  <a:schemeClr val="accent2"/>
                </a:solidFill>
                <a:latin typeface="Calibri"/>
                <a:ea typeface="Calibri"/>
                <a:cs typeface="Calibri"/>
              </a:rPr>
              <a:t>Neighbourhood</a:t>
            </a:r>
            <a:r>
              <a:rPr lang="en-US" sz="600" dirty="0">
                <a:solidFill>
                  <a:schemeClr val="accent2"/>
                </a:solidFill>
                <a:latin typeface="Calibri"/>
                <a:ea typeface="Calibri"/>
                <a:cs typeface="Calibri"/>
              </a:rPr>
              <a:t> Walkability Influences Physical Activity, BMI Levels’, published in Boston University School of </a:t>
            </a:r>
          </a:p>
          <a:p>
            <a:r>
              <a:rPr lang="en-US" sz="600" dirty="0">
                <a:solidFill>
                  <a:schemeClr val="accent2"/>
                </a:solidFill>
                <a:latin typeface="Calibri"/>
                <a:ea typeface="Calibri"/>
                <a:cs typeface="Calibri"/>
              </a:rPr>
              <a:t>⁴ Chandrabose et. Al., 2022, ‘Built Environments and Cardiovascular Health: Review and Implications’ published in Journal of Cardiopulmonary Rehabilitation and Prevention, 1 November 2022, Issue 42 Vol 6, pp 416-422, </a:t>
            </a:r>
            <a:r>
              <a:rPr lang="en-US" sz="600" u="sng" dirty="0">
                <a:solidFill>
                  <a:schemeClr val="accent2"/>
                </a:solidFill>
                <a:latin typeface="Calibri"/>
                <a:ea typeface="Calibri"/>
                <a:cs typeface="Calibri"/>
                <a:hlinkClick r:id="rId6">
                  <a:extLst>
                    <a:ext uri="{A12FA001-AC4F-418D-AE19-62706E023703}">
                      <ahyp:hlinkClr xmlns:ahyp="http://schemas.microsoft.com/office/drawing/2018/hyperlinkcolor" val="tx"/>
                    </a:ext>
                  </a:extLst>
                </a:hlinkClick>
              </a:rPr>
              <a:t>https://pubmed.ncbi.nlm.nih.gov/36342684/</a:t>
            </a:r>
            <a:r>
              <a:rPr lang="en-US" sz="600" dirty="0">
                <a:solidFill>
                  <a:schemeClr val="accent2"/>
                </a:solidFill>
                <a:latin typeface="Calibri"/>
                <a:ea typeface="Calibri"/>
                <a:cs typeface="Calibri"/>
              </a:rPr>
              <a:t> </a:t>
            </a:r>
          </a:p>
        </p:txBody>
      </p:sp>
      <p:sp>
        <p:nvSpPr>
          <p:cNvPr id="18" name="Title 1">
            <a:extLst>
              <a:ext uri="{FF2B5EF4-FFF2-40B4-BE49-F238E27FC236}">
                <a16:creationId xmlns:a16="http://schemas.microsoft.com/office/drawing/2014/main" id="{C2250232-A639-8DE2-5756-86226B8F0AFF}"/>
              </a:ext>
            </a:extLst>
          </p:cNvPr>
          <p:cNvSpPr>
            <a:spLocks noGrp="1"/>
          </p:cNvSpPr>
          <p:nvPr>
            <p:ph type="title"/>
          </p:nvPr>
        </p:nvSpPr>
        <p:spPr>
          <a:xfrm>
            <a:off x="-1" y="81463"/>
            <a:ext cx="5108449" cy="519787"/>
          </a:xfrm>
        </p:spPr>
        <p:txBody>
          <a:bodyPr>
            <a:normAutofit fontScale="90000"/>
          </a:bodyPr>
          <a:lstStyle/>
          <a:p>
            <a:r>
              <a:rPr lang="en-US" dirty="0">
                <a:solidFill>
                  <a:srgbClr val="C00000"/>
                </a:solidFill>
              </a:rPr>
              <a:t>The Built Environment and Heart Health</a:t>
            </a:r>
            <a:endParaRPr lang="en-AU" dirty="0">
              <a:solidFill>
                <a:srgbClr val="C00000"/>
              </a:solidFill>
            </a:endParaRPr>
          </a:p>
        </p:txBody>
      </p:sp>
      <p:sp>
        <p:nvSpPr>
          <p:cNvPr id="2" name="Content Placeholder 5">
            <a:extLst>
              <a:ext uri="{FF2B5EF4-FFF2-40B4-BE49-F238E27FC236}">
                <a16:creationId xmlns:a16="http://schemas.microsoft.com/office/drawing/2014/main" id="{ECE0FC3A-C856-A674-EAB4-64055CD9EFC6}"/>
              </a:ext>
            </a:extLst>
          </p:cNvPr>
          <p:cNvSpPr>
            <a:spLocks noGrp="1"/>
          </p:cNvSpPr>
          <p:nvPr>
            <p:ph sz="quarter" idx="20"/>
          </p:nvPr>
        </p:nvSpPr>
        <p:spPr>
          <a:xfrm>
            <a:off x="6160655" y="233410"/>
            <a:ext cx="2983303" cy="326811"/>
          </a:xfrm>
        </p:spPr>
        <p:txBody>
          <a:bodyPr/>
          <a:lstStyle/>
          <a:p>
            <a:pPr algn="r"/>
            <a:r>
              <a:rPr lang="en-US" dirty="0"/>
              <a:t>Broader context</a:t>
            </a:r>
          </a:p>
        </p:txBody>
      </p:sp>
    </p:spTree>
    <p:extLst>
      <p:ext uri="{BB962C8B-B14F-4D97-AF65-F5344CB8AC3E}">
        <p14:creationId xmlns:p14="http://schemas.microsoft.com/office/powerpoint/2010/main" val="3559757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D8EF8-116D-1887-1E39-72F393340A47}"/>
              </a:ext>
            </a:extLst>
          </p:cNvPr>
          <p:cNvSpPr>
            <a:spLocks noGrp="1"/>
          </p:cNvSpPr>
          <p:nvPr>
            <p:ph type="title"/>
          </p:nvPr>
        </p:nvSpPr>
        <p:spPr>
          <a:xfrm>
            <a:off x="1" y="107971"/>
            <a:ext cx="4572000" cy="519787"/>
          </a:xfrm>
        </p:spPr>
        <p:txBody>
          <a:bodyPr>
            <a:normAutofit fontScale="90000"/>
          </a:bodyPr>
          <a:lstStyle/>
          <a:p>
            <a:r>
              <a:rPr lang="en-US" dirty="0">
                <a:solidFill>
                  <a:srgbClr val="C00000"/>
                </a:solidFill>
                <a:latin typeface="Avalon"/>
              </a:rPr>
              <a:t>Common barriers to designing for public health</a:t>
            </a:r>
            <a:endParaRPr lang="en-US" dirty="0">
              <a:solidFill>
                <a:srgbClr val="C00000"/>
              </a:solidFill>
            </a:endParaRPr>
          </a:p>
        </p:txBody>
      </p:sp>
      <p:sp>
        <p:nvSpPr>
          <p:cNvPr id="4" name="Content Placeholder 3">
            <a:extLst>
              <a:ext uri="{FF2B5EF4-FFF2-40B4-BE49-F238E27FC236}">
                <a16:creationId xmlns:a16="http://schemas.microsoft.com/office/drawing/2014/main" id="{3E54A050-10BA-6F47-D111-CF9D7FB796C6}"/>
              </a:ext>
            </a:extLst>
          </p:cNvPr>
          <p:cNvSpPr>
            <a:spLocks noGrp="1"/>
          </p:cNvSpPr>
          <p:nvPr>
            <p:ph idx="14"/>
          </p:nvPr>
        </p:nvSpPr>
        <p:spPr>
          <a:xfrm>
            <a:off x="102643" y="627758"/>
            <a:ext cx="4366716" cy="2723934"/>
          </a:xfrm>
        </p:spPr>
        <p:txBody>
          <a:bodyPr/>
          <a:lstStyle/>
          <a:p>
            <a:r>
              <a:rPr lang="en-US" sz="2000" dirty="0">
                <a:latin typeface="Avalon"/>
              </a:rPr>
              <a:t>Lack of funding</a:t>
            </a:r>
          </a:p>
          <a:p>
            <a:r>
              <a:rPr lang="en-US" sz="2000" dirty="0">
                <a:latin typeface="Avalon"/>
              </a:rPr>
              <a:t>Silos across council</a:t>
            </a:r>
          </a:p>
          <a:p>
            <a:r>
              <a:rPr lang="en-US" sz="2000" dirty="0">
                <a:latin typeface="Avalon"/>
              </a:rPr>
              <a:t>Lack of collaboration</a:t>
            </a:r>
          </a:p>
          <a:p>
            <a:r>
              <a:rPr lang="en-US" sz="2000" dirty="0">
                <a:latin typeface="Avalon"/>
              </a:rPr>
              <a:t>Lack of support from:</a:t>
            </a:r>
          </a:p>
          <a:p>
            <a:pPr marL="342900" indent="-342900">
              <a:buChar char="•"/>
            </a:pPr>
            <a:r>
              <a:rPr lang="en-US" sz="2000" dirty="0">
                <a:latin typeface="Avalon"/>
              </a:rPr>
              <a:t>elected leaders, decision makers</a:t>
            </a:r>
            <a:endParaRPr lang="en-US" sz="2000" dirty="0"/>
          </a:p>
          <a:p>
            <a:pPr marL="342900" indent="-342900">
              <a:buChar char="•"/>
            </a:pPr>
            <a:r>
              <a:rPr lang="en-US" sz="2000" dirty="0">
                <a:latin typeface="Avalon"/>
              </a:rPr>
              <a:t>community</a:t>
            </a:r>
          </a:p>
          <a:p>
            <a:r>
              <a:rPr lang="en-US" sz="2000" dirty="0">
                <a:latin typeface="Avalon"/>
              </a:rPr>
              <a:t>Existing design and standards</a:t>
            </a:r>
          </a:p>
          <a:p>
            <a:r>
              <a:rPr lang="en-US" sz="2000" dirty="0">
                <a:latin typeface="Avalon"/>
              </a:rPr>
              <a:t>Challenges associated with retrofits</a:t>
            </a:r>
          </a:p>
          <a:p>
            <a:r>
              <a:rPr lang="en-US" sz="2000" dirty="0">
                <a:latin typeface="Avalon"/>
              </a:rPr>
              <a:t>Lack of policy direction</a:t>
            </a:r>
          </a:p>
          <a:p>
            <a:r>
              <a:rPr lang="en-US" sz="2000" dirty="0">
                <a:latin typeface="Avalon"/>
              </a:rPr>
              <a:t>Competing priorities</a:t>
            </a:r>
          </a:p>
          <a:p>
            <a:r>
              <a:rPr lang="en-US" sz="2000" dirty="0">
                <a:latin typeface="Avalon"/>
              </a:rPr>
              <a:t>Do more with less</a:t>
            </a:r>
          </a:p>
          <a:p>
            <a:endParaRPr lang="en-US" sz="2000" b="1" dirty="0"/>
          </a:p>
        </p:txBody>
      </p:sp>
      <p:sp>
        <p:nvSpPr>
          <p:cNvPr id="2" name="Content Placeholder 3">
            <a:extLst>
              <a:ext uri="{FF2B5EF4-FFF2-40B4-BE49-F238E27FC236}">
                <a16:creationId xmlns:a16="http://schemas.microsoft.com/office/drawing/2014/main" id="{A75D4924-4A8F-A1D4-CF86-852C47C817EC}"/>
              </a:ext>
            </a:extLst>
          </p:cNvPr>
          <p:cNvSpPr txBox="1">
            <a:spLocks/>
          </p:cNvSpPr>
          <p:nvPr/>
        </p:nvSpPr>
        <p:spPr bwMode="auto">
          <a:xfrm>
            <a:off x="4802158" y="627758"/>
            <a:ext cx="4032850" cy="30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900" b="0" kern="1200">
                <a:solidFill>
                  <a:schemeClr val="accent2"/>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accent6"/>
                </a:solidFill>
                <a:latin typeface="Avalon" panose="020B0502020202020204" pitchFamily="34" charset="0"/>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accent6"/>
                </a:solidFill>
                <a:latin typeface="Avalon" panose="020B0502020202020204" pitchFamily="34" charset="0"/>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latin typeface="Avalon"/>
              </a:rPr>
              <a:t>Better allocation of resources</a:t>
            </a:r>
          </a:p>
          <a:p>
            <a:r>
              <a:rPr lang="en-US" sz="2000" dirty="0">
                <a:latin typeface="Avalon"/>
              </a:rPr>
              <a:t>Efficient use of resources</a:t>
            </a:r>
          </a:p>
          <a:p>
            <a:r>
              <a:rPr lang="en-US" sz="2000" dirty="0">
                <a:latin typeface="Avalon"/>
              </a:rPr>
              <a:t>Extend asset lifespan</a:t>
            </a:r>
          </a:p>
          <a:p>
            <a:r>
              <a:rPr lang="en-US" sz="2000" dirty="0">
                <a:latin typeface="Avalon"/>
              </a:rPr>
              <a:t>Manage related risks and costs</a:t>
            </a:r>
          </a:p>
          <a:p>
            <a:r>
              <a:rPr lang="en-US" sz="2000" dirty="0">
                <a:latin typeface="Avalon"/>
              </a:rPr>
              <a:t>Agreed set of community services</a:t>
            </a:r>
          </a:p>
          <a:p>
            <a:r>
              <a:rPr lang="en-US" sz="2000" dirty="0">
                <a:latin typeface="Avalon"/>
              </a:rPr>
              <a:t>Align with Council objectives</a:t>
            </a:r>
          </a:p>
          <a:p>
            <a:r>
              <a:rPr lang="en-US" sz="2000" dirty="0">
                <a:latin typeface="Avalon"/>
              </a:rPr>
              <a:t>Shared measures of success</a:t>
            </a:r>
          </a:p>
          <a:p>
            <a:pPr marL="342900" indent="-342900">
              <a:buFont typeface="Arial" panose="020B0604020202020204" pitchFamily="34" charset="0"/>
              <a:buChar char="•"/>
            </a:pPr>
            <a:r>
              <a:rPr lang="en-US" sz="2000" dirty="0">
                <a:latin typeface="Avalon"/>
              </a:rPr>
              <a:t>within council</a:t>
            </a:r>
          </a:p>
          <a:p>
            <a:pPr marL="342900" indent="-342900">
              <a:buFont typeface="Arial" panose="020B0604020202020204" pitchFamily="34" charset="0"/>
              <a:buChar char="•"/>
            </a:pPr>
            <a:r>
              <a:rPr lang="en-US" sz="2000" dirty="0">
                <a:latin typeface="Avalon"/>
              </a:rPr>
              <a:t>with community</a:t>
            </a:r>
          </a:p>
          <a:p>
            <a:endParaRPr lang="en-US" sz="2000" dirty="0"/>
          </a:p>
        </p:txBody>
      </p:sp>
      <p:sp>
        <p:nvSpPr>
          <p:cNvPr id="6" name="Title 2">
            <a:extLst>
              <a:ext uri="{FF2B5EF4-FFF2-40B4-BE49-F238E27FC236}">
                <a16:creationId xmlns:a16="http://schemas.microsoft.com/office/drawing/2014/main" id="{C1C64BC3-4428-09EA-AC55-6EA43595D076}"/>
              </a:ext>
            </a:extLst>
          </p:cNvPr>
          <p:cNvSpPr txBox="1">
            <a:spLocks/>
          </p:cNvSpPr>
          <p:nvPr/>
        </p:nvSpPr>
        <p:spPr bwMode="auto">
          <a:xfrm>
            <a:off x="4700016" y="0"/>
            <a:ext cx="4572000" cy="5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l" defTabSz="685800" rtl="0" eaLnBrk="1" fontAlgn="base" hangingPunct="1">
              <a:lnSpc>
                <a:spcPct val="90000"/>
              </a:lnSpc>
              <a:spcBef>
                <a:spcPct val="0"/>
              </a:spcBef>
              <a:spcAft>
                <a:spcPct val="0"/>
              </a:spcAft>
              <a:defRPr sz="2400" b="1" kern="1200">
                <a:solidFill>
                  <a:schemeClr val="accent2"/>
                </a:solidFill>
                <a:latin typeface="Avalon" panose="020B0502020202020204" pitchFamily="34" charset="0"/>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r>
              <a:rPr lang="en-US" dirty="0">
                <a:solidFill>
                  <a:srgbClr val="C00000"/>
                </a:solidFill>
                <a:latin typeface="Avalon"/>
              </a:rPr>
              <a:t>Co-design outcomes and solutions</a:t>
            </a:r>
            <a:endParaRPr lang="en-US" dirty="0">
              <a:solidFill>
                <a:srgbClr val="C00000"/>
              </a:solidFill>
            </a:endParaRPr>
          </a:p>
        </p:txBody>
      </p:sp>
      <p:sp>
        <p:nvSpPr>
          <p:cNvPr id="8" name="TextBox 7">
            <a:extLst>
              <a:ext uri="{FF2B5EF4-FFF2-40B4-BE49-F238E27FC236}">
                <a16:creationId xmlns:a16="http://schemas.microsoft.com/office/drawing/2014/main" id="{E194113E-2546-ACFC-BD1B-53F7485EFE6C}"/>
              </a:ext>
            </a:extLst>
          </p:cNvPr>
          <p:cNvSpPr txBox="1"/>
          <p:nvPr/>
        </p:nvSpPr>
        <p:spPr>
          <a:xfrm>
            <a:off x="3989948" y="4515742"/>
            <a:ext cx="1420137" cy="461665"/>
          </a:xfrm>
          <a:prstGeom prst="rect">
            <a:avLst/>
          </a:prstGeom>
          <a:noFill/>
        </p:spPr>
        <p:txBody>
          <a:bodyPr wrap="square">
            <a:spAutoFit/>
          </a:bodyPr>
          <a:lstStyle/>
          <a:p>
            <a:r>
              <a:rPr lang="en-US" sz="2400" b="1" dirty="0">
                <a:solidFill>
                  <a:srgbClr val="C00000"/>
                </a:solidFill>
                <a:latin typeface="Avalon"/>
              </a:rPr>
              <a:t>Others…</a:t>
            </a:r>
            <a:endParaRPr lang="en-US" sz="2400" b="1" dirty="0">
              <a:solidFill>
                <a:srgbClr val="C00000"/>
              </a:solidFill>
            </a:endParaRPr>
          </a:p>
        </p:txBody>
      </p:sp>
    </p:spTree>
    <p:extLst>
      <p:ext uri="{BB962C8B-B14F-4D97-AF65-F5344CB8AC3E}">
        <p14:creationId xmlns:p14="http://schemas.microsoft.com/office/powerpoint/2010/main" val="3430337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E8066C-EAA8-306F-466C-32034D462B71}"/>
              </a:ext>
            </a:extLst>
          </p:cNvPr>
          <p:cNvSpPr>
            <a:spLocks noGrp="1"/>
          </p:cNvSpPr>
          <p:nvPr>
            <p:ph type="title"/>
          </p:nvPr>
        </p:nvSpPr>
        <p:spPr>
          <a:xfrm>
            <a:off x="153936" y="136921"/>
            <a:ext cx="5512938" cy="519787"/>
          </a:xfrm>
        </p:spPr>
        <p:txBody>
          <a:bodyPr>
            <a:normAutofit fontScale="90000"/>
          </a:bodyPr>
          <a:lstStyle/>
          <a:p>
            <a:r>
              <a:rPr lang="en-US" dirty="0">
                <a:solidFill>
                  <a:srgbClr val="C00000"/>
                </a:solidFill>
              </a:rPr>
              <a:t>Developing shared measures of success</a:t>
            </a:r>
            <a:endParaRPr lang="en-AU" dirty="0">
              <a:solidFill>
                <a:srgbClr val="C00000"/>
              </a:solidFill>
            </a:endParaRPr>
          </a:p>
        </p:txBody>
      </p:sp>
      <p:sp>
        <p:nvSpPr>
          <p:cNvPr id="4" name="Content Placeholder 3">
            <a:extLst>
              <a:ext uri="{FF2B5EF4-FFF2-40B4-BE49-F238E27FC236}">
                <a16:creationId xmlns:a16="http://schemas.microsoft.com/office/drawing/2014/main" id="{02A42FE9-8EAB-26F7-E3AE-223BD0263B4B}"/>
              </a:ext>
            </a:extLst>
          </p:cNvPr>
          <p:cNvSpPr>
            <a:spLocks noGrp="1"/>
          </p:cNvSpPr>
          <p:nvPr>
            <p:ph idx="14"/>
          </p:nvPr>
        </p:nvSpPr>
        <p:spPr>
          <a:xfrm>
            <a:off x="292015" y="753197"/>
            <a:ext cx="7909507" cy="2760452"/>
          </a:xfrm>
        </p:spPr>
        <p:txBody>
          <a:bodyPr/>
          <a:lstStyle/>
          <a:p>
            <a:r>
              <a:rPr lang="en-US" sz="1600" b="1" dirty="0">
                <a:solidFill>
                  <a:srgbClr val="002060"/>
                </a:solidFill>
              </a:rPr>
              <a:t>QUESTION 1 - Vision</a:t>
            </a:r>
          </a:p>
          <a:p>
            <a:r>
              <a:rPr lang="en-US" sz="1600" dirty="0">
                <a:solidFill>
                  <a:srgbClr val="002060"/>
                </a:solidFill>
              </a:rPr>
              <a:t>What is your vision/the change you want to see?</a:t>
            </a:r>
            <a:endParaRPr lang="en-AU" sz="1600" dirty="0">
              <a:solidFill>
                <a:srgbClr val="002060"/>
              </a:solidFill>
            </a:endParaRPr>
          </a:p>
          <a:p>
            <a:r>
              <a:rPr lang="en-AU" sz="1600" dirty="0">
                <a:solidFill>
                  <a:srgbClr val="002060"/>
                </a:solidFill>
              </a:rPr>
              <a:t>What does success for healthy built environments look like to you?</a:t>
            </a:r>
          </a:p>
          <a:p>
            <a:r>
              <a:rPr lang="en-AU" sz="1600" b="1" dirty="0">
                <a:solidFill>
                  <a:srgbClr val="002060"/>
                </a:solidFill>
              </a:rPr>
              <a:t>QUESTION 2 – Measuring impact</a:t>
            </a:r>
          </a:p>
          <a:p>
            <a:r>
              <a:rPr lang="en-AU" sz="1600" dirty="0">
                <a:solidFill>
                  <a:srgbClr val="002060"/>
                </a:solidFill>
              </a:rPr>
              <a:t>How can we measure the change? </a:t>
            </a:r>
          </a:p>
          <a:p>
            <a:r>
              <a:rPr lang="en-AU" sz="1600" dirty="0">
                <a:solidFill>
                  <a:srgbClr val="002060"/>
                </a:solidFill>
              </a:rPr>
              <a:t>What tools are needed (available or new)</a:t>
            </a:r>
          </a:p>
          <a:p>
            <a:r>
              <a:rPr lang="en-AU" sz="1600" b="1" dirty="0">
                <a:solidFill>
                  <a:srgbClr val="002060"/>
                </a:solidFill>
              </a:rPr>
              <a:t>QUESTION 3 – Community relationships</a:t>
            </a:r>
          </a:p>
          <a:p>
            <a:r>
              <a:rPr lang="en-AU" sz="1600" dirty="0">
                <a:solidFill>
                  <a:srgbClr val="002060"/>
                </a:solidFill>
              </a:rPr>
              <a:t>What does a positive community relationship look like?</a:t>
            </a:r>
          </a:p>
          <a:p>
            <a:r>
              <a:rPr lang="en-AU" sz="1600" dirty="0">
                <a:solidFill>
                  <a:srgbClr val="002060"/>
                </a:solidFill>
              </a:rPr>
              <a:t>What needs to be done to make it reality?</a:t>
            </a:r>
          </a:p>
          <a:p>
            <a:r>
              <a:rPr lang="en-AU" sz="1600" b="1" dirty="0">
                <a:solidFill>
                  <a:srgbClr val="002060"/>
                </a:solidFill>
              </a:rPr>
              <a:t>QUESTION 4 - Collaboration</a:t>
            </a:r>
          </a:p>
          <a:p>
            <a:r>
              <a:rPr lang="en-AU" sz="1600" dirty="0">
                <a:solidFill>
                  <a:srgbClr val="002060"/>
                </a:solidFill>
              </a:rPr>
              <a:t>How can we break silos and work collaboratively?</a:t>
            </a:r>
          </a:p>
          <a:p>
            <a:r>
              <a:rPr lang="en-AU" sz="1600" b="1" dirty="0">
                <a:solidFill>
                  <a:srgbClr val="002060"/>
                </a:solidFill>
              </a:rPr>
              <a:t>QUESTION 5 – Creating shared commitment</a:t>
            </a:r>
          </a:p>
          <a:p>
            <a:r>
              <a:rPr lang="en-AU" sz="1600" dirty="0">
                <a:solidFill>
                  <a:srgbClr val="002060"/>
                </a:solidFill>
              </a:rPr>
              <a:t>How do we work together from here for shared measures of success?</a:t>
            </a:r>
          </a:p>
          <a:p>
            <a:endParaRPr lang="en-AU" sz="1600" dirty="0">
              <a:solidFill>
                <a:srgbClr val="002060"/>
              </a:solidFill>
            </a:endParaRPr>
          </a:p>
        </p:txBody>
      </p:sp>
      <p:sp>
        <p:nvSpPr>
          <p:cNvPr id="6" name="Content Placeholder 5">
            <a:extLst>
              <a:ext uri="{FF2B5EF4-FFF2-40B4-BE49-F238E27FC236}">
                <a16:creationId xmlns:a16="http://schemas.microsoft.com/office/drawing/2014/main" id="{FD9573DC-DE8B-AC62-6B39-45BE49A26B1D}"/>
              </a:ext>
            </a:extLst>
          </p:cNvPr>
          <p:cNvSpPr>
            <a:spLocks noGrp="1"/>
          </p:cNvSpPr>
          <p:nvPr>
            <p:ph sz="quarter" idx="20"/>
          </p:nvPr>
        </p:nvSpPr>
        <p:spPr/>
        <p:txBody>
          <a:bodyPr/>
          <a:lstStyle/>
          <a:p>
            <a:r>
              <a:rPr lang="en-US" dirty="0"/>
              <a:t>Group brainstorm</a:t>
            </a:r>
            <a:endParaRPr lang="en-AU" dirty="0"/>
          </a:p>
        </p:txBody>
      </p:sp>
    </p:spTree>
    <p:extLst>
      <p:ext uri="{BB962C8B-B14F-4D97-AF65-F5344CB8AC3E}">
        <p14:creationId xmlns:p14="http://schemas.microsoft.com/office/powerpoint/2010/main" val="4089088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45A0-49F0-FA3A-2286-2FAD1A094500}"/>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1EB44D5A-2F42-9A8F-2318-5B2E1168C051}"/>
              </a:ext>
            </a:extLst>
          </p:cNvPr>
          <p:cNvSpPr>
            <a:spLocks noGrp="1"/>
          </p:cNvSpPr>
          <p:nvPr>
            <p:ph sz="quarter" idx="20"/>
          </p:nvPr>
        </p:nvSpPr>
        <p:spPr>
          <a:xfrm>
            <a:off x="0" y="4318064"/>
            <a:ext cx="9144002" cy="825435"/>
          </a:xfrm>
          <a:ln>
            <a:miter lim="800000"/>
            <a:headEnd/>
            <a:tailEnd/>
          </a:ln>
        </p:spPr>
        <p:txBody>
          <a:bodyPr/>
          <a:lstStyle/>
          <a:p>
            <a:pPr>
              <a:lnSpc>
                <a:spcPct val="100000"/>
              </a:lnSpc>
              <a:spcBef>
                <a:spcPts val="0"/>
              </a:spcBef>
            </a:pPr>
            <a:r>
              <a:rPr lang="en-US" dirty="0">
                <a:latin typeface="Avalon"/>
              </a:rPr>
              <a:t>Morning tea/Lunch and </a:t>
            </a:r>
            <a:r>
              <a:rPr lang="en-US" dirty="0" err="1">
                <a:latin typeface="Avalon"/>
              </a:rPr>
              <a:t>walkshop</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7347F555-424C-A35E-2C6B-64D92FA25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529" y="1482153"/>
            <a:ext cx="3014471" cy="825434"/>
          </a:xfrm>
          <a:prstGeom prst="rect">
            <a:avLst/>
          </a:prstGeom>
        </p:spPr>
      </p:pic>
      <p:pic>
        <p:nvPicPr>
          <p:cNvPr id="3" name="Picture 2" descr="A qr code with black squares&#10;&#10;AI-generated content may be incorrect.">
            <a:extLst>
              <a:ext uri="{FF2B5EF4-FFF2-40B4-BE49-F238E27FC236}">
                <a16:creationId xmlns:a16="http://schemas.microsoft.com/office/drawing/2014/main" id="{58861566-EE0B-245E-239E-92DD9D56A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871" y="1290711"/>
            <a:ext cx="1594481" cy="1594481"/>
          </a:xfrm>
          <a:prstGeom prst="rect">
            <a:avLst/>
          </a:prstGeom>
        </p:spPr>
      </p:pic>
    </p:spTree>
    <p:extLst>
      <p:ext uri="{BB962C8B-B14F-4D97-AF65-F5344CB8AC3E}">
        <p14:creationId xmlns:p14="http://schemas.microsoft.com/office/powerpoint/2010/main" val="4214161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0212-DAC2-316D-36EA-DB2A997CF75E}"/>
            </a:ext>
          </a:extLst>
        </p:cNvPr>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96CCEF5F-302F-06FB-7290-B28A2970DF3F}"/>
              </a:ext>
            </a:extLst>
          </p:cNvPr>
          <p:cNvSpPr>
            <a:spLocks noGrp="1"/>
          </p:cNvSpPr>
          <p:nvPr>
            <p:ph sz="quarter" idx="20"/>
          </p:nvPr>
        </p:nvSpPr>
        <p:spPr>
          <a:xfrm>
            <a:off x="0" y="4057650"/>
            <a:ext cx="9144002" cy="1085849"/>
          </a:xfrm>
          <a:ln>
            <a:miter lim="800000"/>
            <a:headEnd/>
            <a:tailEnd/>
          </a:ln>
        </p:spPr>
        <p:txBody>
          <a:bodyPr/>
          <a:lstStyle/>
          <a:p>
            <a:pPr>
              <a:lnSpc>
                <a:spcPct val="100000"/>
              </a:lnSpc>
              <a:spcBef>
                <a:spcPts val="0"/>
              </a:spcBef>
            </a:pPr>
            <a:r>
              <a:rPr lang="en-US" dirty="0">
                <a:latin typeface="Avalon"/>
              </a:rPr>
              <a:t>Debrief and next steps</a:t>
            </a:r>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CBA83AF7-372C-9B7D-0070-5F481DC69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529" y="1482153"/>
            <a:ext cx="3014471" cy="825434"/>
          </a:xfrm>
          <a:prstGeom prst="rect">
            <a:avLst/>
          </a:prstGeom>
        </p:spPr>
      </p:pic>
      <p:pic>
        <p:nvPicPr>
          <p:cNvPr id="2" name="Picture 1">
            <a:extLst>
              <a:ext uri="{FF2B5EF4-FFF2-40B4-BE49-F238E27FC236}">
                <a16:creationId xmlns:a16="http://schemas.microsoft.com/office/drawing/2014/main" id="{4CF95F4F-A85C-04B1-4475-EF1003CC6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84574" cy="4057650"/>
          </a:xfrm>
          <a:prstGeom prst="rect">
            <a:avLst/>
          </a:prstGeom>
        </p:spPr>
      </p:pic>
    </p:spTree>
    <p:extLst>
      <p:ext uri="{BB962C8B-B14F-4D97-AF65-F5344CB8AC3E}">
        <p14:creationId xmlns:p14="http://schemas.microsoft.com/office/powerpoint/2010/main" val="3828786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05540-4CC3-3622-2372-F0617BC05D44}"/>
              </a:ext>
            </a:extLst>
          </p:cNvPr>
          <p:cNvSpPr>
            <a:spLocks noGrp="1"/>
          </p:cNvSpPr>
          <p:nvPr>
            <p:ph type="title"/>
          </p:nvPr>
        </p:nvSpPr>
        <p:spPr>
          <a:xfrm>
            <a:off x="250188" y="396815"/>
            <a:ext cx="4032850" cy="519787"/>
          </a:xfrm>
        </p:spPr>
        <p:txBody>
          <a:bodyPr>
            <a:normAutofit fontScale="90000"/>
          </a:bodyPr>
          <a:lstStyle/>
          <a:p>
            <a:r>
              <a:rPr lang="en-US" dirty="0"/>
              <a:t>Commit to Healthy Active by Design</a:t>
            </a:r>
            <a:endParaRPr lang="en-AU" dirty="0"/>
          </a:p>
        </p:txBody>
      </p:sp>
      <p:sp>
        <p:nvSpPr>
          <p:cNvPr id="4" name="Content Placeholder 3">
            <a:extLst>
              <a:ext uri="{FF2B5EF4-FFF2-40B4-BE49-F238E27FC236}">
                <a16:creationId xmlns:a16="http://schemas.microsoft.com/office/drawing/2014/main" id="{2304129A-ACF6-6279-173C-3974672541F5}"/>
              </a:ext>
            </a:extLst>
          </p:cNvPr>
          <p:cNvSpPr>
            <a:spLocks noGrp="1"/>
          </p:cNvSpPr>
          <p:nvPr>
            <p:ph idx="14"/>
          </p:nvPr>
        </p:nvSpPr>
        <p:spPr>
          <a:xfrm>
            <a:off x="250187" y="1618575"/>
            <a:ext cx="4261851" cy="2760452"/>
          </a:xfrm>
        </p:spPr>
        <p:txBody>
          <a:bodyPr/>
          <a:lstStyle/>
          <a:p>
            <a:r>
              <a:rPr lang="en-US" sz="1600" dirty="0"/>
              <a:t>Standard template (can be tailored to meet your needs)</a:t>
            </a:r>
          </a:p>
          <a:p>
            <a:pPr marL="171446" indent="-171446">
              <a:buFont typeface="Arial" panose="020B0604020202020204" pitchFamily="34" charset="0"/>
              <a:buChar char="•"/>
            </a:pPr>
            <a:r>
              <a:rPr lang="en-US" sz="1600" dirty="0"/>
              <a:t>Signed by your executive</a:t>
            </a:r>
          </a:p>
          <a:p>
            <a:pPr marL="171446" indent="-171446">
              <a:buFont typeface="Arial" panose="020B0604020202020204" pitchFamily="34" charset="0"/>
              <a:buChar char="•"/>
            </a:pPr>
            <a:r>
              <a:rPr lang="en-US" sz="1600" dirty="0"/>
              <a:t>Return to </a:t>
            </a:r>
            <a:r>
              <a:rPr lang="en-US" sz="1400" dirty="0">
                <a:hlinkClick r:id="rId3"/>
              </a:rPr>
              <a:t>HealthyActivebyDesign@heartfoundation.org.au</a:t>
            </a:r>
            <a:r>
              <a:rPr lang="en-US" sz="1400" dirty="0"/>
              <a:t> </a:t>
            </a:r>
          </a:p>
          <a:p>
            <a:pPr marL="171446" indent="-171446">
              <a:buFont typeface="Arial" panose="020B0604020202020204" pitchFamily="34" charset="0"/>
              <a:buChar char="•"/>
            </a:pPr>
            <a:r>
              <a:rPr lang="en-US" sz="1600" dirty="0"/>
              <a:t>Place a copy on your website</a:t>
            </a:r>
          </a:p>
          <a:p>
            <a:pPr marL="171446" indent="-171446">
              <a:buFont typeface="Arial" panose="020B0604020202020204" pitchFamily="34" charset="0"/>
              <a:buChar char="•"/>
            </a:pPr>
            <a:r>
              <a:rPr lang="en-US" sz="1600" dirty="0"/>
              <a:t>Review in three years</a:t>
            </a:r>
          </a:p>
          <a:p>
            <a:r>
              <a:rPr lang="en-US" sz="1600" dirty="0"/>
              <a:t>Communicates intent and commitment to community and stakeholders</a:t>
            </a:r>
          </a:p>
          <a:p>
            <a:r>
              <a:rPr lang="en-US" sz="1600" dirty="0"/>
              <a:t>Gives license for policy and projects</a:t>
            </a:r>
          </a:p>
          <a:p>
            <a:endParaRPr lang="en-AU" sz="1600" dirty="0"/>
          </a:p>
        </p:txBody>
      </p:sp>
      <p:sp>
        <p:nvSpPr>
          <p:cNvPr id="5" name="Content Placeholder 4">
            <a:extLst>
              <a:ext uri="{FF2B5EF4-FFF2-40B4-BE49-F238E27FC236}">
                <a16:creationId xmlns:a16="http://schemas.microsoft.com/office/drawing/2014/main" id="{4838C606-8D24-5F39-775F-DE6F45A5A036}"/>
              </a:ext>
            </a:extLst>
          </p:cNvPr>
          <p:cNvSpPr>
            <a:spLocks noGrp="1"/>
          </p:cNvSpPr>
          <p:nvPr>
            <p:ph idx="16"/>
          </p:nvPr>
        </p:nvSpPr>
        <p:spPr>
          <a:xfrm>
            <a:off x="250188" y="1060692"/>
            <a:ext cx="4032850" cy="174685"/>
          </a:xfrm>
        </p:spPr>
        <p:txBody>
          <a:bodyPr/>
          <a:lstStyle/>
          <a:p>
            <a:r>
              <a:rPr lang="en-US" sz="1600" dirty="0" err="1"/>
              <a:t>Organisational</a:t>
            </a:r>
            <a:r>
              <a:rPr lang="en-US" sz="1600" dirty="0"/>
              <a:t> commitment to Healthy Active by Design principles</a:t>
            </a:r>
            <a:endParaRPr lang="en-AU" sz="1600" dirty="0"/>
          </a:p>
        </p:txBody>
      </p:sp>
      <p:pic>
        <p:nvPicPr>
          <p:cNvPr id="2" name="Picture 1">
            <a:extLst>
              <a:ext uri="{FF2B5EF4-FFF2-40B4-BE49-F238E27FC236}">
                <a16:creationId xmlns:a16="http://schemas.microsoft.com/office/drawing/2014/main" id="{E595E4B6-D41C-E45F-D77C-85577C278D06}"/>
              </a:ext>
            </a:extLst>
          </p:cNvPr>
          <p:cNvPicPr>
            <a:picLocks noChangeAspect="1"/>
          </p:cNvPicPr>
          <p:nvPr/>
        </p:nvPicPr>
        <p:blipFill>
          <a:blip r:embed="rId4">
            <a:extLst>
              <a:ext uri="{28A0092B-C50C-407E-A947-70E740481C1C}">
                <a14:useLocalDpi xmlns:a14="http://schemas.microsoft.com/office/drawing/2010/main" val="0"/>
              </a:ext>
            </a:extLst>
          </a:blip>
          <a:srcRect l="42013" r="10444" b="20622"/>
          <a:stretch>
            <a:fillRect/>
          </a:stretch>
        </p:blipFill>
        <p:spPr>
          <a:xfrm>
            <a:off x="4528971" y="-1"/>
            <a:ext cx="4620503" cy="5143501"/>
          </a:xfrm>
          <a:prstGeom prst="rect">
            <a:avLst/>
          </a:prstGeom>
        </p:spPr>
      </p:pic>
    </p:spTree>
    <p:extLst>
      <p:ext uri="{BB962C8B-B14F-4D97-AF65-F5344CB8AC3E}">
        <p14:creationId xmlns:p14="http://schemas.microsoft.com/office/powerpoint/2010/main" val="1243814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AD98-41A2-B03D-DE60-7484CB5461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F82C05-3C93-75AC-6399-75F8CA696C1B}"/>
              </a:ext>
            </a:extLst>
          </p:cNvPr>
          <p:cNvSpPr>
            <a:spLocks noGrp="1"/>
          </p:cNvSpPr>
          <p:nvPr>
            <p:ph type="title"/>
          </p:nvPr>
        </p:nvSpPr>
        <p:spPr>
          <a:xfrm>
            <a:off x="0" y="0"/>
            <a:ext cx="5795680" cy="519787"/>
          </a:xfrm>
        </p:spPr>
        <p:txBody>
          <a:bodyPr>
            <a:normAutofit/>
          </a:bodyPr>
          <a:lstStyle/>
          <a:p>
            <a:r>
              <a:rPr lang="en-US" dirty="0">
                <a:solidFill>
                  <a:srgbClr val="C00000"/>
                </a:solidFill>
                <a:latin typeface="Avalon"/>
              </a:rPr>
              <a:t>Potential collaborators for local council:</a:t>
            </a:r>
            <a:endParaRPr lang="en-AU" dirty="0">
              <a:solidFill>
                <a:srgbClr val="C00000"/>
              </a:solidFill>
            </a:endParaRPr>
          </a:p>
        </p:txBody>
      </p:sp>
      <p:sp>
        <p:nvSpPr>
          <p:cNvPr id="4" name="Content Placeholder 3">
            <a:extLst>
              <a:ext uri="{FF2B5EF4-FFF2-40B4-BE49-F238E27FC236}">
                <a16:creationId xmlns:a16="http://schemas.microsoft.com/office/drawing/2014/main" id="{27A60303-CFE5-064F-07BC-3761D120098D}"/>
              </a:ext>
            </a:extLst>
          </p:cNvPr>
          <p:cNvSpPr>
            <a:spLocks noGrp="1"/>
          </p:cNvSpPr>
          <p:nvPr>
            <p:ph idx="14"/>
          </p:nvPr>
        </p:nvSpPr>
        <p:spPr>
          <a:xfrm>
            <a:off x="97152" y="1164369"/>
            <a:ext cx="4259081" cy="1893791"/>
          </a:xfrm>
        </p:spPr>
        <p:txBody>
          <a:bodyPr/>
          <a:lstStyle/>
          <a:p>
            <a:pPr>
              <a:lnSpc>
                <a:spcPct val="100000"/>
              </a:lnSpc>
            </a:pPr>
            <a:r>
              <a:rPr lang="en-US" sz="1600" dirty="0">
                <a:latin typeface="Avalon"/>
              </a:rPr>
              <a:t>Planning Institute of Australia</a:t>
            </a:r>
          </a:p>
          <a:p>
            <a:pPr>
              <a:lnSpc>
                <a:spcPct val="100000"/>
              </a:lnSpc>
            </a:pPr>
            <a:r>
              <a:rPr lang="en-US" sz="1600" dirty="0">
                <a:latin typeface="Avalon"/>
              </a:rPr>
              <a:t>Australian Local Government Association</a:t>
            </a:r>
          </a:p>
          <a:p>
            <a:pPr>
              <a:lnSpc>
                <a:spcPct val="100000"/>
              </a:lnSpc>
            </a:pPr>
            <a:r>
              <a:rPr lang="en-US" sz="1600" dirty="0">
                <a:latin typeface="Avalon"/>
              </a:rPr>
              <a:t>Transport Professionals Australia</a:t>
            </a:r>
          </a:p>
          <a:p>
            <a:pPr>
              <a:lnSpc>
                <a:spcPct val="100000"/>
              </a:lnSpc>
            </a:pPr>
            <a:r>
              <a:rPr lang="en-US" sz="1600" dirty="0">
                <a:latin typeface="Avalon"/>
              </a:rPr>
              <a:t>Mainstreet Australia</a:t>
            </a:r>
          </a:p>
          <a:p>
            <a:pPr>
              <a:spcAft>
                <a:spcPts val="750"/>
              </a:spcAft>
            </a:pPr>
            <a:r>
              <a:rPr lang="en-US" sz="1600" dirty="0">
                <a:latin typeface="Avalon"/>
              </a:rPr>
              <a:t>National Growth Areas Alliance</a:t>
            </a:r>
          </a:p>
          <a:p>
            <a:pPr>
              <a:spcAft>
                <a:spcPts val="750"/>
              </a:spcAft>
            </a:pPr>
            <a:r>
              <a:rPr lang="en-US" sz="1600" dirty="0">
                <a:latin typeface="Avalon"/>
              </a:rPr>
              <a:t>Institute of Public Works Engineering Australasia</a:t>
            </a:r>
          </a:p>
          <a:p>
            <a:pPr>
              <a:spcAft>
                <a:spcPts val="750"/>
              </a:spcAft>
            </a:pPr>
            <a:r>
              <a:rPr lang="en-US" sz="1600" dirty="0">
                <a:latin typeface="Avalon"/>
              </a:rPr>
              <a:t>Town Team Movement</a:t>
            </a:r>
          </a:p>
          <a:p>
            <a:pPr>
              <a:spcAft>
                <a:spcPts val="750"/>
              </a:spcAft>
            </a:pPr>
            <a:endParaRPr lang="en-US" sz="1600" b="1" dirty="0">
              <a:latin typeface="Avalon"/>
            </a:endParaRPr>
          </a:p>
          <a:p>
            <a:pPr>
              <a:spcAft>
                <a:spcPts val="750"/>
              </a:spcAft>
            </a:pPr>
            <a:endParaRPr lang="en-US" sz="1600" b="1" dirty="0">
              <a:latin typeface="Avalon"/>
            </a:endParaRPr>
          </a:p>
          <a:p>
            <a:pPr>
              <a:lnSpc>
                <a:spcPct val="100000"/>
              </a:lnSpc>
            </a:pPr>
            <a:endParaRPr lang="en-US" sz="1600" b="1" dirty="0">
              <a:latin typeface="Avalon"/>
            </a:endParaRPr>
          </a:p>
          <a:p>
            <a:pPr>
              <a:lnSpc>
                <a:spcPct val="100000"/>
              </a:lnSpc>
            </a:pPr>
            <a:endParaRPr lang="en-US" sz="1600" b="1" dirty="0">
              <a:latin typeface="Avalon"/>
            </a:endParaRPr>
          </a:p>
        </p:txBody>
      </p:sp>
      <p:sp>
        <p:nvSpPr>
          <p:cNvPr id="5" name="TextBox 4">
            <a:extLst>
              <a:ext uri="{FF2B5EF4-FFF2-40B4-BE49-F238E27FC236}">
                <a16:creationId xmlns:a16="http://schemas.microsoft.com/office/drawing/2014/main" id="{DDC9171D-2FDE-026E-D42E-B5823B413FA8}"/>
              </a:ext>
            </a:extLst>
          </p:cNvPr>
          <p:cNvSpPr txBox="1"/>
          <p:nvPr/>
        </p:nvSpPr>
        <p:spPr>
          <a:xfrm>
            <a:off x="4226560" y="1164369"/>
            <a:ext cx="4917440" cy="1384995"/>
          </a:xfrm>
          <a:prstGeom prst="rect">
            <a:avLst/>
          </a:prstGeom>
          <a:noFill/>
        </p:spPr>
        <p:txBody>
          <a:bodyPr wrap="square">
            <a:spAutoFit/>
          </a:bodyPr>
          <a:lstStyle/>
          <a:p>
            <a:pPr>
              <a:spcAft>
                <a:spcPts val="750"/>
              </a:spcAft>
            </a:pPr>
            <a:r>
              <a:rPr lang="en-US" sz="1600" b="1" dirty="0">
                <a:solidFill>
                  <a:schemeClr val="accent2"/>
                </a:solidFill>
                <a:latin typeface="Avalon" panose="020B0502020202020204" pitchFamily="34" charset="0"/>
              </a:rPr>
              <a:t>Messaging frameworks/ community engagement:</a:t>
            </a:r>
            <a:endParaRPr lang="en-US" sz="1600" dirty="0">
              <a:solidFill>
                <a:schemeClr val="accent2"/>
              </a:solidFill>
              <a:latin typeface="Avalon" panose="020B0502020202020204" pitchFamily="34" charset="0"/>
            </a:endParaRPr>
          </a:p>
          <a:p>
            <a:pPr marL="342900" indent="-342900">
              <a:spcAft>
                <a:spcPts val="750"/>
              </a:spcAft>
              <a:buChar char="•"/>
            </a:pPr>
            <a:r>
              <a:rPr lang="en-US" sz="1600" dirty="0">
                <a:solidFill>
                  <a:schemeClr val="accent2"/>
                </a:solidFill>
                <a:latin typeface="Avalon" panose="020B0502020202020204" pitchFamily="34" charset="0"/>
              </a:rPr>
              <a:t>Common Cause Australia</a:t>
            </a:r>
          </a:p>
          <a:p>
            <a:pPr marL="342900" indent="-342900">
              <a:spcAft>
                <a:spcPts val="750"/>
              </a:spcAft>
              <a:buChar char="•"/>
            </a:pPr>
            <a:r>
              <a:rPr lang="en-US" sz="1600" dirty="0">
                <a:solidFill>
                  <a:schemeClr val="accent2"/>
                </a:solidFill>
                <a:latin typeface="Avalon" panose="020B0502020202020204" pitchFamily="34" charset="0"/>
              </a:rPr>
              <a:t>Wayfinder Labs</a:t>
            </a:r>
          </a:p>
          <a:p>
            <a:pPr marL="342900" indent="-342900">
              <a:spcAft>
                <a:spcPts val="750"/>
              </a:spcAft>
              <a:buChar char="•"/>
            </a:pPr>
            <a:r>
              <a:rPr lang="en-US" sz="1600" dirty="0" err="1">
                <a:solidFill>
                  <a:schemeClr val="accent2"/>
                </a:solidFill>
                <a:latin typeface="Avalon" panose="020B0502020202020204" pitchFamily="34" charset="0"/>
              </a:rPr>
              <a:t>VillageWell</a:t>
            </a:r>
            <a:endParaRPr lang="en-AU" sz="1600" dirty="0">
              <a:solidFill>
                <a:schemeClr val="accent2"/>
              </a:solidFill>
              <a:latin typeface="Avalon" panose="020B0502020202020204" pitchFamily="34" charset="0"/>
            </a:endParaRPr>
          </a:p>
        </p:txBody>
      </p:sp>
      <p:cxnSp>
        <p:nvCxnSpPr>
          <p:cNvPr id="8" name="Straight Connector 7">
            <a:extLst>
              <a:ext uri="{FF2B5EF4-FFF2-40B4-BE49-F238E27FC236}">
                <a16:creationId xmlns:a16="http://schemas.microsoft.com/office/drawing/2014/main" id="{A2D624B5-5779-B93B-6D5C-32672AD629A6}"/>
              </a:ext>
            </a:extLst>
          </p:cNvPr>
          <p:cNvCxnSpPr/>
          <p:nvPr/>
        </p:nvCxnSpPr>
        <p:spPr>
          <a:xfrm>
            <a:off x="4053840" y="981710"/>
            <a:ext cx="0" cy="318008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402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D04FDA-3CB6-E860-C8FD-3684B46ECD4D}"/>
              </a:ext>
            </a:extLst>
          </p:cNvPr>
          <p:cNvSpPr>
            <a:spLocks noGrp="1"/>
          </p:cNvSpPr>
          <p:nvPr>
            <p:ph type="title"/>
          </p:nvPr>
        </p:nvSpPr>
        <p:spPr>
          <a:xfrm>
            <a:off x="56667" y="600569"/>
            <a:ext cx="4032850" cy="519787"/>
          </a:xfrm>
        </p:spPr>
        <p:txBody>
          <a:bodyPr/>
          <a:lstStyle/>
          <a:p>
            <a:r>
              <a:rPr lang="en-US" dirty="0"/>
              <a:t>Questions and discussion</a:t>
            </a:r>
            <a:endParaRPr lang="en-AU" dirty="0"/>
          </a:p>
        </p:txBody>
      </p:sp>
      <p:sp>
        <p:nvSpPr>
          <p:cNvPr id="9" name="Content Placeholder 3">
            <a:extLst>
              <a:ext uri="{FF2B5EF4-FFF2-40B4-BE49-F238E27FC236}">
                <a16:creationId xmlns:a16="http://schemas.microsoft.com/office/drawing/2014/main" id="{DCECB733-AEB7-3E56-AFF0-2FF61D1147FB}"/>
              </a:ext>
            </a:extLst>
          </p:cNvPr>
          <p:cNvSpPr>
            <a:spLocks noGrp="1" noChangeArrowheads="1"/>
          </p:cNvSpPr>
          <p:nvPr>
            <p:ph idx="14"/>
          </p:nvPr>
        </p:nvSpPr>
        <p:spPr>
          <a:xfrm>
            <a:off x="74815" y="1531315"/>
            <a:ext cx="4497185" cy="2150422"/>
          </a:xfrm>
        </p:spPr>
        <p:txBody>
          <a:bodyPr/>
          <a:lstStyle/>
          <a:p>
            <a:pPr>
              <a:lnSpc>
                <a:spcPct val="100000"/>
              </a:lnSpc>
              <a:spcBef>
                <a:spcPts val="0"/>
              </a:spcBef>
              <a:tabLst>
                <a:tab pos="360000" algn="l"/>
              </a:tabLst>
            </a:pPr>
            <a:r>
              <a:rPr lang="en-AU" altLang="en-US" sz="1600" dirty="0">
                <a:latin typeface="Avalon" panose="020B0502020202020204" pitchFamily="34" charset="77"/>
              </a:rPr>
              <a:t>Active Living</a:t>
            </a:r>
          </a:p>
          <a:p>
            <a:pPr>
              <a:lnSpc>
                <a:spcPct val="100000"/>
              </a:lnSpc>
              <a:spcBef>
                <a:spcPts val="0"/>
              </a:spcBef>
              <a:tabLst>
                <a:tab pos="360000" algn="l"/>
              </a:tabLst>
            </a:pPr>
            <a:r>
              <a:rPr lang="en-AU" altLang="en-US" sz="1600" dirty="0">
                <a:latin typeface="Avalon" panose="020B0502020202020204" pitchFamily="34" charset="77"/>
              </a:rPr>
              <a:t>National Heart Foundation of Australia</a:t>
            </a:r>
          </a:p>
          <a:p>
            <a:pPr>
              <a:lnSpc>
                <a:spcPct val="100000"/>
              </a:lnSpc>
              <a:spcBef>
                <a:spcPts val="0"/>
              </a:spcBef>
              <a:tabLst>
                <a:tab pos="360000" algn="l"/>
              </a:tabLst>
            </a:pPr>
            <a:endParaRPr lang="en-AU" altLang="en-US" sz="1600" dirty="0">
              <a:latin typeface="Avalon" panose="020B0502020202020204" pitchFamily="34" charset="77"/>
            </a:endParaRPr>
          </a:p>
          <a:p>
            <a:pPr>
              <a:lnSpc>
                <a:spcPct val="100000"/>
              </a:lnSpc>
              <a:spcBef>
                <a:spcPts val="0"/>
              </a:spcBef>
              <a:tabLst>
                <a:tab pos="360000" algn="l"/>
              </a:tabLst>
            </a:pPr>
            <a:r>
              <a:rPr lang="en-AU" altLang="en-US" sz="1600" dirty="0">
                <a:latin typeface="Avalon" panose="020B0502020202020204" pitchFamily="34" charset="77"/>
                <a:hlinkClick r:id="rId3"/>
              </a:rPr>
              <a:t>HealthyActivebyDesign@heartfoundation.org.au</a:t>
            </a:r>
            <a:r>
              <a:rPr lang="en-AU" altLang="en-US" sz="1600" dirty="0">
                <a:latin typeface="Avalon" panose="020B0502020202020204" pitchFamily="34" charset="77"/>
              </a:rPr>
              <a:t> </a:t>
            </a:r>
          </a:p>
        </p:txBody>
      </p:sp>
      <p:sp>
        <p:nvSpPr>
          <p:cNvPr id="2" name="Content Placeholder 1">
            <a:extLst>
              <a:ext uri="{FF2B5EF4-FFF2-40B4-BE49-F238E27FC236}">
                <a16:creationId xmlns:a16="http://schemas.microsoft.com/office/drawing/2014/main" id="{D194959E-1E6D-FDDC-6A4E-B5E64D32E1D3}"/>
              </a:ext>
            </a:extLst>
          </p:cNvPr>
          <p:cNvSpPr>
            <a:spLocks noGrp="1"/>
          </p:cNvSpPr>
          <p:nvPr>
            <p:ph idx="16"/>
          </p:nvPr>
        </p:nvSpPr>
        <p:spPr>
          <a:xfrm>
            <a:off x="74815" y="1120356"/>
            <a:ext cx="4032850" cy="174685"/>
          </a:xfrm>
        </p:spPr>
        <p:txBody>
          <a:bodyPr/>
          <a:lstStyle/>
          <a:p>
            <a:r>
              <a:rPr lang="en-US" sz="2000" dirty="0"/>
              <a:t>Contact</a:t>
            </a:r>
            <a:endParaRPr lang="en-AU" sz="2000" dirty="0"/>
          </a:p>
        </p:txBody>
      </p:sp>
      <p:pic>
        <p:nvPicPr>
          <p:cNvPr id="4" name="Picture 3" descr="A qr code with black squares&#10;&#10;AI-generated content may be incorrect.">
            <a:extLst>
              <a:ext uri="{FF2B5EF4-FFF2-40B4-BE49-F238E27FC236}">
                <a16:creationId xmlns:a16="http://schemas.microsoft.com/office/drawing/2014/main" id="{7D1047D4-64CB-FFA5-B58C-63910F39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462" y="3632662"/>
            <a:ext cx="1308840" cy="1308840"/>
          </a:xfrm>
          <a:prstGeom prst="rect">
            <a:avLst/>
          </a:prstGeom>
        </p:spPr>
      </p:pic>
      <p:pic>
        <p:nvPicPr>
          <p:cNvPr id="7" name="Picture 6">
            <a:extLst>
              <a:ext uri="{FF2B5EF4-FFF2-40B4-BE49-F238E27FC236}">
                <a16:creationId xmlns:a16="http://schemas.microsoft.com/office/drawing/2014/main" id="{4C262B0F-96A2-C494-4F20-49A041EC7966}"/>
              </a:ext>
            </a:extLst>
          </p:cNvPr>
          <p:cNvPicPr>
            <a:picLocks noChangeAspect="1"/>
          </p:cNvPicPr>
          <p:nvPr/>
        </p:nvPicPr>
        <p:blipFill>
          <a:blip r:embed="rId5"/>
          <a:stretch>
            <a:fillRect/>
          </a:stretch>
        </p:blipFill>
        <p:spPr>
          <a:xfrm>
            <a:off x="627721" y="3855501"/>
            <a:ext cx="1695687" cy="1086002"/>
          </a:xfrm>
          <a:prstGeom prst="rect">
            <a:avLst/>
          </a:prstGeom>
        </p:spPr>
      </p:pic>
      <p:pic>
        <p:nvPicPr>
          <p:cNvPr id="10" name="Picture Placeholder 9">
            <a:extLst>
              <a:ext uri="{FF2B5EF4-FFF2-40B4-BE49-F238E27FC236}">
                <a16:creationId xmlns:a16="http://schemas.microsoft.com/office/drawing/2014/main" id="{8B7C8BD1-FB8E-8655-918B-ECD717671779}"/>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488" b="12488"/>
          <a:stretch>
            <a:fillRect/>
          </a:stretch>
        </p:blipFill>
        <p:spPr/>
      </p:pic>
    </p:spTree>
    <p:extLst>
      <p:ext uri="{BB962C8B-B14F-4D97-AF65-F5344CB8AC3E}">
        <p14:creationId xmlns:p14="http://schemas.microsoft.com/office/powerpoint/2010/main" val="1589840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3074D-C3C6-7080-E10F-C2DEDFB736E9}"/>
              </a:ext>
            </a:extLst>
          </p:cNvPr>
          <p:cNvSpPr>
            <a:spLocks noGrp="1"/>
          </p:cNvSpPr>
          <p:nvPr>
            <p:ph type="title"/>
          </p:nvPr>
        </p:nvSpPr>
        <p:spPr>
          <a:xfrm>
            <a:off x="230815" y="119390"/>
            <a:ext cx="5292087" cy="558532"/>
          </a:xfrm>
        </p:spPr>
        <p:txBody>
          <a:bodyPr>
            <a:normAutofit/>
          </a:bodyPr>
          <a:lstStyle/>
          <a:p>
            <a:r>
              <a:rPr lang="en-US" dirty="0">
                <a:latin typeface="Avalon"/>
              </a:rPr>
              <a:t>Heart Foundation</a:t>
            </a:r>
            <a:endParaRPr lang="en-US" dirty="0"/>
          </a:p>
        </p:txBody>
      </p:sp>
      <p:sp>
        <p:nvSpPr>
          <p:cNvPr id="6" name="Content Placeholder 5">
            <a:extLst>
              <a:ext uri="{FF2B5EF4-FFF2-40B4-BE49-F238E27FC236}">
                <a16:creationId xmlns:a16="http://schemas.microsoft.com/office/drawing/2014/main" id="{DD848E0F-C7A1-EEFF-FB08-75BD90D7945E}"/>
              </a:ext>
            </a:extLst>
          </p:cNvPr>
          <p:cNvSpPr>
            <a:spLocks noGrp="1"/>
          </p:cNvSpPr>
          <p:nvPr>
            <p:ph sz="quarter" idx="20"/>
          </p:nvPr>
        </p:nvSpPr>
        <p:spPr>
          <a:xfrm>
            <a:off x="6160655" y="233410"/>
            <a:ext cx="2983303" cy="326811"/>
          </a:xfrm>
        </p:spPr>
        <p:txBody>
          <a:bodyPr/>
          <a:lstStyle/>
          <a:p>
            <a:r>
              <a:rPr lang="en-US" dirty="0"/>
              <a:t>25-year Strategy – A generational vision</a:t>
            </a:r>
          </a:p>
        </p:txBody>
      </p:sp>
      <p:pic>
        <p:nvPicPr>
          <p:cNvPr id="1026" name="Picture 2" descr="Cover from Health for Every Heart - Heart Foundation 25 year vision document">
            <a:extLst>
              <a:ext uri="{FF2B5EF4-FFF2-40B4-BE49-F238E27FC236}">
                <a16:creationId xmlns:a16="http://schemas.microsoft.com/office/drawing/2014/main" id="{0B5E0009-E9DA-73ED-0085-DED85806C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1" y="775855"/>
            <a:ext cx="2768935" cy="20757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197FE62-C7CA-E1D6-7000-B2FC910A97F0}"/>
              </a:ext>
            </a:extLst>
          </p:cNvPr>
          <p:cNvPicPr>
            <a:picLocks noChangeAspect="1"/>
          </p:cNvPicPr>
          <p:nvPr/>
        </p:nvPicPr>
        <p:blipFill>
          <a:blip r:embed="rId4"/>
          <a:stretch>
            <a:fillRect/>
          </a:stretch>
        </p:blipFill>
        <p:spPr>
          <a:xfrm>
            <a:off x="2974011" y="775855"/>
            <a:ext cx="6169989" cy="4367645"/>
          </a:xfrm>
          <a:prstGeom prst="rect">
            <a:avLst/>
          </a:prstGeom>
        </p:spPr>
      </p:pic>
      <p:sp>
        <p:nvSpPr>
          <p:cNvPr id="11" name="Oval 10">
            <a:extLst>
              <a:ext uri="{FF2B5EF4-FFF2-40B4-BE49-F238E27FC236}">
                <a16:creationId xmlns:a16="http://schemas.microsoft.com/office/drawing/2014/main" id="{A1DF41AF-2E69-F42B-485B-E90D01242AA9}"/>
              </a:ext>
            </a:extLst>
          </p:cNvPr>
          <p:cNvSpPr/>
          <p:nvPr/>
        </p:nvSpPr>
        <p:spPr>
          <a:xfrm>
            <a:off x="4572000" y="1985818"/>
            <a:ext cx="1588655" cy="315768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C0C48494-A50C-8B29-FA62-8FEF5A25A9DD}"/>
              </a:ext>
            </a:extLst>
          </p:cNvPr>
          <p:cNvSpPr txBox="1"/>
          <p:nvPr/>
        </p:nvSpPr>
        <p:spPr>
          <a:xfrm>
            <a:off x="0" y="4044479"/>
            <a:ext cx="3062177" cy="523220"/>
          </a:xfrm>
          <a:prstGeom prst="rect">
            <a:avLst/>
          </a:prstGeom>
          <a:noFill/>
        </p:spPr>
        <p:txBody>
          <a:bodyPr wrap="square">
            <a:spAutoFit/>
          </a:bodyPr>
          <a:lstStyle/>
          <a:p>
            <a:r>
              <a:rPr lang="en-AU" sz="1400" dirty="0">
                <a:solidFill>
                  <a:srgbClr val="002060"/>
                </a:solidFill>
                <a:latin typeface="Avalon" panose="020B0502020202020204" pitchFamily="34" charset="0"/>
              </a:rPr>
              <a:t>www.heartfoundation.org.au/health-for-every-heart</a:t>
            </a:r>
          </a:p>
        </p:txBody>
      </p:sp>
    </p:spTree>
    <p:extLst>
      <p:ext uri="{BB962C8B-B14F-4D97-AF65-F5344CB8AC3E}">
        <p14:creationId xmlns:p14="http://schemas.microsoft.com/office/powerpoint/2010/main" val="293229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0DF6D3-EAD2-699F-B573-9BFE56BED40F}"/>
              </a:ext>
            </a:extLst>
          </p:cNvPr>
          <p:cNvSpPr>
            <a:spLocks noGrp="1"/>
          </p:cNvSpPr>
          <p:nvPr>
            <p:ph type="title"/>
          </p:nvPr>
        </p:nvSpPr>
        <p:spPr>
          <a:xfrm>
            <a:off x="185532" y="152541"/>
            <a:ext cx="7600721" cy="519787"/>
          </a:xfrm>
        </p:spPr>
        <p:txBody>
          <a:bodyPr>
            <a:normAutofit fontScale="90000"/>
          </a:bodyPr>
          <a:lstStyle/>
          <a:p>
            <a:r>
              <a:rPr lang="en-US" dirty="0"/>
              <a:t>Embedding public health into built environment outcomes</a:t>
            </a:r>
            <a:endParaRPr lang="en-AU" dirty="0"/>
          </a:p>
        </p:txBody>
      </p:sp>
      <p:sp>
        <p:nvSpPr>
          <p:cNvPr id="8" name="Content Placeholder 4">
            <a:extLst>
              <a:ext uri="{FF2B5EF4-FFF2-40B4-BE49-F238E27FC236}">
                <a16:creationId xmlns:a16="http://schemas.microsoft.com/office/drawing/2014/main" id="{E1500B82-1C9B-8BA6-29AF-A26C9251B902}"/>
              </a:ext>
            </a:extLst>
          </p:cNvPr>
          <p:cNvSpPr>
            <a:spLocks noGrp="1"/>
          </p:cNvSpPr>
          <p:nvPr>
            <p:ph idx="16"/>
          </p:nvPr>
        </p:nvSpPr>
        <p:spPr>
          <a:xfrm>
            <a:off x="250187" y="672328"/>
            <a:ext cx="4032850" cy="174685"/>
          </a:xfrm>
        </p:spPr>
        <p:txBody>
          <a:bodyPr/>
          <a:lstStyle/>
          <a:p>
            <a:r>
              <a:rPr lang="en-US" sz="2000" dirty="0"/>
              <a:t>It’s everyone’s job</a:t>
            </a:r>
          </a:p>
        </p:txBody>
      </p:sp>
      <p:sp>
        <p:nvSpPr>
          <p:cNvPr id="5" name="TextBox 4">
            <a:extLst>
              <a:ext uri="{FF2B5EF4-FFF2-40B4-BE49-F238E27FC236}">
                <a16:creationId xmlns:a16="http://schemas.microsoft.com/office/drawing/2014/main" id="{75AFFE59-6E88-D09D-7DEF-16DEDD6FD7C8}"/>
              </a:ext>
            </a:extLst>
          </p:cNvPr>
          <p:cNvSpPr txBox="1"/>
          <p:nvPr/>
        </p:nvSpPr>
        <p:spPr>
          <a:xfrm>
            <a:off x="96808" y="1192115"/>
            <a:ext cx="6275126" cy="4801314"/>
          </a:xfrm>
          <a:prstGeom prst="rect">
            <a:avLst/>
          </a:prstGeom>
          <a:noFill/>
        </p:spPr>
        <p:txBody>
          <a:bodyPr wrap="square" numCol="2" rtlCol="0">
            <a:spAutoFit/>
          </a:bodyPr>
          <a:lstStyle/>
          <a:p>
            <a:r>
              <a:rPr lang="en-US" dirty="0">
                <a:solidFill>
                  <a:srgbClr val="002060"/>
                </a:solidFill>
                <a:latin typeface="Avalon" panose="020B0502020202020204" pitchFamily="34" charset="0"/>
              </a:rPr>
              <a:t>Arts and culture</a:t>
            </a:r>
          </a:p>
          <a:p>
            <a:r>
              <a:rPr lang="en-US" dirty="0">
                <a:solidFill>
                  <a:srgbClr val="002060"/>
                </a:solidFill>
                <a:latin typeface="Avalon" panose="020B0502020202020204" pitchFamily="34" charset="0"/>
              </a:rPr>
              <a:t>Animal control</a:t>
            </a:r>
          </a:p>
          <a:p>
            <a:r>
              <a:rPr lang="en-US" dirty="0">
                <a:solidFill>
                  <a:srgbClr val="002060"/>
                </a:solidFill>
                <a:latin typeface="Avalon" panose="020B0502020202020204" pitchFamily="34" charset="0"/>
              </a:rPr>
              <a:t>Asset management</a:t>
            </a:r>
          </a:p>
          <a:p>
            <a:r>
              <a:rPr lang="en-US" dirty="0">
                <a:solidFill>
                  <a:srgbClr val="002060"/>
                </a:solidFill>
                <a:latin typeface="Avalon" panose="020B0502020202020204" pitchFamily="34" charset="0"/>
              </a:rPr>
              <a:t>Building approvals</a:t>
            </a:r>
          </a:p>
          <a:p>
            <a:r>
              <a:rPr lang="en-US" dirty="0">
                <a:solidFill>
                  <a:srgbClr val="002060"/>
                </a:solidFill>
                <a:latin typeface="Avalon" panose="020B0502020202020204" pitchFamily="34" charset="0"/>
              </a:rPr>
              <a:t>Community services</a:t>
            </a:r>
          </a:p>
          <a:p>
            <a:r>
              <a:rPr lang="en-US" dirty="0">
                <a:solidFill>
                  <a:srgbClr val="002060"/>
                </a:solidFill>
                <a:latin typeface="Avalon" panose="020B0502020202020204" pitchFamily="34" charset="0"/>
              </a:rPr>
              <a:t>Economic development</a:t>
            </a:r>
          </a:p>
          <a:p>
            <a:r>
              <a:rPr lang="en-US" dirty="0">
                <a:solidFill>
                  <a:srgbClr val="002060"/>
                </a:solidFill>
                <a:latin typeface="Avalon" panose="020B0502020202020204" pitchFamily="34" charset="0"/>
              </a:rPr>
              <a:t>Emergency management</a:t>
            </a:r>
          </a:p>
          <a:p>
            <a:r>
              <a:rPr lang="en-US" dirty="0">
                <a:solidFill>
                  <a:srgbClr val="002060"/>
                </a:solidFill>
                <a:latin typeface="Avalon" panose="020B0502020202020204" pitchFamily="34" charset="0"/>
              </a:rPr>
              <a:t>Environment protection</a:t>
            </a:r>
          </a:p>
          <a:p>
            <a:r>
              <a:rPr lang="en-US" dirty="0">
                <a:solidFill>
                  <a:srgbClr val="002060"/>
                </a:solidFill>
                <a:latin typeface="Avalon" panose="020B0502020202020204" pitchFamily="34" charset="0"/>
              </a:rPr>
              <a:t>Food safety</a:t>
            </a: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endParaRPr lang="en-US" dirty="0">
              <a:solidFill>
                <a:srgbClr val="002060"/>
              </a:solidFill>
              <a:latin typeface="Avalon" panose="020B0502020202020204" pitchFamily="34" charset="0"/>
            </a:endParaRPr>
          </a:p>
          <a:p>
            <a:r>
              <a:rPr lang="en-US" dirty="0">
                <a:solidFill>
                  <a:srgbClr val="002060"/>
                </a:solidFill>
                <a:latin typeface="Avalon" panose="020B0502020202020204" pitchFamily="34" charset="0"/>
              </a:rPr>
              <a:t>Health</a:t>
            </a:r>
          </a:p>
          <a:p>
            <a:r>
              <a:rPr lang="en-US" dirty="0">
                <a:solidFill>
                  <a:srgbClr val="002060"/>
                </a:solidFill>
                <a:latin typeface="Avalon" panose="020B0502020202020204" pitchFamily="34" charset="0"/>
              </a:rPr>
              <a:t>Land use planning</a:t>
            </a:r>
          </a:p>
          <a:p>
            <a:r>
              <a:rPr lang="en-US" dirty="0">
                <a:solidFill>
                  <a:srgbClr val="002060"/>
                </a:solidFill>
                <a:latin typeface="Avalon" panose="020B0502020202020204" pitchFamily="34" charset="0"/>
              </a:rPr>
              <a:t>Parking</a:t>
            </a:r>
            <a:endParaRPr lang="en-AU" dirty="0">
              <a:solidFill>
                <a:srgbClr val="002060"/>
              </a:solidFill>
              <a:latin typeface="Avalon" panose="020B0502020202020204" pitchFamily="34" charset="0"/>
            </a:endParaRPr>
          </a:p>
          <a:p>
            <a:r>
              <a:rPr lang="en-US" dirty="0">
                <a:solidFill>
                  <a:srgbClr val="002060"/>
                </a:solidFill>
                <a:latin typeface="Avalon" panose="020B0502020202020204" pitchFamily="34" charset="0"/>
              </a:rPr>
              <a:t>Public works</a:t>
            </a:r>
          </a:p>
          <a:p>
            <a:r>
              <a:rPr lang="en-US" dirty="0">
                <a:solidFill>
                  <a:srgbClr val="002060"/>
                </a:solidFill>
                <a:latin typeface="Avalon" panose="020B0502020202020204" pitchFamily="34" charset="0"/>
              </a:rPr>
              <a:t>Roads</a:t>
            </a:r>
          </a:p>
          <a:p>
            <a:r>
              <a:rPr lang="en-US" dirty="0">
                <a:solidFill>
                  <a:srgbClr val="002060"/>
                </a:solidFill>
                <a:latin typeface="Avalon" panose="020B0502020202020204" pitchFamily="34" charset="0"/>
              </a:rPr>
              <a:t>Sport and recreation</a:t>
            </a:r>
          </a:p>
          <a:p>
            <a:r>
              <a:rPr lang="en-US" dirty="0">
                <a:solidFill>
                  <a:srgbClr val="002060"/>
                </a:solidFill>
                <a:latin typeface="Avalon" panose="020B0502020202020204" pitchFamily="34" charset="0"/>
              </a:rPr>
              <a:t>Transport &amp; traffic management</a:t>
            </a:r>
          </a:p>
          <a:p>
            <a:r>
              <a:rPr lang="en-US" dirty="0">
                <a:solidFill>
                  <a:srgbClr val="002060"/>
                </a:solidFill>
                <a:latin typeface="Avalon" panose="020B0502020202020204" pitchFamily="34" charset="0"/>
              </a:rPr>
              <a:t>Waste management</a:t>
            </a:r>
          </a:p>
        </p:txBody>
      </p:sp>
      <p:sp>
        <p:nvSpPr>
          <p:cNvPr id="6" name="TextBox 5">
            <a:extLst>
              <a:ext uri="{FF2B5EF4-FFF2-40B4-BE49-F238E27FC236}">
                <a16:creationId xmlns:a16="http://schemas.microsoft.com/office/drawing/2014/main" id="{26373195-4B0E-4466-96BE-A36767C73416}"/>
              </a:ext>
            </a:extLst>
          </p:cNvPr>
          <p:cNvSpPr txBox="1"/>
          <p:nvPr/>
        </p:nvSpPr>
        <p:spPr>
          <a:xfrm>
            <a:off x="6758705" y="1192115"/>
            <a:ext cx="2288487" cy="3693319"/>
          </a:xfrm>
          <a:prstGeom prst="rect">
            <a:avLst/>
          </a:prstGeom>
          <a:noFill/>
        </p:spPr>
        <p:txBody>
          <a:bodyPr wrap="square" rtlCol="0">
            <a:spAutoFit/>
          </a:bodyPr>
          <a:lstStyle/>
          <a:p>
            <a:r>
              <a:rPr lang="en-US" dirty="0">
                <a:solidFill>
                  <a:srgbClr val="002060"/>
                </a:solidFill>
                <a:latin typeface="Avalon" panose="020B0502020202020204" pitchFamily="34" charset="0"/>
              </a:rPr>
              <a:t>Aesthetics, amenity</a:t>
            </a:r>
          </a:p>
          <a:p>
            <a:r>
              <a:rPr lang="en-US" dirty="0">
                <a:solidFill>
                  <a:srgbClr val="002060"/>
                </a:solidFill>
                <a:latin typeface="Avalon" panose="020B0502020202020204" pitchFamily="34" charset="0"/>
              </a:rPr>
              <a:t>Air and water quality</a:t>
            </a:r>
          </a:p>
          <a:p>
            <a:r>
              <a:rPr lang="en-US" dirty="0">
                <a:solidFill>
                  <a:srgbClr val="002060"/>
                </a:solidFill>
                <a:latin typeface="Avalon" panose="020B0502020202020204" pitchFamily="34" charset="0"/>
              </a:rPr>
              <a:t>Housing</a:t>
            </a:r>
          </a:p>
          <a:p>
            <a:r>
              <a:rPr lang="en-US" dirty="0">
                <a:solidFill>
                  <a:srgbClr val="002060"/>
                </a:solidFill>
                <a:latin typeface="Avalon" panose="020B0502020202020204" pitchFamily="34" charset="0"/>
              </a:rPr>
              <a:t>Libraries</a:t>
            </a:r>
          </a:p>
          <a:p>
            <a:r>
              <a:rPr lang="en-US" dirty="0">
                <a:solidFill>
                  <a:srgbClr val="002060"/>
                </a:solidFill>
                <a:latin typeface="Avalon" panose="020B0502020202020204" pitchFamily="34" charset="0"/>
              </a:rPr>
              <a:t>Parks and open spaces</a:t>
            </a:r>
          </a:p>
          <a:p>
            <a:r>
              <a:rPr lang="en-US" dirty="0">
                <a:solidFill>
                  <a:srgbClr val="002060"/>
                </a:solidFill>
                <a:latin typeface="Avalon" panose="020B0502020202020204" pitchFamily="34" charset="0"/>
              </a:rPr>
              <a:t>Playgrounds</a:t>
            </a:r>
          </a:p>
          <a:p>
            <a:r>
              <a:rPr lang="en-US" dirty="0">
                <a:solidFill>
                  <a:srgbClr val="002060"/>
                </a:solidFill>
                <a:latin typeface="Avalon" panose="020B0502020202020204" pitchFamily="34" charset="0"/>
              </a:rPr>
              <a:t>Safety, security</a:t>
            </a:r>
          </a:p>
          <a:p>
            <a:r>
              <a:rPr lang="en-US" dirty="0">
                <a:solidFill>
                  <a:srgbClr val="002060"/>
                </a:solidFill>
                <a:latin typeface="Avalon" panose="020B0502020202020204" pitchFamily="34" charset="0"/>
              </a:rPr>
              <a:t>Street lighting</a:t>
            </a:r>
          </a:p>
          <a:p>
            <a:r>
              <a:rPr lang="en-US" dirty="0">
                <a:solidFill>
                  <a:srgbClr val="002060"/>
                </a:solidFill>
                <a:latin typeface="Avalon" panose="020B0502020202020204" pitchFamily="34" charset="0"/>
              </a:rPr>
              <a:t>Urban trees</a:t>
            </a:r>
          </a:p>
          <a:p>
            <a:r>
              <a:rPr lang="en-US" dirty="0">
                <a:solidFill>
                  <a:srgbClr val="002060"/>
                </a:solidFill>
                <a:latin typeface="Avalon" panose="020B0502020202020204" pitchFamily="34" charset="0"/>
              </a:rPr>
              <a:t>Walking environment</a:t>
            </a:r>
          </a:p>
          <a:p>
            <a:r>
              <a:rPr lang="en-US" dirty="0">
                <a:solidFill>
                  <a:srgbClr val="002060"/>
                </a:solidFill>
                <a:latin typeface="Avalon" panose="020B0502020202020204" pitchFamily="34" charset="0"/>
              </a:rPr>
              <a:t>…</a:t>
            </a:r>
          </a:p>
        </p:txBody>
      </p:sp>
      <p:pic>
        <p:nvPicPr>
          <p:cNvPr id="10" name="Graphic 9" descr="Transfer with solid fill">
            <a:extLst>
              <a:ext uri="{FF2B5EF4-FFF2-40B4-BE49-F238E27FC236}">
                <a16:creationId xmlns:a16="http://schemas.microsoft.com/office/drawing/2014/main" id="{2D496DA0-D95E-6A2B-3B4C-5B24151223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7534" y="1784350"/>
            <a:ext cx="914400" cy="914400"/>
          </a:xfrm>
          <a:prstGeom prst="rect">
            <a:avLst/>
          </a:prstGeom>
        </p:spPr>
      </p:pic>
    </p:spTree>
    <p:extLst>
      <p:ext uri="{BB962C8B-B14F-4D97-AF65-F5344CB8AC3E}">
        <p14:creationId xmlns:p14="http://schemas.microsoft.com/office/powerpoint/2010/main" val="27562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36CF-8CB0-A04E-C221-60E6345E0B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0D4135-D331-5634-0030-17FA5A0FF043}"/>
              </a:ext>
            </a:extLst>
          </p:cNvPr>
          <p:cNvSpPr>
            <a:spLocks noGrp="1"/>
          </p:cNvSpPr>
          <p:nvPr>
            <p:ph type="title"/>
          </p:nvPr>
        </p:nvSpPr>
        <p:spPr>
          <a:xfrm>
            <a:off x="250188" y="-1262"/>
            <a:ext cx="7766976" cy="606964"/>
          </a:xfrm>
        </p:spPr>
        <p:txBody>
          <a:bodyPr>
            <a:normAutofit fontScale="90000"/>
          </a:bodyPr>
          <a:lstStyle/>
          <a:p>
            <a:r>
              <a:rPr lang="en-US" dirty="0">
                <a:latin typeface="Avalon"/>
              </a:rPr>
              <a:t>Embedding public health into built environment outcomes</a:t>
            </a:r>
          </a:p>
        </p:txBody>
      </p:sp>
      <p:sp>
        <p:nvSpPr>
          <p:cNvPr id="5" name="Content Placeholder 4">
            <a:extLst>
              <a:ext uri="{FF2B5EF4-FFF2-40B4-BE49-F238E27FC236}">
                <a16:creationId xmlns:a16="http://schemas.microsoft.com/office/drawing/2014/main" id="{CEA66510-4D6E-BF9C-EC79-AFE470F3F6AC}"/>
              </a:ext>
            </a:extLst>
          </p:cNvPr>
          <p:cNvSpPr>
            <a:spLocks noGrp="1"/>
          </p:cNvSpPr>
          <p:nvPr>
            <p:ph idx="16"/>
          </p:nvPr>
        </p:nvSpPr>
        <p:spPr>
          <a:xfrm>
            <a:off x="250188" y="702316"/>
            <a:ext cx="6206030" cy="369332"/>
          </a:xfrm>
        </p:spPr>
        <p:txBody>
          <a:bodyPr/>
          <a:lstStyle/>
          <a:p>
            <a:r>
              <a:rPr lang="en-US" sz="2000" dirty="0">
                <a:latin typeface="Avalon"/>
              </a:rPr>
              <a:t>It’s already embedded in your plans and policies!</a:t>
            </a:r>
          </a:p>
        </p:txBody>
      </p:sp>
      <p:sp>
        <p:nvSpPr>
          <p:cNvPr id="4" name="TextBox 3">
            <a:extLst>
              <a:ext uri="{FF2B5EF4-FFF2-40B4-BE49-F238E27FC236}">
                <a16:creationId xmlns:a16="http://schemas.microsoft.com/office/drawing/2014/main" id="{1C656E02-EEB6-A31D-EF29-8C03FC822EFB}"/>
              </a:ext>
            </a:extLst>
          </p:cNvPr>
          <p:cNvSpPr txBox="1"/>
          <p:nvPr/>
        </p:nvSpPr>
        <p:spPr>
          <a:xfrm>
            <a:off x="389830" y="1542472"/>
            <a:ext cx="7487691" cy="369332"/>
          </a:xfrm>
          <a:prstGeom prst="rect">
            <a:avLst/>
          </a:prstGeom>
          <a:noFill/>
        </p:spPr>
        <p:txBody>
          <a:bodyPr wrap="none" rtlCol="0">
            <a:spAutoFit/>
          </a:bodyPr>
          <a:lstStyle/>
          <a:p>
            <a:r>
              <a:rPr lang="en-US" dirty="0">
                <a:highlight>
                  <a:srgbClr val="FFFF00"/>
                </a:highlight>
              </a:rPr>
              <a:t>Identify relevant key strategies and policies; action items, specific to your area</a:t>
            </a:r>
            <a:endParaRPr lang="en-AU" dirty="0">
              <a:highlight>
                <a:srgbClr val="FFFF00"/>
              </a:highlight>
            </a:endParaRPr>
          </a:p>
        </p:txBody>
      </p:sp>
    </p:spTree>
    <p:extLst>
      <p:ext uri="{BB962C8B-B14F-4D97-AF65-F5344CB8AC3E}">
        <p14:creationId xmlns:p14="http://schemas.microsoft.com/office/powerpoint/2010/main" val="370925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ver of a magazine&#10;&#10;AI-generated content may be incorrect.">
            <a:hlinkClick r:id="rId3"/>
            <a:extLst>
              <a:ext uri="{FF2B5EF4-FFF2-40B4-BE49-F238E27FC236}">
                <a16:creationId xmlns:a16="http://schemas.microsoft.com/office/drawing/2014/main" id="{C4D50D22-E0FB-A964-1E0C-ABF7BD007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0"/>
            <a:ext cx="3657600" cy="5143500"/>
          </a:xfrm>
          <a:prstGeom prst="rect">
            <a:avLst/>
          </a:prstGeom>
        </p:spPr>
      </p:pic>
      <p:sp>
        <p:nvSpPr>
          <p:cNvPr id="3" name="Title 2">
            <a:extLst>
              <a:ext uri="{FF2B5EF4-FFF2-40B4-BE49-F238E27FC236}">
                <a16:creationId xmlns:a16="http://schemas.microsoft.com/office/drawing/2014/main" id="{83AAD7D4-2C99-8391-A57B-264082754DC2}"/>
              </a:ext>
            </a:extLst>
          </p:cNvPr>
          <p:cNvSpPr>
            <a:spLocks noGrp="1"/>
          </p:cNvSpPr>
          <p:nvPr>
            <p:ph type="title"/>
          </p:nvPr>
        </p:nvSpPr>
        <p:spPr>
          <a:xfrm>
            <a:off x="250188" y="-1262"/>
            <a:ext cx="4798078" cy="606964"/>
          </a:xfrm>
        </p:spPr>
        <p:txBody>
          <a:bodyPr>
            <a:normAutofit/>
          </a:bodyPr>
          <a:lstStyle/>
          <a:p>
            <a:r>
              <a:rPr lang="en-US" dirty="0">
                <a:latin typeface="Avalon"/>
              </a:rPr>
              <a:t>Community views</a:t>
            </a:r>
          </a:p>
        </p:txBody>
      </p:sp>
      <p:pic>
        <p:nvPicPr>
          <p:cNvPr id="10" name="Content Placeholder 9" descr="A young child playing with bubbles&#10;&#10;AI-generated content may be incorrect.">
            <a:extLst>
              <a:ext uri="{FF2B5EF4-FFF2-40B4-BE49-F238E27FC236}">
                <a16:creationId xmlns:a16="http://schemas.microsoft.com/office/drawing/2014/main" id="{B3FFBBA2-BDDE-F2D9-41BE-DC19ED46E5C3}"/>
              </a:ext>
            </a:extLst>
          </p:cNvPr>
          <p:cNvPicPr>
            <a:picLocks noGrp="1" noChangeAspect="1"/>
          </p:cNvPicPr>
          <p:nvPr>
            <p:ph idx="14"/>
          </p:nvPr>
        </p:nvPicPr>
        <p:blipFill>
          <a:blip r:embed="rId5">
            <a:extLst>
              <a:ext uri="{28A0092B-C50C-407E-A947-70E740481C1C}">
                <a14:useLocalDpi xmlns:a14="http://schemas.microsoft.com/office/drawing/2010/main" val="0"/>
              </a:ext>
            </a:extLst>
          </a:blip>
          <a:stretch>
            <a:fillRect/>
          </a:stretch>
        </p:blipFill>
        <p:spPr>
          <a:xfrm>
            <a:off x="2869975" y="3330680"/>
            <a:ext cx="2512869" cy="1669205"/>
          </a:xfrm>
        </p:spPr>
      </p:pic>
      <p:sp>
        <p:nvSpPr>
          <p:cNvPr id="12" name="Content Placeholder 2">
            <a:extLst>
              <a:ext uri="{FF2B5EF4-FFF2-40B4-BE49-F238E27FC236}">
                <a16:creationId xmlns:a16="http://schemas.microsoft.com/office/drawing/2014/main" id="{0344E296-2A72-5528-89DA-76B2FF201E26}"/>
              </a:ext>
            </a:extLst>
          </p:cNvPr>
          <p:cNvSpPr txBox="1">
            <a:spLocks noChangeArrowheads="1"/>
          </p:cNvSpPr>
          <p:nvPr/>
        </p:nvSpPr>
        <p:spPr bwMode="auto">
          <a:xfrm>
            <a:off x="361024" y="899410"/>
            <a:ext cx="4318961" cy="391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900" b="0" kern="1200">
                <a:solidFill>
                  <a:schemeClr val="accent2"/>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accent6"/>
                </a:solidFill>
                <a:latin typeface="Avalon" panose="020B0502020202020204" pitchFamily="34" charset="0"/>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accent6"/>
                </a:solidFill>
                <a:latin typeface="Avalon" panose="020B0502020202020204" pitchFamily="34" charset="0"/>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1400" dirty="0"/>
              <a:t>93% of survey respondents want to be active in their local neighbourhood.</a:t>
            </a:r>
          </a:p>
          <a:p>
            <a:r>
              <a:rPr lang="en-AU" sz="1400" dirty="0"/>
              <a:t>But only 23% are getting enough exercise.</a:t>
            </a:r>
          </a:p>
          <a:p>
            <a:endParaRPr lang="en-AU" sz="1400" dirty="0"/>
          </a:p>
          <a:p>
            <a:pPr algn="ctr">
              <a:lnSpc>
                <a:spcPct val="100000"/>
              </a:lnSpc>
              <a:spcBef>
                <a:spcPts val="0"/>
              </a:spcBef>
            </a:pPr>
            <a:r>
              <a:rPr lang="en-AU" sz="1400" i="1" dirty="0"/>
              <a:t>Neighbourhood design needs to improve </a:t>
            </a:r>
          </a:p>
          <a:p>
            <a:pPr algn="ctr">
              <a:lnSpc>
                <a:spcPct val="100000"/>
              </a:lnSpc>
              <a:spcBef>
                <a:spcPts val="0"/>
              </a:spcBef>
            </a:pPr>
            <a:r>
              <a:rPr lang="en-AU" sz="1400" i="1" dirty="0"/>
              <a:t>to address the mis-match.</a:t>
            </a:r>
          </a:p>
          <a:p>
            <a:endParaRPr lang="en-AU" sz="1400" dirty="0"/>
          </a:p>
          <a:p>
            <a:endParaRPr lang="en-AU" sz="1400" dirty="0"/>
          </a:p>
          <a:p>
            <a:r>
              <a:rPr lang="en-AU" sz="1400" dirty="0"/>
              <a:t>Key considerations when deciding where to live:</a:t>
            </a:r>
          </a:p>
          <a:p>
            <a:endParaRPr lang="en-AU" sz="500" dirty="0"/>
          </a:p>
          <a:p>
            <a:pPr marL="285750" indent="-285750">
              <a:buFont typeface="Arial" panose="020B0604020202020204" pitchFamily="34" charset="0"/>
              <a:buChar char="•"/>
            </a:pPr>
            <a:r>
              <a:rPr lang="en-AU" sz="1400" b="1" dirty="0"/>
              <a:t>Proximity to destinations</a:t>
            </a:r>
            <a:r>
              <a:rPr lang="en-AU" sz="1400" dirty="0"/>
              <a:t> </a:t>
            </a:r>
          </a:p>
          <a:p>
            <a:pPr marL="285750" indent="-285750">
              <a:buFont typeface="Arial" panose="020B0604020202020204" pitchFamily="34" charset="0"/>
              <a:buChar char="•"/>
            </a:pPr>
            <a:r>
              <a:rPr lang="en-AU" sz="1400" dirty="0"/>
              <a:t>Sense of place</a:t>
            </a:r>
          </a:p>
          <a:p>
            <a:pPr marL="285750" indent="-285750">
              <a:buFont typeface="Arial" panose="020B0604020202020204" pitchFamily="34" charset="0"/>
              <a:buChar char="•"/>
            </a:pPr>
            <a:r>
              <a:rPr lang="en-AU" sz="1400" dirty="0"/>
              <a:t>Access to healthy foods</a:t>
            </a:r>
          </a:p>
          <a:p>
            <a:pPr marL="285750" indent="-285750">
              <a:buFont typeface="Arial" panose="020B0604020202020204" pitchFamily="34" charset="0"/>
              <a:buChar char="•"/>
            </a:pPr>
            <a:r>
              <a:rPr lang="en-AU" sz="1400" dirty="0"/>
              <a:t>Public open space</a:t>
            </a:r>
          </a:p>
          <a:p>
            <a:pPr marL="285750" indent="-285750">
              <a:buFont typeface="Arial" panose="020B0604020202020204" pitchFamily="34" charset="0"/>
              <a:buChar char="•"/>
            </a:pPr>
            <a:r>
              <a:rPr lang="en-AU" sz="1400" dirty="0"/>
              <a:t>Movement networks</a:t>
            </a:r>
          </a:p>
        </p:txBody>
      </p:sp>
      <p:pic>
        <p:nvPicPr>
          <p:cNvPr id="8" name="Picture 7" descr="A qr code with black and white squares&#10;&#10;AI-generated content may be incorrect.">
            <a:extLst>
              <a:ext uri="{FF2B5EF4-FFF2-40B4-BE49-F238E27FC236}">
                <a16:creationId xmlns:a16="http://schemas.microsoft.com/office/drawing/2014/main" id="{73709109-3748-97BD-390F-A93652AE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628" y="2378640"/>
            <a:ext cx="1219200" cy="1219200"/>
          </a:xfrm>
          <a:prstGeom prst="rect">
            <a:avLst/>
          </a:prstGeom>
        </p:spPr>
      </p:pic>
    </p:spTree>
    <p:extLst>
      <p:ext uri="{BB962C8B-B14F-4D97-AF65-F5344CB8AC3E}">
        <p14:creationId xmlns:p14="http://schemas.microsoft.com/office/powerpoint/2010/main" val="36182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346D17-DFFB-58E6-E898-2A0AEFA6D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 y="780333"/>
            <a:ext cx="7559040" cy="3959352"/>
          </a:xfrm>
          <a:prstGeom prst="rect">
            <a:avLst/>
          </a:prstGeom>
        </p:spPr>
      </p:pic>
      <p:sp>
        <p:nvSpPr>
          <p:cNvPr id="9" name="Title 2">
            <a:extLst>
              <a:ext uri="{FF2B5EF4-FFF2-40B4-BE49-F238E27FC236}">
                <a16:creationId xmlns:a16="http://schemas.microsoft.com/office/drawing/2014/main" id="{CD9E04B2-B6F0-8CEE-7833-2F4CB0B471C9}"/>
              </a:ext>
            </a:extLst>
          </p:cNvPr>
          <p:cNvSpPr>
            <a:spLocks noGrp="1"/>
          </p:cNvSpPr>
          <p:nvPr>
            <p:ph type="title"/>
          </p:nvPr>
        </p:nvSpPr>
        <p:spPr>
          <a:xfrm>
            <a:off x="260984" y="143921"/>
            <a:ext cx="8622031" cy="519787"/>
          </a:xfrm>
        </p:spPr>
        <p:txBody>
          <a:bodyPr>
            <a:normAutofit fontScale="90000"/>
          </a:bodyPr>
          <a:lstStyle/>
          <a:p>
            <a:r>
              <a:rPr lang="en-US" dirty="0"/>
              <a:t>Walkability – how well an area supports and encourages walking</a:t>
            </a:r>
            <a:endParaRPr lang="en-AU" dirty="0"/>
          </a:p>
        </p:txBody>
      </p:sp>
      <p:sp>
        <p:nvSpPr>
          <p:cNvPr id="10" name="Content Placeholder 4">
            <a:extLst>
              <a:ext uri="{FF2B5EF4-FFF2-40B4-BE49-F238E27FC236}">
                <a16:creationId xmlns:a16="http://schemas.microsoft.com/office/drawing/2014/main" id="{79A0FA99-5D71-630A-6521-FCDDC0AFCBF1}"/>
              </a:ext>
            </a:extLst>
          </p:cNvPr>
          <p:cNvSpPr txBox="1">
            <a:spLocks/>
          </p:cNvSpPr>
          <p:nvPr/>
        </p:nvSpPr>
        <p:spPr bwMode="auto">
          <a:xfrm>
            <a:off x="935987" y="780333"/>
            <a:ext cx="4032850" cy="17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685800" rtl="0" eaLnBrk="1" fontAlgn="base" hangingPunct="1">
              <a:lnSpc>
                <a:spcPct val="90000"/>
              </a:lnSpc>
              <a:spcBef>
                <a:spcPts val="750"/>
              </a:spcBef>
              <a:spcAft>
                <a:spcPct val="0"/>
              </a:spcAft>
              <a:buFont typeface="Arial" panose="020B0604020202020204" pitchFamily="34" charset="0"/>
              <a:buNone/>
              <a:defRPr sz="1200" b="1" kern="1200">
                <a:solidFill>
                  <a:schemeClr val="accent1"/>
                </a:solidFill>
                <a:latin typeface="Avalon" panose="020B0502020202020204" pitchFamily="34" charset="0"/>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accent6"/>
                </a:solidFill>
                <a:latin typeface="Avalon" panose="020B0502020202020204" pitchFamily="34" charset="0"/>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accent6"/>
                </a:solidFill>
                <a:latin typeface="Avalon" panose="020B0502020202020204" pitchFamily="34" charset="0"/>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accent6"/>
                </a:solidFill>
                <a:latin typeface="Avalon"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Hierarchy of walkability</a:t>
            </a:r>
            <a:endParaRPr lang="en-US" sz="2000" dirty="0"/>
          </a:p>
        </p:txBody>
      </p:sp>
    </p:spTree>
    <p:extLst>
      <p:ext uri="{BB962C8B-B14F-4D97-AF65-F5344CB8AC3E}">
        <p14:creationId xmlns:p14="http://schemas.microsoft.com/office/powerpoint/2010/main" val="2237936861"/>
      </p:ext>
    </p:extLst>
  </p:cSld>
  <p:clrMapOvr>
    <a:masterClrMapping/>
  </p:clrMapOvr>
</p:sld>
</file>

<file path=ppt/theme/theme1.xml><?xml version="1.0" encoding="utf-8"?>
<a:theme xmlns:a="http://schemas.openxmlformats.org/drawingml/2006/main" name="Office Theme">
  <a:themeElements>
    <a:clrScheme name="HF Colour Palette">
      <a:dk1>
        <a:srgbClr val="000000"/>
      </a:dk1>
      <a:lt1>
        <a:srgbClr val="FFFFFF"/>
      </a:lt1>
      <a:dk2>
        <a:srgbClr val="FFFFFF"/>
      </a:dk2>
      <a:lt2>
        <a:srgbClr val="E7E6E6"/>
      </a:lt2>
      <a:accent1>
        <a:srgbClr val="C8102E"/>
      </a:accent1>
      <a:accent2>
        <a:srgbClr val="1B346D"/>
      </a:accent2>
      <a:accent3>
        <a:srgbClr val="A6BBC8"/>
      </a:accent3>
      <a:accent4>
        <a:srgbClr val="FFFFFF"/>
      </a:accent4>
      <a:accent5>
        <a:srgbClr val="FFFFFF"/>
      </a:accent5>
      <a:accent6>
        <a:srgbClr val="FFFFFF"/>
      </a:accent6>
      <a:hlink>
        <a:srgbClr val="1B365D"/>
      </a:hlink>
      <a:folHlink>
        <a:srgbClr val="1B365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F3E7A1E-480C-CE4A-8C80-80527852683D}" vid="{ED87CAF4-EFCD-7C48-934B-FFFD6A3533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9954c3-e82c-4cf2-90e2-b2bbc8c13fd4" xsi:nil="true"/>
    <lcf76f155ced4ddcb4097134ff3c332f xmlns="2b6d123d-20f8-4e98-aed3-1a3be35dba2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5E9F9F497FCE4984025D661E5FA348" ma:contentTypeVersion="18" ma:contentTypeDescription="Create a new document." ma:contentTypeScope="" ma:versionID="655fe6a52baa4d9562c2d9ab2cf79d67">
  <xsd:schema xmlns:xsd="http://www.w3.org/2001/XMLSchema" xmlns:xs="http://www.w3.org/2001/XMLSchema" xmlns:p="http://schemas.microsoft.com/office/2006/metadata/properties" xmlns:ns2="2b6d123d-20f8-4e98-aed3-1a3be35dba22" xmlns:ns3="df9954c3-e82c-4cf2-90e2-b2bbc8c13fd4" targetNamespace="http://schemas.microsoft.com/office/2006/metadata/properties" ma:root="true" ma:fieldsID="668e3edc3ac61488766e25de9fcd5474" ns2:_="" ns3:_="">
    <xsd:import namespace="2b6d123d-20f8-4e98-aed3-1a3be35dba22"/>
    <xsd:import namespace="df9954c3-e82c-4cf2-90e2-b2bbc8c13f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d123d-20f8-4e98-aed3-1a3be35dba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8a11c4-04e3-4bb0-968c-c2aa5e2638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9954c3-e82c-4cf2-90e2-b2bbc8c13fd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bc325bb-47cb-40e1-b60d-1c7ef1e02ce1}" ma:internalName="TaxCatchAll" ma:showField="CatchAllData" ma:web="df9954c3-e82c-4cf2-90e2-b2bbc8c13f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6ABB3F-4A96-4DF9-BD5D-74072ECB8252}">
  <ds:schemaRefs>
    <ds:schemaRef ds:uri="http://schemas.microsoft.com/office/2006/documentManagement/types"/>
    <ds:schemaRef ds:uri="http://www.w3.org/XML/1998/namespace"/>
    <ds:schemaRef ds:uri="http://schemas.openxmlformats.org/package/2006/metadata/core-properties"/>
    <ds:schemaRef ds:uri="2b6d123d-20f8-4e98-aed3-1a3be35dba22"/>
    <ds:schemaRef ds:uri="http://schemas.microsoft.com/office/infopath/2007/PartnerControls"/>
    <ds:schemaRef ds:uri="df9954c3-e82c-4cf2-90e2-b2bbc8c13fd4"/>
    <ds:schemaRef ds:uri="http://purl.org/dc/elements/1.1/"/>
    <ds:schemaRef ds:uri="http://purl.org/dc/term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BA9228F-DEEF-466A-97E9-E74D01B000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6d123d-20f8-4e98-aed3-1a3be35dba22"/>
    <ds:schemaRef ds:uri="df9954c3-e82c-4cf2-90e2-b2bbc8c13f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837A0-5886-4274-9778-5DB5D1CE2F7A}">
  <ds:schemaRefs>
    <ds:schemaRef ds:uri="http://schemas.microsoft.com/sharepoint/v3/contenttype/forms"/>
  </ds:schemaRefs>
</ds:datastoreItem>
</file>

<file path=docMetadata/LabelInfo.xml><?xml version="1.0" encoding="utf-8"?>
<clbl:labelList xmlns:clbl="http://schemas.microsoft.com/office/2020/mipLabelMetadata">
  <clbl:label id="{dcd653b9-28e6-4c1c-bb06-7db92432155c}" enabled="1" method="Standard" siteId="{569bf530-58b8-4370-8461-6f94622221da}" removed="0"/>
</clbl:labelList>
</file>

<file path=docProps/app.xml><?xml version="1.0" encoding="utf-8"?>
<Properties xmlns="http://schemas.openxmlformats.org/officeDocument/2006/extended-properties" xmlns:vt="http://schemas.openxmlformats.org/officeDocument/2006/docPropsVTypes">
  <Template>Office Theme</Template>
  <TotalTime>75709</TotalTime>
  <Words>6922</Words>
  <Application>Microsoft Office PowerPoint</Application>
  <PresentationFormat>On-screen Show (16:9)</PresentationFormat>
  <Paragraphs>833</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Aptos</vt:lpstr>
      <vt:lpstr>Arial</vt:lpstr>
      <vt:lpstr>Avalon</vt:lpstr>
      <vt:lpstr>Calibri</vt:lpstr>
      <vt:lpstr>Calibri Light</vt:lpstr>
      <vt:lpstr>Wingdings</vt:lpstr>
      <vt:lpstr>Office Theme</vt:lpstr>
      <vt:lpstr>PowerPoint Presentation</vt:lpstr>
      <vt:lpstr>PowerPoint Presentation</vt:lpstr>
      <vt:lpstr>Overview</vt:lpstr>
      <vt:lpstr>The Built Environment and Heart Health</vt:lpstr>
      <vt:lpstr>Heart Foundation</vt:lpstr>
      <vt:lpstr>Embedding public health into built environment outcomes</vt:lpstr>
      <vt:lpstr>Embedding public health into built environment outcomes</vt:lpstr>
      <vt:lpstr>Community views</vt:lpstr>
      <vt:lpstr>Walkability – how well an area supports and encourages walking</vt:lpstr>
      <vt:lpstr>Walkability</vt:lpstr>
      <vt:lpstr>Walkability</vt:lpstr>
      <vt:lpstr>PowerPoint Presentation</vt:lpstr>
      <vt:lpstr>Healthy Active by Design</vt:lpstr>
      <vt:lpstr>Making it easier for you  to create healthier places</vt:lpstr>
      <vt:lpstr>Healthy built environments</vt:lpstr>
      <vt:lpstr>Industry resources</vt:lpstr>
      <vt:lpstr>Site walk through for industry</vt:lpstr>
      <vt:lpstr>Healthy Active by Design </vt:lpstr>
      <vt:lpstr>Healthy active ageing</vt:lpstr>
      <vt:lpstr>Case studies</vt:lpstr>
      <vt:lpstr>Evidence papers</vt:lpstr>
      <vt:lpstr>Design checklists</vt:lpstr>
      <vt:lpstr>Real world examples</vt:lpstr>
      <vt:lpstr>PowerPoint Presentation</vt:lpstr>
      <vt:lpstr>PowerPoint Presentation</vt:lpstr>
      <vt:lpstr>Building relationships with the local community</vt:lpstr>
      <vt:lpstr>Community resources</vt:lpstr>
      <vt:lpstr>Site walk through for community</vt:lpstr>
      <vt:lpstr>Fact sheets</vt:lpstr>
      <vt:lpstr>Community Walkability Checklist</vt:lpstr>
      <vt:lpstr>Petition</vt:lpstr>
      <vt:lpstr>Interactive map</vt:lpstr>
      <vt:lpstr>Local action</vt:lpstr>
      <vt:lpstr>Supporters’ Toolkit</vt:lpstr>
      <vt:lpstr>Narrative for change</vt:lpstr>
      <vt:lpstr>Messaging</vt:lpstr>
      <vt:lpstr>Engaging with communities</vt:lpstr>
      <vt:lpstr>PowerPoint Presentation</vt:lpstr>
      <vt:lpstr>PowerPoint Presentation</vt:lpstr>
      <vt:lpstr>Common barriers to designing for public health</vt:lpstr>
      <vt:lpstr>Developing shared measures of success</vt:lpstr>
      <vt:lpstr>PowerPoint Presentation</vt:lpstr>
      <vt:lpstr>PowerPoint Presentation</vt:lpstr>
      <vt:lpstr>Commit to Healthy Active by Design</vt:lpstr>
      <vt:lpstr>Potential collaborators for local council:</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Aimee Santos</dc:creator>
  <cp:lastModifiedBy>Anna Gurnhill</cp:lastModifiedBy>
  <cp:revision>304</cp:revision>
  <cp:lastPrinted>2026-05-08T00:33:03Z</cp:lastPrinted>
  <dcterms:created xsi:type="dcterms:W3CDTF">2024-09-03T22:55:41Z</dcterms:created>
  <dcterms:modified xsi:type="dcterms:W3CDTF">2026-06-28T22:22:26Z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0x010100005E9F9F497FCE4984025D661E5FA348</vt:lpwstr>
  </property>
  <property fmtid="{D5CDD505-2E9C-101B-9397-08002B2CF9AE}" pid="3" name="MediaServiceImageTags">
    <vt:lpwstr/>
  </property>
</Properties>
</file>