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30"/>
  </p:notesMasterIdLst>
  <p:sldIdLst>
    <p:sldId id="267" r:id="rId3"/>
    <p:sldId id="269" r:id="rId4"/>
    <p:sldId id="289" r:id="rId5"/>
    <p:sldId id="290" r:id="rId6"/>
    <p:sldId id="272" r:id="rId7"/>
    <p:sldId id="294" r:id="rId8"/>
    <p:sldId id="273" r:id="rId9"/>
    <p:sldId id="291" r:id="rId10"/>
    <p:sldId id="295" r:id="rId11"/>
    <p:sldId id="296" r:id="rId12"/>
    <p:sldId id="297" r:id="rId13"/>
    <p:sldId id="299" r:id="rId14"/>
    <p:sldId id="312" r:id="rId15"/>
    <p:sldId id="275" r:id="rId16"/>
    <p:sldId id="278" r:id="rId17"/>
    <p:sldId id="305" r:id="rId18"/>
    <p:sldId id="279" r:id="rId19"/>
    <p:sldId id="280" r:id="rId20"/>
    <p:sldId id="307" r:id="rId21"/>
    <p:sldId id="308" r:id="rId22"/>
    <p:sldId id="281" r:id="rId23"/>
    <p:sldId id="309" r:id="rId24"/>
    <p:sldId id="282" r:id="rId25"/>
    <p:sldId id="310" r:id="rId26"/>
    <p:sldId id="313" r:id="rId27"/>
    <p:sldId id="286" r:id="rId28"/>
    <p:sldId id="271" r:id="rId29"/>
  </p:sldIdLst>
  <p:sldSz cx="7315200" cy="9601200"/>
  <p:notesSz cx="7315200" cy="9601200"/>
  <p:embeddedFontLst>
    <p:embeddedFont>
      <p:font typeface="Calibri" panose="020F0502020204030204" pitchFamily="34" charset="0"/>
      <p:regular r:id="rId31"/>
      <p:bold r:id="rId32"/>
      <p:italic r:id="rId33"/>
      <p:boldItalic r:id="rId34"/>
    </p:embeddedFont>
    <p:embeddedFont>
      <p:font typeface="Lucida Handwriting" panose="03010101010101010101" pitchFamily="66" charset="0"/>
      <p:regular r:id="rId35"/>
    </p:embeddedFont>
    <p:embeddedFont>
      <p:font typeface="Montserrat" panose="00000500000000000000" pitchFamily="2" charset="0"/>
      <p:regular r:id="rId36"/>
      <p:bold r:id="rId37"/>
      <p:italic r:id="rId38"/>
      <p:boldItalic r:id="rId39"/>
    </p:embeddedFont>
    <p:embeddedFont>
      <p:font typeface="Montserrat Light" panose="00000400000000000000"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4Ch6EI6mdbppcyih5BZ+2BA4Y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E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EFA9DE-48CC-4311-AE1E-35E88C37F541}">
  <a:tblStyle styleId="{E7EFA9DE-48CC-4311-AE1E-35E88C37F541}" styleName="Table_0">
    <a:wholeTbl>
      <a:tcTxStyle b="off" i="off">
        <a:font>
          <a:latin typeface="Roboto"/>
          <a:ea typeface="Roboto"/>
          <a:cs typeface="Roboto"/>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0000A27-5CBD-44C3-B4F9-5F44E907DC8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33" autoAdjust="0"/>
  </p:normalViewPr>
  <p:slideViewPr>
    <p:cSldViewPr snapToGrid="0">
      <p:cViewPr>
        <p:scale>
          <a:sx n="60" d="100"/>
          <a:sy n="60" d="100"/>
        </p:scale>
        <p:origin x="2371"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6269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3957308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380074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17405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3" name="Google Shape;293;p17: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245858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438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75903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472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3623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5927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5: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a:t>OVERARCHING MEASURES OF SUCCESS. </a:t>
            </a:r>
            <a:r>
              <a:rPr lang="en-US"/>
              <a:t>Please select one (or more) of the overarching measures of success for your 2024-2026 strategic plan and list them here. Whichever you select, reflect on how the overarching measure(s) of success align with the strategic goals of your local Partnership, and your board. Remember to use the quantitative and qualitative data you collected in your Needs and Resources Assessment to inform Comprehensive Plan objectives. </a:t>
            </a:r>
            <a:r>
              <a:rPr lang="en-US" b="1"/>
              <a:t>Edit the title</a:t>
            </a:r>
            <a:r>
              <a:rPr lang="en-US"/>
              <a:t>, deleting “(s)” if you have one overarching measure of success, or deleting the parentheses if you have two or more.</a:t>
            </a: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INSTRUCTIONS. </a:t>
            </a:r>
            <a:r>
              <a:rPr lang="en-US" dirty="0"/>
              <a:t>Overwrite text box with acknowledgments if desired</a:t>
            </a:r>
            <a:endParaRPr baseline="30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106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64c9d1a467_0_249: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64c9d1a467_0_24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039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64c9d1a467_0_82: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164c9d1a467_0_8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57096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2422525" y="1200150"/>
            <a:ext cx="24701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128232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20"/>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2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4164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21"/>
          <p:cNvSpPr txBox="1">
            <a:spLocks noGrp="1"/>
          </p:cNvSpPr>
          <p:nvPr>
            <p:ph type="ctrTitle"/>
          </p:nvPr>
        </p:nvSpPr>
        <p:spPr>
          <a:xfrm>
            <a:off x="548640" y="1571308"/>
            <a:ext cx="6217920" cy="334264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1"/>
          <p:cNvSpPr txBox="1">
            <a:spLocks noGrp="1"/>
          </p:cNvSpPr>
          <p:nvPr>
            <p:ph type="subTitle" idx="1"/>
          </p:nvPr>
        </p:nvSpPr>
        <p:spPr>
          <a:xfrm>
            <a:off x="914400" y="5042853"/>
            <a:ext cx="5486400" cy="231806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0"/>
              </a:spcBef>
              <a:spcAft>
                <a:spcPts val="0"/>
              </a:spcAft>
              <a:buClr>
                <a:schemeClr val="dk1"/>
              </a:buClr>
              <a:buSzPts val="1920"/>
              <a:buNone/>
              <a:defRPr sz="192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40"/>
              <a:buNone/>
              <a:defRPr sz="1440"/>
            </a:lvl3pPr>
            <a:lvl4pPr lvl="3" algn="ctr">
              <a:lnSpc>
                <a:spcPct val="90000"/>
              </a:lnSpc>
              <a:spcBef>
                <a:spcPts val="400"/>
              </a:spcBef>
              <a:spcAft>
                <a:spcPts val="0"/>
              </a:spcAft>
              <a:buClr>
                <a:schemeClr val="dk1"/>
              </a:buClr>
              <a:buSzPts val="1280"/>
              <a:buNone/>
              <a:defRPr sz="1280"/>
            </a:lvl4pPr>
            <a:lvl5pPr lvl="4" algn="ctr">
              <a:lnSpc>
                <a:spcPct val="90000"/>
              </a:lnSpc>
              <a:spcBef>
                <a:spcPts val="400"/>
              </a:spcBef>
              <a:spcAft>
                <a:spcPts val="0"/>
              </a:spcAft>
              <a:buClr>
                <a:schemeClr val="dk1"/>
              </a:buClr>
              <a:buSzPts val="1280"/>
              <a:buNone/>
              <a:defRPr sz="1280"/>
            </a:lvl5pPr>
            <a:lvl6pPr lvl="5" algn="ctr">
              <a:lnSpc>
                <a:spcPct val="90000"/>
              </a:lnSpc>
              <a:spcBef>
                <a:spcPts val="400"/>
              </a:spcBef>
              <a:spcAft>
                <a:spcPts val="0"/>
              </a:spcAft>
              <a:buClr>
                <a:schemeClr val="dk1"/>
              </a:buClr>
              <a:buSzPts val="1280"/>
              <a:buNone/>
              <a:defRPr sz="1280"/>
            </a:lvl6pPr>
            <a:lvl7pPr lvl="6" algn="ctr">
              <a:lnSpc>
                <a:spcPct val="90000"/>
              </a:lnSpc>
              <a:spcBef>
                <a:spcPts val="400"/>
              </a:spcBef>
              <a:spcAft>
                <a:spcPts val="0"/>
              </a:spcAft>
              <a:buClr>
                <a:schemeClr val="dk1"/>
              </a:buClr>
              <a:buSzPts val="1280"/>
              <a:buNone/>
              <a:defRPr sz="1280"/>
            </a:lvl7pPr>
            <a:lvl8pPr lvl="7" algn="ctr">
              <a:lnSpc>
                <a:spcPct val="90000"/>
              </a:lnSpc>
              <a:spcBef>
                <a:spcPts val="400"/>
              </a:spcBef>
              <a:spcAft>
                <a:spcPts val="0"/>
              </a:spcAft>
              <a:buClr>
                <a:schemeClr val="dk1"/>
              </a:buClr>
              <a:buSzPts val="1280"/>
              <a:buNone/>
              <a:defRPr sz="1280"/>
            </a:lvl8pPr>
            <a:lvl9pPr lvl="8" algn="ctr">
              <a:lnSpc>
                <a:spcPct val="90000"/>
              </a:lnSpc>
              <a:spcBef>
                <a:spcPts val="400"/>
              </a:spcBef>
              <a:spcAft>
                <a:spcPts val="0"/>
              </a:spcAft>
              <a:buClr>
                <a:schemeClr val="dk1"/>
              </a:buClr>
              <a:buSzPts val="1280"/>
              <a:buNone/>
              <a:defRPr sz="1280"/>
            </a:lvl9pPr>
          </a:lstStyle>
          <a:p>
            <a:endParaRPr/>
          </a:p>
        </p:txBody>
      </p:sp>
      <p:sp>
        <p:nvSpPr>
          <p:cNvPr id="22" name="Google Shape;22;p21"/>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21"/>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21"/>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039329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502920" y="511177"/>
            <a:ext cx="6309360" cy="18557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502920" y="2555875"/>
            <a:ext cx="6309360" cy="60918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22"/>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22"/>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58970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499110" y="2393635"/>
            <a:ext cx="6309360" cy="39938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499110" y="6425250"/>
            <a:ext cx="6309360" cy="21002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920"/>
              <a:buNone/>
              <a:defRPr sz="1920">
                <a:solidFill>
                  <a:schemeClr val="dk1"/>
                </a:solidFill>
              </a:defRPr>
            </a:lvl1pPr>
            <a:lvl2pPr marL="914400" lvl="1" indent="-228600" algn="l">
              <a:lnSpc>
                <a:spcPct val="90000"/>
              </a:lnSpc>
              <a:spcBef>
                <a:spcPts val="400"/>
              </a:spcBef>
              <a:spcAft>
                <a:spcPts val="0"/>
              </a:spcAft>
              <a:buClr>
                <a:srgbClr val="888888"/>
              </a:buClr>
              <a:buSzPts val="1600"/>
              <a:buNone/>
              <a:defRPr sz="1600">
                <a:solidFill>
                  <a:srgbClr val="888888"/>
                </a:solidFill>
              </a:defRPr>
            </a:lvl2pPr>
            <a:lvl3pPr marL="1371600" lvl="2" indent="-228600" algn="l">
              <a:lnSpc>
                <a:spcPct val="90000"/>
              </a:lnSpc>
              <a:spcBef>
                <a:spcPts val="400"/>
              </a:spcBef>
              <a:spcAft>
                <a:spcPts val="0"/>
              </a:spcAft>
              <a:buClr>
                <a:srgbClr val="888888"/>
              </a:buClr>
              <a:buSzPts val="1440"/>
              <a:buNone/>
              <a:defRPr sz="1440">
                <a:solidFill>
                  <a:srgbClr val="888888"/>
                </a:solidFill>
              </a:defRPr>
            </a:lvl3pPr>
            <a:lvl4pPr marL="1828800" lvl="3" indent="-228600" algn="l">
              <a:lnSpc>
                <a:spcPct val="90000"/>
              </a:lnSpc>
              <a:spcBef>
                <a:spcPts val="400"/>
              </a:spcBef>
              <a:spcAft>
                <a:spcPts val="0"/>
              </a:spcAft>
              <a:buClr>
                <a:srgbClr val="888888"/>
              </a:buClr>
              <a:buSzPts val="1280"/>
              <a:buNone/>
              <a:defRPr sz="1280">
                <a:solidFill>
                  <a:srgbClr val="888888"/>
                </a:solidFill>
              </a:defRPr>
            </a:lvl4pPr>
            <a:lvl5pPr marL="2286000" lvl="4" indent="-228600" algn="l">
              <a:lnSpc>
                <a:spcPct val="90000"/>
              </a:lnSpc>
              <a:spcBef>
                <a:spcPts val="400"/>
              </a:spcBef>
              <a:spcAft>
                <a:spcPts val="0"/>
              </a:spcAft>
              <a:buClr>
                <a:srgbClr val="888888"/>
              </a:buClr>
              <a:buSzPts val="1280"/>
              <a:buNone/>
              <a:defRPr sz="1280">
                <a:solidFill>
                  <a:srgbClr val="888888"/>
                </a:solidFill>
              </a:defRPr>
            </a:lvl5pPr>
            <a:lvl6pPr marL="2743200" lvl="5" indent="-228600" algn="l">
              <a:lnSpc>
                <a:spcPct val="90000"/>
              </a:lnSpc>
              <a:spcBef>
                <a:spcPts val="400"/>
              </a:spcBef>
              <a:spcAft>
                <a:spcPts val="0"/>
              </a:spcAft>
              <a:buClr>
                <a:srgbClr val="888888"/>
              </a:buClr>
              <a:buSzPts val="1280"/>
              <a:buNone/>
              <a:defRPr sz="1280">
                <a:solidFill>
                  <a:srgbClr val="888888"/>
                </a:solidFill>
              </a:defRPr>
            </a:lvl6pPr>
            <a:lvl7pPr marL="3200400" lvl="6" indent="-228600" algn="l">
              <a:lnSpc>
                <a:spcPct val="90000"/>
              </a:lnSpc>
              <a:spcBef>
                <a:spcPts val="400"/>
              </a:spcBef>
              <a:spcAft>
                <a:spcPts val="0"/>
              </a:spcAft>
              <a:buClr>
                <a:srgbClr val="888888"/>
              </a:buClr>
              <a:buSzPts val="1280"/>
              <a:buNone/>
              <a:defRPr sz="1280">
                <a:solidFill>
                  <a:srgbClr val="888888"/>
                </a:solidFill>
              </a:defRPr>
            </a:lvl7pPr>
            <a:lvl8pPr marL="3657600" lvl="7" indent="-228600" algn="l">
              <a:lnSpc>
                <a:spcPct val="90000"/>
              </a:lnSpc>
              <a:spcBef>
                <a:spcPts val="400"/>
              </a:spcBef>
              <a:spcAft>
                <a:spcPts val="0"/>
              </a:spcAft>
              <a:buClr>
                <a:srgbClr val="888888"/>
              </a:buClr>
              <a:buSzPts val="1280"/>
              <a:buNone/>
              <a:defRPr sz="1280">
                <a:solidFill>
                  <a:srgbClr val="888888"/>
                </a:solidFill>
              </a:defRPr>
            </a:lvl8pPr>
            <a:lvl9pPr marL="4114800" lvl="8" indent="-228600" algn="l">
              <a:lnSpc>
                <a:spcPct val="90000"/>
              </a:lnSpc>
              <a:spcBef>
                <a:spcPts val="400"/>
              </a:spcBef>
              <a:spcAft>
                <a:spcPts val="0"/>
              </a:spcAft>
              <a:buClr>
                <a:srgbClr val="888888"/>
              </a:buClr>
              <a:buSzPts val="1280"/>
              <a:buNone/>
              <a:defRPr sz="1280">
                <a:solidFill>
                  <a:srgbClr val="888888"/>
                </a:solidFill>
              </a:defRPr>
            </a:lvl9pPr>
          </a:lstStyle>
          <a:p>
            <a:endParaRPr/>
          </a:p>
        </p:txBody>
      </p:sp>
      <p:sp>
        <p:nvSpPr>
          <p:cNvPr id="34" name="Google Shape;34;p23"/>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23"/>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23"/>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452499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502920" y="511177"/>
            <a:ext cx="6309360" cy="18557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4"/>
          <p:cNvSpPr txBox="1">
            <a:spLocks noGrp="1"/>
          </p:cNvSpPr>
          <p:nvPr>
            <p:ph type="body" idx="1"/>
          </p:nvPr>
        </p:nvSpPr>
        <p:spPr>
          <a:xfrm>
            <a:off x="502920" y="2555875"/>
            <a:ext cx="3108960" cy="60918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0" name="Google Shape;40;p24"/>
          <p:cNvSpPr txBox="1">
            <a:spLocks noGrp="1"/>
          </p:cNvSpPr>
          <p:nvPr>
            <p:ph type="body" idx="2"/>
          </p:nvPr>
        </p:nvSpPr>
        <p:spPr>
          <a:xfrm>
            <a:off x="3703320" y="2555875"/>
            <a:ext cx="3108960" cy="60918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1" name="Google Shape;41;p24"/>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24"/>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4"/>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30778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503873" y="511177"/>
            <a:ext cx="6309360" cy="18557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503874" y="2353628"/>
            <a:ext cx="3094672" cy="11534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47" name="Google Shape;47;p25"/>
          <p:cNvSpPr txBox="1">
            <a:spLocks noGrp="1"/>
          </p:cNvSpPr>
          <p:nvPr>
            <p:ph type="body" idx="2"/>
          </p:nvPr>
        </p:nvSpPr>
        <p:spPr>
          <a:xfrm>
            <a:off x="503874" y="3507105"/>
            <a:ext cx="3094672" cy="51584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8" name="Google Shape;48;p25"/>
          <p:cNvSpPr txBox="1">
            <a:spLocks noGrp="1"/>
          </p:cNvSpPr>
          <p:nvPr>
            <p:ph type="body" idx="3"/>
          </p:nvPr>
        </p:nvSpPr>
        <p:spPr>
          <a:xfrm>
            <a:off x="3703320" y="2353628"/>
            <a:ext cx="3109913" cy="11534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49" name="Google Shape;49;p25"/>
          <p:cNvSpPr txBox="1">
            <a:spLocks noGrp="1"/>
          </p:cNvSpPr>
          <p:nvPr>
            <p:ph type="body" idx="4"/>
          </p:nvPr>
        </p:nvSpPr>
        <p:spPr>
          <a:xfrm>
            <a:off x="3703320" y="3507105"/>
            <a:ext cx="3109913" cy="51584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50" name="Google Shape;50;p25"/>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25"/>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5"/>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82658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6"/>
          <p:cNvSpPr txBox="1">
            <a:spLocks noGrp="1"/>
          </p:cNvSpPr>
          <p:nvPr>
            <p:ph type="title"/>
          </p:nvPr>
        </p:nvSpPr>
        <p:spPr>
          <a:xfrm>
            <a:off x="502920" y="511177"/>
            <a:ext cx="6309360" cy="18557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6"/>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26"/>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6"/>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775485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503873" y="640080"/>
            <a:ext cx="2359342" cy="2240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Montserrat"/>
              <a:buNone/>
              <a:defRPr sz="25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3109913" y="1382397"/>
            <a:ext cx="3703320" cy="6823075"/>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800"/>
              </a:spcBef>
              <a:spcAft>
                <a:spcPts val="0"/>
              </a:spcAft>
              <a:buClr>
                <a:schemeClr val="dk1"/>
              </a:buClr>
              <a:buSzPts val="2560"/>
              <a:buChar char="•"/>
              <a:defRPr sz="2560"/>
            </a:lvl1pPr>
            <a:lvl2pPr marL="914400" lvl="1" indent="-370840" algn="l">
              <a:lnSpc>
                <a:spcPct val="90000"/>
              </a:lnSpc>
              <a:spcBef>
                <a:spcPts val="400"/>
              </a:spcBef>
              <a:spcAft>
                <a:spcPts val="0"/>
              </a:spcAft>
              <a:buClr>
                <a:schemeClr val="dk1"/>
              </a:buClr>
              <a:buSzPts val="2240"/>
              <a:buChar char="•"/>
              <a:defRPr sz="2240"/>
            </a:lvl2pPr>
            <a:lvl3pPr marL="1371600" lvl="2" indent="-350519" algn="l">
              <a:lnSpc>
                <a:spcPct val="90000"/>
              </a:lnSpc>
              <a:spcBef>
                <a:spcPts val="400"/>
              </a:spcBef>
              <a:spcAft>
                <a:spcPts val="0"/>
              </a:spcAft>
              <a:buClr>
                <a:schemeClr val="dk1"/>
              </a:buClr>
              <a:buSzPts val="1920"/>
              <a:buChar char="•"/>
              <a:defRPr sz="192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61" name="Google Shape;61;p27"/>
          <p:cNvSpPr txBox="1">
            <a:spLocks noGrp="1"/>
          </p:cNvSpPr>
          <p:nvPr>
            <p:ph type="body" idx="2"/>
          </p:nvPr>
        </p:nvSpPr>
        <p:spPr>
          <a:xfrm>
            <a:off x="503873" y="2880360"/>
            <a:ext cx="2359342" cy="53362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27"/>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7"/>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7"/>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511704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503873" y="640080"/>
            <a:ext cx="2359342" cy="2240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Montserrat"/>
              <a:buNone/>
              <a:defRPr sz="25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3109913" y="1382397"/>
            <a:ext cx="3703320" cy="6823075"/>
          </a:xfrm>
          <a:prstGeom prst="rect">
            <a:avLst/>
          </a:prstGeom>
          <a:noFill/>
          <a:ln>
            <a:noFill/>
          </a:ln>
        </p:spPr>
      </p:sp>
      <p:sp>
        <p:nvSpPr>
          <p:cNvPr id="68" name="Google Shape;68;p28"/>
          <p:cNvSpPr txBox="1">
            <a:spLocks noGrp="1"/>
          </p:cNvSpPr>
          <p:nvPr>
            <p:ph type="body" idx="1"/>
          </p:nvPr>
        </p:nvSpPr>
        <p:spPr>
          <a:xfrm>
            <a:off x="503873" y="2880360"/>
            <a:ext cx="2359342" cy="53362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9" name="Google Shape;69;p28"/>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28"/>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8"/>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99132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502920" y="511177"/>
            <a:ext cx="6309360" cy="18557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611663" y="2447132"/>
            <a:ext cx="6091873" cy="630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29"/>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29"/>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47787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499110" y="2393635"/>
            <a:ext cx="6309360" cy="399383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Montserra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499110" y="6425250"/>
            <a:ext cx="6309360" cy="21002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920"/>
              <a:buNone/>
              <a:defRPr sz="1920">
                <a:solidFill>
                  <a:schemeClr val="dk1"/>
                </a:solidFill>
              </a:defRPr>
            </a:lvl1pPr>
            <a:lvl2pPr marL="914400" lvl="1" indent="-228600" algn="l">
              <a:lnSpc>
                <a:spcPct val="90000"/>
              </a:lnSpc>
              <a:spcBef>
                <a:spcPts val="400"/>
              </a:spcBef>
              <a:spcAft>
                <a:spcPts val="0"/>
              </a:spcAft>
              <a:buClr>
                <a:srgbClr val="888888"/>
              </a:buClr>
              <a:buSzPts val="1600"/>
              <a:buNone/>
              <a:defRPr sz="1600">
                <a:solidFill>
                  <a:srgbClr val="888888"/>
                </a:solidFill>
              </a:defRPr>
            </a:lvl2pPr>
            <a:lvl3pPr marL="1371600" lvl="2" indent="-228600" algn="l">
              <a:lnSpc>
                <a:spcPct val="90000"/>
              </a:lnSpc>
              <a:spcBef>
                <a:spcPts val="400"/>
              </a:spcBef>
              <a:spcAft>
                <a:spcPts val="0"/>
              </a:spcAft>
              <a:buClr>
                <a:srgbClr val="888888"/>
              </a:buClr>
              <a:buSzPts val="1440"/>
              <a:buNone/>
              <a:defRPr sz="1440">
                <a:solidFill>
                  <a:srgbClr val="888888"/>
                </a:solidFill>
              </a:defRPr>
            </a:lvl3pPr>
            <a:lvl4pPr marL="1828800" lvl="3" indent="-228600" algn="l">
              <a:lnSpc>
                <a:spcPct val="90000"/>
              </a:lnSpc>
              <a:spcBef>
                <a:spcPts val="400"/>
              </a:spcBef>
              <a:spcAft>
                <a:spcPts val="0"/>
              </a:spcAft>
              <a:buClr>
                <a:srgbClr val="888888"/>
              </a:buClr>
              <a:buSzPts val="1280"/>
              <a:buNone/>
              <a:defRPr sz="1280">
                <a:solidFill>
                  <a:srgbClr val="888888"/>
                </a:solidFill>
              </a:defRPr>
            </a:lvl4pPr>
            <a:lvl5pPr marL="2286000" lvl="4" indent="-228600" algn="l">
              <a:lnSpc>
                <a:spcPct val="90000"/>
              </a:lnSpc>
              <a:spcBef>
                <a:spcPts val="400"/>
              </a:spcBef>
              <a:spcAft>
                <a:spcPts val="0"/>
              </a:spcAft>
              <a:buClr>
                <a:srgbClr val="888888"/>
              </a:buClr>
              <a:buSzPts val="1280"/>
              <a:buNone/>
              <a:defRPr sz="1280">
                <a:solidFill>
                  <a:srgbClr val="888888"/>
                </a:solidFill>
              </a:defRPr>
            </a:lvl5pPr>
            <a:lvl6pPr marL="2743200" lvl="5" indent="-228600" algn="l">
              <a:lnSpc>
                <a:spcPct val="90000"/>
              </a:lnSpc>
              <a:spcBef>
                <a:spcPts val="400"/>
              </a:spcBef>
              <a:spcAft>
                <a:spcPts val="0"/>
              </a:spcAft>
              <a:buClr>
                <a:srgbClr val="888888"/>
              </a:buClr>
              <a:buSzPts val="1280"/>
              <a:buNone/>
              <a:defRPr sz="1280">
                <a:solidFill>
                  <a:srgbClr val="888888"/>
                </a:solidFill>
              </a:defRPr>
            </a:lvl6pPr>
            <a:lvl7pPr marL="3200400" lvl="6" indent="-228600" algn="l">
              <a:lnSpc>
                <a:spcPct val="90000"/>
              </a:lnSpc>
              <a:spcBef>
                <a:spcPts val="400"/>
              </a:spcBef>
              <a:spcAft>
                <a:spcPts val="0"/>
              </a:spcAft>
              <a:buClr>
                <a:srgbClr val="888888"/>
              </a:buClr>
              <a:buSzPts val="1280"/>
              <a:buNone/>
              <a:defRPr sz="1280">
                <a:solidFill>
                  <a:srgbClr val="888888"/>
                </a:solidFill>
              </a:defRPr>
            </a:lvl7pPr>
            <a:lvl8pPr marL="3657600" lvl="7" indent="-228600" algn="l">
              <a:lnSpc>
                <a:spcPct val="90000"/>
              </a:lnSpc>
              <a:spcBef>
                <a:spcPts val="400"/>
              </a:spcBef>
              <a:spcAft>
                <a:spcPts val="0"/>
              </a:spcAft>
              <a:buClr>
                <a:srgbClr val="888888"/>
              </a:buClr>
              <a:buSzPts val="1280"/>
              <a:buNone/>
              <a:defRPr sz="1280">
                <a:solidFill>
                  <a:srgbClr val="888888"/>
                </a:solidFill>
              </a:defRPr>
            </a:lvl8pPr>
            <a:lvl9pPr marL="4114800" lvl="8" indent="-228600" algn="l">
              <a:lnSpc>
                <a:spcPct val="90000"/>
              </a:lnSpc>
              <a:spcBef>
                <a:spcPts val="400"/>
              </a:spcBef>
              <a:spcAft>
                <a:spcPts val="0"/>
              </a:spcAft>
              <a:buClr>
                <a:srgbClr val="888888"/>
              </a:buClr>
              <a:buSzPts val="1280"/>
              <a:buNone/>
              <a:defRPr sz="1280">
                <a:solidFill>
                  <a:srgbClr val="888888"/>
                </a:solidFill>
              </a:defRPr>
            </a:lvl9pPr>
          </a:lstStyle>
          <a:p>
            <a:endParaRPr/>
          </a:p>
        </p:txBody>
      </p:sp>
      <p:sp>
        <p:nvSpPr>
          <p:cNvPr id="34" name="Google Shape;34;p30"/>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1955324" y="3790791"/>
            <a:ext cx="8136573" cy="15773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245076" y="2259171"/>
            <a:ext cx="8136573" cy="4640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30"/>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3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77559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502920" y="511177"/>
            <a:ext cx="6309360" cy="18557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502920" y="2555875"/>
            <a:ext cx="3108960" cy="60918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0" name="Google Shape;40;p31"/>
          <p:cNvSpPr txBox="1">
            <a:spLocks noGrp="1"/>
          </p:cNvSpPr>
          <p:nvPr>
            <p:ph type="body" idx="2"/>
          </p:nvPr>
        </p:nvSpPr>
        <p:spPr>
          <a:xfrm>
            <a:off x="3703320" y="2555875"/>
            <a:ext cx="3108960" cy="60918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1" name="Google Shape;41;p31"/>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503873" y="511177"/>
            <a:ext cx="6309360" cy="18557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503874" y="2353628"/>
            <a:ext cx="3094672" cy="11534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47" name="Google Shape;47;p32"/>
          <p:cNvSpPr txBox="1">
            <a:spLocks noGrp="1"/>
          </p:cNvSpPr>
          <p:nvPr>
            <p:ph type="body" idx="2"/>
          </p:nvPr>
        </p:nvSpPr>
        <p:spPr>
          <a:xfrm>
            <a:off x="503874" y="3507105"/>
            <a:ext cx="3094672" cy="51584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8" name="Google Shape;48;p32"/>
          <p:cNvSpPr txBox="1">
            <a:spLocks noGrp="1"/>
          </p:cNvSpPr>
          <p:nvPr>
            <p:ph type="body" idx="3"/>
          </p:nvPr>
        </p:nvSpPr>
        <p:spPr>
          <a:xfrm>
            <a:off x="3703320" y="2353628"/>
            <a:ext cx="3109913" cy="11534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49" name="Google Shape;49;p32"/>
          <p:cNvSpPr txBox="1">
            <a:spLocks noGrp="1"/>
          </p:cNvSpPr>
          <p:nvPr>
            <p:ph type="body" idx="4"/>
          </p:nvPr>
        </p:nvSpPr>
        <p:spPr>
          <a:xfrm>
            <a:off x="3703320" y="3507105"/>
            <a:ext cx="3109913" cy="51584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50" name="Google Shape;50;p32"/>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502920" y="511177"/>
            <a:ext cx="6309360" cy="18557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503873" y="640080"/>
            <a:ext cx="2359342" cy="2240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Montserrat"/>
              <a:buNone/>
              <a:defRPr sz="25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109913" y="1382397"/>
            <a:ext cx="3703320" cy="6823075"/>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800"/>
              </a:spcBef>
              <a:spcAft>
                <a:spcPts val="0"/>
              </a:spcAft>
              <a:buClr>
                <a:schemeClr val="dk1"/>
              </a:buClr>
              <a:buSzPts val="2560"/>
              <a:buChar char="•"/>
              <a:defRPr sz="2560"/>
            </a:lvl1pPr>
            <a:lvl2pPr marL="914400" lvl="1" indent="-370840" algn="l">
              <a:lnSpc>
                <a:spcPct val="90000"/>
              </a:lnSpc>
              <a:spcBef>
                <a:spcPts val="400"/>
              </a:spcBef>
              <a:spcAft>
                <a:spcPts val="0"/>
              </a:spcAft>
              <a:buClr>
                <a:schemeClr val="dk1"/>
              </a:buClr>
              <a:buSzPts val="2240"/>
              <a:buChar char="•"/>
              <a:defRPr sz="2240"/>
            </a:lvl2pPr>
            <a:lvl3pPr marL="1371600" lvl="2" indent="-350519" algn="l">
              <a:lnSpc>
                <a:spcPct val="90000"/>
              </a:lnSpc>
              <a:spcBef>
                <a:spcPts val="400"/>
              </a:spcBef>
              <a:spcAft>
                <a:spcPts val="0"/>
              </a:spcAft>
              <a:buClr>
                <a:schemeClr val="dk1"/>
              </a:buClr>
              <a:buSzPts val="1920"/>
              <a:buChar char="•"/>
              <a:defRPr sz="192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61" name="Google Shape;61;p34"/>
          <p:cNvSpPr txBox="1">
            <a:spLocks noGrp="1"/>
          </p:cNvSpPr>
          <p:nvPr>
            <p:ph type="body" idx="2"/>
          </p:nvPr>
        </p:nvSpPr>
        <p:spPr>
          <a:xfrm>
            <a:off x="503873" y="2880360"/>
            <a:ext cx="2359342" cy="53362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34"/>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503873" y="640080"/>
            <a:ext cx="2359342" cy="22402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Montserrat"/>
              <a:buNone/>
              <a:defRPr sz="25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a:spLocks noGrp="1"/>
          </p:cNvSpPr>
          <p:nvPr>
            <p:ph type="pic" idx="2"/>
          </p:nvPr>
        </p:nvSpPr>
        <p:spPr>
          <a:xfrm>
            <a:off x="3109913" y="1382397"/>
            <a:ext cx="3703320" cy="6823075"/>
          </a:xfrm>
          <a:prstGeom prst="rect">
            <a:avLst/>
          </a:prstGeom>
          <a:noFill/>
          <a:ln>
            <a:noFill/>
          </a:ln>
        </p:spPr>
      </p:sp>
      <p:sp>
        <p:nvSpPr>
          <p:cNvPr id="68" name="Google Shape;68;p35"/>
          <p:cNvSpPr txBox="1">
            <a:spLocks noGrp="1"/>
          </p:cNvSpPr>
          <p:nvPr>
            <p:ph type="body" idx="1"/>
          </p:nvPr>
        </p:nvSpPr>
        <p:spPr>
          <a:xfrm>
            <a:off x="503873" y="2880360"/>
            <a:ext cx="2359342" cy="53362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9" name="Google Shape;69;p35"/>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502920" y="511177"/>
            <a:ext cx="6309360" cy="18557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611663" y="2447132"/>
            <a:ext cx="6091873" cy="630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1955324" y="3790791"/>
            <a:ext cx="8136573" cy="15773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245076" y="2259171"/>
            <a:ext cx="8136573" cy="4640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502920" y="511177"/>
            <a:ext cx="6309360" cy="18557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20"/>
              <a:buFont typeface="Montserrat"/>
              <a:buNone/>
              <a:defRPr sz="3520" b="0"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502920" y="2555875"/>
            <a:ext cx="6309360" cy="6091873"/>
          </a:xfrm>
          <a:prstGeom prst="rect">
            <a:avLst/>
          </a:prstGeom>
          <a:noFill/>
          <a:ln>
            <a:noFill/>
          </a:ln>
        </p:spPr>
        <p:txBody>
          <a:bodyPr spcFirstLastPara="1" wrap="square" lIns="91425" tIns="45700" rIns="91425" bIns="45700" anchor="t" anchorCtr="0">
            <a:normAutofit/>
          </a:bodyPr>
          <a:lstStyle>
            <a:lvl1pPr marL="457200" marR="0" lvl="0" indent="-370840" algn="l" rtl="0">
              <a:lnSpc>
                <a:spcPct val="90000"/>
              </a:lnSpc>
              <a:spcBef>
                <a:spcPts val="800"/>
              </a:spcBef>
              <a:spcAft>
                <a:spcPts val="0"/>
              </a:spcAft>
              <a:buClr>
                <a:schemeClr val="dk1"/>
              </a:buClr>
              <a:buSzPts val="2240"/>
              <a:buFont typeface="Arial"/>
              <a:buChar char="•"/>
              <a:defRPr sz="2240" b="0" i="0" u="none" strike="noStrike" cap="none">
                <a:solidFill>
                  <a:schemeClr val="dk1"/>
                </a:solidFill>
                <a:latin typeface="Roboto"/>
                <a:ea typeface="Roboto"/>
                <a:cs typeface="Roboto"/>
                <a:sym typeface="Roboto"/>
              </a:defRPr>
            </a:lvl1pPr>
            <a:lvl2pPr marL="914400" marR="0" lvl="1" indent="-350519" algn="l" rtl="0">
              <a:lnSpc>
                <a:spcPct val="90000"/>
              </a:lnSpc>
              <a:spcBef>
                <a:spcPts val="400"/>
              </a:spcBef>
              <a:spcAft>
                <a:spcPts val="0"/>
              </a:spcAft>
              <a:buClr>
                <a:schemeClr val="dk1"/>
              </a:buClr>
              <a:buSzPts val="1920"/>
              <a:buFont typeface="Arial"/>
              <a:buChar char="•"/>
              <a:defRPr sz="1920" b="0" i="0" u="none" strike="noStrike" cap="none">
                <a:solidFill>
                  <a:schemeClr val="dk1"/>
                </a:solidFill>
                <a:latin typeface="Roboto"/>
                <a:ea typeface="Roboto"/>
                <a:cs typeface="Roboto"/>
                <a:sym typeface="Roboto"/>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Roboto"/>
                <a:ea typeface="Roboto"/>
                <a:cs typeface="Roboto"/>
                <a:sym typeface="Roboto"/>
              </a:defRPr>
            </a:lvl3pPr>
            <a:lvl4pPr marL="1828800" marR="0" lvl="3"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4pPr>
            <a:lvl5pPr marL="2286000" marR="0" lvl="4"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5pPr>
            <a:lvl6pPr marL="2743200" marR="0" lvl="5"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6pPr>
            <a:lvl7pPr marL="3200400" marR="0" lvl="6"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7pPr>
            <a:lvl8pPr marL="3657600" marR="0" lvl="7"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8pPr>
            <a:lvl9pPr marL="4114800" marR="0" lvl="8"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9pPr>
          </a:lstStyle>
          <a:p>
            <a:endParaRPr/>
          </a:p>
        </p:txBody>
      </p:sp>
      <p:sp>
        <p:nvSpPr>
          <p:cNvPr id="12" name="Google Shape;12;p26"/>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6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3" name="Google Shape;13;p26"/>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6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a:p>
        </p:txBody>
      </p:sp>
      <p:sp>
        <p:nvSpPr>
          <p:cNvPr id="14" name="Google Shape;14;p26"/>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60" b="0" i="0" u="none" strike="noStrike" cap="none">
                <a:solidFill>
                  <a:srgbClr val="888888"/>
                </a:solidFill>
                <a:latin typeface="Roboto"/>
                <a:ea typeface="Roboto"/>
                <a:cs typeface="Roboto"/>
                <a:sym typeface="Roboto"/>
              </a:defRPr>
            </a:lvl1pPr>
            <a:lvl2pPr marL="0" marR="0" lvl="1" indent="0" algn="r" rtl="0">
              <a:spcBef>
                <a:spcPts val="0"/>
              </a:spcBef>
              <a:buNone/>
              <a:defRPr sz="960" b="0" i="0" u="none" strike="noStrike" cap="none">
                <a:solidFill>
                  <a:srgbClr val="888888"/>
                </a:solidFill>
                <a:latin typeface="Roboto"/>
                <a:ea typeface="Roboto"/>
                <a:cs typeface="Roboto"/>
                <a:sym typeface="Roboto"/>
              </a:defRPr>
            </a:lvl2pPr>
            <a:lvl3pPr marL="0" marR="0" lvl="2" indent="0" algn="r" rtl="0">
              <a:spcBef>
                <a:spcPts val="0"/>
              </a:spcBef>
              <a:buNone/>
              <a:defRPr sz="960" b="0" i="0" u="none" strike="noStrike" cap="none">
                <a:solidFill>
                  <a:srgbClr val="888888"/>
                </a:solidFill>
                <a:latin typeface="Roboto"/>
                <a:ea typeface="Roboto"/>
                <a:cs typeface="Roboto"/>
                <a:sym typeface="Roboto"/>
              </a:defRPr>
            </a:lvl3pPr>
            <a:lvl4pPr marL="0" marR="0" lvl="3" indent="0" algn="r" rtl="0">
              <a:spcBef>
                <a:spcPts val="0"/>
              </a:spcBef>
              <a:buNone/>
              <a:defRPr sz="960" b="0" i="0" u="none" strike="noStrike" cap="none">
                <a:solidFill>
                  <a:srgbClr val="888888"/>
                </a:solidFill>
                <a:latin typeface="Roboto"/>
                <a:ea typeface="Roboto"/>
                <a:cs typeface="Roboto"/>
                <a:sym typeface="Roboto"/>
              </a:defRPr>
            </a:lvl4pPr>
            <a:lvl5pPr marL="0" marR="0" lvl="4" indent="0" algn="r" rtl="0">
              <a:spcBef>
                <a:spcPts val="0"/>
              </a:spcBef>
              <a:buNone/>
              <a:defRPr sz="960" b="0" i="0" u="none" strike="noStrike" cap="none">
                <a:solidFill>
                  <a:srgbClr val="888888"/>
                </a:solidFill>
                <a:latin typeface="Roboto"/>
                <a:ea typeface="Roboto"/>
                <a:cs typeface="Roboto"/>
                <a:sym typeface="Roboto"/>
              </a:defRPr>
            </a:lvl5pPr>
            <a:lvl6pPr marL="0" marR="0" lvl="5" indent="0" algn="r" rtl="0">
              <a:spcBef>
                <a:spcPts val="0"/>
              </a:spcBef>
              <a:buNone/>
              <a:defRPr sz="960" b="0" i="0" u="none" strike="noStrike" cap="none">
                <a:solidFill>
                  <a:srgbClr val="888888"/>
                </a:solidFill>
                <a:latin typeface="Roboto"/>
                <a:ea typeface="Roboto"/>
                <a:cs typeface="Roboto"/>
                <a:sym typeface="Roboto"/>
              </a:defRPr>
            </a:lvl6pPr>
            <a:lvl7pPr marL="0" marR="0" lvl="6" indent="0" algn="r" rtl="0">
              <a:spcBef>
                <a:spcPts val="0"/>
              </a:spcBef>
              <a:buNone/>
              <a:defRPr sz="960" b="0" i="0" u="none" strike="noStrike" cap="none">
                <a:solidFill>
                  <a:srgbClr val="888888"/>
                </a:solidFill>
                <a:latin typeface="Roboto"/>
                <a:ea typeface="Roboto"/>
                <a:cs typeface="Roboto"/>
                <a:sym typeface="Roboto"/>
              </a:defRPr>
            </a:lvl7pPr>
            <a:lvl8pPr marL="0" marR="0" lvl="7" indent="0" algn="r" rtl="0">
              <a:spcBef>
                <a:spcPts val="0"/>
              </a:spcBef>
              <a:buNone/>
              <a:defRPr sz="960" b="0" i="0" u="none" strike="noStrike" cap="none">
                <a:solidFill>
                  <a:srgbClr val="888888"/>
                </a:solidFill>
                <a:latin typeface="Roboto"/>
                <a:ea typeface="Roboto"/>
                <a:cs typeface="Roboto"/>
                <a:sym typeface="Roboto"/>
              </a:defRPr>
            </a:lvl8pPr>
            <a:lvl9pPr marL="0" marR="0" lvl="8" indent="0" algn="r" rtl="0">
              <a:spcBef>
                <a:spcPts val="0"/>
              </a:spcBef>
              <a:buNone/>
              <a:defRPr sz="96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02920" y="511177"/>
            <a:ext cx="6309360" cy="18557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20"/>
              <a:buFont typeface="Montserrat"/>
              <a:buNone/>
              <a:defRPr sz="3520" b="0"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502920" y="2555875"/>
            <a:ext cx="6309360" cy="6091873"/>
          </a:xfrm>
          <a:prstGeom prst="rect">
            <a:avLst/>
          </a:prstGeom>
          <a:noFill/>
          <a:ln>
            <a:noFill/>
          </a:ln>
        </p:spPr>
        <p:txBody>
          <a:bodyPr spcFirstLastPara="1" wrap="square" lIns="91425" tIns="45700" rIns="91425" bIns="45700" anchor="t" anchorCtr="0">
            <a:normAutofit/>
          </a:bodyPr>
          <a:lstStyle>
            <a:lvl1pPr marL="457200" marR="0" lvl="0" indent="-370840" algn="l" rtl="0">
              <a:lnSpc>
                <a:spcPct val="90000"/>
              </a:lnSpc>
              <a:spcBef>
                <a:spcPts val="800"/>
              </a:spcBef>
              <a:spcAft>
                <a:spcPts val="0"/>
              </a:spcAft>
              <a:buClr>
                <a:schemeClr val="dk1"/>
              </a:buClr>
              <a:buSzPts val="2240"/>
              <a:buFont typeface="Arial"/>
              <a:buChar char="•"/>
              <a:defRPr sz="2240" b="0" i="0" u="none" strike="noStrike" cap="none">
                <a:solidFill>
                  <a:schemeClr val="dk1"/>
                </a:solidFill>
                <a:latin typeface="Roboto"/>
                <a:ea typeface="Roboto"/>
                <a:cs typeface="Roboto"/>
                <a:sym typeface="Roboto"/>
              </a:defRPr>
            </a:lvl1pPr>
            <a:lvl2pPr marL="914400" marR="0" lvl="1" indent="-350519" algn="l" rtl="0">
              <a:lnSpc>
                <a:spcPct val="90000"/>
              </a:lnSpc>
              <a:spcBef>
                <a:spcPts val="400"/>
              </a:spcBef>
              <a:spcAft>
                <a:spcPts val="0"/>
              </a:spcAft>
              <a:buClr>
                <a:schemeClr val="dk1"/>
              </a:buClr>
              <a:buSzPts val="1920"/>
              <a:buFont typeface="Arial"/>
              <a:buChar char="•"/>
              <a:defRPr sz="1920" b="0" i="0" u="none" strike="noStrike" cap="none">
                <a:solidFill>
                  <a:schemeClr val="dk1"/>
                </a:solidFill>
                <a:latin typeface="Roboto"/>
                <a:ea typeface="Roboto"/>
                <a:cs typeface="Roboto"/>
                <a:sym typeface="Roboto"/>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Roboto"/>
                <a:ea typeface="Roboto"/>
                <a:cs typeface="Roboto"/>
                <a:sym typeface="Roboto"/>
              </a:defRPr>
            </a:lvl3pPr>
            <a:lvl4pPr marL="1828800" marR="0" lvl="3"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4pPr>
            <a:lvl5pPr marL="2286000" marR="0" lvl="4"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5pPr>
            <a:lvl6pPr marL="2743200" marR="0" lvl="5"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6pPr>
            <a:lvl7pPr marL="3200400" marR="0" lvl="6"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7pPr>
            <a:lvl8pPr marL="3657600" marR="0" lvl="7"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8pPr>
            <a:lvl9pPr marL="4114800" marR="0" lvl="8"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Roboto"/>
                <a:ea typeface="Roboto"/>
                <a:cs typeface="Roboto"/>
                <a:sym typeface="Roboto"/>
              </a:defRPr>
            </a:lvl9pPr>
          </a:lstStyle>
          <a:p>
            <a:endParaRPr/>
          </a:p>
        </p:txBody>
      </p:sp>
      <p:sp>
        <p:nvSpPr>
          <p:cNvPr id="12" name="Google Shape;12;p19"/>
          <p:cNvSpPr txBox="1">
            <a:spLocks noGrp="1"/>
          </p:cNvSpPr>
          <p:nvPr>
            <p:ph type="dt" idx="10"/>
          </p:nvPr>
        </p:nvSpPr>
        <p:spPr>
          <a:xfrm>
            <a:off x="502920" y="8898892"/>
            <a:ext cx="1645920" cy="5111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6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dirty="0"/>
          </a:p>
        </p:txBody>
      </p:sp>
      <p:sp>
        <p:nvSpPr>
          <p:cNvPr id="13" name="Google Shape;13;p19"/>
          <p:cNvSpPr txBox="1">
            <a:spLocks noGrp="1"/>
          </p:cNvSpPr>
          <p:nvPr>
            <p:ph type="ftr" idx="11"/>
          </p:nvPr>
        </p:nvSpPr>
        <p:spPr>
          <a:xfrm>
            <a:off x="2423160" y="8898892"/>
            <a:ext cx="2468880" cy="51117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60" b="0" i="0" u="none" strike="noStrike" cap="none">
                <a:solidFill>
                  <a:srgbClr val="888888"/>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18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18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18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18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18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18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1800" b="0" i="0" u="none" strike="noStrike" cap="none">
                <a:solidFill>
                  <a:schemeClr val="dk1"/>
                </a:solidFill>
                <a:latin typeface="Roboto"/>
                <a:ea typeface="Roboto"/>
                <a:cs typeface="Roboto"/>
                <a:sym typeface="Roboto"/>
              </a:defRPr>
            </a:lvl9pPr>
          </a:lstStyle>
          <a:p>
            <a:endParaRPr dirty="0"/>
          </a:p>
        </p:txBody>
      </p:sp>
      <p:sp>
        <p:nvSpPr>
          <p:cNvPr id="14" name="Google Shape;14;p19"/>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60" b="0" i="0" u="none" strike="noStrike" cap="none">
                <a:solidFill>
                  <a:srgbClr val="888888"/>
                </a:solidFill>
                <a:latin typeface="Roboto"/>
                <a:ea typeface="Roboto"/>
                <a:cs typeface="Roboto"/>
                <a:sym typeface="Roboto"/>
              </a:defRPr>
            </a:lvl1pPr>
            <a:lvl2pPr marL="0" marR="0" lvl="1" indent="0" algn="r" rtl="0">
              <a:spcBef>
                <a:spcPts val="0"/>
              </a:spcBef>
              <a:buNone/>
              <a:defRPr sz="960" b="0" i="0" u="none" strike="noStrike" cap="none">
                <a:solidFill>
                  <a:srgbClr val="888888"/>
                </a:solidFill>
                <a:latin typeface="Roboto"/>
                <a:ea typeface="Roboto"/>
                <a:cs typeface="Roboto"/>
                <a:sym typeface="Roboto"/>
              </a:defRPr>
            </a:lvl2pPr>
            <a:lvl3pPr marL="0" marR="0" lvl="2" indent="0" algn="r" rtl="0">
              <a:spcBef>
                <a:spcPts val="0"/>
              </a:spcBef>
              <a:buNone/>
              <a:defRPr sz="960" b="0" i="0" u="none" strike="noStrike" cap="none">
                <a:solidFill>
                  <a:srgbClr val="888888"/>
                </a:solidFill>
                <a:latin typeface="Roboto"/>
                <a:ea typeface="Roboto"/>
                <a:cs typeface="Roboto"/>
                <a:sym typeface="Roboto"/>
              </a:defRPr>
            </a:lvl3pPr>
            <a:lvl4pPr marL="0" marR="0" lvl="3" indent="0" algn="r" rtl="0">
              <a:spcBef>
                <a:spcPts val="0"/>
              </a:spcBef>
              <a:buNone/>
              <a:defRPr sz="960" b="0" i="0" u="none" strike="noStrike" cap="none">
                <a:solidFill>
                  <a:srgbClr val="888888"/>
                </a:solidFill>
                <a:latin typeface="Roboto"/>
                <a:ea typeface="Roboto"/>
                <a:cs typeface="Roboto"/>
                <a:sym typeface="Roboto"/>
              </a:defRPr>
            </a:lvl4pPr>
            <a:lvl5pPr marL="0" marR="0" lvl="4" indent="0" algn="r" rtl="0">
              <a:spcBef>
                <a:spcPts val="0"/>
              </a:spcBef>
              <a:buNone/>
              <a:defRPr sz="960" b="0" i="0" u="none" strike="noStrike" cap="none">
                <a:solidFill>
                  <a:srgbClr val="888888"/>
                </a:solidFill>
                <a:latin typeface="Roboto"/>
                <a:ea typeface="Roboto"/>
                <a:cs typeface="Roboto"/>
                <a:sym typeface="Roboto"/>
              </a:defRPr>
            </a:lvl5pPr>
            <a:lvl6pPr marL="0" marR="0" lvl="5" indent="0" algn="r" rtl="0">
              <a:spcBef>
                <a:spcPts val="0"/>
              </a:spcBef>
              <a:buNone/>
              <a:defRPr sz="960" b="0" i="0" u="none" strike="noStrike" cap="none">
                <a:solidFill>
                  <a:srgbClr val="888888"/>
                </a:solidFill>
                <a:latin typeface="Roboto"/>
                <a:ea typeface="Roboto"/>
                <a:cs typeface="Roboto"/>
                <a:sym typeface="Roboto"/>
              </a:defRPr>
            </a:lvl6pPr>
            <a:lvl7pPr marL="0" marR="0" lvl="6" indent="0" algn="r" rtl="0">
              <a:spcBef>
                <a:spcPts val="0"/>
              </a:spcBef>
              <a:buNone/>
              <a:defRPr sz="960" b="0" i="0" u="none" strike="noStrike" cap="none">
                <a:solidFill>
                  <a:srgbClr val="888888"/>
                </a:solidFill>
                <a:latin typeface="Roboto"/>
                <a:ea typeface="Roboto"/>
                <a:cs typeface="Roboto"/>
                <a:sym typeface="Roboto"/>
              </a:defRPr>
            </a:lvl7pPr>
            <a:lvl8pPr marL="0" marR="0" lvl="7" indent="0" algn="r" rtl="0">
              <a:spcBef>
                <a:spcPts val="0"/>
              </a:spcBef>
              <a:buNone/>
              <a:defRPr sz="960" b="0" i="0" u="none" strike="noStrike" cap="none">
                <a:solidFill>
                  <a:srgbClr val="888888"/>
                </a:solidFill>
                <a:latin typeface="Roboto"/>
                <a:ea typeface="Roboto"/>
                <a:cs typeface="Roboto"/>
                <a:sym typeface="Roboto"/>
              </a:defRPr>
            </a:lvl8pPr>
            <a:lvl9pPr marL="0" marR="0" lvl="8" indent="0" algn="r" rtl="0">
              <a:spcBef>
                <a:spcPts val="0"/>
              </a:spcBef>
              <a:buNone/>
              <a:defRPr sz="960" b="0" i="0" u="none" strike="noStrike" cap="none">
                <a:solidFill>
                  <a:srgbClr val="888888"/>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580751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etr.org/ebi/program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img1.wsimg.com/blobby/go/b0275965-2f8f-4b51-a26e-49b08fce83e9/Strengths%20Based%20Building%20Block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irp.cdn-website.com/53c1ae2d/files/uploaded/FY24-26%20DCFS%20Needs%20Assessment%20Repor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8"/>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200" name="Google Shape;200;p8"/>
          <p:cNvSpPr txBox="1"/>
          <p:nvPr/>
        </p:nvSpPr>
        <p:spPr>
          <a:xfrm>
            <a:off x="350520" y="2087116"/>
            <a:ext cx="6461760" cy="117211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4000" dirty="0">
                <a:solidFill>
                  <a:srgbClr val="029DB6"/>
                </a:solidFill>
                <a:latin typeface="Montserrat Light"/>
                <a:ea typeface="Montserrat Light"/>
                <a:cs typeface="Montserrat Light"/>
                <a:sym typeface="Montserrat Light"/>
              </a:rPr>
              <a:t>COMPREHENSIVE PLAN</a:t>
            </a:r>
            <a:endParaRPr dirty="0"/>
          </a:p>
          <a:p>
            <a:pPr marL="0" marR="0" lvl="0" indent="0" algn="l" rtl="0">
              <a:lnSpc>
                <a:spcPct val="120000"/>
              </a:lnSpc>
              <a:spcBef>
                <a:spcPts val="0"/>
              </a:spcBef>
              <a:spcAft>
                <a:spcPts val="0"/>
              </a:spcAft>
              <a:buNone/>
            </a:pPr>
            <a:r>
              <a:rPr lang="en-US" sz="1800" b="1" dirty="0">
                <a:solidFill>
                  <a:srgbClr val="029DB6"/>
                </a:solidFill>
                <a:latin typeface="Montserrat"/>
                <a:ea typeface="Montserrat"/>
                <a:cs typeface="Montserrat"/>
                <a:sym typeface="Montserrat"/>
              </a:rPr>
              <a:t>2024 – 2026 </a:t>
            </a:r>
            <a:endParaRPr dirty="0"/>
          </a:p>
        </p:txBody>
      </p:sp>
      <p:sp>
        <p:nvSpPr>
          <p:cNvPr id="202" name="Google Shape;202;p8"/>
          <p:cNvSpPr txBox="1"/>
          <p:nvPr/>
        </p:nvSpPr>
        <p:spPr>
          <a:xfrm>
            <a:off x="350550" y="2183800"/>
            <a:ext cx="6461700" cy="585000"/>
          </a:xfrm>
          <a:prstGeom prst="rect">
            <a:avLst/>
          </a:prstGeom>
          <a:solidFill>
            <a:srgbClr val="D2ECE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solidFill>
                  <a:srgbClr val="029DB6"/>
                </a:solidFill>
                <a:latin typeface="Montserrat"/>
                <a:ea typeface="Montserrat"/>
                <a:cs typeface="Montserrat"/>
                <a:sym typeface="Montserrat"/>
              </a:rPr>
              <a:t>STRATEGIC PLAN</a:t>
            </a:r>
            <a:endParaRPr sz="2600" b="1">
              <a:solidFill>
                <a:srgbClr val="029DB6"/>
              </a:solidFill>
              <a:latin typeface="Montserrat"/>
              <a:ea typeface="Montserrat"/>
              <a:cs typeface="Montserrat"/>
              <a:sym typeface="Montserrat"/>
            </a:endParaRPr>
          </a:p>
        </p:txBody>
      </p:sp>
      <p:pic>
        <p:nvPicPr>
          <p:cNvPr id="2" name="Picture 1">
            <a:extLst>
              <a:ext uri="{FF2B5EF4-FFF2-40B4-BE49-F238E27FC236}">
                <a16:creationId xmlns:a16="http://schemas.microsoft.com/office/drawing/2014/main" id="{3F6671CB-3BB3-03F2-226D-C65917291522}"/>
              </a:ext>
            </a:extLst>
          </p:cNvPr>
          <p:cNvPicPr>
            <a:picLocks noChangeAspect="1"/>
          </p:cNvPicPr>
          <p:nvPr/>
        </p:nvPicPr>
        <p:blipFill>
          <a:blip r:embed="rId4"/>
          <a:srcRect/>
          <a:stretch/>
        </p:blipFill>
        <p:spPr>
          <a:xfrm>
            <a:off x="350519" y="490330"/>
            <a:ext cx="2498812" cy="10529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17" name="Google Shape;317;p20"/>
          <p:cNvSpPr txBox="1"/>
          <p:nvPr/>
        </p:nvSpPr>
        <p:spPr>
          <a:xfrm>
            <a:off x="457260" y="394949"/>
            <a:ext cx="6461700" cy="12372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SWOT Analysis Tool</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Priority #3: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Mental Health</a:t>
            </a:r>
            <a:endParaRPr kumimoji="0" lang="en-US"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graphicFrame>
        <p:nvGraphicFramePr>
          <p:cNvPr id="2" name="Google Shape;186;g164c9d1a467_0_243">
            <a:extLst>
              <a:ext uri="{FF2B5EF4-FFF2-40B4-BE49-F238E27FC236}">
                <a16:creationId xmlns:a16="http://schemas.microsoft.com/office/drawing/2014/main" id="{AC61F0F2-5E2D-0E12-5D07-04410B8D6887}"/>
              </a:ext>
            </a:extLst>
          </p:cNvPr>
          <p:cNvGraphicFramePr/>
          <p:nvPr>
            <p:extLst>
              <p:ext uri="{D42A27DB-BD31-4B8C-83A1-F6EECF244321}">
                <p14:modId xmlns:p14="http://schemas.microsoft.com/office/powerpoint/2010/main" val="662473732"/>
              </p:ext>
            </p:extLst>
          </p:nvPr>
        </p:nvGraphicFramePr>
        <p:xfrm>
          <a:off x="190500" y="1557215"/>
          <a:ext cx="6921500" cy="7528208"/>
        </p:xfrm>
        <a:graphic>
          <a:graphicData uri="http://schemas.openxmlformats.org/drawingml/2006/table">
            <a:tbl>
              <a:tblPr firstRow="1" bandRow="1">
                <a:noFill/>
                <a:tableStyleId>{E7EFA9DE-48CC-4311-AE1E-35E88C37F541}</a:tableStyleId>
              </a:tblPr>
              <a:tblGrid>
                <a:gridCol w="3733800">
                  <a:extLst>
                    <a:ext uri="{9D8B030D-6E8A-4147-A177-3AD203B41FA5}">
                      <a16:colId xmlns:a16="http://schemas.microsoft.com/office/drawing/2014/main" val="20000"/>
                    </a:ext>
                  </a:extLst>
                </a:gridCol>
                <a:gridCol w="3187700">
                  <a:extLst>
                    <a:ext uri="{9D8B030D-6E8A-4147-A177-3AD203B41FA5}">
                      <a16:colId xmlns:a16="http://schemas.microsoft.com/office/drawing/2014/main" val="2433638197"/>
                    </a:ext>
                  </a:extLst>
                </a:gridCol>
              </a:tblGrid>
              <a:tr h="259700">
                <a:tc gridSpan="2">
                  <a:txBody>
                    <a:bodyPr/>
                    <a:lstStyle/>
                    <a:p>
                      <a:pPr marL="0" marR="0" lvl="0" indent="0" algn="ctr" rtl="0">
                        <a:spcBef>
                          <a:spcPts val="0"/>
                        </a:spcBef>
                        <a:spcAft>
                          <a:spcPts val="0"/>
                        </a:spcAft>
                        <a:buNone/>
                      </a:pPr>
                      <a:r>
                        <a:rPr lang="en-US" sz="1440" b="1" u="none" strike="noStrike" cap="none">
                          <a:solidFill>
                            <a:srgbClr val="029DB6"/>
                          </a:solidFill>
                        </a:rPr>
                        <a:t>INTERNAL</a:t>
                      </a:r>
                      <a:endParaRPr/>
                    </a:p>
                  </a:txBody>
                  <a:tcPr marL="91450" marR="91450" marT="45725" marB="45725">
                    <a:solidFill>
                      <a:srgbClr val="D2ECED"/>
                    </a:solidFill>
                  </a:tcPr>
                </a:tc>
                <a:tc hMerge="1">
                  <a:txBody>
                    <a:bodyPr/>
                    <a:lstStyle/>
                    <a:p>
                      <a:pPr marL="0" marR="0" lvl="0" indent="0" algn="ctr" rtl="0">
                        <a:spcBef>
                          <a:spcPts val="0"/>
                        </a:spcBef>
                        <a:spcAft>
                          <a:spcPts val="0"/>
                        </a:spcAft>
                        <a:buNone/>
                      </a:pPr>
                      <a:endParaRPr/>
                    </a:p>
                  </a:txBody>
                  <a:tcPr marL="91450" marR="91450" marT="45725" marB="45725">
                    <a:solidFill>
                      <a:srgbClr val="D2ECED"/>
                    </a:solidFill>
                  </a:tcPr>
                </a:tc>
                <a:extLst>
                  <a:ext uri="{0D108BD9-81ED-4DB2-BD59-A6C34878D82A}">
                    <a16:rowId xmlns:a16="http://schemas.microsoft.com/office/drawing/2014/main" val="10000"/>
                  </a:ext>
                </a:extLst>
              </a:tr>
              <a:tr h="259700">
                <a:tc>
                  <a:txBody>
                    <a:bodyPr/>
                    <a:lstStyle/>
                    <a:p>
                      <a:pPr marL="0" marR="0" lvl="0" indent="0" algn="ctr" rtl="0">
                        <a:spcBef>
                          <a:spcPts val="0"/>
                        </a:spcBef>
                        <a:spcAft>
                          <a:spcPts val="0"/>
                        </a:spcAft>
                        <a:buNone/>
                      </a:pPr>
                      <a:r>
                        <a:rPr lang="en-US" sz="1440" b="1" u="none" strike="noStrike" cap="none">
                          <a:solidFill>
                            <a:srgbClr val="029DB6"/>
                          </a:solidFill>
                        </a:rPr>
                        <a:t>STRENGTHS</a:t>
                      </a:r>
                      <a:endParaRPr/>
                    </a:p>
                  </a:txBody>
                  <a:tcPr marL="91450" marR="91450" marT="45725" marB="45725"/>
                </a:tc>
                <a:tc>
                  <a:txBody>
                    <a:bodyPr/>
                    <a:lstStyle/>
                    <a:p>
                      <a:pPr marL="0" marR="0" lvl="0" indent="0" algn="ctr" rtl="0">
                        <a:spcBef>
                          <a:spcPts val="0"/>
                        </a:spcBef>
                        <a:spcAft>
                          <a:spcPts val="0"/>
                        </a:spcAft>
                        <a:buNone/>
                      </a:pPr>
                      <a:r>
                        <a:rPr lang="en-US" sz="1440" b="1" u="none" strike="noStrike" cap="none">
                          <a:solidFill>
                            <a:srgbClr val="029DB6"/>
                          </a:solidFill>
                        </a:rPr>
                        <a:t>WEAKNESSES</a:t>
                      </a:r>
                      <a:endParaRPr dirty="0"/>
                    </a:p>
                  </a:txBody>
                  <a:tcPr marL="91450" marR="91450" marT="45725" marB="45725"/>
                </a:tc>
                <a:extLst>
                  <a:ext uri="{0D108BD9-81ED-4DB2-BD59-A6C34878D82A}">
                    <a16:rowId xmlns:a16="http://schemas.microsoft.com/office/drawing/2014/main" val="10001"/>
                  </a:ext>
                </a:extLst>
              </a:tr>
              <a:tr h="3559314">
                <a:tc>
                  <a:txBody>
                    <a:bodyPr/>
                    <a:lstStyle/>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Parents as Teachers (PAT) program</a:t>
                      </a:r>
                      <a:r>
                        <a:rPr lang="en-US" sz="1440" b="0" i="0" u="none" strike="noStrike" cap="none" dirty="0">
                          <a:solidFill>
                            <a:schemeClr val="dk1"/>
                          </a:solidFill>
                          <a:effectLst/>
                          <a:latin typeface="Roboto"/>
                          <a:ea typeface="Roboto"/>
                          <a:cs typeface="Roboto"/>
                          <a:sym typeface="Arial"/>
                        </a:rPr>
                        <a:t> helps build strong communities, thriving families, and children who are healthy, safe, and ready to learn. </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Screening is implemented regularly as a part of the PAT program to assess current needs of family and children. </a:t>
                      </a:r>
                      <a:endParaRPr lang="en-US" sz="1440" b="0" i="0" u="none" strike="noStrike" cap="none" dirty="0">
                        <a:solidFill>
                          <a:schemeClr val="dk1"/>
                        </a:solidFill>
                        <a:effectLst/>
                        <a:latin typeface="Roboto"/>
                        <a:ea typeface="Roboto"/>
                        <a:cs typeface="Roboto"/>
                        <a:sym typeface="Arial"/>
                      </a:endParaRP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b="0" i="0" u="none" strike="noStrike" cap="none" dirty="0">
                          <a:solidFill>
                            <a:schemeClr val="dk1"/>
                          </a:solidFill>
                          <a:effectLst/>
                          <a:latin typeface="Roboto"/>
                          <a:ea typeface="Roboto"/>
                          <a:cs typeface="Roboto"/>
                          <a:sym typeface="Arial"/>
                        </a:rPr>
                        <a:t>Strong partnership with local therapeutic and counseling services such as the Child and Family Resource Center and Genesis Behavioral Health for adolescents in the county.</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b="0" i="0" u="none" strike="noStrike" cap="none" dirty="0">
                          <a:solidFill>
                            <a:schemeClr val="dk1"/>
                          </a:solidFill>
                          <a:effectLst/>
                          <a:latin typeface="Roboto"/>
                          <a:ea typeface="Roboto"/>
                          <a:cs typeface="Roboto"/>
                          <a:sym typeface="Arial"/>
                        </a:rPr>
                        <a:t>Partnership with </a:t>
                      </a:r>
                      <a:r>
                        <a:rPr lang="en-US" sz="1440" b="0" i="1" u="none" strike="noStrike" cap="none" dirty="0">
                          <a:solidFill>
                            <a:schemeClr val="dk1"/>
                          </a:solidFill>
                          <a:effectLst/>
                          <a:latin typeface="Roboto"/>
                          <a:ea typeface="Roboto"/>
                          <a:cs typeface="Roboto"/>
                          <a:sym typeface="Arial"/>
                        </a:rPr>
                        <a:t>A New You Counseling Center </a:t>
                      </a:r>
                      <a:r>
                        <a:rPr lang="en-US" sz="1440" b="0" i="0" u="none" strike="noStrike" cap="none" dirty="0">
                          <a:solidFill>
                            <a:schemeClr val="dk1"/>
                          </a:solidFill>
                          <a:effectLst/>
                          <a:latin typeface="Roboto"/>
                          <a:ea typeface="Roboto"/>
                          <a:cs typeface="Roboto"/>
                          <a:sym typeface="Arial"/>
                        </a:rPr>
                        <a:t>with Licensed Counselor Mr. Kelvin Durant.</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Resource and Referral Network connects families to needed resources, strengthening protective factors and fostering positive change.</a:t>
                      </a:r>
                    </a:p>
                  </a:txBody>
                  <a:tcPr marL="91450" marR="91450" marT="45725" marB="45725"/>
                </a:tc>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Continued funding to support programs.</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Need to identify ways in which DCFS can impact the mental health of parents and youth enrolled in the programs offered. What are evidence-based strategies that can be offered in existing programs implemented that still fall within the scope and mission of DCFS?</a:t>
                      </a:r>
                    </a:p>
                  </a:txBody>
                  <a:tcPr marL="91450" marR="91450" marT="45725" marB="45725"/>
                </a:tc>
                <a:extLst>
                  <a:ext uri="{0D108BD9-81ED-4DB2-BD59-A6C34878D82A}">
                    <a16:rowId xmlns:a16="http://schemas.microsoft.com/office/drawing/2014/main" val="10002"/>
                  </a:ext>
                </a:extLst>
              </a:tr>
              <a:tr h="259700">
                <a:tc gridSpan="2">
                  <a:txBody>
                    <a:bodyPr/>
                    <a:lstStyle/>
                    <a:p>
                      <a:pPr marL="0" marR="0" lvl="0" indent="0" algn="ctr" rtl="0">
                        <a:spcBef>
                          <a:spcPts val="0"/>
                        </a:spcBef>
                        <a:spcAft>
                          <a:spcPts val="0"/>
                        </a:spcAft>
                        <a:buNone/>
                      </a:pPr>
                      <a:r>
                        <a:rPr lang="en-US" sz="1440" b="1" u="none" strike="noStrike" cap="none">
                          <a:solidFill>
                            <a:srgbClr val="029DB6"/>
                          </a:solidFill>
                        </a:rPr>
                        <a:t>EXTERNAL</a:t>
                      </a:r>
                      <a:endParaRPr/>
                    </a:p>
                  </a:txBody>
                  <a:tcPr marL="91450" marR="91450" marT="45725" marB="45725">
                    <a:solidFill>
                      <a:srgbClr val="D2ECED"/>
                    </a:solidFill>
                  </a:tcPr>
                </a:tc>
                <a:tc hMerge="1">
                  <a:txBody>
                    <a:bodyPr/>
                    <a:lstStyle/>
                    <a:p>
                      <a:pPr marL="0" marR="0" lvl="0" indent="0" algn="ctr" rtl="0">
                        <a:spcBef>
                          <a:spcPts val="0"/>
                        </a:spcBef>
                        <a:spcAft>
                          <a:spcPts val="0"/>
                        </a:spcAft>
                        <a:buNone/>
                      </a:pPr>
                      <a:endParaRPr/>
                    </a:p>
                  </a:txBody>
                  <a:tcPr marL="91450" marR="91450" marT="45725" marB="45725">
                    <a:solidFill>
                      <a:srgbClr val="D2ECED"/>
                    </a:solidFill>
                  </a:tcPr>
                </a:tc>
                <a:extLst>
                  <a:ext uri="{0D108BD9-81ED-4DB2-BD59-A6C34878D82A}">
                    <a16:rowId xmlns:a16="http://schemas.microsoft.com/office/drawing/2014/main" val="10003"/>
                  </a:ext>
                </a:extLst>
              </a:tr>
              <a:tr h="259700">
                <a:tc>
                  <a:txBody>
                    <a:bodyPr/>
                    <a:lstStyle/>
                    <a:p>
                      <a:pPr marL="0" marR="0" lvl="0" indent="0" algn="ctr" rtl="0">
                        <a:spcBef>
                          <a:spcPts val="0"/>
                        </a:spcBef>
                        <a:spcAft>
                          <a:spcPts val="0"/>
                        </a:spcAft>
                        <a:buNone/>
                      </a:pPr>
                      <a:r>
                        <a:rPr lang="en-US" sz="1440" b="1" u="none" strike="noStrike" cap="none">
                          <a:solidFill>
                            <a:srgbClr val="029DB6"/>
                          </a:solidFill>
                        </a:rPr>
                        <a:t>OPPORTUNITIES</a:t>
                      </a:r>
                      <a:endParaRPr/>
                    </a:p>
                  </a:txBody>
                  <a:tcPr marL="91450" marR="91450" marT="45725" marB="45725"/>
                </a:tc>
                <a:tc>
                  <a:txBody>
                    <a:bodyPr/>
                    <a:lstStyle/>
                    <a:p>
                      <a:pPr marL="0" marR="0" lvl="0" indent="0" algn="ctr" rtl="0">
                        <a:spcBef>
                          <a:spcPts val="0"/>
                        </a:spcBef>
                        <a:spcAft>
                          <a:spcPts val="0"/>
                        </a:spcAft>
                        <a:buNone/>
                      </a:pPr>
                      <a:r>
                        <a:rPr lang="en-US" sz="1440" b="1" u="none" strike="noStrike" cap="none">
                          <a:solidFill>
                            <a:srgbClr val="029DB6"/>
                          </a:solidFill>
                        </a:rPr>
                        <a:t>THREATS</a:t>
                      </a:r>
                      <a:endParaRPr/>
                    </a:p>
                  </a:txBody>
                  <a:tcPr marL="91450" marR="91450" marT="45725" marB="45725"/>
                </a:tc>
                <a:extLst>
                  <a:ext uri="{0D108BD9-81ED-4DB2-BD59-A6C34878D82A}">
                    <a16:rowId xmlns:a16="http://schemas.microsoft.com/office/drawing/2014/main" val="10004"/>
                  </a:ext>
                </a:extLst>
              </a:tr>
              <a:tr h="2023470">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Assess current services available at little or no cost for mental health screening and treatment for youth.</a:t>
                      </a:r>
                      <a:endParaRPr lang="en-US" sz="1440" b="0" i="0" u="none" strike="noStrike" cap="none" dirty="0">
                        <a:solidFill>
                          <a:schemeClr val="dk1"/>
                        </a:solidFill>
                        <a:effectLst/>
                        <a:latin typeface="Roboto"/>
                        <a:ea typeface="Roboto"/>
                        <a:cs typeface="Roboto"/>
                        <a:sym typeface="Arial"/>
                      </a:endParaRP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Expand partnership with mental health providers in the county such as the school guidance counselors and private facilities that work with youth and adolescents.</a:t>
                      </a:r>
                      <a:endParaRPr sz="1440" u="none" strike="noStrike" cap="none" dirty="0"/>
                    </a:p>
                  </a:txBody>
                  <a:tcPr marL="91450" marR="91450" marT="45725" marB="45725"/>
                </a:tc>
                <a:tc>
                  <a:txBody>
                    <a:bodyPr/>
                    <a:lstStyle/>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Impact of COVID pandemic on mental, physical and emotional health on kids from birth to age five.</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Trauma among kids from birth to age five as measured by Adverse Childhood Experiences (ACEs).</a:t>
                      </a:r>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22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17" name="Google Shape;317;p20"/>
          <p:cNvSpPr txBox="1"/>
          <p:nvPr/>
        </p:nvSpPr>
        <p:spPr>
          <a:xfrm>
            <a:off x="457260" y="394949"/>
            <a:ext cx="6461700" cy="12372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SWOT Analysis Tool</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Priority #4: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Reproductive Health</a:t>
            </a:r>
            <a:endParaRPr kumimoji="0" lang="en-US"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graphicFrame>
        <p:nvGraphicFramePr>
          <p:cNvPr id="3" name="Google Shape;179;p7">
            <a:extLst>
              <a:ext uri="{FF2B5EF4-FFF2-40B4-BE49-F238E27FC236}">
                <a16:creationId xmlns:a16="http://schemas.microsoft.com/office/drawing/2014/main" id="{A2A635EB-051A-3FA4-80F7-EDD7FDAE1641}"/>
              </a:ext>
            </a:extLst>
          </p:cNvPr>
          <p:cNvGraphicFramePr/>
          <p:nvPr>
            <p:extLst>
              <p:ext uri="{D42A27DB-BD31-4B8C-83A1-F6EECF244321}">
                <p14:modId xmlns:p14="http://schemas.microsoft.com/office/powerpoint/2010/main" val="3821681998"/>
              </p:ext>
            </p:extLst>
          </p:nvPr>
        </p:nvGraphicFramePr>
        <p:xfrm>
          <a:off x="177800" y="1468314"/>
          <a:ext cx="6997700" cy="8024532"/>
        </p:xfrm>
        <a:graphic>
          <a:graphicData uri="http://schemas.openxmlformats.org/drawingml/2006/table">
            <a:tbl>
              <a:tblPr firstRow="1" bandRow="1">
                <a:noFill/>
                <a:tableStyleId>{E7EFA9DE-48CC-4311-AE1E-35E88C37F541}</a:tableStyleId>
              </a:tblPr>
              <a:tblGrid>
                <a:gridCol w="3609242">
                  <a:extLst>
                    <a:ext uri="{9D8B030D-6E8A-4147-A177-3AD203B41FA5}">
                      <a16:colId xmlns:a16="http://schemas.microsoft.com/office/drawing/2014/main" val="20000"/>
                    </a:ext>
                  </a:extLst>
                </a:gridCol>
                <a:gridCol w="3388458">
                  <a:extLst>
                    <a:ext uri="{9D8B030D-6E8A-4147-A177-3AD203B41FA5}">
                      <a16:colId xmlns:a16="http://schemas.microsoft.com/office/drawing/2014/main" val="236275008"/>
                    </a:ext>
                  </a:extLst>
                </a:gridCol>
              </a:tblGrid>
              <a:tr h="305732">
                <a:tc gridSpan="2">
                  <a:txBody>
                    <a:bodyPr/>
                    <a:lstStyle/>
                    <a:p>
                      <a:pPr marL="0" marR="0" lvl="0" indent="0" algn="ctr" rtl="0">
                        <a:spcBef>
                          <a:spcPts val="0"/>
                        </a:spcBef>
                        <a:spcAft>
                          <a:spcPts val="0"/>
                        </a:spcAft>
                        <a:buNone/>
                      </a:pPr>
                      <a:r>
                        <a:rPr lang="en-US" sz="1440" b="1" u="none" strike="noStrike" cap="none">
                          <a:solidFill>
                            <a:srgbClr val="029DB6"/>
                          </a:solidFill>
                        </a:rPr>
                        <a:t>INTERNAL</a:t>
                      </a:r>
                      <a:endParaRPr/>
                    </a:p>
                  </a:txBody>
                  <a:tcPr marL="91450" marR="91450" marT="45725" marB="45725">
                    <a:solidFill>
                      <a:srgbClr val="D2ECED"/>
                    </a:solidFill>
                  </a:tcPr>
                </a:tc>
                <a:tc hMerge="1">
                  <a:txBody>
                    <a:bodyPr/>
                    <a:lstStyle/>
                    <a:p>
                      <a:endParaRPr lang="en-US"/>
                    </a:p>
                  </a:txBody>
                  <a:tcPr/>
                </a:tc>
                <a:extLst>
                  <a:ext uri="{0D108BD9-81ED-4DB2-BD59-A6C34878D82A}">
                    <a16:rowId xmlns:a16="http://schemas.microsoft.com/office/drawing/2014/main" val="10000"/>
                  </a:ext>
                </a:extLst>
              </a:tr>
              <a:tr h="305732">
                <a:tc>
                  <a:txBody>
                    <a:bodyPr/>
                    <a:lstStyle/>
                    <a:p>
                      <a:pPr marL="0" marR="0" lvl="0" indent="0" algn="ctr" rtl="0">
                        <a:spcBef>
                          <a:spcPts val="0"/>
                        </a:spcBef>
                        <a:spcAft>
                          <a:spcPts val="0"/>
                        </a:spcAft>
                        <a:buNone/>
                      </a:pPr>
                      <a:r>
                        <a:rPr lang="en-US" sz="1440" b="1" u="none" strike="noStrike" cap="none">
                          <a:solidFill>
                            <a:srgbClr val="029DB6"/>
                          </a:solidFill>
                        </a:rPr>
                        <a:t>STRENGTHS</a:t>
                      </a:r>
                      <a:endParaRPr/>
                    </a:p>
                  </a:txBody>
                  <a:tcPr marL="91450" marR="91450" marT="45725" marB="45725"/>
                </a:tc>
                <a:tc>
                  <a:txBody>
                    <a:bodyPr/>
                    <a:lstStyle/>
                    <a:p>
                      <a:pPr marL="0" marR="0" lvl="0" indent="0" algn="ctr" rtl="0">
                        <a:spcBef>
                          <a:spcPts val="0"/>
                        </a:spcBef>
                        <a:spcAft>
                          <a:spcPts val="0"/>
                        </a:spcAft>
                        <a:buNone/>
                      </a:pPr>
                      <a:r>
                        <a:rPr lang="en-US" sz="1440" b="1" u="none" strike="noStrike" cap="none">
                          <a:solidFill>
                            <a:srgbClr val="029DB6"/>
                          </a:solidFill>
                        </a:rPr>
                        <a:t>WEAKNESSES</a:t>
                      </a:r>
                      <a:endParaRPr/>
                    </a:p>
                  </a:txBody>
                  <a:tcPr marL="91450" marR="91450" marT="45725" marB="45725"/>
                </a:tc>
                <a:extLst>
                  <a:ext uri="{0D108BD9-81ED-4DB2-BD59-A6C34878D82A}">
                    <a16:rowId xmlns:a16="http://schemas.microsoft.com/office/drawing/2014/main" val="10001"/>
                  </a:ext>
                </a:extLst>
              </a:tr>
              <a:tr h="3974401">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Expanding Opportunities for Teen Mothers and Families program.</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b="0" i="0" u="none" strike="noStrike" cap="none" dirty="0">
                          <a:solidFill>
                            <a:schemeClr val="dk1"/>
                          </a:solidFill>
                          <a:effectLst/>
                          <a:latin typeface="Roboto"/>
                          <a:ea typeface="Roboto"/>
                          <a:cs typeface="Roboto"/>
                          <a:sym typeface="Arial"/>
                        </a:rPr>
                        <a:t>Implementation of </a:t>
                      </a:r>
                      <a:r>
                        <a:rPr lang="en-US" sz="1440" u="none" strike="noStrike" cap="none" dirty="0"/>
                        <a:t>AC/DC: Accessing Condoms in Darlington County program.</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b="0" i="0" u="none" strike="noStrike" cap="none" dirty="0">
                          <a:solidFill>
                            <a:schemeClr val="dk1"/>
                          </a:solidFill>
                          <a:effectLst/>
                          <a:latin typeface="Roboto"/>
                          <a:ea typeface="Roboto"/>
                          <a:cs typeface="Roboto"/>
                          <a:sym typeface="Arial"/>
                        </a:rPr>
                        <a:t>Existing partnership with Fact Forward and former recipient of funding to support programs that reduce transmission of sexually transmitted infections and unintended pregnancy among teens. </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b="0" i="0" u="none" strike="noStrike" cap="none" dirty="0">
                          <a:solidFill>
                            <a:schemeClr val="dk1"/>
                          </a:solidFill>
                          <a:effectLst/>
                          <a:latin typeface="Roboto"/>
                          <a:ea typeface="Roboto"/>
                          <a:cs typeface="Roboto"/>
                          <a:sym typeface="Arial"/>
                        </a:rPr>
                        <a:t>Strong existing partnership with </a:t>
                      </a:r>
                      <a:r>
                        <a:rPr lang="en-US" sz="1440" b="0" i="0" u="none" strike="noStrike" cap="none" dirty="0" err="1">
                          <a:solidFill>
                            <a:schemeClr val="dk1"/>
                          </a:solidFill>
                          <a:effectLst/>
                          <a:latin typeface="Roboto"/>
                          <a:ea typeface="Roboto"/>
                          <a:cs typeface="Roboto"/>
                          <a:sym typeface="Arial"/>
                        </a:rPr>
                        <a:t>CareSouth</a:t>
                      </a:r>
                      <a:r>
                        <a:rPr lang="en-US" sz="1440" b="0" i="0" u="none" strike="noStrike" cap="none" dirty="0">
                          <a:solidFill>
                            <a:schemeClr val="dk1"/>
                          </a:solidFill>
                          <a:effectLst/>
                          <a:latin typeface="Roboto"/>
                          <a:ea typeface="Roboto"/>
                          <a:cs typeface="Roboto"/>
                          <a:sym typeface="Arial"/>
                        </a:rPr>
                        <a:t> Carolina to expand efforts to address reproductive health among teens. </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b="0" i="0" u="none" strike="noStrike" cap="none" dirty="0">
                          <a:solidFill>
                            <a:schemeClr val="dk1"/>
                          </a:solidFill>
                          <a:effectLst/>
                          <a:latin typeface="Roboto"/>
                          <a:ea typeface="Roboto"/>
                          <a:cs typeface="Roboto"/>
                          <a:sym typeface="Arial"/>
                        </a:rPr>
                        <a:t>Established partnership with Nurse Family Partnership program in Darlington County. </a:t>
                      </a:r>
                    </a:p>
                  </a:txBody>
                  <a:tcPr marL="91450" marR="91450" marT="45725" marB="45725"/>
                </a:tc>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Continued funding to support programs.</a:t>
                      </a:r>
                      <a:endParaRPr lang="en-US" sz="1440" b="0" i="0" u="none" strike="noStrike" cap="none" dirty="0">
                        <a:solidFill>
                          <a:schemeClr val="dk1"/>
                        </a:solidFill>
                        <a:effectLst/>
                        <a:latin typeface="Roboto"/>
                        <a:ea typeface="Roboto"/>
                        <a:cs typeface="Roboto"/>
                        <a:sym typeface="Arial"/>
                      </a:endParaRPr>
                    </a:p>
                  </a:txBody>
                  <a:tcPr marL="91450" marR="91450" marT="45725" marB="45725"/>
                </a:tc>
                <a:extLst>
                  <a:ext uri="{0D108BD9-81ED-4DB2-BD59-A6C34878D82A}">
                    <a16:rowId xmlns:a16="http://schemas.microsoft.com/office/drawing/2014/main" val="10002"/>
                  </a:ext>
                </a:extLst>
              </a:tr>
              <a:tr h="305732">
                <a:tc gridSpan="2">
                  <a:txBody>
                    <a:bodyPr/>
                    <a:lstStyle/>
                    <a:p>
                      <a:pPr marL="0" marR="0" lvl="0" indent="0" algn="ctr" rtl="0">
                        <a:spcBef>
                          <a:spcPts val="0"/>
                        </a:spcBef>
                        <a:spcAft>
                          <a:spcPts val="0"/>
                        </a:spcAft>
                        <a:buNone/>
                      </a:pPr>
                      <a:r>
                        <a:rPr lang="en-US" sz="1440" b="1" u="none" strike="noStrike" cap="none">
                          <a:solidFill>
                            <a:srgbClr val="029DB6"/>
                          </a:solidFill>
                        </a:rPr>
                        <a:t>EXTERNAL</a:t>
                      </a:r>
                      <a:endParaRPr/>
                    </a:p>
                  </a:txBody>
                  <a:tcPr marL="91450" marR="91450" marT="45725" marB="45725">
                    <a:solidFill>
                      <a:srgbClr val="D2ECED"/>
                    </a:solidFill>
                  </a:tcPr>
                </a:tc>
                <a:tc hMerge="1">
                  <a:txBody>
                    <a:bodyPr/>
                    <a:lstStyle/>
                    <a:p>
                      <a:endParaRPr lang="en-US"/>
                    </a:p>
                  </a:txBody>
                  <a:tcPr/>
                </a:tc>
                <a:extLst>
                  <a:ext uri="{0D108BD9-81ED-4DB2-BD59-A6C34878D82A}">
                    <a16:rowId xmlns:a16="http://schemas.microsoft.com/office/drawing/2014/main" val="10003"/>
                  </a:ext>
                </a:extLst>
              </a:tr>
              <a:tr h="370579">
                <a:tc>
                  <a:txBody>
                    <a:bodyPr/>
                    <a:lstStyle/>
                    <a:p>
                      <a:pPr marL="0" marR="0" lvl="0" indent="0" algn="ctr" rtl="0">
                        <a:spcBef>
                          <a:spcPts val="0"/>
                        </a:spcBef>
                        <a:spcAft>
                          <a:spcPts val="0"/>
                        </a:spcAft>
                        <a:buNone/>
                      </a:pPr>
                      <a:r>
                        <a:rPr lang="en-US" sz="1440" b="1" u="none" strike="noStrike" cap="none">
                          <a:solidFill>
                            <a:srgbClr val="029DB6"/>
                          </a:solidFill>
                        </a:rPr>
                        <a:t>OPPORTUNITIES</a:t>
                      </a:r>
                      <a:endParaRPr/>
                    </a:p>
                  </a:txBody>
                  <a:tcPr marL="91450" marR="91450" marT="45725" marB="45725"/>
                </a:tc>
                <a:tc>
                  <a:txBody>
                    <a:bodyPr/>
                    <a:lstStyle/>
                    <a:p>
                      <a:pPr marL="0" marR="0" lvl="0" indent="0" algn="ctr" rtl="0">
                        <a:spcBef>
                          <a:spcPts val="0"/>
                        </a:spcBef>
                        <a:spcAft>
                          <a:spcPts val="0"/>
                        </a:spcAft>
                        <a:buNone/>
                      </a:pPr>
                      <a:r>
                        <a:rPr lang="en-US" sz="1440" b="1" u="none" strike="noStrike" cap="none">
                          <a:solidFill>
                            <a:srgbClr val="029DB6"/>
                          </a:solidFill>
                        </a:rPr>
                        <a:t>THREATS</a:t>
                      </a:r>
                      <a:endParaRPr/>
                    </a:p>
                  </a:txBody>
                  <a:tcPr marL="91450" marR="91450" marT="45725" marB="45725"/>
                </a:tc>
                <a:extLst>
                  <a:ext uri="{0D108BD9-81ED-4DB2-BD59-A6C34878D82A}">
                    <a16:rowId xmlns:a16="http://schemas.microsoft.com/office/drawing/2014/main" val="10004"/>
                  </a:ext>
                </a:extLst>
              </a:tr>
              <a:tr h="2679577">
                <a:tc>
                  <a:txBody>
                    <a:bodyPr/>
                    <a:lstStyle/>
                    <a:p>
                      <a:pPr marL="285750" marR="0" lvl="0" indent="-285750" algn="l" rtl="0">
                        <a:spcBef>
                          <a:spcPts val="0"/>
                        </a:spcBef>
                        <a:spcAft>
                          <a:spcPts val="0"/>
                        </a:spcAft>
                        <a:buFont typeface="Arial" panose="020B0604020202020204" pitchFamily="34" charset="0"/>
                        <a:buChar char="•"/>
                      </a:pPr>
                      <a:r>
                        <a:rPr lang="en-US" sz="1440" dirty="0"/>
                        <a:t>Need to engage additional partners who serve pregnant and parenting teens to refer expecting parents and young parents to programs. </a:t>
                      </a:r>
                    </a:p>
                    <a:p>
                      <a:pPr marL="285750" marR="0" lvl="0" indent="-285750" algn="l" rtl="0">
                        <a:spcBef>
                          <a:spcPts val="0"/>
                        </a:spcBef>
                        <a:spcAft>
                          <a:spcPts val="0"/>
                        </a:spcAft>
                        <a:buFont typeface="Arial" panose="020B0604020202020204" pitchFamily="34" charset="0"/>
                        <a:buChar char="•"/>
                      </a:pPr>
                      <a:r>
                        <a:rPr lang="en-US" sz="1440" dirty="0"/>
                        <a:t>Need to engage clinical partners in collaborative efforts to increase screening and treatment for </a:t>
                      </a:r>
                      <a:r>
                        <a:rPr lang="en-US" sz="1440" b="0" i="0" u="none" strike="noStrike" cap="none" dirty="0">
                          <a:solidFill>
                            <a:schemeClr val="dk1"/>
                          </a:solidFill>
                          <a:effectLst/>
                          <a:latin typeface="Roboto"/>
                          <a:ea typeface="Roboto"/>
                          <a:cs typeface="Roboto"/>
                          <a:sym typeface="Arial"/>
                        </a:rPr>
                        <a:t>sexually transmitted infections among teens.</a:t>
                      </a:r>
                    </a:p>
                    <a:p>
                      <a:pPr marL="285750" marR="0" lvl="0" indent="-285750" algn="l" rtl="0">
                        <a:spcBef>
                          <a:spcPts val="0"/>
                        </a:spcBef>
                        <a:spcAft>
                          <a:spcPts val="0"/>
                        </a:spcAft>
                        <a:buFont typeface="Arial" panose="020B0604020202020204" pitchFamily="34" charset="0"/>
                        <a:buChar char="•"/>
                      </a:pPr>
                      <a:r>
                        <a:rPr lang="en-US" sz="1440" dirty="0"/>
                        <a:t>Partnership with Coker University to continue outreach with adolescents and young adults.</a:t>
                      </a:r>
                    </a:p>
                  </a:txBody>
                  <a:tcPr marL="91450" marR="91450" marT="45725" marB="45725"/>
                </a:tc>
                <a:tc>
                  <a:txBody>
                    <a:bodyPr/>
                    <a:lstStyle/>
                    <a:p>
                      <a:pPr marL="285750" marR="0" lvl="0" indent="-285750" algn="l" rtl="0">
                        <a:spcBef>
                          <a:spcPts val="0"/>
                        </a:spcBef>
                        <a:spcAft>
                          <a:spcPts val="0"/>
                        </a:spcAft>
                        <a:buFont typeface="Arial" panose="020B0604020202020204" pitchFamily="34" charset="0"/>
                        <a:buChar char="•"/>
                      </a:pPr>
                      <a:r>
                        <a:rPr lang="en-US" sz="1440" dirty="0"/>
                        <a:t>Darlington County School District is using the Glencoe textbook to cover health and reproductive education. This curricula meets the health and safety standards for South Carolina but is not considered an evidence-based program (EBP) that has demonstrated positive outcomes on sexual behaviors; list of EBPs: </a:t>
                      </a:r>
                      <a:r>
                        <a:rPr lang="en-US" sz="1440" dirty="0">
                          <a:hlinkClick r:id="rId4"/>
                        </a:rPr>
                        <a:t>https://www.etr.org/ebi/programs/</a:t>
                      </a:r>
                      <a:endParaRPr lang="en-US" sz="1440" dirty="0"/>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2692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17" name="Google Shape;317;p20"/>
          <p:cNvSpPr txBox="1"/>
          <p:nvPr/>
        </p:nvSpPr>
        <p:spPr>
          <a:xfrm>
            <a:off x="457260" y="394949"/>
            <a:ext cx="6461700" cy="9786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SWOT Analysis Tool</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Priority #5: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Men’s Health</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graphicFrame>
        <p:nvGraphicFramePr>
          <p:cNvPr id="3" name="Google Shape;179;p7">
            <a:extLst>
              <a:ext uri="{FF2B5EF4-FFF2-40B4-BE49-F238E27FC236}">
                <a16:creationId xmlns:a16="http://schemas.microsoft.com/office/drawing/2014/main" id="{A2A635EB-051A-3FA4-80F7-EDD7FDAE1641}"/>
              </a:ext>
            </a:extLst>
          </p:cNvPr>
          <p:cNvGraphicFramePr/>
          <p:nvPr>
            <p:extLst>
              <p:ext uri="{D42A27DB-BD31-4B8C-83A1-F6EECF244321}">
                <p14:modId xmlns:p14="http://schemas.microsoft.com/office/powerpoint/2010/main" val="3843052047"/>
              </p:ext>
            </p:extLst>
          </p:nvPr>
        </p:nvGraphicFramePr>
        <p:xfrm>
          <a:off x="215900" y="1557214"/>
          <a:ext cx="6896100" cy="7078308"/>
        </p:xfrm>
        <a:graphic>
          <a:graphicData uri="http://schemas.openxmlformats.org/drawingml/2006/table">
            <a:tbl>
              <a:tblPr firstRow="1" bandRow="1">
                <a:noFill/>
                <a:tableStyleId>{E7EFA9DE-48CC-4311-AE1E-35E88C37F541}</a:tableStyleId>
              </a:tblPr>
              <a:tblGrid>
                <a:gridCol w="3695700">
                  <a:extLst>
                    <a:ext uri="{9D8B030D-6E8A-4147-A177-3AD203B41FA5}">
                      <a16:colId xmlns:a16="http://schemas.microsoft.com/office/drawing/2014/main" val="20000"/>
                    </a:ext>
                  </a:extLst>
                </a:gridCol>
                <a:gridCol w="3200400">
                  <a:extLst>
                    <a:ext uri="{9D8B030D-6E8A-4147-A177-3AD203B41FA5}">
                      <a16:colId xmlns:a16="http://schemas.microsoft.com/office/drawing/2014/main" val="2568014966"/>
                    </a:ext>
                  </a:extLst>
                </a:gridCol>
              </a:tblGrid>
              <a:tr h="266669">
                <a:tc gridSpan="2">
                  <a:txBody>
                    <a:bodyPr/>
                    <a:lstStyle/>
                    <a:p>
                      <a:pPr marL="0" marR="0" lvl="0" indent="0" algn="ctr" rtl="0">
                        <a:spcBef>
                          <a:spcPts val="0"/>
                        </a:spcBef>
                        <a:spcAft>
                          <a:spcPts val="0"/>
                        </a:spcAft>
                        <a:buNone/>
                      </a:pPr>
                      <a:r>
                        <a:rPr lang="en-US" sz="1440" b="1" u="none" strike="noStrike" cap="none" dirty="0">
                          <a:solidFill>
                            <a:srgbClr val="029DB6"/>
                          </a:solidFill>
                        </a:rPr>
                        <a:t>INTERNAL</a:t>
                      </a:r>
                      <a:endParaRPr dirty="0"/>
                    </a:p>
                  </a:txBody>
                  <a:tcPr marL="91450" marR="91450" marT="45725" marB="45725">
                    <a:solidFill>
                      <a:srgbClr val="D2ECED"/>
                    </a:solidFill>
                  </a:tcPr>
                </a:tc>
                <a:tc hMerge="1">
                  <a:txBody>
                    <a:bodyPr/>
                    <a:lstStyle/>
                    <a:p>
                      <a:pPr marL="0" marR="0" lvl="0" indent="0" algn="ctr" rtl="0">
                        <a:spcBef>
                          <a:spcPts val="0"/>
                        </a:spcBef>
                        <a:spcAft>
                          <a:spcPts val="0"/>
                        </a:spcAft>
                        <a:buNone/>
                      </a:pPr>
                      <a:endParaRPr dirty="0"/>
                    </a:p>
                  </a:txBody>
                  <a:tcPr marL="91450" marR="91450" marT="45725" marB="45725">
                    <a:solidFill>
                      <a:srgbClr val="D2ECED"/>
                    </a:solidFill>
                  </a:tcPr>
                </a:tc>
                <a:extLst>
                  <a:ext uri="{0D108BD9-81ED-4DB2-BD59-A6C34878D82A}">
                    <a16:rowId xmlns:a16="http://schemas.microsoft.com/office/drawing/2014/main" val="10000"/>
                  </a:ext>
                </a:extLst>
              </a:tr>
              <a:tr h="266669">
                <a:tc>
                  <a:txBody>
                    <a:bodyPr/>
                    <a:lstStyle/>
                    <a:p>
                      <a:pPr marL="0" marR="0" lvl="0" indent="0" algn="ctr" rtl="0">
                        <a:spcBef>
                          <a:spcPts val="0"/>
                        </a:spcBef>
                        <a:spcAft>
                          <a:spcPts val="0"/>
                        </a:spcAft>
                        <a:buNone/>
                      </a:pPr>
                      <a:r>
                        <a:rPr lang="en-US" sz="1440" b="1" u="none" strike="noStrike" cap="none">
                          <a:solidFill>
                            <a:srgbClr val="029DB6"/>
                          </a:solidFill>
                        </a:rPr>
                        <a:t>STRENGTHS</a:t>
                      </a:r>
                      <a:endParaRPr/>
                    </a:p>
                  </a:txBody>
                  <a:tcPr marL="91450" marR="91450" marT="45725" marB="45725"/>
                </a:tc>
                <a:tc>
                  <a:txBody>
                    <a:bodyPr/>
                    <a:lstStyle/>
                    <a:p>
                      <a:pPr marL="0" marR="0" lvl="0" indent="0" algn="ctr" rtl="0">
                        <a:spcBef>
                          <a:spcPts val="0"/>
                        </a:spcBef>
                        <a:spcAft>
                          <a:spcPts val="0"/>
                        </a:spcAft>
                        <a:buNone/>
                      </a:pPr>
                      <a:r>
                        <a:rPr lang="en-US" sz="1440" b="1" u="none" strike="noStrike" cap="none">
                          <a:solidFill>
                            <a:srgbClr val="029DB6"/>
                          </a:solidFill>
                        </a:rPr>
                        <a:t>WEAKNESSES</a:t>
                      </a:r>
                      <a:endParaRPr/>
                    </a:p>
                  </a:txBody>
                  <a:tcPr marL="91450" marR="91450" marT="45725" marB="45725"/>
                </a:tc>
                <a:extLst>
                  <a:ext uri="{0D108BD9-81ED-4DB2-BD59-A6C34878D82A}">
                    <a16:rowId xmlns:a16="http://schemas.microsoft.com/office/drawing/2014/main" val="10001"/>
                  </a:ext>
                </a:extLst>
              </a:tr>
              <a:tr h="3548674">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Parents as Teachers (PAT) program includes screening regularly to assess current needs of family and children. </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Resource and Referral Network connects families to needed resources, strengthening protective factors and fostering positive change. </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b="0" i="0" u="none" strike="noStrike" cap="none" dirty="0">
                          <a:solidFill>
                            <a:schemeClr val="dk1"/>
                          </a:solidFill>
                          <a:effectLst/>
                          <a:latin typeface="Roboto"/>
                          <a:ea typeface="Roboto"/>
                          <a:cs typeface="Roboto"/>
                          <a:sym typeface="Arial"/>
                        </a:rPr>
                        <a:t>Existing partnership with SC Cancer Alliance to support programs that increase </a:t>
                      </a:r>
                      <a:r>
                        <a:rPr lang="en-US" sz="1440" dirty="0"/>
                        <a:t>awareness and screening for cancers among men in county. </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b="0" i="0" u="none" strike="noStrike" cap="none" dirty="0">
                          <a:solidFill>
                            <a:schemeClr val="dk1"/>
                          </a:solidFill>
                          <a:effectLst/>
                          <a:latin typeface="Roboto"/>
                          <a:ea typeface="Roboto"/>
                          <a:cs typeface="Roboto"/>
                          <a:sym typeface="Arial"/>
                        </a:rPr>
                        <a:t>The Men’s Health Initiative has brought together a wide range of partners to address cancer disparities in African American men. </a:t>
                      </a:r>
                    </a:p>
                  </a:txBody>
                  <a:tcPr marL="91450" marR="91450" marT="45725" marB="45725"/>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40" u="none" strike="noStrike" cap="none" dirty="0"/>
                        <a:t>Continued funding to support programs.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440" u="none" strike="noStrike" cap="none" dirty="0"/>
                        <a:t>Need to engage more non-traditional partners (barber shops, auto shops, etc.) to reach men who may be missed in traditional recruitment efforts. </a:t>
                      </a:r>
                    </a:p>
                  </a:txBody>
                  <a:tcPr marL="91450" marR="91450" marT="45725" marB="45725"/>
                </a:tc>
                <a:extLst>
                  <a:ext uri="{0D108BD9-81ED-4DB2-BD59-A6C34878D82A}">
                    <a16:rowId xmlns:a16="http://schemas.microsoft.com/office/drawing/2014/main" val="10002"/>
                  </a:ext>
                </a:extLst>
              </a:tr>
              <a:tr h="266669">
                <a:tc gridSpan="2">
                  <a:txBody>
                    <a:bodyPr/>
                    <a:lstStyle/>
                    <a:p>
                      <a:pPr marL="0" marR="0" lvl="0" indent="0" algn="ctr" rtl="0">
                        <a:spcBef>
                          <a:spcPts val="0"/>
                        </a:spcBef>
                        <a:spcAft>
                          <a:spcPts val="0"/>
                        </a:spcAft>
                        <a:buNone/>
                      </a:pPr>
                      <a:r>
                        <a:rPr lang="en-US" sz="1440" b="1" u="none" strike="noStrike" cap="none">
                          <a:solidFill>
                            <a:srgbClr val="029DB6"/>
                          </a:solidFill>
                        </a:rPr>
                        <a:t>EXTERNAL</a:t>
                      </a:r>
                      <a:endParaRPr/>
                    </a:p>
                  </a:txBody>
                  <a:tcPr marL="91450" marR="91450" marT="45725" marB="45725">
                    <a:solidFill>
                      <a:srgbClr val="D2ECED"/>
                    </a:solidFill>
                  </a:tcPr>
                </a:tc>
                <a:tc hMerge="1">
                  <a:txBody>
                    <a:bodyPr/>
                    <a:lstStyle/>
                    <a:p>
                      <a:pPr marL="0" marR="0" lvl="0" indent="0" algn="ctr" rtl="0">
                        <a:spcBef>
                          <a:spcPts val="0"/>
                        </a:spcBef>
                        <a:spcAft>
                          <a:spcPts val="0"/>
                        </a:spcAft>
                        <a:buNone/>
                      </a:pPr>
                      <a:endParaRPr/>
                    </a:p>
                  </a:txBody>
                  <a:tcPr marL="91450" marR="91450" marT="45725" marB="45725">
                    <a:solidFill>
                      <a:srgbClr val="D2ECED"/>
                    </a:solidFill>
                  </a:tcPr>
                </a:tc>
                <a:extLst>
                  <a:ext uri="{0D108BD9-81ED-4DB2-BD59-A6C34878D82A}">
                    <a16:rowId xmlns:a16="http://schemas.microsoft.com/office/drawing/2014/main" val="10003"/>
                  </a:ext>
                </a:extLst>
              </a:tr>
              <a:tr h="293688">
                <a:tc>
                  <a:txBody>
                    <a:bodyPr/>
                    <a:lstStyle/>
                    <a:p>
                      <a:pPr marL="0" marR="0" lvl="0" indent="0" algn="ctr" rtl="0">
                        <a:spcBef>
                          <a:spcPts val="0"/>
                        </a:spcBef>
                        <a:spcAft>
                          <a:spcPts val="0"/>
                        </a:spcAft>
                        <a:buNone/>
                      </a:pPr>
                      <a:r>
                        <a:rPr lang="en-US" sz="1440" b="1" u="none" strike="noStrike" cap="none">
                          <a:solidFill>
                            <a:srgbClr val="029DB6"/>
                          </a:solidFill>
                        </a:rPr>
                        <a:t>OPPORTUNITIES</a:t>
                      </a:r>
                      <a:endParaRPr/>
                    </a:p>
                  </a:txBody>
                  <a:tcPr marL="91450" marR="91450" marT="45725" marB="45725"/>
                </a:tc>
                <a:tc>
                  <a:txBody>
                    <a:bodyPr/>
                    <a:lstStyle/>
                    <a:p>
                      <a:pPr marL="0" marR="0" lvl="0" indent="0" algn="ctr" rtl="0">
                        <a:spcBef>
                          <a:spcPts val="0"/>
                        </a:spcBef>
                        <a:spcAft>
                          <a:spcPts val="0"/>
                        </a:spcAft>
                        <a:buNone/>
                      </a:pPr>
                      <a:r>
                        <a:rPr lang="en-US" sz="1440" b="1" u="none" strike="noStrike" cap="none">
                          <a:solidFill>
                            <a:srgbClr val="029DB6"/>
                          </a:solidFill>
                        </a:rPr>
                        <a:t>THREATS</a:t>
                      </a:r>
                      <a:endParaRPr/>
                    </a:p>
                  </a:txBody>
                  <a:tcPr marL="91450" marR="91450" marT="45725" marB="45725"/>
                </a:tc>
                <a:extLst>
                  <a:ext uri="{0D108BD9-81ED-4DB2-BD59-A6C34878D82A}">
                    <a16:rowId xmlns:a16="http://schemas.microsoft.com/office/drawing/2014/main" val="10004"/>
                  </a:ext>
                </a:extLst>
              </a:tr>
              <a:tr h="1642960">
                <a:tc>
                  <a:txBody>
                    <a:bodyPr/>
                    <a:lstStyle/>
                    <a:p>
                      <a:pPr marL="285750" marR="0" lvl="0" indent="-285750" algn="l" rtl="0">
                        <a:spcBef>
                          <a:spcPts val="0"/>
                        </a:spcBef>
                        <a:spcAft>
                          <a:spcPts val="0"/>
                        </a:spcAft>
                        <a:buFont typeface="Arial" panose="020B0604020202020204" pitchFamily="34" charset="0"/>
                        <a:buChar char="•"/>
                      </a:pPr>
                      <a:r>
                        <a:rPr lang="en-US" sz="1440" dirty="0"/>
                        <a:t>Need to engage clinical partners in collaborate efforts to increase awareness and screening for cancers among men in county.</a:t>
                      </a:r>
                    </a:p>
                    <a:p>
                      <a:pPr marL="285750" marR="0" lvl="0" indent="-285750" algn="l" rtl="0">
                        <a:spcBef>
                          <a:spcPts val="0"/>
                        </a:spcBef>
                        <a:spcAft>
                          <a:spcPts val="0"/>
                        </a:spcAft>
                        <a:buFont typeface="Arial" panose="020B0604020202020204" pitchFamily="34" charset="0"/>
                        <a:buChar char="•"/>
                      </a:pPr>
                      <a:r>
                        <a:rPr lang="en-US" sz="1440" dirty="0"/>
                        <a:t>DCFS Board Chair is involved with the SC Cancer Alliance Men’s Health Initiative to raise awareness of cancer disparities among men and increase screenings among men in Darlington County. </a:t>
                      </a:r>
                      <a:endParaRPr sz="1440" dirty="0"/>
                    </a:p>
                  </a:txBody>
                  <a:tcPr marL="91450" marR="91450" marT="45725" marB="45725"/>
                </a:tc>
                <a:tc>
                  <a:txBody>
                    <a:bodyPr/>
                    <a:lstStyle/>
                    <a:p>
                      <a:pPr marL="285750" marR="0" lvl="0" indent="-285750" algn="l" rtl="0">
                        <a:spcBef>
                          <a:spcPts val="0"/>
                        </a:spcBef>
                        <a:spcAft>
                          <a:spcPts val="0"/>
                        </a:spcAft>
                        <a:buFont typeface="Arial" panose="020B0604020202020204" pitchFamily="34" charset="0"/>
                        <a:buChar char="•"/>
                      </a:pPr>
                      <a:r>
                        <a:rPr lang="en-US" sz="1440" dirty="0"/>
                        <a:t>Darlington County ranks 28th highest in cancer incidence among African American men in South Carolina.</a:t>
                      </a:r>
                    </a:p>
                    <a:p>
                      <a:pPr marL="0" marR="0" lvl="0" indent="0" algn="l" rtl="0">
                        <a:spcBef>
                          <a:spcPts val="0"/>
                        </a:spcBef>
                        <a:spcAft>
                          <a:spcPts val="0"/>
                        </a:spcAft>
                        <a:buFont typeface="Arial" panose="020B0604020202020204" pitchFamily="34" charset="0"/>
                        <a:buNone/>
                      </a:pPr>
                      <a:r>
                        <a:rPr lang="en-US" sz="1440" dirty="0"/>
                        <a:t> </a:t>
                      </a:r>
                      <a:endParaRPr sz="1440" dirty="0"/>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327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17" name="Google Shape;317;p20"/>
          <p:cNvSpPr txBox="1"/>
          <p:nvPr/>
        </p:nvSpPr>
        <p:spPr>
          <a:xfrm>
            <a:off x="434360" y="843082"/>
            <a:ext cx="6461700" cy="5354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Program Reflections Tool: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Cost Analysis</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3" name="Table 2">
            <a:extLst>
              <a:ext uri="{FF2B5EF4-FFF2-40B4-BE49-F238E27FC236}">
                <a16:creationId xmlns:a16="http://schemas.microsoft.com/office/drawing/2014/main" id="{F656678C-A7A9-8FC0-0E1F-0E3C07B9C0F8}"/>
              </a:ext>
            </a:extLst>
          </p:cNvPr>
          <p:cNvGraphicFramePr>
            <a:graphicFrameLocks noGrp="1"/>
          </p:cNvGraphicFramePr>
          <p:nvPr>
            <p:extLst>
              <p:ext uri="{D42A27DB-BD31-4B8C-83A1-F6EECF244321}">
                <p14:modId xmlns:p14="http://schemas.microsoft.com/office/powerpoint/2010/main" val="3999131844"/>
              </p:ext>
            </p:extLst>
          </p:nvPr>
        </p:nvGraphicFramePr>
        <p:xfrm>
          <a:off x="75304" y="1654177"/>
          <a:ext cx="7163696" cy="5440513"/>
        </p:xfrm>
        <a:graphic>
          <a:graphicData uri="http://schemas.openxmlformats.org/drawingml/2006/table">
            <a:tbl>
              <a:tblPr>
                <a:effectLst>
                  <a:outerShdw blurRad="50800" dist="38100" dir="2700000" algn="tl" rotWithShape="0">
                    <a:prstClr val="black">
                      <a:alpha val="40000"/>
                    </a:prstClr>
                  </a:outerShdw>
                </a:effectLst>
                <a:tableStyleId>{0505E3EF-67EA-436B-97B2-0124C06EBD24}</a:tableStyleId>
              </a:tblPr>
              <a:tblGrid>
                <a:gridCol w="1485256">
                  <a:extLst>
                    <a:ext uri="{9D8B030D-6E8A-4147-A177-3AD203B41FA5}">
                      <a16:colId xmlns:a16="http://schemas.microsoft.com/office/drawing/2014/main" val="1232634306"/>
                    </a:ext>
                  </a:extLst>
                </a:gridCol>
                <a:gridCol w="605697">
                  <a:extLst>
                    <a:ext uri="{9D8B030D-6E8A-4147-A177-3AD203B41FA5}">
                      <a16:colId xmlns:a16="http://schemas.microsoft.com/office/drawing/2014/main" val="3313366841"/>
                    </a:ext>
                  </a:extLst>
                </a:gridCol>
                <a:gridCol w="618744">
                  <a:extLst>
                    <a:ext uri="{9D8B030D-6E8A-4147-A177-3AD203B41FA5}">
                      <a16:colId xmlns:a16="http://schemas.microsoft.com/office/drawing/2014/main" val="2259420134"/>
                    </a:ext>
                  </a:extLst>
                </a:gridCol>
                <a:gridCol w="625315">
                  <a:extLst>
                    <a:ext uri="{9D8B030D-6E8A-4147-A177-3AD203B41FA5}">
                      <a16:colId xmlns:a16="http://schemas.microsoft.com/office/drawing/2014/main" val="3817499804"/>
                    </a:ext>
                  </a:extLst>
                </a:gridCol>
                <a:gridCol w="636285">
                  <a:extLst>
                    <a:ext uri="{9D8B030D-6E8A-4147-A177-3AD203B41FA5}">
                      <a16:colId xmlns:a16="http://schemas.microsoft.com/office/drawing/2014/main" val="1386752216"/>
                    </a:ext>
                  </a:extLst>
                </a:gridCol>
                <a:gridCol w="725165">
                  <a:extLst>
                    <a:ext uri="{9D8B030D-6E8A-4147-A177-3AD203B41FA5}">
                      <a16:colId xmlns:a16="http://schemas.microsoft.com/office/drawing/2014/main" val="2501615320"/>
                    </a:ext>
                  </a:extLst>
                </a:gridCol>
                <a:gridCol w="661950">
                  <a:extLst>
                    <a:ext uri="{9D8B030D-6E8A-4147-A177-3AD203B41FA5}">
                      <a16:colId xmlns:a16="http://schemas.microsoft.com/office/drawing/2014/main" val="128963107"/>
                    </a:ext>
                  </a:extLst>
                </a:gridCol>
                <a:gridCol w="845200">
                  <a:extLst>
                    <a:ext uri="{9D8B030D-6E8A-4147-A177-3AD203B41FA5}">
                      <a16:colId xmlns:a16="http://schemas.microsoft.com/office/drawing/2014/main" val="879109410"/>
                    </a:ext>
                  </a:extLst>
                </a:gridCol>
                <a:gridCol w="960084">
                  <a:extLst>
                    <a:ext uri="{9D8B030D-6E8A-4147-A177-3AD203B41FA5}">
                      <a16:colId xmlns:a16="http://schemas.microsoft.com/office/drawing/2014/main" val="1844530559"/>
                    </a:ext>
                  </a:extLst>
                </a:gridCol>
              </a:tblGrid>
              <a:tr h="1349839">
                <a:tc>
                  <a:txBody>
                    <a:bodyPr/>
                    <a:lstStyle/>
                    <a:p>
                      <a:pPr algn="l" rtl="0" fontAlgn="b"/>
                      <a:r>
                        <a:rPr lang="en-US" sz="1100" b="1" u="none" strike="noStrike" dirty="0">
                          <a:solidFill>
                            <a:srgbClr val="000000"/>
                          </a:solidFill>
                          <a:effectLst/>
                        </a:rPr>
                        <a:t>Program Name </a:t>
                      </a:r>
                    </a:p>
                    <a:p>
                      <a:pPr algn="l" rtl="0" fontAlgn="b"/>
                      <a:r>
                        <a:rPr lang="en-US" sz="1100" b="1" u="none" strike="noStrike" dirty="0">
                          <a:solidFill>
                            <a:srgbClr val="000000"/>
                          </a:solidFill>
                          <a:effectLst/>
                        </a:rPr>
                        <a:t>(FY21-22)</a:t>
                      </a:r>
                      <a:endParaRPr lang="en-US" sz="1100" b="1" i="0" u="none" strike="noStrike" dirty="0">
                        <a:solidFill>
                          <a:srgbClr val="000000"/>
                        </a:solidFill>
                        <a:effectLst/>
                        <a:latin typeface="Roboto" panose="02000000000000000000" pitchFamily="2" charset="0"/>
                      </a:endParaRPr>
                    </a:p>
                  </a:txBody>
                  <a:tcPr marL="4336" marR="4336" marT="433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r" rtl="0" fontAlgn="b"/>
                      <a:r>
                        <a:rPr lang="en-US" sz="1100" b="1" u="none" strike="noStrike" dirty="0">
                          <a:solidFill>
                            <a:srgbClr val="000000"/>
                          </a:solidFill>
                          <a:effectLst/>
                        </a:rPr>
                        <a:t>State Funding</a:t>
                      </a:r>
                      <a:endParaRPr lang="en-US" sz="110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r" rtl="0" fontAlgn="b"/>
                      <a:r>
                        <a:rPr lang="en-US" sz="1100" b="1" u="none" strike="noStrike" dirty="0">
                          <a:solidFill>
                            <a:srgbClr val="000000"/>
                          </a:solidFill>
                          <a:effectLst/>
                        </a:rPr>
                        <a:t>Federal Funding</a:t>
                      </a:r>
                      <a:endParaRPr lang="en-US" sz="110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r" rtl="0" fontAlgn="b"/>
                      <a:r>
                        <a:rPr lang="en-US" sz="1100" b="1" u="none" strike="noStrike" dirty="0">
                          <a:solidFill>
                            <a:srgbClr val="000000"/>
                          </a:solidFill>
                          <a:effectLst/>
                        </a:rPr>
                        <a:t>Private Funding</a:t>
                      </a:r>
                      <a:endParaRPr lang="en-US" sz="110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r" rtl="0" fontAlgn="b"/>
                      <a:r>
                        <a:rPr lang="en-US" sz="1100" b="1" u="none" strike="noStrike">
                          <a:solidFill>
                            <a:srgbClr val="000000"/>
                          </a:solidFill>
                          <a:effectLst/>
                        </a:rPr>
                        <a:t>Total Budget</a:t>
                      </a:r>
                      <a:endParaRPr lang="en-US" sz="1100" b="1" i="0" u="none" strike="noStrike">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r" rtl="0" fontAlgn="b"/>
                      <a:r>
                        <a:rPr lang="en-US" sz="1100" b="1" u="none" strike="noStrike" dirty="0">
                          <a:solidFill>
                            <a:srgbClr val="242424"/>
                          </a:solidFill>
                          <a:effectLst/>
                        </a:rPr>
                        <a:t># served </a:t>
                      </a:r>
                      <a:endParaRPr lang="en-US" sz="1100" b="1" i="0" u="none" strike="noStrike" dirty="0">
                        <a:solidFill>
                          <a:srgbClr val="242424"/>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r" rtl="0" fontAlgn="b"/>
                      <a:r>
                        <a:rPr lang="en-US" sz="1100" b="1" u="none" strike="noStrike" dirty="0">
                          <a:solidFill>
                            <a:srgbClr val="242424"/>
                          </a:solidFill>
                          <a:effectLst/>
                        </a:rPr>
                        <a:t>Cost per unit: budget / # served</a:t>
                      </a:r>
                      <a:endParaRPr lang="en-US" sz="1100" b="1" i="0" u="none" strike="noStrike" dirty="0">
                        <a:solidFill>
                          <a:srgbClr val="242424"/>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r" rtl="0" fontAlgn="b"/>
                      <a:r>
                        <a:rPr lang="en-US" sz="1100" b="1" u="none" strike="noStrike">
                          <a:solidFill>
                            <a:srgbClr val="242424"/>
                          </a:solidFill>
                          <a:effectLst/>
                        </a:rPr>
                        <a:t># families enrolled ≥ 9 mths</a:t>
                      </a:r>
                      <a:endParaRPr lang="en-US" sz="1100" b="1" i="0" u="none" strike="noStrike">
                        <a:solidFill>
                          <a:srgbClr val="242424"/>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lgn="r" rtl="0" fontAlgn="b"/>
                      <a:r>
                        <a:rPr lang="en-US" sz="1100" b="1" u="none" strike="noStrike" dirty="0">
                          <a:solidFill>
                            <a:srgbClr val="242424"/>
                          </a:solidFill>
                          <a:effectLst/>
                        </a:rPr>
                        <a:t>Cost per success: TOTAL budget / # families retained</a:t>
                      </a:r>
                      <a:endParaRPr lang="en-US" sz="1100" b="1" i="0" u="none" strike="noStrike" dirty="0">
                        <a:solidFill>
                          <a:srgbClr val="242424"/>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4227672898"/>
                  </a:ext>
                </a:extLst>
              </a:tr>
              <a:tr h="410369">
                <a:tc>
                  <a:txBody>
                    <a:bodyPr/>
                    <a:lstStyle/>
                    <a:p>
                      <a:pPr algn="l" rtl="0" fontAlgn="b"/>
                      <a:r>
                        <a:rPr lang="en-US" sz="1050" b="1" u="none" strike="noStrike" dirty="0">
                          <a:solidFill>
                            <a:srgbClr val="000000"/>
                          </a:solidFill>
                          <a:effectLst/>
                        </a:rPr>
                        <a:t>Parents as Teachers (PAT) Program</a:t>
                      </a:r>
                      <a:endParaRPr lang="en-US" sz="1050" b="1" i="0" u="none" strike="noStrike" dirty="0">
                        <a:solidFill>
                          <a:srgbClr val="000000"/>
                        </a:solidFill>
                        <a:effectLst/>
                        <a:latin typeface="Roboto" panose="02000000000000000000" pitchFamily="2" charset="0"/>
                      </a:endParaRPr>
                    </a:p>
                  </a:txBody>
                  <a:tcPr marL="4336" marR="52031" marT="433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$65,063</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$80,272</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$1,286</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1" u="none" strike="noStrike" dirty="0">
                          <a:solidFill>
                            <a:srgbClr val="000000"/>
                          </a:solidFill>
                          <a:effectLst/>
                        </a:rPr>
                        <a:t>$146,620</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a:solidFill>
                            <a:srgbClr val="000000"/>
                          </a:solidFill>
                          <a:effectLst/>
                        </a:rPr>
                        <a:t> </a:t>
                      </a:r>
                      <a:endParaRPr lang="en-US" sz="1050" b="0" i="0" u="none" strike="noStrike">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dirty="0">
                          <a:solidFill>
                            <a:srgbClr val="000000"/>
                          </a:solidFill>
                          <a:effectLst/>
                        </a:rPr>
                        <a:t> </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dirty="0">
                          <a:solidFill>
                            <a:srgbClr val="000000"/>
                          </a:solidFill>
                          <a:effectLst/>
                        </a:rPr>
                        <a:t>36</a:t>
                      </a:r>
                    </a:p>
                    <a:p>
                      <a:pPr algn="r" fontAlgn="b"/>
                      <a:r>
                        <a:rPr lang="en-US" sz="1050" b="0" i="0" u="none" strike="noStrike" dirty="0">
                          <a:solidFill>
                            <a:srgbClr val="000000"/>
                          </a:solidFill>
                          <a:effectLst/>
                          <a:latin typeface="Roboto" panose="02000000000000000000" pitchFamily="2" charset="0"/>
                        </a:rPr>
                        <a:t>families</a:t>
                      </a: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1" u="none" strike="noStrike" dirty="0">
                          <a:solidFill>
                            <a:srgbClr val="000000"/>
                          </a:solidFill>
                          <a:effectLst/>
                        </a:rPr>
                        <a:t>$4,073 </a:t>
                      </a:r>
                    </a:p>
                    <a:p>
                      <a:pPr algn="r" fontAlgn="b"/>
                      <a:r>
                        <a:rPr lang="en-US" sz="1050" b="1" u="none" strike="noStrike" dirty="0">
                          <a:solidFill>
                            <a:srgbClr val="000000"/>
                          </a:solidFill>
                          <a:effectLst/>
                        </a:rPr>
                        <a:t>per family</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100402977"/>
                  </a:ext>
                </a:extLst>
              </a:tr>
              <a:tr h="492940">
                <a:tc>
                  <a:txBody>
                    <a:bodyPr/>
                    <a:lstStyle/>
                    <a:p>
                      <a:pPr algn="l" rtl="0" fontAlgn="b"/>
                      <a:r>
                        <a:rPr lang="en-US" sz="1050" b="1" u="none" strike="noStrike" baseline="0" dirty="0">
                          <a:solidFill>
                            <a:srgbClr val="000000"/>
                          </a:solidFill>
                          <a:effectLst/>
                        </a:rPr>
                        <a:t>Strengthening Families</a:t>
                      </a:r>
                      <a:endParaRPr lang="en-US" sz="1050" b="1" i="0" u="none" strike="noStrike" baseline="0" dirty="0">
                        <a:solidFill>
                          <a:srgbClr val="000000"/>
                        </a:solidFill>
                        <a:effectLst/>
                        <a:latin typeface="Roboto" panose="02000000000000000000" pitchFamily="2" charset="0"/>
                      </a:endParaRPr>
                    </a:p>
                  </a:txBody>
                  <a:tcPr marL="4336" marR="52031" marT="433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baseline="0" dirty="0">
                          <a:solidFill>
                            <a:srgbClr val="000000"/>
                          </a:solidFill>
                          <a:effectLst/>
                        </a:rPr>
                        <a:t>$0</a:t>
                      </a:r>
                      <a:endParaRPr lang="en-US" sz="1050" b="0" i="0" u="none" strike="noStrike" baseline="0"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baseline="0" dirty="0">
                          <a:solidFill>
                            <a:srgbClr val="000000"/>
                          </a:solidFill>
                          <a:effectLst/>
                        </a:rPr>
                        <a:t>$0</a:t>
                      </a:r>
                      <a:endParaRPr lang="en-US" sz="1050" b="0" i="0" u="none" strike="noStrike" baseline="0"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baseline="0" dirty="0">
                          <a:solidFill>
                            <a:srgbClr val="000000"/>
                          </a:solidFill>
                          <a:effectLst/>
                        </a:rPr>
                        <a:t>$39,227</a:t>
                      </a:r>
                      <a:endParaRPr lang="en-US" sz="1050" b="0" i="0" u="none" strike="noStrike" baseline="0"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1" u="none" strike="noStrike" baseline="0" dirty="0">
                          <a:solidFill>
                            <a:srgbClr val="000000"/>
                          </a:solidFill>
                          <a:effectLst/>
                        </a:rPr>
                        <a:t>$39,227</a:t>
                      </a:r>
                      <a:endParaRPr lang="en-US" sz="1050" b="1" i="0" u="none" strike="noStrike" baseline="0"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baseline="0" dirty="0">
                          <a:solidFill>
                            <a:srgbClr val="000000"/>
                          </a:solidFill>
                          <a:effectLst/>
                        </a:rPr>
                        <a:t> </a:t>
                      </a:r>
                      <a:endParaRPr lang="en-US" sz="1050" b="0" i="0" u="none" strike="noStrike" baseline="0"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baseline="0">
                          <a:solidFill>
                            <a:srgbClr val="000000"/>
                          </a:solidFill>
                          <a:effectLst/>
                        </a:rPr>
                        <a:t> </a:t>
                      </a:r>
                      <a:endParaRPr lang="en-US" sz="1050" b="0" i="0" u="none" strike="noStrike" baseline="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baseline="0" dirty="0">
                          <a:solidFill>
                            <a:srgbClr val="000000"/>
                          </a:solidFill>
                          <a:effectLst/>
                        </a:rPr>
                        <a:t>13</a:t>
                      </a:r>
                    </a:p>
                    <a:p>
                      <a:pPr algn="r" fontAlgn="b"/>
                      <a:r>
                        <a:rPr lang="en-US" sz="1050" b="0" i="0" u="none" strike="noStrike" dirty="0">
                          <a:solidFill>
                            <a:srgbClr val="000000"/>
                          </a:solidFill>
                          <a:effectLst/>
                          <a:latin typeface="Roboto" panose="02000000000000000000" pitchFamily="2" charset="0"/>
                        </a:rPr>
                        <a:t>families</a:t>
                      </a:r>
                      <a:endParaRPr lang="en-US" sz="1050" b="0" i="0" u="none" strike="noStrike" baseline="0"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1" u="none" strike="noStrike" baseline="0" dirty="0">
                          <a:solidFill>
                            <a:srgbClr val="000000"/>
                          </a:solidFill>
                          <a:effectLst/>
                        </a:rPr>
                        <a:t>$3,017</a:t>
                      </a:r>
                    </a:p>
                    <a:p>
                      <a:pPr algn="r" fontAlgn="b"/>
                      <a:r>
                        <a:rPr lang="en-US" sz="1050" b="1" u="none" strike="noStrike" baseline="0" dirty="0">
                          <a:solidFill>
                            <a:srgbClr val="000000"/>
                          </a:solidFill>
                          <a:effectLst/>
                        </a:rPr>
                        <a:t>per family</a:t>
                      </a:r>
                      <a:endParaRPr lang="en-US" sz="1050" b="1" i="0" u="none" strike="noStrike" baseline="0"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208618472"/>
                  </a:ext>
                </a:extLst>
              </a:tr>
              <a:tr h="521937">
                <a:tc>
                  <a:txBody>
                    <a:bodyPr/>
                    <a:lstStyle/>
                    <a:p>
                      <a:pPr algn="l" rtl="0" fontAlgn="b"/>
                      <a:r>
                        <a:rPr lang="en-US" sz="1050" b="1" u="none" strike="noStrike" dirty="0" err="1">
                          <a:solidFill>
                            <a:srgbClr val="000000"/>
                          </a:solidFill>
                          <a:effectLst/>
                        </a:rPr>
                        <a:t>Motheread</a:t>
                      </a:r>
                      <a:r>
                        <a:rPr lang="en-US" sz="1050" b="1" u="none" strike="noStrike" dirty="0">
                          <a:solidFill>
                            <a:srgbClr val="000000"/>
                          </a:solidFill>
                          <a:effectLst/>
                        </a:rPr>
                        <a:t>/</a:t>
                      </a:r>
                      <a:r>
                        <a:rPr lang="en-US" sz="1050" b="1" u="none" strike="noStrike" dirty="0" err="1">
                          <a:solidFill>
                            <a:srgbClr val="000000"/>
                          </a:solidFill>
                          <a:effectLst/>
                        </a:rPr>
                        <a:t>Fatheread</a:t>
                      </a:r>
                      <a:r>
                        <a:rPr lang="en-US" sz="1050" b="1" u="none" strike="noStrike" dirty="0">
                          <a:solidFill>
                            <a:srgbClr val="000000"/>
                          </a:solidFill>
                          <a:effectLst/>
                        </a:rPr>
                        <a:t> Program</a:t>
                      </a:r>
                      <a:endParaRPr lang="en-US" sz="1050" b="1" i="0" u="none" strike="noStrike" dirty="0">
                        <a:solidFill>
                          <a:srgbClr val="000000"/>
                        </a:solidFill>
                        <a:effectLst/>
                        <a:latin typeface="Roboto" panose="02000000000000000000" pitchFamily="2" charset="0"/>
                      </a:endParaRPr>
                    </a:p>
                  </a:txBody>
                  <a:tcPr marL="4336" marR="52031" marT="433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$19,294</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$0</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$0</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1" u="none" strike="noStrike" dirty="0">
                          <a:solidFill>
                            <a:srgbClr val="000000"/>
                          </a:solidFill>
                          <a:effectLst/>
                        </a:rPr>
                        <a:t>$19,294</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dirty="0">
                          <a:solidFill>
                            <a:srgbClr val="000000"/>
                          </a:solidFill>
                          <a:effectLst/>
                        </a:rPr>
                        <a:t>30 </a:t>
                      </a:r>
                    </a:p>
                    <a:p>
                      <a:pPr algn="r" fontAlgn="b"/>
                      <a:r>
                        <a:rPr lang="en-US" sz="1050" b="0" u="none" strike="noStrike" dirty="0">
                          <a:solidFill>
                            <a:srgbClr val="000000"/>
                          </a:solidFill>
                          <a:effectLst/>
                        </a:rPr>
                        <a:t>children</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dirty="0">
                          <a:solidFill>
                            <a:srgbClr val="000000"/>
                          </a:solidFill>
                          <a:effectLst/>
                        </a:rPr>
                        <a:t>$643 </a:t>
                      </a:r>
                    </a:p>
                    <a:p>
                      <a:pPr algn="r" fontAlgn="b"/>
                      <a:r>
                        <a:rPr lang="en-US" sz="1050" b="0" u="none" strike="noStrike" dirty="0">
                          <a:solidFill>
                            <a:srgbClr val="000000"/>
                          </a:solidFill>
                          <a:effectLst/>
                        </a:rPr>
                        <a:t>per child</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dirty="0">
                          <a:solidFill>
                            <a:srgbClr val="000000"/>
                          </a:solidFill>
                          <a:effectLst/>
                        </a:rPr>
                        <a:t>15</a:t>
                      </a:r>
                    </a:p>
                    <a:p>
                      <a:pPr algn="r" fontAlgn="b"/>
                      <a:r>
                        <a:rPr lang="en-US" sz="1050" b="0" i="0" u="none" strike="noStrike" dirty="0">
                          <a:solidFill>
                            <a:srgbClr val="000000"/>
                          </a:solidFill>
                          <a:effectLst/>
                          <a:latin typeface="Roboto" panose="02000000000000000000" pitchFamily="2" charset="0"/>
                        </a:rPr>
                        <a:t>families</a:t>
                      </a: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1" u="none" strike="noStrike" dirty="0">
                          <a:solidFill>
                            <a:srgbClr val="000000"/>
                          </a:solidFill>
                          <a:effectLst/>
                        </a:rPr>
                        <a:t>$1,286 </a:t>
                      </a:r>
                    </a:p>
                    <a:p>
                      <a:pPr algn="r" fontAlgn="b"/>
                      <a:r>
                        <a:rPr lang="en-US" sz="1050" b="1" u="none" strike="noStrike" dirty="0">
                          <a:solidFill>
                            <a:srgbClr val="000000"/>
                          </a:solidFill>
                          <a:effectLst/>
                        </a:rPr>
                        <a:t>per family</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3186689297"/>
                  </a:ext>
                </a:extLst>
              </a:tr>
              <a:tr h="693071">
                <a:tc>
                  <a:txBody>
                    <a:bodyPr/>
                    <a:lstStyle/>
                    <a:p>
                      <a:pPr algn="l" rtl="0" fontAlgn="b"/>
                      <a:r>
                        <a:rPr lang="en-US" sz="1050" b="1" u="none" strike="noStrike" dirty="0">
                          <a:solidFill>
                            <a:srgbClr val="000000"/>
                          </a:solidFill>
                          <a:effectLst/>
                        </a:rPr>
                        <a:t>Core Functions and Community Education</a:t>
                      </a:r>
                      <a:endParaRPr lang="en-US" sz="1050" b="1" i="0" u="none" strike="noStrike" dirty="0">
                        <a:solidFill>
                          <a:srgbClr val="000000"/>
                        </a:solidFill>
                        <a:effectLst/>
                        <a:latin typeface="Roboto" panose="02000000000000000000" pitchFamily="2" charset="0"/>
                      </a:endParaRPr>
                    </a:p>
                  </a:txBody>
                  <a:tcPr marL="4336" marR="52031" marT="433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dirty="0">
                          <a:solidFill>
                            <a:srgbClr val="000000"/>
                          </a:solidFill>
                          <a:effectLst/>
                        </a:rPr>
                        <a:t>$20,044</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dirty="0">
                          <a:solidFill>
                            <a:srgbClr val="000000"/>
                          </a:solidFill>
                          <a:effectLst/>
                        </a:rPr>
                        <a:t>$2,993</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dirty="0">
                          <a:solidFill>
                            <a:srgbClr val="000000"/>
                          </a:solidFill>
                          <a:effectLst/>
                        </a:rPr>
                        <a:t>$2,382</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1" u="none" strike="noStrike" dirty="0">
                          <a:solidFill>
                            <a:srgbClr val="000000"/>
                          </a:solidFill>
                          <a:effectLst/>
                        </a:rPr>
                        <a:t>$25,419</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dirty="0">
                          <a:solidFill>
                            <a:srgbClr val="000000"/>
                          </a:solidFill>
                          <a:effectLst/>
                        </a:rPr>
                        <a:t>1,123 participants</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dirty="0">
                          <a:solidFill>
                            <a:srgbClr val="000000"/>
                          </a:solidFill>
                          <a:effectLst/>
                        </a:rPr>
                        <a:t>$23 per participant</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dirty="0">
                          <a:solidFill>
                            <a:srgbClr val="000000"/>
                          </a:solidFill>
                          <a:effectLst/>
                        </a:rPr>
                        <a:t>32</a:t>
                      </a:r>
                    </a:p>
                    <a:p>
                      <a:pPr algn="r" fontAlgn="b"/>
                      <a:r>
                        <a:rPr lang="en-US" sz="1050" b="0" i="0" u="none" strike="noStrike" dirty="0">
                          <a:solidFill>
                            <a:srgbClr val="000000"/>
                          </a:solidFill>
                          <a:effectLst/>
                          <a:latin typeface="Roboto" panose="02000000000000000000" pitchFamily="2" charset="0"/>
                        </a:rPr>
                        <a:t>events</a:t>
                      </a: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050" b="1" u="none" strike="noStrike" dirty="0">
                        <a:solidFill>
                          <a:srgbClr val="000000"/>
                        </a:solidFill>
                        <a:effectLst/>
                      </a:endParaRPr>
                    </a:p>
                    <a:p>
                      <a:pPr algn="r" fontAlgn="b"/>
                      <a:r>
                        <a:rPr lang="en-US" sz="1050" b="1" u="none" strike="noStrike" dirty="0">
                          <a:solidFill>
                            <a:srgbClr val="000000"/>
                          </a:solidFill>
                          <a:effectLst/>
                        </a:rPr>
                        <a:t>$794 </a:t>
                      </a:r>
                    </a:p>
                    <a:p>
                      <a:pPr algn="r" fontAlgn="b"/>
                      <a:r>
                        <a:rPr lang="en-US" sz="1050" b="1" u="none" strike="noStrike" dirty="0">
                          <a:solidFill>
                            <a:srgbClr val="000000"/>
                          </a:solidFill>
                          <a:effectLst/>
                        </a:rPr>
                        <a:t>per event</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0816864"/>
                  </a:ext>
                </a:extLst>
              </a:tr>
              <a:tr h="563422">
                <a:tc>
                  <a:txBody>
                    <a:bodyPr/>
                    <a:lstStyle/>
                    <a:p>
                      <a:pPr algn="l" rtl="0" fontAlgn="b"/>
                      <a:r>
                        <a:rPr lang="en-US" sz="1050" b="1" u="none" strike="noStrike" dirty="0">
                          <a:solidFill>
                            <a:srgbClr val="000000"/>
                          </a:solidFill>
                          <a:effectLst/>
                        </a:rPr>
                        <a:t>Countdown to Kindergarten</a:t>
                      </a:r>
                      <a:endParaRPr lang="en-US" sz="1050" b="1" i="0" u="none" strike="noStrike" dirty="0">
                        <a:solidFill>
                          <a:srgbClr val="000000"/>
                        </a:solidFill>
                        <a:effectLst/>
                        <a:latin typeface="Roboto" panose="02000000000000000000" pitchFamily="2" charset="0"/>
                      </a:endParaRPr>
                    </a:p>
                  </a:txBody>
                  <a:tcPr marL="4336" marR="52031" marT="433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$14,946</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$28,199</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$5,001</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1" u="none" strike="noStrike" dirty="0">
                          <a:solidFill>
                            <a:srgbClr val="000000"/>
                          </a:solidFill>
                          <a:effectLst/>
                        </a:rPr>
                        <a:t>$48,146</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dirty="0">
                          <a:solidFill>
                            <a:srgbClr val="000000"/>
                          </a:solidFill>
                          <a:effectLst/>
                        </a:rPr>
                        <a:t>36 </a:t>
                      </a:r>
                    </a:p>
                    <a:p>
                      <a:pPr algn="r" fontAlgn="b"/>
                      <a:r>
                        <a:rPr lang="en-US" sz="1050" b="0" u="none" strike="noStrike" dirty="0">
                          <a:solidFill>
                            <a:srgbClr val="000000"/>
                          </a:solidFill>
                          <a:effectLst/>
                        </a:rPr>
                        <a:t>children</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dirty="0">
                          <a:solidFill>
                            <a:srgbClr val="000000"/>
                          </a:solidFill>
                          <a:effectLst/>
                        </a:rPr>
                        <a:t>$1,337</a:t>
                      </a:r>
                    </a:p>
                    <a:p>
                      <a:pPr algn="r" fontAlgn="b"/>
                      <a:r>
                        <a:rPr lang="en-US" sz="1050" b="0" i="0" u="none" strike="noStrike" dirty="0">
                          <a:solidFill>
                            <a:srgbClr val="000000"/>
                          </a:solidFill>
                          <a:effectLst/>
                          <a:latin typeface="Roboto" panose="02000000000000000000" pitchFamily="2" charset="0"/>
                        </a:rPr>
                        <a:t>per child</a:t>
                      </a: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dirty="0">
                          <a:solidFill>
                            <a:srgbClr val="000000"/>
                          </a:solidFill>
                          <a:effectLst/>
                        </a:rPr>
                        <a:t>63 </a:t>
                      </a:r>
                    </a:p>
                    <a:p>
                      <a:pPr algn="r" fontAlgn="b"/>
                      <a:r>
                        <a:rPr lang="en-US" sz="1050" b="0" u="none" strike="noStrike" dirty="0">
                          <a:solidFill>
                            <a:srgbClr val="000000"/>
                          </a:solidFill>
                          <a:effectLst/>
                        </a:rPr>
                        <a:t>families</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US" sz="1050" b="1" u="none" strike="noStrike" dirty="0">
                          <a:solidFill>
                            <a:srgbClr val="000000"/>
                          </a:solidFill>
                          <a:effectLst/>
                        </a:rPr>
                        <a:t>$764 </a:t>
                      </a:r>
                    </a:p>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US" sz="1050" b="1" u="none" strike="noStrike" dirty="0">
                          <a:solidFill>
                            <a:srgbClr val="000000"/>
                          </a:solidFill>
                          <a:effectLst/>
                        </a:rPr>
                        <a:t>per family</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59456046"/>
                  </a:ext>
                </a:extLst>
              </a:tr>
              <a:tr h="458252">
                <a:tc>
                  <a:txBody>
                    <a:bodyPr/>
                    <a:lstStyle/>
                    <a:p>
                      <a:pPr algn="l" rtl="0" fontAlgn="b"/>
                      <a:r>
                        <a:rPr lang="en-US" sz="1050" b="1" u="none" strike="noStrike" dirty="0">
                          <a:solidFill>
                            <a:srgbClr val="000000"/>
                          </a:solidFill>
                          <a:effectLst/>
                        </a:rPr>
                        <a:t>Public Health</a:t>
                      </a:r>
                      <a:endParaRPr lang="en-US" sz="1050" b="1" i="0" u="none" strike="noStrike" dirty="0">
                        <a:solidFill>
                          <a:srgbClr val="000000"/>
                        </a:solidFill>
                        <a:effectLst/>
                        <a:latin typeface="Roboto" panose="02000000000000000000" pitchFamily="2" charset="0"/>
                      </a:endParaRPr>
                    </a:p>
                  </a:txBody>
                  <a:tcPr marL="4336" marR="52031" marT="433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dirty="0">
                          <a:solidFill>
                            <a:srgbClr val="000000"/>
                          </a:solidFill>
                          <a:effectLst/>
                        </a:rPr>
                        <a:t>$9,644</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dirty="0">
                          <a:solidFill>
                            <a:srgbClr val="000000"/>
                          </a:solidFill>
                          <a:effectLst/>
                        </a:rPr>
                        <a:t>$0</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dirty="0">
                          <a:solidFill>
                            <a:srgbClr val="000000"/>
                          </a:solidFill>
                          <a:effectLst/>
                        </a:rPr>
                        <a:t>$13,499</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1" u="none" strike="noStrike" dirty="0">
                          <a:solidFill>
                            <a:srgbClr val="000000"/>
                          </a:solidFill>
                          <a:effectLst/>
                        </a:rPr>
                        <a:t>$23,144</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dirty="0">
                          <a:solidFill>
                            <a:srgbClr val="000000"/>
                          </a:solidFill>
                          <a:effectLst/>
                        </a:rPr>
                        <a:t>1,123 participants</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dirty="0">
                          <a:solidFill>
                            <a:srgbClr val="000000"/>
                          </a:solidFill>
                          <a:effectLst/>
                        </a:rPr>
                        <a:t>$21 per participant</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dirty="0">
                          <a:solidFill>
                            <a:srgbClr val="000000"/>
                          </a:solidFill>
                          <a:effectLst/>
                        </a:rPr>
                        <a:t>32 </a:t>
                      </a:r>
                    </a:p>
                    <a:p>
                      <a:pPr algn="r" fontAlgn="b"/>
                      <a:r>
                        <a:rPr lang="en-US" sz="1050" b="0" u="none" strike="noStrike" dirty="0">
                          <a:solidFill>
                            <a:srgbClr val="000000"/>
                          </a:solidFill>
                          <a:effectLst/>
                        </a:rPr>
                        <a:t>events</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1" u="none" strike="noStrike" dirty="0">
                          <a:solidFill>
                            <a:srgbClr val="000000"/>
                          </a:solidFill>
                          <a:effectLst/>
                        </a:rPr>
                        <a:t>$723 </a:t>
                      </a:r>
                    </a:p>
                    <a:p>
                      <a:pPr algn="r" fontAlgn="b"/>
                      <a:r>
                        <a:rPr lang="en-US" sz="1050" b="1" u="none" strike="noStrike" dirty="0">
                          <a:solidFill>
                            <a:srgbClr val="000000"/>
                          </a:solidFill>
                          <a:effectLst/>
                        </a:rPr>
                        <a:t>per event</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88957245"/>
                  </a:ext>
                </a:extLst>
              </a:tr>
              <a:tr h="580377">
                <a:tc>
                  <a:txBody>
                    <a:bodyPr/>
                    <a:lstStyle/>
                    <a:p>
                      <a:pPr algn="l" rtl="0" fontAlgn="b"/>
                      <a:r>
                        <a:rPr lang="en-US" sz="1050" b="1" u="none" strike="noStrike" dirty="0">
                          <a:solidFill>
                            <a:srgbClr val="000000"/>
                          </a:solidFill>
                          <a:effectLst/>
                        </a:rPr>
                        <a:t>Health and Human Services</a:t>
                      </a:r>
                      <a:endParaRPr lang="en-US" sz="1050" b="1" i="0" u="none" strike="noStrike" dirty="0">
                        <a:solidFill>
                          <a:srgbClr val="000000"/>
                        </a:solidFill>
                        <a:effectLst/>
                        <a:latin typeface="Roboto" panose="02000000000000000000" pitchFamily="2" charset="0"/>
                      </a:endParaRPr>
                    </a:p>
                  </a:txBody>
                  <a:tcPr marL="4336" marR="52031" marT="433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$26,187</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$0</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0" u="none" strike="noStrike" dirty="0">
                          <a:solidFill>
                            <a:srgbClr val="000000"/>
                          </a:solidFill>
                          <a:effectLst/>
                        </a:rPr>
                        <a:t>$152,090</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rtl="0" fontAlgn="b"/>
                      <a:r>
                        <a:rPr lang="en-US" sz="1050" b="1" u="none" strike="noStrike" dirty="0">
                          <a:solidFill>
                            <a:srgbClr val="000000"/>
                          </a:solidFill>
                          <a:effectLst/>
                        </a:rPr>
                        <a:t>$178,277</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a:solidFill>
                            <a:srgbClr val="000000"/>
                          </a:solidFill>
                          <a:effectLst/>
                        </a:rPr>
                        <a:t> </a:t>
                      </a:r>
                      <a:endParaRPr lang="en-US" sz="1050" b="0" i="0" u="none" strike="noStrike">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a:solidFill>
                            <a:srgbClr val="000000"/>
                          </a:solidFill>
                          <a:effectLst/>
                        </a:rPr>
                        <a:t> </a:t>
                      </a:r>
                      <a:endParaRPr lang="en-US" sz="1050" b="0" i="0" u="none" strike="noStrike">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0" u="none" strike="noStrike" dirty="0">
                          <a:solidFill>
                            <a:srgbClr val="000000"/>
                          </a:solidFill>
                          <a:effectLst/>
                        </a:rPr>
                        <a:t>2,599 </a:t>
                      </a:r>
                    </a:p>
                    <a:p>
                      <a:pPr algn="r" fontAlgn="b"/>
                      <a:r>
                        <a:rPr lang="en-US" sz="1050" b="0" u="none" strike="noStrike" dirty="0">
                          <a:solidFill>
                            <a:srgbClr val="000000"/>
                          </a:solidFill>
                          <a:effectLst/>
                        </a:rPr>
                        <a:t>families</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050" b="1" u="none" strike="noStrike" dirty="0">
                          <a:solidFill>
                            <a:srgbClr val="000000"/>
                          </a:solidFill>
                          <a:effectLst/>
                        </a:rPr>
                        <a:t>$69 </a:t>
                      </a:r>
                    </a:p>
                    <a:p>
                      <a:pPr algn="r" fontAlgn="b"/>
                      <a:r>
                        <a:rPr lang="en-US" sz="1050" b="1" u="none" strike="noStrike" dirty="0">
                          <a:solidFill>
                            <a:srgbClr val="000000"/>
                          </a:solidFill>
                          <a:effectLst/>
                        </a:rPr>
                        <a:t>per family</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2643527536"/>
                  </a:ext>
                </a:extLst>
              </a:tr>
              <a:tr h="370306">
                <a:tc>
                  <a:txBody>
                    <a:bodyPr/>
                    <a:lstStyle/>
                    <a:p>
                      <a:pPr algn="l" rtl="0" fontAlgn="b"/>
                      <a:r>
                        <a:rPr lang="en-US" sz="1050" b="1" u="none" strike="noStrike" dirty="0">
                          <a:solidFill>
                            <a:srgbClr val="000000"/>
                          </a:solidFill>
                          <a:effectLst/>
                        </a:rPr>
                        <a:t>Reach Out and Read (ROR) Program</a:t>
                      </a:r>
                      <a:endParaRPr lang="en-US" sz="1050" b="1" i="0" u="none" strike="noStrike" dirty="0">
                        <a:solidFill>
                          <a:srgbClr val="000000"/>
                        </a:solidFill>
                        <a:effectLst/>
                        <a:latin typeface="Roboto" panose="02000000000000000000" pitchFamily="2" charset="0"/>
                      </a:endParaRPr>
                    </a:p>
                  </a:txBody>
                  <a:tcPr marL="4336" marR="52031" marT="433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dirty="0">
                          <a:solidFill>
                            <a:srgbClr val="000000"/>
                          </a:solidFill>
                          <a:effectLst/>
                        </a:rPr>
                        <a:t>$27,454</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i="0" u="none" strike="noStrike" dirty="0">
                          <a:solidFill>
                            <a:srgbClr val="000000"/>
                          </a:solidFill>
                          <a:effectLst/>
                          <a:latin typeface="Roboto" panose="02000000000000000000" pitchFamily="2" charset="0"/>
                        </a:rPr>
                        <a:t>$0</a:t>
                      </a: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0" u="none" strike="noStrike" dirty="0">
                          <a:solidFill>
                            <a:srgbClr val="000000"/>
                          </a:solidFill>
                          <a:effectLst/>
                        </a:rPr>
                        <a:t>$0</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0" fontAlgn="b"/>
                      <a:r>
                        <a:rPr lang="en-US" sz="1050" b="1" u="none" strike="noStrike" dirty="0">
                          <a:solidFill>
                            <a:srgbClr val="000000"/>
                          </a:solidFill>
                          <a:effectLst/>
                        </a:rPr>
                        <a:t>$27,455</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dirty="0">
                          <a:solidFill>
                            <a:srgbClr val="000000"/>
                          </a:solidFill>
                          <a:effectLst/>
                        </a:rPr>
                        <a:t>1,994 books</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dirty="0">
                          <a:solidFill>
                            <a:srgbClr val="000000"/>
                          </a:solidFill>
                          <a:effectLst/>
                        </a:rPr>
                        <a:t>$14 </a:t>
                      </a:r>
                    </a:p>
                    <a:p>
                      <a:pPr algn="r" fontAlgn="b"/>
                      <a:r>
                        <a:rPr lang="en-US" sz="1050" b="0" u="none" strike="noStrike" dirty="0">
                          <a:solidFill>
                            <a:srgbClr val="000000"/>
                          </a:solidFill>
                          <a:effectLst/>
                        </a:rPr>
                        <a:t>per book</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0" u="none" strike="noStrike" dirty="0">
                          <a:solidFill>
                            <a:srgbClr val="000000"/>
                          </a:solidFill>
                          <a:effectLst/>
                        </a:rPr>
                        <a:t> </a:t>
                      </a:r>
                      <a:endParaRPr lang="en-US" sz="1050" b="0"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050" b="1" u="none" strike="noStrike" dirty="0">
                          <a:solidFill>
                            <a:srgbClr val="000000"/>
                          </a:solidFill>
                          <a:effectLst/>
                        </a:rPr>
                        <a:t> </a:t>
                      </a:r>
                      <a:endParaRPr lang="en-US" sz="1050" b="1" i="0" u="none" strike="noStrike" dirty="0">
                        <a:solidFill>
                          <a:srgbClr val="000000"/>
                        </a:solidFill>
                        <a:effectLst/>
                        <a:latin typeface="Roboto" panose="02000000000000000000" pitchFamily="2" charset="0"/>
                      </a:endParaRPr>
                    </a:p>
                  </a:txBody>
                  <a:tcPr marL="4336" marR="4336" marT="4336"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20649006"/>
                  </a:ext>
                </a:extLst>
              </a:tr>
            </a:tbl>
          </a:graphicData>
        </a:graphic>
      </p:graphicFrame>
    </p:spTree>
    <p:extLst>
      <p:ext uri="{BB962C8B-B14F-4D97-AF65-F5344CB8AC3E}">
        <p14:creationId xmlns:p14="http://schemas.microsoft.com/office/powerpoint/2010/main" val="226505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7"/>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96" name="Google Shape;296;p17"/>
          <p:cNvSpPr txBox="1"/>
          <p:nvPr/>
        </p:nvSpPr>
        <p:spPr>
          <a:xfrm>
            <a:off x="518160" y="656588"/>
            <a:ext cx="6461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a:solidFill>
                  <a:srgbClr val="029DB6"/>
                </a:solidFill>
                <a:latin typeface="Montserrat"/>
                <a:ea typeface="Montserrat"/>
                <a:cs typeface="Montserrat"/>
                <a:sym typeface="Montserrat"/>
              </a:rPr>
              <a:t>Objectives</a:t>
            </a:r>
            <a:endParaRPr b="1"/>
          </a:p>
        </p:txBody>
      </p:sp>
      <p:sp>
        <p:nvSpPr>
          <p:cNvPr id="297" name="Google Shape;297;p17"/>
          <p:cNvSpPr/>
          <p:nvPr/>
        </p:nvSpPr>
        <p:spPr>
          <a:xfrm>
            <a:off x="502920" y="1379921"/>
            <a:ext cx="6400800" cy="8513829"/>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1. CHILDREN ARE ADEQUATELY PREPARED FOR SCHOOL. </a:t>
            </a:r>
            <a:endParaRPr sz="1600" dirty="0"/>
          </a:p>
          <a:p>
            <a:pPr>
              <a:lnSpc>
                <a:spcPct val="114000"/>
              </a:lnSpc>
            </a:pPr>
            <a:r>
              <a:rPr lang="en-US" sz="1600" dirty="0">
                <a:solidFill>
                  <a:schemeClr val="dk1"/>
                </a:solidFill>
                <a:latin typeface="Montserrat"/>
                <a:sym typeface="Roboto"/>
              </a:rPr>
              <a:t>There are adequate, available and affordable programs aimed at increasing school readiness and literacy for children living in Darlington County from birth to age 5.  </a:t>
            </a:r>
          </a:p>
          <a:p>
            <a:pPr marL="0" marR="0" lvl="0" indent="0" algn="l" rtl="0">
              <a:lnSpc>
                <a:spcPct val="114000"/>
              </a:lnSpc>
              <a:spcBef>
                <a:spcPts val="0"/>
              </a:spcBef>
              <a:spcAft>
                <a:spcPts val="0"/>
              </a:spcAft>
              <a:buNone/>
            </a:pPr>
            <a:endParaRPr sz="1600" b="1" dirty="0">
              <a:solidFill>
                <a:srgbClr val="029DB6"/>
              </a:solidFill>
              <a:latin typeface="Roboto"/>
              <a:ea typeface="Roboto"/>
              <a:cs typeface="Roboto"/>
              <a:sym typeface="Roboto"/>
            </a:endParaRPr>
          </a:p>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2. CHILDREN ARE CARED FOR IN SAFE ENVIRONMENTS.</a:t>
            </a:r>
            <a:endParaRPr sz="1600" dirty="0"/>
          </a:p>
          <a:p>
            <a:pPr marL="0" lvl="0" indent="0">
              <a:lnSpc>
                <a:spcPct val="114000"/>
              </a:lnSpc>
              <a:buFont typeface="Arial"/>
              <a:buNone/>
            </a:pPr>
            <a:r>
              <a:rPr lang="en-US" sz="1600" dirty="0">
                <a:solidFill>
                  <a:schemeClr val="dk1"/>
                </a:solidFill>
                <a:latin typeface="Montserrat"/>
                <a:sym typeface="Roboto"/>
              </a:rPr>
              <a:t>There are adequate, available and affordable child-care options for children living in Darlington County from birth to age 5. </a:t>
            </a:r>
          </a:p>
          <a:p>
            <a:pPr marL="0" marR="0" lvl="0" indent="0" algn="l" rtl="0">
              <a:lnSpc>
                <a:spcPct val="114000"/>
              </a:lnSpc>
              <a:spcBef>
                <a:spcPts val="0"/>
              </a:spcBef>
              <a:spcAft>
                <a:spcPts val="0"/>
              </a:spcAft>
              <a:buNone/>
            </a:pPr>
            <a:endParaRPr sz="1600" b="1" dirty="0">
              <a:solidFill>
                <a:srgbClr val="029DB6"/>
              </a:solidFill>
              <a:latin typeface="Roboto"/>
              <a:ea typeface="Roboto"/>
              <a:cs typeface="Roboto"/>
              <a:sym typeface="Roboto"/>
            </a:endParaRPr>
          </a:p>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3. CHILDREN ARE EXPOSED TO POSITIVE CHLDHOOD EXPERIENCES (PCEs).</a:t>
            </a:r>
            <a:endParaRPr sz="1600" dirty="0"/>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Montserrat"/>
                <a:cs typeface="Arial"/>
                <a:sym typeface="Roboto"/>
              </a:rPr>
              <a:t>To mitigate the negative impacts of adverse childhood experiences (ACEs), there are adequate, available and affordable programs that </a:t>
            </a:r>
            <a:r>
              <a:rPr lang="en-US" sz="1600" dirty="0">
                <a:latin typeface="Montserrat"/>
                <a:sym typeface="Roboto"/>
              </a:rPr>
              <a:t>aim to increase healthy coping skills for parents and trusted adults of </a:t>
            </a:r>
            <a:r>
              <a:rPr kumimoji="0" lang="en-US" sz="1600" b="0" i="0" u="none" strike="noStrike" kern="0" cap="none" spc="0" normalizeH="0" baseline="0" noProof="0" dirty="0">
                <a:ln>
                  <a:noFill/>
                </a:ln>
                <a:solidFill>
                  <a:srgbClr val="000000"/>
                </a:solidFill>
                <a:effectLst/>
                <a:uLnTx/>
                <a:uFillTx/>
                <a:latin typeface="Montserrat"/>
                <a:cs typeface="Arial"/>
                <a:sym typeface="Roboto"/>
              </a:rPr>
              <a:t>children living in Darlington County from birth to age 5. </a:t>
            </a:r>
          </a:p>
          <a:p>
            <a:pPr marL="342900" marR="0" lvl="0" indent="-241300" algn="l" rtl="0">
              <a:lnSpc>
                <a:spcPct val="114000"/>
              </a:lnSpc>
              <a:spcBef>
                <a:spcPts val="0"/>
              </a:spcBef>
              <a:spcAft>
                <a:spcPts val="0"/>
              </a:spcAft>
              <a:buClr>
                <a:schemeClr val="dk1"/>
              </a:buClr>
              <a:buSzPts val="1600"/>
              <a:buFont typeface="Roboto"/>
              <a:buNone/>
            </a:pPr>
            <a:endParaRPr lang="en-US" sz="1600" b="1" dirty="0">
              <a:solidFill>
                <a:srgbClr val="029DB6"/>
              </a:solidFill>
              <a:latin typeface="Roboto"/>
              <a:ea typeface="Roboto"/>
              <a:cs typeface="Roboto"/>
              <a:sym typeface="Roboto"/>
            </a:endParaRPr>
          </a:p>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4. YOUTH ARE ENGAGING IN HEALTHY SEXUAL BEHAVIORS. </a:t>
            </a:r>
            <a:endParaRPr sz="1600" dirty="0"/>
          </a:p>
          <a:p>
            <a:pPr>
              <a:lnSpc>
                <a:spcPct val="114000"/>
              </a:lnSpc>
            </a:pPr>
            <a:r>
              <a:rPr kumimoji="0" lang="en-US" sz="1600" b="0" i="0" u="none" strike="noStrike" kern="0" cap="none" spc="0" normalizeH="0" baseline="0" noProof="0" dirty="0">
                <a:ln>
                  <a:noFill/>
                </a:ln>
                <a:solidFill>
                  <a:srgbClr val="000000"/>
                </a:solidFill>
                <a:effectLst/>
                <a:uLnTx/>
                <a:uFillTx/>
                <a:latin typeface="Montserrat"/>
                <a:cs typeface="Arial"/>
                <a:sym typeface="Roboto"/>
              </a:rPr>
              <a:t>There are adequate, available and affordable programs that </a:t>
            </a:r>
            <a:r>
              <a:rPr lang="en-US" sz="1600" dirty="0">
                <a:latin typeface="Montserrat"/>
                <a:sym typeface="Roboto"/>
              </a:rPr>
              <a:t>aim to increase skills to prevent unintended pregnancy and the transmission of sexually transmitted infections (STIs) among teens in Darlington County. </a:t>
            </a:r>
            <a:endParaRPr kumimoji="0" lang="en-US" sz="1600" b="0" i="0" u="none" strike="noStrike" kern="0" cap="none" spc="0" normalizeH="0" baseline="0" noProof="0" dirty="0">
              <a:ln>
                <a:noFill/>
              </a:ln>
              <a:solidFill>
                <a:srgbClr val="000000"/>
              </a:solidFill>
              <a:effectLst/>
              <a:uLnTx/>
              <a:uFillTx/>
              <a:latin typeface="Montserrat"/>
              <a:cs typeface="Arial"/>
              <a:sym typeface="Roboto"/>
            </a:endParaRPr>
          </a:p>
          <a:p>
            <a:pPr>
              <a:lnSpc>
                <a:spcPct val="114000"/>
              </a:lnSpc>
            </a:pPr>
            <a:endParaRPr sz="1600" b="1" dirty="0">
              <a:solidFill>
                <a:srgbClr val="029DB6"/>
              </a:solidFill>
              <a:latin typeface="Roboto"/>
              <a:ea typeface="Roboto"/>
              <a:cs typeface="Roboto"/>
              <a:sym typeface="Roboto"/>
            </a:endParaRPr>
          </a:p>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5. MEN ARE HEALTHY AND ENGAGED MEMBERS OF FAMILIES.</a:t>
            </a:r>
            <a:endParaRPr sz="1600" dirty="0"/>
          </a:p>
          <a:p>
            <a:pPr>
              <a:lnSpc>
                <a:spcPct val="114000"/>
              </a:lnSpc>
            </a:pPr>
            <a:r>
              <a:rPr kumimoji="0" lang="en-US" sz="1600" b="0" i="0" u="none" strike="noStrike" kern="0" cap="none" spc="0" normalizeH="0" baseline="0" noProof="0" dirty="0">
                <a:ln>
                  <a:noFill/>
                </a:ln>
                <a:solidFill>
                  <a:srgbClr val="000000"/>
                </a:solidFill>
                <a:effectLst/>
                <a:uLnTx/>
                <a:uFillTx/>
                <a:latin typeface="Montserrat"/>
                <a:cs typeface="Arial"/>
                <a:sym typeface="Roboto"/>
              </a:rPr>
              <a:t>There are adequate, available and affordable </a:t>
            </a:r>
            <a:r>
              <a:rPr lang="en-US" sz="1600" dirty="0">
                <a:latin typeface="Montserrat"/>
                <a:sym typeface="Roboto"/>
              </a:rPr>
              <a:t>efforts</a:t>
            </a:r>
            <a:r>
              <a:rPr kumimoji="0" lang="en-US" sz="1600" b="0" i="0" u="none" strike="noStrike" kern="0" cap="none" spc="0" normalizeH="0" baseline="0" noProof="0" dirty="0">
                <a:ln>
                  <a:noFill/>
                </a:ln>
                <a:solidFill>
                  <a:srgbClr val="000000"/>
                </a:solidFill>
                <a:effectLst/>
                <a:uLnTx/>
                <a:uFillTx/>
                <a:latin typeface="Montserrat"/>
                <a:cs typeface="Arial"/>
                <a:sym typeface="Roboto"/>
              </a:rPr>
              <a:t> that </a:t>
            </a:r>
            <a:r>
              <a:rPr lang="en-US" sz="1600" dirty="0">
                <a:latin typeface="Montserrat"/>
                <a:sym typeface="Roboto"/>
              </a:rPr>
              <a:t>aim to increase the knowledge of cancer disparities and increase the utilization of cancer screening among African American men in Darlington County. </a:t>
            </a:r>
            <a:endParaRPr kumimoji="0" lang="en-US" sz="1600" b="0" i="0" u="none" strike="noStrike" kern="0" cap="none" spc="0" normalizeH="0" baseline="0" noProof="0" dirty="0">
              <a:ln>
                <a:noFill/>
              </a:ln>
              <a:solidFill>
                <a:srgbClr val="000000"/>
              </a:solidFill>
              <a:effectLst/>
              <a:uLnTx/>
              <a:uFillTx/>
              <a:latin typeface="Montserrat"/>
              <a:cs typeface="Arial"/>
              <a:sym typeface="Roboto"/>
            </a:endParaRPr>
          </a:p>
          <a:p>
            <a:pPr>
              <a:lnSpc>
                <a:spcPct val="114000"/>
              </a:lnSpc>
            </a:pPr>
            <a:endParaRPr lang="en-US" sz="1600" dirty="0">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17" name="Google Shape;317;p20"/>
          <p:cNvSpPr txBox="1"/>
          <p:nvPr/>
        </p:nvSpPr>
        <p:spPr>
          <a:xfrm>
            <a:off x="487710" y="404340"/>
            <a:ext cx="6461700"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dirty="0">
                <a:solidFill>
                  <a:srgbClr val="029DB6"/>
                </a:solidFill>
                <a:latin typeface="Montserrat"/>
                <a:ea typeface="Montserrat"/>
                <a:cs typeface="Montserrat"/>
                <a:sym typeface="Montserrat"/>
              </a:rPr>
              <a:t>One: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Children are adequately prepared for school. </a:t>
            </a:r>
            <a:endParaRPr dirty="0">
              <a:latin typeface="Montserrat"/>
              <a:ea typeface="Montserrat"/>
              <a:cs typeface="Montserrat"/>
              <a:sym typeface="Montserrat"/>
            </a:endParaRPr>
          </a:p>
        </p:txBody>
      </p:sp>
      <p:sp>
        <p:nvSpPr>
          <p:cNvPr id="318" name="Google Shape;318;p20"/>
          <p:cNvSpPr/>
          <p:nvPr/>
        </p:nvSpPr>
        <p:spPr>
          <a:xfrm>
            <a:off x="518160" y="1632170"/>
            <a:ext cx="6400800" cy="7602682"/>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STRATEGY 1.1</a:t>
            </a:r>
            <a:endParaRPr dirty="0"/>
          </a:p>
          <a:p>
            <a:pPr marL="91440" marR="0" lvl="0" algn="l" rtl="0">
              <a:spcBef>
                <a:spcPts val="0"/>
              </a:spcBef>
              <a:spcAft>
                <a:spcPts val="0"/>
              </a:spcAft>
              <a:buClr>
                <a:schemeClr val="dk1"/>
              </a:buClr>
              <a:buSzPts val="1440"/>
            </a:pPr>
            <a:r>
              <a:rPr lang="en-US" sz="1600" u="none" strike="noStrike" cap="none" dirty="0"/>
              <a:t>Parents as Teachers (PAT) program</a:t>
            </a:r>
          </a:p>
          <a:p>
            <a:pPr marL="0" marR="0" lvl="0" indent="0" algn="l" rtl="0">
              <a:lnSpc>
                <a:spcPct val="114000"/>
              </a:lnSpc>
              <a:spcBef>
                <a:spcPts val="0"/>
              </a:spcBef>
              <a:spcAft>
                <a:spcPts val="0"/>
              </a:spcAft>
              <a:buNone/>
            </a:pPr>
            <a:endParaRPr sz="1600" b="1"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SMART GOAL(S)</a:t>
            </a:r>
            <a:endParaRPr dirty="0"/>
          </a:p>
          <a:p>
            <a:pPr marL="742950" marR="0" lvl="1" indent="-285750" algn="l" rtl="0">
              <a:lnSpc>
                <a:spcPct val="114000"/>
              </a:lnSpc>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By the end of FY26, we will increase the number of families enrolled in the Parents as Teachers (PAT) program by 25%. </a:t>
            </a:r>
          </a:p>
          <a:p>
            <a:pPr marL="457200" marR="0" lvl="1" algn="l" rtl="0">
              <a:lnSpc>
                <a:spcPct val="114000"/>
              </a:lnSpc>
              <a:spcBef>
                <a:spcPts val="0"/>
              </a:spcBef>
              <a:spcAft>
                <a:spcPts val="0"/>
              </a:spcAft>
              <a:buClr>
                <a:schemeClr val="dk1"/>
              </a:buClr>
              <a:buSzPts val="1600"/>
            </a:pPr>
            <a:endParaRPr sz="1600" b="1" i="0" u="none" strike="noStrike" cap="none"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COMMUNITY COLLABORATOR(S)</a:t>
            </a:r>
            <a:endParaRPr dirty="0"/>
          </a:p>
          <a:p>
            <a:pPr marL="742950" marR="0" lvl="1" indent="-285750" algn="l" rtl="0">
              <a:lnSpc>
                <a:spcPct val="114000"/>
              </a:lnSpc>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We will partner with First Steps 4K and the public school 4K program to recruit younger siblings of 4K students into</a:t>
            </a:r>
            <a:r>
              <a:rPr lang="en-US" sz="1600" b="0" i="0" u="none" strike="noStrike" cap="none" dirty="0">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
                  </a:ext>
                </a:extLst>
              </a:rPr>
              <a:t> </a:t>
            </a:r>
            <a:r>
              <a:rPr lang="en-US" sz="1600" dirty="0">
                <a:solidFill>
                  <a:schemeClr val="dk1"/>
                </a:solidFill>
                <a:latin typeface="Roboto"/>
                <a:ea typeface="Roboto"/>
                <a:cs typeface="Roboto"/>
                <a:sym typeface="Roboto"/>
              </a:rPr>
              <a:t>Parents as Teachers (PAT) program. </a:t>
            </a:r>
            <a:endParaRPr lang="en-US" sz="1600" dirty="0"/>
          </a:p>
          <a:p>
            <a:pPr marL="0" marR="0" lvl="0" indent="0" algn="l" rtl="0">
              <a:lnSpc>
                <a:spcPct val="114000"/>
              </a:lnSpc>
              <a:spcBef>
                <a:spcPts val="0"/>
              </a:spcBef>
              <a:spcAft>
                <a:spcPts val="0"/>
              </a:spcAft>
              <a:buNone/>
            </a:pPr>
            <a:endParaRPr sz="1600" b="1" dirty="0">
              <a:solidFill>
                <a:srgbClr val="029DB6"/>
              </a:solidFill>
              <a:latin typeface="Roboto"/>
              <a:ea typeface="Roboto"/>
              <a:cs typeface="Roboto"/>
              <a:sym typeface="Roboto"/>
            </a:endParaRPr>
          </a:p>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STRATEGY 1.2</a:t>
            </a:r>
            <a:endParaRPr dirty="0"/>
          </a:p>
          <a:p>
            <a:pPr marL="91440" marR="0" lvl="0" algn="l" defTabSz="914400" rtl="0" eaLnBrk="1" fontAlgn="auto" latinLnBrk="0" hangingPunct="1">
              <a:lnSpc>
                <a:spcPct val="100000"/>
              </a:lnSpc>
              <a:spcBef>
                <a:spcPts val="0"/>
              </a:spcBef>
              <a:spcAft>
                <a:spcPts val="0"/>
              </a:spcAft>
              <a:buClr>
                <a:srgbClr val="000000"/>
              </a:buClr>
              <a:buSzPts val="1440"/>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Reach out and Read (ROR) program</a:t>
            </a:r>
            <a:endParaRPr lang="en-US" dirty="0"/>
          </a:p>
          <a:p>
            <a:pPr marL="342900" marR="0" lvl="0" indent="-241300" algn="l" rtl="0">
              <a:lnSpc>
                <a:spcPct val="114000"/>
              </a:lnSpc>
              <a:spcBef>
                <a:spcPts val="0"/>
              </a:spcBef>
              <a:spcAft>
                <a:spcPts val="0"/>
              </a:spcAft>
              <a:buClr>
                <a:schemeClr val="dk1"/>
              </a:buClr>
              <a:buSzPts val="1600"/>
              <a:buFont typeface="Roboto"/>
              <a:buNone/>
            </a:pPr>
            <a:endParaRPr sz="1600" b="1"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SMART GOAL(S)</a:t>
            </a:r>
            <a:endParaRPr dirty="0"/>
          </a:p>
          <a:p>
            <a:pPr marL="742950" lvl="1" indent="-285750">
              <a:lnSpc>
                <a:spcPct val="114000"/>
              </a:lnSpc>
              <a:buSzPts val="1600"/>
              <a:buFont typeface="Arial"/>
              <a:buChar char="•"/>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By the end of FY24, we will increase the number of books prescribed through the Reach out and Read (ROR) program </a:t>
            </a:r>
            <a:r>
              <a:rPr lang="en-US" sz="1600" dirty="0">
                <a:latin typeface="Roboto"/>
                <a:ea typeface="Roboto"/>
                <a:cs typeface="Roboto"/>
                <a:sym typeface="Roboto"/>
              </a:rPr>
              <a:t>by 5%</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a:t>
            </a:r>
          </a:p>
          <a:p>
            <a:pPr marL="742950" lvl="1" indent="-285750">
              <a:lnSpc>
                <a:spcPct val="114000"/>
              </a:lnSpc>
              <a:buSzPts val="1600"/>
              <a:buFont typeface="Arial"/>
              <a:buChar char="•"/>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By the end of FY26, we will increase the number of books prescribed through the Reach out and Read (ROR) program </a:t>
            </a:r>
            <a:r>
              <a:rPr lang="en-US" sz="1600" dirty="0">
                <a:latin typeface="Roboto"/>
                <a:ea typeface="Roboto"/>
                <a:cs typeface="Roboto"/>
                <a:sym typeface="Roboto"/>
              </a:rPr>
              <a:t>by 10%</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 </a:t>
            </a:r>
          </a:p>
          <a:p>
            <a:pPr marL="457200" lvl="1">
              <a:lnSpc>
                <a:spcPct val="114000"/>
              </a:lnSpc>
              <a:buSzPts val="1600"/>
              <a:defRPr/>
            </a:pPr>
            <a:endParaRPr sz="1600" b="1" i="0" u="none" strike="noStrike" cap="none"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COMMUNITY COLLABORATOR(S)</a:t>
            </a:r>
            <a:endParaRPr dirty="0"/>
          </a:p>
          <a:p>
            <a:pPr marL="742950" marR="0" lvl="1" indent="-285750" algn="l" rtl="0">
              <a:lnSpc>
                <a:spcPct val="114000"/>
              </a:lnSpc>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Collaborate with private providers and local federal qualified health centers </a:t>
            </a:r>
            <a:r>
              <a:rPr lang="en-US" sz="1600" dirty="0">
                <a:solidFill>
                  <a:schemeClr val="dk1"/>
                </a:solidFill>
                <a:latin typeface="Roboto"/>
                <a:ea typeface="Roboto"/>
                <a:cs typeface="Roboto"/>
                <a:sym typeface="Roboto"/>
              </a:rPr>
              <a:t>to identify potential healthcare providers for the Reach out and Read (ROR) program.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17" name="Google Shape;317;p20"/>
          <p:cNvSpPr txBox="1"/>
          <p:nvPr/>
        </p:nvSpPr>
        <p:spPr>
          <a:xfrm>
            <a:off x="487710" y="404340"/>
            <a:ext cx="6461700" cy="9786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One </a:t>
            </a:r>
            <a:r>
              <a:rPr lang="en-US" sz="2400" b="1" dirty="0">
                <a:solidFill>
                  <a:srgbClr val="029DB6"/>
                </a:solidFill>
                <a:latin typeface="Montserrat"/>
                <a:ea typeface="Montserrat"/>
                <a:cs typeface="Montserrat"/>
                <a:sym typeface="Montserrat"/>
              </a:rPr>
              <a:t>c</a:t>
            </a:r>
            <a:r>
              <a:rPr kumimoji="0" lang="en-US" sz="2400" b="1" i="0" u="none" strike="noStrike" kern="0" cap="none" spc="0" normalizeH="0" baseline="0" noProof="0" dirty="0" err="1">
                <a:ln>
                  <a:noFill/>
                </a:ln>
                <a:solidFill>
                  <a:srgbClr val="029DB6"/>
                </a:solidFill>
                <a:effectLst/>
                <a:uLnTx/>
                <a:uFillTx/>
                <a:latin typeface="Montserrat"/>
                <a:ea typeface="Montserrat"/>
                <a:cs typeface="Montserrat"/>
                <a:sym typeface="Montserrat"/>
              </a:rPr>
              <a:t>ontinued</a:t>
            </a: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Children are adequately prepared for school. </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318" name="Google Shape;318;p20"/>
          <p:cNvSpPr/>
          <p:nvPr/>
        </p:nvSpPr>
        <p:spPr>
          <a:xfrm>
            <a:off x="355600" y="1632170"/>
            <a:ext cx="6743700" cy="700675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STRATEGY 1.3</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91440" marR="0" lvl="0" algn="l" defTabSz="914400" rtl="0" eaLnBrk="1" fontAlgn="auto" latinLnBrk="0" hangingPunct="1">
              <a:lnSpc>
                <a:spcPct val="100000"/>
              </a:lnSpc>
              <a:spcBef>
                <a:spcPts val="0"/>
              </a:spcBef>
              <a:spcAft>
                <a:spcPts val="0"/>
              </a:spcAft>
              <a:buClr>
                <a:srgbClr val="000000"/>
              </a:buClr>
              <a:buSzPts val="1440"/>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Reach out and Read (ROR) program</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241300" algn="l" defTabSz="914400" rtl="0" eaLnBrk="1" fontAlgn="auto" latinLnBrk="0" hangingPunct="1">
              <a:lnSpc>
                <a:spcPct val="114000"/>
              </a:lnSpc>
              <a:spcBef>
                <a:spcPts val="0"/>
              </a:spcBef>
              <a:spcAft>
                <a:spcPts val="0"/>
              </a:spcAft>
              <a:buClr>
                <a:srgbClr val="000000"/>
              </a:buClr>
              <a:buSzPts val="1600"/>
              <a:buFont typeface="Roboto"/>
              <a:buNone/>
              <a:tabLst/>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SMART GOAL(S)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lvl="1" indent="-285750">
              <a:lnSpc>
                <a:spcPct val="114000"/>
              </a:lnSpc>
              <a:buSzPts val="1600"/>
              <a:buFont typeface="Arial"/>
              <a:buChar char="•"/>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By the end of FY26, we will </a:t>
            </a:r>
            <a:r>
              <a:rPr lang="en-US" sz="1600" dirty="0">
                <a:latin typeface="Roboto"/>
                <a:ea typeface="Roboto"/>
                <a:cs typeface="Roboto"/>
                <a:sym typeface="Roboto"/>
              </a:rPr>
              <a:t>integrate at least one</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 additional</a:t>
            </a:r>
            <a:r>
              <a:rPr lang="en-US" sz="1600" dirty="0">
                <a:latin typeface="Roboto"/>
                <a:ea typeface="Roboto"/>
                <a:cs typeface="Roboto"/>
                <a:sym typeface="Roboto"/>
              </a:rPr>
              <a:t> healthcare provider</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 into the Reach out and Read (ROR) program. </a:t>
            </a:r>
          </a:p>
          <a:p>
            <a:pPr marL="457200" lvl="1">
              <a:lnSpc>
                <a:spcPct val="114000"/>
              </a:lnSpc>
              <a:buSzPts val="1600"/>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COMMUNITY COLLABORATOR(S)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rtl="0">
              <a:lnSpc>
                <a:spcPct val="114000"/>
              </a:lnSpc>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Collaborate with private providers and local federal qualified health centers </a:t>
            </a:r>
            <a:r>
              <a:rPr lang="en-US" sz="1600" dirty="0">
                <a:solidFill>
                  <a:schemeClr val="dk1"/>
                </a:solidFill>
                <a:latin typeface="Roboto"/>
                <a:ea typeface="Roboto"/>
                <a:cs typeface="Roboto"/>
                <a:sym typeface="Roboto"/>
              </a:rPr>
              <a:t>to identify potential healthcare providers for the Reach out and Read (ROR) program. </a:t>
            </a:r>
          </a:p>
          <a:p>
            <a:pPr marL="457200" marR="0" lvl="1" algn="l" defTabSz="914400" rtl="0" eaLnBrk="1" fontAlgn="auto" latinLnBrk="0" hangingPunct="1">
              <a:lnSpc>
                <a:spcPct val="114000"/>
              </a:lnSpc>
              <a:spcBef>
                <a:spcPts val="0"/>
              </a:spcBef>
              <a:spcAft>
                <a:spcPts val="0"/>
              </a:spcAft>
              <a:buClr>
                <a:srgbClr val="000000"/>
              </a:buClr>
              <a:buSzPts val="1600"/>
              <a:tabLst/>
              <a:defRPr/>
            </a:pPr>
            <a:endParaRPr lang="en-US" sz="1600" dirty="0">
              <a:highlight>
                <a:srgbClr val="FFFF00"/>
              </a:highlight>
              <a:latin typeface="Roboto"/>
              <a:ea typeface="Roboto"/>
              <a:cs typeface="Roboto"/>
              <a:sym typeface="Roboto"/>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STRATEGY 1.4</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91440" marR="0" lvl="0" algn="l" defTabSz="914400" rtl="0" eaLnBrk="1" fontAlgn="auto" latinLnBrk="0" hangingPunct="1">
              <a:lnSpc>
                <a:spcPct val="100000"/>
              </a:lnSpc>
              <a:spcBef>
                <a:spcPts val="0"/>
              </a:spcBef>
              <a:spcAft>
                <a:spcPts val="0"/>
              </a:spcAft>
              <a:buClr>
                <a:srgbClr val="000000"/>
              </a:buClr>
              <a:buSzPts val="1440"/>
              <a:tabLst/>
              <a:defRPr/>
            </a:pPr>
            <a:r>
              <a:rPr lang="en-US" sz="1600" dirty="0">
                <a:ea typeface="Roboto"/>
              </a:rPr>
              <a:t>Countdown to Kindergarten (CTK) program </a:t>
            </a:r>
          </a:p>
          <a:p>
            <a:pPr marL="91440" marR="0" lvl="0" algn="l" defTabSz="914400" rtl="0" eaLnBrk="1" fontAlgn="auto" latinLnBrk="0" hangingPunct="1">
              <a:lnSpc>
                <a:spcPct val="100000"/>
              </a:lnSpc>
              <a:spcBef>
                <a:spcPts val="0"/>
              </a:spcBef>
              <a:spcAft>
                <a:spcPts val="0"/>
              </a:spcAft>
              <a:buClr>
                <a:srgbClr val="000000"/>
              </a:buClr>
              <a:buSzPts val="1440"/>
              <a:tabLst/>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SMART GOAL(S)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lvl="1" indent="-285750">
              <a:lnSpc>
                <a:spcPct val="114000"/>
              </a:lnSpc>
              <a:buSzPts val="1600"/>
              <a:buFont typeface="Arial"/>
              <a:buChar char="•"/>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By the end of FY24, we will </a:t>
            </a:r>
            <a:r>
              <a:rPr lang="en-US" sz="1600" dirty="0">
                <a:latin typeface="Roboto"/>
                <a:ea typeface="Roboto"/>
                <a:cs typeface="Roboto"/>
                <a:sym typeface="Roboto"/>
              </a:rPr>
              <a:t>increase the number of families served in the Countdown to Kindergarten (CTK) program by 5</a:t>
            </a:r>
            <a:r>
              <a:rPr lang="en-US" sz="1600" b="0" i="0" u="none" strike="noStrike" cap="none" dirty="0">
                <a:solidFill>
                  <a:schemeClr val="dk1"/>
                </a:solidFill>
                <a:latin typeface="Roboto"/>
                <a:ea typeface="Roboto"/>
                <a:cs typeface="Roboto"/>
                <a:sym typeface="Roboto"/>
              </a:rPr>
              <a:t>%.</a:t>
            </a:r>
          </a:p>
          <a:p>
            <a:pPr marL="457200" lvl="1">
              <a:lnSpc>
                <a:spcPct val="114000"/>
              </a:lnSpc>
              <a:buSzPts val="1600"/>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COMMUNITY COLLABORATOR(S)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Collaborate with private providers and local federal qualified health centers to identify potential families</a:t>
            </a:r>
            <a:r>
              <a:rPr lang="en-US" sz="1600" dirty="0">
                <a:latin typeface="Roboto"/>
                <a:ea typeface="Roboto"/>
                <a:cs typeface="Roboto"/>
                <a:sym typeface="Roboto"/>
              </a:rPr>
              <a:t> for the Countdown to Kindergarten</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 </a:t>
            </a:r>
            <a:r>
              <a:rPr lang="en-US" sz="1600" dirty="0">
                <a:latin typeface="Roboto"/>
                <a:ea typeface="Roboto"/>
                <a:cs typeface="Roboto"/>
                <a:sym typeface="Roboto"/>
              </a:rPr>
              <a:t>(CTK) program. </a:t>
            </a:r>
            <a:endParaRPr kumimoji="0" lang="en-US" sz="1600" b="0"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457200" marR="0" lvl="1" algn="l" defTabSz="914400" rtl="0" eaLnBrk="1" fontAlgn="auto" latinLnBrk="0" hangingPunct="1">
              <a:lnSpc>
                <a:spcPct val="114000"/>
              </a:lnSpc>
              <a:spcBef>
                <a:spcPts val="0"/>
              </a:spcBef>
              <a:spcAft>
                <a:spcPts val="0"/>
              </a:spcAft>
              <a:buClr>
                <a:srgbClr val="000000"/>
              </a:buClr>
              <a:buSzPts val="1600"/>
              <a:tabLst/>
              <a:defRPr/>
            </a:pPr>
            <a:endParaRPr kumimoji="0" lang="en-US" sz="1600" b="0"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029DB6"/>
              </a:solidFill>
              <a:effectLst/>
              <a:highlight>
                <a:srgbClr val="FFFF00"/>
              </a:highlight>
              <a:uLnTx/>
              <a:uFillTx/>
              <a:latin typeface="Roboto"/>
              <a:ea typeface="Roboto"/>
              <a:cs typeface="Roboto"/>
              <a:sym typeface="Roboto"/>
            </a:endParaRPr>
          </a:p>
        </p:txBody>
      </p:sp>
    </p:spTree>
    <p:extLst>
      <p:ext uri="{BB962C8B-B14F-4D97-AF65-F5344CB8AC3E}">
        <p14:creationId xmlns:p14="http://schemas.microsoft.com/office/powerpoint/2010/main" val="166484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sp>
        <p:nvSpPr>
          <p:cNvPr id="323" name="Google Shape;323;p21"/>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324" name="Google Shape;324;p21"/>
          <p:cNvSpPr/>
          <p:nvPr/>
        </p:nvSpPr>
        <p:spPr>
          <a:xfrm>
            <a:off x="518160" y="1632170"/>
            <a:ext cx="6400800" cy="7390957"/>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STRATEGY 2.1</a:t>
            </a:r>
            <a:endParaRPr dirty="0"/>
          </a:p>
          <a:p>
            <a:pPr marR="0" lvl="0" algn="l" rtl="0">
              <a:lnSpc>
                <a:spcPct val="114000"/>
              </a:lnSpc>
              <a:spcBef>
                <a:spcPts val="0"/>
              </a:spcBef>
              <a:spcAft>
                <a:spcPts val="0"/>
              </a:spcAft>
            </a:pPr>
            <a:r>
              <a:rPr lang="en-US" sz="1600" dirty="0">
                <a:solidFill>
                  <a:schemeClr val="dk1"/>
                </a:solidFill>
                <a:latin typeface="Roboto"/>
                <a:ea typeface="Roboto"/>
                <a:cs typeface="Roboto"/>
                <a:sym typeface="Roboto"/>
              </a:rPr>
              <a:t>Needs Assessment</a:t>
            </a:r>
            <a:endParaRPr dirty="0"/>
          </a:p>
          <a:p>
            <a:pPr marL="342900" marR="0" lvl="0" indent="-241300" algn="l" rtl="0">
              <a:lnSpc>
                <a:spcPct val="114000"/>
              </a:lnSpc>
              <a:spcBef>
                <a:spcPts val="0"/>
              </a:spcBef>
              <a:spcAft>
                <a:spcPts val="0"/>
              </a:spcAft>
              <a:buClr>
                <a:schemeClr val="dk1"/>
              </a:buClr>
              <a:buSzPts val="1600"/>
              <a:buFont typeface="Roboto"/>
              <a:buNone/>
            </a:pPr>
            <a:endParaRPr sz="1600" b="1"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SMART GOAL(S)</a:t>
            </a:r>
          </a:p>
          <a:p>
            <a:pPr marL="742950" lvl="1" indent="-285750">
              <a:lnSpc>
                <a:spcPct val="114000"/>
              </a:lnSpc>
              <a:buSzPts val="1600"/>
              <a:buFont typeface="Arial"/>
              <a:buChar char="•"/>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By the end of FY25, we will conduct a community assessment to measure the current availability of quality child-care centers and providers in Darlington County. </a:t>
            </a:r>
          </a:p>
          <a:p>
            <a:pPr marL="457200" lvl="1">
              <a:lnSpc>
                <a:spcPct val="114000"/>
              </a:lnSpc>
              <a:buSzPts val="1600"/>
              <a:defRPr/>
            </a:pPr>
            <a:endParaRPr sz="1600" b="1" i="0" u="none" strike="noStrike" cap="none"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COMMUNITY COLLABORATOR(S)</a:t>
            </a:r>
            <a:endParaRPr lang="en-US" dirty="0"/>
          </a:p>
          <a:p>
            <a:pPr marL="742950" marR="0" lvl="1" indent="-285750" algn="l" rtl="0">
              <a:lnSpc>
                <a:spcPct val="114000"/>
              </a:lnSpc>
              <a:spcBef>
                <a:spcPts val="0"/>
              </a:spcBef>
              <a:spcAft>
                <a:spcPts val="0"/>
              </a:spcAft>
              <a:buClr>
                <a:schemeClr val="dk1"/>
              </a:buClr>
              <a:buSzPts val="1600"/>
              <a:buFont typeface="Arial"/>
              <a:buChar char="•"/>
            </a:pPr>
            <a:r>
              <a:rPr lang="en-US" sz="1600" dirty="0">
                <a:solidFill>
                  <a:schemeClr val="dk1"/>
                </a:solidFill>
                <a:latin typeface="Roboto"/>
                <a:ea typeface="Roboto"/>
                <a:cs typeface="Roboto"/>
                <a:sym typeface="Roboto"/>
              </a:rPr>
              <a:t>We will partner with youth-serving organizations, community stakeholders and local school districts to conduct the assessment. </a:t>
            </a:r>
          </a:p>
          <a:p>
            <a:pPr marL="457200" marR="0" lvl="1" algn="l" rtl="0">
              <a:lnSpc>
                <a:spcPct val="114000"/>
              </a:lnSpc>
              <a:spcBef>
                <a:spcPts val="0"/>
              </a:spcBef>
              <a:spcAft>
                <a:spcPts val="0"/>
              </a:spcAft>
              <a:buClr>
                <a:schemeClr val="dk1"/>
              </a:buClr>
              <a:buSzPts val="1600"/>
            </a:pPr>
            <a:endParaRPr lang="en-US" sz="1600" b="1" dirty="0">
              <a:solidFill>
                <a:srgbClr val="029DB6"/>
              </a:solidFill>
              <a:latin typeface="Roboto"/>
              <a:ea typeface="Roboto"/>
              <a:cs typeface="Roboto"/>
              <a:sym typeface="Roboto"/>
            </a:endParaRPr>
          </a:p>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STRATEGY 2.2</a:t>
            </a:r>
            <a:endParaRPr dirty="0"/>
          </a:p>
          <a:p>
            <a:pPr marR="0" lvl="0" algn="l" rtl="0">
              <a:lnSpc>
                <a:spcPct val="114000"/>
              </a:lnSpc>
              <a:spcBef>
                <a:spcPts val="0"/>
              </a:spcBef>
              <a:spcAft>
                <a:spcPts val="0"/>
              </a:spcAft>
            </a:pPr>
            <a:r>
              <a:rPr lang="en-US" sz="1600" dirty="0">
                <a:solidFill>
                  <a:schemeClr val="dk1"/>
                </a:solidFill>
                <a:latin typeface="Roboto"/>
                <a:ea typeface="Roboto"/>
                <a:cs typeface="Roboto"/>
                <a:sym typeface="Roboto"/>
              </a:rPr>
              <a:t>Community Awareness</a:t>
            </a:r>
            <a:endParaRPr dirty="0"/>
          </a:p>
          <a:p>
            <a:pPr marL="342900" marR="0" lvl="0" indent="-241300" algn="l" rtl="0">
              <a:lnSpc>
                <a:spcPct val="114000"/>
              </a:lnSpc>
              <a:spcBef>
                <a:spcPts val="0"/>
              </a:spcBef>
              <a:spcAft>
                <a:spcPts val="0"/>
              </a:spcAft>
              <a:buClr>
                <a:schemeClr val="dk1"/>
              </a:buClr>
              <a:buSzPts val="1600"/>
              <a:buFont typeface="Roboto"/>
              <a:buNone/>
            </a:pPr>
            <a:endParaRPr sz="1600" b="1"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SMART GOAL(S)</a:t>
            </a:r>
            <a:endParaRPr dirty="0"/>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By the end of FY26, we will host at least </a:t>
            </a:r>
            <a:r>
              <a:rPr lang="en-US" sz="1600" dirty="0">
                <a:latin typeface="Roboto"/>
                <a:ea typeface="Roboto"/>
                <a:cs typeface="Roboto"/>
                <a:sym typeface="Roboto"/>
              </a:rPr>
              <a:t>one </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community event per year (FY24, FY25, FY26) to disseminate information about local child-care centers and youth-serving organizations to increase awareness of available services. </a:t>
            </a:r>
          </a:p>
          <a:p>
            <a:pPr marL="457200" marR="0" lvl="1" algn="l" defTabSz="914400" rtl="0" eaLnBrk="1" fontAlgn="auto" latinLnBrk="0" hangingPunct="1">
              <a:lnSpc>
                <a:spcPct val="114000"/>
              </a:lnSpc>
              <a:spcBef>
                <a:spcPts val="0"/>
              </a:spcBef>
              <a:spcAft>
                <a:spcPts val="0"/>
              </a:spcAft>
              <a:buClr>
                <a:srgbClr val="000000"/>
              </a:buClr>
              <a:buSzPts val="1600"/>
              <a:tabLst/>
              <a:defRPr/>
            </a:pPr>
            <a:endParaRPr sz="1600" b="1" i="0" u="none" strike="noStrike" cap="none"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COMMUNITY COLLABORATOR(S)</a:t>
            </a:r>
            <a:endParaRPr dirty="0"/>
          </a:p>
          <a:p>
            <a:pPr marL="742950" lvl="1" indent="-285750">
              <a:lnSpc>
                <a:spcPct val="114000"/>
              </a:lnSpc>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We will partner with the loca</a:t>
            </a:r>
            <a:r>
              <a:rPr lang="en-US" sz="1600" dirty="0">
                <a:solidFill>
                  <a:schemeClr val="dk1"/>
                </a:solidFill>
                <a:latin typeface="Roboto"/>
                <a:ea typeface="Roboto"/>
                <a:cs typeface="Roboto"/>
                <a:sym typeface="Roboto"/>
              </a:rPr>
              <a:t>l DHEC office, youth-serving organizations, community stakeholders and federally-qualified health centers. </a:t>
            </a:r>
          </a:p>
        </p:txBody>
      </p:sp>
      <p:sp>
        <p:nvSpPr>
          <p:cNvPr id="325" name="Google Shape;325;p21"/>
          <p:cNvSpPr txBox="1"/>
          <p:nvPr/>
        </p:nvSpPr>
        <p:spPr>
          <a:xfrm>
            <a:off x="487710" y="300174"/>
            <a:ext cx="6461700"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dirty="0">
                <a:solidFill>
                  <a:srgbClr val="029DB6"/>
                </a:solidFill>
                <a:latin typeface="Montserrat"/>
                <a:ea typeface="Montserrat"/>
                <a:cs typeface="Montserrat"/>
                <a:sym typeface="Montserrat"/>
              </a:rPr>
              <a:t>Two: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Children are cared for in safe environments.</a:t>
            </a:r>
            <a:endParaRPr dirty="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22"/>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331" name="Google Shape;331;p22"/>
          <p:cNvSpPr/>
          <p:nvPr/>
        </p:nvSpPr>
        <p:spPr>
          <a:xfrm>
            <a:off x="518160" y="1632170"/>
            <a:ext cx="6400800" cy="6588045"/>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STRATEGY 3.1</a:t>
            </a:r>
            <a:endParaRPr dirty="0"/>
          </a:p>
          <a:p>
            <a:pPr marL="91440" marR="0" lvl="0" algn="l" rtl="0">
              <a:spcBef>
                <a:spcPts val="0"/>
              </a:spcBef>
              <a:spcAft>
                <a:spcPts val="0"/>
              </a:spcAft>
              <a:buClr>
                <a:schemeClr val="dk1"/>
              </a:buClr>
              <a:buSzPts val="1440"/>
            </a:pPr>
            <a:r>
              <a:rPr lang="en-US" sz="1600" u="none" strike="noStrike" cap="none" dirty="0"/>
              <a:t>Parents as Teachers (PAT) program – </a:t>
            </a:r>
            <a:r>
              <a:rPr lang="en-US" sz="1600" i="1" u="none" strike="noStrike" cap="none" dirty="0"/>
              <a:t>research has shown that children are better able to be resilient, succeed in school and have better health outcomes when their parents could discuss things that mattered with their children, when parents participated in their child’s activities and knew their friends, and when parents managed their own stress around parenting.</a:t>
            </a:r>
          </a:p>
          <a:p>
            <a:pPr marL="91440" marR="0" lvl="0" algn="l" rtl="0">
              <a:spcBef>
                <a:spcPts val="0"/>
              </a:spcBef>
              <a:spcAft>
                <a:spcPts val="0"/>
              </a:spcAft>
              <a:buClr>
                <a:schemeClr val="dk1"/>
              </a:buClr>
              <a:buSzPts val="1440"/>
            </a:pPr>
            <a:endParaRPr lang="en-US" sz="1600" u="none" strike="noStrike" cap="none" dirty="0"/>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SMART GOAL(S)</a:t>
            </a:r>
            <a:endParaRPr lang="en-US" sz="1600" dirty="0"/>
          </a:p>
          <a:p>
            <a:pPr marL="742950" lvl="1" indent="-285750">
              <a:lnSpc>
                <a:spcPct val="114000"/>
              </a:lnSpc>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By the end of FY26, we will increase the number of families enrolled in the Parents as Teachers (PAT) program by 25%. </a:t>
            </a:r>
          </a:p>
          <a:p>
            <a:pPr marL="457200" lvl="1">
              <a:lnSpc>
                <a:spcPct val="114000"/>
              </a:lnSpc>
              <a:buClr>
                <a:schemeClr val="dk1"/>
              </a:buClr>
              <a:buSzPts val="1600"/>
            </a:pPr>
            <a:endParaRPr lang="en-US" sz="1600" b="1" i="0" u="none" strike="noStrike" cap="none"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COMMUNITY COLLABORATOR(S)</a:t>
            </a:r>
            <a:endParaRPr lang="en-US" sz="1600" dirty="0"/>
          </a:p>
          <a:p>
            <a:pPr marL="742950" marR="0" lvl="1" indent="-285750" algn="l" rtl="0">
              <a:lnSpc>
                <a:spcPct val="114000"/>
              </a:lnSpc>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We will partner with First Steps 4K and the public school 4K program to recruit younger siblings of 4K students into</a:t>
            </a:r>
            <a:r>
              <a:rPr lang="en-US" sz="1600" b="0" i="0" u="none" strike="noStrike" cap="none" dirty="0">
                <a:solidFill>
                  <a:schemeClr val="dk1"/>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
                  </a:ext>
                </a:extLst>
              </a:rPr>
              <a:t> </a:t>
            </a:r>
            <a:r>
              <a:rPr lang="en-US" sz="1600" dirty="0">
                <a:solidFill>
                  <a:schemeClr val="dk1"/>
                </a:solidFill>
                <a:latin typeface="Roboto"/>
                <a:ea typeface="Roboto"/>
                <a:cs typeface="Roboto"/>
                <a:sym typeface="Roboto"/>
              </a:rPr>
              <a:t>Parents as Teachers (PAT).</a:t>
            </a:r>
            <a:endParaRPr lang="en-US" sz="1600" b="0" i="0" u="none" strike="noStrike" cap="none" dirty="0">
              <a:solidFill>
                <a:schemeClr val="dk1"/>
              </a:solidFill>
              <a:latin typeface="Roboto"/>
              <a:ea typeface="Roboto"/>
              <a:cs typeface="Roboto"/>
              <a:sym typeface="Roboto"/>
            </a:endParaRPr>
          </a:p>
          <a:p>
            <a:pPr marL="742950" lvl="1" indent="-285750">
              <a:lnSpc>
                <a:spcPct val="114000"/>
              </a:lnSpc>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We will partner with local </a:t>
            </a:r>
            <a:r>
              <a:rPr lang="en-US" sz="1600" dirty="0">
                <a:solidFill>
                  <a:schemeClr val="dk1"/>
                </a:solidFill>
                <a:latin typeface="Roboto"/>
                <a:ea typeface="Roboto"/>
                <a:cs typeface="Roboto"/>
                <a:sym typeface="Roboto"/>
              </a:rPr>
              <a:t>federally qualified health centers and youth serving organizations to offer positive community experiences for the families involved in the Parents as Teachers (PAT) program.</a:t>
            </a:r>
          </a:p>
          <a:p>
            <a:pPr marL="742950" lvl="1" indent="-285750">
              <a:lnSpc>
                <a:spcPct val="114000"/>
              </a:lnSpc>
              <a:buClr>
                <a:schemeClr val="dk1"/>
              </a:buClr>
              <a:buSzPts val="1600"/>
              <a:buFont typeface="Arial"/>
              <a:buChar char="•"/>
            </a:pPr>
            <a:r>
              <a:rPr lang="en-US" sz="1600" dirty="0">
                <a:solidFill>
                  <a:schemeClr val="dk1"/>
                </a:solidFill>
                <a:latin typeface="Roboto"/>
                <a:ea typeface="Roboto"/>
                <a:cs typeface="Roboto"/>
                <a:sym typeface="Roboto"/>
              </a:rPr>
              <a:t>We will partner with agencies involved in the Family Café Program to identify families eligible to participate in the </a:t>
            </a:r>
            <a:r>
              <a:rPr lang="en-US" sz="1600" u="none" strike="noStrike" cap="none" dirty="0"/>
              <a:t>Parents as Teachers (PAT) program.</a:t>
            </a:r>
            <a:endParaRPr lang="en-US" sz="1600" dirty="0"/>
          </a:p>
          <a:p>
            <a:pPr marL="0" marR="0" lvl="0" indent="0" algn="l" rtl="0">
              <a:lnSpc>
                <a:spcPct val="114000"/>
              </a:lnSpc>
              <a:spcBef>
                <a:spcPts val="0"/>
              </a:spcBef>
              <a:spcAft>
                <a:spcPts val="0"/>
              </a:spcAft>
              <a:buNone/>
            </a:pPr>
            <a:endParaRPr sz="1600" b="1" dirty="0">
              <a:solidFill>
                <a:srgbClr val="029DB6"/>
              </a:solidFill>
              <a:highlight>
                <a:srgbClr val="FFFF00"/>
              </a:highlight>
              <a:latin typeface="Roboto"/>
              <a:ea typeface="Roboto"/>
              <a:cs typeface="Roboto"/>
              <a:sym typeface="Roboto"/>
            </a:endParaRPr>
          </a:p>
        </p:txBody>
      </p:sp>
      <p:sp>
        <p:nvSpPr>
          <p:cNvPr id="332" name="Google Shape;332;p22"/>
          <p:cNvSpPr txBox="1"/>
          <p:nvPr/>
        </p:nvSpPr>
        <p:spPr>
          <a:xfrm>
            <a:off x="518160" y="404340"/>
            <a:ext cx="6461700"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dirty="0">
                <a:solidFill>
                  <a:srgbClr val="029DB6"/>
                </a:solidFill>
                <a:latin typeface="Montserrat"/>
                <a:ea typeface="Montserrat"/>
                <a:cs typeface="Montserrat"/>
                <a:sym typeface="Montserrat"/>
              </a:rPr>
              <a:t>Three: </a:t>
            </a:r>
            <a:r>
              <a:rPr lang="en-US" sz="2400" dirty="0">
                <a:solidFill>
                  <a:srgbClr val="029DB6"/>
                </a:solidFill>
                <a:latin typeface="Montserrat"/>
                <a:ea typeface="Montserrat"/>
                <a:cs typeface="Montserrat"/>
                <a:sym typeface="Montserrat"/>
              </a:rPr>
              <a:t>Children are exposed to Positive Childhood Experiences (PCEs)</a:t>
            </a:r>
            <a:endParaRPr dirty="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22"/>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31" name="Google Shape;331;p22"/>
          <p:cNvSpPr/>
          <p:nvPr/>
        </p:nvSpPr>
        <p:spPr>
          <a:xfrm>
            <a:off x="210820" y="1505170"/>
            <a:ext cx="6601460" cy="82723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STRATEGY 3.2</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91440">
              <a:buSzPts val="1440"/>
            </a:pPr>
            <a:r>
              <a:rPr kumimoji="0" lang="en-US" sz="1600" b="0" i="0" u="none" strike="noStrike" kern="0" cap="none" spc="0" normalizeH="0" baseline="0" noProof="0" dirty="0">
                <a:ln>
                  <a:noFill/>
                </a:ln>
                <a:solidFill>
                  <a:srgbClr val="000000"/>
                </a:solidFill>
                <a:effectLst/>
                <a:uLnTx/>
                <a:uFillTx/>
                <a:latin typeface="Arial"/>
                <a:cs typeface="Arial"/>
                <a:sym typeface="Arial"/>
              </a:rPr>
              <a:t>Parents as Teachers (PAT) program -</a:t>
            </a:r>
            <a:r>
              <a:rPr lang="en-US" sz="1600" i="1" u="none" strike="noStrike" cap="none" dirty="0"/>
              <a:t>research has shown that children are better able to be resilient, succeed in school and have better health outcomes when their parents could discuss things that mattered with their children, when parents participated in their child’s activities and knew their friends, and when parents managed their own stress around parenting.</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91440" marR="0" lvl="0" indent="0" algn="l" defTabSz="914400" rtl="0" eaLnBrk="1" fontAlgn="auto" latinLnBrk="0" hangingPunct="1">
              <a:lnSpc>
                <a:spcPct val="100000"/>
              </a:lnSpc>
              <a:spcBef>
                <a:spcPts val="0"/>
              </a:spcBef>
              <a:spcAft>
                <a:spcPts val="0"/>
              </a:spcAft>
              <a:buClr>
                <a:srgbClr val="000000"/>
              </a:buClr>
              <a:buSzPts val="1440"/>
              <a:buFont typeface="Arial"/>
              <a:buNone/>
              <a:tabLst/>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SMART GOAL(S)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lvl="1" indent="-285750">
              <a:lnSpc>
                <a:spcPct val="114000"/>
              </a:lnSpc>
              <a:buSzPts val="1600"/>
              <a:buFont typeface="Arial"/>
              <a:buChar cha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By the end of FY26, we will incorporate a Positive</a:t>
            </a:r>
            <a:r>
              <a:rPr lang="en-US" sz="1600" dirty="0">
                <a:latin typeface="Roboto"/>
                <a:ea typeface="Roboto"/>
                <a:cs typeface="Roboto"/>
                <a:sym typeface="Roboto"/>
              </a:rPr>
              <a:t> Childhood Experiences (PCEs) assessment into existing programming to measure perceived experiences among participants of the Parents as Teachers (PAT) program. </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COMMUNITY COLLABORATOR(S)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We will partner with First Steps 4K and the public school 4K program to recruit younger siblings of 4K students into</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0"/>
                  </a:ext>
                </a:extLst>
              </a:rPr>
              <a:t> </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Parents as Teachers (PAT) program. </a:t>
            </a:r>
            <a:endParaRPr kumimoji="0" lang="en-US" sz="1600" b="0" i="0" u="none" strike="noStrike" kern="0" cap="none" spc="0" normalizeH="0" baseline="0" noProof="0" dirty="0">
              <a:ln>
                <a:noFill/>
              </a:ln>
              <a:solidFill>
                <a:srgbClr val="000000"/>
              </a:solidFill>
              <a:effectLst/>
              <a:uLnTx/>
              <a:uFillTx/>
              <a:latin typeface="Arial"/>
              <a:ea typeface="Roboto"/>
              <a:cs typeface="Arial"/>
              <a:sym typeface="Arial"/>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We will partner with local federally qualified health centers and youth serving organizations to offer positive community experiences for the families involved in the Parents as Teachers (PAT) program.</a:t>
            </a: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lang="en-US" sz="1600" dirty="0">
                <a:latin typeface="Roboto"/>
                <a:ea typeface="Roboto"/>
                <a:cs typeface="Roboto"/>
                <a:sym typeface="Roboto"/>
              </a:rPr>
              <a:t>We will incorporate a validated tool into home visiting to assess perceived experiences such as the Building Blocks for Health assessment: </a:t>
            </a:r>
            <a:r>
              <a:rPr lang="en-US" sz="1600" dirty="0">
                <a:latin typeface="Roboto"/>
                <a:ea typeface="Roboto"/>
                <a:cs typeface="Roboto"/>
                <a:sym typeface="Roboto"/>
                <a:hlinkClick r:id="rId4"/>
              </a:rPr>
              <a:t>https://img1.wsimg.com/blobby/go/b0275965-2f8f-4b51-a26e-49b08fce83e9/Strengths%20Based%20Building%20Blocks.pdf</a:t>
            </a:r>
            <a:r>
              <a:rPr lang="en-US" sz="1600" dirty="0">
                <a:latin typeface="Roboto"/>
                <a:ea typeface="Roboto"/>
                <a:cs typeface="Roboto"/>
                <a:sym typeface="Roboto"/>
              </a:rPr>
              <a:t> </a:t>
            </a:r>
            <a:endPar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endParaRPr kumimoji="0" lang="en-US" sz="1600" b="0"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029DB6"/>
              </a:solidFill>
              <a:effectLst/>
              <a:highlight>
                <a:srgbClr val="FFFF00"/>
              </a:highlight>
              <a:uLnTx/>
              <a:uFillTx/>
              <a:latin typeface="Roboto"/>
              <a:ea typeface="Roboto"/>
              <a:cs typeface="Roboto"/>
              <a:sym typeface="Roboto"/>
            </a:endParaRPr>
          </a:p>
        </p:txBody>
      </p:sp>
      <p:sp>
        <p:nvSpPr>
          <p:cNvPr id="332" name="Google Shape;332;p22"/>
          <p:cNvSpPr txBox="1"/>
          <p:nvPr/>
        </p:nvSpPr>
        <p:spPr>
          <a:xfrm>
            <a:off x="518160" y="404340"/>
            <a:ext cx="6461700" cy="9786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Three continued: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Children are exposed to Positive Childhood Experiences (PCEs)</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34840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10"/>
          <p:cNvSpPr txBox="1"/>
          <p:nvPr/>
        </p:nvSpPr>
        <p:spPr>
          <a:xfrm>
            <a:off x="266700" y="1489907"/>
            <a:ext cx="6781800" cy="7355819"/>
          </a:xfrm>
          <a:prstGeom prst="rect">
            <a:avLst/>
          </a:prstGeom>
          <a:noFill/>
          <a:ln>
            <a:noFill/>
          </a:ln>
        </p:spPr>
        <p:txBody>
          <a:bodyPr spcFirstLastPara="1" wrap="square" lIns="91425" tIns="45700" rIns="91425" bIns="45700" anchor="t" anchorCtr="0">
            <a:spAutoFit/>
          </a:bodyPr>
          <a:lstStyle/>
          <a:p>
            <a:pPr marL="0" marR="0" lvl="0" indent="0" algn="l" rtl="0">
              <a:spcAft>
                <a:spcPts val="0"/>
              </a:spcAft>
              <a:buNone/>
            </a:pPr>
            <a:r>
              <a:rPr lang="en-US" sz="2400" dirty="0">
                <a:solidFill>
                  <a:srgbClr val="029DB6"/>
                </a:solidFill>
                <a:latin typeface="Montserrat"/>
                <a:ea typeface="Montserrat"/>
                <a:cs typeface="Montserrat"/>
                <a:sym typeface="Montserrat"/>
              </a:rPr>
              <a:t>Mission</a:t>
            </a:r>
            <a:endParaRPr dirty="0"/>
          </a:p>
          <a:p>
            <a:pPr lvl="0"/>
            <a:r>
              <a:rPr lang="en-US" sz="1600" dirty="0">
                <a:solidFill>
                  <a:schemeClr val="tx1"/>
                </a:solidFill>
                <a:latin typeface="Roboto"/>
                <a:ea typeface="Roboto"/>
                <a:cs typeface="Roboto"/>
                <a:sym typeface="Roboto"/>
              </a:rPr>
              <a:t>Our mission is to provide equitable and impactful programs and services to strengthen families and support safer communities in Darlington County.</a:t>
            </a:r>
          </a:p>
          <a:p>
            <a:pPr lvl="0"/>
            <a:endParaRPr lang="en-US" sz="1600" dirty="0">
              <a:solidFill>
                <a:schemeClr val="dk1"/>
              </a:solidFill>
              <a:latin typeface="Roboto"/>
              <a:ea typeface="Roboto"/>
              <a:cs typeface="Roboto"/>
              <a:sym typeface="Roboto"/>
            </a:endParaRPr>
          </a:p>
          <a:p>
            <a:pPr lvl="0"/>
            <a:r>
              <a:rPr lang="en-US" sz="2400" dirty="0">
                <a:solidFill>
                  <a:srgbClr val="029DB6"/>
                </a:solidFill>
                <a:latin typeface="Montserrat"/>
                <a:ea typeface="Montserrat"/>
                <a:cs typeface="Montserrat"/>
                <a:sym typeface="Montserrat"/>
              </a:rPr>
              <a:t>Vision</a:t>
            </a:r>
            <a:endParaRPr lang="en-US" dirty="0"/>
          </a:p>
          <a:p>
            <a:pPr marL="0" marR="0" lvl="0" indent="0" algn="l" rtl="0">
              <a:spcAft>
                <a:spcPts val="0"/>
              </a:spcAft>
              <a:buNone/>
            </a:pPr>
            <a:r>
              <a:rPr lang="en-US" sz="1600" dirty="0">
                <a:solidFill>
                  <a:schemeClr val="tx1"/>
                </a:solidFill>
                <a:latin typeface="Roboto"/>
                <a:ea typeface="Roboto"/>
                <a:cs typeface="Roboto"/>
                <a:sym typeface="Roboto"/>
              </a:rPr>
              <a:t>Our vision is to equip families and engage communities that we serve. </a:t>
            </a:r>
          </a:p>
          <a:p>
            <a:pPr marL="0" marR="0" lvl="0" indent="0" algn="l" rtl="0">
              <a:spcAft>
                <a:spcPts val="0"/>
              </a:spcAft>
              <a:buNone/>
            </a:pPr>
            <a:endParaRPr lang="en-US" sz="1600" dirty="0">
              <a:solidFill>
                <a:schemeClr val="dk1"/>
              </a:solidFill>
              <a:latin typeface="Roboto"/>
              <a:ea typeface="Roboto"/>
              <a:cs typeface="Roboto"/>
              <a:sym typeface="Roboto"/>
            </a:endParaRPr>
          </a:p>
          <a:p>
            <a:pPr marL="0" marR="0" lvl="0" indent="0" algn="l" rtl="0">
              <a:spcAft>
                <a:spcPts val="0"/>
              </a:spcAft>
              <a:buNone/>
            </a:pPr>
            <a:r>
              <a:rPr lang="en-US" sz="2400" dirty="0">
                <a:solidFill>
                  <a:srgbClr val="029DB6"/>
                </a:solidFill>
                <a:latin typeface="Montserrat"/>
                <a:ea typeface="Montserrat"/>
                <a:cs typeface="Montserrat"/>
                <a:sym typeface="Montserrat"/>
              </a:rPr>
              <a:t>Values</a:t>
            </a:r>
            <a:endParaRPr dirty="0"/>
          </a:p>
          <a:p>
            <a:pPr marL="0" marR="0" lvl="0" indent="0" algn="l" rtl="0">
              <a:spcAft>
                <a:spcPts val="0"/>
              </a:spcAft>
              <a:buNone/>
            </a:pPr>
            <a:r>
              <a:rPr lang="en-US" sz="1600" b="1" dirty="0">
                <a:solidFill>
                  <a:srgbClr val="000000"/>
                </a:solidFill>
                <a:latin typeface="Roboto"/>
                <a:ea typeface="Roboto"/>
                <a:cs typeface="Roboto"/>
                <a:sym typeface="Roboto"/>
              </a:rPr>
              <a:t>Community Engagement </a:t>
            </a:r>
            <a:r>
              <a:rPr lang="en-US" sz="1600" dirty="0">
                <a:solidFill>
                  <a:srgbClr val="000000"/>
                </a:solidFill>
                <a:latin typeface="Roboto"/>
                <a:ea typeface="Roboto"/>
                <a:cs typeface="Roboto"/>
                <a:sym typeface="Roboto"/>
              </a:rPr>
              <a:t>is vital as we aim to create a pathway to success for children and families in Darlington County. Collaborating together, we build long term relationships with funders, individuals, parents, community partners, and other stakeholders, ensuring maximum benefits to the families and communities we serve. </a:t>
            </a:r>
          </a:p>
          <a:p>
            <a:pPr marL="0" marR="0" lvl="0" indent="0" algn="l" rtl="0">
              <a:spcAft>
                <a:spcPts val="0"/>
              </a:spcAft>
              <a:buNone/>
            </a:pPr>
            <a:endParaRPr lang="en-US" sz="1600" dirty="0">
              <a:solidFill>
                <a:srgbClr val="000000"/>
              </a:solidFill>
              <a:latin typeface="Roboto"/>
              <a:ea typeface="Roboto"/>
              <a:cs typeface="Roboto"/>
              <a:sym typeface="Roboto"/>
            </a:endParaRPr>
          </a:p>
          <a:p>
            <a:pPr marL="0" marR="0" lvl="0" indent="0" algn="l" rtl="0">
              <a:spcAft>
                <a:spcPts val="0"/>
              </a:spcAft>
              <a:buNone/>
            </a:pPr>
            <a:r>
              <a:rPr lang="en-US" sz="1600" b="1" dirty="0">
                <a:solidFill>
                  <a:srgbClr val="000000"/>
                </a:solidFill>
                <a:latin typeface="Roboto"/>
                <a:ea typeface="Roboto"/>
                <a:cs typeface="Roboto"/>
                <a:sym typeface="Roboto"/>
              </a:rPr>
              <a:t>Compassion and Empathy </a:t>
            </a:r>
            <a:r>
              <a:rPr lang="en-US" sz="1600" dirty="0">
                <a:solidFill>
                  <a:srgbClr val="000000"/>
                </a:solidFill>
                <a:latin typeface="Roboto"/>
                <a:ea typeface="Roboto"/>
                <a:cs typeface="Roboto"/>
                <a:sym typeface="Roboto"/>
              </a:rPr>
              <a:t>are fundamental to our relationships. As we open our hearts and minds to the needs of others in our community, mutual trust is formed, which is a cornerstone of successful relationships. </a:t>
            </a:r>
            <a:endParaRPr lang="en-US" sz="1600" dirty="0">
              <a:latin typeface="Roboto"/>
              <a:ea typeface="Roboto"/>
              <a:cs typeface="Roboto"/>
              <a:sym typeface="Roboto"/>
            </a:endParaRPr>
          </a:p>
          <a:p>
            <a:pPr marL="0" marR="0" lvl="0" indent="0" algn="l" rtl="0">
              <a:spcAft>
                <a:spcPts val="0"/>
              </a:spcAft>
              <a:buNone/>
            </a:pPr>
            <a:endParaRPr lang="en-US" sz="1600" dirty="0">
              <a:solidFill>
                <a:srgbClr val="000000"/>
              </a:solidFill>
              <a:latin typeface="Roboto"/>
              <a:ea typeface="Roboto"/>
              <a:cs typeface="Roboto"/>
              <a:sym typeface="Roboto"/>
            </a:endParaRPr>
          </a:p>
          <a:p>
            <a:pPr marL="0" marR="0" lvl="0" indent="0" algn="l" rtl="0">
              <a:spcAft>
                <a:spcPts val="0"/>
              </a:spcAft>
              <a:buNone/>
            </a:pPr>
            <a:r>
              <a:rPr lang="en-US" sz="1600" b="1" dirty="0">
                <a:solidFill>
                  <a:srgbClr val="000000"/>
                </a:solidFill>
                <a:latin typeface="Roboto"/>
                <a:ea typeface="Roboto"/>
                <a:cs typeface="Roboto"/>
                <a:sym typeface="Roboto"/>
              </a:rPr>
              <a:t>Transparency and Accountability </a:t>
            </a:r>
            <a:r>
              <a:rPr lang="en-US" sz="1600" dirty="0">
                <a:solidFill>
                  <a:srgbClr val="000000"/>
                </a:solidFill>
                <a:latin typeface="Roboto"/>
                <a:ea typeface="Roboto"/>
                <a:cs typeface="Roboto"/>
                <a:sym typeface="Roboto"/>
              </a:rPr>
              <a:t>are critical components of our relationships with funders, individuals, parents, community partners and other stakeholders. We achieve maximum impact by working in an ethical environment and having honest dialogue. </a:t>
            </a:r>
          </a:p>
          <a:p>
            <a:pPr marL="0" marR="0" lvl="0" indent="0" algn="l" rtl="0">
              <a:spcAft>
                <a:spcPts val="0"/>
              </a:spcAft>
              <a:buNone/>
            </a:pPr>
            <a:endParaRPr lang="en-US" sz="1600" dirty="0">
              <a:solidFill>
                <a:srgbClr val="000000"/>
              </a:solidFill>
              <a:latin typeface="Roboto"/>
              <a:ea typeface="Roboto"/>
              <a:cs typeface="Roboto"/>
              <a:sym typeface="Roboto"/>
            </a:endParaRPr>
          </a:p>
          <a:p>
            <a:pPr marL="0" marR="0" lvl="0" indent="0" algn="l" rtl="0">
              <a:spcAft>
                <a:spcPts val="0"/>
              </a:spcAft>
              <a:buNone/>
            </a:pPr>
            <a:r>
              <a:rPr lang="en-US" sz="1600" b="1" dirty="0">
                <a:solidFill>
                  <a:srgbClr val="000000"/>
                </a:solidFill>
                <a:latin typeface="Roboto"/>
                <a:ea typeface="Roboto"/>
                <a:cs typeface="Roboto"/>
                <a:sym typeface="Roboto"/>
              </a:rPr>
              <a:t>Families are our greatest resource</a:t>
            </a:r>
            <a:r>
              <a:rPr lang="en-US" sz="1600" dirty="0">
                <a:solidFill>
                  <a:srgbClr val="000000"/>
                </a:solidFill>
                <a:latin typeface="Roboto"/>
                <a:ea typeface="Roboto"/>
                <a:cs typeface="Roboto"/>
                <a:sym typeface="Roboto"/>
              </a:rPr>
              <a:t>. We advocate, educate, and demonstrate the importance of engaged families, ready early learners, and healthy, supportive communities</a:t>
            </a:r>
          </a:p>
        </p:txBody>
      </p:sp>
      <p:pic>
        <p:nvPicPr>
          <p:cNvPr id="2" name="Picture 1">
            <a:extLst>
              <a:ext uri="{FF2B5EF4-FFF2-40B4-BE49-F238E27FC236}">
                <a16:creationId xmlns:a16="http://schemas.microsoft.com/office/drawing/2014/main" id="{C69FCE50-541D-E2C5-EE93-5DB46176E739}"/>
              </a:ext>
            </a:extLst>
          </p:cNvPr>
          <p:cNvPicPr>
            <a:picLocks noChangeAspect="1"/>
          </p:cNvPicPr>
          <p:nvPr/>
        </p:nvPicPr>
        <p:blipFill>
          <a:blip r:embed="rId4"/>
          <a:srcRect/>
          <a:stretch/>
        </p:blipFill>
        <p:spPr>
          <a:xfrm>
            <a:off x="2743200" y="310716"/>
            <a:ext cx="1828800" cy="7706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sp>
        <p:nvSpPr>
          <p:cNvPr id="330" name="Google Shape;330;p22"/>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31" name="Google Shape;331;p22"/>
          <p:cNvSpPr/>
          <p:nvPr/>
        </p:nvSpPr>
        <p:spPr>
          <a:xfrm>
            <a:off x="518160" y="1632170"/>
            <a:ext cx="6400800" cy="51452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STRATEGY 3.3</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rtl="0">
              <a:lnSpc>
                <a:spcPct val="114000"/>
              </a:lnSpc>
              <a:spcBef>
                <a:spcPts val="0"/>
              </a:spcBef>
              <a:spcAft>
                <a:spcPts val="0"/>
              </a:spcAft>
              <a:buNone/>
            </a:pPr>
            <a:r>
              <a:rPr lang="en-US" sz="1600" dirty="0">
                <a:solidFill>
                  <a:schemeClr val="dk1"/>
                </a:solidFill>
                <a:latin typeface="Roboto"/>
                <a:ea typeface="Roboto"/>
                <a:cs typeface="Roboto"/>
                <a:sym typeface="Roboto"/>
              </a:rPr>
              <a:t>Community Education</a:t>
            </a:r>
            <a:endParaRPr lang="en-US" dirty="0"/>
          </a:p>
          <a:p>
            <a:pPr marL="342900" marR="0" lvl="0" indent="-241300" algn="l" rtl="0">
              <a:lnSpc>
                <a:spcPct val="114000"/>
              </a:lnSpc>
              <a:spcBef>
                <a:spcPts val="0"/>
              </a:spcBef>
              <a:spcAft>
                <a:spcPts val="0"/>
              </a:spcAft>
              <a:buClr>
                <a:schemeClr val="dk1"/>
              </a:buClr>
              <a:buSzPts val="1600"/>
              <a:buFont typeface="Roboto"/>
              <a:buNone/>
            </a:pPr>
            <a:endParaRPr lang="en-US" sz="1600" b="1"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SMART GOAL(S)</a:t>
            </a:r>
            <a:endParaRPr lang="en-US" dirty="0"/>
          </a:p>
          <a:p>
            <a:pPr marL="742950" lvl="1" indent="-285750">
              <a:lnSpc>
                <a:spcPct val="114000"/>
              </a:lnSpc>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By the end of FY26, we will disseminate 1,000 educational pamphlets to loca</a:t>
            </a:r>
            <a:r>
              <a:rPr lang="en-US" sz="1600" dirty="0">
                <a:solidFill>
                  <a:schemeClr val="dk1"/>
                </a:solidFill>
                <a:latin typeface="Roboto"/>
                <a:ea typeface="Roboto"/>
                <a:cs typeface="Roboto"/>
                <a:sym typeface="Roboto"/>
              </a:rPr>
              <a:t>l youth serving organizations and federally qualified health centers on the impact of Adverse Childhood Experiences (ACEs) and the mitigating impact of Positive Childhood Experiences (PCEs). </a:t>
            </a:r>
          </a:p>
          <a:p>
            <a:pPr marL="457200" lvl="1">
              <a:lnSpc>
                <a:spcPct val="114000"/>
              </a:lnSpc>
              <a:buClr>
                <a:schemeClr val="dk1"/>
              </a:buClr>
              <a:buSzPts val="1600"/>
            </a:pPr>
            <a:endParaRPr lang="en-US" sz="1600" b="1" i="0" u="none" strike="noStrike" cap="none"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COMMUNITY COLLABORATOR(S)</a:t>
            </a:r>
            <a:endParaRPr lang="en-US" dirty="0"/>
          </a:p>
          <a:p>
            <a:pPr marL="742950" marR="0" lvl="1" indent="-285750" algn="l" rtl="0">
              <a:lnSpc>
                <a:spcPct val="114000"/>
              </a:lnSpc>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We will partner with student interns from a local university to develop the educational brochures as a part of a research project on youth development.</a:t>
            </a:r>
          </a:p>
          <a:p>
            <a:pPr marL="742950" marR="0" lvl="1" indent="-285750" algn="l" rtl="0">
              <a:lnSpc>
                <a:spcPct val="114000"/>
              </a:lnSpc>
              <a:spcBef>
                <a:spcPts val="0"/>
              </a:spcBef>
              <a:spcAft>
                <a:spcPts val="0"/>
              </a:spcAft>
              <a:buClr>
                <a:schemeClr val="dk1"/>
              </a:buClr>
              <a:buSzPts val="1600"/>
              <a:buFont typeface="Arial"/>
              <a:buChar char="•"/>
            </a:pPr>
            <a:r>
              <a:rPr lang="en-US" sz="1600" dirty="0">
                <a:solidFill>
                  <a:schemeClr val="dk1"/>
                </a:solidFill>
                <a:latin typeface="Roboto"/>
                <a:ea typeface="Roboto"/>
                <a:cs typeface="Roboto"/>
                <a:sym typeface="Roboto"/>
              </a:rPr>
              <a:t>We will partner</a:t>
            </a:r>
            <a:r>
              <a:rPr lang="en-US" sz="1600" b="0" i="0" u="none" strike="noStrike" cap="none" dirty="0">
                <a:solidFill>
                  <a:schemeClr val="dk1"/>
                </a:solidFill>
                <a:latin typeface="Roboto"/>
                <a:ea typeface="Roboto"/>
                <a:cs typeface="Roboto"/>
                <a:sym typeface="Roboto"/>
              </a:rPr>
              <a:t> with the local </a:t>
            </a:r>
            <a:r>
              <a:rPr lang="en-US" sz="1600" dirty="0">
                <a:solidFill>
                  <a:schemeClr val="dk1"/>
                </a:solidFill>
                <a:latin typeface="Roboto"/>
                <a:ea typeface="Roboto"/>
                <a:cs typeface="Roboto"/>
                <a:sym typeface="Roboto"/>
              </a:rPr>
              <a:t>youth serving organizations and federally qualified health centers to disseminate educational pamphlets. </a:t>
            </a:r>
            <a:endParaRPr kumimoji="0" lang="en-US" sz="1600" b="0"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029DB6"/>
              </a:solidFill>
              <a:effectLst/>
              <a:highlight>
                <a:srgbClr val="FFFF00"/>
              </a:highlight>
              <a:uLnTx/>
              <a:uFillTx/>
              <a:latin typeface="Roboto"/>
              <a:ea typeface="Roboto"/>
              <a:cs typeface="Roboto"/>
              <a:sym typeface="Roboto"/>
            </a:endParaRPr>
          </a:p>
        </p:txBody>
      </p:sp>
      <p:sp>
        <p:nvSpPr>
          <p:cNvPr id="332" name="Google Shape;332;p22"/>
          <p:cNvSpPr txBox="1"/>
          <p:nvPr/>
        </p:nvSpPr>
        <p:spPr>
          <a:xfrm>
            <a:off x="518160" y="404340"/>
            <a:ext cx="6461700" cy="9786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Three continued: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Children are exposed to Positive Childhood Experiences (PCEs)</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002730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6"/>
        <p:cNvGrpSpPr/>
        <p:nvPr/>
      </p:nvGrpSpPr>
      <p:grpSpPr>
        <a:xfrm>
          <a:off x="0" y="0"/>
          <a:ext cx="0" cy="0"/>
          <a:chOff x="0" y="0"/>
          <a:chExt cx="0" cy="0"/>
        </a:xfrm>
      </p:grpSpPr>
      <p:sp>
        <p:nvSpPr>
          <p:cNvPr id="337" name="Google Shape;337;p23"/>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38" name="Google Shape;338;p23"/>
          <p:cNvSpPr/>
          <p:nvPr/>
        </p:nvSpPr>
        <p:spPr>
          <a:xfrm>
            <a:off x="518160" y="1383029"/>
            <a:ext cx="6400800" cy="7671675"/>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STRATEGY 4.1</a:t>
            </a:r>
            <a:endParaRPr dirty="0"/>
          </a:p>
          <a:p>
            <a:pPr marL="0" marR="0" lvl="0" indent="0" algn="l" rtl="0">
              <a:lnSpc>
                <a:spcPct val="114000"/>
              </a:lnSpc>
              <a:spcBef>
                <a:spcPts val="0"/>
              </a:spcBef>
              <a:spcAft>
                <a:spcPts val="0"/>
              </a:spcAft>
              <a:buNone/>
            </a:pPr>
            <a:r>
              <a:rPr lang="en-US" sz="1600" dirty="0">
                <a:solidFill>
                  <a:schemeClr val="dk1"/>
                </a:solidFill>
                <a:latin typeface="Roboto"/>
                <a:ea typeface="Roboto"/>
                <a:cs typeface="Roboto"/>
                <a:sym typeface="Roboto"/>
              </a:rPr>
              <a:t>Evidence-Based Program </a:t>
            </a:r>
            <a:endParaRPr dirty="0"/>
          </a:p>
          <a:p>
            <a:pPr marL="342900" marR="0" lvl="0" indent="-241300" algn="l" rtl="0">
              <a:lnSpc>
                <a:spcPct val="114000"/>
              </a:lnSpc>
              <a:spcBef>
                <a:spcPts val="0"/>
              </a:spcBef>
              <a:spcAft>
                <a:spcPts val="0"/>
              </a:spcAft>
              <a:buClr>
                <a:schemeClr val="dk1"/>
              </a:buClr>
              <a:buSzPts val="1600"/>
              <a:buFont typeface="Roboto"/>
              <a:buNone/>
            </a:pPr>
            <a:endParaRPr sz="1600" b="1"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SMART GOAL(S)</a:t>
            </a:r>
            <a:endParaRPr dirty="0"/>
          </a:p>
          <a:p>
            <a:pPr marL="742950" marR="0" lvl="1" indent="-285750" algn="l" rtl="0">
              <a:lnSpc>
                <a:spcPct val="114000"/>
              </a:lnSpc>
              <a:spcBef>
                <a:spcPts val="0"/>
              </a:spcBef>
              <a:spcAft>
                <a:spcPts val="0"/>
              </a:spcAft>
              <a:buClr>
                <a:schemeClr val="dk1"/>
              </a:buClr>
              <a:buSzPts val="1600"/>
              <a:buFont typeface="Arial"/>
              <a:buChar char="•"/>
            </a:pPr>
            <a:r>
              <a:rPr lang="en-US" sz="1600" dirty="0">
                <a:solidFill>
                  <a:schemeClr val="dk1"/>
                </a:solidFill>
                <a:latin typeface="Roboto"/>
                <a:ea typeface="Roboto"/>
                <a:cs typeface="Roboto"/>
                <a:sym typeface="Roboto"/>
              </a:rPr>
              <a:t>By the end of FY26, we will establish partnerships with at least 2 new sites to expand implementation of the Plan A program, a video intervention to promote effective sexual and reproductive health decisions.</a:t>
            </a:r>
            <a:endParaRPr lang="en-US" dirty="0"/>
          </a:p>
          <a:p>
            <a:pPr marL="457200" marR="0" lvl="1" indent="0" algn="l" rtl="0">
              <a:lnSpc>
                <a:spcPct val="114000"/>
              </a:lnSpc>
              <a:spcBef>
                <a:spcPts val="0"/>
              </a:spcBef>
              <a:spcAft>
                <a:spcPts val="0"/>
              </a:spcAft>
              <a:buNone/>
            </a:pPr>
            <a:endParaRPr sz="1600" b="1" i="0" u="none" strike="noStrike" cap="none"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COMMUNITY COLLABORATOR(S)</a:t>
            </a:r>
            <a:endParaRPr dirty="0"/>
          </a:p>
          <a:p>
            <a:pPr marL="742950" marR="0" lvl="1" indent="-285750" algn="l" rtl="0">
              <a:lnSpc>
                <a:spcPct val="114000"/>
              </a:lnSpc>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We will work with funding agencies and partners to apply for funding to support the implementation and expansion of an evidence-based reproductive health program.</a:t>
            </a:r>
            <a:endParaRPr dirty="0"/>
          </a:p>
          <a:p>
            <a:pPr marL="0" marR="0" lvl="0" indent="0" algn="l" rtl="0">
              <a:lnSpc>
                <a:spcPct val="114000"/>
              </a:lnSpc>
              <a:spcBef>
                <a:spcPts val="0"/>
              </a:spcBef>
              <a:spcAft>
                <a:spcPts val="0"/>
              </a:spcAft>
              <a:buNone/>
            </a:pPr>
            <a:endParaRPr sz="1600" b="1" dirty="0">
              <a:solidFill>
                <a:srgbClr val="029DB6"/>
              </a:solidFill>
              <a:latin typeface="Roboto"/>
              <a:ea typeface="Roboto"/>
              <a:cs typeface="Roboto"/>
              <a:sym typeface="Roboto"/>
            </a:endParaRPr>
          </a:p>
          <a:p>
            <a:pPr marL="0" marR="0" lvl="0" indent="0" algn="l" rtl="0">
              <a:lnSpc>
                <a:spcPct val="114000"/>
              </a:lnSpc>
              <a:spcBef>
                <a:spcPts val="0"/>
              </a:spcBef>
              <a:spcAft>
                <a:spcPts val="0"/>
              </a:spcAft>
              <a:buNone/>
            </a:pPr>
            <a:r>
              <a:rPr lang="en-US" sz="1600" b="1" dirty="0">
                <a:solidFill>
                  <a:srgbClr val="029DB6"/>
                </a:solidFill>
                <a:latin typeface="Roboto"/>
                <a:ea typeface="Roboto"/>
                <a:cs typeface="Roboto"/>
                <a:sym typeface="Roboto"/>
              </a:rPr>
              <a:t>STRATEGY 4.2</a:t>
            </a:r>
          </a:p>
          <a:p>
            <a:pPr>
              <a:lnSpc>
                <a:spcPct val="114000"/>
              </a:lnSpc>
            </a:pPr>
            <a:r>
              <a:rPr lang="en-US" sz="1600" dirty="0">
                <a:solidFill>
                  <a:schemeClr val="dk1"/>
                </a:solidFill>
                <a:latin typeface="Roboto"/>
                <a:ea typeface="Roboto"/>
                <a:cs typeface="Roboto"/>
                <a:sym typeface="Roboto"/>
              </a:rPr>
              <a:t>Community Work Group</a:t>
            </a:r>
            <a:endParaRPr lang="en-US" sz="1600" dirty="0"/>
          </a:p>
          <a:p>
            <a:pPr marL="0" marR="0" lvl="0" indent="0" algn="l" rtl="0">
              <a:lnSpc>
                <a:spcPct val="114000"/>
              </a:lnSpc>
              <a:spcBef>
                <a:spcPts val="0"/>
              </a:spcBef>
              <a:spcAft>
                <a:spcPts val="0"/>
              </a:spcAft>
              <a:buNone/>
            </a:pPr>
            <a:endParaRPr sz="1600" b="1"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SMART GOAL(S)</a:t>
            </a:r>
            <a:endParaRPr dirty="0"/>
          </a:p>
          <a:p>
            <a:pPr marL="742950" lvl="1" indent="-285750">
              <a:lnSpc>
                <a:spcPct val="114000"/>
              </a:lnSpc>
              <a:buClr>
                <a:schemeClr val="dk1"/>
              </a:buClr>
              <a:buSzPts val="1600"/>
              <a:buFont typeface="Arial"/>
              <a:buChar char="•"/>
            </a:pPr>
            <a:r>
              <a:rPr lang="en-US" sz="1600" dirty="0">
                <a:solidFill>
                  <a:schemeClr val="dk1"/>
                </a:solidFill>
                <a:latin typeface="Roboto"/>
                <a:ea typeface="Roboto"/>
                <a:cs typeface="Roboto"/>
                <a:sym typeface="Roboto"/>
              </a:rPr>
              <a:t>By the end of FY26, increase the number of families served through community partnerships and the Community Work Group by 5%. </a:t>
            </a:r>
          </a:p>
          <a:p>
            <a:pPr marL="457200" lvl="1">
              <a:lnSpc>
                <a:spcPct val="114000"/>
              </a:lnSpc>
              <a:buClr>
                <a:schemeClr val="dk1"/>
              </a:buClr>
              <a:buSzPts val="1600"/>
            </a:pPr>
            <a:endParaRPr lang="en-US" sz="1600" b="1" i="0" u="none" strike="noStrike" cap="none"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COMMUNITY COLLABORATOR(S)</a:t>
            </a:r>
            <a:endParaRPr dirty="0"/>
          </a:p>
          <a:p>
            <a:pPr marL="742950" lvl="1" indent="-285750">
              <a:lnSpc>
                <a:spcPct val="114000"/>
              </a:lnSpc>
              <a:buClr>
                <a:schemeClr val="dk1"/>
              </a:buClr>
              <a:buSzPts val="1600"/>
              <a:buFont typeface="Arial"/>
              <a:buChar char="•"/>
            </a:pPr>
            <a:r>
              <a:rPr lang="en-US" sz="1600" dirty="0">
                <a:solidFill>
                  <a:schemeClr val="dk1"/>
                </a:solidFill>
                <a:latin typeface="Roboto"/>
                <a:ea typeface="Roboto"/>
                <a:cs typeface="Roboto"/>
                <a:sym typeface="Roboto"/>
              </a:rPr>
              <a:t>We will enlist the community work group to assist with family connections, partnering with community leaders and local organizations to provide appropriate health services to youth and their families.</a:t>
            </a:r>
            <a:endParaRPr lang="en-US" sz="1600" dirty="0">
              <a:latin typeface="Roboto"/>
              <a:ea typeface="Roboto"/>
              <a:cs typeface="Roboto"/>
              <a:sym typeface="Roboto"/>
            </a:endParaRPr>
          </a:p>
        </p:txBody>
      </p:sp>
      <p:sp>
        <p:nvSpPr>
          <p:cNvPr id="339" name="Google Shape;339;p23"/>
          <p:cNvSpPr txBox="1"/>
          <p:nvPr/>
        </p:nvSpPr>
        <p:spPr>
          <a:xfrm>
            <a:off x="518160" y="404340"/>
            <a:ext cx="6461700"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dirty="0">
                <a:solidFill>
                  <a:srgbClr val="029DB6"/>
                </a:solidFill>
                <a:latin typeface="Montserrat"/>
                <a:ea typeface="Montserrat"/>
                <a:cs typeface="Montserrat"/>
                <a:sym typeface="Montserrat"/>
              </a:rPr>
              <a:t>Four: </a:t>
            </a:r>
            <a:r>
              <a:rPr lang="en-US" sz="2400" dirty="0">
                <a:solidFill>
                  <a:srgbClr val="029DB6"/>
                </a:solidFill>
                <a:latin typeface="Montserrat"/>
                <a:ea typeface="Montserrat"/>
                <a:cs typeface="Montserrat"/>
                <a:sym typeface="Montserrat"/>
              </a:rPr>
              <a:t>Youth are engaging in healthy sexual behaviors. </a:t>
            </a:r>
            <a:endParaRPr dirty="0">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6"/>
        <p:cNvGrpSpPr/>
        <p:nvPr/>
      </p:nvGrpSpPr>
      <p:grpSpPr>
        <a:xfrm>
          <a:off x="0" y="0"/>
          <a:ext cx="0" cy="0"/>
          <a:chOff x="0" y="0"/>
          <a:chExt cx="0" cy="0"/>
        </a:xfrm>
      </p:grpSpPr>
      <p:sp>
        <p:nvSpPr>
          <p:cNvPr id="337" name="Google Shape;337;p23"/>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38" name="Google Shape;338;p23"/>
          <p:cNvSpPr/>
          <p:nvPr/>
        </p:nvSpPr>
        <p:spPr>
          <a:xfrm>
            <a:off x="518160" y="1383029"/>
            <a:ext cx="6400800" cy="54259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STRATEGY 4.3</a:t>
            </a: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Community Awareness</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SMART GOAL(S)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chemeClr val="tx1"/>
                </a:solidFill>
                <a:effectLst/>
                <a:uLnTx/>
                <a:uFillTx/>
                <a:latin typeface="Roboto"/>
                <a:ea typeface="Roboto"/>
                <a:cs typeface="Roboto"/>
                <a:sym typeface="Roboto"/>
              </a:rPr>
              <a:t>By the end of FY26, we will partner with a hosting agency to offer an at least one mobile HIV testing event per year (FY24, FY25, FY26) to increase the number of people screened for HIV in Darlington County. </a:t>
            </a: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endParaRPr kumimoji="0"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COMMUNITY COLLABORATOR(S)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We will partner with the local federally qualified health centers to schedule the mobile HIV testing center to offer free HIV testing to residents.</a:t>
            </a: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lang="en-US" sz="1600" dirty="0">
                <a:latin typeface="Roboto"/>
                <a:ea typeface="Roboto"/>
                <a:cs typeface="Roboto"/>
                <a:sym typeface="Roboto"/>
              </a:rPr>
              <a:t>We will market the event through existing community partnerships, social media and email list serve distribution.</a:t>
            </a: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We will partner with the newly developed Pee Dee Sexual Health Awareness, (STI) Prevention, and Education (S.H.A.P.E.) initiative to plan the event and disseminate information about the event. </a:t>
            </a:r>
            <a:endParaRPr kumimoji="0" lang="en-US" sz="1600" b="0"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p:txBody>
      </p:sp>
      <p:sp>
        <p:nvSpPr>
          <p:cNvPr id="339" name="Google Shape;339;p23"/>
          <p:cNvSpPr txBox="1"/>
          <p:nvPr/>
        </p:nvSpPr>
        <p:spPr>
          <a:xfrm>
            <a:off x="518160" y="404340"/>
            <a:ext cx="6461700" cy="9786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Four continued: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Youth are engaging in healthy sexual behaviors. </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2481077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3"/>
        <p:cNvGrpSpPr/>
        <p:nvPr/>
      </p:nvGrpSpPr>
      <p:grpSpPr>
        <a:xfrm>
          <a:off x="0" y="0"/>
          <a:ext cx="0" cy="0"/>
          <a:chOff x="0" y="0"/>
          <a:chExt cx="0" cy="0"/>
        </a:xfrm>
      </p:grpSpPr>
      <p:sp>
        <p:nvSpPr>
          <p:cNvPr id="344" name="Google Shape;344;p24"/>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45" name="Google Shape;345;p24"/>
          <p:cNvSpPr/>
          <p:nvPr/>
        </p:nvSpPr>
        <p:spPr>
          <a:xfrm>
            <a:off x="518160" y="1383029"/>
            <a:ext cx="6400800" cy="51452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STRATEGY 5.1</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rtl="0">
              <a:lnSpc>
                <a:spcPct val="114000"/>
              </a:lnSpc>
              <a:spcBef>
                <a:spcPts val="0"/>
              </a:spcBef>
              <a:spcAft>
                <a:spcPts val="0"/>
              </a:spcAft>
              <a:buNone/>
            </a:pPr>
            <a:r>
              <a:rPr lang="en-US" sz="1600" dirty="0">
                <a:solidFill>
                  <a:schemeClr val="dk1"/>
                </a:solidFill>
                <a:latin typeface="Roboto"/>
                <a:ea typeface="Roboto"/>
                <a:cs typeface="Roboto"/>
                <a:sym typeface="Roboto"/>
              </a:rPr>
              <a:t>Community Education</a:t>
            </a:r>
            <a:endParaRPr lang="en-US" dirty="0"/>
          </a:p>
          <a:p>
            <a:pPr marL="342900" marR="0" lvl="0" indent="-241300" algn="l" rtl="0">
              <a:lnSpc>
                <a:spcPct val="114000"/>
              </a:lnSpc>
              <a:spcBef>
                <a:spcPts val="0"/>
              </a:spcBef>
              <a:spcAft>
                <a:spcPts val="0"/>
              </a:spcAft>
              <a:buClr>
                <a:schemeClr val="dk1"/>
              </a:buClr>
              <a:buSzPts val="1600"/>
              <a:buFont typeface="Roboto"/>
              <a:buNone/>
            </a:pPr>
            <a:endParaRPr lang="en-US" sz="1600" b="1"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SMART GOAL(S)</a:t>
            </a:r>
            <a:endParaRPr lang="en-US" dirty="0"/>
          </a:p>
          <a:p>
            <a:pPr marL="742950" lvl="1" indent="-285750">
              <a:lnSpc>
                <a:spcPct val="114000"/>
              </a:lnSpc>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By the end of FY26, we will disseminate 1,000 educational pamphlets nontraditional sites (barber shops, auto shops, etc. ) </a:t>
            </a:r>
            <a:r>
              <a:rPr lang="en-US" sz="1600" dirty="0">
                <a:solidFill>
                  <a:schemeClr val="dk1"/>
                </a:solidFill>
                <a:latin typeface="Roboto"/>
                <a:ea typeface="Roboto"/>
                <a:cs typeface="Roboto"/>
                <a:sym typeface="Roboto"/>
              </a:rPr>
              <a:t>and federally qualified health centers on the importance of cancer screening among African American men. </a:t>
            </a:r>
          </a:p>
          <a:p>
            <a:pPr marL="457200" lvl="1">
              <a:lnSpc>
                <a:spcPct val="114000"/>
              </a:lnSpc>
              <a:buClr>
                <a:schemeClr val="dk1"/>
              </a:buClr>
              <a:buSzPts val="1600"/>
            </a:pPr>
            <a:endParaRPr lang="en-US" sz="1600" b="1" i="0" u="none" strike="noStrike" cap="none" dirty="0">
              <a:solidFill>
                <a:srgbClr val="029DB6"/>
              </a:solidFill>
              <a:latin typeface="Roboto"/>
              <a:ea typeface="Roboto"/>
              <a:cs typeface="Roboto"/>
              <a:sym typeface="Roboto"/>
            </a:endParaRPr>
          </a:p>
          <a:p>
            <a:pPr marL="457200" marR="0" lvl="1" indent="0" algn="l" rtl="0">
              <a:lnSpc>
                <a:spcPct val="114000"/>
              </a:lnSpc>
              <a:spcBef>
                <a:spcPts val="0"/>
              </a:spcBef>
              <a:spcAft>
                <a:spcPts val="0"/>
              </a:spcAft>
              <a:buNone/>
            </a:pPr>
            <a:r>
              <a:rPr lang="en-US" sz="1600" b="1" i="0" u="none" strike="noStrike" cap="none" dirty="0">
                <a:solidFill>
                  <a:srgbClr val="029DB6"/>
                </a:solidFill>
                <a:latin typeface="Roboto"/>
                <a:ea typeface="Roboto"/>
                <a:cs typeface="Roboto"/>
                <a:sym typeface="Roboto"/>
              </a:rPr>
              <a:t>COMMUNITY COLLABORATOR(S)</a:t>
            </a:r>
            <a:endParaRPr lang="en-US" dirty="0"/>
          </a:p>
          <a:p>
            <a:pPr marL="742950" marR="0" lvl="1" indent="-285750" algn="l" rtl="0">
              <a:lnSpc>
                <a:spcPct val="114000"/>
              </a:lnSpc>
              <a:spcBef>
                <a:spcPts val="0"/>
              </a:spcBef>
              <a:spcAft>
                <a:spcPts val="0"/>
              </a:spcAft>
              <a:buClr>
                <a:schemeClr val="dk1"/>
              </a:buClr>
              <a:buSzPts val="1600"/>
              <a:buFont typeface="Arial"/>
              <a:buChar char="•"/>
            </a:pPr>
            <a:r>
              <a:rPr lang="en-US" sz="1600" b="0" i="0" u="none" strike="noStrike" cap="none" dirty="0">
                <a:solidFill>
                  <a:schemeClr val="dk1"/>
                </a:solidFill>
                <a:latin typeface="Roboto"/>
                <a:ea typeface="Roboto"/>
                <a:cs typeface="Roboto"/>
                <a:sym typeface="Roboto"/>
              </a:rPr>
              <a:t>We will partner with student interns from a local university to develop the educational brochures as a part of a research project on cancer screening. </a:t>
            </a:r>
          </a:p>
          <a:p>
            <a:pPr marL="742950" marR="0" lvl="1" indent="-285750" algn="l" rtl="0">
              <a:lnSpc>
                <a:spcPct val="114000"/>
              </a:lnSpc>
              <a:spcBef>
                <a:spcPts val="0"/>
              </a:spcBef>
              <a:spcAft>
                <a:spcPts val="0"/>
              </a:spcAft>
              <a:buClr>
                <a:schemeClr val="dk1"/>
              </a:buClr>
              <a:buSzPts val="1600"/>
              <a:buFont typeface="Arial"/>
              <a:buChar char="•"/>
            </a:pPr>
            <a:r>
              <a:rPr lang="en-US" sz="1600" dirty="0">
                <a:solidFill>
                  <a:schemeClr val="dk1"/>
                </a:solidFill>
                <a:latin typeface="Roboto"/>
                <a:ea typeface="Roboto"/>
                <a:cs typeface="Roboto"/>
                <a:sym typeface="Roboto"/>
              </a:rPr>
              <a:t>We will partner</a:t>
            </a:r>
            <a:r>
              <a:rPr lang="en-US" sz="1600" b="0" i="0" u="none" strike="noStrike" cap="none" dirty="0">
                <a:solidFill>
                  <a:schemeClr val="dk1"/>
                </a:solidFill>
                <a:latin typeface="Roboto"/>
                <a:ea typeface="Roboto"/>
                <a:cs typeface="Roboto"/>
                <a:sym typeface="Roboto"/>
              </a:rPr>
              <a:t> with the local </a:t>
            </a:r>
            <a:r>
              <a:rPr lang="en-US" sz="1600" dirty="0">
                <a:solidFill>
                  <a:schemeClr val="dk1"/>
                </a:solidFill>
                <a:latin typeface="Roboto"/>
                <a:ea typeface="Roboto"/>
                <a:cs typeface="Roboto"/>
                <a:sym typeface="Roboto"/>
              </a:rPr>
              <a:t>federally qualified health centers and nontraditional sites where men congregate to disseminate educational pamphlets. </a:t>
            </a:r>
            <a:endParaRPr lang="en-US" sz="1600" dirty="0">
              <a:highlight>
                <a:srgbClr val="FFFF00"/>
              </a:highlight>
              <a:latin typeface="Roboto"/>
              <a:ea typeface="Roboto"/>
              <a:cs typeface="Roboto"/>
              <a:sym typeface="Roboto"/>
            </a:endParaRPr>
          </a:p>
          <a:p>
            <a:pPr marL="742950" marR="0" lvl="1" indent="-184150" algn="l" rtl="0">
              <a:lnSpc>
                <a:spcPct val="114000"/>
              </a:lnSpc>
              <a:spcBef>
                <a:spcPts val="0"/>
              </a:spcBef>
              <a:spcAft>
                <a:spcPts val="0"/>
              </a:spcAft>
              <a:buClr>
                <a:schemeClr val="dk1"/>
              </a:buClr>
              <a:buSzPts val="1600"/>
              <a:buFont typeface="Arial"/>
              <a:buNone/>
            </a:pPr>
            <a:endParaRPr lang="en-US" sz="1600" b="0" i="0" u="none" strike="noStrike" cap="none" dirty="0">
              <a:solidFill>
                <a:schemeClr val="dk1"/>
              </a:solidFill>
              <a:highlight>
                <a:srgbClr val="FFFF00"/>
              </a:highlight>
              <a:latin typeface="Roboto"/>
              <a:ea typeface="Roboto"/>
              <a:cs typeface="Roboto"/>
              <a:sym typeface="Roboto"/>
            </a:endParaRPr>
          </a:p>
        </p:txBody>
      </p:sp>
      <p:sp>
        <p:nvSpPr>
          <p:cNvPr id="346" name="Google Shape;346;p24"/>
          <p:cNvSpPr txBox="1"/>
          <p:nvPr/>
        </p:nvSpPr>
        <p:spPr>
          <a:xfrm>
            <a:off x="518160" y="404340"/>
            <a:ext cx="6461700" cy="97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dirty="0">
                <a:solidFill>
                  <a:srgbClr val="029DB6"/>
                </a:solidFill>
                <a:latin typeface="Montserrat"/>
                <a:ea typeface="Montserrat"/>
                <a:cs typeface="Montserrat"/>
                <a:sym typeface="Montserrat"/>
              </a:rPr>
              <a:t>Five: </a:t>
            </a:r>
            <a:r>
              <a:rPr lang="en-US" sz="2400" dirty="0">
                <a:solidFill>
                  <a:srgbClr val="029DB6"/>
                </a:solidFill>
                <a:latin typeface="Montserrat"/>
                <a:ea typeface="Montserrat"/>
                <a:cs typeface="Montserrat"/>
                <a:sym typeface="Montserrat"/>
              </a:rPr>
              <a:t>Men are healthy and engaged members of families.</a:t>
            </a:r>
            <a:endParaRPr dirty="0">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3"/>
        <p:cNvGrpSpPr/>
        <p:nvPr/>
      </p:nvGrpSpPr>
      <p:grpSpPr>
        <a:xfrm>
          <a:off x="0" y="0"/>
          <a:ext cx="0" cy="0"/>
          <a:chOff x="0" y="0"/>
          <a:chExt cx="0" cy="0"/>
        </a:xfrm>
      </p:grpSpPr>
      <p:sp>
        <p:nvSpPr>
          <p:cNvPr id="344" name="Google Shape;344;p24"/>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45" name="Google Shape;345;p24"/>
          <p:cNvSpPr/>
          <p:nvPr/>
        </p:nvSpPr>
        <p:spPr>
          <a:xfrm>
            <a:off x="518160" y="1383029"/>
            <a:ext cx="6294120" cy="62680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STRATEGY 5.2</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a:lnSpc>
                <a:spcPct val="114000"/>
              </a:lnSpc>
              <a:defRPr/>
            </a:pPr>
            <a:r>
              <a:rPr kumimoji="0" lang="en-US" sz="1600" i="0" u="none" strike="noStrike" kern="0" cap="none" spc="0" normalizeH="0" baseline="0" noProof="0" dirty="0">
                <a:ln>
                  <a:noFill/>
                </a:ln>
                <a:solidFill>
                  <a:schemeClr val="dk1"/>
                </a:solidFill>
                <a:effectLst/>
                <a:uLnTx/>
                <a:uFillTx/>
                <a:latin typeface="Roboto"/>
                <a:ea typeface="Roboto"/>
                <a:cs typeface="Roboto"/>
                <a:sym typeface="Roboto"/>
              </a:rPr>
              <a:t>Program Implementation</a:t>
            </a:r>
          </a:p>
          <a:p>
            <a:pPr>
              <a:lnSpc>
                <a:spcPct val="114000"/>
              </a:lnSpc>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SMART GOAL(S)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lvl="1" indent="-285750">
              <a:lnSpc>
                <a:spcPct val="114000"/>
              </a:lnSpc>
              <a:buSzPts val="1600"/>
              <a:buFont typeface="Arial"/>
              <a:buChar cha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By the </a:t>
            </a:r>
            <a:r>
              <a:rPr kumimoji="0" lang="en-US" sz="1600" b="0" i="0" u="none" strike="noStrike" kern="0" cap="none" spc="0" normalizeH="0" baseline="0" noProof="0" dirty="0">
                <a:ln>
                  <a:noFill/>
                </a:ln>
                <a:solidFill>
                  <a:schemeClr val="tx1"/>
                </a:solidFill>
                <a:effectLst/>
                <a:uLnTx/>
                <a:uFillTx/>
                <a:latin typeface="Roboto"/>
                <a:ea typeface="Roboto"/>
                <a:cs typeface="Roboto"/>
                <a:sym typeface="Roboto"/>
              </a:rPr>
              <a:t>end of FY26, at least 40% of the males active in DCFS events and/or enrolled in DCFS programming efforts in Darlington County have received screening for one of the following cancers prevalent in the county: colorectal, lung, prostate. </a:t>
            </a:r>
          </a:p>
          <a:p>
            <a:pPr marL="742950" lvl="1" indent="-285750">
              <a:lnSpc>
                <a:spcPct val="114000"/>
              </a:lnSpc>
              <a:buSzPts val="1600"/>
              <a:buFont typeface="Arial"/>
              <a:buChar char="•"/>
            </a:pPr>
            <a:r>
              <a:rPr kumimoji="0" lang="en-US" sz="1600" b="0" i="0" u="none" strike="noStrike" kern="0" cap="none" spc="0" normalizeH="0" baseline="0" noProof="0" dirty="0">
                <a:ln>
                  <a:noFill/>
                </a:ln>
                <a:solidFill>
                  <a:schemeClr val="tx1"/>
                </a:solidFill>
                <a:effectLst/>
                <a:uLnTx/>
                <a:uFillTx/>
                <a:latin typeface="Roboto"/>
                <a:ea typeface="Roboto"/>
                <a:cs typeface="Roboto"/>
                <a:sym typeface="Roboto"/>
              </a:rPr>
              <a:t>By the end of FY26, we will host at least one event in partnership with Coker University Athletic Department to </a:t>
            </a:r>
            <a:r>
              <a:rPr lang="en-US" sz="1600" kern="0" dirty="0">
                <a:solidFill>
                  <a:schemeClr val="tx1"/>
                </a:solidFill>
                <a:latin typeface="Roboto"/>
                <a:ea typeface="Roboto"/>
                <a:cs typeface="Roboto"/>
                <a:sym typeface="Roboto"/>
              </a:rPr>
              <a:t>offer </a:t>
            </a:r>
            <a:r>
              <a:rPr kumimoji="0" lang="en-US" sz="1600" b="0" i="0" u="none" strike="noStrike" kern="0" cap="none" spc="0" normalizeH="0" baseline="0" noProof="0" dirty="0">
                <a:ln>
                  <a:noFill/>
                </a:ln>
                <a:solidFill>
                  <a:schemeClr val="tx1"/>
                </a:solidFill>
                <a:effectLst/>
                <a:uLnTx/>
                <a:uFillTx/>
                <a:latin typeface="Roboto"/>
                <a:ea typeface="Roboto"/>
                <a:cs typeface="Roboto"/>
                <a:sym typeface="Roboto"/>
              </a:rPr>
              <a:t>screening for one of the following cancers prevalent in the county: colorectal, lung, prostate. </a:t>
            </a: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COMMUNITY COLLABORATOR(S)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We will partner with local federally qualified health centers to offer free cancer screenings using a mobile site if possible. </a:t>
            </a:r>
            <a:endParaRPr lang="en-US" sz="1600" dirty="0">
              <a:latin typeface="Roboto"/>
              <a:ea typeface="Roboto"/>
              <a:cs typeface="Roboto"/>
              <a:sym typeface="Roboto"/>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We will partner with Coker University Athletics Department to plan </a:t>
            </a:r>
            <a:r>
              <a:rPr lang="en-US" sz="1600" dirty="0">
                <a:latin typeface="Roboto"/>
                <a:ea typeface="Roboto"/>
                <a:cs typeface="Roboto"/>
                <a:sym typeface="Roboto"/>
              </a:rPr>
              <a:t>screening event and recruit male athletes for participation. </a:t>
            </a:r>
            <a:endPar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029DB6"/>
              </a:solidFill>
              <a:effectLst/>
              <a:highlight>
                <a:srgbClr val="FFFF00"/>
              </a:highlight>
              <a:uLnTx/>
              <a:uFillTx/>
              <a:latin typeface="Roboto"/>
              <a:ea typeface="Roboto"/>
              <a:cs typeface="Roboto"/>
              <a:sym typeface="Roboto"/>
            </a:endParaRPr>
          </a:p>
        </p:txBody>
      </p:sp>
      <p:sp>
        <p:nvSpPr>
          <p:cNvPr id="346" name="Google Shape;346;p24"/>
          <p:cNvSpPr txBox="1"/>
          <p:nvPr/>
        </p:nvSpPr>
        <p:spPr>
          <a:xfrm>
            <a:off x="518160" y="404340"/>
            <a:ext cx="6461700" cy="9786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Five continued: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Men are healthy and engaged members of families.</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75596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3"/>
        <p:cNvGrpSpPr/>
        <p:nvPr/>
      </p:nvGrpSpPr>
      <p:grpSpPr>
        <a:xfrm>
          <a:off x="0" y="0"/>
          <a:ext cx="0" cy="0"/>
          <a:chOff x="0" y="0"/>
          <a:chExt cx="0" cy="0"/>
        </a:xfrm>
      </p:grpSpPr>
      <p:sp>
        <p:nvSpPr>
          <p:cNvPr id="344" name="Google Shape;344;p24"/>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45" name="Google Shape;345;p24"/>
          <p:cNvSpPr/>
          <p:nvPr/>
        </p:nvSpPr>
        <p:spPr>
          <a:xfrm>
            <a:off x="516920" y="1573529"/>
            <a:ext cx="6281360" cy="458377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STRATEGY 5.3</a:t>
            </a:r>
            <a:endParaRPr lang="en-US" dirty="0">
              <a:ea typeface="Roboto"/>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Community Awareness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241300" algn="l" defTabSz="914400" rtl="0" eaLnBrk="1" fontAlgn="auto" latinLnBrk="0" hangingPunct="1">
              <a:lnSpc>
                <a:spcPct val="114000"/>
              </a:lnSpc>
              <a:spcBef>
                <a:spcPts val="0"/>
              </a:spcBef>
              <a:spcAft>
                <a:spcPts val="0"/>
              </a:spcAft>
              <a:buClr>
                <a:srgbClr val="000000"/>
              </a:buClr>
              <a:buSzPts val="1600"/>
              <a:buFont typeface="Roboto"/>
              <a:buNone/>
              <a:tabLst/>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SMART GOAL(S)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By the end of FY26, we will partner with a federally qualified health center to participate in at least one community health fair per year (FY24, FY25, FY26) to disseminate information about screening for one of the following cancers prevalent in the county: colorectal, lung, prostate. </a:t>
            </a:r>
          </a:p>
          <a:p>
            <a:pPr marL="457200" marR="0" lvl="1" algn="l" defTabSz="914400" rtl="0" eaLnBrk="1" fontAlgn="auto" latinLnBrk="0" hangingPunct="1">
              <a:lnSpc>
                <a:spcPct val="114000"/>
              </a:lnSpc>
              <a:spcBef>
                <a:spcPts val="0"/>
              </a:spcBef>
              <a:spcAft>
                <a:spcPts val="0"/>
              </a:spcAft>
              <a:buClr>
                <a:srgbClr val="000000"/>
              </a:buClr>
              <a:buSzPts val="1600"/>
              <a:tabLst/>
              <a:defRPr/>
            </a:pPr>
            <a:endPar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endParaRPr>
          </a:p>
          <a:p>
            <a:pPr marL="457200" marR="0" lvl="1"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COMMUNITY COLLABORATOR(S)</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14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We will partner with the local DHEC office, youth-serving organizations, community stakeholders and federally-qualified health centers. </a:t>
            </a:r>
          </a:p>
          <a:p>
            <a:pPr marL="742950" marR="0" lvl="1" indent="-184150" algn="l" defTabSz="914400" rtl="0" eaLnBrk="1" fontAlgn="auto" latinLnBrk="0" hangingPunct="1">
              <a:lnSpc>
                <a:spcPct val="114000"/>
              </a:lnSpc>
              <a:spcBef>
                <a:spcPts val="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029DB6"/>
              </a:solidFill>
              <a:effectLst/>
              <a:highlight>
                <a:srgbClr val="FFFF00"/>
              </a:highlight>
              <a:uLnTx/>
              <a:uFillTx/>
              <a:latin typeface="Roboto"/>
              <a:ea typeface="Roboto"/>
              <a:cs typeface="Roboto"/>
              <a:sym typeface="Roboto"/>
            </a:endParaRPr>
          </a:p>
        </p:txBody>
      </p:sp>
      <p:sp>
        <p:nvSpPr>
          <p:cNvPr id="346" name="Google Shape;346;p24"/>
          <p:cNvSpPr txBox="1"/>
          <p:nvPr/>
        </p:nvSpPr>
        <p:spPr>
          <a:xfrm>
            <a:off x="518160" y="404340"/>
            <a:ext cx="6461700" cy="9786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Five continued: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Men are healthy and engaged members of families.</a:t>
            </a: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115627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2"/>
        <p:cNvGrpSpPr/>
        <p:nvPr/>
      </p:nvGrpSpPr>
      <p:grpSpPr>
        <a:xfrm>
          <a:off x="0" y="0"/>
          <a:ext cx="0" cy="0"/>
          <a:chOff x="0" y="0"/>
          <a:chExt cx="0" cy="0"/>
        </a:xfrm>
      </p:grpSpPr>
      <p:sp>
        <p:nvSpPr>
          <p:cNvPr id="373" name="Google Shape;373;p15"/>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374" name="Google Shape;374;p15"/>
          <p:cNvSpPr txBox="1"/>
          <p:nvPr/>
        </p:nvSpPr>
        <p:spPr>
          <a:xfrm>
            <a:off x="518160" y="656588"/>
            <a:ext cx="6461700" cy="5354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dirty="0">
                <a:solidFill>
                  <a:srgbClr val="029DB6"/>
                </a:solidFill>
                <a:latin typeface="Montserrat"/>
                <a:ea typeface="Montserrat"/>
                <a:cs typeface="Montserrat"/>
                <a:sym typeface="Montserrat"/>
              </a:rPr>
              <a:t>Overarching Measures of Success</a:t>
            </a:r>
            <a:endParaRPr b="1" dirty="0"/>
          </a:p>
        </p:txBody>
      </p:sp>
      <p:sp>
        <p:nvSpPr>
          <p:cNvPr id="375" name="Google Shape;375;p15"/>
          <p:cNvSpPr/>
          <p:nvPr/>
        </p:nvSpPr>
        <p:spPr>
          <a:xfrm>
            <a:off x="510540" y="1388330"/>
            <a:ext cx="6294120" cy="521523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endParaRPr lang="en-US" dirty="0">
              <a:solidFill>
                <a:schemeClr val="dk1"/>
              </a:solidFill>
              <a:latin typeface="Roboto"/>
              <a:ea typeface="Roboto"/>
              <a:cs typeface="Roboto"/>
              <a:sym typeface="Roboto"/>
            </a:endParaRPr>
          </a:p>
          <a:p>
            <a:pPr marR="0" lvl="0" algn="l" rtl="0">
              <a:lnSpc>
                <a:spcPct val="114000"/>
              </a:lnSpc>
              <a:spcBef>
                <a:spcPts val="0"/>
              </a:spcBef>
              <a:spcAft>
                <a:spcPts val="0"/>
              </a:spcAft>
              <a:buClr>
                <a:srgbClr val="029DB6"/>
              </a:buClr>
              <a:buSzPts val="1600"/>
            </a:pPr>
            <a:r>
              <a:rPr lang="en-US" sz="1800" b="1" dirty="0">
                <a:solidFill>
                  <a:srgbClr val="029DB6"/>
                </a:solidFill>
                <a:latin typeface="Roboto"/>
                <a:ea typeface="Roboto"/>
                <a:cs typeface="Roboto"/>
                <a:sym typeface="Roboto"/>
              </a:rPr>
              <a:t>1. INCREASE THE NUMBER OF CHILDREN ENROLLED IN HIGH INTENSITY PROGRAMS FUNDED BY FIRST STEPS</a:t>
            </a:r>
            <a:endParaRPr lang="en-US" sz="1800" dirty="0"/>
          </a:p>
          <a:p>
            <a:pPr marL="350838" marR="0" lvl="0" indent="0" algn="l" rtl="0">
              <a:lnSpc>
                <a:spcPct val="114000"/>
              </a:lnSpc>
              <a:spcBef>
                <a:spcPts val="0"/>
              </a:spcBef>
              <a:spcAft>
                <a:spcPts val="0"/>
              </a:spcAft>
              <a:buNone/>
            </a:pPr>
            <a:r>
              <a:rPr lang="en-US" sz="1600" dirty="0">
                <a:solidFill>
                  <a:schemeClr val="dk1"/>
                </a:solidFill>
                <a:latin typeface="Roboto"/>
                <a:ea typeface="Roboto"/>
                <a:cs typeface="Roboto"/>
                <a:sym typeface="Roboto"/>
              </a:rPr>
              <a:t>By 2025, the percentage of children in need who are directly served by First Steps high intensity programs will increase from 5% to 8%.</a:t>
            </a:r>
            <a:endParaRPr lang="en-US" sz="1600" dirty="0"/>
          </a:p>
          <a:p>
            <a:pPr marL="808038" marR="0" lvl="1" indent="0" algn="l" rtl="0">
              <a:lnSpc>
                <a:spcPct val="114000"/>
              </a:lnSpc>
              <a:spcBef>
                <a:spcPts val="0"/>
              </a:spcBef>
              <a:spcAft>
                <a:spcPts val="0"/>
              </a:spcAft>
              <a:buNone/>
            </a:pPr>
            <a:r>
              <a:rPr lang="en-US" sz="1600" b="0" i="1" u="none" strike="noStrike" cap="none" dirty="0">
                <a:solidFill>
                  <a:schemeClr val="dk1"/>
                </a:solidFill>
                <a:latin typeface="Roboto"/>
                <a:ea typeface="Roboto"/>
                <a:cs typeface="Roboto"/>
                <a:sym typeface="Roboto"/>
              </a:rPr>
              <a:t>Note: the calculation for this measure changed as voted on by the state Board of Trustees on April  21, 2022.  Now, this is calculated as the estimated number of children served directly in high intensity programs by First Steps Local Partnerships and 4K divided by the number of children under age 6 &lt;185% FPL from the American Community Survey 5-year estimates.</a:t>
            </a:r>
          </a:p>
          <a:p>
            <a:pPr marL="808038" marR="0" lvl="1" indent="0" algn="l" rtl="0">
              <a:lnSpc>
                <a:spcPct val="114000"/>
              </a:lnSpc>
              <a:spcBef>
                <a:spcPts val="0"/>
              </a:spcBef>
              <a:spcAft>
                <a:spcPts val="0"/>
              </a:spcAft>
              <a:buNone/>
            </a:pPr>
            <a:endParaRPr lang="en-US" sz="1800" b="0" i="1" u="none" strike="noStrike" cap="none" dirty="0">
              <a:solidFill>
                <a:schemeClr val="dk1"/>
              </a:solidFill>
              <a:latin typeface="Roboto"/>
              <a:ea typeface="Roboto"/>
              <a:cs typeface="Roboto"/>
              <a:sym typeface="Roboto"/>
            </a:endParaRPr>
          </a:p>
          <a:p>
            <a:pPr marR="0" lvl="0" algn="l" rtl="0">
              <a:lnSpc>
                <a:spcPct val="114000"/>
              </a:lnSpc>
              <a:spcBef>
                <a:spcPts val="0"/>
              </a:spcBef>
              <a:spcAft>
                <a:spcPts val="0"/>
              </a:spcAft>
              <a:buClr>
                <a:srgbClr val="029DB6"/>
              </a:buClr>
              <a:buSzPts val="1600"/>
            </a:pPr>
            <a:r>
              <a:rPr lang="en-US" sz="1800" b="1" dirty="0">
                <a:solidFill>
                  <a:srgbClr val="029DB6"/>
                </a:solidFill>
                <a:latin typeface="Roboto"/>
                <a:ea typeface="Roboto"/>
                <a:cs typeface="Roboto"/>
                <a:sym typeface="Roboto"/>
              </a:rPr>
              <a:t>2. INCREASE THE REACH OF FIRST STEPS SERVICES</a:t>
            </a:r>
            <a:endParaRPr lang="en-US" sz="1800" dirty="0"/>
          </a:p>
          <a:p>
            <a:pPr marL="350838" marR="0" lvl="0" indent="0" algn="l" rtl="0">
              <a:lnSpc>
                <a:spcPct val="114000"/>
              </a:lnSpc>
              <a:spcBef>
                <a:spcPts val="0"/>
              </a:spcBef>
              <a:spcAft>
                <a:spcPts val="0"/>
              </a:spcAft>
              <a:buNone/>
            </a:pPr>
            <a:r>
              <a:rPr lang="en-US" sz="1600" dirty="0">
                <a:solidFill>
                  <a:schemeClr val="dk1"/>
                </a:solidFill>
                <a:latin typeface="Roboto"/>
                <a:ea typeface="Roboto"/>
                <a:cs typeface="Roboto"/>
                <a:sym typeface="Roboto"/>
              </a:rPr>
              <a:t>By 2025, the percentage of children in need who are directly served by First Steps will increase from 17% to 20%.</a:t>
            </a:r>
            <a:endParaRPr lang="en-US" sz="1600" dirty="0"/>
          </a:p>
          <a:p>
            <a:pPr marL="0" marR="0" lvl="0" indent="0" algn="l" rtl="0">
              <a:lnSpc>
                <a:spcPct val="114000"/>
              </a:lnSpc>
              <a:spcBef>
                <a:spcPts val="0"/>
              </a:spcBef>
              <a:spcAft>
                <a:spcPts val="0"/>
              </a:spcAft>
              <a:buNone/>
            </a:pPr>
            <a:endParaRPr dirty="0">
              <a:solidFill>
                <a:schemeClr val="dk1"/>
              </a:solidFill>
              <a:highlight>
                <a:srgbClr val="FFFF00"/>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18"/>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960" b="0" i="0" u="none" strike="noStrike" kern="0" cap="none" spc="0" normalizeH="0" baseline="0" noProof="0" dirty="0">
              <a:ln>
                <a:noFill/>
              </a:ln>
              <a:solidFill>
                <a:srgbClr val="888888"/>
              </a:solidFill>
              <a:effectLst/>
              <a:uLnTx/>
              <a:uFillTx/>
              <a:latin typeface="Roboto"/>
              <a:ea typeface="Roboto"/>
              <a:cs typeface="Roboto"/>
              <a:sym typeface="Roboto"/>
            </a:endParaRPr>
          </a:p>
        </p:txBody>
      </p:sp>
      <p:sp>
        <p:nvSpPr>
          <p:cNvPr id="248" name="Google Shape;248;p18"/>
          <p:cNvSpPr txBox="1"/>
          <p:nvPr/>
        </p:nvSpPr>
        <p:spPr>
          <a:xfrm>
            <a:off x="518160" y="656588"/>
            <a:ext cx="6461700" cy="461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Acknowledgments</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49" name="Google Shape;249;p18"/>
          <p:cNvSpPr txBox="1"/>
          <p:nvPr/>
        </p:nvSpPr>
        <p:spPr>
          <a:xfrm>
            <a:off x="548638" y="1701799"/>
            <a:ext cx="6142618" cy="526293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Darlington County First Steps would like to thank the community members, stakeholders, partnering organizations, </a:t>
            </a:r>
            <a:r>
              <a:rPr kumimoji="0" lang="en-US" sz="1600" b="0" i="1" u="none" strike="noStrike" kern="0" cap="none" spc="0" normalizeH="0" baseline="0" noProof="0" dirty="0">
                <a:ln>
                  <a:noFill/>
                </a:ln>
                <a:solidFill>
                  <a:srgbClr val="000000"/>
                </a:solidFill>
                <a:effectLst/>
                <a:uLnTx/>
                <a:uFillTx/>
                <a:latin typeface="Roboto"/>
                <a:ea typeface="Roboto"/>
                <a:cs typeface="Roboto"/>
                <a:sym typeface="Roboto"/>
              </a:rPr>
              <a:t>Parents as Teachers</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 Advisory Committee members, Darlington County School District </a:t>
            </a:r>
            <a:r>
              <a:rPr kumimoji="0" lang="en-US" sz="1600" b="0" i="1" u="none" strike="noStrike" kern="0" cap="none" spc="0" normalizeH="0" baseline="0" noProof="0" dirty="0">
                <a:ln>
                  <a:noFill/>
                </a:ln>
                <a:solidFill>
                  <a:srgbClr val="000000"/>
                </a:solidFill>
                <a:effectLst/>
                <a:uLnTx/>
                <a:uFillTx/>
                <a:latin typeface="Roboto"/>
                <a:ea typeface="Roboto"/>
                <a:cs typeface="Roboto"/>
                <a:sym typeface="Roboto"/>
              </a:rPr>
              <a:t>Countdown to Kindergarten </a:t>
            </a: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teachers, and the Byerly Foundation for their support, engagement and thoughtful contribution to developing the 2024-2026 Strategic Plan.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endParaRPr>
          </a:p>
          <a:p>
            <a:pPr>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Additionally, Darlington County First Steps would like to thank the Board Members who offered their time and thoughtful feedback to support the development of the 2024-2026 Strategic Plan. Thank you for your continued support of our organization.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Lastly, thank you to the team at Darlington County First Steps who work tirelessly to promote healthier and stronger families in Darlington County. None of this is possible without your commitment, dedication and selfless service. </a:t>
            </a:r>
            <a:endParaRPr kumimoji="0" sz="16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Roboto"/>
                <a:ea typeface="Roboto"/>
                <a:cs typeface="Roboto"/>
                <a:sym typeface="Roboto"/>
              </a:rPr>
              <a:t>Funding Acknowledgement: First Steps of South Carolina provided $2,500 to support the work of developing the 2024-2026 Strategic Plan. Additional costs were supported by private unrestricted funds available to Darlington County First Steps</a:t>
            </a:r>
            <a:r>
              <a:rPr kumimoji="0" lang="en-US" sz="1600" b="0" i="1" u="none" strike="noStrike" kern="0" cap="none" spc="0" normalizeH="0" baseline="0" noProof="0" dirty="0">
                <a:ln>
                  <a:noFill/>
                </a:ln>
                <a:solidFill>
                  <a:srgbClr val="000000"/>
                </a:solidFill>
                <a:effectLst/>
                <a:uLnTx/>
                <a:uFillTx/>
                <a:latin typeface="Roboto"/>
                <a:ea typeface="Roboto"/>
                <a:cs typeface="Roboto"/>
                <a:sym typeface="Roboto"/>
              </a:rPr>
              <a:t>.</a:t>
            </a:r>
            <a:endParaRPr kumimoji="0" sz="1600" b="0" i="1" u="none" strike="noStrike" kern="0" cap="none" spc="0" normalizeH="0" baseline="0" noProof="0" dirty="0">
              <a:ln>
                <a:noFill/>
              </a:ln>
              <a:solidFill>
                <a:srgbClr val="000000"/>
              </a:solidFill>
              <a:effectLst/>
              <a:uLnTx/>
              <a:uFillTx/>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15"/>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960" b="0" i="0" u="none" strike="noStrike" kern="0" cap="none" spc="0" normalizeH="0" baseline="0" noProof="0" dirty="0">
              <a:ln>
                <a:noFill/>
              </a:ln>
              <a:solidFill>
                <a:srgbClr val="888888"/>
              </a:solidFill>
              <a:effectLst/>
              <a:uLnTx/>
              <a:uFillTx/>
              <a:latin typeface="Roboto"/>
              <a:ea typeface="Roboto"/>
              <a:cs typeface="Roboto"/>
              <a:sym typeface="Roboto"/>
            </a:endParaRPr>
          </a:p>
        </p:txBody>
      </p:sp>
      <p:sp>
        <p:nvSpPr>
          <p:cNvPr id="255" name="Google Shape;255;p15"/>
          <p:cNvSpPr txBox="1"/>
          <p:nvPr/>
        </p:nvSpPr>
        <p:spPr>
          <a:xfrm>
            <a:off x="518160" y="656588"/>
            <a:ext cx="6461700" cy="461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Message from the Executive Director</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7" name="Google Shape;257;p15"/>
          <p:cNvSpPr txBox="1"/>
          <p:nvPr/>
        </p:nvSpPr>
        <p:spPr>
          <a:xfrm>
            <a:off x="3211902" y="2739967"/>
            <a:ext cx="3460678"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DARNELL BYRD MCPHERSON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Roboto"/>
                <a:ea typeface="Roboto"/>
                <a:cs typeface="Roboto"/>
                <a:sym typeface="Roboto"/>
              </a:rPr>
              <a:t>Executive Director</a:t>
            </a:r>
            <a:endParaRPr kumimoji="0"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Roboto"/>
                <a:ea typeface="Roboto"/>
                <a:cs typeface="Roboto"/>
                <a:sym typeface="Roboto"/>
              </a:rPr>
              <a:t>Darlington County First Steps</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8" name="Google Shape;258;p15"/>
          <p:cNvSpPr txBox="1"/>
          <p:nvPr/>
        </p:nvSpPr>
        <p:spPr>
          <a:xfrm>
            <a:off x="238741" y="3815144"/>
            <a:ext cx="6837718" cy="5709856"/>
          </a:xfrm>
          <a:prstGeom prst="rect">
            <a:avLst/>
          </a:prstGeom>
          <a:noFill/>
          <a:ln>
            <a:noFill/>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200" kern="100" dirty="0">
                <a:effectLst/>
                <a:latin typeface="Roboto" panose="02000000000000000000" pitchFamily="2" charset="0"/>
                <a:ea typeface="Roboto" panose="02000000000000000000" pitchFamily="2" charset="0"/>
                <a:cs typeface="Roboto" panose="02000000000000000000" pitchFamily="2" charset="0"/>
              </a:rPr>
              <a:t>Presented here is a detailed document which represents a renewed and realigned approach to addressing the critical health and educational disparities which can define and permanently negatively impact unborn and young low-income children and their families in Darlington County, often referred to as marginalized and disenfranchised. Darlington County First Steps is charged with the responsibility of being our brother’s keeper or making a difference in the lives of families.  To this end, we work very diligently to engage with others while facing the challenge of presenting facts and figures which justify funding the priorities identified in this strategic plan.  We must ask ourselves, “how are the children”?  How we respond must be equitable and appropriate for the culture of the families and communities we serve.  Every program and service will not fit every community; hence, the reason a community assessment is done which results in a strategic plan to fit the community of families served by us over these next few years.  </a:t>
            </a:r>
          </a:p>
          <a:p>
            <a:pPr marL="0" marR="0">
              <a:lnSpc>
                <a:spcPct val="107000"/>
              </a:lnSpc>
              <a:spcBef>
                <a:spcPts val="0"/>
              </a:spcBef>
              <a:spcAft>
                <a:spcPts val="800"/>
              </a:spcAft>
            </a:pPr>
            <a:r>
              <a:rPr lang="en-US" sz="1200" kern="100" dirty="0">
                <a:effectLst/>
                <a:latin typeface="Roboto" panose="02000000000000000000" pitchFamily="2" charset="0"/>
                <a:ea typeface="Roboto" panose="02000000000000000000" pitchFamily="2" charset="0"/>
                <a:cs typeface="Roboto" panose="02000000000000000000" pitchFamily="2" charset="0"/>
              </a:rPr>
              <a:t>Yes, there is never enough money; however, we work to ensure less money is spent on overhead expenses and more money is spent in services.  Yes, there is never enough money; however, we must apply for grants from state and national organizations as well as local and national foundations  Yes, there is never enough money; however, if we register and vote for people who put children first, our efforts will receive the financial and moral support to make a difference for marginalized children and their families.</a:t>
            </a:r>
          </a:p>
          <a:p>
            <a:pPr marL="0" marR="0">
              <a:lnSpc>
                <a:spcPct val="107000"/>
              </a:lnSpc>
              <a:spcBef>
                <a:spcPts val="0"/>
              </a:spcBef>
              <a:spcAft>
                <a:spcPts val="800"/>
              </a:spcAft>
            </a:pPr>
            <a:r>
              <a:rPr lang="en-US" sz="1200" kern="100" dirty="0">
                <a:effectLst/>
                <a:latin typeface="Roboto" panose="02000000000000000000" pitchFamily="2" charset="0"/>
                <a:ea typeface="Roboto" panose="02000000000000000000" pitchFamily="2" charset="0"/>
                <a:cs typeface="Roboto" panose="02000000000000000000" pitchFamily="2" charset="0"/>
              </a:rPr>
              <a:t>Yes, it takes the dedicated visionary leadership of the Board of Directors which consists of civil servants, political servants, business and religious leaders, and a variety of community volunteers who have embraced the vision of equipping families to thrive in our county and state. Yes, we are excited to present our plan which reflects the statistical data, input from community members, including those we serve.  It was the professional expertise and tireless work and effort of Dr. Sarah Kershner which resulted in this document, this strategic plan.  A heartfelt thank you to her and to all who labor in the vineyard and are inspired to make life better for others, especially for those who are marginalized and challenged on this journey called life.</a:t>
            </a:r>
            <a:endParaRPr kumimoji="0" lang="en-US" sz="1200" b="0" i="0" u="none" strike="noStrike" kern="0" cap="none" spc="0" normalizeH="0" baseline="0" noProof="0" dirty="0">
              <a:ln>
                <a:noFill/>
              </a:ln>
              <a:solidFill>
                <a:srgbClr val="000000"/>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sym typeface="Arial"/>
              </a:rPr>
              <a:t>Forward in gratitude,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Lucida Handwriting" panose="03010101010101010101" pitchFamily="66" charset="0"/>
                <a:ea typeface="Roboto" panose="02000000000000000000" pitchFamily="2" charset="0"/>
                <a:cs typeface="Roboto" panose="02000000000000000000" pitchFamily="2" charset="0"/>
                <a:sym typeface="Arial"/>
              </a:rPr>
              <a:t>Darnell Byrd McPherson, LBSW</a:t>
            </a:r>
            <a:endParaRPr kumimoji="0" sz="1200" b="0" i="0" u="none" strike="noStrike" kern="0" cap="none" spc="0" normalizeH="0" baseline="0" noProof="0" dirty="0">
              <a:ln>
                <a:noFill/>
              </a:ln>
              <a:solidFill>
                <a:srgbClr val="000000"/>
              </a:solidFill>
              <a:effectLst/>
              <a:highlight>
                <a:srgbClr val="FFFF00"/>
              </a:highlight>
              <a:uLnTx/>
              <a:uFillTx/>
              <a:latin typeface="Lucida Handwriting" panose="03010101010101010101" pitchFamily="66" charset="0"/>
              <a:ea typeface="Roboto" panose="02000000000000000000" pitchFamily="2" charset="0"/>
              <a:cs typeface="Roboto" panose="02000000000000000000" pitchFamily="2" charset="0"/>
              <a:sym typeface="Roboto"/>
            </a:endParaRPr>
          </a:p>
        </p:txBody>
      </p:sp>
      <p:pic>
        <p:nvPicPr>
          <p:cNvPr id="4" name="Picture 3" descr="A person wearing a necklace&#10;&#10;Description automatically generated with low confidence">
            <a:extLst>
              <a:ext uri="{FF2B5EF4-FFF2-40B4-BE49-F238E27FC236}">
                <a16:creationId xmlns:a16="http://schemas.microsoft.com/office/drawing/2014/main" id="{44CC01F7-04EF-D7FD-4EB6-C540DCD887A3}"/>
              </a:ext>
            </a:extLst>
          </p:cNvPr>
          <p:cNvPicPr>
            <a:picLocks noChangeAspect="1"/>
          </p:cNvPicPr>
          <p:nvPr/>
        </p:nvPicPr>
        <p:blipFill>
          <a:blip r:embed="rId4"/>
          <a:stretch>
            <a:fillRect/>
          </a:stretch>
        </p:blipFill>
        <p:spPr>
          <a:xfrm>
            <a:off x="261583" y="1454479"/>
            <a:ext cx="2685662" cy="2319644"/>
          </a:xfrm>
          <a:prstGeom prst="ellipse">
            <a:avLst/>
          </a:prstGeom>
          <a:ln w="28575" cap="rnd">
            <a:noFill/>
          </a:ln>
          <a:effectLst>
            <a:outerShdw blurRad="330200" dist="38100" dir="2700000" sx="101000" sy="101000" algn="tl" rotWithShape="0">
              <a:schemeClr val="bg2">
                <a:lumMod val="75000"/>
                <a:alpha val="66000"/>
              </a:scheme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15"/>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960" b="0" i="0" u="none" strike="noStrike" kern="0" cap="none" spc="0" normalizeH="0" baseline="0" noProof="0" dirty="0">
              <a:ln>
                <a:noFill/>
              </a:ln>
              <a:solidFill>
                <a:srgbClr val="888888"/>
              </a:solidFill>
              <a:effectLst/>
              <a:uLnTx/>
              <a:uFillTx/>
              <a:latin typeface="Roboto"/>
              <a:ea typeface="Roboto"/>
              <a:cs typeface="Roboto"/>
              <a:sym typeface="Roboto"/>
            </a:endParaRPr>
          </a:p>
        </p:txBody>
      </p:sp>
      <p:sp>
        <p:nvSpPr>
          <p:cNvPr id="255" name="Google Shape;255;p15"/>
          <p:cNvSpPr txBox="1"/>
          <p:nvPr/>
        </p:nvSpPr>
        <p:spPr>
          <a:xfrm>
            <a:off x="518160" y="656588"/>
            <a:ext cx="6461700" cy="4617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Message from the Executive Director</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7" name="Google Shape;257;p15"/>
          <p:cNvSpPr txBox="1"/>
          <p:nvPr/>
        </p:nvSpPr>
        <p:spPr>
          <a:xfrm>
            <a:off x="3436021" y="3111535"/>
            <a:ext cx="3460678"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29DB6"/>
                </a:solidFill>
                <a:effectLst/>
                <a:uLnTx/>
                <a:uFillTx/>
                <a:latin typeface="Roboto"/>
                <a:ea typeface="Roboto"/>
                <a:cs typeface="Roboto"/>
                <a:sym typeface="Roboto"/>
              </a:rPr>
              <a:t>Howard Nettles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Roboto"/>
                <a:ea typeface="Roboto"/>
                <a:cs typeface="Roboto"/>
                <a:sym typeface="Roboto"/>
              </a:rPr>
              <a:t>Board Chair</a:t>
            </a:r>
            <a:endParaRPr kumimoji="0"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Roboto"/>
                <a:ea typeface="Roboto"/>
                <a:cs typeface="Roboto"/>
                <a:sym typeface="Roboto"/>
              </a:rPr>
              <a:t>Darlington County First Steps</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8" name="Google Shape;258;p15"/>
          <p:cNvSpPr txBox="1"/>
          <p:nvPr/>
        </p:nvSpPr>
        <p:spPr>
          <a:xfrm>
            <a:off x="495899" y="4220109"/>
            <a:ext cx="6400800" cy="7201931"/>
          </a:xfrm>
          <a:prstGeom prst="rect">
            <a:avLst/>
          </a:prstGeom>
          <a:noFill/>
          <a:ln>
            <a:noFill/>
          </a:ln>
        </p:spPr>
        <p:txBody>
          <a:bodyPr spcFirstLastPara="1" wrap="square" lIns="91425" tIns="45700" rIns="91425" bIns="45700" anchor="t" anchorCtr="0">
            <a:spAutoFit/>
          </a:bodyPr>
          <a:lstStyle/>
          <a:p>
            <a:pPr lvl="0" indent="0" defTabSz="914400" eaLnBrk="1" fontAlgn="auto" latinLnBrk="0" hangingPunct="1">
              <a:lnSpc>
                <a:spcPct val="100000"/>
              </a:lnSpc>
              <a:spcAft>
                <a:spcPts val="0"/>
              </a:spcAft>
              <a:buSzTx/>
              <a:buFont typeface="Arial"/>
              <a:buNone/>
              <a:tabLst/>
              <a:defRPr/>
            </a:pPr>
            <a:r>
              <a:rPr lang="en-US" kern="100" dirty="0">
                <a:latin typeface="Roboto" panose="02000000000000000000" pitchFamily="2" charset="0"/>
                <a:ea typeface="Roboto" panose="02000000000000000000" pitchFamily="2" charset="0"/>
                <a:cs typeface="Roboto" panose="02000000000000000000" pitchFamily="2" charset="0"/>
              </a:rPr>
              <a:t>Greetings,</a:t>
            </a:r>
          </a:p>
          <a:p>
            <a:pPr lvl="0" indent="0" defTabSz="914400" eaLnBrk="1" fontAlgn="auto" latinLnBrk="0" hangingPunct="1">
              <a:lnSpc>
                <a:spcPct val="100000"/>
              </a:lnSpc>
              <a:spcAft>
                <a:spcPts val="0"/>
              </a:spcAft>
              <a:buSzTx/>
              <a:buFont typeface="Arial"/>
              <a:buNone/>
              <a:tabLst/>
              <a:defRPr/>
            </a:pPr>
            <a:endParaRPr lang="en-US" kern="100" dirty="0">
              <a:latin typeface="Roboto" panose="02000000000000000000" pitchFamily="2" charset="0"/>
              <a:ea typeface="Roboto" panose="02000000000000000000" pitchFamily="2" charset="0"/>
              <a:cs typeface="Roboto" panose="02000000000000000000" pitchFamily="2" charset="0"/>
            </a:endParaRPr>
          </a:p>
          <a:p>
            <a:pPr lvl="0" indent="0" defTabSz="914400" eaLnBrk="1" fontAlgn="auto" latinLnBrk="0" hangingPunct="1">
              <a:lnSpc>
                <a:spcPct val="100000"/>
              </a:lnSpc>
              <a:spcAft>
                <a:spcPts val="0"/>
              </a:spcAft>
              <a:buSzTx/>
              <a:buFont typeface="Arial"/>
              <a:buNone/>
              <a:tabLst/>
              <a:defRPr/>
            </a:pPr>
            <a:r>
              <a:rPr lang="en-US" kern="100" dirty="0">
                <a:latin typeface="Roboto" panose="02000000000000000000" pitchFamily="2" charset="0"/>
                <a:ea typeface="Roboto" panose="02000000000000000000" pitchFamily="2" charset="0"/>
                <a:cs typeface="Roboto" panose="02000000000000000000" pitchFamily="2" charset="0"/>
              </a:rPr>
              <a:t>We have embarked on a new journey with renewed enthusiasm and commitment to the mission and vision of the organization we are charged with leading. This strategic plan represents the challenge before us, school readiness in Darlington County. We are tracking and working to resolve, or at least minimize, the issues identified as a part of this process. Our children deserve and will receive our best efforts to change the trajectory of their lives by providing the best early learning experiences possible. </a:t>
            </a:r>
          </a:p>
          <a:p>
            <a:pPr lvl="0" indent="0" defTabSz="914400" eaLnBrk="1" fontAlgn="auto" latinLnBrk="0" hangingPunct="1">
              <a:lnSpc>
                <a:spcPct val="100000"/>
              </a:lnSpc>
              <a:spcAft>
                <a:spcPts val="0"/>
              </a:spcAft>
              <a:buSzTx/>
              <a:buFont typeface="Arial"/>
              <a:buNone/>
              <a:tabLst/>
              <a:defRPr/>
            </a:pPr>
            <a:endParaRPr lang="en-US" kern="100" dirty="0">
              <a:latin typeface="Roboto" panose="02000000000000000000" pitchFamily="2" charset="0"/>
              <a:ea typeface="Roboto" panose="02000000000000000000" pitchFamily="2" charset="0"/>
              <a:cs typeface="Roboto" panose="02000000000000000000" pitchFamily="2" charset="0"/>
            </a:endParaRPr>
          </a:p>
          <a:p>
            <a:pPr lvl="0" indent="0" defTabSz="914400" eaLnBrk="1" fontAlgn="auto" latinLnBrk="0" hangingPunct="1">
              <a:lnSpc>
                <a:spcPct val="100000"/>
              </a:lnSpc>
              <a:spcAft>
                <a:spcPts val="0"/>
              </a:spcAft>
              <a:buSzTx/>
              <a:buFont typeface="Arial"/>
              <a:buNone/>
              <a:tabLst/>
              <a:defRPr/>
            </a:pPr>
            <a:r>
              <a:rPr lang="en-US" kern="100" dirty="0">
                <a:latin typeface="Roboto" panose="02000000000000000000" pitchFamily="2" charset="0"/>
                <a:ea typeface="Roboto" panose="02000000000000000000" pitchFamily="2" charset="0"/>
                <a:cs typeface="Roboto" panose="02000000000000000000" pitchFamily="2" charset="0"/>
              </a:rPr>
              <a:t>Together we will achieve this goal.</a:t>
            </a:r>
          </a:p>
          <a:p>
            <a:pPr lvl="0" indent="0" defTabSz="914400" eaLnBrk="1" fontAlgn="auto" latinLnBrk="0" hangingPunct="1">
              <a:lnSpc>
                <a:spcPct val="100000"/>
              </a:lnSpc>
              <a:spcAft>
                <a:spcPts val="0"/>
              </a:spcAft>
              <a:buSzTx/>
              <a:buFont typeface="Arial"/>
              <a:buNone/>
              <a:tabLst/>
              <a:defRPr/>
            </a:pPr>
            <a:endParaRPr lang="en-US" kern="100" dirty="0">
              <a:latin typeface="Roboto" panose="02000000000000000000" pitchFamily="2" charset="0"/>
              <a:ea typeface="Roboto" panose="02000000000000000000" pitchFamily="2" charset="0"/>
              <a:cs typeface="Roboto" panose="02000000000000000000" pitchFamily="2" charset="0"/>
            </a:endParaRPr>
          </a:p>
          <a:p>
            <a:pPr lvl="0" indent="0" defTabSz="914400" eaLnBrk="1" fontAlgn="auto" latinLnBrk="0" hangingPunct="1">
              <a:lnSpc>
                <a:spcPct val="100000"/>
              </a:lnSpc>
              <a:spcAft>
                <a:spcPts val="0"/>
              </a:spcAft>
              <a:buSzTx/>
              <a:buFont typeface="Arial"/>
              <a:buNone/>
              <a:tabLst/>
              <a:defRPr/>
            </a:pPr>
            <a:r>
              <a:rPr lang="en-US" kern="100" dirty="0">
                <a:latin typeface="Roboto" panose="02000000000000000000" pitchFamily="2" charset="0"/>
                <a:ea typeface="Roboto" panose="02000000000000000000" pitchFamily="2" charset="0"/>
                <a:cs typeface="Roboto" panose="02000000000000000000" pitchFamily="2" charset="0"/>
              </a:rPr>
              <a:t>Forward,</a:t>
            </a:r>
          </a:p>
          <a:p>
            <a:pPr lvl="0" indent="0" defTabSz="914400" eaLnBrk="1" fontAlgn="auto" latinLnBrk="0" hangingPunct="1">
              <a:lnSpc>
                <a:spcPct val="100000"/>
              </a:lnSpc>
              <a:spcAft>
                <a:spcPts val="0"/>
              </a:spcAft>
              <a:buSzTx/>
              <a:buFont typeface="Arial"/>
              <a:buNone/>
              <a:tabLst/>
              <a:defRPr/>
            </a:pPr>
            <a:r>
              <a:rPr lang="en-US" kern="100" dirty="0">
                <a:latin typeface="Lucida Handwriting" panose="03010101010101010101" pitchFamily="66" charset="0"/>
                <a:ea typeface="Roboto" panose="02000000000000000000" pitchFamily="2" charset="0"/>
                <a:cs typeface="Roboto" panose="02000000000000000000" pitchFamily="2" charset="0"/>
              </a:rPr>
              <a:t>Howard Nettles</a:t>
            </a:r>
          </a:p>
          <a:p>
            <a:pPr lvl="0" indent="0" defTabSz="914400" eaLnBrk="1" fontAlgn="auto" latinLnBrk="0" hangingPunct="1">
              <a:lnSpc>
                <a:spcPct val="100000"/>
              </a:lnSpc>
              <a:spcAft>
                <a:spcPts val="0"/>
              </a:spcAft>
              <a:buSzTx/>
              <a:buFont typeface="Arial"/>
              <a:buNone/>
              <a:tabLst/>
              <a:defRPr/>
            </a:pPr>
            <a:r>
              <a:rPr lang="en-US" kern="100" dirty="0">
                <a:latin typeface="Lucida Handwriting" panose="03010101010101010101" pitchFamily="66" charset="0"/>
                <a:ea typeface="Roboto" panose="02000000000000000000" pitchFamily="2" charset="0"/>
                <a:cs typeface="Roboto" panose="02000000000000000000" pitchFamily="2" charset="0"/>
              </a:rPr>
              <a:t>Board Chair</a:t>
            </a:r>
            <a:endParaRPr lang="en-US" kern="100" dirty="0">
              <a:latin typeface="Lucida Handwriting" panose="03010101010101010101" pitchFamily="66" charset="0"/>
              <a:ea typeface="Roboto" panose="02000000000000000000" pitchFamily="2" charset="0"/>
              <a:cs typeface="Roboto" panose="02000000000000000000" pitchFamily="2" charset="0"/>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dirty="0">
              <a:highlight>
                <a:srgbClr val="FFFF00"/>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dirty="0">
              <a:highlight>
                <a:srgbClr val="FFFF00"/>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dirty="0">
              <a:highlight>
                <a:srgbClr val="FFFF00"/>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dirty="0">
              <a:highlight>
                <a:srgbClr val="FFFF00"/>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dirty="0">
              <a:highlight>
                <a:srgbClr val="FFFF00"/>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dirty="0">
              <a:highlight>
                <a:srgbClr val="FFFF00"/>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dirty="0">
              <a:highlight>
                <a:srgbClr val="FFFF00"/>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dirty="0">
              <a:highlight>
                <a:srgbClr val="FFFF00"/>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highlight>
                <a:srgbClr val="FFFF00"/>
              </a:highligh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1" dirty="0">
              <a:highlight>
                <a:srgbClr val="FFFF00"/>
              </a:highlight>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sym typeface="Roboto"/>
            </a:endParaRPr>
          </a:p>
        </p:txBody>
      </p:sp>
      <p:pic>
        <p:nvPicPr>
          <p:cNvPr id="4" name="Picture 3">
            <a:extLst>
              <a:ext uri="{FF2B5EF4-FFF2-40B4-BE49-F238E27FC236}">
                <a16:creationId xmlns:a16="http://schemas.microsoft.com/office/drawing/2014/main" id="{44CC01F7-04EF-D7FD-4EB6-C540DCD887A3}"/>
              </a:ext>
            </a:extLst>
          </p:cNvPr>
          <p:cNvPicPr>
            <a:picLocks noChangeAspect="1"/>
          </p:cNvPicPr>
          <p:nvPr/>
        </p:nvPicPr>
        <p:blipFill>
          <a:blip r:embed="rId4"/>
          <a:srcRect t="8153" b="8153"/>
          <a:stretch/>
        </p:blipFill>
        <p:spPr>
          <a:xfrm>
            <a:off x="261583" y="1683078"/>
            <a:ext cx="2689057" cy="2322576"/>
          </a:xfrm>
          <a:prstGeom prst="ellipse">
            <a:avLst/>
          </a:prstGeom>
          <a:ln w="28575" cap="rnd">
            <a:noFill/>
          </a:ln>
          <a:effectLst>
            <a:outerShdw blurRad="330200" dist="38100" dir="2700000" sx="101000" sy="101000" algn="tl" rotWithShape="0">
              <a:schemeClr val="bg2">
                <a:lumMod val="75000"/>
                <a:alpha val="66000"/>
              </a:scheme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6025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g164c9d1a467_0_249"/>
          <p:cNvSpPr txBox="1">
            <a:spLocks noGrp="1"/>
          </p:cNvSpPr>
          <p:nvPr>
            <p:ph type="sldNum" idx="12"/>
          </p:nvPr>
        </p:nvSpPr>
        <p:spPr>
          <a:xfrm>
            <a:off x="5166360" y="8898892"/>
            <a:ext cx="1645800" cy="51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241" name="Google Shape;241;g164c9d1a467_0_249" descr="timeline "/>
          <p:cNvSpPr/>
          <p:nvPr/>
        </p:nvSpPr>
        <p:spPr>
          <a:xfrm rot="-5400000">
            <a:off x="1683001" y="5956799"/>
            <a:ext cx="4073899" cy="1044549"/>
          </a:xfrm>
          <a:custGeom>
            <a:avLst/>
            <a:gdLst/>
            <a:ahLst/>
            <a:cxnLst/>
            <a:rect l="l" t="t" r="r" b="b"/>
            <a:pathLst>
              <a:path w="5658193" h="1450763" extrusionOk="0">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solidFill>
            <a:srgbClr val="E7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0" i="0" u="none" strike="noStrike" cap="none">
              <a:solidFill>
                <a:srgbClr val="FFFFFF"/>
              </a:solidFill>
              <a:latin typeface="Roboto"/>
              <a:ea typeface="Roboto"/>
              <a:cs typeface="Roboto"/>
              <a:sym typeface="Roboto"/>
            </a:endParaRPr>
          </a:p>
        </p:txBody>
      </p:sp>
      <p:sp>
        <p:nvSpPr>
          <p:cNvPr id="242" name="Google Shape;242;g164c9d1a467_0_249" descr="timeline "/>
          <p:cNvSpPr/>
          <p:nvPr/>
        </p:nvSpPr>
        <p:spPr>
          <a:xfrm rot="-5400000">
            <a:off x="1645390" y="1912197"/>
            <a:ext cx="4073899" cy="1044549"/>
          </a:xfrm>
          <a:custGeom>
            <a:avLst/>
            <a:gdLst/>
            <a:ahLst/>
            <a:cxnLst/>
            <a:rect l="l" t="t" r="r" b="b"/>
            <a:pathLst>
              <a:path w="5658193" h="1450763" extrusionOk="0">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solidFill>
            <a:srgbClr val="E7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0" i="0" u="none" strike="noStrike" cap="none">
              <a:solidFill>
                <a:srgbClr val="FFFFFF"/>
              </a:solidFill>
              <a:latin typeface="Roboto"/>
              <a:ea typeface="Roboto"/>
              <a:cs typeface="Roboto"/>
              <a:sym typeface="Roboto"/>
            </a:endParaRPr>
          </a:p>
        </p:txBody>
      </p:sp>
      <p:sp>
        <p:nvSpPr>
          <p:cNvPr id="245" name="Google Shape;245;g164c9d1a467_0_249"/>
          <p:cNvSpPr txBox="1"/>
          <p:nvPr/>
        </p:nvSpPr>
        <p:spPr>
          <a:xfrm>
            <a:off x="1028335" y="1478370"/>
            <a:ext cx="1820100" cy="226500"/>
          </a:xfrm>
          <a:prstGeom prst="rect">
            <a:avLst/>
          </a:prstGeom>
          <a:noFill/>
          <a:ln>
            <a:noFill/>
          </a:ln>
        </p:spPr>
        <p:txBody>
          <a:bodyPr spcFirstLastPara="1" wrap="square" lIns="0" tIns="45700" rIns="0" bIns="45700" anchor="t" anchorCtr="0">
            <a:noAutofit/>
          </a:bodyPr>
          <a:lstStyle/>
          <a:p>
            <a:pPr marL="0" lvl="0" indent="0" algn="r" rtl="0">
              <a:lnSpc>
                <a:spcPct val="90000"/>
              </a:lnSpc>
              <a:spcBef>
                <a:spcPts val="0"/>
              </a:spcBef>
              <a:spcAft>
                <a:spcPts val="0"/>
              </a:spcAft>
              <a:buNone/>
            </a:pPr>
            <a:r>
              <a:rPr lang="en-US" sz="1200" b="1">
                <a:solidFill>
                  <a:srgbClr val="888888"/>
                </a:solidFill>
                <a:latin typeface="Montserrat"/>
                <a:ea typeface="Montserrat"/>
                <a:cs typeface="Montserrat"/>
                <a:sym typeface="Montserrat"/>
              </a:rPr>
              <a:t>CONVENE</a:t>
            </a:r>
            <a:endParaRPr sz="1200" b="1">
              <a:solidFill>
                <a:srgbClr val="888888"/>
              </a:solidFill>
            </a:endParaRPr>
          </a:p>
        </p:txBody>
      </p:sp>
      <p:sp>
        <p:nvSpPr>
          <p:cNvPr id="246" name="Google Shape;246;g164c9d1a467_0_249"/>
          <p:cNvSpPr txBox="1"/>
          <p:nvPr/>
        </p:nvSpPr>
        <p:spPr>
          <a:xfrm>
            <a:off x="524425" y="1704873"/>
            <a:ext cx="2331300" cy="680100"/>
          </a:xfrm>
          <a:prstGeom prst="rect">
            <a:avLst/>
          </a:prstGeom>
          <a:noFill/>
          <a:ln>
            <a:noFill/>
          </a:ln>
        </p:spPr>
        <p:txBody>
          <a:bodyPr spcFirstLastPara="1" wrap="square" lIns="0" tIns="45700" rIns="0" bIns="45700" anchor="t" anchorCtr="0">
            <a:noAutofit/>
          </a:bodyPr>
          <a:lstStyle/>
          <a:p>
            <a:pPr marL="0" lvl="0" indent="0" algn="r" rtl="0">
              <a:spcBef>
                <a:spcPts val="0"/>
              </a:spcBef>
              <a:spcAft>
                <a:spcPts val="0"/>
              </a:spcAft>
              <a:buNone/>
            </a:pPr>
            <a:r>
              <a:rPr lang="en-US" sz="900" dirty="0">
                <a:solidFill>
                  <a:srgbClr val="000000"/>
                </a:solidFill>
                <a:latin typeface="Roboto"/>
                <a:ea typeface="Roboto"/>
                <a:cs typeface="Roboto"/>
                <a:sym typeface="Roboto"/>
              </a:rPr>
              <a:t>Measured perceived </a:t>
            </a:r>
            <a:r>
              <a:rPr lang="en-US" sz="900" dirty="0">
                <a:latin typeface="Roboto"/>
                <a:ea typeface="Roboto"/>
                <a:cs typeface="Roboto"/>
                <a:sym typeface="Roboto"/>
              </a:rPr>
              <a:t>needs and assets through an online survey and meetings with community members.</a:t>
            </a:r>
            <a:r>
              <a:rPr lang="en-US" sz="900" dirty="0">
                <a:solidFill>
                  <a:srgbClr val="000000"/>
                </a:solidFill>
                <a:latin typeface="Roboto"/>
                <a:ea typeface="Roboto"/>
                <a:cs typeface="Roboto"/>
                <a:sym typeface="Roboto"/>
              </a:rPr>
              <a:t> </a:t>
            </a:r>
            <a:r>
              <a:rPr lang="en-US" sz="900" dirty="0">
                <a:latin typeface="Roboto"/>
                <a:ea typeface="Roboto"/>
                <a:cs typeface="Roboto"/>
                <a:sym typeface="Roboto"/>
              </a:rPr>
              <a:t>Information gathered was used to develop</a:t>
            </a:r>
            <a:r>
              <a:rPr lang="en-US" sz="900" dirty="0">
                <a:solidFill>
                  <a:srgbClr val="000000"/>
                </a:solidFill>
                <a:latin typeface="Roboto"/>
                <a:ea typeface="Roboto"/>
                <a:cs typeface="Roboto"/>
                <a:sym typeface="Roboto"/>
              </a:rPr>
              <a:t> a vision for families and children, and identify the priority areas as included in the Needs Assessment report for Darlington County</a:t>
            </a:r>
            <a:endParaRPr lang="en-US" sz="900" dirty="0">
              <a:solidFill>
                <a:srgbClr val="000000"/>
              </a:solidFill>
              <a:latin typeface="Arial" panose="020B0604020202020204" pitchFamily="34" charset="0"/>
              <a:ea typeface="Roboto" panose="02000000000000000000" pitchFamily="2" charset="0"/>
              <a:cs typeface="Arial" panose="020B0604020202020204" pitchFamily="34" charset="0"/>
              <a:sym typeface="Avenir"/>
            </a:endParaRPr>
          </a:p>
          <a:p>
            <a:pPr marL="0" lvl="0" indent="0" algn="r" rtl="0">
              <a:spcBef>
                <a:spcPts val="750"/>
              </a:spcBef>
              <a:spcAft>
                <a:spcPts val="0"/>
              </a:spcAft>
              <a:buNone/>
            </a:pPr>
            <a:r>
              <a:rPr lang="en-US" sz="900" dirty="0">
                <a:solidFill>
                  <a:srgbClr val="000000"/>
                </a:solidFill>
                <a:latin typeface="Roboto"/>
                <a:ea typeface="Roboto"/>
                <a:cs typeface="Roboto"/>
                <a:sym typeface="Roboto"/>
              </a:rPr>
              <a:t>October 2022 –  </a:t>
            </a:r>
            <a:r>
              <a:rPr lang="en-US" sz="900" dirty="0">
                <a:latin typeface="Roboto"/>
                <a:ea typeface="Roboto"/>
                <a:cs typeface="Roboto"/>
                <a:sym typeface="Roboto"/>
              </a:rPr>
              <a:t>Februar</a:t>
            </a:r>
            <a:r>
              <a:rPr lang="en-US" sz="900" dirty="0">
                <a:solidFill>
                  <a:srgbClr val="000000"/>
                </a:solidFill>
                <a:latin typeface="Roboto"/>
                <a:ea typeface="Roboto"/>
                <a:cs typeface="Roboto"/>
                <a:sym typeface="Roboto"/>
              </a:rPr>
              <a:t>y 2023</a:t>
            </a:r>
            <a:endParaRPr lang="en-US" sz="900" dirty="0">
              <a:solidFill>
                <a:srgbClr val="000000"/>
              </a:solidFill>
              <a:latin typeface="Arial" panose="020B0604020202020204" pitchFamily="34" charset="0"/>
              <a:ea typeface="Roboto" panose="02000000000000000000" pitchFamily="2" charset="0"/>
              <a:cs typeface="Arial" panose="020B0604020202020204" pitchFamily="34" charset="0"/>
              <a:sym typeface="Avenir"/>
            </a:endParaRPr>
          </a:p>
          <a:p>
            <a:pPr marL="0" lvl="0" indent="0" algn="r" rtl="0">
              <a:spcBef>
                <a:spcPts val="0"/>
              </a:spcBef>
              <a:spcAft>
                <a:spcPts val="0"/>
              </a:spcAft>
              <a:buNone/>
            </a:pPr>
            <a:endParaRPr sz="825" dirty="0">
              <a:solidFill>
                <a:srgbClr val="000000"/>
              </a:solidFill>
              <a:latin typeface="Roboto" panose="02000000000000000000" pitchFamily="2" charset="0"/>
              <a:ea typeface="Roboto" panose="02000000000000000000" pitchFamily="2" charset="0"/>
              <a:cs typeface="Roboto" panose="02000000000000000000" pitchFamily="2" charset="0"/>
              <a:sym typeface="Avenir"/>
            </a:endParaRPr>
          </a:p>
        </p:txBody>
      </p:sp>
      <p:sp>
        <p:nvSpPr>
          <p:cNvPr id="247" name="Google Shape;247;g164c9d1a467_0_249"/>
          <p:cNvSpPr txBox="1"/>
          <p:nvPr/>
        </p:nvSpPr>
        <p:spPr>
          <a:xfrm>
            <a:off x="4431683" y="2158015"/>
            <a:ext cx="2555700" cy="2115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sz="1200" b="1" dirty="0">
                <a:solidFill>
                  <a:srgbClr val="888888"/>
                </a:solidFill>
                <a:latin typeface="Montserrat"/>
                <a:ea typeface="Montserrat"/>
                <a:cs typeface="Montserrat"/>
                <a:sym typeface="Montserrat"/>
              </a:rPr>
              <a:t>UNDERSTAND</a:t>
            </a:r>
            <a:endParaRPr sz="1200" b="1" dirty="0">
              <a:solidFill>
                <a:srgbClr val="888888"/>
              </a:solidFill>
            </a:endParaRPr>
          </a:p>
        </p:txBody>
      </p:sp>
      <p:sp>
        <p:nvSpPr>
          <p:cNvPr id="248" name="Google Shape;248;g164c9d1a467_0_249"/>
          <p:cNvSpPr txBox="1"/>
          <p:nvPr/>
        </p:nvSpPr>
        <p:spPr>
          <a:xfrm>
            <a:off x="4431675" y="2377625"/>
            <a:ext cx="2555700" cy="6801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US" sz="900" dirty="0">
                <a:solidFill>
                  <a:srgbClr val="000000"/>
                </a:solidFill>
                <a:latin typeface="Roboto"/>
                <a:ea typeface="Roboto"/>
                <a:cs typeface="Roboto"/>
                <a:sym typeface="Roboto"/>
              </a:rPr>
              <a:t>Reviewed local data and mapped assets to understand the state of young children, their families, and the early childhood system</a:t>
            </a:r>
            <a:endParaRPr lang="en-US" sz="900" dirty="0">
              <a:solidFill>
                <a:srgbClr val="000000"/>
              </a:solidFill>
              <a:latin typeface="Arial" panose="020B0604020202020204" pitchFamily="34" charset="0"/>
              <a:ea typeface="Roboto" panose="02000000000000000000" pitchFamily="2" charset="0"/>
              <a:cs typeface="Arial" panose="020B0604020202020204" pitchFamily="34" charset="0"/>
              <a:sym typeface="Avenir"/>
            </a:endParaRPr>
          </a:p>
          <a:p>
            <a:pPr marL="0" lvl="0" indent="0" algn="l" rtl="0">
              <a:spcBef>
                <a:spcPts val="750"/>
              </a:spcBef>
              <a:spcAft>
                <a:spcPts val="0"/>
              </a:spcAft>
              <a:buNone/>
            </a:pPr>
            <a:r>
              <a:rPr lang="en-US" sz="900" dirty="0">
                <a:solidFill>
                  <a:srgbClr val="000000"/>
                </a:solidFill>
                <a:latin typeface="Roboto"/>
                <a:ea typeface="Roboto"/>
                <a:cs typeface="Roboto"/>
                <a:sym typeface="Roboto"/>
              </a:rPr>
              <a:t>October 2022 – March 2023</a:t>
            </a:r>
            <a:endParaRPr lang="en-US" sz="900" dirty="0">
              <a:solidFill>
                <a:srgbClr val="000000"/>
              </a:solidFill>
              <a:latin typeface="Arial" panose="020B0604020202020204" pitchFamily="34" charset="0"/>
              <a:ea typeface="Roboto" panose="02000000000000000000" pitchFamily="2" charset="0"/>
              <a:cs typeface="Arial" panose="020B0604020202020204" pitchFamily="34" charset="0"/>
              <a:sym typeface="Avenir"/>
            </a:endParaRPr>
          </a:p>
        </p:txBody>
      </p:sp>
      <p:sp>
        <p:nvSpPr>
          <p:cNvPr id="249" name="Google Shape;249;g164c9d1a467_0_249"/>
          <p:cNvSpPr txBox="1"/>
          <p:nvPr/>
        </p:nvSpPr>
        <p:spPr>
          <a:xfrm>
            <a:off x="413352" y="3118345"/>
            <a:ext cx="2441100" cy="221700"/>
          </a:xfrm>
          <a:prstGeom prst="rect">
            <a:avLst/>
          </a:prstGeom>
          <a:noFill/>
          <a:ln>
            <a:noFill/>
          </a:ln>
        </p:spPr>
        <p:txBody>
          <a:bodyPr spcFirstLastPara="1" wrap="square" lIns="0" tIns="45700" rIns="0" bIns="45700" anchor="t" anchorCtr="0">
            <a:noAutofit/>
          </a:bodyPr>
          <a:lstStyle/>
          <a:p>
            <a:pPr marL="0" lvl="0" indent="0" algn="r" rtl="0">
              <a:lnSpc>
                <a:spcPct val="90000"/>
              </a:lnSpc>
              <a:spcBef>
                <a:spcPts val="0"/>
              </a:spcBef>
              <a:spcAft>
                <a:spcPts val="0"/>
              </a:spcAft>
              <a:buNone/>
            </a:pPr>
            <a:r>
              <a:rPr lang="en-US" sz="1200" b="1">
                <a:solidFill>
                  <a:srgbClr val="888888"/>
                </a:solidFill>
                <a:latin typeface="Montserrat"/>
                <a:ea typeface="Montserrat"/>
                <a:cs typeface="Montserrat"/>
                <a:sym typeface="Montserrat"/>
              </a:rPr>
              <a:t>PRIORITIZE</a:t>
            </a:r>
            <a:endParaRPr sz="1200" b="1">
              <a:solidFill>
                <a:srgbClr val="888888"/>
              </a:solidFill>
            </a:endParaRPr>
          </a:p>
        </p:txBody>
      </p:sp>
      <p:sp>
        <p:nvSpPr>
          <p:cNvPr id="250" name="Google Shape;250;g164c9d1a467_0_249"/>
          <p:cNvSpPr txBox="1"/>
          <p:nvPr/>
        </p:nvSpPr>
        <p:spPr>
          <a:xfrm>
            <a:off x="411725" y="3344023"/>
            <a:ext cx="2441100" cy="885900"/>
          </a:xfrm>
          <a:prstGeom prst="rect">
            <a:avLst/>
          </a:prstGeom>
          <a:noFill/>
          <a:ln>
            <a:noFill/>
          </a:ln>
        </p:spPr>
        <p:txBody>
          <a:bodyPr spcFirstLastPara="1" wrap="square" lIns="0" tIns="45700" rIns="0" bIns="45700" anchor="t" anchorCtr="0">
            <a:noAutofit/>
          </a:bodyPr>
          <a:lstStyle/>
          <a:p>
            <a:pPr marL="0" lvl="0" indent="0" algn="r" rtl="0">
              <a:spcBef>
                <a:spcPts val="0"/>
              </a:spcBef>
              <a:spcAft>
                <a:spcPts val="0"/>
              </a:spcAft>
              <a:buNone/>
            </a:pPr>
            <a:r>
              <a:rPr lang="en-US" sz="900" dirty="0">
                <a:solidFill>
                  <a:srgbClr val="000000"/>
                </a:solidFill>
                <a:latin typeface="Roboto"/>
                <a:ea typeface="Roboto"/>
                <a:cs typeface="Roboto"/>
                <a:sym typeface="Roboto"/>
              </a:rPr>
              <a:t>Organized the insight gathered from the convenings and data to prioritize the concerns, needs, and gaps the partnership wants to address and formalized</a:t>
            </a:r>
            <a:r>
              <a:rPr lang="en-US" sz="900" dirty="0">
                <a:latin typeface="Roboto"/>
                <a:ea typeface="Roboto"/>
                <a:cs typeface="Roboto"/>
                <a:sym typeface="Roboto"/>
              </a:rPr>
              <a:t> </a:t>
            </a:r>
            <a:r>
              <a:rPr lang="en-US" sz="900" dirty="0">
                <a:solidFill>
                  <a:srgbClr val="000000"/>
                </a:solidFill>
                <a:latin typeface="Roboto"/>
                <a:ea typeface="Roboto"/>
                <a:cs typeface="Roboto"/>
                <a:sym typeface="Roboto"/>
              </a:rPr>
              <a:t>Needs Assessment</a:t>
            </a:r>
            <a:endParaRPr lang="en-US" sz="900" dirty="0">
              <a:solidFill>
                <a:srgbClr val="000000"/>
              </a:solidFill>
              <a:latin typeface="Arial" panose="020B0604020202020204" pitchFamily="34" charset="0"/>
              <a:ea typeface="Roboto" panose="02000000000000000000" pitchFamily="2" charset="0"/>
              <a:cs typeface="Arial" panose="020B0604020202020204" pitchFamily="34" charset="0"/>
              <a:sym typeface="Avenir"/>
            </a:endParaRPr>
          </a:p>
          <a:p>
            <a:pPr marL="0" lvl="0" indent="0" algn="r" rtl="0">
              <a:spcBef>
                <a:spcPts val="750"/>
              </a:spcBef>
              <a:spcAft>
                <a:spcPts val="0"/>
              </a:spcAft>
              <a:buNone/>
            </a:pPr>
            <a:r>
              <a:rPr lang="en-US" sz="900" dirty="0">
                <a:solidFill>
                  <a:srgbClr val="000000"/>
                </a:solidFill>
                <a:latin typeface="Roboto"/>
                <a:ea typeface="Roboto"/>
                <a:cs typeface="Roboto"/>
                <a:sym typeface="Roboto"/>
              </a:rPr>
              <a:t>January 2023 –March 2023</a:t>
            </a:r>
            <a:endParaRPr lang="en-US" sz="900" dirty="0">
              <a:solidFill>
                <a:srgbClr val="000000"/>
              </a:solidFill>
              <a:latin typeface="Arial" panose="020B0604020202020204" pitchFamily="34" charset="0"/>
              <a:ea typeface="Roboto" panose="02000000000000000000" pitchFamily="2" charset="0"/>
              <a:cs typeface="Arial" panose="020B0604020202020204" pitchFamily="34" charset="0"/>
              <a:sym typeface="Avenir"/>
            </a:endParaRPr>
          </a:p>
        </p:txBody>
      </p:sp>
      <p:sp>
        <p:nvSpPr>
          <p:cNvPr id="251" name="Google Shape;251;g164c9d1a467_0_249"/>
          <p:cNvSpPr txBox="1"/>
          <p:nvPr/>
        </p:nvSpPr>
        <p:spPr>
          <a:xfrm>
            <a:off x="4475649" y="4610820"/>
            <a:ext cx="2555700" cy="2265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sz="1200" b="1">
                <a:solidFill>
                  <a:srgbClr val="0D8195"/>
                </a:solidFill>
                <a:latin typeface="Montserrat"/>
                <a:ea typeface="Montserrat"/>
                <a:cs typeface="Montserrat"/>
                <a:sym typeface="Montserrat"/>
              </a:rPr>
              <a:t>PLAN</a:t>
            </a:r>
            <a:endParaRPr sz="1200" b="1">
              <a:solidFill>
                <a:srgbClr val="0D8195"/>
              </a:solidFill>
            </a:endParaRPr>
          </a:p>
        </p:txBody>
      </p:sp>
      <p:sp>
        <p:nvSpPr>
          <p:cNvPr id="252" name="Google Shape;252;g164c9d1a467_0_249"/>
          <p:cNvSpPr txBox="1"/>
          <p:nvPr/>
        </p:nvSpPr>
        <p:spPr>
          <a:xfrm>
            <a:off x="4475650" y="4827771"/>
            <a:ext cx="2610600" cy="5112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US" sz="825" dirty="0">
                <a:solidFill>
                  <a:srgbClr val="000000"/>
                </a:solidFill>
                <a:latin typeface="Roboto"/>
                <a:ea typeface="Roboto"/>
                <a:cs typeface="Roboto"/>
                <a:sym typeface="Roboto"/>
              </a:rPr>
              <a:t>Wr</a:t>
            </a:r>
            <a:r>
              <a:rPr lang="en-US" sz="825" dirty="0">
                <a:latin typeface="Roboto"/>
                <a:ea typeface="Roboto"/>
                <a:cs typeface="Roboto"/>
                <a:sym typeface="Roboto"/>
              </a:rPr>
              <a:t>o</a:t>
            </a:r>
            <a:r>
              <a:rPr lang="en-US" sz="825" dirty="0">
                <a:solidFill>
                  <a:srgbClr val="000000"/>
                </a:solidFill>
                <a:latin typeface="Roboto"/>
                <a:ea typeface="Roboto"/>
                <a:cs typeface="Roboto"/>
                <a:sym typeface="Roboto"/>
              </a:rPr>
              <a:t>te the partnership’s three-year </a:t>
            </a:r>
            <a:r>
              <a:rPr lang="en-US" sz="825" dirty="0">
                <a:latin typeface="Roboto"/>
                <a:ea typeface="Roboto"/>
                <a:cs typeface="Roboto"/>
                <a:sym typeface="Roboto"/>
              </a:rPr>
              <a:t>Strategic </a:t>
            </a:r>
            <a:r>
              <a:rPr lang="en-US" sz="825" dirty="0">
                <a:solidFill>
                  <a:srgbClr val="000000"/>
                </a:solidFill>
                <a:latin typeface="Roboto"/>
                <a:ea typeface="Roboto"/>
                <a:cs typeface="Roboto"/>
                <a:sym typeface="Roboto"/>
              </a:rPr>
              <a:t>Plan using the Needs Assessment. Presented objectives, goals and activities to the Board during meeting held April 25, 2025. Received approval of Strategic Plan and Overar</a:t>
            </a:r>
            <a:r>
              <a:rPr lang="en-US" sz="825" dirty="0">
                <a:latin typeface="Roboto"/>
                <a:ea typeface="Roboto"/>
                <a:cs typeface="Roboto"/>
                <a:sym typeface="Roboto"/>
              </a:rPr>
              <a:t>ching Measures of Success through board vote during meeting held April 25, 2023.</a:t>
            </a:r>
            <a:endParaRPr sz="825" dirty="0">
              <a:solidFill>
                <a:srgbClr val="000000"/>
              </a:solidFill>
              <a:latin typeface="Roboto" panose="02000000000000000000" pitchFamily="2" charset="0"/>
              <a:ea typeface="Roboto" panose="02000000000000000000" pitchFamily="2" charset="0"/>
              <a:cs typeface="Roboto" panose="02000000000000000000" pitchFamily="2" charset="0"/>
              <a:sym typeface="Avenir"/>
            </a:endParaRPr>
          </a:p>
          <a:p>
            <a:pPr marL="0" lvl="0" indent="0" algn="l" rtl="0">
              <a:spcBef>
                <a:spcPts val="750"/>
              </a:spcBef>
              <a:spcAft>
                <a:spcPts val="0"/>
              </a:spcAft>
              <a:buNone/>
            </a:pPr>
            <a:r>
              <a:rPr lang="en-US" sz="825" dirty="0">
                <a:solidFill>
                  <a:srgbClr val="000000"/>
                </a:solidFill>
                <a:latin typeface="Roboto"/>
                <a:ea typeface="Roboto"/>
                <a:cs typeface="Roboto"/>
                <a:sym typeface="Roboto"/>
              </a:rPr>
              <a:t>March 2023 – May 2023 </a:t>
            </a:r>
            <a:endParaRPr sz="825" dirty="0">
              <a:solidFill>
                <a:srgbClr val="000000"/>
              </a:solidFill>
              <a:latin typeface="Roboto" panose="02000000000000000000" pitchFamily="2" charset="0"/>
              <a:ea typeface="Roboto" panose="02000000000000000000" pitchFamily="2" charset="0"/>
              <a:cs typeface="Roboto" panose="02000000000000000000" pitchFamily="2" charset="0"/>
              <a:sym typeface="Avenir"/>
            </a:endParaRPr>
          </a:p>
        </p:txBody>
      </p:sp>
      <p:sp>
        <p:nvSpPr>
          <p:cNvPr id="253" name="Google Shape;253;g164c9d1a467_0_249"/>
          <p:cNvSpPr txBox="1"/>
          <p:nvPr/>
        </p:nvSpPr>
        <p:spPr>
          <a:xfrm>
            <a:off x="505225" y="5716400"/>
            <a:ext cx="2441100" cy="226500"/>
          </a:xfrm>
          <a:prstGeom prst="rect">
            <a:avLst/>
          </a:prstGeom>
          <a:noFill/>
          <a:ln>
            <a:noFill/>
          </a:ln>
        </p:spPr>
        <p:txBody>
          <a:bodyPr spcFirstLastPara="1" wrap="square" lIns="0" tIns="45700" rIns="0" bIns="45700" anchor="t" anchorCtr="0">
            <a:noAutofit/>
          </a:bodyPr>
          <a:lstStyle/>
          <a:p>
            <a:pPr marL="0" lvl="0" indent="0" algn="r" rtl="0">
              <a:lnSpc>
                <a:spcPct val="90000"/>
              </a:lnSpc>
              <a:spcBef>
                <a:spcPts val="0"/>
              </a:spcBef>
              <a:spcAft>
                <a:spcPts val="0"/>
              </a:spcAft>
              <a:buNone/>
            </a:pPr>
            <a:r>
              <a:rPr lang="en-US" sz="1200" b="1">
                <a:solidFill>
                  <a:srgbClr val="0D8195"/>
                </a:solidFill>
                <a:latin typeface="Montserrat"/>
                <a:ea typeface="Montserrat"/>
                <a:cs typeface="Montserrat"/>
                <a:sym typeface="Montserrat"/>
              </a:rPr>
              <a:t>APPLY</a:t>
            </a:r>
            <a:endParaRPr sz="1200" b="1">
              <a:solidFill>
                <a:srgbClr val="0D8195"/>
              </a:solidFill>
            </a:endParaRPr>
          </a:p>
        </p:txBody>
      </p:sp>
      <p:sp>
        <p:nvSpPr>
          <p:cNvPr id="254" name="Google Shape;254;g164c9d1a467_0_249"/>
          <p:cNvSpPr txBox="1"/>
          <p:nvPr/>
        </p:nvSpPr>
        <p:spPr>
          <a:xfrm>
            <a:off x="503625" y="5942065"/>
            <a:ext cx="2441100" cy="800100"/>
          </a:xfrm>
          <a:prstGeom prst="rect">
            <a:avLst/>
          </a:prstGeom>
          <a:noFill/>
          <a:ln>
            <a:noFill/>
          </a:ln>
        </p:spPr>
        <p:txBody>
          <a:bodyPr spcFirstLastPara="1" wrap="square" lIns="0" tIns="45700" rIns="0" bIns="45700" anchor="t" anchorCtr="0">
            <a:noAutofit/>
          </a:bodyPr>
          <a:lstStyle/>
          <a:p>
            <a:pPr marL="0" lvl="0" indent="0" algn="r" rtl="0">
              <a:spcBef>
                <a:spcPts val="0"/>
              </a:spcBef>
              <a:spcAft>
                <a:spcPts val="0"/>
              </a:spcAft>
              <a:buNone/>
            </a:pPr>
            <a:r>
              <a:rPr lang="en-US" sz="825" dirty="0">
                <a:solidFill>
                  <a:srgbClr val="000000"/>
                </a:solidFill>
                <a:latin typeface="Roboto"/>
                <a:ea typeface="Roboto"/>
                <a:cs typeface="Roboto"/>
                <a:sym typeface="Roboto"/>
              </a:rPr>
              <a:t>Utilize the </a:t>
            </a:r>
            <a:r>
              <a:rPr lang="en-US" sz="825" dirty="0">
                <a:latin typeface="Roboto"/>
                <a:ea typeface="Roboto"/>
                <a:cs typeface="Roboto"/>
                <a:sym typeface="Roboto"/>
              </a:rPr>
              <a:t>Strategic </a:t>
            </a:r>
            <a:r>
              <a:rPr lang="en-US" sz="825" dirty="0">
                <a:solidFill>
                  <a:srgbClr val="000000"/>
                </a:solidFill>
                <a:latin typeface="Roboto"/>
                <a:ea typeface="Roboto"/>
                <a:cs typeface="Roboto"/>
                <a:sym typeface="Roboto"/>
              </a:rPr>
              <a:t>Plan to inform the partnership’s Annual Formula Funding Grant Application </a:t>
            </a:r>
            <a:br>
              <a:rPr lang="en-US" sz="825" dirty="0">
                <a:solidFill>
                  <a:srgbClr val="000000"/>
                </a:solidFill>
                <a:latin typeface="Roboto"/>
                <a:ea typeface="Roboto"/>
                <a:cs typeface="Roboto"/>
                <a:sym typeface="Roboto"/>
              </a:rPr>
            </a:br>
            <a:br>
              <a:rPr lang="en-US" sz="825" dirty="0">
                <a:solidFill>
                  <a:srgbClr val="000000"/>
                </a:solidFill>
                <a:latin typeface="Roboto"/>
                <a:ea typeface="Roboto"/>
                <a:cs typeface="Roboto"/>
                <a:sym typeface="Roboto"/>
              </a:rPr>
            </a:br>
            <a:r>
              <a:rPr lang="en-US" sz="825" dirty="0">
                <a:solidFill>
                  <a:srgbClr val="000000"/>
                </a:solidFill>
                <a:latin typeface="Roboto"/>
                <a:ea typeface="Roboto"/>
                <a:cs typeface="Roboto"/>
                <a:sym typeface="Roboto"/>
              </a:rPr>
              <a:t>May 2023, May 2024, May 2025</a:t>
            </a:r>
            <a:endParaRPr sz="825" dirty="0">
              <a:solidFill>
                <a:srgbClr val="000000"/>
              </a:solidFill>
              <a:latin typeface="Roboto" panose="02000000000000000000" pitchFamily="2" charset="0"/>
              <a:ea typeface="Roboto" panose="02000000000000000000" pitchFamily="2" charset="0"/>
              <a:cs typeface="Roboto" panose="02000000000000000000" pitchFamily="2" charset="0"/>
              <a:sym typeface="Avenir"/>
            </a:endParaRPr>
          </a:p>
          <a:p>
            <a:pPr marL="0" lvl="0" indent="0" algn="r" rtl="0">
              <a:spcBef>
                <a:spcPts val="750"/>
              </a:spcBef>
              <a:spcAft>
                <a:spcPts val="0"/>
              </a:spcAft>
              <a:buNone/>
            </a:pPr>
            <a:endParaRPr sz="825" dirty="0">
              <a:solidFill>
                <a:srgbClr val="000000"/>
              </a:solidFill>
              <a:latin typeface="Roboto"/>
              <a:ea typeface="Roboto"/>
              <a:cs typeface="Roboto"/>
              <a:sym typeface="Roboto"/>
            </a:endParaRPr>
          </a:p>
        </p:txBody>
      </p:sp>
      <p:sp>
        <p:nvSpPr>
          <p:cNvPr id="255" name="Google Shape;255;g164c9d1a467_0_249"/>
          <p:cNvSpPr txBox="1"/>
          <p:nvPr/>
        </p:nvSpPr>
        <p:spPr>
          <a:xfrm>
            <a:off x="4473057" y="6271200"/>
            <a:ext cx="2082000" cy="2115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US" sz="1200" b="1" dirty="0">
                <a:solidFill>
                  <a:srgbClr val="0D8195"/>
                </a:solidFill>
                <a:latin typeface="Montserrat"/>
                <a:ea typeface="Montserrat"/>
                <a:cs typeface="Montserrat"/>
                <a:sym typeface="Montserrat"/>
              </a:rPr>
              <a:t>IMPLEMENT</a:t>
            </a:r>
            <a:endParaRPr sz="1200" b="1" dirty="0">
              <a:solidFill>
                <a:srgbClr val="0D8195"/>
              </a:solidFill>
            </a:endParaRPr>
          </a:p>
        </p:txBody>
      </p:sp>
      <p:sp>
        <p:nvSpPr>
          <p:cNvPr id="256" name="Google Shape;256;g164c9d1a467_0_249"/>
          <p:cNvSpPr txBox="1"/>
          <p:nvPr/>
        </p:nvSpPr>
        <p:spPr>
          <a:xfrm>
            <a:off x="4470000" y="6492800"/>
            <a:ext cx="2331300" cy="6801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US" sz="825" dirty="0">
                <a:solidFill>
                  <a:srgbClr val="000000"/>
                </a:solidFill>
                <a:latin typeface="Roboto"/>
                <a:ea typeface="Roboto"/>
                <a:cs typeface="Roboto"/>
                <a:sym typeface="Roboto"/>
              </a:rPr>
              <a:t>Execute the programs and services outlined in the </a:t>
            </a:r>
            <a:r>
              <a:rPr lang="en-US" sz="825" dirty="0">
                <a:latin typeface="Roboto"/>
                <a:ea typeface="Roboto"/>
                <a:cs typeface="Roboto"/>
                <a:sym typeface="Roboto"/>
              </a:rPr>
              <a:t>Strategic </a:t>
            </a:r>
            <a:r>
              <a:rPr lang="en-US" sz="825" dirty="0">
                <a:solidFill>
                  <a:srgbClr val="000000"/>
                </a:solidFill>
                <a:latin typeface="Roboto"/>
                <a:ea typeface="Roboto"/>
                <a:cs typeface="Roboto"/>
                <a:sym typeface="Roboto"/>
              </a:rPr>
              <a:t>Plan </a:t>
            </a:r>
            <a:br>
              <a:rPr lang="en-US" sz="825" dirty="0">
                <a:solidFill>
                  <a:srgbClr val="000000"/>
                </a:solidFill>
                <a:latin typeface="Roboto"/>
                <a:ea typeface="Roboto"/>
                <a:cs typeface="Roboto"/>
                <a:sym typeface="Roboto"/>
              </a:rPr>
            </a:br>
            <a:br>
              <a:rPr lang="en-US" sz="825" dirty="0">
                <a:solidFill>
                  <a:srgbClr val="000000"/>
                </a:solidFill>
                <a:latin typeface="Roboto"/>
                <a:ea typeface="Roboto"/>
                <a:cs typeface="Roboto"/>
                <a:sym typeface="Roboto"/>
              </a:rPr>
            </a:br>
            <a:r>
              <a:rPr lang="en-US" sz="825" dirty="0">
                <a:solidFill>
                  <a:srgbClr val="000000"/>
                </a:solidFill>
                <a:latin typeface="Roboto"/>
                <a:ea typeface="Roboto"/>
                <a:cs typeface="Roboto"/>
                <a:sym typeface="Roboto"/>
              </a:rPr>
              <a:t>July 2023 –June 2026</a:t>
            </a:r>
            <a:endParaRPr sz="825" dirty="0">
              <a:solidFill>
                <a:srgbClr val="000000"/>
              </a:solidFill>
              <a:latin typeface="Roboto" panose="02000000000000000000" pitchFamily="2" charset="0"/>
              <a:ea typeface="Roboto" panose="02000000000000000000" pitchFamily="2" charset="0"/>
              <a:cs typeface="Roboto" panose="02000000000000000000" pitchFamily="2" charset="0"/>
              <a:sym typeface="Avenir"/>
            </a:endParaRPr>
          </a:p>
          <a:p>
            <a:pPr marL="0" lvl="0" indent="0" algn="l" rtl="0">
              <a:spcBef>
                <a:spcPts val="750"/>
              </a:spcBef>
              <a:spcAft>
                <a:spcPts val="0"/>
              </a:spcAft>
              <a:buNone/>
            </a:pPr>
            <a:endParaRPr sz="825" dirty="0">
              <a:solidFill>
                <a:srgbClr val="000000"/>
              </a:solidFill>
              <a:latin typeface="Roboto"/>
              <a:ea typeface="Roboto"/>
              <a:cs typeface="Roboto"/>
              <a:sym typeface="Roboto"/>
            </a:endParaRPr>
          </a:p>
        </p:txBody>
      </p:sp>
      <p:sp>
        <p:nvSpPr>
          <p:cNvPr id="257" name="Google Shape;257;g164c9d1a467_0_249"/>
          <p:cNvSpPr txBox="1"/>
          <p:nvPr/>
        </p:nvSpPr>
        <p:spPr>
          <a:xfrm>
            <a:off x="962950" y="7502420"/>
            <a:ext cx="1950900" cy="226500"/>
          </a:xfrm>
          <a:prstGeom prst="rect">
            <a:avLst/>
          </a:prstGeom>
          <a:noFill/>
          <a:ln>
            <a:noFill/>
          </a:ln>
        </p:spPr>
        <p:txBody>
          <a:bodyPr spcFirstLastPara="1" wrap="square" lIns="0" tIns="45700" rIns="0" bIns="45700" anchor="t" anchorCtr="0">
            <a:noAutofit/>
          </a:bodyPr>
          <a:lstStyle/>
          <a:p>
            <a:pPr marL="0" lvl="0" indent="0" algn="r" rtl="0">
              <a:lnSpc>
                <a:spcPct val="90000"/>
              </a:lnSpc>
              <a:spcBef>
                <a:spcPts val="0"/>
              </a:spcBef>
              <a:spcAft>
                <a:spcPts val="0"/>
              </a:spcAft>
              <a:buNone/>
            </a:pPr>
            <a:r>
              <a:rPr lang="en-US" sz="1200" b="1">
                <a:solidFill>
                  <a:srgbClr val="0D8195"/>
                </a:solidFill>
                <a:latin typeface="Montserrat"/>
                <a:ea typeface="Montserrat"/>
                <a:cs typeface="Montserrat"/>
                <a:sym typeface="Montserrat"/>
              </a:rPr>
              <a:t>MONITOR</a:t>
            </a:r>
            <a:endParaRPr sz="1200" b="1">
              <a:solidFill>
                <a:srgbClr val="0D8195"/>
              </a:solidFill>
            </a:endParaRPr>
          </a:p>
        </p:txBody>
      </p:sp>
      <p:sp>
        <p:nvSpPr>
          <p:cNvPr id="258" name="Google Shape;258;g164c9d1a467_0_249"/>
          <p:cNvSpPr txBox="1"/>
          <p:nvPr/>
        </p:nvSpPr>
        <p:spPr>
          <a:xfrm>
            <a:off x="961650" y="7728085"/>
            <a:ext cx="1950900" cy="764100"/>
          </a:xfrm>
          <a:prstGeom prst="rect">
            <a:avLst/>
          </a:prstGeom>
          <a:noFill/>
          <a:ln>
            <a:noFill/>
          </a:ln>
        </p:spPr>
        <p:txBody>
          <a:bodyPr spcFirstLastPara="1" wrap="square" lIns="0" tIns="45700" rIns="0" bIns="45700" anchor="t" anchorCtr="0">
            <a:noAutofit/>
          </a:bodyPr>
          <a:lstStyle/>
          <a:p>
            <a:pPr marL="0" lvl="0" indent="0" algn="r" rtl="0">
              <a:spcBef>
                <a:spcPts val="0"/>
              </a:spcBef>
              <a:spcAft>
                <a:spcPts val="0"/>
              </a:spcAft>
              <a:buNone/>
            </a:pPr>
            <a:r>
              <a:rPr lang="en-US" sz="825" dirty="0">
                <a:solidFill>
                  <a:srgbClr val="000000"/>
                </a:solidFill>
                <a:latin typeface="Roboto"/>
                <a:ea typeface="Roboto"/>
                <a:cs typeface="Roboto"/>
                <a:sym typeface="Roboto"/>
              </a:rPr>
              <a:t>Track the partnership’s progress on implementing programs to fidelity and on achieving the </a:t>
            </a:r>
            <a:r>
              <a:rPr lang="en-US" sz="825" dirty="0">
                <a:latin typeface="Roboto"/>
                <a:ea typeface="Roboto"/>
                <a:cs typeface="Roboto"/>
                <a:sym typeface="Roboto"/>
              </a:rPr>
              <a:t>Strategic </a:t>
            </a:r>
            <a:r>
              <a:rPr lang="en-US" sz="825" dirty="0">
                <a:solidFill>
                  <a:srgbClr val="000000"/>
                </a:solidFill>
                <a:latin typeface="Roboto"/>
                <a:ea typeface="Roboto"/>
                <a:cs typeface="Roboto"/>
                <a:sym typeface="Roboto"/>
              </a:rPr>
              <a:t>Plan</a:t>
            </a:r>
            <a:br>
              <a:rPr lang="en-US" sz="825" dirty="0">
                <a:solidFill>
                  <a:srgbClr val="000000"/>
                </a:solidFill>
                <a:latin typeface="Roboto"/>
                <a:ea typeface="Roboto"/>
                <a:cs typeface="Roboto"/>
                <a:sym typeface="Roboto"/>
              </a:rPr>
            </a:br>
            <a:br>
              <a:rPr lang="en-US" sz="825" dirty="0">
                <a:solidFill>
                  <a:srgbClr val="000000"/>
                </a:solidFill>
                <a:latin typeface="Roboto"/>
                <a:ea typeface="Roboto"/>
                <a:cs typeface="Roboto"/>
                <a:sym typeface="Roboto"/>
              </a:rPr>
            </a:br>
            <a:r>
              <a:rPr lang="en-US" sz="825" dirty="0">
                <a:solidFill>
                  <a:srgbClr val="000000"/>
                </a:solidFill>
                <a:latin typeface="Roboto"/>
                <a:ea typeface="Roboto"/>
                <a:cs typeface="Roboto"/>
                <a:sym typeface="Roboto"/>
              </a:rPr>
              <a:t>July 2023 – June 2026</a:t>
            </a:r>
            <a:endParaRPr sz="825" dirty="0">
              <a:solidFill>
                <a:srgbClr val="000000"/>
              </a:solidFill>
              <a:latin typeface="Roboto" panose="02000000000000000000" pitchFamily="2" charset="0"/>
              <a:ea typeface="Roboto" panose="02000000000000000000" pitchFamily="2" charset="0"/>
              <a:cs typeface="Roboto" panose="02000000000000000000" pitchFamily="2" charset="0"/>
              <a:sym typeface="Avenir"/>
            </a:endParaRPr>
          </a:p>
          <a:p>
            <a:pPr marL="0" lvl="0" indent="0" algn="l" rtl="0">
              <a:spcBef>
                <a:spcPts val="750"/>
              </a:spcBef>
              <a:spcAft>
                <a:spcPts val="0"/>
              </a:spcAft>
              <a:buNone/>
            </a:pPr>
            <a:endParaRPr sz="825" dirty="0">
              <a:solidFill>
                <a:srgbClr val="000000"/>
              </a:solidFill>
              <a:latin typeface="Roboto"/>
              <a:ea typeface="Roboto"/>
              <a:cs typeface="Roboto"/>
              <a:sym typeface="Roboto"/>
            </a:endParaRPr>
          </a:p>
        </p:txBody>
      </p:sp>
      <p:sp>
        <p:nvSpPr>
          <p:cNvPr id="259" name="Google Shape;259;g164c9d1a467_0_249" descr="timeline "/>
          <p:cNvSpPr/>
          <p:nvPr/>
        </p:nvSpPr>
        <p:spPr>
          <a:xfrm rot="-5400000" flipH="1">
            <a:off x="1698100" y="5957041"/>
            <a:ext cx="4073899" cy="1044549"/>
          </a:xfrm>
          <a:custGeom>
            <a:avLst/>
            <a:gdLst/>
            <a:ahLst/>
            <a:cxnLst/>
            <a:rect l="l" t="t" r="r" b="b"/>
            <a:pathLst>
              <a:path w="5658193" h="1450763" extrusionOk="0">
                <a:moveTo>
                  <a:pt x="1450750" y="725607"/>
                </a:moveTo>
                <a:lnTo>
                  <a:pt x="1449830" y="725607"/>
                </a:lnTo>
                <a:lnTo>
                  <a:pt x="1449806" y="725382"/>
                </a:lnTo>
                <a:lnTo>
                  <a:pt x="1449830" y="725157"/>
                </a:lnTo>
                <a:lnTo>
                  <a:pt x="1402870" y="725157"/>
                </a:lnTo>
                <a:lnTo>
                  <a:pt x="1389130" y="588840"/>
                </a:lnTo>
                <a:cubicBezTo>
                  <a:pt x="1325954" y="280108"/>
                  <a:pt x="1052790" y="47869"/>
                  <a:pt x="725382" y="47869"/>
                </a:cubicBezTo>
                <a:cubicBezTo>
                  <a:pt x="351202" y="47869"/>
                  <a:pt x="47868" y="351202"/>
                  <a:pt x="47868" y="725382"/>
                </a:cubicBezTo>
                <a:lnTo>
                  <a:pt x="47890" y="725607"/>
                </a:lnTo>
                <a:lnTo>
                  <a:pt x="10" y="725607"/>
                </a:lnTo>
                <a:lnTo>
                  <a:pt x="0" y="725382"/>
                </a:lnTo>
                <a:cubicBezTo>
                  <a:pt x="0" y="324765"/>
                  <a:pt x="324764" y="1"/>
                  <a:pt x="725382" y="1"/>
                </a:cubicBezTo>
                <a:cubicBezTo>
                  <a:pt x="1125998" y="1"/>
                  <a:pt x="1450762" y="324765"/>
                  <a:pt x="1450762" y="725382"/>
                </a:cubicBezTo>
                <a:close/>
                <a:moveTo>
                  <a:pt x="4932812" y="1450762"/>
                </a:moveTo>
                <a:cubicBezTo>
                  <a:pt x="4532195" y="1450762"/>
                  <a:pt x="4207431" y="1125998"/>
                  <a:pt x="4207431" y="725381"/>
                </a:cubicBezTo>
                <a:lnTo>
                  <a:pt x="4207442" y="725156"/>
                </a:lnTo>
                <a:lnTo>
                  <a:pt x="4208363" y="725156"/>
                </a:lnTo>
                <a:lnTo>
                  <a:pt x="4208386" y="725381"/>
                </a:lnTo>
                <a:lnTo>
                  <a:pt x="4208363" y="725606"/>
                </a:lnTo>
                <a:lnTo>
                  <a:pt x="4255322" y="725606"/>
                </a:lnTo>
                <a:lnTo>
                  <a:pt x="4269064" y="861924"/>
                </a:lnTo>
                <a:cubicBezTo>
                  <a:pt x="4332239" y="1170655"/>
                  <a:pt x="4605404" y="1402894"/>
                  <a:pt x="4932812" y="1402894"/>
                </a:cubicBezTo>
                <a:cubicBezTo>
                  <a:pt x="5306992" y="1402894"/>
                  <a:pt x="5610325" y="1099561"/>
                  <a:pt x="5610325" y="725381"/>
                </a:cubicBezTo>
                <a:lnTo>
                  <a:pt x="5610302" y="725156"/>
                </a:lnTo>
                <a:lnTo>
                  <a:pt x="5658182" y="725156"/>
                </a:lnTo>
                <a:lnTo>
                  <a:pt x="5658193" y="725381"/>
                </a:lnTo>
                <a:cubicBezTo>
                  <a:pt x="5658193" y="1125998"/>
                  <a:pt x="5333429" y="1450762"/>
                  <a:pt x="4932812" y="1450762"/>
                </a:cubicBezTo>
                <a:close/>
                <a:moveTo>
                  <a:pt x="2127320" y="1450763"/>
                </a:moveTo>
                <a:cubicBezTo>
                  <a:pt x="1726703" y="1450763"/>
                  <a:pt x="1401938" y="1125999"/>
                  <a:pt x="1401938" y="725382"/>
                </a:cubicBezTo>
                <a:lnTo>
                  <a:pt x="1401950" y="725157"/>
                </a:lnTo>
                <a:lnTo>
                  <a:pt x="1402870" y="725157"/>
                </a:lnTo>
                <a:lnTo>
                  <a:pt x="1402894" y="725382"/>
                </a:lnTo>
                <a:lnTo>
                  <a:pt x="1402870" y="725607"/>
                </a:lnTo>
                <a:lnTo>
                  <a:pt x="1449830" y="725607"/>
                </a:lnTo>
                <a:lnTo>
                  <a:pt x="1463572" y="861925"/>
                </a:lnTo>
                <a:cubicBezTo>
                  <a:pt x="1526746" y="1170656"/>
                  <a:pt x="1799912" y="1402895"/>
                  <a:pt x="2127320" y="1402895"/>
                </a:cubicBezTo>
                <a:cubicBezTo>
                  <a:pt x="2501500" y="1402895"/>
                  <a:pt x="2804833" y="1099562"/>
                  <a:pt x="2804833" y="725382"/>
                </a:cubicBezTo>
                <a:lnTo>
                  <a:pt x="2804810" y="725157"/>
                </a:lnTo>
                <a:lnTo>
                  <a:pt x="2805515" y="725157"/>
                </a:lnTo>
                <a:lnTo>
                  <a:pt x="2820229" y="579192"/>
                </a:lnTo>
                <a:cubicBezTo>
                  <a:pt x="2887868" y="248648"/>
                  <a:pt x="3180333" y="0"/>
                  <a:pt x="3530873" y="0"/>
                </a:cubicBezTo>
                <a:cubicBezTo>
                  <a:pt x="3931490" y="0"/>
                  <a:pt x="4256254" y="324764"/>
                  <a:pt x="4256254" y="725381"/>
                </a:cubicBezTo>
                <a:lnTo>
                  <a:pt x="4256243" y="725606"/>
                </a:lnTo>
                <a:lnTo>
                  <a:pt x="4255322" y="725606"/>
                </a:lnTo>
                <a:lnTo>
                  <a:pt x="4255299" y="725381"/>
                </a:lnTo>
                <a:lnTo>
                  <a:pt x="4255322" y="725156"/>
                </a:lnTo>
                <a:lnTo>
                  <a:pt x="4208363" y="725156"/>
                </a:lnTo>
                <a:lnTo>
                  <a:pt x="4194621" y="588839"/>
                </a:lnTo>
                <a:cubicBezTo>
                  <a:pt x="4131446" y="280107"/>
                  <a:pt x="3858281" y="47868"/>
                  <a:pt x="3530873" y="47868"/>
                </a:cubicBezTo>
                <a:cubicBezTo>
                  <a:pt x="3156693" y="47868"/>
                  <a:pt x="2853360" y="351201"/>
                  <a:pt x="2853360" y="725381"/>
                </a:cubicBezTo>
                <a:lnTo>
                  <a:pt x="2853383" y="725606"/>
                </a:lnTo>
                <a:lnTo>
                  <a:pt x="2852678" y="725606"/>
                </a:lnTo>
                <a:lnTo>
                  <a:pt x="2837964" y="871572"/>
                </a:lnTo>
                <a:cubicBezTo>
                  <a:pt x="2770325" y="1202116"/>
                  <a:pt x="2477860" y="1450763"/>
                  <a:pt x="2127320" y="1450763"/>
                </a:cubicBezTo>
                <a:close/>
              </a:path>
            </a:pathLst>
          </a:custGeom>
          <a:solidFill>
            <a:srgbClr val="0D8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b="0" i="0" u="none" strike="noStrike" cap="none">
              <a:solidFill>
                <a:srgbClr val="FFFFFF"/>
              </a:solidFill>
              <a:latin typeface="Roboto"/>
              <a:ea typeface="Roboto"/>
              <a:cs typeface="Roboto"/>
              <a:sym typeface="Roboto"/>
            </a:endParaRPr>
          </a:p>
        </p:txBody>
      </p:sp>
      <p:sp>
        <p:nvSpPr>
          <p:cNvPr id="260" name="Google Shape;260;g164c9d1a467_0_249" descr="timeline endpoints"/>
          <p:cNvSpPr/>
          <p:nvPr/>
        </p:nvSpPr>
        <p:spPr>
          <a:xfrm rot="5400000">
            <a:off x="3677586" y="8424845"/>
            <a:ext cx="142800" cy="142800"/>
          </a:xfrm>
          <a:prstGeom prst="ellipse">
            <a:avLst/>
          </a:prstGeom>
          <a:solidFill>
            <a:srgbClr val="0D8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Roboto"/>
              <a:ea typeface="Roboto"/>
              <a:cs typeface="Roboto"/>
              <a:sym typeface="Roboto"/>
            </a:endParaRPr>
          </a:p>
        </p:txBody>
      </p:sp>
      <p:pic>
        <p:nvPicPr>
          <p:cNvPr id="261" name="Google Shape;261;g164c9d1a467_0_249" descr="Icon&#10;&#10;Description automatically generated"/>
          <p:cNvPicPr preferRelativeResize="0"/>
          <p:nvPr/>
        </p:nvPicPr>
        <p:blipFill rotWithShape="1">
          <a:blip r:embed="rId4">
            <a:alphaModFix/>
          </a:blip>
          <a:srcRect/>
          <a:stretch/>
        </p:blipFill>
        <p:spPr>
          <a:xfrm>
            <a:off x="3312569" y="1548036"/>
            <a:ext cx="768096" cy="768096"/>
          </a:xfrm>
          <a:prstGeom prst="rect">
            <a:avLst/>
          </a:prstGeom>
          <a:noFill/>
          <a:ln>
            <a:noFill/>
          </a:ln>
        </p:spPr>
      </p:pic>
      <p:pic>
        <p:nvPicPr>
          <p:cNvPr id="262" name="Google Shape;262;g164c9d1a467_0_249" descr="Icon&#10;&#10;Description automatically generated"/>
          <p:cNvPicPr preferRelativeResize="0"/>
          <p:nvPr/>
        </p:nvPicPr>
        <p:blipFill rotWithShape="1">
          <a:blip r:embed="rId5">
            <a:alphaModFix/>
          </a:blip>
          <a:srcRect/>
          <a:stretch/>
        </p:blipFill>
        <p:spPr>
          <a:xfrm>
            <a:off x="3316679" y="2559111"/>
            <a:ext cx="768096" cy="768096"/>
          </a:xfrm>
          <a:prstGeom prst="rect">
            <a:avLst/>
          </a:prstGeom>
          <a:noFill/>
          <a:ln>
            <a:noFill/>
          </a:ln>
        </p:spPr>
      </p:pic>
      <p:pic>
        <p:nvPicPr>
          <p:cNvPr id="263" name="Google Shape;263;g164c9d1a467_0_249" descr="Icon&#10;&#10;Description automatically generated"/>
          <p:cNvPicPr preferRelativeResize="0"/>
          <p:nvPr/>
        </p:nvPicPr>
        <p:blipFill rotWithShape="1">
          <a:blip r:embed="rId6">
            <a:alphaModFix/>
          </a:blip>
          <a:srcRect/>
          <a:stretch/>
        </p:blipFill>
        <p:spPr>
          <a:xfrm>
            <a:off x="3313859" y="3570195"/>
            <a:ext cx="768096" cy="768096"/>
          </a:xfrm>
          <a:prstGeom prst="rect">
            <a:avLst/>
          </a:prstGeom>
          <a:noFill/>
          <a:ln>
            <a:noFill/>
          </a:ln>
        </p:spPr>
      </p:pic>
      <p:pic>
        <p:nvPicPr>
          <p:cNvPr id="264" name="Google Shape;264;g164c9d1a467_0_249" descr="Icon&#10;&#10;Description automatically generated"/>
          <p:cNvPicPr preferRelativeResize="0"/>
          <p:nvPr/>
        </p:nvPicPr>
        <p:blipFill>
          <a:blip r:embed="rId7">
            <a:alphaModFix/>
          </a:blip>
          <a:stretch>
            <a:fillRect/>
          </a:stretch>
        </p:blipFill>
        <p:spPr>
          <a:xfrm rot="-5400000">
            <a:off x="3346548" y="4570739"/>
            <a:ext cx="768096" cy="768096"/>
          </a:xfrm>
          <a:prstGeom prst="rect">
            <a:avLst/>
          </a:prstGeom>
          <a:noFill/>
          <a:ln>
            <a:noFill/>
          </a:ln>
        </p:spPr>
      </p:pic>
      <p:pic>
        <p:nvPicPr>
          <p:cNvPr id="265" name="Google Shape;265;g164c9d1a467_0_249" descr="Icon&#10;&#10;Description automatically generated"/>
          <p:cNvPicPr preferRelativeResize="0"/>
          <p:nvPr/>
        </p:nvPicPr>
        <p:blipFill>
          <a:blip r:embed="rId8">
            <a:alphaModFix/>
          </a:blip>
          <a:stretch>
            <a:fillRect/>
          </a:stretch>
        </p:blipFill>
        <p:spPr>
          <a:xfrm>
            <a:off x="3352206" y="5585608"/>
            <a:ext cx="768096" cy="768096"/>
          </a:xfrm>
          <a:prstGeom prst="rect">
            <a:avLst/>
          </a:prstGeom>
          <a:noFill/>
          <a:ln>
            <a:noFill/>
          </a:ln>
        </p:spPr>
      </p:pic>
      <p:pic>
        <p:nvPicPr>
          <p:cNvPr id="266" name="Google Shape;266;g164c9d1a467_0_249" descr="Icon&#10;&#10;Description automatically generated"/>
          <p:cNvPicPr preferRelativeResize="0"/>
          <p:nvPr/>
        </p:nvPicPr>
        <p:blipFill>
          <a:blip r:embed="rId9">
            <a:alphaModFix/>
          </a:blip>
          <a:stretch>
            <a:fillRect/>
          </a:stretch>
        </p:blipFill>
        <p:spPr>
          <a:xfrm>
            <a:off x="3352206" y="6590353"/>
            <a:ext cx="768096" cy="768096"/>
          </a:xfrm>
          <a:prstGeom prst="rect">
            <a:avLst/>
          </a:prstGeom>
          <a:noFill/>
          <a:ln>
            <a:noFill/>
          </a:ln>
        </p:spPr>
      </p:pic>
      <p:pic>
        <p:nvPicPr>
          <p:cNvPr id="267" name="Google Shape;267;g164c9d1a467_0_249" descr="Icon&#10;&#10;Description automatically generated"/>
          <p:cNvPicPr preferRelativeResize="0"/>
          <p:nvPr/>
        </p:nvPicPr>
        <p:blipFill>
          <a:blip r:embed="rId10">
            <a:alphaModFix/>
          </a:blip>
          <a:stretch>
            <a:fillRect/>
          </a:stretch>
        </p:blipFill>
        <p:spPr>
          <a:xfrm>
            <a:off x="3335913" y="7595098"/>
            <a:ext cx="768096" cy="768096"/>
          </a:xfrm>
          <a:prstGeom prst="rect">
            <a:avLst/>
          </a:prstGeom>
          <a:noFill/>
          <a:ln>
            <a:noFill/>
          </a:ln>
        </p:spPr>
      </p:pic>
      <p:cxnSp>
        <p:nvCxnSpPr>
          <p:cNvPr id="268" name="Google Shape;268;g164c9d1a467_0_249"/>
          <p:cNvCxnSpPr>
            <a:cxnSpLocks/>
          </p:cNvCxnSpPr>
          <p:nvPr/>
        </p:nvCxnSpPr>
        <p:spPr>
          <a:xfrm rot="5400000">
            <a:off x="3084143" y="1870067"/>
            <a:ext cx="0" cy="151800"/>
          </a:xfrm>
          <a:prstGeom prst="straightConnector1">
            <a:avLst/>
          </a:prstGeom>
          <a:noFill/>
          <a:ln w="28575" cap="flat" cmpd="sng">
            <a:solidFill>
              <a:srgbClr val="E7E6E6"/>
            </a:solidFill>
            <a:prstDash val="solid"/>
            <a:miter lim="800000"/>
            <a:headEnd type="none" w="sm" len="sm"/>
            <a:tailEnd type="none" w="sm" len="sm"/>
          </a:ln>
        </p:spPr>
      </p:cxnSp>
      <p:cxnSp>
        <p:nvCxnSpPr>
          <p:cNvPr id="269" name="Google Shape;269;g164c9d1a467_0_249"/>
          <p:cNvCxnSpPr>
            <a:cxnSpLocks/>
          </p:cNvCxnSpPr>
          <p:nvPr/>
        </p:nvCxnSpPr>
        <p:spPr>
          <a:xfrm rot="16200000">
            <a:off x="4258224" y="2870309"/>
            <a:ext cx="0" cy="151800"/>
          </a:xfrm>
          <a:prstGeom prst="straightConnector1">
            <a:avLst/>
          </a:prstGeom>
          <a:noFill/>
          <a:ln w="28575" cap="flat" cmpd="sng">
            <a:solidFill>
              <a:srgbClr val="E7E6E6"/>
            </a:solidFill>
            <a:prstDash val="solid"/>
            <a:miter lim="800000"/>
            <a:headEnd type="none" w="sm" len="sm"/>
            <a:tailEnd type="none" w="sm" len="sm"/>
          </a:ln>
        </p:spPr>
      </p:cxnSp>
      <p:cxnSp>
        <p:nvCxnSpPr>
          <p:cNvPr id="270" name="Google Shape;270;g164c9d1a467_0_249"/>
          <p:cNvCxnSpPr>
            <a:cxnSpLocks/>
          </p:cNvCxnSpPr>
          <p:nvPr/>
        </p:nvCxnSpPr>
        <p:spPr>
          <a:xfrm rot="5400000">
            <a:off x="3084143" y="3881748"/>
            <a:ext cx="0" cy="151800"/>
          </a:xfrm>
          <a:prstGeom prst="straightConnector1">
            <a:avLst/>
          </a:prstGeom>
          <a:noFill/>
          <a:ln w="28575" cap="flat" cmpd="sng">
            <a:solidFill>
              <a:srgbClr val="E7E6E6"/>
            </a:solidFill>
            <a:prstDash val="solid"/>
            <a:miter lim="800000"/>
            <a:headEnd type="none" w="sm" len="sm"/>
            <a:tailEnd type="none" w="sm" len="sm"/>
          </a:ln>
        </p:spPr>
      </p:cxnSp>
      <p:cxnSp>
        <p:nvCxnSpPr>
          <p:cNvPr id="271" name="Google Shape;271;g164c9d1a467_0_249"/>
          <p:cNvCxnSpPr>
            <a:cxnSpLocks/>
          </p:cNvCxnSpPr>
          <p:nvPr/>
        </p:nvCxnSpPr>
        <p:spPr>
          <a:xfrm rot="16200000">
            <a:off x="4295159" y="4878887"/>
            <a:ext cx="0" cy="151800"/>
          </a:xfrm>
          <a:prstGeom prst="straightConnector1">
            <a:avLst/>
          </a:prstGeom>
          <a:noFill/>
          <a:ln w="28575" cap="flat" cmpd="sng">
            <a:solidFill>
              <a:srgbClr val="E7E6E6"/>
            </a:solidFill>
            <a:prstDash val="solid"/>
            <a:miter lim="800000"/>
            <a:headEnd type="none" w="sm" len="sm"/>
            <a:tailEnd type="none" w="sm" len="sm"/>
          </a:ln>
        </p:spPr>
      </p:cxnSp>
      <p:cxnSp>
        <p:nvCxnSpPr>
          <p:cNvPr id="272" name="Google Shape;272;g164c9d1a467_0_249"/>
          <p:cNvCxnSpPr>
            <a:cxnSpLocks/>
          </p:cNvCxnSpPr>
          <p:nvPr/>
        </p:nvCxnSpPr>
        <p:spPr>
          <a:xfrm rot="5400000">
            <a:off x="3136854" y="5915822"/>
            <a:ext cx="0" cy="151800"/>
          </a:xfrm>
          <a:prstGeom prst="straightConnector1">
            <a:avLst/>
          </a:prstGeom>
          <a:noFill/>
          <a:ln w="28575" cap="flat" cmpd="sng">
            <a:solidFill>
              <a:srgbClr val="E7E6E6"/>
            </a:solidFill>
            <a:prstDash val="solid"/>
            <a:miter lim="800000"/>
            <a:headEnd type="none" w="sm" len="sm"/>
            <a:tailEnd type="none" w="sm" len="sm"/>
          </a:ln>
        </p:spPr>
      </p:cxnSp>
      <p:cxnSp>
        <p:nvCxnSpPr>
          <p:cNvPr id="273" name="Google Shape;273;g164c9d1a467_0_249"/>
          <p:cNvCxnSpPr>
            <a:cxnSpLocks/>
          </p:cNvCxnSpPr>
          <p:nvPr/>
        </p:nvCxnSpPr>
        <p:spPr>
          <a:xfrm rot="16200000">
            <a:off x="4295159" y="6920460"/>
            <a:ext cx="0" cy="151800"/>
          </a:xfrm>
          <a:prstGeom prst="straightConnector1">
            <a:avLst/>
          </a:prstGeom>
          <a:noFill/>
          <a:ln w="28575" cap="flat" cmpd="sng">
            <a:solidFill>
              <a:srgbClr val="E7E6E6"/>
            </a:solidFill>
            <a:prstDash val="solid"/>
            <a:miter lim="800000"/>
            <a:headEnd type="none" w="sm" len="sm"/>
            <a:tailEnd type="none" w="sm" len="sm"/>
          </a:ln>
        </p:spPr>
      </p:cxnSp>
      <p:cxnSp>
        <p:nvCxnSpPr>
          <p:cNvPr id="274" name="Google Shape;274;g164c9d1a467_0_249"/>
          <p:cNvCxnSpPr>
            <a:cxnSpLocks/>
          </p:cNvCxnSpPr>
          <p:nvPr/>
        </p:nvCxnSpPr>
        <p:spPr>
          <a:xfrm rot="5400000">
            <a:off x="3136854" y="7940297"/>
            <a:ext cx="0" cy="151800"/>
          </a:xfrm>
          <a:prstGeom prst="straightConnector1">
            <a:avLst/>
          </a:prstGeom>
          <a:noFill/>
          <a:ln w="28575" cap="flat" cmpd="sng">
            <a:solidFill>
              <a:srgbClr val="E7E6E6"/>
            </a:solidFill>
            <a:prstDash val="solid"/>
            <a:miter lim="800000"/>
            <a:headEnd type="none" w="sm" len="sm"/>
            <a:tailEnd type="none" w="sm" len="sm"/>
          </a:ln>
        </p:spPr>
      </p:cxnSp>
      <p:sp>
        <p:nvSpPr>
          <p:cNvPr id="275" name="Google Shape;275;g164c9d1a467_0_249"/>
          <p:cNvSpPr/>
          <p:nvPr/>
        </p:nvSpPr>
        <p:spPr>
          <a:xfrm>
            <a:off x="3015563" y="293370"/>
            <a:ext cx="1318500" cy="800100"/>
          </a:xfrm>
          <a:prstGeom prst="rect">
            <a:avLst/>
          </a:prstGeom>
          <a:solidFill>
            <a:srgbClr val="D2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g164c9d1a467_0_249"/>
          <p:cNvSpPr txBox="1"/>
          <p:nvPr/>
        </p:nvSpPr>
        <p:spPr>
          <a:xfrm>
            <a:off x="518160" y="656588"/>
            <a:ext cx="6461700" cy="4617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None/>
            </a:pPr>
            <a:r>
              <a:rPr lang="en-US" sz="2400" b="1">
                <a:solidFill>
                  <a:srgbClr val="029DB6"/>
                </a:solidFill>
                <a:latin typeface="Montserrat"/>
                <a:ea typeface="Montserrat"/>
                <a:cs typeface="Montserrat"/>
                <a:sym typeface="Montserrat"/>
              </a:rPr>
              <a:t>Strategic Plan Process</a:t>
            </a:r>
            <a:endParaRPr sz="2400" b="1">
              <a:solidFill>
                <a:srgbClr val="029DB6"/>
              </a:solidFill>
              <a:latin typeface="Montserrat"/>
              <a:ea typeface="Montserrat"/>
              <a:cs typeface="Montserrat"/>
              <a:sym typeface="Montserrat"/>
            </a:endParaRPr>
          </a:p>
        </p:txBody>
      </p:sp>
      <p:sp>
        <p:nvSpPr>
          <p:cNvPr id="2" name="Google Shape;293;p17">
            <a:extLst>
              <a:ext uri="{FF2B5EF4-FFF2-40B4-BE49-F238E27FC236}">
                <a16:creationId xmlns:a16="http://schemas.microsoft.com/office/drawing/2014/main" id="{174E51B1-A5C6-E9E9-B97C-685205C0FC25}"/>
              </a:ext>
            </a:extLst>
          </p:cNvPr>
          <p:cNvSpPr txBox="1"/>
          <p:nvPr/>
        </p:nvSpPr>
        <p:spPr>
          <a:xfrm>
            <a:off x="4307463" y="7165079"/>
            <a:ext cx="2845200" cy="1872853"/>
          </a:xfrm>
          <a:prstGeom prst="roundRect">
            <a:avLst/>
          </a:prstGeom>
          <a:solidFill>
            <a:srgbClr val="D2ECED"/>
          </a:solidFill>
          <a:ln>
            <a:noFill/>
          </a:ln>
        </p:spPr>
        <p:txBody>
          <a:bodyPr spcFirstLastPara="1" wrap="square" lIns="0" tIns="0" rIns="0" bIns="0" anchor="t" anchorCtr="0">
            <a:spAutoFit/>
          </a:bodyPr>
          <a:lstStyle/>
          <a:p>
            <a:pPr marL="0" lvl="0" indent="0" algn="ctr" rtl="0">
              <a:spcBef>
                <a:spcPts val="0"/>
              </a:spcBef>
              <a:spcAft>
                <a:spcPts val="0"/>
              </a:spcAft>
              <a:buNone/>
            </a:pPr>
            <a:r>
              <a:rPr lang="en-US" sz="1100" b="1" dirty="0">
                <a:latin typeface="+mn-lt"/>
                <a:ea typeface="Montserrat"/>
                <a:cs typeface="Montserrat"/>
                <a:sym typeface="Montserrat"/>
              </a:rPr>
              <a:t>“A vision for Darlington County would include greater opportunities for healthy coexistence for families, promote the importance of values ​​and principles from childhood and adults, and offer practical solutions to families. This would include community leaders to be part of the solutions and to personally contribute to solutions.”</a:t>
            </a:r>
            <a:endParaRPr sz="1100" b="1" dirty="0">
              <a:latin typeface="+mn-lt"/>
              <a:ea typeface="Montserrat"/>
              <a:cs typeface="Montserrat"/>
              <a:sym typeface="Montserrat"/>
            </a:endParaRPr>
          </a:p>
          <a:p>
            <a:pPr marL="0" lvl="0" indent="0" algn="ctr" rtl="0">
              <a:spcBef>
                <a:spcPts val="0"/>
              </a:spcBef>
              <a:spcAft>
                <a:spcPts val="0"/>
              </a:spcAft>
              <a:buNone/>
            </a:pPr>
            <a:r>
              <a:rPr lang="en-US" sz="1100" dirty="0">
                <a:latin typeface="+mn-lt"/>
                <a:ea typeface="Montserrat"/>
                <a:cs typeface="Montserrat"/>
                <a:sym typeface="Montserrat"/>
              </a:rPr>
              <a:t>-Community Member</a:t>
            </a:r>
            <a:endParaRPr sz="1100" dirty="0">
              <a:latin typeface="+mn-lt"/>
              <a:ea typeface="Montserrat"/>
              <a:cs typeface="Montserrat"/>
              <a:sym typeface="Montserrat"/>
            </a:endParaRPr>
          </a:p>
        </p:txBody>
      </p:sp>
      <p:sp>
        <p:nvSpPr>
          <p:cNvPr id="3" name="Google Shape;292;p17">
            <a:extLst>
              <a:ext uri="{FF2B5EF4-FFF2-40B4-BE49-F238E27FC236}">
                <a16:creationId xmlns:a16="http://schemas.microsoft.com/office/drawing/2014/main" id="{EBD9E634-54DE-D415-E86D-5FA2F21EE31A}"/>
              </a:ext>
            </a:extLst>
          </p:cNvPr>
          <p:cNvSpPr txBox="1"/>
          <p:nvPr/>
        </p:nvSpPr>
        <p:spPr>
          <a:xfrm>
            <a:off x="4394580" y="3214635"/>
            <a:ext cx="2670965" cy="1140704"/>
          </a:xfrm>
          <a:prstGeom prst="roundRect">
            <a:avLst/>
          </a:prstGeom>
          <a:solidFill>
            <a:srgbClr val="D2ECED"/>
          </a:solidFill>
          <a:ln>
            <a:noFill/>
          </a:ln>
        </p:spPr>
        <p:txBody>
          <a:bodyPr spcFirstLastPara="1" wrap="square" lIns="0" tIns="0" rIns="0" bIns="0" anchor="t" anchorCtr="0">
            <a:spAutoFit/>
          </a:bodyPr>
          <a:lstStyle>
            <a:defPPr marR="0" lvl="0" algn="l" rtl="0">
              <a:lnSpc>
                <a:spcPct val="100000"/>
              </a:lnSpc>
              <a:spcBef>
                <a:spcPts val="0"/>
              </a:spcBef>
              <a:spcAft>
                <a:spcPts val="0"/>
              </a:spcAft>
              <a:defRPr/>
            </a:defPPr>
            <a:lvl1pPr marL="0" indent="0" algn="ctr">
              <a:buNone/>
              <a:defRPr sz="1100" b="1">
                <a:latin typeface="+mn-lt"/>
                <a:ea typeface="Montserrat"/>
                <a:cs typeface="Montserrat"/>
              </a:defRPr>
            </a:lvl1pPr>
          </a:lstStyle>
          <a:p>
            <a:r>
              <a:rPr lang="en-US" dirty="0">
                <a:sym typeface="Montserrat"/>
              </a:rPr>
              <a:t>“</a:t>
            </a:r>
            <a:r>
              <a:rPr lang="en-US" dirty="0"/>
              <a:t>Darlington County would be a better place to raise children if there was more support in parents assisting parents. </a:t>
            </a:r>
            <a:r>
              <a:rPr lang="en-US" dirty="0">
                <a:sym typeface="Montserrat"/>
              </a:rPr>
              <a:t>”</a:t>
            </a:r>
            <a:endParaRPr dirty="0">
              <a:sym typeface="Montserrat"/>
            </a:endParaRPr>
          </a:p>
          <a:p>
            <a:r>
              <a:rPr lang="en-US" b="0" dirty="0">
                <a:sym typeface="Montserrat"/>
              </a:rPr>
              <a:t>-Community Member</a:t>
            </a:r>
            <a:endParaRPr b="0" dirty="0">
              <a:sym typeface="Montserrat"/>
            </a:endParaRPr>
          </a:p>
        </p:txBody>
      </p:sp>
      <p:sp>
        <p:nvSpPr>
          <p:cNvPr id="4" name="Google Shape;292;p17">
            <a:extLst>
              <a:ext uri="{FF2B5EF4-FFF2-40B4-BE49-F238E27FC236}">
                <a16:creationId xmlns:a16="http://schemas.microsoft.com/office/drawing/2014/main" id="{8E816AE7-4225-35F4-32F7-F52620DA91EE}"/>
              </a:ext>
            </a:extLst>
          </p:cNvPr>
          <p:cNvSpPr txBox="1"/>
          <p:nvPr/>
        </p:nvSpPr>
        <p:spPr>
          <a:xfrm>
            <a:off x="287026" y="4411305"/>
            <a:ext cx="2671663" cy="1123712"/>
          </a:xfrm>
          <a:prstGeom prst="roundRect">
            <a:avLst/>
          </a:prstGeom>
          <a:solidFill>
            <a:srgbClr val="D2ECED"/>
          </a:solid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indent="0" algn="ctr">
              <a:buNone/>
              <a:defRPr sz="1100" b="1">
                <a:latin typeface="+mn-lt"/>
                <a:ea typeface="Montserrat"/>
                <a:cs typeface="Montserrat"/>
              </a:defRPr>
            </a:lvl1pPr>
          </a:lstStyle>
          <a:p>
            <a:r>
              <a:rPr lang="en-US" dirty="0"/>
              <a:t>“Darlington County needs more areas for children &amp; teens to socialize in a fun safe environment and have more community events to bring families and the community together” </a:t>
            </a:r>
          </a:p>
          <a:p>
            <a:r>
              <a:rPr lang="en-US" b="0" dirty="0">
                <a:sym typeface="Montserrat"/>
              </a:rPr>
              <a:t>–Community Member</a:t>
            </a:r>
            <a:endParaRPr b="0" dirty="0">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17"/>
          <p:cNvSpPr txBox="1">
            <a:spLocks noGrp="1"/>
          </p:cNvSpPr>
          <p:nvPr>
            <p:ph type="sldNum" idx="12"/>
          </p:nvPr>
        </p:nvSpPr>
        <p:spPr>
          <a:xfrm>
            <a:off x="5334060" y="8805017"/>
            <a:ext cx="1645800" cy="5112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960" b="0" i="0" u="none" strike="noStrike" kern="0" cap="none" spc="0" normalizeH="0" baseline="0" noProof="0" dirty="0">
              <a:ln>
                <a:noFill/>
              </a:ln>
              <a:solidFill>
                <a:srgbClr val="888888"/>
              </a:solidFill>
              <a:effectLst/>
              <a:uLnTx/>
              <a:uFillTx/>
              <a:latin typeface="Roboto"/>
              <a:ea typeface="Roboto"/>
              <a:cs typeface="Roboto"/>
              <a:sym typeface="Roboto"/>
            </a:endParaRPr>
          </a:p>
        </p:txBody>
      </p:sp>
      <p:sp>
        <p:nvSpPr>
          <p:cNvPr id="278" name="Google Shape;278;p17"/>
          <p:cNvSpPr txBox="1"/>
          <p:nvPr/>
        </p:nvSpPr>
        <p:spPr>
          <a:xfrm>
            <a:off x="1537496" y="4961539"/>
            <a:ext cx="1831002" cy="235580"/>
          </a:xfrm>
          <a:prstGeom prst="rect">
            <a:avLst/>
          </a:prstGeom>
          <a:noFill/>
          <a:ln>
            <a:noFill/>
          </a:ln>
        </p:spPr>
        <p:txBody>
          <a:bodyPr spcFirstLastPara="1" wrap="square" lIns="0" tIns="45700" rIns="0"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D8195"/>
                </a:solidFill>
                <a:effectLst/>
                <a:uLnTx/>
                <a:uFillTx/>
                <a:latin typeface="Montserrat"/>
                <a:ea typeface="Montserrat"/>
                <a:cs typeface="Montserrat"/>
                <a:sym typeface="Montserrat"/>
              </a:rPr>
              <a:t>PLAN</a:t>
            </a:r>
            <a:endParaRPr kumimoji="0" sz="1800" b="1" i="0" u="none" strike="noStrike" kern="0" cap="none" spc="0" normalizeH="0" baseline="0" noProof="0" dirty="0">
              <a:ln>
                <a:noFill/>
              </a:ln>
              <a:solidFill>
                <a:srgbClr val="6F42C1"/>
              </a:solidFill>
              <a:effectLst/>
              <a:uLnTx/>
              <a:uFillTx/>
              <a:latin typeface="Arial"/>
              <a:cs typeface="Arial"/>
              <a:sym typeface="Arial"/>
            </a:endParaRPr>
          </a:p>
        </p:txBody>
      </p:sp>
      <p:sp>
        <p:nvSpPr>
          <p:cNvPr id="279" name="Google Shape;279;p17"/>
          <p:cNvSpPr txBox="1"/>
          <p:nvPr/>
        </p:nvSpPr>
        <p:spPr>
          <a:xfrm>
            <a:off x="1632960" y="5221260"/>
            <a:ext cx="5179319" cy="2758545"/>
          </a:xfrm>
          <a:prstGeom prst="rect">
            <a:avLst/>
          </a:prstGeom>
          <a:noFill/>
          <a:ln>
            <a:noFill/>
          </a:ln>
        </p:spPr>
        <p:txBody>
          <a:bodyPr spcFirstLastPara="1" wrap="square" lIns="0" tIns="45700" rIns="0"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9999"/>
              </a:buClr>
              <a:buSzPct val="125000"/>
              <a:buFont typeface="+mj-lt"/>
              <a:buAutoNum type="romanUcPeriod"/>
              <a:tabLst/>
              <a:defRPr/>
            </a:pPr>
            <a:r>
              <a:rPr lang="en-US" dirty="0">
                <a:latin typeface="Roboto"/>
                <a:ea typeface="Roboto"/>
                <a:cs typeface="Roboto"/>
                <a:sym typeface="Roboto"/>
              </a:rPr>
              <a:t>Using data reported in Needs Assessment Summary report, conducted a SWOT (Strengths, Weaknesses, Opportunities and Threats) analysis on each of the five identified priority areas, and performed cost analysis on each of the programs implemented to measure cost and performance ratio.</a:t>
            </a:r>
          </a:p>
          <a:p>
            <a:pPr marL="285750" marR="0" lvl="0" indent="-285750" algn="l" defTabSz="914400" rtl="0" eaLnBrk="1" fontAlgn="auto" latinLnBrk="0" hangingPunct="1">
              <a:lnSpc>
                <a:spcPct val="100000"/>
              </a:lnSpc>
              <a:spcBef>
                <a:spcPts val="0"/>
              </a:spcBef>
              <a:spcAft>
                <a:spcPts val="0"/>
              </a:spcAft>
              <a:buClr>
                <a:srgbClr val="009999"/>
              </a:buClr>
              <a:buSzPct val="125000"/>
              <a:buFont typeface="+mj-lt"/>
              <a:buAutoNum type="romanUcPeriod"/>
              <a:tabLst/>
              <a:defRPr/>
            </a:pPr>
            <a:endParaRPr lang="en-US" dirty="0">
              <a:latin typeface="Roboto"/>
              <a:ea typeface="Roboto"/>
              <a:cs typeface="Roboto"/>
              <a:sym typeface="Roboto"/>
            </a:endParaRPr>
          </a:p>
          <a:p>
            <a:pPr marL="285750" indent="-285750">
              <a:buClr>
                <a:srgbClr val="009999"/>
              </a:buClr>
              <a:buSzPct val="125000"/>
              <a:buFont typeface="+mj-lt"/>
              <a:buAutoNum type="romanUcPeriod"/>
            </a:pPr>
            <a:r>
              <a:rPr kumimoji="0" lang="en-US" sz="1400" b="0" i="0" u="none" strike="noStrike" kern="0" cap="none" spc="0" normalizeH="0" baseline="0" noProof="0" dirty="0">
                <a:ln>
                  <a:noFill/>
                </a:ln>
                <a:solidFill>
                  <a:srgbClr val="000000"/>
                </a:solidFill>
                <a:effectLst/>
                <a:uLnTx/>
                <a:uFillTx/>
                <a:latin typeface="Roboto"/>
                <a:ea typeface="Roboto"/>
                <a:cs typeface="Roboto"/>
                <a:sym typeface="Roboto"/>
              </a:rPr>
              <a:t>Through the thorough review of quantitative and qualitative data, in addition to feedback and recommendations from the Darlington County First Steps staff and Board Members, five objectives were identified </a:t>
            </a:r>
            <a:r>
              <a:rPr kumimoji="0" lang="en-US" b="0" i="0" u="none" strike="noStrike" kern="0" cap="none" spc="0" normalizeH="0" baseline="0" noProof="0" dirty="0">
                <a:ln>
                  <a:noFill/>
                </a:ln>
                <a:solidFill>
                  <a:schemeClr val="dk1"/>
                </a:solidFill>
                <a:effectLst/>
                <a:uLnTx/>
                <a:uFillTx/>
                <a:latin typeface="Roboto"/>
                <a:ea typeface="Roboto"/>
                <a:cs typeface="Roboto"/>
                <a:sym typeface="Roboto"/>
              </a:rPr>
              <a:t>u</a:t>
            </a:r>
            <a:r>
              <a:rPr lang="en-US" sz="1400" dirty="0">
                <a:solidFill>
                  <a:schemeClr val="dk1"/>
                </a:solidFill>
                <a:latin typeface="Roboto"/>
                <a:ea typeface="Roboto"/>
                <a:cs typeface="Roboto"/>
                <a:sym typeface="Roboto"/>
              </a:rPr>
              <a:t>sing all compiled data thus far. Moreover, strategic activities and measurable goals were developed for each objective. </a:t>
            </a:r>
            <a:r>
              <a:rPr lang="en-US" sz="1400" dirty="0">
                <a:solidFill>
                  <a:srgbClr val="000000"/>
                </a:solidFill>
                <a:latin typeface="Roboto"/>
                <a:ea typeface="Roboto"/>
                <a:cs typeface="Roboto"/>
                <a:sym typeface="Roboto"/>
              </a:rPr>
              <a:t>Received approval of Strategic Plan and Overar</a:t>
            </a:r>
            <a:r>
              <a:rPr lang="en-US" sz="1400" dirty="0">
                <a:latin typeface="Roboto"/>
                <a:ea typeface="Roboto"/>
                <a:cs typeface="Roboto"/>
                <a:sym typeface="Roboto"/>
              </a:rPr>
              <a:t>ching Measures of Success through board vote during meeting held April 25, 2023.</a:t>
            </a:r>
            <a:endParaRPr lang="en-US" sz="1400" dirty="0">
              <a:solidFill>
                <a:schemeClr val="dk1"/>
              </a:solidFill>
              <a:latin typeface="Roboto"/>
              <a:ea typeface="Roboto"/>
              <a:cs typeface="Roboto"/>
              <a:sym typeface="Roboto"/>
            </a:endParaRPr>
          </a:p>
          <a:p>
            <a:pPr marL="285750" indent="-285750">
              <a:buClr>
                <a:srgbClr val="009999"/>
              </a:buClr>
              <a:buSzPct val="125000"/>
              <a:buFont typeface="+mj-lt"/>
              <a:buAutoNum type="romanUcPeriod"/>
            </a:pPr>
            <a:endParaRPr lang="en-US" dirty="0">
              <a:solidFill>
                <a:schemeClr val="dk1"/>
              </a:solidFill>
              <a:latin typeface="Roboto"/>
              <a:ea typeface="Roboto"/>
              <a:cs typeface="Roboto"/>
              <a:sym typeface="Roboto"/>
            </a:endParaRPr>
          </a:p>
          <a:p>
            <a:pPr marL="285750" indent="-285750">
              <a:buClr>
                <a:srgbClr val="009999"/>
              </a:buClr>
              <a:buSzPct val="125000"/>
              <a:buFont typeface="+mj-lt"/>
              <a:buAutoNum type="romanUcPeriod"/>
            </a:pPr>
            <a:r>
              <a:rPr lang="en-US" dirty="0">
                <a:solidFill>
                  <a:schemeClr val="dk1"/>
                </a:solidFill>
                <a:latin typeface="Roboto"/>
                <a:ea typeface="Roboto"/>
                <a:cs typeface="Roboto"/>
                <a:sym typeface="Roboto"/>
              </a:rPr>
              <a:t>The priority areas and measurable objectives identified will be how Darlington County First Steps monitors activities and  measures achievements </a:t>
            </a:r>
            <a:r>
              <a:rPr lang="en-US" sz="1400" dirty="0">
                <a:solidFill>
                  <a:schemeClr val="dk1"/>
                </a:solidFill>
                <a:latin typeface="Roboto"/>
                <a:ea typeface="Roboto"/>
                <a:cs typeface="Roboto"/>
                <a:sym typeface="Roboto"/>
              </a:rPr>
              <a:t>over the next three fiscal years (</a:t>
            </a:r>
            <a:r>
              <a:rPr lang="en-US" sz="1400" dirty="0">
                <a:solidFill>
                  <a:schemeClr val="dk1"/>
                </a:solidFill>
                <a:latin typeface="Roboto"/>
                <a:ea typeface="Roboto"/>
                <a:cs typeface="Roboto"/>
                <a:sym typeface="Roboto"/>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FY23-24, FY24-25, and FY25-26</a:t>
            </a:r>
            <a:r>
              <a:rPr lang="en-US" sz="1400" dirty="0">
                <a:solidFill>
                  <a:schemeClr val="dk1"/>
                </a:solidFill>
                <a:latin typeface="Roboto"/>
                <a:ea typeface="Roboto"/>
                <a:cs typeface="Roboto"/>
                <a:sym typeface="Roboto"/>
              </a:rPr>
              <a:t>). </a:t>
            </a:r>
            <a:endParaRPr kumimoji="0" lang="en-US" sz="1400" b="0" i="0" u="none" strike="noStrike" kern="0" cap="none" spc="0" normalizeH="0" baseline="0" noProof="0" dirty="0">
              <a:ln>
                <a:noFill/>
              </a:ln>
              <a:solidFill>
                <a:srgbClr val="000000"/>
              </a:solidFill>
              <a:effectLst/>
              <a:uLnTx/>
              <a:uFillTx/>
              <a:latin typeface="Roboto"/>
              <a:ea typeface="Roboto"/>
              <a:cs typeface="Roboto"/>
              <a:sym typeface="Roboto"/>
            </a:endParaRPr>
          </a:p>
          <a:p>
            <a:pPr marL="285750" marR="0" lvl="0" indent="-285750" algn="l" defTabSz="914400" rtl="0" eaLnBrk="1" fontAlgn="auto" latinLnBrk="0" hangingPunct="1">
              <a:lnSpc>
                <a:spcPct val="100000"/>
              </a:lnSpc>
              <a:spcBef>
                <a:spcPts val="0"/>
              </a:spcBef>
              <a:spcAft>
                <a:spcPts val="0"/>
              </a:spcAft>
              <a:buClr>
                <a:srgbClr val="009999"/>
              </a:buClr>
              <a:buSzPct val="125000"/>
              <a:buFont typeface="+mj-lt"/>
              <a:buAutoNum type="romanUcPeriod" startAt="3"/>
              <a:tabLst/>
              <a:defRPr/>
            </a:pP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sym typeface="Avenir"/>
            </a:endParaRPr>
          </a:p>
        </p:txBody>
      </p:sp>
      <p:sp>
        <p:nvSpPr>
          <p:cNvPr id="290" name="Google Shape;290;p17"/>
          <p:cNvSpPr/>
          <p:nvPr/>
        </p:nvSpPr>
        <p:spPr>
          <a:xfrm>
            <a:off x="3015563" y="514350"/>
            <a:ext cx="1318500" cy="800100"/>
          </a:xfrm>
          <a:prstGeom prst="rect">
            <a:avLst/>
          </a:prstGeom>
          <a:solidFill>
            <a:srgbClr val="D2EC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1" name="Google Shape;291;p17"/>
          <p:cNvSpPr txBox="1"/>
          <p:nvPr/>
        </p:nvSpPr>
        <p:spPr>
          <a:xfrm>
            <a:off x="518160" y="656588"/>
            <a:ext cx="6461700" cy="5354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Strategic Planning Methods</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Google Shape;285;p17" descr="Icon&#10;&#10;Description automatically generated">
            <a:extLst>
              <a:ext uri="{FF2B5EF4-FFF2-40B4-BE49-F238E27FC236}">
                <a16:creationId xmlns:a16="http://schemas.microsoft.com/office/drawing/2014/main" id="{F3089603-54BC-0786-ED42-405C5A57262E}"/>
              </a:ext>
            </a:extLst>
          </p:cNvPr>
          <p:cNvPicPr preferRelativeResize="0"/>
          <p:nvPr/>
        </p:nvPicPr>
        <p:blipFill rotWithShape="1">
          <a:blip r:embed="rId4">
            <a:alphaModFix/>
          </a:blip>
          <a:srcRect/>
          <a:stretch/>
        </p:blipFill>
        <p:spPr>
          <a:xfrm>
            <a:off x="175040" y="1818350"/>
            <a:ext cx="1362456" cy="1362456"/>
          </a:xfrm>
          <a:prstGeom prst="rect">
            <a:avLst/>
          </a:prstGeom>
          <a:noFill/>
          <a:ln>
            <a:noFill/>
          </a:ln>
        </p:spPr>
      </p:pic>
      <p:sp>
        <p:nvSpPr>
          <p:cNvPr id="5" name="TextBox 4">
            <a:extLst>
              <a:ext uri="{FF2B5EF4-FFF2-40B4-BE49-F238E27FC236}">
                <a16:creationId xmlns:a16="http://schemas.microsoft.com/office/drawing/2014/main" id="{A3F618D8-0F29-AC43-B622-B011DC5CE75D}"/>
              </a:ext>
            </a:extLst>
          </p:cNvPr>
          <p:cNvSpPr txBox="1"/>
          <p:nvPr/>
        </p:nvSpPr>
        <p:spPr>
          <a:xfrm>
            <a:off x="1416972" y="1540508"/>
            <a:ext cx="3657600" cy="3416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D8195"/>
                </a:solidFill>
                <a:effectLst/>
                <a:uLnTx/>
                <a:uFillTx/>
                <a:latin typeface="Montserrat"/>
                <a:ea typeface="Montserrat"/>
                <a:cs typeface="Montserrat"/>
                <a:sym typeface="Montserrat"/>
              </a:rPr>
              <a:t>REVIEW</a:t>
            </a:r>
            <a:endParaRPr kumimoji="0" lang="en-US" sz="1800" b="1" i="0" u="none" strike="noStrike" kern="0" cap="none" spc="0" normalizeH="0" baseline="0" noProof="0" dirty="0">
              <a:ln>
                <a:noFill/>
              </a:ln>
              <a:solidFill>
                <a:srgbClr val="6F42C1"/>
              </a:solidFill>
              <a:effectLst/>
              <a:uLnTx/>
              <a:uFillTx/>
              <a:latin typeface="Arial"/>
              <a:cs typeface="Arial"/>
              <a:sym typeface="Arial"/>
            </a:endParaRPr>
          </a:p>
        </p:txBody>
      </p:sp>
      <p:sp>
        <p:nvSpPr>
          <p:cNvPr id="6" name="Google Shape;279;p17">
            <a:extLst>
              <a:ext uri="{FF2B5EF4-FFF2-40B4-BE49-F238E27FC236}">
                <a16:creationId xmlns:a16="http://schemas.microsoft.com/office/drawing/2014/main" id="{75FD4377-DAC8-3E84-2ABD-1B8E07D8252F}"/>
              </a:ext>
            </a:extLst>
          </p:cNvPr>
          <p:cNvSpPr txBox="1"/>
          <p:nvPr/>
        </p:nvSpPr>
        <p:spPr>
          <a:xfrm>
            <a:off x="1632960" y="1839815"/>
            <a:ext cx="5179319" cy="3024059"/>
          </a:xfrm>
          <a:prstGeom prst="rect">
            <a:avLst/>
          </a:prstGeom>
          <a:noFill/>
          <a:ln>
            <a:noFill/>
          </a:ln>
        </p:spPr>
        <p:txBody>
          <a:bodyPr spcFirstLastPara="1" wrap="square" lIns="0" tIns="45700" rIns="0" bIns="45700" anchor="t" anchorCtr="0">
            <a:noAutofit/>
          </a:bodyPr>
          <a:lstStyle/>
          <a:p>
            <a:pPr marL="285750" indent="-285750">
              <a:buClr>
                <a:srgbClr val="009999"/>
              </a:buClr>
              <a:buSzPct val="125000"/>
              <a:buFont typeface="+mj-lt"/>
              <a:buAutoNum type="romanUcPeriod"/>
            </a:pPr>
            <a:r>
              <a:rPr lang="en-US" sz="1400" dirty="0">
                <a:solidFill>
                  <a:srgbClr val="000000"/>
                </a:solidFill>
                <a:latin typeface="Roboto"/>
                <a:ea typeface="Roboto"/>
                <a:cs typeface="Roboto"/>
                <a:sym typeface="Roboto"/>
              </a:rPr>
              <a:t>Reviewed local data and mapped assets to understand the state of young children, their families, and the early childhood system. </a:t>
            </a:r>
            <a:endParaRPr lang="en-US" sz="1400" dirty="0">
              <a:solidFill>
                <a:srgbClr val="000000"/>
              </a:solidFill>
              <a:latin typeface="Arial" panose="020B0604020202020204" pitchFamily="34" charset="0"/>
              <a:ea typeface="Roboto" panose="02000000000000000000" pitchFamily="2" charset="0"/>
              <a:cs typeface="Arial" panose="020B0604020202020204" pitchFamily="34" charset="0"/>
              <a:sym typeface="Avenir"/>
            </a:endParaRPr>
          </a:p>
          <a:p>
            <a:pPr marL="285750" marR="0" lvl="0" indent="-285750" algn="l" defTabSz="914400" rtl="0" eaLnBrk="1" fontAlgn="auto" latinLnBrk="0" hangingPunct="1">
              <a:lnSpc>
                <a:spcPct val="100000"/>
              </a:lnSpc>
              <a:spcBef>
                <a:spcPts val="0"/>
              </a:spcBef>
              <a:spcAft>
                <a:spcPts val="0"/>
              </a:spcAft>
              <a:buClr>
                <a:srgbClr val="009999"/>
              </a:buClr>
              <a:buSzPct val="125000"/>
              <a:buFont typeface="+mj-lt"/>
              <a:buAutoNum type="romanUcPeriod"/>
              <a:tabLst/>
              <a:defRPr/>
            </a:pPr>
            <a:endParaRPr kumimoji="0" lang="en-US" sz="1400" b="0" i="0" u="none" strike="noStrike" kern="0" cap="none" spc="0" normalizeH="0" baseline="0" noProof="0" dirty="0">
              <a:ln>
                <a:noFill/>
              </a:ln>
              <a:solidFill>
                <a:srgbClr val="000000"/>
              </a:solidFill>
              <a:effectLst/>
              <a:uLnTx/>
              <a:uFillTx/>
              <a:latin typeface="Roboto"/>
              <a:ea typeface="Roboto"/>
              <a:cs typeface="Roboto"/>
              <a:sym typeface="Roboto"/>
            </a:endParaRPr>
          </a:p>
          <a:p>
            <a:pPr marL="285750" marR="0" lvl="0" indent="-285750" algn="l" defTabSz="914400" rtl="0" eaLnBrk="1" fontAlgn="auto" latinLnBrk="0" hangingPunct="1">
              <a:lnSpc>
                <a:spcPct val="100000"/>
              </a:lnSpc>
              <a:spcBef>
                <a:spcPts val="0"/>
              </a:spcBef>
              <a:spcAft>
                <a:spcPts val="0"/>
              </a:spcAft>
              <a:buClr>
                <a:srgbClr val="009999"/>
              </a:buClr>
              <a:buSzPct val="125000"/>
              <a:buFont typeface="+mj-lt"/>
              <a:buAutoNum type="romanUcPeriod"/>
              <a:tabLst/>
              <a:defRPr/>
            </a:pPr>
            <a:r>
              <a:rPr kumimoji="0" lang="en-US" sz="1400" b="0" i="0" u="none" strike="noStrike" kern="0" cap="none" spc="0" normalizeH="0" baseline="0" noProof="0" dirty="0">
                <a:ln>
                  <a:noFill/>
                </a:ln>
                <a:solidFill>
                  <a:srgbClr val="000000"/>
                </a:solidFill>
                <a:effectLst/>
                <a:uLnTx/>
                <a:uFillTx/>
                <a:latin typeface="Roboto"/>
                <a:ea typeface="Roboto"/>
                <a:cs typeface="Roboto"/>
                <a:sym typeface="Roboto"/>
              </a:rPr>
              <a:t>Reviewed and analyzed data obtained from online Community Needs Assessment survey (n=45 participants) and identified common themes in findings. </a:t>
            </a:r>
          </a:p>
          <a:p>
            <a:pPr marL="285750" marR="0" lvl="0" indent="-285750" algn="l" defTabSz="914400" rtl="0" eaLnBrk="1" fontAlgn="auto" latinLnBrk="0" hangingPunct="1">
              <a:lnSpc>
                <a:spcPct val="100000"/>
              </a:lnSpc>
              <a:spcBef>
                <a:spcPts val="0"/>
              </a:spcBef>
              <a:spcAft>
                <a:spcPts val="0"/>
              </a:spcAft>
              <a:buClr>
                <a:srgbClr val="009999"/>
              </a:buClr>
              <a:buSzPct val="125000"/>
              <a:buFont typeface="+mj-lt"/>
              <a:buAutoNum type="romanUcPeriod"/>
              <a:tabLst/>
              <a:defRPr/>
            </a:pPr>
            <a:endParaRPr kumimoji="0" lang="en-US" sz="1400" b="0" i="0" u="none" strike="noStrike" kern="0" cap="none" spc="0" normalizeH="0" baseline="0" noProof="0" dirty="0">
              <a:ln>
                <a:noFill/>
              </a:ln>
              <a:solidFill>
                <a:srgbClr val="000000"/>
              </a:solidFill>
              <a:effectLst/>
              <a:uLnTx/>
              <a:uFillTx/>
              <a:latin typeface="Roboto"/>
              <a:ea typeface="Roboto"/>
              <a:cs typeface="Roboto"/>
              <a:sym typeface="Roboto"/>
            </a:endParaRPr>
          </a:p>
          <a:p>
            <a:pPr marL="285750" marR="0" lvl="0" indent="-285750" algn="l" defTabSz="914400" rtl="0" eaLnBrk="1" fontAlgn="auto" latinLnBrk="0" hangingPunct="1">
              <a:lnSpc>
                <a:spcPct val="100000"/>
              </a:lnSpc>
              <a:spcBef>
                <a:spcPts val="0"/>
              </a:spcBef>
              <a:spcAft>
                <a:spcPts val="0"/>
              </a:spcAft>
              <a:buClr>
                <a:srgbClr val="009999"/>
              </a:buClr>
              <a:buSzPct val="125000"/>
              <a:buFont typeface="+mj-lt"/>
              <a:buAutoNum type="romanUcPeriod"/>
              <a:tabLst/>
              <a:defRPr/>
            </a:pPr>
            <a:r>
              <a:rPr kumimoji="0" lang="en-US" sz="1400" b="0" i="0" u="none" strike="noStrike" kern="0" cap="none" spc="0" normalizeH="0" baseline="0" noProof="0" dirty="0">
                <a:ln>
                  <a:noFill/>
                </a:ln>
                <a:solidFill>
                  <a:srgbClr val="000000"/>
                </a:solidFill>
                <a:effectLst/>
                <a:uLnTx/>
                <a:uFillTx/>
                <a:latin typeface="Roboto"/>
                <a:ea typeface="Roboto"/>
                <a:cs typeface="Roboto"/>
                <a:sym typeface="Roboto"/>
              </a:rPr>
              <a:t>Using all data obtained from community meetings and online Community Needs Assessment survey, mapped assets to understand the state of young children, their families, and the early childhood system, and identified priority areas with relevant measurable outcomes to be the focus of the strategic planning moving forward. </a:t>
            </a:r>
          </a:p>
        </p:txBody>
      </p:sp>
      <p:pic>
        <p:nvPicPr>
          <p:cNvPr id="3" name="Google Shape;264;g164c9d1a467_0_249" descr="Icon&#10;&#10;Description automatically generated">
            <a:extLst>
              <a:ext uri="{FF2B5EF4-FFF2-40B4-BE49-F238E27FC236}">
                <a16:creationId xmlns:a16="http://schemas.microsoft.com/office/drawing/2014/main" id="{54076675-6AB6-708F-26D9-2E5244650026}"/>
              </a:ext>
            </a:extLst>
          </p:cNvPr>
          <p:cNvPicPr preferRelativeResize="0"/>
          <p:nvPr/>
        </p:nvPicPr>
        <p:blipFill>
          <a:blip r:embed="rId5">
            <a:alphaModFix/>
          </a:blip>
          <a:stretch>
            <a:fillRect/>
          </a:stretch>
        </p:blipFill>
        <p:spPr>
          <a:xfrm rot="-5400000">
            <a:off x="175040" y="4940074"/>
            <a:ext cx="1362456" cy="1362456"/>
          </a:xfrm>
          <a:prstGeom prst="rect">
            <a:avLst/>
          </a:prstGeom>
          <a:noFill/>
          <a:ln>
            <a:noFill/>
          </a:ln>
        </p:spPr>
      </p:pic>
    </p:spTree>
    <p:extLst>
      <p:ext uri="{BB962C8B-B14F-4D97-AF65-F5344CB8AC3E}">
        <p14:creationId xmlns:p14="http://schemas.microsoft.com/office/powerpoint/2010/main" val="354042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0"/>
        <p:cNvGrpSpPr/>
        <p:nvPr/>
      </p:nvGrpSpPr>
      <p:grpSpPr>
        <a:xfrm>
          <a:off x="0" y="0"/>
          <a:ext cx="0" cy="0"/>
          <a:chOff x="0" y="0"/>
          <a:chExt cx="0" cy="0"/>
        </a:xfrm>
      </p:grpSpPr>
      <p:sp>
        <p:nvSpPr>
          <p:cNvPr id="281" name="Google Shape;281;g164c9d1a467_0_82"/>
          <p:cNvSpPr txBox="1">
            <a:spLocks noGrp="1"/>
          </p:cNvSpPr>
          <p:nvPr>
            <p:ph type="sldNum" idx="12"/>
          </p:nvPr>
        </p:nvSpPr>
        <p:spPr>
          <a:xfrm>
            <a:off x="5166360" y="8898892"/>
            <a:ext cx="1645800" cy="511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282" name="Google Shape;282;g164c9d1a467_0_82"/>
          <p:cNvSpPr txBox="1"/>
          <p:nvPr/>
        </p:nvSpPr>
        <p:spPr>
          <a:xfrm>
            <a:off x="518160" y="656588"/>
            <a:ext cx="6461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a:solidFill>
                  <a:srgbClr val="029DB6"/>
                </a:solidFill>
                <a:latin typeface="Montserrat"/>
                <a:ea typeface="Montserrat"/>
                <a:cs typeface="Montserrat"/>
                <a:sym typeface="Montserrat"/>
              </a:rPr>
              <a:t>Priority Needs: </a:t>
            </a:r>
            <a:r>
              <a:rPr lang="en-US" sz="2400">
                <a:solidFill>
                  <a:srgbClr val="029DB6"/>
                </a:solidFill>
                <a:latin typeface="Montserrat"/>
                <a:ea typeface="Montserrat"/>
                <a:cs typeface="Montserrat"/>
                <a:sym typeface="Montserrat"/>
              </a:rPr>
              <a:t>Summary</a:t>
            </a:r>
            <a:endParaRPr>
              <a:latin typeface="Montserrat"/>
              <a:ea typeface="Montserrat"/>
              <a:cs typeface="Montserrat"/>
              <a:sym typeface="Montserrat"/>
            </a:endParaRPr>
          </a:p>
        </p:txBody>
      </p:sp>
      <p:sp>
        <p:nvSpPr>
          <p:cNvPr id="283" name="Google Shape;283;g164c9d1a467_0_82"/>
          <p:cNvSpPr/>
          <p:nvPr/>
        </p:nvSpPr>
        <p:spPr>
          <a:xfrm>
            <a:off x="457200" y="1395300"/>
            <a:ext cx="6400800" cy="6810600"/>
          </a:xfrm>
          <a:prstGeom prst="rect">
            <a:avLst/>
          </a:prstGeom>
          <a:noFill/>
          <a:ln>
            <a:noFill/>
          </a:ln>
        </p:spPr>
        <p:txBody>
          <a:bodyPr spcFirstLastPara="1" wrap="square" lIns="91425" tIns="45700" rIns="91425" bIns="45700" anchor="t" anchorCtr="0">
            <a:noAutofit/>
          </a:bodyPr>
          <a:lstStyle/>
          <a:p>
            <a:pPr marL="0" lvl="0" indent="0" algn="l" rtl="0">
              <a:lnSpc>
                <a:spcPct val="114000"/>
              </a:lnSpc>
              <a:spcBef>
                <a:spcPts val="0"/>
              </a:spcBef>
              <a:spcAft>
                <a:spcPts val="0"/>
              </a:spcAft>
              <a:buNone/>
            </a:pPr>
            <a:r>
              <a:rPr lang="en-US" sz="1600" dirty="0">
                <a:solidFill>
                  <a:schemeClr val="dk1"/>
                </a:solidFill>
                <a:latin typeface="Roboto"/>
                <a:ea typeface="Roboto"/>
                <a:cs typeface="Roboto"/>
                <a:sym typeface="Roboto"/>
              </a:rPr>
              <a:t>Through a series of community convenings, a needs assessment and asset mapping process, the following needs were prioritized for Darlington County. See our full needs assessment here: </a:t>
            </a:r>
            <a:r>
              <a:rPr lang="en-US" sz="1600" dirty="0">
                <a:solidFill>
                  <a:schemeClr val="dk1"/>
                </a:solidFill>
                <a:latin typeface="Roboto"/>
                <a:ea typeface="Roboto"/>
                <a:cs typeface="Roboto"/>
                <a:sym typeface="Roboto"/>
                <a:hlinkClick r:id="rId4"/>
              </a:rPr>
              <a:t>https://irp.cdn-website.com/53c1ae2d/files/uploaded/FY24-26%20DCFS%20Needs%20Assessment%20Report.pdf</a:t>
            </a:r>
            <a:r>
              <a:rPr lang="en-US" sz="1600" dirty="0">
                <a:solidFill>
                  <a:schemeClr val="dk1"/>
                </a:solidFill>
                <a:latin typeface="Roboto"/>
                <a:ea typeface="Roboto"/>
                <a:cs typeface="Roboto"/>
                <a:sym typeface="Roboto"/>
              </a:rPr>
              <a:t> </a:t>
            </a:r>
          </a:p>
          <a:p>
            <a:pPr marL="0" lvl="0" indent="0" algn="l" rtl="0">
              <a:lnSpc>
                <a:spcPct val="114000"/>
              </a:lnSpc>
              <a:spcBef>
                <a:spcPts val="0"/>
              </a:spcBef>
              <a:spcAft>
                <a:spcPts val="0"/>
              </a:spcAft>
              <a:buNone/>
            </a:pPr>
            <a:endParaRPr lang="en-US" sz="1600" dirty="0">
              <a:solidFill>
                <a:schemeClr val="dk1"/>
              </a:solidFill>
              <a:latin typeface="Roboto"/>
              <a:ea typeface="Roboto"/>
              <a:cs typeface="Roboto"/>
              <a:sym typeface="Roboto"/>
            </a:endParaRPr>
          </a:p>
          <a:p>
            <a:pPr marL="0" lvl="0" indent="0" algn="l" rtl="0">
              <a:lnSpc>
                <a:spcPct val="114000"/>
              </a:lnSpc>
              <a:spcBef>
                <a:spcPts val="0"/>
              </a:spcBef>
              <a:spcAft>
                <a:spcPts val="0"/>
              </a:spcAft>
              <a:buNone/>
            </a:pPr>
            <a:r>
              <a:rPr lang="en-US" sz="1500" b="1" dirty="0">
                <a:solidFill>
                  <a:srgbClr val="029DB6"/>
                </a:solidFill>
                <a:latin typeface="Roboto"/>
                <a:ea typeface="Roboto"/>
                <a:cs typeface="Roboto"/>
                <a:sym typeface="Roboto"/>
              </a:rPr>
              <a:t>1. SCHOOL READINESS</a:t>
            </a:r>
          </a:p>
          <a:p>
            <a:pPr>
              <a:lnSpc>
                <a:spcPct val="114000"/>
              </a:lnSpc>
              <a:buClr>
                <a:schemeClr val="bg2"/>
              </a:buClr>
            </a:pPr>
            <a:r>
              <a:rPr lang="en-US" sz="1500" dirty="0">
                <a:solidFill>
                  <a:schemeClr val="dk1"/>
                </a:solidFill>
                <a:latin typeface="Montserrat"/>
                <a:ea typeface="Montserrat"/>
                <a:cs typeface="Montserrat"/>
                <a:sym typeface="Montserrat"/>
              </a:rPr>
              <a:t>As measured by the percentage of students enrolled in Kindergarten in Darlington County School District that are considered ready for Kindergarten according to the School Readiness Survey. </a:t>
            </a:r>
          </a:p>
          <a:p>
            <a:pPr marL="342900" marR="0" lvl="0" indent="-342900" algn="l" rtl="0">
              <a:lnSpc>
                <a:spcPct val="114000"/>
              </a:lnSpc>
              <a:spcBef>
                <a:spcPts val="0"/>
              </a:spcBef>
              <a:spcAft>
                <a:spcPts val="0"/>
              </a:spcAft>
              <a:buClr>
                <a:schemeClr val="bg2"/>
              </a:buClr>
              <a:buAutoNum type="arabicPeriod"/>
            </a:pPr>
            <a:endParaRPr lang="en-US" sz="1500" b="1" dirty="0">
              <a:solidFill>
                <a:srgbClr val="029DB6"/>
              </a:solidFill>
              <a:latin typeface="Roboto"/>
              <a:ea typeface="Roboto"/>
              <a:cs typeface="Roboto"/>
              <a:sym typeface="Roboto"/>
            </a:endParaRPr>
          </a:p>
          <a:p>
            <a:pPr marL="0" marR="0" lvl="0" indent="0" algn="l" rtl="0">
              <a:lnSpc>
                <a:spcPct val="114000"/>
              </a:lnSpc>
              <a:spcBef>
                <a:spcPts val="0"/>
              </a:spcBef>
              <a:spcAft>
                <a:spcPts val="0"/>
              </a:spcAft>
              <a:buNone/>
            </a:pPr>
            <a:r>
              <a:rPr lang="en-US" sz="1500" b="1" dirty="0">
                <a:solidFill>
                  <a:srgbClr val="029DB6"/>
                </a:solidFill>
                <a:latin typeface="Roboto"/>
                <a:ea typeface="Roboto"/>
                <a:cs typeface="Roboto"/>
                <a:sym typeface="Roboto"/>
              </a:rPr>
              <a:t>2. CHILD-CARE DESERTS</a:t>
            </a:r>
            <a:endParaRPr lang="en-US" sz="1500" dirty="0"/>
          </a:p>
          <a:p>
            <a:pPr marL="0" marR="0" lvl="0" indent="0" algn="l" rtl="0">
              <a:lnSpc>
                <a:spcPct val="114000"/>
              </a:lnSpc>
              <a:spcBef>
                <a:spcPts val="0"/>
              </a:spcBef>
              <a:spcAft>
                <a:spcPts val="0"/>
              </a:spcAft>
              <a:buNone/>
            </a:pPr>
            <a:r>
              <a:rPr lang="en-US" sz="1500" dirty="0">
                <a:solidFill>
                  <a:schemeClr val="dk1"/>
                </a:solidFill>
                <a:latin typeface="Montserrat"/>
                <a:ea typeface="Montserrat"/>
                <a:cs typeface="Montserrat"/>
                <a:sym typeface="Montserrat"/>
              </a:rPr>
              <a:t>As measured by the percentage of census tracts in Darlington County that are considered “child-care deserts” as measured by data from the Center for American Progress.</a:t>
            </a:r>
            <a:endParaRPr lang="en-US" sz="1500" dirty="0"/>
          </a:p>
          <a:p>
            <a:pPr marL="0" marR="0" lvl="0" indent="0" algn="l" rtl="0">
              <a:lnSpc>
                <a:spcPct val="114000"/>
              </a:lnSpc>
              <a:spcBef>
                <a:spcPts val="0"/>
              </a:spcBef>
              <a:spcAft>
                <a:spcPts val="0"/>
              </a:spcAft>
              <a:buNone/>
            </a:pPr>
            <a:endParaRPr lang="en-US" sz="1500" b="1" dirty="0">
              <a:solidFill>
                <a:srgbClr val="029DB6"/>
              </a:solidFill>
              <a:latin typeface="Roboto"/>
              <a:ea typeface="Roboto"/>
              <a:cs typeface="Roboto"/>
              <a:sym typeface="Roboto"/>
            </a:endParaRPr>
          </a:p>
          <a:p>
            <a:pPr marL="0" marR="0" lvl="0" indent="0" algn="l" rtl="0">
              <a:lnSpc>
                <a:spcPct val="114000"/>
              </a:lnSpc>
              <a:spcBef>
                <a:spcPts val="0"/>
              </a:spcBef>
              <a:spcAft>
                <a:spcPts val="0"/>
              </a:spcAft>
              <a:buNone/>
            </a:pPr>
            <a:r>
              <a:rPr lang="en-US" sz="1500" b="1" dirty="0">
                <a:solidFill>
                  <a:srgbClr val="029DB6"/>
                </a:solidFill>
                <a:latin typeface="Roboto"/>
                <a:ea typeface="Roboto"/>
                <a:cs typeface="Roboto"/>
                <a:sym typeface="Roboto"/>
              </a:rPr>
              <a:t>3. MENTAL HEALTH</a:t>
            </a:r>
            <a:endParaRPr lang="en-US" sz="1500" dirty="0"/>
          </a:p>
          <a:p>
            <a:pPr>
              <a:lnSpc>
                <a:spcPct val="114000"/>
              </a:lnSpc>
            </a:pPr>
            <a:r>
              <a:rPr lang="en-US" sz="1500" dirty="0">
                <a:solidFill>
                  <a:schemeClr val="dk1"/>
                </a:solidFill>
                <a:latin typeface="Montserrat"/>
                <a:ea typeface="Montserrat"/>
                <a:cs typeface="Montserrat"/>
                <a:sym typeface="Montserrat"/>
              </a:rPr>
              <a:t>As measured by the percentage of children in Darlington County reported as having experienced at least one adverse-childhood experience (ACE).</a:t>
            </a:r>
          </a:p>
          <a:p>
            <a:pPr>
              <a:lnSpc>
                <a:spcPct val="114000"/>
              </a:lnSpc>
            </a:pPr>
            <a:endParaRPr lang="en-US" sz="1500" dirty="0">
              <a:solidFill>
                <a:schemeClr val="dk1"/>
              </a:solidFill>
              <a:latin typeface="Montserrat"/>
              <a:ea typeface="Montserrat"/>
              <a:cs typeface="Montserrat"/>
              <a:sym typeface="Montserrat"/>
            </a:endParaRPr>
          </a:p>
          <a:p>
            <a:pPr marL="0" marR="0" lvl="0" indent="0" algn="l" rtl="0">
              <a:lnSpc>
                <a:spcPct val="114000"/>
              </a:lnSpc>
              <a:spcBef>
                <a:spcPts val="0"/>
              </a:spcBef>
              <a:spcAft>
                <a:spcPts val="0"/>
              </a:spcAft>
              <a:buNone/>
            </a:pPr>
            <a:r>
              <a:rPr lang="en-US" sz="1500" b="1" dirty="0">
                <a:solidFill>
                  <a:srgbClr val="029DB6"/>
                </a:solidFill>
                <a:latin typeface="Roboto"/>
                <a:ea typeface="Roboto"/>
                <a:cs typeface="Roboto"/>
                <a:sym typeface="Roboto"/>
              </a:rPr>
              <a:t>4. REPRODUCTIVE HEALTH</a:t>
            </a:r>
            <a:endParaRPr lang="en-US" sz="1500" dirty="0"/>
          </a:p>
          <a:p>
            <a:pPr>
              <a:lnSpc>
                <a:spcPct val="114000"/>
              </a:lnSpc>
            </a:pPr>
            <a:r>
              <a:rPr lang="en-US" sz="1500" dirty="0">
                <a:solidFill>
                  <a:schemeClr val="dk1"/>
                </a:solidFill>
                <a:latin typeface="Montserrat"/>
                <a:ea typeface="Montserrat"/>
                <a:cs typeface="Montserrat"/>
                <a:sym typeface="Montserrat"/>
              </a:rPr>
              <a:t>As measured by the case rates of Gonorrhea and Chlamydia among teens age 15-19 in Darlington County.</a:t>
            </a:r>
          </a:p>
          <a:p>
            <a:pPr>
              <a:lnSpc>
                <a:spcPct val="114000"/>
              </a:lnSpc>
            </a:pPr>
            <a:endParaRPr lang="en-US" sz="1500" dirty="0">
              <a:solidFill>
                <a:schemeClr val="dk1"/>
              </a:solidFill>
              <a:latin typeface="Montserrat"/>
              <a:ea typeface="Montserrat"/>
              <a:cs typeface="Montserrat"/>
              <a:sym typeface="Montserrat"/>
            </a:endParaRPr>
          </a:p>
          <a:p>
            <a:pPr marL="0" marR="0" lvl="0" indent="0" algn="l" rtl="0">
              <a:lnSpc>
                <a:spcPct val="114000"/>
              </a:lnSpc>
              <a:spcBef>
                <a:spcPts val="0"/>
              </a:spcBef>
              <a:spcAft>
                <a:spcPts val="0"/>
              </a:spcAft>
              <a:buNone/>
            </a:pPr>
            <a:r>
              <a:rPr lang="en-US" sz="1500" b="1" dirty="0">
                <a:solidFill>
                  <a:srgbClr val="029DB6"/>
                </a:solidFill>
                <a:latin typeface="Roboto"/>
                <a:ea typeface="Roboto"/>
                <a:cs typeface="Roboto"/>
                <a:sym typeface="Roboto"/>
              </a:rPr>
              <a:t>5. MEN’S HEALTH</a:t>
            </a:r>
            <a:endParaRPr lang="en-US" sz="1500" dirty="0"/>
          </a:p>
          <a:p>
            <a:pPr>
              <a:lnSpc>
                <a:spcPct val="114000"/>
              </a:lnSpc>
            </a:pPr>
            <a:r>
              <a:rPr lang="en-US" sz="1500" dirty="0">
                <a:solidFill>
                  <a:schemeClr val="dk1"/>
                </a:solidFill>
                <a:latin typeface="Montserrat"/>
                <a:ea typeface="Montserrat"/>
                <a:cs typeface="Montserrat"/>
                <a:sym typeface="Montserrat"/>
              </a:rPr>
              <a:t>As measured by the cancer incidence case rates among African American men in Darlington County. </a:t>
            </a:r>
          </a:p>
          <a:p>
            <a:pPr marL="0" marR="0" lvl="0" indent="0" algn="l" rtl="0">
              <a:lnSpc>
                <a:spcPct val="114000"/>
              </a:lnSpc>
              <a:spcBef>
                <a:spcPts val="0"/>
              </a:spcBef>
              <a:spcAft>
                <a:spcPts val="0"/>
              </a:spcAft>
              <a:buNone/>
            </a:pPr>
            <a:endParaRPr lang="en-US" sz="1600" dirty="0">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17" name="Google Shape;317;p20"/>
          <p:cNvSpPr txBox="1"/>
          <p:nvPr/>
        </p:nvSpPr>
        <p:spPr>
          <a:xfrm>
            <a:off x="457260" y="394949"/>
            <a:ext cx="6461700" cy="123722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SWOT </a:t>
            </a:r>
            <a:r>
              <a:rPr lang="en-US" sz="2400" b="1" dirty="0">
                <a:solidFill>
                  <a:srgbClr val="029DB6"/>
                </a:solidFill>
                <a:latin typeface="Montserrat"/>
                <a:ea typeface="Montserrat"/>
                <a:cs typeface="Montserrat"/>
                <a:sym typeface="Montserrat"/>
              </a:rPr>
              <a:t>Analysis Tool</a:t>
            </a:r>
          </a:p>
          <a:p>
            <a:pPr marL="0" marR="0" lvl="0" indent="0" algn="l" rtl="0">
              <a:lnSpc>
                <a:spcPct val="120000"/>
              </a:lnSpc>
              <a:spcBef>
                <a:spcPts val="0"/>
              </a:spcBef>
              <a:spcAft>
                <a:spcPts val="0"/>
              </a:spcAft>
              <a:buNone/>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Priority #1: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School Readiness</a:t>
            </a:r>
            <a:endParaRPr kumimoji="0" lang="en-US"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graphicFrame>
        <p:nvGraphicFramePr>
          <p:cNvPr id="2" name="Google Shape;186;g164c9d1a467_0_243">
            <a:extLst>
              <a:ext uri="{FF2B5EF4-FFF2-40B4-BE49-F238E27FC236}">
                <a16:creationId xmlns:a16="http://schemas.microsoft.com/office/drawing/2014/main" id="{AC61F0F2-5E2D-0E12-5D07-04410B8D6887}"/>
              </a:ext>
            </a:extLst>
          </p:cNvPr>
          <p:cNvGraphicFramePr/>
          <p:nvPr>
            <p:extLst>
              <p:ext uri="{D42A27DB-BD31-4B8C-83A1-F6EECF244321}">
                <p14:modId xmlns:p14="http://schemas.microsoft.com/office/powerpoint/2010/main" val="639865952"/>
              </p:ext>
            </p:extLst>
          </p:nvPr>
        </p:nvGraphicFramePr>
        <p:xfrm>
          <a:off x="350560" y="1557214"/>
          <a:ext cx="6461700" cy="7790748"/>
        </p:xfrm>
        <a:graphic>
          <a:graphicData uri="http://schemas.openxmlformats.org/drawingml/2006/table">
            <a:tbl>
              <a:tblPr firstRow="1" bandRow="1">
                <a:noFill/>
                <a:tableStyleId>{E7EFA9DE-48CC-4311-AE1E-35E88C37F541}</a:tableStyleId>
              </a:tblPr>
              <a:tblGrid>
                <a:gridCol w="3319740">
                  <a:extLst>
                    <a:ext uri="{9D8B030D-6E8A-4147-A177-3AD203B41FA5}">
                      <a16:colId xmlns:a16="http://schemas.microsoft.com/office/drawing/2014/main" val="20000"/>
                    </a:ext>
                  </a:extLst>
                </a:gridCol>
                <a:gridCol w="3141960">
                  <a:extLst>
                    <a:ext uri="{9D8B030D-6E8A-4147-A177-3AD203B41FA5}">
                      <a16:colId xmlns:a16="http://schemas.microsoft.com/office/drawing/2014/main" val="212128021"/>
                    </a:ext>
                  </a:extLst>
                </a:gridCol>
              </a:tblGrid>
              <a:tr h="275247">
                <a:tc gridSpan="2">
                  <a:txBody>
                    <a:bodyPr/>
                    <a:lstStyle/>
                    <a:p>
                      <a:pPr marL="0" marR="0" lvl="0" indent="0" algn="ctr" rtl="0">
                        <a:spcBef>
                          <a:spcPts val="0"/>
                        </a:spcBef>
                        <a:spcAft>
                          <a:spcPts val="0"/>
                        </a:spcAft>
                        <a:buNone/>
                      </a:pPr>
                      <a:r>
                        <a:rPr lang="en-US" sz="1440" b="1" u="none" strike="noStrike" cap="none">
                          <a:solidFill>
                            <a:srgbClr val="029DB6"/>
                          </a:solidFill>
                        </a:rPr>
                        <a:t>INTERNAL</a:t>
                      </a:r>
                      <a:endParaRPr/>
                    </a:p>
                  </a:txBody>
                  <a:tcPr marL="91450" marR="91450" marT="45725" marB="45725">
                    <a:solidFill>
                      <a:srgbClr val="D2ECED"/>
                    </a:solidFill>
                  </a:tcPr>
                </a:tc>
                <a:tc hMerge="1">
                  <a:txBody>
                    <a:bodyPr/>
                    <a:lstStyle/>
                    <a:p>
                      <a:endParaRPr lang="en-US"/>
                    </a:p>
                  </a:txBody>
                  <a:tcPr/>
                </a:tc>
                <a:extLst>
                  <a:ext uri="{0D108BD9-81ED-4DB2-BD59-A6C34878D82A}">
                    <a16:rowId xmlns:a16="http://schemas.microsoft.com/office/drawing/2014/main" val="10000"/>
                  </a:ext>
                </a:extLst>
              </a:tr>
              <a:tr h="275247">
                <a:tc>
                  <a:txBody>
                    <a:bodyPr/>
                    <a:lstStyle/>
                    <a:p>
                      <a:pPr marL="0" marR="0" lvl="0" indent="0" algn="ctr" rtl="0">
                        <a:spcBef>
                          <a:spcPts val="0"/>
                        </a:spcBef>
                        <a:spcAft>
                          <a:spcPts val="0"/>
                        </a:spcAft>
                        <a:buNone/>
                      </a:pPr>
                      <a:r>
                        <a:rPr lang="en-US" sz="1440" b="1" u="none" strike="noStrike" cap="none">
                          <a:solidFill>
                            <a:srgbClr val="029DB6"/>
                          </a:solidFill>
                        </a:rPr>
                        <a:t>STRENGTHS</a:t>
                      </a:r>
                      <a:endParaRPr/>
                    </a:p>
                  </a:txBody>
                  <a:tcPr marL="91450" marR="91450" marT="45725" marB="45725"/>
                </a:tc>
                <a:tc>
                  <a:txBody>
                    <a:bodyPr/>
                    <a:lstStyle/>
                    <a:p>
                      <a:pPr marL="0" marR="0" lvl="0" indent="0" algn="ctr" rtl="0">
                        <a:spcBef>
                          <a:spcPts val="0"/>
                        </a:spcBef>
                        <a:spcAft>
                          <a:spcPts val="0"/>
                        </a:spcAft>
                        <a:buNone/>
                      </a:pPr>
                      <a:r>
                        <a:rPr lang="en-US" sz="1440" b="1" u="none" strike="noStrike" cap="none">
                          <a:solidFill>
                            <a:srgbClr val="029DB6"/>
                          </a:solidFill>
                        </a:rPr>
                        <a:t>WEAKNESSES</a:t>
                      </a:r>
                      <a:endParaRPr/>
                    </a:p>
                  </a:txBody>
                  <a:tcPr marL="91450" marR="91450" marT="45725" marB="45725"/>
                </a:tc>
                <a:extLst>
                  <a:ext uri="{0D108BD9-81ED-4DB2-BD59-A6C34878D82A}">
                    <a16:rowId xmlns:a16="http://schemas.microsoft.com/office/drawing/2014/main" val="10001"/>
                  </a:ext>
                </a:extLst>
              </a:tr>
              <a:tr h="3383820">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Implementation of Reach out and Read (ROR) program.</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Implementation of Parents as Teachers (PAT) program.</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b="0" i="0" u="none" strike="noStrike" cap="none" dirty="0">
                          <a:solidFill>
                            <a:schemeClr val="dk1"/>
                          </a:solidFill>
                          <a:effectLst/>
                          <a:latin typeface="Roboto"/>
                          <a:ea typeface="Roboto"/>
                          <a:cs typeface="Roboto"/>
                          <a:sym typeface="Arial"/>
                        </a:rPr>
                        <a:t>Implementation of </a:t>
                      </a:r>
                      <a:r>
                        <a:rPr lang="en-US" sz="1440" b="0" i="0" u="none" strike="noStrike" cap="none" dirty="0" err="1">
                          <a:solidFill>
                            <a:schemeClr val="dk1"/>
                          </a:solidFill>
                          <a:effectLst/>
                          <a:latin typeface="Roboto"/>
                          <a:ea typeface="Roboto"/>
                          <a:cs typeface="Roboto"/>
                          <a:sym typeface="Arial"/>
                        </a:rPr>
                        <a:t>Motheread</a:t>
                      </a:r>
                      <a:r>
                        <a:rPr lang="en-US" sz="1440" b="0" i="0" u="none" strike="noStrike" cap="none" dirty="0">
                          <a:solidFill>
                            <a:schemeClr val="dk1"/>
                          </a:solidFill>
                          <a:effectLst/>
                          <a:latin typeface="Roboto"/>
                          <a:ea typeface="Roboto"/>
                          <a:cs typeface="Roboto"/>
                          <a:sym typeface="Arial"/>
                        </a:rPr>
                        <a:t>/</a:t>
                      </a:r>
                      <a:r>
                        <a:rPr lang="en-US" sz="1440" b="0" i="0" u="none" strike="noStrike" cap="none" dirty="0" err="1">
                          <a:solidFill>
                            <a:schemeClr val="dk1"/>
                          </a:solidFill>
                          <a:effectLst/>
                          <a:latin typeface="Roboto"/>
                          <a:ea typeface="Roboto"/>
                          <a:cs typeface="Roboto"/>
                          <a:sym typeface="Arial"/>
                        </a:rPr>
                        <a:t>Fatheread</a:t>
                      </a:r>
                      <a:r>
                        <a:rPr lang="en-US" sz="1440" b="0" i="0" u="none" strike="noStrike" cap="none" dirty="0">
                          <a:solidFill>
                            <a:schemeClr val="dk1"/>
                          </a:solidFill>
                          <a:effectLst/>
                          <a:latin typeface="Roboto"/>
                          <a:ea typeface="Roboto"/>
                          <a:cs typeface="Roboto"/>
                          <a:sym typeface="Arial"/>
                        </a:rPr>
                        <a:t> classes.</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b="0" i="0" u="none" strike="noStrike" cap="none" dirty="0">
                          <a:solidFill>
                            <a:schemeClr val="dk1"/>
                          </a:solidFill>
                          <a:effectLst/>
                          <a:latin typeface="Roboto"/>
                          <a:ea typeface="Roboto"/>
                          <a:cs typeface="Roboto"/>
                          <a:sym typeface="Arial"/>
                        </a:rPr>
                        <a:t>Implementation of Countdown to Kindergarten (CTK) program.</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b="0" i="0" u="none" strike="noStrike" cap="none" dirty="0">
                          <a:solidFill>
                            <a:schemeClr val="dk1"/>
                          </a:solidFill>
                          <a:effectLst/>
                          <a:latin typeface="Roboto"/>
                          <a:ea typeface="Roboto"/>
                          <a:cs typeface="Roboto"/>
                          <a:sym typeface="Arial"/>
                        </a:rPr>
                        <a:t>Strong partnership with Eastern Carolina Pediatrics and </a:t>
                      </a:r>
                      <a:r>
                        <a:rPr lang="en-US" sz="1440" b="0" i="0" u="none" strike="noStrike" cap="none" dirty="0" err="1">
                          <a:solidFill>
                            <a:schemeClr val="dk1"/>
                          </a:solidFill>
                          <a:effectLst/>
                          <a:latin typeface="Roboto"/>
                          <a:ea typeface="Roboto"/>
                          <a:cs typeface="Roboto"/>
                          <a:sym typeface="Arial"/>
                        </a:rPr>
                        <a:t>CareSouth</a:t>
                      </a:r>
                      <a:r>
                        <a:rPr lang="en-US" sz="1440" b="0" i="0" u="none" strike="noStrike" cap="none" dirty="0">
                          <a:solidFill>
                            <a:schemeClr val="dk1"/>
                          </a:solidFill>
                          <a:effectLst/>
                          <a:latin typeface="Roboto"/>
                          <a:ea typeface="Roboto"/>
                          <a:cs typeface="Roboto"/>
                          <a:sym typeface="Arial"/>
                        </a:rPr>
                        <a:t> Carolina's Pediatric Department. These health care centers are dedicated to the ROR Model and support early literacy efforts. These facilities have a literacy-rich waiting room for parents and children.</a:t>
                      </a:r>
                    </a:p>
                  </a:txBody>
                  <a:tcPr marL="91450" marR="91450" marT="45725" marB="45725"/>
                </a:tc>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Continued funding to support programs.</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Sustain recruitment and retention of participants in programs.</a:t>
                      </a:r>
                      <a:endParaRPr lang="en-US" sz="1440" b="0" i="0" u="none" strike="noStrike" cap="none" dirty="0">
                        <a:solidFill>
                          <a:schemeClr val="dk1"/>
                        </a:solidFill>
                        <a:effectLst/>
                        <a:latin typeface="Roboto"/>
                        <a:ea typeface="Roboto"/>
                        <a:cs typeface="Roboto"/>
                        <a:sym typeface="Arial"/>
                      </a:endParaRPr>
                    </a:p>
                  </a:txBody>
                  <a:tcPr marL="91450" marR="91450" marT="45725" marB="45725"/>
                </a:tc>
                <a:extLst>
                  <a:ext uri="{0D108BD9-81ED-4DB2-BD59-A6C34878D82A}">
                    <a16:rowId xmlns:a16="http://schemas.microsoft.com/office/drawing/2014/main" val="10002"/>
                  </a:ext>
                </a:extLst>
              </a:tr>
              <a:tr h="275247">
                <a:tc gridSpan="2">
                  <a:txBody>
                    <a:bodyPr/>
                    <a:lstStyle/>
                    <a:p>
                      <a:pPr marL="0" marR="0" lvl="0" indent="0" algn="ctr" rtl="0">
                        <a:spcBef>
                          <a:spcPts val="0"/>
                        </a:spcBef>
                        <a:spcAft>
                          <a:spcPts val="0"/>
                        </a:spcAft>
                        <a:buNone/>
                      </a:pPr>
                      <a:r>
                        <a:rPr lang="en-US" sz="1440" b="1" u="none" strike="noStrike" cap="none">
                          <a:solidFill>
                            <a:srgbClr val="029DB6"/>
                          </a:solidFill>
                        </a:rPr>
                        <a:t>EXTERNAL</a:t>
                      </a:r>
                      <a:endParaRPr/>
                    </a:p>
                  </a:txBody>
                  <a:tcPr marL="91450" marR="91450" marT="45725" marB="45725">
                    <a:solidFill>
                      <a:srgbClr val="D2ECED"/>
                    </a:solidFill>
                  </a:tcPr>
                </a:tc>
                <a:tc hMerge="1">
                  <a:txBody>
                    <a:bodyPr/>
                    <a:lstStyle/>
                    <a:p>
                      <a:endParaRPr lang="en-US"/>
                    </a:p>
                  </a:txBody>
                  <a:tcPr/>
                </a:tc>
                <a:extLst>
                  <a:ext uri="{0D108BD9-81ED-4DB2-BD59-A6C34878D82A}">
                    <a16:rowId xmlns:a16="http://schemas.microsoft.com/office/drawing/2014/main" val="10003"/>
                  </a:ext>
                </a:extLst>
              </a:tr>
              <a:tr h="275247">
                <a:tc>
                  <a:txBody>
                    <a:bodyPr/>
                    <a:lstStyle/>
                    <a:p>
                      <a:pPr marL="0" marR="0" lvl="0" indent="0" algn="ctr" rtl="0">
                        <a:spcBef>
                          <a:spcPts val="0"/>
                        </a:spcBef>
                        <a:spcAft>
                          <a:spcPts val="0"/>
                        </a:spcAft>
                        <a:buNone/>
                      </a:pPr>
                      <a:r>
                        <a:rPr lang="en-US" sz="1440" b="1" u="none" strike="noStrike" cap="none">
                          <a:solidFill>
                            <a:srgbClr val="029DB6"/>
                          </a:solidFill>
                        </a:rPr>
                        <a:t>OPPORTUNITIES</a:t>
                      </a:r>
                      <a:endParaRPr/>
                    </a:p>
                  </a:txBody>
                  <a:tcPr marL="91450" marR="91450" marT="45725" marB="45725"/>
                </a:tc>
                <a:tc>
                  <a:txBody>
                    <a:bodyPr/>
                    <a:lstStyle/>
                    <a:p>
                      <a:pPr marL="0" marR="0" lvl="0" indent="0" algn="ctr" rtl="0">
                        <a:spcBef>
                          <a:spcPts val="0"/>
                        </a:spcBef>
                        <a:spcAft>
                          <a:spcPts val="0"/>
                        </a:spcAft>
                        <a:buNone/>
                      </a:pPr>
                      <a:r>
                        <a:rPr lang="en-US" sz="1440" b="1" u="none" strike="noStrike" cap="none">
                          <a:solidFill>
                            <a:srgbClr val="029DB6"/>
                          </a:solidFill>
                        </a:rPr>
                        <a:t>THREATS</a:t>
                      </a:r>
                      <a:endParaRPr/>
                    </a:p>
                  </a:txBody>
                  <a:tcPr marL="91450" marR="91450" marT="45725" marB="45725"/>
                </a:tc>
                <a:extLst>
                  <a:ext uri="{0D108BD9-81ED-4DB2-BD59-A6C34878D82A}">
                    <a16:rowId xmlns:a16="http://schemas.microsoft.com/office/drawing/2014/main" val="10004"/>
                  </a:ext>
                </a:extLst>
              </a:tr>
              <a:tr h="2606677">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Partner with local child-care providers to incorporate literacy programs in child-care.</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Need to expand ROR programs to additional healthcare facilities (e.g., there is a new pediatric facility that may be interested in implementing ROR program). </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Partner with Darlington County School District to incorporate literacy efforts in existing programs.</a:t>
                      </a:r>
                      <a:endParaRPr sz="1440" u="none" strike="noStrike" cap="none" dirty="0"/>
                    </a:p>
                  </a:txBody>
                  <a:tcPr marL="91450" marR="91450" marT="45725" marB="45725"/>
                </a:tc>
                <a:tc>
                  <a:txBody>
                    <a:bodyPr/>
                    <a:lstStyle/>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dirty="0"/>
                        <a:t>Limited availability of pediatric healthcare providers in the city of Darlington.</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Impact of COVID pandemic on mental, physical and emotional health on kids from birth to age five.</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Trauma among kids from birth to age five as measured by Adverse Childhood Experiences (ACEs).</a:t>
                      </a:r>
                      <a:endParaRPr sz="1440" u="none" strike="noStrike" cap="none" dirty="0"/>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1291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sp>
        <p:nvSpPr>
          <p:cNvPr id="316" name="Google Shape;316;p20"/>
          <p:cNvSpPr txBox="1">
            <a:spLocks noGrp="1"/>
          </p:cNvSpPr>
          <p:nvPr>
            <p:ph type="sldNum" idx="12"/>
          </p:nvPr>
        </p:nvSpPr>
        <p:spPr>
          <a:xfrm>
            <a:off x="5166360" y="8898892"/>
            <a:ext cx="1645920" cy="51117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960" b="0" i="0" u="none" strike="noStrike" kern="0" cap="none" spc="0" normalizeH="0" baseline="0" noProof="0">
                <a:ln>
                  <a:noFill/>
                </a:ln>
                <a:solidFill>
                  <a:srgbClr val="888888"/>
                </a:solidFill>
                <a:effectLst/>
                <a:uLnTx/>
                <a:uFillTx/>
                <a:latin typeface="Roboto"/>
                <a:ea typeface="Roboto"/>
                <a:cs typeface="Roboto"/>
                <a:sym typeface="Robo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960" b="0" i="0" u="none" strike="noStrike" kern="0" cap="none" spc="0" normalizeH="0" baseline="0" noProof="0">
              <a:ln>
                <a:noFill/>
              </a:ln>
              <a:solidFill>
                <a:srgbClr val="888888"/>
              </a:solidFill>
              <a:effectLst/>
              <a:uLnTx/>
              <a:uFillTx/>
              <a:latin typeface="Roboto"/>
              <a:ea typeface="Roboto"/>
              <a:cs typeface="Roboto"/>
              <a:sym typeface="Roboto"/>
            </a:endParaRPr>
          </a:p>
        </p:txBody>
      </p:sp>
      <p:sp>
        <p:nvSpPr>
          <p:cNvPr id="317" name="Google Shape;317;p20"/>
          <p:cNvSpPr txBox="1"/>
          <p:nvPr/>
        </p:nvSpPr>
        <p:spPr>
          <a:xfrm>
            <a:off x="457260" y="394949"/>
            <a:ext cx="6461700" cy="12372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SWOT Analysis Tool</a:t>
            </a: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29DB6"/>
                </a:solidFill>
                <a:effectLst/>
                <a:uLnTx/>
                <a:uFillTx/>
                <a:latin typeface="Montserrat"/>
                <a:ea typeface="Montserrat"/>
                <a:cs typeface="Montserrat"/>
                <a:sym typeface="Montserrat"/>
              </a:rPr>
              <a:t>Priority #2: </a:t>
            </a:r>
            <a:r>
              <a:rPr kumimoji="0" lang="en-US" sz="2400" b="0" i="0" u="none" strike="noStrike" kern="0" cap="none" spc="0" normalizeH="0" baseline="0" noProof="0" dirty="0">
                <a:ln>
                  <a:noFill/>
                </a:ln>
                <a:solidFill>
                  <a:srgbClr val="029DB6"/>
                </a:solidFill>
                <a:effectLst/>
                <a:uLnTx/>
                <a:uFillTx/>
                <a:latin typeface="Montserrat"/>
                <a:ea typeface="Montserrat"/>
                <a:cs typeface="Montserrat"/>
                <a:sym typeface="Montserrat"/>
              </a:rPr>
              <a:t>Child-Care Deserts</a:t>
            </a:r>
            <a:endParaRPr kumimoji="0" lang="en-US"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graphicFrame>
        <p:nvGraphicFramePr>
          <p:cNvPr id="2" name="Google Shape;186;g164c9d1a467_0_243">
            <a:extLst>
              <a:ext uri="{FF2B5EF4-FFF2-40B4-BE49-F238E27FC236}">
                <a16:creationId xmlns:a16="http://schemas.microsoft.com/office/drawing/2014/main" id="{AC61F0F2-5E2D-0E12-5D07-04410B8D6887}"/>
              </a:ext>
            </a:extLst>
          </p:cNvPr>
          <p:cNvGraphicFramePr/>
          <p:nvPr>
            <p:extLst>
              <p:ext uri="{D42A27DB-BD31-4B8C-83A1-F6EECF244321}">
                <p14:modId xmlns:p14="http://schemas.microsoft.com/office/powerpoint/2010/main" val="807614073"/>
              </p:ext>
            </p:extLst>
          </p:nvPr>
        </p:nvGraphicFramePr>
        <p:xfrm>
          <a:off x="241300" y="1493714"/>
          <a:ext cx="6883400" cy="8010204"/>
        </p:xfrm>
        <a:graphic>
          <a:graphicData uri="http://schemas.openxmlformats.org/drawingml/2006/table">
            <a:tbl>
              <a:tblPr firstRow="1" bandRow="1">
                <a:noFill/>
                <a:tableStyleId>{E7EFA9DE-48CC-4311-AE1E-35E88C37F541}</a:tableStyleId>
              </a:tblPr>
              <a:tblGrid>
                <a:gridCol w="3391820">
                  <a:extLst>
                    <a:ext uri="{9D8B030D-6E8A-4147-A177-3AD203B41FA5}">
                      <a16:colId xmlns:a16="http://schemas.microsoft.com/office/drawing/2014/main" val="20000"/>
                    </a:ext>
                  </a:extLst>
                </a:gridCol>
                <a:gridCol w="3491580">
                  <a:extLst>
                    <a:ext uri="{9D8B030D-6E8A-4147-A177-3AD203B41FA5}">
                      <a16:colId xmlns:a16="http://schemas.microsoft.com/office/drawing/2014/main" val="1069528655"/>
                    </a:ext>
                  </a:extLst>
                </a:gridCol>
              </a:tblGrid>
              <a:tr h="286573">
                <a:tc gridSpan="2">
                  <a:txBody>
                    <a:bodyPr/>
                    <a:lstStyle/>
                    <a:p>
                      <a:pPr marL="0" marR="0" lvl="0" indent="0" algn="ctr" rtl="0">
                        <a:spcBef>
                          <a:spcPts val="0"/>
                        </a:spcBef>
                        <a:spcAft>
                          <a:spcPts val="0"/>
                        </a:spcAft>
                        <a:buNone/>
                      </a:pPr>
                      <a:r>
                        <a:rPr lang="en-US" sz="1440" b="1" u="none" strike="noStrike" cap="none" dirty="0">
                          <a:solidFill>
                            <a:srgbClr val="029DB6"/>
                          </a:solidFill>
                        </a:rPr>
                        <a:t>INTERNAL</a:t>
                      </a:r>
                      <a:endParaRPr dirty="0"/>
                    </a:p>
                  </a:txBody>
                  <a:tcPr marL="91450" marR="91450" marT="45725" marB="45725">
                    <a:solidFill>
                      <a:srgbClr val="D2ECED"/>
                    </a:solidFill>
                  </a:tcPr>
                </a:tc>
                <a:tc hMerge="1">
                  <a:txBody>
                    <a:bodyPr/>
                    <a:lstStyle/>
                    <a:p>
                      <a:pPr marL="0" marR="0" lvl="0" indent="0" algn="ctr" rtl="0">
                        <a:spcBef>
                          <a:spcPts val="0"/>
                        </a:spcBef>
                        <a:spcAft>
                          <a:spcPts val="0"/>
                        </a:spcAft>
                        <a:buNone/>
                      </a:pPr>
                      <a:endParaRPr/>
                    </a:p>
                  </a:txBody>
                  <a:tcPr marL="91450" marR="91450" marT="45725" marB="45725">
                    <a:solidFill>
                      <a:srgbClr val="D2ECED"/>
                    </a:solidFill>
                  </a:tcPr>
                </a:tc>
                <a:extLst>
                  <a:ext uri="{0D108BD9-81ED-4DB2-BD59-A6C34878D82A}">
                    <a16:rowId xmlns:a16="http://schemas.microsoft.com/office/drawing/2014/main" val="10000"/>
                  </a:ext>
                </a:extLst>
              </a:tr>
              <a:tr h="286573">
                <a:tc>
                  <a:txBody>
                    <a:bodyPr/>
                    <a:lstStyle/>
                    <a:p>
                      <a:pPr marL="0" marR="0" lvl="0" indent="0" algn="ctr" rtl="0">
                        <a:spcBef>
                          <a:spcPts val="0"/>
                        </a:spcBef>
                        <a:spcAft>
                          <a:spcPts val="0"/>
                        </a:spcAft>
                        <a:buNone/>
                      </a:pPr>
                      <a:r>
                        <a:rPr lang="en-US" sz="1440" b="1" u="none" strike="noStrike" cap="none" dirty="0">
                          <a:solidFill>
                            <a:srgbClr val="029DB6"/>
                          </a:solidFill>
                        </a:rPr>
                        <a:t>STRENGTHS</a:t>
                      </a:r>
                      <a:endParaRPr dirty="0"/>
                    </a:p>
                  </a:txBody>
                  <a:tcPr marL="91450" marR="91450" marT="45725" marB="45725"/>
                </a:tc>
                <a:tc>
                  <a:txBody>
                    <a:bodyPr/>
                    <a:lstStyle/>
                    <a:p>
                      <a:pPr marL="0" marR="0" lvl="0" indent="0" algn="ctr" rtl="0">
                        <a:spcBef>
                          <a:spcPts val="0"/>
                        </a:spcBef>
                        <a:spcAft>
                          <a:spcPts val="0"/>
                        </a:spcAft>
                        <a:buNone/>
                      </a:pPr>
                      <a:r>
                        <a:rPr lang="en-US" sz="1440" b="1" u="none" strike="noStrike" cap="none" dirty="0">
                          <a:solidFill>
                            <a:srgbClr val="029DB6"/>
                          </a:solidFill>
                        </a:rPr>
                        <a:t>WEAKNESSES</a:t>
                      </a:r>
                      <a:endParaRPr dirty="0"/>
                    </a:p>
                  </a:txBody>
                  <a:tcPr marL="91450" marR="91450" marT="45725" marB="45725"/>
                </a:tc>
                <a:extLst>
                  <a:ext uri="{0D108BD9-81ED-4DB2-BD59-A6C34878D82A}">
                    <a16:rowId xmlns:a16="http://schemas.microsoft.com/office/drawing/2014/main" val="10001"/>
                  </a:ext>
                </a:extLst>
              </a:tr>
              <a:tr h="2916215">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Parents as Teachers (PAT) program home visiting includes assessment of current child-care being used and barriers to accessing child-care options. </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Screening is implemented regularly as a part of the PAT program to assess current needs of family and children. </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Resource and Referral Network connects families to needed resources, strengthening protective factors and fostering positive change.</a:t>
                      </a:r>
                    </a:p>
                  </a:txBody>
                  <a:tcPr marL="91450" marR="91450" marT="45725" marB="45725"/>
                </a:tc>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Continued funding to support programs.</a:t>
                      </a:r>
                    </a:p>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Need to identify ways in which DCFS can impact the availability of high-quality child-care providers that falls within the organizational scope and mission. In the absence of creating new child-care centers, how can DCFS increase the availability of high-quality child-care centers or increase the awareness of existing high-quality child-care centers in the county?</a:t>
                      </a:r>
                    </a:p>
                  </a:txBody>
                  <a:tcPr marL="91450" marR="91450" marT="45725" marB="45725"/>
                </a:tc>
                <a:extLst>
                  <a:ext uri="{0D108BD9-81ED-4DB2-BD59-A6C34878D82A}">
                    <a16:rowId xmlns:a16="http://schemas.microsoft.com/office/drawing/2014/main" val="10002"/>
                  </a:ext>
                </a:extLst>
              </a:tr>
              <a:tr h="286573">
                <a:tc gridSpan="2">
                  <a:txBody>
                    <a:bodyPr/>
                    <a:lstStyle/>
                    <a:p>
                      <a:pPr marL="0" marR="0" lvl="0" indent="0" algn="ctr" rtl="0">
                        <a:spcBef>
                          <a:spcPts val="0"/>
                        </a:spcBef>
                        <a:spcAft>
                          <a:spcPts val="0"/>
                        </a:spcAft>
                        <a:buNone/>
                      </a:pPr>
                      <a:r>
                        <a:rPr lang="en-US" sz="1440" b="1" u="none" strike="noStrike" cap="none">
                          <a:solidFill>
                            <a:srgbClr val="029DB6"/>
                          </a:solidFill>
                        </a:rPr>
                        <a:t>EXTERNAL</a:t>
                      </a:r>
                      <a:endParaRPr/>
                    </a:p>
                  </a:txBody>
                  <a:tcPr marL="91450" marR="91450" marT="45725" marB="45725">
                    <a:solidFill>
                      <a:srgbClr val="D2ECED"/>
                    </a:solidFill>
                  </a:tcPr>
                </a:tc>
                <a:tc hMerge="1">
                  <a:txBody>
                    <a:bodyPr/>
                    <a:lstStyle/>
                    <a:p>
                      <a:pPr marL="0" marR="0" lvl="0" indent="0" algn="ctr" rtl="0">
                        <a:spcBef>
                          <a:spcPts val="0"/>
                        </a:spcBef>
                        <a:spcAft>
                          <a:spcPts val="0"/>
                        </a:spcAft>
                        <a:buNone/>
                      </a:pPr>
                      <a:endParaRPr/>
                    </a:p>
                  </a:txBody>
                  <a:tcPr marL="91450" marR="91450" marT="45725" marB="45725">
                    <a:solidFill>
                      <a:srgbClr val="D2ECED"/>
                    </a:solidFill>
                  </a:tcPr>
                </a:tc>
                <a:extLst>
                  <a:ext uri="{0D108BD9-81ED-4DB2-BD59-A6C34878D82A}">
                    <a16:rowId xmlns:a16="http://schemas.microsoft.com/office/drawing/2014/main" val="10003"/>
                  </a:ext>
                </a:extLst>
              </a:tr>
              <a:tr h="286573">
                <a:tc>
                  <a:txBody>
                    <a:bodyPr/>
                    <a:lstStyle/>
                    <a:p>
                      <a:pPr marL="0" marR="0" lvl="0" indent="0" algn="ctr" rtl="0">
                        <a:spcBef>
                          <a:spcPts val="0"/>
                        </a:spcBef>
                        <a:spcAft>
                          <a:spcPts val="0"/>
                        </a:spcAft>
                        <a:buNone/>
                      </a:pPr>
                      <a:r>
                        <a:rPr lang="en-US" sz="1440" b="1" u="none" strike="noStrike" cap="none">
                          <a:solidFill>
                            <a:srgbClr val="029DB6"/>
                          </a:solidFill>
                        </a:rPr>
                        <a:t>OPPORTUNITIES</a:t>
                      </a:r>
                      <a:endParaRPr/>
                    </a:p>
                  </a:txBody>
                  <a:tcPr marL="91450" marR="91450" marT="45725" marB="45725"/>
                </a:tc>
                <a:tc>
                  <a:txBody>
                    <a:bodyPr/>
                    <a:lstStyle/>
                    <a:p>
                      <a:pPr marL="0" marR="0" lvl="0" indent="0" algn="ctr" rtl="0">
                        <a:spcBef>
                          <a:spcPts val="0"/>
                        </a:spcBef>
                        <a:spcAft>
                          <a:spcPts val="0"/>
                        </a:spcAft>
                        <a:buNone/>
                      </a:pPr>
                      <a:r>
                        <a:rPr lang="en-US" sz="1440" b="1" u="none" strike="noStrike" cap="none">
                          <a:solidFill>
                            <a:srgbClr val="029DB6"/>
                          </a:solidFill>
                        </a:rPr>
                        <a:t>THREATS</a:t>
                      </a:r>
                      <a:endParaRPr/>
                    </a:p>
                  </a:txBody>
                  <a:tcPr marL="91450" marR="91450" marT="45725" marB="45725"/>
                </a:tc>
                <a:extLst>
                  <a:ext uri="{0D108BD9-81ED-4DB2-BD59-A6C34878D82A}">
                    <a16:rowId xmlns:a16="http://schemas.microsoft.com/office/drawing/2014/main" val="10004"/>
                  </a:ext>
                </a:extLst>
              </a:tr>
              <a:tr h="3460780">
                <a:tc>
                  <a:txBody>
                    <a:bodyPr/>
                    <a:lstStyle/>
                    <a:p>
                      <a:pPr marL="377190" marR="0" lvl="0" indent="-285750" algn="l" rtl="0">
                        <a:spcBef>
                          <a:spcPts val="0"/>
                        </a:spcBef>
                        <a:spcAft>
                          <a:spcPts val="0"/>
                        </a:spcAft>
                        <a:buClr>
                          <a:schemeClr val="dk1"/>
                        </a:buClr>
                        <a:buSzPts val="1440"/>
                        <a:buFont typeface="Arial" panose="020B0604020202020204" pitchFamily="34" charset="0"/>
                        <a:buChar char="•"/>
                      </a:pPr>
                      <a:r>
                        <a:rPr lang="en-US" sz="1440" u="none" strike="noStrike" cap="none" dirty="0"/>
                        <a:t>Assess current state of child-care availability in the county.</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b="0" i="0" u="none" strike="noStrike" cap="none" dirty="0">
                          <a:solidFill>
                            <a:schemeClr val="dk1"/>
                          </a:solidFill>
                          <a:effectLst/>
                          <a:latin typeface="Roboto"/>
                          <a:ea typeface="Roboto"/>
                          <a:cs typeface="Roboto"/>
                          <a:sym typeface="Arial"/>
                        </a:rPr>
                        <a:t>Collaborate with local school districts to gauge what child-care services are available.</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b="0" i="0" u="none" strike="noStrike" cap="none" dirty="0">
                          <a:solidFill>
                            <a:schemeClr val="dk1"/>
                          </a:solidFill>
                          <a:effectLst/>
                          <a:latin typeface="Roboto"/>
                          <a:ea typeface="Roboto"/>
                          <a:cs typeface="Roboto"/>
                          <a:sym typeface="Arial"/>
                        </a:rPr>
                        <a:t>Partner with Darlington County Coordinating Council (DC3) to increase awareness of services and resources available to families in need.</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b="0" i="0" u="none" strike="noStrike" cap="none" dirty="0">
                          <a:solidFill>
                            <a:schemeClr val="dk1"/>
                          </a:solidFill>
                          <a:effectLst/>
                          <a:latin typeface="Roboto"/>
                          <a:ea typeface="Roboto"/>
                          <a:cs typeface="Roboto"/>
                          <a:sym typeface="Arial"/>
                        </a:rPr>
                        <a:t>Partner with the Office of Rural Health to provide funding to support child-care centers. </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b="0" i="0" u="none" strike="noStrike" cap="none" dirty="0">
                          <a:solidFill>
                            <a:schemeClr val="dk1"/>
                          </a:solidFill>
                          <a:effectLst/>
                          <a:latin typeface="Roboto"/>
                          <a:ea typeface="Roboto"/>
                          <a:cs typeface="Roboto"/>
                          <a:sym typeface="Arial"/>
                        </a:rPr>
                        <a:t>Partner with Adult Education program to expand existing child-care services.</a:t>
                      </a:r>
                      <a:endParaRPr sz="1440" u="none" strike="noStrike" cap="none" dirty="0"/>
                    </a:p>
                  </a:txBody>
                  <a:tcPr marL="91450" marR="91450" marT="45725" marB="45725"/>
                </a:tc>
                <a:tc>
                  <a:txBody>
                    <a:bodyPr/>
                    <a:lstStyle/>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dirty="0"/>
                        <a:t>Limited child-care options hinder parent’s ability to provide children with high-quality child-care. </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Impact of COVID pandemic on mental, physical and emotional health on kids from birth to age five.</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Impact of COVID pandemic on sustainability of smaller private child-care options.</a:t>
                      </a:r>
                    </a:p>
                    <a:p>
                      <a:pPr marL="377190" marR="0" lvl="0" indent="-285750" algn="l" defTabSz="914400" rtl="0" eaLnBrk="1" fontAlgn="auto" latinLnBrk="0" hangingPunct="1">
                        <a:lnSpc>
                          <a:spcPct val="100000"/>
                        </a:lnSpc>
                        <a:spcBef>
                          <a:spcPts val="0"/>
                        </a:spcBef>
                        <a:spcAft>
                          <a:spcPts val="0"/>
                        </a:spcAft>
                        <a:buClr>
                          <a:schemeClr val="dk1"/>
                        </a:buClr>
                        <a:buSzPts val="1440"/>
                        <a:buFont typeface="Arial" panose="020B0604020202020204" pitchFamily="34" charset="0"/>
                        <a:buChar char="•"/>
                        <a:tabLst/>
                        <a:defRPr/>
                      </a:pPr>
                      <a:r>
                        <a:rPr lang="en-US" sz="1440" u="none" strike="noStrike" cap="none" dirty="0"/>
                        <a:t>37% of census tracts (7/19) are considered childcare deserts in Darlington County.</a:t>
                      </a:r>
                    </a:p>
                  </a:txBody>
                  <a:tcPr marL="91450" marR="91450" marT="45725" marB="4572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95239567"/>
      </p:ext>
    </p:extLst>
  </p:cSld>
  <p:clrMapOvr>
    <a:masterClrMapping/>
  </p:clrMapOvr>
</p:sld>
</file>

<file path=ppt/theme/theme1.xml><?xml version="1.0" encoding="utf-8"?>
<a:theme xmlns:a="http://schemas.openxmlformats.org/drawingml/2006/main" name="Office Theme">
  <a:themeElements>
    <a:clrScheme name="First Steps">
      <a:dk1>
        <a:srgbClr val="000000"/>
      </a:dk1>
      <a:lt1>
        <a:srgbClr val="FFFFFF"/>
      </a:lt1>
      <a:dk2>
        <a:srgbClr val="44546A"/>
      </a:dk2>
      <a:lt2>
        <a:srgbClr val="E7E6E6"/>
      </a:lt2>
      <a:accent1>
        <a:srgbClr val="0099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irst Steps">
      <a:dk1>
        <a:srgbClr val="000000"/>
      </a:dk1>
      <a:lt1>
        <a:srgbClr val="FFFFFF"/>
      </a:lt1>
      <a:dk2>
        <a:srgbClr val="44546A"/>
      </a:dk2>
      <a:lt2>
        <a:srgbClr val="E7E6E6"/>
      </a:lt2>
      <a:accent1>
        <a:srgbClr val="0099F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8556</TotalTime>
  <Words>5273</Words>
  <Application>Microsoft Office PowerPoint</Application>
  <PresentationFormat>Custom</PresentationFormat>
  <Paragraphs>516</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Montserrat Light</vt:lpstr>
      <vt:lpstr>Calibri</vt:lpstr>
      <vt:lpstr>Arial</vt:lpstr>
      <vt:lpstr>Lucida Handwriting</vt:lpstr>
      <vt:lpstr>Roboto</vt:lpstr>
      <vt:lpstr>Montserrat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Beth</dc:creator>
  <cp:lastModifiedBy>Sarah H. Kershner</cp:lastModifiedBy>
  <cp:revision>11</cp:revision>
  <dcterms:created xsi:type="dcterms:W3CDTF">2019-07-03T16:44:41Z</dcterms:created>
  <dcterms:modified xsi:type="dcterms:W3CDTF">2023-05-01T17:28:02Z</dcterms:modified>
</cp:coreProperties>
</file>