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073"/>
    <a:srgbClr val="EE3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8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4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B2F3-67E7-4FCA-9C58-E07359FDB77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66651-50E0-415A-ABD0-C2A67F2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us.mimecast.com/s/6Xv_CzpnQpS7BxNhXkJt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grass, tree, outdoor&#10;&#10;Description automatically generated">
            <a:extLst>
              <a:ext uri="{FF2B5EF4-FFF2-40B4-BE49-F238E27FC236}">
                <a16:creationId xmlns:a16="http://schemas.microsoft.com/office/drawing/2014/main" id="{0D55710A-8E70-4339-B238-A9CBD4CF9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15234" r="6117" b="26822"/>
          <a:stretch/>
        </p:blipFill>
        <p:spPr>
          <a:xfrm>
            <a:off x="0" y="0"/>
            <a:ext cx="7772296" cy="2689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1ECC82-B3AE-48D7-9871-209A3D0E60F3}"/>
              </a:ext>
            </a:extLst>
          </p:cNvPr>
          <p:cNvSpPr/>
          <p:nvPr/>
        </p:nvSpPr>
        <p:spPr>
          <a:xfrm>
            <a:off x="4592311" y="4829882"/>
            <a:ext cx="2896275" cy="11622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8D1D85-7D3A-42DE-A3E4-E161C2EC657C}"/>
              </a:ext>
            </a:extLst>
          </p:cNvPr>
          <p:cNvSpPr/>
          <p:nvPr/>
        </p:nvSpPr>
        <p:spPr>
          <a:xfrm>
            <a:off x="4592311" y="3550925"/>
            <a:ext cx="2896275" cy="11625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A50D0-50E2-42BB-8D46-E86613CEF13C}"/>
              </a:ext>
            </a:extLst>
          </p:cNvPr>
          <p:cNvSpPr/>
          <p:nvPr/>
        </p:nvSpPr>
        <p:spPr>
          <a:xfrm>
            <a:off x="4592311" y="6112474"/>
            <a:ext cx="2896275" cy="11622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D7728-B664-4ACB-BB39-9C0225098DDF}"/>
              </a:ext>
            </a:extLst>
          </p:cNvPr>
          <p:cNvSpPr/>
          <p:nvPr/>
        </p:nvSpPr>
        <p:spPr>
          <a:xfrm>
            <a:off x="4618736" y="7395066"/>
            <a:ext cx="2896275" cy="11625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82191-A10B-43B1-9AEB-18CEC39363D5}"/>
              </a:ext>
            </a:extLst>
          </p:cNvPr>
          <p:cNvSpPr txBox="1"/>
          <p:nvPr/>
        </p:nvSpPr>
        <p:spPr>
          <a:xfrm>
            <a:off x="4677040" y="6249527"/>
            <a:ext cx="27940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Myriad Pro" panose="020B0503030403020204" pitchFamily="34" charset="0"/>
              </a:rPr>
              <a:t>Stephen Michaels, CPFA</a:t>
            </a:r>
          </a:p>
          <a:p>
            <a:pPr algn="ctr"/>
            <a:r>
              <a:rPr lang="en-US" sz="1050" dirty="0">
                <a:latin typeface="Myriad Pro" panose="020B0503030403020204" pitchFamily="34" charset="0"/>
              </a:rPr>
              <a:t>CERTIFIED PLAN FIDUCIARY ADVISOR</a:t>
            </a:r>
          </a:p>
          <a:p>
            <a:pPr algn="ctr"/>
            <a:r>
              <a:rPr lang="en-US" sz="1050" dirty="0">
                <a:latin typeface="Myriad Pro" panose="020B0503030403020204" pitchFamily="34" charset="0"/>
              </a:rPr>
              <a:t>Email: smichaels@smithbrothersfs.com</a:t>
            </a:r>
          </a:p>
          <a:p>
            <a:pPr algn="ctr"/>
            <a:r>
              <a:rPr lang="en-US" sz="1050" dirty="0">
                <a:latin typeface="Myriad Pro" panose="020B0503030403020204" pitchFamily="34" charset="0"/>
              </a:rPr>
              <a:t>Phone: (860) 430-3293</a:t>
            </a:r>
            <a:endParaRPr lang="en-US" sz="1050" b="1" dirty="0">
              <a:latin typeface="Myriad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FB450-F20F-4971-B7A7-6827469E1B20}"/>
              </a:ext>
            </a:extLst>
          </p:cNvPr>
          <p:cNvSpPr txBox="1"/>
          <p:nvPr/>
        </p:nvSpPr>
        <p:spPr>
          <a:xfrm>
            <a:off x="4643448" y="7549362"/>
            <a:ext cx="27940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yriad Pro" panose="020B0503030403020204" pitchFamily="34" charset="0"/>
              </a:rPr>
              <a:t>Jill Yaconiello</a:t>
            </a:r>
          </a:p>
          <a:p>
            <a:pPr algn="ctr"/>
            <a:r>
              <a:rPr lang="fr-FR" sz="1050" dirty="0">
                <a:latin typeface="Myriad Pro" panose="020B0503030403020204" pitchFamily="34" charset="0"/>
              </a:rPr>
              <a:t>CLIENT ASSOCIATE</a:t>
            </a:r>
          </a:p>
          <a:p>
            <a:pPr algn="ctr"/>
            <a:r>
              <a:rPr lang="fr-FR" sz="1050" dirty="0">
                <a:latin typeface="Myriad Pro" panose="020B0503030403020204" pitchFamily="34" charset="0"/>
              </a:rPr>
              <a:t>Email: jyaconiello@smithbrothersfs.com</a:t>
            </a:r>
          </a:p>
          <a:p>
            <a:pPr algn="ctr"/>
            <a:r>
              <a:rPr lang="fr-FR" sz="1050" dirty="0">
                <a:latin typeface="Myriad Pro" panose="020B0503030403020204" pitchFamily="34" charset="0"/>
              </a:rPr>
              <a:t>Phone: (860) 370-3272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6BFD6E-CF9C-43D7-AD99-104C457C3706}"/>
              </a:ext>
            </a:extLst>
          </p:cNvPr>
          <p:cNvSpPr txBox="1"/>
          <p:nvPr/>
        </p:nvSpPr>
        <p:spPr>
          <a:xfrm>
            <a:off x="358953" y="8828284"/>
            <a:ext cx="7054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Smith Brothers Financial, LLC   </a:t>
            </a:r>
            <a:r>
              <a:rPr lang="en-US" sz="1400" u="none" strike="noStrike" kern="1400" dirty="0">
                <a:ln>
                  <a:noFill/>
                </a:ln>
                <a:solidFill>
                  <a:srgbClr val="FF0000"/>
                </a:solidFill>
                <a:effectLst/>
                <a:latin typeface="Myriad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www.SmithBrothersfs.com</a:t>
            </a:r>
            <a:r>
              <a:rPr lang="en-US" sz="1400" b="1" kern="1400" dirty="0">
                <a:ln>
                  <a:noFill/>
                </a:ln>
                <a:solidFill>
                  <a:srgbClr val="FF0000"/>
                </a:solidFill>
                <a:effectLst/>
                <a:latin typeface="Myriad Pro" panose="020B0503030403020204" pitchFamily="34" charset="0"/>
              </a:rPr>
              <a:t>   </a:t>
            </a:r>
            <a:r>
              <a:rPr lang="en-US" sz="14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Myriad Pro" panose="020B0503030403020204" pitchFamily="34" charset="0"/>
              </a:rPr>
              <a:t>(860) 430-3293</a:t>
            </a:r>
            <a:endParaRPr lang="en-US" sz="1400" kern="1400" dirty="0">
              <a:ln>
                <a:noFill/>
              </a:ln>
              <a:solidFill>
                <a:srgbClr val="000000"/>
              </a:solidFill>
              <a:effectLst/>
              <a:latin typeface="Myriad Pro" panose="020B0503030403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2AA45B-1F36-4A55-9B84-3EE904B69860}"/>
              </a:ext>
            </a:extLst>
          </p:cNvPr>
          <p:cNvSpPr/>
          <p:nvPr/>
        </p:nvSpPr>
        <p:spPr>
          <a:xfrm>
            <a:off x="0" y="9329816"/>
            <a:ext cx="7777717" cy="7249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5B2C8CF8-2B7C-4AD0-898F-E24702754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77" y="9473735"/>
            <a:ext cx="7356534" cy="41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Smith Brothers Financial, LLC (“Smith Brothers Financial”) is a registered investment advisor.  Securities offered through LPL Financial, Member FINRA/SIPC.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Investment Advice offered through Smith Brothers Financial, a registered investment advisor and separate entity from LPL Financial.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7772C4-4B05-4128-90EC-610F72262FEE}"/>
              </a:ext>
            </a:extLst>
          </p:cNvPr>
          <p:cNvCxnSpPr>
            <a:cxnSpLocks/>
          </p:cNvCxnSpPr>
          <p:nvPr/>
        </p:nvCxnSpPr>
        <p:spPr>
          <a:xfrm>
            <a:off x="0" y="3109472"/>
            <a:ext cx="1199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B5F761-DC8A-417C-981F-15B136544753}"/>
              </a:ext>
            </a:extLst>
          </p:cNvPr>
          <p:cNvCxnSpPr>
            <a:cxnSpLocks/>
          </p:cNvCxnSpPr>
          <p:nvPr/>
        </p:nvCxnSpPr>
        <p:spPr>
          <a:xfrm>
            <a:off x="6573187" y="3105629"/>
            <a:ext cx="1199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B34883-8484-4AB6-ACDD-9901C9CC79D0}"/>
              </a:ext>
            </a:extLst>
          </p:cNvPr>
          <p:cNvSpPr txBox="1"/>
          <p:nvPr/>
        </p:nvSpPr>
        <p:spPr>
          <a:xfrm>
            <a:off x="1271290" y="2874796"/>
            <a:ext cx="5229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E3124"/>
                </a:solidFill>
                <a:latin typeface="Myriad Pro" panose="020B0503030403020204" pitchFamily="34" charset="0"/>
              </a:rPr>
              <a:t>Smith Brothers is Here to Help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43FA93-2E74-41F8-853C-CCA6FC692EFF}"/>
              </a:ext>
            </a:extLst>
          </p:cNvPr>
          <p:cNvSpPr txBox="1"/>
          <p:nvPr/>
        </p:nvSpPr>
        <p:spPr>
          <a:xfrm>
            <a:off x="158477" y="3661852"/>
            <a:ext cx="43562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yriad Pro" panose="020B0503030403020204" pitchFamily="34" charset="0"/>
              </a:rPr>
              <a:t>Enrollment Assistance:</a:t>
            </a:r>
          </a:p>
          <a:p>
            <a:pPr marL="285750" indent="-285750">
              <a:buClr>
                <a:srgbClr val="EE312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Call or email anytime with questions or help enrolling.</a:t>
            </a:r>
          </a:p>
          <a:p>
            <a:pPr marL="285750" indent="-285750">
              <a:buClr>
                <a:srgbClr val="EE312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All enrollments are done online through the John Hancock secure website.   (See Hancock materials)</a:t>
            </a:r>
          </a:p>
          <a:p>
            <a:pPr marL="285750" indent="-285750">
              <a:buClr>
                <a:srgbClr val="EE312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Our team can help determine how much to contribute, what investment(s) to choose, and help designate a beneficiary.</a:t>
            </a:r>
          </a:p>
          <a:p>
            <a:endParaRPr lang="en-US" sz="1400" b="1" dirty="0">
              <a:latin typeface="Myriad Pro" panose="020B0503030403020204" pitchFamily="34" charset="0"/>
            </a:endParaRPr>
          </a:p>
          <a:p>
            <a:r>
              <a:rPr lang="en-US" sz="1400" b="1" dirty="0">
                <a:latin typeface="Myriad Pro" panose="020B0503030403020204" pitchFamily="34" charset="0"/>
              </a:rPr>
              <a:t>One-on-One conversations</a:t>
            </a:r>
            <a:r>
              <a:rPr lang="en-US" sz="1400" dirty="0">
                <a:latin typeface="Myriad Pro" panose="020B0503030403020204" pitchFamily="34" charset="0"/>
              </a:rPr>
              <a:t>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Assessment of current account investment strategy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Consolidate retirement plans from previous employers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Project retirement income needs and provide solutions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Complimentary External Portfolio evaluation and fee assessment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Provide a complete Insurance Risk assessment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Help to understand Social Security and Medicare Options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Create a budget and help with debt elimination</a:t>
            </a:r>
          </a:p>
          <a:p>
            <a:endParaRPr lang="en-US" sz="1200" dirty="0">
              <a:latin typeface="Myriad Pro" panose="020B0503030403020204" pitchFamily="34" charset="0"/>
            </a:endParaRPr>
          </a:p>
          <a:p>
            <a:r>
              <a:rPr lang="en-US" sz="1400" b="1" dirty="0">
                <a:latin typeface="Myriad Pro" panose="020B0503030403020204" pitchFamily="34" charset="0"/>
              </a:rPr>
              <a:t>What to expect: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Unbiased financial guidance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To be treated as our client and part of the SBF family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All information is treated with privacy and confidentiality	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Myriad Pro" panose="020B0503030403020204" pitchFamily="34" charset="0"/>
              </a:rPr>
              <a:t>Ongoing reviews and follow up meetings available upon request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EAC1F6-8E84-4ECC-B397-D1B3F1085A58}"/>
              </a:ext>
            </a:extLst>
          </p:cNvPr>
          <p:cNvCxnSpPr>
            <a:cxnSpLocks/>
          </p:cNvCxnSpPr>
          <p:nvPr/>
        </p:nvCxnSpPr>
        <p:spPr>
          <a:xfrm>
            <a:off x="0" y="8450003"/>
            <a:ext cx="4278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4407D3-3A38-4C58-9C9D-B6F0CA7B82E1}"/>
              </a:ext>
            </a:extLst>
          </p:cNvPr>
          <p:cNvSpPr txBox="1"/>
          <p:nvPr/>
        </p:nvSpPr>
        <p:spPr>
          <a:xfrm>
            <a:off x="4635426" y="3620589"/>
            <a:ext cx="2829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USA Waste and Recycling, Inc. </a:t>
            </a:r>
          </a:p>
          <a:p>
            <a:pPr algn="ctr"/>
            <a:r>
              <a:rPr lang="en-US" sz="2000" dirty="0"/>
              <a:t>401(k)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A9330-D21A-2FAD-CED6-8E1DC4AD4E1A}"/>
              </a:ext>
            </a:extLst>
          </p:cNvPr>
          <p:cNvSpPr txBox="1"/>
          <p:nvPr/>
        </p:nvSpPr>
        <p:spPr>
          <a:xfrm>
            <a:off x="4592311" y="4903181"/>
            <a:ext cx="289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Myriad Pro" panose="020B0503030403020204" pitchFamily="34" charset="0"/>
              </a:rPr>
              <a:t>Ashley Winn</a:t>
            </a:r>
          </a:p>
          <a:p>
            <a:pPr algn="ctr"/>
            <a:r>
              <a:rPr lang="en-US" sz="1100" dirty="0">
                <a:latin typeface="Myriad Pro" panose="020B0503030403020204" pitchFamily="34" charset="0"/>
              </a:rPr>
              <a:t>PARTICIPANT ADVISOR</a:t>
            </a:r>
          </a:p>
          <a:p>
            <a:pPr algn="ctr"/>
            <a:r>
              <a:rPr lang="en-US" sz="1100" dirty="0">
                <a:latin typeface="Myriad Pro" panose="020B0503030403020204" pitchFamily="34" charset="0"/>
              </a:rPr>
              <a:t>Email: awinn@smithbrothersfs.com</a:t>
            </a:r>
          </a:p>
          <a:p>
            <a:pPr algn="ctr"/>
            <a:r>
              <a:rPr lang="en-US" sz="1100" dirty="0">
                <a:latin typeface="Myriad Pro" panose="020B0503030403020204" pitchFamily="34" charset="0"/>
              </a:rPr>
              <a:t>Phone: (860) 335-1265</a:t>
            </a:r>
          </a:p>
          <a:p>
            <a:pPr algn="ctr"/>
            <a:endParaRPr lang="en-US" sz="11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1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FC5BECCD4A7D4FA6BE0D4FCA5DD8D6" ma:contentTypeVersion="17" ma:contentTypeDescription="Create a new document." ma:contentTypeScope="" ma:versionID="6103a9f9a2dba02be052be6372ed236f">
  <xsd:schema xmlns:xsd="http://www.w3.org/2001/XMLSchema" xmlns:xs="http://www.w3.org/2001/XMLSchema" xmlns:p="http://schemas.microsoft.com/office/2006/metadata/properties" xmlns:ns1="http://schemas.microsoft.com/sharepoint/v3" xmlns:ns2="826e5d8a-c9b9-4b76-a83e-f613b3cb8110" xmlns:ns3="f5651554-0132-4a38-beb6-c39652a758ed" targetNamespace="http://schemas.microsoft.com/office/2006/metadata/properties" ma:root="true" ma:fieldsID="9c17c8eb52c896ed97c71172467127fe" ns1:_="" ns2:_="" ns3:_="">
    <xsd:import namespace="http://schemas.microsoft.com/sharepoint/v3"/>
    <xsd:import namespace="826e5d8a-c9b9-4b76-a83e-f613b3cb8110"/>
    <xsd:import namespace="f5651554-0132-4a38-beb6-c39652a75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e5d8a-c9b9-4b76-a83e-f613b3cb8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d923ba7-4d0b-41b7-9f3f-7a2abb5aca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51554-0132-4a38-beb6-c39652a758e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65bb032-e79c-4f49-b7ca-f780a3c266e4}" ma:internalName="TaxCatchAll" ma:showField="CatchAllData" ma:web="f5651554-0132-4a38-beb6-c39652a758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826e5d8a-c9b9-4b76-a83e-f613b3cb8110">
      <Terms xmlns="http://schemas.microsoft.com/office/infopath/2007/PartnerControls"/>
    </lcf76f155ced4ddcb4097134ff3c332f>
    <TaxCatchAll xmlns="f5651554-0132-4a38-beb6-c39652a758e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C83DA7-9A2E-4A0D-A111-469F69789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6e5d8a-c9b9-4b76-a83e-f613b3cb8110"/>
    <ds:schemaRef ds:uri="f5651554-0132-4a38-beb6-c39652a75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2A645E-45AF-4343-B558-9D160CB87B9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5651554-0132-4a38-beb6-c39652a758ed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826e5d8a-c9b9-4b76-a83e-f613b3cb811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CBB4CA-FA0B-4F16-BD15-A6A849085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1725</TotalTime>
  <Words>275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Baroncini</dc:creator>
  <cp:lastModifiedBy>Ashley Winn</cp:lastModifiedBy>
  <cp:revision>25</cp:revision>
  <dcterms:created xsi:type="dcterms:W3CDTF">2020-11-11T15:55:55Z</dcterms:created>
  <dcterms:modified xsi:type="dcterms:W3CDTF">2025-10-01T13:53:58Z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0x010100B0FC5BECCD4A7D4FA6BE0D4FCA5DD8D6</vt:lpwstr>
  </property>
  <property fmtid="{D5CDD505-2E9C-101B-9397-08002B2CF9AE}" pid="3" name="Order">
    <vt:r8>9132000</vt:r8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2022-10-19T14:35:50Z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500e59f4-b82e-40cc-9a9a-3e2126aadbdf</vt:lpwstr>
  </property>
  <property fmtid="{D5CDD505-2E9C-101B-9397-08002B2CF9AE}" pid="9" name="MSIP_Label_defa4170-0d19-0005-0004-bc88714345d2_ActionId">
    <vt:lpwstr>11c6e78f-634f-453f-8d54-c15817b0c9f8</vt:lpwstr>
  </property>
  <property fmtid="{D5CDD505-2E9C-101B-9397-08002B2CF9AE}" pid="10" name="MSIP_Label_defa4170-0d19-0005-0004-bc88714345d2_ContentBits">
    <vt:lpwstr>0</vt:lpwstr>
  </property>
  <property fmtid="{D5CDD505-2E9C-101B-9397-08002B2CF9AE}" pid="11" name="MediaServiceImageTags">
    <vt:lpwstr/>
  </property>
</Properties>
</file>