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07"/>
  </p:notesMasterIdLst>
  <p:sldIdLst>
    <p:sldId id="603" r:id="rId5"/>
    <p:sldId id="257" r:id="rId6"/>
    <p:sldId id="258" r:id="rId7"/>
    <p:sldId id="259" r:id="rId8"/>
    <p:sldId id="260" r:id="rId9"/>
    <p:sldId id="261" r:id="rId10"/>
    <p:sldId id="262" r:id="rId11"/>
    <p:sldId id="263" r:id="rId12"/>
    <p:sldId id="264" r:id="rId13"/>
    <p:sldId id="265" r:id="rId14"/>
    <p:sldId id="266" r:id="rId15"/>
    <p:sldId id="267" r:id="rId16"/>
    <p:sldId id="599" r:id="rId17"/>
    <p:sldId id="268" r:id="rId18"/>
    <p:sldId id="269" r:id="rId19"/>
    <p:sldId id="270" r:id="rId20"/>
    <p:sldId id="597" r:id="rId21"/>
    <p:sldId id="271" r:id="rId22"/>
    <p:sldId id="598"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593" r:id="rId42"/>
    <p:sldId id="594" r:id="rId43"/>
    <p:sldId id="290" r:id="rId44"/>
    <p:sldId id="291" r:id="rId45"/>
    <p:sldId id="292" r:id="rId46"/>
    <p:sldId id="293" r:id="rId47"/>
    <p:sldId id="294" r:id="rId48"/>
    <p:sldId id="295" r:id="rId49"/>
    <p:sldId id="296" r:id="rId50"/>
    <p:sldId id="297" r:id="rId51"/>
    <p:sldId id="298" r:id="rId52"/>
    <p:sldId id="596" r:id="rId53"/>
    <p:sldId id="299" r:id="rId54"/>
    <p:sldId id="300" r:id="rId55"/>
    <p:sldId id="301" r:id="rId56"/>
    <p:sldId id="302" r:id="rId57"/>
    <p:sldId id="303" r:id="rId58"/>
    <p:sldId id="304" r:id="rId59"/>
    <p:sldId id="305" r:id="rId60"/>
    <p:sldId id="306" r:id="rId61"/>
    <p:sldId id="307" r:id="rId62"/>
    <p:sldId id="308" r:id="rId63"/>
    <p:sldId id="309" r:id="rId64"/>
    <p:sldId id="310" r:id="rId65"/>
    <p:sldId id="311" r:id="rId66"/>
    <p:sldId id="312" r:id="rId67"/>
    <p:sldId id="313" r:id="rId68"/>
    <p:sldId id="314" r:id="rId69"/>
    <p:sldId id="315" r:id="rId70"/>
    <p:sldId id="316" r:id="rId71"/>
    <p:sldId id="317" r:id="rId72"/>
    <p:sldId id="318" r:id="rId73"/>
    <p:sldId id="319" r:id="rId74"/>
    <p:sldId id="320" r:id="rId75"/>
    <p:sldId id="321" r:id="rId76"/>
    <p:sldId id="322" r:id="rId77"/>
    <p:sldId id="323" r:id="rId78"/>
    <p:sldId id="324" r:id="rId79"/>
    <p:sldId id="325" r:id="rId80"/>
    <p:sldId id="326" r:id="rId81"/>
    <p:sldId id="327" r:id="rId82"/>
    <p:sldId id="328" r:id="rId83"/>
    <p:sldId id="329" r:id="rId84"/>
    <p:sldId id="330" r:id="rId85"/>
    <p:sldId id="331" r:id="rId86"/>
    <p:sldId id="332" r:id="rId87"/>
    <p:sldId id="333" r:id="rId88"/>
    <p:sldId id="334" r:id="rId89"/>
    <p:sldId id="601" r:id="rId90"/>
    <p:sldId id="335" r:id="rId91"/>
    <p:sldId id="336" r:id="rId92"/>
    <p:sldId id="337" r:id="rId93"/>
    <p:sldId id="338" r:id="rId94"/>
    <p:sldId id="339" r:id="rId95"/>
    <p:sldId id="340" r:id="rId96"/>
    <p:sldId id="341" r:id="rId97"/>
    <p:sldId id="342" r:id="rId98"/>
    <p:sldId id="343" r:id="rId99"/>
    <p:sldId id="595" r:id="rId100"/>
    <p:sldId id="344" r:id="rId101"/>
    <p:sldId id="345" r:id="rId102"/>
    <p:sldId id="346" r:id="rId103"/>
    <p:sldId id="347" r:id="rId104"/>
    <p:sldId id="348" r:id="rId105"/>
    <p:sldId id="600" r:id="rId10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B8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BE2CC4-0AB5-4045-B34A-78470408CFD1}" v="1" dt="2026-07-23T22:49:15.6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microsoft.com/office/2015/10/relationships/revisionInfo" Target="revisionInfo.xml"/><Relationship Id="rId16" Type="http://schemas.openxmlformats.org/officeDocument/2006/relationships/slide" Target="slides/slide12.xml"/><Relationship Id="rId107" Type="http://schemas.openxmlformats.org/officeDocument/2006/relationships/notesMaster" Target="notesMasters/notesMaster1.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presProps" Target="pres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viewProps" Target="viewProps.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4134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CB37A-9C13-3EB9-2077-550EE9E951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05774B-693A-65C6-686C-80649F6F71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03CE04-6855-66CB-439F-4B22116FF8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082A2B-17E1-A270-B1D3-8C6099B42494}"/>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25352806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6DBCD-161E-F63B-23EE-CBE5AC2A7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C50AC-7F62-567F-BF2A-349F29F4A0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22E9B-64DC-6958-EAFE-5FF18A6E08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123A6B-3C36-138E-BE37-86DCAED81EEA}"/>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2251483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012DB-0B41-FDF2-289A-C6BDA733E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190C3-3849-B200-7ED0-FD9AECA82E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5AC554-DB7D-0EB2-F09F-668BCFE5C5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4A2AD8-9779-E6FC-5FC2-325A025D00EF}"/>
              </a:ext>
            </a:extLst>
          </p:cNvPr>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1807952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B876A-03A6-9113-B6FC-651385E98C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207116-E287-BB42-4813-B8C2EC55C6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837080-066E-3053-CCAA-22D267906E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62DB59-FC09-370E-129A-F945ED47504F}"/>
              </a:ext>
            </a:extLst>
          </p:cNvPr>
          <p:cNvSpPr>
            <a:spLocks noGrp="1"/>
          </p:cNvSpPr>
          <p:nvPr>
            <p:ph type="sldNum" sz="quarter" idx="10"/>
          </p:nvPr>
        </p:nvSpPr>
        <p:spPr/>
        <p:txBody>
          <a:bodyPr/>
          <a:lstStyle/>
          <a:p>
            <a:fld id="{F7021451-1387-4CA6-816F-3879F97B5CBC}" type="slidenum">
              <a:rPr lang="en-US"/>
              <a:t>96</a:t>
            </a:fld>
            <a:endParaRPr lang="en-US"/>
          </a:p>
        </p:txBody>
      </p:sp>
    </p:spTree>
    <p:extLst>
      <p:ext uri="{BB962C8B-B14F-4D97-AF65-F5344CB8AC3E}">
        <p14:creationId xmlns:p14="http://schemas.microsoft.com/office/powerpoint/2010/main" val="221266825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baseline="0">
                <a:solidFill>
                  <a:schemeClr val="tx1">
                    <a:lumMod val="75000"/>
                    <a:lumOff val="25000"/>
                  </a:schemeClr>
                </a:solidFill>
              </a:defRPr>
            </a:lvl1pPr>
          </a:lstStyle>
          <a:p>
            <a:r>
              <a:rPr lang="en-US"/>
              <a:t>Click to edit Master title style</a:t>
            </a:r>
          </a:p>
        </p:txBody>
      </p:sp>
      <p:sp>
        <p:nvSpPr>
          <p:cNvPr id="3" name="Subtitle 2"/>
          <p:cNvSpPr>
            <a:spLocks noGrp="1"/>
          </p:cNvSpPr>
          <p:nvPr>
            <p:ph type="subTitle" idx="1"/>
          </p:nvPr>
        </p:nvSpPr>
        <p:spPr>
          <a:xfrm>
            <a:off x="1524000" y="360203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26B566-C0D6-4B3D-93C8-DDC15F0AC65A}" type="datetimeFigureOut">
              <a:rPr lang="pt-BR" smtClean="0"/>
              <a:t>03/08/2026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120F3E7-5514-470A-8C30-F02FEEED1A2D}" type="slidenum">
              <a:rPr lang="pt-BR" smtClean="0"/>
              <a:t>‹nº›</a:t>
            </a:fld>
            <a:endParaRPr lang="pt-BR"/>
          </a:p>
        </p:txBody>
      </p:sp>
    </p:spTree>
    <p:extLst>
      <p:ext uri="{BB962C8B-B14F-4D97-AF65-F5344CB8AC3E}">
        <p14:creationId xmlns:p14="http://schemas.microsoft.com/office/powerpoint/2010/main" val="4890744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6.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2.png"/><Relationship Id="rId7"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9.png"/><Relationship Id="rId4" Type="http://schemas.openxmlformats.org/officeDocument/2006/relationships/image" Target="../media/image12.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5.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6.png"/><Relationship Id="rId7"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7.png"/><Relationship Id="rId7"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0.png"/><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29.png"/><Relationship Id="rId7"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41.png"/><Relationship Id="rId10" Type="http://schemas.openxmlformats.org/officeDocument/2006/relationships/image" Target="../media/image7.png"/><Relationship Id="rId4" Type="http://schemas.openxmlformats.org/officeDocument/2006/relationships/image" Target="../media/image19.png"/><Relationship Id="rId9"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4.png"/><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2.png"/><Relationship Id="rId4" Type="http://schemas.openxmlformats.org/officeDocument/2006/relationships/image" Target="../media/image19.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6.png"/><Relationship Id="rId7"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16.png"/><Relationship Id="rId4" Type="http://schemas.openxmlformats.org/officeDocument/2006/relationships/image" Target="../media/image14.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7.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37.pn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3.png"/><Relationship Id="rId7"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11.png"/><Relationship Id="rId4" Type="http://schemas.openxmlformats.org/officeDocument/2006/relationships/image" Target="../media/image19.png"/></Relationships>
</file>

<file path=ppt/slides/_rels/slide6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1.png"/><Relationship Id="rId7"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28.png"/><Relationship Id="rId4" Type="http://schemas.openxmlformats.org/officeDocument/2006/relationships/image" Target="../media/image17.png"/></Relationships>
</file>

<file path=ppt/slides/_rels/slide6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3.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png"/><Relationship Id="rId2" Type="http://schemas.openxmlformats.org/officeDocument/2006/relationships/notesSlide" Target="../notesSlides/notesSlide5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3.png"/><Relationship Id="rId4" Type="http://schemas.openxmlformats.org/officeDocument/2006/relationships/image" Target="../media/image51.png"/></Relationships>
</file>

<file path=ppt/slides/_rels/slide6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5.png"/><Relationship Id="rId7"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6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4.png"/><Relationship Id="rId7"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16.png"/><Relationship Id="rId4" Type="http://schemas.openxmlformats.org/officeDocument/2006/relationships/image" Target="../media/image29.png"/></Relationships>
</file>

<file path=ppt/slides/_rels/slide6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8.png"/><Relationship Id="rId7" Type="http://schemas.openxmlformats.org/officeDocument/2006/relationships/image" Target="../media/image36.png"/><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4.png"/><Relationship Id="rId9" Type="http://schemas.openxmlformats.org/officeDocument/2006/relationships/image" Target="../media/image7.png"/></Relationships>
</file>

<file path=ppt/slides/_rels/slide6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9.png"/><Relationship Id="rId7"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32.png"/><Relationship Id="rId4" Type="http://schemas.openxmlformats.org/officeDocument/2006/relationships/image" Target="../media/image14.png"/></Relationships>
</file>

<file path=ppt/slides/_rels/slide68.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7.png"/><Relationship Id="rId2" Type="http://schemas.openxmlformats.org/officeDocument/2006/relationships/notesSlide" Target="../notesSlides/notesSlide6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7.png"/><Relationship Id="rId4" Type="http://schemas.openxmlformats.org/officeDocument/2006/relationships/image" Target="../media/image16.png"/></Relationships>
</file>

<file path=ppt/slides/_rels/slide6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2.png"/><Relationship Id="rId7"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9.png"/><Relationship Id="rId4" Type="http://schemas.openxmlformats.org/officeDocument/2006/relationships/image" Target="../media/image60.png"/></Relationships>
</file>

<file path=ppt/slides/_rels/slide70.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7.png"/><Relationship Id="rId2" Type="http://schemas.openxmlformats.org/officeDocument/2006/relationships/notesSlide" Target="../notesSlides/notesSlide6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5.png"/><Relationship Id="rId4" Type="http://schemas.openxmlformats.org/officeDocument/2006/relationships/image" Target="../media/image10.png"/></Relationships>
</file>

<file path=ppt/slides/_rels/slide7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6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9.png"/></Relationships>
</file>

<file path=ppt/slides/_rels/slide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64.png"/><Relationship Id="rId7" Type="http://schemas.openxmlformats.org/officeDocument/2006/relationships/image" Target="../media/image33.png"/><Relationship Id="rId2" Type="http://schemas.openxmlformats.org/officeDocument/2006/relationships/notesSlide" Target="../notesSlides/notesSlide69.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65.png"/><Relationship Id="rId4" Type="http://schemas.openxmlformats.org/officeDocument/2006/relationships/image" Target="../media/image10.png"/><Relationship Id="rId9" Type="http://schemas.openxmlformats.org/officeDocument/2006/relationships/image" Target="../media/image7.png"/></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4.png"/></Relationships>
</file>

<file path=ppt/slides/_rels/slide7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9.png"/><Relationship Id="rId7" Type="http://schemas.openxmlformats.org/officeDocument/2006/relationships/image" Target="../media/image6.png"/><Relationship Id="rId2" Type="http://schemas.openxmlformats.org/officeDocument/2006/relationships/notesSlide" Target="../notesSlides/notesSlide75.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15.png"/><Relationship Id="rId4" Type="http://schemas.openxmlformats.org/officeDocument/2006/relationships/image" Target="../media/image29.png"/></Relationships>
</file>

<file path=ppt/slides/_rels/slide8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68.jpg"/><Relationship Id="rId5" Type="http://schemas.openxmlformats.org/officeDocument/2006/relationships/image" Target="../media/image67.jpg"/><Relationship Id="rId4" Type="http://schemas.openxmlformats.org/officeDocument/2006/relationships/image" Target="../media/image66.jpg"/></Relationships>
</file>

<file path=ppt/slides/_rels/slide8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8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6.png"/></Relationships>
</file>

<file path=ppt/slides/_rels/slide9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2.png"/></Relationships>
</file>

<file path=ppt/slides/_rels/slide9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88.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7.png"/><Relationship Id="rId4" Type="http://schemas.openxmlformats.org/officeDocument/2006/relationships/image" Target="../media/image39.png"/></Relationships>
</file>

<file path=ppt/slides/_rels/slide9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3.png"/><Relationship Id="rId7" Type="http://schemas.openxmlformats.org/officeDocument/2006/relationships/image" Target="../media/image47.png"/><Relationship Id="rId2" Type="http://schemas.openxmlformats.org/officeDocument/2006/relationships/notesSlide" Target="../notesSlides/notesSlide90.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9.png"/><Relationship Id="rId10" Type="http://schemas.openxmlformats.org/officeDocument/2006/relationships/image" Target="../media/image7.png"/><Relationship Id="rId4" Type="http://schemas.openxmlformats.org/officeDocument/2006/relationships/image" Target="../media/image51.png"/><Relationship Id="rId9" Type="http://schemas.openxmlformats.org/officeDocument/2006/relationships/image" Target="../media/image6.png"/></Relationships>
</file>

<file path=ppt/slides/_rels/slide9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63.png"/><Relationship Id="rId7" Type="http://schemas.openxmlformats.org/officeDocument/2006/relationships/image" Target="../media/image7.png"/><Relationship Id="rId2" Type="http://schemas.openxmlformats.org/officeDocument/2006/relationships/notesSlide" Target="../notesSlides/notesSlide9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7.png"/><Relationship Id="rId4" Type="http://schemas.openxmlformats.org/officeDocument/2006/relationships/image" Target="../media/image29.png"/></Relationships>
</file>

<file path=ppt/slides/_rels/slide9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7.png"/><Relationship Id="rId2" Type="http://schemas.openxmlformats.org/officeDocument/2006/relationships/notesSlide" Target="../notesSlides/notesSlide9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5.png"/><Relationship Id="rId4" Type="http://schemas.openxmlformats.org/officeDocument/2006/relationships/image" Target="../media/image51.png"/></Relationships>
</file>

<file path=ppt/slides/_rels/slide9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71.png"/></Relationships>
</file>

<file path=ppt/slides/_rels/slide10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72.png"/></Relationships>
</file>

<file path=ppt/slides/_rels/slide10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notesSlide" Target="../notesSlides/notesSlide96.xml"/><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11.png"/></Relationships>
</file>

<file path=ppt/slides/_rels/slide10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2" y="1589"/>
            <a:ext cx="12186356" cy="6854825"/>
          </a:xfrm>
          <a:prstGeom prst="rect">
            <a:avLst/>
          </a:prstGeom>
        </p:spPr>
      </p:pic>
      <p:pic>
        <p:nvPicPr>
          <p:cNvPr id="6" name="Imagem 5"/>
          <p:cNvPicPr>
            <a:picLocks noChangeAspect="1"/>
          </p:cNvPicPr>
          <p:nvPr/>
        </p:nvPicPr>
        <p:blipFill>
          <a:blip r:embed="rId3"/>
          <a:stretch>
            <a:fillRect/>
          </a:stretch>
        </p:blipFill>
        <p:spPr>
          <a:xfrm>
            <a:off x="1853877" y="465603"/>
            <a:ext cx="8482369" cy="3116251"/>
          </a:xfrm>
          <a:prstGeom prst="rect">
            <a:avLst/>
          </a:prstGeom>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1379" y="5690905"/>
            <a:ext cx="1761348" cy="902242"/>
          </a:xfrm>
          <a:prstGeom prst="rect">
            <a:avLst/>
          </a:prstGeom>
        </p:spPr>
      </p:pic>
      <p:sp>
        <p:nvSpPr>
          <p:cNvPr id="4" name="Shape 4">
            <a:extLst>
              <a:ext uri="{FF2B5EF4-FFF2-40B4-BE49-F238E27FC236}">
                <a16:creationId xmlns:a16="http://schemas.microsoft.com/office/drawing/2014/main" id="{035BE2F4-C1A9-88E3-0162-2D8770D801A7}"/>
              </a:ext>
            </a:extLst>
          </p:cNvPr>
          <p:cNvSpPr/>
          <p:nvPr/>
        </p:nvSpPr>
        <p:spPr>
          <a:xfrm>
            <a:off x="4641010" y="4373592"/>
            <a:ext cx="7173033" cy="724619"/>
          </a:xfrm>
          <a:prstGeom prst="roundRect">
            <a:avLst>
              <a:gd name="adj" fmla="val 7407"/>
            </a:avLst>
          </a:prstGeom>
          <a:solidFill>
            <a:srgbClr val="FFFFFF">
              <a:alpha val="88000"/>
            </a:srgbClr>
          </a:solidFill>
          <a:ln w="9525">
            <a:solidFill>
              <a:srgbClr val="B9BCD4"/>
            </a:solidFill>
            <a:prstDash val="solid"/>
          </a:ln>
        </p:spPr>
        <p:txBody>
          <a:bodyPr/>
          <a:lstStyle/>
          <a:p>
            <a:endParaRPr lang="pt-BR" noProof="0" dirty="0"/>
          </a:p>
        </p:txBody>
      </p:sp>
      <p:sp>
        <p:nvSpPr>
          <p:cNvPr id="8" name="Shape 5">
            <a:extLst>
              <a:ext uri="{FF2B5EF4-FFF2-40B4-BE49-F238E27FC236}">
                <a16:creationId xmlns:a16="http://schemas.microsoft.com/office/drawing/2014/main" id="{525F097C-20C1-F6E2-A8D0-B8E01E1D71AD}"/>
              </a:ext>
            </a:extLst>
          </p:cNvPr>
          <p:cNvSpPr/>
          <p:nvPr/>
        </p:nvSpPr>
        <p:spPr>
          <a:xfrm>
            <a:off x="4785356" y="4516810"/>
            <a:ext cx="475488" cy="475488"/>
          </a:xfrm>
          <a:prstGeom prst="ellipse">
            <a:avLst/>
          </a:prstGeom>
          <a:solidFill>
            <a:srgbClr val="26348C"/>
          </a:solidFill>
          <a:ln/>
        </p:spPr>
        <p:txBody>
          <a:bodyPr/>
          <a:lstStyle/>
          <a:p>
            <a:endParaRPr lang="pt-BR" noProof="0" dirty="0"/>
          </a:p>
        </p:txBody>
      </p:sp>
      <p:pic>
        <p:nvPicPr>
          <p:cNvPr id="12" name="Image 2" descr="icons/usertie_w.png">
            <a:extLst>
              <a:ext uri="{FF2B5EF4-FFF2-40B4-BE49-F238E27FC236}">
                <a16:creationId xmlns:a16="http://schemas.microsoft.com/office/drawing/2014/main" id="{8E30B4A9-D7AA-E3E6-27F9-8DC2EBE21912}"/>
              </a:ext>
            </a:extLst>
          </p:cNvPr>
          <p:cNvPicPr>
            <a:picLocks noChangeAspect="1"/>
          </p:cNvPicPr>
          <p:nvPr/>
        </p:nvPicPr>
        <p:blipFill>
          <a:blip r:embed="rId5"/>
          <a:stretch>
            <a:fillRect/>
          </a:stretch>
        </p:blipFill>
        <p:spPr>
          <a:xfrm>
            <a:off x="4904228" y="4635682"/>
            <a:ext cx="237744" cy="237744"/>
          </a:xfrm>
          <a:prstGeom prst="rect">
            <a:avLst/>
          </a:prstGeom>
        </p:spPr>
      </p:pic>
      <p:sp>
        <p:nvSpPr>
          <p:cNvPr id="14" name="Text 6">
            <a:extLst>
              <a:ext uri="{FF2B5EF4-FFF2-40B4-BE49-F238E27FC236}">
                <a16:creationId xmlns:a16="http://schemas.microsoft.com/office/drawing/2014/main" id="{79A63649-96C1-D9FC-EEAC-2DD2ECAA28EB}"/>
              </a:ext>
            </a:extLst>
          </p:cNvPr>
          <p:cNvSpPr/>
          <p:nvPr/>
        </p:nvSpPr>
        <p:spPr>
          <a:xfrm>
            <a:off x="5407148" y="4471090"/>
            <a:ext cx="3017520" cy="274320"/>
          </a:xfrm>
          <a:prstGeom prst="rect">
            <a:avLst/>
          </a:prstGeom>
          <a:noFill/>
          <a:ln/>
        </p:spPr>
        <p:txBody>
          <a:bodyPr wrap="square" lIns="0" tIns="0" rIns="0" bIns="0" rtlCol="0" anchor="ctr"/>
          <a:lstStyle/>
          <a:p>
            <a:r>
              <a:rPr lang="pt-BR" sz="1250" b="1" noProof="0" dirty="0">
                <a:solidFill>
                  <a:srgbClr val="1B2260"/>
                </a:solidFill>
                <a:latin typeface="Arial" pitchFamily="34" charset="0"/>
                <a:ea typeface="Arial" pitchFamily="34" charset="-122"/>
                <a:cs typeface="Arial" pitchFamily="34" charset="-120"/>
              </a:rPr>
              <a:t>Geovane Eziel Cardoso</a:t>
            </a:r>
            <a:endParaRPr lang="pt-BR" sz="1250" noProof="0" dirty="0"/>
          </a:p>
        </p:txBody>
      </p:sp>
      <p:sp>
        <p:nvSpPr>
          <p:cNvPr id="16" name="Text 7">
            <a:extLst>
              <a:ext uri="{FF2B5EF4-FFF2-40B4-BE49-F238E27FC236}">
                <a16:creationId xmlns:a16="http://schemas.microsoft.com/office/drawing/2014/main" id="{D6E18A02-3467-55AF-24B8-F7F67BB6AD4B}"/>
              </a:ext>
            </a:extLst>
          </p:cNvPr>
          <p:cNvSpPr/>
          <p:nvPr/>
        </p:nvSpPr>
        <p:spPr>
          <a:xfrm>
            <a:off x="5407148" y="4736266"/>
            <a:ext cx="3017520" cy="274320"/>
          </a:xfrm>
          <a:prstGeom prst="rect">
            <a:avLst/>
          </a:prstGeom>
          <a:noFill/>
          <a:ln/>
        </p:spPr>
        <p:txBody>
          <a:bodyPr wrap="square" lIns="0" tIns="0" rIns="0" bIns="0" rtlCol="0" anchor="ctr"/>
          <a:lstStyle/>
          <a:p>
            <a:r>
              <a:rPr lang="pt-BR" sz="1050" noProof="0" dirty="0">
                <a:solidFill>
                  <a:srgbClr val="6C7093"/>
                </a:solidFill>
                <a:latin typeface="Calibri" pitchFamily="34" charset="0"/>
                <a:ea typeface="Calibri" pitchFamily="34" charset="-122"/>
                <a:cs typeface="Calibri" pitchFamily="34" charset="-120"/>
              </a:rPr>
              <a:t>Auditor </a:t>
            </a:r>
            <a:r>
              <a:rPr lang="pt-BR" sz="1200" noProof="0" dirty="0">
                <a:solidFill>
                  <a:srgbClr val="6C7093"/>
                </a:solidFill>
                <a:latin typeface="Calibri" pitchFamily="34" charset="0"/>
                <a:ea typeface="Calibri" pitchFamily="34" charset="-122"/>
                <a:cs typeface="Calibri" pitchFamily="34" charset="-120"/>
              </a:rPr>
              <a:t>Fiscal</a:t>
            </a:r>
            <a:r>
              <a:rPr lang="pt-BR" sz="1050" noProof="0" dirty="0">
                <a:solidFill>
                  <a:srgbClr val="6C7093"/>
                </a:solidFill>
                <a:latin typeface="Calibri" pitchFamily="34" charset="0"/>
                <a:ea typeface="Calibri" pitchFamily="34" charset="-122"/>
                <a:cs typeface="Calibri" pitchFamily="34" charset="-120"/>
              </a:rPr>
              <a:t> de Controle Externo</a:t>
            </a:r>
            <a:endParaRPr lang="pt-BR" sz="1050" noProof="0" dirty="0"/>
          </a:p>
        </p:txBody>
      </p:sp>
      <p:sp>
        <p:nvSpPr>
          <p:cNvPr id="18" name="Shape 8">
            <a:extLst>
              <a:ext uri="{FF2B5EF4-FFF2-40B4-BE49-F238E27FC236}">
                <a16:creationId xmlns:a16="http://schemas.microsoft.com/office/drawing/2014/main" id="{79CDF53F-B826-A277-B7B5-5F654EFF9FAA}"/>
              </a:ext>
            </a:extLst>
          </p:cNvPr>
          <p:cNvSpPr/>
          <p:nvPr/>
        </p:nvSpPr>
        <p:spPr>
          <a:xfrm>
            <a:off x="8397236" y="4516810"/>
            <a:ext cx="475488" cy="475488"/>
          </a:xfrm>
          <a:prstGeom prst="ellipse">
            <a:avLst/>
          </a:prstGeom>
          <a:solidFill>
            <a:srgbClr val="26348C"/>
          </a:solidFill>
          <a:ln/>
        </p:spPr>
        <p:txBody>
          <a:bodyPr/>
          <a:lstStyle/>
          <a:p>
            <a:endParaRPr lang="pt-BR" noProof="0" dirty="0"/>
          </a:p>
        </p:txBody>
      </p:sp>
      <p:pic>
        <p:nvPicPr>
          <p:cNvPr id="20" name="Image 3" descr="icons/usertie_w.png">
            <a:extLst>
              <a:ext uri="{FF2B5EF4-FFF2-40B4-BE49-F238E27FC236}">
                <a16:creationId xmlns:a16="http://schemas.microsoft.com/office/drawing/2014/main" id="{50A28ACB-497A-1500-D442-656D00CE65E2}"/>
              </a:ext>
            </a:extLst>
          </p:cNvPr>
          <p:cNvPicPr>
            <a:picLocks noChangeAspect="1"/>
          </p:cNvPicPr>
          <p:nvPr/>
        </p:nvPicPr>
        <p:blipFill>
          <a:blip r:embed="rId5"/>
          <a:stretch>
            <a:fillRect/>
          </a:stretch>
        </p:blipFill>
        <p:spPr>
          <a:xfrm>
            <a:off x="8516108" y="4635682"/>
            <a:ext cx="237744" cy="237744"/>
          </a:xfrm>
          <a:prstGeom prst="rect">
            <a:avLst/>
          </a:prstGeom>
        </p:spPr>
      </p:pic>
      <p:sp>
        <p:nvSpPr>
          <p:cNvPr id="22" name="Text 9">
            <a:extLst>
              <a:ext uri="{FF2B5EF4-FFF2-40B4-BE49-F238E27FC236}">
                <a16:creationId xmlns:a16="http://schemas.microsoft.com/office/drawing/2014/main" id="{6B7122C0-AAB1-0604-2286-A983E14389F3}"/>
              </a:ext>
            </a:extLst>
          </p:cNvPr>
          <p:cNvSpPr/>
          <p:nvPr/>
        </p:nvSpPr>
        <p:spPr>
          <a:xfrm>
            <a:off x="9165332" y="4471090"/>
            <a:ext cx="3017520" cy="274320"/>
          </a:xfrm>
          <a:prstGeom prst="rect">
            <a:avLst/>
          </a:prstGeom>
          <a:noFill/>
          <a:ln/>
        </p:spPr>
        <p:txBody>
          <a:bodyPr wrap="square" lIns="0" tIns="0" rIns="0" bIns="0" rtlCol="0" anchor="ctr"/>
          <a:lstStyle/>
          <a:p>
            <a:r>
              <a:rPr lang="pt-BR" sz="1250" b="1" noProof="0" dirty="0">
                <a:solidFill>
                  <a:srgbClr val="1B2260"/>
                </a:solidFill>
                <a:latin typeface="Arial" pitchFamily="34" charset="0"/>
                <a:ea typeface="Arial" pitchFamily="34" charset="-122"/>
                <a:cs typeface="Arial" pitchFamily="34" charset="-120"/>
              </a:rPr>
              <a:t>Vivian Chaplin Ganzo Savedra</a:t>
            </a:r>
            <a:endParaRPr lang="pt-BR" sz="1250" noProof="0" dirty="0"/>
          </a:p>
        </p:txBody>
      </p:sp>
      <p:sp>
        <p:nvSpPr>
          <p:cNvPr id="24" name="Text 10">
            <a:extLst>
              <a:ext uri="{FF2B5EF4-FFF2-40B4-BE49-F238E27FC236}">
                <a16:creationId xmlns:a16="http://schemas.microsoft.com/office/drawing/2014/main" id="{868C6BBA-8316-E2FE-0C2B-93C8DE523553}"/>
              </a:ext>
            </a:extLst>
          </p:cNvPr>
          <p:cNvSpPr/>
          <p:nvPr/>
        </p:nvSpPr>
        <p:spPr>
          <a:xfrm>
            <a:off x="9165332" y="4736053"/>
            <a:ext cx="3017520" cy="274320"/>
          </a:xfrm>
          <a:prstGeom prst="rect">
            <a:avLst/>
          </a:prstGeom>
          <a:noFill/>
          <a:ln/>
        </p:spPr>
        <p:txBody>
          <a:bodyPr wrap="square" lIns="0" tIns="0" rIns="0" bIns="0" rtlCol="0" anchor="ctr"/>
          <a:lstStyle/>
          <a:p>
            <a:r>
              <a:rPr lang="pt-BR" sz="1200" noProof="0" dirty="0">
                <a:solidFill>
                  <a:srgbClr val="6C7093"/>
                </a:solidFill>
                <a:latin typeface="Calibri" pitchFamily="34" charset="0"/>
                <a:ea typeface="Calibri" pitchFamily="34" charset="-122"/>
                <a:cs typeface="Calibri" pitchFamily="34" charset="-120"/>
              </a:rPr>
              <a:t>Auditora Fiscal de Controle Externo</a:t>
            </a:r>
            <a:endParaRPr lang="pt-BR" sz="1200" noProof="0" dirty="0"/>
          </a:p>
        </p:txBody>
      </p:sp>
    </p:spTree>
    <p:extLst>
      <p:ext uri="{BB962C8B-B14F-4D97-AF65-F5344CB8AC3E}">
        <p14:creationId xmlns:p14="http://schemas.microsoft.com/office/powerpoint/2010/main" val="92464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01</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EDIÇÃO IMERSIVA • PAD</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Processo Administrativo Disciplinar</a:t>
            </a:r>
            <a:endParaRPr lang="pt-BR" sz="3800" noProof="0" dirty="0"/>
          </a:p>
        </p:txBody>
      </p:sp>
      <p:sp>
        <p:nvSpPr>
          <p:cNvPr id="5" name="Text 3"/>
          <p:cNvSpPr/>
          <p:nvPr/>
        </p:nvSpPr>
        <p:spPr>
          <a:xfrm>
            <a:off x="731520" y="422910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Conceito, fundamentos e regime jurídico da atividade correcional</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8B94CE"/>
                </a:solidFill>
                <a:latin typeface="Calibri" pitchFamily="34" charset="0"/>
                <a:ea typeface="Calibri" pitchFamily="34" charset="-122"/>
                <a:cs typeface="Calibri" pitchFamily="34" charset="-120"/>
              </a:rPr>
              <a:t>2</a:t>
            </a:r>
            <a:endParaRPr lang="pt-BR" sz="900" noProof="0" dirty="0"/>
          </a:p>
        </p:txBody>
      </p:sp>
      <p:pic>
        <p:nvPicPr>
          <p:cNvPr id="9" name="Imagem 8">
            <a:extLst>
              <a:ext uri="{FF2B5EF4-FFF2-40B4-BE49-F238E27FC236}">
                <a16:creationId xmlns:a16="http://schemas.microsoft.com/office/drawing/2014/main" id="{56913780-4729-A8D2-5359-5255CCA3B38D}"/>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2C61D3F1-790B-E35C-D79F-583425FEF9D0}"/>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FUNDAMENTOS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Conceito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3</a:t>
            </a:r>
            <a:endParaRPr lang="pt-BR" sz="900" noProof="0" dirty="0"/>
          </a:p>
        </p:txBody>
      </p:sp>
      <p:sp>
        <p:nvSpPr>
          <p:cNvPr id="7" name="Text 4"/>
          <p:cNvSpPr/>
          <p:nvPr/>
        </p:nvSpPr>
        <p:spPr>
          <a:xfrm>
            <a:off x="914400" y="1783080"/>
            <a:ext cx="10332720" cy="1554480"/>
          </a:xfrm>
          <a:prstGeom prst="rect">
            <a:avLst/>
          </a:prstGeom>
          <a:noFill/>
          <a:ln/>
        </p:spPr>
        <p:txBody>
          <a:bodyPr wrap="square" lIns="0" tIns="0" rIns="0" bIns="0" rtlCol="0" anchor="t"/>
          <a:lstStyle/>
          <a:p>
            <a:pPr marL="0" indent="0">
              <a:buNone/>
            </a:pPr>
            <a:r>
              <a:rPr lang="pt-BR" sz="2100" noProof="0" dirty="0">
                <a:solidFill>
                  <a:srgbClr val="23264A"/>
                </a:solidFill>
                <a:latin typeface="Calibri" pitchFamily="34" charset="0"/>
                <a:ea typeface="Calibri" pitchFamily="34" charset="-122"/>
                <a:cs typeface="Calibri" pitchFamily="34" charset="-120"/>
              </a:rPr>
              <a:t>O processo disciplinar é o instrumento destinado a apurar responsabilidade de servidor por infração praticada </a:t>
            </a:r>
            <a:r>
              <a:rPr lang="pt-BR" sz="2100" b="1" noProof="0" dirty="0">
                <a:solidFill>
                  <a:srgbClr val="26348C"/>
                </a:solidFill>
                <a:latin typeface="Calibri" pitchFamily="34" charset="0"/>
                <a:ea typeface="Calibri" pitchFamily="34" charset="-122"/>
                <a:cs typeface="Calibri" pitchFamily="34" charset="-120"/>
              </a:rPr>
              <a:t>no exercício de suas atribuições</a:t>
            </a:r>
            <a:r>
              <a:rPr lang="pt-BR" sz="2100" noProof="0" dirty="0">
                <a:solidFill>
                  <a:srgbClr val="23264A"/>
                </a:solidFill>
                <a:latin typeface="Calibri" pitchFamily="34" charset="0"/>
                <a:ea typeface="Calibri" pitchFamily="34" charset="-122"/>
                <a:cs typeface="Calibri" pitchFamily="34" charset="-120"/>
              </a:rPr>
              <a:t>, ou que </a:t>
            </a:r>
            <a:r>
              <a:rPr lang="pt-BR" sz="2100" b="1" noProof="0" dirty="0">
                <a:solidFill>
                  <a:srgbClr val="26348C"/>
                </a:solidFill>
                <a:latin typeface="Calibri" pitchFamily="34" charset="0"/>
                <a:ea typeface="Calibri" pitchFamily="34" charset="-122"/>
                <a:cs typeface="Calibri" pitchFamily="34" charset="-120"/>
              </a:rPr>
              <a:t>tenha relação com as atribuições do cargo</a:t>
            </a:r>
            <a:r>
              <a:rPr lang="pt-BR" sz="2100" noProof="0" dirty="0">
                <a:solidFill>
                  <a:srgbClr val="23264A"/>
                </a:solidFill>
                <a:latin typeface="Calibri" pitchFamily="34" charset="0"/>
                <a:ea typeface="Calibri" pitchFamily="34" charset="-122"/>
                <a:cs typeface="Calibri" pitchFamily="34" charset="-120"/>
              </a:rPr>
              <a:t> em que se encontre investido.</a:t>
            </a:r>
            <a:endParaRPr lang="pt-BR" sz="2100" noProof="0" dirty="0"/>
          </a:p>
        </p:txBody>
      </p:sp>
      <p:sp>
        <p:nvSpPr>
          <p:cNvPr id="8" name="Shape 5"/>
          <p:cNvSpPr/>
          <p:nvPr/>
        </p:nvSpPr>
        <p:spPr>
          <a:xfrm>
            <a:off x="914400" y="3977640"/>
            <a:ext cx="2125980" cy="1440180"/>
          </a:xfrm>
          <a:prstGeom prst="ellipse">
            <a:avLst/>
          </a:prstGeom>
          <a:solidFill>
            <a:srgbClr val="26348C"/>
          </a:solidFill>
          <a:ln/>
        </p:spPr>
        <p:txBody>
          <a:bodyPr/>
          <a:lstStyle/>
          <a:p>
            <a:endParaRPr lang="pt-BR" noProof="0" dirty="0"/>
          </a:p>
        </p:txBody>
      </p:sp>
      <p:sp>
        <p:nvSpPr>
          <p:cNvPr id="9" name="Text 6"/>
          <p:cNvSpPr/>
          <p:nvPr/>
        </p:nvSpPr>
        <p:spPr>
          <a:xfrm>
            <a:off x="932595" y="3970782"/>
            <a:ext cx="2125980" cy="1440180"/>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PREVENÇÃO</a:t>
            </a:r>
            <a:endParaRPr lang="pt-BR" sz="1300" noProof="0" dirty="0"/>
          </a:p>
        </p:txBody>
      </p:sp>
      <p:sp>
        <p:nvSpPr>
          <p:cNvPr id="10" name="Shape 7"/>
          <p:cNvSpPr/>
          <p:nvPr/>
        </p:nvSpPr>
        <p:spPr>
          <a:xfrm>
            <a:off x="6389175" y="3982956"/>
            <a:ext cx="2125980" cy="1440180"/>
          </a:xfrm>
          <a:prstGeom prst="ellipse">
            <a:avLst/>
          </a:prstGeom>
          <a:solidFill>
            <a:srgbClr val="E7A71F"/>
          </a:solidFill>
          <a:ln/>
        </p:spPr>
        <p:txBody>
          <a:bodyPr/>
          <a:lstStyle/>
          <a:p>
            <a:endParaRPr lang="pt-BR" noProof="0" dirty="0"/>
          </a:p>
        </p:txBody>
      </p:sp>
      <p:sp>
        <p:nvSpPr>
          <p:cNvPr id="11" name="Text 8"/>
          <p:cNvSpPr/>
          <p:nvPr/>
        </p:nvSpPr>
        <p:spPr>
          <a:xfrm>
            <a:off x="6389175" y="3996795"/>
            <a:ext cx="2125980" cy="1440180"/>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REPRESSÃO</a:t>
            </a:r>
            <a:endParaRPr lang="pt-BR" sz="1300" noProof="0" dirty="0"/>
          </a:p>
        </p:txBody>
      </p:sp>
      <p:sp>
        <p:nvSpPr>
          <p:cNvPr id="12" name="Shape 9"/>
          <p:cNvSpPr/>
          <p:nvPr/>
        </p:nvSpPr>
        <p:spPr>
          <a:xfrm>
            <a:off x="8978226" y="4006873"/>
            <a:ext cx="2299374" cy="1440180"/>
          </a:xfrm>
          <a:prstGeom prst="ellipse">
            <a:avLst/>
          </a:prstGeom>
          <a:solidFill>
            <a:srgbClr val="C21819"/>
          </a:solidFill>
          <a:ln/>
        </p:spPr>
        <p:txBody>
          <a:bodyPr/>
          <a:lstStyle/>
          <a:p>
            <a:endParaRPr lang="pt-BR" noProof="0" dirty="0"/>
          </a:p>
        </p:txBody>
      </p:sp>
      <p:sp>
        <p:nvSpPr>
          <p:cNvPr id="13" name="Text 10"/>
          <p:cNvSpPr/>
          <p:nvPr/>
        </p:nvSpPr>
        <p:spPr>
          <a:xfrm>
            <a:off x="9006840" y="4037388"/>
            <a:ext cx="2240280" cy="1440180"/>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DIREITO ADM.</a:t>
            </a:r>
            <a:endParaRPr lang="pt-BR" sz="1300" noProof="0" dirty="0"/>
          </a:p>
          <a:p>
            <a:pPr marL="0" indent="0" algn="ctr">
              <a:buNone/>
            </a:pPr>
            <a:r>
              <a:rPr lang="pt-BR" sz="1300" b="1" noProof="0" dirty="0">
                <a:solidFill>
                  <a:srgbClr val="FFFFFF"/>
                </a:solidFill>
                <a:latin typeface="Arial" pitchFamily="34" charset="0"/>
                <a:ea typeface="Arial" pitchFamily="34" charset="-122"/>
                <a:cs typeface="Arial" pitchFamily="34" charset="-120"/>
              </a:rPr>
              <a:t>DISCIPLINAR</a:t>
            </a:r>
            <a:endParaRPr lang="pt-BR" sz="1300" noProof="0" dirty="0"/>
          </a:p>
        </p:txBody>
      </p:sp>
      <p:sp>
        <p:nvSpPr>
          <p:cNvPr id="14" name="Text 11"/>
          <p:cNvSpPr/>
          <p:nvPr/>
        </p:nvSpPr>
        <p:spPr>
          <a:xfrm>
            <a:off x="3008442" y="4233672"/>
            <a:ext cx="548640" cy="914400"/>
          </a:xfrm>
          <a:prstGeom prst="rect">
            <a:avLst/>
          </a:prstGeom>
          <a:noFill/>
          <a:ln/>
        </p:spPr>
        <p:txBody>
          <a:bodyPr wrap="square" lIns="0" tIns="0" rIns="0" bIns="0" rtlCol="0" anchor="ctr"/>
          <a:lstStyle/>
          <a:p>
            <a:pPr marL="0" indent="0" algn="ctr">
              <a:buNone/>
            </a:pPr>
            <a:r>
              <a:rPr lang="pt-BR" sz="4000" b="1" noProof="0" dirty="0">
                <a:solidFill>
                  <a:srgbClr val="6C7093"/>
                </a:solidFill>
                <a:latin typeface="Arial" pitchFamily="34" charset="0"/>
                <a:ea typeface="Arial" pitchFamily="34" charset="-122"/>
                <a:cs typeface="Arial" pitchFamily="34" charset="-120"/>
              </a:rPr>
              <a:t>+</a:t>
            </a:r>
            <a:endParaRPr lang="pt-BR" sz="4000" noProof="0" dirty="0"/>
          </a:p>
        </p:txBody>
      </p:sp>
      <p:sp>
        <p:nvSpPr>
          <p:cNvPr id="15" name="Text 12"/>
          <p:cNvSpPr/>
          <p:nvPr/>
        </p:nvSpPr>
        <p:spPr>
          <a:xfrm>
            <a:off x="8339328" y="4271980"/>
            <a:ext cx="731520" cy="914400"/>
          </a:xfrm>
          <a:prstGeom prst="rect">
            <a:avLst/>
          </a:prstGeom>
          <a:noFill/>
          <a:ln/>
        </p:spPr>
        <p:txBody>
          <a:bodyPr wrap="square" lIns="0" tIns="0" rIns="0" bIns="0" rtlCol="0" anchor="ctr"/>
          <a:lstStyle/>
          <a:p>
            <a:pPr marL="0" indent="0" algn="ctr">
              <a:buNone/>
            </a:pPr>
            <a:r>
              <a:rPr lang="pt-BR" sz="4000" b="1" noProof="0" dirty="0">
                <a:solidFill>
                  <a:srgbClr val="6C7093"/>
                </a:solidFill>
                <a:latin typeface="Arial" pitchFamily="34" charset="0"/>
                <a:ea typeface="Arial" pitchFamily="34" charset="-122"/>
                <a:cs typeface="Arial" pitchFamily="34" charset="-120"/>
              </a:rPr>
              <a:t>=</a:t>
            </a:r>
            <a:endParaRPr lang="pt-BR" sz="4000" noProof="0" dirty="0"/>
          </a:p>
        </p:txBody>
      </p:sp>
      <p:pic>
        <p:nvPicPr>
          <p:cNvPr id="16" name="Imagem 15">
            <a:extLst>
              <a:ext uri="{FF2B5EF4-FFF2-40B4-BE49-F238E27FC236}">
                <a16:creationId xmlns:a16="http://schemas.microsoft.com/office/drawing/2014/main" id="{51E62311-62E5-F819-5823-B2DFB6E5E03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9" name="Imagem 18">
            <a:extLst>
              <a:ext uri="{FF2B5EF4-FFF2-40B4-BE49-F238E27FC236}">
                <a16:creationId xmlns:a16="http://schemas.microsoft.com/office/drawing/2014/main" id="{81F2FA55-7D85-AF91-6F9B-8AB97E3A8BD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1" name="Imagem 20">
            <a:extLst>
              <a:ext uri="{FF2B5EF4-FFF2-40B4-BE49-F238E27FC236}">
                <a16:creationId xmlns:a16="http://schemas.microsoft.com/office/drawing/2014/main" id="{0C05C5C8-8417-9C2F-0E18-A6DDB53CB3F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
        <p:nvSpPr>
          <p:cNvPr id="17" name="Text 11">
            <a:extLst>
              <a:ext uri="{FF2B5EF4-FFF2-40B4-BE49-F238E27FC236}">
                <a16:creationId xmlns:a16="http://schemas.microsoft.com/office/drawing/2014/main" id="{809DD1BA-6656-B4C9-0EAF-3D325171E0AE}"/>
              </a:ext>
            </a:extLst>
          </p:cNvPr>
          <p:cNvSpPr/>
          <p:nvPr/>
        </p:nvSpPr>
        <p:spPr>
          <a:xfrm>
            <a:off x="5840535" y="4241708"/>
            <a:ext cx="548640" cy="914400"/>
          </a:xfrm>
          <a:prstGeom prst="rect">
            <a:avLst/>
          </a:prstGeom>
          <a:noFill/>
          <a:ln/>
        </p:spPr>
        <p:txBody>
          <a:bodyPr wrap="square" lIns="0" tIns="0" rIns="0" bIns="0" rtlCol="0" anchor="ctr"/>
          <a:lstStyle/>
          <a:p>
            <a:pPr marL="0" indent="0" algn="ctr">
              <a:buNone/>
            </a:pPr>
            <a:r>
              <a:rPr lang="pt-BR" sz="4000" b="1" noProof="0" dirty="0">
                <a:solidFill>
                  <a:srgbClr val="6C7093"/>
                </a:solidFill>
                <a:latin typeface="Arial" pitchFamily="34" charset="0"/>
                <a:ea typeface="Arial" pitchFamily="34" charset="-122"/>
                <a:cs typeface="Arial" pitchFamily="34" charset="-120"/>
              </a:rPr>
              <a:t>+</a:t>
            </a:r>
            <a:endParaRPr lang="pt-BR" sz="4000" noProof="0" dirty="0"/>
          </a:p>
        </p:txBody>
      </p:sp>
      <p:sp>
        <p:nvSpPr>
          <p:cNvPr id="20" name="Shape 5">
            <a:extLst>
              <a:ext uri="{FF2B5EF4-FFF2-40B4-BE49-F238E27FC236}">
                <a16:creationId xmlns:a16="http://schemas.microsoft.com/office/drawing/2014/main" id="{BF7B0C82-6CA1-EFB9-A958-1DE0599F290D}"/>
              </a:ext>
            </a:extLst>
          </p:cNvPr>
          <p:cNvSpPr/>
          <p:nvPr/>
        </p:nvSpPr>
        <p:spPr>
          <a:xfrm>
            <a:off x="3506949" y="3970782"/>
            <a:ext cx="2365524" cy="1440180"/>
          </a:xfrm>
          <a:prstGeom prst="ellipse">
            <a:avLst/>
          </a:prstGeom>
          <a:solidFill>
            <a:schemeClr val="accent6"/>
          </a:solidFill>
          <a:ln>
            <a:solidFill>
              <a:schemeClr val="accent6"/>
            </a:solidFill>
          </a:ln>
        </p:spPr>
        <p:txBody>
          <a:bodyPr/>
          <a:lstStyle/>
          <a:p>
            <a:pPr algn="ctr"/>
            <a:endParaRPr lang="pt-BR" sz="1050" b="1" noProof="0" dirty="0">
              <a:solidFill>
                <a:srgbClr val="FFFFFF"/>
              </a:solidFill>
              <a:latin typeface="Arial" pitchFamily="34" charset="0"/>
              <a:ea typeface="Arial" pitchFamily="34" charset="-122"/>
              <a:cs typeface="Arial" pitchFamily="34" charset="-120"/>
            </a:endParaRPr>
          </a:p>
          <a:p>
            <a:pPr algn="ctr"/>
            <a:endParaRPr lang="pt-BR" sz="1050" b="1" noProof="0" dirty="0">
              <a:solidFill>
                <a:srgbClr val="FFFFFF"/>
              </a:solidFill>
              <a:latin typeface="Arial" pitchFamily="34" charset="0"/>
              <a:ea typeface="Arial" pitchFamily="34" charset="-122"/>
              <a:cs typeface="Arial" pitchFamily="34" charset="-120"/>
            </a:endParaRPr>
          </a:p>
        </p:txBody>
      </p:sp>
      <p:sp>
        <p:nvSpPr>
          <p:cNvPr id="25" name="Text 6">
            <a:extLst>
              <a:ext uri="{FF2B5EF4-FFF2-40B4-BE49-F238E27FC236}">
                <a16:creationId xmlns:a16="http://schemas.microsoft.com/office/drawing/2014/main" id="{50F88469-E1B0-B08D-84FD-EA8EAAF58445}"/>
              </a:ext>
            </a:extLst>
          </p:cNvPr>
          <p:cNvSpPr/>
          <p:nvPr/>
        </p:nvSpPr>
        <p:spPr>
          <a:xfrm>
            <a:off x="3626721" y="4015255"/>
            <a:ext cx="2125980" cy="1440180"/>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cs typeface="Arial" pitchFamily="34" charset="-120"/>
              </a:rPr>
              <a:t>CONSENSUALISMO</a:t>
            </a:r>
            <a:endParaRPr lang="pt-BR" sz="1300" noProof="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FUNDAMENTOS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Independência das instâncias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4</a:t>
            </a:r>
            <a:endParaRPr lang="pt-BR" sz="900" noProof="0" dirty="0"/>
          </a:p>
        </p:txBody>
      </p:sp>
      <p:sp>
        <p:nvSpPr>
          <p:cNvPr id="7" name="Shape 4"/>
          <p:cNvSpPr/>
          <p:nvPr/>
        </p:nvSpPr>
        <p:spPr>
          <a:xfrm>
            <a:off x="822960" y="2148840"/>
            <a:ext cx="2286000" cy="2286000"/>
          </a:xfrm>
          <a:prstGeom prst="ellipse">
            <a:avLst/>
          </a:prstGeom>
          <a:solidFill>
            <a:srgbClr val="26348C">
              <a:alpha val="65000"/>
            </a:srgbClr>
          </a:solidFill>
          <a:ln/>
        </p:spPr>
        <p:txBody>
          <a:bodyPr/>
          <a:lstStyle/>
          <a:p>
            <a:endParaRPr lang="pt-BR" sz="2000" noProof="0" dirty="0"/>
          </a:p>
        </p:txBody>
      </p:sp>
      <p:sp>
        <p:nvSpPr>
          <p:cNvPr id="8" name="Shape 5"/>
          <p:cNvSpPr/>
          <p:nvPr/>
        </p:nvSpPr>
        <p:spPr>
          <a:xfrm>
            <a:off x="2194560" y="2148840"/>
            <a:ext cx="2286000" cy="2286000"/>
          </a:xfrm>
          <a:prstGeom prst="ellipse">
            <a:avLst/>
          </a:prstGeom>
          <a:solidFill>
            <a:srgbClr val="E7A71F">
              <a:alpha val="65000"/>
            </a:srgbClr>
          </a:solidFill>
          <a:ln/>
        </p:spPr>
        <p:txBody>
          <a:bodyPr/>
          <a:lstStyle/>
          <a:p>
            <a:endParaRPr lang="pt-BR" sz="2000" noProof="0" dirty="0"/>
          </a:p>
        </p:txBody>
      </p:sp>
      <p:sp>
        <p:nvSpPr>
          <p:cNvPr id="9" name="Shape 6"/>
          <p:cNvSpPr/>
          <p:nvPr/>
        </p:nvSpPr>
        <p:spPr>
          <a:xfrm>
            <a:off x="1508760" y="3383280"/>
            <a:ext cx="2286000" cy="2286000"/>
          </a:xfrm>
          <a:prstGeom prst="ellipse">
            <a:avLst/>
          </a:prstGeom>
          <a:solidFill>
            <a:srgbClr val="C21819">
              <a:alpha val="65000"/>
            </a:srgbClr>
          </a:solidFill>
          <a:ln/>
        </p:spPr>
        <p:txBody>
          <a:bodyPr/>
          <a:lstStyle/>
          <a:p>
            <a:endParaRPr lang="pt-BR" sz="2000" noProof="0" dirty="0"/>
          </a:p>
        </p:txBody>
      </p:sp>
      <p:sp>
        <p:nvSpPr>
          <p:cNvPr id="10" name="Text 7"/>
          <p:cNvSpPr/>
          <p:nvPr/>
        </p:nvSpPr>
        <p:spPr>
          <a:xfrm>
            <a:off x="1280160" y="2952865"/>
            <a:ext cx="1371600" cy="365760"/>
          </a:xfrm>
          <a:prstGeom prst="rect">
            <a:avLst/>
          </a:prstGeom>
          <a:noFill/>
          <a:ln/>
        </p:spPr>
        <p:txBody>
          <a:bodyPr wrap="square" lIns="0" tIns="0" rIns="0" bIns="0" rtlCol="0" anchor="ctr"/>
          <a:lstStyle/>
          <a:p>
            <a:pPr marL="0" indent="0">
              <a:buNone/>
            </a:pPr>
            <a:r>
              <a:rPr lang="pt-BR" sz="2000" b="1" noProof="0" dirty="0">
                <a:solidFill>
                  <a:srgbClr val="1B2260"/>
                </a:solidFill>
                <a:latin typeface="Arial" pitchFamily="34" charset="0"/>
                <a:ea typeface="Arial" pitchFamily="34" charset="-122"/>
                <a:cs typeface="Arial" pitchFamily="34" charset="-120"/>
              </a:rPr>
              <a:t>Penal</a:t>
            </a:r>
            <a:endParaRPr lang="pt-BR" sz="2000" noProof="0" dirty="0"/>
          </a:p>
        </p:txBody>
      </p:sp>
      <p:sp>
        <p:nvSpPr>
          <p:cNvPr id="11" name="Text 8"/>
          <p:cNvSpPr/>
          <p:nvPr/>
        </p:nvSpPr>
        <p:spPr>
          <a:xfrm>
            <a:off x="2578608" y="2883754"/>
            <a:ext cx="1280160" cy="365760"/>
          </a:xfrm>
          <a:prstGeom prst="rect">
            <a:avLst/>
          </a:prstGeom>
          <a:noFill/>
          <a:ln/>
        </p:spPr>
        <p:txBody>
          <a:bodyPr wrap="square" lIns="0" tIns="0" rIns="0" bIns="0" rtlCol="0" anchor="ctr"/>
          <a:lstStyle/>
          <a:p>
            <a:pPr marL="0" indent="0" algn="r">
              <a:buNone/>
            </a:pPr>
            <a:r>
              <a:rPr lang="pt-BR" sz="2000" b="1" noProof="0" dirty="0">
                <a:solidFill>
                  <a:srgbClr val="8A6206"/>
                </a:solidFill>
                <a:latin typeface="Arial" pitchFamily="34" charset="0"/>
                <a:ea typeface="Arial" pitchFamily="34" charset="-122"/>
                <a:cs typeface="Arial" pitchFamily="34" charset="-120"/>
              </a:rPr>
              <a:t>Civil</a:t>
            </a:r>
            <a:endParaRPr lang="pt-BR" sz="2000" noProof="0" dirty="0"/>
          </a:p>
        </p:txBody>
      </p:sp>
      <p:sp>
        <p:nvSpPr>
          <p:cNvPr id="12" name="Text 9"/>
          <p:cNvSpPr/>
          <p:nvPr/>
        </p:nvSpPr>
        <p:spPr>
          <a:xfrm>
            <a:off x="1508760" y="4713732"/>
            <a:ext cx="2286000" cy="365760"/>
          </a:xfrm>
          <a:prstGeom prst="rect">
            <a:avLst/>
          </a:prstGeom>
          <a:noFill/>
          <a:ln/>
        </p:spPr>
        <p:txBody>
          <a:bodyPr wrap="square" lIns="0" tIns="0" rIns="0" bIns="0" rtlCol="0" anchor="ctr"/>
          <a:lstStyle/>
          <a:p>
            <a:pPr marL="0" indent="0" algn="ctr">
              <a:buNone/>
            </a:pPr>
            <a:r>
              <a:rPr lang="pt-BR" sz="2000" b="1" noProof="0" dirty="0">
                <a:solidFill>
                  <a:srgbClr val="8F1213"/>
                </a:solidFill>
                <a:latin typeface="Arial" pitchFamily="34" charset="0"/>
                <a:ea typeface="Arial" pitchFamily="34" charset="-122"/>
                <a:cs typeface="Arial" pitchFamily="34" charset="-120"/>
              </a:rPr>
              <a:t>Administrativa</a:t>
            </a:r>
            <a:endParaRPr lang="pt-BR" sz="2000" noProof="0" dirty="0"/>
          </a:p>
        </p:txBody>
      </p:sp>
      <p:sp>
        <p:nvSpPr>
          <p:cNvPr id="13" name="Shape 10"/>
          <p:cNvSpPr/>
          <p:nvPr/>
        </p:nvSpPr>
        <p:spPr>
          <a:xfrm>
            <a:off x="5760720" y="1828800"/>
            <a:ext cx="5852160" cy="1851660"/>
          </a:xfrm>
          <a:prstGeom prst="roundRect">
            <a:avLst>
              <a:gd name="adj" fmla="val 4444"/>
            </a:avLst>
          </a:prstGeom>
          <a:solidFill>
            <a:srgbClr val="F1F2F8"/>
          </a:solidFill>
          <a:ln w="9525">
            <a:solidFill>
              <a:srgbClr val="D8DAE8"/>
            </a:solidFill>
            <a:prstDash val="solid"/>
          </a:ln>
        </p:spPr>
        <p:txBody>
          <a:bodyPr/>
          <a:lstStyle/>
          <a:p>
            <a:endParaRPr lang="pt-BR" noProof="0" dirty="0"/>
          </a:p>
        </p:txBody>
      </p:sp>
      <p:sp>
        <p:nvSpPr>
          <p:cNvPr id="14" name="Shape 11"/>
          <p:cNvSpPr/>
          <p:nvPr/>
        </p:nvSpPr>
        <p:spPr>
          <a:xfrm>
            <a:off x="5998464" y="2048256"/>
            <a:ext cx="420624" cy="420624"/>
          </a:xfrm>
          <a:prstGeom prst="ellipse">
            <a:avLst/>
          </a:prstGeom>
          <a:solidFill>
            <a:srgbClr val="26348C"/>
          </a:solidFill>
          <a:ln/>
        </p:spPr>
        <p:txBody>
          <a:bodyPr/>
          <a:lstStyle/>
          <a:p>
            <a:endParaRPr lang="pt-BR" noProof="0" dirty="0"/>
          </a:p>
        </p:txBody>
      </p:sp>
      <p:pic>
        <p:nvPicPr>
          <p:cNvPr id="15" name="Image 1" descr="icons/layers_w.png"/>
          <p:cNvPicPr>
            <a:picLocks noChangeAspect="1"/>
          </p:cNvPicPr>
          <p:nvPr/>
        </p:nvPicPr>
        <p:blipFill>
          <a:blip r:embed="rId3"/>
          <a:stretch>
            <a:fillRect/>
          </a:stretch>
        </p:blipFill>
        <p:spPr>
          <a:xfrm>
            <a:off x="6103620" y="2153412"/>
            <a:ext cx="210312" cy="210312"/>
          </a:xfrm>
          <a:prstGeom prst="rect">
            <a:avLst/>
          </a:prstGeom>
        </p:spPr>
      </p:pic>
      <p:sp>
        <p:nvSpPr>
          <p:cNvPr id="16" name="Text 12"/>
          <p:cNvSpPr/>
          <p:nvPr/>
        </p:nvSpPr>
        <p:spPr>
          <a:xfrm>
            <a:off x="5998464" y="2596896"/>
            <a:ext cx="5394960" cy="310896"/>
          </a:xfrm>
          <a:prstGeom prst="rect">
            <a:avLst/>
          </a:prstGeom>
          <a:noFill/>
          <a:ln/>
        </p:spPr>
        <p:txBody>
          <a:bodyPr wrap="square" lIns="0" tIns="0" rIns="0" bIns="0" rtlCol="0" anchor="t"/>
          <a:lstStyle/>
          <a:p>
            <a:pPr marL="0" indent="0">
              <a:buNone/>
            </a:pPr>
            <a:r>
              <a:rPr lang="pt-BR" sz="1500" b="1" noProof="0" dirty="0">
                <a:solidFill>
                  <a:srgbClr val="26348C"/>
                </a:solidFill>
                <a:latin typeface="Arial" pitchFamily="34" charset="0"/>
                <a:ea typeface="Arial" pitchFamily="34" charset="-122"/>
                <a:cs typeface="Arial" pitchFamily="34" charset="-120"/>
              </a:rPr>
              <a:t>Regra: independência e cumulação</a:t>
            </a:r>
            <a:endParaRPr lang="pt-BR" sz="1500" noProof="0" dirty="0"/>
          </a:p>
        </p:txBody>
      </p:sp>
      <p:sp>
        <p:nvSpPr>
          <p:cNvPr id="17" name="Text 13"/>
          <p:cNvSpPr/>
          <p:nvPr/>
        </p:nvSpPr>
        <p:spPr>
          <a:xfrm>
            <a:off x="5998464" y="2907792"/>
            <a:ext cx="5394960" cy="64465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As sanções civis, penais e administrativas são independentes entre si e podem cumular-se (art. 5º, p. único, da LCE 491/2010).</a:t>
            </a:r>
            <a:endParaRPr lang="pt-BR" sz="1300" noProof="0" dirty="0"/>
          </a:p>
        </p:txBody>
      </p:sp>
      <p:sp>
        <p:nvSpPr>
          <p:cNvPr id="18" name="Shape 14"/>
          <p:cNvSpPr/>
          <p:nvPr/>
        </p:nvSpPr>
        <p:spPr>
          <a:xfrm>
            <a:off x="5760720" y="4000500"/>
            <a:ext cx="5852160" cy="1851660"/>
          </a:xfrm>
          <a:prstGeom prst="roundRect">
            <a:avLst>
              <a:gd name="adj" fmla="val 4444"/>
            </a:avLst>
          </a:prstGeom>
          <a:solidFill>
            <a:srgbClr val="FAE9E9"/>
          </a:solidFill>
          <a:ln w="9525">
            <a:solidFill>
              <a:srgbClr val="EBC7C7"/>
            </a:solidFill>
            <a:prstDash val="solid"/>
          </a:ln>
        </p:spPr>
        <p:txBody>
          <a:bodyPr/>
          <a:lstStyle/>
          <a:p>
            <a:endParaRPr lang="pt-BR" noProof="0" dirty="0"/>
          </a:p>
        </p:txBody>
      </p:sp>
      <p:sp>
        <p:nvSpPr>
          <p:cNvPr id="19" name="Shape 15"/>
          <p:cNvSpPr/>
          <p:nvPr/>
        </p:nvSpPr>
        <p:spPr>
          <a:xfrm>
            <a:off x="5998464" y="4219956"/>
            <a:ext cx="420624" cy="420624"/>
          </a:xfrm>
          <a:prstGeom prst="ellipse">
            <a:avLst/>
          </a:prstGeom>
          <a:solidFill>
            <a:srgbClr val="C21819"/>
          </a:solidFill>
          <a:ln/>
        </p:spPr>
        <p:txBody>
          <a:bodyPr/>
          <a:lstStyle/>
          <a:p>
            <a:endParaRPr lang="pt-BR" noProof="0" dirty="0"/>
          </a:p>
        </p:txBody>
      </p:sp>
      <p:pic>
        <p:nvPicPr>
          <p:cNvPr id="20" name="Image 2" descr="icons/unlink_w.png"/>
          <p:cNvPicPr>
            <a:picLocks noChangeAspect="1"/>
          </p:cNvPicPr>
          <p:nvPr/>
        </p:nvPicPr>
        <p:blipFill>
          <a:blip r:embed="rId4"/>
          <a:stretch>
            <a:fillRect/>
          </a:stretch>
        </p:blipFill>
        <p:spPr>
          <a:xfrm>
            <a:off x="6103620" y="4325112"/>
            <a:ext cx="210312" cy="210312"/>
          </a:xfrm>
          <a:prstGeom prst="rect">
            <a:avLst/>
          </a:prstGeom>
        </p:spPr>
      </p:pic>
      <p:sp>
        <p:nvSpPr>
          <p:cNvPr id="21" name="Text 16"/>
          <p:cNvSpPr/>
          <p:nvPr/>
        </p:nvSpPr>
        <p:spPr>
          <a:xfrm>
            <a:off x="5998464" y="4768596"/>
            <a:ext cx="5394960" cy="310896"/>
          </a:xfrm>
          <a:prstGeom prst="rect">
            <a:avLst/>
          </a:prstGeom>
          <a:noFill/>
          <a:ln/>
        </p:spPr>
        <p:txBody>
          <a:bodyPr wrap="square" lIns="0" tIns="0" rIns="0" bIns="0" rtlCol="0" anchor="t"/>
          <a:lstStyle/>
          <a:p>
            <a:pPr marL="0" indent="0">
              <a:buNone/>
            </a:pPr>
            <a:r>
              <a:rPr lang="pt-BR" sz="1500" b="1" noProof="0" dirty="0">
                <a:solidFill>
                  <a:srgbClr val="8F1213"/>
                </a:solidFill>
                <a:latin typeface="Arial" pitchFamily="34" charset="0"/>
                <a:ea typeface="Arial" pitchFamily="34" charset="-122"/>
                <a:cs typeface="Arial" pitchFamily="34" charset="-120"/>
              </a:rPr>
              <a:t>Exceção</a:t>
            </a:r>
            <a:endParaRPr lang="pt-BR" sz="1500" noProof="0" dirty="0"/>
          </a:p>
        </p:txBody>
      </p:sp>
      <p:sp>
        <p:nvSpPr>
          <p:cNvPr id="22" name="Text 17"/>
          <p:cNvSpPr/>
          <p:nvPr/>
        </p:nvSpPr>
        <p:spPr>
          <a:xfrm>
            <a:off x="5998464" y="5079492"/>
            <a:ext cx="5394960" cy="64465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Sentença penal absolutória que negue a existência do fato ou sua autoria (art. 7º da LCE 491/2010).</a:t>
            </a:r>
            <a:endParaRPr lang="pt-BR" sz="1300" noProof="0" dirty="0"/>
          </a:p>
        </p:txBody>
      </p:sp>
      <p:pic>
        <p:nvPicPr>
          <p:cNvPr id="23" name="Imagem 22">
            <a:extLst>
              <a:ext uri="{FF2B5EF4-FFF2-40B4-BE49-F238E27FC236}">
                <a16:creationId xmlns:a16="http://schemas.microsoft.com/office/drawing/2014/main" id="{AE1B4C32-D872-5BC5-982D-CA4C979B66CB}"/>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BA0305DA-D86C-486C-ABEA-A31955D8384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07375D79-2830-473A-B01C-3F77E19C11A1}"/>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0" name="Imagem 29">
            <a:extLst>
              <a:ext uri="{FF2B5EF4-FFF2-40B4-BE49-F238E27FC236}">
                <a16:creationId xmlns:a16="http://schemas.microsoft.com/office/drawing/2014/main" id="{015A8975-3FB3-42C8-5640-3936AD8773C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FUNDAMENTOS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Independência das instâncias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5</a:t>
            </a:r>
            <a:endParaRPr lang="pt-BR" sz="900" noProof="0" dirty="0"/>
          </a:p>
        </p:txBody>
      </p:sp>
      <p:sp>
        <p:nvSpPr>
          <p:cNvPr id="7" name="Shape 4"/>
          <p:cNvSpPr/>
          <p:nvPr/>
        </p:nvSpPr>
        <p:spPr>
          <a:xfrm>
            <a:off x="822960" y="2011680"/>
            <a:ext cx="566928" cy="566928"/>
          </a:xfrm>
          <a:prstGeom prst="ellipse">
            <a:avLst/>
          </a:prstGeom>
          <a:solidFill>
            <a:srgbClr val="26348C"/>
          </a:solidFill>
          <a:ln/>
        </p:spPr>
        <p:txBody>
          <a:bodyPr/>
          <a:lstStyle/>
          <a:p>
            <a:endParaRPr lang="pt-BR" noProof="0" dirty="0"/>
          </a:p>
        </p:txBody>
      </p:sp>
      <p:pic>
        <p:nvPicPr>
          <p:cNvPr id="8" name="Image 1" descr="icons/balance_w.png"/>
          <p:cNvPicPr>
            <a:picLocks noChangeAspect="1"/>
          </p:cNvPicPr>
          <p:nvPr/>
        </p:nvPicPr>
        <p:blipFill>
          <a:blip r:embed="rId3"/>
          <a:stretch>
            <a:fillRect/>
          </a:stretch>
        </p:blipFill>
        <p:spPr>
          <a:xfrm>
            <a:off x="959023" y="2147743"/>
            <a:ext cx="294803" cy="294803"/>
          </a:xfrm>
          <a:prstGeom prst="rect">
            <a:avLst/>
          </a:prstGeom>
        </p:spPr>
      </p:pic>
      <p:sp>
        <p:nvSpPr>
          <p:cNvPr id="9" name="Text 5"/>
          <p:cNvSpPr/>
          <p:nvPr/>
        </p:nvSpPr>
        <p:spPr>
          <a:xfrm>
            <a:off x="1645920" y="1956816"/>
            <a:ext cx="9765792" cy="292608"/>
          </a:xfrm>
          <a:prstGeom prst="rect">
            <a:avLst/>
          </a:prstGeom>
          <a:noFill/>
          <a:ln/>
        </p:spPr>
        <p:txBody>
          <a:bodyPr wrap="square" lIns="0" tIns="0" rIns="0" bIns="0" rtlCol="0" anchor="ctr"/>
          <a:lstStyle/>
          <a:p>
            <a:pPr marL="0" indent="0">
              <a:buNone/>
            </a:pPr>
            <a:r>
              <a:rPr lang="pt-BR" sz="1600" b="1" noProof="0" dirty="0">
                <a:solidFill>
                  <a:srgbClr val="23264A"/>
                </a:solidFill>
                <a:latin typeface="Arial" pitchFamily="34" charset="0"/>
                <a:ea typeface="Arial" pitchFamily="34" charset="-122"/>
                <a:cs typeface="Arial" pitchFamily="34" charset="-120"/>
              </a:rPr>
              <a:t>Julgamento de contas pelo Tribunal de Contas</a:t>
            </a:r>
            <a:endParaRPr lang="pt-BR" sz="1600" noProof="0" dirty="0"/>
          </a:p>
        </p:txBody>
      </p:sp>
      <p:sp>
        <p:nvSpPr>
          <p:cNvPr id="10" name="Text 6"/>
          <p:cNvSpPr/>
          <p:nvPr/>
        </p:nvSpPr>
        <p:spPr>
          <a:xfrm>
            <a:off x="1645920" y="2231136"/>
            <a:ext cx="976579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 julgamento de contas regulares pelo Tribunal de Contas não tem repercussão na instância disciplinar.</a:t>
            </a:r>
            <a:endParaRPr lang="pt-BR" sz="1400" noProof="0" dirty="0"/>
          </a:p>
        </p:txBody>
      </p:sp>
      <p:sp>
        <p:nvSpPr>
          <p:cNvPr id="11" name="Shape 7"/>
          <p:cNvSpPr/>
          <p:nvPr/>
        </p:nvSpPr>
        <p:spPr>
          <a:xfrm>
            <a:off x="822960" y="3611880"/>
            <a:ext cx="566928" cy="566928"/>
          </a:xfrm>
          <a:prstGeom prst="ellipse">
            <a:avLst/>
          </a:prstGeom>
          <a:solidFill>
            <a:srgbClr val="C21819"/>
          </a:solidFill>
          <a:ln/>
        </p:spPr>
        <p:txBody>
          <a:bodyPr/>
          <a:lstStyle/>
          <a:p>
            <a:endParaRPr lang="pt-BR" noProof="0" dirty="0"/>
          </a:p>
        </p:txBody>
      </p:sp>
      <p:pic>
        <p:nvPicPr>
          <p:cNvPr id="12" name="Image 2" descr="icons/envelope_w.png"/>
          <p:cNvPicPr>
            <a:picLocks noChangeAspect="1"/>
          </p:cNvPicPr>
          <p:nvPr/>
        </p:nvPicPr>
        <p:blipFill>
          <a:blip r:embed="rId4"/>
          <a:stretch>
            <a:fillRect/>
          </a:stretch>
        </p:blipFill>
        <p:spPr>
          <a:xfrm>
            <a:off x="959023" y="3747943"/>
            <a:ext cx="294803" cy="294803"/>
          </a:xfrm>
          <a:prstGeom prst="rect">
            <a:avLst/>
          </a:prstGeom>
        </p:spPr>
      </p:pic>
      <p:sp>
        <p:nvSpPr>
          <p:cNvPr id="13" name="Text 8"/>
          <p:cNvSpPr/>
          <p:nvPr/>
        </p:nvSpPr>
        <p:spPr>
          <a:xfrm>
            <a:off x="1645920" y="3557016"/>
            <a:ext cx="9765792" cy="292608"/>
          </a:xfrm>
          <a:prstGeom prst="rect">
            <a:avLst/>
          </a:prstGeom>
          <a:noFill/>
          <a:ln/>
        </p:spPr>
        <p:txBody>
          <a:bodyPr wrap="square" lIns="0" tIns="0" rIns="0" bIns="0" rtlCol="0" anchor="ctr"/>
          <a:lstStyle/>
          <a:p>
            <a:pPr marL="0" indent="0">
              <a:buNone/>
            </a:pPr>
            <a:r>
              <a:rPr lang="pt-BR" sz="1600" b="1" noProof="0" dirty="0">
                <a:solidFill>
                  <a:srgbClr val="23264A"/>
                </a:solidFill>
                <a:latin typeface="Arial" pitchFamily="34" charset="0"/>
                <a:ea typeface="Arial" pitchFamily="34" charset="-122"/>
                <a:cs typeface="Arial" pitchFamily="34" charset="-120"/>
              </a:rPr>
              <a:t>Indícios de crime ou contravenção penal</a:t>
            </a:r>
            <a:endParaRPr lang="pt-BR" sz="1600" noProof="0" dirty="0"/>
          </a:p>
        </p:txBody>
      </p:sp>
      <p:sp>
        <p:nvSpPr>
          <p:cNvPr id="14" name="Text 9"/>
          <p:cNvSpPr/>
          <p:nvPr/>
        </p:nvSpPr>
        <p:spPr>
          <a:xfrm>
            <a:off x="1645920" y="3831336"/>
            <a:ext cx="976579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 houver indícios de crime ou contravenção penal, cópia dos autos deve ser enviada ao Ministério Público pela autoridade competente (arts. 23, p. único, e 62 da LCE 491/2010).</a:t>
            </a:r>
            <a:endParaRPr lang="pt-BR" sz="1400" noProof="0" dirty="0"/>
          </a:p>
        </p:txBody>
      </p:sp>
      <p:pic>
        <p:nvPicPr>
          <p:cNvPr id="15" name="Imagem 14">
            <a:extLst>
              <a:ext uri="{FF2B5EF4-FFF2-40B4-BE49-F238E27FC236}">
                <a16:creationId xmlns:a16="http://schemas.microsoft.com/office/drawing/2014/main" id="{8BFF6357-CDC8-1979-C87F-99AC43FB7A3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718E437C-CFF2-138C-E9EA-CDD8E73B476F}"/>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0" name="Imagem 19">
            <a:extLst>
              <a:ext uri="{FF2B5EF4-FFF2-40B4-BE49-F238E27FC236}">
                <a16:creationId xmlns:a16="http://schemas.microsoft.com/office/drawing/2014/main" id="{BAD02C84-63E5-2BA9-8D39-060AF8DA7970}"/>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2" name="Imagem 21">
            <a:extLst>
              <a:ext uri="{FF2B5EF4-FFF2-40B4-BE49-F238E27FC236}">
                <a16:creationId xmlns:a16="http://schemas.microsoft.com/office/drawing/2014/main" id="{EC86716A-401A-AE45-BD08-1A77B93B35F2}"/>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FUNDAMENTOS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Princípios aplicáveis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6</a:t>
            </a:r>
            <a:endParaRPr lang="pt-BR" sz="900" noProof="0" dirty="0"/>
          </a:p>
        </p:txBody>
      </p:sp>
      <p:sp>
        <p:nvSpPr>
          <p:cNvPr id="7" name="Shape 4"/>
          <p:cNvSpPr/>
          <p:nvPr/>
        </p:nvSpPr>
        <p:spPr>
          <a:xfrm>
            <a:off x="566928" y="1691640"/>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04672" y="1911096"/>
            <a:ext cx="420624" cy="420624"/>
          </a:xfrm>
          <a:prstGeom prst="ellipse">
            <a:avLst/>
          </a:prstGeom>
          <a:solidFill>
            <a:srgbClr val="26348C"/>
          </a:solidFill>
          <a:ln/>
        </p:spPr>
        <p:txBody>
          <a:bodyPr/>
          <a:lstStyle/>
          <a:p>
            <a:endParaRPr lang="pt-BR" sz="1400" noProof="0" dirty="0"/>
          </a:p>
        </p:txBody>
      </p:sp>
      <p:pic>
        <p:nvPicPr>
          <p:cNvPr id="9" name="Image 1" descr="icons/comments_w.png"/>
          <p:cNvPicPr>
            <a:picLocks noChangeAspect="1"/>
          </p:cNvPicPr>
          <p:nvPr/>
        </p:nvPicPr>
        <p:blipFill>
          <a:blip r:embed="rId3"/>
          <a:stretch>
            <a:fillRect/>
          </a:stretch>
        </p:blipFill>
        <p:spPr>
          <a:xfrm>
            <a:off x="909828" y="2016252"/>
            <a:ext cx="210312" cy="210312"/>
          </a:xfrm>
          <a:prstGeom prst="rect">
            <a:avLst/>
          </a:prstGeom>
        </p:spPr>
      </p:pic>
      <p:sp>
        <p:nvSpPr>
          <p:cNvPr id="10" name="Text 6"/>
          <p:cNvSpPr/>
          <p:nvPr/>
        </p:nvSpPr>
        <p:spPr>
          <a:xfrm>
            <a:off x="804672" y="2459736"/>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Informalismo moderado</a:t>
            </a:r>
            <a:endParaRPr lang="pt-BR" sz="1400" noProof="0" dirty="0"/>
          </a:p>
        </p:txBody>
      </p:sp>
      <p:sp>
        <p:nvSpPr>
          <p:cNvPr id="11" name="Text 7"/>
          <p:cNvSpPr/>
          <p:nvPr/>
        </p:nvSpPr>
        <p:spPr>
          <a:xfrm>
            <a:off x="804672" y="2962656"/>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Dispensa formas rígidas.</a:t>
            </a:r>
            <a:endParaRPr lang="pt-BR" sz="1400" noProof="0" dirty="0"/>
          </a:p>
        </p:txBody>
      </p:sp>
      <p:sp>
        <p:nvSpPr>
          <p:cNvPr id="12" name="Shape 8"/>
          <p:cNvSpPr/>
          <p:nvPr/>
        </p:nvSpPr>
        <p:spPr>
          <a:xfrm>
            <a:off x="3392424" y="1691640"/>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13" name="Shape 9"/>
          <p:cNvSpPr/>
          <p:nvPr/>
        </p:nvSpPr>
        <p:spPr>
          <a:xfrm>
            <a:off x="3630168" y="1911096"/>
            <a:ext cx="420624" cy="420624"/>
          </a:xfrm>
          <a:prstGeom prst="ellipse">
            <a:avLst/>
          </a:prstGeom>
          <a:solidFill>
            <a:srgbClr val="E7A71F"/>
          </a:solidFill>
          <a:ln/>
        </p:spPr>
        <p:txBody>
          <a:bodyPr/>
          <a:lstStyle/>
          <a:p>
            <a:endParaRPr lang="pt-BR" sz="1400" noProof="0" dirty="0"/>
          </a:p>
        </p:txBody>
      </p:sp>
      <p:pic>
        <p:nvPicPr>
          <p:cNvPr id="14" name="Image 2" descr="icons/search_w.png"/>
          <p:cNvPicPr>
            <a:picLocks noChangeAspect="1"/>
          </p:cNvPicPr>
          <p:nvPr/>
        </p:nvPicPr>
        <p:blipFill>
          <a:blip r:embed="rId4"/>
          <a:stretch>
            <a:fillRect/>
          </a:stretch>
        </p:blipFill>
        <p:spPr>
          <a:xfrm>
            <a:off x="3735324" y="2016252"/>
            <a:ext cx="210312" cy="210312"/>
          </a:xfrm>
          <a:prstGeom prst="rect">
            <a:avLst/>
          </a:prstGeom>
        </p:spPr>
      </p:pic>
      <p:sp>
        <p:nvSpPr>
          <p:cNvPr id="15" name="Text 10"/>
          <p:cNvSpPr/>
          <p:nvPr/>
        </p:nvSpPr>
        <p:spPr>
          <a:xfrm>
            <a:off x="3630168" y="2459736"/>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Verdade material</a:t>
            </a:r>
            <a:endParaRPr lang="pt-BR" sz="1400" noProof="0" dirty="0"/>
          </a:p>
        </p:txBody>
      </p:sp>
      <p:sp>
        <p:nvSpPr>
          <p:cNvPr id="16" name="Text 11"/>
          <p:cNvSpPr/>
          <p:nvPr/>
        </p:nvSpPr>
        <p:spPr>
          <a:xfrm>
            <a:off x="3630168" y="2962656"/>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Não admite a verdade sabida.</a:t>
            </a:r>
            <a:endParaRPr lang="pt-BR" sz="1400" noProof="0" dirty="0"/>
          </a:p>
        </p:txBody>
      </p:sp>
      <p:sp>
        <p:nvSpPr>
          <p:cNvPr id="17" name="Shape 12"/>
          <p:cNvSpPr/>
          <p:nvPr/>
        </p:nvSpPr>
        <p:spPr>
          <a:xfrm>
            <a:off x="6217920" y="1691640"/>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18" name="Shape 13"/>
          <p:cNvSpPr/>
          <p:nvPr/>
        </p:nvSpPr>
        <p:spPr>
          <a:xfrm>
            <a:off x="6455664" y="1911096"/>
            <a:ext cx="420624" cy="420624"/>
          </a:xfrm>
          <a:prstGeom prst="ellipse">
            <a:avLst/>
          </a:prstGeom>
          <a:solidFill>
            <a:srgbClr val="C21819"/>
          </a:solidFill>
          <a:ln/>
        </p:spPr>
        <p:txBody>
          <a:bodyPr/>
          <a:lstStyle/>
          <a:p>
            <a:endParaRPr lang="pt-BR" sz="1400" noProof="0" dirty="0"/>
          </a:p>
        </p:txBody>
      </p:sp>
      <p:pic>
        <p:nvPicPr>
          <p:cNvPr id="19" name="Image 3" descr="icons/usershield_w.png"/>
          <p:cNvPicPr>
            <a:picLocks noChangeAspect="1"/>
          </p:cNvPicPr>
          <p:nvPr/>
        </p:nvPicPr>
        <p:blipFill>
          <a:blip r:embed="rId5"/>
          <a:stretch>
            <a:fillRect/>
          </a:stretch>
        </p:blipFill>
        <p:spPr>
          <a:xfrm>
            <a:off x="6560820" y="2016252"/>
            <a:ext cx="210312" cy="210312"/>
          </a:xfrm>
          <a:prstGeom prst="rect">
            <a:avLst/>
          </a:prstGeom>
        </p:spPr>
      </p:pic>
      <p:sp>
        <p:nvSpPr>
          <p:cNvPr id="20" name="Text 14"/>
          <p:cNvSpPr/>
          <p:nvPr/>
        </p:nvSpPr>
        <p:spPr>
          <a:xfrm>
            <a:off x="6455664" y="2459736"/>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Presunção de inocência</a:t>
            </a:r>
            <a:endParaRPr lang="pt-BR" sz="1400" noProof="0" dirty="0"/>
          </a:p>
        </p:txBody>
      </p:sp>
      <p:sp>
        <p:nvSpPr>
          <p:cNvPr id="21" name="Text 15"/>
          <p:cNvSpPr/>
          <p:nvPr/>
        </p:nvSpPr>
        <p:spPr>
          <a:xfrm>
            <a:off x="6455664" y="2962656"/>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Regra de tratamento e de julgamento.</a:t>
            </a:r>
            <a:endParaRPr lang="pt-BR" sz="1400" noProof="0" dirty="0"/>
          </a:p>
        </p:txBody>
      </p:sp>
      <p:sp>
        <p:nvSpPr>
          <p:cNvPr id="22" name="Shape 16"/>
          <p:cNvSpPr/>
          <p:nvPr/>
        </p:nvSpPr>
        <p:spPr>
          <a:xfrm>
            <a:off x="9043416" y="1691640"/>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23" name="Shape 17"/>
          <p:cNvSpPr/>
          <p:nvPr/>
        </p:nvSpPr>
        <p:spPr>
          <a:xfrm>
            <a:off x="9281160" y="1911096"/>
            <a:ext cx="420624" cy="420624"/>
          </a:xfrm>
          <a:prstGeom prst="ellipse">
            <a:avLst/>
          </a:prstGeom>
          <a:solidFill>
            <a:srgbClr val="901F4D"/>
          </a:solidFill>
          <a:ln/>
        </p:spPr>
        <p:txBody>
          <a:bodyPr/>
          <a:lstStyle/>
          <a:p>
            <a:endParaRPr lang="pt-BR" sz="1400" noProof="0" dirty="0"/>
          </a:p>
        </p:txBody>
      </p:sp>
      <p:pic>
        <p:nvPicPr>
          <p:cNvPr id="24" name="Image 4" descr="icons/pen_w.png"/>
          <p:cNvPicPr>
            <a:picLocks noChangeAspect="1"/>
          </p:cNvPicPr>
          <p:nvPr/>
        </p:nvPicPr>
        <p:blipFill>
          <a:blip r:embed="rId6"/>
          <a:stretch>
            <a:fillRect/>
          </a:stretch>
        </p:blipFill>
        <p:spPr>
          <a:xfrm>
            <a:off x="9386316" y="2016252"/>
            <a:ext cx="210312" cy="210312"/>
          </a:xfrm>
          <a:prstGeom prst="rect">
            <a:avLst/>
          </a:prstGeom>
        </p:spPr>
      </p:pic>
      <p:sp>
        <p:nvSpPr>
          <p:cNvPr id="25" name="Text 18"/>
          <p:cNvSpPr/>
          <p:nvPr/>
        </p:nvSpPr>
        <p:spPr>
          <a:xfrm>
            <a:off x="9281160" y="2459736"/>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Motivação</a:t>
            </a:r>
            <a:endParaRPr lang="pt-BR" sz="1400" noProof="0" dirty="0"/>
          </a:p>
        </p:txBody>
      </p:sp>
      <p:sp>
        <p:nvSpPr>
          <p:cNvPr id="26" name="Text 19"/>
          <p:cNvSpPr/>
          <p:nvPr/>
        </p:nvSpPr>
        <p:spPr>
          <a:xfrm>
            <a:off x="9281160" y="2962656"/>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Razões das decisões devem ser explicitadas.</a:t>
            </a:r>
            <a:endParaRPr lang="pt-BR" sz="1400" noProof="0" dirty="0"/>
          </a:p>
        </p:txBody>
      </p:sp>
      <p:sp>
        <p:nvSpPr>
          <p:cNvPr id="27" name="Shape 20"/>
          <p:cNvSpPr/>
          <p:nvPr/>
        </p:nvSpPr>
        <p:spPr>
          <a:xfrm>
            <a:off x="566928" y="4050792"/>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28" name="Shape 21"/>
          <p:cNvSpPr/>
          <p:nvPr/>
        </p:nvSpPr>
        <p:spPr>
          <a:xfrm>
            <a:off x="804672" y="4270248"/>
            <a:ext cx="420624" cy="420624"/>
          </a:xfrm>
          <a:prstGeom prst="ellipse">
            <a:avLst/>
          </a:prstGeom>
          <a:solidFill>
            <a:srgbClr val="26348C"/>
          </a:solidFill>
          <a:ln/>
        </p:spPr>
        <p:txBody>
          <a:bodyPr/>
          <a:lstStyle/>
          <a:p>
            <a:endParaRPr lang="pt-BR" sz="1400" noProof="0" dirty="0"/>
          </a:p>
        </p:txBody>
      </p:sp>
      <p:pic>
        <p:nvPicPr>
          <p:cNvPr id="29" name="Image 5" descr="icons/exchange_w.png"/>
          <p:cNvPicPr>
            <a:picLocks noChangeAspect="1"/>
          </p:cNvPicPr>
          <p:nvPr/>
        </p:nvPicPr>
        <p:blipFill>
          <a:blip r:embed="rId7"/>
          <a:stretch>
            <a:fillRect/>
          </a:stretch>
        </p:blipFill>
        <p:spPr>
          <a:xfrm>
            <a:off x="909828" y="4375404"/>
            <a:ext cx="210312" cy="210312"/>
          </a:xfrm>
          <a:prstGeom prst="rect">
            <a:avLst/>
          </a:prstGeom>
        </p:spPr>
      </p:pic>
      <p:sp>
        <p:nvSpPr>
          <p:cNvPr id="30" name="Text 22"/>
          <p:cNvSpPr/>
          <p:nvPr/>
        </p:nvSpPr>
        <p:spPr>
          <a:xfrm>
            <a:off x="804672" y="4818888"/>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Contraditório</a:t>
            </a:r>
            <a:endParaRPr lang="pt-BR" sz="1400" noProof="0" dirty="0"/>
          </a:p>
        </p:txBody>
      </p:sp>
      <p:sp>
        <p:nvSpPr>
          <p:cNvPr id="31" name="Text 23"/>
          <p:cNvSpPr/>
          <p:nvPr/>
        </p:nvSpPr>
        <p:spPr>
          <a:xfrm>
            <a:off x="804672" y="5321808"/>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Comunicação, participação e interferência.</a:t>
            </a:r>
            <a:endParaRPr lang="pt-BR" sz="1400" noProof="0" dirty="0"/>
          </a:p>
        </p:txBody>
      </p:sp>
      <p:sp>
        <p:nvSpPr>
          <p:cNvPr id="32" name="Shape 24"/>
          <p:cNvSpPr/>
          <p:nvPr/>
        </p:nvSpPr>
        <p:spPr>
          <a:xfrm>
            <a:off x="3392424" y="4050792"/>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33" name="Shape 25"/>
          <p:cNvSpPr/>
          <p:nvPr/>
        </p:nvSpPr>
        <p:spPr>
          <a:xfrm>
            <a:off x="3630168" y="4270248"/>
            <a:ext cx="420624" cy="420624"/>
          </a:xfrm>
          <a:prstGeom prst="ellipse">
            <a:avLst/>
          </a:prstGeom>
          <a:solidFill>
            <a:srgbClr val="E7A71F"/>
          </a:solidFill>
          <a:ln/>
        </p:spPr>
        <p:txBody>
          <a:bodyPr/>
          <a:lstStyle/>
          <a:p>
            <a:endParaRPr lang="pt-BR" sz="1400" noProof="0" dirty="0"/>
          </a:p>
        </p:txBody>
      </p:sp>
      <p:pic>
        <p:nvPicPr>
          <p:cNvPr id="34" name="Image 6" descr="icons/shield_w.png"/>
          <p:cNvPicPr>
            <a:picLocks noChangeAspect="1"/>
          </p:cNvPicPr>
          <p:nvPr/>
        </p:nvPicPr>
        <p:blipFill>
          <a:blip r:embed="rId8"/>
          <a:stretch>
            <a:fillRect/>
          </a:stretch>
        </p:blipFill>
        <p:spPr>
          <a:xfrm>
            <a:off x="3735324" y="4375404"/>
            <a:ext cx="210312" cy="210312"/>
          </a:xfrm>
          <a:prstGeom prst="rect">
            <a:avLst/>
          </a:prstGeom>
        </p:spPr>
      </p:pic>
      <p:sp>
        <p:nvSpPr>
          <p:cNvPr id="35" name="Text 26"/>
          <p:cNvSpPr/>
          <p:nvPr/>
        </p:nvSpPr>
        <p:spPr>
          <a:xfrm>
            <a:off x="3630168" y="4818888"/>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Ampla defesa</a:t>
            </a:r>
            <a:endParaRPr lang="pt-BR" sz="1400" noProof="0" dirty="0"/>
          </a:p>
        </p:txBody>
      </p:sp>
      <p:sp>
        <p:nvSpPr>
          <p:cNvPr id="36" name="Text 27"/>
          <p:cNvSpPr/>
          <p:nvPr/>
        </p:nvSpPr>
        <p:spPr>
          <a:xfrm>
            <a:off x="3630168" y="5321808"/>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Defesa técnica e autodefesa.</a:t>
            </a:r>
            <a:endParaRPr lang="pt-BR" sz="1400" noProof="0" dirty="0"/>
          </a:p>
        </p:txBody>
      </p:sp>
      <p:sp>
        <p:nvSpPr>
          <p:cNvPr id="37" name="Shape 28"/>
          <p:cNvSpPr/>
          <p:nvPr/>
        </p:nvSpPr>
        <p:spPr>
          <a:xfrm>
            <a:off x="6217920" y="4050792"/>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38" name="Shape 29"/>
          <p:cNvSpPr/>
          <p:nvPr/>
        </p:nvSpPr>
        <p:spPr>
          <a:xfrm>
            <a:off x="6455664" y="4270248"/>
            <a:ext cx="420624" cy="420624"/>
          </a:xfrm>
          <a:prstGeom prst="ellipse">
            <a:avLst/>
          </a:prstGeom>
          <a:solidFill>
            <a:srgbClr val="C21819"/>
          </a:solidFill>
          <a:ln/>
        </p:spPr>
        <p:txBody>
          <a:bodyPr/>
          <a:lstStyle/>
          <a:p>
            <a:endParaRPr lang="pt-BR" sz="1400" noProof="0" dirty="0"/>
          </a:p>
        </p:txBody>
      </p:sp>
      <p:pic>
        <p:nvPicPr>
          <p:cNvPr id="39" name="Image 7" descr="icons/handshake_w.png"/>
          <p:cNvPicPr>
            <a:picLocks noChangeAspect="1"/>
          </p:cNvPicPr>
          <p:nvPr/>
        </p:nvPicPr>
        <p:blipFill>
          <a:blip r:embed="rId9"/>
          <a:stretch>
            <a:fillRect/>
          </a:stretch>
        </p:blipFill>
        <p:spPr>
          <a:xfrm>
            <a:off x="6560820" y="4375404"/>
            <a:ext cx="210312" cy="210312"/>
          </a:xfrm>
          <a:prstGeom prst="rect">
            <a:avLst/>
          </a:prstGeom>
        </p:spPr>
      </p:pic>
      <p:sp>
        <p:nvSpPr>
          <p:cNvPr id="40" name="Text 30"/>
          <p:cNvSpPr/>
          <p:nvPr/>
        </p:nvSpPr>
        <p:spPr>
          <a:xfrm>
            <a:off x="6455664" y="4818888"/>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Boa-fé</a:t>
            </a:r>
            <a:endParaRPr lang="pt-BR" sz="1400" noProof="0" dirty="0"/>
          </a:p>
        </p:txBody>
      </p:sp>
      <p:sp>
        <p:nvSpPr>
          <p:cNvPr id="41" name="Text 31"/>
          <p:cNvSpPr/>
          <p:nvPr/>
        </p:nvSpPr>
        <p:spPr>
          <a:xfrm>
            <a:off x="6446520" y="5140498"/>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Vedação de atos de deslealdade processual e comportamentos contraditórios.</a:t>
            </a:r>
            <a:endParaRPr lang="pt-BR" sz="1400" noProof="0" dirty="0"/>
          </a:p>
        </p:txBody>
      </p:sp>
      <p:sp>
        <p:nvSpPr>
          <p:cNvPr id="42" name="Shape 32"/>
          <p:cNvSpPr/>
          <p:nvPr/>
        </p:nvSpPr>
        <p:spPr>
          <a:xfrm>
            <a:off x="9043416" y="4050792"/>
            <a:ext cx="2587752" cy="2121408"/>
          </a:xfrm>
          <a:prstGeom prst="roundRect">
            <a:avLst>
              <a:gd name="adj" fmla="val 3879"/>
            </a:avLst>
          </a:prstGeom>
          <a:solidFill>
            <a:srgbClr val="F1F2F8"/>
          </a:solidFill>
          <a:ln w="9525">
            <a:solidFill>
              <a:srgbClr val="D8DAE8"/>
            </a:solidFill>
            <a:prstDash val="solid"/>
          </a:ln>
        </p:spPr>
        <p:txBody>
          <a:bodyPr/>
          <a:lstStyle/>
          <a:p>
            <a:endParaRPr lang="pt-BR" sz="1400" noProof="0" dirty="0"/>
          </a:p>
        </p:txBody>
      </p:sp>
      <p:sp>
        <p:nvSpPr>
          <p:cNvPr id="43" name="Shape 33"/>
          <p:cNvSpPr/>
          <p:nvPr/>
        </p:nvSpPr>
        <p:spPr>
          <a:xfrm>
            <a:off x="9281160" y="4270248"/>
            <a:ext cx="420624" cy="420624"/>
          </a:xfrm>
          <a:prstGeom prst="ellipse">
            <a:avLst/>
          </a:prstGeom>
          <a:solidFill>
            <a:srgbClr val="901F4D"/>
          </a:solidFill>
          <a:ln/>
        </p:spPr>
        <p:txBody>
          <a:bodyPr/>
          <a:lstStyle/>
          <a:p>
            <a:endParaRPr lang="pt-BR" sz="1400" noProof="0" dirty="0"/>
          </a:p>
        </p:txBody>
      </p:sp>
      <p:pic>
        <p:nvPicPr>
          <p:cNvPr id="44" name="Image 8" descr="icons/clock_w.png"/>
          <p:cNvPicPr>
            <a:picLocks noChangeAspect="1"/>
          </p:cNvPicPr>
          <p:nvPr/>
        </p:nvPicPr>
        <p:blipFill>
          <a:blip r:embed="rId10"/>
          <a:stretch>
            <a:fillRect/>
          </a:stretch>
        </p:blipFill>
        <p:spPr>
          <a:xfrm>
            <a:off x="9386316" y="4375404"/>
            <a:ext cx="210312" cy="210312"/>
          </a:xfrm>
          <a:prstGeom prst="rect">
            <a:avLst/>
          </a:prstGeom>
        </p:spPr>
      </p:pic>
      <p:sp>
        <p:nvSpPr>
          <p:cNvPr id="45" name="Text 34"/>
          <p:cNvSpPr/>
          <p:nvPr/>
        </p:nvSpPr>
        <p:spPr>
          <a:xfrm>
            <a:off x="9281160" y="4818888"/>
            <a:ext cx="2130552" cy="502920"/>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Razoável duração do processo</a:t>
            </a:r>
            <a:endParaRPr lang="pt-BR" sz="1400" noProof="0" dirty="0"/>
          </a:p>
        </p:txBody>
      </p:sp>
      <p:sp>
        <p:nvSpPr>
          <p:cNvPr id="46" name="Text 35"/>
          <p:cNvSpPr/>
          <p:nvPr/>
        </p:nvSpPr>
        <p:spPr>
          <a:xfrm>
            <a:off x="9281160" y="5321808"/>
            <a:ext cx="2130552" cy="722376"/>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Processo célere.</a:t>
            </a:r>
            <a:endParaRPr lang="pt-BR" sz="1400" noProof="0" dirty="0"/>
          </a:p>
        </p:txBody>
      </p:sp>
      <p:pic>
        <p:nvPicPr>
          <p:cNvPr id="47" name="Imagem 46">
            <a:extLst>
              <a:ext uri="{FF2B5EF4-FFF2-40B4-BE49-F238E27FC236}">
                <a16:creationId xmlns:a16="http://schemas.microsoft.com/office/drawing/2014/main" id="{1473DB7A-FA4E-716E-DC9F-667593D10562}"/>
              </a:ext>
            </a:extLst>
          </p:cNvPr>
          <p:cNvPicPr>
            <a:picLocks noChangeAspect="1"/>
          </p:cNvPicPr>
          <p:nvPr/>
        </p:nvPicPr>
        <p:blipFill rotWithShape="1">
          <a:blip r:embed="rId11">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50" name="Imagem 49">
            <a:extLst>
              <a:ext uri="{FF2B5EF4-FFF2-40B4-BE49-F238E27FC236}">
                <a16:creationId xmlns:a16="http://schemas.microsoft.com/office/drawing/2014/main" id="{F88A09CD-9D4D-33CD-60A0-86CC20556051}"/>
              </a:ext>
            </a:extLst>
          </p:cNvPr>
          <p:cNvPicPr>
            <a:picLocks noChangeAspect="1"/>
          </p:cNvPicPr>
          <p:nvPr/>
        </p:nvPicPr>
        <p:blipFill rotWithShape="1">
          <a:blip r:embed="rId11">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52" name="Imagem 51">
            <a:extLst>
              <a:ext uri="{FF2B5EF4-FFF2-40B4-BE49-F238E27FC236}">
                <a16:creationId xmlns:a16="http://schemas.microsoft.com/office/drawing/2014/main" id="{7E1E671A-D0C0-5C4D-C7B1-4D8213C8AEEF}"/>
              </a:ext>
            </a:extLst>
          </p:cNvPr>
          <p:cNvPicPr>
            <a:picLocks noChangeAspect="1"/>
          </p:cNvPicPr>
          <p:nvPr/>
        </p:nvPicPr>
        <p:blipFill rotWithShape="1">
          <a:blip r:embed="rId11">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54" name="Imagem 53">
            <a:extLst>
              <a:ext uri="{FF2B5EF4-FFF2-40B4-BE49-F238E27FC236}">
                <a16:creationId xmlns:a16="http://schemas.microsoft.com/office/drawing/2014/main" id="{7C6113F3-C888-B3DB-8358-DF55470E9E1B}"/>
              </a:ext>
            </a:extLst>
          </p:cNvPr>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FUNDAMENTOS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Legislação aplicável</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7</a:t>
            </a:r>
            <a:endParaRPr lang="pt-BR" sz="900" noProof="0" dirty="0"/>
          </a:p>
        </p:txBody>
      </p:sp>
      <p:sp>
        <p:nvSpPr>
          <p:cNvPr id="7" name="Shape 4"/>
          <p:cNvSpPr/>
          <p:nvPr/>
        </p:nvSpPr>
        <p:spPr>
          <a:xfrm>
            <a:off x="640080" y="1645920"/>
            <a:ext cx="475488" cy="475488"/>
          </a:xfrm>
          <a:prstGeom prst="ellipse">
            <a:avLst/>
          </a:prstGeom>
          <a:solidFill>
            <a:srgbClr val="26348C"/>
          </a:solidFill>
          <a:ln/>
        </p:spPr>
        <p:txBody>
          <a:bodyPr/>
          <a:lstStyle/>
          <a:p>
            <a:endParaRPr lang="pt-BR" sz="1400" noProof="0" dirty="0"/>
          </a:p>
        </p:txBody>
      </p:sp>
      <p:pic>
        <p:nvPicPr>
          <p:cNvPr id="8" name="Image 1" descr="icons/landmark_w.png"/>
          <p:cNvPicPr>
            <a:picLocks noChangeAspect="1"/>
          </p:cNvPicPr>
          <p:nvPr/>
        </p:nvPicPr>
        <p:blipFill>
          <a:blip r:embed="rId3"/>
          <a:stretch>
            <a:fillRect/>
          </a:stretch>
        </p:blipFill>
        <p:spPr>
          <a:xfrm>
            <a:off x="754197" y="1760037"/>
            <a:ext cx="247254" cy="247254"/>
          </a:xfrm>
          <a:prstGeom prst="rect">
            <a:avLst/>
          </a:prstGeom>
        </p:spPr>
      </p:pic>
      <p:sp>
        <p:nvSpPr>
          <p:cNvPr id="9" name="Text 5"/>
          <p:cNvSpPr/>
          <p:nvPr/>
        </p:nvSpPr>
        <p:spPr>
          <a:xfrm>
            <a:off x="1371600" y="1591056"/>
            <a:ext cx="5102352" cy="292608"/>
          </a:xfrm>
          <a:prstGeom prst="rect">
            <a:avLst/>
          </a:prstGeom>
          <a:noFill/>
          <a:ln/>
        </p:spPr>
        <p:txBody>
          <a:bodyPr wrap="square" lIns="0" tIns="0" rIns="0" bIns="0" rtlCol="0" anchor="ctr"/>
          <a:lstStyle/>
          <a:p>
            <a:pPr marL="0" indent="0">
              <a:buNone/>
            </a:pPr>
            <a:r>
              <a:rPr lang="pt-BR" sz="1400" b="1" noProof="0" dirty="0">
                <a:solidFill>
                  <a:srgbClr val="23264A"/>
                </a:solidFill>
                <a:latin typeface="Arial" pitchFamily="34" charset="0"/>
                <a:ea typeface="Arial" pitchFamily="34" charset="-122"/>
                <a:cs typeface="Arial" pitchFamily="34" charset="-120"/>
              </a:rPr>
              <a:t>Lei local</a:t>
            </a:r>
            <a:endParaRPr lang="pt-BR" sz="1400" noProof="0" dirty="0"/>
          </a:p>
        </p:txBody>
      </p:sp>
      <p:sp>
        <p:nvSpPr>
          <p:cNvPr id="10" name="Text 6"/>
          <p:cNvSpPr/>
          <p:nvPr/>
        </p:nvSpPr>
        <p:spPr>
          <a:xfrm>
            <a:off x="1371600" y="1865376"/>
            <a:ext cx="5102352"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Deve dispor sobre o regime disciplinar dos servidores: conceito e atos que caracterizam infração disciplinar, penalidades aplicáveis e procedimentos disciplinares.</a:t>
            </a:r>
            <a:endParaRPr lang="pt-BR" sz="1400" noProof="0" dirty="0"/>
          </a:p>
        </p:txBody>
      </p:sp>
      <p:sp>
        <p:nvSpPr>
          <p:cNvPr id="11" name="Shape 7"/>
          <p:cNvSpPr/>
          <p:nvPr/>
        </p:nvSpPr>
        <p:spPr>
          <a:xfrm>
            <a:off x="640080" y="3017520"/>
            <a:ext cx="475488" cy="475488"/>
          </a:xfrm>
          <a:prstGeom prst="ellipse">
            <a:avLst/>
          </a:prstGeom>
          <a:solidFill>
            <a:srgbClr val="E7A71F"/>
          </a:solidFill>
          <a:ln/>
        </p:spPr>
        <p:txBody>
          <a:bodyPr/>
          <a:lstStyle/>
          <a:p>
            <a:endParaRPr lang="pt-BR" sz="1400" noProof="0" dirty="0"/>
          </a:p>
        </p:txBody>
      </p:sp>
      <p:pic>
        <p:nvPicPr>
          <p:cNvPr id="12" name="Image 2" descr="icons/book_w.png"/>
          <p:cNvPicPr>
            <a:picLocks noChangeAspect="1"/>
          </p:cNvPicPr>
          <p:nvPr/>
        </p:nvPicPr>
        <p:blipFill>
          <a:blip r:embed="rId4"/>
          <a:stretch>
            <a:fillRect/>
          </a:stretch>
        </p:blipFill>
        <p:spPr>
          <a:xfrm>
            <a:off x="754197" y="3131637"/>
            <a:ext cx="247254" cy="247254"/>
          </a:xfrm>
          <a:prstGeom prst="rect">
            <a:avLst/>
          </a:prstGeom>
        </p:spPr>
      </p:pic>
      <p:sp>
        <p:nvSpPr>
          <p:cNvPr id="13" name="Text 8"/>
          <p:cNvSpPr/>
          <p:nvPr/>
        </p:nvSpPr>
        <p:spPr>
          <a:xfrm>
            <a:off x="1371600" y="2962656"/>
            <a:ext cx="5102352" cy="292608"/>
          </a:xfrm>
          <a:prstGeom prst="rect">
            <a:avLst/>
          </a:prstGeom>
          <a:noFill/>
          <a:ln/>
        </p:spPr>
        <p:txBody>
          <a:bodyPr wrap="square" lIns="0" tIns="0" rIns="0" bIns="0" rtlCol="0" anchor="ctr"/>
          <a:lstStyle/>
          <a:p>
            <a:pPr marL="0" indent="0">
              <a:buNone/>
            </a:pPr>
            <a:r>
              <a:rPr lang="pt-BR" sz="1400" b="1" noProof="0" dirty="0">
                <a:solidFill>
                  <a:srgbClr val="23264A"/>
                </a:solidFill>
                <a:latin typeface="Arial" pitchFamily="34" charset="0"/>
                <a:ea typeface="Arial" pitchFamily="34" charset="-122"/>
                <a:cs typeface="Arial" pitchFamily="34" charset="-120"/>
              </a:rPr>
              <a:t>LCE n. 491/2010</a:t>
            </a:r>
            <a:endParaRPr lang="pt-BR" sz="1400" noProof="0" dirty="0"/>
          </a:p>
        </p:txBody>
      </p:sp>
      <p:sp>
        <p:nvSpPr>
          <p:cNvPr id="14" name="Text 9"/>
          <p:cNvSpPr/>
          <p:nvPr/>
        </p:nvSpPr>
        <p:spPr>
          <a:xfrm>
            <a:off x="1371600" y="3236976"/>
            <a:ext cx="5102352"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Regulamenta o PAD no âmbito estadual.</a:t>
            </a:r>
            <a:endParaRPr lang="pt-BR" sz="1400" noProof="0" dirty="0"/>
          </a:p>
        </p:txBody>
      </p:sp>
      <p:sp>
        <p:nvSpPr>
          <p:cNvPr id="15" name="Shape 10"/>
          <p:cNvSpPr/>
          <p:nvPr/>
        </p:nvSpPr>
        <p:spPr>
          <a:xfrm>
            <a:off x="640080" y="4389120"/>
            <a:ext cx="475488" cy="475488"/>
          </a:xfrm>
          <a:prstGeom prst="ellipse">
            <a:avLst/>
          </a:prstGeom>
          <a:solidFill>
            <a:srgbClr val="C21819"/>
          </a:solidFill>
          <a:ln/>
        </p:spPr>
        <p:txBody>
          <a:bodyPr/>
          <a:lstStyle/>
          <a:p>
            <a:endParaRPr lang="pt-BR" sz="1400" noProof="0" dirty="0"/>
          </a:p>
        </p:txBody>
      </p:sp>
      <p:pic>
        <p:nvPicPr>
          <p:cNvPr id="16" name="Image 3" descr="icons/book_w.png"/>
          <p:cNvPicPr>
            <a:picLocks noChangeAspect="1"/>
          </p:cNvPicPr>
          <p:nvPr/>
        </p:nvPicPr>
        <p:blipFill>
          <a:blip r:embed="rId4"/>
          <a:stretch>
            <a:fillRect/>
          </a:stretch>
        </p:blipFill>
        <p:spPr>
          <a:xfrm>
            <a:off x="754197" y="4503237"/>
            <a:ext cx="247254" cy="247254"/>
          </a:xfrm>
          <a:prstGeom prst="rect">
            <a:avLst/>
          </a:prstGeom>
        </p:spPr>
      </p:pic>
      <p:sp>
        <p:nvSpPr>
          <p:cNvPr id="17" name="Text 11"/>
          <p:cNvSpPr/>
          <p:nvPr/>
        </p:nvSpPr>
        <p:spPr>
          <a:xfrm>
            <a:off x="1371600" y="4334256"/>
            <a:ext cx="5102352" cy="292608"/>
          </a:xfrm>
          <a:prstGeom prst="rect">
            <a:avLst/>
          </a:prstGeom>
          <a:noFill/>
          <a:ln/>
        </p:spPr>
        <p:txBody>
          <a:bodyPr wrap="square" lIns="0" tIns="0" rIns="0" bIns="0" rtlCol="0" anchor="ctr"/>
          <a:lstStyle/>
          <a:p>
            <a:pPr marL="0" indent="0">
              <a:buNone/>
            </a:pPr>
            <a:r>
              <a:rPr lang="pt-BR" sz="1400" b="1" noProof="0" dirty="0">
                <a:solidFill>
                  <a:srgbClr val="23264A"/>
                </a:solidFill>
                <a:latin typeface="Arial" pitchFamily="34" charset="0"/>
                <a:ea typeface="Arial" pitchFamily="34" charset="-122"/>
                <a:cs typeface="Arial" pitchFamily="34" charset="-120"/>
              </a:rPr>
              <a:t>LCE n. 855/2024 + Resolução N. TC-302/2026</a:t>
            </a:r>
            <a:endParaRPr lang="pt-BR" sz="1400" noProof="0" dirty="0"/>
          </a:p>
        </p:txBody>
      </p:sp>
      <p:sp>
        <p:nvSpPr>
          <p:cNvPr id="18" name="Text 12"/>
          <p:cNvSpPr/>
          <p:nvPr/>
        </p:nvSpPr>
        <p:spPr>
          <a:xfrm>
            <a:off x="1371600" y="4608576"/>
            <a:ext cx="5102352"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Regime disciplinar dos servidores do Quadro de Pessoal do TCE/SC.</a:t>
            </a:r>
            <a:endParaRPr lang="pt-BR" sz="1400" noProof="0" dirty="0"/>
          </a:p>
        </p:txBody>
      </p:sp>
      <p:sp>
        <p:nvSpPr>
          <p:cNvPr id="19" name="Shape 13"/>
          <p:cNvSpPr/>
          <p:nvPr/>
        </p:nvSpPr>
        <p:spPr>
          <a:xfrm>
            <a:off x="6812280" y="1175004"/>
            <a:ext cx="4846320" cy="4160520"/>
          </a:xfrm>
          <a:prstGeom prst="roundRect">
            <a:avLst>
              <a:gd name="adj" fmla="val 2198"/>
            </a:avLst>
          </a:prstGeom>
          <a:solidFill>
            <a:srgbClr val="F1F2F8"/>
          </a:solidFill>
          <a:ln w="9525">
            <a:solidFill>
              <a:srgbClr val="D8DAE8"/>
            </a:solidFill>
            <a:prstDash val="solid"/>
          </a:ln>
        </p:spPr>
        <p:txBody>
          <a:bodyPr/>
          <a:lstStyle/>
          <a:p>
            <a:endParaRPr lang="pt-BR" sz="1400" noProof="0" dirty="0"/>
          </a:p>
        </p:txBody>
      </p:sp>
      <p:sp>
        <p:nvSpPr>
          <p:cNvPr id="20" name="Shape 14"/>
          <p:cNvSpPr/>
          <p:nvPr/>
        </p:nvSpPr>
        <p:spPr>
          <a:xfrm>
            <a:off x="7064110" y="1609344"/>
            <a:ext cx="457200" cy="457200"/>
          </a:xfrm>
          <a:prstGeom prst="ellipse">
            <a:avLst/>
          </a:prstGeom>
          <a:solidFill>
            <a:srgbClr val="E7A71F"/>
          </a:solidFill>
          <a:ln/>
        </p:spPr>
        <p:txBody>
          <a:bodyPr/>
          <a:lstStyle/>
          <a:p>
            <a:endParaRPr lang="pt-BR" sz="1400" noProof="0" dirty="0"/>
          </a:p>
        </p:txBody>
      </p:sp>
      <p:sp>
        <p:nvSpPr>
          <p:cNvPr id="21" name="Text 15"/>
          <p:cNvSpPr/>
          <p:nvPr/>
        </p:nvSpPr>
        <p:spPr>
          <a:xfrm>
            <a:off x="7064110" y="1578887"/>
            <a:ext cx="457200" cy="457200"/>
          </a:xfrm>
          <a:prstGeom prst="rect">
            <a:avLst/>
          </a:prstGeom>
          <a:noFill/>
          <a:ln/>
        </p:spPr>
        <p:txBody>
          <a:bodyPr wrap="square" lIns="0" tIns="0" rIns="0" bIns="0" rtlCol="0" anchor="ctr"/>
          <a:lstStyle/>
          <a:p>
            <a:pPr marL="0" indent="0" algn="ctr">
              <a:buNone/>
            </a:pPr>
            <a:r>
              <a:rPr lang="pt-BR" sz="1400" b="1" noProof="0" dirty="0">
                <a:solidFill>
                  <a:srgbClr val="FFFFFF"/>
                </a:solidFill>
                <a:latin typeface="Arial" pitchFamily="34" charset="0"/>
                <a:ea typeface="Arial" pitchFamily="34" charset="-122"/>
                <a:cs typeface="Arial" pitchFamily="34" charset="-120"/>
              </a:rPr>
              <a:t>§</a:t>
            </a:r>
            <a:endParaRPr lang="pt-BR" sz="1400" noProof="0" dirty="0"/>
          </a:p>
        </p:txBody>
      </p:sp>
      <p:sp>
        <p:nvSpPr>
          <p:cNvPr id="22" name="Text 16"/>
          <p:cNvSpPr/>
          <p:nvPr/>
        </p:nvSpPr>
        <p:spPr>
          <a:xfrm>
            <a:off x="7708392" y="1586484"/>
            <a:ext cx="3657600" cy="457200"/>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Aplicação subsidiária da Lei n. 8.112/1990</a:t>
            </a:r>
            <a:endParaRPr lang="pt-BR" sz="1400" noProof="0" dirty="0"/>
          </a:p>
        </p:txBody>
      </p:sp>
      <p:sp>
        <p:nvSpPr>
          <p:cNvPr id="23" name="Text 17"/>
          <p:cNvSpPr/>
          <p:nvPr/>
        </p:nvSpPr>
        <p:spPr>
          <a:xfrm>
            <a:off x="7141464" y="2276856"/>
            <a:ext cx="4187952" cy="2935224"/>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“4) A Lei nº 8.112/1990 pode ser aplicada de modo supletivo aos procedimentos administrativos disciplinares estaduais, nas hipóteses em que existam lacunas nas leis locais que regem os servidores públicos.”</a:t>
            </a:r>
            <a:endParaRPr lang="pt-BR" sz="1400" noProof="0" dirty="0"/>
          </a:p>
        </p:txBody>
      </p:sp>
      <p:sp>
        <p:nvSpPr>
          <p:cNvPr id="24" name="Text 18"/>
          <p:cNvSpPr/>
          <p:nvPr/>
        </p:nvSpPr>
        <p:spPr>
          <a:xfrm>
            <a:off x="7086600" y="3602736"/>
            <a:ext cx="4187952" cy="274320"/>
          </a:xfrm>
          <a:prstGeom prst="rect">
            <a:avLst/>
          </a:prstGeom>
          <a:noFill/>
          <a:ln/>
        </p:spPr>
        <p:txBody>
          <a:bodyPr wrap="square" lIns="0" tIns="0" rIns="0" bIns="0" rtlCol="0" anchor="ctr"/>
          <a:lstStyle/>
          <a:p>
            <a:pPr marL="0" indent="0">
              <a:buNone/>
            </a:pPr>
            <a:r>
              <a:rPr lang="pt-BR" sz="1400" b="1" noProof="0" dirty="0">
                <a:solidFill>
                  <a:srgbClr val="6C7093"/>
                </a:solidFill>
                <a:latin typeface="Calibri" pitchFamily="34" charset="0"/>
                <a:ea typeface="Calibri" pitchFamily="34" charset="-122"/>
                <a:cs typeface="Calibri" pitchFamily="34" charset="-120"/>
              </a:rPr>
              <a:t>STJ — Jurisprudência em Teses, Edição 154, item 4</a:t>
            </a:r>
            <a:endParaRPr lang="pt-BR" sz="1400" noProof="0" dirty="0"/>
          </a:p>
        </p:txBody>
      </p:sp>
      <p:pic>
        <p:nvPicPr>
          <p:cNvPr id="25" name="Imagem 24">
            <a:extLst>
              <a:ext uri="{FF2B5EF4-FFF2-40B4-BE49-F238E27FC236}">
                <a16:creationId xmlns:a16="http://schemas.microsoft.com/office/drawing/2014/main" id="{3268F889-B48B-19F2-1BE6-A56C3A90C215}"/>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84CDB5E4-29DA-B352-7A23-136CF7EF0633}"/>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EDF7AFA3-8BD7-1E78-8C99-D80FB1E23C32}"/>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2" name="Imagem 31">
            <a:extLst>
              <a:ext uri="{FF2B5EF4-FFF2-40B4-BE49-F238E27FC236}">
                <a16:creationId xmlns:a16="http://schemas.microsoft.com/office/drawing/2014/main" id="{4ED9071D-9DC5-5BF7-101C-F2C6DB16BCB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E PROCESSOS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Do dever de apurar</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8</a:t>
            </a:r>
            <a:endParaRPr lang="pt-BR" sz="900" noProof="0" dirty="0"/>
          </a:p>
        </p:txBody>
      </p:sp>
      <p:sp>
        <p:nvSpPr>
          <p:cNvPr id="7" name="Shape 4"/>
          <p:cNvSpPr/>
          <p:nvPr/>
        </p:nvSpPr>
        <p:spPr>
          <a:xfrm>
            <a:off x="566928" y="1600200"/>
            <a:ext cx="5404104" cy="3291840"/>
          </a:xfrm>
          <a:prstGeom prst="roundRect">
            <a:avLst>
              <a:gd name="adj" fmla="val 25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819656"/>
            <a:ext cx="420624" cy="420624"/>
          </a:xfrm>
          <a:prstGeom prst="ellipse">
            <a:avLst/>
          </a:prstGeom>
          <a:solidFill>
            <a:srgbClr val="26348C"/>
          </a:solidFill>
          <a:ln/>
        </p:spPr>
        <p:txBody>
          <a:bodyPr/>
          <a:lstStyle/>
          <a:p>
            <a:endParaRPr lang="pt-BR" noProof="0" dirty="0"/>
          </a:p>
        </p:txBody>
      </p:sp>
      <p:pic>
        <p:nvPicPr>
          <p:cNvPr id="9" name="Image 1" descr="icons/bullhorn_w.png"/>
          <p:cNvPicPr>
            <a:picLocks noChangeAspect="1"/>
          </p:cNvPicPr>
          <p:nvPr/>
        </p:nvPicPr>
        <p:blipFill>
          <a:blip r:embed="rId3"/>
          <a:stretch>
            <a:fillRect/>
          </a:stretch>
        </p:blipFill>
        <p:spPr>
          <a:xfrm>
            <a:off x="909828" y="1924812"/>
            <a:ext cx="210312" cy="210312"/>
          </a:xfrm>
          <a:prstGeom prst="rect">
            <a:avLst/>
          </a:prstGeom>
        </p:spPr>
      </p:pic>
      <p:sp>
        <p:nvSpPr>
          <p:cNvPr id="10" name="Text 6"/>
          <p:cNvSpPr/>
          <p:nvPr/>
        </p:nvSpPr>
        <p:spPr>
          <a:xfrm>
            <a:off x="804672" y="2368296"/>
            <a:ext cx="4946904" cy="310896"/>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Apuração imediata</a:t>
            </a:r>
            <a:endParaRPr lang="pt-BR" sz="1450" noProof="0" dirty="0"/>
          </a:p>
        </p:txBody>
      </p:sp>
      <p:sp>
        <p:nvSpPr>
          <p:cNvPr id="11" name="Text 7"/>
          <p:cNvSpPr/>
          <p:nvPr/>
        </p:nvSpPr>
        <p:spPr>
          <a:xfrm>
            <a:off x="804672" y="2679192"/>
            <a:ext cx="4946904" cy="208483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 autoridade que de qualquer modo tiver conhecimento de irregularidade no serviço público é obrigada a promover sua apuração imediata, pelos procedimentos previstos em lei, assegurada ao acusado a ampla defesa (art. 3º da LCE 491/2010).</a:t>
            </a:r>
            <a:endParaRPr lang="pt-BR" sz="1400" noProof="0" dirty="0"/>
          </a:p>
        </p:txBody>
      </p:sp>
      <p:sp>
        <p:nvSpPr>
          <p:cNvPr id="12" name="Shape 8"/>
          <p:cNvSpPr/>
          <p:nvPr/>
        </p:nvSpPr>
        <p:spPr>
          <a:xfrm>
            <a:off x="6227064" y="1600200"/>
            <a:ext cx="5404104" cy="3291840"/>
          </a:xfrm>
          <a:prstGeom prst="roundRect">
            <a:avLst>
              <a:gd name="adj" fmla="val 2500"/>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1819656"/>
            <a:ext cx="420624" cy="420624"/>
          </a:xfrm>
          <a:prstGeom prst="ellipse">
            <a:avLst/>
          </a:prstGeom>
          <a:solidFill>
            <a:srgbClr val="901F4D"/>
          </a:solidFill>
          <a:ln/>
        </p:spPr>
        <p:txBody>
          <a:bodyPr/>
          <a:lstStyle/>
          <a:p>
            <a:endParaRPr lang="pt-BR" noProof="0" dirty="0"/>
          </a:p>
        </p:txBody>
      </p:sp>
      <p:pic>
        <p:nvPicPr>
          <p:cNvPr id="14" name="Image 2" descr="icons/usercheck_w.png"/>
          <p:cNvPicPr>
            <a:picLocks noChangeAspect="1"/>
          </p:cNvPicPr>
          <p:nvPr/>
        </p:nvPicPr>
        <p:blipFill>
          <a:blip r:embed="rId4"/>
          <a:stretch>
            <a:fillRect/>
          </a:stretch>
        </p:blipFill>
        <p:spPr>
          <a:xfrm>
            <a:off x="6569964" y="1924812"/>
            <a:ext cx="210312" cy="210312"/>
          </a:xfrm>
          <a:prstGeom prst="rect">
            <a:avLst/>
          </a:prstGeom>
        </p:spPr>
      </p:pic>
      <p:sp>
        <p:nvSpPr>
          <p:cNvPr id="15" name="Text 10"/>
          <p:cNvSpPr/>
          <p:nvPr/>
        </p:nvSpPr>
        <p:spPr>
          <a:xfrm>
            <a:off x="6464808" y="2368296"/>
            <a:ext cx="4946904" cy="310896"/>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Dever de comunicar</a:t>
            </a:r>
            <a:endParaRPr lang="pt-BR" sz="1450" noProof="0" dirty="0"/>
          </a:p>
        </p:txBody>
      </p:sp>
      <p:sp>
        <p:nvSpPr>
          <p:cNvPr id="16" name="Text 11"/>
          <p:cNvSpPr/>
          <p:nvPr/>
        </p:nvSpPr>
        <p:spPr>
          <a:xfrm>
            <a:off x="6464808" y="2679192"/>
            <a:ext cx="4946904" cy="208483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 autoridade que tiver ciência do fato deve comunicar a irregularidade à autoridade competente ou adotar as providências necessárias para a apuração, de modo a garantir a constituição regular da comissão, sob pena de responder administrativamente por eventual omissão (§§ 1°, 3º e 4º do art. 3º da LCE 491/2010).</a:t>
            </a:r>
            <a:endParaRPr lang="pt-BR" sz="1400" noProof="0" dirty="0"/>
          </a:p>
        </p:txBody>
      </p:sp>
      <p:sp>
        <p:nvSpPr>
          <p:cNvPr id="17" name="Shape 12"/>
          <p:cNvSpPr/>
          <p:nvPr/>
        </p:nvSpPr>
        <p:spPr>
          <a:xfrm>
            <a:off x="566928" y="5257800"/>
            <a:ext cx="11064240" cy="640080"/>
          </a:xfrm>
          <a:prstGeom prst="roundRect">
            <a:avLst>
              <a:gd name="adj" fmla="val 12857"/>
            </a:avLst>
          </a:prstGeom>
          <a:solidFill>
            <a:srgbClr val="FAE9E9"/>
          </a:solidFill>
          <a:ln w="9525">
            <a:solidFill>
              <a:srgbClr val="EBC7C7"/>
            </a:solidFill>
            <a:prstDash val="solid"/>
          </a:ln>
        </p:spPr>
        <p:txBody>
          <a:bodyPr/>
          <a:lstStyle/>
          <a:p>
            <a:endParaRPr lang="pt-BR" noProof="0" dirty="0"/>
          </a:p>
        </p:txBody>
      </p:sp>
      <p:pic>
        <p:nvPicPr>
          <p:cNvPr id="18" name="Image 3" descr="icons/warn_r.png"/>
          <p:cNvPicPr>
            <a:picLocks noChangeAspect="1"/>
          </p:cNvPicPr>
          <p:nvPr/>
        </p:nvPicPr>
        <p:blipFill>
          <a:blip r:embed="rId5"/>
          <a:stretch>
            <a:fillRect/>
          </a:stretch>
        </p:blipFill>
        <p:spPr>
          <a:xfrm>
            <a:off x="786384" y="5413248"/>
            <a:ext cx="329184" cy="329184"/>
          </a:xfrm>
          <a:prstGeom prst="rect">
            <a:avLst/>
          </a:prstGeom>
        </p:spPr>
      </p:pic>
      <p:sp>
        <p:nvSpPr>
          <p:cNvPr id="19" name="Text 13"/>
          <p:cNvSpPr/>
          <p:nvPr/>
        </p:nvSpPr>
        <p:spPr>
          <a:xfrm>
            <a:off x="1252728" y="5312664"/>
            <a:ext cx="10149840" cy="530352"/>
          </a:xfrm>
          <a:prstGeom prst="rect">
            <a:avLst/>
          </a:prstGeom>
          <a:noFill/>
          <a:ln/>
        </p:spPr>
        <p:txBody>
          <a:bodyPr wrap="square" lIns="0" tIns="0" rIns="0" bIns="0" rtlCol="0" anchor="ctr"/>
          <a:lstStyle/>
          <a:p>
            <a:pPr marL="0" indent="0">
              <a:buNone/>
            </a:pPr>
            <a:r>
              <a:rPr lang="pt-BR" sz="1400" b="1" noProof="0" dirty="0">
                <a:solidFill>
                  <a:srgbClr val="8F1213"/>
                </a:solidFill>
                <a:latin typeface="Calibri" pitchFamily="34" charset="0"/>
                <a:ea typeface="Calibri" pitchFamily="34" charset="-122"/>
                <a:cs typeface="Calibri" pitchFamily="34" charset="-120"/>
              </a:rPr>
              <a:t>Apuração imediata não significa abertura de processo.</a:t>
            </a:r>
            <a:endParaRPr lang="pt-BR" sz="1400" noProof="0" dirty="0"/>
          </a:p>
        </p:txBody>
      </p:sp>
      <p:pic>
        <p:nvPicPr>
          <p:cNvPr id="20" name="Imagem 19">
            <a:extLst>
              <a:ext uri="{FF2B5EF4-FFF2-40B4-BE49-F238E27FC236}">
                <a16:creationId xmlns:a16="http://schemas.microsoft.com/office/drawing/2014/main" id="{6453B0BE-2AE4-523C-3481-67F0F6DC81A6}"/>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3" name="Imagem 22">
            <a:extLst>
              <a:ext uri="{FF2B5EF4-FFF2-40B4-BE49-F238E27FC236}">
                <a16:creationId xmlns:a16="http://schemas.microsoft.com/office/drawing/2014/main" id="{254CF517-1A28-9B3F-8AC8-E44530D87C51}"/>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BF51D479-F51E-D98E-FDD3-FCC8CC3F6D2D}"/>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7" name="Imagem 26">
            <a:extLst>
              <a:ext uri="{FF2B5EF4-FFF2-40B4-BE49-F238E27FC236}">
                <a16:creationId xmlns:a16="http://schemas.microsoft.com/office/drawing/2014/main" id="{2BCC1F7C-055E-7D10-E63B-D7CF048D8641}"/>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02</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PROCESSO ADMINISTRATIVO DISCIPLINAR</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Juízo de Admissibilidade</a:t>
            </a:r>
            <a:endParaRPr lang="pt-BR" sz="3800" noProof="0" dirty="0"/>
          </a:p>
        </p:txBody>
      </p:sp>
      <p:sp>
        <p:nvSpPr>
          <p:cNvPr id="5" name="Text 3"/>
          <p:cNvSpPr/>
          <p:nvPr/>
        </p:nvSpPr>
        <p:spPr>
          <a:xfrm>
            <a:off x="749808" y="432054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Justa causa, denúncia anônima e abrangência da responsabilização disciplinar</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8B94CE"/>
                </a:solidFill>
                <a:latin typeface="Calibri" pitchFamily="34" charset="0"/>
                <a:ea typeface="Calibri" pitchFamily="34" charset="-122"/>
                <a:cs typeface="Calibri" pitchFamily="34" charset="-120"/>
              </a:rPr>
              <a:t>9</a:t>
            </a:r>
            <a:endParaRPr lang="pt-BR" sz="900" noProof="0" dirty="0"/>
          </a:p>
        </p:txBody>
      </p:sp>
      <p:pic>
        <p:nvPicPr>
          <p:cNvPr id="10" name="Imagem 9">
            <a:extLst>
              <a:ext uri="{FF2B5EF4-FFF2-40B4-BE49-F238E27FC236}">
                <a16:creationId xmlns:a16="http://schemas.microsoft.com/office/drawing/2014/main" id="{9E0CBE5A-0047-9656-BD0D-071D079C6C34}"/>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43A22053-4CDB-EA49-A914-1C007DF690D7}"/>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JUÍZO DE ADMISSIBILIDADE</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Juízo de Admissibilidade</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10</a:t>
            </a:r>
            <a:endParaRPr lang="pt-BR" sz="900" noProof="0" dirty="0"/>
          </a:p>
        </p:txBody>
      </p:sp>
      <p:sp>
        <p:nvSpPr>
          <p:cNvPr id="7" name="Shape 4"/>
          <p:cNvSpPr/>
          <p:nvPr/>
        </p:nvSpPr>
        <p:spPr>
          <a:xfrm>
            <a:off x="566928" y="1920240"/>
            <a:ext cx="2103120" cy="3749040"/>
          </a:xfrm>
          <a:prstGeom prst="roundRect">
            <a:avLst>
              <a:gd name="adj" fmla="val 3913"/>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1316736" y="2176272"/>
            <a:ext cx="603504" cy="603504"/>
          </a:xfrm>
          <a:prstGeom prst="ellipse">
            <a:avLst/>
          </a:prstGeom>
          <a:solidFill>
            <a:srgbClr val="26348C"/>
          </a:solidFill>
          <a:ln/>
        </p:spPr>
        <p:txBody>
          <a:bodyPr/>
          <a:lstStyle/>
          <a:p>
            <a:endParaRPr lang="pt-BR" noProof="0" dirty="0"/>
          </a:p>
        </p:txBody>
      </p:sp>
      <p:sp>
        <p:nvSpPr>
          <p:cNvPr id="9" name="Text 6"/>
          <p:cNvSpPr/>
          <p:nvPr/>
        </p:nvSpPr>
        <p:spPr>
          <a:xfrm>
            <a:off x="1316736" y="2176272"/>
            <a:ext cx="603504" cy="603504"/>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1</a:t>
            </a:r>
            <a:endParaRPr lang="pt-BR" sz="2000" noProof="0" dirty="0"/>
          </a:p>
        </p:txBody>
      </p:sp>
      <p:sp>
        <p:nvSpPr>
          <p:cNvPr id="10" name="Text 7"/>
          <p:cNvSpPr/>
          <p:nvPr/>
        </p:nvSpPr>
        <p:spPr>
          <a:xfrm>
            <a:off x="676656" y="2944368"/>
            <a:ext cx="1883664" cy="566928"/>
          </a:xfrm>
          <a:prstGeom prst="rect">
            <a:avLst/>
          </a:prstGeom>
          <a:noFill/>
          <a:ln/>
        </p:spPr>
        <p:txBody>
          <a:bodyPr wrap="square" lIns="0" tIns="0" rIns="0" bIns="0" rtlCol="0" anchor="ctr"/>
          <a:lstStyle/>
          <a:p>
            <a:pPr marL="0" indent="0" algn="ctr">
              <a:buNone/>
            </a:pPr>
            <a:r>
              <a:rPr lang="pt-BR" sz="1300" b="1" noProof="0" dirty="0">
                <a:solidFill>
                  <a:srgbClr val="26348C"/>
                </a:solidFill>
                <a:latin typeface="Arial" pitchFamily="34" charset="0"/>
                <a:ea typeface="Arial" pitchFamily="34" charset="-122"/>
                <a:cs typeface="Arial" pitchFamily="34" charset="-120"/>
              </a:rPr>
              <a:t>Materialidade</a:t>
            </a:r>
            <a:endParaRPr lang="pt-BR" sz="1300" noProof="0" dirty="0"/>
          </a:p>
        </p:txBody>
      </p:sp>
      <p:sp>
        <p:nvSpPr>
          <p:cNvPr id="11" name="Text 8"/>
          <p:cNvSpPr/>
          <p:nvPr/>
        </p:nvSpPr>
        <p:spPr>
          <a:xfrm>
            <a:off x="731520" y="3547872"/>
            <a:ext cx="1773936" cy="1920240"/>
          </a:xfrm>
          <a:prstGeom prst="rect">
            <a:avLst/>
          </a:prstGeom>
          <a:noFill/>
          <a:ln/>
        </p:spPr>
        <p:txBody>
          <a:bodyPr wrap="square" lIns="0" tIns="0" rIns="0" bIns="0" rtlCol="0" anchor="t"/>
          <a:lstStyle/>
          <a:p>
            <a:pPr marL="0" indent="0" algn="ctr">
              <a:buNone/>
            </a:pPr>
            <a:r>
              <a:rPr lang="pt-BR" sz="1050" noProof="0" dirty="0">
                <a:solidFill>
                  <a:srgbClr val="23264A"/>
                </a:solidFill>
                <a:latin typeface="Calibri" pitchFamily="34" charset="0"/>
                <a:ea typeface="Calibri" pitchFamily="34" charset="-122"/>
                <a:cs typeface="Calibri" pitchFamily="34" charset="-120"/>
              </a:rPr>
              <a:t>O fato é ilícito? O fato é isolado ou há mais de um fato? Se mais de um, há conexão entre eles?</a:t>
            </a:r>
            <a:endParaRPr lang="pt-BR" sz="1050" noProof="0" dirty="0"/>
          </a:p>
        </p:txBody>
      </p:sp>
      <p:sp>
        <p:nvSpPr>
          <p:cNvPr id="12" name="Shape 9"/>
          <p:cNvSpPr/>
          <p:nvPr/>
        </p:nvSpPr>
        <p:spPr>
          <a:xfrm>
            <a:off x="2843784" y="1920240"/>
            <a:ext cx="2103120" cy="3749040"/>
          </a:xfrm>
          <a:prstGeom prst="roundRect">
            <a:avLst>
              <a:gd name="adj" fmla="val 3913"/>
            </a:avLst>
          </a:prstGeom>
          <a:solidFill>
            <a:srgbClr val="F1F2F8"/>
          </a:solidFill>
          <a:ln w="9525">
            <a:solidFill>
              <a:srgbClr val="D8DAE8"/>
            </a:solidFill>
            <a:prstDash val="solid"/>
          </a:ln>
        </p:spPr>
        <p:txBody>
          <a:bodyPr/>
          <a:lstStyle/>
          <a:p>
            <a:endParaRPr lang="pt-BR" noProof="0" dirty="0"/>
          </a:p>
        </p:txBody>
      </p:sp>
      <p:sp>
        <p:nvSpPr>
          <p:cNvPr id="13" name="Shape 10"/>
          <p:cNvSpPr/>
          <p:nvPr/>
        </p:nvSpPr>
        <p:spPr>
          <a:xfrm>
            <a:off x="3593592" y="2176272"/>
            <a:ext cx="603504" cy="603504"/>
          </a:xfrm>
          <a:prstGeom prst="ellipse">
            <a:avLst/>
          </a:prstGeom>
          <a:solidFill>
            <a:srgbClr val="901F4D"/>
          </a:solidFill>
          <a:ln/>
        </p:spPr>
        <p:txBody>
          <a:bodyPr/>
          <a:lstStyle/>
          <a:p>
            <a:endParaRPr lang="pt-BR" noProof="0" dirty="0"/>
          </a:p>
        </p:txBody>
      </p:sp>
      <p:sp>
        <p:nvSpPr>
          <p:cNvPr id="14" name="Text 11"/>
          <p:cNvSpPr/>
          <p:nvPr/>
        </p:nvSpPr>
        <p:spPr>
          <a:xfrm>
            <a:off x="3593592" y="2176272"/>
            <a:ext cx="603504" cy="603504"/>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2</a:t>
            </a:r>
            <a:endParaRPr lang="pt-BR" sz="2000" noProof="0" dirty="0"/>
          </a:p>
        </p:txBody>
      </p:sp>
      <p:sp>
        <p:nvSpPr>
          <p:cNvPr id="15" name="Text 12"/>
          <p:cNvSpPr/>
          <p:nvPr/>
        </p:nvSpPr>
        <p:spPr>
          <a:xfrm>
            <a:off x="2953512" y="2944368"/>
            <a:ext cx="1883664" cy="566928"/>
          </a:xfrm>
          <a:prstGeom prst="rect">
            <a:avLst/>
          </a:prstGeom>
          <a:noFill/>
          <a:ln/>
        </p:spPr>
        <p:txBody>
          <a:bodyPr wrap="square" lIns="0" tIns="0" rIns="0" bIns="0" rtlCol="0" anchor="ctr"/>
          <a:lstStyle/>
          <a:p>
            <a:pPr marL="0" indent="0" algn="ctr">
              <a:buNone/>
            </a:pPr>
            <a:r>
              <a:rPr lang="pt-BR" sz="1300" b="1" noProof="0" dirty="0">
                <a:solidFill>
                  <a:srgbClr val="26348C"/>
                </a:solidFill>
                <a:latin typeface="Arial" pitchFamily="34" charset="0"/>
                <a:ea typeface="Arial" pitchFamily="34" charset="-122"/>
                <a:cs typeface="Arial" pitchFamily="34" charset="-120"/>
              </a:rPr>
              <a:t>Nexo de causalidade</a:t>
            </a:r>
            <a:endParaRPr lang="pt-BR" sz="1300" noProof="0" dirty="0"/>
          </a:p>
        </p:txBody>
      </p:sp>
      <p:sp>
        <p:nvSpPr>
          <p:cNvPr id="16" name="Text 13"/>
          <p:cNvSpPr/>
          <p:nvPr/>
        </p:nvSpPr>
        <p:spPr>
          <a:xfrm>
            <a:off x="3008376" y="3547872"/>
            <a:ext cx="1773936" cy="1920240"/>
          </a:xfrm>
          <a:prstGeom prst="rect">
            <a:avLst/>
          </a:prstGeom>
          <a:noFill/>
          <a:ln/>
        </p:spPr>
        <p:txBody>
          <a:bodyPr wrap="square" lIns="0" tIns="0" rIns="0" bIns="0" rtlCol="0" anchor="t"/>
          <a:lstStyle/>
          <a:p>
            <a:pPr marL="0" indent="0" algn="ctr">
              <a:buNone/>
            </a:pPr>
            <a:r>
              <a:rPr lang="pt-BR" sz="1050" noProof="0" dirty="0">
                <a:solidFill>
                  <a:srgbClr val="23264A"/>
                </a:solidFill>
                <a:latin typeface="Calibri" pitchFamily="34" charset="0"/>
                <a:ea typeface="Calibri" pitchFamily="34" charset="-122"/>
                <a:cs typeface="Calibri" pitchFamily="34" charset="-120"/>
              </a:rPr>
              <a:t>É possível identificar o vínculo entre a conduta do agente e o resultado? A conduta poderia efetivamente causar o ilícito?</a:t>
            </a:r>
            <a:endParaRPr lang="pt-BR" sz="1050" noProof="0" dirty="0"/>
          </a:p>
        </p:txBody>
      </p:sp>
      <p:sp>
        <p:nvSpPr>
          <p:cNvPr id="17" name="Shape 14"/>
          <p:cNvSpPr/>
          <p:nvPr/>
        </p:nvSpPr>
        <p:spPr>
          <a:xfrm>
            <a:off x="5120640" y="1920240"/>
            <a:ext cx="2103120" cy="3749040"/>
          </a:xfrm>
          <a:prstGeom prst="roundRect">
            <a:avLst>
              <a:gd name="adj" fmla="val 3913"/>
            </a:avLst>
          </a:prstGeom>
          <a:solidFill>
            <a:srgbClr val="F1F2F8"/>
          </a:solidFill>
          <a:ln w="9525">
            <a:solidFill>
              <a:srgbClr val="D8DAE8"/>
            </a:solidFill>
            <a:prstDash val="solid"/>
          </a:ln>
        </p:spPr>
        <p:txBody>
          <a:bodyPr/>
          <a:lstStyle/>
          <a:p>
            <a:endParaRPr lang="pt-BR" noProof="0" dirty="0"/>
          </a:p>
        </p:txBody>
      </p:sp>
      <p:sp>
        <p:nvSpPr>
          <p:cNvPr id="18" name="Shape 15"/>
          <p:cNvSpPr/>
          <p:nvPr/>
        </p:nvSpPr>
        <p:spPr>
          <a:xfrm>
            <a:off x="5870448" y="2176272"/>
            <a:ext cx="603504" cy="603504"/>
          </a:xfrm>
          <a:prstGeom prst="ellipse">
            <a:avLst/>
          </a:prstGeom>
          <a:solidFill>
            <a:srgbClr val="E7A71F"/>
          </a:solidFill>
          <a:ln/>
        </p:spPr>
        <p:txBody>
          <a:bodyPr/>
          <a:lstStyle/>
          <a:p>
            <a:endParaRPr lang="pt-BR" noProof="0" dirty="0"/>
          </a:p>
        </p:txBody>
      </p:sp>
      <p:sp>
        <p:nvSpPr>
          <p:cNvPr id="19" name="Text 16"/>
          <p:cNvSpPr/>
          <p:nvPr/>
        </p:nvSpPr>
        <p:spPr>
          <a:xfrm>
            <a:off x="5870448" y="2176272"/>
            <a:ext cx="603504" cy="603504"/>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3</a:t>
            </a:r>
            <a:endParaRPr lang="pt-BR" sz="2000" noProof="0" dirty="0"/>
          </a:p>
        </p:txBody>
      </p:sp>
      <p:sp>
        <p:nvSpPr>
          <p:cNvPr id="20" name="Text 17"/>
          <p:cNvSpPr/>
          <p:nvPr/>
        </p:nvSpPr>
        <p:spPr>
          <a:xfrm>
            <a:off x="5230368" y="2944368"/>
            <a:ext cx="1883664" cy="566928"/>
          </a:xfrm>
          <a:prstGeom prst="rect">
            <a:avLst/>
          </a:prstGeom>
          <a:noFill/>
          <a:ln/>
        </p:spPr>
        <p:txBody>
          <a:bodyPr wrap="square" lIns="0" tIns="0" rIns="0" bIns="0" rtlCol="0" anchor="ctr"/>
          <a:lstStyle/>
          <a:p>
            <a:pPr marL="0" indent="0" algn="ctr">
              <a:buNone/>
            </a:pPr>
            <a:r>
              <a:rPr lang="pt-BR" sz="1300" b="1" noProof="0" dirty="0">
                <a:solidFill>
                  <a:srgbClr val="26348C"/>
                </a:solidFill>
                <a:latin typeface="Arial" pitchFamily="34" charset="0"/>
                <a:ea typeface="Arial" pitchFamily="34" charset="-122"/>
                <a:cs typeface="Arial" pitchFamily="34" charset="-120"/>
              </a:rPr>
              <a:t>Autoria</a:t>
            </a:r>
            <a:endParaRPr lang="pt-BR" sz="1300" noProof="0" dirty="0"/>
          </a:p>
        </p:txBody>
      </p:sp>
      <p:sp>
        <p:nvSpPr>
          <p:cNvPr id="21" name="Text 18"/>
          <p:cNvSpPr/>
          <p:nvPr/>
        </p:nvSpPr>
        <p:spPr>
          <a:xfrm>
            <a:off x="5285232" y="3547872"/>
            <a:ext cx="1773936" cy="1920240"/>
          </a:xfrm>
          <a:prstGeom prst="rect">
            <a:avLst/>
          </a:prstGeom>
          <a:noFill/>
          <a:ln/>
        </p:spPr>
        <p:txBody>
          <a:bodyPr wrap="square" lIns="0" tIns="0" rIns="0" bIns="0" rtlCol="0" anchor="t"/>
          <a:lstStyle/>
          <a:p>
            <a:pPr marL="0" indent="0" algn="ctr">
              <a:buNone/>
            </a:pPr>
            <a:r>
              <a:rPr lang="pt-BR" sz="1050" noProof="0" dirty="0">
                <a:solidFill>
                  <a:srgbClr val="23264A"/>
                </a:solidFill>
                <a:latin typeface="Calibri" pitchFamily="34" charset="0"/>
                <a:ea typeface="Calibri" pitchFamily="34" charset="-122"/>
                <a:cs typeface="Calibri" pitchFamily="34" charset="-120"/>
              </a:rPr>
              <a:t>Quem supostamente cometeu o ato ilícito? Um único servidor ou mais de um?</a:t>
            </a:r>
            <a:endParaRPr lang="pt-BR" sz="1050" noProof="0" dirty="0"/>
          </a:p>
        </p:txBody>
      </p:sp>
      <p:sp>
        <p:nvSpPr>
          <p:cNvPr id="22" name="Shape 19"/>
          <p:cNvSpPr/>
          <p:nvPr/>
        </p:nvSpPr>
        <p:spPr>
          <a:xfrm>
            <a:off x="7397496" y="1920240"/>
            <a:ext cx="2103120" cy="3749040"/>
          </a:xfrm>
          <a:prstGeom prst="roundRect">
            <a:avLst>
              <a:gd name="adj" fmla="val 3913"/>
            </a:avLst>
          </a:prstGeom>
          <a:solidFill>
            <a:srgbClr val="F1F2F8"/>
          </a:solidFill>
          <a:ln w="9525">
            <a:solidFill>
              <a:srgbClr val="D8DAE8"/>
            </a:solidFill>
            <a:prstDash val="solid"/>
          </a:ln>
        </p:spPr>
        <p:txBody>
          <a:bodyPr/>
          <a:lstStyle/>
          <a:p>
            <a:endParaRPr lang="pt-BR" noProof="0" dirty="0"/>
          </a:p>
        </p:txBody>
      </p:sp>
      <p:sp>
        <p:nvSpPr>
          <p:cNvPr id="23" name="Shape 20"/>
          <p:cNvSpPr/>
          <p:nvPr/>
        </p:nvSpPr>
        <p:spPr>
          <a:xfrm>
            <a:off x="8147304" y="2176272"/>
            <a:ext cx="603504" cy="603504"/>
          </a:xfrm>
          <a:prstGeom prst="ellipse">
            <a:avLst/>
          </a:prstGeom>
          <a:solidFill>
            <a:srgbClr val="C21819"/>
          </a:solidFill>
          <a:ln/>
        </p:spPr>
        <p:txBody>
          <a:bodyPr/>
          <a:lstStyle/>
          <a:p>
            <a:endParaRPr lang="pt-BR" noProof="0" dirty="0"/>
          </a:p>
        </p:txBody>
      </p:sp>
      <p:sp>
        <p:nvSpPr>
          <p:cNvPr id="24" name="Text 21"/>
          <p:cNvSpPr/>
          <p:nvPr/>
        </p:nvSpPr>
        <p:spPr>
          <a:xfrm>
            <a:off x="8147304" y="2176272"/>
            <a:ext cx="603504" cy="603504"/>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4</a:t>
            </a:r>
            <a:endParaRPr lang="pt-BR" sz="2000" noProof="0" dirty="0"/>
          </a:p>
        </p:txBody>
      </p:sp>
      <p:sp>
        <p:nvSpPr>
          <p:cNvPr id="25" name="Text 22"/>
          <p:cNvSpPr/>
          <p:nvPr/>
        </p:nvSpPr>
        <p:spPr>
          <a:xfrm>
            <a:off x="7507224" y="2944368"/>
            <a:ext cx="1883664" cy="566928"/>
          </a:xfrm>
          <a:prstGeom prst="rect">
            <a:avLst/>
          </a:prstGeom>
          <a:noFill/>
          <a:ln/>
        </p:spPr>
        <p:txBody>
          <a:bodyPr wrap="square" lIns="0" tIns="0" rIns="0" bIns="0" rtlCol="0" anchor="ctr"/>
          <a:lstStyle/>
          <a:p>
            <a:pPr marL="0" indent="0" algn="ctr">
              <a:buNone/>
            </a:pPr>
            <a:r>
              <a:rPr lang="pt-BR" sz="1300" b="1" noProof="0" dirty="0">
                <a:solidFill>
                  <a:srgbClr val="26348C"/>
                </a:solidFill>
                <a:latin typeface="Arial" pitchFamily="34" charset="0"/>
                <a:ea typeface="Arial" pitchFamily="34" charset="-122"/>
                <a:cs typeface="Arial" pitchFamily="34" charset="-120"/>
              </a:rPr>
              <a:t>Estratégia</a:t>
            </a:r>
            <a:endParaRPr lang="pt-BR" sz="1300" noProof="0" dirty="0"/>
          </a:p>
        </p:txBody>
      </p:sp>
      <p:sp>
        <p:nvSpPr>
          <p:cNvPr id="26" name="Text 23"/>
          <p:cNvSpPr/>
          <p:nvPr/>
        </p:nvSpPr>
        <p:spPr>
          <a:xfrm>
            <a:off x="7562088" y="3547872"/>
            <a:ext cx="1773936" cy="1920240"/>
          </a:xfrm>
          <a:prstGeom prst="rect">
            <a:avLst/>
          </a:prstGeom>
          <a:noFill/>
          <a:ln/>
        </p:spPr>
        <p:txBody>
          <a:bodyPr wrap="square" lIns="0" tIns="0" rIns="0" bIns="0" rtlCol="0" anchor="t"/>
          <a:lstStyle/>
          <a:p>
            <a:pPr marL="0" indent="0" algn="ctr">
              <a:buNone/>
            </a:pPr>
            <a:r>
              <a:rPr lang="pt-BR" sz="1050" noProof="0" dirty="0">
                <a:solidFill>
                  <a:srgbClr val="23264A"/>
                </a:solidFill>
                <a:latin typeface="Calibri" pitchFamily="34" charset="0"/>
                <a:ea typeface="Calibri" pitchFamily="34" charset="-122"/>
                <a:cs typeface="Calibri" pitchFamily="34" charset="-120"/>
              </a:rPr>
              <a:t>Apenas um PAD? Vários? Vantagens e desvantagens.</a:t>
            </a:r>
            <a:endParaRPr lang="pt-BR" sz="1050" noProof="0" dirty="0"/>
          </a:p>
        </p:txBody>
      </p:sp>
      <p:sp>
        <p:nvSpPr>
          <p:cNvPr id="27" name="Shape 24"/>
          <p:cNvSpPr/>
          <p:nvPr/>
        </p:nvSpPr>
        <p:spPr>
          <a:xfrm>
            <a:off x="9674352" y="1920240"/>
            <a:ext cx="2103120" cy="3749040"/>
          </a:xfrm>
          <a:prstGeom prst="roundRect">
            <a:avLst>
              <a:gd name="adj" fmla="val 3913"/>
            </a:avLst>
          </a:prstGeom>
          <a:solidFill>
            <a:srgbClr val="F1F2F8"/>
          </a:solidFill>
          <a:ln w="9525">
            <a:solidFill>
              <a:srgbClr val="D8DAE8"/>
            </a:solidFill>
            <a:prstDash val="solid"/>
          </a:ln>
        </p:spPr>
        <p:txBody>
          <a:bodyPr/>
          <a:lstStyle/>
          <a:p>
            <a:endParaRPr lang="pt-BR" noProof="0" dirty="0"/>
          </a:p>
        </p:txBody>
      </p:sp>
      <p:sp>
        <p:nvSpPr>
          <p:cNvPr id="28" name="Shape 25"/>
          <p:cNvSpPr/>
          <p:nvPr/>
        </p:nvSpPr>
        <p:spPr>
          <a:xfrm>
            <a:off x="10424160" y="2176272"/>
            <a:ext cx="603504" cy="603504"/>
          </a:xfrm>
          <a:prstGeom prst="ellipse">
            <a:avLst/>
          </a:prstGeom>
          <a:solidFill>
            <a:srgbClr val="1B2260"/>
          </a:solidFill>
          <a:ln/>
        </p:spPr>
        <p:txBody>
          <a:bodyPr/>
          <a:lstStyle/>
          <a:p>
            <a:endParaRPr lang="pt-BR" noProof="0" dirty="0"/>
          </a:p>
        </p:txBody>
      </p:sp>
      <p:sp>
        <p:nvSpPr>
          <p:cNvPr id="29" name="Text 26"/>
          <p:cNvSpPr/>
          <p:nvPr/>
        </p:nvSpPr>
        <p:spPr>
          <a:xfrm>
            <a:off x="10424160" y="2176272"/>
            <a:ext cx="603504" cy="603504"/>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5</a:t>
            </a:r>
            <a:endParaRPr lang="pt-BR" sz="2000" noProof="0" dirty="0"/>
          </a:p>
        </p:txBody>
      </p:sp>
      <p:sp>
        <p:nvSpPr>
          <p:cNvPr id="30" name="Text 27"/>
          <p:cNvSpPr/>
          <p:nvPr/>
        </p:nvSpPr>
        <p:spPr>
          <a:xfrm>
            <a:off x="9784080" y="2944368"/>
            <a:ext cx="1883664" cy="566928"/>
          </a:xfrm>
          <a:prstGeom prst="rect">
            <a:avLst/>
          </a:prstGeom>
          <a:noFill/>
          <a:ln/>
        </p:spPr>
        <p:txBody>
          <a:bodyPr wrap="square" lIns="0" tIns="0" rIns="0" bIns="0" rtlCol="0" anchor="ctr"/>
          <a:lstStyle/>
          <a:p>
            <a:pPr marL="0" indent="0" algn="ctr">
              <a:buNone/>
            </a:pPr>
            <a:r>
              <a:rPr lang="pt-BR" sz="1300" b="1" noProof="0" dirty="0">
                <a:solidFill>
                  <a:srgbClr val="26348C"/>
                </a:solidFill>
                <a:latin typeface="Arial" pitchFamily="34" charset="0"/>
                <a:ea typeface="Arial" pitchFamily="34" charset="-122"/>
                <a:cs typeface="Arial" pitchFamily="34" charset="-120"/>
              </a:rPr>
              <a:t>Procedimento</a:t>
            </a:r>
            <a:endParaRPr lang="pt-BR" sz="1300" noProof="0" dirty="0"/>
          </a:p>
        </p:txBody>
      </p:sp>
      <p:sp>
        <p:nvSpPr>
          <p:cNvPr id="31" name="Text 28"/>
          <p:cNvSpPr/>
          <p:nvPr/>
        </p:nvSpPr>
        <p:spPr>
          <a:xfrm>
            <a:off x="9838944" y="3547872"/>
            <a:ext cx="1773936" cy="1920240"/>
          </a:xfrm>
          <a:prstGeom prst="rect">
            <a:avLst/>
          </a:prstGeom>
          <a:noFill/>
          <a:ln/>
        </p:spPr>
        <p:txBody>
          <a:bodyPr wrap="square" lIns="0" tIns="0" rIns="0" bIns="0" rtlCol="0" anchor="t"/>
          <a:lstStyle/>
          <a:p>
            <a:pPr marL="0" indent="0" algn="ctr">
              <a:buNone/>
            </a:pPr>
            <a:r>
              <a:rPr lang="pt-BR" sz="1050" noProof="0" dirty="0">
                <a:solidFill>
                  <a:srgbClr val="23264A"/>
                </a:solidFill>
                <a:latin typeface="Calibri" pitchFamily="34" charset="0"/>
                <a:ea typeface="Calibri" pitchFamily="34" charset="-122"/>
                <a:cs typeface="Calibri" pitchFamily="34" charset="-120"/>
              </a:rPr>
              <a:t>Qual o procedimento mais adequado? Investigativo ou punitivo? Rito ordinário ou sumário?</a:t>
            </a:r>
            <a:endParaRPr lang="pt-BR" sz="1050" noProof="0" dirty="0"/>
          </a:p>
        </p:txBody>
      </p:sp>
      <p:pic>
        <p:nvPicPr>
          <p:cNvPr id="32" name="Imagem 31">
            <a:extLst>
              <a:ext uri="{FF2B5EF4-FFF2-40B4-BE49-F238E27FC236}">
                <a16:creationId xmlns:a16="http://schemas.microsoft.com/office/drawing/2014/main" id="{FEC83835-1730-75FE-01CC-C5F4D69699C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5" name="Imagem 34">
            <a:extLst>
              <a:ext uri="{FF2B5EF4-FFF2-40B4-BE49-F238E27FC236}">
                <a16:creationId xmlns:a16="http://schemas.microsoft.com/office/drawing/2014/main" id="{38985C90-393B-B7CB-EB9E-89F045E9AF45}"/>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7" name="Imagem 36">
            <a:extLst>
              <a:ext uri="{FF2B5EF4-FFF2-40B4-BE49-F238E27FC236}">
                <a16:creationId xmlns:a16="http://schemas.microsoft.com/office/drawing/2014/main" id="{F037A40F-5EEF-3FB1-FF8F-C05770A3A200}"/>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9" name="Imagem 38">
            <a:extLst>
              <a:ext uri="{FF2B5EF4-FFF2-40B4-BE49-F238E27FC236}">
                <a16:creationId xmlns:a16="http://schemas.microsoft.com/office/drawing/2014/main" id="{2B8EB43B-0315-AE7F-5DA3-83C1D4D32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JUÍZO DE ADMISSIBILIDADE</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Justa causa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11</a:t>
            </a:r>
            <a:endParaRPr lang="pt-BR" sz="900" noProof="0" dirty="0"/>
          </a:p>
        </p:txBody>
      </p:sp>
      <p:sp>
        <p:nvSpPr>
          <p:cNvPr id="7" name="Shape 4"/>
          <p:cNvSpPr/>
          <p:nvPr/>
        </p:nvSpPr>
        <p:spPr>
          <a:xfrm>
            <a:off x="566928" y="1627632"/>
            <a:ext cx="5029200" cy="1234440"/>
          </a:xfrm>
          <a:prstGeom prst="roundRect">
            <a:avLst>
              <a:gd name="adj" fmla="val 7407"/>
            </a:avLst>
          </a:prstGeom>
          <a:solidFill>
            <a:srgbClr val="26348C"/>
          </a:solidFill>
          <a:ln/>
        </p:spPr>
        <p:txBody>
          <a:bodyPr/>
          <a:lstStyle/>
          <a:p>
            <a:endParaRPr lang="pt-BR" noProof="0" dirty="0"/>
          </a:p>
        </p:txBody>
      </p:sp>
      <p:sp>
        <p:nvSpPr>
          <p:cNvPr id="8" name="Text 5"/>
          <p:cNvSpPr/>
          <p:nvPr/>
        </p:nvSpPr>
        <p:spPr>
          <a:xfrm>
            <a:off x="822960" y="1783080"/>
            <a:ext cx="4572000" cy="320040"/>
          </a:xfrm>
          <a:prstGeom prst="rect">
            <a:avLst/>
          </a:prstGeom>
          <a:noFill/>
          <a:ln/>
        </p:spPr>
        <p:txBody>
          <a:bodyPr wrap="square" lIns="0" tIns="0" rIns="0" bIns="0" rtlCol="0" anchor="ctr"/>
          <a:lstStyle/>
          <a:p>
            <a:pPr marL="0" indent="0">
              <a:buNone/>
            </a:pPr>
            <a:r>
              <a:rPr lang="pt-BR" sz="1400" b="1" kern="0" spc="200" noProof="0" dirty="0">
                <a:solidFill>
                  <a:srgbClr val="E7A71F"/>
                </a:solidFill>
                <a:latin typeface="Arial" pitchFamily="34" charset="0"/>
                <a:ea typeface="Arial" pitchFamily="34" charset="-122"/>
                <a:cs typeface="Arial" pitchFamily="34" charset="-120"/>
              </a:rPr>
              <a:t>JUSTA CAUSA</a:t>
            </a:r>
            <a:endParaRPr lang="pt-BR" sz="1400" noProof="0" dirty="0"/>
          </a:p>
        </p:txBody>
      </p:sp>
      <p:sp>
        <p:nvSpPr>
          <p:cNvPr id="9" name="Text 6"/>
          <p:cNvSpPr/>
          <p:nvPr/>
        </p:nvSpPr>
        <p:spPr>
          <a:xfrm>
            <a:off x="822960" y="2103120"/>
            <a:ext cx="4572000" cy="594360"/>
          </a:xfrm>
          <a:prstGeom prst="rect">
            <a:avLst/>
          </a:prstGeom>
          <a:noFill/>
          <a:ln/>
        </p:spPr>
        <p:txBody>
          <a:bodyPr wrap="square" lIns="0" tIns="0" rIns="0" bIns="0" rtlCol="0" anchor="ctr"/>
          <a:lstStyle/>
          <a:p>
            <a:pPr marL="0" indent="0">
              <a:buNone/>
            </a:pPr>
            <a:r>
              <a:rPr lang="pt-BR" sz="1400" b="1" noProof="0" dirty="0">
                <a:solidFill>
                  <a:srgbClr val="FFFFFF"/>
                </a:solidFill>
                <a:latin typeface="Calibri" pitchFamily="34" charset="0"/>
                <a:ea typeface="Calibri" pitchFamily="34" charset="-122"/>
                <a:cs typeface="Calibri" pitchFamily="34" charset="-120"/>
              </a:rPr>
              <a:t>Cognição sumária + materialidade + autoria</a:t>
            </a:r>
            <a:endParaRPr lang="pt-BR" sz="1400" noProof="0" dirty="0"/>
          </a:p>
        </p:txBody>
      </p:sp>
      <p:sp>
        <p:nvSpPr>
          <p:cNvPr id="10" name="Text 7"/>
          <p:cNvSpPr/>
          <p:nvPr/>
        </p:nvSpPr>
        <p:spPr>
          <a:xfrm>
            <a:off x="603504" y="3108960"/>
            <a:ext cx="4937760" cy="502920"/>
          </a:xfrm>
          <a:prstGeom prst="rect">
            <a:avLst/>
          </a:prstGeom>
          <a:noFill/>
          <a:ln/>
        </p:spPr>
        <p:txBody>
          <a:bodyPr wrap="square" lIns="0" tIns="0" rIns="0" bIns="0" rtlCol="0" anchor="ctr"/>
          <a:lstStyle/>
          <a:p>
            <a:pPr marL="0" indent="0">
              <a:buNone/>
            </a:pPr>
            <a:r>
              <a:rPr lang="pt-BR" sz="1250" noProof="0" dirty="0">
                <a:solidFill>
                  <a:srgbClr val="23264A"/>
                </a:solidFill>
                <a:latin typeface="Calibri" pitchFamily="34" charset="0"/>
                <a:ea typeface="Calibri" pitchFamily="34" charset="-122"/>
                <a:cs typeface="Calibri" pitchFamily="34" charset="-120"/>
              </a:rPr>
              <a:t>Avaliar a existência de indícios que justifiquem a apuração. Como?</a:t>
            </a:r>
            <a:endParaRPr lang="pt-BR" sz="1250" noProof="0" dirty="0"/>
          </a:p>
        </p:txBody>
      </p:sp>
      <p:sp>
        <p:nvSpPr>
          <p:cNvPr id="11" name="Shape 8"/>
          <p:cNvSpPr/>
          <p:nvPr/>
        </p:nvSpPr>
        <p:spPr>
          <a:xfrm>
            <a:off x="603504" y="3703320"/>
            <a:ext cx="420624" cy="420624"/>
          </a:xfrm>
          <a:prstGeom prst="ellipse">
            <a:avLst/>
          </a:prstGeom>
          <a:solidFill>
            <a:srgbClr val="E7A71F"/>
          </a:solidFill>
          <a:ln/>
        </p:spPr>
        <p:txBody>
          <a:bodyPr/>
          <a:lstStyle/>
          <a:p>
            <a:endParaRPr lang="pt-BR" noProof="0" dirty="0"/>
          </a:p>
        </p:txBody>
      </p:sp>
      <p:pic>
        <p:nvPicPr>
          <p:cNvPr id="12" name="Image 1" descr="icons/file_w.png"/>
          <p:cNvPicPr>
            <a:picLocks noChangeAspect="1"/>
          </p:cNvPicPr>
          <p:nvPr/>
        </p:nvPicPr>
        <p:blipFill>
          <a:blip r:embed="rId3"/>
          <a:stretch>
            <a:fillRect/>
          </a:stretch>
        </p:blipFill>
        <p:spPr>
          <a:xfrm>
            <a:off x="704454" y="3804270"/>
            <a:ext cx="218724" cy="218724"/>
          </a:xfrm>
          <a:prstGeom prst="rect">
            <a:avLst/>
          </a:prstGeom>
        </p:spPr>
      </p:pic>
      <p:sp>
        <p:nvSpPr>
          <p:cNvPr id="13" name="Text 9"/>
          <p:cNvSpPr/>
          <p:nvPr/>
        </p:nvSpPr>
        <p:spPr>
          <a:xfrm>
            <a:off x="1270650" y="3831336"/>
            <a:ext cx="4334256" cy="475488"/>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Análise de informações e documentos</a:t>
            </a:r>
            <a:endParaRPr lang="pt-BR" sz="1250" noProof="0" dirty="0"/>
          </a:p>
        </p:txBody>
      </p:sp>
      <p:sp>
        <p:nvSpPr>
          <p:cNvPr id="14" name="Shape 10"/>
          <p:cNvSpPr/>
          <p:nvPr/>
        </p:nvSpPr>
        <p:spPr>
          <a:xfrm>
            <a:off x="603504" y="4379976"/>
            <a:ext cx="420624" cy="420624"/>
          </a:xfrm>
          <a:prstGeom prst="ellipse">
            <a:avLst/>
          </a:prstGeom>
          <a:solidFill>
            <a:srgbClr val="901F4D"/>
          </a:solidFill>
          <a:ln/>
        </p:spPr>
        <p:txBody>
          <a:bodyPr/>
          <a:lstStyle/>
          <a:p>
            <a:endParaRPr lang="pt-BR" noProof="0" dirty="0"/>
          </a:p>
        </p:txBody>
      </p:sp>
      <p:pic>
        <p:nvPicPr>
          <p:cNvPr id="15" name="Image 2" descr="icons/search_w.png"/>
          <p:cNvPicPr>
            <a:picLocks noChangeAspect="1"/>
          </p:cNvPicPr>
          <p:nvPr/>
        </p:nvPicPr>
        <p:blipFill>
          <a:blip r:embed="rId4"/>
          <a:stretch>
            <a:fillRect/>
          </a:stretch>
        </p:blipFill>
        <p:spPr>
          <a:xfrm>
            <a:off x="704454" y="4480926"/>
            <a:ext cx="218724" cy="218724"/>
          </a:xfrm>
          <a:prstGeom prst="rect">
            <a:avLst/>
          </a:prstGeom>
        </p:spPr>
      </p:pic>
      <p:sp>
        <p:nvSpPr>
          <p:cNvPr id="16" name="Text 11"/>
          <p:cNvSpPr/>
          <p:nvPr/>
        </p:nvSpPr>
        <p:spPr>
          <a:xfrm>
            <a:off x="1280160" y="4489704"/>
            <a:ext cx="4334256" cy="475488"/>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Coleta de evidências</a:t>
            </a:r>
            <a:endParaRPr lang="pt-BR" sz="1250" noProof="0" dirty="0"/>
          </a:p>
        </p:txBody>
      </p:sp>
      <p:sp>
        <p:nvSpPr>
          <p:cNvPr id="17" name="Shape 12"/>
          <p:cNvSpPr/>
          <p:nvPr/>
        </p:nvSpPr>
        <p:spPr>
          <a:xfrm>
            <a:off x="5943600" y="1627632"/>
            <a:ext cx="5715000" cy="4480560"/>
          </a:xfrm>
          <a:prstGeom prst="roundRect">
            <a:avLst>
              <a:gd name="adj" fmla="val 2041"/>
            </a:avLst>
          </a:prstGeom>
          <a:solidFill>
            <a:srgbClr val="F1F2F8"/>
          </a:solidFill>
          <a:ln w="9525">
            <a:solidFill>
              <a:srgbClr val="D8DAE8"/>
            </a:solidFill>
            <a:prstDash val="solid"/>
          </a:ln>
        </p:spPr>
        <p:txBody>
          <a:bodyPr/>
          <a:lstStyle/>
          <a:p>
            <a:endParaRPr lang="pt-BR" noProof="0" dirty="0"/>
          </a:p>
        </p:txBody>
      </p:sp>
      <p:sp>
        <p:nvSpPr>
          <p:cNvPr id="18" name="Shape 13"/>
          <p:cNvSpPr/>
          <p:nvPr/>
        </p:nvSpPr>
        <p:spPr>
          <a:xfrm>
            <a:off x="6217920" y="1883664"/>
            <a:ext cx="457200" cy="457200"/>
          </a:xfrm>
          <a:prstGeom prst="ellipse">
            <a:avLst/>
          </a:prstGeom>
          <a:solidFill>
            <a:srgbClr val="E7A71F"/>
          </a:solidFill>
          <a:ln/>
        </p:spPr>
        <p:txBody>
          <a:bodyPr/>
          <a:lstStyle/>
          <a:p>
            <a:endParaRPr lang="pt-BR" noProof="0" dirty="0"/>
          </a:p>
        </p:txBody>
      </p:sp>
      <p:sp>
        <p:nvSpPr>
          <p:cNvPr id="19" name="Text 14"/>
          <p:cNvSpPr/>
          <p:nvPr/>
        </p:nvSpPr>
        <p:spPr>
          <a:xfrm>
            <a:off x="6217920" y="1883664"/>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20" name="Text 15"/>
          <p:cNvSpPr/>
          <p:nvPr/>
        </p:nvSpPr>
        <p:spPr>
          <a:xfrm>
            <a:off x="6839712" y="1901952"/>
            <a:ext cx="452628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Atende aos arts. 27 e 30 da Lei de Abuso de Autoridade?</a:t>
            </a:r>
            <a:endParaRPr lang="pt-BR" sz="1300" noProof="0" dirty="0"/>
          </a:p>
        </p:txBody>
      </p:sp>
      <p:sp>
        <p:nvSpPr>
          <p:cNvPr id="21" name="Text 16"/>
          <p:cNvSpPr/>
          <p:nvPr/>
        </p:nvSpPr>
        <p:spPr>
          <a:xfrm>
            <a:off x="6272784" y="2468880"/>
            <a:ext cx="5056632" cy="3255264"/>
          </a:xfrm>
          <a:prstGeom prst="rect">
            <a:avLst/>
          </a:prstGeom>
          <a:noFill/>
          <a:ln/>
        </p:spPr>
        <p:txBody>
          <a:bodyPr wrap="square" lIns="0" tIns="0" rIns="0" bIns="0" rtlCol="0" anchor="t"/>
          <a:lstStyle/>
          <a:p>
            <a:pPr marL="0" indent="0">
              <a:spcAft>
                <a:spcPts val="800"/>
              </a:spcAft>
              <a:buNone/>
            </a:pPr>
            <a:r>
              <a:rPr lang="pt-BR" sz="1050" i="1" noProof="0" dirty="0">
                <a:solidFill>
                  <a:srgbClr val="23264A"/>
                </a:solidFill>
                <a:latin typeface="Calibri" pitchFamily="34" charset="0"/>
                <a:ea typeface="Calibri" pitchFamily="34" charset="-122"/>
                <a:cs typeface="Calibri" pitchFamily="34" charset="-120"/>
              </a:rPr>
              <a:t>Art. 27. Requisitar instauração ou instaurar procedimento investigatório de infração penal ou administrativa, em desfavor de alguém, à falta de qualquer indício da prática de crime, de ilícito funcional ou de infração administrativa: [...]</a:t>
            </a:r>
            <a:endParaRPr lang="pt-BR" sz="1050" noProof="0" dirty="0"/>
          </a:p>
          <a:p>
            <a:pPr marL="0" indent="0">
              <a:spcAft>
                <a:spcPts val="800"/>
              </a:spcAft>
              <a:buNone/>
            </a:pPr>
            <a:r>
              <a:rPr lang="pt-BR" sz="1050" i="1" noProof="0" dirty="0">
                <a:solidFill>
                  <a:srgbClr val="23264A"/>
                </a:solidFill>
                <a:latin typeface="Calibri" pitchFamily="34" charset="0"/>
                <a:ea typeface="Calibri" pitchFamily="34" charset="-122"/>
                <a:cs typeface="Calibri" pitchFamily="34" charset="-120"/>
              </a:rPr>
              <a:t>Art. 30. Dar início ou proceder à persecução penal, civil ou administrativa sem justa causa fundamentada ou contra quem sabe inocente:</a:t>
            </a:r>
            <a:endParaRPr lang="pt-BR" sz="1050" noProof="0" dirty="0"/>
          </a:p>
          <a:p>
            <a:pPr marL="0" indent="0">
              <a:buNone/>
            </a:pPr>
            <a:r>
              <a:rPr lang="pt-BR" sz="1050" b="1" i="1" noProof="0" dirty="0">
                <a:solidFill>
                  <a:srgbClr val="8F1213"/>
                </a:solidFill>
                <a:latin typeface="Calibri" pitchFamily="34" charset="0"/>
                <a:ea typeface="Calibri" pitchFamily="34" charset="-122"/>
                <a:cs typeface="Calibri" pitchFamily="34" charset="-120"/>
              </a:rPr>
              <a:t>Pena — detenção, de 1 (um) a 4 (quatro) anos, e multa.</a:t>
            </a:r>
            <a:endParaRPr lang="pt-BR" sz="1050" noProof="0" dirty="0"/>
          </a:p>
        </p:txBody>
      </p:sp>
      <p:sp>
        <p:nvSpPr>
          <p:cNvPr id="22" name="Text 17"/>
          <p:cNvSpPr/>
          <p:nvPr/>
        </p:nvSpPr>
        <p:spPr>
          <a:xfrm>
            <a:off x="6272784" y="5724144"/>
            <a:ext cx="5056632" cy="27432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Lei n. 13.869/2019</a:t>
            </a:r>
            <a:endParaRPr lang="pt-BR" sz="1000" noProof="0" dirty="0"/>
          </a:p>
        </p:txBody>
      </p:sp>
      <p:pic>
        <p:nvPicPr>
          <p:cNvPr id="23" name="Imagem 22">
            <a:extLst>
              <a:ext uri="{FF2B5EF4-FFF2-40B4-BE49-F238E27FC236}">
                <a16:creationId xmlns:a16="http://schemas.microsoft.com/office/drawing/2014/main" id="{53A1049B-69C5-BA23-E480-DFBE2622C391}"/>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B8951515-366C-BA77-AFB0-7723F25633F4}"/>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D54A1D2A-3398-4384-534C-6B9507572A20}"/>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0" name="Imagem 29">
            <a:extLst>
              <a:ext uri="{FF2B5EF4-FFF2-40B4-BE49-F238E27FC236}">
                <a16:creationId xmlns:a16="http://schemas.microsoft.com/office/drawing/2014/main" id="{4307FF79-5505-C4D8-2DD6-78912E71D64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JUÍZO DE ADMISSIBILIDADE</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Denúncia anônima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12</a:t>
            </a:r>
            <a:endParaRPr lang="pt-BR" sz="900" noProof="0" dirty="0"/>
          </a:p>
        </p:txBody>
      </p:sp>
      <p:sp>
        <p:nvSpPr>
          <p:cNvPr id="7" name="Text 4"/>
          <p:cNvSpPr/>
          <p:nvPr/>
        </p:nvSpPr>
        <p:spPr>
          <a:xfrm>
            <a:off x="603504" y="1572768"/>
            <a:ext cx="10881360" cy="329184"/>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É possível, desde que:</a:t>
            </a:r>
            <a:endParaRPr lang="pt-BR" sz="1500" noProof="0" dirty="0"/>
          </a:p>
        </p:txBody>
      </p:sp>
      <p:sp>
        <p:nvSpPr>
          <p:cNvPr id="8" name="Shape 5"/>
          <p:cNvSpPr/>
          <p:nvPr/>
        </p:nvSpPr>
        <p:spPr>
          <a:xfrm>
            <a:off x="566928" y="2011680"/>
            <a:ext cx="5404104" cy="1371600"/>
          </a:xfrm>
          <a:prstGeom prst="roundRect">
            <a:avLst>
              <a:gd name="adj" fmla="val 6000"/>
            </a:avLst>
          </a:prstGeom>
          <a:solidFill>
            <a:srgbClr val="F1F2F8"/>
          </a:solidFill>
          <a:ln w="9525">
            <a:solidFill>
              <a:srgbClr val="D8DAE8"/>
            </a:solidFill>
            <a:prstDash val="solid"/>
          </a:ln>
        </p:spPr>
        <p:txBody>
          <a:bodyPr/>
          <a:lstStyle/>
          <a:p>
            <a:endParaRPr lang="pt-BR" noProof="0" dirty="0"/>
          </a:p>
        </p:txBody>
      </p:sp>
      <p:sp>
        <p:nvSpPr>
          <p:cNvPr id="9" name="Shape 6"/>
          <p:cNvSpPr/>
          <p:nvPr/>
        </p:nvSpPr>
        <p:spPr>
          <a:xfrm>
            <a:off x="804672" y="2231136"/>
            <a:ext cx="420624" cy="420624"/>
          </a:xfrm>
          <a:prstGeom prst="ellipse">
            <a:avLst/>
          </a:prstGeom>
          <a:solidFill>
            <a:srgbClr val="26348C"/>
          </a:solidFill>
          <a:ln/>
        </p:spPr>
        <p:txBody>
          <a:bodyPr/>
          <a:lstStyle/>
          <a:p>
            <a:endParaRPr lang="pt-BR" noProof="0" dirty="0"/>
          </a:p>
        </p:txBody>
      </p:sp>
      <p:pic>
        <p:nvPicPr>
          <p:cNvPr id="10" name="Image 1" descr="icons/file_w.png"/>
          <p:cNvPicPr>
            <a:picLocks noChangeAspect="1"/>
          </p:cNvPicPr>
          <p:nvPr/>
        </p:nvPicPr>
        <p:blipFill>
          <a:blip r:embed="rId3"/>
          <a:stretch>
            <a:fillRect/>
          </a:stretch>
        </p:blipFill>
        <p:spPr>
          <a:xfrm>
            <a:off x="909828" y="2336292"/>
            <a:ext cx="210312" cy="210312"/>
          </a:xfrm>
          <a:prstGeom prst="rect">
            <a:avLst/>
          </a:prstGeom>
        </p:spPr>
      </p:pic>
      <p:sp>
        <p:nvSpPr>
          <p:cNvPr id="11" name="Text 7"/>
          <p:cNvSpPr/>
          <p:nvPr/>
        </p:nvSpPr>
        <p:spPr>
          <a:xfrm>
            <a:off x="804672" y="2779776"/>
            <a:ext cx="4946904" cy="475488"/>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Os fatos sejam narrados de forma objetiva e plausível.</a:t>
            </a:r>
            <a:endParaRPr lang="pt-BR" sz="1250" noProof="0" dirty="0"/>
          </a:p>
        </p:txBody>
      </p:sp>
      <p:sp>
        <p:nvSpPr>
          <p:cNvPr id="12" name="Shape 8"/>
          <p:cNvSpPr/>
          <p:nvPr/>
        </p:nvSpPr>
        <p:spPr>
          <a:xfrm>
            <a:off x="6227064" y="2011680"/>
            <a:ext cx="5404104" cy="1371600"/>
          </a:xfrm>
          <a:prstGeom prst="roundRect">
            <a:avLst>
              <a:gd name="adj" fmla="val 6000"/>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2231136"/>
            <a:ext cx="420624" cy="420624"/>
          </a:xfrm>
          <a:prstGeom prst="ellipse">
            <a:avLst/>
          </a:prstGeom>
          <a:solidFill>
            <a:srgbClr val="E7A71F"/>
          </a:solidFill>
          <a:ln/>
        </p:spPr>
        <p:txBody>
          <a:bodyPr/>
          <a:lstStyle/>
          <a:p>
            <a:endParaRPr lang="pt-BR" noProof="0" dirty="0"/>
          </a:p>
        </p:txBody>
      </p:sp>
      <p:pic>
        <p:nvPicPr>
          <p:cNvPr id="14" name="Image 2" descr="icons/search_w.png"/>
          <p:cNvPicPr>
            <a:picLocks noChangeAspect="1"/>
          </p:cNvPicPr>
          <p:nvPr/>
        </p:nvPicPr>
        <p:blipFill>
          <a:blip r:embed="rId4"/>
          <a:stretch>
            <a:fillRect/>
          </a:stretch>
        </p:blipFill>
        <p:spPr>
          <a:xfrm>
            <a:off x="6569964" y="2336292"/>
            <a:ext cx="210312" cy="210312"/>
          </a:xfrm>
          <a:prstGeom prst="rect">
            <a:avLst/>
          </a:prstGeom>
        </p:spPr>
      </p:pic>
      <p:sp>
        <p:nvSpPr>
          <p:cNvPr id="15" name="Text 10"/>
          <p:cNvSpPr/>
          <p:nvPr/>
        </p:nvSpPr>
        <p:spPr>
          <a:xfrm>
            <a:off x="6464808" y="2779776"/>
            <a:ext cx="4946904" cy="475488"/>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Seja objeto de apuração preliminar, investigação ou sindicância.</a:t>
            </a:r>
            <a:endParaRPr lang="pt-BR" sz="1250" noProof="0" dirty="0"/>
          </a:p>
        </p:txBody>
      </p:sp>
      <p:sp>
        <p:nvSpPr>
          <p:cNvPr id="16" name="Shape 11"/>
          <p:cNvSpPr/>
          <p:nvPr/>
        </p:nvSpPr>
        <p:spPr>
          <a:xfrm>
            <a:off x="566928" y="3703320"/>
            <a:ext cx="11064240" cy="2377440"/>
          </a:xfrm>
          <a:prstGeom prst="roundRect">
            <a:avLst>
              <a:gd name="adj" fmla="val 3846"/>
            </a:avLst>
          </a:prstGeom>
          <a:solidFill>
            <a:srgbClr val="F1F2F8"/>
          </a:solidFill>
          <a:ln w="9525">
            <a:solidFill>
              <a:srgbClr val="D8DAE8"/>
            </a:solidFill>
            <a:prstDash val="solid"/>
          </a:ln>
        </p:spPr>
        <p:txBody>
          <a:bodyPr/>
          <a:lstStyle/>
          <a:p>
            <a:endParaRPr lang="pt-BR" noProof="0" dirty="0"/>
          </a:p>
        </p:txBody>
      </p:sp>
      <p:sp>
        <p:nvSpPr>
          <p:cNvPr id="17" name="Shape 12"/>
          <p:cNvSpPr/>
          <p:nvPr/>
        </p:nvSpPr>
        <p:spPr>
          <a:xfrm>
            <a:off x="841248" y="3959352"/>
            <a:ext cx="457200" cy="457200"/>
          </a:xfrm>
          <a:prstGeom prst="ellipse">
            <a:avLst/>
          </a:prstGeom>
          <a:solidFill>
            <a:srgbClr val="E7A71F"/>
          </a:solidFill>
          <a:ln/>
        </p:spPr>
        <p:txBody>
          <a:bodyPr/>
          <a:lstStyle/>
          <a:p>
            <a:endParaRPr lang="pt-BR" noProof="0" dirty="0"/>
          </a:p>
        </p:txBody>
      </p:sp>
      <p:sp>
        <p:nvSpPr>
          <p:cNvPr id="18" name="Text 13"/>
          <p:cNvSpPr/>
          <p:nvPr/>
        </p:nvSpPr>
        <p:spPr>
          <a:xfrm>
            <a:off x="841248" y="395935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9" name="Text 14"/>
          <p:cNvSpPr/>
          <p:nvPr/>
        </p:nvSpPr>
        <p:spPr>
          <a:xfrm>
            <a:off x="1463040" y="3977640"/>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Súmula 611 do STJ</a:t>
            </a:r>
            <a:endParaRPr lang="pt-BR" sz="1300" noProof="0" dirty="0"/>
          </a:p>
        </p:txBody>
      </p:sp>
      <p:sp>
        <p:nvSpPr>
          <p:cNvPr id="20" name="Text 15"/>
          <p:cNvSpPr/>
          <p:nvPr/>
        </p:nvSpPr>
        <p:spPr>
          <a:xfrm>
            <a:off x="896112" y="4544568"/>
            <a:ext cx="10405872" cy="1152144"/>
          </a:xfrm>
          <a:prstGeom prst="rect">
            <a:avLst/>
          </a:prstGeom>
          <a:noFill/>
          <a:ln/>
        </p:spPr>
        <p:txBody>
          <a:bodyPr wrap="square" lIns="0" tIns="0" rIns="0" bIns="0" rtlCol="0" anchor="t"/>
          <a:lstStyle/>
          <a:p>
            <a:pPr marL="0" indent="0">
              <a:buNone/>
            </a:pPr>
            <a:r>
              <a:rPr lang="pt-BR" sz="1300" i="1" noProof="0" dirty="0">
                <a:solidFill>
                  <a:srgbClr val="23264A"/>
                </a:solidFill>
                <a:latin typeface="Calibri" pitchFamily="34" charset="0"/>
                <a:ea typeface="Calibri" pitchFamily="34" charset="-122"/>
                <a:cs typeface="Calibri" pitchFamily="34" charset="-120"/>
              </a:rPr>
              <a:t>“Desde que devidamente motivada e com amparo em investigação ou sindicância, é permitida a instauração de processo administrativo disciplinar com base em denúncia anônima, em face do poder-dever de autotutela imposto à Administração.”</a:t>
            </a:r>
            <a:endParaRPr lang="pt-BR" sz="1300" noProof="0" dirty="0"/>
          </a:p>
        </p:txBody>
      </p:sp>
      <p:sp>
        <p:nvSpPr>
          <p:cNvPr id="21" name="Text 16"/>
          <p:cNvSpPr/>
          <p:nvPr/>
        </p:nvSpPr>
        <p:spPr>
          <a:xfrm>
            <a:off x="896112" y="5696712"/>
            <a:ext cx="10405872" cy="27432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Súmula 611, Primeira Seção, julgado em 09/05/2018, </a:t>
            </a:r>
            <a:r>
              <a:rPr lang="pt-BR" sz="1000" b="1" noProof="0" dirty="0" err="1">
                <a:solidFill>
                  <a:srgbClr val="6C7093"/>
                </a:solidFill>
                <a:latin typeface="Calibri" pitchFamily="34" charset="0"/>
                <a:ea typeface="Calibri" pitchFamily="34" charset="-122"/>
                <a:cs typeface="Calibri" pitchFamily="34" charset="-120"/>
              </a:rPr>
              <a:t>DJe</a:t>
            </a:r>
            <a:r>
              <a:rPr lang="pt-BR" sz="1000" b="1" noProof="0" dirty="0">
                <a:solidFill>
                  <a:srgbClr val="6C7093"/>
                </a:solidFill>
                <a:latin typeface="Calibri" pitchFamily="34" charset="0"/>
                <a:ea typeface="Calibri" pitchFamily="34" charset="-122"/>
                <a:cs typeface="Calibri" pitchFamily="34" charset="-120"/>
              </a:rPr>
              <a:t> 14/05/2018</a:t>
            </a:r>
            <a:endParaRPr lang="pt-BR" sz="1000" noProof="0" dirty="0"/>
          </a:p>
        </p:txBody>
      </p:sp>
      <p:pic>
        <p:nvPicPr>
          <p:cNvPr id="22" name="Imagem 21">
            <a:extLst>
              <a:ext uri="{FF2B5EF4-FFF2-40B4-BE49-F238E27FC236}">
                <a16:creationId xmlns:a16="http://schemas.microsoft.com/office/drawing/2014/main" id="{A6B5AB69-47E9-D39D-48AD-BB3EE5358070}"/>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D039BA15-75B9-BD0A-E2E2-505FD7169DE0}"/>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7" name="Imagem 26">
            <a:extLst>
              <a:ext uri="{FF2B5EF4-FFF2-40B4-BE49-F238E27FC236}">
                <a16:creationId xmlns:a16="http://schemas.microsoft.com/office/drawing/2014/main" id="{D822CF18-4E8F-7721-40AE-BE431202E21B}"/>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9" name="Imagem 28">
            <a:extLst>
              <a:ext uri="{FF2B5EF4-FFF2-40B4-BE49-F238E27FC236}">
                <a16:creationId xmlns:a16="http://schemas.microsoft.com/office/drawing/2014/main" id="{CE49FC7C-E718-C512-450D-6C3A48852FC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a:solidFill>
                  <a:srgbClr val="C21819"/>
                </a:solidFill>
                <a:latin typeface="Arial" pitchFamily="34" charset="0"/>
                <a:ea typeface="Arial" pitchFamily="34" charset="-122"/>
                <a:cs typeface="Arial" pitchFamily="34" charset="-120"/>
              </a:rPr>
              <a:t>JUÍZO DE ADMISSIBILIDADE</a:t>
            </a:r>
            <a:endParaRPr lang="pt-BR" sz="1050" noProof="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a:solidFill>
                  <a:srgbClr val="26348C"/>
                </a:solidFill>
                <a:latin typeface="Arial" pitchFamily="34" charset="0"/>
                <a:ea typeface="Arial" pitchFamily="34" charset="-122"/>
                <a:cs typeface="Arial" pitchFamily="34" charset="-120"/>
              </a:rPr>
              <a:t>Notícias veiculadas na mídia</a:t>
            </a:r>
            <a:endParaRPr lang="pt-BR" sz="2900" noProof="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13</a:t>
            </a:r>
            <a:endParaRPr lang="pt-BR" sz="900" noProof="0"/>
          </a:p>
        </p:txBody>
      </p:sp>
      <p:sp>
        <p:nvSpPr>
          <p:cNvPr id="7" name="Text 4"/>
          <p:cNvSpPr/>
          <p:nvPr/>
        </p:nvSpPr>
        <p:spPr>
          <a:xfrm>
            <a:off x="603504" y="1572768"/>
            <a:ext cx="10881360" cy="329184"/>
          </a:xfrm>
          <a:prstGeom prst="rect">
            <a:avLst/>
          </a:prstGeom>
          <a:noFill/>
          <a:ln/>
        </p:spPr>
        <p:txBody>
          <a:bodyPr wrap="square" lIns="0" tIns="0" rIns="0" bIns="0" rtlCol="0" anchor="ctr"/>
          <a:lstStyle/>
          <a:p>
            <a:pPr marL="0" indent="0">
              <a:buNone/>
            </a:pPr>
            <a:r>
              <a:rPr lang="pt-BR" sz="1500" b="1" noProof="0">
                <a:solidFill>
                  <a:srgbClr val="23264A"/>
                </a:solidFill>
                <a:latin typeface="Arial" pitchFamily="34" charset="0"/>
                <a:ea typeface="Arial" pitchFamily="34" charset="-122"/>
                <a:cs typeface="Arial" pitchFamily="34" charset="-120"/>
              </a:rPr>
              <a:t>Fato irregular e sua suposta autoria noticiados são apurados por:</a:t>
            </a:r>
            <a:endParaRPr lang="pt-BR" sz="1500" noProof="0"/>
          </a:p>
        </p:txBody>
      </p:sp>
      <p:sp>
        <p:nvSpPr>
          <p:cNvPr id="8" name="Shape 5"/>
          <p:cNvSpPr/>
          <p:nvPr/>
        </p:nvSpPr>
        <p:spPr>
          <a:xfrm>
            <a:off x="566928" y="2011680"/>
            <a:ext cx="5404104" cy="1371600"/>
          </a:xfrm>
          <a:prstGeom prst="roundRect">
            <a:avLst>
              <a:gd name="adj" fmla="val 6000"/>
            </a:avLst>
          </a:prstGeom>
          <a:solidFill>
            <a:srgbClr val="F1F2F8"/>
          </a:solidFill>
          <a:ln w="9525">
            <a:solidFill>
              <a:srgbClr val="D8DAE8"/>
            </a:solidFill>
            <a:prstDash val="solid"/>
          </a:ln>
        </p:spPr>
        <p:txBody>
          <a:bodyPr/>
          <a:lstStyle/>
          <a:p>
            <a:endParaRPr lang="pt-BR" noProof="0"/>
          </a:p>
        </p:txBody>
      </p:sp>
      <p:sp>
        <p:nvSpPr>
          <p:cNvPr id="9" name="Shape 6"/>
          <p:cNvSpPr/>
          <p:nvPr/>
        </p:nvSpPr>
        <p:spPr>
          <a:xfrm>
            <a:off x="804672" y="2231136"/>
            <a:ext cx="420624" cy="420624"/>
          </a:xfrm>
          <a:prstGeom prst="ellipse">
            <a:avLst/>
          </a:prstGeom>
          <a:solidFill>
            <a:srgbClr val="26348C"/>
          </a:solidFill>
          <a:ln/>
        </p:spPr>
        <p:txBody>
          <a:bodyPr/>
          <a:lstStyle/>
          <a:p>
            <a:endParaRPr lang="pt-BR" noProof="0"/>
          </a:p>
        </p:txBody>
      </p:sp>
      <p:pic>
        <p:nvPicPr>
          <p:cNvPr id="10" name="Image 1" descr="icons/file_w.png"/>
          <p:cNvPicPr>
            <a:picLocks noChangeAspect="1"/>
          </p:cNvPicPr>
          <p:nvPr/>
        </p:nvPicPr>
        <p:blipFill>
          <a:blip r:embed="rId2"/>
          <a:stretch>
            <a:fillRect/>
          </a:stretch>
        </p:blipFill>
        <p:spPr>
          <a:xfrm>
            <a:off x="909828" y="2336292"/>
            <a:ext cx="210312" cy="210312"/>
          </a:xfrm>
          <a:prstGeom prst="rect">
            <a:avLst/>
          </a:prstGeom>
        </p:spPr>
      </p:pic>
      <p:sp>
        <p:nvSpPr>
          <p:cNvPr id="11" name="Text 7"/>
          <p:cNvSpPr/>
          <p:nvPr/>
        </p:nvSpPr>
        <p:spPr>
          <a:xfrm>
            <a:off x="804672" y="2779776"/>
            <a:ext cx="4946904" cy="475488"/>
          </a:xfrm>
          <a:prstGeom prst="rect">
            <a:avLst/>
          </a:prstGeom>
          <a:noFill/>
          <a:ln/>
        </p:spPr>
        <p:txBody>
          <a:bodyPr wrap="square" lIns="0" tIns="0" rIns="0" bIns="0" rtlCol="0" anchor="t"/>
          <a:lstStyle/>
          <a:p>
            <a:pPr marL="0" indent="0">
              <a:buNone/>
            </a:pPr>
            <a:r>
              <a:rPr lang="pt-BR" sz="1250" noProof="0">
                <a:solidFill>
                  <a:srgbClr val="23264A"/>
                </a:solidFill>
                <a:latin typeface="Calibri" pitchFamily="34" charset="0"/>
                <a:ea typeface="Calibri" pitchFamily="34" charset="-122"/>
                <a:cs typeface="Calibri" pitchFamily="34" charset="-120"/>
              </a:rPr>
              <a:t>Investigação preliminar sumária (IPS), de caráter célere e informativo.</a:t>
            </a:r>
            <a:endParaRPr lang="pt-BR" sz="1250" noProof="0"/>
          </a:p>
        </p:txBody>
      </p:sp>
      <p:sp>
        <p:nvSpPr>
          <p:cNvPr id="12" name="Shape 8"/>
          <p:cNvSpPr/>
          <p:nvPr/>
        </p:nvSpPr>
        <p:spPr>
          <a:xfrm>
            <a:off x="6227064" y="2011680"/>
            <a:ext cx="5404104" cy="1371600"/>
          </a:xfrm>
          <a:prstGeom prst="roundRect">
            <a:avLst>
              <a:gd name="adj" fmla="val 6000"/>
            </a:avLst>
          </a:prstGeom>
          <a:solidFill>
            <a:srgbClr val="F1F2F8"/>
          </a:solidFill>
          <a:ln w="9525">
            <a:solidFill>
              <a:srgbClr val="D8DAE8"/>
            </a:solidFill>
            <a:prstDash val="solid"/>
          </a:ln>
        </p:spPr>
        <p:txBody>
          <a:bodyPr/>
          <a:lstStyle/>
          <a:p>
            <a:endParaRPr lang="pt-BR" noProof="0"/>
          </a:p>
        </p:txBody>
      </p:sp>
      <p:sp>
        <p:nvSpPr>
          <p:cNvPr id="13" name="Shape 9"/>
          <p:cNvSpPr/>
          <p:nvPr/>
        </p:nvSpPr>
        <p:spPr>
          <a:xfrm>
            <a:off x="6464808" y="2231136"/>
            <a:ext cx="420624" cy="420624"/>
          </a:xfrm>
          <a:prstGeom prst="ellipse">
            <a:avLst/>
          </a:prstGeom>
          <a:solidFill>
            <a:srgbClr val="E7A71F"/>
          </a:solidFill>
          <a:ln/>
        </p:spPr>
        <p:txBody>
          <a:bodyPr/>
          <a:lstStyle/>
          <a:p>
            <a:endParaRPr lang="pt-BR" noProof="0"/>
          </a:p>
        </p:txBody>
      </p:sp>
      <p:pic>
        <p:nvPicPr>
          <p:cNvPr id="14" name="Image 2" descr="icons/search_w.png"/>
          <p:cNvPicPr>
            <a:picLocks noChangeAspect="1"/>
          </p:cNvPicPr>
          <p:nvPr/>
        </p:nvPicPr>
        <p:blipFill>
          <a:blip r:embed="rId3"/>
          <a:stretch>
            <a:fillRect/>
          </a:stretch>
        </p:blipFill>
        <p:spPr>
          <a:xfrm>
            <a:off x="6569964" y="2336292"/>
            <a:ext cx="210312" cy="210312"/>
          </a:xfrm>
          <a:prstGeom prst="rect">
            <a:avLst/>
          </a:prstGeom>
        </p:spPr>
      </p:pic>
      <p:sp>
        <p:nvSpPr>
          <p:cNvPr id="15" name="Text 10"/>
          <p:cNvSpPr/>
          <p:nvPr/>
        </p:nvSpPr>
        <p:spPr>
          <a:xfrm>
            <a:off x="6464808" y="2779776"/>
            <a:ext cx="4946904" cy="475488"/>
          </a:xfrm>
          <a:prstGeom prst="rect">
            <a:avLst/>
          </a:prstGeom>
          <a:noFill/>
          <a:ln/>
        </p:spPr>
        <p:txBody>
          <a:bodyPr wrap="square" lIns="0" tIns="0" rIns="0" bIns="0" rtlCol="0" anchor="t"/>
          <a:lstStyle/>
          <a:p>
            <a:pPr marL="0" indent="0">
              <a:buNone/>
            </a:pPr>
            <a:r>
              <a:rPr lang="pt-BR" sz="1250" noProof="0">
                <a:solidFill>
                  <a:srgbClr val="23264A"/>
                </a:solidFill>
                <a:latin typeface="Calibri" pitchFamily="34" charset="0"/>
                <a:ea typeface="Calibri" pitchFamily="34" charset="-122"/>
                <a:cs typeface="Calibri" pitchFamily="34" charset="-120"/>
              </a:rPr>
              <a:t>Sindicância investigativa, para apuração mais aprofundada dos fatos.</a:t>
            </a:r>
            <a:endParaRPr lang="pt-BR" sz="1250" noProof="0"/>
          </a:p>
        </p:txBody>
      </p:sp>
      <p:sp>
        <p:nvSpPr>
          <p:cNvPr id="16" name="Shape 11"/>
          <p:cNvSpPr/>
          <p:nvPr/>
        </p:nvSpPr>
        <p:spPr>
          <a:xfrm>
            <a:off x="566928" y="3703320"/>
            <a:ext cx="11064240" cy="2377440"/>
          </a:xfrm>
          <a:prstGeom prst="roundRect">
            <a:avLst>
              <a:gd name="adj" fmla="val 3846"/>
            </a:avLst>
          </a:prstGeom>
          <a:solidFill>
            <a:srgbClr val="F1F2F8"/>
          </a:solidFill>
          <a:ln w="9525">
            <a:solidFill>
              <a:srgbClr val="D8DAE8"/>
            </a:solidFill>
            <a:prstDash val="solid"/>
          </a:ln>
        </p:spPr>
        <p:txBody>
          <a:bodyPr/>
          <a:lstStyle/>
          <a:p>
            <a:endParaRPr lang="pt-BR" noProof="0"/>
          </a:p>
        </p:txBody>
      </p:sp>
      <p:sp>
        <p:nvSpPr>
          <p:cNvPr id="17" name="Shape 12"/>
          <p:cNvSpPr/>
          <p:nvPr/>
        </p:nvSpPr>
        <p:spPr>
          <a:xfrm>
            <a:off x="841248" y="3959352"/>
            <a:ext cx="457200" cy="457200"/>
          </a:xfrm>
          <a:prstGeom prst="ellipse">
            <a:avLst/>
          </a:prstGeom>
          <a:solidFill>
            <a:srgbClr val="E7A71F"/>
          </a:solidFill>
          <a:ln/>
        </p:spPr>
        <p:txBody>
          <a:bodyPr/>
          <a:lstStyle/>
          <a:p>
            <a:endParaRPr lang="pt-BR" noProof="0"/>
          </a:p>
        </p:txBody>
      </p:sp>
      <p:sp>
        <p:nvSpPr>
          <p:cNvPr id="18" name="Text 13"/>
          <p:cNvSpPr/>
          <p:nvPr/>
        </p:nvSpPr>
        <p:spPr>
          <a:xfrm>
            <a:off x="841248" y="3959352"/>
            <a:ext cx="457200" cy="457200"/>
          </a:xfrm>
          <a:prstGeom prst="rect">
            <a:avLst/>
          </a:prstGeom>
          <a:noFill/>
          <a:ln/>
        </p:spPr>
        <p:txBody>
          <a:bodyPr wrap="square" lIns="0" tIns="0" rIns="0" bIns="0" rtlCol="0" anchor="ctr"/>
          <a:lstStyle/>
          <a:p>
            <a:pPr marL="0" indent="0" algn="ctr">
              <a:buNone/>
            </a:pPr>
            <a:r>
              <a:rPr lang="pt-BR" sz="2000" b="1" noProof="0">
                <a:solidFill>
                  <a:srgbClr val="FFFFFF"/>
                </a:solidFill>
                <a:latin typeface="Arial" pitchFamily="34" charset="0"/>
                <a:ea typeface="Arial" pitchFamily="34" charset="-122"/>
                <a:cs typeface="Arial" pitchFamily="34" charset="-120"/>
              </a:rPr>
              <a:t>§</a:t>
            </a:r>
            <a:endParaRPr lang="pt-BR" sz="2000" noProof="0"/>
          </a:p>
        </p:txBody>
      </p:sp>
      <p:sp>
        <p:nvSpPr>
          <p:cNvPr id="19" name="Text 14"/>
          <p:cNvSpPr/>
          <p:nvPr/>
        </p:nvSpPr>
        <p:spPr>
          <a:xfrm>
            <a:off x="1463040" y="3977640"/>
            <a:ext cx="9875520" cy="457200"/>
          </a:xfrm>
          <a:prstGeom prst="rect">
            <a:avLst/>
          </a:prstGeom>
          <a:noFill/>
          <a:ln/>
        </p:spPr>
        <p:txBody>
          <a:bodyPr wrap="square" lIns="0" tIns="0" rIns="0" bIns="0" rtlCol="0" anchor="ctr"/>
          <a:lstStyle/>
          <a:p>
            <a:pPr marL="0" indent="0">
              <a:buNone/>
            </a:pPr>
            <a:r>
              <a:rPr lang="pt-BR" sz="1300" b="1" noProof="0">
                <a:solidFill>
                  <a:srgbClr val="26348C"/>
                </a:solidFill>
                <a:latin typeface="Arial" pitchFamily="34" charset="0"/>
                <a:ea typeface="Arial" pitchFamily="34" charset="-122"/>
                <a:cs typeface="Arial" pitchFamily="34" charset="-120"/>
              </a:rPr>
              <a:t>Art. 20 — Notícias veiculadas na mídia</a:t>
            </a:r>
            <a:endParaRPr lang="pt-BR" sz="1300" noProof="0"/>
          </a:p>
        </p:txBody>
      </p:sp>
      <p:sp>
        <p:nvSpPr>
          <p:cNvPr id="20" name="Text 15"/>
          <p:cNvSpPr/>
          <p:nvPr/>
        </p:nvSpPr>
        <p:spPr>
          <a:xfrm>
            <a:off x="896112" y="4544568"/>
            <a:ext cx="10405872" cy="1152144"/>
          </a:xfrm>
          <a:prstGeom prst="rect">
            <a:avLst/>
          </a:prstGeom>
          <a:noFill/>
          <a:ln/>
        </p:spPr>
        <p:txBody>
          <a:bodyPr wrap="square" lIns="0" tIns="0" rIns="0" bIns="0" rtlCol="0" anchor="t"/>
          <a:lstStyle/>
          <a:p>
            <a:pPr marL="0" indent="0">
              <a:buNone/>
            </a:pPr>
            <a:r>
              <a:rPr lang="pt-BR" sz="1300" i="1" noProof="0">
                <a:solidFill>
                  <a:srgbClr val="23264A"/>
                </a:solidFill>
                <a:latin typeface="Calibri" pitchFamily="34" charset="0"/>
                <a:ea typeface="Calibri" pitchFamily="34" charset="-122"/>
                <a:cs typeface="Calibri" pitchFamily="34" charset="-120"/>
              </a:rPr>
              <a:t>“Notícias veiculadas na mídia, inclusive em meio digital, que apontem fato irregular e sua suposta autoria, serão objeto de investigação preliminar sumária ou de sindicância investigativa para reunir evidências que autorizem a instauração de medida sancionatória, exceto nos casos em que se deva adotar outra medida imediata devidamente justificada.”</a:t>
            </a:r>
            <a:endParaRPr lang="pt-BR" sz="1300" noProof="0"/>
          </a:p>
        </p:txBody>
      </p:sp>
      <p:sp>
        <p:nvSpPr>
          <p:cNvPr id="21" name="Text 16"/>
          <p:cNvSpPr/>
          <p:nvPr/>
        </p:nvSpPr>
        <p:spPr>
          <a:xfrm>
            <a:off x="896112" y="5696712"/>
            <a:ext cx="10405872" cy="274320"/>
          </a:xfrm>
          <a:prstGeom prst="rect">
            <a:avLst/>
          </a:prstGeom>
          <a:noFill/>
          <a:ln/>
        </p:spPr>
        <p:txBody>
          <a:bodyPr wrap="square" lIns="0" tIns="0" rIns="0" bIns="0" rtlCol="0" anchor="ctr"/>
          <a:lstStyle/>
          <a:p>
            <a:pPr marL="0" indent="0">
              <a:buNone/>
            </a:pPr>
            <a:r>
              <a:rPr lang="pt-BR" sz="1000" b="1" noProof="0">
                <a:solidFill>
                  <a:srgbClr val="6C7093"/>
                </a:solidFill>
                <a:latin typeface="Calibri" pitchFamily="34" charset="0"/>
                <a:ea typeface="Calibri" pitchFamily="34" charset="-122"/>
                <a:cs typeface="Calibri" pitchFamily="34" charset="-120"/>
              </a:rPr>
              <a:t>Fonte: Resolução n. TC-302/2026 — Subseção V, Das Notícias Veiculadas na Mídia (art. 20)</a:t>
            </a:r>
            <a:endParaRPr lang="pt-BR" sz="1000" noProof="0"/>
          </a:p>
        </p:txBody>
      </p:sp>
      <p:pic>
        <p:nvPicPr>
          <p:cNvPr id="22" name="Imagem 21">
            <a:extLst>
              <a:ext uri="{FF2B5EF4-FFF2-40B4-BE49-F238E27FC236}">
                <a16:creationId xmlns:a16="http://schemas.microsoft.com/office/drawing/2014/main" id="{A6B5AB69-47E9-D39D-48AD-BB3EE5358070}"/>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D039BA15-75B9-BD0A-E2E2-505FD7169DE0}"/>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7" name="Imagem 26">
            <a:extLst>
              <a:ext uri="{FF2B5EF4-FFF2-40B4-BE49-F238E27FC236}">
                <a16:creationId xmlns:a16="http://schemas.microsoft.com/office/drawing/2014/main" id="{D822CF18-4E8F-7721-40AE-BE431202E21B}"/>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9" name="Imagem 28">
            <a:extLst>
              <a:ext uri="{FF2B5EF4-FFF2-40B4-BE49-F238E27FC236}">
                <a16:creationId xmlns:a16="http://schemas.microsoft.com/office/drawing/2014/main" id="{CE49FC7C-E718-C512-450D-6C3A48852FC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extLst>
      <p:ext uri="{BB962C8B-B14F-4D97-AF65-F5344CB8AC3E}">
        <p14:creationId xmlns:p14="http://schemas.microsoft.com/office/powerpoint/2010/main" val="28326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JUÍZO DE ADMISSIBILIDADE</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Abrangência da responsabilização disciplinar</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14</a:t>
            </a:r>
            <a:endParaRPr lang="pt-BR" sz="900" noProof="0" dirty="0"/>
          </a:p>
        </p:txBody>
      </p:sp>
      <p:sp>
        <p:nvSpPr>
          <p:cNvPr id="7" name="Text 4"/>
          <p:cNvSpPr/>
          <p:nvPr/>
        </p:nvSpPr>
        <p:spPr>
          <a:xfrm>
            <a:off x="603504" y="1554480"/>
            <a:ext cx="5394960" cy="292608"/>
          </a:xfrm>
          <a:prstGeom prst="rect">
            <a:avLst/>
          </a:prstGeom>
          <a:noFill/>
          <a:ln/>
        </p:spPr>
        <p:txBody>
          <a:bodyPr wrap="square" lIns="0" tIns="0" rIns="0" bIns="0" rtlCol="0" anchor="ctr"/>
          <a:lstStyle/>
          <a:p>
            <a:pPr marL="0" indent="0">
              <a:buNone/>
            </a:pPr>
            <a:r>
              <a:rPr lang="pt-BR" sz="1300" b="1" kern="0" spc="150" noProof="0" dirty="0">
                <a:solidFill>
                  <a:srgbClr val="C21819"/>
                </a:solidFill>
                <a:latin typeface="Arial" pitchFamily="34" charset="0"/>
                <a:ea typeface="Arial" pitchFamily="34" charset="-122"/>
                <a:cs typeface="Arial" pitchFamily="34" charset="-120"/>
              </a:rPr>
              <a:t>SUBJETIVA: QUEM?</a:t>
            </a:r>
            <a:endParaRPr lang="pt-BR" sz="1300" noProof="0" dirty="0"/>
          </a:p>
        </p:txBody>
      </p:sp>
      <p:sp>
        <p:nvSpPr>
          <p:cNvPr id="8" name="Shape 5"/>
          <p:cNvSpPr/>
          <p:nvPr/>
        </p:nvSpPr>
        <p:spPr>
          <a:xfrm>
            <a:off x="566928" y="1920240"/>
            <a:ext cx="5486400" cy="1874520"/>
          </a:xfrm>
          <a:prstGeom prst="roundRect">
            <a:avLst>
              <a:gd name="adj" fmla="val 4390"/>
            </a:avLst>
          </a:prstGeom>
          <a:solidFill>
            <a:srgbClr val="F1F2F8"/>
          </a:solidFill>
          <a:ln w="9525">
            <a:solidFill>
              <a:srgbClr val="D8DAE8"/>
            </a:solidFill>
            <a:prstDash val="solid"/>
          </a:ln>
        </p:spPr>
        <p:txBody>
          <a:bodyPr/>
          <a:lstStyle/>
          <a:p>
            <a:endParaRPr lang="pt-BR" noProof="0" dirty="0"/>
          </a:p>
        </p:txBody>
      </p:sp>
      <p:sp>
        <p:nvSpPr>
          <p:cNvPr id="9" name="Text 6"/>
          <p:cNvSpPr/>
          <p:nvPr/>
        </p:nvSpPr>
        <p:spPr>
          <a:xfrm>
            <a:off x="822960" y="2103120"/>
            <a:ext cx="5029200" cy="1554480"/>
          </a:xfrm>
          <a:prstGeom prst="rect">
            <a:avLst/>
          </a:prstGeom>
          <a:noFill/>
          <a:ln/>
        </p:spPr>
        <p:txBody>
          <a:bodyPr wrap="square" lIns="0" tIns="0" rIns="0" bIns="0" rtlCol="0" anchor="t"/>
          <a:lstStyle/>
          <a:p>
            <a:pPr marL="0" indent="0">
              <a:spcAft>
                <a:spcPts val="600"/>
              </a:spcAft>
              <a:buNone/>
            </a:pPr>
            <a:r>
              <a:rPr lang="pt-BR" sz="1200" b="1" noProof="0" dirty="0">
                <a:solidFill>
                  <a:srgbClr val="23264A"/>
                </a:solidFill>
                <a:latin typeface="Calibri" pitchFamily="34" charset="0"/>
                <a:ea typeface="Calibri" pitchFamily="34" charset="-122"/>
                <a:cs typeface="Calibri" pitchFamily="34" charset="-120"/>
              </a:rPr>
              <a:t>Servidores da administração direta e indireta, inclusive:</a:t>
            </a:r>
            <a:endParaRPr lang="pt-BR" sz="1200" noProof="0" dirty="0"/>
          </a:p>
          <a:p>
            <a:pPr marL="152400" indent="-152400">
              <a:spcAft>
                <a:spcPts val="400"/>
              </a:spcAft>
              <a:buSzPct val="100000"/>
              <a:buChar char="•"/>
            </a:pPr>
            <a:r>
              <a:rPr lang="pt-BR" sz="1200" noProof="0" dirty="0">
                <a:solidFill>
                  <a:srgbClr val="23264A"/>
                </a:solidFill>
                <a:latin typeface="Calibri" pitchFamily="34" charset="0"/>
                <a:ea typeface="Calibri" pitchFamily="34" charset="-122"/>
                <a:cs typeface="Calibri" pitchFamily="34" charset="-120"/>
              </a:rPr>
              <a:t>em estágio probatório;</a:t>
            </a:r>
            <a:endParaRPr lang="pt-BR" sz="1200" noProof="0" dirty="0"/>
          </a:p>
          <a:p>
            <a:pPr marL="152400" indent="-152400">
              <a:spcAft>
                <a:spcPts val="400"/>
              </a:spcAft>
              <a:buSzPct val="100000"/>
              <a:buChar char="•"/>
            </a:pPr>
            <a:r>
              <a:rPr lang="pt-BR" sz="1200" noProof="0" dirty="0">
                <a:solidFill>
                  <a:srgbClr val="23264A"/>
                </a:solidFill>
                <a:latin typeface="Calibri" pitchFamily="34" charset="0"/>
                <a:ea typeface="Calibri" pitchFamily="34" charset="-122"/>
                <a:cs typeface="Calibri" pitchFamily="34" charset="-120"/>
              </a:rPr>
              <a:t>com vínculo celetista; ou</a:t>
            </a:r>
            <a:endParaRPr lang="pt-BR" sz="1200" noProof="0" dirty="0"/>
          </a:p>
          <a:p>
            <a:pPr marL="152400" indent="-152400">
              <a:buSzPct val="100000"/>
              <a:buChar char="•"/>
            </a:pPr>
            <a:r>
              <a:rPr lang="pt-BR" sz="1200" noProof="0" dirty="0">
                <a:solidFill>
                  <a:srgbClr val="23264A"/>
                </a:solidFill>
                <a:latin typeface="Calibri" pitchFamily="34" charset="0"/>
                <a:ea typeface="Calibri" pitchFamily="34" charset="-122"/>
                <a:cs typeface="Calibri" pitchFamily="34" charset="-120"/>
              </a:rPr>
              <a:t>cargo comissionado.</a:t>
            </a:r>
            <a:endParaRPr lang="pt-BR" sz="1200" noProof="0" dirty="0"/>
          </a:p>
        </p:txBody>
      </p:sp>
      <p:sp>
        <p:nvSpPr>
          <p:cNvPr id="10" name="Shape 7"/>
          <p:cNvSpPr/>
          <p:nvPr/>
        </p:nvSpPr>
        <p:spPr>
          <a:xfrm>
            <a:off x="566928" y="3977640"/>
            <a:ext cx="5486400" cy="1371600"/>
          </a:xfrm>
          <a:prstGeom prst="roundRect">
            <a:avLst>
              <a:gd name="adj" fmla="val 6000"/>
            </a:avLst>
          </a:prstGeom>
          <a:solidFill>
            <a:srgbClr val="FAE9E9"/>
          </a:solidFill>
          <a:ln w="9525">
            <a:solidFill>
              <a:srgbClr val="EBC7C7"/>
            </a:solidFill>
            <a:prstDash val="solid"/>
          </a:ln>
        </p:spPr>
        <p:txBody>
          <a:bodyPr/>
          <a:lstStyle/>
          <a:p>
            <a:endParaRPr lang="pt-BR" noProof="0" dirty="0"/>
          </a:p>
        </p:txBody>
      </p:sp>
      <p:sp>
        <p:nvSpPr>
          <p:cNvPr id="11" name="Text 8"/>
          <p:cNvSpPr/>
          <p:nvPr/>
        </p:nvSpPr>
        <p:spPr>
          <a:xfrm>
            <a:off x="822960" y="4133088"/>
            <a:ext cx="5029200" cy="1097280"/>
          </a:xfrm>
          <a:prstGeom prst="rect">
            <a:avLst/>
          </a:prstGeom>
          <a:noFill/>
          <a:ln/>
        </p:spPr>
        <p:txBody>
          <a:bodyPr wrap="square" lIns="0" tIns="0" rIns="0" bIns="0" rtlCol="0" anchor="t"/>
          <a:lstStyle/>
          <a:p>
            <a:pPr marL="0" indent="0">
              <a:buNone/>
            </a:pPr>
            <a:r>
              <a:rPr lang="pt-BR" sz="1200" b="1" noProof="0" dirty="0">
                <a:solidFill>
                  <a:srgbClr val="8F1213"/>
                </a:solidFill>
                <a:latin typeface="Calibri" pitchFamily="34" charset="0"/>
                <a:ea typeface="Calibri" pitchFamily="34" charset="-122"/>
                <a:cs typeface="Calibri" pitchFamily="34" charset="-120"/>
              </a:rPr>
              <a:t>Prefeitos, Secretários, Vereadores? </a:t>
            </a:r>
            <a:r>
              <a:rPr lang="pt-BR" sz="1200" noProof="0" dirty="0">
                <a:solidFill>
                  <a:srgbClr val="23264A"/>
                </a:solidFill>
                <a:latin typeface="Calibri" pitchFamily="34" charset="0"/>
                <a:ea typeface="Calibri" pitchFamily="34" charset="-122"/>
                <a:cs typeface="Calibri" pitchFamily="34" charset="-120"/>
              </a:rPr>
              <a:t>Não são passíveis de PAD. Respondem por crime de responsabilidade e improbidade administrativa.</a:t>
            </a:r>
            <a:endParaRPr lang="pt-BR" sz="1200" noProof="0" dirty="0"/>
          </a:p>
        </p:txBody>
      </p:sp>
      <p:sp>
        <p:nvSpPr>
          <p:cNvPr id="12" name="Shape 9"/>
          <p:cNvSpPr/>
          <p:nvPr/>
        </p:nvSpPr>
        <p:spPr>
          <a:xfrm>
            <a:off x="566928" y="5577840"/>
            <a:ext cx="5486400" cy="502920"/>
          </a:xfrm>
          <a:prstGeom prst="roundRect">
            <a:avLst>
              <a:gd name="adj" fmla="val 16364"/>
            </a:avLst>
          </a:prstGeom>
          <a:solidFill>
            <a:srgbClr val="FBF3DF"/>
          </a:solidFill>
          <a:ln w="9525">
            <a:solidFill>
              <a:srgbClr val="E8D9AC"/>
            </a:solidFill>
            <a:prstDash val="solid"/>
          </a:ln>
        </p:spPr>
        <p:txBody>
          <a:bodyPr/>
          <a:lstStyle/>
          <a:p>
            <a:endParaRPr lang="pt-BR" noProof="0" dirty="0"/>
          </a:p>
        </p:txBody>
      </p:sp>
      <p:pic>
        <p:nvPicPr>
          <p:cNvPr id="13" name="Image 1" descr="icons/warn_g.png"/>
          <p:cNvPicPr>
            <a:picLocks noChangeAspect="1"/>
          </p:cNvPicPr>
          <p:nvPr/>
        </p:nvPicPr>
        <p:blipFill>
          <a:blip r:embed="rId3"/>
          <a:stretch>
            <a:fillRect/>
          </a:stretch>
        </p:blipFill>
        <p:spPr>
          <a:xfrm>
            <a:off x="786384" y="5664708"/>
            <a:ext cx="329184" cy="329184"/>
          </a:xfrm>
          <a:prstGeom prst="rect">
            <a:avLst/>
          </a:prstGeom>
        </p:spPr>
      </p:pic>
      <p:sp>
        <p:nvSpPr>
          <p:cNvPr id="14" name="Text 10"/>
          <p:cNvSpPr/>
          <p:nvPr/>
        </p:nvSpPr>
        <p:spPr>
          <a:xfrm>
            <a:off x="1252728" y="5632704"/>
            <a:ext cx="4572000" cy="393192"/>
          </a:xfrm>
          <a:prstGeom prst="rect">
            <a:avLst/>
          </a:prstGeom>
          <a:noFill/>
          <a:ln/>
        </p:spPr>
        <p:txBody>
          <a:bodyPr wrap="square" lIns="0" tIns="0" rIns="0" bIns="0" rtlCol="0" anchor="ctr"/>
          <a:lstStyle/>
          <a:p>
            <a:pPr marL="0" indent="0">
              <a:buNone/>
            </a:pPr>
            <a:r>
              <a:rPr lang="pt-BR" sz="1150" b="1" noProof="0" dirty="0">
                <a:solidFill>
                  <a:srgbClr val="7A5A05"/>
                </a:solidFill>
                <a:latin typeface="Calibri" pitchFamily="34" charset="0"/>
                <a:ea typeface="Calibri" pitchFamily="34" charset="-122"/>
                <a:cs typeface="Calibri" pitchFamily="34" charset="-120"/>
              </a:rPr>
              <a:t>ACT? Lei que autoriza a contratação temporária!</a:t>
            </a:r>
            <a:endParaRPr lang="pt-BR" sz="1150" noProof="0" dirty="0"/>
          </a:p>
        </p:txBody>
      </p:sp>
      <p:sp>
        <p:nvSpPr>
          <p:cNvPr id="15" name="Text 11"/>
          <p:cNvSpPr/>
          <p:nvPr/>
        </p:nvSpPr>
        <p:spPr>
          <a:xfrm>
            <a:off x="6446520" y="1554480"/>
            <a:ext cx="5212080" cy="292608"/>
          </a:xfrm>
          <a:prstGeom prst="rect">
            <a:avLst/>
          </a:prstGeom>
          <a:noFill/>
          <a:ln/>
        </p:spPr>
        <p:txBody>
          <a:bodyPr wrap="square" lIns="0" tIns="0" rIns="0" bIns="0" rtlCol="0" anchor="ctr"/>
          <a:lstStyle/>
          <a:p>
            <a:pPr marL="0" indent="0">
              <a:buNone/>
            </a:pPr>
            <a:r>
              <a:rPr lang="pt-BR" sz="1300" b="1" kern="0" spc="150" noProof="0" dirty="0">
                <a:solidFill>
                  <a:srgbClr val="C21819"/>
                </a:solidFill>
                <a:latin typeface="Arial" pitchFamily="34" charset="0"/>
                <a:ea typeface="Arial" pitchFamily="34" charset="-122"/>
                <a:cs typeface="Arial" pitchFamily="34" charset="-120"/>
              </a:rPr>
              <a:t>OBJETIVA: O QUÊ?</a:t>
            </a:r>
            <a:endParaRPr lang="pt-BR" sz="1300" noProof="0" dirty="0"/>
          </a:p>
        </p:txBody>
      </p:sp>
      <p:sp>
        <p:nvSpPr>
          <p:cNvPr id="16" name="Shape 12"/>
          <p:cNvSpPr/>
          <p:nvPr/>
        </p:nvSpPr>
        <p:spPr>
          <a:xfrm>
            <a:off x="6400800" y="1920240"/>
            <a:ext cx="5230368" cy="1874520"/>
          </a:xfrm>
          <a:prstGeom prst="roundRect">
            <a:avLst>
              <a:gd name="adj" fmla="val 4390"/>
            </a:avLst>
          </a:prstGeom>
          <a:solidFill>
            <a:srgbClr val="F1F2F8"/>
          </a:solidFill>
          <a:ln w="9525">
            <a:solidFill>
              <a:srgbClr val="D8DAE8"/>
            </a:solidFill>
            <a:prstDash val="solid"/>
          </a:ln>
        </p:spPr>
        <p:txBody>
          <a:bodyPr/>
          <a:lstStyle/>
          <a:p>
            <a:endParaRPr lang="pt-BR" noProof="0" dirty="0"/>
          </a:p>
        </p:txBody>
      </p:sp>
      <p:sp>
        <p:nvSpPr>
          <p:cNvPr id="17" name="Text 13"/>
          <p:cNvSpPr/>
          <p:nvPr/>
        </p:nvSpPr>
        <p:spPr>
          <a:xfrm>
            <a:off x="6656832" y="2103120"/>
            <a:ext cx="4754880" cy="1554480"/>
          </a:xfrm>
          <a:prstGeom prst="rect">
            <a:avLst/>
          </a:prstGeom>
          <a:noFill/>
          <a:ln/>
        </p:spPr>
        <p:txBody>
          <a:bodyPr wrap="square" lIns="0" tIns="0" rIns="0" bIns="0" rtlCol="0" anchor="t"/>
          <a:lstStyle/>
          <a:p>
            <a:pPr marL="0" indent="0">
              <a:buNone/>
            </a:pPr>
            <a:r>
              <a:rPr lang="pt-BR" sz="1250" b="1" noProof="0" dirty="0">
                <a:solidFill>
                  <a:srgbClr val="26348C"/>
                </a:solidFill>
                <a:latin typeface="Calibri" pitchFamily="34" charset="0"/>
                <a:ea typeface="Calibri" pitchFamily="34" charset="-122"/>
                <a:cs typeface="Calibri" pitchFamily="34" charset="-120"/>
              </a:rPr>
              <a:t>Infração praticada no exercício das atribuições</a:t>
            </a:r>
            <a:r>
              <a:rPr lang="pt-BR" sz="1250" noProof="0" dirty="0">
                <a:solidFill>
                  <a:srgbClr val="23264A"/>
                </a:solidFill>
                <a:latin typeface="Calibri" pitchFamily="34" charset="0"/>
                <a:ea typeface="Calibri" pitchFamily="34" charset="-122"/>
                <a:cs typeface="Calibri" pitchFamily="34" charset="-120"/>
              </a:rPr>
              <a:t> ou que tenha relação com as atribuições do cargo em que se encontre investido.</a:t>
            </a:r>
            <a:endParaRPr lang="pt-BR" sz="1250" noProof="0" dirty="0"/>
          </a:p>
        </p:txBody>
      </p:sp>
      <p:sp>
        <p:nvSpPr>
          <p:cNvPr id="18" name="Shape 14"/>
          <p:cNvSpPr/>
          <p:nvPr/>
        </p:nvSpPr>
        <p:spPr>
          <a:xfrm>
            <a:off x="6400800" y="3977640"/>
            <a:ext cx="5230368" cy="1371600"/>
          </a:xfrm>
          <a:prstGeom prst="roundRect">
            <a:avLst>
              <a:gd name="adj" fmla="val 6000"/>
            </a:avLst>
          </a:prstGeom>
          <a:solidFill>
            <a:srgbClr val="E7E9F3"/>
          </a:solidFill>
          <a:ln w="9525">
            <a:solidFill>
              <a:srgbClr val="D8DAE8"/>
            </a:solidFill>
            <a:prstDash val="solid"/>
          </a:ln>
        </p:spPr>
        <p:txBody>
          <a:bodyPr/>
          <a:lstStyle/>
          <a:p>
            <a:endParaRPr lang="pt-BR" noProof="0" dirty="0"/>
          </a:p>
        </p:txBody>
      </p:sp>
      <p:sp>
        <p:nvSpPr>
          <p:cNvPr id="19" name="Text 15"/>
          <p:cNvSpPr/>
          <p:nvPr/>
        </p:nvSpPr>
        <p:spPr>
          <a:xfrm>
            <a:off x="6656832" y="4133088"/>
            <a:ext cx="4754880" cy="1097280"/>
          </a:xfrm>
          <a:prstGeom prst="rect">
            <a:avLst/>
          </a:prstGeom>
          <a:noFill/>
          <a:ln/>
        </p:spPr>
        <p:txBody>
          <a:bodyPr wrap="square" lIns="0" tIns="0" rIns="0" bIns="0" rtlCol="0" anchor="t"/>
          <a:lstStyle/>
          <a:p>
            <a:pPr marL="0" indent="0">
              <a:buNone/>
            </a:pPr>
            <a:r>
              <a:rPr lang="pt-BR" sz="1250" b="1" noProof="0" dirty="0">
                <a:solidFill>
                  <a:srgbClr val="26348C"/>
                </a:solidFill>
                <a:latin typeface="Calibri" pitchFamily="34" charset="0"/>
                <a:ea typeface="Calibri" pitchFamily="34" charset="-122"/>
                <a:cs typeface="Calibri" pitchFamily="34" charset="-120"/>
              </a:rPr>
              <a:t>Vida privada: </a:t>
            </a:r>
            <a:r>
              <a:rPr lang="pt-BR" sz="1250" noProof="0" dirty="0">
                <a:solidFill>
                  <a:srgbClr val="23264A"/>
                </a:solidFill>
                <a:latin typeface="Calibri" pitchFamily="34" charset="0"/>
                <a:ea typeface="Calibri" pitchFamily="34" charset="-122"/>
                <a:cs typeface="Calibri" pitchFamily="34" charset="-120"/>
              </a:rPr>
              <a:t>questões sem reflexo na vida funcional não ensejam responsabilização disciplinar.</a:t>
            </a:r>
            <a:endParaRPr lang="pt-BR" sz="1250" noProof="0" dirty="0"/>
          </a:p>
        </p:txBody>
      </p:sp>
      <p:pic>
        <p:nvPicPr>
          <p:cNvPr id="20" name="Imagem 19">
            <a:extLst>
              <a:ext uri="{FF2B5EF4-FFF2-40B4-BE49-F238E27FC236}">
                <a16:creationId xmlns:a16="http://schemas.microsoft.com/office/drawing/2014/main" id="{9BEEC536-55BF-1001-CBC9-DFE2FD8EABD2}"/>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3" name="Imagem 22">
            <a:extLst>
              <a:ext uri="{FF2B5EF4-FFF2-40B4-BE49-F238E27FC236}">
                <a16:creationId xmlns:a16="http://schemas.microsoft.com/office/drawing/2014/main" id="{A4E22368-0738-112F-A2B3-050BFC392FB1}"/>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0878DCFA-D48B-E705-25D5-7CDF0C742309}"/>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7" name="Imagem 26">
            <a:extLst>
              <a:ext uri="{FF2B5EF4-FFF2-40B4-BE49-F238E27FC236}">
                <a16:creationId xmlns:a16="http://schemas.microsoft.com/office/drawing/2014/main" id="{38030A3A-F1A5-34F0-8959-9481D66CACF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03</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PROCESSO ADMINISTRATIVO DISCIPLINAR</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Instrumentos de Apuração</a:t>
            </a:r>
            <a:endParaRPr lang="pt-BR" sz="3800" noProof="0" dirty="0"/>
          </a:p>
        </p:txBody>
      </p:sp>
      <p:sp>
        <p:nvSpPr>
          <p:cNvPr id="5" name="Text 3"/>
          <p:cNvSpPr/>
          <p:nvPr/>
        </p:nvSpPr>
        <p:spPr>
          <a:xfrm>
            <a:off x="731520" y="422910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Procedimentos investigativos e processos correcionais</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15</a:t>
            </a:r>
            <a:endParaRPr lang="pt-BR" sz="900" noProof="0" dirty="0"/>
          </a:p>
        </p:txBody>
      </p:sp>
      <p:pic>
        <p:nvPicPr>
          <p:cNvPr id="10" name="Imagem 9">
            <a:extLst>
              <a:ext uri="{FF2B5EF4-FFF2-40B4-BE49-F238E27FC236}">
                <a16:creationId xmlns:a16="http://schemas.microsoft.com/office/drawing/2014/main" id="{FD181280-F127-9E1E-CF43-E2BBA570E42A}"/>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5E74A4A8-FF7B-2629-7AC1-FE4F4A8F2198}"/>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DE APURAÇÃO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Procedimento × Processo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16</a:t>
            </a:r>
            <a:endParaRPr lang="pt-BR" sz="900" noProof="0" dirty="0"/>
          </a:p>
        </p:txBody>
      </p:sp>
      <p:graphicFrame>
        <p:nvGraphicFramePr>
          <p:cNvPr id="16" name="Table 0"/>
          <p:cNvGraphicFramePr>
            <a:graphicFrameLocks noGrp="1"/>
          </p:cNvGraphicFramePr>
          <p:nvPr>
            <p:extLst>
              <p:ext uri="{D42A27DB-BD31-4B8C-83A1-F6EECF244321}">
                <p14:modId xmlns:p14="http://schemas.microsoft.com/office/powerpoint/2010/main" val="1579917301"/>
              </p:ext>
            </p:extLst>
          </p:nvPr>
        </p:nvGraphicFramePr>
        <p:xfrm>
          <a:off x="566928" y="1828800"/>
          <a:ext cx="11064240" cy="3552444"/>
        </p:xfrm>
        <a:graphic>
          <a:graphicData uri="http://schemas.openxmlformats.org/drawingml/2006/table">
            <a:tbl>
              <a:tblPr/>
              <a:tblGrid>
                <a:gridCol w="3291840">
                  <a:extLst>
                    <a:ext uri="{9D8B030D-6E8A-4147-A177-3AD203B41FA5}">
                      <a16:colId xmlns:a16="http://schemas.microsoft.com/office/drawing/2014/main" val="20000"/>
                    </a:ext>
                  </a:extLst>
                </a:gridCol>
                <a:gridCol w="4846320">
                  <a:extLst>
                    <a:ext uri="{9D8B030D-6E8A-4147-A177-3AD203B41FA5}">
                      <a16:colId xmlns:a16="http://schemas.microsoft.com/office/drawing/2014/main" val="20001"/>
                    </a:ext>
                  </a:extLst>
                </a:gridCol>
                <a:gridCol w="2926080">
                  <a:extLst>
                    <a:ext uri="{9D8B030D-6E8A-4147-A177-3AD203B41FA5}">
                      <a16:colId xmlns:a16="http://schemas.microsoft.com/office/drawing/2014/main" val="20002"/>
                    </a:ext>
                  </a:extLst>
                </a:gridCol>
              </a:tblGrid>
              <a:tr h="566928">
                <a:tc>
                  <a:txBody>
                    <a:bodyPr/>
                    <a:lstStyle/>
                    <a:p>
                      <a:pPr marL="0" indent="0">
                        <a:buNone/>
                      </a:pPr>
                      <a:endParaRPr lang="pt-BR" sz="125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26348C"/>
                    </a:solidFill>
                  </a:tcPr>
                </a:tc>
                <a:tc>
                  <a:txBody>
                    <a:bodyPr/>
                    <a:lstStyle/>
                    <a:p>
                      <a:pPr marL="0" indent="0">
                        <a:buNone/>
                      </a:pPr>
                      <a:r>
                        <a:rPr lang="pt-BR" sz="1250" b="1" noProof="0">
                          <a:solidFill>
                            <a:srgbClr val="FFFFFF"/>
                          </a:solidFill>
                          <a:latin typeface="Arial" pitchFamily="34" charset="0"/>
                          <a:ea typeface="Arial" pitchFamily="34" charset="-122"/>
                          <a:cs typeface="Arial" pitchFamily="34" charset="-120"/>
                        </a:rPr>
                        <a:t>Procedimento (IPS, SInve, SinPat)</a:t>
                      </a:r>
                      <a:endParaRPr lang="pt-BR" sz="1250" noProof="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26348C"/>
                    </a:solidFill>
                  </a:tcPr>
                </a:tc>
                <a:tc>
                  <a:txBody>
                    <a:bodyPr/>
                    <a:lstStyle/>
                    <a:p>
                      <a:pPr marL="0" indent="0">
                        <a:buNone/>
                      </a:pPr>
                      <a:r>
                        <a:rPr lang="pt-BR" sz="1250" b="1" noProof="0">
                          <a:solidFill>
                            <a:srgbClr val="FFFFFF"/>
                          </a:solidFill>
                          <a:latin typeface="Arial" pitchFamily="34" charset="0"/>
                          <a:ea typeface="Arial" pitchFamily="34" charset="-122"/>
                          <a:cs typeface="Arial" pitchFamily="34" charset="-120"/>
                        </a:rPr>
                        <a:t>Processo (SindAc, PAD, PADSum)</a:t>
                      </a:r>
                      <a:endParaRPr lang="pt-BR" sz="1250" noProof="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26348C"/>
                    </a:solidFill>
                  </a:tcPr>
                </a:tc>
                <a:extLst>
                  <a:ext uri="{0D108BD9-81ED-4DB2-BD59-A6C34878D82A}">
                    <a16:rowId xmlns:a16="http://schemas.microsoft.com/office/drawing/2014/main" val="10000"/>
                  </a:ext>
                </a:extLst>
              </a:tr>
              <a:tr h="566928">
                <a:tc>
                  <a:txBody>
                    <a:bodyPr/>
                    <a:lstStyle/>
                    <a:p>
                      <a:pPr marL="0" indent="0">
                        <a:buNone/>
                      </a:pPr>
                      <a:r>
                        <a:rPr lang="pt-BR" sz="1250" b="1" noProof="0" dirty="0">
                          <a:solidFill>
                            <a:srgbClr val="23264A"/>
                          </a:solidFill>
                          <a:latin typeface="Calibri" pitchFamily="34" charset="0"/>
                          <a:ea typeface="Calibri" pitchFamily="34" charset="-122"/>
                          <a:cs typeface="Calibri" pitchFamily="34" charset="-120"/>
                        </a:rPr>
                        <a:t>Característica</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Investigativo</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Punitivo</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66928">
                <a:tc>
                  <a:txBody>
                    <a:bodyPr/>
                    <a:lstStyle/>
                    <a:p>
                      <a:pPr marL="0" indent="0">
                        <a:buNone/>
                      </a:pPr>
                      <a:r>
                        <a:rPr lang="pt-BR" sz="1250" b="1" noProof="0" dirty="0">
                          <a:solidFill>
                            <a:srgbClr val="23264A"/>
                          </a:solidFill>
                          <a:latin typeface="Calibri" pitchFamily="34" charset="0"/>
                          <a:ea typeface="Calibri" pitchFamily="34" charset="-122"/>
                          <a:cs typeface="Calibri" pitchFamily="34" charset="-120"/>
                        </a:rPr>
                        <a:t>Previsão normativa</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LCE n. 491/2010</a:t>
                      </a:r>
                      <a:endParaRPr lang="pt-BR" sz="1250" noProof="0" dirty="0">
                        <a:latin typeface="Calibri" charset="0"/>
                        <a:ea typeface="Calibri" charset="0"/>
                        <a:cs typeface="Calibri" charset="0"/>
                      </a:endParaRPr>
                    </a:p>
                    <a:p>
                      <a:pPr marL="0" indent="0">
                        <a:buNone/>
                      </a:pPr>
                      <a:r>
                        <a:rPr lang="pt-BR" sz="1250" noProof="0" dirty="0">
                          <a:solidFill>
                            <a:srgbClr val="23264A"/>
                          </a:solidFill>
                          <a:latin typeface="Calibri" pitchFamily="34" charset="0"/>
                          <a:ea typeface="Calibri" pitchFamily="34" charset="-122"/>
                          <a:cs typeface="Calibri" pitchFamily="34" charset="-120"/>
                        </a:rPr>
                        <a:t>Portaria Normativa CGU n. 27/2022 (IPS)</a:t>
                      </a:r>
                    </a:p>
                    <a:p>
                      <a:pPr marL="0" indent="0">
                        <a:buNone/>
                      </a:pPr>
                      <a:r>
                        <a:rPr lang="pt-BR" sz="1250" noProof="0" dirty="0">
                          <a:solidFill>
                            <a:srgbClr val="23264A"/>
                          </a:solidFill>
                          <a:latin typeface="Calibri" pitchFamily="34" charset="0"/>
                          <a:ea typeface="Calibri" pitchFamily="34" charset="-122"/>
                          <a:cs typeface="Calibri" pitchFamily="34" charset="-120"/>
                        </a:rPr>
                        <a:t>Resolução N. TC-302/2026 (Correção, Averiguação e IPS)</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LCE n. 491/2010</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extLst>
                  <a:ext uri="{0D108BD9-81ED-4DB2-BD59-A6C34878D82A}">
                    <a16:rowId xmlns:a16="http://schemas.microsoft.com/office/drawing/2014/main" val="10002"/>
                  </a:ext>
                </a:extLst>
              </a:tr>
              <a:tr h="566928">
                <a:tc>
                  <a:txBody>
                    <a:bodyPr/>
                    <a:lstStyle/>
                    <a:p>
                      <a:pPr marL="0" indent="0">
                        <a:buNone/>
                      </a:pPr>
                      <a:r>
                        <a:rPr lang="pt-BR" sz="1250" b="1" noProof="0" dirty="0">
                          <a:solidFill>
                            <a:srgbClr val="23264A"/>
                          </a:solidFill>
                          <a:latin typeface="Calibri" pitchFamily="34" charset="0"/>
                          <a:ea typeface="Calibri" pitchFamily="34" charset="-122"/>
                          <a:cs typeface="Calibri" pitchFamily="34" charset="-120"/>
                        </a:rPr>
                        <a:t>Contraditório / ampla defesa</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Não</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Sim</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66928">
                <a:tc>
                  <a:txBody>
                    <a:bodyPr/>
                    <a:lstStyle/>
                    <a:p>
                      <a:pPr marL="0" indent="0">
                        <a:buNone/>
                      </a:pPr>
                      <a:r>
                        <a:rPr lang="pt-BR" sz="1250" b="1" noProof="0" dirty="0">
                          <a:solidFill>
                            <a:srgbClr val="23264A"/>
                          </a:solidFill>
                          <a:latin typeface="Calibri" pitchFamily="34" charset="0"/>
                          <a:ea typeface="Calibri" pitchFamily="34" charset="-122"/>
                          <a:cs typeface="Calibri" pitchFamily="34" charset="-120"/>
                        </a:rPr>
                        <a:t>Pena disciplinar</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Não</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Sim</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1F2F8"/>
                    </a:solidFill>
                  </a:tcPr>
                </a:tc>
                <a:extLst>
                  <a:ext uri="{0D108BD9-81ED-4DB2-BD59-A6C34878D82A}">
                    <a16:rowId xmlns:a16="http://schemas.microsoft.com/office/drawing/2014/main" val="10004"/>
                  </a:ext>
                </a:extLst>
              </a:tr>
              <a:tr h="566928">
                <a:tc>
                  <a:txBody>
                    <a:bodyPr/>
                    <a:lstStyle/>
                    <a:p>
                      <a:pPr marL="0" indent="0">
                        <a:buNone/>
                      </a:pPr>
                      <a:r>
                        <a:rPr lang="pt-BR" sz="1250" b="1" noProof="0">
                          <a:solidFill>
                            <a:srgbClr val="23264A"/>
                          </a:solidFill>
                          <a:latin typeface="Calibri" pitchFamily="34" charset="0"/>
                          <a:ea typeface="Calibri" pitchFamily="34" charset="-122"/>
                          <a:cs typeface="Calibri" pitchFamily="34" charset="-120"/>
                        </a:rPr>
                        <a:t>Interrompe o prazo prescricional</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Não</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250" noProof="0" dirty="0">
                          <a:solidFill>
                            <a:srgbClr val="23264A"/>
                          </a:solidFill>
                          <a:latin typeface="Calibri" pitchFamily="34" charset="0"/>
                          <a:ea typeface="Calibri" pitchFamily="34" charset="-122"/>
                          <a:cs typeface="Calibri" pitchFamily="34" charset="-120"/>
                        </a:rPr>
                        <a:t>Sim</a:t>
                      </a:r>
                      <a:endParaRPr lang="pt-BR" sz="125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7" name="Imagem 6">
            <a:extLst>
              <a:ext uri="{FF2B5EF4-FFF2-40B4-BE49-F238E27FC236}">
                <a16:creationId xmlns:a16="http://schemas.microsoft.com/office/drawing/2014/main" id="{D4762CBC-6D86-B630-69B9-2C0C3EBD53F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0" name="Imagem 9">
            <a:extLst>
              <a:ext uri="{FF2B5EF4-FFF2-40B4-BE49-F238E27FC236}">
                <a16:creationId xmlns:a16="http://schemas.microsoft.com/office/drawing/2014/main" id="{2AEF09A0-465D-8A6A-5C0A-ECD39249497F}"/>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34E9FE0C-D520-B4B4-D1D6-768245FA687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4" name="Imagem 13">
            <a:extLst>
              <a:ext uri="{FF2B5EF4-FFF2-40B4-BE49-F238E27FC236}">
                <a16:creationId xmlns:a16="http://schemas.microsoft.com/office/drawing/2014/main" id="{E6A7542E-BB9A-7522-4FC4-95FABC27694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Kicker"/>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a:solidFill>
                  <a:srgbClr val="C21819"/>
                </a:solidFill>
                <a:latin typeface="Arial" pitchFamily="34" charset="0"/>
                <a:ea typeface="Arial" pitchFamily="34" charset="-122"/>
                <a:cs typeface="Arial" pitchFamily="34" charset="-120"/>
              </a:rPr>
              <a:t>RESOLUÇÃO N. TC-302/2026</a:t>
            </a:r>
            <a:endParaRPr lang="pt-BR" sz="1050" noProof="0"/>
          </a:p>
        </p:txBody>
      </p:sp>
      <p:sp>
        <p:nvSpPr>
          <p:cNvPr id="3" name="Titulo"/>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a:solidFill>
                  <a:srgbClr val="26348C"/>
                </a:solidFill>
                <a:latin typeface="Arial" pitchFamily="34" charset="0"/>
                <a:ea typeface="Arial" pitchFamily="34" charset="-122"/>
                <a:cs typeface="Arial" pitchFamily="34" charset="-120"/>
              </a:rPr>
              <a:t>Da Correção</a:t>
            </a:r>
            <a:endParaRPr lang="pt-BR" sz="2900" noProof="0"/>
          </a:p>
        </p:txBody>
      </p:sp>
      <p:sp>
        <p:nvSpPr>
          <p:cNvPr id="5" name="Foote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a:p>
        </p:txBody>
      </p:sp>
      <p:sp>
        <p:nvSpPr>
          <p:cNvPr id="6" name="PageNum"/>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17</a:t>
            </a:r>
            <a:endParaRPr lang="pt-BR" sz="900" noProof="0"/>
          </a:p>
        </p:txBody>
      </p:sp>
      <p:sp>
        <p:nvSpPr>
          <p:cNvPr id="8" name="HdrFill 0"/>
          <p:cNvSpPr/>
          <p:nvPr/>
        </p:nvSpPr>
        <p:spPr>
          <a:xfrm>
            <a:off x="566928" y="1783080"/>
            <a:ext cx="3505200" cy="475488"/>
          </a:xfrm>
          <a:prstGeom prst="roundRect">
            <a:avLst>
              <a:gd name="adj" fmla="val 13462"/>
            </a:avLst>
          </a:prstGeom>
          <a:solidFill>
            <a:srgbClr val="26348C"/>
          </a:solidFill>
          <a:ln/>
        </p:spPr>
        <p:txBody>
          <a:bodyPr/>
          <a:lstStyle/>
          <a:p>
            <a:endParaRPr lang="pt-BR" noProof="0"/>
          </a:p>
        </p:txBody>
      </p:sp>
      <p:sp>
        <p:nvSpPr>
          <p:cNvPr id="9" name="HdrText 0"/>
          <p:cNvSpPr/>
          <p:nvPr/>
        </p:nvSpPr>
        <p:spPr>
          <a:xfrm>
            <a:off x="566928" y="1783080"/>
            <a:ext cx="3505200" cy="475488"/>
          </a:xfrm>
          <a:prstGeom prst="rect">
            <a:avLst/>
          </a:prstGeom>
          <a:noFill/>
          <a:ln/>
        </p:spPr>
        <p:txBody>
          <a:bodyPr wrap="square" lIns="0" tIns="0" rIns="0" bIns="0" rtlCol="0" anchor="ctr"/>
          <a:lstStyle/>
          <a:p>
            <a:pPr marL="0" indent="0" algn="ctr">
              <a:buNone/>
            </a:pPr>
            <a:r>
              <a:rPr lang="pt-BR" sz="1300" b="1" noProof="0">
                <a:solidFill>
                  <a:srgbClr val="FFFFFF"/>
                </a:solidFill>
                <a:latin typeface="Arial" pitchFamily="34" charset="0"/>
                <a:ea typeface="Arial" pitchFamily="34" charset="-122"/>
                <a:cs typeface="Arial" pitchFamily="34" charset="-120"/>
              </a:rPr>
              <a:t>Da Correção</a:t>
            </a:r>
            <a:endParaRPr lang="pt-BR" sz="1300" noProof="0"/>
          </a:p>
        </p:txBody>
      </p:sp>
      <p:sp>
        <p:nvSpPr>
          <p:cNvPr id="10" name="BodyCard 0"/>
          <p:cNvSpPr/>
          <p:nvPr/>
        </p:nvSpPr>
        <p:spPr>
          <a:xfrm>
            <a:off x="566928" y="2386584"/>
            <a:ext cx="3505200"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11" name="BodyText 0"/>
          <p:cNvSpPr/>
          <p:nvPr/>
        </p:nvSpPr>
        <p:spPr>
          <a:xfrm>
            <a:off x="713232" y="2532888"/>
            <a:ext cx="3212592" cy="3474720"/>
          </a:xfrm>
          <a:prstGeom prst="rect">
            <a:avLst/>
          </a:prstGeom>
          <a:noFill/>
          <a:ln/>
        </p:spPr>
        <p:txBody>
          <a:bodyPr wrap="square" lIns="0" tIns="0" rIns="0" bIns="0" rtlCol="0" anchor="t"/>
          <a:lstStyle/>
          <a:p>
            <a:pPr marL="152400" indent="-152400">
              <a:spcAft>
                <a:spcPts val="600"/>
              </a:spcAft>
              <a:buSzPct val="100000"/>
              <a:buChar char="•"/>
            </a:pPr>
            <a:r>
              <a:rPr lang="pt-BR" sz="1400" noProof="0" dirty="0">
                <a:solidFill>
                  <a:srgbClr val="23264A"/>
                </a:solidFill>
                <a:ea typeface="Calibri" pitchFamily="34" charset="-122"/>
                <a:cs typeface="Calibri" pitchFamily="34" charset="-120"/>
              </a:rPr>
              <a:t>Ação imediata e obrigatória das chefias imediatas e superiores.</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Cabível ao presenciar ou ter ciência de irregularidades no exercício das funções.</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Abrange erro de interpretação de ordens ou regras.</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Erro no cumprimento de tarefa ou de postura com autoridades, advogados, colegas e terceiros.</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Aplica-se quando não configura infração disciplinar sujeita a apuração formal.</a:t>
            </a:r>
            <a:endParaRPr lang="pt-BR" sz="1400" noProof="0" dirty="0"/>
          </a:p>
        </p:txBody>
      </p:sp>
      <p:sp>
        <p:nvSpPr>
          <p:cNvPr id="12" name="HdrFill 1"/>
          <p:cNvSpPr/>
          <p:nvPr/>
        </p:nvSpPr>
        <p:spPr>
          <a:xfrm>
            <a:off x="4355592" y="1783080"/>
            <a:ext cx="3505200" cy="475488"/>
          </a:xfrm>
          <a:prstGeom prst="roundRect">
            <a:avLst>
              <a:gd name="adj" fmla="val 13462"/>
            </a:avLst>
          </a:prstGeom>
          <a:solidFill>
            <a:srgbClr val="3A49B0"/>
          </a:solidFill>
          <a:ln/>
        </p:spPr>
        <p:txBody>
          <a:bodyPr/>
          <a:lstStyle/>
          <a:p>
            <a:endParaRPr lang="pt-BR" noProof="0"/>
          </a:p>
        </p:txBody>
      </p:sp>
      <p:sp>
        <p:nvSpPr>
          <p:cNvPr id="13" name="HdrText 1"/>
          <p:cNvSpPr/>
          <p:nvPr/>
        </p:nvSpPr>
        <p:spPr>
          <a:xfrm>
            <a:off x="4355592" y="1783080"/>
            <a:ext cx="3505200" cy="475488"/>
          </a:xfrm>
          <a:prstGeom prst="rect">
            <a:avLst/>
          </a:prstGeom>
          <a:noFill/>
          <a:ln/>
        </p:spPr>
        <p:txBody>
          <a:bodyPr wrap="square" lIns="0" tIns="0" rIns="0" bIns="0" rtlCol="0" anchor="ctr"/>
          <a:lstStyle/>
          <a:p>
            <a:pPr marL="0" indent="0" algn="ctr">
              <a:buNone/>
            </a:pPr>
            <a:r>
              <a:rPr lang="pt-BR" sz="1300" b="1" noProof="0">
                <a:solidFill>
                  <a:srgbClr val="FFFFFF"/>
                </a:solidFill>
                <a:latin typeface="Arial" pitchFamily="34" charset="0"/>
                <a:ea typeface="Arial" pitchFamily="34" charset="-122"/>
                <a:cs typeface="Arial" pitchFamily="34" charset="-120"/>
              </a:rPr>
              <a:t>Atribuições da Chefia</a:t>
            </a:r>
            <a:endParaRPr lang="pt-BR" sz="1300" noProof="0"/>
          </a:p>
        </p:txBody>
      </p:sp>
      <p:sp>
        <p:nvSpPr>
          <p:cNvPr id="14" name="BodyCard 1"/>
          <p:cNvSpPr/>
          <p:nvPr/>
        </p:nvSpPr>
        <p:spPr>
          <a:xfrm>
            <a:off x="4355592" y="2386584"/>
            <a:ext cx="3505200" cy="3749040"/>
          </a:xfrm>
          <a:prstGeom prst="roundRect">
            <a:avLst>
              <a:gd name="adj" fmla="val 3017"/>
            </a:avLst>
          </a:prstGeom>
          <a:solidFill>
            <a:srgbClr val="F1F2F8"/>
          </a:solidFill>
          <a:ln w="9525">
            <a:solidFill>
              <a:srgbClr val="D8DAE8"/>
            </a:solidFill>
            <a:prstDash val="solid"/>
          </a:ln>
        </p:spPr>
        <p:txBody>
          <a:bodyPr/>
          <a:lstStyle/>
          <a:p>
            <a:endParaRPr lang="pt-BR" sz="1400" noProof="0" dirty="0"/>
          </a:p>
        </p:txBody>
      </p:sp>
      <p:sp>
        <p:nvSpPr>
          <p:cNvPr id="15" name="BodyText 1"/>
          <p:cNvSpPr/>
          <p:nvPr/>
        </p:nvSpPr>
        <p:spPr>
          <a:xfrm>
            <a:off x="4501896" y="2532888"/>
            <a:ext cx="3212592" cy="3474720"/>
          </a:xfrm>
          <a:prstGeom prst="rect">
            <a:avLst/>
          </a:prstGeom>
          <a:noFill/>
          <a:ln/>
        </p:spPr>
        <p:txBody>
          <a:bodyPr wrap="square" lIns="0" tIns="0" rIns="0" bIns="0" rtlCol="0" anchor="t"/>
          <a:lstStyle/>
          <a:p>
            <a:pPr marL="152400" indent="-152400">
              <a:spcAft>
                <a:spcPts val="600"/>
              </a:spcAft>
              <a:buSzPct val="100000"/>
              <a:buChar char="•"/>
            </a:pPr>
            <a:r>
              <a:rPr lang="pt-BR" sz="1400" noProof="0" dirty="0">
                <a:solidFill>
                  <a:srgbClr val="23264A"/>
                </a:solidFill>
                <a:ea typeface="Calibri" pitchFamily="34" charset="-122"/>
                <a:cs typeface="Calibri" pitchFamily="34" charset="-120"/>
              </a:rPr>
              <a:t>Supervisão funcional é inerente à função de chefia.</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Atribuições de ordenar, controlar e corrigir.</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Controle impessoal, baseado em critérios técnicos ou lógicos.</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Exercido de forma reservada e respeitosa, sem impor constrangimento.</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Finalidade: restaurar a ordem interna.</a:t>
            </a:r>
            <a:endParaRPr lang="pt-BR" sz="1400" noProof="0" dirty="0"/>
          </a:p>
        </p:txBody>
      </p:sp>
      <p:sp>
        <p:nvSpPr>
          <p:cNvPr id="16" name="HdrFill 2"/>
          <p:cNvSpPr/>
          <p:nvPr/>
        </p:nvSpPr>
        <p:spPr>
          <a:xfrm>
            <a:off x="8144256" y="1783080"/>
            <a:ext cx="3505200" cy="475488"/>
          </a:xfrm>
          <a:prstGeom prst="roundRect">
            <a:avLst>
              <a:gd name="adj" fmla="val 13462"/>
            </a:avLst>
          </a:prstGeom>
          <a:solidFill>
            <a:srgbClr val="C21819"/>
          </a:solidFill>
          <a:ln/>
        </p:spPr>
        <p:txBody>
          <a:bodyPr/>
          <a:lstStyle/>
          <a:p>
            <a:endParaRPr lang="pt-BR" noProof="0"/>
          </a:p>
        </p:txBody>
      </p:sp>
      <p:sp>
        <p:nvSpPr>
          <p:cNvPr id="17" name="HdrText 2"/>
          <p:cNvSpPr/>
          <p:nvPr/>
        </p:nvSpPr>
        <p:spPr>
          <a:xfrm>
            <a:off x="8144256" y="1783080"/>
            <a:ext cx="3505200" cy="475488"/>
          </a:xfrm>
          <a:prstGeom prst="rect">
            <a:avLst/>
          </a:prstGeom>
          <a:noFill/>
          <a:ln/>
        </p:spPr>
        <p:txBody>
          <a:bodyPr wrap="square" lIns="0" tIns="0" rIns="0" bIns="0" rtlCol="0" anchor="ctr"/>
          <a:lstStyle/>
          <a:p>
            <a:pPr marL="0" indent="0" algn="ctr">
              <a:buNone/>
            </a:pPr>
            <a:r>
              <a:rPr lang="pt-BR" sz="1300" b="1" noProof="0">
                <a:solidFill>
                  <a:srgbClr val="FFFFFF"/>
                </a:solidFill>
                <a:latin typeface="Arial" pitchFamily="34" charset="0"/>
                <a:ea typeface="Arial" pitchFamily="34" charset="-122"/>
                <a:cs typeface="Arial" pitchFamily="34" charset="-120"/>
              </a:rPr>
              <a:t>Exercício da Correção</a:t>
            </a:r>
            <a:endParaRPr lang="pt-BR" sz="1300" noProof="0"/>
          </a:p>
        </p:txBody>
      </p:sp>
      <p:sp>
        <p:nvSpPr>
          <p:cNvPr id="18" name="BodyCard 2"/>
          <p:cNvSpPr/>
          <p:nvPr/>
        </p:nvSpPr>
        <p:spPr>
          <a:xfrm>
            <a:off x="8144256" y="2386584"/>
            <a:ext cx="3505200"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19" name="BodyText 2"/>
          <p:cNvSpPr/>
          <p:nvPr/>
        </p:nvSpPr>
        <p:spPr>
          <a:xfrm>
            <a:off x="8290560" y="2532888"/>
            <a:ext cx="3212592" cy="3474720"/>
          </a:xfrm>
          <a:prstGeom prst="rect">
            <a:avLst/>
          </a:prstGeom>
          <a:noFill/>
          <a:ln/>
        </p:spPr>
        <p:txBody>
          <a:bodyPr wrap="square" lIns="0" tIns="0" rIns="0" bIns="0" rtlCol="0" anchor="t"/>
          <a:lstStyle/>
          <a:p>
            <a:pPr marL="152400" indent="-152400">
              <a:spcAft>
                <a:spcPts val="600"/>
              </a:spcAft>
              <a:buSzPct val="100000"/>
              <a:buChar char="•"/>
            </a:pPr>
            <a:r>
              <a:rPr lang="pt-BR" sz="1400" noProof="0" dirty="0">
                <a:solidFill>
                  <a:srgbClr val="23264A"/>
                </a:solidFill>
                <a:ea typeface="Calibri" pitchFamily="34" charset="-122"/>
                <a:cs typeface="Calibri" pitchFamily="34" charset="-120"/>
              </a:rPr>
              <a:t>Na 1ª oportunidade: esclarecimento verbal.</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Se necessário, comunicação escrita educativa, com o fato e a orientação correta.</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Preferencialmente eletrônica e com resposta; não gera sanção e é arquivada.</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Considerada na avaliação de desempenho; ciência à DGP para registro.</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Recusa de recebimento pode caracterizar, em tese, insubordinação.</a:t>
            </a:r>
            <a:endParaRPr lang="pt-BR" sz="1400" noProof="0" dirty="0"/>
          </a:p>
          <a:p>
            <a:pPr marL="152400" indent="-152400">
              <a:spcAft>
                <a:spcPts val="600"/>
              </a:spcAft>
              <a:buSzPct val="100000"/>
              <a:buChar char="•"/>
            </a:pPr>
            <a:r>
              <a:rPr lang="pt-BR" sz="1400" noProof="0" dirty="0">
                <a:solidFill>
                  <a:srgbClr val="23264A"/>
                </a:solidFill>
                <a:ea typeface="Calibri" pitchFamily="34" charset="-122"/>
                <a:cs typeface="Calibri" pitchFamily="34" charset="-120"/>
              </a:rPr>
              <a:t>Persistindo a conduta, o titular comunica de imediato a Corregedoria-Geral.</a:t>
            </a:r>
            <a:endParaRPr lang="pt-BR" sz="1400" noProof="0" dirty="0"/>
          </a:p>
        </p:txBody>
      </p:sp>
      <p:sp>
        <p:nvSpPr>
          <p:cNvPr id="20" name="Fonte"/>
          <p:cNvSpPr/>
          <p:nvPr/>
        </p:nvSpPr>
        <p:spPr>
          <a:xfrm>
            <a:off x="603504" y="6199632"/>
            <a:ext cx="5486400" cy="256032"/>
          </a:xfrm>
          <a:prstGeom prst="rect">
            <a:avLst/>
          </a:prstGeom>
          <a:noFill/>
          <a:ln/>
        </p:spPr>
        <p:txBody>
          <a:bodyPr wrap="square" lIns="0" tIns="0" rIns="0" bIns="0" rtlCol="0" anchor="ctr"/>
          <a:lstStyle/>
          <a:p>
            <a:pPr marL="0" indent="0">
              <a:buNone/>
            </a:pPr>
            <a:r>
              <a:rPr lang="pt-BR" sz="1000" b="1" noProof="0">
                <a:solidFill>
                  <a:srgbClr val="6C7093"/>
                </a:solidFill>
                <a:latin typeface="Calibri" pitchFamily="34" charset="0"/>
                <a:ea typeface="Calibri" pitchFamily="34" charset="-122"/>
                <a:cs typeface="Calibri" pitchFamily="34" charset="-120"/>
              </a:rPr>
              <a:t>Fonte: Resolução n. TC-302/2026 (arts. 12 a 14)</a:t>
            </a:r>
            <a:endParaRPr lang="pt-BR" sz="1000" noProof="0"/>
          </a:p>
        </p:txBody>
      </p:sp>
      <p:pic>
        <p:nvPicPr>
          <p:cNvPr id="40" name="GradBR1"/>
          <p:cNvPicPr>
            <a:picLocks noChangeAspect="1"/>
          </p:cNvPicPr>
          <p:nvPr/>
        </p:nvPicPr>
        <p:blipFill rotWithShape="1">
          <a:blip r:embed="rId2"/>
          <a:srcRect l="69031" t="-8576"/>
          <a:stretch/>
        </p:blipFill>
        <p:spPr>
          <a:xfrm>
            <a:off x="8416212" y="6736702"/>
            <a:ext cx="3775788" cy="118123"/>
          </a:xfrm>
          <a:prstGeom prst="rect">
            <a:avLst/>
          </a:prstGeom>
        </p:spPr>
      </p:pic>
      <p:pic>
        <p:nvPicPr>
          <p:cNvPr id="42" name="GradTL"/>
          <p:cNvPicPr>
            <a:picLocks noChangeAspect="1"/>
          </p:cNvPicPr>
          <p:nvPr/>
        </p:nvPicPr>
        <p:blipFill rotWithShape="1">
          <a:blip r:embed="rId2"/>
          <a:srcRect l="69031" t="-8576"/>
          <a:stretch/>
        </p:blipFill>
        <p:spPr>
          <a:xfrm flipH="1">
            <a:off x="0" y="0"/>
            <a:ext cx="3775788" cy="182880"/>
          </a:xfrm>
          <a:prstGeom prst="rect">
            <a:avLst/>
          </a:prstGeom>
        </p:spPr>
      </p:pic>
      <p:pic>
        <p:nvPicPr>
          <p:cNvPr id="43" name="Logo"/>
          <p:cNvPicPr>
            <a:picLocks noChangeAspect="1"/>
          </p:cNvPicPr>
          <p:nvPr/>
        </p:nvPicPr>
        <p:blipFill>
          <a:blip r:embed="rId3" cstate="hqprint"/>
          <a:stretch>
            <a:fillRect/>
          </a:stretch>
        </p:blipFill>
        <p:spPr>
          <a:xfrm>
            <a:off x="10373928" y="287312"/>
            <a:ext cx="1436864" cy="533781"/>
          </a:xfrm>
          <a:prstGeom prst="rect">
            <a:avLst/>
          </a:prstGeom>
        </p:spPr>
      </p:pic>
    </p:spTree>
    <p:extLst>
      <p:ext uri="{BB962C8B-B14F-4D97-AF65-F5344CB8AC3E}">
        <p14:creationId xmlns:p14="http://schemas.microsoft.com/office/powerpoint/2010/main" val="2400228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04</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PROCESSO ADMINISTRATIVO DISCIPLINAR</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Procedimentos Investigativos</a:t>
            </a:r>
            <a:endParaRPr lang="pt-BR" sz="3800" noProof="0" dirty="0"/>
          </a:p>
        </p:txBody>
      </p:sp>
      <p:sp>
        <p:nvSpPr>
          <p:cNvPr id="5" name="Text 3"/>
          <p:cNvSpPr/>
          <p:nvPr/>
        </p:nvSpPr>
        <p:spPr>
          <a:xfrm>
            <a:off x="749808" y="4246187"/>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IPS, sindicância investigativa e sindicância patrimonial</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18</a:t>
            </a:r>
            <a:endParaRPr lang="pt-BR" sz="900" noProof="0" dirty="0"/>
          </a:p>
        </p:txBody>
      </p:sp>
      <p:pic>
        <p:nvPicPr>
          <p:cNvPr id="10" name="Imagem 9">
            <a:extLst>
              <a:ext uri="{FF2B5EF4-FFF2-40B4-BE49-F238E27FC236}">
                <a16:creationId xmlns:a16="http://schemas.microsoft.com/office/drawing/2014/main" id="{EA4F6CCB-3FFA-F653-4B86-232F069F1CA2}"/>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7E25180C-8BA4-D81E-1EB4-C2ABED93ED82}"/>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Kicker"/>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a:solidFill>
                  <a:srgbClr val="C21819"/>
                </a:solidFill>
                <a:latin typeface="Arial" pitchFamily="34" charset="0"/>
                <a:ea typeface="Arial" pitchFamily="34" charset="-122"/>
                <a:cs typeface="Arial" pitchFamily="34" charset="-120"/>
              </a:rPr>
              <a:t>RESOLUÇÃO N. TC-302/2026</a:t>
            </a:r>
            <a:endParaRPr lang="pt-BR" sz="1050" noProof="0"/>
          </a:p>
        </p:txBody>
      </p:sp>
      <p:sp>
        <p:nvSpPr>
          <p:cNvPr id="3" name="Titulo"/>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a:solidFill>
                  <a:srgbClr val="26348C"/>
                </a:solidFill>
                <a:latin typeface="Arial" pitchFamily="34" charset="0"/>
                <a:ea typeface="Arial" pitchFamily="34" charset="-122"/>
                <a:cs typeface="Arial" pitchFamily="34" charset="-120"/>
              </a:rPr>
              <a:t>Da Averiguação</a:t>
            </a:r>
            <a:endParaRPr lang="pt-BR" sz="2900" noProof="0"/>
          </a:p>
        </p:txBody>
      </p:sp>
      <p:sp>
        <p:nvSpPr>
          <p:cNvPr id="5" name="Foote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a:p>
        </p:txBody>
      </p:sp>
      <p:sp>
        <p:nvSpPr>
          <p:cNvPr id="6" name="PageNum"/>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19</a:t>
            </a:r>
            <a:endParaRPr lang="pt-BR" sz="900" noProof="0"/>
          </a:p>
        </p:txBody>
      </p:sp>
      <p:sp>
        <p:nvSpPr>
          <p:cNvPr id="8" name="HdrFill 0"/>
          <p:cNvSpPr/>
          <p:nvPr/>
        </p:nvSpPr>
        <p:spPr>
          <a:xfrm>
            <a:off x="566928" y="1783080"/>
            <a:ext cx="2620632" cy="475488"/>
          </a:xfrm>
          <a:prstGeom prst="roundRect">
            <a:avLst>
              <a:gd name="adj" fmla="val 13462"/>
            </a:avLst>
          </a:prstGeom>
          <a:solidFill>
            <a:srgbClr val="26348C"/>
          </a:solidFill>
          <a:ln/>
        </p:spPr>
        <p:txBody>
          <a:bodyPr/>
          <a:lstStyle/>
          <a:p>
            <a:endParaRPr lang="pt-BR" noProof="0"/>
          </a:p>
        </p:txBody>
      </p:sp>
      <p:sp>
        <p:nvSpPr>
          <p:cNvPr id="9" name="HdrText 0"/>
          <p:cNvSpPr/>
          <p:nvPr/>
        </p:nvSpPr>
        <p:spPr>
          <a:xfrm>
            <a:off x="566928" y="1783080"/>
            <a:ext cx="2620632" cy="475488"/>
          </a:xfrm>
          <a:prstGeom prst="rect">
            <a:avLst/>
          </a:prstGeom>
          <a:noFill/>
          <a:ln/>
        </p:spPr>
        <p:txBody>
          <a:bodyPr wrap="square" lIns="0" tIns="0" rIns="0" bIns="0" rtlCol="0" anchor="ctr"/>
          <a:lstStyle/>
          <a:p>
            <a:pPr marL="0" indent="0" algn="ctr">
              <a:buNone/>
            </a:pPr>
            <a:r>
              <a:rPr lang="pt-BR" sz="1200" b="1" noProof="0">
                <a:solidFill>
                  <a:srgbClr val="FFFFFF"/>
                </a:solidFill>
                <a:latin typeface="Arial" pitchFamily="34" charset="0"/>
                <a:ea typeface="Arial" pitchFamily="34" charset="-122"/>
                <a:cs typeface="Arial" pitchFamily="34" charset="-120"/>
              </a:rPr>
              <a:t>Conceito</a:t>
            </a:r>
            <a:endParaRPr lang="pt-BR" sz="1200" noProof="0"/>
          </a:p>
        </p:txBody>
      </p:sp>
      <p:sp>
        <p:nvSpPr>
          <p:cNvPr id="10" name="BodyCard 0"/>
          <p:cNvSpPr/>
          <p:nvPr/>
        </p:nvSpPr>
        <p:spPr>
          <a:xfrm>
            <a:off x="566928" y="2386584"/>
            <a:ext cx="2620632"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11" name="BodyText 0"/>
          <p:cNvSpPr/>
          <p:nvPr/>
        </p:nvSpPr>
        <p:spPr>
          <a:xfrm>
            <a:off x="713232" y="2532888"/>
            <a:ext cx="2328024"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Procedimento preliminar da chefia imediata ou de servidor por ela designado.</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Verifica indícios suficientes de infração administrativa que justifiquem medidas apuratórias.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Instrumento regular de controle inerente à função de chefia.</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Subsidia a Corregedoria-Geral sobre a procedência dos fatos noticiados.</a:t>
            </a:r>
            <a:endParaRPr lang="pt-BR" sz="1000" noProof="0"/>
          </a:p>
        </p:txBody>
      </p:sp>
      <p:sp>
        <p:nvSpPr>
          <p:cNvPr id="12" name="HdrFill 1"/>
          <p:cNvSpPr/>
          <p:nvPr/>
        </p:nvSpPr>
        <p:spPr>
          <a:xfrm>
            <a:off x="3387560" y="1783080"/>
            <a:ext cx="2620632" cy="475488"/>
          </a:xfrm>
          <a:prstGeom prst="roundRect">
            <a:avLst>
              <a:gd name="adj" fmla="val 13462"/>
            </a:avLst>
          </a:prstGeom>
          <a:solidFill>
            <a:srgbClr val="3A49B0"/>
          </a:solidFill>
          <a:ln/>
        </p:spPr>
        <p:txBody>
          <a:bodyPr/>
          <a:lstStyle/>
          <a:p>
            <a:endParaRPr lang="pt-BR" noProof="0"/>
          </a:p>
        </p:txBody>
      </p:sp>
      <p:sp>
        <p:nvSpPr>
          <p:cNvPr id="13" name="HdrText 1"/>
          <p:cNvSpPr/>
          <p:nvPr/>
        </p:nvSpPr>
        <p:spPr>
          <a:xfrm>
            <a:off x="3387560" y="1783080"/>
            <a:ext cx="2620632" cy="475488"/>
          </a:xfrm>
          <a:prstGeom prst="rect">
            <a:avLst/>
          </a:prstGeom>
          <a:noFill/>
          <a:ln/>
        </p:spPr>
        <p:txBody>
          <a:bodyPr wrap="square" lIns="0" tIns="0" rIns="0" bIns="0" rtlCol="0" anchor="ctr"/>
          <a:lstStyle/>
          <a:p>
            <a:pPr marL="0" indent="0" algn="ctr">
              <a:buNone/>
            </a:pPr>
            <a:r>
              <a:rPr lang="pt-BR" sz="1200" b="1" noProof="0">
                <a:solidFill>
                  <a:srgbClr val="FFFFFF"/>
                </a:solidFill>
                <a:latin typeface="Arial" pitchFamily="34" charset="0"/>
                <a:ea typeface="Arial" pitchFamily="34" charset="-122"/>
                <a:cs typeface="Arial" pitchFamily="34" charset="-120"/>
              </a:rPr>
              <a:t>Limites e Prazo</a:t>
            </a:r>
            <a:endParaRPr lang="pt-BR" sz="1200" noProof="0"/>
          </a:p>
        </p:txBody>
      </p:sp>
      <p:sp>
        <p:nvSpPr>
          <p:cNvPr id="14" name="BodyCard 1"/>
          <p:cNvSpPr/>
          <p:nvPr/>
        </p:nvSpPr>
        <p:spPr>
          <a:xfrm>
            <a:off x="3387560" y="2386584"/>
            <a:ext cx="2620632"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15" name="BodyText 1"/>
          <p:cNvSpPr/>
          <p:nvPr/>
        </p:nvSpPr>
        <p:spPr>
          <a:xfrm>
            <a:off x="3533864" y="2532888"/>
            <a:ext cx="2328024"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Restrita à coleta de informações e documentos internos do Tribunal.</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Vedada a realização de diligências externas.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Prazo de 15 dias, prorrogável uma vez por igual período, com justificativa.</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Nenhuma sanção com base exclusiva na averiguação: peça informativa, sob sigilo.</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Aplicam-se as hipóteses de impedimento e suspeição.</a:t>
            </a:r>
            <a:endParaRPr lang="pt-BR" sz="1000" noProof="0"/>
          </a:p>
        </p:txBody>
      </p:sp>
      <p:sp>
        <p:nvSpPr>
          <p:cNvPr id="16" name="HdrFill 2"/>
          <p:cNvSpPr/>
          <p:nvPr/>
        </p:nvSpPr>
        <p:spPr>
          <a:xfrm>
            <a:off x="6208192" y="1783080"/>
            <a:ext cx="2620632" cy="475488"/>
          </a:xfrm>
          <a:prstGeom prst="roundRect">
            <a:avLst>
              <a:gd name="adj" fmla="val 13462"/>
            </a:avLst>
          </a:prstGeom>
          <a:solidFill>
            <a:srgbClr val="901F4D"/>
          </a:solidFill>
          <a:ln/>
        </p:spPr>
        <p:txBody>
          <a:bodyPr/>
          <a:lstStyle/>
          <a:p>
            <a:endParaRPr lang="pt-BR" noProof="0"/>
          </a:p>
        </p:txBody>
      </p:sp>
      <p:sp>
        <p:nvSpPr>
          <p:cNvPr id="17" name="HdrText 2"/>
          <p:cNvSpPr/>
          <p:nvPr/>
        </p:nvSpPr>
        <p:spPr>
          <a:xfrm>
            <a:off x="6208192" y="1783080"/>
            <a:ext cx="2620632" cy="475488"/>
          </a:xfrm>
          <a:prstGeom prst="rect">
            <a:avLst/>
          </a:prstGeom>
          <a:noFill/>
          <a:ln/>
        </p:spPr>
        <p:txBody>
          <a:bodyPr wrap="square" lIns="0" tIns="0" rIns="0" bIns="0" rtlCol="0" anchor="ctr"/>
          <a:lstStyle/>
          <a:p>
            <a:pPr marL="0" indent="0" algn="ctr">
              <a:buNone/>
            </a:pPr>
            <a:r>
              <a:rPr lang="pt-BR" sz="1200" b="1" noProof="0">
                <a:solidFill>
                  <a:srgbClr val="FFFFFF"/>
                </a:solidFill>
                <a:latin typeface="Arial" pitchFamily="34" charset="0"/>
                <a:ea typeface="Arial" pitchFamily="34" charset="-122"/>
                <a:cs typeface="Arial" pitchFamily="34" charset="-120"/>
              </a:rPr>
              <a:t>Questão de Saúde</a:t>
            </a:r>
            <a:endParaRPr lang="pt-BR" sz="1200" noProof="0"/>
          </a:p>
        </p:txBody>
      </p:sp>
      <p:sp>
        <p:nvSpPr>
          <p:cNvPr id="18" name="BodyCard 2"/>
          <p:cNvSpPr/>
          <p:nvPr/>
        </p:nvSpPr>
        <p:spPr>
          <a:xfrm>
            <a:off x="6208192" y="2386584"/>
            <a:ext cx="2620632"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19" name="BodyText 2"/>
          <p:cNvSpPr/>
          <p:nvPr/>
        </p:nvSpPr>
        <p:spPr>
          <a:xfrm>
            <a:off x="6354496" y="2532888"/>
            <a:ext cx="2328024"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Indícios de causa de saúde: perícia médica de ofício.</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Avalia licença para tratamento (art. 66 da Lei estadual nº 6.745/1985).</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Procedimento suspenso até a conclusão da perícia.</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Titular requer o agendamento junto à DGP e apresenta o servidor.</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Comparecimento à perícia é obrigatório.</a:t>
            </a:r>
            <a:endParaRPr lang="pt-BR" sz="1000" noProof="0"/>
          </a:p>
        </p:txBody>
      </p:sp>
      <p:sp>
        <p:nvSpPr>
          <p:cNvPr id="20" name="HdrFill 3"/>
          <p:cNvSpPr/>
          <p:nvPr/>
        </p:nvSpPr>
        <p:spPr>
          <a:xfrm>
            <a:off x="9028824" y="1783080"/>
            <a:ext cx="2620632" cy="475488"/>
          </a:xfrm>
          <a:prstGeom prst="roundRect">
            <a:avLst>
              <a:gd name="adj" fmla="val 13462"/>
            </a:avLst>
          </a:prstGeom>
          <a:solidFill>
            <a:srgbClr val="C21819"/>
          </a:solidFill>
          <a:ln/>
        </p:spPr>
        <p:txBody>
          <a:bodyPr/>
          <a:lstStyle/>
          <a:p>
            <a:endParaRPr lang="pt-BR" noProof="0"/>
          </a:p>
        </p:txBody>
      </p:sp>
      <p:sp>
        <p:nvSpPr>
          <p:cNvPr id="21" name="HdrText 3"/>
          <p:cNvSpPr/>
          <p:nvPr/>
        </p:nvSpPr>
        <p:spPr>
          <a:xfrm>
            <a:off x="9028824" y="1783080"/>
            <a:ext cx="2620632" cy="475488"/>
          </a:xfrm>
          <a:prstGeom prst="rect">
            <a:avLst/>
          </a:prstGeom>
          <a:noFill/>
          <a:ln/>
        </p:spPr>
        <p:txBody>
          <a:bodyPr wrap="square" lIns="0" tIns="0" rIns="0" bIns="0" rtlCol="0" anchor="ctr"/>
          <a:lstStyle/>
          <a:p>
            <a:pPr marL="0" indent="0" algn="ctr">
              <a:buNone/>
            </a:pPr>
            <a:r>
              <a:rPr lang="pt-BR" sz="1200" b="1" noProof="0">
                <a:solidFill>
                  <a:srgbClr val="FFFFFF"/>
                </a:solidFill>
                <a:latin typeface="Arial" pitchFamily="34" charset="0"/>
                <a:ea typeface="Arial" pitchFamily="34" charset="-122"/>
                <a:cs typeface="Arial" pitchFamily="34" charset="-120"/>
              </a:rPr>
              <a:t>Relatório</a:t>
            </a:r>
            <a:endParaRPr lang="pt-BR" sz="1200" noProof="0"/>
          </a:p>
        </p:txBody>
      </p:sp>
      <p:sp>
        <p:nvSpPr>
          <p:cNvPr id="22" name="BodyCard 3"/>
          <p:cNvSpPr/>
          <p:nvPr/>
        </p:nvSpPr>
        <p:spPr>
          <a:xfrm>
            <a:off x="9028824" y="2386584"/>
            <a:ext cx="2620632" cy="3749040"/>
          </a:xfrm>
          <a:prstGeom prst="roundRect">
            <a:avLst>
              <a:gd name="adj" fmla="val 3017"/>
            </a:avLst>
          </a:prstGeom>
          <a:solidFill>
            <a:srgbClr val="F1F2F8"/>
          </a:solidFill>
          <a:ln w="9525">
            <a:solidFill>
              <a:srgbClr val="D8DAE8"/>
            </a:solidFill>
            <a:prstDash val="solid"/>
          </a:ln>
        </p:spPr>
        <p:txBody>
          <a:bodyPr/>
          <a:lstStyle/>
          <a:p>
            <a:endParaRPr lang="pt-BR" noProof="0"/>
          </a:p>
        </p:txBody>
      </p:sp>
      <p:sp>
        <p:nvSpPr>
          <p:cNvPr id="23" name="BodyText 3"/>
          <p:cNvSpPr/>
          <p:nvPr/>
        </p:nvSpPr>
        <p:spPr>
          <a:xfrm>
            <a:off x="9175128" y="2532888"/>
            <a:ext cx="2328024"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Descrição objetiva dos fatos apurados.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Relação das diligências realizadas.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Documentos e elementos informativos coligidos.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Indicação de possíveis envolvidos.</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Conclusão sobre indícios que justifiquem comunicação à Corregedoria-Geral.</a:t>
            </a:r>
            <a:endParaRPr lang="pt-BR" sz="1000" noProof="0"/>
          </a:p>
          <a:p>
            <a:pPr marL="152400" indent="-152400">
              <a:spcAft>
                <a:spcPts val="600"/>
              </a:spcAft>
              <a:buSzPct val="100000"/>
              <a:buChar char="•"/>
            </a:pPr>
            <a:r>
              <a:rPr lang="pt-BR" sz="1000" noProof="0">
                <a:solidFill>
                  <a:srgbClr val="23264A"/>
                </a:solidFill>
                <a:latin typeface="Calibri" pitchFamily="34" charset="0"/>
                <a:ea typeface="Calibri" pitchFamily="34" charset="-122"/>
                <a:cs typeface="Calibri" pitchFamily="34" charset="-120"/>
              </a:rPr>
              <a:t>Havendo questão de saúde: resultado da perícia e proposta de arquivamento ou encaminhamento.</a:t>
            </a:r>
            <a:endParaRPr lang="pt-BR" sz="1000" noProof="0"/>
          </a:p>
        </p:txBody>
      </p:sp>
      <p:sp>
        <p:nvSpPr>
          <p:cNvPr id="30" name="Fonte"/>
          <p:cNvSpPr/>
          <p:nvPr/>
        </p:nvSpPr>
        <p:spPr>
          <a:xfrm>
            <a:off x="603504" y="6199632"/>
            <a:ext cx="5486400" cy="256032"/>
          </a:xfrm>
          <a:prstGeom prst="rect">
            <a:avLst/>
          </a:prstGeom>
          <a:noFill/>
          <a:ln/>
        </p:spPr>
        <p:txBody>
          <a:bodyPr wrap="square" lIns="0" tIns="0" rIns="0" bIns="0" rtlCol="0" anchor="ctr"/>
          <a:lstStyle/>
          <a:p>
            <a:pPr marL="0" indent="0">
              <a:buNone/>
            </a:pPr>
            <a:r>
              <a:rPr lang="pt-BR" sz="1000" b="1" noProof="0">
                <a:solidFill>
                  <a:srgbClr val="6C7093"/>
                </a:solidFill>
                <a:latin typeface="Calibri" pitchFamily="34" charset="0"/>
                <a:ea typeface="Calibri" pitchFamily="34" charset="-122"/>
                <a:cs typeface="Calibri" pitchFamily="34" charset="-120"/>
              </a:rPr>
              <a:t>Fonte: Resolução n. TC-302/2026 (art. 21)</a:t>
            </a:r>
            <a:endParaRPr lang="pt-BR" sz="1000" noProof="0"/>
          </a:p>
        </p:txBody>
      </p:sp>
      <p:pic>
        <p:nvPicPr>
          <p:cNvPr id="40" name="GradBR1"/>
          <p:cNvPicPr>
            <a:picLocks noChangeAspect="1"/>
          </p:cNvPicPr>
          <p:nvPr/>
        </p:nvPicPr>
        <p:blipFill rotWithShape="1">
          <a:blip r:embed="rId2"/>
          <a:srcRect l="69031" t="-8576"/>
          <a:stretch/>
        </p:blipFill>
        <p:spPr>
          <a:xfrm>
            <a:off x="8416212" y="6736702"/>
            <a:ext cx="3775788" cy="118123"/>
          </a:xfrm>
          <a:prstGeom prst="rect">
            <a:avLst/>
          </a:prstGeom>
        </p:spPr>
      </p:pic>
      <p:pic>
        <p:nvPicPr>
          <p:cNvPr id="42" name="GradTL"/>
          <p:cNvPicPr>
            <a:picLocks noChangeAspect="1"/>
          </p:cNvPicPr>
          <p:nvPr/>
        </p:nvPicPr>
        <p:blipFill rotWithShape="1">
          <a:blip r:embed="rId2"/>
          <a:srcRect l="69031" t="-8576"/>
          <a:stretch/>
        </p:blipFill>
        <p:spPr>
          <a:xfrm flipH="1">
            <a:off x="0" y="0"/>
            <a:ext cx="3775788" cy="182880"/>
          </a:xfrm>
          <a:prstGeom prst="rect">
            <a:avLst/>
          </a:prstGeom>
        </p:spPr>
      </p:pic>
      <p:pic>
        <p:nvPicPr>
          <p:cNvPr id="43" name="Logo"/>
          <p:cNvPicPr>
            <a:picLocks noChangeAspect="1"/>
          </p:cNvPicPr>
          <p:nvPr/>
        </p:nvPicPr>
        <p:blipFill>
          <a:blip r:embed="rId3" cstate="hqprint"/>
          <a:stretch>
            <a:fillRect/>
          </a:stretch>
        </p:blipFill>
        <p:spPr>
          <a:xfrm>
            <a:off x="10373928" y="287312"/>
            <a:ext cx="1436864" cy="533781"/>
          </a:xfrm>
          <a:prstGeom prst="rect">
            <a:avLst/>
          </a:prstGeom>
        </p:spPr>
      </p:pic>
    </p:spTree>
    <p:extLst>
      <p:ext uri="{BB962C8B-B14F-4D97-AF65-F5344CB8AC3E}">
        <p14:creationId xmlns:p14="http://schemas.microsoft.com/office/powerpoint/2010/main" val="54971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INVESTIGATIVOS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Investigação Preliminar Sumária (IPS)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20</a:t>
            </a:r>
            <a:endParaRPr lang="pt-BR" sz="900" noProof="0" dirty="0"/>
          </a:p>
        </p:txBody>
      </p:sp>
      <p:sp>
        <p:nvSpPr>
          <p:cNvPr id="7" name="Text 4"/>
          <p:cNvSpPr/>
          <p:nvPr/>
        </p:nvSpPr>
        <p:spPr>
          <a:xfrm>
            <a:off x="603504" y="1143000"/>
            <a:ext cx="10881360" cy="329184"/>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Procedimento</a:t>
            </a:r>
            <a:endParaRPr lang="pt-BR" sz="1500" noProof="0" dirty="0"/>
          </a:p>
        </p:txBody>
      </p:sp>
      <p:sp>
        <p:nvSpPr>
          <p:cNvPr id="8" name="Shape 5"/>
          <p:cNvSpPr/>
          <p:nvPr/>
        </p:nvSpPr>
        <p:spPr>
          <a:xfrm>
            <a:off x="603504" y="1856400"/>
            <a:ext cx="420624" cy="420624"/>
          </a:xfrm>
          <a:prstGeom prst="ellipse">
            <a:avLst/>
          </a:prstGeom>
          <a:solidFill>
            <a:srgbClr val="26348C"/>
          </a:solidFill>
          <a:ln/>
        </p:spPr>
        <p:txBody>
          <a:bodyPr/>
          <a:lstStyle/>
          <a:p>
            <a:endParaRPr lang="pt-BR" noProof="0" dirty="0"/>
          </a:p>
        </p:txBody>
      </p:sp>
      <p:pic>
        <p:nvPicPr>
          <p:cNvPr id="9" name="Image 1" descr="icons/search_w.png"/>
          <p:cNvPicPr>
            <a:picLocks noChangeAspect="1"/>
          </p:cNvPicPr>
          <p:nvPr/>
        </p:nvPicPr>
        <p:blipFill>
          <a:blip r:embed="rId3"/>
          <a:stretch>
            <a:fillRect/>
          </a:stretch>
        </p:blipFill>
        <p:spPr>
          <a:xfrm>
            <a:off x="704454" y="1957350"/>
            <a:ext cx="218724" cy="218724"/>
          </a:xfrm>
          <a:prstGeom prst="rect">
            <a:avLst/>
          </a:prstGeom>
        </p:spPr>
      </p:pic>
      <p:sp>
        <p:nvSpPr>
          <p:cNvPr id="10" name="Text 6"/>
          <p:cNvSpPr/>
          <p:nvPr/>
        </p:nvSpPr>
        <p:spPr>
          <a:xfrm>
            <a:off x="1280160" y="1975104"/>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Caráter preparatório</a:t>
            </a:r>
            <a:endParaRPr lang="pt-BR" sz="1150" noProof="0" dirty="0"/>
          </a:p>
        </p:txBody>
      </p:sp>
      <p:sp>
        <p:nvSpPr>
          <p:cNvPr id="11" name="Shape 7"/>
          <p:cNvSpPr/>
          <p:nvPr/>
        </p:nvSpPr>
        <p:spPr>
          <a:xfrm>
            <a:off x="603504" y="2606208"/>
            <a:ext cx="420624" cy="420624"/>
          </a:xfrm>
          <a:prstGeom prst="ellipse">
            <a:avLst/>
          </a:prstGeom>
          <a:solidFill>
            <a:srgbClr val="E7A71F"/>
          </a:solidFill>
          <a:ln/>
        </p:spPr>
        <p:txBody>
          <a:bodyPr/>
          <a:lstStyle/>
          <a:p>
            <a:endParaRPr lang="pt-BR" noProof="0" dirty="0"/>
          </a:p>
        </p:txBody>
      </p:sp>
      <p:pic>
        <p:nvPicPr>
          <p:cNvPr id="12" name="Image 2" descr="icons/comments_w.png"/>
          <p:cNvPicPr>
            <a:picLocks noChangeAspect="1"/>
          </p:cNvPicPr>
          <p:nvPr/>
        </p:nvPicPr>
        <p:blipFill>
          <a:blip r:embed="rId4"/>
          <a:stretch>
            <a:fillRect/>
          </a:stretch>
        </p:blipFill>
        <p:spPr>
          <a:xfrm>
            <a:off x="704454" y="2707158"/>
            <a:ext cx="218724" cy="218724"/>
          </a:xfrm>
          <a:prstGeom prst="rect">
            <a:avLst/>
          </a:prstGeom>
        </p:spPr>
      </p:pic>
      <p:sp>
        <p:nvSpPr>
          <p:cNvPr id="13" name="Text 8"/>
          <p:cNvSpPr/>
          <p:nvPr/>
        </p:nvSpPr>
        <p:spPr>
          <a:xfrm>
            <a:off x="1280160" y="2724912"/>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Informal</a:t>
            </a:r>
            <a:endParaRPr lang="pt-BR" sz="1150" noProof="0" dirty="0"/>
          </a:p>
        </p:txBody>
      </p:sp>
      <p:sp>
        <p:nvSpPr>
          <p:cNvPr id="14" name="Shape 9"/>
          <p:cNvSpPr/>
          <p:nvPr/>
        </p:nvSpPr>
        <p:spPr>
          <a:xfrm>
            <a:off x="603504" y="3356016"/>
            <a:ext cx="420624" cy="420624"/>
          </a:xfrm>
          <a:prstGeom prst="ellipse">
            <a:avLst/>
          </a:prstGeom>
          <a:solidFill>
            <a:srgbClr val="901F4D"/>
          </a:solidFill>
          <a:ln/>
        </p:spPr>
        <p:txBody>
          <a:bodyPr/>
          <a:lstStyle/>
          <a:p>
            <a:endParaRPr lang="pt-BR" noProof="0" dirty="0"/>
          </a:p>
        </p:txBody>
      </p:sp>
      <p:pic>
        <p:nvPicPr>
          <p:cNvPr id="15" name="Image 3" descr="icons/building_w.png"/>
          <p:cNvPicPr>
            <a:picLocks noChangeAspect="1"/>
          </p:cNvPicPr>
          <p:nvPr/>
        </p:nvPicPr>
        <p:blipFill>
          <a:blip r:embed="rId5"/>
          <a:stretch>
            <a:fillRect/>
          </a:stretch>
        </p:blipFill>
        <p:spPr>
          <a:xfrm>
            <a:off x="704454" y="3456966"/>
            <a:ext cx="218724" cy="218724"/>
          </a:xfrm>
          <a:prstGeom prst="rect">
            <a:avLst/>
          </a:prstGeom>
        </p:spPr>
      </p:pic>
      <p:sp>
        <p:nvSpPr>
          <p:cNvPr id="16" name="Text 10"/>
          <p:cNvSpPr/>
          <p:nvPr/>
        </p:nvSpPr>
        <p:spPr>
          <a:xfrm>
            <a:off x="1280160" y="3474720"/>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Processada pela unidade correcional</a:t>
            </a:r>
            <a:endParaRPr lang="pt-BR" sz="1150" noProof="0" dirty="0"/>
          </a:p>
        </p:txBody>
      </p:sp>
      <p:sp>
        <p:nvSpPr>
          <p:cNvPr id="17" name="Shape 11"/>
          <p:cNvSpPr/>
          <p:nvPr/>
        </p:nvSpPr>
        <p:spPr>
          <a:xfrm>
            <a:off x="603504" y="4105824"/>
            <a:ext cx="420624" cy="420624"/>
          </a:xfrm>
          <a:prstGeom prst="ellipse">
            <a:avLst/>
          </a:prstGeom>
          <a:solidFill>
            <a:srgbClr val="C21819"/>
          </a:solidFill>
          <a:ln/>
        </p:spPr>
        <p:txBody>
          <a:bodyPr/>
          <a:lstStyle/>
          <a:p>
            <a:endParaRPr lang="pt-BR" noProof="0" dirty="0"/>
          </a:p>
        </p:txBody>
      </p:sp>
      <p:pic>
        <p:nvPicPr>
          <p:cNvPr id="18" name="Image 4" descr="icons/lock_w.png"/>
          <p:cNvPicPr>
            <a:picLocks noChangeAspect="1"/>
          </p:cNvPicPr>
          <p:nvPr/>
        </p:nvPicPr>
        <p:blipFill>
          <a:blip r:embed="rId6"/>
          <a:stretch>
            <a:fillRect/>
          </a:stretch>
        </p:blipFill>
        <p:spPr>
          <a:xfrm>
            <a:off x="704454" y="4206774"/>
            <a:ext cx="218724" cy="218724"/>
          </a:xfrm>
          <a:prstGeom prst="rect">
            <a:avLst/>
          </a:prstGeom>
        </p:spPr>
      </p:pic>
      <p:sp>
        <p:nvSpPr>
          <p:cNvPr id="19" name="Text 12"/>
          <p:cNvSpPr/>
          <p:nvPr/>
        </p:nvSpPr>
        <p:spPr>
          <a:xfrm>
            <a:off x="1280160" y="4224528"/>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De acesso restrito</a:t>
            </a:r>
            <a:endParaRPr lang="pt-BR" sz="1150" noProof="0" dirty="0"/>
          </a:p>
        </p:txBody>
      </p:sp>
      <p:sp>
        <p:nvSpPr>
          <p:cNvPr id="20" name="Shape 13"/>
          <p:cNvSpPr/>
          <p:nvPr/>
        </p:nvSpPr>
        <p:spPr>
          <a:xfrm>
            <a:off x="603504" y="4855632"/>
            <a:ext cx="420624" cy="420624"/>
          </a:xfrm>
          <a:prstGeom prst="ellipse">
            <a:avLst/>
          </a:prstGeom>
          <a:solidFill>
            <a:srgbClr val="1B2260"/>
          </a:solidFill>
          <a:ln/>
        </p:spPr>
        <p:txBody>
          <a:bodyPr/>
          <a:lstStyle/>
          <a:p>
            <a:endParaRPr lang="pt-BR" noProof="0" dirty="0"/>
          </a:p>
        </p:txBody>
      </p:sp>
      <p:pic>
        <p:nvPicPr>
          <p:cNvPr id="21" name="Image 5" descr="icons/clock_w.png"/>
          <p:cNvPicPr>
            <a:picLocks noChangeAspect="1"/>
          </p:cNvPicPr>
          <p:nvPr/>
        </p:nvPicPr>
        <p:blipFill>
          <a:blip r:embed="rId7"/>
          <a:stretch>
            <a:fillRect/>
          </a:stretch>
        </p:blipFill>
        <p:spPr>
          <a:xfrm>
            <a:off x="704454" y="4956582"/>
            <a:ext cx="218724" cy="218724"/>
          </a:xfrm>
          <a:prstGeom prst="rect">
            <a:avLst/>
          </a:prstGeom>
        </p:spPr>
      </p:pic>
      <p:sp>
        <p:nvSpPr>
          <p:cNvPr id="22" name="Text 14"/>
          <p:cNvSpPr/>
          <p:nvPr/>
        </p:nvSpPr>
        <p:spPr>
          <a:xfrm>
            <a:off x="1280160" y="4974336"/>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Prazo: 180 dias</a:t>
            </a:r>
            <a:endParaRPr lang="pt-BR" sz="1150" noProof="0" dirty="0"/>
          </a:p>
        </p:txBody>
      </p:sp>
      <p:sp>
        <p:nvSpPr>
          <p:cNvPr id="23" name="Shape 15"/>
          <p:cNvSpPr/>
          <p:nvPr/>
        </p:nvSpPr>
        <p:spPr>
          <a:xfrm>
            <a:off x="7086600" y="1828800"/>
            <a:ext cx="4572000" cy="3017520"/>
          </a:xfrm>
          <a:prstGeom prst="roundRect">
            <a:avLst>
              <a:gd name="adj" fmla="val 3030"/>
            </a:avLst>
          </a:prstGeom>
          <a:solidFill>
            <a:srgbClr val="26348C"/>
          </a:solidFill>
          <a:ln/>
        </p:spPr>
        <p:txBody>
          <a:bodyPr/>
          <a:lstStyle/>
          <a:p>
            <a:endParaRPr lang="pt-BR" noProof="0" dirty="0"/>
          </a:p>
        </p:txBody>
      </p:sp>
      <p:sp>
        <p:nvSpPr>
          <p:cNvPr id="24" name="Text 16"/>
          <p:cNvSpPr/>
          <p:nvPr/>
        </p:nvSpPr>
        <p:spPr>
          <a:xfrm>
            <a:off x="7360920" y="2103120"/>
            <a:ext cx="4023360" cy="292608"/>
          </a:xfrm>
          <a:prstGeom prst="rect">
            <a:avLst/>
          </a:prstGeom>
          <a:noFill/>
          <a:ln/>
        </p:spPr>
        <p:txBody>
          <a:bodyPr wrap="square" lIns="0" tIns="0" rIns="0" bIns="0" rtlCol="0" anchor="ctr"/>
          <a:lstStyle/>
          <a:p>
            <a:pPr marL="0" indent="0">
              <a:buNone/>
            </a:pPr>
            <a:r>
              <a:rPr lang="pt-BR" sz="1150" b="1" kern="0" spc="200" noProof="0" dirty="0">
                <a:solidFill>
                  <a:srgbClr val="E7A71F"/>
                </a:solidFill>
                <a:latin typeface="Arial" pitchFamily="34" charset="0"/>
                <a:ea typeface="Arial" pitchFamily="34" charset="-122"/>
                <a:cs typeface="Arial" pitchFamily="34" charset="-120"/>
              </a:rPr>
              <a:t>OBJETIVO</a:t>
            </a:r>
            <a:endParaRPr lang="pt-BR" sz="1150" noProof="0" dirty="0"/>
          </a:p>
        </p:txBody>
      </p:sp>
      <p:sp>
        <p:nvSpPr>
          <p:cNvPr id="25" name="Text 17"/>
          <p:cNvSpPr/>
          <p:nvPr/>
        </p:nvSpPr>
        <p:spPr>
          <a:xfrm>
            <a:off x="7360920" y="2487168"/>
            <a:ext cx="4023360" cy="2194560"/>
          </a:xfrm>
          <a:prstGeom prst="rect">
            <a:avLst/>
          </a:prstGeom>
          <a:noFill/>
          <a:ln/>
        </p:spPr>
        <p:txBody>
          <a:bodyPr wrap="square" lIns="0" tIns="0" rIns="0" bIns="0" rtlCol="0" anchor="t"/>
          <a:lstStyle/>
          <a:p>
            <a:pPr marL="0" indent="0">
              <a:buNone/>
            </a:pPr>
            <a:r>
              <a:rPr lang="pt-BR" sz="1300" noProof="0" dirty="0">
                <a:solidFill>
                  <a:srgbClr val="FFFFFF"/>
                </a:solidFill>
                <a:latin typeface="Calibri" pitchFamily="34" charset="0"/>
                <a:ea typeface="Calibri" pitchFamily="34" charset="-122"/>
                <a:cs typeface="Calibri" pitchFamily="34" charset="-120"/>
              </a:rPr>
              <a:t>Coletar elementos de informação para a análise acerca da existência dos elementos de autoria e materialidade.</a:t>
            </a:r>
            <a:endParaRPr lang="pt-BR" sz="1300" noProof="0" dirty="0"/>
          </a:p>
        </p:txBody>
      </p:sp>
      <p:sp>
        <p:nvSpPr>
          <p:cNvPr id="26" name="Text 18"/>
          <p:cNvSpPr/>
          <p:nvPr/>
        </p:nvSpPr>
        <p:spPr>
          <a:xfrm>
            <a:off x="7114032" y="5029200"/>
            <a:ext cx="4572000" cy="36576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Fonte: Portaria Normativa CGU 27/2022, arts. 40 a 45 e Resolução N. TC-302/2026, arts. 22 a 28.</a:t>
            </a:r>
          </a:p>
        </p:txBody>
      </p:sp>
      <p:pic>
        <p:nvPicPr>
          <p:cNvPr id="27" name="Imagem 26">
            <a:extLst>
              <a:ext uri="{FF2B5EF4-FFF2-40B4-BE49-F238E27FC236}">
                <a16:creationId xmlns:a16="http://schemas.microsoft.com/office/drawing/2014/main" id="{4A5544C5-2948-BA6C-D5D6-7C83B8A1BBD2}"/>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EA4625BC-C8E7-2395-4781-64A9B06F69BC}"/>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2" name="Imagem 31">
            <a:extLst>
              <a:ext uri="{FF2B5EF4-FFF2-40B4-BE49-F238E27FC236}">
                <a16:creationId xmlns:a16="http://schemas.microsoft.com/office/drawing/2014/main" id="{236E7DE0-5446-6791-F126-757FAA9E3BD5}"/>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4" name="Imagem 33">
            <a:extLst>
              <a:ext uri="{FF2B5EF4-FFF2-40B4-BE49-F238E27FC236}">
                <a16:creationId xmlns:a16="http://schemas.microsoft.com/office/drawing/2014/main" id="{45820EEE-4A96-F087-0D6F-5764154040AC}"/>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INVESTIGATIVOS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Investigação Preliminar Sumária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21</a:t>
            </a:r>
            <a:endParaRPr lang="pt-BR" sz="900" noProof="0" dirty="0"/>
          </a:p>
        </p:txBody>
      </p:sp>
      <p:sp>
        <p:nvSpPr>
          <p:cNvPr id="7" name="Shape 4"/>
          <p:cNvSpPr/>
          <p:nvPr/>
        </p:nvSpPr>
        <p:spPr>
          <a:xfrm>
            <a:off x="566928" y="1783080"/>
            <a:ext cx="2121408" cy="475488"/>
          </a:xfrm>
          <a:prstGeom prst="roundRect">
            <a:avLst>
              <a:gd name="adj" fmla="val 13462"/>
            </a:avLst>
          </a:prstGeom>
          <a:solidFill>
            <a:srgbClr val="26348C"/>
          </a:solidFill>
          <a:ln/>
        </p:spPr>
        <p:txBody>
          <a:bodyPr/>
          <a:lstStyle/>
          <a:p>
            <a:endParaRPr lang="pt-BR" noProof="0" dirty="0"/>
          </a:p>
        </p:txBody>
      </p:sp>
      <p:sp>
        <p:nvSpPr>
          <p:cNvPr id="8" name="Text 5"/>
          <p:cNvSpPr/>
          <p:nvPr/>
        </p:nvSpPr>
        <p:spPr>
          <a:xfrm>
            <a:off x="566928" y="1783080"/>
            <a:ext cx="2121408"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Art. 40</a:t>
            </a:r>
            <a:endParaRPr lang="pt-BR" sz="1300" noProof="0" dirty="0"/>
          </a:p>
        </p:txBody>
      </p:sp>
      <p:sp>
        <p:nvSpPr>
          <p:cNvPr id="9" name="Shape 6"/>
          <p:cNvSpPr/>
          <p:nvPr/>
        </p:nvSpPr>
        <p:spPr>
          <a:xfrm>
            <a:off x="566928" y="2386584"/>
            <a:ext cx="2121408" cy="3749040"/>
          </a:xfrm>
          <a:prstGeom prst="roundRect">
            <a:avLst>
              <a:gd name="adj" fmla="val 3017"/>
            </a:avLst>
          </a:prstGeom>
          <a:solidFill>
            <a:srgbClr val="F1F2F8"/>
          </a:solidFill>
          <a:ln w="9525">
            <a:solidFill>
              <a:srgbClr val="D8DAE8"/>
            </a:solidFill>
            <a:prstDash val="solid"/>
          </a:ln>
        </p:spPr>
        <p:txBody>
          <a:bodyPr/>
          <a:lstStyle/>
          <a:p>
            <a:endParaRPr lang="pt-BR" noProof="0" dirty="0"/>
          </a:p>
        </p:txBody>
      </p:sp>
      <p:sp>
        <p:nvSpPr>
          <p:cNvPr id="10" name="Text 7"/>
          <p:cNvSpPr/>
          <p:nvPr/>
        </p:nvSpPr>
        <p:spPr>
          <a:xfrm>
            <a:off x="713232" y="2532888"/>
            <a:ext cx="1828800"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Procedimento investigativo.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Caráter preparatório.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Sem contraditório*.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Sem possibilidade de punição.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Finalidade: identificar elementos de autoria e materialidade.</a:t>
            </a:r>
            <a:endParaRPr lang="pt-BR" sz="1000" noProof="0" dirty="0"/>
          </a:p>
        </p:txBody>
      </p:sp>
      <p:sp>
        <p:nvSpPr>
          <p:cNvPr id="11" name="Shape 8"/>
          <p:cNvSpPr/>
          <p:nvPr/>
        </p:nvSpPr>
        <p:spPr>
          <a:xfrm>
            <a:off x="2807208" y="1783080"/>
            <a:ext cx="2121408" cy="475488"/>
          </a:xfrm>
          <a:prstGeom prst="roundRect">
            <a:avLst>
              <a:gd name="adj" fmla="val 13462"/>
            </a:avLst>
          </a:prstGeom>
          <a:solidFill>
            <a:srgbClr val="2E3D9C"/>
          </a:solidFill>
          <a:ln/>
        </p:spPr>
        <p:txBody>
          <a:bodyPr/>
          <a:lstStyle/>
          <a:p>
            <a:endParaRPr lang="pt-BR" noProof="0" dirty="0"/>
          </a:p>
        </p:txBody>
      </p:sp>
      <p:sp>
        <p:nvSpPr>
          <p:cNvPr id="12" name="Text 9"/>
          <p:cNvSpPr/>
          <p:nvPr/>
        </p:nvSpPr>
        <p:spPr>
          <a:xfrm>
            <a:off x="2807208" y="1783080"/>
            <a:ext cx="2121408"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Art. 41</a:t>
            </a:r>
            <a:endParaRPr lang="pt-BR" sz="1300" noProof="0" dirty="0"/>
          </a:p>
        </p:txBody>
      </p:sp>
      <p:sp>
        <p:nvSpPr>
          <p:cNvPr id="13" name="Shape 10"/>
          <p:cNvSpPr/>
          <p:nvPr/>
        </p:nvSpPr>
        <p:spPr>
          <a:xfrm>
            <a:off x="2807208" y="2386584"/>
            <a:ext cx="2121408" cy="3749040"/>
          </a:xfrm>
          <a:prstGeom prst="roundRect">
            <a:avLst>
              <a:gd name="adj" fmla="val 3017"/>
            </a:avLst>
          </a:prstGeom>
          <a:solidFill>
            <a:srgbClr val="F1F2F8"/>
          </a:solidFill>
          <a:ln w="9525">
            <a:solidFill>
              <a:srgbClr val="D8DAE8"/>
            </a:solidFill>
            <a:prstDash val="solid"/>
          </a:ln>
        </p:spPr>
        <p:txBody>
          <a:bodyPr/>
          <a:lstStyle/>
          <a:p>
            <a:endParaRPr lang="pt-BR" noProof="0" dirty="0"/>
          </a:p>
        </p:txBody>
      </p:sp>
      <p:sp>
        <p:nvSpPr>
          <p:cNvPr id="14" name="Text 11"/>
          <p:cNvSpPr/>
          <p:nvPr/>
        </p:nvSpPr>
        <p:spPr>
          <a:xfrm>
            <a:off x="2953512" y="2532888"/>
            <a:ext cx="1828800"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Instaurada de ofício ou mediante provocação.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Instaurada por despacho.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Dispensa publicação.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Acesso restrito.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Supervisão do titular.</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Importância do planejamento.</a:t>
            </a:r>
            <a:endParaRPr lang="pt-BR" sz="1000" noProof="0" dirty="0"/>
          </a:p>
        </p:txBody>
      </p:sp>
      <p:sp>
        <p:nvSpPr>
          <p:cNvPr id="15" name="Shape 12"/>
          <p:cNvSpPr/>
          <p:nvPr/>
        </p:nvSpPr>
        <p:spPr>
          <a:xfrm>
            <a:off x="5047488" y="1783080"/>
            <a:ext cx="2121408" cy="475488"/>
          </a:xfrm>
          <a:prstGeom prst="roundRect">
            <a:avLst>
              <a:gd name="adj" fmla="val 13462"/>
            </a:avLst>
          </a:prstGeom>
          <a:solidFill>
            <a:srgbClr val="3A49B0"/>
          </a:solidFill>
          <a:ln/>
        </p:spPr>
        <p:txBody>
          <a:bodyPr/>
          <a:lstStyle/>
          <a:p>
            <a:endParaRPr lang="pt-BR" noProof="0" dirty="0"/>
          </a:p>
        </p:txBody>
      </p:sp>
      <p:sp>
        <p:nvSpPr>
          <p:cNvPr id="16" name="Text 13"/>
          <p:cNvSpPr/>
          <p:nvPr/>
        </p:nvSpPr>
        <p:spPr>
          <a:xfrm>
            <a:off x="5047488" y="1783080"/>
            <a:ext cx="2121408"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Arts. 42/43</a:t>
            </a:r>
            <a:endParaRPr lang="pt-BR" sz="1300" noProof="0" dirty="0"/>
          </a:p>
        </p:txBody>
      </p:sp>
      <p:sp>
        <p:nvSpPr>
          <p:cNvPr id="17" name="Shape 14"/>
          <p:cNvSpPr/>
          <p:nvPr/>
        </p:nvSpPr>
        <p:spPr>
          <a:xfrm>
            <a:off x="5047488" y="2386584"/>
            <a:ext cx="2121408" cy="3749040"/>
          </a:xfrm>
          <a:prstGeom prst="roundRect">
            <a:avLst>
              <a:gd name="adj" fmla="val 3017"/>
            </a:avLst>
          </a:prstGeom>
          <a:solidFill>
            <a:srgbClr val="F1F2F8"/>
          </a:solidFill>
          <a:ln w="9525">
            <a:solidFill>
              <a:srgbClr val="D8DAE8"/>
            </a:solidFill>
            <a:prstDash val="solid"/>
          </a:ln>
        </p:spPr>
        <p:txBody>
          <a:bodyPr/>
          <a:lstStyle/>
          <a:p>
            <a:endParaRPr lang="pt-BR" noProof="0" dirty="0"/>
          </a:p>
        </p:txBody>
      </p:sp>
      <p:sp>
        <p:nvSpPr>
          <p:cNvPr id="18" name="Text 15"/>
          <p:cNvSpPr/>
          <p:nvPr/>
        </p:nvSpPr>
        <p:spPr>
          <a:xfrm>
            <a:off x="5193792" y="2532888"/>
            <a:ext cx="1828800"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Condução pela Unidade.</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Despersonalização.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Possível a prática de atos individuais.</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Prazo: 180 dias. Possibilidade de suspensão.</a:t>
            </a:r>
            <a:endParaRPr lang="pt-BR" sz="1000" noProof="0" dirty="0"/>
          </a:p>
        </p:txBody>
      </p:sp>
      <p:sp>
        <p:nvSpPr>
          <p:cNvPr id="19" name="Shape 16"/>
          <p:cNvSpPr/>
          <p:nvPr/>
        </p:nvSpPr>
        <p:spPr>
          <a:xfrm>
            <a:off x="7287768" y="1783080"/>
            <a:ext cx="2121408" cy="475488"/>
          </a:xfrm>
          <a:prstGeom prst="roundRect">
            <a:avLst>
              <a:gd name="adj" fmla="val 13462"/>
            </a:avLst>
          </a:prstGeom>
          <a:solidFill>
            <a:srgbClr val="901F4D"/>
          </a:solidFill>
          <a:ln/>
        </p:spPr>
        <p:txBody>
          <a:bodyPr/>
          <a:lstStyle/>
          <a:p>
            <a:endParaRPr lang="pt-BR" noProof="0" dirty="0"/>
          </a:p>
        </p:txBody>
      </p:sp>
      <p:sp>
        <p:nvSpPr>
          <p:cNvPr id="20" name="Text 17"/>
          <p:cNvSpPr/>
          <p:nvPr/>
        </p:nvSpPr>
        <p:spPr>
          <a:xfrm>
            <a:off x="7287768" y="1783080"/>
            <a:ext cx="2121408"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Arts. 42/43</a:t>
            </a:r>
            <a:endParaRPr lang="pt-BR" sz="1300" noProof="0" dirty="0"/>
          </a:p>
        </p:txBody>
      </p:sp>
      <p:sp>
        <p:nvSpPr>
          <p:cNvPr id="21" name="Shape 18"/>
          <p:cNvSpPr/>
          <p:nvPr/>
        </p:nvSpPr>
        <p:spPr>
          <a:xfrm>
            <a:off x="7287768" y="2386584"/>
            <a:ext cx="2121408" cy="3749040"/>
          </a:xfrm>
          <a:prstGeom prst="roundRect">
            <a:avLst>
              <a:gd name="adj" fmla="val 3017"/>
            </a:avLst>
          </a:prstGeom>
          <a:solidFill>
            <a:srgbClr val="F1F2F8"/>
          </a:solidFill>
          <a:ln w="9525">
            <a:solidFill>
              <a:srgbClr val="D8DAE8"/>
            </a:solidFill>
            <a:prstDash val="solid"/>
          </a:ln>
        </p:spPr>
        <p:txBody>
          <a:bodyPr/>
          <a:lstStyle/>
          <a:p>
            <a:endParaRPr lang="pt-BR" noProof="0" dirty="0"/>
          </a:p>
        </p:txBody>
      </p:sp>
      <p:sp>
        <p:nvSpPr>
          <p:cNvPr id="22" name="Text 19"/>
          <p:cNvSpPr/>
          <p:nvPr/>
        </p:nvSpPr>
        <p:spPr>
          <a:xfrm>
            <a:off x="7434072" y="2532888"/>
            <a:ext cx="1828800"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Exame de informações.</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Diligências e oitivas.</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Produção de informações.</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Manifestação conclusiva.</a:t>
            </a:r>
            <a:endParaRPr lang="pt-BR" sz="1000" noProof="0" dirty="0"/>
          </a:p>
        </p:txBody>
      </p:sp>
      <p:sp>
        <p:nvSpPr>
          <p:cNvPr id="23" name="Shape 20"/>
          <p:cNvSpPr/>
          <p:nvPr/>
        </p:nvSpPr>
        <p:spPr>
          <a:xfrm>
            <a:off x="9528048" y="1783080"/>
            <a:ext cx="2121408" cy="475488"/>
          </a:xfrm>
          <a:prstGeom prst="roundRect">
            <a:avLst>
              <a:gd name="adj" fmla="val 13462"/>
            </a:avLst>
          </a:prstGeom>
          <a:solidFill>
            <a:srgbClr val="C21819"/>
          </a:solidFill>
          <a:ln/>
        </p:spPr>
        <p:txBody>
          <a:bodyPr/>
          <a:lstStyle/>
          <a:p>
            <a:endParaRPr lang="pt-BR" noProof="0" dirty="0"/>
          </a:p>
        </p:txBody>
      </p:sp>
      <p:sp>
        <p:nvSpPr>
          <p:cNvPr id="24" name="Text 21"/>
          <p:cNvSpPr/>
          <p:nvPr/>
        </p:nvSpPr>
        <p:spPr>
          <a:xfrm>
            <a:off x="9528048" y="1783080"/>
            <a:ext cx="2121408"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Art. 44</a:t>
            </a:r>
            <a:endParaRPr lang="pt-BR" sz="1300" noProof="0" dirty="0"/>
          </a:p>
        </p:txBody>
      </p:sp>
      <p:sp>
        <p:nvSpPr>
          <p:cNvPr id="25" name="Shape 22"/>
          <p:cNvSpPr/>
          <p:nvPr/>
        </p:nvSpPr>
        <p:spPr>
          <a:xfrm>
            <a:off x="9528048" y="2386584"/>
            <a:ext cx="2121408" cy="3749040"/>
          </a:xfrm>
          <a:prstGeom prst="roundRect">
            <a:avLst>
              <a:gd name="adj" fmla="val 3017"/>
            </a:avLst>
          </a:prstGeom>
          <a:solidFill>
            <a:srgbClr val="F1F2F8"/>
          </a:solidFill>
          <a:ln w="9525">
            <a:solidFill>
              <a:srgbClr val="D8DAE8"/>
            </a:solidFill>
            <a:prstDash val="solid"/>
          </a:ln>
        </p:spPr>
        <p:txBody>
          <a:bodyPr/>
          <a:lstStyle/>
          <a:p>
            <a:endParaRPr lang="pt-BR" noProof="0" dirty="0"/>
          </a:p>
        </p:txBody>
      </p:sp>
      <p:sp>
        <p:nvSpPr>
          <p:cNvPr id="26" name="Text 23"/>
          <p:cNvSpPr/>
          <p:nvPr/>
        </p:nvSpPr>
        <p:spPr>
          <a:xfrm>
            <a:off x="9674352" y="2532888"/>
            <a:ext cx="1828800" cy="3474720"/>
          </a:xfrm>
          <a:prstGeom prst="rect">
            <a:avLst/>
          </a:prstGeom>
          <a:noFill/>
          <a:ln/>
        </p:spPr>
        <p:txBody>
          <a:bodyPr wrap="square" lIns="0" tIns="0" rIns="0" bIns="0" rtlCol="0" anchor="t"/>
          <a:lstStyle/>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Possibilidades:</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a) Arquivamento</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b) Processo correcional</a:t>
            </a:r>
            <a:endParaRPr lang="pt-BR" sz="1000" noProof="0" dirty="0"/>
          </a:p>
          <a:p>
            <a:pPr marL="152400" indent="-152400">
              <a:spcAft>
                <a:spcPts val="600"/>
              </a:spcAft>
              <a:buSzPct val="100000"/>
              <a:buChar char="•"/>
            </a:pPr>
            <a:r>
              <a:rPr lang="pt-BR" sz="1000" noProof="0" dirty="0">
                <a:solidFill>
                  <a:srgbClr val="23264A"/>
                </a:solidFill>
                <a:latin typeface="Calibri" pitchFamily="34" charset="0"/>
                <a:ea typeface="Calibri" pitchFamily="34" charset="-122"/>
                <a:cs typeface="Calibri" pitchFamily="34" charset="-120"/>
              </a:rPr>
              <a:t>c) TAC</a:t>
            </a:r>
            <a:endParaRPr lang="pt-BR" sz="1000" noProof="0" dirty="0"/>
          </a:p>
        </p:txBody>
      </p:sp>
      <p:sp>
        <p:nvSpPr>
          <p:cNvPr id="27" name="Text 24"/>
          <p:cNvSpPr/>
          <p:nvPr/>
        </p:nvSpPr>
        <p:spPr>
          <a:xfrm>
            <a:off x="603504" y="6199632"/>
            <a:ext cx="5486400" cy="256032"/>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Fonte: Portaria Normativa CGU n. 27/2022</a:t>
            </a:r>
            <a:endParaRPr lang="pt-BR" sz="1000" noProof="0" dirty="0"/>
          </a:p>
        </p:txBody>
      </p:sp>
      <p:pic>
        <p:nvPicPr>
          <p:cNvPr id="28" name="Imagem 27">
            <a:extLst>
              <a:ext uri="{FF2B5EF4-FFF2-40B4-BE49-F238E27FC236}">
                <a16:creationId xmlns:a16="http://schemas.microsoft.com/office/drawing/2014/main" id="{6F3CB191-4D26-5127-1180-124C25CCFF4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1" name="Imagem 30">
            <a:extLst>
              <a:ext uri="{FF2B5EF4-FFF2-40B4-BE49-F238E27FC236}">
                <a16:creationId xmlns:a16="http://schemas.microsoft.com/office/drawing/2014/main" id="{DECFB789-4AC4-4888-39A8-82E6E616FBE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3" name="Imagem 32">
            <a:extLst>
              <a:ext uri="{FF2B5EF4-FFF2-40B4-BE49-F238E27FC236}">
                <a16:creationId xmlns:a16="http://schemas.microsoft.com/office/drawing/2014/main" id="{7E2C0885-53BC-B495-9E54-DEEC84E5253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5" name="Imagem 34">
            <a:extLst>
              <a:ext uri="{FF2B5EF4-FFF2-40B4-BE49-F238E27FC236}">
                <a16:creationId xmlns:a16="http://schemas.microsoft.com/office/drawing/2014/main" id="{5AD20165-1526-8185-37D8-E17F389B947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INVESTIGATIVOS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Fases da IPS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22</a:t>
            </a:r>
            <a:endParaRPr lang="pt-BR" sz="900" noProof="0" dirty="0"/>
          </a:p>
        </p:txBody>
      </p:sp>
      <p:sp>
        <p:nvSpPr>
          <p:cNvPr id="7" name="Shape 4"/>
          <p:cNvSpPr/>
          <p:nvPr/>
        </p:nvSpPr>
        <p:spPr>
          <a:xfrm>
            <a:off x="566928" y="1965960"/>
            <a:ext cx="3566160" cy="3383280"/>
          </a:xfrm>
          <a:prstGeom prst="roundRect">
            <a:avLst>
              <a:gd name="adj" fmla="val 2703"/>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2240280"/>
            <a:ext cx="658368" cy="658368"/>
          </a:xfrm>
          <a:prstGeom prst="ellipse">
            <a:avLst/>
          </a:prstGeom>
          <a:solidFill>
            <a:srgbClr val="26348C"/>
          </a:solidFill>
          <a:ln/>
        </p:spPr>
        <p:txBody>
          <a:bodyPr/>
          <a:lstStyle/>
          <a:p>
            <a:endParaRPr lang="pt-BR" noProof="0" dirty="0"/>
          </a:p>
        </p:txBody>
      </p:sp>
      <p:sp>
        <p:nvSpPr>
          <p:cNvPr id="9" name="Text 6"/>
          <p:cNvSpPr/>
          <p:nvPr/>
        </p:nvSpPr>
        <p:spPr>
          <a:xfrm>
            <a:off x="841248" y="2240280"/>
            <a:ext cx="658368" cy="658368"/>
          </a:xfrm>
          <a:prstGeom prst="rect">
            <a:avLst/>
          </a:prstGeom>
          <a:noFill/>
          <a:ln/>
        </p:spPr>
        <p:txBody>
          <a:bodyPr wrap="square" lIns="0" tIns="0" rIns="0" bIns="0" rtlCol="0" anchor="ctr"/>
          <a:lstStyle/>
          <a:p>
            <a:pPr marL="0" indent="0" algn="ctr">
              <a:buNone/>
            </a:pPr>
            <a:r>
              <a:rPr lang="pt-BR" sz="1800" b="1" noProof="0" dirty="0">
                <a:solidFill>
                  <a:srgbClr val="FFFFFF"/>
                </a:solidFill>
                <a:latin typeface="Arial" pitchFamily="34" charset="0"/>
                <a:ea typeface="Arial" pitchFamily="34" charset="-122"/>
                <a:cs typeface="Arial" pitchFamily="34" charset="-120"/>
              </a:rPr>
              <a:t>I</a:t>
            </a:r>
            <a:endParaRPr lang="pt-BR" sz="1800" noProof="0" dirty="0"/>
          </a:p>
        </p:txBody>
      </p:sp>
      <p:sp>
        <p:nvSpPr>
          <p:cNvPr id="10" name="Text 7"/>
          <p:cNvSpPr/>
          <p:nvPr/>
        </p:nvSpPr>
        <p:spPr>
          <a:xfrm>
            <a:off x="841248" y="3063240"/>
            <a:ext cx="3017520" cy="365760"/>
          </a:xfrm>
          <a:prstGeom prst="rect">
            <a:avLst/>
          </a:prstGeom>
          <a:noFill/>
          <a:ln/>
        </p:spPr>
        <p:txBody>
          <a:bodyPr wrap="square" lIns="0" tIns="0" rIns="0" bIns="0" rtlCol="0" anchor="ctr"/>
          <a:lstStyle/>
          <a:p>
            <a:pPr marL="0" indent="0">
              <a:buNone/>
            </a:pPr>
            <a:r>
              <a:rPr lang="pt-BR" sz="1500" b="1" noProof="0" dirty="0">
                <a:solidFill>
                  <a:srgbClr val="26348C"/>
                </a:solidFill>
                <a:latin typeface="Arial" pitchFamily="34" charset="0"/>
                <a:ea typeface="Arial" pitchFamily="34" charset="-122"/>
                <a:cs typeface="Arial" pitchFamily="34" charset="-120"/>
              </a:rPr>
              <a:t>Exame inicial</a:t>
            </a:r>
            <a:endParaRPr lang="pt-BR" sz="1500" noProof="0" dirty="0"/>
          </a:p>
        </p:txBody>
      </p:sp>
      <p:sp>
        <p:nvSpPr>
          <p:cNvPr id="11" name="Text 8"/>
          <p:cNvSpPr/>
          <p:nvPr/>
        </p:nvSpPr>
        <p:spPr>
          <a:xfrm>
            <a:off x="841248" y="3474720"/>
            <a:ext cx="3017520" cy="1737360"/>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Exame inicial das informações e provas existentes.</a:t>
            </a:r>
            <a:endParaRPr lang="pt-BR" sz="1150" noProof="0" dirty="0"/>
          </a:p>
        </p:txBody>
      </p:sp>
      <p:sp>
        <p:nvSpPr>
          <p:cNvPr id="12" name="Shape 9"/>
          <p:cNvSpPr/>
          <p:nvPr/>
        </p:nvSpPr>
        <p:spPr>
          <a:xfrm>
            <a:off x="4407408" y="1965960"/>
            <a:ext cx="3566160" cy="3383280"/>
          </a:xfrm>
          <a:prstGeom prst="roundRect">
            <a:avLst>
              <a:gd name="adj" fmla="val 2703"/>
            </a:avLst>
          </a:prstGeom>
          <a:solidFill>
            <a:srgbClr val="F1F2F8"/>
          </a:solidFill>
          <a:ln w="9525">
            <a:solidFill>
              <a:srgbClr val="D8DAE8"/>
            </a:solidFill>
            <a:prstDash val="solid"/>
          </a:ln>
        </p:spPr>
        <p:txBody>
          <a:bodyPr/>
          <a:lstStyle/>
          <a:p>
            <a:endParaRPr lang="pt-BR" noProof="0" dirty="0"/>
          </a:p>
        </p:txBody>
      </p:sp>
      <p:sp>
        <p:nvSpPr>
          <p:cNvPr id="13" name="Shape 10"/>
          <p:cNvSpPr/>
          <p:nvPr/>
        </p:nvSpPr>
        <p:spPr>
          <a:xfrm>
            <a:off x="4681728" y="2240280"/>
            <a:ext cx="658368" cy="658368"/>
          </a:xfrm>
          <a:prstGeom prst="ellipse">
            <a:avLst/>
          </a:prstGeom>
          <a:solidFill>
            <a:srgbClr val="E7A71F"/>
          </a:solidFill>
          <a:ln/>
        </p:spPr>
        <p:txBody>
          <a:bodyPr/>
          <a:lstStyle/>
          <a:p>
            <a:endParaRPr lang="pt-BR" noProof="0" dirty="0"/>
          </a:p>
        </p:txBody>
      </p:sp>
      <p:sp>
        <p:nvSpPr>
          <p:cNvPr id="14" name="Text 11"/>
          <p:cNvSpPr/>
          <p:nvPr/>
        </p:nvSpPr>
        <p:spPr>
          <a:xfrm>
            <a:off x="4681728" y="2240280"/>
            <a:ext cx="658368" cy="658368"/>
          </a:xfrm>
          <a:prstGeom prst="rect">
            <a:avLst/>
          </a:prstGeom>
          <a:noFill/>
          <a:ln/>
        </p:spPr>
        <p:txBody>
          <a:bodyPr wrap="square" lIns="0" tIns="0" rIns="0" bIns="0" rtlCol="0" anchor="ctr"/>
          <a:lstStyle/>
          <a:p>
            <a:pPr marL="0" indent="0" algn="ctr">
              <a:buNone/>
            </a:pPr>
            <a:r>
              <a:rPr lang="pt-BR" sz="1800" b="1" noProof="0" dirty="0">
                <a:solidFill>
                  <a:srgbClr val="FFFFFF"/>
                </a:solidFill>
                <a:latin typeface="Arial" pitchFamily="34" charset="0"/>
                <a:ea typeface="Arial" pitchFamily="34" charset="-122"/>
                <a:cs typeface="Arial" pitchFamily="34" charset="-120"/>
              </a:rPr>
              <a:t>II</a:t>
            </a:r>
            <a:endParaRPr lang="pt-BR" sz="1800" noProof="0" dirty="0"/>
          </a:p>
        </p:txBody>
      </p:sp>
      <p:sp>
        <p:nvSpPr>
          <p:cNvPr id="15" name="Text 12"/>
          <p:cNvSpPr/>
          <p:nvPr/>
        </p:nvSpPr>
        <p:spPr>
          <a:xfrm>
            <a:off x="4681728" y="3063240"/>
            <a:ext cx="3017520" cy="365760"/>
          </a:xfrm>
          <a:prstGeom prst="rect">
            <a:avLst/>
          </a:prstGeom>
          <a:noFill/>
          <a:ln/>
        </p:spPr>
        <p:txBody>
          <a:bodyPr wrap="square" lIns="0" tIns="0" rIns="0" bIns="0" rtlCol="0" anchor="ctr"/>
          <a:lstStyle/>
          <a:p>
            <a:pPr marL="0" indent="0">
              <a:buNone/>
            </a:pPr>
            <a:r>
              <a:rPr lang="pt-BR" sz="1500" b="1" noProof="0" dirty="0">
                <a:solidFill>
                  <a:srgbClr val="26348C"/>
                </a:solidFill>
                <a:latin typeface="Arial" pitchFamily="34" charset="0"/>
                <a:ea typeface="Arial" pitchFamily="34" charset="-122"/>
                <a:cs typeface="Arial" pitchFamily="34" charset="-120"/>
              </a:rPr>
              <a:t>Coleta de evidências</a:t>
            </a:r>
            <a:endParaRPr lang="pt-BR" sz="1500" noProof="0" dirty="0"/>
          </a:p>
        </p:txBody>
      </p:sp>
      <p:sp>
        <p:nvSpPr>
          <p:cNvPr id="16" name="Text 13"/>
          <p:cNvSpPr/>
          <p:nvPr/>
        </p:nvSpPr>
        <p:spPr>
          <a:xfrm>
            <a:off x="4681728" y="3474720"/>
            <a:ext cx="3017520" cy="1737360"/>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Coleta de evidências e informações necessárias para averiguação da procedência da notícia, incluindo a realização de oitivas e manifestação dos envolvidos, quando for o caso.</a:t>
            </a:r>
            <a:endParaRPr lang="pt-BR" sz="1150" noProof="0" dirty="0"/>
          </a:p>
        </p:txBody>
      </p:sp>
      <p:sp>
        <p:nvSpPr>
          <p:cNvPr id="17" name="Shape 14"/>
          <p:cNvSpPr/>
          <p:nvPr/>
        </p:nvSpPr>
        <p:spPr>
          <a:xfrm>
            <a:off x="8247888" y="1965960"/>
            <a:ext cx="3566160" cy="3383280"/>
          </a:xfrm>
          <a:prstGeom prst="roundRect">
            <a:avLst>
              <a:gd name="adj" fmla="val 2703"/>
            </a:avLst>
          </a:prstGeom>
          <a:solidFill>
            <a:srgbClr val="F1F2F8"/>
          </a:solidFill>
          <a:ln w="9525">
            <a:solidFill>
              <a:srgbClr val="D8DAE8"/>
            </a:solidFill>
            <a:prstDash val="solid"/>
          </a:ln>
        </p:spPr>
        <p:txBody>
          <a:bodyPr/>
          <a:lstStyle/>
          <a:p>
            <a:endParaRPr lang="pt-BR" noProof="0" dirty="0"/>
          </a:p>
        </p:txBody>
      </p:sp>
      <p:sp>
        <p:nvSpPr>
          <p:cNvPr id="18" name="Shape 15"/>
          <p:cNvSpPr/>
          <p:nvPr/>
        </p:nvSpPr>
        <p:spPr>
          <a:xfrm>
            <a:off x="8522208" y="2240280"/>
            <a:ext cx="658368" cy="658368"/>
          </a:xfrm>
          <a:prstGeom prst="ellipse">
            <a:avLst/>
          </a:prstGeom>
          <a:solidFill>
            <a:srgbClr val="C21819"/>
          </a:solidFill>
          <a:ln/>
        </p:spPr>
        <p:txBody>
          <a:bodyPr/>
          <a:lstStyle/>
          <a:p>
            <a:endParaRPr lang="pt-BR" noProof="0" dirty="0"/>
          </a:p>
        </p:txBody>
      </p:sp>
      <p:sp>
        <p:nvSpPr>
          <p:cNvPr id="19" name="Text 16"/>
          <p:cNvSpPr/>
          <p:nvPr/>
        </p:nvSpPr>
        <p:spPr>
          <a:xfrm>
            <a:off x="8522208" y="2240280"/>
            <a:ext cx="658368" cy="658368"/>
          </a:xfrm>
          <a:prstGeom prst="rect">
            <a:avLst/>
          </a:prstGeom>
          <a:noFill/>
          <a:ln/>
        </p:spPr>
        <p:txBody>
          <a:bodyPr wrap="square" lIns="0" tIns="0" rIns="0" bIns="0" rtlCol="0" anchor="ctr"/>
          <a:lstStyle/>
          <a:p>
            <a:pPr marL="0" indent="0" algn="ctr">
              <a:buNone/>
            </a:pPr>
            <a:r>
              <a:rPr lang="pt-BR" sz="1800" b="1" noProof="0" dirty="0">
                <a:solidFill>
                  <a:srgbClr val="FFFFFF"/>
                </a:solidFill>
                <a:latin typeface="Arial" pitchFamily="34" charset="0"/>
                <a:ea typeface="Arial" pitchFamily="34" charset="-122"/>
                <a:cs typeface="Arial" pitchFamily="34" charset="-120"/>
              </a:rPr>
              <a:t>III</a:t>
            </a:r>
            <a:endParaRPr lang="pt-BR" sz="1800" noProof="0" dirty="0"/>
          </a:p>
        </p:txBody>
      </p:sp>
      <p:sp>
        <p:nvSpPr>
          <p:cNvPr id="20" name="Text 17"/>
          <p:cNvSpPr/>
          <p:nvPr/>
        </p:nvSpPr>
        <p:spPr>
          <a:xfrm>
            <a:off x="8522208" y="3063240"/>
            <a:ext cx="3017520" cy="365760"/>
          </a:xfrm>
          <a:prstGeom prst="rect">
            <a:avLst/>
          </a:prstGeom>
          <a:noFill/>
          <a:ln/>
        </p:spPr>
        <p:txBody>
          <a:bodyPr wrap="square" lIns="0" tIns="0" rIns="0" bIns="0" rtlCol="0" anchor="ctr"/>
          <a:lstStyle/>
          <a:p>
            <a:pPr marL="0" indent="0">
              <a:buNone/>
            </a:pPr>
            <a:r>
              <a:rPr lang="pt-BR" sz="1500" b="1" noProof="0" dirty="0">
                <a:solidFill>
                  <a:srgbClr val="26348C"/>
                </a:solidFill>
                <a:latin typeface="Arial" pitchFamily="34" charset="0"/>
                <a:ea typeface="Arial" pitchFamily="34" charset="-122"/>
                <a:cs typeface="Arial" pitchFamily="34" charset="-120"/>
              </a:rPr>
              <a:t>Análise conclusiva</a:t>
            </a:r>
            <a:endParaRPr lang="pt-BR" sz="1500" noProof="0" dirty="0"/>
          </a:p>
        </p:txBody>
      </p:sp>
      <p:sp>
        <p:nvSpPr>
          <p:cNvPr id="21" name="Text 18"/>
          <p:cNvSpPr/>
          <p:nvPr/>
        </p:nvSpPr>
        <p:spPr>
          <a:xfrm>
            <a:off x="8522208" y="3474720"/>
            <a:ext cx="3017520" cy="1737360"/>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Análise conclusiva e fundamentada, indicando a necessidade de instauração do processo acusatório, de celebração de TAC ou de arquivamento da matéria.</a:t>
            </a:r>
            <a:endParaRPr lang="pt-BR" sz="1150" noProof="0" dirty="0"/>
          </a:p>
        </p:txBody>
      </p:sp>
      <p:pic>
        <p:nvPicPr>
          <p:cNvPr id="22" name="Imagem 21">
            <a:extLst>
              <a:ext uri="{FF2B5EF4-FFF2-40B4-BE49-F238E27FC236}">
                <a16:creationId xmlns:a16="http://schemas.microsoft.com/office/drawing/2014/main" id="{DB6E451F-B2D3-38A9-D68F-F167BDF9B979}"/>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388DC29B-E635-5D9A-D743-247DF4B4BA0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7" name="Imagem 26">
            <a:extLst>
              <a:ext uri="{FF2B5EF4-FFF2-40B4-BE49-F238E27FC236}">
                <a16:creationId xmlns:a16="http://schemas.microsoft.com/office/drawing/2014/main" id="{776B228D-E3BD-8658-ADCF-73D37BDD8C58}"/>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9" name="Imagem 28">
            <a:extLst>
              <a:ext uri="{FF2B5EF4-FFF2-40B4-BE49-F238E27FC236}">
                <a16:creationId xmlns:a16="http://schemas.microsoft.com/office/drawing/2014/main" id="{4B3F6CF8-7758-4633-0A09-D0C7BF383AB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INVESTIGATIVOS</a:t>
            </a:r>
            <a:endParaRPr lang="pt-BR" sz="1050" noProof="0" dirty="0"/>
          </a:p>
        </p:txBody>
      </p:sp>
      <p:sp>
        <p:nvSpPr>
          <p:cNvPr id="3" name="Text 1"/>
          <p:cNvSpPr/>
          <p:nvPr/>
        </p:nvSpPr>
        <p:spPr>
          <a:xfrm>
            <a:off x="548640" y="566928"/>
            <a:ext cx="10058400" cy="932688"/>
          </a:xfrm>
          <a:prstGeom prst="rect">
            <a:avLst/>
          </a:prstGeom>
          <a:noFill/>
          <a:ln/>
        </p:spPr>
        <p:txBody>
          <a:bodyPr wrap="square" lIns="0" tIns="0" rIns="0" bIns="0" rtlCol="0" anchor="t"/>
          <a:lstStyle/>
          <a:p>
            <a:pPr marL="0" indent="0">
              <a:buNone/>
            </a:pPr>
            <a:r>
              <a:rPr lang="pt-BR" sz="2400" b="1" noProof="0" dirty="0">
                <a:solidFill>
                  <a:srgbClr val="26348C"/>
                </a:solidFill>
                <a:latin typeface="Arial" pitchFamily="34" charset="0"/>
                <a:ea typeface="Arial" pitchFamily="34" charset="-122"/>
                <a:cs typeface="Arial" pitchFamily="34" charset="-120"/>
              </a:rPr>
              <a:t>Sindicância Investigativa ou Preparatória (art. 17, I)</a:t>
            </a:r>
            <a:endParaRPr lang="pt-BR" sz="24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23</a:t>
            </a:r>
            <a:endParaRPr lang="pt-BR" sz="900" noProof="0" dirty="0"/>
          </a:p>
        </p:txBody>
      </p:sp>
      <p:sp>
        <p:nvSpPr>
          <p:cNvPr id="7" name="Text 4"/>
          <p:cNvSpPr/>
          <p:nvPr/>
        </p:nvSpPr>
        <p:spPr>
          <a:xfrm>
            <a:off x="603504" y="1572768"/>
            <a:ext cx="10881360" cy="329184"/>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Procedimento</a:t>
            </a:r>
            <a:endParaRPr lang="pt-BR" sz="1500" noProof="0" dirty="0"/>
          </a:p>
        </p:txBody>
      </p:sp>
      <p:sp>
        <p:nvSpPr>
          <p:cNvPr id="8" name="Shape 5"/>
          <p:cNvSpPr/>
          <p:nvPr/>
        </p:nvSpPr>
        <p:spPr>
          <a:xfrm>
            <a:off x="603504" y="2279109"/>
            <a:ext cx="420624" cy="420624"/>
          </a:xfrm>
          <a:prstGeom prst="ellipse">
            <a:avLst/>
          </a:prstGeom>
          <a:solidFill>
            <a:srgbClr val="26348C"/>
          </a:solidFill>
          <a:ln/>
        </p:spPr>
        <p:txBody>
          <a:bodyPr/>
          <a:lstStyle/>
          <a:p>
            <a:endParaRPr lang="pt-BR" noProof="0" dirty="0"/>
          </a:p>
        </p:txBody>
      </p:sp>
      <p:pic>
        <p:nvPicPr>
          <p:cNvPr id="9" name="Image 1" descr="icons/users_w.png"/>
          <p:cNvPicPr>
            <a:picLocks noChangeAspect="1"/>
          </p:cNvPicPr>
          <p:nvPr/>
        </p:nvPicPr>
        <p:blipFill>
          <a:blip r:embed="rId3"/>
          <a:stretch>
            <a:fillRect/>
          </a:stretch>
        </p:blipFill>
        <p:spPr>
          <a:xfrm>
            <a:off x="704454" y="2380059"/>
            <a:ext cx="218724" cy="218724"/>
          </a:xfrm>
          <a:prstGeom prst="rect">
            <a:avLst/>
          </a:prstGeom>
        </p:spPr>
      </p:pic>
      <p:sp>
        <p:nvSpPr>
          <p:cNvPr id="10" name="Text 6"/>
          <p:cNvSpPr/>
          <p:nvPr/>
        </p:nvSpPr>
        <p:spPr>
          <a:xfrm>
            <a:off x="1280160" y="2380549"/>
            <a:ext cx="5340096" cy="56692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Conduzida por um ou mais servidores efetivos e estáveis pertencentes a categoria funcional compatível com o objeto da apuração (art. 17, § 3º)</a:t>
            </a:r>
            <a:endParaRPr lang="pt-BR" sz="1400" noProof="0" dirty="0"/>
          </a:p>
        </p:txBody>
      </p:sp>
      <p:sp>
        <p:nvSpPr>
          <p:cNvPr id="11" name="Shape 7"/>
          <p:cNvSpPr/>
          <p:nvPr/>
        </p:nvSpPr>
        <p:spPr>
          <a:xfrm>
            <a:off x="603504" y="3028917"/>
            <a:ext cx="420624" cy="420624"/>
          </a:xfrm>
          <a:prstGeom prst="ellipse">
            <a:avLst/>
          </a:prstGeom>
          <a:solidFill>
            <a:srgbClr val="C21819"/>
          </a:solidFill>
          <a:ln/>
        </p:spPr>
        <p:txBody>
          <a:bodyPr/>
          <a:lstStyle/>
          <a:p>
            <a:endParaRPr lang="pt-BR" noProof="0" dirty="0"/>
          </a:p>
        </p:txBody>
      </p:sp>
      <p:pic>
        <p:nvPicPr>
          <p:cNvPr id="12" name="Image 2" descr="icons/lock_w.png"/>
          <p:cNvPicPr>
            <a:picLocks noChangeAspect="1"/>
          </p:cNvPicPr>
          <p:nvPr/>
        </p:nvPicPr>
        <p:blipFill>
          <a:blip r:embed="rId4"/>
          <a:stretch>
            <a:fillRect/>
          </a:stretch>
        </p:blipFill>
        <p:spPr>
          <a:xfrm>
            <a:off x="704454" y="3129867"/>
            <a:ext cx="218724" cy="218724"/>
          </a:xfrm>
          <a:prstGeom prst="rect">
            <a:avLst/>
          </a:prstGeom>
        </p:spPr>
      </p:pic>
      <p:sp>
        <p:nvSpPr>
          <p:cNvPr id="13" name="Text 8"/>
          <p:cNvSpPr/>
          <p:nvPr/>
        </p:nvSpPr>
        <p:spPr>
          <a:xfrm>
            <a:off x="1280160" y="3130357"/>
            <a:ext cx="5340096" cy="56692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Caráter preparatório e acesso restrito (art. 21)</a:t>
            </a:r>
            <a:endParaRPr lang="pt-BR" sz="1400" noProof="0" dirty="0"/>
          </a:p>
        </p:txBody>
      </p:sp>
      <p:sp>
        <p:nvSpPr>
          <p:cNvPr id="14" name="Shape 9"/>
          <p:cNvSpPr/>
          <p:nvPr/>
        </p:nvSpPr>
        <p:spPr>
          <a:xfrm>
            <a:off x="603504" y="3778725"/>
            <a:ext cx="420624" cy="420624"/>
          </a:xfrm>
          <a:prstGeom prst="ellipse">
            <a:avLst/>
          </a:prstGeom>
          <a:solidFill>
            <a:srgbClr val="1B2260"/>
          </a:solidFill>
          <a:ln/>
        </p:spPr>
        <p:txBody>
          <a:bodyPr/>
          <a:lstStyle/>
          <a:p>
            <a:endParaRPr lang="pt-BR" noProof="0" dirty="0"/>
          </a:p>
        </p:txBody>
      </p:sp>
      <p:pic>
        <p:nvPicPr>
          <p:cNvPr id="15" name="Image 3" descr="icons/clock_w.png"/>
          <p:cNvPicPr>
            <a:picLocks noChangeAspect="1"/>
          </p:cNvPicPr>
          <p:nvPr/>
        </p:nvPicPr>
        <p:blipFill>
          <a:blip r:embed="rId5"/>
          <a:stretch>
            <a:fillRect/>
          </a:stretch>
        </p:blipFill>
        <p:spPr>
          <a:xfrm>
            <a:off x="704454" y="3879675"/>
            <a:ext cx="218724" cy="218724"/>
          </a:xfrm>
          <a:prstGeom prst="rect">
            <a:avLst/>
          </a:prstGeom>
        </p:spPr>
      </p:pic>
      <p:sp>
        <p:nvSpPr>
          <p:cNvPr id="16" name="Text 10"/>
          <p:cNvSpPr/>
          <p:nvPr/>
        </p:nvSpPr>
        <p:spPr>
          <a:xfrm>
            <a:off x="1280160" y="3880165"/>
            <a:ext cx="5340096" cy="56692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30 dias, prorrogáveis sucessivamente (art. 24)</a:t>
            </a:r>
            <a:endParaRPr lang="pt-BR" sz="1400" noProof="0" dirty="0"/>
          </a:p>
        </p:txBody>
      </p:sp>
      <p:sp>
        <p:nvSpPr>
          <p:cNvPr id="17" name="Shape 11"/>
          <p:cNvSpPr/>
          <p:nvPr/>
        </p:nvSpPr>
        <p:spPr>
          <a:xfrm>
            <a:off x="7086600" y="1828800"/>
            <a:ext cx="4572000" cy="3017520"/>
          </a:xfrm>
          <a:prstGeom prst="roundRect">
            <a:avLst>
              <a:gd name="adj" fmla="val 3030"/>
            </a:avLst>
          </a:prstGeom>
          <a:solidFill>
            <a:srgbClr val="26348C"/>
          </a:solidFill>
          <a:ln/>
        </p:spPr>
        <p:txBody>
          <a:bodyPr/>
          <a:lstStyle/>
          <a:p>
            <a:endParaRPr lang="pt-BR" noProof="0" dirty="0"/>
          </a:p>
        </p:txBody>
      </p:sp>
      <p:sp>
        <p:nvSpPr>
          <p:cNvPr id="18" name="Text 12"/>
          <p:cNvSpPr/>
          <p:nvPr/>
        </p:nvSpPr>
        <p:spPr>
          <a:xfrm>
            <a:off x="7360920" y="2103120"/>
            <a:ext cx="4023360" cy="292608"/>
          </a:xfrm>
          <a:prstGeom prst="rect">
            <a:avLst/>
          </a:prstGeom>
          <a:noFill/>
          <a:ln/>
        </p:spPr>
        <p:txBody>
          <a:bodyPr wrap="square" lIns="0" tIns="0" rIns="0" bIns="0" rtlCol="0" anchor="ctr"/>
          <a:lstStyle/>
          <a:p>
            <a:pPr marL="0" indent="0">
              <a:buNone/>
            </a:pPr>
            <a:r>
              <a:rPr lang="pt-BR" sz="1150" b="1" kern="0" spc="200" noProof="0" dirty="0">
                <a:solidFill>
                  <a:srgbClr val="E7A71F"/>
                </a:solidFill>
                <a:latin typeface="Arial" pitchFamily="34" charset="0"/>
                <a:ea typeface="Arial" pitchFamily="34" charset="-122"/>
                <a:cs typeface="Arial" pitchFamily="34" charset="-120"/>
              </a:rPr>
              <a:t>OBJETIVO</a:t>
            </a:r>
            <a:endParaRPr lang="pt-BR" sz="1150" noProof="0" dirty="0"/>
          </a:p>
        </p:txBody>
      </p:sp>
      <p:sp>
        <p:nvSpPr>
          <p:cNvPr id="19" name="Text 13"/>
          <p:cNvSpPr/>
          <p:nvPr/>
        </p:nvSpPr>
        <p:spPr>
          <a:xfrm>
            <a:off x="7360920" y="2487168"/>
            <a:ext cx="4023360" cy="2194560"/>
          </a:xfrm>
          <a:prstGeom prst="rect">
            <a:avLst/>
          </a:prstGeom>
          <a:noFill/>
          <a:ln/>
        </p:spPr>
        <p:txBody>
          <a:bodyPr wrap="square" lIns="0" tIns="0" rIns="0" bIns="0" rtlCol="0" anchor="t"/>
          <a:lstStyle/>
          <a:p>
            <a:r>
              <a:rPr lang="pt-BR" dirty="0"/>
              <a:t> </a:t>
            </a:r>
            <a:r>
              <a:rPr lang="pt-BR" sz="1400" dirty="0">
                <a:solidFill>
                  <a:schemeClr val="bg1"/>
                </a:solidFill>
              </a:rPr>
              <a:t>A sindicância investigativa será instaurada quando o fato ou a autoria não se mostrarem evidentes ou não estiver suficientemente caracterizada a infração.</a:t>
            </a:r>
            <a:endParaRPr lang="pt-BR" sz="1400" noProof="0" dirty="0">
              <a:solidFill>
                <a:schemeClr val="bg1"/>
              </a:solidFill>
            </a:endParaRPr>
          </a:p>
        </p:txBody>
      </p:sp>
      <p:sp>
        <p:nvSpPr>
          <p:cNvPr id="20" name="Text 14"/>
          <p:cNvSpPr/>
          <p:nvPr/>
        </p:nvSpPr>
        <p:spPr>
          <a:xfrm>
            <a:off x="7114032" y="5029200"/>
            <a:ext cx="4572000" cy="36576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Fonte: LCE n. 491/2010</a:t>
            </a:r>
            <a:endParaRPr lang="pt-BR" sz="1000" noProof="0" dirty="0"/>
          </a:p>
        </p:txBody>
      </p:sp>
      <p:pic>
        <p:nvPicPr>
          <p:cNvPr id="22" name="Imagem 21">
            <a:extLst>
              <a:ext uri="{FF2B5EF4-FFF2-40B4-BE49-F238E27FC236}">
                <a16:creationId xmlns:a16="http://schemas.microsoft.com/office/drawing/2014/main" id="{D41A7CD5-654A-A03A-4848-7FB027FD43D6}"/>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CAFD0C72-39C3-3CCA-6F4F-F50D29529936}"/>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A7D0C95E-CF7D-C9DF-094A-7403FE052DD7}"/>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E949C417-C482-44EB-7368-07E65D5992D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PROCEDIMENTOS INVESTIGATIVOS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Sindicância Patrimonial (art. 17, III)</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24</a:t>
            </a:r>
            <a:endParaRPr lang="pt-BR" sz="900" noProof="0" dirty="0"/>
          </a:p>
        </p:txBody>
      </p:sp>
      <p:sp>
        <p:nvSpPr>
          <p:cNvPr id="7" name="Text 4"/>
          <p:cNvSpPr/>
          <p:nvPr/>
        </p:nvSpPr>
        <p:spPr>
          <a:xfrm>
            <a:off x="603504" y="1572768"/>
            <a:ext cx="10881360" cy="329184"/>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Procedimento</a:t>
            </a:r>
            <a:endParaRPr lang="pt-BR" sz="1500" noProof="0" dirty="0"/>
          </a:p>
        </p:txBody>
      </p:sp>
      <p:sp>
        <p:nvSpPr>
          <p:cNvPr id="8" name="Shape 5"/>
          <p:cNvSpPr/>
          <p:nvPr/>
        </p:nvSpPr>
        <p:spPr>
          <a:xfrm>
            <a:off x="603504" y="2391246"/>
            <a:ext cx="420624" cy="420624"/>
          </a:xfrm>
          <a:prstGeom prst="ellipse">
            <a:avLst/>
          </a:prstGeom>
          <a:solidFill>
            <a:srgbClr val="26348C"/>
          </a:solidFill>
          <a:ln/>
        </p:spPr>
        <p:txBody>
          <a:bodyPr/>
          <a:lstStyle/>
          <a:p>
            <a:endParaRPr lang="pt-BR" noProof="0" dirty="0"/>
          </a:p>
        </p:txBody>
      </p:sp>
      <p:pic>
        <p:nvPicPr>
          <p:cNvPr id="9" name="Image 1" descr="icons/users_w.png"/>
          <p:cNvPicPr>
            <a:picLocks noChangeAspect="1"/>
          </p:cNvPicPr>
          <p:nvPr/>
        </p:nvPicPr>
        <p:blipFill>
          <a:blip r:embed="rId3"/>
          <a:stretch>
            <a:fillRect/>
          </a:stretch>
        </p:blipFill>
        <p:spPr>
          <a:xfrm>
            <a:off x="704454" y="2492196"/>
            <a:ext cx="218724" cy="218724"/>
          </a:xfrm>
          <a:prstGeom prst="rect">
            <a:avLst/>
          </a:prstGeom>
        </p:spPr>
      </p:pic>
      <p:sp>
        <p:nvSpPr>
          <p:cNvPr id="10" name="Text 6"/>
          <p:cNvSpPr/>
          <p:nvPr/>
        </p:nvSpPr>
        <p:spPr>
          <a:xfrm>
            <a:off x="1280160" y="2527192"/>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Conduzida por comissão de, pelo menos, dois servidores efetivos e estáveis ocupantes de cargo da mesma categoria funcional do suposto infrator (art. 19)</a:t>
            </a:r>
            <a:endParaRPr lang="pt-BR" sz="1150" noProof="0" dirty="0"/>
          </a:p>
        </p:txBody>
      </p:sp>
      <p:sp>
        <p:nvSpPr>
          <p:cNvPr id="11" name="Shape 7"/>
          <p:cNvSpPr/>
          <p:nvPr/>
        </p:nvSpPr>
        <p:spPr>
          <a:xfrm>
            <a:off x="603504" y="3141054"/>
            <a:ext cx="420624" cy="420624"/>
          </a:xfrm>
          <a:prstGeom prst="ellipse">
            <a:avLst/>
          </a:prstGeom>
          <a:solidFill>
            <a:srgbClr val="C21819"/>
          </a:solidFill>
          <a:ln/>
        </p:spPr>
        <p:txBody>
          <a:bodyPr/>
          <a:lstStyle/>
          <a:p>
            <a:endParaRPr lang="pt-BR" noProof="0" dirty="0"/>
          </a:p>
        </p:txBody>
      </p:sp>
      <p:pic>
        <p:nvPicPr>
          <p:cNvPr id="12" name="Image 2" descr="icons/lock_w.png"/>
          <p:cNvPicPr>
            <a:picLocks noChangeAspect="1"/>
          </p:cNvPicPr>
          <p:nvPr/>
        </p:nvPicPr>
        <p:blipFill>
          <a:blip r:embed="rId4"/>
          <a:stretch>
            <a:fillRect/>
          </a:stretch>
        </p:blipFill>
        <p:spPr>
          <a:xfrm>
            <a:off x="704454" y="3242004"/>
            <a:ext cx="218724" cy="218724"/>
          </a:xfrm>
          <a:prstGeom prst="rect">
            <a:avLst/>
          </a:prstGeom>
        </p:spPr>
      </p:pic>
      <p:sp>
        <p:nvSpPr>
          <p:cNvPr id="13" name="Text 8"/>
          <p:cNvSpPr/>
          <p:nvPr/>
        </p:nvSpPr>
        <p:spPr>
          <a:xfrm>
            <a:off x="1280160" y="3277000"/>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Caráter preparatório e acesso restrito (art. 19, § 1º)</a:t>
            </a:r>
            <a:endParaRPr lang="pt-BR" sz="1150" noProof="0" dirty="0"/>
          </a:p>
        </p:txBody>
      </p:sp>
      <p:sp>
        <p:nvSpPr>
          <p:cNvPr id="14" name="Shape 9"/>
          <p:cNvSpPr/>
          <p:nvPr/>
        </p:nvSpPr>
        <p:spPr>
          <a:xfrm>
            <a:off x="603504" y="3890862"/>
            <a:ext cx="420624" cy="420624"/>
          </a:xfrm>
          <a:prstGeom prst="ellipse">
            <a:avLst/>
          </a:prstGeom>
          <a:solidFill>
            <a:srgbClr val="1B2260"/>
          </a:solidFill>
          <a:ln/>
        </p:spPr>
        <p:txBody>
          <a:bodyPr/>
          <a:lstStyle/>
          <a:p>
            <a:endParaRPr lang="pt-BR" noProof="0" dirty="0"/>
          </a:p>
        </p:txBody>
      </p:sp>
      <p:pic>
        <p:nvPicPr>
          <p:cNvPr id="15" name="Image 3" descr="icons/clock_w.png"/>
          <p:cNvPicPr>
            <a:picLocks noChangeAspect="1"/>
          </p:cNvPicPr>
          <p:nvPr/>
        </p:nvPicPr>
        <p:blipFill>
          <a:blip r:embed="rId5"/>
          <a:stretch>
            <a:fillRect/>
          </a:stretch>
        </p:blipFill>
        <p:spPr>
          <a:xfrm>
            <a:off x="704454" y="3991812"/>
            <a:ext cx="218724" cy="218724"/>
          </a:xfrm>
          <a:prstGeom prst="rect">
            <a:avLst/>
          </a:prstGeom>
        </p:spPr>
      </p:pic>
      <p:sp>
        <p:nvSpPr>
          <p:cNvPr id="16" name="Text 10"/>
          <p:cNvSpPr/>
          <p:nvPr/>
        </p:nvSpPr>
        <p:spPr>
          <a:xfrm>
            <a:off x="1280160" y="4026808"/>
            <a:ext cx="5340096" cy="566928"/>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Prazo: 30 dias, prorrogáveis sucessivamente (art. 24)</a:t>
            </a:r>
            <a:endParaRPr lang="pt-BR" sz="1150" noProof="0" dirty="0"/>
          </a:p>
        </p:txBody>
      </p:sp>
      <p:sp>
        <p:nvSpPr>
          <p:cNvPr id="17" name="Shape 11"/>
          <p:cNvSpPr/>
          <p:nvPr/>
        </p:nvSpPr>
        <p:spPr>
          <a:xfrm>
            <a:off x="7086600" y="1828800"/>
            <a:ext cx="4572000" cy="3017520"/>
          </a:xfrm>
          <a:prstGeom prst="roundRect">
            <a:avLst>
              <a:gd name="adj" fmla="val 3030"/>
            </a:avLst>
          </a:prstGeom>
          <a:solidFill>
            <a:srgbClr val="26348C"/>
          </a:solidFill>
          <a:ln/>
        </p:spPr>
        <p:txBody>
          <a:bodyPr/>
          <a:lstStyle/>
          <a:p>
            <a:endParaRPr lang="pt-BR" noProof="0" dirty="0"/>
          </a:p>
        </p:txBody>
      </p:sp>
      <p:sp>
        <p:nvSpPr>
          <p:cNvPr id="18" name="Text 12"/>
          <p:cNvSpPr/>
          <p:nvPr/>
        </p:nvSpPr>
        <p:spPr>
          <a:xfrm>
            <a:off x="7360920" y="2103120"/>
            <a:ext cx="4023360" cy="292608"/>
          </a:xfrm>
          <a:prstGeom prst="rect">
            <a:avLst/>
          </a:prstGeom>
          <a:noFill/>
          <a:ln/>
        </p:spPr>
        <p:txBody>
          <a:bodyPr wrap="square" lIns="0" tIns="0" rIns="0" bIns="0" rtlCol="0" anchor="ctr"/>
          <a:lstStyle/>
          <a:p>
            <a:pPr marL="0" indent="0">
              <a:buNone/>
            </a:pPr>
            <a:r>
              <a:rPr lang="pt-BR" sz="1150" b="1" kern="0" spc="200" noProof="0" dirty="0">
                <a:solidFill>
                  <a:srgbClr val="E7A71F"/>
                </a:solidFill>
                <a:latin typeface="Arial" pitchFamily="34" charset="0"/>
                <a:ea typeface="Arial" pitchFamily="34" charset="-122"/>
                <a:cs typeface="Arial" pitchFamily="34" charset="-120"/>
              </a:rPr>
              <a:t>OBJETIVO</a:t>
            </a:r>
            <a:endParaRPr lang="pt-BR" sz="1150" noProof="0" dirty="0"/>
          </a:p>
        </p:txBody>
      </p:sp>
      <p:sp>
        <p:nvSpPr>
          <p:cNvPr id="19" name="Text 13"/>
          <p:cNvSpPr/>
          <p:nvPr/>
        </p:nvSpPr>
        <p:spPr>
          <a:xfrm>
            <a:off x="7360920" y="2487168"/>
            <a:ext cx="4023360" cy="2194560"/>
          </a:xfrm>
          <a:prstGeom prst="rect">
            <a:avLst/>
          </a:prstGeom>
          <a:noFill/>
          <a:ln/>
        </p:spPr>
        <p:txBody>
          <a:bodyPr wrap="square" lIns="0" tIns="0" rIns="0" bIns="0" rtlCol="0" anchor="t"/>
          <a:lstStyle/>
          <a:p>
            <a:pPr marL="0" indent="0">
              <a:buNone/>
            </a:pPr>
            <a:r>
              <a:rPr lang="pt-BR" sz="1300" noProof="0" dirty="0">
                <a:solidFill>
                  <a:srgbClr val="FFFFFF"/>
                </a:solidFill>
                <a:latin typeface="Calibri" pitchFamily="34" charset="0"/>
                <a:ea typeface="Calibri" pitchFamily="34" charset="-122"/>
                <a:cs typeface="Calibri" pitchFamily="34" charset="-120"/>
              </a:rPr>
              <a:t>Coletar elementos de informação para a análise acerca de possível enriquecimento ilícito, inclusive evolução patrimonial incompatível com a renda declarada (art. 18).</a:t>
            </a:r>
            <a:endParaRPr lang="pt-BR" sz="1300" noProof="0" dirty="0"/>
          </a:p>
        </p:txBody>
      </p:sp>
      <p:sp>
        <p:nvSpPr>
          <p:cNvPr id="20" name="Text 14"/>
          <p:cNvSpPr/>
          <p:nvPr/>
        </p:nvSpPr>
        <p:spPr>
          <a:xfrm>
            <a:off x="7114032" y="5029200"/>
            <a:ext cx="4572000" cy="36576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Fonte: LCE n. 491/2010</a:t>
            </a:r>
            <a:endParaRPr lang="pt-BR" sz="1000" noProof="0" dirty="0"/>
          </a:p>
        </p:txBody>
      </p:sp>
      <p:pic>
        <p:nvPicPr>
          <p:cNvPr id="22" name="Imagem 21">
            <a:extLst>
              <a:ext uri="{FF2B5EF4-FFF2-40B4-BE49-F238E27FC236}">
                <a16:creationId xmlns:a16="http://schemas.microsoft.com/office/drawing/2014/main" id="{FEB2B8C7-AD1D-CFD1-A299-12458FD86899}"/>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F3CD4FAC-242C-5F41-7777-DA867C428A72}"/>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202DFD9A-B96E-7ABC-395D-04326873F77B}"/>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212870D4-2171-3383-7B58-BA9320F04C5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05</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PROCESSO ADMINISTRATIVO DISCIPLINAR</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Instrumentos de Consensualismo</a:t>
            </a:r>
            <a:endParaRPr lang="pt-BR" sz="3800" noProof="0" dirty="0"/>
          </a:p>
        </p:txBody>
      </p:sp>
      <p:sp>
        <p:nvSpPr>
          <p:cNvPr id="5" name="Text 3"/>
          <p:cNvSpPr/>
          <p:nvPr/>
        </p:nvSpPr>
        <p:spPr>
          <a:xfrm>
            <a:off x="749808" y="470916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Mediação de conflitos e Termo de Ajustamento de Conduta</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25</a:t>
            </a:r>
            <a:endParaRPr lang="pt-BR" sz="900" noProof="0" dirty="0"/>
          </a:p>
        </p:txBody>
      </p:sp>
      <p:pic>
        <p:nvPicPr>
          <p:cNvPr id="8" name="Imagem 7">
            <a:extLst>
              <a:ext uri="{FF2B5EF4-FFF2-40B4-BE49-F238E27FC236}">
                <a16:creationId xmlns:a16="http://schemas.microsoft.com/office/drawing/2014/main" id="{C3D01641-A7D6-BE57-C8EA-A421E2B27B7A}"/>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1AEEE9CB-B8C3-8CB0-B2BB-6383ABA23E47}"/>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749808" y="2286000"/>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05 • INSTRUMENTOS DE CONSENSUALISMO</a:t>
            </a:r>
            <a:endParaRPr lang="pt-BR" sz="1100" noProof="0" dirty="0"/>
          </a:p>
        </p:txBody>
      </p:sp>
      <p:sp>
        <p:nvSpPr>
          <p:cNvPr id="3" name="Text 1"/>
          <p:cNvSpPr/>
          <p:nvPr/>
        </p:nvSpPr>
        <p:spPr>
          <a:xfrm>
            <a:off x="731520" y="260604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Mediação de Conflitos</a:t>
            </a:r>
            <a:endParaRPr lang="pt-BR" sz="3800" noProof="0" dirty="0"/>
          </a:p>
        </p:txBody>
      </p:sp>
      <p:sp>
        <p:nvSpPr>
          <p:cNvPr id="4" name="Text 2"/>
          <p:cNvSpPr/>
          <p:nvPr/>
        </p:nvSpPr>
        <p:spPr>
          <a:xfrm>
            <a:off x="749808" y="379476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Resolução n. TC-302/2026 • A experiência do TCE/SC no uso da mediação</a:t>
            </a:r>
            <a:endParaRPr lang="pt-BR" sz="15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26</a:t>
            </a:r>
            <a:endParaRPr lang="pt-BR" sz="900" noProof="0" dirty="0"/>
          </a:p>
        </p:txBody>
      </p:sp>
      <p:pic>
        <p:nvPicPr>
          <p:cNvPr id="7" name="Imagem 6">
            <a:extLst>
              <a:ext uri="{FF2B5EF4-FFF2-40B4-BE49-F238E27FC236}">
                <a16:creationId xmlns:a16="http://schemas.microsoft.com/office/drawing/2014/main" id="{F58DCCBC-5D9C-96FB-A6BF-A26BD84E519F}"/>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1" name="Imagem 10">
            <a:extLst>
              <a:ext uri="{FF2B5EF4-FFF2-40B4-BE49-F238E27FC236}">
                <a16:creationId xmlns:a16="http://schemas.microsoft.com/office/drawing/2014/main" id="{B853077F-3ED0-EB73-5F10-068B661EEFA3}"/>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MEDIAÇÃO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Contextualização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27</a:t>
            </a:r>
            <a:endParaRPr lang="pt-BR" sz="900" noProof="0" dirty="0"/>
          </a:p>
        </p:txBody>
      </p:sp>
      <p:sp>
        <p:nvSpPr>
          <p:cNvPr id="7" name="Shape 4"/>
          <p:cNvSpPr/>
          <p:nvPr/>
        </p:nvSpPr>
        <p:spPr>
          <a:xfrm>
            <a:off x="822960" y="1942672"/>
            <a:ext cx="530352" cy="530352"/>
          </a:xfrm>
          <a:prstGeom prst="ellipse">
            <a:avLst/>
          </a:prstGeom>
          <a:solidFill>
            <a:srgbClr val="26348C"/>
          </a:solidFill>
          <a:ln/>
        </p:spPr>
        <p:txBody>
          <a:bodyPr/>
          <a:lstStyle/>
          <a:p>
            <a:endParaRPr lang="pt-BR" noProof="0" dirty="0"/>
          </a:p>
        </p:txBody>
      </p:sp>
      <p:pic>
        <p:nvPicPr>
          <p:cNvPr id="8" name="Image 1" descr="icons/mail2_w.png"/>
          <p:cNvPicPr>
            <a:picLocks noChangeAspect="1"/>
          </p:cNvPicPr>
          <p:nvPr/>
        </p:nvPicPr>
        <p:blipFill>
          <a:blip r:embed="rId3"/>
          <a:stretch>
            <a:fillRect/>
          </a:stretch>
        </p:blipFill>
        <p:spPr>
          <a:xfrm>
            <a:off x="950244" y="2069956"/>
            <a:ext cx="275783" cy="275783"/>
          </a:xfrm>
          <a:prstGeom prst="rect">
            <a:avLst/>
          </a:prstGeom>
        </p:spPr>
      </p:pic>
      <p:sp>
        <p:nvSpPr>
          <p:cNvPr id="9" name="Text 5"/>
          <p:cNvSpPr/>
          <p:nvPr/>
        </p:nvSpPr>
        <p:spPr>
          <a:xfrm>
            <a:off x="1609344" y="1956816"/>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Recebimento de comunicações</a:t>
            </a:r>
            <a:endParaRPr lang="pt-BR" sz="1500" noProof="0" dirty="0"/>
          </a:p>
        </p:txBody>
      </p:sp>
      <p:sp>
        <p:nvSpPr>
          <p:cNvPr id="10" name="Text 6"/>
          <p:cNvSpPr/>
          <p:nvPr/>
        </p:nvSpPr>
        <p:spPr>
          <a:xfrm>
            <a:off x="1609344" y="2231136"/>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Demandas e conflitos interpessoais chegam à unidade correcional.</a:t>
            </a:r>
            <a:endParaRPr lang="pt-BR" sz="1250" noProof="0" dirty="0"/>
          </a:p>
        </p:txBody>
      </p:sp>
      <p:sp>
        <p:nvSpPr>
          <p:cNvPr id="11" name="Shape 7"/>
          <p:cNvSpPr/>
          <p:nvPr/>
        </p:nvSpPr>
        <p:spPr>
          <a:xfrm>
            <a:off x="822960" y="3241120"/>
            <a:ext cx="530352" cy="530352"/>
          </a:xfrm>
          <a:prstGeom prst="ellipse">
            <a:avLst/>
          </a:prstGeom>
          <a:solidFill>
            <a:srgbClr val="E7A71F"/>
          </a:solidFill>
          <a:ln/>
        </p:spPr>
        <p:txBody>
          <a:bodyPr/>
          <a:lstStyle/>
          <a:p>
            <a:endParaRPr lang="pt-BR" noProof="0" dirty="0"/>
          </a:p>
        </p:txBody>
      </p:sp>
      <p:pic>
        <p:nvPicPr>
          <p:cNvPr id="12" name="Image 2" descr="icons/puzzle_w.png"/>
          <p:cNvPicPr>
            <a:picLocks noChangeAspect="1"/>
          </p:cNvPicPr>
          <p:nvPr/>
        </p:nvPicPr>
        <p:blipFill>
          <a:blip r:embed="rId4"/>
          <a:stretch>
            <a:fillRect/>
          </a:stretch>
        </p:blipFill>
        <p:spPr>
          <a:xfrm>
            <a:off x="950244" y="3368404"/>
            <a:ext cx="275783" cy="275783"/>
          </a:xfrm>
          <a:prstGeom prst="rect">
            <a:avLst/>
          </a:prstGeom>
        </p:spPr>
      </p:pic>
      <p:sp>
        <p:nvSpPr>
          <p:cNvPr id="13" name="Text 8"/>
          <p:cNvSpPr/>
          <p:nvPr/>
        </p:nvSpPr>
        <p:spPr>
          <a:xfrm>
            <a:off x="1609344" y="3255264"/>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Necessidade de métodos eficazes de resolução de conflitos</a:t>
            </a:r>
            <a:endParaRPr lang="pt-BR" sz="1500" noProof="0" dirty="0"/>
          </a:p>
        </p:txBody>
      </p:sp>
      <p:sp>
        <p:nvSpPr>
          <p:cNvPr id="14" name="Text 9"/>
          <p:cNvSpPr/>
          <p:nvPr/>
        </p:nvSpPr>
        <p:spPr>
          <a:xfrm>
            <a:off x="1609344" y="3529584"/>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 abordagem puramente punitiva nem sempre é a resposta adequada.</a:t>
            </a:r>
            <a:endParaRPr lang="pt-BR" sz="1250" noProof="0" dirty="0"/>
          </a:p>
        </p:txBody>
      </p:sp>
      <p:sp>
        <p:nvSpPr>
          <p:cNvPr id="15" name="Shape 10"/>
          <p:cNvSpPr/>
          <p:nvPr/>
        </p:nvSpPr>
        <p:spPr>
          <a:xfrm>
            <a:off x="822960" y="4539568"/>
            <a:ext cx="530352" cy="530352"/>
          </a:xfrm>
          <a:prstGeom prst="ellipse">
            <a:avLst/>
          </a:prstGeom>
          <a:solidFill>
            <a:srgbClr val="C21819"/>
          </a:solidFill>
          <a:ln/>
        </p:spPr>
        <p:txBody>
          <a:bodyPr/>
          <a:lstStyle/>
          <a:p>
            <a:endParaRPr lang="pt-BR" noProof="0" dirty="0"/>
          </a:p>
        </p:txBody>
      </p:sp>
      <p:pic>
        <p:nvPicPr>
          <p:cNvPr id="16" name="Image 3" descr="icons/handshake_w.png"/>
          <p:cNvPicPr>
            <a:picLocks noChangeAspect="1"/>
          </p:cNvPicPr>
          <p:nvPr/>
        </p:nvPicPr>
        <p:blipFill>
          <a:blip r:embed="rId5"/>
          <a:stretch>
            <a:fillRect/>
          </a:stretch>
        </p:blipFill>
        <p:spPr>
          <a:xfrm>
            <a:off x="950244" y="4666852"/>
            <a:ext cx="275783" cy="275783"/>
          </a:xfrm>
          <a:prstGeom prst="rect">
            <a:avLst/>
          </a:prstGeom>
        </p:spPr>
      </p:pic>
      <p:sp>
        <p:nvSpPr>
          <p:cNvPr id="17" name="Text 11"/>
          <p:cNvSpPr/>
          <p:nvPr/>
        </p:nvSpPr>
        <p:spPr>
          <a:xfrm>
            <a:off x="1609344" y="4553712"/>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A mediação como solução</a:t>
            </a:r>
            <a:endParaRPr lang="pt-BR" sz="1500" noProof="0" dirty="0"/>
          </a:p>
        </p:txBody>
      </p:sp>
      <p:sp>
        <p:nvSpPr>
          <p:cNvPr id="18" name="Text 12"/>
          <p:cNvSpPr/>
          <p:nvPr/>
        </p:nvSpPr>
        <p:spPr>
          <a:xfrm>
            <a:off x="1609344" y="4828032"/>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Via consensual para restaurar relações e resolver o conflito.</a:t>
            </a:r>
            <a:endParaRPr lang="pt-BR" sz="1250" noProof="0" dirty="0"/>
          </a:p>
        </p:txBody>
      </p:sp>
      <p:pic>
        <p:nvPicPr>
          <p:cNvPr id="20" name="Imagem 19">
            <a:extLst>
              <a:ext uri="{FF2B5EF4-FFF2-40B4-BE49-F238E27FC236}">
                <a16:creationId xmlns:a16="http://schemas.microsoft.com/office/drawing/2014/main" id="{E7964B4B-BAD1-2D89-2FCE-9FE3E85D3CAF}"/>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127EBB9A-58C2-35DA-303A-12E9C4DF1698}"/>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72B20644-2FDB-1B87-41DD-41AE7522D901}"/>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6BB1B398-4AA4-EB90-787B-B23EAD617F2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MEDIAÇÃO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Vantagens da mediação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28</a:t>
            </a:r>
            <a:endParaRPr lang="pt-BR" sz="900" noProof="0" dirty="0"/>
          </a:p>
        </p:txBody>
      </p:sp>
      <p:sp>
        <p:nvSpPr>
          <p:cNvPr id="7" name="Shape 4"/>
          <p:cNvSpPr/>
          <p:nvPr/>
        </p:nvSpPr>
        <p:spPr>
          <a:xfrm>
            <a:off x="566928" y="1737360"/>
            <a:ext cx="3517392" cy="2020824"/>
          </a:xfrm>
          <a:prstGeom prst="roundRect">
            <a:avLst>
              <a:gd name="adj" fmla="val 407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956816"/>
            <a:ext cx="420624" cy="420624"/>
          </a:xfrm>
          <a:prstGeom prst="ellipse">
            <a:avLst/>
          </a:prstGeom>
          <a:solidFill>
            <a:srgbClr val="C21819"/>
          </a:solidFill>
          <a:ln/>
        </p:spPr>
        <p:txBody>
          <a:bodyPr/>
          <a:lstStyle/>
          <a:p>
            <a:endParaRPr lang="pt-BR" noProof="0" dirty="0"/>
          </a:p>
        </p:txBody>
      </p:sp>
      <p:pic>
        <p:nvPicPr>
          <p:cNvPr id="9" name="Image 1" descr="icons/heart_w.png"/>
          <p:cNvPicPr>
            <a:picLocks noChangeAspect="1"/>
          </p:cNvPicPr>
          <p:nvPr/>
        </p:nvPicPr>
        <p:blipFill>
          <a:blip r:embed="rId3"/>
          <a:stretch>
            <a:fillRect/>
          </a:stretch>
        </p:blipFill>
        <p:spPr>
          <a:xfrm>
            <a:off x="909828" y="2061972"/>
            <a:ext cx="210312" cy="210312"/>
          </a:xfrm>
          <a:prstGeom prst="rect">
            <a:avLst/>
          </a:prstGeom>
        </p:spPr>
      </p:pic>
      <p:sp>
        <p:nvSpPr>
          <p:cNvPr id="10" name="Text 6"/>
          <p:cNvSpPr/>
          <p:nvPr/>
        </p:nvSpPr>
        <p:spPr>
          <a:xfrm>
            <a:off x="804672" y="2505456"/>
            <a:ext cx="3060192" cy="1124712"/>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Eficácia na restauração de relações interpessoais; caráter conciliador.</a:t>
            </a:r>
            <a:endParaRPr lang="pt-BR" sz="1200" noProof="0" dirty="0"/>
          </a:p>
        </p:txBody>
      </p:sp>
      <p:sp>
        <p:nvSpPr>
          <p:cNvPr id="11" name="Shape 7"/>
          <p:cNvSpPr/>
          <p:nvPr/>
        </p:nvSpPr>
        <p:spPr>
          <a:xfrm>
            <a:off x="4340352" y="1737360"/>
            <a:ext cx="3517392" cy="2020824"/>
          </a:xfrm>
          <a:prstGeom prst="roundRect">
            <a:avLst>
              <a:gd name="adj" fmla="val 4072"/>
            </a:avLst>
          </a:prstGeom>
          <a:solidFill>
            <a:srgbClr val="F1F2F8"/>
          </a:solidFill>
          <a:ln w="9525">
            <a:solidFill>
              <a:srgbClr val="D8DAE8"/>
            </a:solidFill>
            <a:prstDash val="solid"/>
          </a:ln>
        </p:spPr>
        <p:txBody>
          <a:bodyPr/>
          <a:lstStyle/>
          <a:p>
            <a:endParaRPr lang="pt-BR" noProof="0" dirty="0"/>
          </a:p>
        </p:txBody>
      </p:sp>
      <p:sp>
        <p:nvSpPr>
          <p:cNvPr id="12" name="Shape 8"/>
          <p:cNvSpPr/>
          <p:nvPr/>
        </p:nvSpPr>
        <p:spPr>
          <a:xfrm>
            <a:off x="4578096" y="1956816"/>
            <a:ext cx="420624" cy="420624"/>
          </a:xfrm>
          <a:prstGeom prst="ellipse">
            <a:avLst/>
          </a:prstGeom>
          <a:solidFill>
            <a:srgbClr val="26348C"/>
          </a:solidFill>
          <a:ln/>
        </p:spPr>
        <p:txBody>
          <a:bodyPr/>
          <a:lstStyle/>
          <a:p>
            <a:endParaRPr lang="pt-BR" noProof="0" dirty="0"/>
          </a:p>
        </p:txBody>
      </p:sp>
      <p:pic>
        <p:nvPicPr>
          <p:cNvPr id="13" name="Image 2" descr="icons/comments_w.png"/>
          <p:cNvPicPr>
            <a:picLocks noChangeAspect="1"/>
          </p:cNvPicPr>
          <p:nvPr/>
        </p:nvPicPr>
        <p:blipFill>
          <a:blip r:embed="rId4"/>
          <a:stretch>
            <a:fillRect/>
          </a:stretch>
        </p:blipFill>
        <p:spPr>
          <a:xfrm>
            <a:off x="4683252" y="2061972"/>
            <a:ext cx="210312" cy="210312"/>
          </a:xfrm>
          <a:prstGeom prst="rect">
            <a:avLst/>
          </a:prstGeom>
        </p:spPr>
      </p:pic>
      <p:sp>
        <p:nvSpPr>
          <p:cNvPr id="14" name="Text 9"/>
          <p:cNvSpPr/>
          <p:nvPr/>
        </p:nvSpPr>
        <p:spPr>
          <a:xfrm>
            <a:off x="4578096" y="2505456"/>
            <a:ext cx="3060192" cy="1124712"/>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Eficiência e diálogo como instrumentos de controle; superação da burocracia e da abordagem puramente punitiva.</a:t>
            </a:r>
            <a:endParaRPr lang="pt-BR" sz="1200" noProof="0" dirty="0"/>
          </a:p>
        </p:txBody>
      </p:sp>
      <p:sp>
        <p:nvSpPr>
          <p:cNvPr id="15" name="Shape 10"/>
          <p:cNvSpPr/>
          <p:nvPr/>
        </p:nvSpPr>
        <p:spPr>
          <a:xfrm>
            <a:off x="8113776" y="1737360"/>
            <a:ext cx="3517392" cy="2020824"/>
          </a:xfrm>
          <a:prstGeom prst="roundRect">
            <a:avLst>
              <a:gd name="adj" fmla="val 4072"/>
            </a:avLst>
          </a:prstGeom>
          <a:solidFill>
            <a:srgbClr val="F1F2F8"/>
          </a:solidFill>
          <a:ln w="9525">
            <a:solidFill>
              <a:srgbClr val="D8DAE8"/>
            </a:solidFill>
            <a:prstDash val="solid"/>
          </a:ln>
        </p:spPr>
        <p:txBody>
          <a:bodyPr/>
          <a:lstStyle/>
          <a:p>
            <a:endParaRPr lang="pt-BR" noProof="0" dirty="0"/>
          </a:p>
        </p:txBody>
      </p:sp>
      <p:sp>
        <p:nvSpPr>
          <p:cNvPr id="16" name="Shape 11"/>
          <p:cNvSpPr/>
          <p:nvPr/>
        </p:nvSpPr>
        <p:spPr>
          <a:xfrm>
            <a:off x="8351520" y="1956816"/>
            <a:ext cx="420624" cy="420624"/>
          </a:xfrm>
          <a:prstGeom prst="ellipse">
            <a:avLst/>
          </a:prstGeom>
          <a:solidFill>
            <a:srgbClr val="E7A71F"/>
          </a:solidFill>
          <a:ln/>
        </p:spPr>
        <p:txBody>
          <a:bodyPr/>
          <a:lstStyle/>
          <a:p>
            <a:endParaRPr lang="pt-BR" noProof="0" dirty="0"/>
          </a:p>
        </p:txBody>
      </p:sp>
      <p:pic>
        <p:nvPicPr>
          <p:cNvPr id="17" name="Image 3" descr="icons/users_w.png"/>
          <p:cNvPicPr>
            <a:picLocks noChangeAspect="1"/>
          </p:cNvPicPr>
          <p:nvPr/>
        </p:nvPicPr>
        <p:blipFill>
          <a:blip r:embed="rId5"/>
          <a:stretch>
            <a:fillRect/>
          </a:stretch>
        </p:blipFill>
        <p:spPr>
          <a:xfrm>
            <a:off x="8456676" y="2061972"/>
            <a:ext cx="210312" cy="210312"/>
          </a:xfrm>
          <a:prstGeom prst="rect">
            <a:avLst/>
          </a:prstGeom>
        </p:spPr>
      </p:pic>
      <p:sp>
        <p:nvSpPr>
          <p:cNvPr id="18" name="Text 12"/>
          <p:cNvSpPr/>
          <p:nvPr/>
        </p:nvSpPr>
        <p:spPr>
          <a:xfrm>
            <a:off x="8351520" y="2505456"/>
            <a:ext cx="3060192" cy="1124712"/>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Aprimoramento do relacionamento entre a instituição e seus servidores.</a:t>
            </a:r>
            <a:endParaRPr lang="pt-BR" sz="1200" noProof="0" dirty="0"/>
          </a:p>
        </p:txBody>
      </p:sp>
      <p:sp>
        <p:nvSpPr>
          <p:cNvPr id="19" name="Shape 13"/>
          <p:cNvSpPr/>
          <p:nvPr/>
        </p:nvSpPr>
        <p:spPr>
          <a:xfrm>
            <a:off x="566928" y="4014216"/>
            <a:ext cx="3517392" cy="2020824"/>
          </a:xfrm>
          <a:prstGeom prst="roundRect">
            <a:avLst>
              <a:gd name="adj" fmla="val 4072"/>
            </a:avLst>
          </a:prstGeom>
          <a:solidFill>
            <a:srgbClr val="F1F2F8"/>
          </a:solidFill>
          <a:ln w="9525">
            <a:solidFill>
              <a:srgbClr val="D8DAE8"/>
            </a:solidFill>
            <a:prstDash val="solid"/>
          </a:ln>
        </p:spPr>
        <p:txBody>
          <a:bodyPr/>
          <a:lstStyle/>
          <a:p>
            <a:endParaRPr lang="pt-BR" noProof="0" dirty="0"/>
          </a:p>
        </p:txBody>
      </p:sp>
      <p:sp>
        <p:nvSpPr>
          <p:cNvPr id="20" name="Shape 14"/>
          <p:cNvSpPr/>
          <p:nvPr/>
        </p:nvSpPr>
        <p:spPr>
          <a:xfrm>
            <a:off x="804672" y="4233672"/>
            <a:ext cx="420624" cy="420624"/>
          </a:xfrm>
          <a:prstGeom prst="ellipse">
            <a:avLst/>
          </a:prstGeom>
          <a:solidFill>
            <a:srgbClr val="901F4D"/>
          </a:solidFill>
          <a:ln/>
        </p:spPr>
        <p:txBody>
          <a:bodyPr/>
          <a:lstStyle/>
          <a:p>
            <a:endParaRPr lang="pt-BR" noProof="0" dirty="0"/>
          </a:p>
        </p:txBody>
      </p:sp>
      <p:pic>
        <p:nvPicPr>
          <p:cNvPr id="21" name="Image 4" descr="icons/clock_w.png"/>
          <p:cNvPicPr>
            <a:picLocks noChangeAspect="1"/>
          </p:cNvPicPr>
          <p:nvPr/>
        </p:nvPicPr>
        <p:blipFill>
          <a:blip r:embed="rId6"/>
          <a:stretch>
            <a:fillRect/>
          </a:stretch>
        </p:blipFill>
        <p:spPr>
          <a:xfrm>
            <a:off x="909828" y="4338828"/>
            <a:ext cx="210312" cy="210312"/>
          </a:xfrm>
          <a:prstGeom prst="rect">
            <a:avLst/>
          </a:prstGeom>
        </p:spPr>
      </p:pic>
      <p:sp>
        <p:nvSpPr>
          <p:cNvPr id="22" name="Text 15"/>
          <p:cNvSpPr/>
          <p:nvPr/>
        </p:nvSpPr>
        <p:spPr>
          <a:xfrm>
            <a:off x="804672" y="4782312"/>
            <a:ext cx="3060192" cy="1124712"/>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Celeridade processual.</a:t>
            </a:r>
            <a:endParaRPr lang="pt-BR" sz="1200" noProof="0" dirty="0"/>
          </a:p>
        </p:txBody>
      </p:sp>
      <p:sp>
        <p:nvSpPr>
          <p:cNvPr id="23" name="Shape 16"/>
          <p:cNvSpPr/>
          <p:nvPr/>
        </p:nvSpPr>
        <p:spPr>
          <a:xfrm>
            <a:off x="4340352" y="4014216"/>
            <a:ext cx="3517392" cy="2020824"/>
          </a:xfrm>
          <a:prstGeom prst="roundRect">
            <a:avLst>
              <a:gd name="adj" fmla="val 4072"/>
            </a:avLst>
          </a:prstGeom>
          <a:solidFill>
            <a:srgbClr val="F1F2F8"/>
          </a:solidFill>
          <a:ln w="9525">
            <a:solidFill>
              <a:srgbClr val="D8DAE8"/>
            </a:solidFill>
            <a:prstDash val="solid"/>
          </a:ln>
        </p:spPr>
        <p:txBody>
          <a:bodyPr/>
          <a:lstStyle/>
          <a:p>
            <a:endParaRPr lang="pt-BR" noProof="0" dirty="0"/>
          </a:p>
        </p:txBody>
      </p:sp>
      <p:sp>
        <p:nvSpPr>
          <p:cNvPr id="24" name="Shape 17"/>
          <p:cNvSpPr/>
          <p:nvPr/>
        </p:nvSpPr>
        <p:spPr>
          <a:xfrm>
            <a:off x="4578096" y="4233672"/>
            <a:ext cx="420624" cy="420624"/>
          </a:xfrm>
          <a:prstGeom prst="ellipse">
            <a:avLst/>
          </a:prstGeom>
          <a:solidFill>
            <a:srgbClr val="1B2260"/>
          </a:solidFill>
          <a:ln/>
        </p:spPr>
        <p:txBody>
          <a:bodyPr/>
          <a:lstStyle/>
          <a:p>
            <a:endParaRPr lang="pt-BR" noProof="0" dirty="0"/>
          </a:p>
        </p:txBody>
      </p:sp>
      <p:pic>
        <p:nvPicPr>
          <p:cNvPr id="25" name="Image 5" descr="icons/chart_w.png"/>
          <p:cNvPicPr>
            <a:picLocks noChangeAspect="1"/>
          </p:cNvPicPr>
          <p:nvPr/>
        </p:nvPicPr>
        <p:blipFill>
          <a:blip r:embed="rId7"/>
          <a:stretch>
            <a:fillRect/>
          </a:stretch>
        </p:blipFill>
        <p:spPr>
          <a:xfrm>
            <a:off x="4683252" y="4338828"/>
            <a:ext cx="210312" cy="210312"/>
          </a:xfrm>
          <a:prstGeom prst="rect">
            <a:avLst/>
          </a:prstGeom>
        </p:spPr>
      </p:pic>
      <p:sp>
        <p:nvSpPr>
          <p:cNvPr id="26" name="Text 18"/>
          <p:cNvSpPr/>
          <p:nvPr/>
        </p:nvSpPr>
        <p:spPr>
          <a:xfrm>
            <a:off x="4578096" y="4782312"/>
            <a:ext cx="3060192" cy="1124712"/>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Redução de litígios e custos processuais; respeito à economicidade.</a:t>
            </a:r>
            <a:endParaRPr lang="pt-BR" sz="1200" noProof="0" dirty="0"/>
          </a:p>
        </p:txBody>
      </p:sp>
      <p:pic>
        <p:nvPicPr>
          <p:cNvPr id="28" name="Imagem 27">
            <a:extLst>
              <a:ext uri="{FF2B5EF4-FFF2-40B4-BE49-F238E27FC236}">
                <a16:creationId xmlns:a16="http://schemas.microsoft.com/office/drawing/2014/main" id="{E1D3D39B-6D64-00BD-0E97-0270DAB482D8}"/>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0BFA9E3D-87AF-A538-1E1A-7A34DE7ECBF4}"/>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2" name="Imagem 31">
            <a:extLst>
              <a:ext uri="{FF2B5EF4-FFF2-40B4-BE49-F238E27FC236}">
                <a16:creationId xmlns:a16="http://schemas.microsoft.com/office/drawing/2014/main" id="{A4D365ED-C47E-0370-19E7-3679D69E8178}"/>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4" name="Imagem 33">
            <a:extLst>
              <a:ext uri="{FF2B5EF4-FFF2-40B4-BE49-F238E27FC236}">
                <a16:creationId xmlns:a16="http://schemas.microsoft.com/office/drawing/2014/main" id="{A72CD06C-0D90-8154-975C-5A3DD100676D}"/>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MEDIAÇÃO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Aplicação da mediação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29</a:t>
            </a:r>
            <a:endParaRPr lang="pt-BR" sz="900" noProof="0" dirty="0"/>
          </a:p>
        </p:txBody>
      </p:sp>
      <p:sp>
        <p:nvSpPr>
          <p:cNvPr id="7" name="Shape 4"/>
          <p:cNvSpPr/>
          <p:nvPr/>
        </p:nvSpPr>
        <p:spPr>
          <a:xfrm>
            <a:off x="822960" y="1896952"/>
            <a:ext cx="530352" cy="530352"/>
          </a:xfrm>
          <a:prstGeom prst="ellipse">
            <a:avLst/>
          </a:prstGeom>
          <a:solidFill>
            <a:srgbClr val="26348C"/>
          </a:solidFill>
          <a:ln/>
        </p:spPr>
        <p:txBody>
          <a:bodyPr/>
          <a:lstStyle/>
          <a:p>
            <a:endParaRPr lang="pt-BR" noProof="0" dirty="0"/>
          </a:p>
        </p:txBody>
      </p:sp>
      <p:pic>
        <p:nvPicPr>
          <p:cNvPr id="8" name="Image 1" descr="icons/balance_w.png"/>
          <p:cNvPicPr>
            <a:picLocks noChangeAspect="1"/>
          </p:cNvPicPr>
          <p:nvPr/>
        </p:nvPicPr>
        <p:blipFill>
          <a:blip r:embed="rId3"/>
          <a:stretch>
            <a:fillRect/>
          </a:stretch>
        </p:blipFill>
        <p:spPr>
          <a:xfrm>
            <a:off x="950244" y="2024236"/>
            <a:ext cx="275783" cy="275783"/>
          </a:xfrm>
          <a:prstGeom prst="rect">
            <a:avLst/>
          </a:prstGeom>
        </p:spPr>
      </p:pic>
      <p:sp>
        <p:nvSpPr>
          <p:cNvPr id="9" name="Text 5"/>
          <p:cNvSpPr/>
          <p:nvPr/>
        </p:nvSpPr>
        <p:spPr>
          <a:xfrm>
            <a:off x="1609344" y="1911096"/>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Proporcionalidade</a:t>
            </a:r>
            <a:endParaRPr lang="pt-BR" sz="1500" noProof="0" dirty="0"/>
          </a:p>
        </p:txBody>
      </p:sp>
      <p:sp>
        <p:nvSpPr>
          <p:cNvPr id="10" name="Text 6"/>
          <p:cNvSpPr/>
          <p:nvPr/>
        </p:nvSpPr>
        <p:spPr>
          <a:xfrm>
            <a:off x="1609344" y="2185416"/>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Observância à proporcionalidade, à natureza e à gravidade da infração: possibilidade de realização de mediação.</a:t>
            </a:r>
            <a:endParaRPr lang="pt-BR" sz="1250" noProof="0" dirty="0"/>
          </a:p>
        </p:txBody>
      </p:sp>
      <p:sp>
        <p:nvSpPr>
          <p:cNvPr id="11" name="Shape 7"/>
          <p:cNvSpPr/>
          <p:nvPr/>
        </p:nvSpPr>
        <p:spPr>
          <a:xfrm>
            <a:off x="822960" y="3195400"/>
            <a:ext cx="530352" cy="530352"/>
          </a:xfrm>
          <a:prstGeom prst="ellipse">
            <a:avLst/>
          </a:prstGeom>
          <a:solidFill>
            <a:srgbClr val="E7A71F"/>
          </a:solidFill>
          <a:ln/>
        </p:spPr>
        <p:txBody>
          <a:bodyPr/>
          <a:lstStyle/>
          <a:p>
            <a:endParaRPr lang="pt-BR" noProof="0" dirty="0"/>
          </a:p>
        </p:txBody>
      </p:sp>
      <p:pic>
        <p:nvPicPr>
          <p:cNvPr id="12" name="Image 2" descr="icons/usercheck_w.png"/>
          <p:cNvPicPr>
            <a:picLocks noChangeAspect="1"/>
          </p:cNvPicPr>
          <p:nvPr/>
        </p:nvPicPr>
        <p:blipFill>
          <a:blip r:embed="rId4"/>
          <a:stretch>
            <a:fillRect/>
          </a:stretch>
        </p:blipFill>
        <p:spPr>
          <a:xfrm>
            <a:off x="950244" y="3322684"/>
            <a:ext cx="275783" cy="275783"/>
          </a:xfrm>
          <a:prstGeom prst="rect">
            <a:avLst/>
          </a:prstGeom>
        </p:spPr>
      </p:pic>
      <p:sp>
        <p:nvSpPr>
          <p:cNvPr id="13" name="Text 8"/>
          <p:cNvSpPr/>
          <p:nvPr/>
        </p:nvSpPr>
        <p:spPr>
          <a:xfrm>
            <a:off x="1609344" y="3209544"/>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Adesão voluntária</a:t>
            </a:r>
            <a:endParaRPr lang="pt-BR" sz="1500" noProof="0" dirty="0"/>
          </a:p>
        </p:txBody>
      </p:sp>
      <p:sp>
        <p:nvSpPr>
          <p:cNvPr id="14" name="Text 9"/>
          <p:cNvSpPr/>
          <p:nvPr/>
        </p:nvSpPr>
        <p:spPr>
          <a:xfrm>
            <a:off x="1609344" y="3483864"/>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Adesão voluntária dos envolvidos.</a:t>
            </a:r>
            <a:endParaRPr lang="pt-BR" sz="1250" noProof="0" dirty="0"/>
          </a:p>
        </p:txBody>
      </p:sp>
      <p:sp>
        <p:nvSpPr>
          <p:cNvPr id="15" name="Shape 10"/>
          <p:cNvSpPr/>
          <p:nvPr/>
        </p:nvSpPr>
        <p:spPr>
          <a:xfrm>
            <a:off x="822960" y="4493848"/>
            <a:ext cx="530352" cy="530352"/>
          </a:xfrm>
          <a:prstGeom prst="ellipse">
            <a:avLst/>
          </a:prstGeom>
          <a:solidFill>
            <a:srgbClr val="901F4D"/>
          </a:solidFill>
          <a:ln/>
        </p:spPr>
        <p:txBody>
          <a:bodyPr/>
          <a:lstStyle/>
          <a:p>
            <a:endParaRPr lang="pt-BR" noProof="0" dirty="0"/>
          </a:p>
        </p:txBody>
      </p:sp>
      <p:pic>
        <p:nvPicPr>
          <p:cNvPr id="16" name="Image 3" descr="icons/usershield_w.png"/>
          <p:cNvPicPr>
            <a:picLocks noChangeAspect="1"/>
          </p:cNvPicPr>
          <p:nvPr/>
        </p:nvPicPr>
        <p:blipFill>
          <a:blip r:embed="rId5"/>
          <a:stretch>
            <a:fillRect/>
          </a:stretch>
        </p:blipFill>
        <p:spPr>
          <a:xfrm>
            <a:off x="950244" y="4621132"/>
            <a:ext cx="275783" cy="275783"/>
          </a:xfrm>
          <a:prstGeom prst="rect">
            <a:avLst/>
          </a:prstGeom>
        </p:spPr>
      </p:pic>
      <p:sp>
        <p:nvSpPr>
          <p:cNvPr id="17" name="Text 11"/>
          <p:cNvSpPr/>
          <p:nvPr/>
        </p:nvSpPr>
        <p:spPr>
          <a:xfrm>
            <a:off x="1609344" y="4507992"/>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Condução pela Corregedoria-Geral</a:t>
            </a:r>
            <a:endParaRPr lang="pt-BR" sz="1500" noProof="0" dirty="0"/>
          </a:p>
        </p:txBody>
      </p:sp>
      <p:sp>
        <p:nvSpPr>
          <p:cNvPr id="18" name="Text 12"/>
          <p:cNvSpPr/>
          <p:nvPr/>
        </p:nvSpPr>
        <p:spPr>
          <a:xfrm>
            <a:off x="1609344" y="4782312"/>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Imparcialidade diante da situação.</a:t>
            </a:r>
            <a:endParaRPr lang="pt-BR" sz="1250" noProof="0" dirty="0"/>
          </a:p>
        </p:txBody>
      </p:sp>
      <p:pic>
        <p:nvPicPr>
          <p:cNvPr id="20" name="Imagem 19">
            <a:extLst>
              <a:ext uri="{FF2B5EF4-FFF2-40B4-BE49-F238E27FC236}">
                <a16:creationId xmlns:a16="http://schemas.microsoft.com/office/drawing/2014/main" id="{13A6F45D-34BA-6ACA-796E-DD74EA8D432E}"/>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392BF5BE-41B1-ACA9-801E-A0BB04195AEE}"/>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B5DDF5D0-E39B-6BB7-8393-FA5AA63924CF}"/>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65B63B10-1C85-622B-956F-F2588327CF64}"/>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MEDIAÇÃO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Aplicação da mediação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30</a:t>
            </a:r>
            <a:endParaRPr lang="pt-BR" sz="900" noProof="0" dirty="0"/>
          </a:p>
        </p:txBody>
      </p:sp>
      <p:sp>
        <p:nvSpPr>
          <p:cNvPr id="7" name="Shape 4"/>
          <p:cNvSpPr/>
          <p:nvPr/>
        </p:nvSpPr>
        <p:spPr>
          <a:xfrm>
            <a:off x="822960" y="1828800"/>
            <a:ext cx="530352" cy="530352"/>
          </a:xfrm>
          <a:prstGeom prst="ellipse">
            <a:avLst/>
          </a:prstGeom>
          <a:solidFill>
            <a:srgbClr val="26348C"/>
          </a:solidFill>
          <a:ln/>
        </p:spPr>
        <p:txBody>
          <a:bodyPr/>
          <a:lstStyle/>
          <a:p>
            <a:endParaRPr lang="pt-BR" noProof="0" dirty="0"/>
          </a:p>
        </p:txBody>
      </p:sp>
      <p:pic>
        <p:nvPicPr>
          <p:cNvPr id="8" name="Image 1" descr="icons/comments_w.png"/>
          <p:cNvPicPr>
            <a:picLocks noChangeAspect="1"/>
          </p:cNvPicPr>
          <p:nvPr/>
        </p:nvPicPr>
        <p:blipFill>
          <a:blip r:embed="rId3"/>
          <a:stretch>
            <a:fillRect/>
          </a:stretch>
        </p:blipFill>
        <p:spPr>
          <a:xfrm>
            <a:off x="950244" y="1956084"/>
            <a:ext cx="275783" cy="275783"/>
          </a:xfrm>
          <a:prstGeom prst="rect">
            <a:avLst/>
          </a:prstGeom>
        </p:spPr>
      </p:pic>
      <p:sp>
        <p:nvSpPr>
          <p:cNvPr id="9" name="Text 5"/>
          <p:cNvSpPr/>
          <p:nvPr/>
        </p:nvSpPr>
        <p:spPr>
          <a:xfrm>
            <a:off x="1609344" y="1773936"/>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Participação ativa e diálogo aberto</a:t>
            </a:r>
            <a:endParaRPr lang="pt-BR" sz="1500" noProof="0" dirty="0"/>
          </a:p>
        </p:txBody>
      </p:sp>
      <p:sp>
        <p:nvSpPr>
          <p:cNvPr id="10" name="Text 6"/>
          <p:cNvSpPr/>
          <p:nvPr/>
        </p:nvSpPr>
        <p:spPr>
          <a:xfrm>
            <a:off x="1609344" y="2048256"/>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Construção de solução capaz de atender às necessidades das partes.</a:t>
            </a:r>
            <a:endParaRPr lang="pt-BR" sz="1250" noProof="0" dirty="0"/>
          </a:p>
        </p:txBody>
      </p:sp>
      <p:sp>
        <p:nvSpPr>
          <p:cNvPr id="11" name="Shape 7"/>
          <p:cNvSpPr/>
          <p:nvPr/>
        </p:nvSpPr>
        <p:spPr>
          <a:xfrm>
            <a:off x="822960" y="3090672"/>
            <a:ext cx="530352" cy="530352"/>
          </a:xfrm>
          <a:prstGeom prst="ellipse">
            <a:avLst/>
          </a:prstGeom>
          <a:solidFill>
            <a:srgbClr val="E7A71F"/>
          </a:solidFill>
          <a:ln/>
        </p:spPr>
        <p:txBody>
          <a:bodyPr/>
          <a:lstStyle/>
          <a:p>
            <a:endParaRPr lang="pt-BR" noProof="0" dirty="0"/>
          </a:p>
        </p:txBody>
      </p:sp>
      <p:pic>
        <p:nvPicPr>
          <p:cNvPr id="12" name="Image 2" descr="icons/signature_w.png"/>
          <p:cNvPicPr>
            <a:picLocks noChangeAspect="1"/>
          </p:cNvPicPr>
          <p:nvPr/>
        </p:nvPicPr>
        <p:blipFill>
          <a:blip r:embed="rId4"/>
          <a:stretch>
            <a:fillRect/>
          </a:stretch>
        </p:blipFill>
        <p:spPr>
          <a:xfrm>
            <a:off x="950244" y="3217956"/>
            <a:ext cx="275783" cy="275783"/>
          </a:xfrm>
          <a:prstGeom prst="rect">
            <a:avLst/>
          </a:prstGeom>
        </p:spPr>
      </p:pic>
      <p:sp>
        <p:nvSpPr>
          <p:cNvPr id="13" name="Text 8"/>
          <p:cNvSpPr/>
          <p:nvPr/>
        </p:nvSpPr>
        <p:spPr>
          <a:xfrm>
            <a:off x="1609344" y="3035808"/>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Termo de entendimento</a:t>
            </a:r>
            <a:endParaRPr lang="pt-BR" sz="1500" noProof="0" dirty="0"/>
          </a:p>
        </p:txBody>
      </p:sp>
      <p:sp>
        <p:nvSpPr>
          <p:cNvPr id="14" name="Text 9"/>
          <p:cNvSpPr/>
          <p:nvPr/>
        </p:nvSpPr>
        <p:spPr>
          <a:xfrm>
            <a:off x="1609344" y="3310128"/>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Acordo firmado entre as partes sobre os passos seguintes a serem tomados pelos envolvidos.</a:t>
            </a:r>
            <a:endParaRPr lang="pt-BR" sz="1250" noProof="0" dirty="0"/>
          </a:p>
        </p:txBody>
      </p:sp>
      <p:sp>
        <p:nvSpPr>
          <p:cNvPr id="15" name="Shape 10"/>
          <p:cNvSpPr/>
          <p:nvPr/>
        </p:nvSpPr>
        <p:spPr>
          <a:xfrm>
            <a:off x="566928" y="4709160"/>
            <a:ext cx="11064240" cy="868680"/>
          </a:xfrm>
          <a:prstGeom prst="roundRect">
            <a:avLst>
              <a:gd name="adj" fmla="val 9474"/>
            </a:avLst>
          </a:prstGeom>
          <a:solidFill>
            <a:srgbClr val="FAE9E9"/>
          </a:solidFill>
          <a:ln w="9525">
            <a:solidFill>
              <a:srgbClr val="EBC7C7"/>
            </a:solidFill>
            <a:prstDash val="solid"/>
          </a:ln>
        </p:spPr>
        <p:txBody>
          <a:bodyPr/>
          <a:lstStyle/>
          <a:p>
            <a:endParaRPr lang="pt-BR" noProof="0" dirty="0"/>
          </a:p>
        </p:txBody>
      </p:sp>
      <p:pic>
        <p:nvPicPr>
          <p:cNvPr id="16" name="Image 3" descr="icons/ban_r.png"/>
          <p:cNvPicPr>
            <a:picLocks noChangeAspect="1"/>
          </p:cNvPicPr>
          <p:nvPr/>
        </p:nvPicPr>
        <p:blipFill>
          <a:blip r:embed="rId5"/>
          <a:stretch>
            <a:fillRect/>
          </a:stretch>
        </p:blipFill>
        <p:spPr>
          <a:xfrm>
            <a:off x="786384" y="4978908"/>
            <a:ext cx="329184" cy="329184"/>
          </a:xfrm>
          <a:prstGeom prst="rect">
            <a:avLst/>
          </a:prstGeom>
        </p:spPr>
      </p:pic>
      <p:sp>
        <p:nvSpPr>
          <p:cNvPr id="17" name="Text 11"/>
          <p:cNvSpPr/>
          <p:nvPr/>
        </p:nvSpPr>
        <p:spPr>
          <a:xfrm>
            <a:off x="1252728" y="4764024"/>
            <a:ext cx="10149840" cy="758952"/>
          </a:xfrm>
          <a:prstGeom prst="rect">
            <a:avLst/>
          </a:prstGeom>
          <a:noFill/>
          <a:ln/>
        </p:spPr>
        <p:txBody>
          <a:bodyPr wrap="square" lIns="0" tIns="0" rIns="0" bIns="0" rtlCol="0" anchor="ctr"/>
          <a:lstStyle/>
          <a:p>
            <a:pPr marL="0" indent="0">
              <a:buNone/>
            </a:pPr>
            <a:r>
              <a:rPr lang="pt-BR" sz="1250" b="1" noProof="0" dirty="0">
                <a:solidFill>
                  <a:srgbClr val="8F1213"/>
                </a:solidFill>
                <a:latin typeface="Calibri" pitchFamily="34" charset="0"/>
                <a:ea typeface="Calibri" pitchFamily="34" charset="-122"/>
                <a:cs typeface="Calibri" pitchFamily="34" charset="-120"/>
              </a:rPr>
              <a:t>É vedada a adoção da mediação após a instauração de procedimento administrativo disciplinar ou de termo de ajustamento de conduta (art. 32, § 2º, da Resolução n. TC-302/2026).</a:t>
            </a:r>
            <a:endParaRPr lang="pt-BR" sz="1250" noProof="0" dirty="0"/>
          </a:p>
        </p:txBody>
      </p:sp>
      <p:pic>
        <p:nvPicPr>
          <p:cNvPr id="19" name="Imagem 18">
            <a:extLst>
              <a:ext uri="{FF2B5EF4-FFF2-40B4-BE49-F238E27FC236}">
                <a16:creationId xmlns:a16="http://schemas.microsoft.com/office/drawing/2014/main" id="{C00461BC-3EFA-AF7E-25FC-274769EA8435}"/>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1" name="Imagem 20">
            <a:extLst>
              <a:ext uri="{FF2B5EF4-FFF2-40B4-BE49-F238E27FC236}">
                <a16:creationId xmlns:a16="http://schemas.microsoft.com/office/drawing/2014/main" id="{DCEF8DAB-FCEE-A19D-86A9-DFEF0151DEEA}"/>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3" name="Imagem 22">
            <a:extLst>
              <a:ext uri="{FF2B5EF4-FFF2-40B4-BE49-F238E27FC236}">
                <a16:creationId xmlns:a16="http://schemas.microsoft.com/office/drawing/2014/main" id="{54F178F2-D68F-8ADB-55C7-E2E0E1612E0F}"/>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5" name="Imagem 24">
            <a:extLst>
              <a:ext uri="{FF2B5EF4-FFF2-40B4-BE49-F238E27FC236}">
                <a16:creationId xmlns:a16="http://schemas.microsoft.com/office/drawing/2014/main" id="{DEBF16AF-128E-DA88-919E-C60AF5FB1372}"/>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MEDIAÇÃO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Resultados e impactos da mediação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31</a:t>
            </a:r>
            <a:endParaRPr lang="pt-BR" sz="900" noProof="0" dirty="0"/>
          </a:p>
        </p:txBody>
      </p:sp>
      <p:sp>
        <p:nvSpPr>
          <p:cNvPr id="7" name="Shape 4"/>
          <p:cNvSpPr/>
          <p:nvPr/>
        </p:nvSpPr>
        <p:spPr>
          <a:xfrm>
            <a:off x="566928"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2048256"/>
            <a:ext cx="420624" cy="420624"/>
          </a:xfrm>
          <a:prstGeom prst="ellipse">
            <a:avLst/>
          </a:prstGeom>
          <a:solidFill>
            <a:srgbClr val="26348C"/>
          </a:solidFill>
          <a:ln/>
        </p:spPr>
        <p:txBody>
          <a:bodyPr/>
          <a:lstStyle/>
          <a:p>
            <a:endParaRPr lang="pt-BR" noProof="0" dirty="0"/>
          </a:p>
        </p:txBody>
      </p:sp>
      <p:pic>
        <p:nvPicPr>
          <p:cNvPr id="9" name="Image 1" descr="icons/check_w.png"/>
          <p:cNvPicPr>
            <a:picLocks noChangeAspect="1"/>
          </p:cNvPicPr>
          <p:nvPr/>
        </p:nvPicPr>
        <p:blipFill>
          <a:blip r:embed="rId3"/>
          <a:stretch>
            <a:fillRect/>
          </a:stretch>
        </p:blipFill>
        <p:spPr>
          <a:xfrm>
            <a:off x="909828" y="2153412"/>
            <a:ext cx="210312" cy="210312"/>
          </a:xfrm>
          <a:prstGeom prst="rect">
            <a:avLst/>
          </a:prstGeom>
        </p:spPr>
      </p:pic>
      <p:sp>
        <p:nvSpPr>
          <p:cNvPr id="10" name="Text 6"/>
          <p:cNvSpPr/>
          <p:nvPr/>
        </p:nvSpPr>
        <p:spPr>
          <a:xfrm>
            <a:off x="804672" y="2596896"/>
            <a:ext cx="4946904" cy="89611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Satisfação de ambas as partes com a solução alcançada.</a:t>
            </a:r>
            <a:endParaRPr lang="pt-BR" sz="1300" noProof="0" dirty="0"/>
          </a:p>
        </p:txBody>
      </p:sp>
      <p:sp>
        <p:nvSpPr>
          <p:cNvPr id="11" name="Shape 7"/>
          <p:cNvSpPr/>
          <p:nvPr/>
        </p:nvSpPr>
        <p:spPr>
          <a:xfrm>
            <a:off x="6227064"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2" name="Shape 8"/>
          <p:cNvSpPr/>
          <p:nvPr/>
        </p:nvSpPr>
        <p:spPr>
          <a:xfrm>
            <a:off x="6464808" y="2048256"/>
            <a:ext cx="420624" cy="420624"/>
          </a:xfrm>
          <a:prstGeom prst="ellipse">
            <a:avLst/>
          </a:prstGeom>
          <a:solidFill>
            <a:srgbClr val="E7A71F"/>
          </a:solidFill>
          <a:ln/>
        </p:spPr>
        <p:txBody>
          <a:bodyPr/>
          <a:lstStyle/>
          <a:p>
            <a:endParaRPr lang="pt-BR" noProof="0" dirty="0"/>
          </a:p>
        </p:txBody>
      </p:sp>
      <p:pic>
        <p:nvPicPr>
          <p:cNvPr id="13" name="Image 2" descr="icons/handshake_w.png"/>
          <p:cNvPicPr>
            <a:picLocks noChangeAspect="1"/>
          </p:cNvPicPr>
          <p:nvPr/>
        </p:nvPicPr>
        <p:blipFill>
          <a:blip r:embed="rId4"/>
          <a:stretch>
            <a:fillRect/>
          </a:stretch>
        </p:blipFill>
        <p:spPr>
          <a:xfrm>
            <a:off x="6569964" y="2153412"/>
            <a:ext cx="210312" cy="210312"/>
          </a:xfrm>
          <a:prstGeom prst="rect">
            <a:avLst/>
          </a:prstGeom>
        </p:spPr>
      </p:pic>
      <p:sp>
        <p:nvSpPr>
          <p:cNvPr id="14" name="Text 9"/>
          <p:cNvSpPr/>
          <p:nvPr/>
        </p:nvSpPr>
        <p:spPr>
          <a:xfrm>
            <a:off x="6464808" y="2596896"/>
            <a:ext cx="4946904" cy="89611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Resolução do conflito de forma amigável.</a:t>
            </a:r>
            <a:endParaRPr lang="pt-BR" sz="1300" noProof="0" dirty="0"/>
          </a:p>
        </p:txBody>
      </p:sp>
      <p:sp>
        <p:nvSpPr>
          <p:cNvPr id="15" name="Shape 10"/>
          <p:cNvSpPr/>
          <p:nvPr/>
        </p:nvSpPr>
        <p:spPr>
          <a:xfrm>
            <a:off x="566928"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6" name="Shape 11"/>
          <p:cNvSpPr/>
          <p:nvPr/>
        </p:nvSpPr>
        <p:spPr>
          <a:xfrm>
            <a:off x="804672" y="4096512"/>
            <a:ext cx="420624" cy="420624"/>
          </a:xfrm>
          <a:prstGeom prst="ellipse">
            <a:avLst/>
          </a:prstGeom>
          <a:solidFill>
            <a:srgbClr val="C21819"/>
          </a:solidFill>
          <a:ln/>
        </p:spPr>
        <p:txBody>
          <a:bodyPr/>
          <a:lstStyle/>
          <a:p>
            <a:endParaRPr lang="pt-BR" noProof="0" dirty="0"/>
          </a:p>
        </p:txBody>
      </p:sp>
      <p:pic>
        <p:nvPicPr>
          <p:cNvPr id="17" name="Image 3" descr="icons/heart_w.png"/>
          <p:cNvPicPr>
            <a:picLocks noChangeAspect="1"/>
          </p:cNvPicPr>
          <p:nvPr/>
        </p:nvPicPr>
        <p:blipFill>
          <a:blip r:embed="rId5"/>
          <a:stretch>
            <a:fillRect/>
          </a:stretch>
        </p:blipFill>
        <p:spPr>
          <a:xfrm>
            <a:off x="909828" y="4201668"/>
            <a:ext cx="210312" cy="210312"/>
          </a:xfrm>
          <a:prstGeom prst="rect">
            <a:avLst/>
          </a:prstGeom>
        </p:spPr>
      </p:pic>
      <p:sp>
        <p:nvSpPr>
          <p:cNvPr id="18" name="Text 12"/>
          <p:cNvSpPr/>
          <p:nvPr/>
        </p:nvSpPr>
        <p:spPr>
          <a:xfrm>
            <a:off x="804672" y="4645152"/>
            <a:ext cx="4946904" cy="89611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Restauração da relação; harmonia entre as partes.</a:t>
            </a:r>
            <a:endParaRPr lang="pt-BR" sz="1300" noProof="0" dirty="0"/>
          </a:p>
        </p:txBody>
      </p:sp>
      <p:sp>
        <p:nvSpPr>
          <p:cNvPr id="19" name="Shape 13"/>
          <p:cNvSpPr/>
          <p:nvPr/>
        </p:nvSpPr>
        <p:spPr>
          <a:xfrm>
            <a:off x="6227064"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20" name="Shape 14"/>
          <p:cNvSpPr/>
          <p:nvPr/>
        </p:nvSpPr>
        <p:spPr>
          <a:xfrm>
            <a:off x="6464808" y="4096512"/>
            <a:ext cx="420624" cy="420624"/>
          </a:xfrm>
          <a:prstGeom prst="ellipse">
            <a:avLst/>
          </a:prstGeom>
          <a:solidFill>
            <a:srgbClr val="901F4D"/>
          </a:solidFill>
          <a:ln/>
        </p:spPr>
        <p:txBody>
          <a:bodyPr/>
          <a:lstStyle/>
          <a:p>
            <a:endParaRPr lang="pt-BR" noProof="0" dirty="0"/>
          </a:p>
        </p:txBody>
      </p:sp>
      <p:pic>
        <p:nvPicPr>
          <p:cNvPr id="21" name="Image 4" descr="icons/chart_w.png"/>
          <p:cNvPicPr>
            <a:picLocks noChangeAspect="1"/>
          </p:cNvPicPr>
          <p:nvPr/>
        </p:nvPicPr>
        <p:blipFill>
          <a:blip r:embed="rId6"/>
          <a:stretch>
            <a:fillRect/>
          </a:stretch>
        </p:blipFill>
        <p:spPr>
          <a:xfrm>
            <a:off x="6569964" y="4201668"/>
            <a:ext cx="210312" cy="210312"/>
          </a:xfrm>
          <a:prstGeom prst="rect">
            <a:avLst/>
          </a:prstGeom>
        </p:spPr>
      </p:pic>
      <p:sp>
        <p:nvSpPr>
          <p:cNvPr id="22" name="Text 15"/>
          <p:cNvSpPr/>
          <p:nvPr/>
        </p:nvSpPr>
        <p:spPr>
          <a:xfrm>
            <a:off x="6464808" y="4645152"/>
            <a:ext cx="4946904" cy="89611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Impacto na cultura organizacional e na produtividade.</a:t>
            </a:r>
            <a:endParaRPr lang="pt-BR" sz="1300" noProof="0" dirty="0"/>
          </a:p>
        </p:txBody>
      </p:sp>
      <p:pic>
        <p:nvPicPr>
          <p:cNvPr id="24" name="Imagem 23">
            <a:extLst>
              <a:ext uri="{FF2B5EF4-FFF2-40B4-BE49-F238E27FC236}">
                <a16:creationId xmlns:a16="http://schemas.microsoft.com/office/drawing/2014/main" id="{8B6D5CB1-FAD6-2CB7-4FA1-8AE5E97F5551}"/>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18AFF213-02C5-7A20-44DF-AF602C107595}"/>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23D1F63D-8598-6435-DC9E-3C2DFE084B24}"/>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2" name="Imagem 31">
            <a:extLst>
              <a:ext uri="{FF2B5EF4-FFF2-40B4-BE49-F238E27FC236}">
                <a16:creationId xmlns:a16="http://schemas.microsoft.com/office/drawing/2014/main" id="{A29866F1-BF95-542A-C24A-7BBC9370CA9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2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749808" y="2286000"/>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05 • INSTRUMENTOS DE CONSENSUALISMO</a:t>
            </a:r>
            <a:endParaRPr lang="pt-BR" sz="1100" noProof="0" dirty="0"/>
          </a:p>
        </p:txBody>
      </p:sp>
      <p:sp>
        <p:nvSpPr>
          <p:cNvPr id="3" name="Text 1"/>
          <p:cNvSpPr/>
          <p:nvPr/>
        </p:nvSpPr>
        <p:spPr>
          <a:xfrm>
            <a:off x="731520" y="260604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Termo de Ajustamento de Conduta (TAC)</a:t>
            </a:r>
            <a:endParaRPr lang="pt-BR" sz="3800" noProof="0" dirty="0"/>
          </a:p>
        </p:txBody>
      </p:sp>
      <p:sp>
        <p:nvSpPr>
          <p:cNvPr id="4" name="Text 2"/>
          <p:cNvSpPr/>
          <p:nvPr/>
        </p:nvSpPr>
        <p:spPr>
          <a:xfrm>
            <a:off x="749808" y="379476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Arts. 9º a 11 da LCE n. 491/2010</a:t>
            </a:r>
          </a:p>
          <a:p>
            <a:pPr marL="0" indent="0">
              <a:buNone/>
            </a:pPr>
            <a:r>
              <a:rPr lang="pt-BR" sz="1500" noProof="0" dirty="0">
                <a:solidFill>
                  <a:srgbClr val="CDD3F2"/>
                </a:solidFill>
                <a:latin typeface="Calibri" pitchFamily="34" charset="0"/>
                <a:ea typeface="Calibri" pitchFamily="34" charset="-122"/>
                <a:cs typeface="Calibri" pitchFamily="34" charset="-120"/>
              </a:rPr>
              <a:t>Arts. 50 a 75 da Resolução N. TC-302/2026</a:t>
            </a:r>
            <a:endParaRPr lang="pt-BR" sz="15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32</a:t>
            </a:r>
            <a:endParaRPr lang="pt-BR" sz="900" noProof="0" dirty="0"/>
          </a:p>
        </p:txBody>
      </p:sp>
      <p:pic>
        <p:nvPicPr>
          <p:cNvPr id="7" name="Imagem 6">
            <a:extLst>
              <a:ext uri="{FF2B5EF4-FFF2-40B4-BE49-F238E27FC236}">
                <a16:creationId xmlns:a16="http://schemas.microsoft.com/office/drawing/2014/main" id="{80F7B1C8-1774-9123-D41E-A3F319CA7D7D}"/>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1" name="Imagem 10">
            <a:extLst>
              <a:ext uri="{FF2B5EF4-FFF2-40B4-BE49-F238E27FC236}">
                <a16:creationId xmlns:a16="http://schemas.microsoft.com/office/drawing/2014/main" id="{72D03714-D533-58C0-D573-88BB457252B4}"/>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TAC</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Termo de Ajustamento de Conduta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33</a:t>
            </a:r>
            <a:endParaRPr lang="pt-BR" sz="900" noProof="0" dirty="0"/>
          </a:p>
        </p:txBody>
      </p:sp>
      <p:sp>
        <p:nvSpPr>
          <p:cNvPr id="7" name="Shape 4"/>
          <p:cNvSpPr/>
          <p:nvPr/>
        </p:nvSpPr>
        <p:spPr>
          <a:xfrm>
            <a:off x="566928" y="1691640"/>
            <a:ext cx="5404104" cy="1243584"/>
          </a:xfrm>
          <a:prstGeom prst="roundRect">
            <a:avLst>
              <a:gd name="adj" fmla="val 6618"/>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911096"/>
            <a:ext cx="420624" cy="420624"/>
          </a:xfrm>
          <a:prstGeom prst="ellipse">
            <a:avLst/>
          </a:prstGeom>
          <a:solidFill>
            <a:srgbClr val="26348C"/>
          </a:solidFill>
          <a:ln/>
        </p:spPr>
        <p:txBody>
          <a:bodyPr/>
          <a:lstStyle/>
          <a:p>
            <a:endParaRPr lang="pt-BR" noProof="0" dirty="0"/>
          </a:p>
        </p:txBody>
      </p:sp>
      <p:pic>
        <p:nvPicPr>
          <p:cNvPr id="9" name="Image 1" descr="icons/tasks_w.png"/>
          <p:cNvPicPr>
            <a:picLocks noChangeAspect="1"/>
          </p:cNvPicPr>
          <p:nvPr/>
        </p:nvPicPr>
        <p:blipFill>
          <a:blip r:embed="rId3"/>
          <a:stretch>
            <a:fillRect/>
          </a:stretch>
        </p:blipFill>
        <p:spPr>
          <a:xfrm>
            <a:off x="909828" y="2016252"/>
            <a:ext cx="210312" cy="210312"/>
          </a:xfrm>
          <a:prstGeom prst="rect">
            <a:avLst/>
          </a:prstGeom>
        </p:spPr>
      </p:pic>
      <p:sp>
        <p:nvSpPr>
          <p:cNvPr id="10" name="Text 6"/>
          <p:cNvSpPr/>
          <p:nvPr/>
        </p:nvSpPr>
        <p:spPr>
          <a:xfrm>
            <a:off x="1412748" y="1993392"/>
            <a:ext cx="4946904" cy="310896"/>
          </a:xfrm>
          <a:prstGeom prst="rect">
            <a:avLst/>
          </a:prstGeom>
          <a:noFill/>
          <a:ln/>
        </p:spPr>
        <p:txBody>
          <a:bodyPr wrap="square" lIns="0" tIns="0" rIns="0" bIns="0" rtlCol="0" anchor="t"/>
          <a:lstStyle/>
          <a:p>
            <a:pPr marL="0" indent="0">
              <a:buNone/>
            </a:pPr>
            <a:r>
              <a:rPr lang="pt-BR" sz="1300" b="1" noProof="0" dirty="0">
                <a:solidFill>
                  <a:srgbClr val="26348C"/>
                </a:solidFill>
                <a:latin typeface="Arial" pitchFamily="34" charset="0"/>
                <a:ea typeface="Arial" pitchFamily="34" charset="-122"/>
                <a:cs typeface="Arial" pitchFamily="34" charset="-120"/>
              </a:rPr>
              <a:t>Apuração simplificada</a:t>
            </a:r>
            <a:endParaRPr lang="pt-BR" sz="1300" noProof="0" dirty="0"/>
          </a:p>
        </p:txBody>
      </p:sp>
      <p:sp>
        <p:nvSpPr>
          <p:cNvPr id="11" name="Text 7"/>
          <p:cNvSpPr/>
          <p:nvPr/>
        </p:nvSpPr>
        <p:spPr>
          <a:xfrm>
            <a:off x="804672" y="2469225"/>
            <a:ext cx="4946904" cy="36576"/>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Racionalizar os processos administrativos; eficiência e interesse público; desburocratizar a Administração Pública.</a:t>
            </a:r>
            <a:endParaRPr lang="pt-BR" sz="1150" noProof="0" dirty="0"/>
          </a:p>
        </p:txBody>
      </p:sp>
      <p:sp>
        <p:nvSpPr>
          <p:cNvPr id="12" name="Shape 8"/>
          <p:cNvSpPr/>
          <p:nvPr/>
        </p:nvSpPr>
        <p:spPr>
          <a:xfrm>
            <a:off x="6227064" y="1691640"/>
            <a:ext cx="5404104" cy="1243584"/>
          </a:xfrm>
          <a:prstGeom prst="roundRect">
            <a:avLst>
              <a:gd name="adj" fmla="val 6618"/>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1911096"/>
            <a:ext cx="420624" cy="420624"/>
          </a:xfrm>
          <a:prstGeom prst="ellipse">
            <a:avLst/>
          </a:prstGeom>
          <a:solidFill>
            <a:srgbClr val="E7A71F"/>
          </a:solidFill>
          <a:ln/>
        </p:spPr>
        <p:txBody>
          <a:bodyPr/>
          <a:lstStyle/>
          <a:p>
            <a:endParaRPr lang="pt-BR" noProof="0" dirty="0"/>
          </a:p>
        </p:txBody>
      </p:sp>
      <p:pic>
        <p:nvPicPr>
          <p:cNvPr id="14" name="Image 2" descr="icons/handshake_w.png"/>
          <p:cNvPicPr>
            <a:picLocks noChangeAspect="1"/>
          </p:cNvPicPr>
          <p:nvPr/>
        </p:nvPicPr>
        <p:blipFill>
          <a:blip r:embed="rId4"/>
          <a:stretch>
            <a:fillRect/>
          </a:stretch>
        </p:blipFill>
        <p:spPr>
          <a:xfrm>
            <a:off x="6569964" y="2016252"/>
            <a:ext cx="210312" cy="210312"/>
          </a:xfrm>
          <a:prstGeom prst="rect">
            <a:avLst/>
          </a:prstGeom>
        </p:spPr>
      </p:pic>
      <p:sp>
        <p:nvSpPr>
          <p:cNvPr id="15" name="Text 10"/>
          <p:cNvSpPr/>
          <p:nvPr/>
        </p:nvSpPr>
        <p:spPr>
          <a:xfrm>
            <a:off x="6990588" y="1993392"/>
            <a:ext cx="4946904" cy="310896"/>
          </a:xfrm>
          <a:prstGeom prst="rect">
            <a:avLst/>
          </a:prstGeom>
          <a:noFill/>
          <a:ln/>
        </p:spPr>
        <p:txBody>
          <a:bodyPr wrap="square" lIns="0" tIns="0" rIns="0" bIns="0" rtlCol="0" anchor="t"/>
          <a:lstStyle/>
          <a:p>
            <a:pPr marL="0" indent="0">
              <a:buNone/>
            </a:pPr>
            <a:r>
              <a:rPr lang="pt-BR" sz="1300" b="1" noProof="0" dirty="0">
                <a:solidFill>
                  <a:srgbClr val="26348C"/>
                </a:solidFill>
                <a:latin typeface="Arial" pitchFamily="34" charset="0"/>
                <a:ea typeface="Arial" pitchFamily="34" charset="-122"/>
                <a:cs typeface="Arial" pitchFamily="34" charset="-120"/>
              </a:rPr>
              <a:t>Resolução consensual de conflitos</a:t>
            </a:r>
            <a:endParaRPr lang="pt-BR" sz="1300" noProof="0" dirty="0"/>
          </a:p>
        </p:txBody>
      </p:sp>
      <p:sp>
        <p:nvSpPr>
          <p:cNvPr id="16" name="Text 11"/>
          <p:cNvSpPr/>
          <p:nvPr/>
        </p:nvSpPr>
        <p:spPr>
          <a:xfrm>
            <a:off x="6440424" y="2494587"/>
            <a:ext cx="4946904" cy="36576"/>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Alternativa consensual ao processo disciplinar punitivo.</a:t>
            </a:r>
            <a:endParaRPr lang="pt-BR" sz="1150" noProof="0" dirty="0"/>
          </a:p>
        </p:txBody>
      </p:sp>
      <p:sp>
        <p:nvSpPr>
          <p:cNvPr id="17" name="Shape 12"/>
          <p:cNvSpPr/>
          <p:nvPr/>
        </p:nvSpPr>
        <p:spPr>
          <a:xfrm>
            <a:off x="566928" y="3191256"/>
            <a:ext cx="5404104" cy="1243584"/>
          </a:xfrm>
          <a:prstGeom prst="roundRect">
            <a:avLst>
              <a:gd name="adj" fmla="val 6618"/>
            </a:avLst>
          </a:prstGeom>
          <a:solidFill>
            <a:srgbClr val="F1F2F8"/>
          </a:solidFill>
          <a:ln w="9525">
            <a:solidFill>
              <a:srgbClr val="D8DAE8"/>
            </a:solidFill>
            <a:prstDash val="solid"/>
          </a:ln>
        </p:spPr>
        <p:txBody>
          <a:bodyPr/>
          <a:lstStyle/>
          <a:p>
            <a:endParaRPr lang="pt-BR" noProof="0" dirty="0"/>
          </a:p>
        </p:txBody>
      </p:sp>
      <p:sp>
        <p:nvSpPr>
          <p:cNvPr id="18" name="Shape 13"/>
          <p:cNvSpPr/>
          <p:nvPr/>
        </p:nvSpPr>
        <p:spPr>
          <a:xfrm>
            <a:off x="804672" y="3410712"/>
            <a:ext cx="420624" cy="420624"/>
          </a:xfrm>
          <a:prstGeom prst="ellipse">
            <a:avLst/>
          </a:prstGeom>
          <a:solidFill>
            <a:srgbClr val="901F4D"/>
          </a:solidFill>
          <a:ln/>
        </p:spPr>
        <p:txBody>
          <a:bodyPr/>
          <a:lstStyle/>
          <a:p>
            <a:endParaRPr lang="pt-BR" noProof="0" dirty="0"/>
          </a:p>
        </p:txBody>
      </p:sp>
      <p:pic>
        <p:nvPicPr>
          <p:cNvPr id="19" name="Image 3" descr="icons/balance_w.png"/>
          <p:cNvPicPr>
            <a:picLocks noChangeAspect="1"/>
          </p:cNvPicPr>
          <p:nvPr/>
        </p:nvPicPr>
        <p:blipFill>
          <a:blip r:embed="rId5"/>
          <a:stretch>
            <a:fillRect/>
          </a:stretch>
        </p:blipFill>
        <p:spPr>
          <a:xfrm>
            <a:off x="909828" y="3515868"/>
            <a:ext cx="210312" cy="210312"/>
          </a:xfrm>
          <a:prstGeom prst="rect">
            <a:avLst/>
          </a:prstGeom>
        </p:spPr>
      </p:pic>
      <p:sp>
        <p:nvSpPr>
          <p:cNvPr id="20" name="Text 14"/>
          <p:cNvSpPr/>
          <p:nvPr/>
        </p:nvSpPr>
        <p:spPr>
          <a:xfrm>
            <a:off x="1389888" y="3557016"/>
            <a:ext cx="4946904" cy="310896"/>
          </a:xfrm>
          <a:prstGeom prst="rect">
            <a:avLst/>
          </a:prstGeom>
          <a:noFill/>
          <a:ln/>
        </p:spPr>
        <p:txBody>
          <a:bodyPr wrap="square" lIns="0" tIns="0" rIns="0" bIns="0" rtlCol="0" anchor="t"/>
          <a:lstStyle/>
          <a:p>
            <a:pPr marL="0" indent="0">
              <a:buNone/>
            </a:pPr>
            <a:r>
              <a:rPr lang="pt-BR" sz="1300" b="1" noProof="0" dirty="0">
                <a:solidFill>
                  <a:srgbClr val="26348C"/>
                </a:solidFill>
                <a:latin typeface="Arial" pitchFamily="34" charset="0"/>
                <a:ea typeface="Arial" pitchFamily="34" charset="-122"/>
                <a:cs typeface="Arial" pitchFamily="34" charset="-120"/>
              </a:rPr>
              <a:t>Infração de menor potencial ofensivo</a:t>
            </a:r>
            <a:endParaRPr lang="pt-BR" sz="1300" noProof="0" dirty="0"/>
          </a:p>
        </p:txBody>
      </p:sp>
      <p:sp>
        <p:nvSpPr>
          <p:cNvPr id="21" name="Text 15"/>
          <p:cNvSpPr/>
          <p:nvPr/>
        </p:nvSpPr>
        <p:spPr>
          <a:xfrm>
            <a:off x="804672" y="4032504"/>
            <a:ext cx="4946904" cy="36576"/>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Cabível apenas para condutas de menor potencial ofensivo.</a:t>
            </a:r>
            <a:endParaRPr lang="pt-BR" sz="1150" noProof="0" dirty="0"/>
          </a:p>
        </p:txBody>
      </p:sp>
      <p:sp>
        <p:nvSpPr>
          <p:cNvPr id="22" name="Shape 16"/>
          <p:cNvSpPr/>
          <p:nvPr/>
        </p:nvSpPr>
        <p:spPr>
          <a:xfrm>
            <a:off x="6227064" y="3191256"/>
            <a:ext cx="5404104" cy="1243584"/>
          </a:xfrm>
          <a:prstGeom prst="roundRect">
            <a:avLst>
              <a:gd name="adj" fmla="val 6618"/>
            </a:avLst>
          </a:prstGeom>
          <a:solidFill>
            <a:srgbClr val="F1F2F8"/>
          </a:solidFill>
          <a:ln w="9525">
            <a:solidFill>
              <a:srgbClr val="D8DAE8"/>
            </a:solidFill>
            <a:prstDash val="solid"/>
          </a:ln>
        </p:spPr>
        <p:txBody>
          <a:bodyPr/>
          <a:lstStyle/>
          <a:p>
            <a:endParaRPr lang="pt-BR" noProof="0" dirty="0"/>
          </a:p>
        </p:txBody>
      </p:sp>
      <p:sp>
        <p:nvSpPr>
          <p:cNvPr id="23" name="Shape 17"/>
          <p:cNvSpPr/>
          <p:nvPr/>
        </p:nvSpPr>
        <p:spPr>
          <a:xfrm>
            <a:off x="6464808" y="3410712"/>
            <a:ext cx="420624" cy="420624"/>
          </a:xfrm>
          <a:prstGeom prst="ellipse">
            <a:avLst/>
          </a:prstGeom>
          <a:solidFill>
            <a:srgbClr val="C21819"/>
          </a:solidFill>
          <a:ln/>
        </p:spPr>
        <p:txBody>
          <a:bodyPr/>
          <a:lstStyle/>
          <a:p>
            <a:endParaRPr lang="pt-BR" noProof="0" dirty="0"/>
          </a:p>
        </p:txBody>
      </p:sp>
      <p:pic>
        <p:nvPicPr>
          <p:cNvPr id="24" name="Image 4" descr="icons/usertie_w.png"/>
          <p:cNvPicPr>
            <a:picLocks noChangeAspect="1"/>
          </p:cNvPicPr>
          <p:nvPr/>
        </p:nvPicPr>
        <p:blipFill>
          <a:blip r:embed="rId6"/>
          <a:stretch>
            <a:fillRect/>
          </a:stretch>
        </p:blipFill>
        <p:spPr>
          <a:xfrm>
            <a:off x="6569964" y="3515868"/>
            <a:ext cx="210312" cy="210312"/>
          </a:xfrm>
          <a:prstGeom prst="rect">
            <a:avLst/>
          </a:prstGeom>
        </p:spPr>
      </p:pic>
      <p:sp>
        <p:nvSpPr>
          <p:cNvPr id="25" name="Text 18"/>
          <p:cNvSpPr/>
          <p:nvPr/>
        </p:nvSpPr>
        <p:spPr>
          <a:xfrm>
            <a:off x="6990588" y="3527859"/>
            <a:ext cx="4946904" cy="310896"/>
          </a:xfrm>
          <a:prstGeom prst="rect">
            <a:avLst/>
          </a:prstGeom>
          <a:noFill/>
          <a:ln/>
        </p:spPr>
        <p:txBody>
          <a:bodyPr wrap="square" lIns="0" tIns="0" rIns="0" bIns="0" rtlCol="0" anchor="t"/>
          <a:lstStyle/>
          <a:p>
            <a:pPr marL="0" indent="0">
              <a:buNone/>
            </a:pPr>
            <a:r>
              <a:rPr lang="pt-BR" sz="1300" b="1" noProof="0" dirty="0">
                <a:solidFill>
                  <a:srgbClr val="26348C"/>
                </a:solidFill>
                <a:latin typeface="Arial" pitchFamily="34" charset="0"/>
                <a:ea typeface="Arial" pitchFamily="34" charset="-122"/>
                <a:cs typeface="Arial" pitchFamily="34" charset="-120"/>
              </a:rPr>
              <a:t>Autoridade competente</a:t>
            </a:r>
            <a:endParaRPr lang="pt-BR" sz="1300" noProof="0" dirty="0"/>
          </a:p>
        </p:txBody>
      </p:sp>
      <p:sp>
        <p:nvSpPr>
          <p:cNvPr id="26" name="Text 19"/>
          <p:cNvSpPr/>
          <p:nvPr/>
        </p:nvSpPr>
        <p:spPr>
          <a:xfrm>
            <a:off x="6440424" y="4058211"/>
            <a:ext cx="4946904" cy="36576"/>
          </a:xfrm>
          <a:prstGeom prst="rect">
            <a:avLst/>
          </a:prstGeom>
          <a:noFill/>
          <a:ln/>
        </p:spPr>
        <p:txBody>
          <a:bodyPr wrap="square" lIns="0" tIns="0" rIns="0" bIns="0" rtlCol="0" anchor="t"/>
          <a:lstStyle/>
          <a:p>
            <a:pPr marL="0" indent="0">
              <a:buNone/>
            </a:pPr>
            <a:r>
              <a:rPr lang="pt-BR" sz="1150" noProof="0" dirty="0">
                <a:solidFill>
                  <a:srgbClr val="23264A"/>
                </a:solidFill>
                <a:latin typeface="Calibri" pitchFamily="34" charset="0"/>
                <a:ea typeface="Calibri" pitchFamily="34" charset="-122"/>
                <a:cs typeface="Calibri" pitchFamily="34" charset="-120"/>
              </a:rPr>
              <a:t>A competente para instaurar o PAD.</a:t>
            </a:r>
            <a:endParaRPr lang="pt-BR" sz="1150" noProof="0" dirty="0"/>
          </a:p>
        </p:txBody>
      </p:sp>
      <p:pic>
        <p:nvPicPr>
          <p:cNvPr id="28" name="Imagem 27">
            <a:extLst>
              <a:ext uri="{FF2B5EF4-FFF2-40B4-BE49-F238E27FC236}">
                <a16:creationId xmlns:a16="http://schemas.microsoft.com/office/drawing/2014/main" id="{66973A5A-6AFA-F66E-2B2F-B62EC25BDF62}"/>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3EA345F7-B68A-EB25-2152-CE08BC2A6EF7}"/>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2" name="Imagem 31">
            <a:extLst>
              <a:ext uri="{FF2B5EF4-FFF2-40B4-BE49-F238E27FC236}">
                <a16:creationId xmlns:a16="http://schemas.microsoft.com/office/drawing/2014/main" id="{61D3E2F7-CC8C-A624-92F4-F34C53AFD252}"/>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4" name="Imagem 33">
            <a:extLst>
              <a:ext uri="{FF2B5EF4-FFF2-40B4-BE49-F238E27FC236}">
                <a16:creationId xmlns:a16="http://schemas.microsoft.com/office/drawing/2014/main" id="{7E98B8AB-AEFA-E4DB-EBFB-6CB7D7AE953E}"/>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TAC</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Conduta de menor potencial ofensivo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34</a:t>
            </a:r>
            <a:endParaRPr lang="pt-BR" sz="900" noProof="0" dirty="0"/>
          </a:p>
        </p:txBody>
      </p:sp>
      <p:sp>
        <p:nvSpPr>
          <p:cNvPr id="7" name="Shape 4"/>
          <p:cNvSpPr/>
          <p:nvPr/>
        </p:nvSpPr>
        <p:spPr>
          <a:xfrm>
            <a:off x="566928" y="1920240"/>
            <a:ext cx="5404104" cy="3108960"/>
          </a:xfrm>
          <a:prstGeom prst="roundRect">
            <a:avLst>
              <a:gd name="adj" fmla="val 2647"/>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2139696"/>
            <a:ext cx="420624" cy="420624"/>
          </a:xfrm>
          <a:prstGeom prst="ellipse">
            <a:avLst/>
          </a:prstGeom>
          <a:solidFill>
            <a:srgbClr val="26348C"/>
          </a:solidFill>
          <a:ln/>
        </p:spPr>
        <p:txBody>
          <a:bodyPr/>
          <a:lstStyle/>
          <a:p>
            <a:endParaRPr lang="pt-BR" noProof="0" dirty="0"/>
          </a:p>
        </p:txBody>
      </p:sp>
      <p:pic>
        <p:nvPicPr>
          <p:cNvPr id="9" name="Image 1" descr="icons/usercheck_w.png"/>
          <p:cNvPicPr>
            <a:picLocks noChangeAspect="1"/>
          </p:cNvPicPr>
          <p:nvPr/>
        </p:nvPicPr>
        <p:blipFill>
          <a:blip r:embed="rId3"/>
          <a:stretch>
            <a:fillRect/>
          </a:stretch>
        </p:blipFill>
        <p:spPr>
          <a:xfrm>
            <a:off x="909828" y="2244852"/>
            <a:ext cx="210312" cy="210312"/>
          </a:xfrm>
          <a:prstGeom prst="rect">
            <a:avLst/>
          </a:prstGeom>
        </p:spPr>
      </p:pic>
      <p:sp>
        <p:nvSpPr>
          <p:cNvPr id="10" name="Text 6"/>
          <p:cNvSpPr/>
          <p:nvPr/>
        </p:nvSpPr>
        <p:spPr>
          <a:xfrm>
            <a:off x="804672" y="268833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Estatutários efetivos</a:t>
            </a:r>
            <a:endParaRPr lang="pt-BR" sz="1700" noProof="0" dirty="0"/>
          </a:p>
        </p:txBody>
      </p:sp>
      <p:sp>
        <p:nvSpPr>
          <p:cNvPr id="11" name="Text 7"/>
          <p:cNvSpPr/>
          <p:nvPr/>
        </p:nvSpPr>
        <p:spPr>
          <a:xfrm>
            <a:off x="804672" y="2999232"/>
            <a:ext cx="4946904" cy="1901952"/>
          </a:xfrm>
          <a:prstGeom prst="rect">
            <a:avLst/>
          </a:prstGeom>
          <a:noFill/>
          <a:ln/>
        </p:spPr>
        <p:txBody>
          <a:bodyPr wrap="square" lIns="0" tIns="0" rIns="0" bIns="0" rtlCol="0" anchor="t"/>
          <a:lstStyle/>
          <a:p>
            <a:r>
              <a:rPr lang="pt-BR" sz="1500" dirty="0">
                <a:solidFill>
                  <a:srgbClr val="3A3A3A"/>
                </a:solidFill>
                <a:ea typeface="Cambria" panose="02040503050406030204" pitchFamily="18" charset="0"/>
                <a:cs typeface="Calibri" pitchFamily="34" charset="-120"/>
              </a:rPr>
              <a:t>Cabível em infrações puníveis com </a:t>
            </a:r>
            <a:r>
              <a:rPr lang="pt-BR" sz="1500" b="1" dirty="0">
                <a:solidFill>
                  <a:srgbClr val="3A3A3A"/>
                </a:solidFill>
                <a:ea typeface="Cambria" panose="02040503050406030204" pitchFamily="18" charset="0"/>
                <a:cs typeface="Calibri" pitchFamily="34" charset="-120"/>
              </a:rPr>
              <a:t>a</a:t>
            </a:r>
            <a:r>
              <a:rPr lang="pt-BR" sz="1500" b="1" noProof="0" dirty="0" err="1">
                <a:solidFill>
                  <a:srgbClr val="23264A"/>
                </a:solidFill>
                <a:ea typeface="Calibri" pitchFamily="34" charset="-122"/>
                <a:cs typeface="Calibri" pitchFamily="34" charset="-120"/>
              </a:rPr>
              <a:t>dvertência</a:t>
            </a:r>
            <a:r>
              <a:rPr lang="pt-BR" sz="1500" b="1" noProof="0" dirty="0">
                <a:solidFill>
                  <a:srgbClr val="23264A"/>
                </a:solidFill>
                <a:ea typeface="Calibri" pitchFamily="34" charset="-122"/>
                <a:cs typeface="Calibri" pitchFamily="34" charset="-120"/>
              </a:rPr>
              <a:t> </a:t>
            </a:r>
            <a:r>
              <a:rPr lang="pt-BR" sz="1500" noProof="0" dirty="0">
                <a:solidFill>
                  <a:srgbClr val="23264A"/>
                </a:solidFill>
                <a:ea typeface="Calibri" pitchFamily="34" charset="-122"/>
                <a:cs typeface="Calibri" pitchFamily="34" charset="-120"/>
              </a:rPr>
              <a:t>e </a:t>
            </a:r>
            <a:r>
              <a:rPr lang="pt-BR" sz="1500" b="1" noProof="0" dirty="0">
                <a:solidFill>
                  <a:srgbClr val="23264A"/>
                </a:solidFill>
                <a:ea typeface="Calibri" pitchFamily="34" charset="-122"/>
                <a:cs typeface="Calibri" pitchFamily="34" charset="-120"/>
              </a:rPr>
              <a:t>suspensão</a:t>
            </a:r>
            <a:r>
              <a:rPr lang="pt-BR" sz="1500" noProof="0" dirty="0">
                <a:solidFill>
                  <a:srgbClr val="23264A"/>
                </a:solidFill>
                <a:ea typeface="Calibri" pitchFamily="34" charset="-122"/>
                <a:cs typeface="Calibri" pitchFamily="34" charset="-120"/>
              </a:rPr>
              <a:t> </a:t>
            </a:r>
            <a:r>
              <a:rPr lang="pt-BR" sz="1500" dirty="0">
                <a:solidFill>
                  <a:srgbClr val="3A3A3A"/>
                </a:solidFill>
                <a:ea typeface="Cambria" panose="02040503050406030204" pitchFamily="18" charset="0"/>
                <a:cs typeface="Calibri" pitchFamily="34" charset="-120"/>
              </a:rPr>
              <a:t>até 15 dias (art. 9º da LCE 491/2010) ou até 30 dias no âmbito do TCE/SC (art.  da LCE n. 855/2024, c/c Cap. II Res. N. TC-302/2026) </a:t>
            </a:r>
            <a:endParaRPr lang="pt-BR" sz="1500" dirty="0">
              <a:ea typeface="Cambria" panose="02040503050406030204" pitchFamily="18" charset="0"/>
            </a:endParaRPr>
          </a:p>
          <a:p>
            <a:pPr marL="0" indent="0">
              <a:buNone/>
            </a:pPr>
            <a:endParaRPr lang="pt-BR" sz="1500" noProof="0" dirty="0"/>
          </a:p>
        </p:txBody>
      </p:sp>
      <p:sp>
        <p:nvSpPr>
          <p:cNvPr id="12" name="Shape 8"/>
          <p:cNvSpPr/>
          <p:nvPr/>
        </p:nvSpPr>
        <p:spPr>
          <a:xfrm>
            <a:off x="6227064" y="1920240"/>
            <a:ext cx="5404104" cy="3108960"/>
          </a:xfrm>
          <a:prstGeom prst="roundRect">
            <a:avLst>
              <a:gd name="adj" fmla="val 2647"/>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2139696"/>
            <a:ext cx="420624" cy="420624"/>
          </a:xfrm>
          <a:prstGeom prst="ellipse">
            <a:avLst/>
          </a:prstGeom>
          <a:solidFill>
            <a:srgbClr val="E7A71F"/>
          </a:solidFill>
          <a:ln/>
        </p:spPr>
        <p:txBody>
          <a:bodyPr/>
          <a:lstStyle/>
          <a:p>
            <a:endParaRPr lang="pt-BR" noProof="0" dirty="0"/>
          </a:p>
        </p:txBody>
      </p:sp>
      <p:pic>
        <p:nvPicPr>
          <p:cNvPr id="14" name="Image 2" descr="icons/idcard_w.png"/>
          <p:cNvPicPr>
            <a:picLocks noChangeAspect="1"/>
          </p:cNvPicPr>
          <p:nvPr/>
        </p:nvPicPr>
        <p:blipFill>
          <a:blip r:embed="rId4"/>
          <a:stretch>
            <a:fillRect/>
          </a:stretch>
        </p:blipFill>
        <p:spPr>
          <a:xfrm>
            <a:off x="6569964" y="2244852"/>
            <a:ext cx="210312" cy="210312"/>
          </a:xfrm>
          <a:prstGeom prst="rect">
            <a:avLst/>
          </a:prstGeom>
        </p:spPr>
      </p:pic>
      <p:sp>
        <p:nvSpPr>
          <p:cNvPr id="15" name="Text 10"/>
          <p:cNvSpPr/>
          <p:nvPr/>
        </p:nvSpPr>
        <p:spPr>
          <a:xfrm>
            <a:off x="6464808" y="268833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Comissionados</a:t>
            </a:r>
            <a:endParaRPr lang="pt-BR" sz="1700" noProof="0" dirty="0"/>
          </a:p>
        </p:txBody>
      </p:sp>
      <p:sp>
        <p:nvSpPr>
          <p:cNvPr id="16" name="Text 11"/>
          <p:cNvSpPr/>
          <p:nvPr/>
        </p:nvSpPr>
        <p:spPr>
          <a:xfrm>
            <a:off x="6464808" y="2999232"/>
            <a:ext cx="4946904" cy="1901952"/>
          </a:xfrm>
          <a:prstGeom prst="rect">
            <a:avLst/>
          </a:prstGeom>
          <a:noFill/>
          <a:ln/>
        </p:spPr>
        <p:txBody>
          <a:bodyPr wrap="square" lIns="0" tIns="0" rIns="0" bIns="0" rtlCol="0" anchor="t"/>
          <a:lstStyle/>
          <a:p>
            <a:r>
              <a:rPr lang="pt-BR" sz="1500">
                <a:solidFill>
                  <a:srgbClr val="3A3A3A"/>
                </a:solidFill>
                <a:ea typeface="Cambria" panose="02040503050406030204" pitchFamily="18" charset="0"/>
                <a:cs typeface="Calibri" pitchFamily="34" charset="-120"/>
              </a:rPr>
              <a:t>Cabível somente em </a:t>
            </a:r>
            <a:r>
              <a:rPr lang="pt-BR" sz="1500" dirty="0">
                <a:solidFill>
                  <a:srgbClr val="3A3A3A"/>
                </a:solidFill>
                <a:ea typeface="Cambria" panose="02040503050406030204" pitchFamily="18" charset="0"/>
                <a:cs typeface="Calibri" pitchFamily="34" charset="-120"/>
              </a:rPr>
              <a:t>infrações puníveis com </a:t>
            </a:r>
            <a:r>
              <a:rPr lang="pt-BR" sz="1500" b="1" dirty="0">
                <a:solidFill>
                  <a:srgbClr val="3A3A3A"/>
                </a:solidFill>
                <a:ea typeface="Cambria" panose="02040503050406030204" pitchFamily="18" charset="0"/>
                <a:cs typeface="Calibri" pitchFamily="34" charset="-120"/>
              </a:rPr>
              <a:t>a</a:t>
            </a:r>
            <a:r>
              <a:rPr lang="pt-BR" sz="1500" b="1" noProof="0" dirty="0" err="1">
                <a:solidFill>
                  <a:srgbClr val="23264A"/>
                </a:solidFill>
                <a:latin typeface="Calibri" pitchFamily="34" charset="0"/>
                <a:ea typeface="Calibri" pitchFamily="34" charset="-122"/>
                <a:cs typeface="Calibri" pitchFamily="34" charset="-120"/>
              </a:rPr>
              <a:t>dvertência</a:t>
            </a:r>
            <a:endParaRPr lang="pt-BR" sz="1500" b="1" noProof="0" dirty="0"/>
          </a:p>
        </p:txBody>
      </p:sp>
      <p:pic>
        <p:nvPicPr>
          <p:cNvPr id="18" name="Imagem 17">
            <a:extLst>
              <a:ext uri="{FF2B5EF4-FFF2-40B4-BE49-F238E27FC236}">
                <a16:creationId xmlns:a16="http://schemas.microsoft.com/office/drawing/2014/main" id="{B585139F-98C6-70E4-83BE-AE34D95D2AF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D5D8E98D-5B2D-94C4-D3C0-6D1EAC57860A}"/>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E2063698-FF9D-A1A9-797C-7C9DA42822F1}"/>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3378B7C4-77F3-C6C9-73CD-B7F5DCED1A8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TAC</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Competência para celebração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35</a:t>
            </a:r>
            <a:endParaRPr lang="pt-BR" sz="900" noProof="0" dirty="0"/>
          </a:p>
        </p:txBody>
      </p:sp>
      <p:sp>
        <p:nvSpPr>
          <p:cNvPr id="7" name="Text 4"/>
          <p:cNvSpPr/>
          <p:nvPr/>
        </p:nvSpPr>
        <p:spPr>
          <a:xfrm>
            <a:off x="603504" y="1600200"/>
            <a:ext cx="10881360" cy="329184"/>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Pode ser proposto por:</a:t>
            </a:r>
            <a:endParaRPr lang="pt-BR" sz="1500" noProof="0" dirty="0"/>
          </a:p>
        </p:txBody>
      </p:sp>
      <p:sp>
        <p:nvSpPr>
          <p:cNvPr id="8" name="Shape 5"/>
          <p:cNvSpPr/>
          <p:nvPr/>
        </p:nvSpPr>
        <p:spPr>
          <a:xfrm>
            <a:off x="566928" y="2103120"/>
            <a:ext cx="3517392" cy="3291840"/>
          </a:xfrm>
          <a:prstGeom prst="roundRect">
            <a:avLst>
              <a:gd name="adj" fmla="val 2500"/>
            </a:avLst>
          </a:prstGeom>
          <a:solidFill>
            <a:srgbClr val="F1F2F8"/>
          </a:solidFill>
          <a:ln w="9525">
            <a:solidFill>
              <a:srgbClr val="D8DAE8"/>
            </a:solidFill>
            <a:prstDash val="solid"/>
          </a:ln>
        </p:spPr>
        <p:txBody>
          <a:bodyPr/>
          <a:lstStyle/>
          <a:p>
            <a:endParaRPr lang="pt-BR" noProof="0" dirty="0"/>
          </a:p>
        </p:txBody>
      </p:sp>
      <p:sp>
        <p:nvSpPr>
          <p:cNvPr id="9" name="Shape 6"/>
          <p:cNvSpPr/>
          <p:nvPr/>
        </p:nvSpPr>
        <p:spPr>
          <a:xfrm>
            <a:off x="804672" y="2322576"/>
            <a:ext cx="420624" cy="420624"/>
          </a:xfrm>
          <a:prstGeom prst="ellipse">
            <a:avLst/>
          </a:prstGeom>
          <a:solidFill>
            <a:srgbClr val="26348C"/>
          </a:solidFill>
          <a:ln/>
        </p:spPr>
        <p:txBody>
          <a:bodyPr/>
          <a:lstStyle/>
          <a:p>
            <a:endParaRPr lang="pt-BR" noProof="0" dirty="0"/>
          </a:p>
        </p:txBody>
      </p:sp>
      <p:pic>
        <p:nvPicPr>
          <p:cNvPr id="10" name="Image 1" descr="icons/usertie_w.png"/>
          <p:cNvPicPr>
            <a:picLocks noChangeAspect="1"/>
          </p:cNvPicPr>
          <p:nvPr/>
        </p:nvPicPr>
        <p:blipFill>
          <a:blip r:embed="rId3"/>
          <a:stretch>
            <a:fillRect/>
          </a:stretch>
        </p:blipFill>
        <p:spPr>
          <a:xfrm>
            <a:off x="909828" y="2427732"/>
            <a:ext cx="210312" cy="210312"/>
          </a:xfrm>
          <a:prstGeom prst="rect">
            <a:avLst/>
          </a:prstGeom>
        </p:spPr>
      </p:pic>
      <p:sp>
        <p:nvSpPr>
          <p:cNvPr id="11" name="Text 7"/>
          <p:cNvSpPr/>
          <p:nvPr/>
        </p:nvSpPr>
        <p:spPr>
          <a:xfrm>
            <a:off x="804672" y="2871216"/>
            <a:ext cx="3060192" cy="310896"/>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Autoridade instauradora</a:t>
            </a:r>
            <a:endParaRPr lang="pt-BR" sz="1400" noProof="0" dirty="0"/>
          </a:p>
        </p:txBody>
      </p:sp>
      <p:sp>
        <p:nvSpPr>
          <p:cNvPr id="12" name="Text 8"/>
          <p:cNvSpPr/>
          <p:nvPr/>
        </p:nvSpPr>
        <p:spPr>
          <a:xfrm>
            <a:off x="804672" y="3182112"/>
            <a:ext cx="3060192" cy="20848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A qualquer tempo.</a:t>
            </a:r>
            <a:endParaRPr lang="pt-BR" sz="1300" noProof="0" dirty="0"/>
          </a:p>
        </p:txBody>
      </p:sp>
      <p:sp>
        <p:nvSpPr>
          <p:cNvPr id="13" name="Shape 9"/>
          <p:cNvSpPr/>
          <p:nvPr/>
        </p:nvSpPr>
        <p:spPr>
          <a:xfrm>
            <a:off x="4340352" y="2103120"/>
            <a:ext cx="3517392" cy="3291840"/>
          </a:xfrm>
          <a:prstGeom prst="roundRect">
            <a:avLst>
              <a:gd name="adj" fmla="val 2500"/>
            </a:avLst>
          </a:prstGeom>
          <a:solidFill>
            <a:srgbClr val="F1F2F8"/>
          </a:solidFill>
          <a:ln w="9525">
            <a:solidFill>
              <a:srgbClr val="D8DAE8"/>
            </a:solidFill>
            <a:prstDash val="solid"/>
          </a:ln>
        </p:spPr>
        <p:txBody>
          <a:bodyPr/>
          <a:lstStyle/>
          <a:p>
            <a:endParaRPr lang="pt-BR" noProof="0" dirty="0"/>
          </a:p>
        </p:txBody>
      </p:sp>
      <p:sp>
        <p:nvSpPr>
          <p:cNvPr id="14" name="Shape 10"/>
          <p:cNvSpPr/>
          <p:nvPr/>
        </p:nvSpPr>
        <p:spPr>
          <a:xfrm>
            <a:off x="4578096" y="2322576"/>
            <a:ext cx="420624" cy="420624"/>
          </a:xfrm>
          <a:prstGeom prst="ellipse">
            <a:avLst/>
          </a:prstGeom>
          <a:solidFill>
            <a:srgbClr val="E7A71F"/>
          </a:solidFill>
          <a:ln/>
        </p:spPr>
        <p:txBody>
          <a:bodyPr/>
          <a:lstStyle/>
          <a:p>
            <a:endParaRPr lang="pt-BR" noProof="0" dirty="0"/>
          </a:p>
        </p:txBody>
      </p:sp>
      <p:pic>
        <p:nvPicPr>
          <p:cNvPr id="15" name="Image 2" descr="icons/usershield_w.png"/>
          <p:cNvPicPr>
            <a:picLocks noChangeAspect="1"/>
          </p:cNvPicPr>
          <p:nvPr/>
        </p:nvPicPr>
        <p:blipFill>
          <a:blip r:embed="rId4"/>
          <a:stretch>
            <a:fillRect/>
          </a:stretch>
        </p:blipFill>
        <p:spPr>
          <a:xfrm>
            <a:off x="4683252" y="2427732"/>
            <a:ext cx="210312" cy="210312"/>
          </a:xfrm>
          <a:prstGeom prst="rect">
            <a:avLst/>
          </a:prstGeom>
        </p:spPr>
      </p:pic>
      <p:sp>
        <p:nvSpPr>
          <p:cNvPr id="16" name="Text 11"/>
          <p:cNvSpPr/>
          <p:nvPr/>
        </p:nvSpPr>
        <p:spPr>
          <a:xfrm>
            <a:off x="4578096" y="2871216"/>
            <a:ext cx="3060192" cy="310896"/>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Acusado</a:t>
            </a:r>
            <a:endParaRPr lang="pt-BR" sz="1400" noProof="0" dirty="0"/>
          </a:p>
        </p:txBody>
      </p:sp>
      <p:sp>
        <p:nvSpPr>
          <p:cNvPr id="17" name="Text 12"/>
          <p:cNvSpPr/>
          <p:nvPr/>
        </p:nvSpPr>
        <p:spPr>
          <a:xfrm>
            <a:off x="4578096" y="3182112"/>
            <a:ext cx="3060192" cy="20848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Até 10 dias após a notificação prévia (art. 50, § 2º, da Resolução N. TC-302/2026).</a:t>
            </a:r>
            <a:endParaRPr lang="pt-BR" sz="1300" noProof="0" dirty="0"/>
          </a:p>
        </p:txBody>
      </p:sp>
      <p:sp>
        <p:nvSpPr>
          <p:cNvPr id="18" name="Shape 13"/>
          <p:cNvSpPr/>
          <p:nvPr/>
        </p:nvSpPr>
        <p:spPr>
          <a:xfrm>
            <a:off x="8113776" y="2103120"/>
            <a:ext cx="3517392" cy="3291840"/>
          </a:xfrm>
          <a:prstGeom prst="roundRect">
            <a:avLst>
              <a:gd name="adj" fmla="val 2500"/>
            </a:avLst>
          </a:prstGeom>
          <a:solidFill>
            <a:srgbClr val="F1F2F8"/>
          </a:solidFill>
          <a:ln w="9525">
            <a:solidFill>
              <a:srgbClr val="D8DAE8"/>
            </a:solidFill>
            <a:prstDash val="solid"/>
          </a:ln>
        </p:spPr>
        <p:txBody>
          <a:bodyPr/>
          <a:lstStyle/>
          <a:p>
            <a:endParaRPr lang="pt-BR" noProof="0" dirty="0"/>
          </a:p>
        </p:txBody>
      </p:sp>
      <p:sp>
        <p:nvSpPr>
          <p:cNvPr id="19" name="Shape 14"/>
          <p:cNvSpPr/>
          <p:nvPr/>
        </p:nvSpPr>
        <p:spPr>
          <a:xfrm>
            <a:off x="8351520" y="2322576"/>
            <a:ext cx="420624" cy="420624"/>
          </a:xfrm>
          <a:prstGeom prst="ellipse">
            <a:avLst/>
          </a:prstGeom>
          <a:solidFill>
            <a:srgbClr val="901F4D"/>
          </a:solidFill>
          <a:ln/>
        </p:spPr>
        <p:txBody>
          <a:bodyPr/>
          <a:lstStyle/>
          <a:p>
            <a:endParaRPr lang="pt-BR" noProof="0" dirty="0"/>
          </a:p>
        </p:txBody>
      </p:sp>
      <p:pic>
        <p:nvPicPr>
          <p:cNvPr id="20" name="Image 3" descr="icons/users_w.png"/>
          <p:cNvPicPr>
            <a:picLocks noChangeAspect="1"/>
          </p:cNvPicPr>
          <p:nvPr/>
        </p:nvPicPr>
        <p:blipFill>
          <a:blip r:embed="rId5"/>
          <a:stretch>
            <a:fillRect/>
          </a:stretch>
        </p:blipFill>
        <p:spPr>
          <a:xfrm>
            <a:off x="8456676" y="2427732"/>
            <a:ext cx="210312" cy="210312"/>
          </a:xfrm>
          <a:prstGeom prst="rect">
            <a:avLst/>
          </a:prstGeom>
        </p:spPr>
      </p:pic>
      <p:sp>
        <p:nvSpPr>
          <p:cNvPr id="21" name="Text 15"/>
          <p:cNvSpPr/>
          <p:nvPr/>
        </p:nvSpPr>
        <p:spPr>
          <a:xfrm>
            <a:off x="8351520" y="2871216"/>
            <a:ext cx="3060192" cy="310896"/>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Comissão processante</a:t>
            </a:r>
            <a:endParaRPr lang="pt-BR" sz="1400" noProof="0" dirty="0"/>
          </a:p>
        </p:txBody>
      </p:sp>
      <p:sp>
        <p:nvSpPr>
          <p:cNvPr id="22" name="Text 16"/>
          <p:cNvSpPr/>
          <p:nvPr/>
        </p:nvSpPr>
        <p:spPr>
          <a:xfrm>
            <a:off x="8351520" y="3182112"/>
            <a:ext cx="3060192" cy="20848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Até o relatório final.</a:t>
            </a:r>
            <a:endParaRPr lang="pt-BR" sz="1300" noProof="0" dirty="0"/>
          </a:p>
        </p:txBody>
      </p:sp>
      <p:pic>
        <p:nvPicPr>
          <p:cNvPr id="24" name="Imagem 23">
            <a:extLst>
              <a:ext uri="{FF2B5EF4-FFF2-40B4-BE49-F238E27FC236}">
                <a16:creationId xmlns:a16="http://schemas.microsoft.com/office/drawing/2014/main" id="{0ECED7D4-1AAE-7705-54DC-CADB640E29CD}"/>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63922A81-007C-E7CA-9F33-CAA1C4969E85}"/>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01E347A0-CBA8-8B91-1C5D-6B6B15447DB7}"/>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0" name="Imagem 29">
            <a:extLst>
              <a:ext uri="{FF2B5EF4-FFF2-40B4-BE49-F238E27FC236}">
                <a16:creationId xmlns:a16="http://schemas.microsoft.com/office/drawing/2014/main" id="{FB7D72A4-F6F5-019C-3170-CBFFC0E9B392}"/>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TAC</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Restrições da LCE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36</a:t>
            </a:r>
            <a:endParaRPr lang="pt-BR" sz="900" noProof="0" dirty="0"/>
          </a:p>
        </p:txBody>
      </p:sp>
      <p:sp>
        <p:nvSpPr>
          <p:cNvPr id="7" name="Shape 4"/>
          <p:cNvSpPr/>
          <p:nvPr/>
        </p:nvSpPr>
        <p:spPr>
          <a:xfrm>
            <a:off x="566928" y="1600200"/>
            <a:ext cx="11064240" cy="4526280"/>
          </a:xfrm>
          <a:prstGeom prst="roundRect">
            <a:avLst>
              <a:gd name="adj" fmla="val 202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856232"/>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85623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874520"/>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Art. 10. Constituem requisitos para o ajustamento de conduta:</a:t>
            </a:r>
            <a:endParaRPr lang="pt-BR" sz="1300" noProof="0" dirty="0"/>
          </a:p>
        </p:txBody>
      </p:sp>
      <p:sp>
        <p:nvSpPr>
          <p:cNvPr id="11" name="Text 8"/>
          <p:cNvSpPr/>
          <p:nvPr/>
        </p:nvSpPr>
        <p:spPr>
          <a:xfrm>
            <a:off x="896112" y="2441448"/>
            <a:ext cx="10405872" cy="3502152"/>
          </a:xfrm>
          <a:prstGeom prst="rect">
            <a:avLst/>
          </a:prstGeom>
          <a:noFill/>
          <a:ln/>
        </p:spPr>
        <p:txBody>
          <a:bodyPr wrap="square" lIns="0" tIns="0" rIns="0" bIns="0" rtlCol="0" anchor="t"/>
          <a:lstStyle/>
          <a:p>
            <a:pPr marL="0" indent="0">
              <a:spcAft>
                <a:spcPts val="700"/>
              </a:spcAft>
              <a:buNone/>
            </a:pPr>
            <a:r>
              <a:rPr lang="pt-BR" sz="1200" i="1" noProof="0" dirty="0">
                <a:solidFill>
                  <a:srgbClr val="23264A"/>
                </a:solidFill>
                <a:latin typeface="Calibri" pitchFamily="34" charset="0"/>
                <a:ea typeface="Calibri" pitchFamily="34" charset="-122"/>
                <a:cs typeface="Calibri" pitchFamily="34" charset="-120"/>
              </a:rPr>
              <a:t>I – inexistência de dolo ou má-fé na conduta do servidor infrator;</a:t>
            </a:r>
            <a:endParaRPr lang="pt-BR" sz="1200" noProof="0" dirty="0"/>
          </a:p>
          <a:p>
            <a:pPr marL="0" indent="0">
              <a:spcAft>
                <a:spcPts val="700"/>
              </a:spcAft>
              <a:buNone/>
            </a:pPr>
            <a:r>
              <a:rPr lang="pt-BR" sz="1200" i="1" noProof="0" dirty="0">
                <a:solidFill>
                  <a:srgbClr val="23264A"/>
                </a:solidFill>
                <a:latin typeface="Calibri" pitchFamily="34" charset="0"/>
                <a:ea typeface="Calibri" pitchFamily="34" charset="-122"/>
                <a:cs typeface="Calibri" pitchFamily="34" charset="-120"/>
              </a:rPr>
              <a:t>II – inexistência de dano ao erário ou prejuízo às partes, ou uma vez verificado, ter sido prontamente reparado pelo servidor;</a:t>
            </a:r>
            <a:endParaRPr lang="pt-BR" sz="1200" noProof="0" dirty="0"/>
          </a:p>
          <a:p>
            <a:pPr marL="0" indent="0">
              <a:spcAft>
                <a:spcPts val="700"/>
              </a:spcAft>
              <a:buNone/>
            </a:pPr>
            <a:r>
              <a:rPr lang="pt-BR" sz="1200" i="1" noProof="0" dirty="0">
                <a:solidFill>
                  <a:srgbClr val="23264A"/>
                </a:solidFill>
                <a:latin typeface="Calibri" pitchFamily="34" charset="0"/>
                <a:ea typeface="Calibri" pitchFamily="34" charset="-122"/>
                <a:cs typeface="Calibri" pitchFamily="34" charset="-120"/>
              </a:rPr>
              <a:t>III – que o histórico funcional do servidor lhe abone a conduta precedente; e</a:t>
            </a:r>
            <a:endParaRPr lang="pt-BR" sz="1200" noProof="0" dirty="0"/>
          </a:p>
          <a:p>
            <a:pPr marL="0" indent="0">
              <a:spcAft>
                <a:spcPts val="1000"/>
              </a:spcAft>
              <a:buNone/>
            </a:pPr>
            <a:r>
              <a:rPr lang="pt-BR" sz="1200" i="1" noProof="0" dirty="0">
                <a:solidFill>
                  <a:srgbClr val="23264A"/>
                </a:solidFill>
                <a:latin typeface="Calibri" pitchFamily="34" charset="0"/>
                <a:ea typeface="Calibri" pitchFamily="34" charset="-122"/>
                <a:cs typeface="Calibri" pitchFamily="34" charset="-120"/>
              </a:rPr>
              <a:t>IV – o servidor não poderá estar em estágio probatório.</a:t>
            </a:r>
            <a:endParaRPr lang="pt-BR" sz="1200" noProof="0" dirty="0"/>
          </a:p>
          <a:p>
            <a:pPr marL="0" indent="0">
              <a:buNone/>
            </a:pPr>
            <a:r>
              <a:rPr lang="pt-BR" sz="1200" b="1" i="1" noProof="0" dirty="0">
                <a:solidFill>
                  <a:srgbClr val="23264A"/>
                </a:solidFill>
                <a:latin typeface="Calibri" pitchFamily="34" charset="0"/>
                <a:ea typeface="Calibri" pitchFamily="34" charset="-122"/>
                <a:cs typeface="Calibri" pitchFamily="34" charset="-120"/>
              </a:rPr>
              <a:t>Parágrafo único. Não se admitirá o ajustamento de conduta caso tenha sido o servidor beneficiado anteriormente, no prazo de 3 (três) anos, com a medida alternativa de procedimento disciplinar e de punição.</a:t>
            </a:r>
            <a:endParaRPr lang="pt-BR" sz="1200" noProof="0" dirty="0"/>
          </a:p>
        </p:txBody>
      </p:sp>
      <p:pic>
        <p:nvPicPr>
          <p:cNvPr id="13" name="Imagem 12">
            <a:extLst>
              <a:ext uri="{FF2B5EF4-FFF2-40B4-BE49-F238E27FC236}">
                <a16:creationId xmlns:a16="http://schemas.microsoft.com/office/drawing/2014/main" id="{ABA46AF0-4295-032F-99AD-D22279BFB20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64D578A1-6E74-A186-3434-9D8FA79CA17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7" name="Imagem 16">
            <a:extLst>
              <a:ext uri="{FF2B5EF4-FFF2-40B4-BE49-F238E27FC236}">
                <a16:creationId xmlns:a16="http://schemas.microsoft.com/office/drawing/2014/main" id="{DCF0257A-269C-0709-B682-E0344EC164E5}"/>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9" name="Imagem 18">
            <a:extLst>
              <a:ext uri="{FF2B5EF4-FFF2-40B4-BE49-F238E27FC236}">
                <a16:creationId xmlns:a16="http://schemas.microsoft.com/office/drawing/2014/main" id="{FBEC8476-F14F-1EE6-25E7-CC66F537E0B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TAC</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Publicação, prescrição e descumprimento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37</a:t>
            </a:r>
            <a:endParaRPr lang="pt-BR" sz="900" noProof="0" dirty="0"/>
          </a:p>
        </p:txBody>
      </p:sp>
      <p:sp>
        <p:nvSpPr>
          <p:cNvPr id="7" name="Shape 4"/>
          <p:cNvSpPr/>
          <p:nvPr/>
        </p:nvSpPr>
        <p:spPr>
          <a:xfrm>
            <a:off x="822960" y="1842606"/>
            <a:ext cx="530352" cy="530352"/>
          </a:xfrm>
          <a:prstGeom prst="ellipse">
            <a:avLst/>
          </a:prstGeom>
          <a:solidFill>
            <a:srgbClr val="26348C"/>
          </a:solidFill>
          <a:ln/>
        </p:spPr>
        <p:txBody>
          <a:bodyPr/>
          <a:lstStyle/>
          <a:p>
            <a:endParaRPr lang="pt-BR" noProof="0" dirty="0"/>
          </a:p>
        </p:txBody>
      </p:sp>
      <p:pic>
        <p:nvPicPr>
          <p:cNvPr id="8" name="Image 1" descr="icons/bullhorn_w.png"/>
          <p:cNvPicPr>
            <a:picLocks noChangeAspect="1"/>
          </p:cNvPicPr>
          <p:nvPr/>
        </p:nvPicPr>
        <p:blipFill>
          <a:blip r:embed="rId3"/>
          <a:stretch>
            <a:fillRect/>
          </a:stretch>
        </p:blipFill>
        <p:spPr>
          <a:xfrm>
            <a:off x="950244" y="1969890"/>
            <a:ext cx="275783" cy="275783"/>
          </a:xfrm>
          <a:prstGeom prst="rect">
            <a:avLst/>
          </a:prstGeom>
        </p:spPr>
      </p:pic>
      <p:sp>
        <p:nvSpPr>
          <p:cNvPr id="9" name="Text 5"/>
          <p:cNvSpPr/>
          <p:nvPr/>
        </p:nvSpPr>
        <p:spPr>
          <a:xfrm>
            <a:off x="1609344" y="1865376"/>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Publicação de extrato do acordo?</a:t>
            </a:r>
            <a:endParaRPr lang="pt-BR" sz="1500" noProof="0" dirty="0"/>
          </a:p>
        </p:txBody>
      </p:sp>
      <p:sp>
        <p:nvSpPr>
          <p:cNvPr id="10" name="Text 6"/>
          <p:cNvSpPr/>
          <p:nvPr/>
        </p:nvSpPr>
        <p:spPr>
          <a:xfrm>
            <a:off x="1609344" y="2139696"/>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O Termo de Ajustamento de Conduta </a:t>
            </a:r>
            <a:r>
              <a:rPr lang="pt-BR" sz="1250" b="1" u="sng" noProof="0" dirty="0">
                <a:solidFill>
                  <a:srgbClr val="23264A"/>
                </a:solidFill>
                <a:latin typeface="Calibri" pitchFamily="34" charset="0"/>
                <a:ea typeface="Calibri" pitchFamily="34" charset="-122"/>
                <a:cs typeface="Calibri" pitchFamily="34" charset="-120"/>
              </a:rPr>
              <a:t>não</a:t>
            </a:r>
            <a:r>
              <a:rPr lang="pt-BR" sz="1250" noProof="0" dirty="0">
                <a:solidFill>
                  <a:srgbClr val="23264A"/>
                </a:solidFill>
                <a:latin typeface="Calibri" pitchFamily="34" charset="0"/>
                <a:ea typeface="Calibri" pitchFamily="34" charset="-122"/>
                <a:cs typeface="Calibri" pitchFamily="34" charset="-120"/>
              </a:rPr>
              <a:t> será objeto de publicação oficial (art. 69 da Resolução N. TC-302/2026).</a:t>
            </a:r>
            <a:endParaRPr lang="pt-BR" sz="1250" noProof="0" dirty="0"/>
          </a:p>
        </p:txBody>
      </p:sp>
      <p:sp>
        <p:nvSpPr>
          <p:cNvPr id="11" name="Shape 7"/>
          <p:cNvSpPr/>
          <p:nvPr/>
        </p:nvSpPr>
        <p:spPr>
          <a:xfrm>
            <a:off x="822960" y="3141054"/>
            <a:ext cx="530352" cy="530352"/>
          </a:xfrm>
          <a:prstGeom prst="ellipse">
            <a:avLst/>
          </a:prstGeom>
          <a:solidFill>
            <a:srgbClr val="E7A71F"/>
          </a:solidFill>
          <a:ln/>
        </p:spPr>
        <p:txBody>
          <a:bodyPr/>
          <a:lstStyle/>
          <a:p>
            <a:endParaRPr lang="pt-BR" noProof="0" dirty="0"/>
          </a:p>
        </p:txBody>
      </p:sp>
      <p:pic>
        <p:nvPicPr>
          <p:cNvPr id="12" name="Image 2" descr="icons/hourglass_w.png"/>
          <p:cNvPicPr>
            <a:picLocks noChangeAspect="1"/>
          </p:cNvPicPr>
          <p:nvPr/>
        </p:nvPicPr>
        <p:blipFill>
          <a:blip r:embed="rId4"/>
          <a:stretch>
            <a:fillRect/>
          </a:stretch>
        </p:blipFill>
        <p:spPr>
          <a:xfrm>
            <a:off x="950244" y="3268338"/>
            <a:ext cx="275783" cy="275783"/>
          </a:xfrm>
          <a:prstGeom prst="rect">
            <a:avLst/>
          </a:prstGeom>
        </p:spPr>
      </p:pic>
      <p:sp>
        <p:nvSpPr>
          <p:cNvPr id="13" name="Text 8"/>
          <p:cNvSpPr/>
          <p:nvPr/>
        </p:nvSpPr>
        <p:spPr>
          <a:xfrm>
            <a:off x="1609344" y="3163824"/>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Prescrição suspensa</a:t>
            </a:r>
            <a:endParaRPr lang="pt-BR" sz="1500" noProof="0" dirty="0"/>
          </a:p>
        </p:txBody>
      </p:sp>
      <p:sp>
        <p:nvSpPr>
          <p:cNvPr id="14" name="Text 9"/>
          <p:cNvSpPr/>
          <p:nvPr/>
        </p:nvSpPr>
        <p:spPr>
          <a:xfrm>
            <a:off x="1609344" y="3438144"/>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Até a declaração de cumprimento das condições acordadas (art. 199 do CC).</a:t>
            </a:r>
            <a:endParaRPr lang="pt-BR" sz="1250" noProof="0" dirty="0"/>
          </a:p>
        </p:txBody>
      </p:sp>
      <p:sp>
        <p:nvSpPr>
          <p:cNvPr id="15" name="Shape 10"/>
          <p:cNvSpPr/>
          <p:nvPr/>
        </p:nvSpPr>
        <p:spPr>
          <a:xfrm>
            <a:off x="822960" y="4439502"/>
            <a:ext cx="530352" cy="530352"/>
          </a:xfrm>
          <a:prstGeom prst="ellipse">
            <a:avLst/>
          </a:prstGeom>
          <a:solidFill>
            <a:srgbClr val="C21819"/>
          </a:solidFill>
          <a:ln/>
        </p:spPr>
        <p:txBody>
          <a:bodyPr/>
          <a:lstStyle/>
          <a:p>
            <a:endParaRPr lang="pt-BR" noProof="0" dirty="0"/>
          </a:p>
        </p:txBody>
      </p:sp>
      <p:pic>
        <p:nvPicPr>
          <p:cNvPr id="16" name="Image 3" descr="icons/warn_w.png"/>
          <p:cNvPicPr>
            <a:picLocks noChangeAspect="1"/>
          </p:cNvPicPr>
          <p:nvPr/>
        </p:nvPicPr>
        <p:blipFill>
          <a:blip r:embed="rId5"/>
          <a:stretch>
            <a:fillRect/>
          </a:stretch>
        </p:blipFill>
        <p:spPr>
          <a:xfrm>
            <a:off x="950244" y="4566786"/>
            <a:ext cx="275783" cy="275783"/>
          </a:xfrm>
          <a:prstGeom prst="rect">
            <a:avLst/>
          </a:prstGeom>
        </p:spPr>
      </p:pic>
      <p:sp>
        <p:nvSpPr>
          <p:cNvPr id="17" name="Text 11"/>
          <p:cNvSpPr/>
          <p:nvPr/>
        </p:nvSpPr>
        <p:spPr>
          <a:xfrm>
            <a:off x="1609344" y="4462272"/>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Descumprimento do TAC</a:t>
            </a:r>
            <a:endParaRPr lang="pt-BR" sz="1500" noProof="0" dirty="0"/>
          </a:p>
        </p:txBody>
      </p:sp>
      <p:sp>
        <p:nvSpPr>
          <p:cNvPr id="18" name="Text 12"/>
          <p:cNvSpPr/>
          <p:nvPr/>
        </p:nvSpPr>
        <p:spPr>
          <a:xfrm>
            <a:off x="1609344" y="4736592"/>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Caracteriza falta funcional – art. 137, III, 8, da Lei nº 6.745/1985.</a:t>
            </a:r>
            <a:endParaRPr lang="pt-BR" sz="1250" noProof="0" dirty="0"/>
          </a:p>
        </p:txBody>
      </p:sp>
      <p:pic>
        <p:nvPicPr>
          <p:cNvPr id="20" name="Imagem 19">
            <a:extLst>
              <a:ext uri="{FF2B5EF4-FFF2-40B4-BE49-F238E27FC236}">
                <a16:creationId xmlns:a16="http://schemas.microsoft.com/office/drawing/2014/main" id="{7BA2CD53-DD7C-86B0-97B0-E77FC6F39733}"/>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7EC5CE60-F519-F2DC-08DC-090F82DA1D94}"/>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43FD1F9D-1107-6F21-6EDD-61AD502A7895}"/>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D247561A-11EC-F522-56EB-BC48EF01FE1B}"/>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ECFD694-226B-2DF1-001C-73786B58FBC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9DC17F09-8840-D641-55C4-D3563A749111}"/>
              </a:ext>
            </a:extLst>
          </p:cNvPr>
          <p:cNvSpPr/>
          <p:nvPr/>
        </p:nvSpPr>
        <p:spPr>
          <a:xfrm>
            <a:off x="749808" y="2286000"/>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05 • INSTRUMENTOS DE CONSENSUALISMO</a:t>
            </a:r>
            <a:endParaRPr lang="pt-BR" sz="1100" noProof="0" dirty="0"/>
          </a:p>
        </p:txBody>
      </p:sp>
      <p:sp>
        <p:nvSpPr>
          <p:cNvPr id="3" name="Text 1">
            <a:extLst>
              <a:ext uri="{FF2B5EF4-FFF2-40B4-BE49-F238E27FC236}">
                <a16:creationId xmlns:a16="http://schemas.microsoft.com/office/drawing/2014/main" id="{95A3B63F-B8C1-C24D-21F2-4470B76784BA}"/>
              </a:ext>
            </a:extLst>
          </p:cNvPr>
          <p:cNvSpPr/>
          <p:nvPr/>
        </p:nvSpPr>
        <p:spPr>
          <a:xfrm>
            <a:off x="731520" y="260604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Termo Circunstanciado Administrativo (TCA)</a:t>
            </a:r>
            <a:endParaRPr lang="pt-BR" sz="3800" noProof="0" dirty="0"/>
          </a:p>
        </p:txBody>
      </p:sp>
      <p:sp>
        <p:nvSpPr>
          <p:cNvPr id="4" name="Text 2">
            <a:extLst>
              <a:ext uri="{FF2B5EF4-FFF2-40B4-BE49-F238E27FC236}">
                <a16:creationId xmlns:a16="http://schemas.microsoft.com/office/drawing/2014/main" id="{6FDA9937-0349-52A2-1920-837A0A891F6A}"/>
              </a:ext>
            </a:extLst>
          </p:cNvPr>
          <p:cNvSpPr/>
          <p:nvPr/>
        </p:nvSpPr>
        <p:spPr>
          <a:xfrm>
            <a:off x="749808" y="379476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Arts. 76 a 81 da Resolução N. TC-302/2026</a:t>
            </a:r>
            <a:endParaRPr lang="pt-BR" sz="1500" noProof="0" dirty="0"/>
          </a:p>
        </p:txBody>
      </p:sp>
      <p:sp>
        <p:nvSpPr>
          <p:cNvPr id="6" name="Text 3">
            <a:extLst>
              <a:ext uri="{FF2B5EF4-FFF2-40B4-BE49-F238E27FC236}">
                <a16:creationId xmlns:a16="http://schemas.microsoft.com/office/drawing/2014/main" id="{9764CD03-EFE8-F3EE-4BF1-805401B0E91C}"/>
              </a:ext>
            </a:extLst>
          </p:cNvPr>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38</a:t>
            </a:r>
            <a:endParaRPr lang="pt-BR" sz="900" noProof="0" dirty="0"/>
          </a:p>
        </p:txBody>
      </p:sp>
      <p:pic>
        <p:nvPicPr>
          <p:cNvPr id="7" name="Imagem 6">
            <a:extLst>
              <a:ext uri="{FF2B5EF4-FFF2-40B4-BE49-F238E27FC236}">
                <a16:creationId xmlns:a16="http://schemas.microsoft.com/office/drawing/2014/main" id="{7347CAAD-83DA-22C3-257E-80826DE5F3DF}"/>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1" name="Imagem 10">
            <a:extLst>
              <a:ext uri="{FF2B5EF4-FFF2-40B4-BE49-F238E27FC236}">
                <a16:creationId xmlns:a16="http://schemas.microsoft.com/office/drawing/2014/main" id="{AC256D62-F88A-378C-0781-0769A5F53C30}"/>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extLst>
      <p:ext uri="{BB962C8B-B14F-4D97-AF65-F5344CB8AC3E}">
        <p14:creationId xmlns:p14="http://schemas.microsoft.com/office/powerpoint/2010/main" val="21552582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3BE14E1-4590-C03F-5B55-70592F7C408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DB947E08-4CCE-501A-DB3F-9E993B1C0FD0}"/>
              </a:ext>
            </a:extLst>
          </p:cNvPr>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CONSENSUALISMO • TCA</a:t>
            </a:r>
            <a:endParaRPr lang="pt-BR" sz="1050" noProof="0" dirty="0"/>
          </a:p>
        </p:txBody>
      </p:sp>
      <p:sp>
        <p:nvSpPr>
          <p:cNvPr id="3" name="Text 1">
            <a:extLst>
              <a:ext uri="{FF2B5EF4-FFF2-40B4-BE49-F238E27FC236}">
                <a16:creationId xmlns:a16="http://schemas.microsoft.com/office/drawing/2014/main" id="{7284A46B-26BB-3B90-4A4F-6190DEB9DB34}"/>
              </a:ext>
            </a:extLst>
          </p:cNvPr>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Termo Circunstanciado Administrativo</a:t>
            </a:r>
            <a:endParaRPr lang="pt-BR" sz="2900" noProof="0" dirty="0"/>
          </a:p>
        </p:txBody>
      </p:sp>
      <p:sp>
        <p:nvSpPr>
          <p:cNvPr id="5" name="Text 2">
            <a:extLst>
              <a:ext uri="{FF2B5EF4-FFF2-40B4-BE49-F238E27FC236}">
                <a16:creationId xmlns:a16="http://schemas.microsoft.com/office/drawing/2014/main" id="{DE7A6711-1C3D-3107-B5F0-A06A71A89401}"/>
              </a:ext>
            </a:extLst>
          </p:cNvP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a:extLst>
              <a:ext uri="{FF2B5EF4-FFF2-40B4-BE49-F238E27FC236}">
                <a16:creationId xmlns:a16="http://schemas.microsoft.com/office/drawing/2014/main" id="{E0E92896-BAA1-672C-8791-3EC5C9A3B309}"/>
              </a:ext>
            </a:extLst>
          </p:cNvPr>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39</a:t>
            </a:r>
            <a:endParaRPr lang="pt-BR" sz="900" noProof="0" dirty="0"/>
          </a:p>
        </p:txBody>
      </p:sp>
      <p:pic>
        <p:nvPicPr>
          <p:cNvPr id="28" name="Imagem 27">
            <a:extLst>
              <a:ext uri="{FF2B5EF4-FFF2-40B4-BE49-F238E27FC236}">
                <a16:creationId xmlns:a16="http://schemas.microsoft.com/office/drawing/2014/main" id="{F04BD2E8-3D95-F9BE-FDD6-04750EF91CE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EA9B834A-220C-E7E3-C648-3EBE6CFB013B}"/>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2" name="Imagem 31">
            <a:extLst>
              <a:ext uri="{FF2B5EF4-FFF2-40B4-BE49-F238E27FC236}">
                <a16:creationId xmlns:a16="http://schemas.microsoft.com/office/drawing/2014/main" id="{D08CAA90-81A5-50BD-7563-D9021D6565D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4" name="Imagem 33">
            <a:extLst>
              <a:ext uri="{FF2B5EF4-FFF2-40B4-BE49-F238E27FC236}">
                <a16:creationId xmlns:a16="http://schemas.microsoft.com/office/drawing/2014/main" id="{6DCCE0C1-C6F6-07DB-5981-3D31F211508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
        <p:nvSpPr>
          <p:cNvPr id="27" name="Shape 2">
            <a:extLst>
              <a:ext uri="{FF2B5EF4-FFF2-40B4-BE49-F238E27FC236}">
                <a16:creationId xmlns:a16="http://schemas.microsoft.com/office/drawing/2014/main" id="{96245868-E423-C4E3-E719-A21E1E4DF692}"/>
              </a:ext>
            </a:extLst>
          </p:cNvPr>
          <p:cNvSpPr/>
          <p:nvPr/>
        </p:nvSpPr>
        <p:spPr>
          <a:xfrm>
            <a:off x="670560" y="1729024"/>
            <a:ext cx="5486400" cy="4457172"/>
          </a:xfrm>
          <a:prstGeom prst="roundRect">
            <a:avLst>
              <a:gd name="adj" fmla="val 2198"/>
            </a:avLst>
          </a:prstGeom>
          <a:solidFill>
            <a:srgbClr val="FFFFFF"/>
          </a:solidFill>
          <a:ln w="12700">
            <a:solidFill>
              <a:srgbClr val="DAD6CF"/>
            </a:solidFill>
            <a:prstDash val="solid"/>
          </a:ln>
          <a:effectLst>
            <a:outerShdw blurRad="88900" dist="38100" dir="5400000" algn="bl" rotWithShape="0">
              <a:srgbClr val="000000">
                <a:alpha val="10000"/>
              </a:srgbClr>
            </a:outerShdw>
          </a:effectLst>
        </p:spPr>
        <p:txBody>
          <a:bodyPr/>
          <a:lstStyle/>
          <a:p>
            <a:endParaRPr lang="pt-BR" noProof="0" dirty="0">
              <a:latin typeface="Cambria" panose="02040503050406030204" pitchFamily="18" charset="0"/>
              <a:ea typeface="Cambria" panose="02040503050406030204" pitchFamily="18" charset="0"/>
            </a:endParaRPr>
          </a:p>
        </p:txBody>
      </p:sp>
      <p:sp>
        <p:nvSpPr>
          <p:cNvPr id="31" name="Shape 5">
            <a:extLst>
              <a:ext uri="{FF2B5EF4-FFF2-40B4-BE49-F238E27FC236}">
                <a16:creationId xmlns:a16="http://schemas.microsoft.com/office/drawing/2014/main" id="{CBFBB1D6-695A-9F9A-91CC-84AE5C93AE84}"/>
              </a:ext>
            </a:extLst>
          </p:cNvPr>
          <p:cNvSpPr/>
          <p:nvPr/>
        </p:nvSpPr>
        <p:spPr>
          <a:xfrm>
            <a:off x="6217920" y="1729024"/>
            <a:ext cx="5303520" cy="4457172"/>
          </a:xfrm>
          <a:prstGeom prst="roundRect">
            <a:avLst>
              <a:gd name="adj" fmla="val 2198"/>
            </a:avLst>
          </a:prstGeom>
          <a:solidFill>
            <a:srgbClr val="FBFAF9"/>
          </a:solidFill>
          <a:ln w="12700">
            <a:solidFill>
              <a:srgbClr val="DAD6CF"/>
            </a:solidFill>
            <a:prstDash val="solid"/>
          </a:ln>
          <a:effectLst>
            <a:outerShdw blurRad="88900" dist="38100" dir="5400000" algn="bl" rotWithShape="0">
              <a:srgbClr val="000000">
                <a:alpha val="10000"/>
              </a:srgbClr>
            </a:outerShdw>
          </a:effectLst>
        </p:spPr>
        <p:txBody>
          <a:bodyPr/>
          <a:lstStyle/>
          <a:p>
            <a:pPr marL="152400" indent="-152400">
              <a:lnSpc>
                <a:spcPct val="122000"/>
              </a:lnSpc>
              <a:spcAft>
                <a:spcPts val="1000"/>
              </a:spcAft>
              <a:buSzPct val="100000"/>
              <a:buChar char="•"/>
            </a:pPr>
            <a:endParaRPr lang="pt-BR" sz="1300" noProof="0" dirty="0">
              <a:solidFill>
                <a:srgbClr val="3A3A3A"/>
              </a:solidFill>
              <a:latin typeface="Cambria" panose="02040503050406030204" pitchFamily="18" charset="0"/>
              <a:ea typeface="Cambria" panose="02040503050406030204" pitchFamily="18" charset="0"/>
              <a:cs typeface="Calibri" pitchFamily="34" charset="-120"/>
            </a:endParaRPr>
          </a:p>
          <a:p>
            <a:pPr marL="152400" indent="-152400">
              <a:lnSpc>
                <a:spcPct val="122000"/>
              </a:lnSpc>
              <a:spcAft>
                <a:spcPts val="1000"/>
              </a:spcAft>
              <a:buSzPct val="100000"/>
              <a:buChar char="•"/>
            </a:pPr>
            <a:endParaRPr lang="pt-BR" sz="1300" noProof="0" dirty="0">
              <a:solidFill>
                <a:srgbClr val="3A3A3A"/>
              </a:solidFill>
              <a:latin typeface="Cambria" panose="02040503050406030204" pitchFamily="18" charset="0"/>
              <a:ea typeface="Cambria" panose="02040503050406030204" pitchFamily="18" charset="0"/>
              <a:cs typeface="Calibri" pitchFamily="34" charset="-120"/>
            </a:endParaRP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O fiscal do contrato administrativo deve adotar as providências necessárias junto à pessoa jurídica responsável, com vistas ao ressarcimento do valor do bem danificado ou extraviado.</a:t>
            </a: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 O ressarcimento deve ocorrer de acordo com a forma avençada no instrumento contratual e conforme a legislação pertinente.</a:t>
            </a:r>
          </a:p>
          <a:p>
            <a:pPr marL="152400" indent="-152400" algn="just">
              <a:lnSpc>
                <a:spcPct val="122000"/>
              </a:lnSpc>
              <a:spcAft>
                <a:spcPts val="1000"/>
              </a:spcAft>
              <a:buSzPct val="100000"/>
              <a:buChar char="•"/>
            </a:pPr>
            <a:r>
              <a:rPr lang="pt-BR" sz="1300" noProof="0" dirty="0">
                <a:solidFill>
                  <a:srgbClr val="FF0000"/>
                </a:solidFill>
                <a:latin typeface="Cambria" panose="02040503050406030204" pitchFamily="18" charset="0"/>
                <a:ea typeface="Cambria" panose="02040503050406030204" pitchFamily="18" charset="0"/>
                <a:cs typeface="Calibri" pitchFamily="34" charset="-120"/>
              </a:rPr>
              <a:t>Se não houver o ressarcimento ao erário ou houver indícios de dolo, e se a situação em concreto for enquadrável como ato lesivo tipificado na Lei (federal) 12.846, de 1º de agosto de 2013, ou na Lei (federal) nº 14.133, de 1º de abril de 2021, o processo será submetido à Corregedoria-Geral para a apuração de responsabilidade por meio do Processo Administrativo de Responsabilização (PAR), na forma da legislação aplicável.</a:t>
            </a:r>
          </a:p>
        </p:txBody>
      </p:sp>
      <p:sp>
        <p:nvSpPr>
          <p:cNvPr id="35" name="Text 6">
            <a:extLst>
              <a:ext uri="{FF2B5EF4-FFF2-40B4-BE49-F238E27FC236}">
                <a16:creationId xmlns:a16="http://schemas.microsoft.com/office/drawing/2014/main" id="{FBF85C0E-13CE-B1AD-F148-28E855E91C9F}"/>
              </a:ext>
            </a:extLst>
          </p:cNvPr>
          <p:cNvSpPr/>
          <p:nvPr/>
        </p:nvSpPr>
        <p:spPr>
          <a:xfrm>
            <a:off x="6360678" y="1858907"/>
            <a:ext cx="4572000" cy="274320"/>
          </a:xfrm>
          <a:prstGeom prst="rect">
            <a:avLst/>
          </a:prstGeom>
          <a:noFill/>
          <a:ln/>
        </p:spPr>
        <p:txBody>
          <a:bodyPr wrap="square" rtlCol="0" anchor="ctr"/>
          <a:lstStyle/>
          <a:p>
            <a:pPr marL="0" indent="0">
              <a:buNone/>
            </a:pPr>
            <a:r>
              <a:rPr lang="pt-BR" sz="1100" b="1" kern="0" spc="200" noProof="0" dirty="0">
                <a:solidFill>
                  <a:srgbClr val="FF0000"/>
                </a:solidFill>
                <a:latin typeface="Cambria" panose="02040503050406030204" pitchFamily="18" charset="0"/>
                <a:ea typeface="Cambria" panose="02040503050406030204" pitchFamily="18" charset="0"/>
                <a:cs typeface="Calibri" pitchFamily="34" charset="-120"/>
              </a:rPr>
              <a:t>EXTRAVIO OU DANO CAUSADO POR PESSOA JURÍDICA (art. 81 da Res. 302/2026)</a:t>
            </a:r>
            <a:endParaRPr lang="pt-BR" sz="1100" noProof="0" dirty="0">
              <a:solidFill>
                <a:srgbClr val="FF0000"/>
              </a:solidFill>
              <a:latin typeface="Cambria" panose="02040503050406030204" pitchFamily="18" charset="0"/>
              <a:ea typeface="Cambria" panose="02040503050406030204" pitchFamily="18" charset="0"/>
            </a:endParaRPr>
          </a:p>
        </p:txBody>
      </p:sp>
      <p:sp>
        <p:nvSpPr>
          <p:cNvPr id="37" name="CaixaDeTexto 36">
            <a:extLst>
              <a:ext uri="{FF2B5EF4-FFF2-40B4-BE49-F238E27FC236}">
                <a16:creationId xmlns:a16="http://schemas.microsoft.com/office/drawing/2014/main" id="{7454B00D-1DEC-D9D6-894C-7B35B8640F8B}"/>
              </a:ext>
            </a:extLst>
          </p:cNvPr>
          <p:cNvSpPr txBox="1"/>
          <p:nvPr/>
        </p:nvSpPr>
        <p:spPr>
          <a:xfrm>
            <a:off x="762000" y="2313575"/>
            <a:ext cx="5303520" cy="3895425"/>
          </a:xfrm>
          <a:prstGeom prst="rect">
            <a:avLst/>
          </a:prstGeom>
          <a:noFill/>
        </p:spPr>
        <p:txBody>
          <a:bodyPr wrap="square">
            <a:spAutoFit/>
          </a:bodyPr>
          <a:lstStyle/>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Extravio de bens do Tribunal que cause prejuízo de pequeno valor.</a:t>
            </a: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Dano a bens do Tribunal que cause prejuízo de pequeno valor. </a:t>
            </a: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Igual ou inferior ao contrato verbal de pequenas compras de pronto pagamento (art. 76, p. ú.).</a:t>
            </a:r>
            <a:endParaRPr lang="pt-BR" sz="1300" noProof="0" dirty="0">
              <a:latin typeface="Cambria" panose="02040503050406030204" pitchFamily="18" charset="0"/>
              <a:ea typeface="Cambria" panose="02040503050406030204" pitchFamily="18" charset="0"/>
            </a:endParaRP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Conduta culposa do servidor.</a:t>
            </a: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Condicionado ao ressarcimento ao erário do valor de mercado correspondente ao prejuízo causado.</a:t>
            </a:r>
          </a:p>
          <a:p>
            <a:pPr marL="152400" indent="-152400" algn="just">
              <a:lnSpc>
                <a:spcPct val="122000"/>
              </a:lnSpc>
              <a:spcAft>
                <a:spcPts val="1000"/>
              </a:spcAft>
              <a:buSzPct val="100000"/>
              <a:buChar char="•"/>
            </a:pPr>
            <a:r>
              <a:rPr lang="pt-BR" sz="1300" noProof="0" dirty="0">
                <a:solidFill>
                  <a:srgbClr val="3A3A3A"/>
                </a:solidFill>
                <a:latin typeface="Cambria" panose="02040503050406030204" pitchFamily="18" charset="0"/>
                <a:ea typeface="Cambria" panose="02040503050406030204" pitchFamily="18" charset="0"/>
                <a:cs typeface="Calibri" pitchFamily="34" charset="-120"/>
              </a:rPr>
              <a:t>Sem necessidade de instauração de procedimento disciplinar.</a:t>
            </a:r>
          </a:p>
          <a:p>
            <a:pPr marL="152400" indent="-152400" algn="just">
              <a:lnSpc>
                <a:spcPct val="122000"/>
              </a:lnSpc>
              <a:spcAft>
                <a:spcPts val="1000"/>
              </a:spcAft>
              <a:buSzPct val="100000"/>
              <a:buChar char="•"/>
            </a:pPr>
            <a:r>
              <a:rPr lang="pt-BR" sz="1300" noProof="0" dirty="0">
                <a:latin typeface="Cambria" panose="02040503050406030204" pitchFamily="18" charset="0"/>
                <a:ea typeface="Cambria" panose="02040503050406030204" pitchFamily="18" charset="0"/>
              </a:rPr>
              <a:t>Lavrado pelo titular da unidade a que estiver vinculado o servidor ou, caso tenha sido ele o servidor envolvido nos fatos, pelo seu superior hierárquico imediato.</a:t>
            </a:r>
          </a:p>
          <a:p>
            <a:pPr marL="152400" indent="-152400" algn="just">
              <a:lnSpc>
                <a:spcPct val="122000"/>
              </a:lnSpc>
              <a:spcAft>
                <a:spcPts val="1000"/>
              </a:spcAft>
              <a:buSzPct val="100000"/>
              <a:buChar char="•"/>
            </a:pPr>
            <a:r>
              <a:rPr lang="pt-BR" sz="1300" noProof="0" dirty="0">
                <a:latin typeface="Cambria" panose="02040503050406030204" pitchFamily="18" charset="0"/>
                <a:ea typeface="Cambria" panose="02040503050406030204" pitchFamily="18" charset="0"/>
              </a:rPr>
              <a:t>Encaminhado à Corregedoria-Geral para homologação.</a:t>
            </a:r>
          </a:p>
        </p:txBody>
      </p:sp>
      <p:sp>
        <p:nvSpPr>
          <p:cNvPr id="39" name="Text 3">
            <a:extLst>
              <a:ext uri="{FF2B5EF4-FFF2-40B4-BE49-F238E27FC236}">
                <a16:creationId xmlns:a16="http://schemas.microsoft.com/office/drawing/2014/main" id="{65F3C674-6BC2-9D2B-3760-EAB5705B0F63}"/>
              </a:ext>
            </a:extLst>
          </p:cNvPr>
          <p:cNvSpPr/>
          <p:nvPr/>
        </p:nvSpPr>
        <p:spPr>
          <a:xfrm>
            <a:off x="914400" y="1920240"/>
            <a:ext cx="4572000" cy="274320"/>
          </a:xfrm>
          <a:prstGeom prst="rect">
            <a:avLst/>
          </a:prstGeom>
          <a:noFill/>
          <a:ln/>
        </p:spPr>
        <p:txBody>
          <a:bodyPr wrap="square" rtlCol="0" anchor="ctr"/>
          <a:lstStyle/>
          <a:p>
            <a:pPr marL="0" indent="0">
              <a:buNone/>
            </a:pPr>
            <a:r>
              <a:rPr lang="pt-BR" sz="1100" b="1" kern="0" spc="200" noProof="0" dirty="0">
                <a:solidFill>
                  <a:srgbClr val="002060"/>
                </a:solidFill>
                <a:latin typeface="Cambria" panose="02040503050406030204" pitchFamily="18" charset="0"/>
                <a:ea typeface="Cambria" panose="02040503050406030204" pitchFamily="18" charset="0"/>
                <a:cs typeface="Calibri" pitchFamily="34" charset="-120"/>
              </a:rPr>
              <a:t>REQUISITOS E EFEITOS (arts. 76 a 80 da Res. 302/2026)</a:t>
            </a:r>
            <a:endParaRPr lang="pt-BR" sz="1100" noProof="0" dirty="0">
              <a:solidFill>
                <a:srgbClr val="002060"/>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42871641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685800" y="1234440"/>
            <a:ext cx="5029200" cy="2286000"/>
          </a:xfrm>
          <a:prstGeom prst="rect">
            <a:avLst/>
          </a:prstGeom>
          <a:noFill/>
          <a:ln/>
        </p:spPr>
        <p:txBody>
          <a:bodyPr wrap="square" lIns="0" tIns="0" rIns="0" bIns="0" rtlCol="0" anchor="ctr"/>
          <a:lstStyle/>
          <a:p>
            <a:pPr marL="0" indent="0">
              <a:buNone/>
            </a:pPr>
            <a:r>
              <a:rPr lang="pt-BR" sz="13000" b="1" noProof="0" dirty="0">
                <a:solidFill>
                  <a:srgbClr val="44529F"/>
                </a:solidFill>
                <a:latin typeface="Arial" pitchFamily="34" charset="0"/>
                <a:ea typeface="Arial" pitchFamily="34" charset="-122"/>
                <a:cs typeface="Arial" pitchFamily="34" charset="-120"/>
              </a:rPr>
              <a:t>06</a:t>
            </a:r>
            <a:endParaRPr lang="pt-BR" sz="13000" noProof="0" dirty="0"/>
          </a:p>
        </p:txBody>
      </p:sp>
      <p:sp>
        <p:nvSpPr>
          <p:cNvPr id="3" name="Text 1"/>
          <p:cNvSpPr/>
          <p:nvPr/>
        </p:nvSpPr>
        <p:spPr>
          <a:xfrm>
            <a:off x="749808" y="3310128"/>
            <a:ext cx="10058400" cy="292608"/>
          </a:xfrm>
          <a:prstGeom prst="rect">
            <a:avLst/>
          </a:prstGeom>
          <a:noFill/>
          <a:ln/>
        </p:spPr>
        <p:txBody>
          <a:bodyPr wrap="square" lIns="0" tIns="0" rIns="0" bIns="0" rtlCol="0" anchor="ctr"/>
          <a:lstStyle/>
          <a:p>
            <a:pPr marL="0" indent="0">
              <a:buNone/>
            </a:pPr>
            <a:r>
              <a:rPr lang="pt-BR" sz="1100" b="1" kern="0" spc="250" noProof="0" dirty="0">
                <a:solidFill>
                  <a:srgbClr val="E7A71F"/>
                </a:solidFill>
                <a:latin typeface="Arial" pitchFamily="34" charset="0"/>
                <a:ea typeface="Arial" pitchFamily="34" charset="-122"/>
                <a:cs typeface="Arial" pitchFamily="34" charset="-120"/>
              </a:rPr>
              <a:t>PROCESSO ADMINISTRATIVO DISCIPLINAR</a:t>
            </a:r>
            <a:endParaRPr lang="pt-BR" sz="1100" noProof="0" dirty="0"/>
          </a:p>
        </p:txBody>
      </p:sp>
      <p:sp>
        <p:nvSpPr>
          <p:cNvPr id="4" name="Text 2"/>
          <p:cNvSpPr/>
          <p:nvPr/>
        </p:nvSpPr>
        <p:spPr>
          <a:xfrm>
            <a:off x="731520" y="3611880"/>
            <a:ext cx="10607040" cy="1234440"/>
          </a:xfrm>
          <a:prstGeom prst="rect">
            <a:avLst/>
          </a:prstGeom>
          <a:noFill/>
          <a:ln/>
        </p:spPr>
        <p:txBody>
          <a:bodyPr wrap="square" lIns="0" tIns="0" rIns="0" bIns="0" rtlCol="0" anchor="t"/>
          <a:lstStyle/>
          <a:p>
            <a:pPr marL="0" indent="0">
              <a:buNone/>
            </a:pPr>
            <a:r>
              <a:rPr lang="pt-BR" sz="3800" b="1" noProof="0" dirty="0">
                <a:solidFill>
                  <a:srgbClr val="FFFFFF"/>
                </a:solidFill>
                <a:latin typeface="Arial" pitchFamily="34" charset="0"/>
                <a:ea typeface="Arial" pitchFamily="34" charset="-122"/>
                <a:cs typeface="Arial" pitchFamily="34" charset="-120"/>
              </a:rPr>
              <a:t>Instrumentos Sancionatórios</a:t>
            </a:r>
            <a:endParaRPr lang="pt-BR" sz="3800" noProof="0" dirty="0"/>
          </a:p>
        </p:txBody>
      </p:sp>
      <p:sp>
        <p:nvSpPr>
          <p:cNvPr id="5" name="Text 3"/>
          <p:cNvSpPr/>
          <p:nvPr/>
        </p:nvSpPr>
        <p:spPr>
          <a:xfrm>
            <a:off x="749808" y="4709160"/>
            <a:ext cx="9601200" cy="777240"/>
          </a:xfrm>
          <a:prstGeom prst="rect">
            <a:avLst/>
          </a:prstGeom>
          <a:noFill/>
          <a:ln/>
        </p:spPr>
        <p:txBody>
          <a:bodyPr wrap="square" lIns="0" tIns="0" rIns="0" bIns="0" rtlCol="0" anchor="t"/>
          <a:lstStyle/>
          <a:p>
            <a:pPr marL="0" indent="0">
              <a:buNone/>
            </a:pPr>
            <a:r>
              <a:rPr lang="pt-BR" sz="1500" noProof="0" dirty="0">
                <a:solidFill>
                  <a:srgbClr val="CDD3F2"/>
                </a:solidFill>
                <a:latin typeface="Calibri" pitchFamily="34" charset="0"/>
                <a:ea typeface="Calibri" pitchFamily="34" charset="-122"/>
                <a:cs typeface="Calibri" pitchFamily="34" charset="-120"/>
              </a:rPr>
              <a:t>Processos disciplinares: sindicância acusatória e PAD (ritos sumário e ordinário)</a:t>
            </a:r>
            <a:endParaRPr lang="pt-BR" sz="1500" noProof="0" dirty="0"/>
          </a:p>
        </p:txBody>
      </p:sp>
      <p:sp>
        <p:nvSpPr>
          <p:cNvPr id="7" name="Text 4"/>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8B94CE"/>
                </a:solidFill>
                <a:latin typeface="Calibri" pitchFamily="34" charset="0"/>
                <a:ea typeface="Calibri" pitchFamily="34" charset="-122"/>
                <a:cs typeface="Calibri" pitchFamily="34" charset="-120"/>
              </a:rPr>
              <a:t>40</a:t>
            </a:r>
            <a:endParaRPr lang="pt-BR" sz="900" noProof="0" dirty="0"/>
          </a:p>
        </p:txBody>
      </p:sp>
      <p:pic>
        <p:nvPicPr>
          <p:cNvPr id="8" name="Imagem 7">
            <a:extLst>
              <a:ext uri="{FF2B5EF4-FFF2-40B4-BE49-F238E27FC236}">
                <a16:creationId xmlns:a16="http://schemas.microsoft.com/office/drawing/2014/main" id="{0481F8AC-3932-BC77-8406-92ECD86B3F2F}"/>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20DEC741-E746-ED51-6990-2E80DADE80BC}"/>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Sindicância Acusatória (LCE n.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41</a:t>
            </a:r>
            <a:endParaRPr lang="pt-BR" sz="900" noProof="0" dirty="0"/>
          </a:p>
        </p:txBody>
      </p:sp>
      <p:sp>
        <p:nvSpPr>
          <p:cNvPr id="7" name="Shape 4"/>
          <p:cNvSpPr/>
          <p:nvPr/>
        </p:nvSpPr>
        <p:spPr>
          <a:xfrm>
            <a:off x="603504" y="1828800"/>
            <a:ext cx="457200" cy="457200"/>
          </a:xfrm>
          <a:prstGeom prst="ellipse">
            <a:avLst/>
          </a:prstGeom>
          <a:solidFill>
            <a:srgbClr val="26348C"/>
          </a:solidFill>
          <a:ln/>
        </p:spPr>
        <p:txBody>
          <a:bodyPr/>
          <a:lstStyle/>
          <a:p>
            <a:endParaRPr lang="pt-BR" noProof="0" dirty="0"/>
          </a:p>
        </p:txBody>
      </p:sp>
      <p:pic>
        <p:nvPicPr>
          <p:cNvPr id="8" name="Image 1" descr="icons/users_w.png"/>
          <p:cNvPicPr>
            <a:picLocks noChangeAspect="1"/>
          </p:cNvPicPr>
          <p:nvPr/>
        </p:nvPicPr>
        <p:blipFill>
          <a:blip r:embed="rId3"/>
          <a:stretch>
            <a:fillRect/>
          </a:stretch>
        </p:blipFill>
        <p:spPr>
          <a:xfrm>
            <a:off x="713232" y="1938528"/>
            <a:ext cx="237744" cy="237744"/>
          </a:xfrm>
          <a:prstGeom prst="rect">
            <a:avLst/>
          </a:prstGeom>
        </p:spPr>
      </p:pic>
      <p:sp>
        <p:nvSpPr>
          <p:cNvPr id="9" name="Text 5"/>
          <p:cNvSpPr/>
          <p:nvPr/>
        </p:nvSpPr>
        <p:spPr>
          <a:xfrm>
            <a:off x="1316736" y="1792224"/>
            <a:ext cx="5394960" cy="914400"/>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Conduzida por 2 ou mais servidores ocupantes de cargo efetivo e estável, superior ou de mesmo nível na categoria funcional do sindicado (art. 17, § 4º).</a:t>
            </a:r>
            <a:endParaRPr lang="pt-BR" sz="1200" noProof="0" dirty="0"/>
          </a:p>
        </p:txBody>
      </p:sp>
      <p:sp>
        <p:nvSpPr>
          <p:cNvPr id="10" name="Shape 6"/>
          <p:cNvSpPr/>
          <p:nvPr/>
        </p:nvSpPr>
        <p:spPr>
          <a:xfrm>
            <a:off x="603504" y="3017520"/>
            <a:ext cx="457200" cy="457200"/>
          </a:xfrm>
          <a:prstGeom prst="ellipse">
            <a:avLst/>
          </a:prstGeom>
          <a:solidFill>
            <a:srgbClr val="1B2260"/>
          </a:solidFill>
          <a:ln/>
        </p:spPr>
        <p:txBody>
          <a:bodyPr/>
          <a:lstStyle/>
          <a:p>
            <a:endParaRPr lang="pt-BR" noProof="0" dirty="0"/>
          </a:p>
        </p:txBody>
      </p:sp>
      <p:pic>
        <p:nvPicPr>
          <p:cNvPr id="11" name="Image 2" descr="icons/clock_w.png"/>
          <p:cNvPicPr>
            <a:picLocks noChangeAspect="1"/>
          </p:cNvPicPr>
          <p:nvPr/>
        </p:nvPicPr>
        <p:blipFill>
          <a:blip r:embed="rId4"/>
          <a:stretch>
            <a:fillRect/>
          </a:stretch>
        </p:blipFill>
        <p:spPr>
          <a:xfrm>
            <a:off x="713232" y="3127248"/>
            <a:ext cx="237744" cy="237744"/>
          </a:xfrm>
          <a:prstGeom prst="rect">
            <a:avLst/>
          </a:prstGeom>
        </p:spPr>
      </p:pic>
      <p:sp>
        <p:nvSpPr>
          <p:cNvPr id="12" name="Text 7"/>
          <p:cNvSpPr/>
          <p:nvPr/>
        </p:nvSpPr>
        <p:spPr>
          <a:xfrm>
            <a:off x="1316736" y="2980944"/>
            <a:ext cx="5394960" cy="914400"/>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Prazo: 30 dias, prorrogável por igual período (art. 24).</a:t>
            </a:r>
            <a:endParaRPr lang="pt-BR" sz="1200" noProof="0" dirty="0"/>
          </a:p>
        </p:txBody>
      </p:sp>
      <p:sp>
        <p:nvSpPr>
          <p:cNvPr id="13" name="Shape 8"/>
          <p:cNvSpPr/>
          <p:nvPr/>
        </p:nvSpPr>
        <p:spPr>
          <a:xfrm>
            <a:off x="7086600" y="1783080"/>
            <a:ext cx="4572000" cy="3977640"/>
          </a:xfrm>
          <a:prstGeom prst="roundRect">
            <a:avLst>
              <a:gd name="adj" fmla="val 2299"/>
            </a:avLst>
          </a:prstGeom>
          <a:solidFill>
            <a:srgbClr val="F1F2F8"/>
          </a:solidFill>
          <a:ln w="9525">
            <a:solidFill>
              <a:srgbClr val="D8DAE8"/>
            </a:solidFill>
            <a:prstDash val="solid"/>
          </a:ln>
        </p:spPr>
        <p:txBody>
          <a:bodyPr/>
          <a:lstStyle/>
          <a:p>
            <a:endParaRPr lang="pt-BR" noProof="0" dirty="0"/>
          </a:p>
        </p:txBody>
      </p:sp>
      <p:sp>
        <p:nvSpPr>
          <p:cNvPr id="14" name="Text 9"/>
          <p:cNvSpPr/>
          <p:nvPr/>
        </p:nvSpPr>
        <p:spPr>
          <a:xfrm>
            <a:off x="7360920" y="2011680"/>
            <a:ext cx="4023360" cy="292608"/>
          </a:xfrm>
          <a:prstGeom prst="rect">
            <a:avLst/>
          </a:prstGeom>
          <a:noFill/>
          <a:ln/>
        </p:spPr>
        <p:txBody>
          <a:bodyPr wrap="square" lIns="0" tIns="0" rIns="0" bIns="0" rtlCol="0" anchor="ctr"/>
          <a:lstStyle/>
          <a:p>
            <a:pPr marL="0" indent="0">
              <a:buNone/>
            </a:pPr>
            <a:r>
              <a:rPr lang="pt-BR" sz="1150" b="1" kern="0" spc="150" noProof="0" dirty="0">
                <a:solidFill>
                  <a:srgbClr val="C21819"/>
                </a:solidFill>
                <a:latin typeface="Arial" pitchFamily="34" charset="0"/>
                <a:ea typeface="Arial" pitchFamily="34" charset="-122"/>
                <a:cs typeface="Arial" pitchFamily="34" charset="-120"/>
              </a:rPr>
              <a:t>RESULTADOS POSSÍVEIS</a:t>
            </a:r>
            <a:endParaRPr lang="pt-BR" sz="1150" noProof="0" dirty="0"/>
          </a:p>
        </p:txBody>
      </p:sp>
      <p:sp>
        <p:nvSpPr>
          <p:cNvPr id="15" name="Shape 10"/>
          <p:cNvSpPr/>
          <p:nvPr/>
        </p:nvSpPr>
        <p:spPr>
          <a:xfrm>
            <a:off x="7360920" y="2487168"/>
            <a:ext cx="402336" cy="402336"/>
          </a:xfrm>
          <a:prstGeom prst="ellipse">
            <a:avLst/>
          </a:prstGeom>
          <a:solidFill>
            <a:srgbClr val="6C7093"/>
          </a:solidFill>
          <a:ln/>
        </p:spPr>
        <p:txBody>
          <a:bodyPr/>
          <a:lstStyle/>
          <a:p>
            <a:endParaRPr lang="pt-BR" noProof="0" dirty="0"/>
          </a:p>
        </p:txBody>
      </p:sp>
      <p:pic>
        <p:nvPicPr>
          <p:cNvPr id="16" name="Image 3" descr="icons/archive_w.png"/>
          <p:cNvPicPr>
            <a:picLocks noChangeAspect="1"/>
          </p:cNvPicPr>
          <p:nvPr/>
        </p:nvPicPr>
        <p:blipFill>
          <a:blip r:embed="rId5"/>
          <a:stretch>
            <a:fillRect/>
          </a:stretch>
        </p:blipFill>
        <p:spPr>
          <a:xfrm>
            <a:off x="7457481" y="2583729"/>
            <a:ext cx="209215" cy="209215"/>
          </a:xfrm>
          <a:prstGeom prst="rect">
            <a:avLst/>
          </a:prstGeom>
        </p:spPr>
      </p:pic>
      <p:sp>
        <p:nvSpPr>
          <p:cNvPr id="17" name="Text 11"/>
          <p:cNvSpPr/>
          <p:nvPr/>
        </p:nvSpPr>
        <p:spPr>
          <a:xfrm>
            <a:off x="8019288" y="2450592"/>
            <a:ext cx="3438144" cy="56692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Arquivamento</a:t>
            </a:r>
            <a:endParaRPr lang="pt-BR" sz="1200" noProof="0" dirty="0"/>
          </a:p>
        </p:txBody>
      </p:sp>
      <p:sp>
        <p:nvSpPr>
          <p:cNvPr id="18" name="Shape 12"/>
          <p:cNvSpPr/>
          <p:nvPr/>
        </p:nvSpPr>
        <p:spPr>
          <a:xfrm>
            <a:off x="7360920" y="3255264"/>
            <a:ext cx="402336" cy="402336"/>
          </a:xfrm>
          <a:prstGeom prst="ellipse">
            <a:avLst/>
          </a:prstGeom>
          <a:solidFill>
            <a:srgbClr val="E7A71F"/>
          </a:solidFill>
          <a:ln/>
        </p:spPr>
        <p:txBody>
          <a:bodyPr/>
          <a:lstStyle/>
          <a:p>
            <a:endParaRPr lang="pt-BR" noProof="0" dirty="0"/>
          </a:p>
        </p:txBody>
      </p:sp>
      <p:pic>
        <p:nvPicPr>
          <p:cNvPr id="19" name="Image 4" descr="icons/signature_w.png"/>
          <p:cNvPicPr>
            <a:picLocks noChangeAspect="1"/>
          </p:cNvPicPr>
          <p:nvPr/>
        </p:nvPicPr>
        <p:blipFill>
          <a:blip r:embed="rId6"/>
          <a:stretch>
            <a:fillRect/>
          </a:stretch>
        </p:blipFill>
        <p:spPr>
          <a:xfrm>
            <a:off x="7457481" y="3351825"/>
            <a:ext cx="209215" cy="209215"/>
          </a:xfrm>
          <a:prstGeom prst="rect">
            <a:avLst/>
          </a:prstGeom>
        </p:spPr>
      </p:pic>
      <p:sp>
        <p:nvSpPr>
          <p:cNvPr id="20" name="Text 13"/>
          <p:cNvSpPr/>
          <p:nvPr/>
        </p:nvSpPr>
        <p:spPr>
          <a:xfrm>
            <a:off x="8019288" y="3218688"/>
            <a:ext cx="3438144" cy="56692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Celebração de TAC</a:t>
            </a:r>
            <a:endParaRPr lang="pt-BR" sz="1200" noProof="0" dirty="0"/>
          </a:p>
        </p:txBody>
      </p:sp>
      <p:sp>
        <p:nvSpPr>
          <p:cNvPr id="21" name="Shape 14"/>
          <p:cNvSpPr/>
          <p:nvPr/>
        </p:nvSpPr>
        <p:spPr>
          <a:xfrm>
            <a:off x="7360920" y="4023360"/>
            <a:ext cx="402336" cy="402336"/>
          </a:xfrm>
          <a:prstGeom prst="ellipse">
            <a:avLst/>
          </a:prstGeom>
          <a:solidFill>
            <a:srgbClr val="901F4D"/>
          </a:solidFill>
          <a:ln/>
        </p:spPr>
        <p:txBody>
          <a:bodyPr/>
          <a:lstStyle/>
          <a:p>
            <a:endParaRPr lang="pt-BR" noProof="0" dirty="0"/>
          </a:p>
        </p:txBody>
      </p:sp>
      <p:pic>
        <p:nvPicPr>
          <p:cNvPr id="22" name="Image 5" descr="icons/warn_w.png"/>
          <p:cNvPicPr>
            <a:picLocks noChangeAspect="1"/>
          </p:cNvPicPr>
          <p:nvPr/>
        </p:nvPicPr>
        <p:blipFill>
          <a:blip r:embed="rId7"/>
          <a:stretch>
            <a:fillRect/>
          </a:stretch>
        </p:blipFill>
        <p:spPr>
          <a:xfrm>
            <a:off x="7457481" y="4119921"/>
            <a:ext cx="209215" cy="209215"/>
          </a:xfrm>
          <a:prstGeom prst="rect">
            <a:avLst/>
          </a:prstGeom>
        </p:spPr>
      </p:pic>
      <p:sp>
        <p:nvSpPr>
          <p:cNvPr id="23" name="Text 15"/>
          <p:cNvSpPr/>
          <p:nvPr/>
        </p:nvSpPr>
        <p:spPr>
          <a:xfrm>
            <a:off x="8019288" y="3986784"/>
            <a:ext cx="3438144" cy="56692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Advertência ou suspensão de até 30 dias</a:t>
            </a:r>
            <a:endParaRPr lang="pt-BR" sz="1200" noProof="0" dirty="0"/>
          </a:p>
        </p:txBody>
      </p:sp>
      <p:sp>
        <p:nvSpPr>
          <p:cNvPr id="24" name="Shape 16"/>
          <p:cNvSpPr/>
          <p:nvPr/>
        </p:nvSpPr>
        <p:spPr>
          <a:xfrm>
            <a:off x="7360920" y="4791456"/>
            <a:ext cx="402336" cy="402336"/>
          </a:xfrm>
          <a:prstGeom prst="ellipse">
            <a:avLst/>
          </a:prstGeom>
          <a:solidFill>
            <a:srgbClr val="C21819"/>
          </a:solidFill>
          <a:ln/>
        </p:spPr>
        <p:txBody>
          <a:bodyPr/>
          <a:lstStyle/>
          <a:p>
            <a:endParaRPr lang="pt-BR" noProof="0" dirty="0"/>
          </a:p>
        </p:txBody>
      </p:sp>
      <p:pic>
        <p:nvPicPr>
          <p:cNvPr id="25" name="Image 6" descr="icons/gavel_w.png"/>
          <p:cNvPicPr>
            <a:picLocks noChangeAspect="1"/>
          </p:cNvPicPr>
          <p:nvPr/>
        </p:nvPicPr>
        <p:blipFill>
          <a:blip r:embed="rId8"/>
          <a:stretch>
            <a:fillRect/>
          </a:stretch>
        </p:blipFill>
        <p:spPr>
          <a:xfrm>
            <a:off x="7457481" y="4888017"/>
            <a:ext cx="209215" cy="209215"/>
          </a:xfrm>
          <a:prstGeom prst="rect">
            <a:avLst/>
          </a:prstGeom>
        </p:spPr>
      </p:pic>
      <p:sp>
        <p:nvSpPr>
          <p:cNvPr id="26" name="Text 17"/>
          <p:cNvSpPr/>
          <p:nvPr/>
        </p:nvSpPr>
        <p:spPr>
          <a:xfrm>
            <a:off x="8019288" y="4754880"/>
            <a:ext cx="3438144" cy="56692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Instauração de PAD</a:t>
            </a:r>
            <a:endParaRPr lang="pt-BR" sz="1200" noProof="0" dirty="0"/>
          </a:p>
        </p:txBody>
      </p:sp>
      <p:pic>
        <p:nvPicPr>
          <p:cNvPr id="28" name="Imagem 27">
            <a:extLst>
              <a:ext uri="{FF2B5EF4-FFF2-40B4-BE49-F238E27FC236}">
                <a16:creationId xmlns:a16="http://schemas.microsoft.com/office/drawing/2014/main" id="{E911FC02-C700-AC0D-E6C3-86DE17E5095B}"/>
              </a:ext>
            </a:extLst>
          </p:cNvPr>
          <p:cNvPicPr>
            <a:picLocks noChangeAspect="1"/>
          </p:cNvPicPr>
          <p:nvPr/>
        </p:nvPicPr>
        <p:blipFill rotWithShape="1">
          <a:blip r:embed="rId9">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35C4AB31-EC87-78A9-F60B-3D87681B0B1D}"/>
              </a:ext>
            </a:extLst>
          </p:cNvPr>
          <p:cNvPicPr>
            <a:picLocks noChangeAspect="1"/>
          </p:cNvPicPr>
          <p:nvPr/>
        </p:nvPicPr>
        <p:blipFill rotWithShape="1">
          <a:blip r:embed="rId9">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2" name="Imagem 31">
            <a:extLst>
              <a:ext uri="{FF2B5EF4-FFF2-40B4-BE49-F238E27FC236}">
                <a16:creationId xmlns:a16="http://schemas.microsoft.com/office/drawing/2014/main" id="{6E1A2D4D-CAF9-DDCE-EF82-8997FD7E7F5B}"/>
              </a:ext>
            </a:extLst>
          </p:cNvPr>
          <p:cNvPicPr>
            <a:picLocks noChangeAspect="1"/>
          </p:cNvPicPr>
          <p:nvPr/>
        </p:nvPicPr>
        <p:blipFill rotWithShape="1">
          <a:blip r:embed="rId9">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4" name="Imagem 33">
            <a:extLst>
              <a:ext uri="{FF2B5EF4-FFF2-40B4-BE49-F238E27FC236}">
                <a16:creationId xmlns:a16="http://schemas.microsoft.com/office/drawing/2014/main" id="{C36D3C0C-3882-CBB3-8663-662DBC226DC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Fases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42</a:t>
            </a:r>
            <a:endParaRPr lang="pt-BR" sz="900" noProof="0" dirty="0"/>
          </a:p>
        </p:txBody>
      </p:sp>
      <p:sp>
        <p:nvSpPr>
          <p:cNvPr id="7" name="Shape 4"/>
          <p:cNvSpPr/>
          <p:nvPr/>
        </p:nvSpPr>
        <p:spPr>
          <a:xfrm>
            <a:off x="914400" y="1799896"/>
            <a:ext cx="0" cy="3730752"/>
          </a:xfrm>
          <a:prstGeom prst="line">
            <a:avLst/>
          </a:prstGeom>
          <a:noFill/>
          <a:ln w="19050">
            <a:solidFill>
              <a:srgbClr val="D8DAE8"/>
            </a:solidFill>
            <a:prstDash val="solid"/>
          </a:ln>
        </p:spPr>
        <p:txBody>
          <a:bodyPr/>
          <a:lstStyle/>
          <a:p>
            <a:endParaRPr lang="pt-BR" noProof="0" dirty="0"/>
          </a:p>
        </p:txBody>
      </p:sp>
      <p:sp>
        <p:nvSpPr>
          <p:cNvPr id="8" name="Shape 5"/>
          <p:cNvSpPr/>
          <p:nvPr/>
        </p:nvSpPr>
        <p:spPr>
          <a:xfrm>
            <a:off x="658368" y="1479856"/>
            <a:ext cx="512064" cy="512064"/>
          </a:xfrm>
          <a:prstGeom prst="ellipse">
            <a:avLst/>
          </a:prstGeom>
          <a:solidFill>
            <a:srgbClr val="26348C"/>
          </a:solidFill>
          <a:ln/>
        </p:spPr>
        <p:txBody>
          <a:bodyPr/>
          <a:lstStyle/>
          <a:p>
            <a:endParaRPr lang="pt-BR" noProof="0" dirty="0"/>
          </a:p>
        </p:txBody>
      </p:sp>
      <p:sp>
        <p:nvSpPr>
          <p:cNvPr id="9" name="Text 6"/>
          <p:cNvSpPr/>
          <p:nvPr/>
        </p:nvSpPr>
        <p:spPr>
          <a:xfrm>
            <a:off x="658368" y="1479856"/>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1</a:t>
            </a:r>
            <a:endParaRPr lang="pt-BR" sz="1500" noProof="0" dirty="0"/>
          </a:p>
        </p:txBody>
      </p:sp>
      <p:sp>
        <p:nvSpPr>
          <p:cNvPr id="10" name="Text 7"/>
          <p:cNvSpPr/>
          <p:nvPr/>
        </p:nvSpPr>
        <p:spPr>
          <a:xfrm>
            <a:off x="1371600" y="1591056"/>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Instauração</a:t>
            </a:r>
            <a:endParaRPr lang="pt-BR" sz="1450" noProof="0" dirty="0"/>
          </a:p>
        </p:txBody>
      </p:sp>
      <p:sp>
        <p:nvSpPr>
          <p:cNvPr id="11" name="Text 8"/>
          <p:cNvSpPr/>
          <p:nvPr/>
        </p:nvSpPr>
        <p:spPr>
          <a:xfrm>
            <a:off x="3817391" y="1535732"/>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Publicação do ato que constitui a comissão (Portaria).</a:t>
            </a:r>
            <a:endParaRPr lang="pt-BR" sz="1400" noProof="0" dirty="0"/>
          </a:p>
        </p:txBody>
      </p:sp>
      <p:sp>
        <p:nvSpPr>
          <p:cNvPr id="12" name="Shape 9"/>
          <p:cNvSpPr/>
          <p:nvPr/>
        </p:nvSpPr>
        <p:spPr>
          <a:xfrm>
            <a:off x="658368" y="2412544"/>
            <a:ext cx="512064" cy="512064"/>
          </a:xfrm>
          <a:prstGeom prst="ellipse">
            <a:avLst/>
          </a:prstGeom>
          <a:solidFill>
            <a:srgbClr val="2E3D9C"/>
          </a:solidFill>
          <a:ln/>
        </p:spPr>
        <p:txBody>
          <a:bodyPr/>
          <a:lstStyle/>
          <a:p>
            <a:endParaRPr lang="pt-BR" noProof="0" dirty="0"/>
          </a:p>
        </p:txBody>
      </p:sp>
      <p:sp>
        <p:nvSpPr>
          <p:cNvPr id="13" name="Text 10"/>
          <p:cNvSpPr/>
          <p:nvPr/>
        </p:nvSpPr>
        <p:spPr>
          <a:xfrm>
            <a:off x="658368" y="2412544"/>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2</a:t>
            </a:r>
            <a:endParaRPr lang="pt-BR" sz="1500" noProof="0" dirty="0"/>
          </a:p>
        </p:txBody>
      </p:sp>
      <p:sp>
        <p:nvSpPr>
          <p:cNvPr id="14" name="Text 11"/>
          <p:cNvSpPr/>
          <p:nvPr/>
        </p:nvSpPr>
        <p:spPr>
          <a:xfrm>
            <a:off x="1371600" y="2523744"/>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Instrução</a:t>
            </a:r>
            <a:endParaRPr lang="pt-BR" sz="1450" noProof="0" dirty="0"/>
          </a:p>
        </p:txBody>
      </p:sp>
      <p:sp>
        <p:nvSpPr>
          <p:cNvPr id="15" name="Text 12"/>
          <p:cNvSpPr/>
          <p:nvPr/>
        </p:nvSpPr>
        <p:spPr>
          <a:xfrm>
            <a:off x="3817391" y="2468420"/>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Citação pessoal do servidor, colheita de provas, depoimentos, acareações, investigações, diligências, análise técnica e perícia, interrogatório e indiciamento.</a:t>
            </a:r>
            <a:endParaRPr lang="pt-BR" sz="1400" noProof="0" dirty="0"/>
          </a:p>
        </p:txBody>
      </p:sp>
      <p:sp>
        <p:nvSpPr>
          <p:cNvPr id="16" name="Shape 13"/>
          <p:cNvSpPr/>
          <p:nvPr/>
        </p:nvSpPr>
        <p:spPr>
          <a:xfrm>
            <a:off x="658368" y="3345232"/>
            <a:ext cx="512064" cy="512064"/>
          </a:xfrm>
          <a:prstGeom prst="ellipse">
            <a:avLst/>
          </a:prstGeom>
          <a:solidFill>
            <a:srgbClr val="E7A71F"/>
          </a:solidFill>
          <a:ln/>
        </p:spPr>
        <p:txBody>
          <a:bodyPr/>
          <a:lstStyle/>
          <a:p>
            <a:endParaRPr lang="pt-BR" noProof="0" dirty="0"/>
          </a:p>
        </p:txBody>
      </p:sp>
      <p:sp>
        <p:nvSpPr>
          <p:cNvPr id="17" name="Text 14"/>
          <p:cNvSpPr/>
          <p:nvPr/>
        </p:nvSpPr>
        <p:spPr>
          <a:xfrm>
            <a:off x="658368" y="3345232"/>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3</a:t>
            </a:r>
            <a:endParaRPr lang="pt-BR" sz="1500" noProof="0" dirty="0"/>
          </a:p>
        </p:txBody>
      </p:sp>
      <p:sp>
        <p:nvSpPr>
          <p:cNvPr id="18" name="Text 15"/>
          <p:cNvSpPr/>
          <p:nvPr/>
        </p:nvSpPr>
        <p:spPr>
          <a:xfrm>
            <a:off x="1371600" y="3456432"/>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Defesa</a:t>
            </a:r>
            <a:endParaRPr lang="pt-BR" sz="1450" noProof="0" dirty="0"/>
          </a:p>
        </p:txBody>
      </p:sp>
      <p:sp>
        <p:nvSpPr>
          <p:cNvPr id="19" name="Text 16"/>
          <p:cNvSpPr/>
          <p:nvPr/>
        </p:nvSpPr>
        <p:spPr>
          <a:xfrm>
            <a:off x="3817391" y="3401108"/>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Súmula Vinculante nº 5 (ausência de advogado): sempre deverá haver defesa (dativo, se necessário).</a:t>
            </a:r>
            <a:endParaRPr lang="pt-BR" sz="1400" noProof="0" dirty="0"/>
          </a:p>
        </p:txBody>
      </p:sp>
      <p:sp>
        <p:nvSpPr>
          <p:cNvPr id="20" name="Shape 17"/>
          <p:cNvSpPr/>
          <p:nvPr/>
        </p:nvSpPr>
        <p:spPr>
          <a:xfrm>
            <a:off x="658368" y="4277920"/>
            <a:ext cx="512064" cy="512064"/>
          </a:xfrm>
          <a:prstGeom prst="ellipse">
            <a:avLst/>
          </a:prstGeom>
          <a:solidFill>
            <a:srgbClr val="901F4D"/>
          </a:solidFill>
          <a:ln/>
        </p:spPr>
        <p:txBody>
          <a:bodyPr/>
          <a:lstStyle/>
          <a:p>
            <a:endParaRPr lang="pt-BR" noProof="0" dirty="0"/>
          </a:p>
        </p:txBody>
      </p:sp>
      <p:sp>
        <p:nvSpPr>
          <p:cNvPr id="21" name="Text 18"/>
          <p:cNvSpPr/>
          <p:nvPr/>
        </p:nvSpPr>
        <p:spPr>
          <a:xfrm>
            <a:off x="658368" y="4277920"/>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4</a:t>
            </a:r>
            <a:endParaRPr lang="pt-BR" sz="1500" noProof="0" dirty="0"/>
          </a:p>
        </p:txBody>
      </p:sp>
      <p:sp>
        <p:nvSpPr>
          <p:cNvPr id="22" name="Text 19"/>
          <p:cNvSpPr/>
          <p:nvPr/>
        </p:nvSpPr>
        <p:spPr>
          <a:xfrm>
            <a:off x="1371600" y="4389120"/>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Relatório Conclusivo</a:t>
            </a:r>
            <a:endParaRPr lang="pt-BR" sz="1450" noProof="0" dirty="0"/>
          </a:p>
        </p:txBody>
      </p:sp>
      <p:sp>
        <p:nvSpPr>
          <p:cNvPr id="23" name="Text 20"/>
          <p:cNvSpPr/>
          <p:nvPr/>
        </p:nvSpPr>
        <p:spPr>
          <a:xfrm>
            <a:off x="3817391" y="4333796"/>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Sempre será conclusivo; remetido à autoridade instauradora; vinculado às provas dos autos; sugere a penalidade e dosimetria; encaminhamento ao MP.</a:t>
            </a:r>
            <a:endParaRPr lang="pt-BR" sz="1400" noProof="0" dirty="0"/>
          </a:p>
        </p:txBody>
      </p:sp>
      <p:sp>
        <p:nvSpPr>
          <p:cNvPr id="24" name="Shape 21"/>
          <p:cNvSpPr/>
          <p:nvPr/>
        </p:nvSpPr>
        <p:spPr>
          <a:xfrm>
            <a:off x="658368" y="5210608"/>
            <a:ext cx="512064" cy="512064"/>
          </a:xfrm>
          <a:prstGeom prst="ellipse">
            <a:avLst/>
          </a:prstGeom>
          <a:solidFill>
            <a:srgbClr val="C21819"/>
          </a:solidFill>
          <a:ln/>
        </p:spPr>
        <p:txBody>
          <a:bodyPr/>
          <a:lstStyle/>
          <a:p>
            <a:endParaRPr lang="pt-BR" noProof="0" dirty="0"/>
          </a:p>
        </p:txBody>
      </p:sp>
      <p:sp>
        <p:nvSpPr>
          <p:cNvPr id="25" name="Text 22"/>
          <p:cNvSpPr/>
          <p:nvPr/>
        </p:nvSpPr>
        <p:spPr>
          <a:xfrm>
            <a:off x="658368" y="5210608"/>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5</a:t>
            </a:r>
            <a:endParaRPr lang="pt-BR" sz="1500" noProof="0" dirty="0"/>
          </a:p>
        </p:txBody>
      </p:sp>
      <p:sp>
        <p:nvSpPr>
          <p:cNvPr id="26" name="Text 23"/>
          <p:cNvSpPr/>
          <p:nvPr/>
        </p:nvSpPr>
        <p:spPr>
          <a:xfrm>
            <a:off x="1371600" y="5321808"/>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Julgamento</a:t>
            </a:r>
            <a:endParaRPr lang="pt-BR" sz="1450" noProof="0" dirty="0"/>
          </a:p>
        </p:txBody>
      </p:sp>
      <p:sp>
        <p:nvSpPr>
          <p:cNvPr id="27" name="Text 24"/>
          <p:cNvSpPr/>
          <p:nvPr/>
        </p:nvSpPr>
        <p:spPr>
          <a:xfrm>
            <a:off x="3817391" y="5266484"/>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razoável (lei); não vincula a autoridade (permitido adotar capitulação diversa); análise jurídica prévia à sanção (geralmente Procuradoria); o julgador pode decretar nulidade total ou parcial.</a:t>
            </a:r>
            <a:endParaRPr lang="pt-BR" sz="1400" noProof="0" dirty="0"/>
          </a:p>
        </p:txBody>
      </p:sp>
      <p:pic>
        <p:nvPicPr>
          <p:cNvPr id="29" name="Imagem 28">
            <a:extLst>
              <a:ext uri="{FF2B5EF4-FFF2-40B4-BE49-F238E27FC236}">
                <a16:creationId xmlns:a16="http://schemas.microsoft.com/office/drawing/2014/main" id="{72E35987-C9AD-5C26-5DCD-CC1ADF29A32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1" name="Imagem 30">
            <a:extLst>
              <a:ext uri="{FF2B5EF4-FFF2-40B4-BE49-F238E27FC236}">
                <a16:creationId xmlns:a16="http://schemas.microsoft.com/office/drawing/2014/main" id="{819F8FA6-D5A1-EDC9-3585-7C6B62BF39C6}"/>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3" name="Imagem 32">
            <a:extLst>
              <a:ext uri="{FF2B5EF4-FFF2-40B4-BE49-F238E27FC236}">
                <a16:creationId xmlns:a16="http://schemas.microsoft.com/office/drawing/2014/main" id="{CC8A1B69-3910-6B6C-4A7E-71DEF15CBF20}"/>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5" name="Imagem 34">
            <a:extLst>
              <a:ext uri="{FF2B5EF4-FFF2-40B4-BE49-F238E27FC236}">
                <a16:creationId xmlns:a16="http://schemas.microsoft.com/office/drawing/2014/main" id="{E32A2A81-493B-D195-D29F-0617920976E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PAD de Rito Sumário (LCE n.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t>43</a:t>
            </a:r>
            <a:endParaRPr lang="pt-BR" sz="900" noProof="0" dirty="0"/>
          </a:p>
        </p:txBody>
      </p:sp>
      <p:sp>
        <p:nvSpPr>
          <p:cNvPr id="7" name="Text 4"/>
          <p:cNvSpPr/>
          <p:nvPr/>
        </p:nvSpPr>
        <p:spPr>
          <a:xfrm>
            <a:off x="603504" y="1572768"/>
            <a:ext cx="5486400" cy="310896"/>
          </a:xfrm>
          <a:prstGeom prst="rect">
            <a:avLst/>
          </a:prstGeom>
          <a:noFill/>
          <a:ln/>
        </p:spPr>
        <p:txBody>
          <a:bodyPr wrap="square" lIns="0" tIns="0" rIns="0" bIns="0" rtlCol="0" anchor="ctr"/>
          <a:lstStyle/>
          <a:p>
            <a:pPr marL="0" indent="0">
              <a:buNone/>
            </a:pPr>
            <a:r>
              <a:rPr lang="pt-BR" sz="1400" b="1" noProof="0" dirty="0">
                <a:solidFill>
                  <a:srgbClr val="C21819"/>
                </a:solidFill>
                <a:latin typeface="Arial" pitchFamily="34" charset="0"/>
                <a:ea typeface="Arial" pitchFamily="34" charset="-122"/>
                <a:cs typeface="Arial" pitchFamily="34" charset="-120"/>
              </a:rPr>
              <a:t>Rito para tipos específicos</a:t>
            </a:r>
            <a:endParaRPr lang="pt-BR" sz="1400" noProof="0" dirty="0"/>
          </a:p>
        </p:txBody>
      </p:sp>
      <p:sp>
        <p:nvSpPr>
          <p:cNvPr id="8" name="Shape 5"/>
          <p:cNvSpPr/>
          <p:nvPr/>
        </p:nvSpPr>
        <p:spPr>
          <a:xfrm>
            <a:off x="603504" y="2224115"/>
            <a:ext cx="438912" cy="438912"/>
          </a:xfrm>
          <a:prstGeom prst="ellipse">
            <a:avLst/>
          </a:prstGeom>
          <a:solidFill>
            <a:srgbClr val="C21819"/>
          </a:solidFill>
          <a:ln/>
        </p:spPr>
        <p:txBody>
          <a:bodyPr/>
          <a:lstStyle/>
          <a:p>
            <a:endParaRPr lang="pt-BR" noProof="0" dirty="0"/>
          </a:p>
        </p:txBody>
      </p:sp>
      <p:pic>
        <p:nvPicPr>
          <p:cNvPr id="9" name="Image 1" descr="icons/layers_w.png"/>
          <p:cNvPicPr>
            <a:picLocks noChangeAspect="1"/>
          </p:cNvPicPr>
          <p:nvPr/>
        </p:nvPicPr>
        <p:blipFill>
          <a:blip r:embed="rId3"/>
          <a:stretch>
            <a:fillRect/>
          </a:stretch>
        </p:blipFill>
        <p:spPr>
          <a:xfrm>
            <a:off x="708843" y="2329454"/>
            <a:ext cx="228234" cy="228234"/>
          </a:xfrm>
          <a:prstGeom prst="rect">
            <a:avLst/>
          </a:prstGeom>
        </p:spPr>
      </p:pic>
      <p:sp>
        <p:nvSpPr>
          <p:cNvPr id="10" name="Text 6"/>
          <p:cNvSpPr/>
          <p:nvPr/>
        </p:nvSpPr>
        <p:spPr>
          <a:xfrm>
            <a:off x="1298448" y="2270665"/>
            <a:ext cx="504748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Acumulação ilegal de cargos, empregos ou funções públicas</a:t>
            </a:r>
            <a:endParaRPr lang="pt-BR" sz="1400" noProof="0" dirty="0"/>
          </a:p>
        </p:txBody>
      </p:sp>
      <p:sp>
        <p:nvSpPr>
          <p:cNvPr id="11" name="Shape 7"/>
          <p:cNvSpPr/>
          <p:nvPr/>
        </p:nvSpPr>
        <p:spPr>
          <a:xfrm>
            <a:off x="603504" y="3220811"/>
            <a:ext cx="438912" cy="438912"/>
          </a:xfrm>
          <a:prstGeom prst="ellipse">
            <a:avLst/>
          </a:prstGeom>
          <a:solidFill>
            <a:srgbClr val="901F4D"/>
          </a:solidFill>
          <a:ln/>
        </p:spPr>
        <p:txBody>
          <a:bodyPr/>
          <a:lstStyle/>
          <a:p>
            <a:endParaRPr lang="pt-BR" noProof="0" dirty="0"/>
          </a:p>
        </p:txBody>
      </p:sp>
      <p:pic>
        <p:nvPicPr>
          <p:cNvPr id="12" name="Image 2" descr="icons/dooropen_w.png"/>
          <p:cNvPicPr>
            <a:picLocks noChangeAspect="1"/>
          </p:cNvPicPr>
          <p:nvPr/>
        </p:nvPicPr>
        <p:blipFill>
          <a:blip r:embed="rId4"/>
          <a:stretch>
            <a:fillRect/>
          </a:stretch>
        </p:blipFill>
        <p:spPr>
          <a:xfrm>
            <a:off x="708843" y="3326150"/>
            <a:ext cx="228234" cy="228234"/>
          </a:xfrm>
          <a:prstGeom prst="rect">
            <a:avLst/>
          </a:prstGeom>
        </p:spPr>
      </p:pic>
      <p:sp>
        <p:nvSpPr>
          <p:cNvPr id="13" name="Text 8"/>
          <p:cNvSpPr/>
          <p:nvPr/>
        </p:nvSpPr>
        <p:spPr>
          <a:xfrm>
            <a:off x="1298448" y="3267361"/>
            <a:ext cx="504748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Abandono de cargo (ausência superior a 30 dias consecutivos – animus abandonandi)</a:t>
            </a:r>
            <a:endParaRPr lang="pt-BR" sz="1400" noProof="0" dirty="0"/>
          </a:p>
        </p:txBody>
      </p:sp>
      <p:sp>
        <p:nvSpPr>
          <p:cNvPr id="14" name="Shape 9"/>
          <p:cNvSpPr/>
          <p:nvPr/>
        </p:nvSpPr>
        <p:spPr>
          <a:xfrm>
            <a:off x="603504" y="4217507"/>
            <a:ext cx="438912" cy="438912"/>
          </a:xfrm>
          <a:prstGeom prst="ellipse">
            <a:avLst/>
          </a:prstGeom>
          <a:solidFill>
            <a:srgbClr val="E7A71F"/>
          </a:solidFill>
          <a:ln/>
        </p:spPr>
        <p:txBody>
          <a:bodyPr/>
          <a:lstStyle/>
          <a:p>
            <a:endParaRPr lang="pt-BR" noProof="0" dirty="0"/>
          </a:p>
        </p:txBody>
      </p:sp>
      <p:pic>
        <p:nvPicPr>
          <p:cNvPr id="15" name="Image 3" descr="icons/calendar_w.png"/>
          <p:cNvPicPr>
            <a:picLocks noChangeAspect="1"/>
          </p:cNvPicPr>
          <p:nvPr/>
        </p:nvPicPr>
        <p:blipFill>
          <a:blip r:embed="rId5"/>
          <a:stretch>
            <a:fillRect/>
          </a:stretch>
        </p:blipFill>
        <p:spPr>
          <a:xfrm>
            <a:off x="708843" y="4322846"/>
            <a:ext cx="228234" cy="228234"/>
          </a:xfrm>
          <a:prstGeom prst="rect">
            <a:avLst/>
          </a:prstGeom>
        </p:spPr>
      </p:pic>
      <p:sp>
        <p:nvSpPr>
          <p:cNvPr id="16" name="Text 10"/>
          <p:cNvSpPr/>
          <p:nvPr/>
        </p:nvSpPr>
        <p:spPr>
          <a:xfrm>
            <a:off x="1298448" y="4264057"/>
            <a:ext cx="504748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Inassiduidade habitual (ausência sem justa causa, por 60 dias interpolados em 12 meses)</a:t>
            </a:r>
            <a:endParaRPr lang="pt-BR" sz="1400" noProof="0" dirty="0"/>
          </a:p>
        </p:txBody>
      </p:sp>
      <p:sp>
        <p:nvSpPr>
          <p:cNvPr id="17" name="Shape 11"/>
          <p:cNvSpPr/>
          <p:nvPr/>
        </p:nvSpPr>
        <p:spPr>
          <a:xfrm>
            <a:off x="6720840" y="1783080"/>
            <a:ext cx="4937760" cy="4023360"/>
          </a:xfrm>
          <a:prstGeom prst="roundRect">
            <a:avLst>
              <a:gd name="adj" fmla="val 2273"/>
            </a:avLst>
          </a:prstGeom>
          <a:solidFill>
            <a:srgbClr val="F1F2F8"/>
          </a:solidFill>
          <a:ln w="9525">
            <a:solidFill>
              <a:srgbClr val="D8DAE8"/>
            </a:solidFill>
            <a:prstDash val="solid"/>
          </a:ln>
        </p:spPr>
        <p:txBody>
          <a:bodyPr/>
          <a:lstStyle/>
          <a:p>
            <a:endParaRPr lang="pt-BR" noProof="0" dirty="0"/>
          </a:p>
        </p:txBody>
      </p:sp>
      <p:sp>
        <p:nvSpPr>
          <p:cNvPr id="18" name="Text 12"/>
          <p:cNvSpPr/>
          <p:nvPr/>
        </p:nvSpPr>
        <p:spPr>
          <a:xfrm>
            <a:off x="6995160" y="2011680"/>
            <a:ext cx="4389120" cy="310896"/>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LCE n. 491/2010 (arts. 12 a 15)</a:t>
            </a:r>
            <a:endParaRPr lang="pt-BR" sz="1300" noProof="0" dirty="0"/>
          </a:p>
        </p:txBody>
      </p:sp>
      <p:sp>
        <p:nvSpPr>
          <p:cNvPr id="19" name="Text 13"/>
          <p:cNvSpPr/>
          <p:nvPr/>
        </p:nvSpPr>
        <p:spPr>
          <a:xfrm>
            <a:off x="6976872" y="2834640"/>
            <a:ext cx="4389120" cy="3200400"/>
          </a:xfrm>
          <a:prstGeom prst="rect">
            <a:avLst/>
          </a:prstGeom>
          <a:noFill/>
          <a:ln/>
        </p:spPr>
        <p:txBody>
          <a:bodyPr wrap="square" lIns="0" tIns="0" rIns="0" bIns="0" rtlCol="0" anchor="t"/>
          <a:lstStyle/>
          <a:p>
            <a:pPr marL="152400" indent="-152400">
              <a:spcAft>
                <a:spcPts val="800"/>
              </a:spcAft>
              <a:buSzPct val="100000"/>
              <a:buChar char="•"/>
            </a:pPr>
            <a:r>
              <a:rPr lang="pt-BR" sz="1200" noProof="0" dirty="0">
                <a:solidFill>
                  <a:srgbClr val="23264A"/>
                </a:solidFill>
                <a:latin typeface="Calibri" pitchFamily="34" charset="0"/>
                <a:ea typeface="Calibri" pitchFamily="34" charset="-122"/>
                <a:cs typeface="Calibri" pitchFamily="34" charset="-120"/>
              </a:rPr>
              <a:t>Comissão com 2 ou mais servidores ocupantes de cargo efetivo e estável, superior ou de mesmo nível na categoria funcional do acusado.</a:t>
            </a:r>
            <a:endParaRPr lang="pt-BR" sz="1200" noProof="0" dirty="0"/>
          </a:p>
          <a:p>
            <a:pPr marL="152400" indent="-152400">
              <a:spcAft>
                <a:spcPts val="800"/>
              </a:spcAft>
              <a:buSzPct val="100000"/>
              <a:buChar char="•"/>
            </a:pPr>
            <a:r>
              <a:rPr lang="pt-BR" sz="1200" noProof="0" dirty="0">
                <a:solidFill>
                  <a:srgbClr val="23264A"/>
                </a:solidFill>
                <a:latin typeface="Calibri" pitchFamily="34" charset="0"/>
                <a:ea typeface="Calibri" pitchFamily="34" charset="-122"/>
                <a:cs typeface="Calibri" pitchFamily="34" charset="-120"/>
              </a:rPr>
              <a:t>Conclusão em 60 dias, admitida a prorrogação.</a:t>
            </a:r>
            <a:endParaRPr lang="pt-BR" sz="1200" noProof="0" dirty="0"/>
          </a:p>
          <a:p>
            <a:pPr marL="152400" indent="-152400">
              <a:buSzPct val="100000"/>
              <a:buChar char="•"/>
            </a:pPr>
            <a:r>
              <a:rPr lang="pt-BR" sz="1200" noProof="0" dirty="0">
                <a:solidFill>
                  <a:srgbClr val="23264A"/>
                </a:solidFill>
                <a:latin typeface="Calibri" pitchFamily="34" charset="0"/>
                <a:ea typeface="Calibri" pitchFamily="34" charset="-122"/>
                <a:cs typeface="Calibri" pitchFamily="34" charset="-120"/>
              </a:rPr>
              <a:t>Servidor poderá requerer a exoneração do cargo, desde que antes do julgamento.</a:t>
            </a:r>
            <a:endParaRPr lang="pt-BR" sz="1200" noProof="0" dirty="0"/>
          </a:p>
        </p:txBody>
      </p:sp>
      <p:pic>
        <p:nvPicPr>
          <p:cNvPr id="21" name="Imagem 20">
            <a:extLst>
              <a:ext uri="{FF2B5EF4-FFF2-40B4-BE49-F238E27FC236}">
                <a16:creationId xmlns:a16="http://schemas.microsoft.com/office/drawing/2014/main" id="{7F7F5C6B-8E47-DA43-ACC2-55F31A7888E9}"/>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3" name="Imagem 22">
            <a:extLst>
              <a:ext uri="{FF2B5EF4-FFF2-40B4-BE49-F238E27FC236}">
                <a16:creationId xmlns:a16="http://schemas.microsoft.com/office/drawing/2014/main" id="{93148541-8D59-0E8F-406F-07B0BE537F66}"/>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06CF558F-82F8-7FAC-72DF-B76B1CA55297}"/>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7" name="Imagem 26">
            <a:extLst>
              <a:ext uri="{FF2B5EF4-FFF2-40B4-BE49-F238E27FC236}">
                <a16:creationId xmlns:a16="http://schemas.microsoft.com/office/drawing/2014/main" id="{E58A5FDB-5218-BC92-B32E-284F533DDF0B}"/>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Fases — Rito Sumário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t>44</a:t>
            </a:r>
            <a:endParaRPr lang="pt-BR" sz="900" noProof="0" dirty="0"/>
          </a:p>
        </p:txBody>
      </p:sp>
      <p:sp>
        <p:nvSpPr>
          <p:cNvPr id="7" name="Shape 4"/>
          <p:cNvSpPr/>
          <p:nvPr/>
        </p:nvSpPr>
        <p:spPr>
          <a:xfrm>
            <a:off x="914400" y="1781421"/>
            <a:ext cx="0" cy="3730752"/>
          </a:xfrm>
          <a:prstGeom prst="line">
            <a:avLst/>
          </a:prstGeom>
          <a:noFill/>
          <a:ln w="19050">
            <a:solidFill>
              <a:srgbClr val="D8DAE8"/>
            </a:solidFill>
            <a:prstDash val="solid"/>
          </a:ln>
        </p:spPr>
        <p:txBody>
          <a:bodyPr/>
          <a:lstStyle/>
          <a:p>
            <a:endParaRPr lang="pt-BR" noProof="0" dirty="0"/>
          </a:p>
        </p:txBody>
      </p:sp>
      <p:sp>
        <p:nvSpPr>
          <p:cNvPr id="8" name="Shape 5"/>
          <p:cNvSpPr/>
          <p:nvPr/>
        </p:nvSpPr>
        <p:spPr>
          <a:xfrm>
            <a:off x="658368" y="1461381"/>
            <a:ext cx="512064" cy="512064"/>
          </a:xfrm>
          <a:prstGeom prst="ellipse">
            <a:avLst/>
          </a:prstGeom>
          <a:solidFill>
            <a:srgbClr val="26348C"/>
          </a:solidFill>
          <a:ln/>
        </p:spPr>
        <p:txBody>
          <a:bodyPr/>
          <a:lstStyle/>
          <a:p>
            <a:endParaRPr lang="pt-BR" noProof="0" dirty="0"/>
          </a:p>
        </p:txBody>
      </p:sp>
      <p:sp>
        <p:nvSpPr>
          <p:cNvPr id="9" name="Text 6"/>
          <p:cNvSpPr/>
          <p:nvPr/>
        </p:nvSpPr>
        <p:spPr>
          <a:xfrm>
            <a:off x="658368" y="1461381"/>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1</a:t>
            </a:r>
            <a:endParaRPr lang="pt-BR" sz="1500" noProof="0" dirty="0"/>
          </a:p>
        </p:txBody>
      </p:sp>
      <p:sp>
        <p:nvSpPr>
          <p:cNvPr id="10" name="Text 7"/>
          <p:cNvSpPr/>
          <p:nvPr/>
        </p:nvSpPr>
        <p:spPr>
          <a:xfrm>
            <a:off x="1371600" y="1591056"/>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Instauração</a:t>
            </a:r>
            <a:endParaRPr lang="pt-BR" sz="1450" noProof="0" dirty="0"/>
          </a:p>
        </p:txBody>
      </p:sp>
      <p:sp>
        <p:nvSpPr>
          <p:cNvPr id="11" name="Text 8"/>
          <p:cNvSpPr/>
          <p:nvPr/>
        </p:nvSpPr>
        <p:spPr>
          <a:xfrm>
            <a:off x="4297680" y="1581912"/>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Publicação do ato que constitui a comissão (Portaria).</a:t>
            </a:r>
            <a:endParaRPr lang="pt-BR" sz="1400" noProof="0" dirty="0"/>
          </a:p>
        </p:txBody>
      </p:sp>
      <p:sp>
        <p:nvSpPr>
          <p:cNvPr id="12" name="Shape 9"/>
          <p:cNvSpPr/>
          <p:nvPr/>
        </p:nvSpPr>
        <p:spPr>
          <a:xfrm>
            <a:off x="658368" y="2394069"/>
            <a:ext cx="512064" cy="512064"/>
          </a:xfrm>
          <a:prstGeom prst="ellipse">
            <a:avLst/>
          </a:prstGeom>
          <a:solidFill>
            <a:srgbClr val="2E3D9C"/>
          </a:solidFill>
          <a:ln/>
        </p:spPr>
        <p:txBody>
          <a:bodyPr/>
          <a:lstStyle/>
          <a:p>
            <a:endParaRPr lang="pt-BR" noProof="0" dirty="0"/>
          </a:p>
        </p:txBody>
      </p:sp>
      <p:sp>
        <p:nvSpPr>
          <p:cNvPr id="13" name="Text 10"/>
          <p:cNvSpPr/>
          <p:nvPr/>
        </p:nvSpPr>
        <p:spPr>
          <a:xfrm>
            <a:off x="658368" y="2394069"/>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2</a:t>
            </a:r>
            <a:endParaRPr lang="pt-BR" sz="1500" noProof="0" dirty="0"/>
          </a:p>
        </p:txBody>
      </p:sp>
      <p:sp>
        <p:nvSpPr>
          <p:cNvPr id="14" name="Text 11"/>
          <p:cNvSpPr/>
          <p:nvPr/>
        </p:nvSpPr>
        <p:spPr>
          <a:xfrm>
            <a:off x="1371600" y="2523744"/>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Instrução Sumária</a:t>
            </a:r>
            <a:endParaRPr lang="pt-BR" sz="1450" noProof="0" dirty="0"/>
          </a:p>
        </p:txBody>
      </p:sp>
      <p:sp>
        <p:nvSpPr>
          <p:cNvPr id="15" name="Text 12"/>
          <p:cNvSpPr/>
          <p:nvPr/>
        </p:nvSpPr>
        <p:spPr>
          <a:xfrm>
            <a:off x="4297680" y="2514600"/>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Indiciamento com as provas pré-constituídas; citação pessoal do servidor para apresentar defesa escrita.</a:t>
            </a:r>
            <a:endParaRPr lang="pt-BR" sz="1400" noProof="0" dirty="0"/>
          </a:p>
        </p:txBody>
      </p:sp>
      <p:sp>
        <p:nvSpPr>
          <p:cNvPr id="16" name="Shape 13"/>
          <p:cNvSpPr/>
          <p:nvPr/>
        </p:nvSpPr>
        <p:spPr>
          <a:xfrm>
            <a:off x="658368" y="3326757"/>
            <a:ext cx="512064" cy="512064"/>
          </a:xfrm>
          <a:prstGeom prst="ellipse">
            <a:avLst/>
          </a:prstGeom>
          <a:solidFill>
            <a:srgbClr val="E7A71F"/>
          </a:solidFill>
          <a:ln/>
        </p:spPr>
        <p:txBody>
          <a:bodyPr/>
          <a:lstStyle/>
          <a:p>
            <a:endParaRPr lang="pt-BR" noProof="0" dirty="0"/>
          </a:p>
        </p:txBody>
      </p:sp>
      <p:sp>
        <p:nvSpPr>
          <p:cNvPr id="17" name="Text 14"/>
          <p:cNvSpPr/>
          <p:nvPr/>
        </p:nvSpPr>
        <p:spPr>
          <a:xfrm>
            <a:off x="658368" y="3326757"/>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3</a:t>
            </a:r>
            <a:endParaRPr lang="pt-BR" sz="1500" noProof="0" dirty="0"/>
          </a:p>
        </p:txBody>
      </p:sp>
      <p:sp>
        <p:nvSpPr>
          <p:cNvPr id="18" name="Text 15"/>
          <p:cNvSpPr/>
          <p:nvPr/>
        </p:nvSpPr>
        <p:spPr>
          <a:xfrm>
            <a:off x="1371600" y="3456432"/>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Defesa</a:t>
            </a:r>
            <a:endParaRPr lang="pt-BR" sz="1450" noProof="0" dirty="0"/>
          </a:p>
        </p:txBody>
      </p:sp>
      <p:sp>
        <p:nvSpPr>
          <p:cNvPr id="19" name="Text 16"/>
          <p:cNvSpPr/>
          <p:nvPr/>
        </p:nvSpPr>
        <p:spPr>
          <a:xfrm>
            <a:off x="4297680" y="3447288"/>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Súmula Vinculante nº 5 (ausência de advogado): sempre deverá haver defesa (dativo, se necessário).</a:t>
            </a:r>
            <a:endParaRPr lang="pt-BR" sz="1400" noProof="0" dirty="0"/>
          </a:p>
        </p:txBody>
      </p:sp>
      <p:sp>
        <p:nvSpPr>
          <p:cNvPr id="20" name="Shape 17"/>
          <p:cNvSpPr/>
          <p:nvPr/>
        </p:nvSpPr>
        <p:spPr>
          <a:xfrm>
            <a:off x="658368" y="4259445"/>
            <a:ext cx="512064" cy="512064"/>
          </a:xfrm>
          <a:prstGeom prst="ellipse">
            <a:avLst/>
          </a:prstGeom>
          <a:solidFill>
            <a:srgbClr val="901F4D"/>
          </a:solidFill>
          <a:ln/>
        </p:spPr>
        <p:txBody>
          <a:bodyPr/>
          <a:lstStyle/>
          <a:p>
            <a:endParaRPr lang="pt-BR" noProof="0" dirty="0"/>
          </a:p>
        </p:txBody>
      </p:sp>
      <p:sp>
        <p:nvSpPr>
          <p:cNvPr id="21" name="Text 18"/>
          <p:cNvSpPr/>
          <p:nvPr/>
        </p:nvSpPr>
        <p:spPr>
          <a:xfrm>
            <a:off x="658368" y="4259445"/>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4</a:t>
            </a:r>
            <a:endParaRPr lang="pt-BR" sz="1500" noProof="0" dirty="0"/>
          </a:p>
        </p:txBody>
      </p:sp>
      <p:sp>
        <p:nvSpPr>
          <p:cNvPr id="22" name="Text 19"/>
          <p:cNvSpPr/>
          <p:nvPr/>
        </p:nvSpPr>
        <p:spPr>
          <a:xfrm>
            <a:off x="1371600" y="4389120"/>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Relatório Conclusivo</a:t>
            </a:r>
            <a:endParaRPr lang="pt-BR" sz="1450" noProof="0" dirty="0"/>
          </a:p>
        </p:txBody>
      </p:sp>
      <p:sp>
        <p:nvSpPr>
          <p:cNvPr id="23" name="Text 20"/>
          <p:cNvSpPr/>
          <p:nvPr/>
        </p:nvSpPr>
        <p:spPr>
          <a:xfrm>
            <a:off x="4297680" y="4379976"/>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Sempre será conclusivo; remetido à autoridade instauradora; vinculado às provas dos autos; sugere a penalidade e dosimetria; encaminhamento ao MP.</a:t>
            </a:r>
            <a:endParaRPr lang="pt-BR" sz="1400" noProof="0" dirty="0"/>
          </a:p>
        </p:txBody>
      </p:sp>
      <p:sp>
        <p:nvSpPr>
          <p:cNvPr id="24" name="Shape 21"/>
          <p:cNvSpPr/>
          <p:nvPr/>
        </p:nvSpPr>
        <p:spPr>
          <a:xfrm>
            <a:off x="658368" y="5192133"/>
            <a:ext cx="512064" cy="512064"/>
          </a:xfrm>
          <a:prstGeom prst="ellipse">
            <a:avLst/>
          </a:prstGeom>
          <a:solidFill>
            <a:srgbClr val="C21819"/>
          </a:solidFill>
          <a:ln/>
        </p:spPr>
        <p:txBody>
          <a:bodyPr/>
          <a:lstStyle/>
          <a:p>
            <a:endParaRPr lang="pt-BR" noProof="0" dirty="0"/>
          </a:p>
        </p:txBody>
      </p:sp>
      <p:sp>
        <p:nvSpPr>
          <p:cNvPr id="25" name="Text 22"/>
          <p:cNvSpPr/>
          <p:nvPr/>
        </p:nvSpPr>
        <p:spPr>
          <a:xfrm>
            <a:off x="658368" y="5192133"/>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5</a:t>
            </a:r>
            <a:endParaRPr lang="pt-BR" sz="1500" noProof="0" dirty="0"/>
          </a:p>
        </p:txBody>
      </p:sp>
      <p:sp>
        <p:nvSpPr>
          <p:cNvPr id="26" name="Text 23"/>
          <p:cNvSpPr/>
          <p:nvPr/>
        </p:nvSpPr>
        <p:spPr>
          <a:xfrm>
            <a:off x="1371600" y="5321808"/>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Julgamento</a:t>
            </a:r>
            <a:endParaRPr lang="pt-BR" sz="1450" noProof="0" dirty="0"/>
          </a:p>
        </p:txBody>
      </p:sp>
      <p:sp>
        <p:nvSpPr>
          <p:cNvPr id="27" name="Text 24"/>
          <p:cNvSpPr/>
          <p:nvPr/>
        </p:nvSpPr>
        <p:spPr>
          <a:xfrm>
            <a:off x="4297680" y="5312664"/>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razoável (lei); não vincula a autoridade (permitido adotar capitulação diversa); análise jurídica prévia à sanção (geralmente Procuradoria); o julgador pode decretar nulidade total ou parcial.</a:t>
            </a:r>
            <a:endParaRPr lang="pt-BR" sz="1400" noProof="0" dirty="0"/>
          </a:p>
        </p:txBody>
      </p:sp>
      <p:pic>
        <p:nvPicPr>
          <p:cNvPr id="29" name="Imagem 28">
            <a:extLst>
              <a:ext uri="{FF2B5EF4-FFF2-40B4-BE49-F238E27FC236}">
                <a16:creationId xmlns:a16="http://schemas.microsoft.com/office/drawing/2014/main" id="{8113E342-3BC7-928D-3B25-A979A02A413C}"/>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1" name="Imagem 30">
            <a:extLst>
              <a:ext uri="{FF2B5EF4-FFF2-40B4-BE49-F238E27FC236}">
                <a16:creationId xmlns:a16="http://schemas.microsoft.com/office/drawing/2014/main" id="{4726D2E7-E602-6DBA-7E23-FB292D9CCB4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3" name="Imagem 32">
            <a:extLst>
              <a:ext uri="{FF2B5EF4-FFF2-40B4-BE49-F238E27FC236}">
                <a16:creationId xmlns:a16="http://schemas.microsoft.com/office/drawing/2014/main" id="{CD967336-4265-F873-6ADF-FEC3110D8CAF}"/>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5" name="Imagem 34">
            <a:extLst>
              <a:ext uri="{FF2B5EF4-FFF2-40B4-BE49-F238E27FC236}">
                <a16:creationId xmlns:a16="http://schemas.microsoft.com/office/drawing/2014/main" id="{20D0CB27-B9CC-3B5A-52F4-90CC1FD8F15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PAD de Rito Ordinário (LCE n.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45</a:t>
            </a:r>
            <a:endParaRPr lang="pt-BR" sz="900" noProof="0" dirty="0"/>
          </a:p>
        </p:txBody>
      </p:sp>
      <p:sp>
        <p:nvSpPr>
          <p:cNvPr id="7" name="Text 4"/>
          <p:cNvSpPr/>
          <p:nvPr/>
        </p:nvSpPr>
        <p:spPr>
          <a:xfrm>
            <a:off x="603504" y="1691640"/>
            <a:ext cx="10972800" cy="2103120"/>
          </a:xfrm>
          <a:prstGeom prst="rect">
            <a:avLst/>
          </a:prstGeom>
          <a:noFill/>
          <a:ln/>
        </p:spPr>
        <p:txBody>
          <a:bodyPr wrap="square" lIns="0" tIns="0" rIns="0" bIns="0" rtlCol="0" anchor="t"/>
          <a:lstStyle/>
          <a:p>
            <a:pPr marL="0" indent="0">
              <a:spcAft>
                <a:spcPts val="800"/>
              </a:spcAft>
              <a:buNone/>
            </a:pPr>
            <a:r>
              <a:rPr lang="pt-BR" sz="1400" b="1" noProof="0" dirty="0">
                <a:solidFill>
                  <a:srgbClr val="26348C"/>
                </a:solidFill>
                <a:latin typeface="Calibri" pitchFamily="34" charset="0"/>
                <a:ea typeface="Calibri" pitchFamily="34" charset="-122"/>
                <a:cs typeface="Calibri" pitchFamily="34" charset="-120"/>
              </a:rPr>
              <a:t>Rito comum que se aplica, subsidiariamente, aos demais processos. </a:t>
            </a:r>
            <a:endParaRPr lang="pt-BR" sz="1400" noProof="0" dirty="0"/>
          </a:p>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Pode ser instaurado para apurar o cometimento de qualquer infração administrativa.</a:t>
            </a:r>
            <a:endParaRPr lang="pt-BR" sz="1400" noProof="0" dirty="0"/>
          </a:p>
          <a:p>
            <a:pPr marL="152400" indent="-152400">
              <a:buSzPct val="100000"/>
              <a:buChar char="•"/>
            </a:pPr>
            <a:r>
              <a:rPr lang="pt-BR" sz="1400" noProof="0" dirty="0">
                <a:solidFill>
                  <a:srgbClr val="23264A"/>
                </a:solidFill>
                <a:latin typeface="Calibri" pitchFamily="34" charset="0"/>
                <a:ea typeface="Calibri" pitchFamily="34" charset="-122"/>
                <a:cs typeface="Calibri" pitchFamily="34" charset="-120"/>
              </a:rPr>
              <a:t>Sempre que a infração ensejar a imposição de penalidade de suspensão por mais de 30 (trinta) dias, demissão, cassação de aposentadoria, disponibilidade e destituição de cargo em comissão, será obrigatória a instauração de processo disciplinar (art. 25, § 2º).</a:t>
            </a:r>
            <a:endParaRPr lang="pt-BR" sz="1400" noProof="0" dirty="0"/>
          </a:p>
        </p:txBody>
      </p:sp>
      <p:sp>
        <p:nvSpPr>
          <p:cNvPr id="8" name="Shape 5"/>
          <p:cNvSpPr/>
          <p:nvPr/>
        </p:nvSpPr>
        <p:spPr>
          <a:xfrm>
            <a:off x="566928" y="3977640"/>
            <a:ext cx="3517392" cy="2011680"/>
          </a:xfrm>
          <a:prstGeom prst="roundRect">
            <a:avLst>
              <a:gd name="adj" fmla="val 4091"/>
            </a:avLst>
          </a:prstGeom>
          <a:solidFill>
            <a:srgbClr val="F1F2F8"/>
          </a:solidFill>
          <a:ln w="9525">
            <a:solidFill>
              <a:srgbClr val="D8DAE8"/>
            </a:solidFill>
            <a:prstDash val="solid"/>
          </a:ln>
        </p:spPr>
        <p:txBody>
          <a:bodyPr/>
          <a:lstStyle/>
          <a:p>
            <a:endParaRPr lang="pt-BR" noProof="0" dirty="0"/>
          </a:p>
        </p:txBody>
      </p:sp>
      <p:sp>
        <p:nvSpPr>
          <p:cNvPr id="9" name="Shape 6"/>
          <p:cNvSpPr/>
          <p:nvPr/>
        </p:nvSpPr>
        <p:spPr>
          <a:xfrm>
            <a:off x="804672" y="4197096"/>
            <a:ext cx="420624" cy="420624"/>
          </a:xfrm>
          <a:prstGeom prst="ellipse">
            <a:avLst/>
          </a:prstGeom>
          <a:solidFill>
            <a:srgbClr val="26348C"/>
          </a:solidFill>
          <a:ln/>
        </p:spPr>
        <p:txBody>
          <a:bodyPr/>
          <a:lstStyle/>
          <a:p>
            <a:endParaRPr lang="pt-BR" noProof="0" dirty="0"/>
          </a:p>
        </p:txBody>
      </p:sp>
      <p:pic>
        <p:nvPicPr>
          <p:cNvPr id="10" name="Image 1" descr="icons/users_w.png"/>
          <p:cNvPicPr>
            <a:picLocks noChangeAspect="1"/>
          </p:cNvPicPr>
          <p:nvPr/>
        </p:nvPicPr>
        <p:blipFill>
          <a:blip r:embed="rId3"/>
          <a:stretch>
            <a:fillRect/>
          </a:stretch>
        </p:blipFill>
        <p:spPr>
          <a:xfrm>
            <a:off x="909828" y="4302252"/>
            <a:ext cx="210312" cy="210312"/>
          </a:xfrm>
          <a:prstGeom prst="rect">
            <a:avLst/>
          </a:prstGeom>
        </p:spPr>
      </p:pic>
      <p:sp>
        <p:nvSpPr>
          <p:cNvPr id="11" name="Text 7"/>
          <p:cNvSpPr/>
          <p:nvPr/>
        </p:nvSpPr>
        <p:spPr>
          <a:xfrm>
            <a:off x="804672" y="4745736"/>
            <a:ext cx="3060192" cy="310896"/>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Comissão</a:t>
            </a:r>
            <a:endParaRPr lang="pt-BR" sz="1250" noProof="0" dirty="0"/>
          </a:p>
        </p:txBody>
      </p:sp>
      <p:sp>
        <p:nvSpPr>
          <p:cNvPr id="12" name="Text 8"/>
          <p:cNvSpPr/>
          <p:nvPr/>
        </p:nvSpPr>
        <p:spPr>
          <a:xfrm>
            <a:off x="804672" y="5056632"/>
            <a:ext cx="3060192" cy="804672"/>
          </a:xfrm>
          <a:prstGeom prst="rect">
            <a:avLst/>
          </a:prstGeom>
          <a:noFill/>
          <a:ln/>
        </p:spPr>
        <p:txBody>
          <a:bodyPr wrap="square" lIns="0" tIns="0" rIns="0" bIns="0" rtlCol="0" anchor="t"/>
          <a:lstStyle/>
          <a:p>
            <a:pPr marL="0" indent="0">
              <a:buNone/>
            </a:pPr>
            <a:r>
              <a:rPr lang="pt-BR" sz="1050" noProof="0" dirty="0">
                <a:solidFill>
                  <a:srgbClr val="23264A"/>
                </a:solidFill>
                <a:latin typeface="Calibri" pitchFamily="34" charset="0"/>
                <a:ea typeface="Calibri" pitchFamily="34" charset="-122"/>
                <a:cs typeface="Calibri" pitchFamily="34" charset="-120"/>
              </a:rPr>
              <a:t>3 servidores ocupantes de cargo efetivo e estável, superior ou de mesmo nível na categoria funcional do sindicado (art. 27).</a:t>
            </a:r>
            <a:endParaRPr lang="pt-BR" sz="1050" noProof="0" dirty="0"/>
          </a:p>
        </p:txBody>
      </p:sp>
      <p:sp>
        <p:nvSpPr>
          <p:cNvPr id="13" name="Shape 9"/>
          <p:cNvSpPr/>
          <p:nvPr/>
        </p:nvSpPr>
        <p:spPr>
          <a:xfrm>
            <a:off x="4340352" y="3977640"/>
            <a:ext cx="3517392" cy="2011680"/>
          </a:xfrm>
          <a:prstGeom prst="roundRect">
            <a:avLst>
              <a:gd name="adj" fmla="val 4091"/>
            </a:avLst>
          </a:prstGeom>
          <a:solidFill>
            <a:srgbClr val="F1F2F8"/>
          </a:solidFill>
          <a:ln w="9525">
            <a:solidFill>
              <a:srgbClr val="D8DAE8"/>
            </a:solidFill>
            <a:prstDash val="solid"/>
          </a:ln>
        </p:spPr>
        <p:txBody>
          <a:bodyPr/>
          <a:lstStyle/>
          <a:p>
            <a:endParaRPr lang="pt-BR" noProof="0" dirty="0"/>
          </a:p>
        </p:txBody>
      </p:sp>
      <p:sp>
        <p:nvSpPr>
          <p:cNvPr id="14" name="Shape 10"/>
          <p:cNvSpPr/>
          <p:nvPr/>
        </p:nvSpPr>
        <p:spPr>
          <a:xfrm>
            <a:off x="4578096" y="4197096"/>
            <a:ext cx="420624" cy="420624"/>
          </a:xfrm>
          <a:prstGeom prst="ellipse">
            <a:avLst/>
          </a:prstGeom>
          <a:solidFill>
            <a:srgbClr val="E7A71F"/>
          </a:solidFill>
          <a:ln/>
        </p:spPr>
        <p:txBody>
          <a:bodyPr/>
          <a:lstStyle/>
          <a:p>
            <a:endParaRPr lang="pt-BR" noProof="0" dirty="0"/>
          </a:p>
        </p:txBody>
      </p:sp>
      <p:pic>
        <p:nvPicPr>
          <p:cNvPr id="15" name="Image 2" descr="icons/clock_w.png"/>
          <p:cNvPicPr>
            <a:picLocks noChangeAspect="1"/>
          </p:cNvPicPr>
          <p:nvPr/>
        </p:nvPicPr>
        <p:blipFill>
          <a:blip r:embed="rId4"/>
          <a:stretch>
            <a:fillRect/>
          </a:stretch>
        </p:blipFill>
        <p:spPr>
          <a:xfrm>
            <a:off x="4683252" y="4302252"/>
            <a:ext cx="210312" cy="210312"/>
          </a:xfrm>
          <a:prstGeom prst="rect">
            <a:avLst/>
          </a:prstGeom>
        </p:spPr>
      </p:pic>
      <p:sp>
        <p:nvSpPr>
          <p:cNvPr id="16" name="Text 11"/>
          <p:cNvSpPr/>
          <p:nvPr/>
        </p:nvSpPr>
        <p:spPr>
          <a:xfrm>
            <a:off x="4578096" y="4745736"/>
            <a:ext cx="3060192" cy="310896"/>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Conclusão</a:t>
            </a:r>
            <a:endParaRPr lang="pt-BR" sz="1250" noProof="0" dirty="0"/>
          </a:p>
        </p:txBody>
      </p:sp>
      <p:sp>
        <p:nvSpPr>
          <p:cNvPr id="17" name="Text 12"/>
          <p:cNvSpPr/>
          <p:nvPr/>
        </p:nvSpPr>
        <p:spPr>
          <a:xfrm>
            <a:off x="4578096" y="5056632"/>
            <a:ext cx="3060192" cy="804672"/>
          </a:xfrm>
          <a:prstGeom prst="rect">
            <a:avLst/>
          </a:prstGeom>
          <a:noFill/>
          <a:ln/>
        </p:spPr>
        <p:txBody>
          <a:bodyPr wrap="square" lIns="0" tIns="0" rIns="0" bIns="0" rtlCol="0" anchor="t"/>
          <a:lstStyle/>
          <a:p>
            <a:pPr marL="0" indent="0">
              <a:buNone/>
            </a:pPr>
            <a:r>
              <a:rPr lang="pt-BR" sz="1050" noProof="0" dirty="0">
                <a:solidFill>
                  <a:srgbClr val="23264A"/>
                </a:solidFill>
                <a:latin typeface="Calibri" pitchFamily="34" charset="0"/>
                <a:ea typeface="Calibri" pitchFamily="34" charset="-122"/>
                <a:cs typeface="Calibri" pitchFamily="34" charset="-120"/>
              </a:rPr>
              <a:t>60 dias, admitida a prorrogação (art. 38).</a:t>
            </a:r>
            <a:endParaRPr lang="pt-BR" sz="1050" noProof="0" dirty="0"/>
          </a:p>
        </p:txBody>
      </p:sp>
      <p:sp>
        <p:nvSpPr>
          <p:cNvPr id="18" name="Shape 13"/>
          <p:cNvSpPr/>
          <p:nvPr/>
        </p:nvSpPr>
        <p:spPr>
          <a:xfrm>
            <a:off x="8113776" y="3977640"/>
            <a:ext cx="3517392" cy="2011680"/>
          </a:xfrm>
          <a:prstGeom prst="roundRect">
            <a:avLst>
              <a:gd name="adj" fmla="val 4091"/>
            </a:avLst>
          </a:prstGeom>
          <a:solidFill>
            <a:srgbClr val="F1F2F8"/>
          </a:solidFill>
          <a:ln w="9525">
            <a:solidFill>
              <a:srgbClr val="D8DAE8"/>
            </a:solidFill>
            <a:prstDash val="solid"/>
          </a:ln>
        </p:spPr>
        <p:txBody>
          <a:bodyPr/>
          <a:lstStyle/>
          <a:p>
            <a:endParaRPr lang="pt-BR" noProof="0" dirty="0"/>
          </a:p>
        </p:txBody>
      </p:sp>
      <p:sp>
        <p:nvSpPr>
          <p:cNvPr id="19" name="Shape 14"/>
          <p:cNvSpPr/>
          <p:nvPr/>
        </p:nvSpPr>
        <p:spPr>
          <a:xfrm>
            <a:off x="8351520" y="4197096"/>
            <a:ext cx="420624" cy="420624"/>
          </a:xfrm>
          <a:prstGeom prst="ellipse">
            <a:avLst/>
          </a:prstGeom>
          <a:solidFill>
            <a:srgbClr val="C21819"/>
          </a:solidFill>
          <a:ln/>
        </p:spPr>
        <p:txBody>
          <a:bodyPr/>
          <a:lstStyle/>
          <a:p>
            <a:endParaRPr lang="pt-BR" noProof="0" dirty="0"/>
          </a:p>
        </p:txBody>
      </p:sp>
      <p:pic>
        <p:nvPicPr>
          <p:cNvPr id="20" name="Image 3" descr="icons/gavel_w.png"/>
          <p:cNvPicPr>
            <a:picLocks noChangeAspect="1"/>
          </p:cNvPicPr>
          <p:nvPr/>
        </p:nvPicPr>
        <p:blipFill>
          <a:blip r:embed="rId5"/>
          <a:stretch>
            <a:fillRect/>
          </a:stretch>
        </p:blipFill>
        <p:spPr>
          <a:xfrm>
            <a:off x="8456676" y="4302252"/>
            <a:ext cx="210312" cy="210312"/>
          </a:xfrm>
          <a:prstGeom prst="rect">
            <a:avLst/>
          </a:prstGeom>
        </p:spPr>
      </p:pic>
      <p:sp>
        <p:nvSpPr>
          <p:cNvPr id="21" name="Text 15"/>
          <p:cNvSpPr/>
          <p:nvPr/>
        </p:nvSpPr>
        <p:spPr>
          <a:xfrm>
            <a:off x="8351520" y="4745736"/>
            <a:ext cx="3060192" cy="310896"/>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Julgamento</a:t>
            </a:r>
            <a:endParaRPr lang="pt-BR" sz="1250" noProof="0" dirty="0"/>
          </a:p>
        </p:txBody>
      </p:sp>
      <p:sp>
        <p:nvSpPr>
          <p:cNvPr id="22" name="Text 16"/>
          <p:cNvSpPr/>
          <p:nvPr/>
        </p:nvSpPr>
        <p:spPr>
          <a:xfrm>
            <a:off x="8351520" y="5056632"/>
            <a:ext cx="3060192" cy="804672"/>
          </a:xfrm>
          <a:prstGeom prst="rect">
            <a:avLst/>
          </a:prstGeom>
          <a:noFill/>
          <a:ln/>
        </p:spPr>
        <p:txBody>
          <a:bodyPr wrap="square" lIns="0" tIns="0" rIns="0" bIns="0" rtlCol="0" anchor="t"/>
          <a:lstStyle/>
          <a:p>
            <a:pPr marL="0" indent="0">
              <a:buNone/>
            </a:pPr>
            <a:r>
              <a:rPr lang="pt-BR" sz="1050" noProof="0" dirty="0">
                <a:solidFill>
                  <a:srgbClr val="23264A"/>
                </a:solidFill>
                <a:latin typeface="Calibri" pitchFamily="34" charset="0"/>
                <a:ea typeface="Calibri" pitchFamily="34" charset="-122"/>
                <a:cs typeface="Calibri" pitchFamily="34" charset="-120"/>
              </a:rPr>
              <a:t>Pela autoridade competente em 20 dias (art. 57).</a:t>
            </a:r>
            <a:endParaRPr lang="pt-BR" sz="1050" noProof="0" dirty="0"/>
          </a:p>
        </p:txBody>
      </p:sp>
      <p:pic>
        <p:nvPicPr>
          <p:cNvPr id="24" name="Imagem 23">
            <a:extLst>
              <a:ext uri="{FF2B5EF4-FFF2-40B4-BE49-F238E27FC236}">
                <a16:creationId xmlns:a16="http://schemas.microsoft.com/office/drawing/2014/main" id="{BAF32B9E-14F7-9C8C-ABB8-97EC979615F0}"/>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4F3934BB-0707-D0DB-9EA0-276F0F925C88}"/>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FC87F696-46F5-FAEB-42D9-04FEF0D37FE1}"/>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0" name="Imagem 29">
            <a:extLst>
              <a:ext uri="{FF2B5EF4-FFF2-40B4-BE49-F238E27FC236}">
                <a16:creationId xmlns:a16="http://schemas.microsoft.com/office/drawing/2014/main" id="{B1B66777-611D-6113-0594-DC8D1F31D004}"/>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Fases — Rito Ordinário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46</a:t>
            </a:r>
            <a:endParaRPr lang="pt-BR" sz="900" noProof="0" dirty="0"/>
          </a:p>
        </p:txBody>
      </p:sp>
      <p:sp>
        <p:nvSpPr>
          <p:cNvPr id="7" name="Shape 4"/>
          <p:cNvSpPr/>
          <p:nvPr/>
        </p:nvSpPr>
        <p:spPr>
          <a:xfrm>
            <a:off x="914400" y="1790655"/>
            <a:ext cx="0" cy="3730752"/>
          </a:xfrm>
          <a:prstGeom prst="line">
            <a:avLst/>
          </a:prstGeom>
          <a:noFill/>
          <a:ln w="19050">
            <a:solidFill>
              <a:srgbClr val="D8DAE8"/>
            </a:solidFill>
            <a:prstDash val="solid"/>
          </a:ln>
        </p:spPr>
        <p:txBody>
          <a:bodyPr/>
          <a:lstStyle/>
          <a:p>
            <a:endParaRPr lang="pt-BR" noProof="0" dirty="0"/>
          </a:p>
        </p:txBody>
      </p:sp>
      <p:sp>
        <p:nvSpPr>
          <p:cNvPr id="8" name="Shape 5"/>
          <p:cNvSpPr/>
          <p:nvPr/>
        </p:nvSpPr>
        <p:spPr>
          <a:xfrm>
            <a:off x="658368" y="1470615"/>
            <a:ext cx="512064" cy="512064"/>
          </a:xfrm>
          <a:prstGeom prst="ellipse">
            <a:avLst/>
          </a:prstGeom>
          <a:solidFill>
            <a:srgbClr val="26348C"/>
          </a:solidFill>
          <a:ln/>
        </p:spPr>
        <p:txBody>
          <a:bodyPr/>
          <a:lstStyle/>
          <a:p>
            <a:endParaRPr lang="pt-BR" noProof="0" dirty="0"/>
          </a:p>
        </p:txBody>
      </p:sp>
      <p:sp>
        <p:nvSpPr>
          <p:cNvPr id="9" name="Text 6"/>
          <p:cNvSpPr/>
          <p:nvPr/>
        </p:nvSpPr>
        <p:spPr>
          <a:xfrm>
            <a:off x="658368" y="1470615"/>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1</a:t>
            </a:r>
            <a:endParaRPr lang="pt-BR" sz="1500" noProof="0" dirty="0"/>
          </a:p>
        </p:txBody>
      </p:sp>
      <p:sp>
        <p:nvSpPr>
          <p:cNvPr id="10" name="Text 7"/>
          <p:cNvSpPr/>
          <p:nvPr/>
        </p:nvSpPr>
        <p:spPr>
          <a:xfrm>
            <a:off x="1371600" y="1591056"/>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Instauração</a:t>
            </a:r>
            <a:endParaRPr lang="pt-BR" sz="1450" noProof="0" dirty="0"/>
          </a:p>
        </p:txBody>
      </p:sp>
      <p:sp>
        <p:nvSpPr>
          <p:cNvPr id="11" name="Text 8"/>
          <p:cNvSpPr/>
          <p:nvPr/>
        </p:nvSpPr>
        <p:spPr>
          <a:xfrm>
            <a:off x="4297680" y="1581912"/>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Publicação do ato que constitui a comissão (Portaria).</a:t>
            </a:r>
            <a:endParaRPr lang="pt-BR" sz="1400" noProof="0" dirty="0"/>
          </a:p>
        </p:txBody>
      </p:sp>
      <p:sp>
        <p:nvSpPr>
          <p:cNvPr id="12" name="Shape 9"/>
          <p:cNvSpPr/>
          <p:nvPr/>
        </p:nvSpPr>
        <p:spPr>
          <a:xfrm>
            <a:off x="658368" y="2403303"/>
            <a:ext cx="512064" cy="512064"/>
          </a:xfrm>
          <a:prstGeom prst="ellipse">
            <a:avLst/>
          </a:prstGeom>
          <a:solidFill>
            <a:srgbClr val="2E3D9C"/>
          </a:solidFill>
          <a:ln/>
        </p:spPr>
        <p:txBody>
          <a:bodyPr/>
          <a:lstStyle/>
          <a:p>
            <a:endParaRPr lang="pt-BR" noProof="0" dirty="0"/>
          </a:p>
        </p:txBody>
      </p:sp>
      <p:sp>
        <p:nvSpPr>
          <p:cNvPr id="13" name="Text 10"/>
          <p:cNvSpPr/>
          <p:nvPr/>
        </p:nvSpPr>
        <p:spPr>
          <a:xfrm>
            <a:off x="658368" y="2403303"/>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2</a:t>
            </a:r>
            <a:endParaRPr lang="pt-BR" sz="1500" noProof="0" dirty="0"/>
          </a:p>
        </p:txBody>
      </p:sp>
      <p:sp>
        <p:nvSpPr>
          <p:cNvPr id="14" name="Text 11"/>
          <p:cNvSpPr/>
          <p:nvPr/>
        </p:nvSpPr>
        <p:spPr>
          <a:xfrm>
            <a:off x="1371600" y="2523744"/>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Instrução</a:t>
            </a:r>
            <a:endParaRPr lang="pt-BR" sz="1450" noProof="0" dirty="0"/>
          </a:p>
        </p:txBody>
      </p:sp>
      <p:sp>
        <p:nvSpPr>
          <p:cNvPr id="15" name="Text 12"/>
          <p:cNvSpPr/>
          <p:nvPr/>
        </p:nvSpPr>
        <p:spPr>
          <a:xfrm>
            <a:off x="4297680" y="2514600"/>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Citação pessoal do servidor, colheita de provas, depoimentos, acareações, investigações, diligências, análise técnica e perícia, interrogatório e indiciamento.</a:t>
            </a:r>
            <a:endParaRPr lang="pt-BR" sz="1400" noProof="0" dirty="0"/>
          </a:p>
        </p:txBody>
      </p:sp>
      <p:sp>
        <p:nvSpPr>
          <p:cNvPr id="16" name="Shape 13"/>
          <p:cNvSpPr/>
          <p:nvPr/>
        </p:nvSpPr>
        <p:spPr>
          <a:xfrm>
            <a:off x="658368" y="3335991"/>
            <a:ext cx="512064" cy="512064"/>
          </a:xfrm>
          <a:prstGeom prst="ellipse">
            <a:avLst/>
          </a:prstGeom>
          <a:solidFill>
            <a:srgbClr val="E7A71F"/>
          </a:solidFill>
          <a:ln/>
        </p:spPr>
        <p:txBody>
          <a:bodyPr/>
          <a:lstStyle/>
          <a:p>
            <a:endParaRPr lang="pt-BR" noProof="0" dirty="0"/>
          </a:p>
        </p:txBody>
      </p:sp>
      <p:sp>
        <p:nvSpPr>
          <p:cNvPr id="17" name="Text 14"/>
          <p:cNvSpPr/>
          <p:nvPr/>
        </p:nvSpPr>
        <p:spPr>
          <a:xfrm>
            <a:off x="658368" y="3335991"/>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3</a:t>
            </a:r>
            <a:endParaRPr lang="pt-BR" sz="1500" noProof="0" dirty="0"/>
          </a:p>
        </p:txBody>
      </p:sp>
      <p:sp>
        <p:nvSpPr>
          <p:cNvPr id="18" name="Text 15"/>
          <p:cNvSpPr/>
          <p:nvPr/>
        </p:nvSpPr>
        <p:spPr>
          <a:xfrm>
            <a:off x="1371600" y="3456432"/>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Defesa</a:t>
            </a:r>
            <a:endParaRPr lang="pt-BR" sz="1450" noProof="0" dirty="0"/>
          </a:p>
        </p:txBody>
      </p:sp>
      <p:sp>
        <p:nvSpPr>
          <p:cNvPr id="19" name="Text 16"/>
          <p:cNvSpPr/>
          <p:nvPr/>
        </p:nvSpPr>
        <p:spPr>
          <a:xfrm>
            <a:off x="4297680" y="3447288"/>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Súmula Vinculante nº 5 (ausência de advogado): sempre deverá haver defesa (dativo, se necessário).</a:t>
            </a:r>
            <a:endParaRPr lang="pt-BR" sz="1400" noProof="0" dirty="0"/>
          </a:p>
        </p:txBody>
      </p:sp>
      <p:sp>
        <p:nvSpPr>
          <p:cNvPr id="20" name="Shape 17"/>
          <p:cNvSpPr/>
          <p:nvPr/>
        </p:nvSpPr>
        <p:spPr>
          <a:xfrm>
            <a:off x="658368" y="4268679"/>
            <a:ext cx="512064" cy="512064"/>
          </a:xfrm>
          <a:prstGeom prst="ellipse">
            <a:avLst/>
          </a:prstGeom>
          <a:solidFill>
            <a:srgbClr val="901F4D"/>
          </a:solidFill>
          <a:ln/>
        </p:spPr>
        <p:txBody>
          <a:bodyPr/>
          <a:lstStyle/>
          <a:p>
            <a:endParaRPr lang="pt-BR" noProof="0" dirty="0"/>
          </a:p>
        </p:txBody>
      </p:sp>
      <p:sp>
        <p:nvSpPr>
          <p:cNvPr id="21" name="Text 18"/>
          <p:cNvSpPr/>
          <p:nvPr/>
        </p:nvSpPr>
        <p:spPr>
          <a:xfrm>
            <a:off x="658368" y="4268679"/>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4</a:t>
            </a:r>
            <a:endParaRPr lang="pt-BR" sz="1500" noProof="0" dirty="0"/>
          </a:p>
        </p:txBody>
      </p:sp>
      <p:sp>
        <p:nvSpPr>
          <p:cNvPr id="22" name="Text 19"/>
          <p:cNvSpPr/>
          <p:nvPr/>
        </p:nvSpPr>
        <p:spPr>
          <a:xfrm>
            <a:off x="1371600" y="4389120"/>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Relatório Conclusivo</a:t>
            </a:r>
            <a:endParaRPr lang="pt-BR" sz="1450" noProof="0" dirty="0"/>
          </a:p>
        </p:txBody>
      </p:sp>
      <p:sp>
        <p:nvSpPr>
          <p:cNvPr id="23" name="Text 20"/>
          <p:cNvSpPr/>
          <p:nvPr/>
        </p:nvSpPr>
        <p:spPr>
          <a:xfrm>
            <a:off x="4297680" y="4379976"/>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Sempre será conclusivo; remetido à autoridade instauradora; vinculado às provas dos autos; sugere a penalidade e dosimetria; encaminhamento ao MP.</a:t>
            </a:r>
            <a:endParaRPr lang="pt-BR" sz="1400" noProof="0" dirty="0"/>
          </a:p>
        </p:txBody>
      </p:sp>
      <p:sp>
        <p:nvSpPr>
          <p:cNvPr id="24" name="Shape 21"/>
          <p:cNvSpPr/>
          <p:nvPr/>
        </p:nvSpPr>
        <p:spPr>
          <a:xfrm>
            <a:off x="658368" y="5201367"/>
            <a:ext cx="512064" cy="512064"/>
          </a:xfrm>
          <a:prstGeom prst="ellipse">
            <a:avLst/>
          </a:prstGeom>
          <a:solidFill>
            <a:srgbClr val="C21819"/>
          </a:solidFill>
          <a:ln/>
        </p:spPr>
        <p:txBody>
          <a:bodyPr/>
          <a:lstStyle/>
          <a:p>
            <a:endParaRPr lang="pt-BR" noProof="0" dirty="0"/>
          </a:p>
        </p:txBody>
      </p:sp>
      <p:sp>
        <p:nvSpPr>
          <p:cNvPr id="25" name="Text 22"/>
          <p:cNvSpPr/>
          <p:nvPr/>
        </p:nvSpPr>
        <p:spPr>
          <a:xfrm>
            <a:off x="658368" y="5201367"/>
            <a:ext cx="512064" cy="512064"/>
          </a:xfrm>
          <a:prstGeom prst="rect">
            <a:avLst/>
          </a:prstGeom>
          <a:noFill/>
          <a:ln/>
        </p:spPr>
        <p:txBody>
          <a:bodyPr wrap="square" lIns="0" tIns="0" rIns="0" bIns="0" rtlCol="0" anchor="ctr"/>
          <a:lstStyle/>
          <a:p>
            <a:pPr marL="0" indent="0" algn="ctr">
              <a:buNone/>
            </a:pPr>
            <a:r>
              <a:rPr lang="pt-BR" sz="1500" b="1" noProof="0" dirty="0">
                <a:solidFill>
                  <a:srgbClr val="FFFFFF"/>
                </a:solidFill>
                <a:latin typeface="Arial" pitchFamily="34" charset="0"/>
                <a:ea typeface="Arial" pitchFamily="34" charset="-122"/>
                <a:cs typeface="Arial" pitchFamily="34" charset="-120"/>
              </a:rPr>
              <a:t>5</a:t>
            </a:r>
            <a:endParaRPr lang="pt-BR" sz="1500" noProof="0" dirty="0"/>
          </a:p>
        </p:txBody>
      </p:sp>
      <p:sp>
        <p:nvSpPr>
          <p:cNvPr id="26" name="Text 23"/>
          <p:cNvSpPr/>
          <p:nvPr/>
        </p:nvSpPr>
        <p:spPr>
          <a:xfrm>
            <a:off x="1371600" y="5321808"/>
            <a:ext cx="2834640" cy="566928"/>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Julgamento</a:t>
            </a:r>
            <a:endParaRPr lang="pt-BR" sz="1450" noProof="0" dirty="0"/>
          </a:p>
        </p:txBody>
      </p:sp>
      <p:sp>
        <p:nvSpPr>
          <p:cNvPr id="27" name="Text 24"/>
          <p:cNvSpPr/>
          <p:nvPr/>
        </p:nvSpPr>
        <p:spPr>
          <a:xfrm>
            <a:off x="4297680" y="5312664"/>
            <a:ext cx="7406640" cy="877824"/>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razoável (lei); não vincula a autoridade (permitido adotar capitulação diversa); análise jurídica prévia à sanção (geralmente Procuradoria); o julgador pode decretar nulidade total ou parcial.</a:t>
            </a:r>
            <a:endParaRPr lang="pt-BR" sz="1400" noProof="0" dirty="0"/>
          </a:p>
        </p:txBody>
      </p:sp>
      <p:pic>
        <p:nvPicPr>
          <p:cNvPr id="29" name="Imagem 28">
            <a:extLst>
              <a:ext uri="{FF2B5EF4-FFF2-40B4-BE49-F238E27FC236}">
                <a16:creationId xmlns:a16="http://schemas.microsoft.com/office/drawing/2014/main" id="{40B845A8-6158-C1F7-FDB0-1C9602E24A9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1" name="Imagem 30">
            <a:extLst>
              <a:ext uri="{FF2B5EF4-FFF2-40B4-BE49-F238E27FC236}">
                <a16:creationId xmlns:a16="http://schemas.microsoft.com/office/drawing/2014/main" id="{C941717D-E397-6CAF-9500-3B39A235FAC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3" name="Imagem 32">
            <a:extLst>
              <a:ext uri="{FF2B5EF4-FFF2-40B4-BE49-F238E27FC236}">
                <a16:creationId xmlns:a16="http://schemas.microsoft.com/office/drawing/2014/main" id="{6D3F9970-A88F-8BB9-5994-CDF1F82C1D0C}"/>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5" name="Imagem 34">
            <a:extLst>
              <a:ext uri="{FF2B5EF4-FFF2-40B4-BE49-F238E27FC236}">
                <a16:creationId xmlns:a16="http://schemas.microsoft.com/office/drawing/2014/main" id="{A36796E8-73E2-97E4-A1A1-EA8332240D8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Portaria de Instauração — modelo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47</a:t>
            </a:r>
            <a:endParaRPr lang="pt-BR" sz="900" noProof="0" dirty="0"/>
          </a:p>
        </p:txBody>
      </p:sp>
      <p:sp>
        <p:nvSpPr>
          <p:cNvPr id="7" name="Shape 4"/>
          <p:cNvSpPr/>
          <p:nvPr/>
        </p:nvSpPr>
        <p:spPr>
          <a:xfrm>
            <a:off x="566928" y="1481328"/>
            <a:ext cx="11064240" cy="4864608"/>
          </a:xfrm>
          <a:prstGeom prst="roundRect">
            <a:avLst>
              <a:gd name="adj" fmla="val 1504"/>
            </a:avLst>
          </a:prstGeom>
          <a:solidFill>
            <a:srgbClr val="FCFCFE"/>
          </a:solidFill>
          <a:ln w="12700">
            <a:solidFill>
              <a:srgbClr val="D8DAE8"/>
            </a:solidFill>
            <a:prstDash val="solid"/>
          </a:ln>
        </p:spPr>
        <p:txBody>
          <a:bodyPr/>
          <a:lstStyle/>
          <a:p>
            <a:endParaRPr lang="pt-BR" noProof="0" dirty="0"/>
          </a:p>
        </p:txBody>
      </p:sp>
      <p:sp>
        <p:nvSpPr>
          <p:cNvPr id="8" name="Text 5"/>
          <p:cNvSpPr/>
          <p:nvPr/>
        </p:nvSpPr>
        <p:spPr>
          <a:xfrm>
            <a:off x="914400" y="1691640"/>
            <a:ext cx="10378440" cy="4480560"/>
          </a:xfrm>
          <a:prstGeom prst="rect">
            <a:avLst/>
          </a:prstGeom>
          <a:noFill/>
          <a:ln/>
        </p:spPr>
        <p:txBody>
          <a:bodyPr wrap="square" lIns="0" tIns="0" rIns="0" bIns="0" rtlCol="0" anchor="t"/>
          <a:lstStyle/>
          <a:p>
            <a:pPr marL="0" indent="0" algn="ctr">
              <a:spcAft>
                <a:spcPts val="400"/>
              </a:spcAft>
              <a:buNone/>
            </a:pPr>
            <a:r>
              <a:rPr lang="pt-BR" sz="980" b="1" noProof="0" dirty="0">
                <a:solidFill>
                  <a:srgbClr val="23264A"/>
                </a:solidFill>
                <a:latin typeface="Calibri" pitchFamily="34" charset="0"/>
                <a:ea typeface="Calibri" pitchFamily="34" charset="-122"/>
                <a:cs typeface="Calibri" pitchFamily="34" charset="-120"/>
              </a:rPr>
              <a:t>PORTARIA N. CGTC-X/2025</a:t>
            </a:r>
            <a:endParaRPr lang="pt-BR" sz="980" noProof="0" dirty="0"/>
          </a:p>
          <a:p>
            <a:pPr marL="0" indent="0" algn="ctr">
              <a:spcAft>
                <a:spcPts val="800"/>
              </a:spcAft>
              <a:buNone/>
            </a:pPr>
            <a:r>
              <a:rPr lang="pt-BR" sz="980" i="1" noProof="0" dirty="0">
                <a:solidFill>
                  <a:srgbClr val="23264A"/>
                </a:solidFill>
                <a:latin typeface="Calibri" pitchFamily="34" charset="0"/>
                <a:ea typeface="Calibri" pitchFamily="34" charset="-122"/>
                <a:cs typeface="Calibri" pitchFamily="34" charset="-120"/>
              </a:rPr>
              <a:t>Constitui Comissão de Sindicância Acusatória.</a:t>
            </a:r>
            <a:endParaRPr lang="pt-BR" sz="980" noProof="0" dirty="0"/>
          </a:p>
          <a:p>
            <a:pPr marL="0" indent="0">
              <a:spcAft>
                <a:spcPts val="600"/>
              </a:spcAft>
              <a:buNone/>
            </a:pPr>
            <a:r>
              <a:rPr lang="pt-BR" sz="980" noProof="0" dirty="0">
                <a:solidFill>
                  <a:srgbClr val="23264A"/>
                </a:solidFill>
                <a:latin typeface="Calibri" pitchFamily="34" charset="0"/>
                <a:ea typeface="Calibri" pitchFamily="34" charset="-122"/>
                <a:cs typeface="Calibri" pitchFamily="34" charset="-120"/>
              </a:rPr>
              <a:t>O CORREGEDOR-GERAL DO TRIBUNAL DE CONTAS DO ESTADO DE SANTA CATARINA (TCE/SC), no uso de suas atribuições conferidas pelo art. 92, inciso III, da Lei Complementar Estadual n. 202, de 15 de dezembro de 2000, em observância ao disposto nos arts. 3º, 16, 17 e 24 da Lei Complementar Estadual n. 491, de 20 de janeiro de 2010, e tendo em vista o que consta no processo SEI [XXXXXXXXXXXXXXX], RESOLVE:</a:t>
            </a:r>
            <a:endParaRPr lang="pt-BR" sz="980" noProof="0" dirty="0"/>
          </a:p>
          <a:p>
            <a:pPr marL="0" indent="0">
              <a:spcAft>
                <a:spcPts val="600"/>
              </a:spcAft>
              <a:buNone/>
            </a:pPr>
            <a:r>
              <a:rPr lang="pt-BR" sz="980" noProof="0" dirty="0">
                <a:solidFill>
                  <a:srgbClr val="23264A"/>
                </a:solidFill>
                <a:latin typeface="Calibri" pitchFamily="34" charset="0"/>
                <a:ea typeface="Calibri" pitchFamily="34" charset="-122"/>
                <a:cs typeface="Calibri" pitchFamily="34" charset="-120"/>
              </a:rPr>
              <a:t>Art. 1° Designar as servidoras públicas estáveis, ocupantes de cargo efetivo, de nível superior, cujos nomes vão abaixo identificados, em consonância com o art. 17, § 5º, da Lei Complementar Estadual n. 491/2010, para constituírem COMISSÃO DE SINDICÂNCIA ACUSATÓRIA:  I - [nome], [cargo], [matrícula], que exercerá a função de presidente;  II - [nome], [cargo], [matrícula].</a:t>
            </a:r>
            <a:endParaRPr lang="pt-BR" sz="980" noProof="0" dirty="0"/>
          </a:p>
          <a:p>
            <a:pPr marL="0" indent="0">
              <a:spcAft>
                <a:spcPts val="600"/>
              </a:spcAft>
              <a:buNone/>
            </a:pPr>
            <a:r>
              <a:rPr lang="pt-BR" sz="980" noProof="0" dirty="0">
                <a:solidFill>
                  <a:srgbClr val="23264A"/>
                </a:solidFill>
                <a:latin typeface="Calibri" pitchFamily="34" charset="0"/>
                <a:ea typeface="Calibri" pitchFamily="34" charset="-122"/>
                <a:cs typeface="Calibri" pitchFamily="34" charset="-120"/>
              </a:rPr>
              <a:t>Art. 2º A sindicância terá por objeto a apuração de possível [descrever a conduta], atribuída [identificar o servidor], matrícula n. [</a:t>
            </a:r>
            <a:r>
              <a:rPr lang="pt-BR" sz="980" noProof="0" dirty="0" err="1">
                <a:solidFill>
                  <a:srgbClr val="23264A"/>
                </a:solidFill>
                <a:latin typeface="Calibri" pitchFamily="34" charset="0"/>
                <a:ea typeface="Calibri" pitchFamily="34" charset="-122"/>
                <a:cs typeface="Calibri" pitchFamily="34" charset="-120"/>
              </a:rPr>
              <a:t>xxxxx</a:t>
            </a:r>
            <a:r>
              <a:rPr lang="pt-BR" sz="980" noProof="0" dirty="0">
                <a:solidFill>
                  <a:srgbClr val="23264A"/>
                </a:solidFill>
                <a:latin typeface="Calibri" pitchFamily="34" charset="0"/>
                <a:ea typeface="Calibri" pitchFamily="34" charset="-122"/>
                <a:cs typeface="Calibri" pitchFamily="34" charset="-120"/>
              </a:rPr>
              <a:t>], supostamente ocorrida [resumo dos fatos], assegurados o contraditório e a ampla defesa.</a:t>
            </a:r>
            <a:endParaRPr lang="pt-BR" sz="980" noProof="0" dirty="0"/>
          </a:p>
          <a:p>
            <a:pPr marL="0" indent="0">
              <a:spcAft>
                <a:spcPts val="600"/>
              </a:spcAft>
              <a:buNone/>
            </a:pPr>
            <a:r>
              <a:rPr lang="pt-BR" sz="980" noProof="0" dirty="0">
                <a:solidFill>
                  <a:srgbClr val="23264A"/>
                </a:solidFill>
                <a:latin typeface="Calibri" pitchFamily="34" charset="0"/>
                <a:ea typeface="Calibri" pitchFamily="34" charset="-122"/>
                <a:cs typeface="Calibri" pitchFamily="34" charset="-120"/>
              </a:rPr>
              <a:t>Art. 3º Se comprovados, os fatos correspondem em violação ao [inserir capitulação legal].</a:t>
            </a:r>
            <a:endParaRPr lang="pt-BR" sz="980" noProof="0" dirty="0"/>
          </a:p>
          <a:p>
            <a:pPr marL="0" indent="0">
              <a:spcAft>
                <a:spcPts val="600"/>
              </a:spcAft>
              <a:buNone/>
            </a:pPr>
            <a:r>
              <a:rPr lang="pt-BR" sz="980" noProof="0" dirty="0">
                <a:solidFill>
                  <a:srgbClr val="23264A"/>
                </a:solidFill>
                <a:latin typeface="Calibri" pitchFamily="34" charset="0"/>
                <a:ea typeface="Calibri" pitchFamily="34" charset="-122"/>
                <a:cs typeface="Calibri" pitchFamily="34" charset="-120"/>
              </a:rPr>
              <a:t>Art. 4º Os servidores designados não incidem em nenhuma das vedações do art. 31 da Lei Complementar Estadual n. 491/2010.</a:t>
            </a:r>
            <a:endParaRPr lang="pt-BR" sz="980" noProof="0" dirty="0"/>
          </a:p>
          <a:p>
            <a:pPr marL="0" indent="0">
              <a:spcAft>
                <a:spcPts val="800"/>
              </a:spcAft>
              <a:buNone/>
            </a:pPr>
            <a:r>
              <a:rPr lang="pt-BR" sz="980" noProof="0" dirty="0">
                <a:solidFill>
                  <a:srgbClr val="23264A"/>
                </a:solidFill>
                <a:latin typeface="Calibri" pitchFamily="34" charset="0"/>
                <a:ea typeface="Calibri" pitchFamily="34" charset="-122"/>
                <a:cs typeface="Calibri" pitchFamily="34" charset="-120"/>
              </a:rPr>
              <a:t>Art. 5º A comissão sindicante terá o prazo de 30 (trinta) dias para a conclusão dos trabalhos, admitida a prorrogação, de acordo com o disposto no art. 24 da Lei Complementar Estadual n. 491/2010.</a:t>
            </a:r>
            <a:endParaRPr lang="pt-BR" sz="980" noProof="0" dirty="0"/>
          </a:p>
          <a:p>
            <a:pPr marL="0" indent="0" algn="ctr">
              <a:spcAft>
                <a:spcPts val="600"/>
              </a:spcAft>
              <a:buNone/>
            </a:pPr>
            <a:r>
              <a:rPr lang="pt-BR" sz="980" noProof="0" dirty="0">
                <a:solidFill>
                  <a:srgbClr val="23264A"/>
                </a:solidFill>
                <a:latin typeface="Calibri" pitchFamily="34" charset="0"/>
                <a:ea typeface="Calibri" pitchFamily="34" charset="-122"/>
                <a:cs typeface="Calibri" pitchFamily="34" charset="-120"/>
              </a:rPr>
              <a:t>Florianópolis, [</a:t>
            </a:r>
            <a:r>
              <a:rPr lang="pt-BR" sz="980" noProof="0" dirty="0" err="1">
                <a:solidFill>
                  <a:srgbClr val="23264A"/>
                </a:solidFill>
                <a:latin typeface="Calibri" pitchFamily="34" charset="0"/>
                <a:ea typeface="Calibri" pitchFamily="34" charset="-122"/>
                <a:cs typeface="Calibri" pitchFamily="34" charset="-120"/>
              </a:rPr>
              <a:t>dd</a:t>
            </a:r>
            <a:r>
              <a:rPr lang="pt-BR" sz="980" noProof="0" dirty="0">
                <a:solidFill>
                  <a:srgbClr val="23264A"/>
                </a:solidFill>
                <a:latin typeface="Calibri" pitchFamily="34" charset="0"/>
                <a:ea typeface="Calibri" pitchFamily="34" charset="-122"/>
                <a:cs typeface="Calibri" pitchFamily="34" charset="-120"/>
              </a:rPr>
              <a:t>] de [</a:t>
            </a:r>
            <a:r>
              <a:rPr lang="pt-BR" sz="980" noProof="0" dirty="0" err="1">
                <a:solidFill>
                  <a:srgbClr val="23264A"/>
                </a:solidFill>
                <a:latin typeface="Calibri" pitchFamily="34" charset="0"/>
                <a:ea typeface="Calibri" pitchFamily="34" charset="-122"/>
                <a:cs typeface="Calibri" pitchFamily="34" charset="-120"/>
              </a:rPr>
              <a:t>mmmm</a:t>
            </a:r>
            <a:r>
              <a:rPr lang="pt-BR" sz="980" noProof="0" dirty="0">
                <a:solidFill>
                  <a:srgbClr val="23264A"/>
                </a:solidFill>
                <a:latin typeface="Calibri" pitchFamily="34" charset="0"/>
                <a:ea typeface="Calibri" pitchFamily="34" charset="-122"/>
                <a:cs typeface="Calibri" pitchFamily="34" charset="-120"/>
              </a:rPr>
              <a:t>] de [</a:t>
            </a:r>
            <a:r>
              <a:rPr lang="pt-BR" sz="980" noProof="0" dirty="0" err="1">
                <a:solidFill>
                  <a:srgbClr val="23264A"/>
                </a:solidFill>
                <a:latin typeface="Calibri" pitchFamily="34" charset="0"/>
                <a:ea typeface="Calibri" pitchFamily="34" charset="-122"/>
                <a:cs typeface="Calibri" pitchFamily="34" charset="-120"/>
              </a:rPr>
              <a:t>aaaa</a:t>
            </a:r>
            <a:r>
              <a:rPr lang="pt-BR" sz="980" noProof="0" dirty="0">
                <a:solidFill>
                  <a:srgbClr val="23264A"/>
                </a:solidFill>
                <a:latin typeface="Calibri" pitchFamily="34" charset="0"/>
                <a:ea typeface="Calibri" pitchFamily="34" charset="-122"/>
                <a:cs typeface="Calibri" pitchFamily="34" charset="-120"/>
              </a:rPr>
              <a:t>].</a:t>
            </a:r>
            <a:endParaRPr lang="pt-BR" sz="980" noProof="0" dirty="0"/>
          </a:p>
          <a:p>
            <a:pPr marL="0" indent="0" algn="ctr">
              <a:buNone/>
            </a:pPr>
            <a:r>
              <a:rPr lang="pt-BR" sz="980" b="1" noProof="0" dirty="0">
                <a:solidFill>
                  <a:srgbClr val="23264A"/>
                </a:solidFill>
                <a:latin typeface="Calibri" pitchFamily="34" charset="0"/>
                <a:ea typeface="Calibri" pitchFamily="34" charset="-122"/>
                <a:cs typeface="Calibri" pitchFamily="34" charset="-120"/>
              </a:rPr>
              <a:t>Conselheiro Adircélio de Moraes Ferreira Júnior</a:t>
            </a:r>
            <a:endParaRPr lang="pt-BR" sz="980" noProof="0" dirty="0"/>
          </a:p>
          <a:p>
            <a:pPr marL="0" indent="0" algn="ctr">
              <a:buNone/>
            </a:pPr>
            <a:r>
              <a:rPr lang="pt-BR" sz="980" b="1" noProof="0" dirty="0">
                <a:solidFill>
                  <a:srgbClr val="23264A"/>
                </a:solidFill>
                <a:latin typeface="Calibri" pitchFamily="34" charset="0"/>
                <a:ea typeface="Calibri" pitchFamily="34" charset="-122"/>
                <a:cs typeface="Calibri" pitchFamily="34" charset="-120"/>
              </a:rPr>
              <a:t>Corregedor-Geral</a:t>
            </a:r>
            <a:endParaRPr lang="pt-BR" sz="980" noProof="0" dirty="0"/>
          </a:p>
        </p:txBody>
      </p:sp>
      <p:pic>
        <p:nvPicPr>
          <p:cNvPr id="10" name="Imagem 9">
            <a:extLst>
              <a:ext uri="{FF2B5EF4-FFF2-40B4-BE49-F238E27FC236}">
                <a16:creationId xmlns:a16="http://schemas.microsoft.com/office/drawing/2014/main" id="{702B844E-5BA2-18AF-25EF-9F480DBD9F2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2" name="Imagem 11">
            <a:extLst>
              <a:ext uri="{FF2B5EF4-FFF2-40B4-BE49-F238E27FC236}">
                <a16:creationId xmlns:a16="http://schemas.microsoft.com/office/drawing/2014/main" id="{8E6DE54D-7153-CFC8-9B9F-4F0D5228E0EB}"/>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4" name="Imagem 13">
            <a:extLst>
              <a:ext uri="{FF2B5EF4-FFF2-40B4-BE49-F238E27FC236}">
                <a16:creationId xmlns:a16="http://schemas.microsoft.com/office/drawing/2014/main" id="{EE58AA38-35E7-1068-E719-124ACF707EB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Portaria de Instauração — extrato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48</a:t>
            </a:r>
            <a:endParaRPr lang="pt-BR" sz="900" noProof="0" dirty="0"/>
          </a:p>
        </p:txBody>
      </p:sp>
      <p:sp>
        <p:nvSpPr>
          <p:cNvPr id="7" name="Shape 4"/>
          <p:cNvSpPr/>
          <p:nvPr/>
        </p:nvSpPr>
        <p:spPr>
          <a:xfrm>
            <a:off x="2194560" y="1600200"/>
            <a:ext cx="7772400" cy="4526280"/>
          </a:xfrm>
          <a:prstGeom prst="roundRect">
            <a:avLst>
              <a:gd name="adj" fmla="val 1616"/>
            </a:avLst>
          </a:prstGeom>
          <a:solidFill>
            <a:srgbClr val="FCFCFE"/>
          </a:solidFill>
          <a:ln w="12700">
            <a:solidFill>
              <a:srgbClr val="D8DAE8"/>
            </a:solidFill>
            <a:prstDash val="solid"/>
          </a:ln>
        </p:spPr>
        <p:txBody>
          <a:bodyPr/>
          <a:lstStyle/>
          <a:p>
            <a:endParaRPr lang="pt-BR" noProof="0" dirty="0"/>
          </a:p>
        </p:txBody>
      </p:sp>
      <p:sp>
        <p:nvSpPr>
          <p:cNvPr id="8" name="Text 5"/>
          <p:cNvSpPr/>
          <p:nvPr/>
        </p:nvSpPr>
        <p:spPr>
          <a:xfrm>
            <a:off x="2560320" y="1874520"/>
            <a:ext cx="7040880" cy="777240"/>
          </a:xfrm>
          <a:prstGeom prst="rect">
            <a:avLst/>
          </a:prstGeom>
          <a:noFill/>
          <a:ln/>
        </p:spPr>
        <p:txBody>
          <a:bodyPr wrap="square" lIns="0" tIns="0" rIns="0" bIns="0" rtlCol="0" anchor="t"/>
          <a:lstStyle/>
          <a:p>
            <a:pPr marL="0" indent="0" algn="ctr">
              <a:buNone/>
            </a:pPr>
            <a:r>
              <a:rPr lang="pt-BR" sz="1200" b="1" noProof="0" dirty="0">
                <a:solidFill>
                  <a:srgbClr val="23264A"/>
                </a:solidFill>
                <a:latin typeface="Calibri" pitchFamily="34" charset="0"/>
                <a:ea typeface="Calibri" pitchFamily="34" charset="-122"/>
                <a:cs typeface="Calibri" pitchFamily="34" charset="-120"/>
              </a:rPr>
              <a:t>EXTRATO DE PUBLICAÇÃO</a:t>
            </a:r>
            <a:endParaRPr lang="pt-BR" sz="1200" noProof="0" dirty="0"/>
          </a:p>
          <a:p>
            <a:pPr marL="0" indent="0" algn="ctr">
              <a:buNone/>
            </a:pPr>
            <a:r>
              <a:rPr lang="pt-BR" sz="1200" b="1" noProof="0" dirty="0">
                <a:solidFill>
                  <a:srgbClr val="23264A"/>
                </a:solidFill>
                <a:latin typeface="Calibri" pitchFamily="34" charset="0"/>
                <a:ea typeface="Calibri" pitchFamily="34" charset="-122"/>
                <a:cs typeface="Calibri" pitchFamily="34" charset="-120"/>
              </a:rPr>
              <a:t>PORTARIA N. CGTC-X/2025</a:t>
            </a:r>
            <a:endParaRPr lang="pt-BR" sz="1200" noProof="0" dirty="0"/>
          </a:p>
        </p:txBody>
      </p:sp>
      <p:sp>
        <p:nvSpPr>
          <p:cNvPr id="9" name="Text 6"/>
          <p:cNvSpPr/>
          <p:nvPr/>
        </p:nvSpPr>
        <p:spPr>
          <a:xfrm>
            <a:off x="2560320" y="2743200"/>
            <a:ext cx="7040880" cy="3200400"/>
          </a:xfrm>
          <a:prstGeom prst="rect">
            <a:avLst/>
          </a:prstGeom>
          <a:noFill/>
          <a:ln/>
        </p:spPr>
        <p:txBody>
          <a:bodyPr wrap="square" lIns="0" tIns="0" rIns="0" bIns="0" rtlCol="0" anchor="t"/>
          <a:lstStyle/>
          <a:p>
            <a:pPr marL="0" indent="0">
              <a:buNone/>
            </a:pPr>
            <a:r>
              <a:rPr lang="pt-BR" sz="1150" b="1" noProof="0" dirty="0">
                <a:solidFill>
                  <a:srgbClr val="23264A"/>
                </a:solidFill>
                <a:latin typeface="Calibri" pitchFamily="34" charset="0"/>
                <a:ea typeface="Calibri" pitchFamily="34" charset="-122"/>
                <a:cs typeface="Calibri" pitchFamily="34" charset="-120"/>
              </a:rPr>
              <a:t>Tipo de Processo: </a:t>
            </a:r>
            <a:r>
              <a:rPr lang="pt-BR" sz="1150" noProof="0" dirty="0">
                <a:solidFill>
                  <a:srgbClr val="23264A"/>
                </a:solidFill>
                <a:latin typeface="Calibri" pitchFamily="34" charset="0"/>
                <a:ea typeface="Calibri" pitchFamily="34" charset="-122"/>
                <a:cs typeface="Calibri" pitchFamily="34" charset="-120"/>
              </a:rPr>
              <a:t>Constitui Comissão de Sindicância Acusatória.</a:t>
            </a:r>
            <a:endParaRPr lang="pt-BR" sz="1150" noProof="0" dirty="0"/>
          </a:p>
          <a:p>
            <a:pPr marL="0" indent="0">
              <a:buNone/>
            </a:pPr>
            <a:r>
              <a:rPr lang="pt-BR" sz="1150" b="1" noProof="0" dirty="0">
                <a:solidFill>
                  <a:srgbClr val="23264A"/>
                </a:solidFill>
                <a:latin typeface="Calibri" pitchFamily="34" charset="0"/>
                <a:ea typeface="Calibri" pitchFamily="34" charset="-122"/>
                <a:cs typeface="Calibri" pitchFamily="34" charset="-120"/>
              </a:rPr>
              <a:t>Número do Processo: </a:t>
            </a:r>
            <a:r>
              <a:rPr lang="pt-BR" sz="1150" noProof="0" dirty="0">
                <a:solidFill>
                  <a:srgbClr val="23264A"/>
                </a:solidFill>
                <a:latin typeface="Calibri" pitchFamily="34" charset="0"/>
                <a:ea typeface="Calibri" pitchFamily="34" charset="-122"/>
                <a:cs typeface="Calibri" pitchFamily="34" charset="-120"/>
              </a:rPr>
              <a:t>SEI [XXXXXXXXXXXXXX].</a:t>
            </a:r>
            <a:endParaRPr lang="pt-BR" sz="1150" noProof="0" dirty="0"/>
          </a:p>
          <a:p>
            <a:pPr marL="0" indent="0">
              <a:buNone/>
            </a:pPr>
            <a:r>
              <a:rPr lang="pt-BR" sz="1150" b="1" noProof="0" dirty="0">
                <a:solidFill>
                  <a:srgbClr val="23264A"/>
                </a:solidFill>
                <a:latin typeface="Calibri" pitchFamily="34" charset="0"/>
                <a:ea typeface="Calibri" pitchFamily="34" charset="-122"/>
                <a:cs typeface="Calibri" pitchFamily="34" charset="-120"/>
              </a:rPr>
              <a:t>Comissão Sindicante: </a:t>
            </a:r>
            <a:r>
              <a:rPr lang="pt-BR" sz="1150" noProof="0" dirty="0">
                <a:solidFill>
                  <a:srgbClr val="23264A"/>
                </a:solidFill>
                <a:latin typeface="Calibri" pitchFamily="34" charset="0"/>
                <a:ea typeface="Calibri" pitchFamily="34" charset="-122"/>
                <a:cs typeface="Calibri" pitchFamily="34" charset="-120"/>
              </a:rPr>
              <a:t>[nome], [cargo], [matrícula], que exercerá a função de presidente; [nome], [cargo], [matrícula].</a:t>
            </a:r>
            <a:endParaRPr lang="pt-BR" sz="1150" noProof="0" dirty="0"/>
          </a:p>
          <a:p>
            <a:pPr marL="0" indent="0">
              <a:buNone/>
            </a:pPr>
            <a:r>
              <a:rPr lang="pt-BR" sz="1150" b="1" noProof="0" dirty="0">
                <a:solidFill>
                  <a:srgbClr val="23264A"/>
                </a:solidFill>
                <a:latin typeface="Calibri" pitchFamily="34" charset="0"/>
                <a:ea typeface="Calibri" pitchFamily="34" charset="-122"/>
                <a:cs typeface="Calibri" pitchFamily="34" charset="-120"/>
              </a:rPr>
              <a:t>Resumo dos fatos: </a:t>
            </a:r>
            <a:r>
              <a:rPr lang="pt-BR" sz="1150" noProof="0" dirty="0">
                <a:solidFill>
                  <a:srgbClr val="23264A"/>
                </a:solidFill>
                <a:latin typeface="Calibri" pitchFamily="34" charset="0"/>
                <a:ea typeface="Calibri" pitchFamily="34" charset="-122"/>
                <a:cs typeface="Calibri" pitchFamily="34" charset="-120"/>
              </a:rPr>
              <a:t>suposta conduta inapropriada de servidor no recinto da repartição.</a:t>
            </a:r>
            <a:endParaRPr lang="pt-BR" sz="1150" noProof="0" dirty="0"/>
          </a:p>
          <a:p>
            <a:pPr marL="0" indent="0" algn="ctr">
              <a:spcAft>
                <a:spcPts val="1000"/>
              </a:spcAft>
              <a:buNone/>
            </a:pPr>
            <a:r>
              <a:rPr lang="pt-BR" sz="1150" noProof="0" dirty="0">
                <a:solidFill>
                  <a:srgbClr val="23264A"/>
                </a:solidFill>
                <a:latin typeface="Calibri" pitchFamily="34" charset="0"/>
                <a:ea typeface="Calibri" pitchFamily="34" charset="-122"/>
                <a:cs typeface="Calibri" pitchFamily="34" charset="-120"/>
              </a:rPr>
              <a:t>Florianópolis, [</a:t>
            </a:r>
            <a:r>
              <a:rPr lang="pt-BR" sz="1150" noProof="0" dirty="0" err="1">
                <a:solidFill>
                  <a:srgbClr val="23264A"/>
                </a:solidFill>
                <a:latin typeface="Calibri" pitchFamily="34" charset="0"/>
                <a:ea typeface="Calibri" pitchFamily="34" charset="-122"/>
                <a:cs typeface="Calibri" pitchFamily="34" charset="-120"/>
              </a:rPr>
              <a:t>dd</a:t>
            </a:r>
            <a:r>
              <a:rPr lang="pt-BR" sz="1150" noProof="0" dirty="0">
                <a:solidFill>
                  <a:srgbClr val="23264A"/>
                </a:solidFill>
                <a:latin typeface="Calibri" pitchFamily="34" charset="0"/>
                <a:ea typeface="Calibri" pitchFamily="34" charset="-122"/>
                <a:cs typeface="Calibri" pitchFamily="34" charset="-120"/>
              </a:rPr>
              <a:t>] de [</a:t>
            </a:r>
            <a:r>
              <a:rPr lang="pt-BR" sz="1150" noProof="0" dirty="0" err="1">
                <a:solidFill>
                  <a:srgbClr val="23264A"/>
                </a:solidFill>
                <a:latin typeface="Calibri" pitchFamily="34" charset="0"/>
                <a:ea typeface="Calibri" pitchFamily="34" charset="-122"/>
                <a:cs typeface="Calibri" pitchFamily="34" charset="-120"/>
              </a:rPr>
              <a:t>mmmm</a:t>
            </a:r>
            <a:r>
              <a:rPr lang="pt-BR" sz="1150" noProof="0" dirty="0">
                <a:solidFill>
                  <a:srgbClr val="23264A"/>
                </a:solidFill>
                <a:latin typeface="Calibri" pitchFamily="34" charset="0"/>
                <a:ea typeface="Calibri" pitchFamily="34" charset="-122"/>
                <a:cs typeface="Calibri" pitchFamily="34" charset="-120"/>
              </a:rPr>
              <a:t>] de [</a:t>
            </a:r>
            <a:r>
              <a:rPr lang="pt-BR" sz="1150" noProof="0" dirty="0" err="1">
                <a:solidFill>
                  <a:srgbClr val="23264A"/>
                </a:solidFill>
                <a:latin typeface="Calibri" pitchFamily="34" charset="0"/>
                <a:ea typeface="Calibri" pitchFamily="34" charset="-122"/>
                <a:cs typeface="Calibri" pitchFamily="34" charset="-120"/>
              </a:rPr>
              <a:t>aaaa</a:t>
            </a:r>
            <a:r>
              <a:rPr lang="pt-BR" sz="1150" noProof="0" dirty="0">
                <a:solidFill>
                  <a:srgbClr val="23264A"/>
                </a:solidFill>
                <a:latin typeface="Calibri" pitchFamily="34" charset="0"/>
                <a:ea typeface="Calibri" pitchFamily="34" charset="-122"/>
                <a:cs typeface="Calibri" pitchFamily="34" charset="-120"/>
              </a:rPr>
              <a:t>].</a:t>
            </a:r>
            <a:endParaRPr lang="pt-BR" sz="1150" noProof="0" dirty="0"/>
          </a:p>
          <a:p>
            <a:pPr marL="0" indent="0" algn="ctr">
              <a:buNone/>
            </a:pPr>
            <a:r>
              <a:rPr lang="pt-BR" sz="1150" b="1" noProof="0" dirty="0">
                <a:solidFill>
                  <a:srgbClr val="23264A"/>
                </a:solidFill>
                <a:latin typeface="Calibri" pitchFamily="34" charset="0"/>
                <a:ea typeface="Calibri" pitchFamily="34" charset="-122"/>
                <a:cs typeface="Calibri" pitchFamily="34" charset="-120"/>
              </a:rPr>
              <a:t>Conselheiro Adircélio de Moraes Ferreira Júnior</a:t>
            </a:r>
            <a:endParaRPr lang="pt-BR" sz="1150" noProof="0" dirty="0"/>
          </a:p>
          <a:p>
            <a:pPr marL="0" indent="0" algn="ctr">
              <a:buNone/>
            </a:pPr>
            <a:r>
              <a:rPr lang="pt-BR" sz="1150" b="1" noProof="0" dirty="0">
                <a:solidFill>
                  <a:srgbClr val="23264A"/>
                </a:solidFill>
                <a:latin typeface="Calibri" pitchFamily="34" charset="0"/>
                <a:ea typeface="Calibri" pitchFamily="34" charset="-122"/>
                <a:cs typeface="Calibri" pitchFamily="34" charset="-120"/>
              </a:rPr>
              <a:t>Corregedor-Geral</a:t>
            </a:r>
            <a:endParaRPr lang="pt-BR" sz="1150" noProof="0" dirty="0"/>
          </a:p>
        </p:txBody>
      </p:sp>
      <p:pic>
        <p:nvPicPr>
          <p:cNvPr id="11" name="Imagem 10">
            <a:extLst>
              <a:ext uri="{FF2B5EF4-FFF2-40B4-BE49-F238E27FC236}">
                <a16:creationId xmlns:a16="http://schemas.microsoft.com/office/drawing/2014/main" id="{0182C2F7-BAE6-3F48-4B74-FA2D51DDDC34}"/>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3" name="Imagem 12">
            <a:extLst>
              <a:ext uri="{FF2B5EF4-FFF2-40B4-BE49-F238E27FC236}">
                <a16:creationId xmlns:a16="http://schemas.microsoft.com/office/drawing/2014/main" id="{D12DA1B3-0031-F2D6-AFDB-E4DA098FAEA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5" name="Imagem 14">
            <a:extLst>
              <a:ext uri="{FF2B5EF4-FFF2-40B4-BE49-F238E27FC236}">
                <a16:creationId xmlns:a16="http://schemas.microsoft.com/office/drawing/2014/main" id="{178BC386-DDEB-28DA-9582-C9AA4968EE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DF6D2F3-C80B-215F-EF6B-CA7E8E576BF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ABB24F2-50A8-109A-DA84-1A337755F10C}"/>
              </a:ext>
            </a:extLst>
          </p:cNvPr>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a:extLst>
              <a:ext uri="{FF2B5EF4-FFF2-40B4-BE49-F238E27FC236}">
                <a16:creationId xmlns:a16="http://schemas.microsoft.com/office/drawing/2014/main" id="{23958183-206D-A7D6-0CE5-FB07521CD47E}"/>
              </a:ext>
            </a:extLst>
          </p:cNvPr>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Formas de Comunicação da Comissão</a:t>
            </a:r>
            <a:endParaRPr lang="pt-BR" sz="2900" noProof="0" dirty="0"/>
          </a:p>
        </p:txBody>
      </p:sp>
      <p:sp>
        <p:nvSpPr>
          <p:cNvPr id="5" name="Text 2">
            <a:extLst>
              <a:ext uri="{FF2B5EF4-FFF2-40B4-BE49-F238E27FC236}">
                <a16:creationId xmlns:a16="http://schemas.microsoft.com/office/drawing/2014/main" id="{E05656B6-53EE-9AEB-EADF-650BD68485A9}"/>
              </a:ext>
            </a:extLst>
          </p:cNvP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a:extLst>
              <a:ext uri="{FF2B5EF4-FFF2-40B4-BE49-F238E27FC236}">
                <a16:creationId xmlns:a16="http://schemas.microsoft.com/office/drawing/2014/main" id="{5B9A63C1-FBD0-0E41-AFFD-7400D2436A18}"/>
              </a:ext>
            </a:extLst>
          </p:cNvPr>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49</a:t>
            </a:r>
            <a:endParaRPr lang="pt-BR" sz="900" noProof="0" dirty="0"/>
          </a:p>
        </p:txBody>
      </p:sp>
      <p:sp>
        <p:nvSpPr>
          <p:cNvPr id="7" name="Shape 4">
            <a:extLst>
              <a:ext uri="{FF2B5EF4-FFF2-40B4-BE49-F238E27FC236}">
                <a16:creationId xmlns:a16="http://schemas.microsoft.com/office/drawing/2014/main" id="{60CF5A6F-A443-E90A-6463-6236405FFD20}"/>
              </a:ext>
            </a:extLst>
          </p:cNvPr>
          <p:cNvSpPr/>
          <p:nvPr/>
        </p:nvSpPr>
        <p:spPr>
          <a:xfrm>
            <a:off x="2194560" y="1600200"/>
            <a:ext cx="7772400" cy="4526280"/>
          </a:xfrm>
          <a:prstGeom prst="roundRect">
            <a:avLst>
              <a:gd name="adj" fmla="val 1616"/>
            </a:avLst>
          </a:prstGeom>
          <a:solidFill>
            <a:srgbClr val="FCFCFE"/>
          </a:solidFill>
          <a:ln w="12700">
            <a:solidFill>
              <a:srgbClr val="D8DAE8"/>
            </a:solidFill>
            <a:prstDash val="solid"/>
          </a:ln>
        </p:spPr>
        <p:txBody>
          <a:bodyPr/>
          <a:lstStyle/>
          <a:p>
            <a:endParaRPr lang="pt-BR" noProof="0" dirty="0"/>
          </a:p>
        </p:txBody>
      </p:sp>
      <p:sp>
        <p:nvSpPr>
          <p:cNvPr id="8" name="Text 5">
            <a:extLst>
              <a:ext uri="{FF2B5EF4-FFF2-40B4-BE49-F238E27FC236}">
                <a16:creationId xmlns:a16="http://schemas.microsoft.com/office/drawing/2014/main" id="{3DA1C5B1-0276-06A0-12F5-22B3C3D05771}"/>
              </a:ext>
            </a:extLst>
          </p:cNvPr>
          <p:cNvSpPr/>
          <p:nvPr/>
        </p:nvSpPr>
        <p:spPr>
          <a:xfrm>
            <a:off x="2560320" y="1874520"/>
            <a:ext cx="7040880" cy="777240"/>
          </a:xfrm>
          <a:prstGeom prst="rect">
            <a:avLst/>
          </a:prstGeom>
          <a:noFill/>
          <a:ln/>
        </p:spPr>
        <p:txBody>
          <a:bodyPr wrap="square" lIns="0" tIns="0" rIns="0" bIns="0" rtlCol="0" anchor="t"/>
          <a:lstStyle/>
          <a:p>
            <a:pPr marL="0" indent="0" algn="ctr">
              <a:buNone/>
            </a:pPr>
            <a:r>
              <a:rPr lang="pt-BR" sz="1400" b="1" noProof="0">
                <a:solidFill>
                  <a:srgbClr val="26348C"/>
                </a:solidFill>
                <a:latin typeface="Calibri" pitchFamily="34" charset="0"/>
                <a:ea typeface="Calibri" pitchFamily="34" charset="-122"/>
                <a:cs typeface="Calibri" pitchFamily="34" charset="-120"/>
              </a:rPr>
              <a:t>São expedientes de comunicação processual</a:t>
            </a:r>
            <a:endParaRPr lang="pt-BR" sz="1400" noProof="0"/>
          </a:p>
        </p:txBody>
      </p:sp>
      <p:sp>
        <p:nvSpPr>
          <p:cNvPr id="9" name="Text 6">
            <a:extLst>
              <a:ext uri="{FF2B5EF4-FFF2-40B4-BE49-F238E27FC236}">
                <a16:creationId xmlns:a16="http://schemas.microsoft.com/office/drawing/2014/main" id="{021899FB-0A1B-CC83-A773-50D93E6F0301}"/>
              </a:ext>
            </a:extLst>
          </p:cNvPr>
          <p:cNvSpPr/>
          <p:nvPr/>
        </p:nvSpPr>
        <p:spPr>
          <a:xfrm>
            <a:off x="2560320" y="2743200"/>
            <a:ext cx="7040880" cy="3200400"/>
          </a:xfrm>
          <a:prstGeom prst="rect">
            <a:avLst/>
          </a:prstGeom>
          <a:noFill/>
          <a:ln/>
        </p:spPr>
        <p:txBody>
          <a:bodyPr wrap="square" lIns="0" tIns="0" rIns="0" bIns="0" rtlCol="0" anchor="t"/>
          <a:lstStyle/>
          <a:p>
            <a:pPr marL="457200" indent="-457200">
              <a:spcAft>
                <a:spcPts val="1400"/>
              </a:spcAft>
              <a:buClr>
                <a:srgbClr val="C21819"/>
              </a:buClr>
              <a:buFont typeface="Arial" pitchFamily="34" charset="0"/>
              <a:buChar char="▪"/>
            </a:pPr>
            <a:r>
              <a:rPr lang="pt-BR" sz="1300" b="1" noProof="0" dirty="0">
                <a:solidFill>
                  <a:srgbClr val="26348C"/>
                </a:solidFill>
                <a:latin typeface="Calibri" pitchFamily="34" charset="0"/>
                <a:ea typeface="Calibri" pitchFamily="34" charset="-122"/>
                <a:cs typeface="Calibri" pitchFamily="34" charset="-120"/>
              </a:rPr>
              <a:t>Notificação: </a:t>
            </a:r>
            <a:r>
              <a:rPr lang="pt-BR" sz="1300" noProof="0" dirty="0">
                <a:solidFill>
                  <a:srgbClr val="23264A"/>
                </a:solidFill>
                <a:latin typeface="Calibri" pitchFamily="34" charset="0"/>
                <a:ea typeface="Calibri" pitchFamily="34" charset="-122"/>
                <a:cs typeface="Calibri" pitchFamily="34" charset="-120"/>
              </a:rPr>
              <a:t>comunicação ao servidor, ao titular da unidade e à DGP</a:t>
            </a:r>
            <a:r>
              <a:rPr lang="pt-BR" sz="1300" dirty="0">
                <a:solidFill>
                  <a:srgbClr val="23264A"/>
                </a:solidFill>
                <a:latin typeface="Calibri" pitchFamily="34" charset="0"/>
                <a:ea typeface="Calibri" pitchFamily="34" charset="-122"/>
                <a:cs typeface="Calibri" pitchFamily="34" charset="-120"/>
              </a:rPr>
              <a:t> </a:t>
            </a:r>
            <a:r>
              <a:rPr lang="pt-BR" sz="1300" noProof="0" dirty="0">
                <a:solidFill>
                  <a:srgbClr val="23264A"/>
                </a:solidFill>
                <a:latin typeface="Calibri" pitchFamily="34" charset="0"/>
                <a:ea typeface="Calibri" pitchFamily="34" charset="-122"/>
                <a:cs typeface="Calibri" pitchFamily="34" charset="-120"/>
              </a:rPr>
              <a:t>da instauração do processo disciplinar.</a:t>
            </a:r>
            <a:endParaRPr lang="pt-BR" sz="1300" noProof="0" dirty="0"/>
          </a:p>
          <a:p>
            <a:pPr marL="457200" indent="-457200">
              <a:spcAft>
                <a:spcPts val="1400"/>
              </a:spcAft>
              <a:buClr>
                <a:srgbClr val="C21819"/>
              </a:buClr>
              <a:buFont typeface="Arial" pitchFamily="34" charset="0"/>
              <a:buChar char="▪"/>
            </a:pPr>
            <a:r>
              <a:rPr lang="pt-BR" sz="1300" b="1" noProof="0" dirty="0">
                <a:solidFill>
                  <a:srgbClr val="26348C"/>
                </a:solidFill>
                <a:latin typeface="Calibri" pitchFamily="34" charset="0"/>
                <a:ea typeface="Calibri" pitchFamily="34" charset="-122"/>
                <a:cs typeface="Calibri" pitchFamily="34" charset="-120"/>
              </a:rPr>
              <a:t>Intimação: </a:t>
            </a:r>
            <a:r>
              <a:rPr lang="pt-BR" sz="1300" noProof="0" dirty="0">
                <a:solidFill>
                  <a:srgbClr val="23264A"/>
                </a:solidFill>
                <a:latin typeface="Calibri" pitchFamily="34" charset="0"/>
                <a:ea typeface="Calibri" pitchFamily="34" charset="-122"/>
                <a:cs typeface="Calibri" pitchFamily="34" charset="-120"/>
              </a:rPr>
              <a:t>para expedir ordem ao servidor ou seu procurador, às testemunhas e aos terceiros relacionados ao processo.</a:t>
            </a:r>
            <a:endParaRPr lang="pt-BR" sz="1300" noProof="0" dirty="0"/>
          </a:p>
          <a:p>
            <a:pPr marL="457200" indent="-457200">
              <a:spcAft>
                <a:spcPts val="1400"/>
              </a:spcAft>
              <a:buClr>
                <a:srgbClr val="C21819"/>
              </a:buClr>
              <a:buFont typeface="Arial" pitchFamily="34" charset="0"/>
              <a:buChar char="▪"/>
            </a:pPr>
            <a:r>
              <a:rPr lang="pt-BR" sz="1300" b="1" noProof="0" dirty="0">
                <a:solidFill>
                  <a:srgbClr val="26348C"/>
                </a:solidFill>
                <a:latin typeface="Calibri" pitchFamily="34" charset="0"/>
                <a:ea typeface="Calibri" pitchFamily="34" charset="-122"/>
                <a:cs typeface="Calibri" pitchFamily="34" charset="-120"/>
              </a:rPr>
              <a:t>Citação: </a:t>
            </a:r>
            <a:r>
              <a:rPr lang="pt-BR" sz="1300" noProof="0" dirty="0">
                <a:solidFill>
                  <a:srgbClr val="23264A"/>
                </a:solidFill>
                <a:latin typeface="Calibri" pitchFamily="34" charset="0"/>
                <a:ea typeface="Calibri" pitchFamily="34" charset="-122"/>
                <a:cs typeface="Calibri" pitchFamily="34" charset="-120"/>
              </a:rPr>
              <a:t>ato pelo qual se dá ciência ao servidor indiciado da acusação e do prazo para apresentação de defesa escrita.</a:t>
            </a:r>
            <a:endParaRPr lang="pt-BR" sz="1300" noProof="0" dirty="0"/>
          </a:p>
          <a:p>
            <a:pPr marL="457200" indent="-457200">
              <a:spcAft>
                <a:spcPts val="1400"/>
              </a:spcAft>
              <a:buClr>
                <a:srgbClr val="C21819"/>
              </a:buClr>
              <a:buFont typeface="Arial" pitchFamily="34" charset="0"/>
              <a:buChar char="▪"/>
            </a:pPr>
            <a:r>
              <a:rPr lang="pt-BR" sz="1300" b="1" noProof="0" dirty="0">
                <a:solidFill>
                  <a:srgbClr val="26348C"/>
                </a:solidFill>
                <a:latin typeface="Calibri" pitchFamily="34" charset="0"/>
                <a:ea typeface="Calibri" pitchFamily="34" charset="-122"/>
                <a:cs typeface="Calibri" pitchFamily="34" charset="-120"/>
              </a:rPr>
              <a:t>Ofício: </a:t>
            </a:r>
            <a:r>
              <a:rPr lang="pt-BR" sz="1300" noProof="0" dirty="0">
                <a:solidFill>
                  <a:srgbClr val="23264A"/>
                </a:solidFill>
                <a:latin typeface="Calibri" pitchFamily="34" charset="0"/>
                <a:ea typeface="Calibri" pitchFamily="34" charset="-122"/>
                <a:cs typeface="Calibri" pitchFamily="34" charset="-120"/>
              </a:rPr>
              <a:t>comunicação com pessoas, diretorias e gabinetes do Tribunal, e demais órgãos ou entidades, para dar conhecimento, solicitar providências ou para marcação de depoimentos de autoridades.</a:t>
            </a:r>
            <a:endParaRPr lang="pt-BR" sz="1300" noProof="0" dirty="0"/>
          </a:p>
        </p:txBody>
      </p:sp>
      <p:pic>
        <p:nvPicPr>
          <p:cNvPr id="11" name="Imagem 10">
            <a:extLst>
              <a:ext uri="{FF2B5EF4-FFF2-40B4-BE49-F238E27FC236}">
                <a16:creationId xmlns:a16="http://schemas.microsoft.com/office/drawing/2014/main" id="{AAD8957B-5C45-74FD-E7E3-9E78253E201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3" name="Imagem 12">
            <a:extLst>
              <a:ext uri="{FF2B5EF4-FFF2-40B4-BE49-F238E27FC236}">
                <a16:creationId xmlns:a16="http://schemas.microsoft.com/office/drawing/2014/main" id="{3447E3F0-DD8E-3240-145B-DE79C6AC0512}"/>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5" name="Imagem 14">
            <a:extLst>
              <a:ext uri="{FF2B5EF4-FFF2-40B4-BE49-F238E27FC236}">
                <a16:creationId xmlns:a16="http://schemas.microsoft.com/office/drawing/2014/main" id="{ECA0B655-A27F-D986-753C-D0A7734AA47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extLst>
      <p:ext uri="{BB962C8B-B14F-4D97-AF65-F5344CB8AC3E}">
        <p14:creationId xmlns:p14="http://schemas.microsoft.com/office/powerpoint/2010/main" val="35222996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Composição da comissão do PAD</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50</a:t>
            </a:r>
            <a:endParaRPr lang="pt-BR" sz="900" noProof="0" dirty="0"/>
          </a:p>
        </p:txBody>
      </p:sp>
      <p:sp>
        <p:nvSpPr>
          <p:cNvPr id="7" name="Shape 4"/>
          <p:cNvSpPr/>
          <p:nvPr/>
        </p:nvSpPr>
        <p:spPr>
          <a:xfrm>
            <a:off x="566928" y="1737360"/>
            <a:ext cx="5404104" cy="4206240"/>
          </a:xfrm>
          <a:prstGeom prst="roundRect">
            <a:avLst>
              <a:gd name="adj" fmla="val 1957"/>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956816"/>
            <a:ext cx="420624" cy="420624"/>
          </a:xfrm>
          <a:prstGeom prst="ellipse">
            <a:avLst/>
          </a:prstGeom>
          <a:solidFill>
            <a:srgbClr val="26348C"/>
          </a:solidFill>
          <a:ln/>
        </p:spPr>
        <p:txBody>
          <a:bodyPr/>
          <a:lstStyle/>
          <a:p>
            <a:endParaRPr lang="pt-BR" noProof="0" dirty="0"/>
          </a:p>
        </p:txBody>
      </p:sp>
      <p:pic>
        <p:nvPicPr>
          <p:cNvPr id="9" name="Image 1" descr="icons/landmark_w.png"/>
          <p:cNvPicPr>
            <a:picLocks noChangeAspect="1"/>
          </p:cNvPicPr>
          <p:nvPr/>
        </p:nvPicPr>
        <p:blipFill>
          <a:blip r:embed="rId3"/>
          <a:stretch>
            <a:fillRect/>
          </a:stretch>
        </p:blipFill>
        <p:spPr>
          <a:xfrm>
            <a:off x="909828" y="2061972"/>
            <a:ext cx="210312" cy="210312"/>
          </a:xfrm>
          <a:prstGeom prst="rect">
            <a:avLst/>
          </a:prstGeom>
        </p:spPr>
      </p:pic>
      <p:sp>
        <p:nvSpPr>
          <p:cNvPr id="10" name="Text 6"/>
          <p:cNvSpPr/>
          <p:nvPr/>
        </p:nvSpPr>
        <p:spPr>
          <a:xfrm>
            <a:off x="804672" y="2505456"/>
            <a:ext cx="4946904" cy="310896"/>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Requisitos gerais — LCE n. 491/2010</a:t>
            </a:r>
            <a:endParaRPr lang="pt-BR" sz="1450" noProof="0" dirty="0"/>
          </a:p>
        </p:txBody>
      </p:sp>
      <p:sp>
        <p:nvSpPr>
          <p:cNvPr id="11" name="Text 7"/>
          <p:cNvSpPr/>
          <p:nvPr/>
        </p:nvSpPr>
        <p:spPr>
          <a:xfrm>
            <a:off x="804672" y="2816352"/>
            <a:ext cx="4946904" cy="29992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3 (três) servidores ocupantes de cargo efetivo e estável, superior ou de mesmo nível na categoria funcional do acusado, preferencialmente bacharéis em direito, designados pela autoridade competente, que indicará, dentre eles, o seu presidente.</a:t>
            </a:r>
            <a:endParaRPr lang="pt-BR" sz="1300" noProof="0" dirty="0"/>
          </a:p>
        </p:txBody>
      </p:sp>
      <p:sp>
        <p:nvSpPr>
          <p:cNvPr id="12" name="Shape 8"/>
          <p:cNvSpPr/>
          <p:nvPr/>
        </p:nvSpPr>
        <p:spPr>
          <a:xfrm>
            <a:off x="6227064" y="1737360"/>
            <a:ext cx="5404104" cy="4206240"/>
          </a:xfrm>
          <a:prstGeom prst="roundRect">
            <a:avLst>
              <a:gd name="adj" fmla="val 1957"/>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1956816"/>
            <a:ext cx="420624" cy="420624"/>
          </a:xfrm>
          <a:prstGeom prst="ellipse">
            <a:avLst/>
          </a:prstGeom>
          <a:solidFill>
            <a:srgbClr val="901F4D"/>
          </a:solidFill>
          <a:ln/>
        </p:spPr>
        <p:txBody>
          <a:bodyPr/>
          <a:lstStyle/>
          <a:p>
            <a:endParaRPr lang="pt-BR" noProof="0" dirty="0"/>
          </a:p>
        </p:txBody>
      </p:sp>
      <p:pic>
        <p:nvPicPr>
          <p:cNvPr id="14" name="Image 2" descr="icons/landmark_w.png"/>
          <p:cNvPicPr>
            <a:picLocks noChangeAspect="1"/>
          </p:cNvPicPr>
          <p:nvPr/>
        </p:nvPicPr>
        <p:blipFill>
          <a:blip r:embed="rId3"/>
          <a:stretch>
            <a:fillRect/>
          </a:stretch>
        </p:blipFill>
        <p:spPr>
          <a:xfrm>
            <a:off x="6569964" y="2061972"/>
            <a:ext cx="210312" cy="210312"/>
          </a:xfrm>
          <a:prstGeom prst="rect">
            <a:avLst/>
          </a:prstGeom>
        </p:spPr>
      </p:pic>
      <p:sp>
        <p:nvSpPr>
          <p:cNvPr id="15" name="Text 10"/>
          <p:cNvSpPr/>
          <p:nvPr/>
        </p:nvSpPr>
        <p:spPr>
          <a:xfrm>
            <a:off x="6464808" y="2505456"/>
            <a:ext cx="4946904" cy="310896"/>
          </a:xfrm>
          <a:prstGeom prst="rect">
            <a:avLst/>
          </a:prstGeom>
          <a:noFill/>
          <a:ln/>
        </p:spPr>
        <p:txBody>
          <a:bodyPr wrap="square" lIns="0" tIns="0" rIns="0" bIns="0" rtlCol="0" anchor="t"/>
          <a:lstStyle/>
          <a:p>
            <a:pPr marL="0" indent="0">
              <a:buNone/>
            </a:pPr>
            <a:r>
              <a:rPr lang="pt-BR" sz="1450" b="1" noProof="0" dirty="0">
                <a:solidFill>
                  <a:srgbClr val="26348C"/>
                </a:solidFill>
                <a:latin typeface="Arial" pitchFamily="34" charset="0"/>
                <a:ea typeface="Arial" pitchFamily="34" charset="-122"/>
                <a:cs typeface="Arial" pitchFamily="34" charset="-120"/>
              </a:rPr>
              <a:t>Requisitos gerais — Lei n. 8.112/1990</a:t>
            </a:r>
            <a:endParaRPr lang="pt-BR" sz="1450" noProof="0" dirty="0"/>
          </a:p>
        </p:txBody>
      </p:sp>
      <p:sp>
        <p:nvSpPr>
          <p:cNvPr id="16" name="Text 11"/>
          <p:cNvSpPr/>
          <p:nvPr/>
        </p:nvSpPr>
        <p:spPr>
          <a:xfrm>
            <a:off x="6464808" y="2816352"/>
            <a:ext cx="4946904" cy="29992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3 (três) servidores estáveis designados pela autoridade competente. Presidente deverá ser ocupante de cargo efetivo superior ou de mesmo nível, ou ter nível de escolaridade igual ou superior ao do indiciado.</a:t>
            </a:r>
            <a:endParaRPr lang="pt-BR" sz="1300" noProof="0" dirty="0"/>
          </a:p>
        </p:txBody>
      </p:sp>
      <p:pic>
        <p:nvPicPr>
          <p:cNvPr id="18" name="Imagem 17">
            <a:extLst>
              <a:ext uri="{FF2B5EF4-FFF2-40B4-BE49-F238E27FC236}">
                <a16:creationId xmlns:a16="http://schemas.microsoft.com/office/drawing/2014/main" id="{F6594735-2B3C-877E-6864-5611B785EBE4}"/>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0" name="Imagem 19">
            <a:extLst>
              <a:ext uri="{FF2B5EF4-FFF2-40B4-BE49-F238E27FC236}">
                <a16:creationId xmlns:a16="http://schemas.microsoft.com/office/drawing/2014/main" id="{B91AA8FE-4F2C-AD2A-6685-318FF57E75A1}"/>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2" name="Imagem 21">
            <a:extLst>
              <a:ext uri="{FF2B5EF4-FFF2-40B4-BE49-F238E27FC236}">
                <a16:creationId xmlns:a16="http://schemas.microsoft.com/office/drawing/2014/main" id="{3AA41019-3864-9B3E-C004-FE4AA46501C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Composição da comissão do PAD</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51</a:t>
            </a:r>
            <a:endParaRPr lang="pt-BR" sz="900" noProof="0" dirty="0"/>
          </a:p>
        </p:txBody>
      </p:sp>
      <p:sp>
        <p:nvSpPr>
          <p:cNvPr id="7" name="Shape 4"/>
          <p:cNvSpPr/>
          <p:nvPr/>
        </p:nvSpPr>
        <p:spPr>
          <a:xfrm>
            <a:off x="822960" y="1920240"/>
            <a:ext cx="548640" cy="548640"/>
          </a:xfrm>
          <a:prstGeom prst="ellipse">
            <a:avLst/>
          </a:prstGeom>
          <a:solidFill>
            <a:srgbClr val="26348C"/>
          </a:solidFill>
          <a:ln/>
        </p:spPr>
        <p:txBody>
          <a:bodyPr/>
          <a:lstStyle/>
          <a:p>
            <a:endParaRPr lang="pt-BR" noProof="0" dirty="0"/>
          </a:p>
        </p:txBody>
      </p:sp>
      <p:pic>
        <p:nvPicPr>
          <p:cNvPr id="8" name="Image 1" descr="icons/usercheck_w.png"/>
          <p:cNvPicPr>
            <a:picLocks noChangeAspect="1"/>
          </p:cNvPicPr>
          <p:nvPr/>
        </p:nvPicPr>
        <p:blipFill>
          <a:blip r:embed="rId3"/>
          <a:stretch>
            <a:fillRect/>
          </a:stretch>
        </p:blipFill>
        <p:spPr>
          <a:xfrm>
            <a:off x="954634" y="2051914"/>
            <a:ext cx="285293" cy="285293"/>
          </a:xfrm>
          <a:prstGeom prst="rect">
            <a:avLst/>
          </a:prstGeom>
        </p:spPr>
      </p:pic>
      <p:sp>
        <p:nvSpPr>
          <p:cNvPr id="9" name="Text 5"/>
          <p:cNvSpPr/>
          <p:nvPr/>
        </p:nvSpPr>
        <p:spPr>
          <a:xfrm>
            <a:off x="1627632" y="1865376"/>
            <a:ext cx="9784080" cy="292608"/>
          </a:xfrm>
          <a:prstGeom prst="rect">
            <a:avLst/>
          </a:prstGeom>
          <a:noFill/>
          <a:ln/>
        </p:spPr>
        <p:txBody>
          <a:bodyPr wrap="square" lIns="0" tIns="0" rIns="0" bIns="0" rtlCol="0" anchor="ctr"/>
          <a:lstStyle/>
          <a:p>
            <a:pPr marL="0" indent="0">
              <a:buNone/>
            </a:pPr>
            <a:r>
              <a:rPr lang="pt-BR" sz="1550" b="1" noProof="0" dirty="0">
                <a:solidFill>
                  <a:srgbClr val="23264A"/>
                </a:solidFill>
                <a:latin typeface="Arial" pitchFamily="34" charset="0"/>
                <a:ea typeface="Arial" pitchFamily="34" charset="-122"/>
                <a:cs typeface="Arial" pitchFamily="34" charset="-120"/>
              </a:rPr>
              <a:t>Requisitos gerais – LCE 491/2010 e Lei 8.112/1990</a:t>
            </a:r>
            <a:endParaRPr lang="pt-BR" sz="1550" noProof="0" dirty="0"/>
          </a:p>
        </p:txBody>
      </p:sp>
      <p:sp>
        <p:nvSpPr>
          <p:cNvPr id="10" name="Text 6"/>
          <p:cNvSpPr/>
          <p:nvPr/>
        </p:nvSpPr>
        <p:spPr>
          <a:xfrm>
            <a:off x="1627632" y="2139696"/>
            <a:ext cx="9784080" cy="868680"/>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Estabilidade no cargo ou no serviço público?</a:t>
            </a:r>
            <a:endParaRPr lang="pt-BR" sz="1350" noProof="0" dirty="0"/>
          </a:p>
        </p:txBody>
      </p:sp>
      <p:sp>
        <p:nvSpPr>
          <p:cNvPr id="11" name="Shape 7"/>
          <p:cNvSpPr/>
          <p:nvPr/>
        </p:nvSpPr>
        <p:spPr>
          <a:xfrm>
            <a:off x="822960" y="3429000"/>
            <a:ext cx="548640" cy="548640"/>
          </a:xfrm>
          <a:prstGeom prst="ellipse">
            <a:avLst/>
          </a:prstGeom>
          <a:solidFill>
            <a:srgbClr val="E7A71F"/>
          </a:solidFill>
          <a:ln/>
        </p:spPr>
        <p:txBody>
          <a:bodyPr/>
          <a:lstStyle/>
          <a:p>
            <a:endParaRPr lang="pt-BR" noProof="0" dirty="0"/>
          </a:p>
        </p:txBody>
      </p:sp>
      <p:pic>
        <p:nvPicPr>
          <p:cNvPr id="12" name="Image 2" descr="icons/gradcap_w.png"/>
          <p:cNvPicPr>
            <a:picLocks noChangeAspect="1"/>
          </p:cNvPicPr>
          <p:nvPr/>
        </p:nvPicPr>
        <p:blipFill>
          <a:blip r:embed="rId4"/>
          <a:stretch>
            <a:fillRect/>
          </a:stretch>
        </p:blipFill>
        <p:spPr>
          <a:xfrm>
            <a:off x="954634" y="3560674"/>
            <a:ext cx="285293" cy="285293"/>
          </a:xfrm>
          <a:prstGeom prst="rect">
            <a:avLst/>
          </a:prstGeom>
        </p:spPr>
      </p:pic>
      <p:sp>
        <p:nvSpPr>
          <p:cNvPr id="13" name="Text 8"/>
          <p:cNvSpPr/>
          <p:nvPr/>
        </p:nvSpPr>
        <p:spPr>
          <a:xfrm>
            <a:off x="1627632" y="3374136"/>
            <a:ext cx="9784080" cy="292608"/>
          </a:xfrm>
          <a:prstGeom prst="rect">
            <a:avLst/>
          </a:prstGeom>
          <a:noFill/>
          <a:ln/>
        </p:spPr>
        <p:txBody>
          <a:bodyPr wrap="square" lIns="0" tIns="0" rIns="0" bIns="0" rtlCol="0" anchor="ctr"/>
          <a:lstStyle/>
          <a:p>
            <a:pPr marL="0" indent="0">
              <a:buNone/>
            </a:pPr>
            <a:r>
              <a:rPr lang="pt-BR" sz="1550" b="1" noProof="0" dirty="0">
                <a:solidFill>
                  <a:srgbClr val="23264A"/>
                </a:solidFill>
                <a:latin typeface="Arial" pitchFamily="34" charset="0"/>
                <a:ea typeface="Arial" pitchFamily="34" charset="-122"/>
                <a:cs typeface="Arial" pitchFamily="34" charset="-120"/>
              </a:rPr>
              <a:t>Requisitos específicos do Presidente (Lei 8.112) ou de todos (LCE 491)</a:t>
            </a:r>
            <a:endParaRPr lang="pt-BR" sz="1550" noProof="0" dirty="0"/>
          </a:p>
        </p:txBody>
      </p:sp>
      <p:sp>
        <p:nvSpPr>
          <p:cNvPr id="14" name="Text 9"/>
          <p:cNvSpPr/>
          <p:nvPr/>
        </p:nvSpPr>
        <p:spPr>
          <a:xfrm>
            <a:off x="1627632" y="3648456"/>
            <a:ext cx="9784080" cy="868680"/>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Nível do cargo ocupado/categoria funcional; ou nível de escolaridade.</a:t>
            </a:r>
            <a:endParaRPr lang="pt-BR" sz="1350" noProof="0" dirty="0"/>
          </a:p>
        </p:txBody>
      </p:sp>
      <p:pic>
        <p:nvPicPr>
          <p:cNvPr id="16" name="Imagem 15">
            <a:extLst>
              <a:ext uri="{FF2B5EF4-FFF2-40B4-BE49-F238E27FC236}">
                <a16:creationId xmlns:a16="http://schemas.microsoft.com/office/drawing/2014/main" id="{B338D9BB-41C2-5069-340C-DE200FD21E7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9785A07E-77D7-9D98-0C4A-A26C4D6C3AC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0" name="Imagem 19">
            <a:extLst>
              <a:ext uri="{FF2B5EF4-FFF2-40B4-BE49-F238E27FC236}">
                <a16:creationId xmlns:a16="http://schemas.microsoft.com/office/drawing/2014/main" id="{C8615A7B-5024-989B-1F1D-C90AC9EFF33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4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Composição da comissão do PAD</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52</a:t>
            </a:r>
            <a:endParaRPr lang="pt-BR" sz="900" noProof="0" dirty="0"/>
          </a:p>
        </p:txBody>
      </p:sp>
      <p:sp>
        <p:nvSpPr>
          <p:cNvPr id="7" name="Shape 4"/>
          <p:cNvSpPr/>
          <p:nvPr/>
        </p:nvSpPr>
        <p:spPr>
          <a:xfrm>
            <a:off x="566928" y="1691640"/>
            <a:ext cx="5404104" cy="2066544"/>
          </a:xfrm>
          <a:prstGeom prst="roundRect">
            <a:avLst>
              <a:gd name="adj" fmla="val 398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911096"/>
            <a:ext cx="420624" cy="420624"/>
          </a:xfrm>
          <a:prstGeom prst="ellipse">
            <a:avLst/>
          </a:prstGeom>
          <a:solidFill>
            <a:srgbClr val="26348C"/>
          </a:solidFill>
          <a:ln/>
        </p:spPr>
        <p:txBody>
          <a:bodyPr/>
          <a:lstStyle/>
          <a:p>
            <a:endParaRPr lang="pt-BR" noProof="0" dirty="0"/>
          </a:p>
        </p:txBody>
      </p:sp>
      <p:pic>
        <p:nvPicPr>
          <p:cNvPr id="9" name="Image 1" descr="icons/sitemap_w.png"/>
          <p:cNvPicPr>
            <a:picLocks noChangeAspect="1"/>
          </p:cNvPicPr>
          <p:nvPr/>
        </p:nvPicPr>
        <p:blipFill>
          <a:blip r:embed="rId3"/>
          <a:stretch>
            <a:fillRect/>
          </a:stretch>
        </p:blipFill>
        <p:spPr>
          <a:xfrm>
            <a:off x="909828" y="2016252"/>
            <a:ext cx="210312" cy="210312"/>
          </a:xfrm>
          <a:prstGeom prst="rect">
            <a:avLst/>
          </a:prstGeom>
        </p:spPr>
      </p:pic>
      <p:sp>
        <p:nvSpPr>
          <p:cNvPr id="10" name="Text 6"/>
          <p:cNvSpPr/>
          <p:nvPr/>
        </p:nvSpPr>
        <p:spPr>
          <a:xfrm>
            <a:off x="804672" y="2459736"/>
            <a:ext cx="4946904" cy="11704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Não existe hierarquia na comissão </a:t>
            </a:r>
          </a:p>
          <a:p>
            <a:pPr marL="0" indent="0">
              <a:buNone/>
            </a:pPr>
            <a:r>
              <a:rPr lang="pt-BR" sz="1300" noProof="0" dirty="0">
                <a:solidFill>
                  <a:srgbClr val="23264A"/>
                </a:solidFill>
                <a:latin typeface="Calibri" pitchFamily="34" charset="0"/>
                <a:ea typeface="Calibri" pitchFamily="34" charset="-122"/>
                <a:cs typeface="Calibri" pitchFamily="34" charset="-120"/>
              </a:rPr>
              <a:t>(Presidente: ônus de praticar atos exclusivos). </a:t>
            </a:r>
          </a:p>
          <a:p>
            <a:pPr marL="0" indent="0">
              <a:buNone/>
            </a:pPr>
            <a:r>
              <a:rPr lang="pt-BR" sz="1300" noProof="0" dirty="0">
                <a:solidFill>
                  <a:srgbClr val="23264A"/>
                </a:solidFill>
                <a:latin typeface="Calibri" pitchFamily="34" charset="0"/>
                <a:ea typeface="Calibri" pitchFamily="34" charset="-122"/>
                <a:cs typeface="Calibri" pitchFamily="34" charset="-120"/>
              </a:rPr>
              <a:t>Presidente designa secretário.</a:t>
            </a:r>
            <a:endParaRPr lang="pt-BR" sz="1300" noProof="0" dirty="0"/>
          </a:p>
        </p:txBody>
      </p:sp>
      <p:sp>
        <p:nvSpPr>
          <p:cNvPr id="11" name="Shape 7"/>
          <p:cNvSpPr/>
          <p:nvPr/>
        </p:nvSpPr>
        <p:spPr>
          <a:xfrm>
            <a:off x="6227064" y="1691640"/>
            <a:ext cx="5404104" cy="2066544"/>
          </a:xfrm>
          <a:prstGeom prst="roundRect">
            <a:avLst>
              <a:gd name="adj" fmla="val 3982"/>
            </a:avLst>
          </a:prstGeom>
          <a:solidFill>
            <a:srgbClr val="F1F2F8"/>
          </a:solidFill>
          <a:ln w="9525">
            <a:solidFill>
              <a:srgbClr val="D8DAE8"/>
            </a:solidFill>
            <a:prstDash val="solid"/>
          </a:ln>
        </p:spPr>
        <p:txBody>
          <a:bodyPr/>
          <a:lstStyle/>
          <a:p>
            <a:endParaRPr lang="pt-BR" noProof="0" dirty="0"/>
          </a:p>
        </p:txBody>
      </p:sp>
      <p:sp>
        <p:nvSpPr>
          <p:cNvPr id="12" name="Shape 8"/>
          <p:cNvSpPr/>
          <p:nvPr/>
        </p:nvSpPr>
        <p:spPr>
          <a:xfrm>
            <a:off x="6464808" y="1911096"/>
            <a:ext cx="420624" cy="420624"/>
          </a:xfrm>
          <a:prstGeom prst="ellipse">
            <a:avLst/>
          </a:prstGeom>
          <a:solidFill>
            <a:srgbClr val="E7A71F"/>
          </a:solidFill>
          <a:ln/>
        </p:spPr>
        <p:txBody>
          <a:bodyPr/>
          <a:lstStyle/>
          <a:p>
            <a:endParaRPr lang="pt-BR" noProof="0" dirty="0"/>
          </a:p>
        </p:txBody>
      </p:sp>
      <p:pic>
        <p:nvPicPr>
          <p:cNvPr id="13" name="Image 2" descr="icons/usershield_w.png"/>
          <p:cNvPicPr>
            <a:picLocks noChangeAspect="1"/>
          </p:cNvPicPr>
          <p:nvPr/>
        </p:nvPicPr>
        <p:blipFill>
          <a:blip r:embed="rId4"/>
          <a:stretch>
            <a:fillRect/>
          </a:stretch>
        </p:blipFill>
        <p:spPr>
          <a:xfrm>
            <a:off x="6569964" y="2016252"/>
            <a:ext cx="210312" cy="210312"/>
          </a:xfrm>
          <a:prstGeom prst="rect">
            <a:avLst/>
          </a:prstGeom>
        </p:spPr>
      </p:pic>
      <p:sp>
        <p:nvSpPr>
          <p:cNvPr id="14" name="Text 9"/>
          <p:cNvSpPr/>
          <p:nvPr/>
        </p:nvSpPr>
        <p:spPr>
          <a:xfrm>
            <a:off x="6464808" y="2459736"/>
            <a:ext cx="4946904" cy="11704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Independente e imparcial, assegurado sigilo. Dedicação integral aos trabalhos.</a:t>
            </a:r>
            <a:endParaRPr lang="pt-BR" sz="1300" noProof="0" dirty="0"/>
          </a:p>
        </p:txBody>
      </p:sp>
      <p:sp>
        <p:nvSpPr>
          <p:cNvPr id="15" name="Shape 10"/>
          <p:cNvSpPr/>
          <p:nvPr/>
        </p:nvSpPr>
        <p:spPr>
          <a:xfrm>
            <a:off x="566928" y="4014216"/>
            <a:ext cx="5404104" cy="2066544"/>
          </a:xfrm>
          <a:prstGeom prst="roundRect">
            <a:avLst>
              <a:gd name="adj" fmla="val 3982"/>
            </a:avLst>
          </a:prstGeom>
          <a:solidFill>
            <a:srgbClr val="F1F2F8"/>
          </a:solidFill>
          <a:ln w="9525">
            <a:solidFill>
              <a:srgbClr val="D8DAE8"/>
            </a:solidFill>
            <a:prstDash val="solid"/>
          </a:ln>
        </p:spPr>
        <p:txBody>
          <a:bodyPr/>
          <a:lstStyle/>
          <a:p>
            <a:endParaRPr lang="pt-BR" noProof="0" dirty="0"/>
          </a:p>
        </p:txBody>
      </p:sp>
      <p:sp>
        <p:nvSpPr>
          <p:cNvPr id="16" name="Shape 11"/>
          <p:cNvSpPr/>
          <p:nvPr/>
        </p:nvSpPr>
        <p:spPr>
          <a:xfrm>
            <a:off x="804672" y="4233672"/>
            <a:ext cx="420624" cy="420624"/>
          </a:xfrm>
          <a:prstGeom prst="ellipse">
            <a:avLst/>
          </a:prstGeom>
          <a:solidFill>
            <a:srgbClr val="901F4D"/>
          </a:solidFill>
          <a:ln/>
        </p:spPr>
        <p:txBody>
          <a:bodyPr/>
          <a:lstStyle/>
          <a:p>
            <a:endParaRPr lang="pt-BR" noProof="0" dirty="0"/>
          </a:p>
        </p:txBody>
      </p:sp>
      <p:pic>
        <p:nvPicPr>
          <p:cNvPr id="17" name="Image 3" descr="icons/exchange_w.png"/>
          <p:cNvPicPr>
            <a:picLocks noChangeAspect="1"/>
          </p:cNvPicPr>
          <p:nvPr/>
        </p:nvPicPr>
        <p:blipFill>
          <a:blip r:embed="rId5"/>
          <a:stretch>
            <a:fillRect/>
          </a:stretch>
        </p:blipFill>
        <p:spPr>
          <a:xfrm>
            <a:off x="909828" y="4338828"/>
            <a:ext cx="210312" cy="210312"/>
          </a:xfrm>
          <a:prstGeom prst="rect">
            <a:avLst/>
          </a:prstGeom>
        </p:spPr>
      </p:pic>
      <p:sp>
        <p:nvSpPr>
          <p:cNvPr id="18" name="Text 12"/>
          <p:cNvSpPr/>
          <p:nvPr/>
        </p:nvSpPr>
        <p:spPr>
          <a:xfrm>
            <a:off x="804672" y="4782312"/>
            <a:ext cx="4946904" cy="11704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Possível substituição de membro. Passível de responsabilização por postergação ou não cumprimento.</a:t>
            </a:r>
            <a:endParaRPr lang="pt-BR" sz="1300" noProof="0" dirty="0"/>
          </a:p>
        </p:txBody>
      </p:sp>
      <p:sp>
        <p:nvSpPr>
          <p:cNvPr id="19" name="Shape 13"/>
          <p:cNvSpPr/>
          <p:nvPr/>
        </p:nvSpPr>
        <p:spPr>
          <a:xfrm>
            <a:off x="6227064" y="4014216"/>
            <a:ext cx="5404104" cy="2066544"/>
          </a:xfrm>
          <a:prstGeom prst="roundRect">
            <a:avLst>
              <a:gd name="adj" fmla="val 3982"/>
            </a:avLst>
          </a:prstGeom>
          <a:solidFill>
            <a:srgbClr val="F1F2F8"/>
          </a:solidFill>
          <a:ln w="9525">
            <a:solidFill>
              <a:srgbClr val="D8DAE8"/>
            </a:solidFill>
            <a:prstDash val="solid"/>
          </a:ln>
        </p:spPr>
        <p:txBody>
          <a:bodyPr/>
          <a:lstStyle/>
          <a:p>
            <a:endParaRPr lang="pt-BR" noProof="0" dirty="0"/>
          </a:p>
        </p:txBody>
      </p:sp>
      <p:sp>
        <p:nvSpPr>
          <p:cNvPr id="20" name="Shape 14"/>
          <p:cNvSpPr/>
          <p:nvPr/>
        </p:nvSpPr>
        <p:spPr>
          <a:xfrm>
            <a:off x="6464808" y="4233672"/>
            <a:ext cx="420624" cy="420624"/>
          </a:xfrm>
          <a:prstGeom prst="ellipse">
            <a:avLst/>
          </a:prstGeom>
          <a:solidFill>
            <a:srgbClr val="C21819"/>
          </a:solidFill>
          <a:ln/>
        </p:spPr>
        <p:txBody>
          <a:bodyPr/>
          <a:lstStyle/>
          <a:p>
            <a:endParaRPr lang="pt-BR" noProof="0" dirty="0"/>
          </a:p>
        </p:txBody>
      </p:sp>
      <p:pic>
        <p:nvPicPr>
          <p:cNvPr id="21" name="Image 4" descr="icons/bell_w.png"/>
          <p:cNvPicPr>
            <a:picLocks noChangeAspect="1"/>
          </p:cNvPicPr>
          <p:nvPr/>
        </p:nvPicPr>
        <p:blipFill>
          <a:blip r:embed="rId6"/>
          <a:stretch>
            <a:fillRect/>
          </a:stretch>
        </p:blipFill>
        <p:spPr>
          <a:xfrm>
            <a:off x="6569964" y="4338828"/>
            <a:ext cx="210312" cy="210312"/>
          </a:xfrm>
          <a:prstGeom prst="rect">
            <a:avLst/>
          </a:prstGeom>
        </p:spPr>
      </p:pic>
      <p:sp>
        <p:nvSpPr>
          <p:cNvPr id="22" name="Text 15"/>
          <p:cNvSpPr/>
          <p:nvPr/>
        </p:nvSpPr>
        <p:spPr>
          <a:xfrm>
            <a:off x="6464808" y="4782312"/>
            <a:ext cx="4946904" cy="1170432"/>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Prioridade da matéria disciplinar (5 dias).</a:t>
            </a:r>
            <a:endParaRPr lang="pt-BR" sz="1300" noProof="0" dirty="0"/>
          </a:p>
        </p:txBody>
      </p:sp>
      <p:pic>
        <p:nvPicPr>
          <p:cNvPr id="24" name="Imagem 23">
            <a:extLst>
              <a:ext uri="{FF2B5EF4-FFF2-40B4-BE49-F238E27FC236}">
                <a16:creationId xmlns:a16="http://schemas.microsoft.com/office/drawing/2014/main" id="{A5ED9D46-0BDC-D90B-4DDB-FA0D9CA61441}"/>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EAEE2027-B7EF-CA11-222E-833F5CCC9C5A}"/>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979926C2-6607-9656-E7D5-CB19EC84D061}"/>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4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Comissão do PAD — gratificação e recusa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chemeClr val="bg2">
                    <a:lumMod val="50000"/>
                  </a:schemeClr>
                </a:solidFill>
              </a:rPr>
              <a:t>53</a:t>
            </a:r>
            <a:endParaRPr lang="pt-BR" sz="900" noProof="0" dirty="0">
              <a:solidFill>
                <a:schemeClr val="bg2">
                  <a:lumMod val="50000"/>
                </a:schemeClr>
              </a:solidFill>
            </a:endParaRPr>
          </a:p>
        </p:txBody>
      </p:sp>
      <p:sp>
        <p:nvSpPr>
          <p:cNvPr id="7" name="Shape 4"/>
          <p:cNvSpPr/>
          <p:nvPr/>
        </p:nvSpPr>
        <p:spPr>
          <a:xfrm>
            <a:off x="566928" y="1517904"/>
            <a:ext cx="6949440" cy="4709160"/>
          </a:xfrm>
          <a:prstGeom prst="roundRect">
            <a:avLst>
              <a:gd name="adj" fmla="val 194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773936"/>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773936"/>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792224"/>
            <a:ext cx="57607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Possibilidade de pagamento de gratificação? (Lei 6.745/1985, art. 85, II)</a:t>
            </a:r>
            <a:endParaRPr lang="pt-BR" sz="1300" noProof="0" dirty="0"/>
          </a:p>
        </p:txBody>
      </p:sp>
      <p:sp>
        <p:nvSpPr>
          <p:cNvPr id="11" name="Text 8"/>
          <p:cNvSpPr/>
          <p:nvPr/>
        </p:nvSpPr>
        <p:spPr>
          <a:xfrm>
            <a:off x="896112" y="2359152"/>
            <a:ext cx="6291072" cy="3483864"/>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Prejulgado 1374 – 1. [...] 3. A designação e percepção de gratificação por integrar comissões, internas ou externas, inclusive por servidores ocupantes de cargo em comissão, depende de previsão em lei municipal, estabelecendo as condições para designação, as categorias de servidores que podem integrar as comissões e os valores das eventuais gratificações. [...] 5. Nas entidades públicas em que a demanda não justifica a mantença permanente das comissões internas, como, por exemplo, as comissões de licitação e de estágio probatório, os membros devem ser remunerados pelas atividades efetivamente desempenhadas.</a:t>
            </a:r>
            <a:endParaRPr lang="pt-BR" sz="1400" noProof="0" dirty="0"/>
          </a:p>
        </p:txBody>
      </p:sp>
      <p:sp>
        <p:nvSpPr>
          <p:cNvPr id="12" name="Text 9"/>
          <p:cNvSpPr/>
          <p:nvPr/>
        </p:nvSpPr>
        <p:spPr>
          <a:xfrm>
            <a:off x="896112" y="5843016"/>
            <a:ext cx="6291072" cy="274320"/>
          </a:xfrm>
          <a:prstGeom prst="rect">
            <a:avLst/>
          </a:prstGeom>
          <a:noFill/>
          <a:ln/>
        </p:spPr>
        <p:txBody>
          <a:bodyPr wrap="square" lIns="0" tIns="0" rIns="0" bIns="0" rtlCol="0" anchor="ctr"/>
          <a:lstStyle/>
          <a:p>
            <a:pPr marL="0" indent="0">
              <a:buNone/>
            </a:pPr>
            <a:r>
              <a:rPr lang="pt-BR" sz="1000" b="1" noProof="0" dirty="0">
                <a:solidFill>
                  <a:srgbClr val="6C7093"/>
                </a:solidFill>
                <a:latin typeface="Calibri" pitchFamily="34" charset="0"/>
                <a:ea typeface="Calibri" pitchFamily="34" charset="-122"/>
                <a:cs typeface="Calibri" pitchFamily="34" charset="-120"/>
              </a:rPr>
              <a:t>TCE/SC — Prejulgado 1374</a:t>
            </a:r>
            <a:endParaRPr lang="pt-BR" sz="1000" noProof="0" dirty="0"/>
          </a:p>
        </p:txBody>
      </p:sp>
      <p:sp>
        <p:nvSpPr>
          <p:cNvPr id="13" name="Shape 10"/>
          <p:cNvSpPr/>
          <p:nvPr/>
        </p:nvSpPr>
        <p:spPr>
          <a:xfrm>
            <a:off x="7818120" y="1517904"/>
            <a:ext cx="3840480" cy="4709160"/>
          </a:xfrm>
          <a:prstGeom prst="roundRect">
            <a:avLst>
              <a:gd name="adj" fmla="val 2381"/>
            </a:avLst>
          </a:prstGeom>
          <a:solidFill>
            <a:srgbClr val="FAE9E9"/>
          </a:solidFill>
          <a:ln w="9525">
            <a:solidFill>
              <a:srgbClr val="EBC7C7"/>
            </a:solidFill>
            <a:prstDash val="solid"/>
          </a:ln>
        </p:spPr>
        <p:txBody>
          <a:bodyPr/>
          <a:lstStyle/>
          <a:p>
            <a:endParaRPr lang="pt-BR" noProof="0" dirty="0"/>
          </a:p>
        </p:txBody>
      </p:sp>
      <p:sp>
        <p:nvSpPr>
          <p:cNvPr id="14" name="Text 11"/>
          <p:cNvSpPr/>
          <p:nvPr/>
        </p:nvSpPr>
        <p:spPr>
          <a:xfrm>
            <a:off x="8092440" y="1783080"/>
            <a:ext cx="3291840" cy="310896"/>
          </a:xfrm>
          <a:prstGeom prst="rect">
            <a:avLst/>
          </a:prstGeom>
          <a:noFill/>
          <a:ln/>
        </p:spPr>
        <p:txBody>
          <a:bodyPr wrap="square" lIns="0" tIns="0" rIns="0" bIns="0" rtlCol="0" anchor="ctr"/>
          <a:lstStyle/>
          <a:p>
            <a:pPr marL="0" indent="0">
              <a:buNone/>
            </a:pPr>
            <a:r>
              <a:rPr lang="pt-BR" sz="1250" b="1" noProof="0" dirty="0">
                <a:solidFill>
                  <a:srgbClr val="8F1213"/>
                </a:solidFill>
                <a:latin typeface="Arial" pitchFamily="34" charset="0"/>
                <a:ea typeface="Arial" pitchFamily="34" charset="-122"/>
                <a:cs typeface="Arial" pitchFamily="34" charset="-120"/>
              </a:rPr>
              <a:t>PODE HAVER RECUSA?</a:t>
            </a:r>
            <a:endParaRPr lang="pt-BR" sz="1250" noProof="0" dirty="0"/>
          </a:p>
        </p:txBody>
      </p:sp>
      <p:sp>
        <p:nvSpPr>
          <p:cNvPr id="15" name="Text 12"/>
          <p:cNvSpPr/>
          <p:nvPr/>
        </p:nvSpPr>
        <p:spPr>
          <a:xfrm>
            <a:off x="8092440" y="2212848"/>
            <a:ext cx="3291840" cy="37490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Lei n. 6.745/1985 – art. 137, III, 3 (insubordinação) e 7 (obstar o pleno exercício da atividade administrativa vinculada a que esteja sujeito o funcionário).</a:t>
            </a:r>
            <a:endParaRPr lang="pt-BR" sz="1400" noProof="0" dirty="0"/>
          </a:p>
          <a:p>
            <a:pPr marL="0" indent="0">
              <a:buNone/>
            </a:pPr>
            <a:endParaRPr lang="pt-BR" sz="1400" noProof="0" dirty="0"/>
          </a:p>
          <a:p>
            <a:pPr marL="0" indent="0">
              <a:buNone/>
            </a:pPr>
            <a:r>
              <a:rPr lang="pt-BR" sz="1400" noProof="0" dirty="0">
                <a:solidFill>
                  <a:srgbClr val="23264A"/>
                </a:solidFill>
                <a:latin typeface="Calibri" pitchFamily="34" charset="0"/>
                <a:ea typeface="Calibri" pitchFamily="34" charset="-122"/>
                <a:cs typeface="Calibri" pitchFamily="34" charset="-120"/>
              </a:rPr>
              <a:t>Prejulgado 2440 – Poder hierárquico.</a:t>
            </a:r>
            <a:endParaRPr lang="pt-BR" sz="1400" noProof="0" dirty="0"/>
          </a:p>
        </p:txBody>
      </p:sp>
      <p:pic>
        <p:nvPicPr>
          <p:cNvPr id="17" name="Imagem 16">
            <a:extLst>
              <a:ext uri="{FF2B5EF4-FFF2-40B4-BE49-F238E27FC236}">
                <a16:creationId xmlns:a16="http://schemas.microsoft.com/office/drawing/2014/main" id="{771E5FF2-2736-140F-743C-066D7DB116C2}"/>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9" name="Imagem 18">
            <a:extLst>
              <a:ext uri="{FF2B5EF4-FFF2-40B4-BE49-F238E27FC236}">
                <a16:creationId xmlns:a16="http://schemas.microsoft.com/office/drawing/2014/main" id="{54D0EC2F-A843-C4D0-EF7F-62C049D42260}"/>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1" name="Imagem 20">
            <a:extLst>
              <a:ext uri="{FF2B5EF4-FFF2-40B4-BE49-F238E27FC236}">
                <a16:creationId xmlns:a16="http://schemas.microsoft.com/office/drawing/2014/main" id="{64D5C248-75E9-6E21-223B-546F8D42BBA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4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Comissão do PAD — impedimento e suspeição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54</a:t>
            </a:r>
            <a:endParaRPr lang="pt-BR" sz="900" noProof="0" dirty="0"/>
          </a:p>
        </p:txBody>
      </p:sp>
      <p:sp>
        <p:nvSpPr>
          <p:cNvPr id="7" name="Text 4"/>
          <p:cNvSpPr/>
          <p:nvPr/>
        </p:nvSpPr>
        <p:spPr>
          <a:xfrm>
            <a:off x="603504" y="1554480"/>
            <a:ext cx="10972800" cy="365760"/>
          </a:xfrm>
          <a:prstGeom prst="rect">
            <a:avLst/>
          </a:prstGeom>
          <a:noFill/>
          <a:ln/>
        </p:spPr>
        <p:txBody>
          <a:bodyPr wrap="square" lIns="0" tIns="0" rIns="0" bIns="0" rtlCol="0" anchor="ctr"/>
          <a:lstStyle/>
          <a:p>
            <a:pPr marL="0" indent="0">
              <a:buNone/>
            </a:pPr>
            <a:r>
              <a:rPr lang="pt-BR" sz="1450" b="1" noProof="0" dirty="0">
                <a:solidFill>
                  <a:srgbClr val="26348C"/>
                </a:solidFill>
                <a:latin typeface="Calibri" pitchFamily="34" charset="0"/>
                <a:ea typeface="Calibri" pitchFamily="34" charset="-122"/>
                <a:cs typeface="Calibri" pitchFamily="34" charset="-120"/>
              </a:rPr>
              <a:t>Obrigatoriedade de participação (dever funcional – regra). </a:t>
            </a:r>
            <a:r>
              <a:rPr lang="pt-BR" sz="1450" noProof="0" dirty="0">
                <a:solidFill>
                  <a:srgbClr val="23264A"/>
                </a:solidFill>
                <a:latin typeface="Calibri" pitchFamily="34" charset="0"/>
                <a:ea typeface="Calibri" pitchFamily="34" charset="-122"/>
                <a:cs typeface="Calibri" pitchFamily="34" charset="-120"/>
              </a:rPr>
              <a:t>Exceções:</a:t>
            </a:r>
            <a:endParaRPr lang="pt-BR" sz="1450" noProof="0" dirty="0"/>
          </a:p>
        </p:txBody>
      </p:sp>
      <p:sp>
        <p:nvSpPr>
          <p:cNvPr id="8" name="Shape 5"/>
          <p:cNvSpPr/>
          <p:nvPr/>
        </p:nvSpPr>
        <p:spPr>
          <a:xfrm>
            <a:off x="566928" y="2103120"/>
            <a:ext cx="5486400" cy="3977640"/>
          </a:xfrm>
          <a:prstGeom prst="roundRect">
            <a:avLst>
              <a:gd name="adj" fmla="val 2299"/>
            </a:avLst>
          </a:prstGeom>
          <a:solidFill>
            <a:srgbClr val="F1F2F8"/>
          </a:solidFill>
          <a:ln w="9525">
            <a:solidFill>
              <a:srgbClr val="D8DAE8"/>
            </a:solidFill>
            <a:prstDash val="solid"/>
          </a:ln>
        </p:spPr>
        <p:txBody>
          <a:bodyPr/>
          <a:lstStyle/>
          <a:p>
            <a:endParaRPr lang="pt-BR" noProof="0" dirty="0"/>
          </a:p>
        </p:txBody>
      </p:sp>
      <p:sp>
        <p:nvSpPr>
          <p:cNvPr id="9" name="Text 6"/>
          <p:cNvSpPr/>
          <p:nvPr/>
        </p:nvSpPr>
        <p:spPr>
          <a:xfrm>
            <a:off x="841248" y="2340864"/>
            <a:ext cx="4937760" cy="310896"/>
          </a:xfrm>
          <a:prstGeom prst="rect">
            <a:avLst/>
          </a:prstGeom>
          <a:noFill/>
          <a:ln/>
        </p:spPr>
        <p:txBody>
          <a:bodyPr wrap="square" lIns="0" tIns="0" rIns="0" bIns="0" rtlCol="0" anchor="ctr"/>
          <a:lstStyle/>
          <a:p>
            <a:pPr marL="0" indent="0">
              <a:buNone/>
            </a:pPr>
            <a:r>
              <a:rPr lang="pt-BR" sz="1300" b="1" kern="0" spc="150" noProof="0" dirty="0">
                <a:solidFill>
                  <a:srgbClr val="26348C"/>
                </a:solidFill>
                <a:latin typeface="Arial" pitchFamily="34" charset="0"/>
                <a:ea typeface="Arial" pitchFamily="34" charset="-122"/>
                <a:cs typeface="Arial" pitchFamily="34" charset="-120"/>
              </a:rPr>
              <a:t>IMPEDIMENTO</a:t>
            </a:r>
            <a:endParaRPr lang="pt-BR" sz="1300" noProof="0" dirty="0"/>
          </a:p>
        </p:txBody>
      </p:sp>
      <p:sp>
        <p:nvSpPr>
          <p:cNvPr id="10" name="Text 7"/>
          <p:cNvSpPr/>
          <p:nvPr/>
        </p:nvSpPr>
        <p:spPr>
          <a:xfrm>
            <a:off x="868680" y="2788920"/>
            <a:ext cx="4937760" cy="3108960"/>
          </a:xfrm>
          <a:prstGeom prst="rect">
            <a:avLst/>
          </a:prstGeom>
          <a:noFill/>
          <a:ln/>
        </p:spPr>
        <p:txBody>
          <a:bodyPr wrap="square" lIns="0" tIns="0" rIns="0" bIns="0" rtlCol="0" anchor="t"/>
          <a:lstStyle/>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Não estabilidade</a:t>
            </a:r>
            <a:endParaRPr lang="pt-BR" sz="1400" noProof="0" dirty="0"/>
          </a:p>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Interesse</a:t>
            </a:r>
            <a:endParaRPr lang="pt-BR" sz="1400" noProof="0" dirty="0"/>
          </a:p>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Litígio prévio</a:t>
            </a:r>
            <a:endParaRPr lang="pt-BR" sz="1400" noProof="0" dirty="0"/>
          </a:p>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Participação no processo em condição diversa</a:t>
            </a:r>
            <a:endParaRPr lang="pt-BR" sz="1400" noProof="0" dirty="0"/>
          </a:p>
          <a:p>
            <a:pPr marL="152400" indent="-152400">
              <a:buSzPct val="100000"/>
              <a:buChar char="•"/>
            </a:pPr>
            <a:r>
              <a:rPr lang="pt-BR" sz="1400" noProof="0" dirty="0">
                <a:solidFill>
                  <a:srgbClr val="23264A"/>
                </a:solidFill>
                <a:latin typeface="Calibri" pitchFamily="34" charset="0"/>
                <a:ea typeface="Calibri" pitchFamily="34" charset="-122"/>
                <a:cs typeface="Calibri" pitchFamily="34" charset="-120"/>
              </a:rPr>
              <a:t>Parentesco</a:t>
            </a:r>
            <a:endParaRPr lang="pt-BR" sz="1400" noProof="0" dirty="0"/>
          </a:p>
        </p:txBody>
      </p:sp>
      <p:sp>
        <p:nvSpPr>
          <p:cNvPr id="11" name="Shape 8"/>
          <p:cNvSpPr/>
          <p:nvPr/>
        </p:nvSpPr>
        <p:spPr>
          <a:xfrm>
            <a:off x="6400800" y="2103120"/>
            <a:ext cx="5230368" cy="3977640"/>
          </a:xfrm>
          <a:prstGeom prst="roundRect">
            <a:avLst>
              <a:gd name="adj" fmla="val 2299"/>
            </a:avLst>
          </a:prstGeom>
          <a:solidFill>
            <a:srgbClr val="FBF3DF"/>
          </a:solidFill>
          <a:ln w="9525">
            <a:solidFill>
              <a:srgbClr val="E8D9AC"/>
            </a:solidFill>
            <a:prstDash val="solid"/>
          </a:ln>
        </p:spPr>
        <p:txBody>
          <a:bodyPr/>
          <a:lstStyle/>
          <a:p>
            <a:endParaRPr lang="pt-BR" noProof="0" dirty="0"/>
          </a:p>
        </p:txBody>
      </p:sp>
      <p:sp>
        <p:nvSpPr>
          <p:cNvPr id="12" name="Text 9"/>
          <p:cNvSpPr/>
          <p:nvPr/>
        </p:nvSpPr>
        <p:spPr>
          <a:xfrm>
            <a:off x="6675120" y="2340864"/>
            <a:ext cx="4663440" cy="310896"/>
          </a:xfrm>
          <a:prstGeom prst="rect">
            <a:avLst/>
          </a:prstGeom>
          <a:noFill/>
          <a:ln/>
        </p:spPr>
        <p:txBody>
          <a:bodyPr wrap="square" lIns="0" tIns="0" rIns="0" bIns="0" rtlCol="0" anchor="ctr"/>
          <a:lstStyle/>
          <a:p>
            <a:pPr marL="0" indent="0">
              <a:buNone/>
            </a:pPr>
            <a:r>
              <a:rPr lang="pt-BR" sz="1300" b="1" kern="0" spc="150" noProof="0" dirty="0">
                <a:solidFill>
                  <a:srgbClr val="7A5A05"/>
                </a:solidFill>
                <a:latin typeface="Arial" pitchFamily="34" charset="0"/>
                <a:ea typeface="Arial" pitchFamily="34" charset="-122"/>
                <a:cs typeface="Arial" pitchFamily="34" charset="-120"/>
              </a:rPr>
              <a:t>SUSPEIÇÃO</a:t>
            </a:r>
            <a:endParaRPr lang="pt-BR" sz="1300" noProof="0" dirty="0"/>
          </a:p>
        </p:txBody>
      </p:sp>
      <p:sp>
        <p:nvSpPr>
          <p:cNvPr id="13" name="Text 10"/>
          <p:cNvSpPr/>
          <p:nvPr/>
        </p:nvSpPr>
        <p:spPr>
          <a:xfrm>
            <a:off x="6702552" y="2788920"/>
            <a:ext cx="4663440" cy="2743200"/>
          </a:xfrm>
          <a:prstGeom prst="rect">
            <a:avLst/>
          </a:prstGeom>
          <a:noFill/>
          <a:ln/>
        </p:spPr>
        <p:txBody>
          <a:bodyPr wrap="square" lIns="0" tIns="0" rIns="0" bIns="0" rtlCol="0" anchor="t"/>
          <a:lstStyle/>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Amizade íntima</a:t>
            </a:r>
            <a:endParaRPr lang="pt-BR" sz="1400" noProof="0" dirty="0"/>
          </a:p>
          <a:p>
            <a:pPr marL="152400" indent="-152400">
              <a:buSzPct val="100000"/>
              <a:buChar char="•"/>
            </a:pPr>
            <a:r>
              <a:rPr lang="pt-BR" sz="1400" noProof="0" dirty="0">
                <a:solidFill>
                  <a:srgbClr val="23264A"/>
                </a:solidFill>
                <a:latin typeface="Calibri" pitchFamily="34" charset="0"/>
                <a:ea typeface="Calibri" pitchFamily="34" charset="-122"/>
                <a:cs typeface="Calibri" pitchFamily="34" charset="-120"/>
              </a:rPr>
              <a:t>Inimizade notória</a:t>
            </a:r>
            <a:endParaRPr lang="pt-BR" sz="1400" noProof="0" dirty="0"/>
          </a:p>
        </p:txBody>
      </p:sp>
      <p:pic>
        <p:nvPicPr>
          <p:cNvPr id="15" name="Imagem 14">
            <a:extLst>
              <a:ext uri="{FF2B5EF4-FFF2-40B4-BE49-F238E27FC236}">
                <a16:creationId xmlns:a16="http://schemas.microsoft.com/office/drawing/2014/main" id="{D70E8C7E-3FFB-890F-316C-77B8276870A9}"/>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7" name="Imagem 16">
            <a:extLst>
              <a:ext uri="{FF2B5EF4-FFF2-40B4-BE49-F238E27FC236}">
                <a16:creationId xmlns:a16="http://schemas.microsoft.com/office/drawing/2014/main" id="{1502B507-15C5-F30B-24F5-55C3E50E429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9" name="Imagem 18">
            <a:extLst>
              <a:ext uri="{FF2B5EF4-FFF2-40B4-BE49-F238E27FC236}">
                <a16:creationId xmlns:a16="http://schemas.microsoft.com/office/drawing/2014/main" id="{A5C8121F-4333-EBBE-CD8E-8B9211C5457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4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Parentesco — linha reta e colateral</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55</a:t>
            </a:r>
            <a:endParaRPr lang="pt-BR" sz="900" noProof="0" dirty="0"/>
          </a:p>
        </p:txBody>
      </p:sp>
      <p:sp>
        <p:nvSpPr>
          <p:cNvPr id="7" name="Shape 4"/>
          <p:cNvSpPr/>
          <p:nvPr/>
        </p:nvSpPr>
        <p:spPr>
          <a:xfrm>
            <a:off x="566928" y="1554480"/>
            <a:ext cx="6126480" cy="4572000"/>
          </a:xfrm>
          <a:prstGeom prst="roundRect">
            <a:avLst>
              <a:gd name="adj" fmla="val 20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810512"/>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81051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828800"/>
            <a:ext cx="493776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Código Civil</a:t>
            </a:r>
            <a:endParaRPr lang="pt-BR" sz="1300" noProof="0" dirty="0"/>
          </a:p>
        </p:txBody>
      </p:sp>
      <p:sp>
        <p:nvSpPr>
          <p:cNvPr id="11" name="Text 8"/>
          <p:cNvSpPr/>
          <p:nvPr/>
        </p:nvSpPr>
        <p:spPr>
          <a:xfrm>
            <a:off x="896112" y="2395728"/>
            <a:ext cx="5468112" cy="3547872"/>
          </a:xfrm>
          <a:prstGeom prst="rect">
            <a:avLst/>
          </a:prstGeom>
          <a:noFill/>
          <a:ln/>
        </p:spPr>
        <p:txBody>
          <a:bodyPr wrap="square" lIns="0" tIns="0" rIns="0" bIns="0" rtlCol="0" anchor="t"/>
          <a:lstStyle/>
          <a:p>
            <a:pPr marL="0" indent="0">
              <a:spcAft>
                <a:spcPts val="800"/>
              </a:spcAft>
              <a:buNone/>
            </a:pPr>
            <a:r>
              <a:rPr lang="pt-BR" sz="1400" i="1" noProof="0" dirty="0">
                <a:solidFill>
                  <a:srgbClr val="23264A"/>
                </a:solidFill>
                <a:latin typeface="Calibri" pitchFamily="34" charset="0"/>
                <a:ea typeface="Calibri" pitchFamily="34" charset="-122"/>
                <a:cs typeface="Calibri" pitchFamily="34" charset="-120"/>
              </a:rPr>
              <a:t>Art. 1.591. São parentes em linha reta as pessoas que estão umas para com as outras na relação de ascendentes e descendentes.</a:t>
            </a:r>
            <a:endParaRPr lang="pt-BR" sz="1400" noProof="0" dirty="0"/>
          </a:p>
          <a:p>
            <a:pPr marL="0" indent="0">
              <a:spcAft>
                <a:spcPts val="800"/>
              </a:spcAft>
              <a:buNone/>
            </a:pPr>
            <a:r>
              <a:rPr lang="pt-BR" sz="1400" i="1" noProof="0" dirty="0">
                <a:solidFill>
                  <a:srgbClr val="23264A"/>
                </a:solidFill>
                <a:latin typeface="Calibri" pitchFamily="34" charset="0"/>
                <a:ea typeface="Calibri" pitchFamily="34" charset="-122"/>
                <a:cs typeface="Calibri" pitchFamily="34" charset="-120"/>
              </a:rPr>
              <a:t>Art. 1.592. São parentes em linha colateral ou transversal, até o quarto grau, as pessoas provenientes de um só tronco, sem descenderem uma da outra. [...]</a:t>
            </a:r>
            <a:endParaRPr lang="pt-BR" sz="1400" noProof="0" dirty="0"/>
          </a:p>
          <a:p>
            <a:pPr marL="0" indent="0">
              <a:buNone/>
            </a:pPr>
            <a:r>
              <a:rPr lang="pt-BR" sz="1400" i="1" noProof="0" dirty="0">
                <a:solidFill>
                  <a:srgbClr val="23264A"/>
                </a:solidFill>
                <a:latin typeface="Calibri" pitchFamily="34" charset="0"/>
                <a:ea typeface="Calibri" pitchFamily="34" charset="-122"/>
                <a:cs typeface="Calibri" pitchFamily="34" charset="-120"/>
              </a:rPr>
              <a:t>Art. 1.594. Contam-se, na linha reta, os graus de parentesco pelo número de gerações, e, na colateral, também pelo número delas, subindo de um dos parentes até ao ascendente comum, e descendo até encontrar o outro parente.</a:t>
            </a:r>
            <a:endParaRPr lang="pt-BR" sz="1400" noProof="0" dirty="0"/>
          </a:p>
        </p:txBody>
      </p:sp>
      <p:sp>
        <p:nvSpPr>
          <p:cNvPr id="12" name="Shape 9"/>
          <p:cNvSpPr/>
          <p:nvPr/>
        </p:nvSpPr>
        <p:spPr>
          <a:xfrm>
            <a:off x="6995160" y="1554480"/>
            <a:ext cx="4663440" cy="4572000"/>
          </a:xfrm>
          <a:prstGeom prst="roundRect">
            <a:avLst>
              <a:gd name="adj" fmla="val 2000"/>
            </a:avLst>
          </a:prstGeom>
          <a:solidFill>
            <a:srgbClr val="FFFFFF"/>
          </a:solidFill>
          <a:ln w="9525">
            <a:solidFill>
              <a:srgbClr val="D8DAE8"/>
            </a:solidFill>
            <a:prstDash val="solid"/>
          </a:ln>
        </p:spPr>
        <p:txBody>
          <a:bodyPr/>
          <a:lstStyle/>
          <a:p>
            <a:endParaRPr lang="pt-BR" noProof="0" dirty="0"/>
          </a:p>
        </p:txBody>
      </p:sp>
      <p:pic>
        <p:nvPicPr>
          <p:cNvPr id="13" name="Image 1" descr="image15.png"/>
          <p:cNvPicPr>
            <a:picLocks noChangeAspect="1"/>
          </p:cNvPicPr>
          <p:nvPr/>
        </p:nvPicPr>
        <p:blipFill>
          <a:blip r:embed="rId3"/>
          <a:stretch>
            <a:fillRect/>
          </a:stretch>
        </p:blipFill>
        <p:spPr>
          <a:xfrm>
            <a:off x="7269480" y="1755648"/>
            <a:ext cx="4114800" cy="3602736"/>
          </a:xfrm>
          <a:prstGeom prst="rect">
            <a:avLst/>
          </a:prstGeom>
        </p:spPr>
      </p:pic>
      <p:sp>
        <p:nvSpPr>
          <p:cNvPr id="14" name="Text 10"/>
          <p:cNvSpPr/>
          <p:nvPr/>
        </p:nvSpPr>
        <p:spPr>
          <a:xfrm>
            <a:off x="7269480" y="5742432"/>
            <a:ext cx="4114800" cy="274320"/>
          </a:xfrm>
          <a:prstGeom prst="rect">
            <a:avLst/>
          </a:prstGeom>
          <a:noFill/>
          <a:ln/>
        </p:spPr>
        <p:txBody>
          <a:bodyPr wrap="square" lIns="0" tIns="0" rIns="0" bIns="0" rtlCol="0" anchor="ctr"/>
          <a:lstStyle/>
          <a:p>
            <a:pPr marL="0" indent="0" algn="ctr">
              <a:buNone/>
            </a:pPr>
            <a:r>
              <a:rPr lang="pt-BR" sz="900" i="1" noProof="0" dirty="0">
                <a:solidFill>
                  <a:srgbClr val="6C7093"/>
                </a:solidFill>
                <a:latin typeface="Calibri" pitchFamily="34" charset="0"/>
                <a:ea typeface="Calibri" pitchFamily="34" charset="-122"/>
                <a:cs typeface="Calibri" pitchFamily="34" charset="-120"/>
              </a:rPr>
              <a:t>Figura extraída de material da CGU, p. 52.</a:t>
            </a:r>
            <a:endParaRPr lang="pt-BR" sz="900" noProof="0" dirty="0"/>
          </a:p>
        </p:txBody>
      </p:sp>
      <p:pic>
        <p:nvPicPr>
          <p:cNvPr id="16" name="Imagem 15">
            <a:extLst>
              <a:ext uri="{FF2B5EF4-FFF2-40B4-BE49-F238E27FC236}">
                <a16:creationId xmlns:a16="http://schemas.microsoft.com/office/drawing/2014/main" id="{8B33524B-A100-9D05-7789-406D6B953E1F}"/>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D41F525F-E657-5397-F5F5-C7D1673F59C0}"/>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0" name="Imagem 19">
            <a:extLst>
              <a:ext uri="{FF2B5EF4-FFF2-40B4-BE49-F238E27FC236}">
                <a16:creationId xmlns:a16="http://schemas.microsoft.com/office/drawing/2014/main" id="{7AC9644A-D49C-395D-7556-AECE5E86C2B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5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INSTRUMENTOS SANCIONATÓRIOS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Parentesco por afinidade</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56</a:t>
            </a:r>
            <a:endParaRPr lang="pt-BR" sz="900" noProof="0" dirty="0"/>
          </a:p>
        </p:txBody>
      </p:sp>
      <p:sp>
        <p:nvSpPr>
          <p:cNvPr id="7" name="Shape 4"/>
          <p:cNvSpPr/>
          <p:nvPr/>
        </p:nvSpPr>
        <p:spPr>
          <a:xfrm>
            <a:off x="566928" y="1554480"/>
            <a:ext cx="6126480" cy="4572000"/>
          </a:xfrm>
          <a:prstGeom prst="roundRect">
            <a:avLst>
              <a:gd name="adj" fmla="val 20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810512"/>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81051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828800"/>
            <a:ext cx="493776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Código Civil</a:t>
            </a:r>
            <a:endParaRPr lang="pt-BR" sz="1300" noProof="0" dirty="0"/>
          </a:p>
        </p:txBody>
      </p:sp>
      <p:sp>
        <p:nvSpPr>
          <p:cNvPr id="11" name="Text 8"/>
          <p:cNvSpPr/>
          <p:nvPr/>
        </p:nvSpPr>
        <p:spPr>
          <a:xfrm>
            <a:off x="896112" y="2395728"/>
            <a:ext cx="5468112" cy="3547872"/>
          </a:xfrm>
          <a:prstGeom prst="rect">
            <a:avLst/>
          </a:prstGeom>
          <a:noFill/>
          <a:ln/>
        </p:spPr>
        <p:txBody>
          <a:bodyPr wrap="square" lIns="0" tIns="0" rIns="0" bIns="0" rtlCol="0" anchor="t"/>
          <a:lstStyle/>
          <a:p>
            <a:pPr marL="0" indent="0">
              <a:spcAft>
                <a:spcPts val="800"/>
              </a:spcAft>
              <a:buNone/>
            </a:pPr>
            <a:r>
              <a:rPr lang="pt-BR" sz="1400" i="1" noProof="0" dirty="0">
                <a:solidFill>
                  <a:srgbClr val="23264A"/>
                </a:solidFill>
                <a:ea typeface="Calibri" pitchFamily="34" charset="-122"/>
                <a:cs typeface="Calibri" pitchFamily="34" charset="-120"/>
              </a:rPr>
              <a:t>Art. 1.595. Cada cônjuge ou companheiro é aliado aos parentes do outro pelo vínculo da afinidade.</a:t>
            </a:r>
            <a:endParaRPr lang="pt-BR" sz="1400" noProof="0" dirty="0"/>
          </a:p>
          <a:p>
            <a:pPr marL="0" indent="0">
              <a:spcAft>
                <a:spcPts val="800"/>
              </a:spcAft>
              <a:buNone/>
            </a:pPr>
            <a:r>
              <a:rPr lang="pt-BR" sz="1400" i="1" noProof="0" dirty="0">
                <a:solidFill>
                  <a:srgbClr val="23264A"/>
                </a:solidFill>
                <a:ea typeface="Calibri" pitchFamily="34" charset="-122"/>
                <a:cs typeface="Calibri" pitchFamily="34" charset="-120"/>
              </a:rPr>
              <a:t>§ 1º O parentesco por afinidade limita-se aos ascendentes, aos descendentes e aos irmãos do cônjuge ou companheiro.</a:t>
            </a:r>
            <a:endParaRPr lang="pt-BR" sz="1400" noProof="0" dirty="0"/>
          </a:p>
          <a:p>
            <a:pPr marL="0" indent="0">
              <a:buNone/>
            </a:pPr>
            <a:r>
              <a:rPr lang="pt-BR" sz="1400" i="1" noProof="0" dirty="0">
                <a:solidFill>
                  <a:srgbClr val="23264A"/>
                </a:solidFill>
                <a:ea typeface="Calibri" pitchFamily="34" charset="-122"/>
                <a:cs typeface="Calibri" pitchFamily="34" charset="-120"/>
              </a:rPr>
              <a:t>§ 2º Na linha reta, a afinidade não se extingue com a dissolução do casamento ou da união estável.</a:t>
            </a:r>
            <a:endParaRPr lang="pt-BR" sz="1400" noProof="0" dirty="0"/>
          </a:p>
        </p:txBody>
      </p:sp>
      <p:sp>
        <p:nvSpPr>
          <p:cNvPr id="12" name="Shape 9"/>
          <p:cNvSpPr/>
          <p:nvPr/>
        </p:nvSpPr>
        <p:spPr>
          <a:xfrm>
            <a:off x="6995160" y="1554480"/>
            <a:ext cx="4663440" cy="4572000"/>
          </a:xfrm>
          <a:prstGeom prst="roundRect">
            <a:avLst>
              <a:gd name="adj" fmla="val 2000"/>
            </a:avLst>
          </a:prstGeom>
          <a:solidFill>
            <a:srgbClr val="FFFFFF"/>
          </a:solidFill>
          <a:ln w="9525">
            <a:solidFill>
              <a:srgbClr val="D8DAE8"/>
            </a:solidFill>
            <a:prstDash val="solid"/>
          </a:ln>
        </p:spPr>
        <p:txBody>
          <a:bodyPr/>
          <a:lstStyle/>
          <a:p>
            <a:endParaRPr lang="pt-BR" noProof="0" dirty="0"/>
          </a:p>
        </p:txBody>
      </p:sp>
      <p:pic>
        <p:nvPicPr>
          <p:cNvPr id="13" name="Image 1" descr="image16.png"/>
          <p:cNvPicPr>
            <a:picLocks noChangeAspect="1"/>
          </p:cNvPicPr>
          <p:nvPr/>
        </p:nvPicPr>
        <p:blipFill>
          <a:blip r:embed="rId3"/>
          <a:stretch>
            <a:fillRect/>
          </a:stretch>
        </p:blipFill>
        <p:spPr>
          <a:xfrm>
            <a:off x="7543800" y="1755648"/>
            <a:ext cx="3566160" cy="3419856"/>
          </a:xfrm>
          <a:prstGeom prst="rect">
            <a:avLst/>
          </a:prstGeom>
        </p:spPr>
      </p:pic>
      <p:sp>
        <p:nvSpPr>
          <p:cNvPr id="14" name="Text 10"/>
          <p:cNvSpPr/>
          <p:nvPr/>
        </p:nvSpPr>
        <p:spPr>
          <a:xfrm>
            <a:off x="7269480" y="5742432"/>
            <a:ext cx="4114800" cy="274320"/>
          </a:xfrm>
          <a:prstGeom prst="rect">
            <a:avLst/>
          </a:prstGeom>
          <a:noFill/>
          <a:ln/>
        </p:spPr>
        <p:txBody>
          <a:bodyPr wrap="square" lIns="0" tIns="0" rIns="0" bIns="0" rtlCol="0" anchor="ctr"/>
          <a:lstStyle/>
          <a:p>
            <a:pPr marL="0" indent="0" algn="ctr">
              <a:buNone/>
            </a:pPr>
            <a:r>
              <a:rPr lang="pt-BR" sz="900" i="1" noProof="0" dirty="0">
                <a:solidFill>
                  <a:srgbClr val="6C7093"/>
                </a:solidFill>
                <a:latin typeface="Calibri" pitchFamily="34" charset="0"/>
                <a:ea typeface="Calibri" pitchFamily="34" charset="-122"/>
                <a:cs typeface="Calibri" pitchFamily="34" charset="-120"/>
              </a:rPr>
              <a:t>Figura extraída de material da CGU, p. 53.</a:t>
            </a:r>
            <a:endParaRPr lang="pt-BR" sz="900" noProof="0" dirty="0"/>
          </a:p>
        </p:txBody>
      </p:sp>
      <p:pic>
        <p:nvPicPr>
          <p:cNvPr id="16" name="Imagem 15">
            <a:extLst>
              <a:ext uri="{FF2B5EF4-FFF2-40B4-BE49-F238E27FC236}">
                <a16:creationId xmlns:a16="http://schemas.microsoft.com/office/drawing/2014/main" id="{360E8208-772F-FEEF-9A74-4F86C62D203A}"/>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A16BE2B2-8BC3-A673-97BF-599C3DFD3765}"/>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0" name="Imagem 19">
            <a:extLst>
              <a:ext uri="{FF2B5EF4-FFF2-40B4-BE49-F238E27FC236}">
                <a16:creationId xmlns:a16="http://schemas.microsoft.com/office/drawing/2014/main" id="{DD7612BA-4FA4-9274-0F68-4F15723C5D40}"/>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5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Providências iniciais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57</a:t>
            </a:r>
            <a:endParaRPr lang="pt-BR" sz="900" noProof="0" dirty="0"/>
          </a:p>
        </p:txBody>
      </p:sp>
      <p:sp>
        <p:nvSpPr>
          <p:cNvPr id="7" name="Shape 4"/>
          <p:cNvSpPr/>
          <p:nvPr/>
        </p:nvSpPr>
        <p:spPr>
          <a:xfrm>
            <a:off x="822960" y="1818636"/>
            <a:ext cx="530352" cy="530352"/>
          </a:xfrm>
          <a:prstGeom prst="ellipse">
            <a:avLst/>
          </a:prstGeom>
          <a:solidFill>
            <a:srgbClr val="C21819"/>
          </a:solidFill>
          <a:ln/>
        </p:spPr>
        <p:txBody>
          <a:bodyPr/>
          <a:lstStyle/>
          <a:p>
            <a:endParaRPr lang="pt-BR" noProof="0" dirty="0"/>
          </a:p>
        </p:txBody>
      </p:sp>
      <p:pic>
        <p:nvPicPr>
          <p:cNvPr id="8" name="Image 1" descr="icons/userslash_w.png"/>
          <p:cNvPicPr>
            <a:picLocks noChangeAspect="1"/>
          </p:cNvPicPr>
          <p:nvPr/>
        </p:nvPicPr>
        <p:blipFill>
          <a:blip r:embed="rId3"/>
          <a:stretch>
            <a:fillRect/>
          </a:stretch>
        </p:blipFill>
        <p:spPr>
          <a:xfrm>
            <a:off x="950244" y="1945920"/>
            <a:ext cx="275783" cy="275783"/>
          </a:xfrm>
          <a:prstGeom prst="rect">
            <a:avLst/>
          </a:prstGeom>
        </p:spPr>
      </p:pic>
      <p:sp>
        <p:nvSpPr>
          <p:cNvPr id="9" name="Text 5"/>
          <p:cNvSpPr/>
          <p:nvPr/>
        </p:nvSpPr>
        <p:spPr>
          <a:xfrm>
            <a:off x="1609344" y="1865376"/>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Afastamento preventivo</a:t>
            </a:r>
            <a:endParaRPr lang="pt-BR" sz="1500" noProof="0" dirty="0"/>
          </a:p>
        </p:txBody>
      </p:sp>
      <p:sp>
        <p:nvSpPr>
          <p:cNvPr id="10" name="Text 6"/>
          <p:cNvSpPr/>
          <p:nvPr/>
        </p:nvSpPr>
        <p:spPr>
          <a:xfrm>
            <a:off x="1609344" y="2139696"/>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60 + 60 dias (art. 76 da LCE 491/2010).</a:t>
            </a:r>
            <a:endParaRPr lang="pt-BR" sz="1250" noProof="0" dirty="0"/>
          </a:p>
        </p:txBody>
      </p:sp>
      <p:sp>
        <p:nvSpPr>
          <p:cNvPr id="11" name="Shape 7"/>
          <p:cNvSpPr/>
          <p:nvPr/>
        </p:nvSpPr>
        <p:spPr>
          <a:xfrm>
            <a:off x="822960" y="3117084"/>
            <a:ext cx="530352" cy="530352"/>
          </a:xfrm>
          <a:prstGeom prst="ellipse">
            <a:avLst/>
          </a:prstGeom>
          <a:solidFill>
            <a:srgbClr val="26348C"/>
          </a:solidFill>
          <a:ln/>
        </p:spPr>
        <p:txBody>
          <a:bodyPr/>
          <a:lstStyle/>
          <a:p>
            <a:endParaRPr lang="pt-BR" noProof="0" dirty="0"/>
          </a:p>
        </p:txBody>
      </p:sp>
      <p:pic>
        <p:nvPicPr>
          <p:cNvPr id="12" name="Image 2" descr="icons/tasks_w.png"/>
          <p:cNvPicPr>
            <a:picLocks noChangeAspect="1"/>
          </p:cNvPicPr>
          <p:nvPr/>
        </p:nvPicPr>
        <p:blipFill>
          <a:blip r:embed="rId4"/>
          <a:stretch>
            <a:fillRect/>
          </a:stretch>
        </p:blipFill>
        <p:spPr>
          <a:xfrm>
            <a:off x="950244" y="3244368"/>
            <a:ext cx="275783" cy="275783"/>
          </a:xfrm>
          <a:prstGeom prst="rect">
            <a:avLst/>
          </a:prstGeom>
        </p:spPr>
      </p:pic>
      <p:sp>
        <p:nvSpPr>
          <p:cNvPr id="13" name="Text 8"/>
          <p:cNvSpPr/>
          <p:nvPr/>
        </p:nvSpPr>
        <p:spPr>
          <a:xfrm>
            <a:off x="1609344" y="3163824"/>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Planejamento dos trabalhos</a:t>
            </a:r>
            <a:endParaRPr lang="pt-BR" sz="1500" noProof="0" dirty="0"/>
          </a:p>
        </p:txBody>
      </p:sp>
      <p:sp>
        <p:nvSpPr>
          <p:cNvPr id="14" name="Text 9"/>
          <p:cNvSpPr/>
          <p:nvPr/>
        </p:nvSpPr>
        <p:spPr>
          <a:xfrm>
            <a:off x="1609344" y="3438144"/>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Organização das diligências e do calendário da comissão.</a:t>
            </a:r>
            <a:endParaRPr lang="pt-BR" sz="1250" noProof="0" dirty="0"/>
          </a:p>
        </p:txBody>
      </p:sp>
      <p:sp>
        <p:nvSpPr>
          <p:cNvPr id="15" name="Shape 10"/>
          <p:cNvSpPr/>
          <p:nvPr/>
        </p:nvSpPr>
        <p:spPr>
          <a:xfrm>
            <a:off x="822960" y="4415532"/>
            <a:ext cx="530352" cy="530352"/>
          </a:xfrm>
          <a:prstGeom prst="ellipse">
            <a:avLst/>
          </a:prstGeom>
          <a:solidFill>
            <a:srgbClr val="E7A71F"/>
          </a:solidFill>
          <a:ln/>
        </p:spPr>
        <p:txBody>
          <a:bodyPr/>
          <a:lstStyle/>
          <a:p>
            <a:endParaRPr lang="pt-BR" noProof="0" dirty="0"/>
          </a:p>
        </p:txBody>
      </p:sp>
      <p:pic>
        <p:nvPicPr>
          <p:cNvPr id="16" name="Image 3" descr="icons/pen_w.png"/>
          <p:cNvPicPr>
            <a:picLocks noChangeAspect="1"/>
          </p:cNvPicPr>
          <p:nvPr/>
        </p:nvPicPr>
        <p:blipFill>
          <a:blip r:embed="rId5"/>
          <a:stretch>
            <a:fillRect/>
          </a:stretch>
        </p:blipFill>
        <p:spPr>
          <a:xfrm>
            <a:off x="950244" y="4542816"/>
            <a:ext cx="275783" cy="275783"/>
          </a:xfrm>
          <a:prstGeom prst="rect">
            <a:avLst/>
          </a:prstGeom>
        </p:spPr>
      </p:pic>
      <p:sp>
        <p:nvSpPr>
          <p:cNvPr id="17" name="Text 11"/>
          <p:cNvSpPr/>
          <p:nvPr/>
        </p:nvSpPr>
        <p:spPr>
          <a:xfrm>
            <a:off x="1609344" y="4462272"/>
            <a:ext cx="971092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Designação de secretário</a:t>
            </a:r>
            <a:endParaRPr lang="pt-BR" sz="1500" noProof="0" dirty="0"/>
          </a:p>
        </p:txBody>
      </p:sp>
      <p:sp>
        <p:nvSpPr>
          <p:cNvPr id="18" name="Text 12"/>
          <p:cNvSpPr/>
          <p:nvPr/>
        </p:nvSpPr>
        <p:spPr>
          <a:xfrm>
            <a:off x="1609344" y="4736592"/>
            <a:ext cx="971092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Ato do presidente da comissão.</a:t>
            </a:r>
            <a:endParaRPr lang="pt-BR" sz="1250" noProof="0" dirty="0"/>
          </a:p>
        </p:txBody>
      </p:sp>
      <p:pic>
        <p:nvPicPr>
          <p:cNvPr id="20" name="Imagem 19">
            <a:extLst>
              <a:ext uri="{FF2B5EF4-FFF2-40B4-BE49-F238E27FC236}">
                <a16:creationId xmlns:a16="http://schemas.microsoft.com/office/drawing/2014/main" id="{6099FFAC-454C-4A1B-6386-DB2F489B8AD4}"/>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354E3AFD-5ED4-742F-E54A-E39DC72FB8C1}"/>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C89A7A6C-3574-DF8D-F052-FE5506B742C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5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Notificação prévia — providências iniciais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58</a:t>
            </a:r>
            <a:endParaRPr lang="pt-BR" sz="900" noProof="0" dirty="0"/>
          </a:p>
        </p:txBody>
      </p:sp>
      <p:sp>
        <p:nvSpPr>
          <p:cNvPr id="7" name="Shape 4"/>
          <p:cNvSpPr/>
          <p:nvPr/>
        </p:nvSpPr>
        <p:spPr>
          <a:xfrm>
            <a:off x="566928" y="1517904"/>
            <a:ext cx="11064240" cy="4709160"/>
          </a:xfrm>
          <a:prstGeom prst="roundRect">
            <a:avLst>
              <a:gd name="adj" fmla="val 194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773936"/>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773936"/>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792224"/>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LCE n. 491/2010</a:t>
            </a:r>
            <a:endParaRPr lang="pt-BR" sz="1300" noProof="0" dirty="0"/>
          </a:p>
        </p:txBody>
      </p:sp>
      <p:sp>
        <p:nvSpPr>
          <p:cNvPr id="11" name="Text 8"/>
          <p:cNvSpPr/>
          <p:nvPr/>
        </p:nvSpPr>
        <p:spPr>
          <a:xfrm>
            <a:off x="896112" y="2359152"/>
            <a:ext cx="10405872" cy="3685032"/>
          </a:xfrm>
          <a:prstGeom prst="rect">
            <a:avLst/>
          </a:prstGeom>
          <a:noFill/>
          <a:ln/>
        </p:spPr>
        <p:txBody>
          <a:bodyPr wrap="square" lIns="0" tIns="0" rIns="0" bIns="0" rtlCol="0" anchor="t"/>
          <a:lstStyle/>
          <a:p>
            <a:pPr marL="0" indent="0">
              <a:spcAft>
                <a:spcPts val="800"/>
              </a:spcAft>
              <a:buNone/>
            </a:pPr>
            <a:r>
              <a:rPr lang="pt-BR" sz="1150" i="1" noProof="0" dirty="0">
                <a:solidFill>
                  <a:srgbClr val="23264A"/>
                </a:solidFill>
                <a:latin typeface="Calibri" pitchFamily="34" charset="0"/>
                <a:ea typeface="Calibri" pitchFamily="34" charset="-122"/>
                <a:cs typeface="Calibri" pitchFamily="34" charset="-120"/>
              </a:rPr>
              <a:t>Art. 38. Iniciar-se-ão os procedimentos processuais disciplinares no prazo de 10 (dez) dias, a contar da publicação da Portaria no Diário Oficial do Estado e encerrar-se-á no prazo de 60 (sessenta) dias, prorrogável por igual período, e em caso de força maior, por prazo determinado a critério da autoridade competente, não excedente a 60 (sessenta) dias.</a:t>
            </a:r>
            <a:endParaRPr lang="pt-BR" sz="1150" noProof="0" dirty="0"/>
          </a:p>
          <a:p>
            <a:pPr marL="0" indent="0">
              <a:spcAft>
                <a:spcPts val="800"/>
              </a:spcAft>
              <a:buNone/>
            </a:pPr>
            <a:r>
              <a:rPr lang="pt-BR" sz="1150" i="1" noProof="0" dirty="0">
                <a:solidFill>
                  <a:srgbClr val="23264A"/>
                </a:solidFill>
                <a:latin typeface="Calibri" pitchFamily="34" charset="0"/>
                <a:ea typeface="Calibri" pitchFamily="34" charset="-122"/>
                <a:cs typeface="Calibri" pitchFamily="34" charset="-120"/>
              </a:rPr>
              <a:t>Art. 39. A instalação é formalizada pela autuação da Portaria, e outros documentos que a instruírem, certidão ou cópia da ficha funcional do acusado, designação do dia, hora e local para a audiência inicial e citação do mesmo, para se ver processar e acompanhar, querendo, por si ou por seu procurador devidamente habilitado no processo, a instrução.</a:t>
            </a:r>
            <a:endParaRPr lang="pt-BR" sz="1150" noProof="0" dirty="0"/>
          </a:p>
          <a:p>
            <a:pPr marL="0" indent="0">
              <a:buNone/>
            </a:pPr>
            <a:r>
              <a:rPr lang="pt-BR" sz="1150" i="1" noProof="0" dirty="0">
                <a:solidFill>
                  <a:srgbClr val="23264A"/>
                </a:solidFill>
                <a:latin typeface="Calibri" pitchFamily="34" charset="0"/>
                <a:ea typeface="Calibri" pitchFamily="34" charset="-122"/>
                <a:cs typeface="Calibri" pitchFamily="34" charset="-120"/>
              </a:rPr>
              <a:t>Parágrafo único. Constará do mandado de citação/notificação o nome completo e matrícula do servidor, a cópia da portaria instauradora do processo, o local, data e hora da primeira audiência, além do prazo para arrolar as testemunhas de defesa.</a:t>
            </a:r>
            <a:endParaRPr lang="pt-BR" sz="1150" noProof="0" dirty="0"/>
          </a:p>
        </p:txBody>
      </p:sp>
      <p:pic>
        <p:nvPicPr>
          <p:cNvPr id="13" name="Imagem 12">
            <a:extLst>
              <a:ext uri="{FF2B5EF4-FFF2-40B4-BE49-F238E27FC236}">
                <a16:creationId xmlns:a16="http://schemas.microsoft.com/office/drawing/2014/main" id="{9461C368-4ADC-287D-4AE1-1E47604F2905}"/>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2FACD3C3-F40A-59E0-3F34-22352269EFE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0ADA15E1-3D68-4A46-DFCE-878B079F72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5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Notificação prévia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59</a:t>
            </a:r>
            <a:endParaRPr lang="pt-BR" sz="900" noProof="0" dirty="0"/>
          </a:p>
        </p:txBody>
      </p:sp>
      <p:sp>
        <p:nvSpPr>
          <p:cNvPr id="7" name="Shape 4"/>
          <p:cNvSpPr/>
          <p:nvPr/>
        </p:nvSpPr>
        <p:spPr>
          <a:xfrm>
            <a:off x="566928"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04672" y="2048256"/>
            <a:ext cx="420624" cy="420624"/>
          </a:xfrm>
          <a:prstGeom prst="ellipse">
            <a:avLst/>
          </a:prstGeom>
          <a:solidFill>
            <a:srgbClr val="26348C"/>
          </a:solidFill>
          <a:ln/>
        </p:spPr>
        <p:txBody>
          <a:bodyPr/>
          <a:lstStyle/>
          <a:p>
            <a:endParaRPr lang="pt-BR" sz="1400" noProof="0" dirty="0"/>
          </a:p>
        </p:txBody>
      </p:sp>
      <p:pic>
        <p:nvPicPr>
          <p:cNvPr id="9" name="Image 1" descr="icons/usercheck_w.png"/>
          <p:cNvPicPr>
            <a:picLocks noChangeAspect="1"/>
          </p:cNvPicPr>
          <p:nvPr/>
        </p:nvPicPr>
        <p:blipFill>
          <a:blip r:embed="rId3"/>
          <a:stretch>
            <a:fillRect/>
          </a:stretch>
        </p:blipFill>
        <p:spPr>
          <a:xfrm>
            <a:off x="909828" y="2153412"/>
            <a:ext cx="210312" cy="210312"/>
          </a:xfrm>
          <a:prstGeom prst="rect">
            <a:avLst/>
          </a:prstGeom>
        </p:spPr>
      </p:pic>
      <p:sp>
        <p:nvSpPr>
          <p:cNvPr id="10" name="Text 6"/>
          <p:cNvSpPr/>
          <p:nvPr/>
        </p:nvSpPr>
        <p:spPr>
          <a:xfrm>
            <a:off x="804672" y="2596896"/>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Pessoal.</a:t>
            </a:r>
            <a:endParaRPr lang="pt-BR" sz="1400" noProof="0" dirty="0"/>
          </a:p>
        </p:txBody>
      </p:sp>
      <p:sp>
        <p:nvSpPr>
          <p:cNvPr id="11" name="Shape 7"/>
          <p:cNvSpPr/>
          <p:nvPr/>
        </p:nvSpPr>
        <p:spPr>
          <a:xfrm>
            <a:off x="6227064"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12" name="Shape 8"/>
          <p:cNvSpPr/>
          <p:nvPr/>
        </p:nvSpPr>
        <p:spPr>
          <a:xfrm>
            <a:off x="6464808" y="2048256"/>
            <a:ext cx="420624" cy="420624"/>
          </a:xfrm>
          <a:prstGeom prst="ellipse">
            <a:avLst/>
          </a:prstGeom>
          <a:solidFill>
            <a:srgbClr val="E7A71F"/>
          </a:solidFill>
          <a:ln/>
        </p:spPr>
        <p:txBody>
          <a:bodyPr/>
          <a:lstStyle/>
          <a:p>
            <a:endParaRPr lang="pt-BR" sz="1400" noProof="0" dirty="0"/>
          </a:p>
        </p:txBody>
      </p:sp>
      <p:pic>
        <p:nvPicPr>
          <p:cNvPr id="13" name="Image 2" descr="icons/clock_w.png"/>
          <p:cNvPicPr>
            <a:picLocks noChangeAspect="1"/>
          </p:cNvPicPr>
          <p:nvPr/>
        </p:nvPicPr>
        <p:blipFill>
          <a:blip r:embed="rId4"/>
          <a:stretch>
            <a:fillRect/>
          </a:stretch>
        </p:blipFill>
        <p:spPr>
          <a:xfrm>
            <a:off x="6569964" y="2153412"/>
            <a:ext cx="210312" cy="210312"/>
          </a:xfrm>
          <a:prstGeom prst="rect">
            <a:avLst/>
          </a:prstGeom>
        </p:spPr>
      </p:pic>
      <p:sp>
        <p:nvSpPr>
          <p:cNvPr id="14" name="Text 9"/>
          <p:cNvSpPr/>
          <p:nvPr/>
        </p:nvSpPr>
        <p:spPr>
          <a:xfrm>
            <a:off x="6464808" y="2596896"/>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para apresentação de provas.</a:t>
            </a:r>
            <a:endParaRPr lang="pt-BR" sz="1400" noProof="0" dirty="0"/>
          </a:p>
        </p:txBody>
      </p:sp>
      <p:sp>
        <p:nvSpPr>
          <p:cNvPr id="15" name="Shape 10"/>
          <p:cNvSpPr/>
          <p:nvPr/>
        </p:nvSpPr>
        <p:spPr>
          <a:xfrm>
            <a:off x="566928"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16" name="Shape 11"/>
          <p:cNvSpPr/>
          <p:nvPr/>
        </p:nvSpPr>
        <p:spPr>
          <a:xfrm>
            <a:off x="804672" y="4096512"/>
            <a:ext cx="420624" cy="420624"/>
          </a:xfrm>
          <a:prstGeom prst="ellipse">
            <a:avLst/>
          </a:prstGeom>
          <a:solidFill>
            <a:srgbClr val="901F4D"/>
          </a:solidFill>
          <a:ln/>
        </p:spPr>
        <p:txBody>
          <a:bodyPr/>
          <a:lstStyle/>
          <a:p>
            <a:endParaRPr lang="pt-BR" sz="1400" noProof="0" dirty="0"/>
          </a:p>
        </p:txBody>
      </p:sp>
      <p:pic>
        <p:nvPicPr>
          <p:cNvPr id="17" name="Image 3" descr="icons/envelope_w.png"/>
          <p:cNvPicPr>
            <a:picLocks noChangeAspect="1"/>
          </p:cNvPicPr>
          <p:nvPr/>
        </p:nvPicPr>
        <p:blipFill>
          <a:blip r:embed="rId5"/>
          <a:stretch>
            <a:fillRect/>
          </a:stretch>
        </p:blipFill>
        <p:spPr>
          <a:xfrm>
            <a:off x="909828" y="4201668"/>
            <a:ext cx="210312" cy="210312"/>
          </a:xfrm>
          <a:prstGeom prst="rect">
            <a:avLst/>
          </a:prstGeom>
        </p:spPr>
      </p:pic>
      <p:sp>
        <p:nvSpPr>
          <p:cNvPr id="18" name="Text 12"/>
          <p:cNvSpPr/>
          <p:nvPr/>
        </p:nvSpPr>
        <p:spPr>
          <a:xfrm>
            <a:off x="804672" y="4645152"/>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Confirmação ou informação sobre meio de comunicação.</a:t>
            </a:r>
            <a:endParaRPr lang="pt-BR" sz="1400" noProof="0" dirty="0"/>
          </a:p>
        </p:txBody>
      </p:sp>
      <p:sp>
        <p:nvSpPr>
          <p:cNvPr id="19" name="Shape 13"/>
          <p:cNvSpPr/>
          <p:nvPr/>
        </p:nvSpPr>
        <p:spPr>
          <a:xfrm>
            <a:off x="6227064"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20" name="Shape 14"/>
          <p:cNvSpPr/>
          <p:nvPr/>
        </p:nvSpPr>
        <p:spPr>
          <a:xfrm>
            <a:off x="6464808" y="4096512"/>
            <a:ext cx="420624" cy="420624"/>
          </a:xfrm>
          <a:prstGeom prst="ellipse">
            <a:avLst/>
          </a:prstGeom>
          <a:solidFill>
            <a:srgbClr val="C21819"/>
          </a:solidFill>
          <a:ln/>
        </p:spPr>
        <p:txBody>
          <a:bodyPr/>
          <a:lstStyle/>
          <a:p>
            <a:endParaRPr lang="pt-BR" sz="1400" noProof="0" dirty="0"/>
          </a:p>
        </p:txBody>
      </p:sp>
      <p:pic>
        <p:nvPicPr>
          <p:cNvPr id="21" name="Image 4" descr="icons/calendar_w.png"/>
          <p:cNvPicPr>
            <a:picLocks noChangeAspect="1"/>
          </p:cNvPicPr>
          <p:nvPr/>
        </p:nvPicPr>
        <p:blipFill>
          <a:blip r:embed="rId6"/>
          <a:stretch>
            <a:fillRect/>
          </a:stretch>
        </p:blipFill>
        <p:spPr>
          <a:xfrm>
            <a:off x="6569964" y="4201668"/>
            <a:ext cx="210312" cy="210312"/>
          </a:xfrm>
          <a:prstGeom prst="rect">
            <a:avLst/>
          </a:prstGeom>
        </p:spPr>
      </p:pic>
      <p:sp>
        <p:nvSpPr>
          <p:cNvPr id="22" name="Text 15"/>
          <p:cNvSpPr/>
          <p:nvPr/>
        </p:nvSpPr>
        <p:spPr>
          <a:xfrm>
            <a:off x="6464808" y="4645152"/>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Calendário de oitivas e interrogatório.</a:t>
            </a:r>
            <a:endParaRPr lang="pt-BR" sz="1400" noProof="0" dirty="0"/>
          </a:p>
        </p:txBody>
      </p:sp>
      <p:pic>
        <p:nvPicPr>
          <p:cNvPr id="24" name="Imagem 23">
            <a:extLst>
              <a:ext uri="{FF2B5EF4-FFF2-40B4-BE49-F238E27FC236}">
                <a16:creationId xmlns:a16="http://schemas.microsoft.com/office/drawing/2014/main" id="{DBEFDD9B-7799-9D49-BBD2-F7283C3B0267}"/>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7AE5F3DC-B0A7-C2B2-2264-B20835114C06}"/>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D5783467-2461-384F-0B6D-C5F2CAC2F2CA}"/>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5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Acesso aos autos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60</a:t>
            </a:r>
            <a:endParaRPr lang="pt-BR" sz="900" noProof="0" dirty="0"/>
          </a:p>
        </p:txBody>
      </p:sp>
      <p:sp>
        <p:nvSpPr>
          <p:cNvPr id="7" name="Shape 4"/>
          <p:cNvSpPr/>
          <p:nvPr/>
        </p:nvSpPr>
        <p:spPr>
          <a:xfrm>
            <a:off x="822960" y="1653776"/>
            <a:ext cx="475488" cy="475488"/>
          </a:xfrm>
          <a:prstGeom prst="ellipse">
            <a:avLst/>
          </a:prstGeom>
          <a:solidFill>
            <a:srgbClr val="26348C"/>
          </a:solidFill>
          <a:ln/>
        </p:spPr>
        <p:txBody>
          <a:bodyPr/>
          <a:lstStyle/>
          <a:p>
            <a:endParaRPr lang="pt-BR" noProof="0" dirty="0"/>
          </a:p>
        </p:txBody>
      </p:sp>
      <p:pic>
        <p:nvPicPr>
          <p:cNvPr id="8" name="Image 1" descr="icons/folder_w.png"/>
          <p:cNvPicPr>
            <a:picLocks noChangeAspect="1"/>
          </p:cNvPicPr>
          <p:nvPr/>
        </p:nvPicPr>
        <p:blipFill>
          <a:blip r:embed="rId3"/>
          <a:stretch>
            <a:fillRect/>
          </a:stretch>
        </p:blipFill>
        <p:spPr>
          <a:xfrm>
            <a:off x="937077" y="1767893"/>
            <a:ext cx="247254" cy="247254"/>
          </a:xfrm>
          <a:prstGeom prst="rect">
            <a:avLst/>
          </a:prstGeom>
        </p:spPr>
      </p:pic>
      <p:sp>
        <p:nvSpPr>
          <p:cNvPr id="9" name="Text 5"/>
          <p:cNvSpPr/>
          <p:nvPr/>
        </p:nvSpPr>
        <p:spPr>
          <a:xfrm>
            <a:off x="1554480" y="1746504"/>
            <a:ext cx="9857232" cy="777240"/>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Acesso total aos documentos dos autos ao servidor processado e ao procurador.</a:t>
            </a:r>
            <a:endParaRPr lang="pt-BR" sz="1300" noProof="0" dirty="0"/>
          </a:p>
        </p:txBody>
      </p:sp>
      <p:sp>
        <p:nvSpPr>
          <p:cNvPr id="10" name="Shape 6"/>
          <p:cNvSpPr/>
          <p:nvPr/>
        </p:nvSpPr>
        <p:spPr>
          <a:xfrm>
            <a:off x="822960" y="2723624"/>
            <a:ext cx="475488" cy="475488"/>
          </a:xfrm>
          <a:prstGeom prst="ellipse">
            <a:avLst/>
          </a:prstGeom>
          <a:solidFill>
            <a:srgbClr val="E7A71F"/>
          </a:solidFill>
          <a:ln/>
        </p:spPr>
        <p:txBody>
          <a:bodyPr/>
          <a:lstStyle/>
          <a:p>
            <a:endParaRPr lang="pt-BR" noProof="0" dirty="0"/>
          </a:p>
        </p:txBody>
      </p:sp>
      <p:pic>
        <p:nvPicPr>
          <p:cNvPr id="11" name="Image 2" descr="icons/shield_w.png"/>
          <p:cNvPicPr>
            <a:picLocks noChangeAspect="1"/>
          </p:cNvPicPr>
          <p:nvPr/>
        </p:nvPicPr>
        <p:blipFill>
          <a:blip r:embed="rId4"/>
          <a:stretch>
            <a:fillRect/>
          </a:stretch>
        </p:blipFill>
        <p:spPr>
          <a:xfrm>
            <a:off x="937077" y="2837741"/>
            <a:ext cx="247254" cy="247254"/>
          </a:xfrm>
          <a:prstGeom prst="rect">
            <a:avLst/>
          </a:prstGeom>
        </p:spPr>
      </p:pic>
      <p:sp>
        <p:nvSpPr>
          <p:cNvPr id="12" name="Text 7"/>
          <p:cNvSpPr/>
          <p:nvPr/>
        </p:nvSpPr>
        <p:spPr>
          <a:xfrm>
            <a:off x="1554480" y="2816352"/>
            <a:ext cx="9857232" cy="777240"/>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Máxima concretização do contraditório e da ampla defesa.</a:t>
            </a:r>
            <a:endParaRPr lang="pt-BR" sz="1300" noProof="0" dirty="0"/>
          </a:p>
        </p:txBody>
      </p:sp>
      <p:sp>
        <p:nvSpPr>
          <p:cNvPr id="13" name="Shape 8"/>
          <p:cNvSpPr/>
          <p:nvPr/>
        </p:nvSpPr>
        <p:spPr>
          <a:xfrm>
            <a:off x="822960" y="3793472"/>
            <a:ext cx="475488" cy="475488"/>
          </a:xfrm>
          <a:prstGeom prst="ellipse">
            <a:avLst/>
          </a:prstGeom>
          <a:solidFill>
            <a:srgbClr val="901F4D"/>
          </a:solidFill>
          <a:ln/>
        </p:spPr>
        <p:txBody>
          <a:bodyPr/>
          <a:lstStyle/>
          <a:p>
            <a:endParaRPr lang="pt-BR" noProof="0" dirty="0"/>
          </a:p>
        </p:txBody>
      </p:sp>
      <p:pic>
        <p:nvPicPr>
          <p:cNvPr id="14" name="Image 3" descr="icons/lock_w.png"/>
          <p:cNvPicPr>
            <a:picLocks noChangeAspect="1"/>
          </p:cNvPicPr>
          <p:nvPr/>
        </p:nvPicPr>
        <p:blipFill>
          <a:blip r:embed="rId5"/>
          <a:stretch>
            <a:fillRect/>
          </a:stretch>
        </p:blipFill>
        <p:spPr>
          <a:xfrm>
            <a:off x="937077" y="3907589"/>
            <a:ext cx="247254" cy="247254"/>
          </a:xfrm>
          <a:prstGeom prst="rect">
            <a:avLst/>
          </a:prstGeom>
        </p:spPr>
      </p:pic>
      <p:sp>
        <p:nvSpPr>
          <p:cNvPr id="15" name="Text 9"/>
          <p:cNvSpPr/>
          <p:nvPr/>
        </p:nvSpPr>
        <p:spPr>
          <a:xfrm>
            <a:off x="1554480" y="3886200"/>
            <a:ext cx="9857232" cy="777240"/>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Deve-se observar o devido tratamento de dados (LGPD).</a:t>
            </a:r>
            <a:endParaRPr lang="pt-BR" sz="1300" noProof="0" dirty="0"/>
          </a:p>
        </p:txBody>
      </p:sp>
      <p:sp>
        <p:nvSpPr>
          <p:cNvPr id="16" name="Shape 10"/>
          <p:cNvSpPr/>
          <p:nvPr/>
        </p:nvSpPr>
        <p:spPr>
          <a:xfrm>
            <a:off x="822960" y="4863320"/>
            <a:ext cx="475488" cy="475488"/>
          </a:xfrm>
          <a:prstGeom prst="ellipse">
            <a:avLst/>
          </a:prstGeom>
          <a:solidFill>
            <a:srgbClr val="C21819"/>
          </a:solidFill>
          <a:ln/>
        </p:spPr>
        <p:txBody>
          <a:bodyPr/>
          <a:lstStyle/>
          <a:p>
            <a:endParaRPr lang="pt-BR" noProof="0" dirty="0"/>
          </a:p>
        </p:txBody>
      </p:sp>
      <p:pic>
        <p:nvPicPr>
          <p:cNvPr id="17" name="Image 4" descr="icons/warn_w.png"/>
          <p:cNvPicPr>
            <a:picLocks noChangeAspect="1"/>
          </p:cNvPicPr>
          <p:nvPr/>
        </p:nvPicPr>
        <p:blipFill>
          <a:blip r:embed="rId6"/>
          <a:stretch>
            <a:fillRect/>
          </a:stretch>
        </p:blipFill>
        <p:spPr>
          <a:xfrm>
            <a:off x="937077" y="4977437"/>
            <a:ext cx="247254" cy="247254"/>
          </a:xfrm>
          <a:prstGeom prst="rect">
            <a:avLst/>
          </a:prstGeom>
        </p:spPr>
      </p:pic>
      <p:sp>
        <p:nvSpPr>
          <p:cNvPr id="18" name="Text 11"/>
          <p:cNvSpPr/>
          <p:nvPr/>
        </p:nvSpPr>
        <p:spPr>
          <a:xfrm>
            <a:off x="1554480" y="4956048"/>
            <a:ext cx="9857232" cy="777240"/>
          </a:xfrm>
          <a:prstGeom prst="rect">
            <a:avLst/>
          </a:prstGeom>
          <a:noFill/>
          <a:ln/>
        </p:spPr>
        <p:txBody>
          <a:bodyPr wrap="square" lIns="0" tIns="0" rIns="0" bIns="0" rtlCol="0" anchor="t"/>
          <a:lstStyle/>
          <a:p>
            <a:pPr marL="0" indent="0">
              <a:buNone/>
            </a:pPr>
            <a:r>
              <a:rPr lang="pt-BR" sz="1300" noProof="0" dirty="0">
                <a:solidFill>
                  <a:srgbClr val="23264A"/>
                </a:solidFill>
                <a:latin typeface="Calibri" pitchFamily="34" charset="0"/>
                <a:ea typeface="Calibri" pitchFamily="34" charset="-122"/>
                <a:cs typeface="Calibri" pitchFamily="34" charset="-120"/>
              </a:rPr>
              <a:t>O uso ou tratamento inadequado das informações constantes do processo pode gerar procedimento específico de responsabilização.</a:t>
            </a:r>
            <a:endParaRPr lang="pt-BR" sz="1300" noProof="0" dirty="0"/>
          </a:p>
        </p:txBody>
      </p:sp>
      <p:pic>
        <p:nvPicPr>
          <p:cNvPr id="20" name="Imagem 19">
            <a:extLst>
              <a:ext uri="{FF2B5EF4-FFF2-40B4-BE49-F238E27FC236}">
                <a16:creationId xmlns:a16="http://schemas.microsoft.com/office/drawing/2014/main" id="{2602C2C4-AE88-9367-A945-8D5C7E7706A8}"/>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0D35733F-E702-297A-17D7-412005DB1125}"/>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91353AFF-1120-DCBF-09BA-F0FED64BE54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5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Intimação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61</a:t>
            </a:r>
            <a:endParaRPr lang="pt-BR" sz="900" noProof="0" dirty="0"/>
          </a:p>
        </p:txBody>
      </p:sp>
      <p:sp>
        <p:nvSpPr>
          <p:cNvPr id="7" name="Shape 4"/>
          <p:cNvSpPr/>
          <p:nvPr/>
        </p:nvSpPr>
        <p:spPr>
          <a:xfrm>
            <a:off x="603504" y="1598820"/>
            <a:ext cx="420624" cy="420624"/>
          </a:xfrm>
          <a:prstGeom prst="ellipse">
            <a:avLst/>
          </a:prstGeom>
          <a:solidFill>
            <a:srgbClr val="26348C"/>
          </a:solidFill>
          <a:ln/>
        </p:spPr>
        <p:txBody>
          <a:bodyPr/>
          <a:lstStyle/>
          <a:p>
            <a:endParaRPr lang="pt-BR" noProof="0" dirty="0"/>
          </a:p>
        </p:txBody>
      </p:sp>
      <p:pic>
        <p:nvPicPr>
          <p:cNvPr id="8" name="Image 1" descr="icons/check_w.png"/>
          <p:cNvPicPr>
            <a:picLocks noChangeAspect="1"/>
          </p:cNvPicPr>
          <p:nvPr/>
        </p:nvPicPr>
        <p:blipFill>
          <a:blip r:embed="rId3"/>
          <a:stretch>
            <a:fillRect/>
          </a:stretch>
        </p:blipFill>
        <p:spPr>
          <a:xfrm>
            <a:off x="704454" y="1699770"/>
            <a:ext cx="218724" cy="218724"/>
          </a:xfrm>
          <a:prstGeom prst="rect">
            <a:avLst/>
          </a:prstGeom>
        </p:spPr>
      </p:pic>
      <p:sp>
        <p:nvSpPr>
          <p:cNvPr id="9" name="Text 5"/>
          <p:cNvSpPr/>
          <p:nvPr/>
        </p:nvSpPr>
        <p:spPr>
          <a:xfrm>
            <a:off x="1280160" y="1700784"/>
            <a:ext cx="4700016" cy="54864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Obrigatoriedade de atendimento.</a:t>
            </a:r>
            <a:endParaRPr lang="pt-BR" sz="1250" noProof="0" dirty="0"/>
          </a:p>
        </p:txBody>
      </p:sp>
      <p:sp>
        <p:nvSpPr>
          <p:cNvPr id="10" name="Shape 6"/>
          <p:cNvSpPr/>
          <p:nvPr/>
        </p:nvSpPr>
        <p:spPr>
          <a:xfrm>
            <a:off x="603504" y="2366916"/>
            <a:ext cx="420624" cy="420624"/>
          </a:xfrm>
          <a:prstGeom prst="ellipse">
            <a:avLst/>
          </a:prstGeom>
          <a:solidFill>
            <a:srgbClr val="E7A71F"/>
          </a:solidFill>
          <a:ln/>
        </p:spPr>
        <p:txBody>
          <a:bodyPr/>
          <a:lstStyle/>
          <a:p>
            <a:endParaRPr lang="pt-BR" noProof="0" dirty="0"/>
          </a:p>
        </p:txBody>
      </p:sp>
      <p:pic>
        <p:nvPicPr>
          <p:cNvPr id="11" name="Image 2" descr="icons/usertie_w.png"/>
          <p:cNvPicPr>
            <a:picLocks noChangeAspect="1"/>
          </p:cNvPicPr>
          <p:nvPr/>
        </p:nvPicPr>
        <p:blipFill>
          <a:blip r:embed="rId4"/>
          <a:stretch>
            <a:fillRect/>
          </a:stretch>
        </p:blipFill>
        <p:spPr>
          <a:xfrm>
            <a:off x="704454" y="2467866"/>
            <a:ext cx="218724" cy="218724"/>
          </a:xfrm>
          <a:prstGeom prst="rect">
            <a:avLst/>
          </a:prstGeom>
        </p:spPr>
      </p:pic>
      <p:sp>
        <p:nvSpPr>
          <p:cNvPr id="12" name="Text 7"/>
          <p:cNvSpPr/>
          <p:nvPr/>
        </p:nvSpPr>
        <p:spPr>
          <a:xfrm>
            <a:off x="1280160" y="2468880"/>
            <a:ext cx="4700016" cy="54864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Advogado constituído nos autos.</a:t>
            </a:r>
            <a:endParaRPr lang="pt-BR" sz="1250" noProof="0" dirty="0"/>
          </a:p>
        </p:txBody>
      </p:sp>
      <p:sp>
        <p:nvSpPr>
          <p:cNvPr id="13" name="Shape 8"/>
          <p:cNvSpPr/>
          <p:nvPr/>
        </p:nvSpPr>
        <p:spPr>
          <a:xfrm>
            <a:off x="566928" y="3063240"/>
            <a:ext cx="5577840" cy="3154680"/>
          </a:xfrm>
          <a:prstGeom prst="roundRect">
            <a:avLst>
              <a:gd name="adj" fmla="val 2899"/>
            </a:avLst>
          </a:prstGeom>
          <a:solidFill>
            <a:srgbClr val="F1F2F8"/>
          </a:solidFill>
          <a:ln w="9525">
            <a:solidFill>
              <a:srgbClr val="D8DAE8"/>
            </a:solidFill>
            <a:prstDash val="solid"/>
          </a:ln>
        </p:spPr>
        <p:txBody>
          <a:bodyPr/>
          <a:lstStyle/>
          <a:p>
            <a:endParaRPr lang="pt-BR" noProof="0" dirty="0"/>
          </a:p>
        </p:txBody>
      </p:sp>
      <p:sp>
        <p:nvSpPr>
          <p:cNvPr id="14" name="Shape 9"/>
          <p:cNvSpPr/>
          <p:nvPr/>
        </p:nvSpPr>
        <p:spPr>
          <a:xfrm>
            <a:off x="841248" y="3319272"/>
            <a:ext cx="457200" cy="457200"/>
          </a:xfrm>
          <a:prstGeom prst="ellipse">
            <a:avLst/>
          </a:prstGeom>
          <a:solidFill>
            <a:srgbClr val="E7A71F"/>
          </a:solidFill>
          <a:ln/>
        </p:spPr>
        <p:txBody>
          <a:bodyPr/>
          <a:lstStyle/>
          <a:p>
            <a:endParaRPr lang="pt-BR" noProof="0" dirty="0"/>
          </a:p>
        </p:txBody>
      </p:sp>
      <p:sp>
        <p:nvSpPr>
          <p:cNvPr id="15" name="Text 10"/>
          <p:cNvSpPr/>
          <p:nvPr/>
        </p:nvSpPr>
        <p:spPr>
          <a:xfrm>
            <a:off x="841248" y="331927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6" name="Text 11"/>
          <p:cNvSpPr/>
          <p:nvPr/>
        </p:nvSpPr>
        <p:spPr>
          <a:xfrm>
            <a:off x="1463040" y="3337560"/>
            <a:ext cx="43891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Regra geral — Lei 9.784/1999</a:t>
            </a:r>
            <a:endParaRPr lang="pt-BR" sz="1300" noProof="0" dirty="0"/>
          </a:p>
        </p:txBody>
      </p:sp>
      <p:sp>
        <p:nvSpPr>
          <p:cNvPr id="17" name="Text 12"/>
          <p:cNvSpPr/>
          <p:nvPr/>
        </p:nvSpPr>
        <p:spPr>
          <a:xfrm>
            <a:off x="896112" y="3904488"/>
            <a:ext cx="4919472" cy="2130552"/>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Art. 24. Inexistindo disposição específica, os atos do órgão ou autoridade responsável pelo processo e dos administrados que dele participem devem ser praticados no prazo de cinco dias, salvo motivo de força maior. Parágrafo único. O prazo previsto neste artigo pode ser dilatado até o dobro, mediante comprovada justificação.</a:t>
            </a:r>
            <a:endParaRPr lang="pt-BR" sz="1400" noProof="0" dirty="0"/>
          </a:p>
        </p:txBody>
      </p:sp>
      <p:sp>
        <p:nvSpPr>
          <p:cNvPr id="18" name="Shape 13"/>
          <p:cNvSpPr/>
          <p:nvPr/>
        </p:nvSpPr>
        <p:spPr>
          <a:xfrm>
            <a:off x="6400800" y="3063240"/>
            <a:ext cx="5230368" cy="3154680"/>
          </a:xfrm>
          <a:prstGeom prst="roundRect">
            <a:avLst>
              <a:gd name="adj" fmla="val 2899"/>
            </a:avLst>
          </a:prstGeom>
          <a:solidFill>
            <a:srgbClr val="FBF3DF"/>
          </a:solidFill>
          <a:ln w="9525">
            <a:solidFill>
              <a:srgbClr val="D8DAE8"/>
            </a:solidFill>
            <a:prstDash val="solid"/>
          </a:ln>
        </p:spPr>
        <p:txBody>
          <a:bodyPr/>
          <a:lstStyle/>
          <a:p>
            <a:endParaRPr lang="pt-BR" noProof="0" dirty="0"/>
          </a:p>
        </p:txBody>
      </p:sp>
      <p:sp>
        <p:nvSpPr>
          <p:cNvPr id="19" name="Shape 14"/>
          <p:cNvSpPr/>
          <p:nvPr/>
        </p:nvSpPr>
        <p:spPr>
          <a:xfrm>
            <a:off x="6675120" y="3319272"/>
            <a:ext cx="457200" cy="457200"/>
          </a:xfrm>
          <a:prstGeom prst="ellipse">
            <a:avLst/>
          </a:prstGeom>
          <a:solidFill>
            <a:srgbClr val="E7A71F"/>
          </a:solidFill>
          <a:ln/>
        </p:spPr>
        <p:txBody>
          <a:bodyPr/>
          <a:lstStyle/>
          <a:p>
            <a:endParaRPr lang="pt-BR" noProof="0" dirty="0"/>
          </a:p>
        </p:txBody>
      </p:sp>
      <p:sp>
        <p:nvSpPr>
          <p:cNvPr id="20" name="Text 15"/>
          <p:cNvSpPr/>
          <p:nvPr/>
        </p:nvSpPr>
        <p:spPr>
          <a:xfrm>
            <a:off x="6675120" y="331927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21" name="Text 16"/>
          <p:cNvSpPr/>
          <p:nvPr/>
        </p:nvSpPr>
        <p:spPr>
          <a:xfrm>
            <a:off x="7296912" y="3337560"/>
            <a:ext cx="4041648"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Regra específica — intimação</a:t>
            </a:r>
            <a:endParaRPr lang="pt-BR" sz="1300" noProof="0" dirty="0"/>
          </a:p>
        </p:txBody>
      </p:sp>
      <p:sp>
        <p:nvSpPr>
          <p:cNvPr id="22" name="Text 17"/>
          <p:cNvSpPr/>
          <p:nvPr/>
        </p:nvSpPr>
        <p:spPr>
          <a:xfrm>
            <a:off x="6729984" y="3904488"/>
            <a:ext cx="4572000" cy="2130552"/>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Antecedência mínima de 3 dias úteis quanto à data de comparecimento (art. 26, § 2º, da Lei 9.784/1999).</a:t>
            </a:r>
            <a:endParaRPr lang="pt-BR" sz="1400" noProof="0" dirty="0"/>
          </a:p>
        </p:txBody>
      </p:sp>
      <p:sp>
        <p:nvSpPr>
          <p:cNvPr id="23" name="Text 18"/>
          <p:cNvSpPr/>
          <p:nvPr/>
        </p:nvSpPr>
        <p:spPr>
          <a:xfrm>
            <a:off x="6446520" y="1783080"/>
            <a:ext cx="5212080" cy="548640"/>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Inexistindo previsão na legislação do ente:</a:t>
            </a:r>
            <a:endParaRPr lang="pt-BR" sz="1400" noProof="0" dirty="0"/>
          </a:p>
        </p:txBody>
      </p:sp>
      <p:pic>
        <p:nvPicPr>
          <p:cNvPr id="25" name="Imagem 24">
            <a:extLst>
              <a:ext uri="{FF2B5EF4-FFF2-40B4-BE49-F238E27FC236}">
                <a16:creationId xmlns:a16="http://schemas.microsoft.com/office/drawing/2014/main" id="{5D15C2D1-1D21-E3AC-0EEA-48C80CFF0517}"/>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7" name="Imagem 26">
            <a:extLst>
              <a:ext uri="{FF2B5EF4-FFF2-40B4-BE49-F238E27FC236}">
                <a16:creationId xmlns:a16="http://schemas.microsoft.com/office/drawing/2014/main" id="{124C2B4C-375A-26FB-FA4E-0CD538721142}"/>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9" name="Imagem 28">
            <a:extLst>
              <a:ext uri="{FF2B5EF4-FFF2-40B4-BE49-F238E27FC236}">
                <a16:creationId xmlns:a16="http://schemas.microsoft.com/office/drawing/2014/main" id="{5D560BE0-DA6E-8E94-A605-8621951A156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5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Intimação — contagem do prazo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62</a:t>
            </a:r>
            <a:endParaRPr lang="pt-BR" sz="900" noProof="0" dirty="0"/>
          </a:p>
        </p:txBody>
      </p:sp>
      <p:graphicFrame>
        <p:nvGraphicFramePr>
          <p:cNvPr id="57" name="Table 0"/>
          <p:cNvGraphicFramePr>
            <a:graphicFrameLocks noGrp="1"/>
          </p:cNvGraphicFramePr>
          <p:nvPr>
            <p:extLst>
              <p:ext uri="{D42A27DB-BD31-4B8C-83A1-F6EECF244321}">
                <p14:modId xmlns:p14="http://schemas.microsoft.com/office/powerpoint/2010/main" val="2914968526"/>
              </p:ext>
            </p:extLst>
          </p:nvPr>
        </p:nvGraphicFramePr>
        <p:xfrm>
          <a:off x="1463040" y="1627632"/>
          <a:ext cx="9235440" cy="4389120"/>
        </p:xfrm>
        <a:graphic>
          <a:graphicData uri="http://schemas.openxmlformats.org/drawingml/2006/table">
            <a:tbl>
              <a:tblPr/>
              <a:tblGrid>
                <a:gridCol w="2468880">
                  <a:extLst>
                    <a:ext uri="{9D8B030D-6E8A-4147-A177-3AD203B41FA5}">
                      <a16:colId xmlns:a16="http://schemas.microsoft.com/office/drawing/2014/main" val="20000"/>
                    </a:ext>
                  </a:extLst>
                </a:gridCol>
                <a:gridCol w="6766560">
                  <a:extLst>
                    <a:ext uri="{9D8B030D-6E8A-4147-A177-3AD203B41FA5}">
                      <a16:colId xmlns:a16="http://schemas.microsoft.com/office/drawing/2014/main" val="20001"/>
                    </a:ext>
                  </a:extLst>
                </a:gridCol>
              </a:tblGrid>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Segunda-feira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E7E9F3"/>
                    </a:solidFill>
                  </a:tcPr>
                </a:tc>
                <a:tc>
                  <a:txBody>
                    <a:bodyPr/>
                    <a:lstStyle/>
                    <a:p>
                      <a:pPr marL="0" indent="0">
                        <a:buNone/>
                      </a:pPr>
                      <a:r>
                        <a:rPr lang="pt-BR" sz="1400" noProof="0" dirty="0">
                          <a:solidFill>
                            <a:srgbClr val="23264A"/>
                          </a:solidFill>
                          <a:latin typeface="Calibri" pitchFamily="34" charset="0"/>
                          <a:ea typeface="Calibri" pitchFamily="34" charset="-122"/>
                          <a:cs typeface="Calibri" pitchFamily="34" charset="-120"/>
                        </a:rPr>
                        <a:t>Dia da efetivação da intimação</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E7E9F3"/>
                    </a:solidFill>
                  </a:tcPr>
                </a:tc>
                <a:extLst>
                  <a:ext uri="{0D108BD9-81ED-4DB2-BD59-A6C34878D82A}">
                    <a16:rowId xmlns:a16="http://schemas.microsoft.com/office/drawing/2014/main" val="10000"/>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Terça-feira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400" noProof="0" dirty="0">
                          <a:solidFill>
                            <a:srgbClr val="23264A"/>
                          </a:solidFill>
                          <a:latin typeface="Calibri" pitchFamily="34" charset="0"/>
                          <a:ea typeface="Calibri" pitchFamily="34" charset="-122"/>
                          <a:cs typeface="Calibri" pitchFamily="34" charset="-120"/>
                        </a:rPr>
                        <a:t>1º dia da contagem do prazo</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Quarta-feira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400" noProof="0" dirty="0">
                          <a:solidFill>
                            <a:srgbClr val="23264A"/>
                          </a:solidFill>
                          <a:latin typeface="Calibri" pitchFamily="34" charset="0"/>
                          <a:ea typeface="Calibri" pitchFamily="34" charset="-122"/>
                          <a:cs typeface="Calibri" pitchFamily="34" charset="-120"/>
                        </a:rPr>
                        <a:t>2º dia da contagem do prazo</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Quinta-feira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tc>
                  <a:txBody>
                    <a:bodyPr/>
                    <a:lstStyle/>
                    <a:p>
                      <a:pPr marL="0" indent="0">
                        <a:buNone/>
                      </a:pPr>
                      <a:r>
                        <a:rPr lang="pt-BR" sz="1400" noProof="0" dirty="0">
                          <a:solidFill>
                            <a:srgbClr val="8F1213"/>
                          </a:solidFill>
                          <a:latin typeface="Calibri" pitchFamily="34" charset="0"/>
                          <a:ea typeface="Calibri" pitchFamily="34" charset="-122"/>
                          <a:cs typeface="Calibri" pitchFamily="34" charset="-120"/>
                        </a:rPr>
                        <a:t>Feriado – prazo suspenso por não ser dia útil</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extLst>
                  <a:ext uri="{0D108BD9-81ED-4DB2-BD59-A6C34878D82A}">
                    <a16:rowId xmlns:a16="http://schemas.microsoft.com/office/drawing/2014/main" val="10003"/>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Sexta-feira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tc>
                  <a:txBody>
                    <a:bodyPr/>
                    <a:lstStyle/>
                    <a:p>
                      <a:pPr marL="0" indent="0">
                        <a:buNone/>
                      </a:pPr>
                      <a:r>
                        <a:rPr lang="pt-BR" sz="1400" noProof="0" dirty="0">
                          <a:solidFill>
                            <a:srgbClr val="23264A"/>
                          </a:solidFill>
                          <a:latin typeface="Calibri" pitchFamily="34" charset="0"/>
                          <a:ea typeface="Calibri" pitchFamily="34" charset="-122"/>
                          <a:cs typeface="Calibri" pitchFamily="34" charset="-120"/>
                        </a:rPr>
                        <a:t>3º dia da contagem do prazo</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Sábado</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tc>
                  <a:txBody>
                    <a:bodyPr/>
                    <a:lstStyle/>
                    <a:p>
                      <a:pPr marL="0" indent="0">
                        <a:buNone/>
                      </a:pPr>
                      <a:r>
                        <a:rPr lang="pt-BR" sz="1400" noProof="0" dirty="0">
                          <a:solidFill>
                            <a:srgbClr val="8F1213"/>
                          </a:solidFill>
                          <a:latin typeface="Calibri" pitchFamily="34" charset="0"/>
                          <a:ea typeface="Calibri" pitchFamily="34" charset="-122"/>
                          <a:cs typeface="Calibri" pitchFamily="34" charset="-120"/>
                        </a:rPr>
                        <a:t>Não é dia útil</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extLst>
                  <a:ext uri="{0D108BD9-81ED-4DB2-BD59-A6C34878D82A}">
                    <a16:rowId xmlns:a16="http://schemas.microsoft.com/office/drawing/2014/main" val="10005"/>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Domingo</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tc>
                  <a:txBody>
                    <a:bodyPr/>
                    <a:lstStyle/>
                    <a:p>
                      <a:pPr marL="0" indent="0">
                        <a:buNone/>
                      </a:pPr>
                      <a:r>
                        <a:rPr lang="pt-BR" sz="1400" noProof="0" dirty="0">
                          <a:solidFill>
                            <a:srgbClr val="8F1213"/>
                          </a:solidFill>
                          <a:latin typeface="Calibri" pitchFamily="34" charset="0"/>
                          <a:ea typeface="Calibri" pitchFamily="34" charset="-122"/>
                          <a:cs typeface="Calibri" pitchFamily="34" charset="-120"/>
                        </a:rPr>
                        <a:t>Não é dia útil</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AE9E9"/>
                    </a:solidFill>
                  </a:tcPr>
                </a:tc>
                <a:extLst>
                  <a:ext uri="{0D108BD9-81ED-4DB2-BD59-A6C34878D82A}">
                    <a16:rowId xmlns:a16="http://schemas.microsoft.com/office/drawing/2014/main" val="10006"/>
                  </a:ext>
                </a:extLst>
              </a:tr>
              <a:tr h="548640">
                <a:tc>
                  <a:txBody>
                    <a:bodyPr/>
                    <a:lstStyle/>
                    <a:p>
                      <a:pPr marL="0" indent="0">
                        <a:buNone/>
                      </a:pPr>
                      <a:r>
                        <a:rPr lang="pt-BR" sz="1400" b="1" noProof="0" dirty="0">
                          <a:solidFill>
                            <a:srgbClr val="26348C"/>
                          </a:solidFill>
                          <a:latin typeface="Arial" pitchFamily="34" charset="0"/>
                          <a:ea typeface="Arial" pitchFamily="34" charset="-122"/>
                          <a:cs typeface="Arial" pitchFamily="34" charset="-120"/>
                        </a:rPr>
                        <a:t>Segunda-feira</a:t>
                      </a:r>
                      <a:endParaRPr lang="pt-BR" sz="1400" noProof="0" dirty="0">
                        <a:latin typeface="Arial" charset="0"/>
                        <a:ea typeface="Arial" charset="0"/>
                        <a:cs typeface="Arial"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BF3DF"/>
                    </a:solidFill>
                  </a:tcPr>
                </a:tc>
                <a:tc>
                  <a:txBody>
                    <a:bodyPr/>
                    <a:lstStyle/>
                    <a:p>
                      <a:pPr marL="0" indent="0">
                        <a:buNone/>
                      </a:pPr>
                      <a:r>
                        <a:rPr lang="pt-BR" sz="1400" b="1" noProof="0" dirty="0">
                          <a:solidFill>
                            <a:srgbClr val="23264A"/>
                          </a:solidFill>
                          <a:latin typeface="Calibri" pitchFamily="34" charset="0"/>
                          <a:ea typeface="Calibri" pitchFamily="34" charset="-122"/>
                          <a:cs typeface="Calibri" pitchFamily="34" charset="-120"/>
                        </a:rPr>
                        <a:t>Realização do ato</a:t>
                      </a:r>
                      <a:endParaRPr lang="pt-BR" sz="1400" noProof="0" dirty="0">
                        <a:latin typeface="Calibri" charset="0"/>
                        <a:ea typeface="Calibri" charset="0"/>
                        <a:cs typeface="Calibri" charset="0"/>
                      </a:endParaRPr>
                    </a:p>
                  </a:txBody>
                  <a:tcPr marL="73152" marR="73152" marT="73152" marB="73152" anchor="ctr">
                    <a:lnL w="9525" cap="flat" cmpd="sng" algn="ctr">
                      <a:solidFill>
                        <a:srgbClr val="D8DAE8"/>
                      </a:solidFill>
                      <a:prstDash val="solid"/>
                      <a:round/>
                      <a:headEnd type="none" w="med" len="med"/>
                      <a:tailEnd type="none" w="med" len="med"/>
                    </a:lnL>
                    <a:lnR w="9525" cap="flat" cmpd="sng" algn="ctr">
                      <a:solidFill>
                        <a:srgbClr val="D8DAE8"/>
                      </a:solidFill>
                      <a:prstDash val="solid"/>
                      <a:round/>
                      <a:headEnd type="none" w="med" len="med"/>
                      <a:tailEnd type="none" w="med" len="med"/>
                    </a:lnR>
                    <a:lnT w="9525" cap="flat" cmpd="sng" algn="ctr">
                      <a:solidFill>
                        <a:srgbClr val="D8DAE8"/>
                      </a:solidFill>
                      <a:prstDash val="solid"/>
                      <a:round/>
                      <a:headEnd type="none" w="med" len="med"/>
                      <a:tailEnd type="none" w="med" len="med"/>
                    </a:lnT>
                    <a:lnB w="9525" cap="flat" cmpd="sng" algn="ctr">
                      <a:solidFill>
                        <a:srgbClr val="D8DAE8"/>
                      </a:solidFill>
                      <a:prstDash val="solid"/>
                      <a:round/>
                      <a:headEnd type="none" w="med" len="med"/>
                      <a:tailEnd type="none" w="med" len="med"/>
                    </a:lnB>
                    <a:solidFill>
                      <a:srgbClr val="FBF3DF"/>
                    </a:solidFill>
                  </a:tcPr>
                </a:tc>
                <a:extLst>
                  <a:ext uri="{0D108BD9-81ED-4DB2-BD59-A6C34878D82A}">
                    <a16:rowId xmlns:a16="http://schemas.microsoft.com/office/drawing/2014/main" val="10007"/>
                  </a:ext>
                </a:extLst>
              </a:tr>
            </a:tbl>
          </a:graphicData>
        </a:graphic>
      </p:graphicFrame>
      <p:pic>
        <p:nvPicPr>
          <p:cNvPr id="8" name="Imagem 7">
            <a:extLst>
              <a:ext uri="{FF2B5EF4-FFF2-40B4-BE49-F238E27FC236}">
                <a16:creationId xmlns:a16="http://schemas.microsoft.com/office/drawing/2014/main" id="{71DEB678-E65F-B630-A123-204A208131F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0" name="Imagem 9">
            <a:extLst>
              <a:ext uri="{FF2B5EF4-FFF2-40B4-BE49-F238E27FC236}">
                <a16:creationId xmlns:a16="http://schemas.microsoft.com/office/drawing/2014/main" id="{134E5661-906B-F933-F863-DC6196AB4C05}"/>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2" name="Imagem 11">
            <a:extLst>
              <a:ext uri="{FF2B5EF4-FFF2-40B4-BE49-F238E27FC236}">
                <a16:creationId xmlns:a16="http://schemas.microsoft.com/office/drawing/2014/main" id="{ECED6C50-AAC3-7CBE-34A9-DA4771059F2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5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INQUÉRITO ADMINISTRATIVO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Procurador constituído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63</a:t>
            </a:r>
            <a:endParaRPr lang="pt-BR" sz="900" noProof="0" dirty="0"/>
          </a:p>
        </p:txBody>
      </p:sp>
      <p:sp>
        <p:nvSpPr>
          <p:cNvPr id="7" name="Shape 4"/>
          <p:cNvSpPr/>
          <p:nvPr/>
        </p:nvSpPr>
        <p:spPr>
          <a:xfrm>
            <a:off x="566928"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2048256"/>
            <a:ext cx="420624" cy="420624"/>
          </a:xfrm>
          <a:prstGeom prst="ellipse">
            <a:avLst/>
          </a:prstGeom>
          <a:solidFill>
            <a:srgbClr val="26348C"/>
          </a:solidFill>
          <a:ln/>
        </p:spPr>
        <p:txBody>
          <a:bodyPr/>
          <a:lstStyle/>
          <a:p>
            <a:endParaRPr lang="pt-BR" noProof="0" dirty="0"/>
          </a:p>
        </p:txBody>
      </p:sp>
      <p:pic>
        <p:nvPicPr>
          <p:cNvPr id="9" name="Image 1" descr="icons/contract_w.png"/>
          <p:cNvPicPr>
            <a:picLocks noChangeAspect="1"/>
          </p:cNvPicPr>
          <p:nvPr/>
        </p:nvPicPr>
        <p:blipFill>
          <a:blip r:embed="rId3"/>
          <a:stretch>
            <a:fillRect/>
          </a:stretch>
        </p:blipFill>
        <p:spPr>
          <a:xfrm>
            <a:off x="909828" y="2153412"/>
            <a:ext cx="210312" cy="210312"/>
          </a:xfrm>
          <a:prstGeom prst="rect">
            <a:avLst/>
          </a:prstGeom>
        </p:spPr>
      </p:pic>
      <p:sp>
        <p:nvSpPr>
          <p:cNvPr id="10" name="Text 6"/>
          <p:cNvSpPr/>
          <p:nvPr/>
        </p:nvSpPr>
        <p:spPr>
          <a:xfrm>
            <a:off x="804672" y="2596896"/>
            <a:ext cx="4946904" cy="896112"/>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Procuração.</a:t>
            </a:r>
            <a:endParaRPr lang="pt-BR" sz="1350" noProof="0" dirty="0"/>
          </a:p>
        </p:txBody>
      </p:sp>
      <p:sp>
        <p:nvSpPr>
          <p:cNvPr id="11" name="Shape 7"/>
          <p:cNvSpPr/>
          <p:nvPr/>
        </p:nvSpPr>
        <p:spPr>
          <a:xfrm>
            <a:off x="6227064"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2" name="Shape 8"/>
          <p:cNvSpPr/>
          <p:nvPr/>
        </p:nvSpPr>
        <p:spPr>
          <a:xfrm>
            <a:off x="6464808" y="2048256"/>
            <a:ext cx="420624" cy="420624"/>
          </a:xfrm>
          <a:prstGeom prst="ellipse">
            <a:avLst/>
          </a:prstGeom>
          <a:solidFill>
            <a:srgbClr val="E7A71F"/>
          </a:solidFill>
          <a:ln/>
        </p:spPr>
        <p:txBody>
          <a:bodyPr/>
          <a:lstStyle/>
          <a:p>
            <a:endParaRPr lang="pt-BR" noProof="0" dirty="0"/>
          </a:p>
        </p:txBody>
      </p:sp>
      <p:pic>
        <p:nvPicPr>
          <p:cNvPr id="13" name="Image 2" descr="icons/folder_w.png"/>
          <p:cNvPicPr>
            <a:picLocks noChangeAspect="1"/>
          </p:cNvPicPr>
          <p:nvPr/>
        </p:nvPicPr>
        <p:blipFill>
          <a:blip r:embed="rId4"/>
          <a:stretch>
            <a:fillRect/>
          </a:stretch>
        </p:blipFill>
        <p:spPr>
          <a:xfrm>
            <a:off x="6569964" y="2153412"/>
            <a:ext cx="210312" cy="210312"/>
          </a:xfrm>
          <a:prstGeom prst="rect">
            <a:avLst/>
          </a:prstGeom>
        </p:spPr>
      </p:pic>
      <p:sp>
        <p:nvSpPr>
          <p:cNvPr id="14" name="Text 9"/>
          <p:cNvSpPr/>
          <p:nvPr/>
        </p:nvSpPr>
        <p:spPr>
          <a:xfrm>
            <a:off x="6464808" y="2596896"/>
            <a:ext cx="4946904" cy="896112"/>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Cópia do processo ou acesso externo (SEI).</a:t>
            </a:r>
            <a:endParaRPr lang="pt-BR" sz="1350" noProof="0" dirty="0"/>
          </a:p>
        </p:txBody>
      </p:sp>
      <p:sp>
        <p:nvSpPr>
          <p:cNvPr id="15" name="Shape 10"/>
          <p:cNvSpPr/>
          <p:nvPr/>
        </p:nvSpPr>
        <p:spPr>
          <a:xfrm>
            <a:off x="566928"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6" name="Shape 11"/>
          <p:cNvSpPr/>
          <p:nvPr/>
        </p:nvSpPr>
        <p:spPr>
          <a:xfrm>
            <a:off x="804672" y="4096512"/>
            <a:ext cx="420624" cy="420624"/>
          </a:xfrm>
          <a:prstGeom prst="ellipse">
            <a:avLst/>
          </a:prstGeom>
          <a:solidFill>
            <a:srgbClr val="901F4D"/>
          </a:solidFill>
          <a:ln/>
        </p:spPr>
        <p:txBody>
          <a:bodyPr/>
          <a:lstStyle/>
          <a:p>
            <a:endParaRPr lang="pt-BR" noProof="0" dirty="0"/>
          </a:p>
        </p:txBody>
      </p:sp>
      <p:pic>
        <p:nvPicPr>
          <p:cNvPr id="17" name="Image 3" descr="icons/question_w.png"/>
          <p:cNvPicPr>
            <a:picLocks noChangeAspect="1"/>
          </p:cNvPicPr>
          <p:nvPr/>
        </p:nvPicPr>
        <p:blipFill>
          <a:blip r:embed="rId5"/>
          <a:stretch>
            <a:fillRect/>
          </a:stretch>
        </p:blipFill>
        <p:spPr>
          <a:xfrm>
            <a:off x="909828" y="4201668"/>
            <a:ext cx="210312" cy="210312"/>
          </a:xfrm>
          <a:prstGeom prst="rect">
            <a:avLst/>
          </a:prstGeom>
        </p:spPr>
      </p:pic>
      <p:sp>
        <p:nvSpPr>
          <p:cNvPr id="18" name="Text 12"/>
          <p:cNvSpPr/>
          <p:nvPr/>
        </p:nvSpPr>
        <p:spPr>
          <a:xfrm>
            <a:off x="804672" y="4645152"/>
            <a:ext cx="4946904" cy="896112"/>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Acesso a procedimento investigativo?</a:t>
            </a:r>
            <a:endParaRPr lang="pt-BR" sz="1350" noProof="0" dirty="0"/>
          </a:p>
        </p:txBody>
      </p:sp>
      <p:sp>
        <p:nvSpPr>
          <p:cNvPr id="19" name="Shape 13"/>
          <p:cNvSpPr/>
          <p:nvPr/>
        </p:nvSpPr>
        <p:spPr>
          <a:xfrm>
            <a:off x="6227064"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20" name="Shape 14"/>
          <p:cNvSpPr/>
          <p:nvPr/>
        </p:nvSpPr>
        <p:spPr>
          <a:xfrm>
            <a:off x="6464808" y="4096512"/>
            <a:ext cx="420624" cy="420624"/>
          </a:xfrm>
          <a:prstGeom prst="ellipse">
            <a:avLst/>
          </a:prstGeom>
          <a:solidFill>
            <a:srgbClr val="C21819"/>
          </a:solidFill>
          <a:ln/>
        </p:spPr>
        <p:txBody>
          <a:bodyPr/>
          <a:lstStyle/>
          <a:p>
            <a:endParaRPr lang="pt-BR" noProof="0" dirty="0"/>
          </a:p>
        </p:txBody>
      </p:sp>
      <p:pic>
        <p:nvPicPr>
          <p:cNvPr id="21" name="Image 4" descr="icons/question_w.png"/>
          <p:cNvPicPr>
            <a:picLocks noChangeAspect="1"/>
          </p:cNvPicPr>
          <p:nvPr/>
        </p:nvPicPr>
        <p:blipFill>
          <a:blip r:embed="rId5"/>
          <a:stretch>
            <a:fillRect/>
          </a:stretch>
        </p:blipFill>
        <p:spPr>
          <a:xfrm>
            <a:off x="6569964" y="4201668"/>
            <a:ext cx="210312" cy="210312"/>
          </a:xfrm>
          <a:prstGeom prst="rect">
            <a:avLst/>
          </a:prstGeom>
        </p:spPr>
      </p:pic>
      <p:sp>
        <p:nvSpPr>
          <p:cNvPr id="22" name="Text 15"/>
          <p:cNvSpPr/>
          <p:nvPr/>
        </p:nvSpPr>
        <p:spPr>
          <a:xfrm>
            <a:off x="6464808" y="4645152"/>
            <a:ext cx="4946904" cy="896112"/>
          </a:xfrm>
          <a:prstGeom prst="rect">
            <a:avLst/>
          </a:prstGeom>
          <a:noFill/>
          <a:ln/>
        </p:spPr>
        <p:txBody>
          <a:bodyPr wrap="square" lIns="0" tIns="0" rIns="0" bIns="0" rtlCol="0" anchor="t"/>
          <a:lstStyle/>
          <a:p>
            <a:pPr marL="0" indent="0">
              <a:buNone/>
            </a:pPr>
            <a:r>
              <a:rPr lang="pt-BR" sz="1350" noProof="0" dirty="0">
                <a:solidFill>
                  <a:srgbClr val="23264A"/>
                </a:solidFill>
                <a:latin typeface="Calibri" pitchFamily="34" charset="0"/>
                <a:ea typeface="Calibri" pitchFamily="34" charset="-122"/>
                <a:cs typeface="Calibri" pitchFamily="34" charset="-120"/>
              </a:rPr>
              <a:t>E em relação a documentos ainda não juntados aos autos?</a:t>
            </a:r>
            <a:endParaRPr lang="pt-BR" sz="1350" noProof="0" dirty="0"/>
          </a:p>
        </p:txBody>
      </p:sp>
      <p:pic>
        <p:nvPicPr>
          <p:cNvPr id="24" name="Imagem 23">
            <a:extLst>
              <a:ext uri="{FF2B5EF4-FFF2-40B4-BE49-F238E27FC236}">
                <a16:creationId xmlns:a16="http://schemas.microsoft.com/office/drawing/2014/main" id="{D94ECD33-482B-C87B-4789-450CAFCCA989}"/>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E667D209-2D30-9F55-63A4-C705E26DC01F}"/>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68D9A442-AFFD-F2F9-E86F-10609474BE3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5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 • BUSCA PELA VERDADE MATERIAL</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Meios de prova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64</a:t>
            </a:r>
            <a:endParaRPr lang="pt-BR" sz="900" noProof="0" dirty="0"/>
          </a:p>
        </p:txBody>
      </p:sp>
      <p:sp>
        <p:nvSpPr>
          <p:cNvPr id="7" name="Shape 4"/>
          <p:cNvSpPr/>
          <p:nvPr/>
        </p:nvSpPr>
        <p:spPr>
          <a:xfrm>
            <a:off x="566928"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2048256"/>
            <a:ext cx="420624" cy="420624"/>
          </a:xfrm>
          <a:prstGeom prst="ellipse">
            <a:avLst/>
          </a:prstGeom>
          <a:solidFill>
            <a:srgbClr val="26348C"/>
          </a:solidFill>
          <a:ln/>
        </p:spPr>
        <p:txBody>
          <a:bodyPr/>
          <a:lstStyle/>
          <a:p>
            <a:endParaRPr lang="pt-BR" noProof="0" dirty="0"/>
          </a:p>
        </p:txBody>
      </p:sp>
      <p:pic>
        <p:nvPicPr>
          <p:cNvPr id="9" name="Image 1" descr="icons/file_w.png"/>
          <p:cNvPicPr>
            <a:picLocks noChangeAspect="1"/>
          </p:cNvPicPr>
          <p:nvPr/>
        </p:nvPicPr>
        <p:blipFill>
          <a:blip r:embed="rId3"/>
          <a:stretch>
            <a:fillRect/>
          </a:stretch>
        </p:blipFill>
        <p:spPr>
          <a:xfrm>
            <a:off x="909828" y="2153412"/>
            <a:ext cx="210312" cy="210312"/>
          </a:xfrm>
          <a:prstGeom prst="rect">
            <a:avLst/>
          </a:prstGeom>
        </p:spPr>
      </p:pic>
      <p:sp>
        <p:nvSpPr>
          <p:cNvPr id="10" name="Text 6"/>
          <p:cNvSpPr/>
          <p:nvPr/>
        </p:nvSpPr>
        <p:spPr>
          <a:xfrm>
            <a:off x="804672" y="259689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Prova documental</a:t>
            </a:r>
            <a:endParaRPr lang="pt-BR" sz="1700" noProof="0" dirty="0"/>
          </a:p>
        </p:txBody>
      </p:sp>
      <p:sp>
        <p:nvSpPr>
          <p:cNvPr id="11" name="Shape 7"/>
          <p:cNvSpPr/>
          <p:nvPr/>
        </p:nvSpPr>
        <p:spPr>
          <a:xfrm>
            <a:off x="6227064"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2" name="Shape 8"/>
          <p:cNvSpPr/>
          <p:nvPr/>
        </p:nvSpPr>
        <p:spPr>
          <a:xfrm>
            <a:off x="6464808" y="2048256"/>
            <a:ext cx="420624" cy="420624"/>
          </a:xfrm>
          <a:prstGeom prst="ellipse">
            <a:avLst/>
          </a:prstGeom>
          <a:solidFill>
            <a:srgbClr val="E7A71F"/>
          </a:solidFill>
          <a:ln/>
        </p:spPr>
        <p:txBody>
          <a:bodyPr/>
          <a:lstStyle/>
          <a:p>
            <a:endParaRPr lang="pt-BR" noProof="0" dirty="0"/>
          </a:p>
        </p:txBody>
      </p:sp>
      <p:pic>
        <p:nvPicPr>
          <p:cNvPr id="13" name="Image 2" descr="icons/route_w.png"/>
          <p:cNvPicPr>
            <a:picLocks noChangeAspect="1"/>
          </p:cNvPicPr>
          <p:nvPr/>
        </p:nvPicPr>
        <p:blipFill>
          <a:blip r:embed="rId4"/>
          <a:stretch>
            <a:fillRect/>
          </a:stretch>
        </p:blipFill>
        <p:spPr>
          <a:xfrm>
            <a:off x="6569964" y="2153412"/>
            <a:ext cx="210312" cy="210312"/>
          </a:xfrm>
          <a:prstGeom prst="rect">
            <a:avLst/>
          </a:prstGeom>
        </p:spPr>
      </p:pic>
      <p:sp>
        <p:nvSpPr>
          <p:cNvPr id="14" name="Text 9"/>
          <p:cNvSpPr/>
          <p:nvPr/>
        </p:nvSpPr>
        <p:spPr>
          <a:xfrm>
            <a:off x="6464808" y="259689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Prova por meio de diligência</a:t>
            </a:r>
            <a:endParaRPr lang="pt-BR" sz="1700" noProof="0" dirty="0"/>
          </a:p>
        </p:txBody>
      </p:sp>
      <p:sp>
        <p:nvSpPr>
          <p:cNvPr id="15" name="Shape 10"/>
          <p:cNvSpPr/>
          <p:nvPr/>
        </p:nvSpPr>
        <p:spPr>
          <a:xfrm>
            <a:off x="566928"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16" name="Shape 11"/>
          <p:cNvSpPr/>
          <p:nvPr/>
        </p:nvSpPr>
        <p:spPr>
          <a:xfrm>
            <a:off x="804672" y="4096512"/>
            <a:ext cx="420624" cy="420624"/>
          </a:xfrm>
          <a:prstGeom prst="ellipse">
            <a:avLst/>
          </a:prstGeom>
          <a:solidFill>
            <a:srgbClr val="901F4D"/>
          </a:solidFill>
          <a:ln/>
        </p:spPr>
        <p:txBody>
          <a:bodyPr/>
          <a:lstStyle/>
          <a:p>
            <a:endParaRPr lang="pt-BR" noProof="0" dirty="0"/>
          </a:p>
        </p:txBody>
      </p:sp>
      <p:pic>
        <p:nvPicPr>
          <p:cNvPr id="17" name="Image 3" descr="icons/vial_w.png"/>
          <p:cNvPicPr>
            <a:picLocks noChangeAspect="1"/>
          </p:cNvPicPr>
          <p:nvPr/>
        </p:nvPicPr>
        <p:blipFill>
          <a:blip r:embed="rId5"/>
          <a:stretch>
            <a:fillRect/>
          </a:stretch>
        </p:blipFill>
        <p:spPr>
          <a:xfrm>
            <a:off x="909828" y="4201668"/>
            <a:ext cx="210312" cy="210312"/>
          </a:xfrm>
          <a:prstGeom prst="rect">
            <a:avLst/>
          </a:prstGeom>
        </p:spPr>
      </p:pic>
      <p:sp>
        <p:nvSpPr>
          <p:cNvPr id="18" name="Text 12"/>
          <p:cNvSpPr/>
          <p:nvPr/>
        </p:nvSpPr>
        <p:spPr>
          <a:xfrm>
            <a:off x="804672" y="4645152"/>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Prova pericial</a:t>
            </a:r>
            <a:endParaRPr lang="pt-BR" sz="1700" noProof="0" dirty="0"/>
          </a:p>
        </p:txBody>
      </p:sp>
      <p:sp>
        <p:nvSpPr>
          <p:cNvPr id="19" name="Shape 13"/>
          <p:cNvSpPr/>
          <p:nvPr/>
        </p:nvSpPr>
        <p:spPr>
          <a:xfrm>
            <a:off x="6227064"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noProof="0" dirty="0"/>
          </a:p>
        </p:txBody>
      </p:sp>
      <p:sp>
        <p:nvSpPr>
          <p:cNvPr id="20" name="Shape 14"/>
          <p:cNvSpPr/>
          <p:nvPr/>
        </p:nvSpPr>
        <p:spPr>
          <a:xfrm>
            <a:off x="6464808" y="4096512"/>
            <a:ext cx="420624" cy="420624"/>
          </a:xfrm>
          <a:prstGeom prst="ellipse">
            <a:avLst/>
          </a:prstGeom>
          <a:solidFill>
            <a:srgbClr val="C21819"/>
          </a:solidFill>
          <a:ln/>
        </p:spPr>
        <p:txBody>
          <a:bodyPr/>
          <a:lstStyle/>
          <a:p>
            <a:endParaRPr lang="pt-BR" noProof="0" dirty="0"/>
          </a:p>
        </p:txBody>
      </p:sp>
      <p:pic>
        <p:nvPicPr>
          <p:cNvPr id="21" name="Image 4" descr="icons/microphone_w.png"/>
          <p:cNvPicPr>
            <a:picLocks noChangeAspect="1"/>
          </p:cNvPicPr>
          <p:nvPr/>
        </p:nvPicPr>
        <p:blipFill>
          <a:blip r:embed="rId6"/>
          <a:stretch>
            <a:fillRect/>
          </a:stretch>
        </p:blipFill>
        <p:spPr>
          <a:xfrm>
            <a:off x="6569964" y="4201668"/>
            <a:ext cx="210312" cy="210312"/>
          </a:xfrm>
          <a:prstGeom prst="rect">
            <a:avLst/>
          </a:prstGeom>
        </p:spPr>
      </p:pic>
      <p:sp>
        <p:nvSpPr>
          <p:cNvPr id="22" name="Text 15"/>
          <p:cNvSpPr/>
          <p:nvPr/>
        </p:nvSpPr>
        <p:spPr>
          <a:xfrm>
            <a:off x="6464808" y="4645152"/>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Prova testemunhal</a:t>
            </a:r>
            <a:endParaRPr lang="pt-BR" sz="1700" noProof="0" dirty="0"/>
          </a:p>
        </p:txBody>
      </p:sp>
      <p:pic>
        <p:nvPicPr>
          <p:cNvPr id="24" name="Imagem 23">
            <a:extLst>
              <a:ext uri="{FF2B5EF4-FFF2-40B4-BE49-F238E27FC236}">
                <a16:creationId xmlns:a16="http://schemas.microsoft.com/office/drawing/2014/main" id="{0AB130E3-EC76-52AD-5E51-FC5EFE922CE2}"/>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A00574FB-609D-B6DF-9ED8-96D7C1880E0D}"/>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D1477089-4DFC-F821-E5E4-9E5D9C962E5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 5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 • PROVA TESTEMUNHAL</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Prova testemunhal</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65</a:t>
            </a:r>
            <a:endParaRPr lang="pt-BR" sz="900" noProof="0" dirty="0"/>
          </a:p>
        </p:txBody>
      </p:sp>
      <p:sp>
        <p:nvSpPr>
          <p:cNvPr id="7" name="Shape 4"/>
          <p:cNvSpPr/>
          <p:nvPr/>
        </p:nvSpPr>
        <p:spPr>
          <a:xfrm>
            <a:off x="822960" y="1718428"/>
            <a:ext cx="457200" cy="457200"/>
          </a:xfrm>
          <a:prstGeom prst="ellipse">
            <a:avLst/>
          </a:prstGeom>
          <a:solidFill>
            <a:srgbClr val="26348C"/>
          </a:solidFill>
          <a:ln/>
        </p:spPr>
        <p:txBody>
          <a:bodyPr/>
          <a:lstStyle/>
          <a:p>
            <a:endParaRPr lang="pt-BR" noProof="0" dirty="0"/>
          </a:p>
        </p:txBody>
      </p:sp>
      <p:pic>
        <p:nvPicPr>
          <p:cNvPr id="8" name="Image 1" descr="icons/route_w.png"/>
          <p:cNvPicPr>
            <a:picLocks noChangeAspect="1"/>
          </p:cNvPicPr>
          <p:nvPr/>
        </p:nvPicPr>
        <p:blipFill>
          <a:blip r:embed="rId3"/>
          <a:stretch>
            <a:fillRect/>
          </a:stretch>
        </p:blipFill>
        <p:spPr>
          <a:xfrm>
            <a:off x="932688" y="1828156"/>
            <a:ext cx="237744" cy="237744"/>
          </a:xfrm>
          <a:prstGeom prst="rect">
            <a:avLst/>
          </a:prstGeom>
        </p:spPr>
      </p:pic>
      <p:sp>
        <p:nvSpPr>
          <p:cNvPr id="9" name="Text 5"/>
          <p:cNvSpPr/>
          <p:nvPr/>
        </p:nvSpPr>
        <p:spPr>
          <a:xfrm>
            <a:off x="1536192" y="1728216"/>
            <a:ext cx="9875520" cy="292608"/>
          </a:xfrm>
          <a:prstGeom prst="rect">
            <a:avLst/>
          </a:prstGeom>
          <a:noFill/>
          <a:ln/>
        </p:spPr>
        <p:txBody>
          <a:bodyPr wrap="square" lIns="0" tIns="0" rIns="0" bIns="0" rtlCol="0" anchor="ctr"/>
          <a:lstStyle/>
          <a:p>
            <a:pPr marL="0" indent="0">
              <a:buNone/>
            </a:pPr>
            <a:r>
              <a:rPr lang="pt-BR" sz="1350" b="1" noProof="0" dirty="0">
                <a:solidFill>
                  <a:srgbClr val="23264A"/>
                </a:solidFill>
                <a:latin typeface="Arial" pitchFamily="34" charset="0"/>
                <a:ea typeface="Arial" pitchFamily="34" charset="-122"/>
                <a:cs typeface="Arial" pitchFamily="34" charset="-120"/>
              </a:rPr>
              <a:t>Deslocamento</a:t>
            </a:r>
            <a:endParaRPr lang="pt-BR" sz="1350" noProof="0" dirty="0"/>
          </a:p>
        </p:txBody>
      </p:sp>
      <p:sp>
        <p:nvSpPr>
          <p:cNvPr id="10" name="Text 6"/>
          <p:cNvSpPr/>
          <p:nvPr/>
        </p:nvSpPr>
        <p:spPr>
          <a:xfrm>
            <a:off x="1536192" y="2002536"/>
            <a:ext cx="9875520" cy="65836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Comissão • Testemunha • Videoconferência</a:t>
            </a:r>
            <a:endParaRPr lang="pt-BR" sz="1200" noProof="0" dirty="0"/>
          </a:p>
        </p:txBody>
      </p:sp>
      <p:sp>
        <p:nvSpPr>
          <p:cNvPr id="11" name="Shape 7"/>
          <p:cNvSpPr/>
          <p:nvPr/>
        </p:nvSpPr>
        <p:spPr>
          <a:xfrm>
            <a:off x="822960" y="2797420"/>
            <a:ext cx="457200" cy="457200"/>
          </a:xfrm>
          <a:prstGeom prst="ellipse">
            <a:avLst/>
          </a:prstGeom>
          <a:solidFill>
            <a:srgbClr val="E7A71F"/>
          </a:solidFill>
          <a:ln/>
        </p:spPr>
        <p:txBody>
          <a:bodyPr/>
          <a:lstStyle/>
          <a:p>
            <a:endParaRPr lang="pt-BR" noProof="0" dirty="0"/>
          </a:p>
        </p:txBody>
      </p:sp>
      <p:pic>
        <p:nvPicPr>
          <p:cNvPr id="12" name="Image 2" descr="icons/users_w.png"/>
          <p:cNvPicPr>
            <a:picLocks noChangeAspect="1"/>
          </p:cNvPicPr>
          <p:nvPr/>
        </p:nvPicPr>
        <p:blipFill>
          <a:blip r:embed="rId4"/>
          <a:stretch>
            <a:fillRect/>
          </a:stretch>
        </p:blipFill>
        <p:spPr>
          <a:xfrm>
            <a:off x="932688" y="2907148"/>
            <a:ext cx="237744" cy="237744"/>
          </a:xfrm>
          <a:prstGeom prst="rect">
            <a:avLst/>
          </a:prstGeom>
        </p:spPr>
      </p:pic>
      <p:sp>
        <p:nvSpPr>
          <p:cNvPr id="13" name="Text 8"/>
          <p:cNvSpPr/>
          <p:nvPr/>
        </p:nvSpPr>
        <p:spPr>
          <a:xfrm>
            <a:off x="1536192" y="2807208"/>
            <a:ext cx="9875520" cy="292608"/>
          </a:xfrm>
          <a:prstGeom prst="rect">
            <a:avLst/>
          </a:prstGeom>
          <a:noFill/>
          <a:ln/>
        </p:spPr>
        <p:txBody>
          <a:bodyPr wrap="square" lIns="0" tIns="0" rIns="0" bIns="0" rtlCol="0" anchor="ctr"/>
          <a:lstStyle/>
          <a:p>
            <a:pPr marL="0" indent="0">
              <a:buNone/>
            </a:pPr>
            <a:r>
              <a:rPr lang="pt-BR" sz="1350" b="1" noProof="0" dirty="0">
                <a:solidFill>
                  <a:srgbClr val="23264A"/>
                </a:solidFill>
                <a:latin typeface="Arial" pitchFamily="34" charset="0"/>
                <a:ea typeface="Arial" pitchFamily="34" charset="-122"/>
                <a:cs typeface="Arial" pitchFamily="34" charset="-120"/>
              </a:rPr>
              <a:t>Número de testemunhas por fato</a:t>
            </a:r>
            <a:endParaRPr lang="pt-BR" sz="1350" noProof="0" dirty="0"/>
          </a:p>
        </p:txBody>
      </p:sp>
      <p:sp>
        <p:nvSpPr>
          <p:cNvPr id="14" name="Text 9"/>
          <p:cNvSpPr/>
          <p:nvPr/>
        </p:nvSpPr>
        <p:spPr>
          <a:xfrm>
            <a:off x="1536192" y="3081528"/>
            <a:ext cx="9875520" cy="65836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3, segundo o art. 46, § 4º, da LCE 491/2010.</a:t>
            </a:r>
            <a:endParaRPr lang="pt-BR" sz="1200" noProof="0" dirty="0"/>
          </a:p>
        </p:txBody>
      </p:sp>
      <p:sp>
        <p:nvSpPr>
          <p:cNvPr id="15" name="Shape 10"/>
          <p:cNvSpPr/>
          <p:nvPr/>
        </p:nvSpPr>
        <p:spPr>
          <a:xfrm>
            <a:off x="822960" y="3876412"/>
            <a:ext cx="457200" cy="457200"/>
          </a:xfrm>
          <a:prstGeom prst="ellipse">
            <a:avLst/>
          </a:prstGeom>
          <a:solidFill>
            <a:srgbClr val="901F4D"/>
          </a:solidFill>
          <a:ln/>
        </p:spPr>
        <p:txBody>
          <a:bodyPr/>
          <a:lstStyle/>
          <a:p>
            <a:endParaRPr lang="pt-BR" noProof="0" dirty="0"/>
          </a:p>
        </p:txBody>
      </p:sp>
      <p:pic>
        <p:nvPicPr>
          <p:cNvPr id="16" name="Image 3" descr="icons/exchange_w.png"/>
          <p:cNvPicPr>
            <a:picLocks noChangeAspect="1"/>
          </p:cNvPicPr>
          <p:nvPr/>
        </p:nvPicPr>
        <p:blipFill>
          <a:blip r:embed="rId5"/>
          <a:stretch>
            <a:fillRect/>
          </a:stretch>
        </p:blipFill>
        <p:spPr>
          <a:xfrm>
            <a:off x="932688" y="3986140"/>
            <a:ext cx="237744" cy="237744"/>
          </a:xfrm>
          <a:prstGeom prst="rect">
            <a:avLst/>
          </a:prstGeom>
        </p:spPr>
      </p:pic>
      <p:sp>
        <p:nvSpPr>
          <p:cNvPr id="17" name="Text 11"/>
          <p:cNvSpPr/>
          <p:nvPr/>
        </p:nvSpPr>
        <p:spPr>
          <a:xfrm>
            <a:off x="1536192" y="3886200"/>
            <a:ext cx="9875520" cy="292608"/>
          </a:xfrm>
          <a:prstGeom prst="rect">
            <a:avLst/>
          </a:prstGeom>
          <a:noFill/>
          <a:ln/>
        </p:spPr>
        <p:txBody>
          <a:bodyPr wrap="square" lIns="0" tIns="0" rIns="0" bIns="0" rtlCol="0" anchor="ctr"/>
          <a:lstStyle/>
          <a:p>
            <a:pPr marL="0" indent="0">
              <a:buNone/>
            </a:pPr>
            <a:r>
              <a:rPr lang="pt-BR" sz="1350" b="1" noProof="0" dirty="0">
                <a:solidFill>
                  <a:srgbClr val="23264A"/>
                </a:solidFill>
                <a:latin typeface="Arial" pitchFamily="34" charset="0"/>
                <a:ea typeface="Arial" pitchFamily="34" charset="-122"/>
                <a:cs typeface="Arial" pitchFamily="34" charset="-120"/>
              </a:rPr>
              <a:t>Momento do contraditório</a:t>
            </a:r>
            <a:endParaRPr lang="pt-BR" sz="1350" noProof="0" dirty="0"/>
          </a:p>
        </p:txBody>
      </p:sp>
      <p:sp>
        <p:nvSpPr>
          <p:cNvPr id="18" name="Text 12"/>
          <p:cNvSpPr/>
          <p:nvPr/>
        </p:nvSpPr>
        <p:spPr>
          <a:xfrm>
            <a:off x="1536192" y="4160520"/>
            <a:ext cx="9875520" cy="658368"/>
          </a:xfrm>
          <a:prstGeom prst="rect">
            <a:avLst/>
          </a:prstGeom>
          <a:noFill/>
          <a:ln/>
        </p:spPr>
        <p:txBody>
          <a:bodyPr wrap="square" lIns="0" tIns="0" rIns="0" bIns="0" rtlCol="0" anchor="t"/>
          <a:lstStyle/>
          <a:p>
            <a:pPr marL="0" indent="0">
              <a:buNone/>
            </a:pPr>
            <a:endParaRPr lang="pt-BR" sz="1200" noProof="0" dirty="0"/>
          </a:p>
        </p:txBody>
      </p:sp>
      <p:sp>
        <p:nvSpPr>
          <p:cNvPr id="19" name="Shape 13"/>
          <p:cNvSpPr/>
          <p:nvPr/>
        </p:nvSpPr>
        <p:spPr>
          <a:xfrm>
            <a:off x="822960" y="4955404"/>
            <a:ext cx="457200" cy="457200"/>
          </a:xfrm>
          <a:prstGeom prst="ellipse">
            <a:avLst/>
          </a:prstGeom>
          <a:solidFill>
            <a:srgbClr val="C21819"/>
          </a:solidFill>
          <a:ln/>
        </p:spPr>
        <p:txBody>
          <a:bodyPr/>
          <a:lstStyle/>
          <a:p>
            <a:endParaRPr lang="pt-BR" noProof="0" dirty="0"/>
          </a:p>
        </p:txBody>
      </p:sp>
      <p:pic>
        <p:nvPicPr>
          <p:cNvPr id="20" name="Image 4" descr="icons/microphone_w.png"/>
          <p:cNvPicPr>
            <a:picLocks noChangeAspect="1"/>
          </p:cNvPicPr>
          <p:nvPr/>
        </p:nvPicPr>
        <p:blipFill>
          <a:blip r:embed="rId6"/>
          <a:stretch>
            <a:fillRect/>
          </a:stretch>
        </p:blipFill>
        <p:spPr>
          <a:xfrm>
            <a:off x="932688" y="5065132"/>
            <a:ext cx="237744" cy="237744"/>
          </a:xfrm>
          <a:prstGeom prst="rect">
            <a:avLst/>
          </a:prstGeom>
        </p:spPr>
      </p:pic>
      <p:sp>
        <p:nvSpPr>
          <p:cNvPr id="21" name="Text 14"/>
          <p:cNvSpPr/>
          <p:nvPr/>
        </p:nvSpPr>
        <p:spPr>
          <a:xfrm>
            <a:off x="1536192" y="4965192"/>
            <a:ext cx="9875520" cy="292608"/>
          </a:xfrm>
          <a:prstGeom prst="rect">
            <a:avLst/>
          </a:prstGeom>
          <a:noFill/>
          <a:ln/>
        </p:spPr>
        <p:txBody>
          <a:bodyPr wrap="square" lIns="0" tIns="0" rIns="0" bIns="0" rtlCol="0" anchor="ctr"/>
          <a:lstStyle/>
          <a:p>
            <a:pPr marL="0" indent="0">
              <a:buNone/>
            </a:pPr>
            <a:r>
              <a:rPr lang="pt-BR" sz="1350" b="1" noProof="0" dirty="0">
                <a:solidFill>
                  <a:srgbClr val="23264A"/>
                </a:solidFill>
                <a:latin typeface="Arial" pitchFamily="34" charset="0"/>
                <a:ea typeface="Arial" pitchFamily="34" charset="-122"/>
                <a:cs typeface="Arial" pitchFamily="34" charset="-120"/>
              </a:rPr>
              <a:t>Termo de oitiva</a:t>
            </a:r>
            <a:endParaRPr lang="pt-BR" sz="1350" noProof="0" dirty="0"/>
          </a:p>
        </p:txBody>
      </p:sp>
      <p:sp>
        <p:nvSpPr>
          <p:cNvPr id="22" name="Text 15"/>
          <p:cNvSpPr/>
          <p:nvPr/>
        </p:nvSpPr>
        <p:spPr>
          <a:xfrm>
            <a:off x="1536192" y="5239512"/>
            <a:ext cx="9875520" cy="658368"/>
          </a:xfrm>
          <a:prstGeom prst="rect">
            <a:avLst/>
          </a:prstGeom>
          <a:noFill/>
          <a:ln/>
        </p:spPr>
        <p:txBody>
          <a:bodyPr wrap="square" lIns="0" tIns="0" rIns="0" bIns="0" rtlCol="0" anchor="t"/>
          <a:lstStyle/>
          <a:p>
            <a:pPr marL="0" indent="0">
              <a:buNone/>
            </a:pPr>
            <a:r>
              <a:rPr lang="pt-BR" sz="1200" noProof="0" dirty="0">
                <a:solidFill>
                  <a:srgbClr val="23264A"/>
                </a:solidFill>
                <a:latin typeface="Calibri" pitchFamily="34" charset="0"/>
                <a:ea typeface="Calibri" pitchFamily="34" charset="-122"/>
                <a:cs typeface="Calibri" pitchFamily="34" charset="-120"/>
              </a:rPr>
              <a:t>Sem gravação × com gravação.</a:t>
            </a:r>
            <a:endParaRPr lang="pt-BR" sz="1200" noProof="0" dirty="0"/>
          </a:p>
        </p:txBody>
      </p:sp>
      <p:pic>
        <p:nvPicPr>
          <p:cNvPr id="24" name="Imagem 23">
            <a:extLst>
              <a:ext uri="{FF2B5EF4-FFF2-40B4-BE49-F238E27FC236}">
                <a16:creationId xmlns:a16="http://schemas.microsoft.com/office/drawing/2014/main" id="{92CC6243-1B1B-3A79-2A10-B8E8E89250F9}"/>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CEEBFBF6-49B5-8DC1-8A87-DC46DA7A1FF2}"/>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13F10BA7-F2B1-A3E3-83DC-6500BC53DFD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 6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 • PROVA TESTEMUNHAL</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Procedimentos da oitiva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66</a:t>
            </a:r>
            <a:endParaRPr lang="pt-BR" sz="900" noProof="0" dirty="0"/>
          </a:p>
        </p:txBody>
      </p:sp>
      <p:sp>
        <p:nvSpPr>
          <p:cNvPr id="7" name="Shape 4"/>
          <p:cNvSpPr/>
          <p:nvPr/>
        </p:nvSpPr>
        <p:spPr>
          <a:xfrm>
            <a:off x="566928" y="1783080"/>
            <a:ext cx="3517392" cy="1883664"/>
          </a:xfrm>
          <a:prstGeom prst="roundRect">
            <a:avLst>
              <a:gd name="adj" fmla="val 4369"/>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04672" y="2002536"/>
            <a:ext cx="420624" cy="420624"/>
          </a:xfrm>
          <a:prstGeom prst="ellipse">
            <a:avLst/>
          </a:prstGeom>
          <a:solidFill>
            <a:srgbClr val="26348C"/>
          </a:solidFill>
          <a:ln/>
        </p:spPr>
        <p:txBody>
          <a:bodyPr/>
          <a:lstStyle/>
          <a:p>
            <a:endParaRPr lang="pt-BR" sz="1400" noProof="0" dirty="0"/>
          </a:p>
        </p:txBody>
      </p:sp>
      <p:pic>
        <p:nvPicPr>
          <p:cNvPr id="9" name="Image 1" descr="icons/idcard_w.png"/>
          <p:cNvPicPr>
            <a:picLocks noChangeAspect="1"/>
          </p:cNvPicPr>
          <p:nvPr/>
        </p:nvPicPr>
        <p:blipFill>
          <a:blip r:embed="rId3"/>
          <a:stretch>
            <a:fillRect/>
          </a:stretch>
        </p:blipFill>
        <p:spPr>
          <a:xfrm>
            <a:off x="909828" y="2107692"/>
            <a:ext cx="210312" cy="210312"/>
          </a:xfrm>
          <a:prstGeom prst="rect">
            <a:avLst/>
          </a:prstGeom>
        </p:spPr>
      </p:pic>
      <p:sp>
        <p:nvSpPr>
          <p:cNvPr id="10" name="Text 6"/>
          <p:cNvSpPr/>
          <p:nvPr/>
        </p:nvSpPr>
        <p:spPr>
          <a:xfrm>
            <a:off x="804672" y="2551176"/>
            <a:ext cx="3060192" cy="9875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Identificação</a:t>
            </a:r>
            <a:endParaRPr lang="pt-BR" sz="1400" noProof="0" dirty="0"/>
          </a:p>
        </p:txBody>
      </p:sp>
      <p:sp>
        <p:nvSpPr>
          <p:cNvPr id="11" name="Shape 7"/>
          <p:cNvSpPr/>
          <p:nvPr/>
        </p:nvSpPr>
        <p:spPr>
          <a:xfrm>
            <a:off x="4340352" y="1783080"/>
            <a:ext cx="3517392" cy="1883664"/>
          </a:xfrm>
          <a:prstGeom prst="roundRect">
            <a:avLst>
              <a:gd name="adj" fmla="val 4369"/>
            </a:avLst>
          </a:prstGeom>
          <a:solidFill>
            <a:srgbClr val="F1F2F8"/>
          </a:solidFill>
          <a:ln w="9525">
            <a:solidFill>
              <a:srgbClr val="D8DAE8"/>
            </a:solidFill>
            <a:prstDash val="solid"/>
          </a:ln>
        </p:spPr>
        <p:txBody>
          <a:bodyPr/>
          <a:lstStyle/>
          <a:p>
            <a:endParaRPr lang="pt-BR" sz="1400" noProof="0" dirty="0"/>
          </a:p>
        </p:txBody>
      </p:sp>
      <p:sp>
        <p:nvSpPr>
          <p:cNvPr id="12" name="Shape 8"/>
          <p:cNvSpPr/>
          <p:nvPr/>
        </p:nvSpPr>
        <p:spPr>
          <a:xfrm>
            <a:off x="4578096" y="2002536"/>
            <a:ext cx="420624" cy="420624"/>
          </a:xfrm>
          <a:prstGeom prst="ellipse">
            <a:avLst/>
          </a:prstGeom>
          <a:solidFill>
            <a:srgbClr val="E7A71F"/>
          </a:solidFill>
          <a:ln/>
        </p:spPr>
        <p:txBody>
          <a:bodyPr/>
          <a:lstStyle/>
          <a:p>
            <a:endParaRPr lang="pt-BR" sz="1400" noProof="0" dirty="0"/>
          </a:p>
        </p:txBody>
      </p:sp>
      <p:pic>
        <p:nvPicPr>
          <p:cNvPr id="13" name="Image 2" descr="icons/usertie_w.png"/>
          <p:cNvPicPr>
            <a:picLocks noChangeAspect="1"/>
          </p:cNvPicPr>
          <p:nvPr/>
        </p:nvPicPr>
        <p:blipFill>
          <a:blip r:embed="rId4"/>
          <a:stretch>
            <a:fillRect/>
          </a:stretch>
        </p:blipFill>
        <p:spPr>
          <a:xfrm>
            <a:off x="4683252" y="2107692"/>
            <a:ext cx="210312" cy="210312"/>
          </a:xfrm>
          <a:prstGeom prst="rect">
            <a:avLst/>
          </a:prstGeom>
        </p:spPr>
      </p:pic>
      <p:sp>
        <p:nvSpPr>
          <p:cNvPr id="14" name="Text 9"/>
          <p:cNvSpPr/>
          <p:nvPr/>
        </p:nvSpPr>
        <p:spPr>
          <a:xfrm>
            <a:off x="4578096" y="2551176"/>
            <a:ext cx="3060192" cy="9875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Advogado da testemunha</a:t>
            </a:r>
            <a:endParaRPr lang="pt-BR" sz="1400" noProof="0" dirty="0"/>
          </a:p>
        </p:txBody>
      </p:sp>
      <p:sp>
        <p:nvSpPr>
          <p:cNvPr id="15" name="Shape 10"/>
          <p:cNvSpPr/>
          <p:nvPr/>
        </p:nvSpPr>
        <p:spPr>
          <a:xfrm>
            <a:off x="8113776" y="1783080"/>
            <a:ext cx="3517392" cy="1883664"/>
          </a:xfrm>
          <a:prstGeom prst="roundRect">
            <a:avLst>
              <a:gd name="adj" fmla="val 4369"/>
            </a:avLst>
          </a:prstGeom>
          <a:solidFill>
            <a:srgbClr val="F1F2F8"/>
          </a:solidFill>
          <a:ln w="9525">
            <a:solidFill>
              <a:srgbClr val="D8DAE8"/>
            </a:solidFill>
            <a:prstDash val="solid"/>
          </a:ln>
        </p:spPr>
        <p:txBody>
          <a:bodyPr/>
          <a:lstStyle/>
          <a:p>
            <a:endParaRPr lang="pt-BR" sz="1400" noProof="0" dirty="0"/>
          </a:p>
        </p:txBody>
      </p:sp>
      <p:sp>
        <p:nvSpPr>
          <p:cNvPr id="16" name="Shape 11"/>
          <p:cNvSpPr/>
          <p:nvPr/>
        </p:nvSpPr>
        <p:spPr>
          <a:xfrm>
            <a:off x="8351520" y="2002536"/>
            <a:ext cx="420624" cy="420624"/>
          </a:xfrm>
          <a:prstGeom prst="ellipse">
            <a:avLst/>
          </a:prstGeom>
          <a:solidFill>
            <a:srgbClr val="901F4D"/>
          </a:solidFill>
          <a:ln/>
        </p:spPr>
        <p:txBody>
          <a:bodyPr/>
          <a:lstStyle/>
          <a:p>
            <a:endParaRPr lang="pt-BR" sz="1400" noProof="0" dirty="0"/>
          </a:p>
        </p:txBody>
      </p:sp>
      <p:pic>
        <p:nvPicPr>
          <p:cNvPr id="17" name="Image 3" descr="icons/ban_w.png"/>
          <p:cNvPicPr>
            <a:picLocks noChangeAspect="1"/>
          </p:cNvPicPr>
          <p:nvPr/>
        </p:nvPicPr>
        <p:blipFill>
          <a:blip r:embed="rId5"/>
          <a:stretch>
            <a:fillRect/>
          </a:stretch>
        </p:blipFill>
        <p:spPr>
          <a:xfrm>
            <a:off x="8456676" y="2107692"/>
            <a:ext cx="210312" cy="210312"/>
          </a:xfrm>
          <a:prstGeom prst="rect">
            <a:avLst/>
          </a:prstGeom>
        </p:spPr>
      </p:pic>
      <p:sp>
        <p:nvSpPr>
          <p:cNvPr id="18" name="Text 12"/>
          <p:cNvSpPr/>
          <p:nvPr/>
        </p:nvSpPr>
        <p:spPr>
          <a:xfrm>
            <a:off x="8351520" y="2551176"/>
            <a:ext cx="3060192" cy="9875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Hipóteses de impedimento e suspeição</a:t>
            </a:r>
            <a:endParaRPr lang="pt-BR" sz="1400" noProof="0" dirty="0"/>
          </a:p>
        </p:txBody>
      </p:sp>
      <p:sp>
        <p:nvSpPr>
          <p:cNvPr id="19" name="Shape 13"/>
          <p:cNvSpPr/>
          <p:nvPr/>
        </p:nvSpPr>
        <p:spPr>
          <a:xfrm>
            <a:off x="566928" y="3922776"/>
            <a:ext cx="3517392" cy="1883664"/>
          </a:xfrm>
          <a:prstGeom prst="roundRect">
            <a:avLst>
              <a:gd name="adj" fmla="val 4369"/>
            </a:avLst>
          </a:prstGeom>
          <a:solidFill>
            <a:srgbClr val="F1F2F8"/>
          </a:solidFill>
          <a:ln w="9525">
            <a:solidFill>
              <a:srgbClr val="D8DAE8"/>
            </a:solidFill>
            <a:prstDash val="solid"/>
          </a:ln>
        </p:spPr>
        <p:txBody>
          <a:bodyPr/>
          <a:lstStyle/>
          <a:p>
            <a:endParaRPr lang="pt-BR" sz="1400" noProof="0" dirty="0"/>
          </a:p>
        </p:txBody>
      </p:sp>
      <p:sp>
        <p:nvSpPr>
          <p:cNvPr id="20" name="Shape 14"/>
          <p:cNvSpPr/>
          <p:nvPr/>
        </p:nvSpPr>
        <p:spPr>
          <a:xfrm>
            <a:off x="804672" y="4142232"/>
            <a:ext cx="420624" cy="420624"/>
          </a:xfrm>
          <a:prstGeom prst="ellipse">
            <a:avLst/>
          </a:prstGeom>
          <a:solidFill>
            <a:srgbClr val="C21819"/>
          </a:solidFill>
          <a:ln/>
        </p:spPr>
        <p:txBody>
          <a:bodyPr/>
          <a:lstStyle/>
          <a:p>
            <a:endParaRPr lang="pt-BR" sz="1400" noProof="0" dirty="0"/>
          </a:p>
        </p:txBody>
      </p:sp>
      <p:pic>
        <p:nvPicPr>
          <p:cNvPr id="21" name="Image 4" descr="icons/hand_w.png"/>
          <p:cNvPicPr>
            <a:picLocks noChangeAspect="1"/>
          </p:cNvPicPr>
          <p:nvPr/>
        </p:nvPicPr>
        <p:blipFill>
          <a:blip r:embed="rId6"/>
          <a:stretch>
            <a:fillRect/>
          </a:stretch>
        </p:blipFill>
        <p:spPr>
          <a:xfrm>
            <a:off x="909828" y="4247388"/>
            <a:ext cx="210312" cy="210312"/>
          </a:xfrm>
          <a:prstGeom prst="rect">
            <a:avLst/>
          </a:prstGeom>
        </p:spPr>
      </p:pic>
      <p:sp>
        <p:nvSpPr>
          <p:cNvPr id="22" name="Text 15"/>
          <p:cNvSpPr/>
          <p:nvPr/>
        </p:nvSpPr>
        <p:spPr>
          <a:xfrm>
            <a:off x="804672" y="4690872"/>
            <a:ext cx="3060192" cy="9875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Contradita</a:t>
            </a:r>
            <a:endParaRPr lang="pt-BR" sz="1400" noProof="0" dirty="0"/>
          </a:p>
        </p:txBody>
      </p:sp>
      <p:sp>
        <p:nvSpPr>
          <p:cNvPr id="23" name="Shape 16"/>
          <p:cNvSpPr/>
          <p:nvPr/>
        </p:nvSpPr>
        <p:spPr>
          <a:xfrm>
            <a:off x="4340352" y="3922776"/>
            <a:ext cx="3517392" cy="1883664"/>
          </a:xfrm>
          <a:prstGeom prst="roundRect">
            <a:avLst>
              <a:gd name="adj" fmla="val 4369"/>
            </a:avLst>
          </a:prstGeom>
          <a:solidFill>
            <a:srgbClr val="F1F2F8"/>
          </a:solidFill>
          <a:ln w="9525">
            <a:solidFill>
              <a:srgbClr val="D8DAE8"/>
            </a:solidFill>
            <a:prstDash val="solid"/>
          </a:ln>
        </p:spPr>
        <p:txBody>
          <a:bodyPr/>
          <a:lstStyle/>
          <a:p>
            <a:endParaRPr lang="pt-BR" sz="1400" noProof="0" dirty="0"/>
          </a:p>
        </p:txBody>
      </p:sp>
      <p:sp>
        <p:nvSpPr>
          <p:cNvPr id="24" name="Shape 17"/>
          <p:cNvSpPr/>
          <p:nvPr/>
        </p:nvSpPr>
        <p:spPr>
          <a:xfrm>
            <a:off x="4578096" y="4142232"/>
            <a:ext cx="420624" cy="420624"/>
          </a:xfrm>
          <a:prstGeom prst="ellipse">
            <a:avLst/>
          </a:prstGeom>
          <a:solidFill>
            <a:srgbClr val="1B2260"/>
          </a:solidFill>
          <a:ln/>
        </p:spPr>
        <p:txBody>
          <a:bodyPr/>
          <a:lstStyle/>
          <a:p>
            <a:endParaRPr lang="pt-BR" sz="1400" noProof="0" dirty="0"/>
          </a:p>
        </p:txBody>
      </p:sp>
      <p:pic>
        <p:nvPicPr>
          <p:cNvPr id="25" name="Image 5" descr="icons/check_w.png"/>
          <p:cNvPicPr>
            <a:picLocks noChangeAspect="1"/>
          </p:cNvPicPr>
          <p:nvPr/>
        </p:nvPicPr>
        <p:blipFill>
          <a:blip r:embed="rId7"/>
          <a:stretch>
            <a:fillRect/>
          </a:stretch>
        </p:blipFill>
        <p:spPr>
          <a:xfrm>
            <a:off x="4683252" y="4247388"/>
            <a:ext cx="210312" cy="210312"/>
          </a:xfrm>
          <a:prstGeom prst="rect">
            <a:avLst/>
          </a:prstGeom>
        </p:spPr>
      </p:pic>
      <p:sp>
        <p:nvSpPr>
          <p:cNvPr id="26" name="Text 18"/>
          <p:cNvSpPr/>
          <p:nvPr/>
        </p:nvSpPr>
        <p:spPr>
          <a:xfrm>
            <a:off x="4578096" y="4690872"/>
            <a:ext cx="3060192" cy="9875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Compromisso com a verdade</a:t>
            </a:r>
            <a:endParaRPr lang="pt-BR" sz="1400" noProof="0" dirty="0"/>
          </a:p>
        </p:txBody>
      </p:sp>
      <p:pic>
        <p:nvPicPr>
          <p:cNvPr id="28" name="Imagem 27">
            <a:extLst>
              <a:ext uri="{FF2B5EF4-FFF2-40B4-BE49-F238E27FC236}">
                <a16:creationId xmlns:a16="http://schemas.microsoft.com/office/drawing/2014/main" id="{1CA4A927-DD64-EABD-34C4-EADD43A67613}"/>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0" name="Imagem 29">
            <a:extLst>
              <a:ext uri="{FF2B5EF4-FFF2-40B4-BE49-F238E27FC236}">
                <a16:creationId xmlns:a16="http://schemas.microsoft.com/office/drawing/2014/main" id="{C949D7D6-D3EC-6D9E-B2B3-85E394138733}"/>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2" name="Imagem 31">
            <a:extLst>
              <a:ext uri="{FF2B5EF4-FFF2-40B4-BE49-F238E27FC236}">
                <a16:creationId xmlns:a16="http://schemas.microsoft.com/office/drawing/2014/main" id="{5527B678-E125-F505-2F79-FF9A51F2FFE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 6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 • PROVA TESTEMUNHAL</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Cuidados em casos de assédio ou discriminação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67</a:t>
            </a:r>
            <a:endParaRPr lang="pt-BR" sz="900" noProof="0" dirty="0"/>
          </a:p>
        </p:txBody>
      </p:sp>
      <p:sp>
        <p:nvSpPr>
          <p:cNvPr id="7" name="Shape 4"/>
          <p:cNvSpPr/>
          <p:nvPr/>
        </p:nvSpPr>
        <p:spPr>
          <a:xfrm>
            <a:off x="822960" y="1581267"/>
            <a:ext cx="457200" cy="457200"/>
          </a:xfrm>
          <a:prstGeom prst="ellipse">
            <a:avLst/>
          </a:prstGeom>
          <a:solidFill>
            <a:srgbClr val="26348C"/>
          </a:solidFill>
          <a:ln/>
        </p:spPr>
        <p:txBody>
          <a:bodyPr/>
          <a:lstStyle/>
          <a:p>
            <a:endParaRPr lang="pt-BR" sz="1400" noProof="0" dirty="0"/>
          </a:p>
        </p:txBody>
      </p:sp>
      <p:pic>
        <p:nvPicPr>
          <p:cNvPr id="8" name="Image 1" descr="icons/eye_w.png"/>
          <p:cNvPicPr>
            <a:picLocks noChangeAspect="1"/>
          </p:cNvPicPr>
          <p:nvPr/>
        </p:nvPicPr>
        <p:blipFill>
          <a:blip r:embed="rId3"/>
          <a:stretch>
            <a:fillRect/>
          </a:stretch>
        </p:blipFill>
        <p:spPr>
          <a:xfrm>
            <a:off x="932688" y="1690995"/>
            <a:ext cx="237744" cy="237744"/>
          </a:xfrm>
          <a:prstGeom prst="rect">
            <a:avLst/>
          </a:prstGeom>
        </p:spPr>
      </p:pic>
      <p:sp>
        <p:nvSpPr>
          <p:cNvPr id="9" name="Text 5"/>
          <p:cNvSpPr/>
          <p:nvPr/>
        </p:nvSpPr>
        <p:spPr>
          <a:xfrm>
            <a:off x="1536192" y="1609344"/>
            <a:ext cx="9966960" cy="93268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Em regra, o servidor processado tem o direito de acompanhar todos os procedimentos do PAD – o que inclui estar presente no momento da oitiva das testemunhas.</a:t>
            </a:r>
            <a:endParaRPr lang="pt-BR" sz="1400" noProof="0" dirty="0"/>
          </a:p>
        </p:txBody>
      </p:sp>
      <p:sp>
        <p:nvSpPr>
          <p:cNvPr id="10" name="Shape 6"/>
          <p:cNvSpPr/>
          <p:nvPr/>
        </p:nvSpPr>
        <p:spPr>
          <a:xfrm>
            <a:off x="822960" y="2733411"/>
            <a:ext cx="457200" cy="457200"/>
          </a:xfrm>
          <a:prstGeom prst="ellipse">
            <a:avLst/>
          </a:prstGeom>
          <a:solidFill>
            <a:srgbClr val="C21819"/>
          </a:solidFill>
          <a:ln/>
        </p:spPr>
        <p:txBody>
          <a:bodyPr/>
          <a:lstStyle/>
          <a:p>
            <a:endParaRPr lang="pt-BR" sz="1400" noProof="0" dirty="0"/>
          </a:p>
        </p:txBody>
      </p:sp>
      <p:pic>
        <p:nvPicPr>
          <p:cNvPr id="11" name="Image 2" descr="icons/usershield_w.png"/>
          <p:cNvPicPr>
            <a:picLocks noChangeAspect="1"/>
          </p:cNvPicPr>
          <p:nvPr/>
        </p:nvPicPr>
        <p:blipFill>
          <a:blip r:embed="rId4"/>
          <a:stretch>
            <a:fillRect/>
          </a:stretch>
        </p:blipFill>
        <p:spPr>
          <a:xfrm>
            <a:off x="932688" y="2843139"/>
            <a:ext cx="237744" cy="237744"/>
          </a:xfrm>
          <a:prstGeom prst="rect">
            <a:avLst/>
          </a:prstGeom>
        </p:spPr>
      </p:pic>
      <p:sp>
        <p:nvSpPr>
          <p:cNvPr id="12" name="Text 7"/>
          <p:cNvSpPr/>
          <p:nvPr/>
        </p:nvSpPr>
        <p:spPr>
          <a:xfrm>
            <a:off x="1536192" y="2761488"/>
            <a:ext cx="9966960" cy="93268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Todavia, em casos de assédio moral, assédio sexual ou discriminação, a vítima não deve ser colocada em mesmo ambiente que o suposto servidor infrator, ainda que por videoconferência.</a:t>
            </a:r>
            <a:endParaRPr lang="pt-BR" sz="1400" noProof="0" dirty="0"/>
          </a:p>
        </p:txBody>
      </p:sp>
      <p:sp>
        <p:nvSpPr>
          <p:cNvPr id="13" name="Shape 8"/>
          <p:cNvSpPr/>
          <p:nvPr/>
        </p:nvSpPr>
        <p:spPr>
          <a:xfrm>
            <a:off x="822960" y="3885555"/>
            <a:ext cx="457200" cy="457200"/>
          </a:xfrm>
          <a:prstGeom prst="ellipse">
            <a:avLst/>
          </a:prstGeom>
          <a:solidFill>
            <a:srgbClr val="901F4D"/>
          </a:solidFill>
          <a:ln/>
        </p:spPr>
        <p:txBody>
          <a:bodyPr/>
          <a:lstStyle/>
          <a:p>
            <a:endParaRPr lang="pt-BR" sz="1400" noProof="0" dirty="0"/>
          </a:p>
        </p:txBody>
      </p:sp>
      <p:pic>
        <p:nvPicPr>
          <p:cNvPr id="14" name="Image 3" descr="icons/heart_w.png"/>
          <p:cNvPicPr>
            <a:picLocks noChangeAspect="1"/>
          </p:cNvPicPr>
          <p:nvPr/>
        </p:nvPicPr>
        <p:blipFill>
          <a:blip r:embed="rId5"/>
          <a:stretch>
            <a:fillRect/>
          </a:stretch>
        </p:blipFill>
        <p:spPr>
          <a:xfrm>
            <a:off x="932688" y="3995283"/>
            <a:ext cx="237744" cy="237744"/>
          </a:xfrm>
          <a:prstGeom prst="rect">
            <a:avLst/>
          </a:prstGeom>
        </p:spPr>
      </p:pic>
      <p:sp>
        <p:nvSpPr>
          <p:cNvPr id="15" name="Text 9"/>
          <p:cNvSpPr/>
          <p:nvPr/>
        </p:nvSpPr>
        <p:spPr>
          <a:xfrm>
            <a:off x="1536192" y="3913632"/>
            <a:ext cx="9966960" cy="93268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Recomenda-se a adoção de acolhimento especial, com a presença de psicólogo, se possível, e o acompanhamento apenas do procurador, com posterior disponibilização do vídeo da oitiva ao servidor processado.</a:t>
            </a:r>
            <a:endParaRPr lang="pt-BR" sz="1400" noProof="0" dirty="0"/>
          </a:p>
        </p:txBody>
      </p:sp>
      <p:sp>
        <p:nvSpPr>
          <p:cNvPr id="16" name="Shape 10"/>
          <p:cNvSpPr/>
          <p:nvPr/>
        </p:nvSpPr>
        <p:spPr>
          <a:xfrm>
            <a:off x="822960" y="5037699"/>
            <a:ext cx="457200" cy="457200"/>
          </a:xfrm>
          <a:prstGeom prst="ellipse">
            <a:avLst/>
          </a:prstGeom>
          <a:solidFill>
            <a:srgbClr val="E7A71F"/>
          </a:solidFill>
          <a:ln/>
        </p:spPr>
        <p:txBody>
          <a:bodyPr/>
          <a:lstStyle/>
          <a:p>
            <a:endParaRPr lang="pt-BR" sz="1400" noProof="0" dirty="0"/>
          </a:p>
        </p:txBody>
      </p:sp>
      <p:pic>
        <p:nvPicPr>
          <p:cNvPr id="17" name="Image 4" descr="icons/video_w.png"/>
          <p:cNvPicPr>
            <a:picLocks noChangeAspect="1"/>
          </p:cNvPicPr>
          <p:nvPr/>
        </p:nvPicPr>
        <p:blipFill>
          <a:blip r:embed="rId6"/>
          <a:stretch>
            <a:fillRect/>
          </a:stretch>
        </p:blipFill>
        <p:spPr>
          <a:xfrm>
            <a:off x="932688" y="5147427"/>
            <a:ext cx="237744" cy="237744"/>
          </a:xfrm>
          <a:prstGeom prst="rect">
            <a:avLst/>
          </a:prstGeom>
        </p:spPr>
      </p:pic>
      <p:sp>
        <p:nvSpPr>
          <p:cNvPr id="18" name="Text 11"/>
          <p:cNvSpPr/>
          <p:nvPr/>
        </p:nvSpPr>
        <p:spPr>
          <a:xfrm>
            <a:off x="1536192" y="5065776"/>
            <a:ext cx="9966960" cy="932688"/>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Sem procurador: pode-se adotar o procedimento anterior ou o servidor pode participar por videoconferência, mantendo câmera e microfone desligados, de modo a não interferir na oitiva.</a:t>
            </a:r>
            <a:endParaRPr lang="pt-BR" sz="1400" noProof="0" dirty="0"/>
          </a:p>
        </p:txBody>
      </p:sp>
      <p:pic>
        <p:nvPicPr>
          <p:cNvPr id="20" name="Imagem 19">
            <a:extLst>
              <a:ext uri="{FF2B5EF4-FFF2-40B4-BE49-F238E27FC236}">
                <a16:creationId xmlns:a16="http://schemas.microsoft.com/office/drawing/2014/main" id="{D994676A-7D1C-9FB3-28E9-F28A61059818}"/>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82B2A067-D3B1-6919-A00E-293BC3A6A988}"/>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6D4005B3-B07E-4F81-58F8-F61DD105D304}"/>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 6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Provas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68</a:t>
            </a:r>
            <a:endParaRPr lang="pt-BR" sz="900" noProof="0" dirty="0"/>
          </a:p>
        </p:txBody>
      </p:sp>
      <p:sp>
        <p:nvSpPr>
          <p:cNvPr id="7" name="Shape 4"/>
          <p:cNvSpPr/>
          <p:nvPr/>
        </p:nvSpPr>
        <p:spPr>
          <a:xfrm>
            <a:off x="822960" y="1764147"/>
            <a:ext cx="530352" cy="530352"/>
          </a:xfrm>
          <a:prstGeom prst="ellipse">
            <a:avLst/>
          </a:prstGeom>
          <a:solidFill>
            <a:srgbClr val="6C7093"/>
          </a:solidFill>
          <a:ln/>
        </p:spPr>
        <p:txBody>
          <a:bodyPr/>
          <a:lstStyle/>
          <a:p>
            <a:endParaRPr lang="pt-BR" noProof="0" dirty="0"/>
          </a:p>
        </p:txBody>
      </p:sp>
      <p:pic>
        <p:nvPicPr>
          <p:cNvPr id="8" name="Image 1" descr="icons/timescircle_w.png"/>
          <p:cNvPicPr>
            <a:picLocks noChangeAspect="1"/>
          </p:cNvPicPr>
          <p:nvPr/>
        </p:nvPicPr>
        <p:blipFill>
          <a:blip r:embed="rId3"/>
          <a:stretch>
            <a:fillRect/>
          </a:stretch>
        </p:blipFill>
        <p:spPr>
          <a:xfrm>
            <a:off x="950244" y="1891431"/>
            <a:ext cx="275783" cy="275783"/>
          </a:xfrm>
          <a:prstGeom prst="rect">
            <a:avLst/>
          </a:prstGeom>
        </p:spPr>
      </p:pic>
      <p:sp>
        <p:nvSpPr>
          <p:cNvPr id="9" name="Text 5"/>
          <p:cNvSpPr/>
          <p:nvPr/>
        </p:nvSpPr>
        <p:spPr>
          <a:xfrm>
            <a:off x="1609344" y="1773936"/>
            <a:ext cx="980236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Provas desnecessárias</a:t>
            </a:r>
            <a:endParaRPr lang="pt-BR" sz="1500" noProof="0" dirty="0"/>
          </a:p>
        </p:txBody>
      </p:sp>
      <p:sp>
        <p:nvSpPr>
          <p:cNvPr id="10" name="Text 6"/>
          <p:cNvSpPr/>
          <p:nvPr/>
        </p:nvSpPr>
        <p:spPr>
          <a:xfrm>
            <a:off x="1609344" y="2048256"/>
            <a:ext cx="980236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Art. 45, § 2º, da LCE 491/2010.</a:t>
            </a:r>
            <a:endParaRPr lang="pt-BR" sz="1250" noProof="0" dirty="0"/>
          </a:p>
        </p:txBody>
      </p:sp>
      <p:sp>
        <p:nvSpPr>
          <p:cNvPr id="11" name="Shape 7"/>
          <p:cNvSpPr/>
          <p:nvPr/>
        </p:nvSpPr>
        <p:spPr>
          <a:xfrm>
            <a:off x="822960" y="3044307"/>
            <a:ext cx="530352" cy="530352"/>
          </a:xfrm>
          <a:prstGeom prst="ellipse">
            <a:avLst/>
          </a:prstGeom>
          <a:solidFill>
            <a:srgbClr val="26348C"/>
          </a:solidFill>
          <a:ln/>
        </p:spPr>
        <p:txBody>
          <a:bodyPr/>
          <a:lstStyle/>
          <a:p>
            <a:endParaRPr lang="pt-BR" noProof="0" dirty="0"/>
          </a:p>
        </p:txBody>
      </p:sp>
      <p:pic>
        <p:nvPicPr>
          <p:cNvPr id="12" name="Image 2" descr="icons/exchange_w.png"/>
          <p:cNvPicPr>
            <a:picLocks noChangeAspect="1"/>
          </p:cNvPicPr>
          <p:nvPr/>
        </p:nvPicPr>
        <p:blipFill>
          <a:blip r:embed="rId4"/>
          <a:stretch>
            <a:fillRect/>
          </a:stretch>
        </p:blipFill>
        <p:spPr>
          <a:xfrm>
            <a:off x="950244" y="3171591"/>
            <a:ext cx="275783" cy="275783"/>
          </a:xfrm>
          <a:prstGeom prst="rect">
            <a:avLst/>
          </a:prstGeom>
        </p:spPr>
      </p:pic>
      <p:sp>
        <p:nvSpPr>
          <p:cNvPr id="13" name="Text 8"/>
          <p:cNvSpPr/>
          <p:nvPr/>
        </p:nvSpPr>
        <p:spPr>
          <a:xfrm>
            <a:off x="1609344" y="3054096"/>
            <a:ext cx="980236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Prova emprestada</a:t>
            </a:r>
            <a:endParaRPr lang="pt-BR" sz="1500" noProof="0" dirty="0"/>
          </a:p>
        </p:txBody>
      </p:sp>
      <p:sp>
        <p:nvSpPr>
          <p:cNvPr id="14" name="Text 9"/>
          <p:cNvSpPr/>
          <p:nvPr/>
        </p:nvSpPr>
        <p:spPr>
          <a:xfrm>
            <a:off x="1609344" y="3328416"/>
            <a:ext cx="980236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Art. 44, p. único, da LCE 491/2010 e Súmula 591/STJ — PAD × PAD • PAD × PAR • PAD × Processo Judicial.</a:t>
            </a:r>
            <a:endParaRPr lang="pt-BR" sz="1250" noProof="0" dirty="0"/>
          </a:p>
        </p:txBody>
      </p:sp>
      <p:sp>
        <p:nvSpPr>
          <p:cNvPr id="15" name="Shape 10"/>
          <p:cNvSpPr/>
          <p:nvPr/>
        </p:nvSpPr>
        <p:spPr>
          <a:xfrm>
            <a:off x="822960" y="4324467"/>
            <a:ext cx="530352" cy="530352"/>
          </a:xfrm>
          <a:prstGeom prst="ellipse">
            <a:avLst/>
          </a:prstGeom>
          <a:solidFill>
            <a:srgbClr val="C21819"/>
          </a:solidFill>
          <a:ln/>
        </p:spPr>
        <p:txBody>
          <a:bodyPr/>
          <a:lstStyle/>
          <a:p>
            <a:endParaRPr lang="pt-BR" noProof="0" dirty="0"/>
          </a:p>
        </p:txBody>
      </p:sp>
      <p:pic>
        <p:nvPicPr>
          <p:cNvPr id="16" name="Image 3" descr="icons/ban_w.png"/>
          <p:cNvPicPr>
            <a:picLocks noChangeAspect="1"/>
          </p:cNvPicPr>
          <p:nvPr/>
        </p:nvPicPr>
        <p:blipFill>
          <a:blip r:embed="rId5"/>
          <a:stretch>
            <a:fillRect/>
          </a:stretch>
        </p:blipFill>
        <p:spPr>
          <a:xfrm>
            <a:off x="950244" y="4451751"/>
            <a:ext cx="275783" cy="275783"/>
          </a:xfrm>
          <a:prstGeom prst="rect">
            <a:avLst/>
          </a:prstGeom>
        </p:spPr>
      </p:pic>
      <p:sp>
        <p:nvSpPr>
          <p:cNvPr id="17" name="Text 11"/>
          <p:cNvSpPr/>
          <p:nvPr/>
        </p:nvSpPr>
        <p:spPr>
          <a:xfrm>
            <a:off x="1609344" y="4334256"/>
            <a:ext cx="9802368" cy="292608"/>
          </a:xfrm>
          <a:prstGeom prst="rect">
            <a:avLst/>
          </a:prstGeom>
          <a:noFill/>
          <a:ln/>
        </p:spPr>
        <p:txBody>
          <a:bodyPr wrap="square" lIns="0" tIns="0" rIns="0" bIns="0" rtlCol="0" anchor="ctr"/>
          <a:lstStyle/>
          <a:p>
            <a:pPr marL="0" indent="0">
              <a:buNone/>
            </a:pPr>
            <a:r>
              <a:rPr lang="pt-BR" sz="1500" b="1" noProof="0" dirty="0">
                <a:solidFill>
                  <a:srgbClr val="23264A"/>
                </a:solidFill>
                <a:latin typeface="Arial" pitchFamily="34" charset="0"/>
                <a:ea typeface="Arial" pitchFamily="34" charset="-122"/>
                <a:cs typeface="Arial" pitchFamily="34" charset="-120"/>
              </a:rPr>
              <a:t>Prova ilícita</a:t>
            </a:r>
            <a:endParaRPr lang="pt-BR" sz="1500" noProof="0" dirty="0"/>
          </a:p>
        </p:txBody>
      </p:sp>
      <p:sp>
        <p:nvSpPr>
          <p:cNvPr id="18" name="Text 12"/>
          <p:cNvSpPr/>
          <p:nvPr/>
        </p:nvSpPr>
        <p:spPr>
          <a:xfrm>
            <a:off x="1609344" y="4608576"/>
            <a:ext cx="9802368" cy="731520"/>
          </a:xfrm>
          <a:prstGeom prst="rect">
            <a:avLst/>
          </a:prstGeom>
          <a:noFill/>
          <a:ln/>
        </p:spPr>
        <p:txBody>
          <a:bodyPr wrap="square" lIns="0" tIns="0" rIns="0" bIns="0" rtlCol="0" anchor="t"/>
          <a:lstStyle/>
          <a:p>
            <a:pPr marL="0" indent="0">
              <a:buNone/>
            </a:pPr>
            <a:r>
              <a:rPr lang="pt-BR" sz="1250" noProof="0" dirty="0">
                <a:solidFill>
                  <a:srgbClr val="23264A"/>
                </a:solidFill>
                <a:latin typeface="Calibri" pitchFamily="34" charset="0"/>
                <a:ea typeface="Calibri" pitchFamily="34" charset="-122"/>
                <a:cs typeface="Calibri" pitchFamily="34" charset="-120"/>
              </a:rPr>
              <a:t>Inadmissível.</a:t>
            </a:r>
            <a:endParaRPr lang="pt-BR" sz="1250" noProof="0" dirty="0"/>
          </a:p>
        </p:txBody>
      </p:sp>
      <p:pic>
        <p:nvPicPr>
          <p:cNvPr id="20" name="Imagem 19">
            <a:extLst>
              <a:ext uri="{FF2B5EF4-FFF2-40B4-BE49-F238E27FC236}">
                <a16:creationId xmlns:a16="http://schemas.microsoft.com/office/drawing/2014/main" id="{8D57C444-912F-5102-5E15-201D3DA5DDEC}"/>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176CFAAF-7C72-DC8C-AAA6-380BC7B44D28}"/>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91582DEE-79C2-1D7A-09ED-FEB7CFF9A92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 6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Interrogatório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69</a:t>
            </a:r>
            <a:endParaRPr lang="pt-BR" sz="900" noProof="0" dirty="0"/>
          </a:p>
        </p:txBody>
      </p:sp>
      <p:sp>
        <p:nvSpPr>
          <p:cNvPr id="7" name="Shape 4"/>
          <p:cNvSpPr/>
          <p:nvPr/>
        </p:nvSpPr>
        <p:spPr>
          <a:xfrm>
            <a:off x="566928"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04672" y="2048256"/>
            <a:ext cx="420624" cy="420624"/>
          </a:xfrm>
          <a:prstGeom prst="ellipse">
            <a:avLst/>
          </a:prstGeom>
          <a:solidFill>
            <a:srgbClr val="26348C"/>
          </a:solidFill>
          <a:ln/>
        </p:spPr>
        <p:txBody>
          <a:bodyPr/>
          <a:lstStyle/>
          <a:p>
            <a:endParaRPr lang="pt-BR" sz="1400" noProof="0" dirty="0"/>
          </a:p>
        </p:txBody>
      </p:sp>
      <p:pic>
        <p:nvPicPr>
          <p:cNvPr id="9" name="Image 1" descr="icons/flag_w.png"/>
          <p:cNvPicPr>
            <a:picLocks noChangeAspect="1"/>
          </p:cNvPicPr>
          <p:nvPr/>
        </p:nvPicPr>
        <p:blipFill>
          <a:blip r:embed="rId3"/>
          <a:stretch>
            <a:fillRect/>
          </a:stretch>
        </p:blipFill>
        <p:spPr>
          <a:xfrm>
            <a:off x="909828" y="2153412"/>
            <a:ext cx="210312" cy="210312"/>
          </a:xfrm>
          <a:prstGeom prst="rect">
            <a:avLst/>
          </a:prstGeom>
        </p:spPr>
      </p:pic>
      <p:sp>
        <p:nvSpPr>
          <p:cNvPr id="10" name="Text 6"/>
          <p:cNvSpPr/>
          <p:nvPr/>
        </p:nvSpPr>
        <p:spPr>
          <a:xfrm>
            <a:off x="804672" y="2596896"/>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Sempre ao final da instrução processual.</a:t>
            </a:r>
            <a:endParaRPr lang="pt-BR" sz="1400" noProof="0" dirty="0"/>
          </a:p>
        </p:txBody>
      </p:sp>
      <p:sp>
        <p:nvSpPr>
          <p:cNvPr id="11" name="Shape 7"/>
          <p:cNvSpPr/>
          <p:nvPr/>
        </p:nvSpPr>
        <p:spPr>
          <a:xfrm>
            <a:off x="6227064" y="1828800"/>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12" name="Shape 8"/>
          <p:cNvSpPr/>
          <p:nvPr/>
        </p:nvSpPr>
        <p:spPr>
          <a:xfrm>
            <a:off x="6464808" y="2048256"/>
            <a:ext cx="420624" cy="420624"/>
          </a:xfrm>
          <a:prstGeom prst="ellipse">
            <a:avLst/>
          </a:prstGeom>
          <a:solidFill>
            <a:srgbClr val="E7A71F"/>
          </a:solidFill>
          <a:ln/>
        </p:spPr>
        <p:txBody>
          <a:bodyPr/>
          <a:lstStyle/>
          <a:p>
            <a:endParaRPr lang="pt-BR" sz="1400" noProof="0" dirty="0"/>
          </a:p>
        </p:txBody>
      </p:sp>
      <p:pic>
        <p:nvPicPr>
          <p:cNvPr id="13" name="Image 2" descr="icons/video_w.png"/>
          <p:cNvPicPr>
            <a:picLocks noChangeAspect="1"/>
          </p:cNvPicPr>
          <p:nvPr/>
        </p:nvPicPr>
        <p:blipFill>
          <a:blip r:embed="rId4"/>
          <a:stretch>
            <a:fillRect/>
          </a:stretch>
        </p:blipFill>
        <p:spPr>
          <a:xfrm>
            <a:off x="6569964" y="2153412"/>
            <a:ext cx="210312" cy="210312"/>
          </a:xfrm>
          <a:prstGeom prst="rect">
            <a:avLst/>
          </a:prstGeom>
        </p:spPr>
      </p:pic>
      <p:sp>
        <p:nvSpPr>
          <p:cNvPr id="14" name="Text 9"/>
          <p:cNvSpPr/>
          <p:nvPr/>
        </p:nvSpPr>
        <p:spPr>
          <a:xfrm>
            <a:off x="6464808" y="2596896"/>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Presencial ou por videoconferência?</a:t>
            </a:r>
            <a:endParaRPr lang="pt-BR" sz="1400" noProof="0" dirty="0"/>
          </a:p>
        </p:txBody>
      </p:sp>
      <p:sp>
        <p:nvSpPr>
          <p:cNvPr id="15" name="Shape 10"/>
          <p:cNvSpPr/>
          <p:nvPr/>
        </p:nvSpPr>
        <p:spPr>
          <a:xfrm>
            <a:off x="566928"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16" name="Shape 11"/>
          <p:cNvSpPr/>
          <p:nvPr/>
        </p:nvSpPr>
        <p:spPr>
          <a:xfrm>
            <a:off x="804672" y="4096512"/>
            <a:ext cx="420624" cy="420624"/>
          </a:xfrm>
          <a:prstGeom prst="ellipse">
            <a:avLst/>
          </a:prstGeom>
          <a:solidFill>
            <a:srgbClr val="901F4D"/>
          </a:solidFill>
          <a:ln/>
        </p:spPr>
        <p:txBody>
          <a:bodyPr/>
          <a:lstStyle/>
          <a:p>
            <a:endParaRPr lang="pt-BR" sz="1400" noProof="0" dirty="0"/>
          </a:p>
        </p:txBody>
      </p:sp>
      <p:pic>
        <p:nvPicPr>
          <p:cNvPr id="17" name="Image 3" descr="icons/users_w.png"/>
          <p:cNvPicPr>
            <a:picLocks noChangeAspect="1"/>
          </p:cNvPicPr>
          <p:nvPr/>
        </p:nvPicPr>
        <p:blipFill>
          <a:blip r:embed="rId5"/>
          <a:stretch>
            <a:fillRect/>
          </a:stretch>
        </p:blipFill>
        <p:spPr>
          <a:xfrm>
            <a:off x="909828" y="4201668"/>
            <a:ext cx="210312" cy="210312"/>
          </a:xfrm>
          <a:prstGeom prst="rect">
            <a:avLst/>
          </a:prstGeom>
        </p:spPr>
      </p:pic>
      <p:sp>
        <p:nvSpPr>
          <p:cNvPr id="18" name="Text 12"/>
          <p:cNvSpPr/>
          <p:nvPr/>
        </p:nvSpPr>
        <p:spPr>
          <a:xfrm>
            <a:off x="804672" y="4645152"/>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Mais de um acusado: oitivas separadas e possibilidade de acareação (art. 46, § 2º, da LCE 491/2010).</a:t>
            </a:r>
            <a:endParaRPr lang="pt-BR" sz="1400" noProof="0" dirty="0"/>
          </a:p>
        </p:txBody>
      </p:sp>
      <p:sp>
        <p:nvSpPr>
          <p:cNvPr id="19" name="Shape 13"/>
          <p:cNvSpPr/>
          <p:nvPr/>
        </p:nvSpPr>
        <p:spPr>
          <a:xfrm>
            <a:off x="6227064" y="3877056"/>
            <a:ext cx="5404104" cy="1792224"/>
          </a:xfrm>
          <a:prstGeom prst="roundRect">
            <a:avLst>
              <a:gd name="adj" fmla="val 4592"/>
            </a:avLst>
          </a:prstGeom>
          <a:solidFill>
            <a:srgbClr val="F1F2F8"/>
          </a:solidFill>
          <a:ln w="9525">
            <a:solidFill>
              <a:srgbClr val="D8DAE8"/>
            </a:solidFill>
            <a:prstDash val="solid"/>
          </a:ln>
        </p:spPr>
        <p:txBody>
          <a:bodyPr/>
          <a:lstStyle/>
          <a:p>
            <a:endParaRPr lang="pt-BR" sz="1400" noProof="0" dirty="0"/>
          </a:p>
        </p:txBody>
      </p:sp>
      <p:sp>
        <p:nvSpPr>
          <p:cNvPr id="20" name="Shape 14"/>
          <p:cNvSpPr/>
          <p:nvPr/>
        </p:nvSpPr>
        <p:spPr>
          <a:xfrm>
            <a:off x="6464808" y="4096512"/>
            <a:ext cx="420624" cy="420624"/>
          </a:xfrm>
          <a:prstGeom prst="ellipse">
            <a:avLst/>
          </a:prstGeom>
          <a:solidFill>
            <a:srgbClr val="C21819"/>
          </a:solidFill>
          <a:ln/>
        </p:spPr>
        <p:txBody>
          <a:bodyPr/>
          <a:lstStyle/>
          <a:p>
            <a:endParaRPr lang="pt-BR" sz="1400" noProof="0" dirty="0"/>
          </a:p>
        </p:txBody>
      </p:sp>
      <p:pic>
        <p:nvPicPr>
          <p:cNvPr id="21" name="Image 4" descr="icons/file_w.png"/>
          <p:cNvPicPr>
            <a:picLocks noChangeAspect="1"/>
          </p:cNvPicPr>
          <p:nvPr/>
        </p:nvPicPr>
        <p:blipFill>
          <a:blip r:embed="rId6"/>
          <a:stretch>
            <a:fillRect/>
          </a:stretch>
        </p:blipFill>
        <p:spPr>
          <a:xfrm>
            <a:off x="6569964" y="4201668"/>
            <a:ext cx="210312" cy="210312"/>
          </a:xfrm>
          <a:prstGeom prst="rect">
            <a:avLst/>
          </a:prstGeom>
        </p:spPr>
      </p:pic>
      <p:sp>
        <p:nvSpPr>
          <p:cNvPr id="22" name="Text 15"/>
          <p:cNvSpPr/>
          <p:nvPr/>
        </p:nvSpPr>
        <p:spPr>
          <a:xfrm>
            <a:off x="6464808" y="4645152"/>
            <a:ext cx="4946904" cy="89611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Termo de interrogatório.</a:t>
            </a:r>
            <a:endParaRPr lang="pt-BR" sz="1400" noProof="0" dirty="0"/>
          </a:p>
        </p:txBody>
      </p:sp>
      <p:pic>
        <p:nvPicPr>
          <p:cNvPr id="24" name="Imagem 23">
            <a:extLst>
              <a:ext uri="{FF2B5EF4-FFF2-40B4-BE49-F238E27FC236}">
                <a16:creationId xmlns:a16="http://schemas.microsoft.com/office/drawing/2014/main" id="{E5325A96-898A-9FBF-C383-8D9AD34C257A}"/>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6" name="Imagem 25">
            <a:extLst>
              <a:ext uri="{FF2B5EF4-FFF2-40B4-BE49-F238E27FC236}">
                <a16:creationId xmlns:a16="http://schemas.microsoft.com/office/drawing/2014/main" id="{48763323-4896-900B-48C3-4E0A12103899}"/>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8" name="Imagem 27">
            <a:extLst>
              <a:ext uri="{FF2B5EF4-FFF2-40B4-BE49-F238E27FC236}">
                <a16:creationId xmlns:a16="http://schemas.microsoft.com/office/drawing/2014/main" id="{55387C04-CF7D-22D4-9549-EA548CCF25AC}"/>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 6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Indiciação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70</a:t>
            </a:r>
            <a:endParaRPr lang="pt-BR" sz="900" noProof="0" dirty="0"/>
          </a:p>
        </p:txBody>
      </p:sp>
      <p:sp>
        <p:nvSpPr>
          <p:cNvPr id="7" name="Shape 4"/>
          <p:cNvSpPr/>
          <p:nvPr/>
        </p:nvSpPr>
        <p:spPr>
          <a:xfrm>
            <a:off x="822960" y="1863904"/>
            <a:ext cx="530352" cy="530352"/>
          </a:xfrm>
          <a:prstGeom prst="ellipse">
            <a:avLst/>
          </a:prstGeom>
          <a:solidFill>
            <a:srgbClr val="26348C"/>
          </a:solidFill>
          <a:ln/>
        </p:spPr>
        <p:txBody>
          <a:bodyPr/>
          <a:lstStyle/>
          <a:p>
            <a:endParaRPr lang="pt-BR" noProof="0" dirty="0"/>
          </a:p>
        </p:txBody>
      </p:sp>
      <p:pic>
        <p:nvPicPr>
          <p:cNvPr id="8" name="Image 1" descr="icons/target_w.png"/>
          <p:cNvPicPr>
            <a:picLocks noChangeAspect="1"/>
          </p:cNvPicPr>
          <p:nvPr/>
        </p:nvPicPr>
        <p:blipFill>
          <a:blip r:embed="rId3"/>
          <a:stretch>
            <a:fillRect/>
          </a:stretch>
        </p:blipFill>
        <p:spPr>
          <a:xfrm>
            <a:off x="950244" y="1991188"/>
            <a:ext cx="275783" cy="275783"/>
          </a:xfrm>
          <a:prstGeom prst="rect">
            <a:avLst/>
          </a:prstGeom>
        </p:spPr>
      </p:pic>
      <p:sp>
        <p:nvSpPr>
          <p:cNvPr id="9" name="Text 5"/>
          <p:cNvSpPr/>
          <p:nvPr/>
        </p:nvSpPr>
        <p:spPr>
          <a:xfrm>
            <a:off x="1609344" y="1956816"/>
            <a:ext cx="9710928" cy="292608"/>
          </a:xfrm>
          <a:prstGeom prst="rect">
            <a:avLst/>
          </a:prstGeom>
          <a:noFill/>
          <a:ln/>
        </p:spPr>
        <p:txBody>
          <a:bodyPr wrap="square" lIns="0" tIns="0" rIns="0" bIns="0" rtlCol="0" anchor="ctr"/>
          <a:lstStyle/>
          <a:p>
            <a:pPr marL="0" indent="0">
              <a:buNone/>
            </a:pPr>
            <a:r>
              <a:rPr lang="pt-BR" sz="1700" b="1" noProof="0" dirty="0">
                <a:solidFill>
                  <a:srgbClr val="23264A"/>
                </a:solidFill>
                <a:latin typeface="Arial" pitchFamily="34" charset="0"/>
                <a:ea typeface="Arial" pitchFamily="34" charset="-122"/>
                <a:cs typeface="Arial" pitchFamily="34" charset="-120"/>
              </a:rPr>
              <a:t>Delimita a acusação</a:t>
            </a:r>
            <a:endParaRPr lang="pt-BR" sz="1700" noProof="0" dirty="0"/>
          </a:p>
        </p:txBody>
      </p:sp>
      <p:sp>
        <p:nvSpPr>
          <p:cNvPr id="10" name="Text 6"/>
          <p:cNvSpPr/>
          <p:nvPr/>
        </p:nvSpPr>
        <p:spPr>
          <a:xfrm>
            <a:off x="1609344" y="2231136"/>
            <a:ext cx="9710928" cy="594360"/>
          </a:xfrm>
          <a:prstGeom prst="rect">
            <a:avLst/>
          </a:prstGeom>
          <a:noFill/>
          <a:ln/>
        </p:spPr>
        <p:txBody>
          <a:bodyPr wrap="square" lIns="0" tIns="0" rIns="0" bIns="0" rtlCol="0" anchor="t"/>
          <a:lstStyle/>
          <a:p>
            <a:pPr marL="0" indent="0">
              <a:buNone/>
            </a:pPr>
            <a:endParaRPr lang="pt-BR" sz="1200" noProof="0" dirty="0"/>
          </a:p>
        </p:txBody>
      </p:sp>
      <p:sp>
        <p:nvSpPr>
          <p:cNvPr id="11" name="Shape 7"/>
          <p:cNvSpPr/>
          <p:nvPr/>
        </p:nvSpPr>
        <p:spPr>
          <a:xfrm>
            <a:off x="822960" y="3006904"/>
            <a:ext cx="530352" cy="530352"/>
          </a:xfrm>
          <a:prstGeom prst="ellipse">
            <a:avLst/>
          </a:prstGeom>
          <a:solidFill>
            <a:srgbClr val="E7A71F"/>
          </a:solidFill>
          <a:ln/>
        </p:spPr>
        <p:txBody>
          <a:bodyPr/>
          <a:lstStyle/>
          <a:p>
            <a:endParaRPr lang="pt-BR" noProof="0" dirty="0"/>
          </a:p>
        </p:txBody>
      </p:sp>
      <p:pic>
        <p:nvPicPr>
          <p:cNvPr id="12" name="Image 2" descr="icons/balance_w.png"/>
          <p:cNvPicPr>
            <a:picLocks noChangeAspect="1"/>
          </p:cNvPicPr>
          <p:nvPr/>
        </p:nvPicPr>
        <p:blipFill>
          <a:blip r:embed="rId4"/>
          <a:stretch>
            <a:fillRect/>
          </a:stretch>
        </p:blipFill>
        <p:spPr>
          <a:xfrm>
            <a:off x="950244" y="3134188"/>
            <a:ext cx="275783" cy="275783"/>
          </a:xfrm>
          <a:prstGeom prst="rect">
            <a:avLst/>
          </a:prstGeom>
        </p:spPr>
      </p:pic>
      <p:sp>
        <p:nvSpPr>
          <p:cNvPr id="13" name="Text 8"/>
          <p:cNvSpPr/>
          <p:nvPr/>
        </p:nvSpPr>
        <p:spPr>
          <a:xfrm>
            <a:off x="1609344" y="3099816"/>
            <a:ext cx="9710928" cy="292608"/>
          </a:xfrm>
          <a:prstGeom prst="rect">
            <a:avLst/>
          </a:prstGeom>
          <a:noFill/>
          <a:ln/>
        </p:spPr>
        <p:txBody>
          <a:bodyPr wrap="square" lIns="0" tIns="0" rIns="0" bIns="0" rtlCol="0" anchor="ctr"/>
          <a:lstStyle/>
          <a:p>
            <a:pPr marL="0" indent="0">
              <a:buNone/>
            </a:pPr>
            <a:r>
              <a:rPr lang="pt-BR" sz="1700" b="1" noProof="0" dirty="0">
                <a:solidFill>
                  <a:srgbClr val="23264A"/>
                </a:solidFill>
                <a:latin typeface="Arial" pitchFamily="34" charset="0"/>
                <a:ea typeface="Arial" pitchFamily="34" charset="-122"/>
                <a:cs typeface="Arial" pitchFamily="34" charset="-120"/>
              </a:rPr>
              <a:t>Princípio </a:t>
            </a:r>
            <a:r>
              <a:rPr lang="pt-BR" sz="1700" b="1" i="1" noProof="0" dirty="0">
                <a:solidFill>
                  <a:srgbClr val="23264A"/>
                </a:solidFill>
                <a:latin typeface="Arial" pitchFamily="34" charset="0"/>
                <a:ea typeface="Arial" pitchFamily="34" charset="-122"/>
                <a:cs typeface="Arial" pitchFamily="34" charset="-120"/>
              </a:rPr>
              <a:t>in dubio pro </a:t>
            </a:r>
            <a:r>
              <a:rPr lang="pt-BR" sz="1700" b="1" i="1" noProof="0" dirty="0" err="1">
                <a:solidFill>
                  <a:srgbClr val="23264A"/>
                </a:solidFill>
                <a:latin typeface="Arial" pitchFamily="34" charset="0"/>
                <a:ea typeface="Arial" pitchFamily="34" charset="-122"/>
                <a:cs typeface="Arial" pitchFamily="34" charset="-120"/>
              </a:rPr>
              <a:t>societate</a:t>
            </a:r>
            <a:endParaRPr lang="pt-BR" sz="1700" i="1" noProof="0" dirty="0"/>
          </a:p>
        </p:txBody>
      </p:sp>
      <p:sp>
        <p:nvSpPr>
          <p:cNvPr id="14" name="Text 9"/>
          <p:cNvSpPr/>
          <p:nvPr/>
        </p:nvSpPr>
        <p:spPr>
          <a:xfrm>
            <a:off x="1609344" y="3374136"/>
            <a:ext cx="9710928" cy="594360"/>
          </a:xfrm>
          <a:prstGeom prst="rect">
            <a:avLst/>
          </a:prstGeom>
          <a:noFill/>
          <a:ln/>
        </p:spPr>
        <p:txBody>
          <a:bodyPr wrap="square" lIns="0" tIns="0" rIns="0" bIns="0" rtlCol="0" anchor="t"/>
          <a:lstStyle/>
          <a:p>
            <a:pPr marL="0" indent="0">
              <a:buNone/>
            </a:pPr>
            <a:endParaRPr lang="pt-BR" sz="1200" noProof="0" dirty="0"/>
          </a:p>
        </p:txBody>
      </p:sp>
      <p:sp>
        <p:nvSpPr>
          <p:cNvPr id="15" name="Shape 10"/>
          <p:cNvSpPr/>
          <p:nvPr/>
        </p:nvSpPr>
        <p:spPr>
          <a:xfrm>
            <a:off x="822960" y="4149904"/>
            <a:ext cx="530352" cy="530352"/>
          </a:xfrm>
          <a:prstGeom prst="ellipse">
            <a:avLst/>
          </a:prstGeom>
          <a:solidFill>
            <a:srgbClr val="C21819"/>
          </a:solidFill>
          <a:ln/>
        </p:spPr>
        <p:txBody>
          <a:bodyPr/>
          <a:lstStyle/>
          <a:p>
            <a:endParaRPr lang="pt-BR" noProof="0" dirty="0"/>
          </a:p>
        </p:txBody>
      </p:sp>
      <p:pic>
        <p:nvPicPr>
          <p:cNvPr id="16" name="Image 3" descr="icons/file_w.png"/>
          <p:cNvPicPr>
            <a:picLocks noChangeAspect="1"/>
          </p:cNvPicPr>
          <p:nvPr/>
        </p:nvPicPr>
        <p:blipFill>
          <a:blip r:embed="rId5"/>
          <a:stretch>
            <a:fillRect/>
          </a:stretch>
        </p:blipFill>
        <p:spPr>
          <a:xfrm>
            <a:off x="950244" y="4277188"/>
            <a:ext cx="275783" cy="275783"/>
          </a:xfrm>
          <a:prstGeom prst="rect">
            <a:avLst/>
          </a:prstGeom>
        </p:spPr>
      </p:pic>
      <p:sp>
        <p:nvSpPr>
          <p:cNvPr id="17" name="Text 11"/>
          <p:cNvSpPr/>
          <p:nvPr/>
        </p:nvSpPr>
        <p:spPr>
          <a:xfrm>
            <a:off x="1609344" y="4242816"/>
            <a:ext cx="9710928" cy="292608"/>
          </a:xfrm>
          <a:prstGeom prst="rect">
            <a:avLst/>
          </a:prstGeom>
          <a:noFill/>
          <a:ln/>
        </p:spPr>
        <p:txBody>
          <a:bodyPr wrap="square" lIns="0" tIns="0" rIns="0" bIns="0" rtlCol="0" anchor="ctr"/>
          <a:lstStyle/>
          <a:p>
            <a:pPr marL="0" indent="0">
              <a:buNone/>
            </a:pPr>
            <a:r>
              <a:rPr lang="pt-BR" sz="1700" b="1" noProof="0" dirty="0">
                <a:solidFill>
                  <a:srgbClr val="23264A"/>
                </a:solidFill>
                <a:latin typeface="Arial" pitchFamily="34" charset="0"/>
                <a:ea typeface="Arial" pitchFamily="34" charset="-122"/>
                <a:cs typeface="Arial" pitchFamily="34" charset="-120"/>
              </a:rPr>
              <a:t>Termo de indiciação</a:t>
            </a:r>
            <a:endParaRPr lang="pt-BR" sz="1700" noProof="0" dirty="0"/>
          </a:p>
        </p:txBody>
      </p:sp>
      <p:sp>
        <p:nvSpPr>
          <p:cNvPr id="18" name="Text 12"/>
          <p:cNvSpPr/>
          <p:nvPr/>
        </p:nvSpPr>
        <p:spPr>
          <a:xfrm>
            <a:off x="1609344" y="4517136"/>
            <a:ext cx="9710928" cy="594360"/>
          </a:xfrm>
          <a:prstGeom prst="rect">
            <a:avLst/>
          </a:prstGeom>
          <a:noFill/>
          <a:ln/>
        </p:spPr>
        <p:txBody>
          <a:bodyPr wrap="square" lIns="0" tIns="0" rIns="0" bIns="0" rtlCol="0" anchor="t"/>
          <a:lstStyle/>
          <a:p>
            <a:pPr marL="0" indent="0">
              <a:buNone/>
            </a:pPr>
            <a:endParaRPr lang="pt-BR" sz="1200" noProof="0" dirty="0"/>
          </a:p>
        </p:txBody>
      </p:sp>
      <p:pic>
        <p:nvPicPr>
          <p:cNvPr id="20" name="Imagem 19">
            <a:extLst>
              <a:ext uri="{FF2B5EF4-FFF2-40B4-BE49-F238E27FC236}">
                <a16:creationId xmlns:a16="http://schemas.microsoft.com/office/drawing/2014/main" id="{C0858950-D8FC-B9F0-C311-F1AD958E556A}"/>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57C46D6E-BB2F-4499-8AD1-31C9DAB79506}"/>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944BCA0D-8975-31D4-CA4A-7656D7ADD1F2}"/>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 6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INSTRUÇÃO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Citação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71</a:t>
            </a:r>
            <a:endParaRPr lang="pt-BR" sz="900" noProof="0" dirty="0"/>
          </a:p>
        </p:txBody>
      </p:sp>
      <p:sp>
        <p:nvSpPr>
          <p:cNvPr id="7" name="Shape 4"/>
          <p:cNvSpPr/>
          <p:nvPr/>
        </p:nvSpPr>
        <p:spPr>
          <a:xfrm>
            <a:off x="822960" y="1763228"/>
            <a:ext cx="530352" cy="530352"/>
          </a:xfrm>
          <a:prstGeom prst="ellipse">
            <a:avLst/>
          </a:prstGeom>
          <a:solidFill>
            <a:srgbClr val="26348C"/>
          </a:solidFill>
          <a:ln/>
        </p:spPr>
        <p:txBody>
          <a:bodyPr/>
          <a:lstStyle/>
          <a:p>
            <a:endParaRPr lang="pt-BR" noProof="0" dirty="0"/>
          </a:p>
        </p:txBody>
      </p:sp>
      <p:pic>
        <p:nvPicPr>
          <p:cNvPr id="8" name="Image 1" descr="icons/usercheck_w.png"/>
          <p:cNvPicPr>
            <a:picLocks noChangeAspect="1"/>
          </p:cNvPicPr>
          <p:nvPr/>
        </p:nvPicPr>
        <p:blipFill>
          <a:blip r:embed="rId3"/>
          <a:stretch>
            <a:fillRect/>
          </a:stretch>
        </p:blipFill>
        <p:spPr>
          <a:xfrm>
            <a:off x="950244" y="1890512"/>
            <a:ext cx="275783" cy="275783"/>
          </a:xfrm>
          <a:prstGeom prst="rect">
            <a:avLst/>
          </a:prstGeom>
        </p:spPr>
      </p:pic>
      <p:sp>
        <p:nvSpPr>
          <p:cNvPr id="9" name="Text 5"/>
          <p:cNvSpPr/>
          <p:nvPr/>
        </p:nvSpPr>
        <p:spPr>
          <a:xfrm>
            <a:off x="1609344" y="1883664"/>
            <a:ext cx="971092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Pessoal e ao procurador, se houver (art. 54).</a:t>
            </a:r>
            <a:endParaRPr lang="pt-BR" sz="1400" noProof="0" dirty="0"/>
          </a:p>
        </p:txBody>
      </p:sp>
      <p:sp>
        <p:nvSpPr>
          <p:cNvPr id="10" name="Shape 6"/>
          <p:cNvSpPr/>
          <p:nvPr/>
        </p:nvSpPr>
        <p:spPr>
          <a:xfrm>
            <a:off x="822960" y="2924516"/>
            <a:ext cx="530352" cy="530352"/>
          </a:xfrm>
          <a:prstGeom prst="ellipse">
            <a:avLst/>
          </a:prstGeom>
          <a:solidFill>
            <a:srgbClr val="E7A71F"/>
          </a:solidFill>
          <a:ln/>
        </p:spPr>
        <p:txBody>
          <a:bodyPr/>
          <a:lstStyle/>
          <a:p>
            <a:endParaRPr lang="pt-BR" noProof="0" dirty="0"/>
          </a:p>
        </p:txBody>
      </p:sp>
      <p:pic>
        <p:nvPicPr>
          <p:cNvPr id="11" name="Image 2" descr="icons/clock_w.png"/>
          <p:cNvPicPr>
            <a:picLocks noChangeAspect="1"/>
          </p:cNvPicPr>
          <p:nvPr/>
        </p:nvPicPr>
        <p:blipFill>
          <a:blip r:embed="rId4"/>
          <a:stretch>
            <a:fillRect/>
          </a:stretch>
        </p:blipFill>
        <p:spPr>
          <a:xfrm>
            <a:off x="950244" y="3051800"/>
            <a:ext cx="275783" cy="275783"/>
          </a:xfrm>
          <a:prstGeom prst="rect">
            <a:avLst/>
          </a:prstGeom>
        </p:spPr>
      </p:pic>
      <p:sp>
        <p:nvSpPr>
          <p:cNvPr id="12" name="Text 7"/>
          <p:cNvSpPr/>
          <p:nvPr/>
        </p:nvSpPr>
        <p:spPr>
          <a:xfrm>
            <a:off x="1609344" y="3044952"/>
            <a:ext cx="971092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para apresentação de defesa escrita: 15 ou 20 dias (art. 54, § 1º).</a:t>
            </a:r>
            <a:endParaRPr lang="pt-BR" sz="1400" noProof="0" dirty="0"/>
          </a:p>
        </p:txBody>
      </p:sp>
      <p:sp>
        <p:nvSpPr>
          <p:cNvPr id="13" name="Shape 8"/>
          <p:cNvSpPr/>
          <p:nvPr/>
        </p:nvSpPr>
        <p:spPr>
          <a:xfrm>
            <a:off x="822960" y="4085804"/>
            <a:ext cx="530352" cy="530352"/>
          </a:xfrm>
          <a:prstGeom prst="ellipse">
            <a:avLst/>
          </a:prstGeom>
          <a:solidFill>
            <a:srgbClr val="C21819"/>
          </a:solidFill>
          <a:ln/>
        </p:spPr>
        <p:txBody>
          <a:bodyPr/>
          <a:lstStyle/>
          <a:p>
            <a:endParaRPr lang="pt-BR" noProof="0" dirty="0"/>
          </a:p>
        </p:txBody>
      </p:sp>
      <p:pic>
        <p:nvPicPr>
          <p:cNvPr id="14" name="Image 3" descr="icons/usershield_w.png"/>
          <p:cNvPicPr>
            <a:picLocks noChangeAspect="1"/>
          </p:cNvPicPr>
          <p:nvPr/>
        </p:nvPicPr>
        <p:blipFill>
          <a:blip r:embed="rId5"/>
          <a:stretch>
            <a:fillRect/>
          </a:stretch>
        </p:blipFill>
        <p:spPr>
          <a:xfrm>
            <a:off x="950244" y="4213088"/>
            <a:ext cx="275783" cy="275783"/>
          </a:xfrm>
          <a:prstGeom prst="rect">
            <a:avLst/>
          </a:prstGeom>
        </p:spPr>
      </p:pic>
      <p:sp>
        <p:nvSpPr>
          <p:cNvPr id="15" name="Text 9"/>
          <p:cNvSpPr/>
          <p:nvPr/>
        </p:nvSpPr>
        <p:spPr>
          <a:xfrm>
            <a:off x="1609344" y="4206240"/>
            <a:ext cx="9710928" cy="77724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Em caso de revelia, deve-se constituir defensor dativo (art. 54, § 3°).</a:t>
            </a:r>
            <a:endParaRPr lang="pt-BR" sz="1400" noProof="0" dirty="0"/>
          </a:p>
        </p:txBody>
      </p:sp>
      <p:pic>
        <p:nvPicPr>
          <p:cNvPr id="17" name="Imagem 16">
            <a:extLst>
              <a:ext uri="{FF2B5EF4-FFF2-40B4-BE49-F238E27FC236}">
                <a16:creationId xmlns:a16="http://schemas.microsoft.com/office/drawing/2014/main" id="{C3C1D2CA-08D0-91CE-ED53-5A31535C73BB}"/>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9" name="Imagem 18">
            <a:extLst>
              <a:ext uri="{FF2B5EF4-FFF2-40B4-BE49-F238E27FC236}">
                <a16:creationId xmlns:a16="http://schemas.microsoft.com/office/drawing/2014/main" id="{3C095D5A-A573-400E-54AE-21F05168B1D7}"/>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1" name="Imagem 20">
            <a:extLst>
              <a:ext uri="{FF2B5EF4-FFF2-40B4-BE49-F238E27FC236}">
                <a16:creationId xmlns:a16="http://schemas.microsoft.com/office/drawing/2014/main" id="{B08D17F8-646C-4A7F-F459-044414F941E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 6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RELATÓRIO E JULGAMENTO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Relatório final</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72</a:t>
            </a:r>
            <a:endParaRPr lang="pt-BR" sz="900" noProof="0" dirty="0"/>
          </a:p>
        </p:txBody>
      </p:sp>
      <p:sp>
        <p:nvSpPr>
          <p:cNvPr id="7" name="Shape 4"/>
          <p:cNvSpPr/>
          <p:nvPr/>
        </p:nvSpPr>
        <p:spPr>
          <a:xfrm>
            <a:off x="566928" y="192024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749808" y="2377440"/>
            <a:ext cx="256032" cy="256032"/>
          </a:xfrm>
          <a:prstGeom prst="ellipse">
            <a:avLst/>
          </a:prstGeom>
          <a:solidFill>
            <a:srgbClr val="26348C"/>
          </a:solidFill>
          <a:ln/>
        </p:spPr>
        <p:txBody>
          <a:bodyPr/>
          <a:lstStyle/>
          <a:p>
            <a:endParaRPr lang="pt-BR" noProof="0" dirty="0"/>
          </a:p>
        </p:txBody>
      </p:sp>
      <p:sp>
        <p:nvSpPr>
          <p:cNvPr id="9" name="Text 6"/>
          <p:cNvSpPr/>
          <p:nvPr/>
        </p:nvSpPr>
        <p:spPr>
          <a:xfrm>
            <a:off x="1133856" y="199339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Relato das ocorrências</a:t>
            </a:r>
            <a:endParaRPr lang="pt-BR" sz="1200" noProof="0" dirty="0"/>
          </a:p>
        </p:txBody>
      </p:sp>
      <p:sp>
        <p:nvSpPr>
          <p:cNvPr id="10" name="Shape 7"/>
          <p:cNvSpPr/>
          <p:nvPr/>
        </p:nvSpPr>
        <p:spPr>
          <a:xfrm>
            <a:off x="3364992" y="192024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11" name="Shape 8"/>
          <p:cNvSpPr/>
          <p:nvPr/>
        </p:nvSpPr>
        <p:spPr>
          <a:xfrm>
            <a:off x="3547872" y="2377440"/>
            <a:ext cx="256032" cy="256032"/>
          </a:xfrm>
          <a:prstGeom prst="ellipse">
            <a:avLst/>
          </a:prstGeom>
          <a:solidFill>
            <a:srgbClr val="26348C"/>
          </a:solidFill>
          <a:ln/>
        </p:spPr>
        <p:txBody>
          <a:bodyPr/>
          <a:lstStyle/>
          <a:p>
            <a:endParaRPr lang="pt-BR" noProof="0" dirty="0"/>
          </a:p>
        </p:txBody>
      </p:sp>
      <p:sp>
        <p:nvSpPr>
          <p:cNvPr id="12" name="Text 9"/>
          <p:cNvSpPr/>
          <p:nvPr/>
        </p:nvSpPr>
        <p:spPr>
          <a:xfrm>
            <a:off x="3931920" y="199339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Exame da defesa</a:t>
            </a:r>
            <a:endParaRPr lang="pt-BR" sz="1200" noProof="0" dirty="0"/>
          </a:p>
        </p:txBody>
      </p:sp>
      <p:sp>
        <p:nvSpPr>
          <p:cNvPr id="13" name="Shape 10"/>
          <p:cNvSpPr/>
          <p:nvPr/>
        </p:nvSpPr>
        <p:spPr>
          <a:xfrm>
            <a:off x="6163056" y="192024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14" name="Shape 11"/>
          <p:cNvSpPr/>
          <p:nvPr/>
        </p:nvSpPr>
        <p:spPr>
          <a:xfrm>
            <a:off x="6345936" y="2377440"/>
            <a:ext cx="256032" cy="256032"/>
          </a:xfrm>
          <a:prstGeom prst="ellipse">
            <a:avLst/>
          </a:prstGeom>
          <a:solidFill>
            <a:srgbClr val="26348C"/>
          </a:solidFill>
          <a:ln/>
        </p:spPr>
        <p:txBody>
          <a:bodyPr/>
          <a:lstStyle/>
          <a:p>
            <a:endParaRPr lang="pt-BR" noProof="0" dirty="0"/>
          </a:p>
        </p:txBody>
      </p:sp>
      <p:sp>
        <p:nvSpPr>
          <p:cNvPr id="15" name="Text 12"/>
          <p:cNvSpPr/>
          <p:nvPr/>
        </p:nvSpPr>
        <p:spPr>
          <a:xfrm>
            <a:off x="6729984" y="199339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Indicação de provas</a:t>
            </a:r>
            <a:endParaRPr lang="pt-BR" sz="1200" noProof="0" dirty="0"/>
          </a:p>
        </p:txBody>
      </p:sp>
      <p:sp>
        <p:nvSpPr>
          <p:cNvPr id="16" name="Shape 13"/>
          <p:cNvSpPr/>
          <p:nvPr/>
        </p:nvSpPr>
        <p:spPr>
          <a:xfrm>
            <a:off x="8961120" y="192024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17" name="Shape 14"/>
          <p:cNvSpPr/>
          <p:nvPr/>
        </p:nvSpPr>
        <p:spPr>
          <a:xfrm>
            <a:off x="9144000" y="2377440"/>
            <a:ext cx="256032" cy="256032"/>
          </a:xfrm>
          <a:prstGeom prst="ellipse">
            <a:avLst/>
          </a:prstGeom>
          <a:solidFill>
            <a:srgbClr val="26348C"/>
          </a:solidFill>
          <a:ln/>
        </p:spPr>
        <p:txBody>
          <a:bodyPr/>
          <a:lstStyle/>
          <a:p>
            <a:endParaRPr lang="pt-BR" noProof="0" dirty="0"/>
          </a:p>
        </p:txBody>
      </p:sp>
      <p:sp>
        <p:nvSpPr>
          <p:cNvPr id="18" name="Text 15"/>
          <p:cNvSpPr/>
          <p:nvPr/>
        </p:nvSpPr>
        <p:spPr>
          <a:xfrm>
            <a:off x="9528048" y="199339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Motivação</a:t>
            </a:r>
            <a:endParaRPr lang="pt-BR" sz="1200" noProof="0" dirty="0"/>
          </a:p>
        </p:txBody>
      </p:sp>
      <p:sp>
        <p:nvSpPr>
          <p:cNvPr id="19" name="Shape 16"/>
          <p:cNvSpPr/>
          <p:nvPr/>
        </p:nvSpPr>
        <p:spPr>
          <a:xfrm>
            <a:off x="566928" y="338328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20" name="Shape 17"/>
          <p:cNvSpPr/>
          <p:nvPr/>
        </p:nvSpPr>
        <p:spPr>
          <a:xfrm>
            <a:off x="749808" y="3840480"/>
            <a:ext cx="256032" cy="256032"/>
          </a:xfrm>
          <a:prstGeom prst="ellipse">
            <a:avLst/>
          </a:prstGeom>
          <a:solidFill>
            <a:srgbClr val="901F4D"/>
          </a:solidFill>
          <a:ln/>
        </p:spPr>
        <p:txBody>
          <a:bodyPr/>
          <a:lstStyle/>
          <a:p>
            <a:endParaRPr lang="pt-BR" noProof="0" dirty="0"/>
          </a:p>
        </p:txBody>
      </p:sp>
      <p:sp>
        <p:nvSpPr>
          <p:cNvPr id="21" name="Text 18"/>
          <p:cNvSpPr/>
          <p:nvPr/>
        </p:nvSpPr>
        <p:spPr>
          <a:xfrm>
            <a:off x="1133856" y="345643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Dispositivos violados</a:t>
            </a:r>
            <a:endParaRPr lang="pt-BR" sz="1200" noProof="0" dirty="0"/>
          </a:p>
        </p:txBody>
      </p:sp>
      <p:sp>
        <p:nvSpPr>
          <p:cNvPr id="22" name="Shape 19"/>
          <p:cNvSpPr/>
          <p:nvPr/>
        </p:nvSpPr>
        <p:spPr>
          <a:xfrm>
            <a:off x="3364992" y="338328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23" name="Shape 20"/>
          <p:cNvSpPr/>
          <p:nvPr/>
        </p:nvSpPr>
        <p:spPr>
          <a:xfrm>
            <a:off x="3547872" y="3840480"/>
            <a:ext cx="256032" cy="256032"/>
          </a:xfrm>
          <a:prstGeom prst="ellipse">
            <a:avLst/>
          </a:prstGeom>
          <a:solidFill>
            <a:srgbClr val="901F4D"/>
          </a:solidFill>
          <a:ln/>
        </p:spPr>
        <p:txBody>
          <a:bodyPr/>
          <a:lstStyle/>
          <a:p>
            <a:endParaRPr lang="pt-BR" noProof="0" dirty="0"/>
          </a:p>
        </p:txBody>
      </p:sp>
      <p:sp>
        <p:nvSpPr>
          <p:cNvPr id="24" name="Text 21"/>
          <p:cNvSpPr/>
          <p:nvPr/>
        </p:nvSpPr>
        <p:spPr>
          <a:xfrm>
            <a:off x="3931920" y="345643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Mudança de tipo</a:t>
            </a:r>
            <a:endParaRPr lang="pt-BR" sz="1200" noProof="0" dirty="0"/>
          </a:p>
        </p:txBody>
      </p:sp>
      <p:sp>
        <p:nvSpPr>
          <p:cNvPr id="25" name="Shape 22"/>
          <p:cNvSpPr/>
          <p:nvPr/>
        </p:nvSpPr>
        <p:spPr>
          <a:xfrm>
            <a:off x="6163056" y="338328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26" name="Shape 23"/>
          <p:cNvSpPr/>
          <p:nvPr/>
        </p:nvSpPr>
        <p:spPr>
          <a:xfrm>
            <a:off x="6345936" y="3840480"/>
            <a:ext cx="256032" cy="256032"/>
          </a:xfrm>
          <a:prstGeom prst="ellipse">
            <a:avLst/>
          </a:prstGeom>
          <a:solidFill>
            <a:srgbClr val="901F4D"/>
          </a:solidFill>
          <a:ln/>
        </p:spPr>
        <p:txBody>
          <a:bodyPr/>
          <a:lstStyle/>
          <a:p>
            <a:endParaRPr lang="pt-BR" noProof="0" dirty="0"/>
          </a:p>
        </p:txBody>
      </p:sp>
      <p:sp>
        <p:nvSpPr>
          <p:cNvPr id="27" name="Text 24"/>
          <p:cNvSpPr/>
          <p:nvPr/>
        </p:nvSpPr>
        <p:spPr>
          <a:xfrm>
            <a:off x="6729984" y="345643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Sugestão de penalidade</a:t>
            </a:r>
            <a:endParaRPr lang="pt-BR" sz="1200" noProof="0" dirty="0"/>
          </a:p>
        </p:txBody>
      </p:sp>
      <p:sp>
        <p:nvSpPr>
          <p:cNvPr id="28" name="Shape 25"/>
          <p:cNvSpPr/>
          <p:nvPr/>
        </p:nvSpPr>
        <p:spPr>
          <a:xfrm>
            <a:off x="8961120" y="338328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29" name="Shape 26"/>
          <p:cNvSpPr/>
          <p:nvPr/>
        </p:nvSpPr>
        <p:spPr>
          <a:xfrm>
            <a:off x="9144000" y="3840480"/>
            <a:ext cx="256032" cy="256032"/>
          </a:xfrm>
          <a:prstGeom prst="ellipse">
            <a:avLst/>
          </a:prstGeom>
          <a:solidFill>
            <a:srgbClr val="901F4D"/>
          </a:solidFill>
          <a:ln/>
        </p:spPr>
        <p:txBody>
          <a:bodyPr/>
          <a:lstStyle/>
          <a:p>
            <a:endParaRPr lang="pt-BR" noProof="0" dirty="0"/>
          </a:p>
        </p:txBody>
      </p:sp>
      <p:sp>
        <p:nvSpPr>
          <p:cNvPr id="30" name="Text 27"/>
          <p:cNvSpPr/>
          <p:nvPr/>
        </p:nvSpPr>
        <p:spPr>
          <a:xfrm>
            <a:off x="9528048" y="345643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Conclusivo</a:t>
            </a:r>
            <a:endParaRPr lang="pt-BR" sz="1200" noProof="0" dirty="0"/>
          </a:p>
        </p:txBody>
      </p:sp>
      <p:sp>
        <p:nvSpPr>
          <p:cNvPr id="31" name="Shape 28"/>
          <p:cNvSpPr/>
          <p:nvPr/>
        </p:nvSpPr>
        <p:spPr>
          <a:xfrm>
            <a:off x="566928" y="484632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32" name="Shape 29"/>
          <p:cNvSpPr/>
          <p:nvPr/>
        </p:nvSpPr>
        <p:spPr>
          <a:xfrm>
            <a:off x="749808" y="5303520"/>
            <a:ext cx="256032" cy="256032"/>
          </a:xfrm>
          <a:prstGeom prst="ellipse">
            <a:avLst/>
          </a:prstGeom>
          <a:solidFill>
            <a:srgbClr val="C21819"/>
          </a:solidFill>
          <a:ln/>
        </p:spPr>
        <p:txBody>
          <a:bodyPr/>
          <a:lstStyle/>
          <a:p>
            <a:endParaRPr lang="pt-BR" noProof="0" dirty="0"/>
          </a:p>
        </p:txBody>
      </p:sp>
      <p:sp>
        <p:nvSpPr>
          <p:cNvPr id="33" name="Text 30"/>
          <p:cNvSpPr/>
          <p:nvPr/>
        </p:nvSpPr>
        <p:spPr>
          <a:xfrm>
            <a:off x="1133856" y="491947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Análise da prescrição</a:t>
            </a:r>
            <a:endParaRPr lang="pt-BR" sz="1200" noProof="0" dirty="0"/>
          </a:p>
        </p:txBody>
      </p:sp>
      <p:sp>
        <p:nvSpPr>
          <p:cNvPr id="34" name="Shape 31"/>
          <p:cNvSpPr/>
          <p:nvPr/>
        </p:nvSpPr>
        <p:spPr>
          <a:xfrm>
            <a:off x="3364992" y="484632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35" name="Shape 32"/>
          <p:cNvSpPr/>
          <p:nvPr/>
        </p:nvSpPr>
        <p:spPr>
          <a:xfrm>
            <a:off x="3547872" y="5303520"/>
            <a:ext cx="256032" cy="256032"/>
          </a:xfrm>
          <a:prstGeom prst="ellipse">
            <a:avLst/>
          </a:prstGeom>
          <a:solidFill>
            <a:srgbClr val="C21819"/>
          </a:solidFill>
          <a:ln/>
        </p:spPr>
        <p:txBody>
          <a:bodyPr/>
          <a:lstStyle/>
          <a:p>
            <a:endParaRPr lang="pt-BR" noProof="0" dirty="0"/>
          </a:p>
        </p:txBody>
      </p:sp>
      <p:sp>
        <p:nvSpPr>
          <p:cNvPr id="36" name="Text 33"/>
          <p:cNvSpPr/>
          <p:nvPr/>
        </p:nvSpPr>
        <p:spPr>
          <a:xfrm>
            <a:off x="3931920" y="491947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Crime, dano e improbidade</a:t>
            </a:r>
            <a:endParaRPr lang="pt-BR" sz="1200" noProof="0" dirty="0"/>
          </a:p>
        </p:txBody>
      </p:sp>
      <p:sp>
        <p:nvSpPr>
          <p:cNvPr id="37" name="Shape 34"/>
          <p:cNvSpPr/>
          <p:nvPr/>
        </p:nvSpPr>
        <p:spPr>
          <a:xfrm>
            <a:off x="6163056" y="484632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38" name="Shape 35"/>
          <p:cNvSpPr/>
          <p:nvPr/>
        </p:nvSpPr>
        <p:spPr>
          <a:xfrm>
            <a:off x="6345936" y="5303520"/>
            <a:ext cx="256032" cy="256032"/>
          </a:xfrm>
          <a:prstGeom prst="ellipse">
            <a:avLst/>
          </a:prstGeom>
          <a:solidFill>
            <a:srgbClr val="C21819"/>
          </a:solidFill>
          <a:ln/>
        </p:spPr>
        <p:txBody>
          <a:bodyPr/>
          <a:lstStyle/>
          <a:p>
            <a:endParaRPr lang="pt-BR" noProof="0" dirty="0"/>
          </a:p>
        </p:txBody>
      </p:sp>
      <p:sp>
        <p:nvSpPr>
          <p:cNvPr id="39" name="Text 36"/>
          <p:cNvSpPr/>
          <p:nvPr/>
        </p:nvSpPr>
        <p:spPr>
          <a:xfrm>
            <a:off x="6729984" y="491947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Medidas de gestão</a:t>
            </a:r>
            <a:endParaRPr lang="pt-BR" sz="1200" noProof="0" dirty="0"/>
          </a:p>
        </p:txBody>
      </p:sp>
      <p:sp>
        <p:nvSpPr>
          <p:cNvPr id="40" name="Shape 37"/>
          <p:cNvSpPr/>
          <p:nvPr/>
        </p:nvSpPr>
        <p:spPr>
          <a:xfrm>
            <a:off x="8961120" y="4846320"/>
            <a:ext cx="2670048" cy="1170432"/>
          </a:xfrm>
          <a:prstGeom prst="roundRect">
            <a:avLst>
              <a:gd name="adj" fmla="val 7031"/>
            </a:avLst>
          </a:prstGeom>
          <a:solidFill>
            <a:srgbClr val="F1F2F8"/>
          </a:solidFill>
          <a:ln w="9525">
            <a:solidFill>
              <a:srgbClr val="D8DAE8"/>
            </a:solidFill>
            <a:prstDash val="solid"/>
          </a:ln>
        </p:spPr>
        <p:txBody>
          <a:bodyPr/>
          <a:lstStyle/>
          <a:p>
            <a:endParaRPr lang="pt-BR" noProof="0" dirty="0"/>
          </a:p>
        </p:txBody>
      </p:sp>
      <p:sp>
        <p:nvSpPr>
          <p:cNvPr id="41" name="Shape 38"/>
          <p:cNvSpPr/>
          <p:nvPr/>
        </p:nvSpPr>
        <p:spPr>
          <a:xfrm>
            <a:off x="9144000" y="5303520"/>
            <a:ext cx="256032" cy="256032"/>
          </a:xfrm>
          <a:prstGeom prst="ellipse">
            <a:avLst/>
          </a:prstGeom>
          <a:solidFill>
            <a:srgbClr val="C21819"/>
          </a:solidFill>
          <a:ln/>
        </p:spPr>
        <p:txBody>
          <a:bodyPr/>
          <a:lstStyle/>
          <a:p>
            <a:endParaRPr lang="pt-BR" noProof="0" dirty="0"/>
          </a:p>
        </p:txBody>
      </p:sp>
      <p:sp>
        <p:nvSpPr>
          <p:cNvPr id="42" name="Text 39"/>
          <p:cNvSpPr/>
          <p:nvPr/>
        </p:nvSpPr>
        <p:spPr>
          <a:xfrm>
            <a:off x="9528048" y="4919472"/>
            <a:ext cx="1956816" cy="1024128"/>
          </a:xfrm>
          <a:prstGeom prst="rect">
            <a:avLst/>
          </a:prstGeom>
          <a:noFill/>
          <a:ln/>
        </p:spPr>
        <p:txBody>
          <a:bodyPr wrap="square" lIns="0" tIns="0" rIns="0" bIns="0" rtlCol="0" anchor="ctr"/>
          <a:lstStyle/>
          <a:p>
            <a:pPr marL="0" indent="0">
              <a:buNone/>
            </a:pPr>
            <a:r>
              <a:rPr lang="pt-BR" sz="1200" b="1" noProof="0" dirty="0">
                <a:solidFill>
                  <a:srgbClr val="23264A"/>
                </a:solidFill>
                <a:latin typeface="Arial" pitchFamily="34" charset="0"/>
                <a:ea typeface="Arial" pitchFamily="34" charset="-122"/>
                <a:cs typeface="Arial" pitchFamily="34" charset="-120"/>
              </a:rPr>
              <a:t>Encerramento</a:t>
            </a:r>
            <a:endParaRPr lang="pt-BR" sz="1200" noProof="0" dirty="0"/>
          </a:p>
        </p:txBody>
      </p:sp>
      <p:pic>
        <p:nvPicPr>
          <p:cNvPr id="44" name="Imagem 43">
            <a:extLst>
              <a:ext uri="{FF2B5EF4-FFF2-40B4-BE49-F238E27FC236}">
                <a16:creationId xmlns:a16="http://schemas.microsoft.com/office/drawing/2014/main" id="{F9A7ACB9-F11F-B1EB-7283-5A8122C398FF}"/>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46" name="Imagem 45">
            <a:extLst>
              <a:ext uri="{FF2B5EF4-FFF2-40B4-BE49-F238E27FC236}">
                <a16:creationId xmlns:a16="http://schemas.microsoft.com/office/drawing/2014/main" id="{54825203-A490-9D24-5681-F925359D4F6B}"/>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48" name="Imagem 47">
            <a:extLst>
              <a:ext uri="{FF2B5EF4-FFF2-40B4-BE49-F238E27FC236}">
                <a16:creationId xmlns:a16="http://schemas.microsoft.com/office/drawing/2014/main" id="{64CC261A-030E-E004-9180-AB40C6C0B0D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 6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RELATÓRIO E JULGAMENTO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Dosimetria das sanções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73</a:t>
            </a:r>
            <a:endParaRPr lang="pt-BR" sz="900" noProof="0" dirty="0"/>
          </a:p>
        </p:txBody>
      </p:sp>
      <p:sp>
        <p:nvSpPr>
          <p:cNvPr id="7" name="Text 4"/>
          <p:cNvSpPr/>
          <p:nvPr/>
        </p:nvSpPr>
        <p:spPr>
          <a:xfrm>
            <a:off x="603504" y="1627632"/>
            <a:ext cx="10972800" cy="457200"/>
          </a:xfrm>
          <a:prstGeom prst="rect">
            <a:avLst/>
          </a:prstGeom>
          <a:noFill/>
          <a:ln/>
        </p:spPr>
        <p:txBody>
          <a:bodyPr wrap="square" lIns="0" tIns="0" rIns="0" bIns="0" rtlCol="0" anchor="ctr"/>
          <a:lstStyle/>
          <a:p>
            <a:pPr marL="0" indent="0">
              <a:buNone/>
            </a:pPr>
            <a:r>
              <a:rPr lang="pt-BR" sz="1450" noProof="0" dirty="0">
                <a:solidFill>
                  <a:srgbClr val="23264A"/>
                </a:solidFill>
                <a:latin typeface="Calibri" pitchFamily="34" charset="0"/>
                <a:ea typeface="Calibri" pitchFamily="34" charset="-122"/>
                <a:cs typeface="Calibri" pitchFamily="34" charset="-120"/>
              </a:rPr>
              <a:t>Na aplicação das penalidades de advertência e suspensão serão considerados </a:t>
            </a:r>
            <a:r>
              <a:rPr lang="pt-BR" sz="1450" b="1" noProof="0" dirty="0">
                <a:solidFill>
                  <a:srgbClr val="26348C"/>
                </a:solidFill>
                <a:latin typeface="Calibri" pitchFamily="34" charset="0"/>
                <a:ea typeface="Calibri" pitchFamily="34" charset="-122"/>
                <a:cs typeface="Calibri" pitchFamily="34" charset="-120"/>
              </a:rPr>
              <a:t>(art. 135, p. único, da Lei Estadual n. 6.745/1985):</a:t>
            </a:r>
            <a:endParaRPr lang="pt-BR" sz="1450" noProof="0" dirty="0"/>
          </a:p>
        </p:txBody>
      </p:sp>
      <p:sp>
        <p:nvSpPr>
          <p:cNvPr id="8" name="Shape 5"/>
          <p:cNvSpPr/>
          <p:nvPr/>
        </p:nvSpPr>
        <p:spPr>
          <a:xfrm>
            <a:off x="566928" y="2331720"/>
            <a:ext cx="2008022" cy="3383280"/>
          </a:xfrm>
          <a:prstGeom prst="roundRect">
            <a:avLst>
              <a:gd name="adj" fmla="val 4098"/>
            </a:avLst>
          </a:prstGeom>
          <a:solidFill>
            <a:srgbClr val="F1F2F8"/>
          </a:solidFill>
          <a:ln w="9525">
            <a:solidFill>
              <a:srgbClr val="D8DAE8"/>
            </a:solidFill>
            <a:prstDash val="solid"/>
          </a:ln>
        </p:spPr>
        <p:txBody>
          <a:bodyPr/>
          <a:lstStyle/>
          <a:p>
            <a:endParaRPr lang="pt-BR" noProof="0" dirty="0"/>
          </a:p>
        </p:txBody>
      </p:sp>
      <p:sp>
        <p:nvSpPr>
          <p:cNvPr id="9" name="Shape 6"/>
          <p:cNvSpPr/>
          <p:nvPr/>
        </p:nvSpPr>
        <p:spPr>
          <a:xfrm>
            <a:off x="804672" y="2551176"/>
            <a:ext cx="420624" cy="420624"/>
          </a:xfrm>
          <a:prstGeom prst="ellipse">
            <a:avLst/>
          </a:prstGeom>
          <a:solidFill>
            <a:srgbClr val="26348C"/>
          </a:solidFill>
          <a:ln/>
        </p:spPr>
        <p:txBody>
          <a:bodyPr/>
          <a:lstStyle/>
          <a:p>
            <a:endParaRPr lang="pt-BR" noProof="0" dirty="0"/>
          </a:p>
        </p:txBody>
      </p:sp>
      <p:pic>
        <p:nvPicPr>
          <p:cNvPr id="10" name="Image 1" descr="icons/history_w.png"/>
          <p:cNvPicPr>
            <a:picLocks noChangeAspect="1"/>
          </p:cNvPicPr>
          <p:nvPr/>
        </p:nvPicPr>
        <p:blipFill>
          <a:blip r:embed="rId3"/>
          <a:stretch>
            <a:fillRect/>
          </a:stretch>
        </p:blipFill>
        <p:spPr>
          <a:xfrm>
            <a:off x="909828" y="2656332"/>
            <a:ext cx="210312" cy="210312"/>
          </a:xfrm>
          <a:prstGeom prst="rect">
            <a:avLst/>
          </a:prstGeom>
        </p:spPr>
      </p:pic>
      <p:sp>
        <p:nvSpPr>
          <p:cNvPr id="11" name="Text 7"/>
          <p:cNvSpPr/>
          <p:nvPr/>
        </p:nvSpPr>
        <p:spPr>
          <a:xfrm>
            <a:off x="804672" y="3099816"/>
            <a:ext cx="1550822" cy="914400"/>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Antecedentes</a:t>
            </a:r>
            <a:endParaRPr lang="pt-BR" sz="1250" noProof="0" dirty="0"/>
          </a:p>
        </p:txBody>
      </p:sp>
      <p:sp>
        <p:nvSpPr>
          <p:cNvPr id="12" name="Shape 8"/>
          <p:cNvSpPr/>
          <p:nvPr/>
        </p:nvSpPr>
        <p:spPr>
          <a:xfrm>
            <a:off x="2830982" y="2331720"/>
            <a:ext cx="2008022" cy="3383280"/>
          </a:xfrm>
          <a:prstGeom prst="roundRect">
            <a:avLst>
              <a:gd name="adj" fmla="val 4098"/>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3068726" y="2551176"/>
            <a:ext cx="420624" cy="420624"/>
          </a:xfrm>
          <a:prstGeom prst="ellipse">
            <a:avLst/>
          </a:prstGeom>
          <a:solidFill>
            <a:srgbClr val="E7A71F"/>
          </a:solidFill>
          <a:ln/>
        </p:spPr>
        <p:txBody>
          <a:bodyPr/>
          <a:lstStyle/>
          <a:p>
            <a:endParaRPr lang="pt-BR" noProof="0" dirty="0"/>
          </a:p>
        </p:txBody>
      </p:sp>
      <p:pic>
        <p:nvPicPr>
          <p:cNvPr id="14" name="Image 2" descr="icons/balance_w.png"/>
          <p:cNvPicPr>
            <a:picLocks noChangeAspect="1"/>
          </p:cNvPicPr>
          <p:nvPr/>
        </p:nvPicPr>
        <p:blipFill>
          <a:blip r:embed="rId4"/>
          <a:stretch>
            <a:fillRect/>
          </a:stretch>
        </p:blipFill>
        <p:spPr>
          <a:xfrm>
            <a:off x="3173882" y="2656332"/>
            <a:ext cx="210312" cy="210312"/>
          </a:xfrm>
          <a:prstGeom prst="rect">
            <a:avLst/>
          </a:prstGeom>
        </p:spPr>
      </p:pic>
      <p:sp>
        <p:nvSpPr>
          <p:cNvPr id="15" name="Text 10"/>
          <p:cNvSpPr/>
          <p:nvPr/>
        </p:nvSpPr>
        <p:spPr>
          <a:xfrm>
            <a:off x="3068726" y="3099816"/>
            <a:ext cx="1550822" cy="914400"/>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Grau de culpa do agente</a:t>
            </a:r>
            <a:endParaRPr lang="pt-BR" sz="1250" noProof="0" dirty="0"/>
          </a:p>
        </p:txBody>
      </p:sp>
      <p:sp>
        <p:nvSpPr>
          <p:cNvPr id="16" name="Shape 11"/>
          <p:cNvSpPr/>
          <p:nvPr/>
        </p:nvSpPr>
        <p:spPr>
          <a:xfrm>
            <a:off x="5095037" y="2331720"/>
            <a:ext cx="2008022" cy="3383280"/>
          </a:xfrm>
          <a:prstGeom prst="roundRect">
            <a:avLst>
              <a:gd name="adj" fmla="val 4098"/>
            </a:avLst>
          </a:prstGeom>
          <a:solidFill>
            <a:srgbClr val="F1F2F8"/>
          </a:solidFill>
          <a:ln w="9525">
            <a:solidFill>
              <a:srgbClr val="D8DAE8"/>
            </a:solidFill>
            <a:prstDash val="solid"/>
          </a:ln>
        </p:spPr>
        <p:txBody>
          <a:bodyPr/>
          <a:lstStyle/>
          <a:p>
            <a:endParaRPr lang="pt-BR" noProof="0" dirty="0"/>
          </a:p>
        </p:txBody>
      </p:sp>
      <p:sp>
        <p:nvSpPr>
          <p:cNvPr id="17" name="Shape 12"/>
          <p:cNvSpPr/>
          <p:nvPr/>
        </p:nvSpPr>
        <p:spPr>
          <a:xfrm>
            <a:off x="5332781" y="2551176"/>
            <a:ext cx="420624" cy="420624"/>
          </a:xfrm>
          <a:prstGeom prst="ellipse">
            <a:avLst/>
          </a:prstGeom>
          <a:solidFill>
            <a:srgbClr val="901F4D"/>
          </a:solidFill>
          <a:ln/>
        </p:spPr>
        <p:txBody>
          <a:bodyPr/>
          <a:lstStyle/>
          <a:p>
            <a:endParaRPr lang="pt-BR" noProof="0" dirty="0"/>
          </a:p>
        </p:txBody>
      </p:sp>
      <p:pic>
        <p:nvPicPr>
          <p:cNvPr id="18" name="Image 3" descr="icons/compass_w.png"/>
          <p:cNvPicPr>
            <a:picLocks noChangeAspect="1"/>
          </p:cNvPicPr>
          <p:nvPr/>
        </p:nvPicPr>
        <p:blipFill>
          <a:blip r:embed="rId5"/>
          <a:stretch>
            <a:fillRect/>
          </a:stretch>
        </p:blipFill>
        <p:spPr>
          <a:xfrm>
            <a:off x="5437937" y="2656332"/>
            <a:ext cx="210312" cy="210312"/>
          </a:xfrm>
          <a:prstGeom prst="rect">
            <a:avLst/>
          </a:prstGeom>
        </p:spPr>
      </p:pic>
      <p:sp>
        <p:nvSpPr>
          <p:cNvPr id="19" name="Text 13"/>
          <p:cNvSpPr/>
          <p:nvPr/>
        </p:nvSpPr>
        <p:spPr>
          <a:xfrm>
            <a:off x="5332781" y="3099816"/>
            <a:ext cx="1550822" cy="914400"/>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Motivos</a:t>
            </a:r>
            <a:endParaRPr lang="pt-BR" sz="1250" noProof="0" dirty="0"/>
          </a:p>
        </p:txBody>
      </p:sp>
      <p:sp>
        <p:nvSpPr>
          <p:cNvPr id="20" name="Shape 14"/>
          <p:cNvSpPr/>
          <p:nvPr/>
        </p:nvSpPr>
        <p:spPr>
          <a:xfrm>
            <a:off x="7359091" y="2331720"/>
            <a:ext cx="2008022" cy="3383280"/>
          </a:xfrm>
          <a:prstGeom prst="roundRect">
            <a:avLst>
              <a:gd name="adj" fmla="val 4098"/>
            </a:avLst>
          </a:prstGeom>
          <a:solidFill>
            <a:srgbClr val="F1F2F8"/>
          </a:solidFill>
          <a:ln w="9525">
            <a:solidFill>
              <a:srgbClr val="D8DAE8"/>
            </a:solidFill>
            <a:prstDash val="solid"/>
          </a:ln>
        </p:spPr>
        <p:txBody>
          <a:bodyPr/>
          <a:lstStyle/>
          <a:p>
            <a:endParaRPr lang="pt-BR" noProof="0" dirty="0"/>
          </a:p>
        </p:txBody>
      </p:sp>
      <p:sp>
        <p:nvSpPr>
          <p:cNvPr id="21" name="Shape 15"/>
          <p:cNvSpPr/>
          <p:nvPr/>
        </p:nvSpPr>
        <p:spPr>
          <a:xfrm>
            <a:off x="7596835" y="2551176"/>
            <a:ext cx="420624" cy="420624"/>
          </a:xfrm>
          <a:prstGeom prst="ellipse">
            <a:avLst/>
          </a:prstGeom>
          <a:solidFill>
            <a:srgbClr val="C21819"/>
          </a:solidFill>
          <a:ln/>
        </p:spPr>
        <p:txBody>
          <a:bodyPr/>
          <a:lstStyle/>
          <a:p>
            <a:endParaRPr lang="pt-BR" noProof="0" dirty="0"/>
          </a:p>
        </p:txBody>
      </p:sp>
      <p:pic>
        <p:nvPicPr>
          <p:cNvPr id="22" name="Image 4" descr="icons/puzzle_w.png"/>
          <p:cNvPicPr>
            <a:picLocks noChangeAspect="1"/>
          </p:cNvPicPr>
          <p:nvPr/>
        </p:nvPicPr>
        <p:blipFill>
          <a:blip r:embed="rId6"/>
          <a:stretch>
            <a:fillRect/>
          </a:stretch>
        </p:blipFill>
        <p:spPr>
          <a:xfrm>
            <a:off x="7701991" y="2656332"/>
            <a:ext cx="210312" cy="210312"/>
          </a:xfrm>
          <a:prstGeom prst="rect">
            <a:avLst/>
          </a:prstGeom>
        </p:spPr>
      </p:pic>
      <p:sp>
        <p:nvSpPr>
          <p:cNvPr id="23" name="Text 16"/>
          <p:cNvSpPr/>
          <p:nvPr/>
        </p:nvSpPr>
        <p:spPr>
          <a:xfrm>
            <a:off x="7596835" y="3099816"/>
            <a:ext cx="1550822" cy="914400"/>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Circunstâncias</a:t>
            </a:r>
            <a:endParaRPr lang="pt-BR" sz="1250" noProof="0" dirty="0"/>
          </a:p>
        </p:txBody>
      </p:sp>
      <p:sp>
        <p:nvSpPr>
          <p:cNvPr id="24" name="Shape 17"/>
          <p:cNvSpPr/>
          <p:nvPr/>
        </p:nvSpPr>
        <p:spPr>
          <a:xfrm>
            <a:off x="9623146" y="2331720"/>
            <a:ext cx="2008022" cy="3383280"/>
          </a:xfrm>
          <a:prstGeom prst="roundRect">
            <a:avLst>
              <a:gd name="adj" fmla="val 4098"/>
            </a:avLst>
          </a:prstGeom>
          <a:solidFill>
            <a:srgbClr val="F1F2F8"/>
          </a:solidFill>
          <a:ln w="9525">
            <a:solidFill>
              <a:srgbClr val="D8DAE8"/>
            </a:solidFill>
            <a:prstDash val="solid"/>
          </a:ln>
        </p:spPr>
        <p:txBody>
          <a:bodyPr/>
          <a:lstStyle/>
          <a:p>
            <a:endParaRPr lang="pt-BR" noProof="0" dirty="0"/>
          </a:p>
        </p:txBody>
      </p:sp>
      <p:sp>
        <p:nvSpPr>
          <p:cNvPr id="25" name="Shape 18"/>
          <p:cNvSpPr/>
          <p:nvPr/>
        </p:nvSpPr>
        <p:spPr>
          <a:xfrm>
            <a:off x="9860890" y="2551176"/>
            <a:ext cx="420624" cy="420624"/>
          </a:xfrm>
          <a:prstGeom prst="ellipse">
            <a:avLst/>
          </a:prstGeom>
          <a:solidFill>
            <a:srgbClr val="1B2260"/>
          </a:solidFill>
          <a:ln/>
        </p:spPr>
        <p:txBody>
          <a:bodyPr/>
          <a:lstStyle/>
          <a:p>
            <a:endParaRPr lang="pt-BR" noProof="0" dirty="0"/>
          </a:p>
        </p:txBody>
      </p:sp>
      <p:pic>
        <p:nvPicPr>
          <p:cNvPr id="26" name="Image 5" descr="icons/chart_w.png"/>
          <p:cNvPicPr>
            <a:picLocks noChangeAspect="1"/>
          </p:cNvPicPr>
          <p:nvPr/>
        </p:nvPicPr>
        <p:blipFill>
          <a:blip r:embed="rId7"/>
          <a:stretch>
            <a:fillRect/>
          </a:stretch>
        </p:blipFill>
        <p:spPr>
          <a:xfrm>
            <a:off x="9966046" y="2656332"/>
            <a:ext cx="210312" cy="210312"/>
          </a:xfrm>
          <a:prstGeom prst="rect">
            <a:avLst/>
          </a:prstGeom>
        </p:spPr>
      </p:pic>
      <p:sp>
        <p:nvSpPr>
          <p:cNvPr id="27" name="Text 19"/>
          <p:cNvSpPr/>
          <p:nvPr/>
        </p:nvSpPr>
        <p:spPr>
          <a:xfrm>
            <a:off x="9860890" y="3099816"/>
            <a:ext cx="1550822" cy="914400"/>
          </a:xfrm>
          <a:prstGeom prst="rect">
            <a:avLst/>
          </a:prstGeom>
          <a:noFill/>
          <a:ln/>
        </p:spPr>
        <p:txBody>
          <a:bodyPr wrap="square" lIns="0" tIns="0" rIns="0" bIns="0" rtlCol="0" anchor="t"/>
          <a:lstStyle/>
          <a:p>
            <a:pPr marL="0" indent="0">
              <a:buNone/>
            </a:pPr>
            <a:r>
              <a:rPr lang="pt-BR" sz="1250" b="1" noProof="0" dirty="0">
                <a:solidFill>
                  <a:srgbClr val="26348C"/>
                </a:solidFill>
                <a:latin typeface="Arial" pitchFamily="34" charset="0"/>
                <a:ea typeface="Arial" pitchFamily="34" charset="-122"/>
                <a:cs typeface="Arial" pitchFamily="34" charset="-120"/>
              </a:rPr>
              <a:t>Consequências do ilícito</a:t>
            </a:r>
            <a:endParaRPr lang="pt-BR" sz="1250" noProof="0" dirty="0"/>
          </a:p>
        </p:txBody>
      </p:sp>
      <p:pic>
        <p:nvPicPr>
          <p:cNvPr id="29" name="Imagem 28">
            <a:extLst>
              <a:ext uri="{FF2B5EF4-FFF2-40B4-BE49-F238E27FC236}">
                <a16:creationId xmlns:a16="http://schemas.microsoft.com/office/drawing/2014/main" id="{5ACDDD92-54F2-7FFA-941E-1AD6C7739763}"/>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1" name="Imagem 30">
            <a:extLst>
              <a:ext uri="{FF2B5EF4-FFF2-40B4-BE49-F238E27FC236}">
                <a16:creationId xmlns:a16="http://schemas.microsoft.com/office/drawing/2014/main" id="{E7B8DC31-5347-FB5F-E6E7-B7A776E296A3}"/>
              </a:ext>
            </a:extLst>
          </p:cNvPr>
          <p:cNvPicPr>
            <a:picLocks noChangeAspect="1"/>
          </p:cNvPicPr>
          <p:nvPr/>
        </p:nvPicPr>
        <p:blipFill rotWithShape="1">
          <a:blip r:embed="rId8">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3" name="Imagem 32">
            <a:extLst>
              <a:ext uri="{FF2B5EF4-FFF2-40B4-BE49-F238E27FC236}">
                <a16:creationId xmlns:a16="http://schemas.microsoft.com/office/drawing/2014/main" id="{00877C23-2411-2A1D-7520-6E82AC06A27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 6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PRESCRIÇÃO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Prescrição na Lei 6.745/1985</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74</a:t>
            </a:r>
            <a:endParaRPr lang="pt-BR" sz="900" noProof="0" dirty="0"/>
          </a:p>
        </p:txBody>
      </p:sp>
      <p:sp>
        <p:nvSpPr>
          <p:cNvPr id="7" name="Shape 4"/>
          <p:cNvSpPr/>
          <p:nvPr/>
        </p:nvSpPr>
        <p:spPr>
          <a:xfrm>
            <a:off x="566928" y="1554480"/>
            <a:ext cx="11064240" cy="4572000"/>
          </a:xfrm>
          <a:prstGeom prst="roundRect">
            <a:avLst>
              <a:gd name="adj" fmla="val 20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810512"/>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81051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828800"/>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Art. 150. Prescreve a ação disciplinar:</a:t>
            </a:r>
            <a:endParaRPr lang="pt-BR" sz="1300" noProof="0" dirty="0"/>
          </a:p>
        </p:txBody>
      </p:sp>
      <p:sp>
        <p:nvSpPr>
          <p:cNvPr id="11" name="Text 8"/>
          <p:cNvSpPr/>
          <p:nvPr/>
        </p:nvSpPr>
        <p:spPr>
          <a:xfrm>
            <a:off x="896112" y="2395728"/>
            <a:ext cx="10405872" cy="3547872"/>
          </a:xfrm>
          <a:prstGeom prst="rect">
            <a:avLst/>
          </a:prstGeom>
          <a:noFill/>
          <a:ln/>
        </p:spPr>
        <p:txBody>
          <a:bodyPr wrap="square" lIns="0" tIns="0" rIns="0" bIns="0" rtlCol="0" anchor="t"/>
          <a:lstStyle/>
          <a:p>
            <a:pPr marL="0" indent="0">
              <a:spcAft>
                <a:spcPts val="800"/>
              </a:spcAft>
              <a:buNone/>
            </a:pPr>
            <a:r>
              <a:rPr lang="pt-BR" sz="1400" i="1" noProof="0" dirty="0">
                <a:solidFill>
                  <a:srgbClr val="23264A"/>
                </a:solidFill>
                <a:latin typeface="Calibri" pitchFamily="34" charset="0"/>
                <a:ea typeface="Calibri" pitchFamily="34" charset="-122"/>
                <a:cs typeface="Calibri" pitchFamily="34" charset="-120"/>
              </a:rPr>
              <a:t>I – em 02 (dois) anos, quanto aos fatos punidos com repreensão, suspensão, ou destituição de encargo de confiança;</a:t>
            </a:r>
            <a:endParaRPr lang="pt-BR" sz="1400" noProof="0" dirty="0"/>
          </a:p>
          <a:p>
            <a:pPr marL="0" indent="0">
              <a:spcAft>
                <a:spcPts val="1200"/>
              </a:spcAft>
              <a:buNone/>
            </a:pPr>
            <a:r>
              <a:rPr lang="pt-BR" sz="1400" i="1" noProof="0" dirty="0">
                <a:solidFill>
                  <a:srgbClr val="23264A"/>
                </a:solidFill>
                <a:latin typeface="Calibri" pitchFamily="34" charset="0"/>
                <a:ea typeface="Calibri" pitchFamily="34" charset="-122"/>
                <a:cs typeface="Calibri" pitchFamily="34" charset="-120"/>
              </a:rPr>
              <a:t>II – em 05 (cinco) anos, quanto aos fatos punidos com a pena de demissão, de cassação de aposentadoria ou de cassação de disponibilidade, ressalvada a hipótese do art. 151, deste Estatuto. [...]</a:t>
            </a:r>
            <a:endParaRPr lang="pt-BR" sz="1400" noProof="0" dirty="0"/>
          </a:p>
          <a:p>
            <a:pPr marL="0" indent="0">
              <a:buNone/>
            </a:pPr>
            <a:r>
              <a:rPr lang="pt-BR" sz="1400" b="1" i="1" noProof="0" dirty="0">
                <a:solidFill>
                  <a:srgbClr val="23264A"/>
                </a:solidFill>
                <a:latin typeface="Calibri" pitchFamily="34" charset="0"/>
                <a:ea typeface="Calibri" pitchFamily="34" charset="-122"/>
                <a:cs typeface="Calibri" pitchFamily="34" charset="-120"/>
              </a:rPr>
              <a:t>Art. 151. Se o fato configurar também ilícito penal, a prescrição será a mesma da ação penal, caso esta prescreva em mais de 05 (cinco) anos.</a:t>
            </a:r>
            <a:endParaRPr lang="pt-BR" sz="1400" noProof="0" dirty="0"/>
          </a:p>
        </p:txBody>
      </p:sp>
      <p:pic>
        <p:nvPicPr>
          <p:cNvPr id="13" name="Imagem 12">
            <a:extLst>
              <a:ext uri="{FF2B5EF4-FFF2-40B4-BE49-F238E27FC236}">
                <a16:creationId xmlns:a16="http://schemas.microsoft.com/office/drawing/2014/main" id="{18FC301A-F6E3-CE60-5FB8-66B80C20F081}"/>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E898280E-C78E-FFB3-DC7B-A4C9902FBC25}"/>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353B5322-DC5F-482F-0D0C-A41A43B7D17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 6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PRESCRIÇÃO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Prescrição na Lei 6.745/1985</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75</a:t>
            </a:r>
            <a:endParaRPr lang="pt-BR" sz="900" noProof="0" dirty="0"/>
          </a:p>
        </p:txBody>
      </p:sp>
      <p:sp>
        <p:nvSpPr>
          <p:cNvPr id="7" name="Shape 4"/>
          <p:cNvSpPr/>
          <p:nvPr/>
        </p:nvSpPr>
        <p:spPr>
          <a:xfrm>
            <a:off x="566928" y="1481328"/>
            <a:ext cx="11064240" cy="3611880"/>
          </a:xfrm>
          <a:prstGeom prst="roundRect">
            <a:avLst>
              <a:gd name="adj" fmla="val 2532"/>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737360"/>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737360"/>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755648"/>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Art. 150 [...]</a:t>
            </a:r>
            <a:endParaRPr lang="pt-BR" sz="1300" noProof="0" dirty="0"/>
          </a:p>
        </p:txBody>
      </p:sp>
      <p:sp>
        <p:nvSpPr>
          <p:cNvPr id="11" name="Text 8"/>
          <p:cNvSpPr/>
          <p:nvPr/>
        </p:nvSpPr>
        <p:spPr>
          <a:xfrm>
            <a:off x="896112" y="2322576"/>
            <a:ext cx="10405872" cy="2587752"/>
          </a:xfrm>
          <a:prstGeom prst="rect">
            <a:avLst/>
          </a:prstGeom>
          <a:noFill/>
          <a:ln/>
        </p:spPr>
        <p:txBody>
          <a:bodyPr wrap="square" lIns="0" tIns="0" rIns="0" bIns="0" rtlCol="0" anchor="t"/>
          <a:lstStyle/>
          <a:p>
            <a:pPr marL="0" indent="0">
              <a:spcAft>
                <a:spcPts val="800"/>
              </a:spcAft>
              <a:buNone/>
            </a:pPr>
            <a:r>
              <a:rPr lang="pt-BR" sz="1400" i="1" noProof="0" dirty="0">
                <a:solidFill>
                  <a:srgbClr val="23264A"/>
                </a:solidFill>
                <a:latin typeface="Calibri" pitchFamily="34" charset="0"/>
                <a:ea typeface="Calibri" pitchFamily="34" charset="-122"/>
                <a:cs typeface="Calibri" pitchFamily="34" charset="-120"/>
              </a:rPr>
              <a:t>§ 1º O prazo de prescrição começa a correr:  a) do dia em que o ilícito se tornou conhecido de autoridade competente para agir;  b) nos ilícitos permanentes ou continuados, do dia em que cessar a permanência ou a continuação.</a:t>
            </a:r>
            <a:endParaRPr lang="pt-BR" sz="1400" noProof="0" dirty="0"/>
          </a:p>
          <a:p>
            <a:pPr marL="0" indent="0">
              <a:spcAft>
                <a:spcPts val="800"/>
              </a:spcAft>
              <a:buNone/>
            </a:pPr>
            <a:r>
              <a:rPr lang="pt-BR" sz="1400" i="1" noProof="0" dirty="0">
                <a:solidFill>
                  <a:srgbClr val="23264A"/>
                </a:solidFill>
                <a:latin typeface="Calibri" pitchFamily="34" charset="0"/>
                <a:ea typeface="Calibri" pitchFamily="34" charset="-122"/>
                <a:cs typeface="Calibri" pitchFamily="34" charset="-120"/>
              </a:rPr>
              <a:t>§ 2º O curso da prescrição interrompe-se:  a) com a instauração do processo disciplinar;  b) com o julgamento do processo disciplinar.</a:t>
            </a:r>
            <a:endParaRPr lang="pt-BR" sz="1400" noProof="0" dirty="0"/>
          </a:p>
          <a:p>
            <a:pPr marL="0" indent="0">
              <a:buNone/>
            </a:pPr>
            <a:r>
              <a:rPr lang="pt-BR" sz="1400" i="1" noProof="0" dirty="0">
                <a:solidFill>
                  <a:srgbClr val="23264A"/>
                </a:solidFill>
                <a:latin typeface="Calibri" pitchFamily="34" charset="0"/>
                <a:ea typeface="Calibri" pitchFamily="34" charset="-122"/>
                <a:cs typeface="Calibri" pitchFamily="34" charset="-120"/>
              </a:rPr>
              <a:t>§ 3º Interrompida a prescrição, todo o prazo começa a correr novamente do dia da interrupção.</a:t>
            </a:r>
            <a:endParaRPr lang="pt-BR" sz="1400" noProof="0" dirty="0"/>
          </a:p>
        </p:txBody>
      </p:sp>
      <p:sp>
        <p:nvSpPr>
          <p:cNvPr id="12" name="Shape 9"/>
          <p:cNvSpPr/>
          <p:nvPr/>
        </p:nvSpPr>
        <p:spPr>
          <a:xfrm>
            <a:off x="566928" y="5349240"/>
            <a:ext cx="11064240" cy="777240"/>
          </a:xfrm>
          <a:prstGeom prst="roundRect">
            <a:avLst>
              <a:gd name="adj" fmla="val 10588"/>
            </a:avLst>
          </a:prstGeom>
          <a:solidFill>
            <a:srgbClr val="FBF3DF"/>
          </a:solidFill>
          <a:ln w="9525">
            <a:solidFill>
              <a:srgbClr val="E8D9AC"/>
            </a:solidFill>
            <a:prstDash val="solid"/>
          </a:ln>
        </p:spPr>
        <p:txBody>
          <a:bodyPr/>
          <a:lstStyle/>
          <a:p>
            <a:endParaRPr lang="pt-BR" noProof="0" dirty="0"/>
          </a:p>
        </p:txBody>
      </p:sp>
      <p:pic>
        <p:nvPicPr>
          <p:cNvPr id="13" name="Image 1" descr="icons/warn_g.png"/>
          <p:cNvPicPr>
            <a:picLocks noChangeAspect="1"/>
          </p:cNvPicPr>
          <p:nvPr/>
        </p:nvPicPr>
        <p:blipFill>
          <a:blip r:embed="rId3"/>
          <a:stretch>
            <a:fillRect/>
          </a:stretch>
        </p:blipFill>
        <p:spPr>
          <a:xfrm>
            <a:off x="786384" y="5573268"/>
            <a:ext cx="329184" cy="329184"/>
          </a:xfrm>
          <a:prstGeom prst="rect">
            <a:avLst/>
          </a:prstGeom>
        </p:spPr>
      </p:pic>
      <p:sp>
        <p:nvSpPr>
          <p:cNvPr id="14" name="Text 10"/>
          <p:cNvSpPr/>
          <p:nvPr/>
        </p:nvSpPr>
        <p:spPr>
          <a:xfrm>
            <a:off x="1252728" y="5404104"/>
            <a:ext cx="10149840" cy="667512"/>
          </a:xfrm>
          <a:prstGeom prst="rect">
            <a:avLst/>
          </a:prstGeom>
          <a:noFill/>
          <a:ln/>
        </p:spPr>
        <p:txBody>
          <a:bodyPr wrap="square" lIns="0" tIns="0" rIns="0" bIns="0" rtlCol="0" anchor="ctr"/>
          <a:lstStyle/>
          <a:p>
            <a:pPr marL="0" indent="0">
              <a:buNone/>
            </a:pPr>
            <a:r>
              <a:rPr lang="pt-BR" sz="1400" b="1" noProof="0" dirty="0">
                <a:solidFill>
                  <a:srgbClr val="7A5A05"/>
                </a:solidFill>
                <a:latin typeface="Calibri" pitchFamily="34" charset="0"/>
                <a:ea typeface="Calibri" pitchFamily="34" charset="-122"/>
                <a:cs typeface="Calibri" pitchFamily="34" charset="-120"/>
              </a:rPr>
              <a:t>A infração funcional de abandono de cargo possui caráter permanente e o prazo prescricional apenas se inicia a partir da cessação da permanência </a:t>
            </a:r>
          </a:p>
          <a:p>
            <a:pPr marL="0" indent="0">
              <a:buNone/>
            </a:pPr>
            <a:r>
              <a:rPr lang="pt-BR" sz="1400" b="1" noProof="0" dirty="0">
                <a:solidFill>
                  <a:srgbClr val="7A5A05"/>
                </a:solidFill>
                <a:latin typeface="Calibri" pitchFamily="34" charset="0"/>
                <a:ea typeface="Calibri" pitchFamily="34" charset="-122"/>
                <a:cs typeface="Calibri" pitchFamily="34" charset="-120"/>
              </a:rPr>
              <a:t>(Parecer GMF-AGU n. 6).</a:t>
            </a:r>
            <a:endParaRPr lang="pt-BR" sz="1400" noProof="0" dirty="0"/>
          </a:p>
        </p:txBody>
      </p:sp>
      <p:pic>
        <p:nvPicPr>
          <p:cNvPr id="16" name="Imagem 15">
            <a:extLst>
              <a:ext uri="{FF2B5EF4-FFF2-40B4-BE49-F238E27FC236}">
                <a16:creationId xmlns:a16="http://schemas.microsoft.com/office/drawing/2014/main" id="{86D25B2D-EEDE-A652-F041-9D522B3844F2}"/>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11CC6C2B-8E82-5766-635B-B4B5B793BF78}"/>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0" name="Imagem 19">
            <a:extLst>
              <a:ext uri="{FF2B5EF4-FFF2-40B4-BE49-F238E27FC236}">
                <a16:creationId xmlns:a16="http://schemas.microsoft.com/office/drawing/2014/main" id="{12062030-95A1-6BB8-E559-AABB5B51034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 7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PRESCRIÇÃO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Interrupção e suspensão do prazo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76</a:t>
            </a:r>
            <a:endParaRPr lang="pt-BR" sz="900" noProof="0" dirty="0"/>
          </a:p>
        </p:txBody>
      </p:sp>
      <p:sp>
        <p:nvSpPr>
          <p:cNvPr id="7" name="Shape 4"/>
          <p:cNvSpPr/>
          <p:nvPr/>
        </p:nvSpPr>
        <p:spPr>
          <a:xfrm>
            <a:off x="566928" y="1737360"/>
            <a:ext cx="3566160" cy="2148840"/>
          </a:xfrm>
          <a:prstGeom prst="roundRect">
            <a:avLst>
              <a:gd name="adj" fmla="val 4255"/>
            </a:avLst>
          </a:prstGeom>
          <a:solidFill>
            <a:srgbClr val="F1F2F8"/>
          </a:solidFill>
          <a:ln w="9525">
            <a:solidFill>
              <a:srgbClr val="D8DAE8"/>
            </a:solidFill>
            <a:prstDash val="solid"/>
          </a:ln>
        </p:spPr>
        <p:txBody>
          <a:bodyPr/>
          <a:lstStyle/>
          <a:p>
            <a:endParaRPr lang="pt-BR" noProof="0" dirty="0"/>
          </a:p>
        </p:txBody>
      </p:sp>
      <p:sp>
        <p:nvSpPr>
          <p:cNvPr id="8" name="Text 5"/>
          <p:cNvSpPr/>
          <p:nvPr/>
        </p:nvSpPr>
        <p:spPr>
          <a:xfrm>
            <a:off x="795528" y="1920240"/>
            <a:ext cx="3108960" cy="310896"/>
          </a:xfrm>
          <a:prstGeom prst="rect">
            <a:avLst/>
          </a:prstGeom>
          <a:noFill/>
          <a:ln/>
        </p:spPr>
        <p:txBody>
          <a:bodyPr wrap="square" lIns="0" tIns="0" rIns="0" bIns="0" rtlCol="0" anchor="ctr"/>
          <a:lstStyle/>
          <a:p>
            <a:pPr marL="0" indent="0">
              <a:buNone/>
            </a:pPr>
            <a:r>
              <a:rPr lang="pt-BR" sz="1350" b="1" noProof="0" dirty="0">
                <a:solidFill>
                  <a:srgbClr val="26348C"/>
                </a:solidFill>
                <a:latin typeface="Arial" pitchFamily="34" charset="0"/>
                <a:ea typeface="Arial" pitchFamily="34" charset="-122"/>
                <a:cs typeface="Arial" pitchFamily="34" charset="-120"/>
              </a:rPr>
              <a:t>PAD Ordinário</a:t>
            </a:r>
            <a:endParaRPr lang="pt-BR" sz="1350" noProof="0" dirty="0"/>
          </a:p>
        </p:txBody>
      </p:sp>
      <p:sp>
        <p:nvSpPr>
          <p:cNvPr id="9" name="Text 6"/>
          <p:cNvSpPr/>
          <p:nvPr/>
        </p:nvSpPr>
        <p:spPr>
          <a:xfrm>
            <a:off x="795528" y="2267712"/>
            <a:ext cx="3108960" cy="914400"/>
          </a:xfrm>
          <a:prstGeom prst="rect">
            <a:avLst/>
          </a:prstGeom>
          <a:noFill/>
          <a:ln/>
        </p:spPr>
        <p:txBody>
          <a:bodyPr wrap="square" lIns="0" tIns="0" rIns="0" bIns="0" rtlCol="0" anchor="ctr"/>
          <a:lstStyle/>
          <a:p>
            <a:pPr marL="0" indent="0">
              <a:buNone/>
            </a:pPr>
            <a:r>
              <a:rPr lang="pt-BR" sz="4400" b="1" noProof="0" dirty="0">
                <a:solidFill>
                  <a:srgbClr val="23264A"/>
                </a:solidFill>
                <a:latin typeface="Arial" pitchFamily="34" charset="0"/>
                <a:ea typeface="Arial" pitchFamily="34" charset="-122"/>
                <a:cs typeface="Arial" pitchFamily="34" charset="-120"/>
              </a:rPr>
              <a:t>140 dias</a:t>
            </a:r>
            <a:endParaRPr lang="pt-BR" sz="4400" noProof="0" dirty="0"/>
          </a:p>
        </p:txBody>
      </p:sp>
      <p:sp>
        <p:nvSpPr>
          <p:cNvPr id="10" name="Text 7"/>
          <p:cNvSpPr/>
          <p:nvPr/>
        </p:nvSpPr>
        <p:spPr>
          <a:xfrm>
            <a:off x="795528" y="3291840"/>
            <a:ext cx="3108960" cy="310896"/>
          </a:xfrm>
          <a:prstGeom prst="rect">
            <a:avLst/>
          </a:prstGeom>
          <a:noFill/>
          <a:ln/>
        </p:spPr>
        <p:txBody>
          <a:bodyPr wrap="square" lIns="0" tIns="0" rIns="0" bIns="0" rtlCol="0" anchor="ctr"/>
          <a:lstStyle/>
          <a:p>
            <a:pPr marL="0" indent="0">
              <a:buNone/>
            </a:pPr>
            <a:r>
              <a:rPr lang="pt-BR" sz="1400" noProof="0" dirty="0">
                <a:solidFill>
                  <a:srgbClr val="6C7093"/>
                </a:solidFill>
                <a:latin typeface="Calibri" pitchFamily="34" charset="0"/>
                <a:ea typeface="Calibri" pitchFamily="34" charset="-122"/>
                <a:cs typeface="Calibri" pitchFamily="34" charset="-120"/>
              </a:rPr>
              <a:t>60 + 60 + 20 dias</a:t>
            </a:r>
            <a:endParaRPr lang="pt-BR" sz="1400" noProof="0" dirty="0"/>
          </a:p>
        </p:txBody>
      </p:sp>
      <p:sp>
        <p:nvSpPr>
          <p:cNvPr id="11" name="Shape 8"/>
          <p:cNvSpPr/>
          <p:nvPr/>
        </p:nvSpPr>
        <p:spPr>
          <a:xfrm>
            <a:off x="4407408" y="1737360"/>
            <a:ext cx="3566160" cy="2148840"/>
          </a:xfrm>
          <a:prstGeom prst="roundRect">
            <a:avLst>
              <a:gd name="adj" fmla="val 4255"/>
            </a:avLst>
          </a:prstGeom>
          <a:solidFill>
            <a:srgbClr val="F1F2F8"/>
          </a:solidFill>
          <a:ln w="9525">
            <a:solidFill>
              <a:srgbClr val="D8DAE8"/>
            </a:solidFill>
            <a:prstDash val="solid"/>
          </a:ln>
        </p:spPr>
        <p:txBody>
          <a:bodyPr/>
          <a:lstStyle/>
          <a:p>
            <a:endParaRPr lang="pt-BR" noProof="0" dirty="0"/>
          </a:p>
        </p:txBody>
      </p:sp>
      <p:sp>
        <p:nvSpPr>
          <p:cNvPr id="12" name="Text 9"/>
          <p:cNvSpPr/>
          <p:nvPr/>
        </p:nvSpPr>
        <p:spPr>
          <a:xfrm>
            <a:off x="4636008" y="1920240"/>
            <a:ext cx="3108960" cy="310896"/>
          </a:xfrm>
          <a:prstGeom prst="rect">
            <a:avLst/>
          </a:prstGeom>
          <a:noFill/>
          <a:ln/>
        </p:spPr>
        <p:txBody>
          <a:bodyPr wrap="square" lIns="0" tIns="0" rIns="0" bIns="0" rtlCol="0" anchor="ctr"/>
          <a:lstStyle/>
          <a:p>
            <a:pPr marL="0" indent="0">
              <a:buNone/>
            </a:pPr>
            <a:r>
              <a:rPr lang="pt-BR" sz="1350" b="1" noProof="0" dirty="0">
                <a:solidFill>
                  <a:srgbClr val="901F4D"/>
                </a:solidFill>
                <a:latin typeface="Arial" pitchFamily="34" charset="0"/>
                <a:ea typeface="Arial" pitchFamily="34" charset="-122"/>
                <a:cs typeface="Arial" pitchFamily="34" charset="-120"/>
              </a:rPr>
              <a:t>PAD Sumário</a:t>
            </a:r>
            <a:endParaRPr lang="pt-BR" sz="1350" noProof="0" dirty="0"/>
          </a:p>
        </p:txBody>
      </p:sp>
      <p:sp>
        <p:nvSpPr>
          <p:cNvPr id="13" name="Text 10"/>
          <p:cNvSpPr/>
          <p:nvPr/>
        </p:nvSpPr>
        <p:spPr>
          <a:xfrm>
            <a:off x="4636008" y="2267712"/>
            <a:ext cx="3108960" cy="914400"/>
          </a:xfrm>
          <a:prstGeom prst="rect">
            <a:avLst/>
          </a:prstGeom>
          <a:noFill/>
          <a:ln/>
        </p:spPr>
        <p:txBody>
          <a:bodyPr wrap="square" lIns="0" tIns="0" rIns="0" bIns="0" rtlCol="0" anchor="ctr"/>
          <a:lstStyle/>
          <a:p>
            <a:pPr marL="0" indent="0">
              <a:buNone/>
            </a:pPr>
            <a:r>
              <a:rPr lang="pt-BR" sz="4400" b="1" noProof="0" dirty="0">
                <a:solidFill>
                  <a:srgbClr val="23264A"/>
                </a:solidFill>
                <a:latin typeface="Arial" pitchFamily="34" charset="0"/>
                <a:ea typeface="Arial" pitchFamily="34" charset="-122"/>
                <a:cs typeface="Arial" pitchFamily="34" charset="-120"/>
              </a:rPr>
              <a:t>140 dias</a:t>
            </a:r>
            <a:endParaRPr lang="pt-BR" sz="4400" noProof="0" dirty="0"/>
          </a:p>
        </p:txBody>
      </p:sp>
      <p:sp>
        <p:nvSpPr>
          <p:cNvPr id="14" name="Text 11"/>
          <p:cNvSpPr/>
          <p:nvPr/>
        </p:nvSpPr>
        <p:spPr>
          <a:xfrm>
            <a:off x="4636008" y="3291840"/>
            <a:ext cx="3108960" cy="310896"/>
          </a:xfrm>
          <a:prstGeom prst="rect">
            <a:avLst/>
          </a:prstGeom>
          <a:noFill/>
          <a:ln/>
        </p:spPr>
        <p:txBody>
          <a:bodyPr wrap="square" lIns="0" tIns="0" rIns="0" bIns="0" rtlCol="0" anchor="ctr"/>
          <a:lstStyle/>
          <a:p>
            <a:pPr marL="0" indent="0">
              <a:buNone/>
            </a:pPr>
            <a:r>
              <a:rPr lang="pt-BR" sz="1400" noProof="0" dirty="0">
                <a:solidFill>
                  <a:srgbClr val="6C7093"/>
                </a:solidFill>
                <a:latin typeface="Calibri" pitchFamily="34" charset="0"/>
                <a:ea typeface="Calibri" pitchFamily="34" charset="-122"/>
                <a:cs typeface="Calibri" pitchFamily="34" charset="-120"/>
              </a:rPr>
              <a:t>60 + 60 + 20 dias</a:t>
            </a:r>
            <a:endParaRPr lang="pt-BR" sz="1400" noProof="0" dirty="0"/>
          </a:p>
        </p:txBody>
      </p:sp>
      <p:sp>
        <p:nvSpPr>
          <p:cNvPr id="15" name="Shape 12"/>
          <p:cNvSpPr/>
          <p:nvPr/>
        </p:nvSpPr>
        <p:spPr>
          <a:xfrm>
            <a:off x="8247888" y="1737360"/>
            <a:ext cx="3566160" cy="2148840"/>
          </a:xfrm>
          <a:prstGeom prst="roundRect">
            <a:avLst>
              <a:gd name="adj" fmla="val 4255"/>
            </a:avLst>
          </a:prstGeom>
          <a:solidFill>
            <a:srgbClr val="F1F2F8"/>
          </a:solidFill>
          <a:ln w="9525">
            <a:solidFill>
              <a:srgbClr val="D8DAE8"/>
            </a:solidFill>
            <a:prstDash val="solid"/>
          </a:ln>
        </p:spPr>
        <p:txBody>
          <a:bodyPr/>
          <a:lstStyle/>
          <a:p>
            <a:endParaRPr lang="pt-BR" noProof="0" dirty="0"/>
          </a:p>
        </p:txBody>
      </p:sp>
      <p:sp>
        <p:nvSpPr>
          <p:cNvPr id="16" name="Text 13"/>
          <p:cNvSpPr/>
          <p:nvPr/>
        </p:nvSpPr>
        <p:spPr>
          <a:xfrm>
            <a:off x="8476488" y="1920240"/>
            <a:ext cx="3108960" cy="310896"/>
          </a:xfrm>
          <a:prstGeom prst="rect">
            <a:avLst/>
          </a:prstGeom>
          <a:noFill/>
          <a:ln/>
        </p:spPr>
        <p:txBody>
          <a:bodyPr wrap="square" lIns="0" tIns="0" rIns="0" bIns="0" rtlCol="0" anchor="ctr"/>
          <a:lstStyle/>
          <a:p>
            <a:pPr marL="0" indent="0">
              <a:buNone/>
            </a:pPr>
            <a:r>
              <a:rPr lang="pt-BR" sz="1350" b="1" noProof="0" dirty="0">
                <a:solidFill>
                  <a:srgbClr val="C21819"/>
                </a:solidFill>
                <a:latin typeface="Arial" pitchFamily="34" charset="0"/>
                <a:ea typeface="Arial" pitchFamily="34" charset="-122"/>
                <a:cs typeface="Arial" pitchFamily="34" charset="-120"/>
              </a:rPr>
              <a:t>Sindicância</a:t>
            </a:r>
            <a:endParaRPr lang="pt-BR" sz="1350" noProof="0" dirty="0"/>
          </a:p>
        </p:txBody>
      </p:sp>
      <p:sp>
        <p:nvSpPr>
          <p:cNvPr id="17" name="Text 14"/>
          <p:cNvSpPr/>
          <p:nvPr/>
        </p:nvSpPr>
        <p:spPr>
          <a:xfrm>
            <a:off x="8476488" y="2267712"/>
            <a:ext cx="3108960" cy="914400"/>
          </a:xfrm>
          <a:prstGeom prst="rect">
            <a:avLst/>
          </a:prstGeom>
          <a:noFill/>
          <a:ln/>
        </p:spPr>
        <p:txBody>
          <a:bodyPr wrap="square" lIns="0" tIns="0" rIns="0" bIns="0" rtlCol="0" anchor="ctr"/>
          <a:lstStyle/>
          <a:p>
            <a:pPr marL="0" indent="0">
              <a:buNone/>
            </a:pPr>
            <a:r>
              <a:rPr lang="pt-BR" sz="4400" b="1" noProof="0" dirty="0">
                <a:solidFill>
                  <a:srgbClr val="23264A"/>
                </a:solidFill>
                <a:latin typeface="Arial" pitchFamily="34" charset="0"/>
                <a:ea typeface="Arial" pitchFamily="34" charset="-122"/>
                <a:cs typeface="Arial" pitchFamily="34" charset="-120"/>
              </a:rPr>
              <a:t>80 dias</a:t>
            </a:r>
            <a:endParaRPr lang="pt-BR" sz="4400" noProof="0" dirty="0"/>
          </a:p>
        </p:txBody>
      </p:sp>
      <p:sp>
        <p:nvSpPr>
          <p:cNvPr id="18" name="Text 15"/>
          <p:cNvSpPr/>
          <p:nvPr/>
        </p:nvSpPr>
        <p:spPr>
          <a:xfrm>
            <a:off x="8476488" y="3291840"/>
            <a:ext cx="3108960" cy="310896"/>
          </a:xfrm>
          <a:prstGeom prst="rect">
            <a:avLst/>
          </a:prstGeom>
          <a:noFill/>
          <a:ln/>
        </p:spPr>
        <p:txBody>
          <a:bodyPr wrap="square" lIns="0" tIns="0" rIns="0" bIns="0" rtlCol="0" anchor="ctr"/>
          <a:lstStyle/>
          <a:p>
            <a:pPr marL="0" indent="0">
              <a:buNone/>
            </a:pPr>
            <a:r>
              <a:rPr lang="pt-BR" sz="1400" noProof="0" dirty="0">
                <a:solidFill>
                  <a:srgbClr val="6C7093"/>
                </a:solidFill>
                <a:latin typeface="Calibri" pitchFamily="34" charset="0"/>
                <a:ea typeface="Calibri" pitchFamily="34" charset="-122"/>
                <a:cs typeface="Calibri" pitchFamily="34" charset="-120"/>
              </a:rPr>
              <a:t>30 + 30 + 20 dias</a:t>
            </a:r>
            <a:endParaRPr lang="pt-BR" sz="1400" noProof="0" dirty="0"/>
          </a:p>
        </p:txBody>
      </p:sp>
      <p:sp>
        <p:nvSpPr>
          <p:cNvPr id="19" name="Shape 16"/>
          <p:cNvSpPr/>
          <p:nvPr/>
        </p:nvSpPr>
        <p:spPr>
          <a:xfrm>
            <a:off x="566928" y="4297680"/>
            <a:ext cx="11064240" cy="1828800"/>
          </a:xfrm>
          <a:prstGeom prst="roundRect">
            <a:avLst>
              <a:gd name="adj" fmla="val 5000"/>
            </a:avLst>
          </a:prstGeom>
          <a:solidFill>
            <a:srgbClr val="E7E9F3"/>
          </a:solidFill>
          <a:ln w="9525">
            <a:solidFill>
              <a:srgbClr val="D8DAE8"/>
            </a:solidFill>
            <a:prstDash val="solid"/>
          </a:ln>
        </p:spPr>
        <p:txBody>
          <a:bodyPr/>
          <a:lstStyle/>
          <a:p>
            <a:endParaRPr lang="pt-BR" noProof="0" dirty="0"/>
          </a:p>
        </p:txBody>
      </p:sp>
      <p:sp>
        <p:nvSpPr>
          <p:cNvPr id="20" name="Text 17"/>
          <p:cNvSpPr/>
          <p:nvPr/>
        </p:nvSpPr>
        <p:spPr>
          <a:xfrm>
            <a:off x="868680" y="4498848"/>
            <a:ext cx="10424160" cy="292608"/>
          </a:xfrm>
          <a:prstGeom prst="rect">
            <a:avLst/>
          </a:prstGeom>
          <a:noFill/>
          <a:ln/>
        </p:spPr>
        <p:txBody>
          <a:bodyPr wrap="square" lIns="0" tIns="0" rIns="0" bIns="0" rtlCol="0" anchor="ctr"/>
          <a:lstStyle/>
          <a:p>
            <a:pPr marL="0" indent="0">
              <a:buNone/>
            </a:pPr>
            <a:r>
              <a:rPr lang="pt-BR" sz="1400" b="1" kern="0" spc="150" noProof="0" dirty="0">
                <a:solidFill>
                  <a:srgbClr val="26348C"/>
                </a:solidFill>
                <a:latin typeface="Arial" pitchFamily="34" charset="0"/>
                <a:ea typeface="Arial" pitchFamily="34" charset="-122"/>
                <a:cs typeface="Arial" pitchFamily="34" charset="-120"/>
              </a:rPr>
              <a:t>SUSPENDE O PRAZO PRESCRICIONAL</a:t>
            </a:r>
            <a:endParaRPr lang="pt-BR" sz="1400" noProof="0" dirty="0"/>
          </a:p>
        </p:txBody>
      </p:sp>
      <p:sp>
        <p:nvSpPr>
          <p:cNvPr id="21" name="Text 18"/>
          <p:cNvSpPr/>
          <p:nvPr/>
        </p:nvSpPr>
        <p:spPr>
          <a:xfrm>
            <a:off x="896112" y="4892040"/>
            <a:ext cx="10424160" cy="1097280"/>
          </a:xfrm>
          <a:prstGeom prst="rect">
            <a:avLst/>
          </a:prstGeom>
          <a:noFill/>
          <a:ln/>
        </p:spPr>
        <p:txBody>
          <a:bodyPr wrap="square" lIns="0" tIns="0" rIns="0" bIns="0" rtlCol="0" anchor="t"/>
          <a:lstStyle/>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A suspensão, por ordem judicial, das investigações ou do processo administrativo disciplinar.</a:t>
            </a:r>
            <a:endParaRPr lang="pt-BR" sz="1400" noProof="0" dirty="0"/>
          </a:p>
          <a:p>
            <a:pPr marL="152400" indent="-152400">
              <a:buSzPct val="100000"/>
              <a:buChar char="•"/>
            </a:pPr>
            <a:r>
              <a:rPr lang="pt-BR" sz="1400" noProof="0" dirty="0">
                <a:solidFill>
                  <a:srgbClr val="23264A"/>
                </a:solidFill>
                <a:latin typeface="Calibri" pitchFamily="34" charset="0"/>
                <a:ea typeface="Calibri" pitchFamily="34" charset="-122"/>
                <a:cs typeface="Calibri" pitchFamily="34" charset="-120"/>
              </a:rPr>
              <a:t>O compromisso celebrado no TAC, até a sua conclusão.</a:t>
            </a:r>
            <a:endParaRPr lang="pt-BR" sz="1400" noProof="0" dirty="0"/>
          </a:p>
        </p:txBody>
      </p:sp>
      <p:pic>
        <p:nvPicPr>
          <p:cNvPr id="23" name="Imagem 22">
            <a:extLst>
              <a:ext uri="{FF2B5EF4-FFF2-40B4-BE49-F238E27FC236}">
                <a16:creationId xmlns:a16="http://schemas.microsoft.com/office/drawing/2014/main" id="{F23DF0C7-0AD3-1497-36A5-D3DBEC4E7D04}"/>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5" name="Imagem 24">
            <a:extLst>
              <a:ext uri="{FF2B5EF4-FFF2-40B4-BE49-F238E27FC236}">
                <a16:creationId xmlns:a16="http://schemas.microsoft.com/office/drawing/2014/main" id="{27F0FD8C-7278-EDD1-A538-83DF3FE6DE98}"/>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7" name="Imagem 26">
            <a:extLst>
              <a:ext uri="{FF2B5EF4-FFF2-40B4-BE49-F238E27FC236}">
                <a16:creationId xmlns:a16="http://schemas.microsoft.com/office/drawing/2014/main" id="{7E156B3C-E03C-9362-2511-77294F369F9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 7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PRESCRIÇÃO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Prescrição antes da instauração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77</a:t>
            </a:r>
            <a:endParaRPr lang="pt-BR" sz="900" noProof="0" dirty="0"/>
          </a:p>
        </p:txBody>
      </p:sp>
      <p:sp>
        <p:nvSpPr>
          <p:cNvPr id="7" name="Shape 4"/>
          <p:cNvSpPr/>
          <p:nvPr/>
        </p:nvSpPr>
        <p:spPr>
          <a:xfrm>
            <a:off x="1463040" y="1920240"/>
            <a:ext cx="9235440" cy="3566160"/>
          </a:xfrm>
          <a:prstGeom prst="roundRect">
            <a:avLst>
              <a:gd name="adj" fmla="val 2564"/>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1737360" y="2176272"/>
            <a:ext cx="457200" cy="457200"/>
          </a:xfrm>
          <a:prstGeom prst="ellipse">
            <a:avLst/>
          </a:prstGeom>
          <a:solidFill>
            <a:srgbClr val="E7A71F"/>
          </a:solidFill>
          <a:ln/>
        </p:spPr>
        <p:txBody>
          <a:bodyPr/>
          <a:lstStyle/>
          <a:p>
            <a:endParaRPr lang="pt-BR" noProof="0" dirty="0"/>
          </a:p>
        </p:txBody>
      </p:sp>
      <p:sp>
        <p:nvSpPr>
          <p:cNvPr id="9" name="Text 6"/>
          <p:cNvSpPr/>
          <p:nvPr/>
        </p:nvSpPr>
        <p:spPr>
          <a:xfrm>
            <a:off x="1737360" y="217627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2359152" y="2194560"/>
            <a:ext cx="80467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Enunciado CGU nº 4 — Prescrição. Instauração.</a:t>
            </a:r>
            <a:endParaRPr lang="pt-BR" sz="1300" noProof="0" dirty="0"/>
          </a:p>
        </p:txBody>
      </p:sp>
      <p:sp>
        <p:nvSpPr>
          <p:cNvPr id="11" name="Text 8"/>
          <p:cNvSpPr/>
          <p:nvPr/>
        </p:nvSpPr>
        <p:spPr>
          <a:xfrm>
            <a:off x="1792224" y="2761488"/>
            <a:ext cx="8577072" cy="2542032"/>
          </a:xfrm>
          <a:prstGeom prst="rect">
            <a:avLst/>
          </a:prstGeom>
          <a:noFill/>
          <a:ln/>
        </p:spPr>
        <p:txBody>
          <a:bodyPr wrap="square" lIns="0" tIns="0" rIns="0" bIns="0" rtlCol="0" anchor="t"/>
          <a:lstStyle/>
          <a:p>
            <a:pPr marL="0" indent="0">
              <a:buNone/>
            </a:pPr>
            <a:r>
              <a:rPr lang="pt-BR" sz="1500" i="1" noProof="0" dirty="0">
                <a:solidFill>
                  <a:srgbClr val="23264A"/>
                </a:solidFill>
                <a:latin typeface="Calibri" pitchFamily="34" charset="0"/>
                <a:ea typeface="Calibri" pitchFamily="34" charset="-122"/>
                <a:cs typeface="Calibri" pitchFamily="34" charset="-120"/>
              </a:rPr>
              <a:t>“A Administração Pública pode, motivadamente, deixar de deflagrar procedimento disciplinar, caso verifique a ocorrência de prescrição antes da sua instauração, devendo ponderar a utilidade e a importância de se decidir pela instauração em cada caso.”</a:t>
            </a:r>
            <a:endParaRPr lang="pt-BR" sz="1500" noProof="0" dirty="0"/>
          </a:p>
        </p:txBody>
      </p:sp>
      <p:pic>
        <p:nvPicPr>
          <p:cNvPr id="13" name="Imagem 12">
            <a:extLst>
              <a:ext uri="{FF2B5EF4-FFF2-40B4-BE49-F238E27FC236}">
                <a16:creationId xmlns:a16="http://schemas.microsoft.com/office/drawing/2014/main" id="{669607EC-011B-2A7A-E89A-453722EE289B}"/>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EBC74098-0DE4-9C32-9B98-251699B5F454}"/>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DA57AC74-063B-189F-5AA6-A5780413C41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 7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RELATÓRIO E JULGAMENTO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Julgamento — autoridade julgadora</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78</a:t>
            </a:r>
            <a:endParaRPr lang="pt-BR" sz="900" noProof="0" dirty="0"/>
          </a:p>
        </p:txBody>
      </p:sp>
      <p:sp>
        <p:nvSpPr>
          <p:cNvPr id="7" name="Text 4"/>
          <p:cNvSpPr/>
          <p:nvPr/>
        </p:nvSpPr>
        <p:spPr>
          <a:xfrm>
            <a:off x="603504" y="1627632"/>
            <a:ext cx="10972800" cy="411480"/>
          </a:xfrm>
          <a:prstGeom prst="rect">
            <a:avLst/>
          </a:prstGeom>
          <a:noFill/>
          <a:ln/>
        </p:spPr>
        <p:txBody>
          <a:bodyPr wrap="square" lIns="0" tIns="0" rIns="0" bIns="0" rtlCol="0" anchor="ctr"/>
          <a:lstStyle/>
          <a:p>
            <a:pPr marL="0" indent="0">
              <a:buNone/>
            </a:pPr>
            <a:r>
              <a:rPr lang="pt-BR" sz="1400" noProof="0" dirty="0">
                <a:solidFill>
                  <a:srgbClr val="23264A"/>
                </a:solidFill>
                <a:latin typeface="Calibri" pitchFamily="34" charset="0"/>
                <a:ea typeface="Calibri" pitchFamily="34" charset="-122"/>
                <a:cs typeface="Calibri" pitchFamily="34" charset="-120"/>
              </a:rPr>
              <a:t>Autoridade julgadora: prevista em cada regime jurídico. No âmbito do TCE/SC (LCE 855/2024):</a:t>
            </a:r>
            <a:endParaRPr lang="pt-BR" sz="1400" noProof="0" dirty="0"/>
          </a:p>
        </p:txBody>
      </p:sp>
      <p:sp>
        <p:nvSpPr>
          <p:cNvPr id="8" name="Shape 5"/>
          <p:cNvSpPr/>
          <p:nvPr/>
        </p:nvSpPr>
        <p:spPr>
          <a:xfrm>
            <a:off x="566928" y="2286000"/>
            <a:ext cx="5404104" cy="3566160"/>
          </a:xfrm>
          <a:prstGeom prst="roundRect">
            <a:avLst>
              <a:gd name="adj" fmla="val 2308"/>
            </a:avLst>
          </a:prstGeom>
          <a:solidFill>
            <a:srgbClr val="F1F2F8"/>
          </a:solidFill>
          <a:ln w="9525">
            <a:solidFill>
              <a:srgbClr val="D8DAE8"/>
            </a:solidFill>
            <a:prstDash val="solid"/>
          </a:ln>
        </p:spPr>
        <p:txBody>
          <a:bodyPr/>
          <a:lstStyle/>
          <a:p>
            <a:endParaRPr lang="pt-BR" noProof="0" dirty="0"/>
          </a:p>
        </p:txBody>
      </p:sp>
      <p:sp>
        <p:nvSpPr>
          <p:cNvPr id="9" name="Shape 6"/>
          <p:cNvSpPr/>
          <p:nvPr/>
        </p:nvSpPr>
        <p:spPr>
          <a:xfrm>
            <a:off x="804672" y="2505456"/>
            <a:ext cx="420624" cy="420624"/>
          </a:xfrm>
          <a:prstGeom prst="ellipse">
            <a:avLst/>
          </a:prstGeom>
          <a:solidFill>
            <a:srgbClr val="26348C"/>
          </a:solidFill>
          <a:ln/>
        </p:spPr>
        <p:txBody>
          <a:bodyPr/>
          <a:lstStyle/>
          <a:p>
            <a:endParaRPr lang="pt-BR" noProof="0" dirty="0"/>
          </a:p>
        </p:txBody>
      </p:sp>
      <p:pic>
        <p:nvPicPr>
          <p:cNvPr id="10" name="Image 1" descr="icons/usertie_w.png"/>
          <p:cNvPicPr>
            <a:picLocks noChangeAspect="1"/>
          </p:cNvPicPr>
          <p:nvPr/>
        </p:nvPicPr>
        <p:blipFill>
          <a:blip r:embed="rId3"/>
          <a:stretch>
            <a:fillRect/>
          </a:stretch>
        </p:blipFill>
        <p:spPr>
          <a:xfrm>
            <a:off x="909828" y="2610612"/>
            <a:ext cx="210312" cy="210312"/>
          </a:xfrm>
          <a:prstGeom prst="rect">
            <a:avLst/>
          </a:prstGeom>
        </p:spPr>
      </p:pic>
      <p:sp>
        <p:nvSpPr>
          <p:cNvPr id="11" name="Text 7"/>
          <p:cNvSpPr/>
          <p:nvPr/>
        </p:nvSpPr>
        <p:spPr>
          <a:xfrm>
            <a:off x="804672" y="3054096"/>
            <a:ext cx="4946904" cy="310896"/>
          </a:xfrm>
          <a:prstGeom prst="rect">
            <a:avLst/>
          </a:prstGeom>
          <a:noFill/>
          <a:ln/>
        </p:spPr>
        <p:txBody>
          <a:bodyPr wrap="square" lIns="0" tIns="0" rIns="0" bIns="0" rtlCol="0" anchor="t"/>
          <a:lstStyle/>
          <a:p>
            <a:pPr marL="0" indent="0">
              <a:buNone/>
            </a:pPr>
            <a:r>
              <a:rPr lang="pt-BR" sz="1600" b="1" noProof="0" dirty="0">
                <a:solidFill>
                  <a:srgbClr val="26348C"/>
                </a:solidFill>
                <a:latin typeface="Arial" pitchFamily="34" charset="0"/>
                <a:ea typeface="Arial" pitchFamily="34" charset="-122"/>
                <a:cs typeface="Arial" pitchFamily="34" charset="-120"/>
              </a:rPr>
              <a:t>Presidente</a:t>
            </a:r>
            <a:endParaRPr lang="pt-BR" sz="1600" noProof="0" dirty="0"/>
          </a:p>
        </p:txBody>
      </p:sp>
      <p:sp>
        <p:nvSpPr>
          <p:cNvPr id="12" name="Text 8"/>
          <p:cNvSpPr/>
          <p:nvPr/>
        </p:nvSpPr>
        <p:spPr>
          <a:xfrm>
            <a:off x="804672" y="3364992"/>
            <a:ext cx="4946904" cy="23591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Todas as penalidades previstas na Lei n. 6.745/1985, e, exclusivamente, impor as penalidades de demissão e de cassação de aposentadoria ou de disponibilidade.</a:t>
            </a:r>
            <a:endParaRPr lang="pt-BR" sz="1400" noProof="0" dirty="0"/>
          </a:p>
        </p:txBody>
      </p:sp>
      <p:sp>
        <p:nvSpPr>
          <p:cNvPr id="13" name="Shape 9"/>
          <p:cNvSpPr/>
          <p:nvPr/>
        </p:nvSpPr>
        <p:spPr>
          <a:xfrm>
            <a:off x="6227064" y="2286000"/>
            <a:ext cx="5404104" cy="3566160"/>
          </a:xfrm>
          <a:prstGeom prst="roundRect">
            <a:avLst>
              <a:gd name="adj" fmla="val 2308"/>
            </a:avLst>
          </a:prstGeom>
          <a:solidFill>
            <a:srgbClr val="F1F2F8"/>
          </a:solidFill>
          <a:ln w="9525">
            <a:solidFill>
              <a:srgbClr val="D8DAE8"/>
            </a:solidFill>
            <a:prstDash val="solid"/>
          </a:ln>
        </p:spPr>
        <p:txBody>
          <a:bodyPr/>
          <a:lstStyle/>
          <a:p>
            <a:endParaRPr lang="pt-BR" noProof="0" dirty="0"/>
          </a:p>
        </p:txBody>
      </p:sp>
      <p:sp>
        <p:nvSpPr>
          <p:cNvPr id="14" name="Shape 10"/>
          <p:cNvSpPr/>
          <p:nvPr/>
        </p:nvSpPr>
        <p:spPr>
          <a:xfrm>
            <a:off x="6464808" y="2505456"/>
            <a:ext cx="420624" cy="420624"/>
          </a:xfrm>
          <a:prstGeom prst="ellipse">
            <a:avLst/>
          </a:prstGeom>
          <a:solidFill>
            <a:srgbClr val="901F4D"/>
          </a:solidFill>
          <a:ln/>
        </p:spPr>
        <p:txBody>
          <a:bodyPr/>
          <a:lstStyle/>
          <a:p>
            <a:endParaRPr lang="pt-BR" noProof="0" dirty="0"/>
          </a:p>
        </p:txBody>
      </p:sp>
      <p:pic>
        <p:nvPicPr>
          <p:cNvPr id="15" name="Image 2" descr="icons/usershield_w.png"/>
          <p:cNvPicPr>
            <a:picLocks noChangeAspect="1"/>
          </p:cNvPicPr>
          <p:nvPr/>
        </p:nvPicPr>
        <p:blipFill>
          <a:blip r:embed="rId4"/>
          <a:stretch>
            <a:fillRect/>
          </a:stretch>
        </p:blipFill>
        <p:spPr>
          <a:xfrm>
            <a:off x="6569964" y="2610612"/>
            <a:ext cx="210312" cy="210312"/>
          </a:xfrm>
          <a:prstGeom prst="rect">
            <a:avLst/>
          </a:prstGeom>
        </p:spPr>
      </p:pic>
      <p:sp>
        <p:nvSpPr>
          <p:cNvPr id="16" name="Text 11"/>
          <p:cNvSpPr/>
          <p:nvPr/>
        </p:nvSpPr>
        <p:spPr>
          <a:xfrm>
            <a:off x="6464808" y="3054096"/>
            <a:ext cx="4946904" cy="310896"/>
          </a:xfrm>
          <a:prstGeom prst="rect">
            <a:avLst/>
          </a:prstGeom>
          <a:noFill/>
          <a:ln/>
        </p:spPr>
        <p:txBody>
          <a:bodyPr wrap="square" lIns="0" tIns="0" rIns="0" bIns="0" rtlCol="0" anchor="t"/>
          <a:lstStyle/>
          <a:p>
            <a:pPr marL="0" indent="0">
              <a:buNone/>
            </a:pPr>
            <a:r>
              <a:rPr lang="pt-BR" sz="1600" b="1" noProof="0" dirty="0">
                <a:solidFill>
                  <a:srgbClr val="26348C"/>
                </a:solidFill>
                <a:latin typeface="Arial" pitchFamily="34" charset="0"/>
                <a:ea typeface="Arial" pitchFamily="34" charset="-122"/>
                <a:cs typeface="Arial" pitchFamily="34" charset="-120"/>
              </a:rPr>
              <a:t>Corregedor-Geral</a:t>
            </a:r>
            <a:endParaRPr lang="pt-BR" sz="1600" noProof="0" dirty="0"/>
          </a:p>
        </p:txBody>
      </p:sp>
      <p:sp>
        <p:nvSpPr>
          <p:cNvPr id="17" name="Text 12"/>
          <p:cNvSpPr/>
          <p:nvPr/>
        </p:nvSpPr>
        <p:spPr>
          <a:xfrm>
            <a:off x="6464808" y="3364992"/>
            <a:ext cx="4946904" cy="23591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Penalidades de repreensão, de suspensão e de destituição de cargo de confiança. </a:t>
            </a:r>
          </a:p>
          <a:p>
            <a:pPr marL="0" indent="0">
              <a:buNone/>
            </a:pPr>
            <a:endParaRPr lang="pt-BR" sz="1400" noProof="0" dirty="0">
              <a:solidFill>
                <a:srgbClr val="23264A"/>
              </a:solidFill>
              <a:latin typeface="Calibri" pitchFamily="34" charset="0"/>
              <a:ea typeface="Calibri" pitchFamily="34" charset="-122"/>
              <a:cs typeface="Calibri" pitchFamily="34" charset="-120"/>
            </a:endParaRPr>
          </a:p>
          <a:p>
            <a:pPr marL="0" indent="0">
              <a:buNone/>
            </a:pPr>
            <a:r>
              <a:rPr lang="pt-BR" sz="1400" noProof="0" dirty="0">
                <a:solidFill>
                  <a:srgbClr val="23264A"/>
                </a:solidFill>
                <a:latin typeface="Calibri" pitchFamily="34" charset="0"/>
                <a:ea typeface="Calibri" pitchFamily="34" charset="-122"/>
                <a:cs typeface="Calibri" pitchFamily="34" charset="-120"/>
              </a:rPr>
              <a:t>Também é o responsável por conduzir as medidas de consensualismo (Mediação e TAC).</a:t>
            </a:r>
            <a:endParaRPr lang="pt-BR" sz="1400" noProof="0" dirty="0"/>
          </a:p>
        </p:txBody>
      </p:sp>
      <p:pic>
        <p:nvPicPr>
          <p:cNvPr id="19" name="Imagem 18">
            <a:extLst>
              <a:ext uri="{FF2B5EF4-FFF2-40B4-BE49-F238E27FC236}">
                <a16:creationId xmlns:a16="http://schemas.microsoft.com/office/drawing/2014/main" id="{BEB8BDF1-A613-DE87-BD84-E323B591D988}"/>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1" name="Imagem 20">
            <a:extLst>
              <a:ext uri="{FF2B5EF4-FFF2-40B4-BE49-F238E27FC236}">
                <a16:creationId xmlns:a16="http://schemas.microsoft.com/office/drawing/2014/main" id="{D60902A2-BE15-442E-3796-40AAF43CC824}"/>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3" name="Imagem 22">
            <a:extLst>
              <a:ext uri="{FF2B5EF4-FFF2-40B4-BE49-F238E27FC236}">
                <a16:creationId xmlns:a16="http://schemas.microsoft.com/office/drawing/2014/main" id="{8DD60E79-AC3C-F4A5-82F2-7E473C57525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 7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RELATÓRIO E JULGAMENTO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Julgamento</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79</a:t>
            </a:r>
            <a:endParaRPr lang="pt-BR" sz="900" noProof="0" dirty="0"/>
          </a:p>
        </p:txBody>
      </p:sp>
      <p:sp>
        <p:nvSpPr>
          <p:cNvPr id="7" name="Shape 4"/>
          <p:cNvSpPr/>
          <p:nvPr/>
        </p:nvSpPr>
        <p:spPr>
          <a:xfrm>
            <a:off x="822960" y="1590044"/>
            <a:ext cx="475488" cy="475488"/>
          </a:xfrm>
          <a:prstGeom prst="ellipse">
            <a:avLst/>
          </a:prstGeom>
          <a:solidFill>
            <a:srgbClr val="26348C"/>
          </a:solidFill>
          <a:ln/>
        </p:spPr>
        <p:txBody>
          <a:bodyPr/>
          <a:lstStyle/>
          <a:p>
            <a:endParaRPr lang="pt-BR" sz="1400" noProof="0" dirty="0"/>
          </a:p>
        </p:txBody>
      </p:sp>
      <p:pic>
        <p:nvPicPr>
          <p:cNvPr id="8" name="Image 1" descr="icons/clock_w.png"/>
          <p:cNvPicPr>
            <a:picLocks noChangeAspect="1"/>
          </p:cNvPicPr>
          <p:nvPr/>
        </p:nvPicPr>
        <p:blipFill>
          <a:blip r:embed="rId3"/>
          <a:stretch>
            <a:fillRect/>
          </a:stretch>
        </p:blipFill>
        <p:spPr>
          <a:xfrm>
            <a:off x="937077" y="1704161"/>
            <a:ext cx="247254" cy="247254"/>
          </a:xfrm>
          <a:prstGeom prst="rect">
            <a:avLst/>
          </a:prstGeom>
        </p:spPr>
      </p:pic>
      <p:sp>
        <p:nvSpPr>
          <p:cNvPr id="9" name="Text 5"/>
          <p:cNvSpPr/>
          <p:nvPr/>
        </p:nvSpPr>
        <p:spPr>
          <a:xfrm>
            <a:off x="1554480" y="1655064"/>
            <a:ext cx="994867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Prazo para julgamento: 20 dias (art. 57 da LCE 491/2010).</a:t>
            </a:r>
            <a:endParaRPr lang="pt-BR" sz="1400" noProof="0" dirty="0"/>
          </a:p>
        </p:txBody>
      </p:sp>
      <p:sp>
        <p:nvSpPr>
          <p:cNvPr id="10" name="Shape 6"/>
          <p:cNvSpPr/>
          <p:nvPr/>
        </p:nvSpPr>
        <p:spPr>
          <a:xfrm>
            <a:off x="822960" y="2751332"/>
            <a:ext cx="475488" cy="475488"/>
          </a:xfrm>
          <a:prstGeom prst="ellipse">
            <a:avLst/>
          </a:prstGeom>
          <a:solidFill>
            <a:srgbClr val="E7A71F"/>
          </a:solidFill>
          <a:ln/>
        </p:spPr>
        <p:txBody>
          <a:bodyPr/>
          <a:lstStyle/>
          <a:p>
            <a:endParaRPr lang="pt-BR" sz="1400" noProof="0" dirty="0"/>
          </a:p>
        </p:txBody>
      </p:sp>
      <p:pic>
        <p:nvPicPr>
          <p:cNvPr id="11" name="Image 2" descr="icons/users_w.png"/>
          <p:cNvPicPr>
            <a:picLocks noChangeAspect="1"/>
          </p:cNvPicPr>
          <p:nvPr/>
        </p:nvPicPr>
        <p:blipFill>
          <a:blip r:embed="rId4"/>
          <a:stretch>
            <a:fillRect/>
          </a:stretch>
        </p:blipFill>
        <p:spPr>
          <a:xfrm>
            <a:off x="937077" y="2865449"/>
            <a:ext cx="247254" cy="247254"/>
          </a:xfrm>
          <a:prstGeom prst="rect">
            <a:avLst/>
          </a:prstGeom>
        </p:spPr>
      </p:pic>
      <p:sp>
        <p:nvSpPr>
          <p:cNvPr id="12" name="Text 7"/>
          <p:cNvSpPr/>
          <p:nvPr/>
        </p:nvSpPr>
        <p:spPr>
          <a:xfrm>
            <a:off x="1554480" y="2816352"/>
            <a:ext cx="994867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Mais de um acusado e diversidade de sanções: julgamento pela autoridade competente para a imposição da pena mais grave </a:t>
            </a:r>
          </a:p>
          <a:p>
            <a:pPr marL="0" indent="0">
              <a:buNone/>
            </a:pPr>
            <a:r>
              <a:rPr lang="pt-BR" sz="1400" noProof="0" dirty="0">
                <a:solidFill>
                  <a:srgbClr val="23264A"/>
                </a:solidFill>
                <a:latin typeface="Calibri" pitchFamily="34" charset="0"/>
                <a:ea typeface="Calibri" pitchFamily="34" charset="-122"/>
                <a:cs typeface="Calibri" pitchFamily="34" charset="-120"/>
              </a:rPr>
              <a:t>(art. 57, § 3º).</a:t>
            </a:r>
            <a:endParaRPr lang="pt-BR" sz="1400" noProof="0" dirty="0"/>
          </a:p>
        </p:txBody>
      </p:sp>
      <p:sp>
        <p:nvSpPr>
          <p:cNvPr id="13" name="Shape 8"/>
          <p:cNvSpPr/>
          <p:nvPr/>
        </p:nvSpPr>
        <p:spPr>
          <a:xfrm>
            <a:off x="822960" y="3912620"/>
            <a:ext cx="475488" cy="475488"/>
          </a:xfrm>
          <a:prstGeom prst="ellipse">
            <a:avLst/>
          </a:prstGeom>
          <a:solidFill>
            <a:srgbClr val="901F4D"/>
          </a:solidFill>
          <a:ln/>
        </p:spPr>
        <p:txBody>
          <a:bodyPr/>
          <a:lstStyle/>
          <a:p>
            <a:endParaRPr lang="pt-BR" sz="1400" noProof="0" dirty="0"/>
          </a:p>
        </p:txBody>
      </p:sp>
      <p:pic>
        <p:nvPicPr>
          <p:cNvPr id="14" name="Image 3" descr="icons/pen_w.png"/>
          <p:cNvPicPr>
            <a:picLocks noChangeAspect="1"/>
          </p:cNvPicPr>
          <p:nvPr/>
        </p:nvPicPr>
        <p:blipFill>
          <a:blip r:embed="rId5"/>
          <a:stretch>
            <a:fillRect/>
          </a:stretch>
        </p:blipFill>
        <p:spPr>
          <a:xfrm>
            <a:off x="937077" y="4026737"/>
            <a:ext cx="247254" cy="247254"/>
          </a:xfrm>
          <a:prstGeom prst="rect">
            <a:avLst/>
          </a:prstGeom>
        </p:spPr>
      </p:pic>
      <p:sp>
        <p:nvSpPr>
          <p:cNvPr id="15" name="Text 9"/>
          <p:cNvSpPr/>
          <p:nvPr/>
        </p:nvSpPr>
        <p:spPr>
          <a:xfrm>
            <a:off x="1554480" y="3977640"/>
            <a:ext cx="994867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Motivação: per </a:t>
            </a:r>
            <a:r>
              <a:rPr lang="pt-BR" sz="1400" noProof="0" dirty="0" err="1">
                <a:solidFill>
                  <a:srgbClr val="23264A"/>
                </a:solidFill>
                <a:latin typeface="Calibri" pitchFamily="34" charset="0"/>
                <a:ea typeface="Calibri" pitchFamily="34" charset="-122"/>
                <a:cs typeface="Calibri" pitchFamily="34" charset="-120"/>
              </a:rPr>
              <a:t>relationem</a:t>
            </a:r>
            <a:r>
              <a:rPr lang="pt-BR" sz="1400" noProof="0" dirty="0">
                <a:solidFill>
                  <a:srgbClr val="23264A"/>
                </a:solidFill>
                <a:latin typeface="Calibri" pitchFamily="34" charset="0"/>
                <a:ea typeface="Calibri" pitchFamily="34" charset="-122"/>
                <a:cs typeface="Calibri" pitchFamily="34" charset="-120"/>
              </a:rPr>
              <a:t> (Súmula 674/STJ) ou fundamenta a divergência (livre convencimento, art. 60).</a:t>
            </a:r>
            <a:endParaRPr lang="pt-BR" sz="1400" noProof="0" dirty="0"/>
          </a:p>
        </p:txBody>
      </p:sp>
      <p:sp>
        <p:nvSpPr>
          <p:cNvPr id="16" name="Shape 10"/>
          <p:cNvSpPr/>
          <p:nvPr/>
        </p:nvSpPr>
        <p:spPr>
          <a:xfrm>
            <a:off x="822960" y="5073908"/>
            <a:ext cx="475488" cy="475488"/>
          </a:xfrm>
          <a:prstGeom prst="ellipse">
            <a:avLst/>
          </a:prstGeom>
          <a:solidFill>
            <a:srgbClr val="C21819"/>
          </a:solidFill>
          <a:ln/>
        </p:spPr>
        <p:txBody>
          <a:bodyPr/>
          <a:lstStyle/>
          <a:p>
            <a:endParaRPr lang="pt-BR" sz="1400" noProof="0" dirty="0"/>
          </a:p>
        </p:txBody>
      </p:sp>
      <p:pic>
        <p:nvPicPr>
          <p:cNvPr id="17" name="Image 4" descr="icons/gavel_w.png"/>
          <p:cNvPicPr>
            <a:picLocks noChangeAspect="1"/>
          </p:cNvPicPr>
          <p:nvPr/>
        </p:nvPicPr>
        <p:blipFill>
          <a:blip r:embed="rId6"/>
          <a:stretch>
            <a:fillRect/>
          </a:stretch>
        </p:blipFill>
        <p:spPr>
          <a:xfrm>
            <a:off x="937077" y="5188025"/>
            <a:ext cx="247254" cy="247254"/>
          </a:xfrm>
          <a:prstGeom prst="rect">
            <a:avLst/>
          </a:prstGeom>
        </p:spPr>
      </p:pic>
      <p:sp>
        <p:nvSpPr>
          <p:cNvPr id="18" name="Text 11"/>
          <p:cNvSpPr/>
          <p:nvPr/>
        </p:nvSpPr>
        <p:spPr>
          <a:xfrm>
            <a:off x="1554480" y="5138928"/>
            <a:ext cx="9948672" cy="96012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 acusado defende-se contra a imputação de fatos ilícitos, e pode a autoridade administrativa adotar capitulação legal diversa da que lhes deu a Comissão Processante, sem que implique cerceamento de defesa (art. 57, § 4º e Súmula 672/STJ).</a:t>
            </a:r>
            <a:endParaRPr lang="pt-BR" sz="1400" noProof="0" dirty="0"/>
          </a:p>
        </p:txBody>
      </p:sp>
      <p:pic>
        <p:nvPicPr>
          <p:cNvPr id="20" name="Imagem 19">
            <a:extLst>
              <a:ext uri="{FF2B5EF4-FFF2-40B4-BE49-F238E27FC236}">
                <a16:creationId xmlns:a16="http://schemas.microsoft.com/office/drawing/2014/main" id="{919D199A-DCBE-093B-555F-A7B54D4FDE63}"/>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254868C2-A5F3-F101-9E8F-C2F38581E2AA}"/>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3C957711-08F7-CC33-6000-1DB40DF37CEA}"/>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 7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80</a:t>
            </a:r>
            <a:endParaRPr lang="pt-BR" sz="900" noProof="0" dirty="0"/>
          </a:p>
        </p:txBody>
      </p:sp>
      <p:sp>
        <p:nvSpPr>
          <p:cNvPr id="7" name="Shape 4"/>
          <p:cNvSpPr/>
          <p:nvPr/>
        </p:nvSpPr>
        <p:spPr>
          <a:xfrm>
            <a:off x="566928" y="1691640"/>
            <a:ext cx="2764101" cy="603504"/>
          </a:xfrm>
          <a:prstGeom prst="roundRect">
            <a:avLst>
              <a:gd name="adj" fmla="val 50000"/>
            </a:avLst>
          </a:prstGeom>
          <a:solidFill>
            <a:schemeClr val="accent4">
              <a:lumMod val="60000"/>
              <a:lumOff val="40000"/>
            </a:schemeClr>
          </a:solidFill>
          <a:ln/>
        </p:spPr>
        <p:txBody>
          <a:bodyPr/>
          <a:lstStyle/>
          <a:p>
            <a:endParaRPr lang="pt-BR" noProof="0" dirty="0"/>
          </a:p>
        </p:txBody>
      </p:sp>
      <p:sp>
        <p:nvSpPr>
          <p:cNvPr id="8" name="Text 5"/>
          <p:cNvSpPr/>
          <p:nvPr/>
        </p:nvSpPr>
        <p:spPr>
          <a:xfrm>
            <a:off x="914400" y="1691640"/>
            <a:ext cx="5029200" cy="603504"/>
          </a:xfrm>
          <a:prstGeom prst="rect">
            <a:avLst/>
          </a:prstGeom>
          <a:noFill/>
          <a:ln/>
        </p:spPr>
        <p:txBody>
          <a:bodyPr wrap="square" lIns="0" tIns="0" rIns="0" bIns="0" rtlCol="0" anchor="ctr"/>
          <a:lstStyle/>
          <a:p>
            <a:pPr marL="0" indent="0">
              <a:buNone/>
            </a:pPr>
            <a:r>
              <a:rPr lang="pt-BR" sz="1350" b="1" noProof="0" dirty="0">
                <a:solidFill>
                  <a:schemeClr val="bg1"/>
                </a:solidFill>
                <a:latin typeface="Arial" pitchFamily="34" charset="0"/>
                <a:ea typeface="Arial" pitchFamily="34" charset="-122"/>
                <a:cs typeface="Arial" pitchFamily="34" charset="-120"/>
              </a:rPr>
              <a:t>Advertência</a:t>
            </a:r>
            <a:endParaRPr lang="pt-BR" sz="1350" noProof="0" dirty="0">
              <a:solidFill>
                <a:schemeClr val="bg1"/>
              </a:solidFill>
            </a:endParaRPr>
          </a:p>
        </p:txBody>
      </p:sp>
      <p:sp>
        <p:nvSpPr>
          <p:cNvPr id="9" name="Shape 6"/>
          <p:cNvSpPr/>
          <p:nvPr/>
        </p:nvSpPr>
        <p:spPr>
          <a:xfrm>
            <a:off x="566928" y="2441448"/>
            <a:ext cx="5529072" cy="603504"/>
          </a:xfrm>
          <a:prstGeom prst="roundRect">
            <a:avLst>
              <a:gd name="adj" fmla="val 50000"/>
            </a:avLst>
          </a:prstGeom>
          <a:solidFill>
            <a:schemeClr val="accent2">
              <a:lumMod val="75000"/>
            </a:schemeClr>
          </a:solidFill>
          <a:ln/>
        </p:spPr>
        <p:txBody>
          <a:bodyPr/>
          <a:lstStyle/>
          <a:p>
            <a:endParaRPr lang="pt-BR" noProof="0" dirty="0"/>
          </a:p>
        </p:txBody>
      </p:sp>
      <p:sp>
        <p:nvSpPr>
          <p:cNvPr id="10" name="Text 7"/>
          <p:cNvSpPr/>
          <p:nvPr/>
        </p:nvSpPr>
        <p:spPr>
          <a:xfrm>
            <a:off x="914400" y="2441448"/>
            <a:ext cx="6126480" cy="603504"/>
          </a:xfrm>
          <a:prstGeom prst="rect">
            <a:avLst/>
          </a:prstGeom>
          <a:noFill/>
          <a:ln/>
        </p:spPr>
        <p:txBody>
          <a:bodyPr wrap="square" lIns="0" tIns="0" rIns="0" bIns="0" rtlCol="0" anchor="ctr"/>
          <a:lstStyle/>
          <a:p>
            <a:pPr marL="0" indent="0">
              <a:buNone/>
            </a:pPr>
            <a:r>
              <a:rPr lang="pt-BR" sz="1350" b="1" noProof="0" dirty="0">
                <a:solidFill>
                  <a:srgbClr val="FFFFFF"/>
                </a:solidFill>
                <a:latin typeface="Arial" pitchFamily="34" charset="0"/>
                <a:ea typeface="Arial" pitchFamily="34" charset="-122"/>
                <a:cs typeface="Arial" pitchFamily="34" charset="-120"/>
              </a:rPr>
              <a:t>Suspensão</a:t>
            </a:r>
            <a:endParaRPr lang="pt-BR" sz="1350" noProof="0" dirty="0"/>
          </a:p>
        </p:txBody>
      </p:sp>
      <p:sp>
        <p:nvSpPr>
          <p:cNvPr id="11" name="Shape 8"/>
          <p:cNvSpPr/>
          <p:nvPr/>
        </p:nvSpPr>
        <p:spPr>
          <a:xfrm>
            <a:off x="566928" y="3191256"/>
            <a:ext cx="11064240" cy="603504"/>
          </a:xfrm>
          <a:prstGeom prst="roundRect">
            <a:avLst>
              <a:gd name="adj" fmla="val 50000"/>
            </a:avLst>
          </a:prstGeom>
          <a:solidFill>
            <a:srgbClr val="C00000"/>
          </a:solidFill>
          <a:ln/>
        </p:spPr>
        <p:txBody>
          <a:bodyPr/>
          <a:lstStyle/>
          <a:p>
            <a:endParaRPr lang="pt-BR" noProof="0" dirty="0"/>
          </a:p>
        </p:txBody>
      </p:sp>
      <p:sp>
        <p:nvSpPr>
          <p:cNvPr id="12" name="Text 9"/>
          <p:cNvSpPr/>
          <p:nvPr/>
        </p:nvSpPr>
        <p:spPr>
          <a:xfrm>
            <a:off x="914400" y="3191256"/>
            <a:ext cx="7223760" cy="603504"/>
          </a:xfrm>
          <a:prstGeom prst="rect">
            <a:avLst/>
          </a:prstGeom>
          <a:noFill/>
          <a:ln/>
        </p:spPr>
        <p:txBody>
          <a:bodyPr wrap="square" lIns="0" tIns="0" rIns="0" bIns="0" rtlCol="0" anchor="ctr"/>
          <a:lstStyle/>
          <a:p>
            <a:pPr marL="0" indent="0">
              <a:buNone/>
            </a:pPr>
            <a:r>
              <a:rPr lang="pt-BR" sz="1350" b="1" noProof="0" dirty="0">
                <a:solidFill>
                  <a:srgbClr val="FFFFFF"/>
                </a:solidFill>
                <a:latin typeface="Arial" pitchFamily="34" charset="0"/>
                <a:ea typeface="Arial" pitchFamily="34" charset="-122"/>
                <a:cs typeface="Arial" pitchFamily="34" charset="-120"/>
              </a:rPr>
              <a:t>Demissão</a:t>
            </a:r>
            <a:endParaRPr lang="pt-BR" sz="1350" noProof="0" dirty="0"/>
          </a:p>
        </p:txBody>
      </p:sp>
      <p:sp>
        <p:nvSpPr>
          <p:cNvPr id="13" name="Shape 10"/>
          <p:cNvSpPr/>
          <p:nvPr/>
        </p:nvSpPr>
        <p:spPr>
          <a:xfrm>
            <a:off x="566927" y="3941064"/>
            <a:ext cx="11064239" cy="603504"/>
          </a:xfrm>
          <a:prstGeom prst="roundRect">
            <a:avLst>
              <a:gd name="adj" fmla="val 50000"/>
            </a:avLst>
          </a:prstGeom>
          <a:solidFill>
            <a:srgbClr val="C00000"/>
          </a:solidFill>
          <a:ln/>
        </p:spPr>
        <p:txBody>
          <a:bodyPr/>
          <a:lstStyle/>
          <a:p>
            <a:endParaRPr lang="pt-BR" noProof="0" dirty="0"/>
          </a:p>
        </p:txBody>
      </p:sp>
      <p:sp>
        <p:nvSpPr>
          <p:cNvPr id="14" name="Text 11"/>
          <p:cNvSpPr/>
          <p:nvPr/>
        </p:nvSpPr>
        <p:spPr>
          <a:xfrm>
            <a:off x="914400" y="3941064"/>
            <a:ext cx="8321040" cy="603504"/>
          </a:xfrm>
          <a:prstGeom prst="rect">
            <a:avLst/>
          </a:prstGeom>
          <a:noFill/>
          <a:ln/>
        </p:spPr>
        <p:txBody>
          <a:bodyPr wrap="square" lIns="0" tIns="0" rIns="0" bIns="0" rtlCol="0" anchor="ctr"/>
          <a:lstStyle/>
          <a:p>
            <a:pPr marL="0" indent="0">
              <a:buNone/>
            </a:pPr>
            <a:r>
              <a:rPr lang="pt-BR" sz="1350" b="1" noProof="0" dirty="0">
                <a:solidFill>
                  <a:srgbClr val="FFFFFF"/>
                </a:solidFill>
                <a:latin typeface="Arial" pitchFamily="34" charset="0"/>
                <a:ea typeface="Arial" pitchFamily="34" charset="-122"/>
                <a:cs typeface="Arial" pitchFamily="34" charset="-120"/>
              </a:rPr>
              <a:t>Cassação de Aposentadoria</a:t>
            </a:r>
            <a:endParaRPr lang="pt-BR" sz="1350" noProof="0" dirty="0"/>
          </a:p>
        </p:txBody>
      </p:sp>
      <p:sp>
        <p:nvSpPr>
          <p:cNvPr id="15" name="Shape 12"/>
          <p:cNvSpPr/>
          <p:nvPr/>
        </p:nvSpPr>
        <p:spPr>
          <a:xfrm>
            <a:off x="566928" y="4690872"/>
            <a:ext cx="11064238" cy="603504"/>
          </a:xfrm>
          <a:prstGeom prst="roundRect">
            <a:avLst>
              <a:gd name="adj" fmla="val 50000"/>
            </a:avLst>
          </a:prstGeom>
          <a:solidFill>
            <a:srgbClr val="C00000"/>
          </a:solidFill>
          <a:ln/>
        </p:spPr>
        <p:txBody>
          <a:bodyPr/>
          <a:lstStyle/>
          <a:p>
            <a:endParaRPr lang="pt-BR" noProof="0" dirty="0">
              <a:solidFill>
                <a:srgbClr val="FF0000"/>
              </a:solidFill>
            </a:endParaRPr>
          </a:p>
        </p:txBody>
      </p:sp>
      <p:sp>
        <p:nvSpPr>
          <p:cNvPr id="16" name="Text 13"/>
          <p:cNvSpPr/>
          <p:nvPr/>
        </p:nvSpPr>
        <p:spPr>
          <a:xfrm>
            <a:off x="914400" y="4690872"/>
            <a:ext cx="9418320" cy="603504"/>
          </a:xfrm>
          <a:prstGeom prst="rect">
            <a:avLst/>
          </a:prstGeom>
          <a:noFill/>
          <a:ln/>
        </p:spPr>
        <p:txBody>
          <a:bodyPr wrap="square" lIns="0" tIns="0" rIns="0" bIns="0" rtlCol="0" anchor="ctr"/>
          <a:lstStyle/>
          <a:p>
            <a:pPr marL="0" indent="0">
              <a:buNone/>
            </a:pPr>
            <a:r>
              <a:rPr lang="pt-BR" sz="1350" b="1" noProof="0" dirty="0">
                <a:solidFill>
                  <a:srgbClr val="FFFFFF"/>
                </a:solidFill>
                <a:latin typeface="Arial" pitchFamily="34" charset="0"/>
                <a:ea typeface="Arial" pitchFamily="34" charset="-122"/>
                <a:cs typeface="Arial" pitchFamily="34" charset="-120"/>
              </a:rPr>
              <a:t>Cassação de Disponibilidade</a:t>
            </a:r>
            <a:endParaRPr lang="pt-BR" sz="1350" noProof="0" dirty="0"/>
          </a:p>
        </p:txBody>
      </p:sp>
      <p:sp>
        <p:nvSpPr>
          <p:cNvPr id="17" name="Shape 14"/>
          <p:cNvSpPr/>
          <p:nvPr/>
        </p:nvSpPr>
        <p:spPr>
          <a:xfrm>
            <a:off x="566928" y="5440680"/>
            <a:ext cx="11064240" cy="603504"/>
          </a:xfrm>
          <a:prstGeom prst="roundRect">
            <a:avLst>
              <a:gd name="adj" fmla="val 50000"/>
            </a:avLst>
          </a:prstGeom>
          <a:solidFill>
            <a:srgbClr val="C21819"/>
          </a:solidFill>
          <a:ln/>
        </p:spPr>
        <p:txBody>
          <a:bodyPr/>
          <a:lstStyle/>
          <a:p>
            <a:endParaRPr lang="pt-BR" noProof="0" dirty="0"/>
          </a:p>
        </p:txBody>
      </p:sp>
      <p:sp>
        <p:nvSpPr>
          <p:cNvPr id="18" name="Text 15"/>
          <p:cNvSpPr/>
          <p:nvPr/>
        </p:nvSpPr>
        <p:spPr>
          <a:xfrm>
            <a:off x="914400" y="5440680"/>
            <a:ext cx="10424160" cy="603504"/>
          </a:xfrm>
          <a:prstGeom prst="rect">
            <a:avLst/>
          </a:prstGeom>
          <a:noFill/>
          <a:ln/>
        </p:spPr>
        <p:txBody>
          <a:bodyPr wrap="square" lIns="0" tIns="0" rIns="0" bIns="0" rtlCol="0" anchor="ctr"/>
          <a:lstStyle/>
          <a:p>
            <a:pPr marL="0" indent="0">
              <a:buNone/>
            </a:pPr>
            <a:r>
              <a:rPr lang="pt-BR" sz="1350" b="1" noProof="0" dirty="0">
                <a:solidFill>
                  <a:srgbClr val="FFFFFF"/>
                </a:solidFill>
                <a:latin typeface="Arial" pitchFamily="34" charset="0"/>
                <a:ea typeface="Arial" pitchFamily="34" charset="-122"/>
                <a:cs typeface="Arial" pitchFamily="34" charset="-120"/>
              </a:rPr>
              <a:t>Destituição de cargo em comissão</a:t>
            </a:r>
            <a:endParaRPr lang="pt-BR" sz="1350" noProof="0" dirty="0"/>
          </a:p>
        </p:txBody>
      </p:sp>
      <p:sp>
        <p:nvSpPr>
          <p:cNvPr id="19" name="Text 16"/>
          <p:cNvSpPr/>
          <p:nvPr/>
        </p:nvSpPr>
        <p:spPr>
          <a:xfrm>
            <a:off x="11247120" y="6068660"/>
            <a:ext cx="822960" cy="274320"/>
          </a:xfrm>
          <a:prstGeom prst="rect">
            <a:avLst/>
          </a:prstGeom>
          <a:noFill/>
          <a:ln/>
        </p:spPr>
        <p:txBody>
          <a:bodyPr wrap="square" lIns="0" tIns="0" rIns="0" bIns="0" rtlCol="0" anchor="ctr"/>
          <a:lstStyle/>
          <a:p>
            <a:pPr marL="0" indent="0" algn="r">
              <a:buNone/>
            </a:pPr>
            <a:r>
              <a:rPr lang="pt-BR" sz="2000" b="1" noProof="0" dirty="0">
                <a:solidFill>
                  <a:srgbClr val="C21819"/>
                </a:solidFill>
                <a:latin typeface="Calibri" pitchFamily="34" charset="0"/>
                <a:ea typeface="Calibri" pitchFamily="34" charset="-122"/>
                <a:cs typeface="Calibri" pitchFamily="34" charset="-120"/>
              </a:rPr>
              <a:t>+ grave</a:t>
            </a:r>
            <a:endParaRPr lang="pt-BR" sz="2000" noProof="0" dirty="0"/>
          </a:p>
        </p:txBody>
      </p:sp>
      <p:sp>
        <p:nvSpPr>
          <p:cNvPr id="20" name="Text 17"/>
          <p:cNvSpPr/>
          <p:nvPr/>
        </p:nvSpPr>
        <p:spPr>
          <a:xfrm>
            <a:off x="11119104" y="1436255"/>
            <a:ext cx="822960" cy="274320"/>
          </a:xfrm>
          <a:prstGeom prst="rect">
            <a:avLst/>
          </a:prstGeom>
          <a:noFill/>
          <a:ln/>
        </p:spPr>
        <p:txBody>
          <a:bodyPr wrap="square" lIns="0" tIns="0" rIns="0" bIns="0" rtlCol="0" anchor="ctr"/>
          <a:lstStyle/>
          <a:p>
            <a:pPr marL="0" indent="0" algn="r">
              <a:buNone/>
            </a:pPr>
            <a:r>
              <a:rPr lang="pt-BR" sz="2000" b="1" noProof="0" dirty="0">
                <a:solidFill>
                  <a:srgbClr val="6C7093"/>
                </a:solidFill>
                <a:latin typeface="Calibri" pitchFamily="34" charset="0"/>
                <a:ea typeface="Calibri" pitchFamily="34" charset="-122"/>
                <a:cs typeface="Calibri" pitchFamily="34" charset="-120"/>
              </a:rPr>
              <a:t>− grave</a:t>
            </a:r>
            <a:endParaRPr lang="pt-BR" sz="2000" noProof="0" dirty="0"/>
          </a:p>
        </p:txBody>
      </p:sp>
      <p:pic>
        <p:nvPicPr>
          <p:cNvPr id="22" name="Imagem 21">
            <a:extLst>
              <a:ext uri="{FF2B5EF4-FFF2-40B4-BE49-F238E27FC236}">
                <a16:creationId xmlns:a16="http://schemas.microsoft.com/office/drawing/2014/main" id="{313195AD-CC8E-27AD-7E1B-334AA5D061AF}"/>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4" name="Imagem 23">
            <a:extLst>
              <a:ext uri="{FF2B5EF4-FFF2-40B4-BE49-F238E27FC236}">
                <a16:creationId xmlns:a16="http://schemas.microsoft.com/office/drawing/2014/main" id="{65B98E2E-53C6-B2FD-01AD-7E3E9750CED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6" name="Imagem 25">
            <a:extLst>
              <a:ext uri="{FF2B5EF4-FFF2-40B4-BE49-F238E27FC236}">
                <a16:creationId xmlns:a16="http://schemas.microsoft.com/office/drawing/2014/main" id="{F393F771-5E3D-595B-3756-66BDA8AA895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 7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81</a:t>
            </a:r>
            <a:endParaRPr lang="pt-BR" sz="900" noProof="0" dirty="0"/>
          </a:p>
        </p:txBody>
      </p:sp>
      <p:sp>
        <p:nvSpPr>
          <p:cNvPr id="7" name="Shape 4"/>
          <p:cNvSpPr/>
          <p:nvPr/>
        </p:nvSpPr>
        <p:spPr>
          <a:xfrm>
            <a:off x="566928" y="1517904"/>
            <a:ext cx="4023360" cy="475488"/>
          </a:xfrm>
          <a:prstGeom prst="roundRect">
            <a:avLst>
              <a:gd name="adj" fmla="val 50000"/>
            </a:avLst>
          </a:prstGeom>
          <a:solidFill>
            <a:srgbClr val="E7A71F"/>
          </a:solidFill>
          <a:ln/>
        </p:spPr>
        <p:txBody>
          <a:bodyPr/>
          <a:lstStyle/>
          <a:p>
            <a:endParaRPr lang="pt-BR" noProof="0" dirty="0"/>
          </a:p>
        </p:txBody>
      </p:sp>
      <p:sp>
        <p:nvSpPr>
          <p:cNvPr id="8" name="Text 5"/>
          <p:cNvSpPr/>
          <p:nvPr/>
        </p:nvSpPr>
        <p:spPr>
          <a:xfrm>
            <a:off x="566928" y="1517904"/>
            <a:ext cx="4023360" cy="475488"/>
          </a:xfrm>
          <a:prstGeom prst="rect">
            <a:avLst/>
          </a:prstGeom>
          <a:solidFill>
            <a:schemeClr val="accent4">
              <a:lumMod val="60000"/>
              <a:lumOff val="40000"/>
            </a:schemeClr>
          </a:solid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ADVERTÊNCIA</a:t>
            </a:r>
            <a:endParaRPr lang="pt-BR" sz="1300" noProof="0" dirty="0"/>
          </a:p>
        </p:txBody>
      </p:sp>
      <p:sp>
        <p:nvSpPr>
          <p:cNvPr id="9" name="Shape 6"/>
          <p:cNvSpPr/>
          <p:nvPr/>
        </p:nvSpPr>
        <p:spPr>
          <a:xfrm>
            <a:off x="566928" y="2194560"/>
            <a:ext cx="11064240" cy="4041648"/>
          </a:xfrm>
          <a:prstGeom prst="roundRect">
            <a:avLst>
              <a:gd name="adj" fmla="val 2036"/>
            </a:avLst>
          </a:prstGeom>
          <a:solidFill>
            <a:srgbClr val="F1F2F8"/>
          </a:solidFill>
          <a:ln w="9525">
            <a:solidFill>
              <a:srgbClr val="D8DAE8"/>
            </a:solidFill>
            <a:prstDash val="solid"/>
          </a:ln>
        </p:spPr>
        <p:txBody>
          <a:bodyPr/>
          <a:lstStyle/>
          <a:p>
            <a:endParaRPr lang="pt-BR" noProof="0" dirty="0"/>
          </a:p>
        </p:txBody>
      </p:sp>
      <p:sp>
        <p:nvSpPr>
          <p:cNvPr id="10" name="Text 7"/>
          <p:cNvSpPr/>
          <p:nvPr/>
        </p:nvSpPr>
        <p:spPr>
          <a:xfrm>
            <a:off x="896112" y="2423160"/>
            <a:ext cx="10424160" cy="365760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ea typeface="Calibri" pitchFamily="34" charset="-122"/>
                <a:cs typeface="Calibri" pitchFamily="34" charset="-120"/>
              </a:rPr>
              <a:t>1 – falta de espírito de cooperação e de solidariedade para com os companheiros de trabalho em assuntos de serviço;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2 – apresentar-se ao serviço sem estar decentemente trajado e em condições satisfatórias de higiene pessoal.</a:t>
            </a:r>
            <a:endParaRPr lang="pt-BR" sz="1400" noProof="0" dirty="0"/>
          </a:p>
        </p:txBody>
      </p:sp>
      <p:pic>
        <p:nvPicPr>
          <p:cNvPr id="12" name="Imagem 11">
            <a:extLst>
              <a:ext uri="{FF2B5EF4-FFF2-40B4-BE49-F238E27FC236}">
                <a16:creationId xmlns:a16="http://schemas.microsoft.com/office/drawing/2014/main" id="{0174D838-4209-B060-384E-87CCEF05D520}"/>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4" name="Imagem 13">
            <a:extLst>
              <a:ext uri="{FF2B5EF4-FFF2-40B4-BE49-F238E27FC236}">
                <a16:creationId xmlns:a16="http://schemas.microsoft.com/office/drawing/2014/main" id="{74DC39B8-3CF1-8CDC-ED40-75F7855EC27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6" name="Imagem 15">
            <a:extLst>
              <a:ext uri="{FF2B5EF4-FFF2-40B4-BE49-F238E27FC236}">
                <a16:creationId xmlns:a16="http://schemas.microsoft.com/office/drawing/2014/main" id="{C0DDF665-F57D-C46D-1AEA-E799CFC3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 7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82</a:t>
            </a:r>
            <a:endParaRPr lang="pt-BR" sz="900" noProof="0" dirty="0"/>
          </a:p>
        </p:txBody>
      </p:sp>
      <p:sp>
        <p:nvSpPr>
          <p:cNvPr id="7" name="Shape 4"/>
          <p:cNvSpPr/>
          <p:nvPr/>
        </p:nvSpPr>
        <p:spPr>
          <a:xfrm>
            <a:off x="566928" y="1517904"/>
            <a:ext cx="4023360" cy="475488"/>
          </a:xfrm>
          <a:prstGeom prst="roundRect">
            <a:avLst>
              <a:gd name="adj" fmla="val 50000"/>
            </a:avLst>
          </a:prstGeom>
          <a:solidFill>
            <a:schemeClr val="accent2">
              <a:lumMod val="75000"/>
            </a:schemeClr>
          </a:solidFill>
          <a:ln/>
        </p:spPr>
        <p:txBody>
          <a:bodyPr/>
          <a:lstStyle/>
          <a:p>
            <a:endParaRPr lang="pt-BR" noProof="0" dirty="0"/>
          </a:p>
        </p:txBody>
      </p:sp>
      <p:sp>
        <p:nvSpPr>
          <p:cNvPr id="8" name="Text 5"/>
          <p:cNvSpPr/>
          <p:nvPr/>
        </p:nvSpPr>
        <p:spPr>
          <a:xfrm>
            <a:off x="566928" y="1517904"/>
            <a:ext cx="4023360"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SUSPENSÃO</a:t>
            </a:r>
            <a:endParaRPr lang="pt-BR" sz="1300" noProof="0" dirty="0"/>
          </a:p>
        </p:txBody>
      </p:sp>
      <p:sp>
        <p:nvSpPr>
          <p:cNvPr id="9" name="Shape 6"/>
          <p:cNvSpPr/>
          <p:nvPr/>
        </p:nvSpPr>
        <p:spPr>
          <a:xfrm>
            <a:off x="566928" y="2194560"/>
            <a:ext cx="11064240" cy="4041648"/>
          </a:xfrm>
          <a:prstGeom prst="roundRect">
            <a:avLst>
              <a:gd name="adj" fmla="val 2036"/>
            </a:avLst>
          </a:prstGeom>
          <a:solidFill>
            <a:srgbClr val="F1F2F8"/>
          </a:solidFill>
          <a:ln w="9525">
            <a:solidFill>
              <a:srgbClr val="D8DAE8"/>
            </a:solidFill>
            <a:prstDash val="solid"/>
          </a:ln>
        </p:spPr>
        <p:txBody>
          <a:bodyPr/>
          <a:lstStyle/>
          <a:p>
            <a:endParaRPr lang="pt-BR" sz="1400" noProof="0" dirty="0"/>
          </a:p>
        </p:txBody>
      </p:sp>
      <p:sp>
        <p:nvSpPr>
          <p:cNvPr id="10" name="Text 7"/>
          <p:cNvSpPr/>
          <p:nvPr/>
        </p:nvSpPr>
        <p:spPr>
          <a:xfrm>
            <a:off x="868680" y="2377440"/>
            <a:ext cx="10424160" cy="310896"/>
          </a:xfrm>
          <a:prstGeom prst="rect">
            <a:avLst/>
          </a:prstGeom>
          <a:noFill/>
          <a:ln/>
        </p:spPr>
        <p:txBody>
          <a:bodyPr wrap="square" lIns="0" tIns="0" rIns="0" bIns="0" rtlCol="0" anchor="ctr"/>
          <a:lstStyle/>
          <a:p>
            <a:r>
              <a:rPr lang="pt-BR" sz="1400" b="1" noProof="0" dirty="0">
                <a:solidFill>
                  <a:srgbClr val="26348C"/>
                </a:solidFill>
                <a:latin typeface="Arial" pitchFamily="34" charset="0"/>
                <a:ea typeface="Arial" pitchFamily="34" charset="-122"/>
                <a:cs typeface="Arial" pitchFamily="34" charset="-120"/>
              </a:rPr>
              <a:t>IV – Puníveis com suspensão até 10 dias • Destituição de cargo em comissão:</a:t>
            </a:r>
            <a:endParaRPr lang="pt-BR" sz="1400" noProof="0" dirty="0"/>
          </a:p>
        </p:txBody>
      </p:sp>
      <p:sp>
        <p:nvSpPr>
          <p:cNvPr id="11" name="Text 8"/>
          <p:cNvSpPr/>
          <p:nvPr/>
        </p:nvSpPr>
        <p:spPr>
          <a:xfrm>
            <a:off x="896112" y="2788920"/>
            <a:ext cx="10424160" cy="329184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latin typeface="Calibri" pitchFamily="34" charset="0"/>
                <a:ea typeface="Calibri" pitchFamily="34" charset="-122"/>
                <a:cs typeface="Calibri" pitchFamily="34" charset="-120"/>
              </a:rPr>
              <a:t>1 – deixar de atender: </a:t>
            </a:r>
          </a:p>
          <a:p>
            <a:pPr marL="342900" indent="-342900">
              <a:spcAft>
                <a:spcPts val="600"/>
              </a:spcAft>
              <a:buAutoNum type="alphaLcParenR"/>
            </a:pPr>
            <a:r>
              <a:rPr lang="pt-BR" sz="1400" noProof="0" dirty="0">
                <a:solidFill>
                  <a:srgbClr val="23264A"/>
                </a:solidFill>
                <a:latin typeface="Calibri" pitchFamily="34" charset="0"/>
                <a:ea typeface="Calibri" pitchFamily="34" charset="-122"/>
                <a:cs typeface="Calibri" pitchFamily="34" charset="-120"/>
              </a:rPr>
              <a:t>às requisições para defesa da Fazenda Pública; </a:t>
            </a:r>
          </a:p>
          <a:p>
            <a:pPr marL="342900" indent="-342900">
              <a:spcAft>
                <a:spcPts val="600"/>
              </a:spcAft>
              <a:buAutoNum type="alphaLcParenR"/>
            </a:pPr>
            <a:r>
              <a:rPr lang="pt-BR" sz="1400" noProof="0" dirty="0">
                <a:solidFill>
                  <a:srgbClr val="23264A"/>
                </a:solidFill>
                <a:latin typeface="Calibri" pitchFamily="34" charset="0"/>
                <a:ea typeface="Calibri" pitchFamily="34" charset="-122"/>
                <a:cs typeface="Calibri" pitchFamily="34" charset="-120"/>
              </a:rPr>
              <a:t>aos pedidos de certidões para a defesa de direito subjetivo, devidamente indicado; </a:t>
            </a:r>
          </a:p>
          <a:p>
            <a:pPr marL="342900" indent="-342900">
              <a:spcAft>
                <a:spcPts val="600"/>
              </a:spcAft>
              <a:buAutoNum type="alphaLcParenR"/>
            </a:pPr>
            <a:r>
              <a:rPr lang="pt-BR" sz="1400" noProof="0" dirty="0">
                <a:solidFill>
                  <a:srgbClr val="23264A"/>
                </a:solidFill>
                <a:latin typeface="Calibri" pitchFamily="34" charset="0"/>
                <a:ea typeface="Calibri" pitchFamily="34" charset="-122"/>
                <a:cs typeface="Calibri" pitchFamily="34" charset="-120"/>
              </a:rPr>
              <a:t>à convocação para júri;</a:t>
            </a:r>
            <a:endParaRPr lang="pt-BR" sz="1400" noProof="0" dirty="0"/>
          </a:p>
          <a:p>
            <a:pPr marL="0" indent="0">
              <a:spcAft>
                <a:spcPts val="600"/>
              </a:spcAft>
              <a:buNone/>
            </a:pPr>
            <a:r>
              <a:rPr lang="pt-BR" sz="1400" noProof="0" dirty="0">
                <a:solidFill>
                  <a:srgbClr val="23264A"/>
                </a:solidFill>
                <a:latin typeface="Calibri" pitchFamily="34" charset="0"/>
                <a:ea typeface="Calibri" pitchFamily="34" charset="-122"/>
                <a:cs typeface="Calibri" pitchFamily="34" charset="-120"/>
              </a:rPr>
              <a:t>2 – retirar, sem autorização superior, qualquer documento ou objeto da repartição, salvo se em benefício do serviço público;</a:t>
            </a:r>
            <a:endParaRPr lang="pt-BR" sz="1400" noProof="0" dirty="0"/>
          </a:p>
          <a:p>
            <a:pPr marL="0" indent="0">
              <a:spcAft>
                <a:spcPts val="600"/>
              </a:spcAft>
              <a:buNone/>
            </a:pPr>
            <a:r>
              <a:rPr lang="pt-BR" sz="1400" noProof="0" dirty="0">
                <a:solidFill>
                  <a:srgbClr val="23264A"/>
                </a:solidFill>
                <a:latin typeface="Calibri" pitchFamily="34" charset="0"/>
                <a:ea typeface="Calibri" pitchFamily="34" charset="-122"/>
                <a:cs typeface="Calibri" pitchFamily="34" charset="-120"/>
              </a:rPr>
              <a:t>3 – deixar de atender nos prazos legais, sem justo motivo, sindicância ou processo disciplinar ou negligenciar no cumprimento das obrigações concernentes;</a:t>
            </a:r>
            <a:endParaRPr lang="pt-BR" sz="1400" noProof="0" dirty="0"/>
          </a:p>
          <a:p>
            <a:pPr marL="0" indent="0">
              <a:spcAft>
                <a:spcPts val="600"/>
              </a:spcAft>
              <a:buNone/>
            </a:pPr>
            <a:r>
              <a:rPr lang="pt-BR" sz="1400" noProof="0" dirty="0">
                <a:solidFill>
                  <a:srgbClr val="23264A"/>
                </a:solidFill>
                <a:latin typeface="Calibri" pitchFamily="34" charset="0"/>
                <a:ea typeface="Calibri" pitchFamily="34" charset="-122"/>
                <a:cs typeface="Calibri" pitchFamily="34" charset="-120"/>
              </a:rPr>
              <a:t>4 – exercer, mesmo fora das horas de expediente, funções em entidades privadas que dependam, de qualquer modo, de sua repartição.</a:t>
            </a:r>
            <a:endParaRPr lang="pt-BR" sz="1400" noProof="0" dirty="0"/>
          </a:p>
        </p:txBody>
      </p:sp>
      <p:pic>
        <p:nvPicPr>
          <p:cNvPr id="13" name="Imagem 12">
            <a:extLst>
              <a:ext uri="{FF2B5EF4-FFF2-40B4-BE49-F238E27FC236}">
                <a16:creationId xmlns:a16="http://schemas.microsoft.com/office/drawing/2014/main" id="{8FB1CCBB-2C28-E98C-2C67-8F5F2E3E3E18}"/>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172769D5-3D71-EB09-932D-F413DC2B99CE}"/>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E530DBAA-31BC-08DF-7C41-2C7152013DC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 7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83</a:t>
            </a:r>
            <a:endParaRPr lang="pt-BR" sz="900" noProof="0" dirty="0"/>
          </a:p>
        </p:txBody>
      </p:sp>
      <p:sp>
        <p:nvSpPr>
          <p:cNvPr id="7" name="Shape 4"/>
          <p:cNvSpPr/>
          <p:nvPr/>
        </p:nvSpPr>
        <p:spPr>
          <a:xfrm>
            <a:off x="566928" y="1517904"/>
            <a:ext cx="4023360" cy="475488"/>
          </a:xfrm>
          <a:prstGeom prst="roundRect">
            <a:avLst>
              <a:gd name="adj" fmla="val 50000"/>
            </a:avLst>
          </a:prstGeom>
          <a:solidFill>
            <a:schemeClr val="accent2">
              <a:lumMod val="75000"/>
            </a:schemeClr>
          </a:solidFill>
          <a:ln/>
        </p:spPr>
        <p:txBody>
          <a:bodyPr/>
          <a:lstStyle/>
          <a:p>
            <a:endParaRPr lang="pt-BR" noProof="0" dirty="0"/>
          </a:p>
        </p:txBody>
      </p:sp>
      <p:sp>
        <p:nvSpPr>
          <p:cNvPr id="8" name="Text 5"/>
          <p:cNvSpPr/>
          <p:nvPr/>
        </p:nvSpPr>
        <p:spPr>
          <a:xfrm>
            <a:off x="566928" y="1517904"/>
            <a:ext cx="4023360"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SUSPENSÃO</a:t>
            </a:r>
            <a:endParaRPr lang="pt-BR" sz="1300" noProof="0" dirty="0"/>
          </a:p>
        </p:txBody>
      </p:sp>
      <p:sp>
        <p:nvSpPr>
          <p:cNvPr id="9" name="Shape 6"/>
          <p:cNvSpPr/>
          <p:nvPr/>
        </p:nvSpPr>
        <p:spPr>
          <a:xfrm>
            <a:off x="566928" y="2194560"/>
            <a:ext cx="11064240" cy="4041648"/>
          </a:xfrm>
          <a:prstGeom prst="roundRect">
            <a:avLst>
              <a:gd name="adj" fmla="val 2036"/>
            </a:avLst>
          </a:prstGeom>
          <a:solidFill>
            <a:srgbClr val="F1F2F8"/>
          </a:solidFill>
          <a:ln w="9525">
            <a:solidFill>
              <a:srgbClr val="D8DAE8"/>
            </a:solidFill>
            <a:prstDash val="solid"/>
          </a:ln>
        </p:spPr>
        <p:txBody>
          <a:bodyPr/>
          <a:lstStyle/>
          <a:p>
            <a:endParaRPr lang="pt-BR" noProof="0" dirty="0"/>
          </a:p>
        </p:txBody>
      </p:sp>
      <p:sp>
        <p:nvSpPr>
          <p:cNvPr id="10" name="Text 7"/>
          <p:cNvSpPr/>
          <p:nvPr/>
        </p:nvSpPr>
        <p:spPr>
          <a:xfrm>
            <a:off x="868680" y="2377440"/>
            <a:ext cx="10424160" cy="310896"/>
          </a:xfrm>
          <a:prstGeom prst="rect">
            <a:avLst/>
          </a:prstGeom>
          <a:noFill/>
          <a:ln/>
        </p:spPr>
        <p:txBody>
          <a:bodyPr wrap="square" lIns="0" tIns="0" rIns="0" bIns="0" rtlCol="0" anchor="ctr"/>
          <a:lstStyle/>
          <a:p>
            <a:r>
              <a:rPr lang="pt-BR" sz="1400" b="1" noProof="0" dirty="0">
                <a:solidFill>
                  <a:srgbClr val="26348C"/>
                </a:solidFill>
                <a:latin typeface="Arial" pitchFamily="34" charset="0"/>
                <a:ea typeface="Arial" pitchFamily="34" charset="-122"/>
                <a:cs typeface="Arial" pitchFamily="34" charset="-120"/>
              </a:rPr>
              <a:t>III – Puníveis com suspensão até 30 dias • Destituição de cargo em comissão:</a:t>
            </a:r>
            <a:endParaRPr lang="pt-BR" sz="1400" noProof="0" dirty="0"/>
          </a:p>
        </p:txBody>
      </p:sp>
      <p:sp>
        <p:nvSpPr>
          <p:cNvPr id="11" name="Text 8"/>
          <p:cNvSpPr/>
          <p:nvPr/>
        </p:nvSpPr>
        <p:spPr>
          <a:xfrm>
            <a:off x="896112" y="2788920"/>
            <a:ext cx="5120640" cy="329184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ea typeface="Calibri" pitchFamily="34" charset="-122"/>
                <a:cs typeface="Calibri" pitchFamily="34" charset="-120"/>
              </a:rPr>
              <a:t>1 – ofensa moral contra qualquer pessoa no recinto da repartição;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2 – dar causa à instauração de sindicância ou processo disciplinar, imputando a qualquer funcionário infração de que o sabe inocente;</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3 – indisciplina ou insubordinação;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4 – inassiduidade;</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5 – impontualidade;</a:t>
            </a:r>
            <a:endParaRPr lang="pt-BR" sz="1400" noProof="0" dirty="0"/>
          </a:p>
          <a:p>
            <a:pPr>
              <a:spcAft>
                <a:spcPts val="600"/>
              </a:spcAft>
            </a:pPr>
            <a:r>
              <a:rPr lang="pt-BR" sz="1400" noProof="0" dirty="0">
                <a:solidFill>
                  <a:srgbClr val="23264A"/>
                </a:solidFill>
                <a:ea typeface="Calibri" pitchFamily="34" charset="-122"/>
                <a:cs typeface="Calibri" pitchFamily="34" charset="-120"/>
              </a:rPr>
              <a:t>6 – faltar à verdade, com má-fé, no exercício das funções;</a:t>
            </a:r>
          </a:p>
          <a:p>
            <a:pPr>
              <a:spcAft>
                <a:spcPts val="600"/>
              </a:spcAft>
            </a:pPr>
            <a:r>
              <a:rPr lang="pt-BR" sz="1400" noProof="0" dirty="0">
                <a:solidFill>
                  <a:srgbClr val="23264A"/>
                </a:solidFill>
                <a:ea typeface="Calibri" pitchFamily="34" charset="-122"/>
                <a:cs typeface="Calibri" pitchFamily="34" charset="-120"/>
              </a:rPr>
              <a:t>7 – obstar o pleno exercício da atividade administrativa vinculada a que esteja sujeito o funcionário;</a:t>
            </a:r>
          </a:p>
          <a:p>
            <a:pPr marL="0" indent="0">
              <a:spcAft>
                <a:spcPts val="600"/>
              </a:spcAft>
              <a:buNone/>
            </a:pPr>
            <a:endParaRPr lang="pt-BR" sz="1400" noProof="0" dirty="0"/>
          </a:p>
        </p:txBody>
      </p:sp>
      <p:sp>
        <p:nvSpPr>
          <p:cNvPr id="12" name="Text 9"/>
          <p:cNvSpPr/>
          <p:nvPr/>
        </p:nvSpPr>
        <p:spPr>
          <a:xfrm>
            <a:off x="6291072" y="2788920"/>
            <a:ext cx="5120640" cy="329184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ea typeface="Calibri" pitchFamily="34" charset="-122"/>
                <a:cs typeface="Calibri" pitchFamily="34" charset="-120"/>
              </a:rPr>
              <a:t>8 – deixar de cumprir ou de fazer cumprir, na esfera de suas atribuições, as normas legais a que esteja sujeito;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9 – deixar, por condescendência, de punir subordinado que cometeu infração disciplinar ou de levar o fato ao conhecimento da autoridade superior;</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10 – fazer afirmação falsa, negar ou calar a verdade, como testemunha ou perito, em processo disciplinar;</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11 – conceder diária com o objetivo de remunerar outros serviços ou encargos, bem como recebê-la pela mesma razão ou fundamento;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12 – violar direito ou prerrogativa de advogado no exercício de sua função.</a:t>
            </a:r>
            <a:endParaRPr lang="pt-BR" sz="1400" noProof="0" dirty="0"/>
          </a:p>
        </p:txBody>
      </p:sp>
      <p:pic>
        <p:nvPicPr>
          <p:cNvPr id="14" name="Imagem 13">
            <a:extLst>
              <a:ext uri="{FF2B5EF4-FFF2-40B4-BE49-F238E27FC236}">
                <a16:creationId xmlns:a16="http://schemas.microsoft.com/office/drawing/2014/main" id="{84116AAA-33B0-049E-EACE-5CF4BF21E247}"/>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8" name="Imagem 17">
            <a:extLst>
              <a:ext uri="{FF2B5EF4-FFF2-40B4-BE49-F238E27FC236}">
                <a16:creationId xmlns:a16="http://schemas.microsoft.com/office/drawing/2014/main" id="{0EF35AC4-B36E-CB2C-05AA-9657E11CF18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0" name="Imagem 19">
            <a:extLst>
              <a:ext uri="{FF2B5EF4-FFF2-40B4-BE49-F238E27FC236}">
                <a16:creationId xmlns:a16="http://schemas.microsoft.com/office/drawing/2014/main" id="{37F0C0FA-949C-49D9-C307-BAC6B6BA694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 7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84</a:t>
            </a:r>
            <a:endParaRPr lang="pt-BR" sz="900" noProof="0" dirty="0"/>
          </a:p>
        </p:txBody>
      </p:sp>
      <p:sp>
        <p:nvSpPr>
          <p:cNvPr id="7" name="Shape 4"/>
          <p:cNvSpPr/>
          <p:nvPr/>
        </p:nvSpPr>
        <p:spPr>
          <a:xfrm>
            <a:off x="566928" y="1517904"/>
            <a:ext cx="4023360" cy="475488"/>
          </a:xfrm>
          <a:prstGeom prst="roundRect">
            <a:avLst>
              <a:gd name="adj" fmla="val 50000"/>
            </a:avLst>
          </a:prstGeom>
          <a:solidFill>
            <a:srgbClr val="C00000"/>
          </a:solidFill>
          <a:ln/>
        </p:spPr>
        <p:txBody>
          <a:bodyPr/>
          <a:lstStyle/>
          <a:p>
            <a:endParaRPr lang="pt-BR" noProof="0" dirty="0"/>
          </a:p>
        </p:txBody>
      </p:sp>
      <p:sp>
        <p:nvSpPr>
          <p:cNvPr id="8" name="Text 5"/>
          <p:cNvSpPr/>
          <p:nvPr/>
        </p:nvSpPr>
        <p:spPr>
          <a:xfrm>
            <a:off x="566928" y="1517904"/>
            <a:ext cx="4023360"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DEMISSÃO E CASSAÇÕES</a:t>
            </a:r>
            <a:endParaRPr lang="pt-BR" sz="1300" noProof="0" dirty="0"/>
          </a:p>
        </p:txBody>
      </p:sp>
      <p:sp>
        <p:nvSpPr>
          <p:cNvPr id="9" name="Shape 6"/>
          <p:cNvSpPr/>
          <p:nvPr/>
        </p:nvSpPr>
        <p:spPr>
          <a:xfrm>
            <a:off x="566928" y="2194560"/>
            <a:ext cx="11064240" cy="4041648"/>
          </a:xfrm>
          <a:prstGeom prst="roundRect">
            <a:avLst>
              <a:gd name="adj" fmla="val 2036"/>
            </a:avLst>
          </a:prstGeom>
          <a:solidFill>
            <a:srgbClr val="F1F2F8"/>
          </a:solidFill>
          <a:ln w="9525">
            <a:solidFill>
              <a:srgbClr val="D8DAE8"/>
            </a:solidFill>
            <a:prstDash val="solid"/>
          </a:ln>
        </p:spPr>
        <p:txBody>
          <a:bodyPr/>
          <a:lstStyle/>
          <a:p>
            <a:endParaRPr lang="pt-BR" noProof="0" dirty="0"/>
          </a:p>
        </p:txBody>
      </p:sp>
      <p:sp>
        <p:nvSpPr>
          <p:cNvPr id="10" name="Text 7"/>
          <p:cNvSpPr/>
          <p:nvPr/>
        </p:nvSpPr>
        <p:spPr>
          <a:xfrm>
            <a:off x="868680" y="2377440"/>
            <a:ext cx="10424160" cy="310896"/>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Demissão • Cassação de Aposentadoria • Cassação de Disponibilidade • Destituição de cargo em comissão</a:t>
            </a:r>
            <a:endParaRPr lang="pt-BR" sz="1400" noProof="0" dirty="0"/>
          </a:p>
        </p:txBody>
      </p:sp>
      <p:sp>
        <p:nvSpPr>
          <p:cNvPr id="11" name="Text 8"/>
          <p:cNvSpPr/>
          <p:nvPr/>
        </p:nvSpPr>
        <p:spPr>
          <a:xfrm>
            <a:off x="896112" y="2788920"/>
            <a:ext cx="10424160" cy="3291840"/>
          </a:xfrm>
          <a:prstGeom prst="rect">
            <a:avLst/>
          </a:prstGeom>
          <a:noFill/>
          <a:ln/>
        </p:spPr>
        <p:txBody>
          <a:bodyPr wrap="square" lIns="0" tIns="0" rIns="0" bIns="0" rtlCol="0" anchor="t"/>
          <a:lstStyle/>
          <a:p>
            <a:pPr marL="0" indent="0">
              <a:spcAft>
                <a:spcPts val="600"/>
              </a:spcAft>
              <a:buNone/>
            </a:pPr>
            <a:r>
              <a:rPr lang="pt-BR" sz="1400" b="1" noProof="0" dirty="0">
                <a:solidFill>
                  <a:srgbClr val="23264A"/>
                </a:solidFill>
                <a:ea typeface="Calibri" pitchFamily="34" charset="-122"/>
                <a:cs typeface="Calibri" pitchFamily="34" charset="-120"/>
              </a:rPr>
              <a:t>I – puníveis com demissão qualificada ou simples: </a:t>
            </a:r>
          </a:p>
          <a:p>
            <a:pPr marL="0" indent="0">
              <a:spcAft>
                <a:spcPts val="600"/>
              </a:spcAft>
              <a:buNone/>
            </a:pPr>
            <a:r>
              <a:rPr lang="pt-BR" sz="1400" noProof="0" dirty="0">
                <a:solidFill>
                  <a:srgbClr val="23264A"/>
                </a:solidFill>
                <a:ea typeface="Calibri" pitchFamily="34" charset="-122"/>
                <a:cs typeface="Calibri" pitchFamily="34" charset="-120"/>
              </a:rPr>
              <a:t>1 – lesão aos cofres públicos; </a:t>
            </a:r>
          </a:p>
          <a:p>
            <a:pPr marL="0" indent="0">
              <a:spcAft>
                <a:spcPts val="600"/>
              </a:spcAft>
              <a:buNone/>
            </a:pPr>
            <a:r>
              <a:rPr lang="pt-BR" sz="1400" noProof="0" dirty="0">
                <a:solidFill>
                  <a:srgbClr val="23264A"/>
                </a:solidFill>
                <a:ea typeface="Calibri" pitchFamily="34" charset="-122"/>
                <a:cs typeface="Calibri" pitchFamily="34" charset="-120"/>
              </a:rPr>
              <a:t>2 – dilapidação do patrimônio público; </a:t>
            </a:r>
          </a:p>
          <a:p>
            <a:pPr marL="0" indent="0">
              <a:spcAft>
                <a:spcPts val="600"/>
              </a:spcAft>
              <a:buNone/>
            </a:pPr>
            <a:r>
              <a:rPr lang="pt-BR" sz="1400" noProof="0" dirty="0">
                <a:solidFill>
                  <a:srgbClr val="23264A"/>
                </a:solidFill>
                <a:ea typeface="Calibri" pitchFamily="34" charset="-122"/>
                <a:cs typeface="Calibri" pitchFamily="34" charset="-120"/>
              </a:rPr>
              <a:t>3 – qualquer ato de manifesta improbidade no exercício da função pública.</a:t>
            </a:r>
            <a:endParaRPr lang="pt-BR" sz="1400" noProof="0" dirty="0"/>
          </a:p>
          <a:p>
            <a:pPr marL="0" indent="0">
              <a:spcAft>
                <a:spcPts val="600"/>
              </a:spcAft>
              <a:buNone/>
            </a:pPr>
            <a:r>
              <a:rPr lang="pt-BR" sz="1400" b="1" noProof="0" dirty="0">
                <a:solidFill>
                  <a:srgbClr val="23264A"/>
                </a:solidFill>
                <a:ea typeface="Calibri" pitchFamily="34" charset="-122"/>
                <a:cs typeface="Calibri" pitchFamily="34" charset="-120"/>
              </a:rPr>
              <a:t>II – puníveis com demissão simples:</a:t>
            </a:r>
            <a:endParaRPr lang="pt-BR" sz="1400" b="1" noProof="0" dirty="0"/>
          </a:p>
          <a:p>
            <a:pPr marL="0" indent="0">
              <a:spcAft>
                <a:spcPts val="600"/>
              </a:spcAft>
              <a:buNone/>
            </a:pPr>
            <a:r>
              <a:rPr lang="pt-BR" sz="1400" noProof="0" dirty="0">
                <a:solidFill>
                  <a:srgbClr val="23264A"/>
                </a:solidFill>
                <a:ea typeface="Calibri" pitchFamily="34" charset="-122"/>
                <a:cs typeface="Calibri" pitchFamily="34" charset="-120"/>
              </a:rPr>
              <a:t>1 – pleitear, como procurador ou intermediário, junto às repartições públicas, salvo quando se tratar de percepção de vencimento e vantagens de parentes até 2º grau; </a:t>
            </a:r>
          </a:p>
          <a:p>
            <a:pPr marL="0" indent="0">
              <a:spcAft>
                <a:spcPts val="600"/>
              </a:spcAft>
              <a:buNone/>
            </a:pPr>
            <a:r>
              <a:rPr lang="pt-BR" sz="1400" noProof="0" dirty="0">
                <a:solidFill>
                  <a:srgbClr val="23264A"/>
                </a:solidFill>
                <a:ea typeface="Calibri" pitchFamily="34" charset="-122"/>
                <a:cs typeface="Calibri" pitchFamily="34" charset="-120"/>
              </a:rPr>
              <a:t>2 – inassiduidade permanente;    </a:t>
            </a:r>
          </a:p>
          <a:p>
            <a:pPr marL="0" indent="0">
              <a:spcAft>
                <a:spcPts val="600"/>
              </a:spcAft>
              <a:buNone/>
            </a:pPr>
            <a:r>
              <a:rPr lang="pt-BR" sz="1400" noProof="0" dirty="0">
                <a:solidFill>
                  <a:srgbClr val="23264A"/>
                </a:solidFill>
                <a:ea typeface="Calibri" pitchFamily="34" charset="-122"/>
                <a:cs typeface="Calibri" pitchFamily="34" charset="-120"/>
              </a:rPr>
              <a:t>3 – inassiduidade intermitente;</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4 – acumulação ilegal de cargos ou empregos públicos, com má-fé ou por ter decorrido o prazo de opção, em relação ao mais recente, se possível;</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5 – ofensa física em serviço contra qualquer pessoa, salvo em legítima defesa;</a:t>
            </a:r>
            <a:endParaRPr lang="pt-BR" sz="1400" noProof="0" dirty="0"/>
          </a:p>
        </p:txBody>
      </p:sp>
      <p:pic>
        <p:nvPicPr>
          <p:cNvPr id="13" name="Imagem 12">
            <a:extLst>
              <a:ext uri="{FF2B5EF4-FFF2-40B4-BE49-F238E27FC236}">
                <a16:creationId xmlns:a16="http://schemas.microsoft.com/office/drawing/2014/main" id="{0AB0E2C8-1F39-2B45-F709-E3E2844B83C8}"/>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5009A06A-AA7A-4AF6-1959-0005D424F0CE}"/>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666892A9-9EA3-332D-6980-F6C81154A3C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 7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Penalidades disciplinares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85</a:t>
            </a:r>
            <a:endParaRPr lang="pt-BR" sz="900" noProof="0" dirty="0"/>
          </a:p>
        </p:txBody>
      </p:sp>
      <p:sp>
        <p:nvSpPr>
          <p:cNvPr id="7" name="Shape 4"/>
          <p:cNvSpPr/>
          <p:nvPr/>
        </p:nvSpPr>
        <p:spPr>
          <a:xfrm>
            <a:off x="566928" y="1517904"/>
            <a:ext cx="4023360" cy="475488"/>
          </a:xfrm>
          <a:prstGeom prst="roundRect">
            <a:avLst>
              <a:gd name="adj" fmla="val 50000"/>
            </a:avLst>
          </a:prstGeom>
          <a:solidFill>
            <a:srgbClr val="C21819"/>
          </a:solidFill>
          <a:ln/>
        </p:spPr>
        <p:txBody>
          <a:bodyPr/>
          <a:lstStyle/>
          <a:p>
            <a:endParaRPr lang="pt-BR" noProof="0" dirty="0"/>
          </a:p>
        </p:txBody>
      </p:sp>
      <p:sp>
        <p:nvSpPr>
          <p:cNvPr id="8" name="Text 5"/>
          <p:cNvSpPr/>
          <p:nvPr/>
        </p:nvSpPr>
        <p:spPr>
          <a:xfrm>
            <a:off x="566928" y="1517904"/>
            <a:ext cx="4023360" cy="475488"/>
          </a:xfrm>
          <a:prstGeom prst="rect">
            <a:avLst/>
          </a:prstGeom>
          <a:noFill/>
          <a:ln/>
        </p:spPr>
        <p:txBody>
          <a:bodyPr wrap="square" lIns="0" tIns="0" rIns="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DEMISSÃO E CASSAÇÕES</a:t>
            </a:r>
            <a:endParaRPr lang="pt-BR" sz="1300" noProof="0" dirty="0"/>
          </a:p>
        </p:txBody>
      </p:sp>
      <p:sp>
        <p:nvSpPr>
          <p:cNvPr id="9" name="Shape 6"/>
          <p:cNvSpPr/>
          <p:nvPr/>
        </p:nvSpPr>
        <p:spPr>
          <a:xfrm>
            <a:off x="566928" y="2194560"/>
            <a:ext cx="11064240" cy="4041648"/>
          </a:xfrm>
          <a:prstGeom prst="roundRect">
            <a:avLst>
              <a:gd name="adj" fmla="val 2036"/>
            </a:avLst>
          </a:prstGeom>
          <a:solidFill>
            <a:srgbClr val="F1F2F8"/>
          </a:solidFill>
          <a:ln w="9525">
            <a:solidFill>
              <a:srgbClr val="D8DAE8"/>
            </a:solidFill>
            <a:prstDash val="solid"/>
          </a:ln>
        </p:spPr>
        <p:txBody>
          <a:bodyPr/>
          <a:lstStyle/>
          <a:p>
            <a:endParaRPr lang="pt-BR" noProof="0" dirty="0"/>
          </a:p>
        </p:txBody>
      </p:sp>
      <p:sp>
        <p:nvSpPr>
          <p:cNvPr id="10" name="Text 7"/>
          <p:cNvSpPr/>
          <p:nvPr/>
        </p:nvSpPr>
        <p:spPr>
          <a:xfrm>
            <a:off x="868680" y="2377440"/>
            <a:ext cx="10424160" cy="310896"/>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Continuação — puníveis com demissão simples:</a:t>
            </a:r>
            <a:endParaRPr lang="pt-BR" sz="1400" noProof="0" dirty="0"/>
          </a:p>
        </p:txBody>
      </p:sp>
      <p:sp>
        <p:nvSpPr>
          <p:cNvPr id="11" name="Text 8"/>
          <p:cNvSpPr/>
          <p:nvPr/>
        </p:nvSpPr>
        <p:spPr>
          <a:xfrm>
            <a:off x="896112" y="2788920"/>
            <a:ext cx="5120640" cy="329184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ea typeface="Calibri" pitchFamily="34" charset="-122"/>
                <a:cs typeface="Calibri" pitchFamily="34" charset="-120"/>
              </a:rPr>
              <a:t>6 – ofensa física fora do serviço, mas em razão dele, contra funcionário, salvo em legítima defesa;</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7 – participar da administração de empresa privada, se, pela natureza do cargo exercido ou pelas características da empresa, esta puder de qualquer forma beneficiar-se do fato em prejuízo de suas congêneres ou do fisco;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8 – aceitar representação, pensão, emprego ou comissão, de Estado estrangeiro, sem prévia autorização da autoridade competente;</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9 – exercer comércio, em circunstâncias que lhe propiciem beneficiar-se do fato de ser também funcionário público;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10 – atribuir a pessoa estranha à repartição, fora dos casos previstos em lei, o desempenho de encargos que lhe competirem ou a seus subordinados;</a:t>
            </a:r>
            <a:endParaRPr lang="pt-BR" sz="1400" noProof="0" dirty="0"/>
          </a:p>
        </p:txBody>
      </p:sp>
      <p:sp>
        <p:nvSpPr>
          <p:cNvPr id="12" name="Text 9"/>
          <p:cNvSpPr/>
          <p:nvPr/>
        </p:nvSpPr>
        <p:spPr>
          <a:xfrm>
            <a:off x="6291072" y="2788920"/>
            <a:ext cx="5120640" cy="3291840"/>
          </a:xfrm>
          <a:prstGeom prst="rect">
            <a:avLst/>
          </a:prstGeom>
          <a:noFill/>
          <a:ln/>
        </p:spPr>
        <p:txBody>
          <a:bodyPr wrap="square" lIns="0" tIns="0" rIns="0" bIns="0" rtlCol="0" anchor="t"/>
          <a:lstStyle/>
          <a:p>
            <a:pPr marL="0" indent="0">
              <a:spcAft>
                <a:spcPts val="600"/>
              </a:spcAft>
              <a:buNone/>
            </a:pPr>
            <a:r>
              <a:rPr lang="pt-BR" sz="1400" noProof="0" dirty="0">
                <a:solidFill>
                  <a:srgbClr val="23264A"/>
                </a:solidFill>
                <a:ea typeface="Calibri" pitchFamily="34" charset="-122"/>
                <a:cs typeface="Calibri" pitchFamily="34" charset="-120"/>
              </a:rPr>
              <a:t>11 – aplicar irregularmente dinheiros públicos;</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12 – revelar ou facilitar a revelação de assuntos sigilosos que conheça em razão do cargo;</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13 – falsificar ou usar documentos que saiba falsificados;</a:t>
            </a:r>
            <a:endParaRPr lang="pt-BR" sz="1400" noProof="0" dirty="0"/>
          </a:p>
          <a:p>
            <a:pPr marL="0" indent="0">
              <a:spcAft>
                <a:spcPts val="600"/>
              </a:spcAft>
              <a:buNone/>
            </a:pPr>
            <a:r>
              <a:rPr lang="pt-BR" sz="1400" noProof="0" dirty="0">
                <a:solidFill>
                  <a:srgbClr val="23264A"/>
                </a:solidFill>
                <a:ea typeface="Calibri" pitchFamily="34" charset="-122"/>
                <a:cs typeface="Calibri" pitchFamily="34" charset="-120"/>
              </a:rPr>
              <a:t>14 – ineficiência desidiosa no exercício das atribuições.</a:t>
            </a:r>
            <a:endParaRPr lang="pt-BR" sz="1400" noProof="0" dirty="0"/>
          </a:p>
        </p:txBody>
      </p:sp>
      <p:pic>
        <p:nvPicPr>
          <p:cNvPr id="14" name="Imagem 13">
            <a:extLst>
              <a:ext uri="{FF2B5EF4-FFF2-40B4-BE49-F238E27FC236}">
                <a16:creationId xmlns:a16="http://schemas.microsoft.com/office/drawing/2014/main" id="{6E60DC62-7DC4-5A29-8A5F-3A5D3F3A8830}"/>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6" name="Imagem 15">
            <a:extLst>
              <a:ext uri="{FF2B5EF4-FFF2-40B4-BE49-F238E27FC236}">
                <a16:creationId xmlns:a16="http://schemas.microsoft.com/office/drawing/2014/main" id="{4865AAC1-FC5B-6C63-8A2C-6DB5CAEAC113}"/>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8" name="Imagem 17">
            <a:extLst>
              <a:ext uri="{FF2B5EF4-FFF2-40B4-BE49-F238E27FC236}">
                <a16:creationId xmlns:a16="http://schemas.microsoft.com/office/drawing/2014/main" id="{35D8A875-7D2F-47F3-0F38-A0FB3C337A2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0" name="Barra superior"/>
          <p:cNvPicPr>
            <a:picLocks noChangeAspect="1"/>
          </p:cNvPicPr>
          <p:nvPr/>
        </p:nvPicPr>
        <p:blipFill rotWithShape="1">
          <a:blip r:embed="rId2"/>
          <a:srcRect l="69031" t="-8576"/>
          <a:stretch/>
        </p:blipFill>
        <p:spPr>
          <a:xfrm flipH="1">
            <a:off x="0" y="-18662"/>
            <a:ext cx="3775788" cy="118123"/>
          </a:xfrm>
          <a:prstGeom prst="rect">
            <a:avLst/>
          </a:prstGeom>
        </p:spPr>
      </p:pic>
      <p:pic>
        <p:nvPicPr>
          <p:cNvPr id="31" name="Barra inferior"/>
          <p:cNvPicPr>
            <a:picLocks noChangeAspect="1"/>
          </p:cNvPicPr>
          <p:nvPr/>
        </p:nvPicPr>
        <p:blipFill rotWithShape="1">
          <a:blip r:embed="rId2"/>
          <a:srcRect l="69031" t="-8576"/>
          <a:stretch/>
        </p:blipFill>
        <p:spPr>
          <a:xfrm>
            <a:off x="8416212" y="6736702"/>
            <a:ext cx="3775788" cy="118123"/>
          </a:xfrm>
          <a:prstGeom prst="rect">
            <a:avLst/>
          </a:prstGeom>
        </p:spPr>
      </p:pic>
      <p:pic>
        <p:nvPicPr>
          <p:cNvPr id="32" name="Logo PAD"/>
          <p:cNvPicPr>
            <a:picLocks noChangeAspect="1"/>
          </p:cNvPicPr>
          <p:nvPr/>
        </p:nvPicPr>
        <p:blipFill>
          <a:blip r:embed="rId3" cstate="hqprint"/>
          <a:stretch>
            <a:fillRect/>
          </a:stretch>
        </p:blipFill>
        <p:spPr>
          <a:xfrm>
            <a:off x="10373928" y="287312"/>
            <a:ext cx="1436864" cy="533781"/>
          </a:xfrm>
          <a:prstGeom prst="rect">
            <a:avLst/>
          </a:prstGeom>
        </p:spPr>
      </p:pic>
      <p:sp>
        <p:nvSpPr>
          <p:cNvPr id="2" name="Eyebrow"/>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a:solidFill>
                  <a:srgbClr val="C21819"/>
                </a:solidFill>
                <a:latin typeface="Arial" pitchFamily="34" charset="0"/>
                <a:ea typeface="Arial" pitchFamily="34" charset="-122"/>
                <a:cs typeface="Arial" pitchFamily="34" charset="-120"/>
              </a:rPr>
              <a:t>PENALIDADES</a:t>
            </a:r>
            <a:endParaRPr lang="pt-BR" sz="1050" noProof="0"/>
          </a:p>
        </p:txBody>
      </p:sp>
      <p:sp>
        <p:nvSpPr>
          <p:cNvPr id="3" name="Title"/>
          <p:cNvSpPr/>
          <p:nvPr/>
        </p:nvSpPr>
        <p:spPr>
          <a:xfrm>
            <a:off x="548640" y="566928"/>
            <a:ext cx="9700000" cy="900000"/>
          </a:xfrm>
          <a:prstGeom prst="rect">
            <a:avLst/>
          </a:prstGeom>
          <a:noFill/>
          <a:ln/>
        </p:spPr>
        <p:txBody>
          <a:bodyPr wrap="square" lIns="0" tIns="0" rIns="0" bIns="0" rtlCol="0" anchor="t"/>
          <a:lstStyle/>
          <a:p>
            <a:pPr marL="0" indent="0">
              <a:buNone/>
            </a:pPr>
            <a:r>
              <a:rPr lang="pt-BR" sz="2400" b="1" noProof="0" dirty="0">
                <a:solidFill>
                  <a:srgbClr val="26348C"/>
                </a:solidFill>
                <a:latin typeface="Arial" pitchFamily="34" charset="0"/>
                <a:ea typeface="Arial" pitchFamily="34" charset="-122"/>
                <a:cs typeface="Arial" pitchFamily="34" charset="-120"/>
              </a:rPr>
              <a:t>Como tipificar assédio moral, assédio</a:t>
            </a:r>
            <a:r>
              <a:rPr lang="pt-BR" sz="2400" b="1" dirty="0">
                <a:solidFill>
                  <a:srgbClr val="26348C"/>
                </a:solidFill>
                <a:latin typeface="Arial" pitchFamily="34" charset="0"/>
                <a:ea typeface="Arial" pitchFamily="34" charset="-122"/>
                <a:cs typeface="Arial" pitchFamily="34" charset="-120"/>
              </a:rPr>
              <a:t> </a:t>
            </a:r>
            <a:r>
              <a:rPr lang="pt-BR" sz="2400" b="1" noProof="0" dirty="0">
                <a:solidFill>
                  <a:srgbClr val="26348C"/>
                </a:solidFill>
                <a:latin typeface="Arial" pitchFamily="34" charset="0"/>
                <a:ea typeface="Arial" pitchFamily="34" charset="-122"/>
                <a:cs typeface="Arial" pitchFamily="34" charset="-120"/>
              </a:rPr>
              <a:t>sexual ou discriminação?</a:t>
            </a:r>
            <a:endParaRPr lang="pt-BR" sz="2400" noProof="0" dirty="0"/>
          </a:p>
        </p:txBody>
      </p:sp>
      <p:sp>
        <p:nvSpPr>
          <p:cNvPr id="4" name="Question Pill"/>
          <p:cNvSpPr/>
          <p:nvPr/>
        </p:nvSpPr>
        <p:spPr>
          <a:xfrm>
            <a:off x="566928" y="1560000"/>
            <a:ext cx="6000000" cy="475488"/>
          </a:xfrm>
          <a:prstGeom prst="roundRect">
            <a:avLst>
              <a:gd name="adj" fmla="val 50000"/>
            </a:avLst>
          </a:prstGeom>
          <a:solidFill>
            <a:srgbClr val="C21819"/>
          </a:solidFill>
          <a:ln/>
        </p:spPr>
        <p:txBody>
          <a:bodyPr wrap="square" lIns="91440" tIns="0" rIns="91440" bIns="0" rtlCol="0" anchor="ctr"/>
          <a:lstStyle/>
          <a:p>
            <a:pPr marL="0" indent="0" algn="ctr">
              <a:buNone/>
            </a:pPr>
            <a:r>
              <a:rPr lang="pt-BR" sz="1300" b="1" noProof="0" dirty="0">
                <a:solidFill>
                  <a:srgbClr val="FFFFFF"/>
                </a:solidFill>
                <a:latin typeface="Arial" pitchFamily="34" charset="0"/>
                <a:ea typeface="Arial" pitchFamily="34" charset="-122"/>
                <a:cs typeface="Arial" pitchFamily="34" charset="-120"/>
              </a:rPr>
              <a:t>Posso enquadrar em improbidade administrativa?</a:t>
            </a:r>
            <a:endParaRPr lang="pt-BR" sz="1300" noProof="0" dirty="0"/>
          </a:p>
        </p:txBody>
      </p:sp>
      <p:pic>
        <p:nvPicPr>
          <p:cNvPr id="10" name="Icon Moral"/>
          <p:cNvPicPr>
            <a:picLocks noChangeAspect="1"/>
          </p:cNvPicPr>
          <p:nvPr/>
        </p:nvPicPr>
        <p:blipFill>
          <a:blip r:embed="rId4"/>
          <a:stretch>
            <a:fillRect/>
          </a:stretch>
        </p:blipFill>
        <p:spPr>
          <a:xfrm>
            <a:off x="2089952" y="2160000"/>
            <a:ext cx="640000" cy="640000"/>
          </a:xfrm>
          <a:prstGeom prst="rect">
            <a:avLst/>
          </a:prstGeom>
        </p:spPr>
      </p:pic>
      <p:pic>
        <p:nvPicPr>
          <p:cNvPr id="11" name="Icon Sexual"/>
          <p:cNvPicPr>
            <a:picLocks noChangeAspect="1"/>
          </p:cNvPicPr>
          <p:nvPr/>
        </p:nvPicPr>
        <p:blipFill>
          <a:blip r:embed="rId5"/>
          <a:stretch>
            <a:fillRect/>
          </a:stretch>
        </p:blipFill>
        <p:spPr>
          <a:xfrm>
            <a:off x="5776000" y="2160000"/>
            <a:ext cx="640000" cy="640000"/>
          </a:xfrm>
          <a:prstGeom prst="rect">
            <a:avLst/>
          </a:prstGeom>
        </p:spPr>
      </p:pic>
      <p:pic>
        <p:nvPicPr>
          <p:cNvPr id="12" name="Icon Discrim"/>
          <p:cNvPicPr>
            <a:picLocks noChangeAspect="1"/>
          </p:cNvPicPr>
          <p:nvPr/>
        </p:nvPicPr>
        <p:blipFill>
          <a:blip r:embed="rId6"/>
          <a:stretch>
            <a:fillRect/>
          </a:stretch>
        </p:blipFill>
        <p:spPr>
          <a:xfrm>
            <a:off x="9462048" y="2160000"/>
            <a:ext cx="640000" cy="640000"/>
          </a:xfrm>
          <a:prstGeom prst="rect">
            <a:avLst/>
          </a:prstGeom>
        </p:spPr>
      </p:pic>
      <p:sp>
        <p:nvSpPr>
          <p:cNvPr id="13" name="Label Moral"/>
          <p:cNvSpPr/>
          <p:nvPr/>
        </p:nvSpPr>
        <p:spPr>
          <a:xfrm>
            <a:off x="1109952" y="2860000"/>
            <a:ext cx="2600000" cy="300000"/>
          </a:xfrm>
          <a:prstGeom prst="rect">
            <a:avLst/>
          </a:prstGeom>
          <a:noFill/>
          <a:ln/>
        </p:spPr>
        <p:txBody>
          <a:bodyPr wrap="square" lIns="0" tIns="0" rIns="0" bIns="0" rtlCol="0" anchor="ctr"/>
          <a:lstStyle/>
          <a:p>
            <a:pPr marL="0" indent="0" algn="ctr">
              <a:buNone/>
            </a:pPr>
            <a:r>
              <a:rPr lang="pt-BR" sz="1150" b="1" noProof="0">
                <a:solidFill>
                  <a:srgbClr val="26348C"/>
                </a:solidFill>
                <a:latin typeface="Arial" pitchFamily="34" charset="0"/>
                <a:ea typeface="Arial" pitchFamily="34" charset="-122"/>
                <a:cs typeface="Arial" pitchFamily="34" charset="-120"/>
              </a:rPr>
              <a:t>Assédio moral</a:t>
            </a:r>
            <a:endParaRPr lang="pt-BR" sz="1150" noProof="0"/>
          </a:p>
        </p:txBody>
      </p:sp>
      <p:sp>
        <p:nvSpPr>
          <p:cNvPr id="14" name="Label Sexual"/>
          <p:cNvSpPr/>
          <p:nvPr/>
        </p:nvSpPr>
        <p:spPr>
          <a:xfrm>
            <a:off x="4796000" y="2860000"/>
            <a:ext cx="2600000" cy="300000"/>
          </a:xfrm>
          <a:prstGeom prst="rect">
            <a:avLst/>
          </a:prstGeom>
          <a:noFill/>
          <a:ln/>
        </p:spPr>
        <p:txBody>
          <a:bodyPr wrap="square" lIns="0" tIns="0" rIns="0" bIns="0" rtlCol="0" anchor="ctr"/>
          <a:lstStyle/>
          <a:p>
            <a:pPr marL="0" indent="0" algn="ctr">
              <a:buNone/>
            </a:pPr>
            <a:r>
              <a:rPr lang="pt-BR" sz="1150" b="1" noProof="0">
                <a:solidFill>
                  <a:srgbClr val="26348C"/>
                </a:solidFill>
                <a:latin typeface="Arial" pitchFamily="34" charset="0"/>
                <a:ea typeface="Arial" pitchFamily="34" charset="-122"/>
                <a:cs typeface="Arial" pitchFamily="34" charset="-120"/>
              </a:rPr>
              <a:t>Assédio sexual</a:t>
            </a:r>
            <a:endParaRPr lang="pt-BR" sz="1150" noProof="0"/>
          </a:p>
        </p:txBody>
      </p:sp>
      <p:sp>
        <p:nvSpPr>
          <p:cNvPr id="15" name="Label Discrim"/>
          <p:cNvSpPr/>
          <p:nvPr/>
        </p:nvSpPr>
        <p:spPr>
          <a:xfrm>
            <a:off x="8482048" y="2860000"/>
            <a:ext cx="2600000" cy="300000"/>
          </a:xfrm>
          <a:prstGeom prst="rect">
            <a:avLst/>
          </a:prstGeom>
          <a:noFill/>
          <a:ln/>
        </p:spPr>
        <p:txBody>
          <a:bodyPr wrap="square" lIns="0" tIns="0" rIns="0" bIns="0" rtlCol="0" anchor="ctr"/>
          <a:lstStyle/>
          <a:p>
            <a:pPr marL="0" indent="0" algn="ctr">
              <a:buNone/>
            </a:pPr>
            <a:r>
              <a:rPr lang="pt-BR" sz="1150" b="1" noProof="0">
                <a:solidFill>
                  <a:srgbClr val="26348C"/>
                </a:solidFill>
                <a:latin typeface="Arial" pitchFamily="34" charset="0"/>
                <a:ea typeface="Arial" pitchFamily="34" charset="-122"/>
                <a:cs typeface="Arial" pitchFamily="34" charset="-120"/>
              </a:rPr>
              <a:t>Discriminação</a:t>
            </a:r>
            <a:endParaRPr lang="pt-BR" sz="1150" noProof="0"/>
          </a:p>
        </p:txBody>
      </p:sp>
      <p:sp>
        <p:nvSpPr>
          <p:cNvPr id="20" name="Box Left"/>
          <p:cNvSpPr/>
          <p:nvPr/>
        </p:nvSpPr>
        <p:spPr>
          <a:xfrm>
            <a:off x="566928" y="3220000"/>
            <a:ext cx="5350000" cy="3130000"/>
          </a:xfrm>
          <a:prstGeom prst="roundRect">
            <a:avLst>
              <a:gd name="adj" fmla="val 2500"/>
            </a:avLst>
          </a:prstGeom>
          <a:solidFill>
            <a:srgbClr val="F1F2F8"/>
          </a:solidFill>
          <a:ln w="9525">
            <a:solidFill>
              <a:srgbClr val="D8DAE8"/>
            </a:solidFill>
            <a:prstDash val="solid"/>
          </a:ln>
        </p:spPr>
        <p:txBody>
          <a:bodyPr/>
          <a:lstStyle/>
          <a:p>
            <a:endParaRPr lang="pt-BR" noProof="0"/>
          </a:p>
        </p:txBody>
      </p:sp>
      <p:sp>
        <p:nvSpPr>
          <p:cNvPr id="21" name="Box Right"/>
          <p:cNvSpPr/>
          <p:nvPr/>
        </p:nvSpPr>
        <p:spPr>
          <a:xfrm>
            <a:off x="6275072" y="3220000"/>
            <a:ext cx="5350000" cy="3130000"/>
          </a:xfrm>
          <a:prstGeom prst="roundRect">
            <a:avLst>
              <a:gd name="adj" fmla="val 2500"/>
            </a:avLst>
          </a:prstGeom>
          <a:solidFill>
            <a:srgbClr val="F1F2F8"/>
          </a:solidFill>
          <a:ln w="9525">
            <a:solidFill>
              <a:srgbClr val="D8DAE8"/>
            </a:solidFill>
            <a:prstDash val="solid"/>
          </a:ln>
        </p:spPr>
        <p:txBody>
          <a:bodyPr/>
          <a:lstStyle/>
          <a:p>
            <a:endParaRPr lang="pt-BR" noProof="0"/>
          </a:p>
        </p:txBody>
      </p:sp>
      <p:sp>
        <p:nvSpPr>
          <p:cNvPr id="22" name="Header Left"/>
          <p:cNvSpPr/>
          <p:nvPr/>
        </p:nvSpPr>
        <p:spPr>
          <a:xfrm>
            <a:off x="716928" y="3370000"/>
            <a:ext cx="5050000" cy="470000"/>
          </a:xfrm>
          <a:prstGeom prst="roundRect">
            <a:avLst>
              <a:gd name="adj" fmla="val 20000"/>
            </a:avLst>
          </a:prstGeom>
          <a:solidFill>
            <a:srgbClr val="C21819"/>
          </a:solidFill>
          <a:ln/>
        </p:spPr>
        <p:txBody>
          <a:bodyPr wrap="square" lIns="91440" tIns="0" rIns="91440" bIns="0" rtlCol="0" anchor="ctr"/>
          <a:lstStyle/>
          <a:p>
            <a:pPr marL="0" indent="0" algn="ctr">
              <a:buNone/>
            </a:pPr>
            <a:r>
              <a:rPr lang="pt-BR" sz="1250" b="1" noProof="0" dirty="0">
                <a:solidFill>
                  <a:srgbClr val="FFFFFF"/>
                </a:solidFill>
                <a:latin typeface="Arial" pitchFamily="34" charset="0"/>
                <a:ea typeface="Arial" pitchFamily="34" charset="-122"/>
                <a:cs typeface="Arial" pitchFamily="34" charset="-120"/>
              </a:rPr>
              <a:t>Art. 11 — redação até 2021</a:t>
            </a:r>
            <a:endParaRPr lang="pt-BR" sz="1250" noProof="0" dirty="0"/>
          </a:p>
        </p:txBody>
      </p:sp>
      <p:sp>
        <p:nvSpPr>
          <p:cNvPr id="23" name="Header Right"/>
          <p:cNvSpPr/>
          <p:nvPr/>
        </p:nvSpPr>
        <p:spPr>
          <a:xfrm>
            <a:off x="6425072" y="3370000"/>
            <a:ext cx="5050000" cy="470000"/>
          </a:xfrm>
          <a:prstGeom prst="roundRect">
            <a:avLst>
              <a:gd name="adj" fmla="val 20000"/>
            </a:avLst>
          </a:prstGeom>
          <a:solidFill>
            <a:srgbClr val="26348C"/>
          </a:solidFill>
          <a:ln/>
        </p:spPr>
        <p:txBody>
          <a:bodyPr wrap="square" lIns="91440" tIns="0" rIns="91440" bIns="0" rtlCol="0" anchor="ctr"/>
          <a:lstStyle/>
          <a:p>
            <a:pPr marL="0" indent="0" algn="ctr">
              <a:buNone/>
            </a:pPr>
            <a:r>
              <a:rPr lang="pt-BR" sz="1250" b="1" noProof="0" dirty="0">
                <a:solidFill>
                  <a:srgbClr val="FFFFFF"/>
                </a:solidFill>
                <a:latin typeface="Arial" pitchFamily="34" charset="0"/>
                <a:ea typeface="Arial" pitchFamily="34" charset="-122"/>
                <a:cs typeface="Arial" pitchFamily="34" charset="-120"/>
              </a:rPr>
              <a:t>Art. 11 — após 2021 (Lei n. 14.230/2021)</a:t>
            </a:r>
            <a:endParaRPr lang="pt-BR" sz="1250" noProof="0" dirty="0"/>
          </a:p>
        </p:txBody>
      </p:sp>
      <p:sp>
        <p:nvSpPr>
          <p:cNvPr id="24" name="Text Left"/>
          <p:cNvSpPr/>
          <p:nvPr/>
        </p:nvSpPr>
        <p:spPr>
          <a:xfrm>
            <a:off x="766928" y="3980000"/>
            <a:ext cx="4950000" cy="2270000"/>
          </a:xfrm>
          <a:prstGeom prst="rect">
            <a:avLst/>
          </a:prstGeom>
          <a:noFill/>
          <a:ln/>
        </p:spPr>
        <p:txBody>
          <a:bodyPr wrap="square" lIns="0" tIns="0" rIns="0" bIns="0" rtlCol="0" anchor="t"/>
          <a:lstStyle/>
          <a:p>
            <a:pPr marL="0" indent="0">
              <a:buNone/>
            </a:pPr>
            <a:r>
              <a:rPr lang="pt-BR" sz="1300" i="1" noProof="0">
                <a:solidFill>
                  <a:srgbClr val="23264A"/>
                </a:solidFill>
                <a:ea typeface="Calibri" pitchFamily="34" charset="-122"/>
                <a:cs typeface="Calibri" pitchFamily="34" charset="-120"/>
              </a:rPr>
              <a:t>Art. 11. Constitui ato de improbidade administrativa que atenta contra os princípios da administração pública </a:t>
            </a:r>
            <a:r>
              <a:rPr lang="pt-BR" sz="1300" b="1" i="1" noProof="0">
                <a:solidFill>
                  <a:srgbClr val="C21819"/>
                </a:solidFill>
                <a:ea typeface="Calibri" pitchFamily="34" charset="-122"/>
                <a:cs typeface="Calibri" pitchFamily="34" charset="-120"/>
              </a:rPr>
              <a:t>qualquer ação ou omissão</a:t>
            </a:r>
            <a:r>
              <a:rPr lang="pt-BR" sz="1300" i="1" noProof="0">
                <a:solidFill>
                  <a:srgbClr val="23264A"/>
                </a:solidFill>
                <a:ea typeface="Calibri" pitchFamily="34" charset="-122"/>
                <a:cs typeface="Calibri" pitchFamily="34" charset="-120"/>
              </a:rPr>
              <a:t> que viole os deveres de honestidade, imparcialidade, legalidade, e </a:t>
            </a:r>
            <a:r>
              <a:rPr lang="pt-BR" sz="1300" b="1" i="1" noProof="0">
                <a:solidFill>
                  <a:srgbClr val="C21819"/>
                </a:solidFill>
                <a:ea typeface="Calibri" pitchFamily="34" charset="-122"/>
                <a:cs typeface="Calibri" pitchFamily="34" charset="-120"/>
              </a:rPr>
              <a:t>lealdade às instituições</a:t>
            </a:r>
            <a:r>
              <a:rPr lang="pt-BR" sz="1300" i="1" noProof="0">
                <a:solidFill>
                  <a:srgbClr val="23264A"/>
                </a:solidFill>
                <a:ea typeface="Calibri" pitchFamily="34" charset="-122"/>
                <a:cs typeface="Calibri" pitchFamily="34" charset="-120"/>
              </a:rPr>
              <a:t>, e </a:t>
            </a:r>
            <a:r>
              <a:rPr lang="pt-BR" sz="1300" b="1" i="1" noProof="0">
                <a:solidFill>
                  <a:srgbClr val="C21819"/>
                </a:solidFill>
                <a:ea typeface="Calibri" pitchFamily="34" charset="-122"/>
                <a:cs typeface="Calibri" pitchFamily="34" charset="-120"/>
              </a:rPr>
              <a:t>notadamente</a:t>
            </a:r>
            <a:r>
              <a:rPr lang="pt-BR" sz="1300" i="1" noProof="0">
                <a:solidFill>
                  <a:srgbClr val="23264A"/>
                </a:solidFill>
                <a:ea typeface="Calibri" pitchFamily="34" charset="-122"/>
                <a:cs typeface="Calibri" pitchFamily="34" charset="-120"/>
              </a:rPr>
              <a:t>: [...]</a:t>
            </a:r>
            <a:endParaRPr lang="pt-BR" sz="1300" i="1" noProof="0"/>
          </a:p>
          <a:p>
            <a:pPr marL="0" indent="0">
              <a:spcBef>
                <a:spcPts val="800"/>
              </a:spcBef>
              <a:buNone/>
            </a:pPr>
            <a:r>
              <a:rPr lang="pt-BR" sz="1100" noProof="0">
                <a:solidFill>
                  <a:srgbClr val="6C7093"/>
                </a:solidFill>
                <a:latin typeface="Arial" pitchFamily="34" charset="0"/>
                <a:ea typeface="Arial" pitchFamily="34" charset="-122"/>
                <a:cs typeface="Arial" pitchFamily="34" charset="-120"/>
              </a:rPr>
              <a:t>Rol exemplificativo — culpa admitida.</a:t>
            </a:r>
            <a:endParaRPr lang="pt-BR" sz="1100" noProof="0"/>
          </a:p>
        </p:txBody>
      </p:sp>
      <p:sp>
        <p:nvSpPr>
          <p:cNvPr id="25" name="Text Right"/>
          <p:cNvSpPr/>
          <p:nvPr/>
        </p:nvSpPr>
        <p:spPr>
          <a:xfrm>
            <a:off x="6475072" y="3980000"/>
            <a:ext cx="4950000" cy="2270000"/>
          </a:xfrm>
          <a:prstGeom prst="rect">
            <a:avLst/>
          </a:prstGeom>
          <a:noFill/>
          <a:ln/>
        </p:spPr>
        <p:txBody>
          <a:bodyPr wrap="square" lIns="0" tIns="0" rIns="0" bIns="0" rtlCol="0" anchor="t"/>
          <a:lstStyle/>
          <a:p>
            <a:pPr marL="0" indent="0">
              <a:buNone/>
            </a:pPr>
            <a:r>
              <a:rPr lang="pt-BR" sz="1300" i="1" noProof="0">
                <a:solidFill>
                  <a:srgbClr val="23264A"/>
                </a:solidFill>
                <a:ea typeface="Calibri" pitchFamily="34" charset="-122"/>
                <a:cs typeface="Calibri" pitchFamily="34" charset="-120"/>
              </a:rPr>
              <a:t>Art. 11. Constitui ato de improbidade administrativa que atenta contra os princípios da administração pública </a:t>
            </a:r>
            <a:r>
              <a:rPr lang="pt-BR" sz="1300" b="1" i="1" noProof="0">
                <a:solidFill>
                  <a:srgbClr val="26348C"/>
                </a:solidFill>
                <a:ea typeface="Calibri" pitchFamily="34" charset="-122"/>
                <a:cs typeface="Calibri" pitchFamily="34" charset="-120"/>
              </a:rPr>
              <a:t>a ação ou omissão dolosa</a:t>
            </a:r>
            <a:r>
              <a:rPr lang="pt-BR" sz="1300" i="1" noProof="0">
                <a:solidFill>
                  <a:srgbClr val="23264A"/>
                </a:solidFill>
                <a:ea typeface="Calibri" pitchFamily="34" charset="-122"/>
                <a:cs typeface="Calibri" pitchFamily="34" charset="-120"/>
              </a:rPr>
              <a:t> que viole os deveres de honestidade, de imparcialidade e de legalidade, </a:t>
            </a:r>
            <a:r>
              <a:rPr lang="pt-BR" sz="1300" b="1" i="1" noProof="0">
                <a:solidFill>
                  <a:srgbClr val="26348C"/>
                </a:solidFill>
                <a:ea typeface="Calibri" pitchFamily="34" charset="-122"/>
                <a:cs typeface="Calibri" pitchFamily="34" charset="-120"/>
              </a:rPr>
              <a:t>caracterizada por uma das seguintes condutas</a:t>
            </a:r>
            <a:r>
              <a:rPr lang="pt-BR" sz="1300" i="1" noProof="0">
                <a:solidFill>
                  <a:srgbClr val="23264A"/>
                </a:solidFill>
                <a:ea typeface="Calibri" pitchFamily="34" charset="-122"/>
                <a:cs typeface="Calibri" pitchFamily="34" charset="-120"/>
              </a:rPr>
              <a:t>: [...].</a:t>
            </a:r>
            <a:endParaRPr lang="pt-BR" sz="1300" i="1" noProof="0"/>
          </a:p>
          <a:p>
            <a:pPr marL="0" indent="0">
              <a:spcBef>
                <a:spcPts val="800"/>
              </a:spcBef>
              <a:buNone/>
            </a:pPr>
            <a:r>
              <a:rPr lang="pt-BR" sz="1100" noProof="0">
                <a:solidFill>
                  <a:srgbClr val="6C7093"/>
                </a:solidFill>
                <a:latin typeface="Arial" pitchFamily="34" charset="0"/>
                <a:ea typeface="Arial" pitchFamily="34" charset="-122"/>
                <a:cs typeface="Arial" pitchFamily="34" charset="-120"/>
              </a:rPr>
              <a:t>Rol taxativo — exige dolo (conduta dolosa).</a:t>
            </a:r>
            <a:endParaRPr lang="pt-BR" sz="1100" noProof="0"/>
          </a:p>
        </p:txBody>
      </p:sp>
      <p:sp>
        <p:nvSpPr>
          <p:cNvPr id="26" name="Foote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a:p>
        </p:txBody>
      </p:sp>
      <p:sp>
        <p:nvSpPr>
          <p:cNvPr id="27" name="PageNum"/>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a:solidFill>
                  <a:srgbClr val="6C7093"/>
                </a:solidFill>
                <a:latin typeface="Calibri" pitchFamily="34" charset="0"/>
                <a:ea typeface="Calibri" pitchFamily="34" charset="-122"/>
                <a:cs typeface="Calibri" pitchFamily="34" charset="-120"/>
              </a:rPr>
              <a:t>86</a:t>
            </a:r>
            <a:endParaRPr lang="pt-BR" sz="900" noProof="0"/>
          </a:p>
        </p:txBody>
      </p:sp>
    </p:spTree>
    <p:extLst>
      <p:ext uri="{BB962C8B-B14F-4D97-AF65-F5344CB8AC3E}">
        <p14:creationId xmlns:p14="http://schemas.microsoft.com/office/powerpoint/2010/main" val="56289392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 8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Efeitos da condenação na LCE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t>87</a:t>
            </a:r>
          </a:p>
        </p:txBody>
      </p:sp>
      <p:sp>
        <p:nvSpPr>
          <p:cNvPr id="7" name="Shape 4"/>
          <p:cNvSpPr/>
          <p:nvPr/>
        </p:nvSpPr>
        <p:spPr>
          <a:xfrm>
            <a:off x="566928" y="1600200"/>
            <a:ext cx="11064240" cy="4526280"/>
          </a:xfrm>
          <a:prstGeom prst="roundRect">
            <a:avLst>
              <a:gd name="adj" fmla="val 202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41248" y="1856232"/>
            <a:ext cx="457200" cy="457200"/>
          </a:xfrm>
          <a:prstGeom prst="ellipse">
            <a:avLst/>
          </a:prstGeom>
          <a:solidFill>
            <a:srgbClr val="E7A71F"/>
          </a:solidFill>
          <a:ln/>
        </p:spPr>
        <p:txBody>
          <a:bodyPr/>
          <a:lstStyle/>
          <a:p>
            <a:endParaRPr lang="pt-BR" noProof="0" dirty="0"/>
          </a:p>
        </p:txBody>
      </p:sp>
      <p:sp>
        <p:nvSpPr>
          <p:cNvPr id="9" name="Text 6"/>
          <p:cNvSpPr/>
          <p:nvPr/>
        </p:nvSpPr>
        <p:spPr>
          <a:xfrm>
            <a:off x="841248" y="185623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10" name="Text 7"/>
          <p:cNvSpPr/>
          <p:nvPr/>
        </p:nvSpPr>
        <p:spPr>
          <a:xfrm>
            <a:off x="1463040" y="1874520"/>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LCE n. 491/2010</a:t>
            </a:r>
            <a:endParaRPr lang="pt-BR" sz="1300" noProof="0" dirty="0"/>
          </a:p>
        </p:txBody>
      </p:sp>
      <p:sp>
        <p:nvSpPr>
          <p:cNvPr id="11" name="Text 8"/>
          <p:cNvSpPr/>
          <p:nvPr/>
        </p:nvSpPr>
        <p:spPr>
          <a:xfrm>
            <a:off x="896112" y="2441448"/>
            <a:ext cx="10405872" cy="3502152"/>
          </a:xfrm>
          <a:prstGeom prst="rect">
            <a:avLst/>
          </a:prstGeom>
          <a:noFill/>
          <a:ln/>
        </p:spPr>
        <p:txBody>
          <a:bodyPr wrap="square" lIns="0" tIns="0" rIns="0" bIns="0" rtlCol="0" anchor="t"/>
          <a:lstStyle/>
          <a:p>
            <a:pPr marL="0" indent="0">
              <a:spcAft>
                <a:spcPts val="1000"/>
              </a:spcAft>
              <a:buNone/>
            </a:pPr>
            <a:r>
              <a:rPr lang="pt-BR" sz="1400" i="1" noProof="0" dirty="0">
                <a:solidFill>
                  <a:srgbClr val="23264A"/>
                </a:solidFill>
                <a:ea typeface="Calibri" pitchFamily="34" charset="-122"/>
                <a:cs typeface="Calibri" pitchFamily="34" charset="-120"/>
              </a:rPr>
              <a:t>Art. 62. Quando a infração estiver capitulada como crime será remetida cópia do processo disciplinar ao Ministério Público para, se for o entendimento, instaurar a ação penal competente.</a:t>
            </a:r>
            <a:endParaRPr lang="pt-BR" sz="1400" noProof="0" dirty="0"/>
          </a:p>
          <a:p>
            <a:pPr marL="0" indent="0">
              <a:spcAft>
                <a:spcPts val="1000"/>
              </a:spcAft>
              <a:buNone/>
            </a:pPr>
            <a:r>
              <a:rPr lang="pt-BR" sz="1400" i="1" noProof="0" dirty="0">
                <a:solidFill>
                  <a:srgbClr val="23264A"/>
                </a:solidFill>
                <a:ea typeface="Calibri" pitchFamily="34" charset="-122"/>
                <a:cs typeface="Calibri" pitchFamily="34" charset="-120"/>
              </a:rPr>
              <a:t>Art. 63. O servidor que responder a processo disciplinar só poderá ser exonerado a pedido, ou aposentado voluntariamente, após a conclusão* do processo e o cumprimento da penalidade eventualmente aplicada.</a:t>
            </a:r>
            <a:endParaRPr lang="pt-BR" sz="1400" noProof="0" dirty="0"/>
          </a:p>
          <a:p>
            <a:pPr marL="0" indent="0">
              <a:buNone/>
            </a:pPr>
            <a:r>
              <a:rPr lang="pt-BR" sz="1400" i="1" noProof="0" dirty="0">
                <a:solidFill>
                  <a:srgbClr val="23264A"/>
                </a:solidFill>
                <a:ea typeface="Calibri" pitchFamily="34" charset="-122"/>
                <a:cs typeface="Calibri" pitchFamily="34" charset="-120"/>
              </a:rPr>
              <a:t>Parágrafo único. Ocorrida a exoneração quando não satisfeitas as condições do estágio probatório, o ato será convertido em demissão, se for o caso.</a:t>
            </a:r>
            <a:endParaRPr lang="pt-BR" sz="1400" noProof="0" dirty="0"/>
          </a:p>
        </p:txBody>
      </p:sp>
      <p:pic>
        <p:nvPicPr>
          <p:cNvPr id="13" name="Imagem 12">
            <a:extLst>
              <a:ext uri="{FF2B5EF4-FFF2-40B4-BE49-F238E27FC236}">
                <a16:creationId xmlns:a16="http://schemas.microsoft.com/office/drawing/2014/main" id="{FCDF1E1B-97D3-9933-06F2-5F635C8D4E4D}"/>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4EB00C93-928A-9342-6020-9548504A0089}"/>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984290EE-5493-E423-D497-F7C758CCCA3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 8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PENALIDADES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Efeitos da condenação na Lei 6.745/1985</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88</a:t>
            </a:r>
            <a:endParaRPr lang="pt-BR" sz="900" noProof="0" dirty="0"/>
          </a:p>
        </p:txBody>
      </p:sp>
      <p:sp>
        <p:nvSpPr>
          <p:cNvPr id="7" name="Shape 4"/>
          <p:cNvSpPr/>
          <p:nvPr/>
        </p:nvSpPr>
        <p:spPr>
          <a:xfrm>
            <a:off x="566928" y="1600200"/>
            <a:ext cx="5404104" cy="2743200"/>
          </a:xfrm>
          <a:prstGeom prst="roundRect">
            <a:avLst>
              <a:gd name="adj" fmla="val 30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819656"/>
            <a:ext cx="420624" cy="420624"/>
          </a:xfrm>
          <a:prstGeom prst="ellipse">
            <a:avLst/>
          </a:prstGeom>
          <a:solidFill>
            <a:srgbClr val="C21819"/>
          </a:solidFill>
          <a:ln/>
        </p:spPr>
        <p:txBody>
          <a:bodyPr/>
          <a:lstStyle/>
          <a:p>
            <a:endParaRPr lang="pt-BR" noProof="0" dirty="0"/>
          </a:p>
        </p:txBody>
      </p:sp>
      <p:pic>
        <p:nvPicPr>
          <p:cNvPr id="9" name="Image 1" descr="icons/hourglass_w.png"/>
          <p:cNvPicPr>
            <a:picLocks noChangeAspect="1"/>
          </p:cNvPicPr>
          <p:nvPr/>
        </p:nvPicPr>
        <p:blipFill>
          <a:blip r:embed="rId3"/>
          <a:stretch>
            <a:fillRect/>
          </a:stretch>
        </p:blipFill>
        <p:spPr>
          <a:xfrm>
            <a:off x="909828" y="1924812"/>
            <a:ext cx="210312" cy="210312"/>
          </a:xfrm>
          <a:prstGeom prst="rect">
            <a:avLst/>
          </a:prstGeom>
        </p:spPr>
      </p:pic>
      <p:sp>
        <p:nvSpPr>
          <p:cNvPr id="10" name="Text 6"/>
          <p:cNvSpPr/>
          <p:nvPr/>
        </p:nvSpPr>
        <p:spPr>
          <a:xfrm>
            <a:off x="804672" y="2368296"/>
            <a:ext cx="4946904" cy="310896"/>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Demissão qualificada (art. 138)</a:t>
            </a:r>
            <a:endParaRPr lang="pt-BR" sz="1400" noProof="0" dirty="0"/>
          </a:p>
        </p:txBody>
      </p:sp>
      <p:sp>
        <p:nvSpPr>
          <p:cNvPr id="11" name="Text 7"/>
          <p:cNvSpPr/>
          <p:nvPr/>
        </p:nvSpPr>
        <p:spPr>
          <a:xfrm>
            <a:off x="804672" y="2679192"/>
            <a:ext cx="4946904" cy="153619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Incompatibiliza o ex-funcionário com o exercício de cargo ou emprego público pelo período de 05 (cinco) a 10 (dez) anos, tendo em vista as circunstâncias atenuantes ou agravantes.</a:t>
            </a:r>
            <a:endParaRPr lang="pt-BR" sz="1400" noProof="0" dirty="0"/>
          </a:p>
        </p:txBody>
      </p:sp>
      <p:sp>
        <p:nvSpPr>
          <p:cNvPr id="12" name="Shape 8"/>
          <p:cNvSpPr/>
          <p:nvPr/>
        </p:nvSpPr>
        <p:spPr>
          <a:xfrm>
            <a:off x="6227064" y="1600200"/>
            <a:ext cx="5404104" cy="2743200"/>
          </a:xfrm>
          <a:prstGeom prst="roundRect">
            <a:avLst>
              <a:gd name="adj" fmla="val 3000"/>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1819656"/>
            <a:ext cx="420624" cy="420624"/>
          </a:xfrm>
          <a:prstGeom prst="ellipse">
            <a:avLst/>
          </a:prstGeom>
          <a:solidFill>
            <a:srgbClr val="901F4D"/>
          </a:solidFill>
          <a:ln/>
        </p:spPr>
        <p:txBody>
          <a:bodyPr/>
          <a:lstStyle/>
          <a:p>
            <a:endParaRPr lang="pt-BR" noProof="0" dirty="0"/>
          </a:p>
        </p:txBody>
      </p:sp>
      <p:pic>
        <p:nvPicPr>
          <p:cNvPr id="14" name="Image 2" descr="icons/hourglass_w.png"/>
          <p:cNvPicPr>
            <a:picLocks noChangeAspect="1"/>
          </p:cNvPicPr>
          <p:nvPr/>
        </p:nvPicPr>
        <p:blipFill>
          <a:blip r:embed="rId3"/>
          <a:stretch>
            <a:fillRect/>
          </a:stretch>
        </p:blipFill>
        <p:spPr>
          <a:xfrm>
            <a:off x="6569964" y="1924812"/>
            <a:ext cx="210312" cy="210312"/>
          </a:xfrm>
          <a:prstGeom prst="rect">
            <a:avLst/>
          </a:prstGeom>
        </p:spPr>
      </p:pic>
      <p:sp>
        <p:nvSpPr>
          <p:cNvPr id="15" name="Text 10"/>
          <p:cNvSpPr/>
          <p:nvPr/>
        </p:nvSpPr>
        <p:spPr>
          <a:xfrm>
            <a:off x="6464808" y="2368296"/>
            <a:ext cx="4946904" cy="310896"/>
          </a:xfrm>
          <a:prstGeom prst="rect">
            <a:avLst/>
          </a:prstGeom>
          <a:noFill/>
          <a:ln/>
        </p:spPr>
        <p:txBody>
          <a:bodyPr wrap="square" lIns="0" tIns="0" rIns="0" bIns="0" rtlCol="0" anchor="t"/>
          <a:lstStyle/>
          <a:p>
            <a:pPr marL="0" indent="0">
              <a:buNone/>
            </a:pPr>
            <a:r>
              <a:rPr lang="pt-BR" sz="1400" b="1" noProof="0" dirty="0">
                <a:solidFill>
                  <a:srgbClr val="26348C"/>
                </a:solidFill>
                <a:latin typeface="Arial" pitchFamily="34" charset="0"/>
                <a:ea typeface="Arial" pitchFamily="34" charset="-122"/>
                <a:cs typeface="Arial" pitchFamily="34" charset="-120"/>
              </a:rPr>
              <a:t>Demissão simples (art. 139)</a:t>
            </a:r>
            <a:endParaRPr lang="pt-BR" sz="1400" noProof="0" dirty="0"/>
          </a:p>
        </p:txBody>
      </p:sp>
      <p:sp>
        <p:nvSpPr>
          <p:cNvPr id="16" name="Text 11"/>
          <p:cNvSpPr/>
          <p:nvPr/>
        </p:nvSpPr>
        <p:spPr>
          <a:xfrm>
            <a:off x="6464808" y="2679192"/>
            <a:ext cx="4946904" cy="153619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Incompatibiliza o ex-funcionário com o exercício de cargo ou emprego público pelo período de 02 (dois) a 04 (quatro) anos, tendo em vista as circunstâncias atenuantes ou agravantes.</a:t>
            </a:r>
            <a:endParaRPr lang="pt-BR" sz="1400" noProof="0" dirty="0"/>
          </a:p>
        </p:txBody>
      </p:sp>
      <p:sp>
        <p:nvSpPr>
          <p:cNvPr id="17" name="Shape 12"/>
          <p:cNvSpPr/>
          <p:nvPr/>
        </p:nvSpPr>
        <p:spPr>
          <a:xfrm>
            <a:off x="566928" y="4572000"/>
            <a:ext cx="11064240" cy="1691640"/>
          </a:xfrm>
          <a:prstGeom prst="roundRect">
            <a:avLst>
              <a:gd name="adj" fmla="val 4865"/>
            </a:avLst>
          </a:prstGeom>
          <a:solidFill>
            <a:srgbClr val="E7E9F3"/>
          </a:solidFill>
          <a:ln w="9525">
            <a:solidFill>
              <a:srgbClr val="D8DAE8"/>
            </a:solidFill>
            <a:prstDash val="solid"/>
          </a:ln>
        </p:spPr>
        <p:txBody>
          <a:bodyPr/>
          <a:lstStyle/>
          <a:p>
            <a:endParaRPr lang="pt-BR" noProof="0" dirty="0"/>
          </a:p>
        </p:txBody>
      </p:sp>
      <p:sp>
        <p:nvSpPr>
          <p:cNvPr id="18" name="Text 13"/>
          <p:cNvSpPr/>
          <p:nvPr/>
        </p:nvSpPr>
        <p:spPr>
          <a:xfrm>
            <a:off x="868680" y="4754880"/>
            <a:ext cx="10424160" cy="292608"/>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Art. 140 — As cassações de aposentadoria e disponibilidade aplicam-se:</a:t>
            </a:r>
            <a:endParaRPr lang="pt-BR" sz="1400" noProof="0" dirty="0"/>
          </a:p>
        </p:txBody>
      </p:sp>
      <p:sp>
        <p:nvSpPr>
          <p:cNvPr id="19" name="Text 14"/>
          <p:cNvSpPr/>
          <p:nvPr/>
        </p:nvSpPr>
        <p:spPr>
          <a:xfrm>
            <a:off x="896112" y="5120640"/>
            <a:ext cx="10424160" cy="1051560"/>
          </a:xfrm>
          <a:prstGeom prst="rect">
            <a:avLst/>
          </a:prstGeom>
          <a:noFill/>
          <a:ln/>
        </p:spPr>
        <p:txBody>
          <a:bodyPr wrap="square" lIns="0" tIns="0" rIns="0" bIns="0" rtlCol="0" anchor="t"/>
          <a:lstStyle/>
          <a:p>
            <a:pPr marL="152400" indent="-152400">
              <a:spcAft>
                <a:spcPts val="800"/>
              </a:spcAft>
              <a:buSzPct val="100000"/>
              <a:buChar char="•"/>
            </a:pPr>
            <a:r>
              <a:rPr lang="pt-BR" sz="1400" noProof="0" dirty="0">
                <a:solidFill>
                  <a:srgbClr val="23264A"/>
                </a:solidFill>
                <a:ea typeface="Calibri" pitchFamily="34" charset="-122"/>
                <a:cs typeface="Calibri" pitchFamily="34" charset="-120"/>
              </a:rPr>
              <a:t>I – ao funcionário que praticou, no exercício do cargo, falta punível com demissão;</a:t>
            </a:r>
            <a:endParaRPr lang="pt-BR" sz="1400" noProof="0" dirty="0"/>
          </a:p>
          <a:p>
            <a:pPr marL="152400" indent="-152400">
              <a:buSzPct val="100000"/>
              <a:buChar char="•"/>
            </a:pPr>
            <a:r>
              <a:rPr lang="pt-BR" sz="1400" noProof="0" dirty="0">
                <a:solidFill>
                  <a:srgbClr val="23264A"/>
                </a:solidFill>
                <a:ea typeface="Calibri" pitchFamily="34" charset="-122"/>
                <a:cs typeface="Calibri" pitchFamily="34" charset="-120"/>
              </a:rPr>
              <a:t>II – ao funcionário que, mesmo aposentado ou em disponibilidade, aceitar representação, comissão ou pensão de Estado estrangeiro sem prévia autorização da autoridade competente.</a:t>
            </a:r>
            <a:endParaRPr lang="pt-BR" sz="1400" noProof="0" dirty="0"/>
          </a:p>
        </p:txBody>
      </p:sp>
      <p:pic>
        <p:nvPicPr>
          <p:cNvPr id="21" name="Imagem 20">
            <a:extLst>
              <a:ext uri="{FF2B5EF4-FFF2-40B4-BE49-F238E27FC236}">
                <a16:creationId xmlns:a16="http://schemas.microsoft.com/office/drawing/2014/main" id="{ED88BD8F-732A-E884-7B9D-86D68C83970D}"/>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3" name="Imagem 22">
            <a:extLst>
              <a:ext uri="{FF2B5EF4-FFF2-40B4-BE49-F238E27FC236}">
                <a16:creationId xmlns:a16="http://schemas.microsoft.com/office/drawing/2014/main" id="{AA7E86D1-C272-E3C1-2E81-2624560240D1}"/>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5" name="Imagem 24">
            <a:extLst>
              <a:ext uri="{FF2B5EF4-FFF2-40B4-BE49-F238E27FC236}">
                <a16:creationId xmlns:a16="http://schemas.microsoft.com/office/drawing/2014/main" id="{C6B923F6-D257-A6A3-AF5C-6D3E01EF77D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 8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PRAZOS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Prazos na LCE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89</a:t>
            </a:r>
            <a:endParaRPr lang="pt-BR" sz="900" noProof="0" dirty="0"/>
          </a:p>
        </p:txBody>
      </p:sp>
      <p:sp>
        <p:nvSpPr>
          <p:cNvPr id="7" name="Shape 4"/>
          <p:cNvSpPr/>
          <p:nvPr/>
        </p:nvSpPr>
        <p:spPr>
          <a:xfrm>
            <a:off x="566928" y="1691640"/>
            <a:ext cx="3566160" cy="2103120"/>
          </a:xfrm>
          <a:prstGeom prst="roundRect">
            <a:avLst>
              <a:gd name="adj" fmla="val 4348"/>
            </a:avLst>
          </a:prstGeom>
          <a:solidFill>
            <a:srgbClr val="F1F2F8"/>
          </a:solidFill>
          <a:ln w="9525">
            <a:solidFill>
              <a:srgbClr val="D8DAE8"/>
            </a:solidFill>
            <a:prstDash val="solid"/>
          </a:ln>
        </p:spPr>
        <p:txBody>
          <a:bodyPr/>
          <a:lstStyle/>
          <a:p>
            <a:endParaRPr lang="pt-BR" noProof="0" dirty="0"/>
          </a:p>
        </p:txBody>
      </p:sp>
      <p:sp>
        <p:nvSpPr>
          <p:cNvPr id="8" name="Text 5"/>
          <p:cNvSpPr/>
          <p:nvPr/>
        </p:nvSpPr>
        <p:spPr>
          <a:xfrm>
            <a:off x="795528" y="1874520"/>
            <a:ext cx="3108960" cy="310896"/>
          </a:xfrm>
          <a:prstGeom prst="rect">
            <a:avLst/>
          </a:prstGeom>
          <a:noFill/>
          <a:ln/>
        </p:spPr>
        <p:txBody>
          <a:bodyPr wrap="square" lIns="0" tIns="0" rIns="0" bIns="0" rtlCol="0" anchor="ctr"/>
          <a:lstStyle/>
          <a:p>
            <a:pPr marL="0" indent="0">
              <a:buNone/>
            </a:pPr>
            <a:r>
              <a:rPr lang="pt-BR" sz="1350" b="1" noProof="0" dirty="0">
                <a:solidFill>
                  <a:srgbClr val="26348C"/>
                </a:solidFill>
                <a:latin typeface="Arial" pitchFamily="34" charset="0"/>
                <a:ea typeface="Arial" pitchFamily="34" charset="-122"/>
                <a:cs typeface="Arial" pitchFamily="34" charset="-120"/>
              </a:rPr>
              <a:t>Sindicâncias</a:t>
            </a:r>
            <a:endParaRPr lang="pt-BR" sz="1350" noProof="0" dirty="0"/>
          </a:p>
        </p:txBody>
      </p:sp>
      <p:sp>
        <p:nvSpPr>
          <p:cNvPr id="9" name="Text 6"/>
          <p:cNvSpPr/>
          <p:nvPr/>
        </p:nvSpPr>
        <p:spPr>
          <a:xfrm>
            <a:off x="795528" y="2212848"/>
            <a:ext cx="3108960" cy="868680"/>
          </a:xfrm>
          <a:prstGeom prst="rect">
            <a:avLst/>
          </a:prstGeom>
          <a:noFill/>
          <a:ln/>
        </p:spPr>
        <p:txBody>
          <a:bodyPr wrap="square" lIns="0" tIns="0" rIns="0" bIns="0" rtlCol="0" anchor="ctr"/>
          <a:lstStyle/>
          <a:p>
            <a:pPr marL="0" indent="0">
              <a:buNone/>
            </a:pPr>
            <a:r>
              <a:rPr lang="pt-BR" sz="3400" b="1" noProof="0" dirty="0">
                <a:solidFill>
                  <a:srgbClr val="23264A"/>
                </a:solidFill>
                <a:latin typeface="Arial" pitchFamily="34" charset="0"/>
                <a:ea typeface="Arial" pitchFamily="34" charset="-122"/>
                <a:cs typeface="Arial" pitchFamily="34" charset="-120"/>
              </a:rPr>
              <a:t>até 30 dias</a:t>
            </a:r>
            <a:endParaRPr lang="pt-BR" sz="3400" noProof="0" dirty="0"/>
          </a:p>
        </p:txBody>
      </p:sp>
      <p:sp>
        <p:nvSpPr>
          <p:cNvPr id="10" name="Text 7"/>
          <p:cNvSpPr/>
          <p:nvPr/>
        </p:nvSpPr>
        <p:spPr>
          <a:xfrm>
            <a:off x="795528" y="3218688"/>
            <a:ext cx="3108960" cy="310896"/>
          </a:xfrm>
          <a:prstGeom prst="rect">
            <a:avLst/>
          </a:prstGeom>
          <a:noFill/>
          <a:ln/>
        </p:spPr>
        <p:txBody>
          <a:bodyPr wrap="square" lIns="0" tIns="0" rIns="0" bIns="0" rtlCol="0" anchor="ctr"/>
          <a:lstStyle/>
          <a:p>
            <a:pPr marL="0" indent="0">
              <a:buNone/>
            </a:pPr>
            <a:r>
              <a:rPr lang="pt-BR" sz="1200" noProof="0" dirty="0">
                <a:solidFill>
                  <a:srgbClr val="6C7093"/>
                </a:solidFill>
                <a:latin typeface="Calibri" pitchFamily="34" charset="0"/>
                <a:ea typeface="Calibri" pitchFamily="34" charset="-122"/>
                <a:cs typeface="Calibri" pitchFamily="34" charset="-120"/>
              </a:rPr>
              <a:t>art. 24</a:t>
            </a:r>
            <a:endParaRPr lang="pt-BR" sz="1200" noProof="0" dirty="0"/>
          </a:p>
        </p:txBody>
      </p:sp>
      <p:sp>
        <p:nvSpPr>
          <p:cNvPr id="11" name="Shape 8"/>
          <p:cNvSpPr/>
          <p:nvPr/>
        </p:nvSpPr>
        <p:spPr>
          <a:xfrm>
            <a:off x="4407408" y="1691640"/>
            <a:ext cx="3566160" cy="2103120"/>
          </a:xfrm>
          <a:prstGeom prst="roundRect">
            <a:avLst>
              <a:gd name="adj" fmla="val 4348"/>
            </a:avLst>
          </a:prstGeom>
          <a:solidFill>
            <a:srgbClr val="F1F2F8"/>
          </a:solidFill>
          <a:ln w="9525">
            <a:solidFill>
              <a:srgbClr val="D8DAE8"/>
            </a:solidFill>
            <a:prstDash val="solid"/>
          </a:ln>
        </p:spPr>
        <p:txBody>
          <a:bodyPr/>
          <a:lstStyle/>
          <a:p>
            <a:endParaRPr lang="pt-BR" noProof="0" dirty="0"/>
          </a:p>
        </p:txBody>
      </p:sp>
      <p:sp>
        <p:nvSpPr>
          <p:cNvPr id="12" name="Text 9"/>
          <p:cNvSpPr/>
          <p:nvPr/>
        </p:nvSpPr>
        <p:spPr>
          <a:xfrm>
            <a:off x="4636008" y="1874520"/>
            <a:ext cx="3108960" cy="310896"/>
          </a:xfrm>
          <a:prstGeom prst="rect">
            <a:avLst/>
          </a:prstGeom>
          <a:noFill/>
          <a:ln/>
        </p:spPr>
        <p:txBody>
          <a:bodyPr wrap="square" lIns="0" tIns="0" rIns="0" bIns="0" rtlCol="0" anchor="ctr"/>
          <a:lstStyle/>
          <a:p>
            <a:pPr marL="0" indent="0">
              <a:buNone/>
            </a:pPr>
            <a:r>
              <a:rPr lang="pt-BR" sz="1350" b="1" noProof="0" dirty="0">
                <a:solidFill>
                  <a:srgbClr val="901F4D"/>
                </a:solidFill>
                <a:latin typeface="Arial" pitchFamily="34" charset="0"/>
                <a:ea typeface="Arial" pitchFamily="34" charset="-122"/>
                <a:cs typeface="Arial" pitchFamily="34" charset="-120"/>
              </a:rPr>
              <a:t>PAD Rito Ordinário</a:t>
            </a:r>
            <a:endParaRPr lang="pt-BR" sz="1350" noProof="0" dirty="0"/>
          </a:p>
        </p:txBody>
      </p:sp>
      <p:sp>
        <p:nvSpPr>
          <p:cNvPr id="13" name="Text 10"/>
          <p:cNvSpPr/>
          <p:nvPr/>
        </p:nvSpPr>
        <p:spPr>
          <a:xfrm>
            <a:off x="4636008" y="2212848"/>
            <a:ext cx="3108960" cy="868680"/>
          </a:xfrm>
          <a:prstGeom prst="rect">
            <a:avLst/>
          </a:prstGeom>
          <a:noFill/>
          <a:ln/>
        </p:spPr>
        <p:txBody>
          <a:bodyPr wrap="square" lIns="0" tIns="0" rIns="0" bIns="0" rtlCol="0" anchor="ctr"/>
          <a:lstStyle/>
          <a:p>
            <a:pPr marL="0" indent="0">
              <a:buNone/>
            </a:pPr>
            <a:r>
              <a:rPr lang="pt-BR" sz="3400" b="1" noProof="0" dirty="0">
                <a:solidFill>
                  <a:srgbClr val="23264A"/>
                </a:solidFill>
                <a:latin typeface="Arial" pitchFamily="34" charset="0"/>
                <a:ea typeface="Arial" pitchFamily="34" charset="-122"/>
                <a:cs typeface="Arial" pitchFamily="34" charset="-120"/>
              </a:rPr>
              <a:t>até 60 dias</a:t>
            </a:r>
            <a:endParaRPr lang="pt-BR" sz="3400" noProof="0" dirty="0"/>
          </a:p>
        </p:txBody>
      </p:sp>
      <p:sp>
        <p:nvSpPr>
          <p:cNvPr id="14" name="Text 11"/>
          <p:cNvSpPr/>
          <p:nvPr/>
        </p:nvSpPr>
        <p:spPr>
          <a:xfrm>
            <a:off x="4636008" y="3218688"/>
            <a:ext cx="3108960" cy="310896"/>
          </a:xfrm>
          <a:prstGeom prst="rect">
            <a:avLst/>
          </a:prstGeom>
          <a:noFill/>
          <a:ln/>
        </p:spPr>
        <p:txBody>
          <a:bodyPr wrap="square" lIns="0" tIns="0" rIns="0" bIns="0" rtlCol="0" anchor="ctr"/>
          <a:lstStyle/>
          <a:p>
            <a:pPr marL="0" indent="0">
              <a:buNone/>
            </a:pPr>
            <a:r>
              <a:rPr lang="pt-BR" sz="1200" noProof="0" dirty="0">
                <a:solidFill>
                  <a:srgbClr val="6C7093"/>
                </a:solidFill>
                <a:latin typeface="Calibri" pitchFamily="34" charset="0"/>
                <a:ea typeface="Calibri" pitchFamily="34" charset="-122"/>
                <a:cs typeface="Calibri" pitchFamily="34" charset="-120"/>
              </a:rPr>
              <a:t>art. 38</a:t>
            </a:r>
            <a:endParaRPr lang="pt-BR" sz="1200" noProof="0" dirty="0"/>
          </a:p>
        </p:txBody>
      </p:sp>
      <p:sp>
        <p:nvSpPr>
          <p:cNvPr id="15" name="Shape 12"/>
          <p:cNvSpPr/>
          <p:nvPr/>
        </p:nvSpPr>
        <p:spPr>
          <a:xfrm>
            <a:off x="8247888" y="1691640"/>
            <a:ext cx="3566160" cy="2103120"/>
          </a:xfrm>
          <a:prstGeom prst="roundRect">
            <a:avLst>
              <a:gd name="adj" fmla="val 4348"/>
            </a:avLst>
          </a:prstGeom>
          <a:solidFill>
            <a:srgbClr val="F1F2F8"/>
          </a:solidFill>
          <a:ln w="9525">
            <a:solidFill>
              <a:srgbClr val="D8DAE8"/>
            </a:solidFill>
            <a:prstDash val="solid"/>
          </a:ln>
        </p:spPr>
        <p:txBody>
          <a:bodyPr/>
          <a:lstStyle/>
          <a:p>
            <a:endParaRPr lang="pt-BR" noProof="0" dirty="0"/>
          </a:p>
        </p:txBody>
      </p:sp>
      <p:sp>
        <p:nvSpPr>
          <p:cNvPr id="16" name="Text 13"/>
          <p:cNvSpPr/>
          <p:nvPr/>
        </p:nvSpPr>
        <p:spPr>
          <a:xfrm>
            <a:off x="8476488" y="1874520"/>
            <a:ext cx="3108960" cy="310896"/>
          </a:xfrm>
          <a:prstGeom prst="rect">
            <a:avLst/>
          </a:prstGeom>
          <a:noFill/>
          <a:ln/>
        </p:spPr>
        <p:txBody>
          <a:bodyPr wrap="square" lIns="0" tIns="0" rIns="0" bIns="0" rtlCol="0" anchor="ctr"/>
          <a:lstStyle/>
          <a:p>
            <a:pPr marL="0" indent="0">
              <a:buNone/>
            </a:pPr>
            <a:r>
              <a:rPr lang="pt-BR" sz="1350" b="1" noProof="0" dirty="0">
                <a:solidFill>
                  <a:srgbClr val="C21819"/>
                </a:solidFill>
                <a:latin typeface="Arial" pitchFamily="34" charset="0"/>
                <a:ea typeface="Arial" pitchFamily="34" charset="-122"/>
                <a:cs typeface="Arial" pitchFamily="34" charset="-120"/>
              </a:rPr>
              <a:t>PAD Rito Sumário</a:t>
            </a:r>
            <a:endParaRPr lang="pt-BR" sz="1350" noProof="0" dirty="0"/>
          </a:p>
        </p:txBody>
      </p:sp>
      <p:sp>
        <p:nvSpPr>
          <p:cNvPr id="17" name="Text 14"/>
          <p:cNvSpPr/>
          <p:nvPr/>
        </p:nvSpPr>
        <p:spPr>
          <a:xfrm>
            <a:off x="8476488" y="2212848"/>
            <a:ext cx="3108960" cy="868680"/>
          </a:xfrm>
          <a:prstGeom prst="rect">
            <a:avLst/>
          </a:prstGeom>
          <a:noFill/>
          <a:ln/>
        </p:spPr>
        <p:txBody>
          <a:bodyPr wrap="square" lIns="0" tIns="0" rIns="0" bIns="0" rtlCol="0" anchor="ctr"/>
          <a:lstStyle/>
          <a:p>
            <a:pPr marL="0" indent="0">
              <a:buNone/>
            </a:pPr>
            <a:r>
              <a:rPr lang="pt-BR" sz="3400" b="1" noProof="0" dirty="0">
                <a:solidFill>
                  <a:srgbClr val="23264A"/>
                </a:solidFill>
                <a:latin typeface="Arial" pitchFamily="34" charset="0"/>
                <a:ea typeface="Arial" pitchFamily="34" charset="-122"/>
                <a:cs typeface="Arial" pitchFamily="34" charset="-120"/>
              </a:rPr>
              <a:t>até 60 dias</a:t>
            </a:r>
            <a:endParaRPr lang="pt-BR" sz="3400" noProof="0" dirty="0"/>
          </a:p>
        </p:txBody>
      </p:sp>
      <p:sp>
        <p:nvSpPr>
          <p:cNvPr id="18" name="Text 15"/>
          <p:cNvSpPr/>
          <p:nvPr/>
        </p:nvSpPr>
        <p:spPr>
          <a:xfrm>
            <a:off x="8476488" y="3218688"/>
            <a:ext cx="3108960" cy="310896"/>
          </a:xfrm>
          <a:prstGeom prst="rect">
            <a:avLst/>
          </a:prstGeom>
          <a:noFill/>
          <a:ln/>
        </p:spPr>
        <p:txBody>
          <a:bodyPr wrap="square" lIns="0" tIns="0" rIns="0" bIns="0" rtlCol="0" anchor="ctr"/>
          <a:lstStyle/>
          <a:p>
            <a:pPr marL="0" indent="0">
              <a:buNone/>
            </a:pPr>
            <a:r>
              <a:rPr lang="pt-BR" sz="1200" noProof="0" dirty="0">
                <a:solidFill>
                  <a:srgbClr val="6C7093"/>
                </a:solidFill>
                <a:latin typeface="Calibri" pitchFamily="34" charset="0"/>
                <a:ea typeface="Calibri" pitchFamily="34" charset="-122"/>
                <a:cs typeface="Calibri" pitchFamily="34" charset="-120"/>
              </a:rPr>
              <a:t>art. 15, § 2º</a:t>
            </a:r>
            <a:endParaRPr lang="pt-BR" sz="1200" noProof="0" dirty="0"/>
          </a:p>
        </p:txBody>
      </p:sp>
      <p:sp>
        <p:nvSpPr>
          <p:cNvPr id="19" name="Text 16"/>
          <p:cNvSpPr/>
          <p:nvPr/>
        </p:nvSpPr>
        <p:spPr>
          <a:xfrm>
            <a:off x="603504" y="4069080"/>
            <a:ext cx="10972800" cy="365760"/>
          </a:xfrm>
          <a:prstGeom prst="rect">
            <a:avLst/>
          </a:prstGeom>
          <a:noFill/>
          <a:ln/>
        </p:spPr>
        <p:txBody>
          <a:bodyPr wrap="square" lIns="0" tIns="0" rIns="0" bIns="0" rtlCol="0" anchor="ctr"/>
          <a:lstStyle/>
          <a:p>
            <a:pPr marL="0" indent="0">
              <a:buNone/>
            </a:pPr>
            <a:r>
              <a:rPr lang="pt-BR" sz="1400" b="1" noProof="0" dirty="0">
                <a:solidFill>
                  <a:srgbClr val="26348C"/>
                </a:solidFill>
                <a:latin typeface="Calibri" pitchFamily="34" charset="0"/>
                <a:ea typeface="Calibri" pitchFamily="34" charset="-122"/>
                <a:cs typeface="Calibri" pitchFamily="34" charset="-120"/>
              </a:rPr>
              <a:t>Prorrogação: </a:t>
            </a:r>
            <a:r>
              <a:rPr lang="pt-BR" sz="1400" noProof="0" dirty="0">
                <a:solidFill>
                  <a:srgbClr val="23264A"/>
                </a:solidFill>
                <a:latin typeface="Calibri" pitchFamily="34" charset="0"/>
                <a:ea typeface="Calibri" pitchFamily="34" charset="-122"/>
                <a:cs typeface="Calibri" pitchFamily="34" charset="-120"/>
              </a:rPr>
              <a:t>igual ao prazo originário.</a:t>
            </a:r>
            <a:endParaRPr lang="pt-BR" sz="1400" noProof="0" dirty="0"/>
          </a:p>
        </p:txBody>
      </p:sp>
      <p:sp>
        <p:nvSpPr>
          <p:cNvPr id="20" name="Shape 17"/>
          <p:cNvSpPr/>
          <p:nvPr/>
        </p:nvSpPr>
        <p:spPr>
          <a:xfrm>
            <a:off x="566928" y="4617720"/>
            <a:ext cx="11064240" cy="1645920"/>
          </a:xfrm>
          <a:prstGeom prst="roundRect">
            <a:avLst>
              <a:gd name="adj" fmla="val 5556"/>
            </a:avLst>
          </a:prstGeom>
          <a:solidFill>
            <a:srgbClr val="F1F2F8"/>
          </a:solidFill>
          <a:ln w="9525">
            <a:solidFill>
              <a:srgbClr val="D8DAE8"/>
            </a:solidFill>
            <a:prstDash val="solid"/>
          </a:ln>
        </p:spPr>
        <p:txBody>
          <a:bodyPr/>
          <a:lstStyle/>
          <a:p>
            <a:endParaRPr lang="pt-BR" noProof="0" dirty="0"/>
          </a:p>
        </p:txBody>
      </p:sp>
      <p:sp>
        <p:nvSpPr>
          <p:cNvPr id="21" name="Shape 18"/>
          <p:cNvSpPr/>
          <p:nvPr/>
        </p:nvSpPr>
        <p:spPr>
          <a:xfrm>
            <a:off x="841248" y="4873752"/>
            <a:ext cx="457200" cy="457200"/>
          </a:xfrm>
          <a:prstGeom prst="ellipse">
            <a:avLst/>
          </a:prstGeom>
          <a:solidFill>
            <a:srgbClr val="E7A71F"/>
          </a:solidFill>
          <a:ln/>
        </p:spPr>
        <p:txBody>
          <a:bodyPr/>
          <a:lstStyle/>
          <a:p>
            <a:endParaRPr lang="pt-BR" noProof="0" dirty="0"/>
          </a:p>
        </p:txBody>
      </p:sp>
      <p:sp>
        <p:nvSpPr>
          <p:cNvPr id="22" name="Text 19"/>
          <p:cNvSpPr/>
          <p:nvPr/>
        </p:nvSpPr>
        <p:spPr>
          <a:xfrm>
            <a:off x="841248" y="4873752"/>
            <a:ext cx="457200" cy="457200"/>
          </a:xfrm>
          <a:prstGeom prst="rect">
            <a:avLst/>
          </a:prstGeom>
          <a:noFill/>
          <a:ln/>
        </p:spPr>
        <p:txBody>
          <a:bodyPr wrap="square" lIns="0" tIns="0" rIns="0" bIns="0" rtlCol="0" anchor="ctr"/>
          <a:lstStyle/>
          <a:p>
            <a:pPr marL="0" indent="0" algn="ctr">
              <a:buNone/>
            </a:pPr>
            <a:r>
              <a:rPr lang="pt-BR" sz="2000" b="1" noProof="0" dirty="0">
                <a:solidFill>
                  <a:srgbClr val="FFFFFF"/>
                </a:solidFill>
                <a:latin typeface="Arial" pitchFamily="34" charset="0"/>
                <a:ea typeface="Arial" pitchFamily="34" charset="-122"/>
                <a:cs typeface="Arial" pitchFamily="34" charset="-120"/>
              </a:rPr>
              <a:t>§</a:t>
            </a:r>
            <a:endParaRPr lang="pt-BR" sz="2000" noProof="0" dirty="0"/>
          </a:p>
        </p:txBody>
      </p:sp>
      <p:sp>
        <p:nvSpPr>
          <p:cNvPr id="23" name="Text 20"/>
          <p:cNvSpPr/>
          <p:nvPr/>
        </p:nvSpPr>
        <p:spPr>
          <a:xfrm>
            <a:off x="1463040" y="4892040"/>
            <a:ext cx="9875520" cy="457200"/>
          </a:xfrm>
          <a:prstGeom prst="rect">
            <a:avLst/>
          </a:prstGeom>
          <a:noFill/>
          <a:ln/>
        </p:spPr>
        <p:txBody>
          <a:bodyPr wrap="square" lIns="0" tIns="0" rIns="0" bIns="0" rtlCol="0" anchor="ctr"/>
          <a:lstStyle/>
          <a:p>
            <a:pPr marL="0" indent="0">
              <a:buNone/>
            </a:pPr>
            <a:r>
              <a:rPr lang="pt-BR" sz="1300" b="1" noProof="0" dirty="0">
                <a:solidFill>
                  <a:srgbClr val="26348C"/>
                </a:solidFill>
                <a:latin typeface="Arial" pitchFamily="34" charset="0"/>
                <a:ea typeface="Arial" pitchFamily="34" charset="-122"/>
                <a:cs typeface="Arial" pitchFamily="34" charset="-120"/>
              </a:rPr>
              <a:t>Súmula 592/STJ</a:t>
            </a:r>
            <a:endParaRPr lang="pt-BR" sz="1300" noProof="0" dirty="0"/>
          </a:p>
        </p:txBody>
      </p:sp>
      <p:sp>
        <p:nvSpPr>
          <p:cNvPr id="24" name="Text 21"/>
          <p:cNvSpPr/>
          <p:nvPr/>
        </p:nvSpPr>
        <p:spPr>
          <a:xfrm>
            <a:off x="896112" y="5458968"/>
            <a:ext cx="10405872" cy="621792"/>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“O excesso de prazo para a conclusão do processo administrativo disciplinar só causa nulidade se houver demonstração de prejuízo à defesa.”</a:t>
            </a:r>
            <a:endParaRPr lang="pt-BR" sz="1400" noProof="0" dirty="0"/>
          </a:p>
        </p:txBody>
      </p:sp>
      <p:pic>
        <p:nvPicPr>
          <p:cNvPr id="26" name="Imagem 25">
            <a:extLst>
              <a:ext uri="{FF2B5EF4-FFF2-40B4-BE49-F238E27FC236}">
                <a16:creationId xmlns:a16="http://schemas.microsoft.com/office/drawing/2014/main" id="{704B264E-28DC-1290-B612-854C71AB96D9}"/>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8" name="Imagem 27">
            <a:extLst>
              <a:ext uri="{FF2B5EF4-FFF2-40B4-BE49-F238E27FC236}">
                <a16:creationId xmlns:a16="http://schemas.microsoft.com/office/drawing/2014/main" id="{C4755C46-0FA0-B6CE-0E63-1F3715AFE83F}"/>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0" name="Imagem 29">
            <a:extLst>
              <a:ext uri="{FF2B5EF4-FFF2-40B4-BE49-F238E27FC236}">
                <a16:creationId xmlns:a16="http://schemas.microsoft.com/office/drawing/2014/main" id="{052FD537-A3B6-E86E-8E4C-6C67ACD3533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 8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PRAZOS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Forma de contagem</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90</a:t>
            </a:r>
            <a:endParaRPr lang="pt-BR" sz="900" noProof="0" dirty="0"/>
          </a:p>
        </p:txBody>
      </p:sp>
      <p:sp>
        <p:nvSpPr>
          <p:cNvPr id="7" name="Shape 4"/>
          <p:cNvSpPr/>
          <p:nvPr/>
        </p:nvSpPr>
        <p:spPr>
          <a:xfrm>
            <a:off x="566928" y="1920240"/>
            <a:ext cx="5404104" cy="3566160"/>
          </a:xfrm>
          <a:prstGeom prst="roundRect">
            <a:avLst>
              <a:gd name="adj" fmla="val 2308"/>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2139696"/>
            <a:ext cx="420624" cy="420624"/>
          </a:xfrm>
          <a:prstGeom prst="ellipse">
            <a:avLst/>
          </a:prstGeom>
          <a:solidFill>
            <a:srgbClr val="26348C"/>
          </a:solidFill>
          <a:ln/>
        </p:spPr>
        <p:txBody>
          <a:bodyPr/>
          <a:lstStyle/>
          <a:p>
            <a:endParaRPr lang="pt-BR" noProof="0" dirty="0"/>
          </a:p>
        </p:txBody>
      </p:sp>
      <p:pic>
        <p:nvPicPr>
          <p:cNvPr id="9" name="Image 1" descr="icons/calendar_w.png"/>
          <p:cNvPicPr>
            <a:picLocks noChangeAspect="1"/>
          </p:cNvPicPr>
          <p:nvPr/>
        </p:nvPicPr>
        <p:blipFill>
          <a:blip r:embed="rId3"/>
          <a:stretch>
            <a:fillRect/>
          </a:stretch>
        </p:blipFill>
        <p:spPr>
          <a:xfrm>
            <a:off x="909828" y="2244852"/>
            <a:ext cx="210312" cy="210312"/>
          </a:xfrm>
          <a:prstGeom prst="rect">
            <a:avLst/>
          </a:prstGeom>
        </p:spPr>
      </p:pic>
      <p:sp>
        <p:nvSpPr>
          <p:cNvPr id="10" name="Text 6"/>
          <p:cNvSpPr/>
          <p:nvPr/>
        </p:nvSpPr>
        <p:spPr>
          <a:xfrm>
            <a:off x="804672" y="268833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Dias corridos</a:t>
            </a:r>
            <a:endParaRPr lang="pt-BR" sz="1700" noProof="0" dirty="0"/>
          </a:p>
        </p:txBody>
      </p:sp>
      <p:sp>
        <p:nvSpPr>
          <p:cNvPr id="11" name="Text 7"/>
          <p:cNvSpPr/>
          <p:nvPr/>
        </p:nvSpPr>
        <p:spPr>
          <a:xfrm>
            <a:off x="804672" y="2999232"/>
            <a:ext cx="4946904" cy="23591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Pelo art. 238 da Lei nº 8.112/90 c/c art. 66 da Lei nº 9.784/99. Exclui o dia de início e inclui o do vencimento.</a:t>
            </a:r>
            <a:endParaRPr lang="pt-BR" sz="1400" noProof="0" dirty="0"/>
          </a:p>
        </p:txBody>
      </p:sp>
      <p:sp>
        <p:nvSpPr>
          <p:cNvPr id="12" name="Shape 8"/>
          <p:cNvSpPr/>
          <p:nvPr/>
        </p:nvSpPr>
        <p:spPr>
          <a:xfrm>
            <a:off x="6227064" y="1920240"/>
            <a:ext cx="5404104" cy="3566160"/>
          </a:xfrm>
          <a:prstGeom prst="roundRect">
            <a:avLst>
              <a:gd name="adj" fmla="val 2308"/>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2139696"/>
            <a:ext cx="420624" cy="420624"/>
          </a:xfrm>
          <a:prstGeom prst="ellipse">
            <a:avLst/>
          </a:prstGeom>
          <a:solidFill>
            <a:srgbClr val="E7A71F"/>
          </a:solidFill>
          <a:ln/>
        </p:spPr>
        <p:txBody>
          <a:bodyPr/>
          <a:lstStyle/>
          <a:p>
            <a:endParaRPr lang="pt-BR" noProof="0" dirty="0"/>
          </a:p>
        </p:txBody>
      </p:sp>
      <p:pic>
        <p:nvPicPr>
          <p:cNvPr id="14" name="Image 2" descr="icons/calendar_w.png"/>
          <p:cNvPicPr>
            <a:picLocks noChangeAspect="1"/>
          </p:cNvPicPr>
          <p:nvPr/>
        </p:nvPicPr>
        <p:blipFill>
          <a:blip r:embed="rId3"/>
          <a:stretch>
            <a:fillRect/>
          </a:stretch>
        </p:blipFill>
        <p:spPr>
          <a:xfrm>
            <a:off x="6569964" y="2244852"/>
            <a:ext cx="210312" cy="210312"/>
          </a:xfrm>
          <a:prstGeom prst="rect">
            <a:avLst/>
          </a:prstGeom>
        </p:spPr>
      </p:pic>
      <p:sp>
        <p:nvSpPr>
          <p:cNvPr id="15" name="Text 10"/>
          <p:cNvSpPr/>
          <p:nvPr/>
        </p:nvSpPr>
        <p:spPr>
          <a:xfrm>
            <a:off x="6464808" y="2688336"/>
            <a:ext cx="4946904" cy="310896"/>
          </a:xfrm>
          <a:prstGeom prst="rect">
            <a:avLst/>
          </a:prstGeom>
          <a:noFill/>
          <a:ln/>
        </p:spPr>
        <p:txBody>
          <a:bodyPr wrap="square" lIns="0" tIns="0" rIns="0" bIns="0" rtlCol="0" anchor="t"/>
          <a:lstStyle/>
          <a:p>
            <a:pPr marL="0" indent="0">
              <a:buNone/>
            </a:pPr>
            <a:r>
              <a:rPr lang="pt-BR" sz="1700" b="1" noProof="0" dirty="0">
                <a:solidFill>
                  <a:srgbClr val="26348C"/>
                </a:solidFill>
                <a:latin typeface="Arial" pitchFamily="34" charset="0"/>
                <a:ea typeface="Arial" pitchFamily="34" charset="-122"/>
                <a:cs typeface="Arial" pitchFamily="34" charset="-120"/>
              </a:rPr>
              <a:t>Dias úteis</a:t>
            </a:r>
            <a:endParaRPr lang="pt-BR" sz="1700" noProof="0" dirty="0"/>
          </a:p>
        </p:txBody>
      </p:sp>
      <p:sp>
        <p:nvSpPr>
          <p:cNvPr id="16" name="Text 11"/>
          <p:cNvSpPr/>
          <p:nvPr/>
        </p:nvSpPr>
        <p:spPr>
          <a:xfrm>
            <a:off x="6464808" y="2999232"/>
            <a:ext cx="4946904" cy="235915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Pela Lei Estadual n. 19.030/2024. Exclui o dia de início e inclui o do vencimento.</a:t>
            </a:r>
            <a:endParaRPr lang="pt-BR" sz="1400" noProof="0" dirty="0"/>
          </a:p>
        </p:txBody>
      </p:sp>
      <p:pic>
        <p:nvPicPr>
          <p:cNvPr id="18" name="Imagem 17">
            <a:extLst>
              <a:ext uri="{FF2B5EF4-FFF2-40B4-BE49-F238E27FC236}">
                <a16:creationId xmlns:a16="http://schemas.microsoft.com/office/drawing/2014/main" id="{A842E5D1-E8B7-3454-57C5-52AD075B8BAB}"/>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0" name="Imagem 19">
            <a:extLst>
              <a:ext uri="{FF2B5EF4-FFF2-40B4-BE49-F238E27FC236}">
                <a16:creationId xmlns:a16="http://schemas.microsoft.com/office/drawing/2014/main" id="{326DEADD-0C16-5020-FC85-63BD29794E5E}"/>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2" name="Imagem 21">
            <a:extLst>
              <a:ext uri="{FF2B5EF4-FFF2-40B4-BE49-F238E27FC236}">
                <a16:creationId xmlns:a16="http://schemas.microsoft.com/office/drawing/2014/main" id="{FDE75149-8AAC-ABF8-0FC0-7E30ED1B718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 8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RECURSOS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Recursos na LCE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91</a:t>
            </a:r>
            <a:endParaRPr lang="pt-BR" sz="900" noProof="0" dirty="0"/>
          </a:p>
        </p:txBody>
      </p:sp>
      <p:sp>
        <p:nvSpPr>
          <p:cNvPr id="7" name="Shape 4"/>
          <p:cNvSpPr/>
          <p:nvPr/>
        </p:nvSpPr>
        <p:spPr>
          <a:xfrm>
            <a:off x="566928" y="1737360"/>
            <a:ext cx="5404104" cy="4114800"/>
          </a:xfrm>
          <a:prstGeom prst="roundRect">
            <a:avLst>
              <a:gd name="adj" fmla="val 2000"/>
            </a:avLst>
          </a:prstGeom>
          <a:solidFill>
            <a:srgbClr val="F1F2F8"/>
          </a:solidFill>
          <a:ln w="9525">
            <a:solidFill>
              <a:srgbClr val="D8DAE8"/>
            </a:solidFill>
            <a:prstDash val="solid"/>
          </a:ln>
        </p:spPr>
        <p:txBody>
          <a:bodyPr/>
          <a:lstStyle/>
          <a:p>
            <a:endParaRPr lang="pt-BR" noProof="0" dirty="0"/>
          </a:p>
        </p:txBody>
      </p:sp>
      <p:sp>
        <p:nvSpPr>
          <p:cNvPr id="8" name="Shape 5"/>
          <p:cNvSpPr/>
          <p:nvPr/>
        </p:nvSpPr>
        <p:spPr>
          <a:xfrm>
            <a:off x="804672" y="1956816"/>
            <a:ext cx="420624" cy="420624"/>
          </a:xfrm>
          <a:prstGeom prst="ellipse">
            <a:avLst/>
          </a:prstGeom>
          <a:solidFill>
            <a:srgbClr val="26348C"/>
          </a:solidFill>
          <a:ln/>
        </p:spPr>
        <p:txBody>
          <a:bodyPr/>
          <a:lstStyle/>
          <a:p>
            <a:endParaRPr lang="pt-BR" noProof="0" dirty="0"/>
          </a:p>
        </p:txBody>
      </p:sp>
      <p:pic>
        <p:nvPicPr>
          <p:cNvPr id="9" name="Image 1" descr="icons/undo_w.png"/>
          <p:cNvPicPr>
            <a:picLocks noChangeAspect="1"/>
          </p:cNvPicPr>
          <p:nvPr/>
        </p:nvPicPr>
        <p:blipFill>
          <a:blip r:embed="rId3"/>
          <a:stretch>
            <a:fillRect/>
          </a:stretch>
        </p:blipFill>
        <p:spPr>
          <a:xfrm>
            <a:off x="909828" y="2061972"/>
            <a:ext cx="210312" cy="210312"/>
          </a:xfrm>
          <a:prstGeom prst="rect">
            <a:avLst/>
          </a:prstGeom>
        </p:spPr>
      </p:pic>
      <p:sp>
        <p:nvSpPr>
          <p:cNvPr id="10" name="Text 6"/>
          <p:cNvSpPr/>
          <p:nvPr/>
        </p:nvSpPr>
        <p:spPr>
          <a:xfrm>
            <a:off x="804672" y="2505456"/>
            <a:ext cx="4946904" cy="310896"/>
          </a:xfrm>
          <a:prstGeom prst="rect">
            <a:avLst/>
          </a:prstGeom>
          <a:noFill/>
          <a:ln/>
        </p:spPr>
        <p:txBody>
          <a:bodyPr wrap="square" lIns="0" tIns="0" rIns="0" bIns="0" rtlCol="0" anchor="t"/>
          <a:lstStyle/>
          <a:p>
            <a:pPr marL="0" indent="0">
              <a:buNone/>
            </a:pPr>
            <a:r>
              <a:rPr lang="pt-BR" sz="1600" b="1" noProof="0" dirty="0">
                <a:solidFill>
                  <a:srgbClr val="26348C"/>
                </a:solidFill>
                <a:latin typeface="Arial" pitchFamily="34" charset="0"/>
                <a:ea typeface="Arial" pitchFamily="34" charset="-122"/>
                <a:cs typeface="Arial" pitchFamily="34" charset="-120"/>
              </a:rPr>
              <a:t>Pedido de Reconsideração</a:t>
            </a:r>
            <a:endParaRPr lang="pt-BR" sz="1600" noProof="0" dirty="0"/>
          </a:p>
        </p:txBody>
      </p:sp>
      <p:sp>
        <p:nvSpPr>
          <p:cNvPr id="11" name="Text 7"/>
          <p:cNvSpPr/>
          <p:nvPr/>
        </p:nvSpPr>
        <p:spPr>
          <a:xfrm>
            <a:off x="804672" y="2816352"/>
            <a:ext cx="4946904" cy="290779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Dirigido à autoridade que proferiu o ato recorrido (art. 65, I).</a:t>
            </a:r>
            <a:endParaRPr lang="pt-BR" sz="1400" noProof="0" dirty="0"/>
          </a:p>
          <a:p>
            <a:pPr marL="0" indent="0">
              <a:buNone/>
            </a:pPr>
            <a:endParaRPr lang="pt-BR" sz="1400" noProof="0" dirty="0"/>
          </a:p>
          <a:p>
            <a:pPr marL="0" indent="0">
              <a:buNone/>
            </a:pPr>
            <a:r>
              <a:rPr lang="pt-BR" sz="1400" noProof="0" dirty="0">
                <a:solidFill>
                  <a:srgbClr val="23264A"/>
                </a:solidFill>
                <a:latin typeface="Calibri" pitchFamily="34" charset="0"/>
                <a:ea typeface="Calibri" pitchFamily="34" charset="-122"/>
                <a:cs typeface="Calibri" pitchFamily="34" charset="-120"/>
              </a:rPr>
              <a:t>Prazo de 30 dias, a contar da publicação ou da ciência da decisão recorrida pelo interessado ou defensor (art. 70).</a:t>
            </a:r>
            <a:endParaRPr lang="pt-BR" sz="1400" noProof="0" dirty="0"/>
          </a:p>
        </p:txBody>
      </p:sp>
      <p:sp>
        <p:nvSpPr>
          <p:cNvPr id="12" name="Shape 8"/>
          <p:cNvSpPr/>
          <p:nvPr/>
        </p:nvSpPr>
        <p:spPr>
          <a:xfrm>
            <a:off x="6227064" y="1737360"/>
            <a:ext cx="5404104" cy="4114800"/>
          </a:xfrm>
          <a:prstGeom prst="roundRect">
            <a:avLst>
              <a:gd name="adj" fmla="val 2000"/>
            </a:avLst>
          </a:prstGeom>
          <a:solidFill>
            <a:srgbClr val="F1F2F8"/>
          </a:solidFill>
          <a:ln w="9525">
            <a:solidFill>
              <a:srgbClr val="D8DAE8"/>
            </a:solidFill>
            <a:prstDash val="solid"/>
          </a:ln>
        </p:spPr>
        <p:txBody>
          <a:bodyPr/>
          <a:lstStyle/>
          <a:p>
            <a:endParaRPr lang="pt-BR" noProof="0" dirty="0"/>
          </a:p>
        </p:txBody>
      </p:sp>
      <p:sp>
        <p:nvSpPr>
          <p:cNvPr id="13" name="Shape 9"/>
          <p:cNvSpPr/>
          <p:nvPr/>
        </p:nvSpPr>
        <p:spPr>
          <a:xfrm>
            <a:off x="6464808" y="1956816"/>
            <a:ext cx="420624" cy="420624"/>
          </a:xfrm>
          <a:prstGeom prst="ellipse">
            <a:avLst/>
          </a:prstGeom>
          <a:solidFill>
            <a:srgbClr val="901F4D"/>
          </a:solidFill>
          <a:ln/>
        </p:spPr>
        <p:txBody>
          <a:bodyPr/>
          <a:lstStyle/>
          <a:p>
            <a:endParaRPr lang="pt-BR" noProof="0" dirty="0"/>
          </a:p>
        </p:txBody>
      </p:sp>
      <p:pic>
        <p:nvPicPr>
          <p:cNvPr id="14" name="Image 2" descr="icons/sitemap_w.png"/>
          <p:cNvPicPr>
            <a:picLocks noChangeAspect="1"/>
          </p:cNvPicPr>
          <p:nvPr/>
        </p:nvPicPr>
        <p:blipFill>
          <a:blip r:embed="rId4"/>
          <a:stretch>
            <a:fillRect/>
          </a:stretch>
        </p:blipFill>
        <p:spPr>
          <a:xfrm>
            <a:off x="6569964" y="2061972"/>
            <a:ext cx="210312" cy="210312"/>
          </a:xfrm>
          <a:prstGeom prst="rect">
            <a:avLst/>
          </a:prstGeom>
        </p:spPr>
      </p:pic>
      <p:sp>
        <p:nvSpPr>
          <p:cNvPr id="15" name="Text 10"/>
          <p:cNvSpPr/>
          <p:nvPr/>
        </p:nvSpPr>
        <p:spPr>
          <a:xfrm>
            <a:off x="6464808" y="2505456"/>
            <a:ext cx="4946904" cy="310896"/>
          </a:xfrm>
          <a:prstGeom prst="rect">
            <a:avLst/>
          </a:prstGeom>
          <a:noFill/>
          <a:ln/>
        </p:spPr>
        <p:txBody>
          <a:bodyPr wrap="square" lIns="0" tIns="0" rIns="0" bIns="0" rtlCol="0" anchor="t"/>
          <a:lstStyle/>
          <a:p>
            <a:pPr marL="0" indent="0">
              <a:buNone/>
            </a:pPr>
            <a:r>
              <a:rPr lang="pt-BR" sz="1600" b="1" noProof="0" dirty="0">
                <a:solidFill>
                  <a:srgbClr val="26348C"/>
                </a:solidFill>
                <a:latin typeface="Arial" pitchFamily="34" charset="0"/>
                <a:ea typeface="Arial" pitchFamily="34" charset="-122"/>
                <a:cs typeface="Arial" pitchFamily="34" charset="-120"/>
              </a:rPr>
              <a:t>Recurso Hierárquico</a:t>
            </a:r>
            <a:endParaRPr lang="pt-BR" sz="1600" noProof="0" dirty="0"/>
          </a:p>
        </p:txBody>
      </p:sp>
      <p:sp>
        <p:nvSpPr>
          <p:cNvPr id="16" name="Text 11"/>
          <p:cNvSpPr/>
          <p:nvPr/>
        </p:nvSpPr>
        <p:spPr>
          <a:xfrm>
            <a:off x="6464808" y="2816352"/>
            <a:ext cx="4946904" cy="2907792"/>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Dirigido à autoridade imediatamente superior (art. 68).</a:t>
            </a:r>
            <a:endParaRPr lang="pt-BR" sz="1400" noProof="0" dirty="0"/>
          </a:p>
          <a:p>
            <a:pPr marL="0" indent="0">
              <a:buNone/>
            </a:pPr>
            <a:endParaRPr lang="pt-BR" sz="1400" noProof="0" dirty="0"/>
          </a:p>
          <a:p>
            <a:pPr marL="0" indent="0">
              <a:buNone/>
            </a:pPr>
            <a:r>
              <a:rPr lang="pt-BR" sz="1400" noProof="0" dirty="0">
                <a:solidFill>
                  <a:srgbClr val="23264A"/>
                </a:solidFill>
                <a:latin typeface="Calibri" pitchFamily="34" charset="0"/>
                <a:ea typeface="Calibri" pitchFamily="34" charset="-122"/>
                <a:cs typeface="Calibri" pitchFamily="34" charset="-120"/>
              </a:rPr>
              <a:t>Prazo de 60 dias, a contar da publicação ou da ciência da decisão recorrida pelo interessado ou defensor (art. 70).</a:t>
            </a:r>
            <a:endParaRPr lang="pt-BR" sz="1400" noProof="0" dirty="0"/>
          </a:p>
        </p:txBody>
      </p:sp>
      <p:pic>
        <p:nvPicPr>
          <p:cNvPr id="18" name="Imagem 17">
            <a:extLst>
              <a:ext uri="{FF2B5EF4-FFF2-40B4-BE49-F238E27FC236}">
                <a16:creationId xmlns:a16="http://schemas.microsoft.com/office/drawing/2014/main" id="{B78ADB13-47F7-8A9A-0191-1A5CCC351B6B}"/>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0" name="Imagem 19">
            <a:extLst>
              <a:ext uri="{FF2B5EF4-FFF2-40B4-BE49-F238E27FC236}">
                <a16:creationId xmlns:a16="http://schemas.microsoft.com/office/drawing/2014/main" id="{48C13F04-C8EB-1DA6-E00C-8A3333108C95}"/>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2" name="Imagem 21">
            <a:extLst>
              <a:ext uri="{FF2B5EF4-FFF2-40B4-BE49-F238E27FC236}">
                <a16:creationId xmlns:a16="http://schemas.microsoft.com/office/drawing/2014/main" id="{CEABC6A7-0D59-365F-18C6-5780178D5BB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 8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RECURSOS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Efeitos dos recursos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92</a:t>
            </a:r>
            <a:endParaRPr lang="pt-BR" sz="900" noProof="0" dirty="0"/>
          </a:p>
        </p:txBody>
      </p:sp>
      <p:sp>
        <p:nvSpPr>
          <p:cNvPr id="7" name="Shape 4"/>
          <p:cNvSpPr/>
          <p:nvPr/>
        </p:nvSpPr>
        <p:spPr>
          <a:xfrm>
            <a:off x="822960" y="1928556"/>
            <a:ext cx="548640" cy="548640"/>
          </a:xfrm>
          <a:prstGeom prst="ellipse">
            <a:avLst/>
          </a:prstGeom>
          <a:solidFill>
            <a:srgbClr val="26348C"/>
          </a:solidFill>
          <a:ln/>
        </p:spPr>
        <p:txBody>
          <a:bodyPr/>
          <a:lstStyle/>
          <a:p>
            <a:endParaRPr lang="pt-BR" sz="1400" noProof="0" dirty="0"/>
          </a:p>
        </p:txBody>
      </p:sp>
      <p:pic>
        <p:nvPicPr>
          <p:cNvPr id="8" name="Image 1" descr="icons/exchange_w.png"/>
          <p:cNvPicPr>
            <a:picLocks noChangeAspect="1"/>
          </p:cNvPicPr>
          <p:nvPr/>
        </p:nvPicPr>
        <p:blipFill>
          <a:blip r:embed="rId3"/>
          <a:stretch>
            <a:fillRect/>
          </a:stretch>
        </p:blipFill>
        <p:spPr>
          <a:xfrm>
            <a:off x="954634" y="2060230"/>
            <a:ext cx="285293" cy="285293"/>
          </a:xfrm>
          <a:prstGeom prst="rect">
            <a:avLst/>
          </a:prstGeom>
        </p:spPr>
      </p:pic>
      <p:sp>
        <p:nvSpPr>
          <p:cNvPr id="9" name="Text 5"/>
          <p:cNvSpPr/>
          <p:nvPr/>
        </p:nvSpPr>
        <p:spPr>
          <a:xfrm>
            <a:off x="1627632" y="1928924"/>
            <a:ext cx="9784080"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Os recursos serão recebidos no efeito meramente devolutivo, salvo se, a juízo da autoridade competente, for concedido efeito suspensivo (art. 66 da LCE 491/2010).</a:t>
            </a:r>
            <a:endParaRPr lang="pt-BR" sz="1400" noProof="0" dirty="0"/>
          </a:p>
        </p:txBody>
      </p:sp>
      <p:sp>
        <p:nvSpPr>
          <p:cNvPr id="10" name="Shape 6"/>
          <p:cNvSpPr/>
          <p:nvPr/>
        </p:nvSpPr>
        <p:spPr>
          <a:xfrm>
            <a:off x="822960" y="3437316"/>
            <a:ext cx="548640" cy="548640"/>
          </a:xfrm>
          <a:prstGeom prst="ellipse">
            <a:avLst/>
          </a:prstGeom>
          <a:solidFill>
            <a:srgbClr val="C21819"/>
          </a:solidFill>
          <a:ln/>
        </p:spPr>
        <p:txBody>
          <a:bodyPr/>
          <a:lstStyle/>
          <a:p>
            <a:endParaRPr lang="pt-BR" sz="1400" noProof="0" dirty="0"/>
          </a:p>
        </p:txBody>
      </p:sp>
      <p:pic>
        <p:nvPicPr>
          <p:cNvPr id="11" name="Image 2" descr="icons/bullhorn_w.png"/>
          <p:cNvPicPr>
            <a:picLocks noChangeAspect="1"/>
          </p:cNvPicPr>
          <p:nvPr/>
        </p:nvPicPr>
        <p:blipFill>
          <a:blip r:embed="rId4"/>
          <a:stretch>
            <a:fillRect/>
          </a:stretch>
        </p:blipFill>
        <p:spPr>
          <a:xfrm>
            <a:off x="954634" y="3568990"/>
            <a:ext cx="285293" cy="285293"/>
          </a:xfrm>
          <a:prstGeom prst="rect">
            <a:avLst/>
          </a:prstGeom>
        </p:spPr>
      </p:pic>
      <p:sp>
        <p:nvSpPr>
          <p:cNvPr id="12" name="Text 7"/>
          <p:cNvSpPr/>
          <p:nvPr/>
        </p:nvSpPr>
        <p:spPr>
          <a:xfrm>
            <a:off x="1627632" y="3437684"/>
            <a:ext cx="9784080"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Se do recurso puder decorrer gravame à situação do recorrente, este deverá ser cientificado para que formule suas alegações antes da decisão (art. 64, p. único, da Lei n. 9.784/1999).</a:t>
            </a:r>
            <a:endParaRPr lang="pt-BR" sz="1400" noProof="0" dirty="0"/>
          </a:p>
        </p:txBody>
      </p:sp>
      <p:pic>
        <p:nvPicPr>
          <p:cNvPr id="14" name="Imagem 13">
            <a:extLst>
              <a:ext uri="{FF2B5EF4-FFF2-40B4-BE49-F238E27FC236}">
                <a16:creationId xmlns:a16="http://schemas.microsoft.com/office/drawing/2014/main" id="{C75C3C03-1616-5643-0C77-AD2E94FBBFE4}"/>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6" name="Imagem 15">
            <a:extLst>
              <a:ext uri="{FF2B5EF4-FFF2-40B4-BE49-F238E27FC236}">
                <a16:creationId xmlns:a16="http://schemas.microsoft.com/office/drawing/2014/main" id="{98D5A3BC-8558-D81D-56BC-D73E675504F2}"/>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8" name="Imagem 17">
            <a:extLst>
              <a:ext uri="{FF2B5EF4-FFF2-40B4-BE49-F238E27FC236}">
                <a16:creationId xmlns:a16="http://schemas.microsoft.com/office/drawing/2014/main" id="{429341AF-F792-E5D8-096D-58701D09305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 8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RECURSOS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Revisão na LCE 491/2010</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93</a:t>
            </a:r>
            <a:endParaRPr lang="pt-BR" sz="900" noProof="0" dirty="0"/>
          </a:p>
        </p:txBody>
      </p:sp>
      <p:sp>
        <p:nvSpPr>
          <p:cNvPr id="7" name="Shape 4"/>
          <p:cNvSpPr/>
          <p:nvPr/>
        </p:nvSpPr>
        <p:spPr>
          <a:xfrm>
            <a:off x="566928" y="1554480"/>
            <a:ext cx="5989320" cy="4617720"/>
          </a:xfrm>
          <a:prstGeom prst="roundRect">
            <a:avLst>
              <a:gd name="adj" fmla="val 1980"/>
            </a:avLst>
          </a:prstGeom>
          <a:solidFill>
            <a:srgbClr val="F1F2F8"/>
          </a:solidFill>
          <a:ln w="9525">
            <a:solidFill>
              <a:srgbClr val="D8DAE8"/>
            </a:solidFill>
            <a:prstDash val="solid"/>
          </a:ln>
        </p:spPr>
        <p:txBody>
          <a:bodyPr/>
          <a:lstStyle/>
          <a:p>
            <a:endParaRPr lang="pt-BR" noProof="0" dirty="0"/>
          </a:p>
        </p:txBody>
      </p:sp>
      <p:sp>
        <p:nvSpPr>
          <p:cNvPr id="8" name="Text 5"/>
          <p:cNvSpPr/>
          <p:nvPr/>
        </p:nvSpPr>
        <p:spPr>
          <a:xfrm>
            <a:off x="841248" y="1773936"/>
            <a:ext cx="5394960" cy="292608"/>
          </a:xfrm>
          <a:prstGeom prst="rect">
            <a:avLst/>
          </a:prstGeom>
          <a:noFill/>
          <a:ln/>
        </p:spPr>
        <p:txBody>
          <a:bodyPr wrap="square" lIns="0" tIns="0" rIns="0" bIns="0" rtlCol="0" anchor="ctr"/>
          <a:lstStyle/>
          <a:p>
            <a:pPr marL="0" indent="0">
              <a:buNone/>
            </a:pPr>
            <a:r>
              <a:rPr lang="pt-BR" sz="1150" b="1" kern="0" spc="150" noProof="0" dirty="0">
                <a:solidFill>
                  <a:srgbClr val="26348C"/>
                </a:solidFill>
                <a:latin typeface="Arial" pitchFamily="34" charset="0"/>
                <a:ea typeface="Arial" pitchFamily="34" charset="-122"/>
                <a:cs typeface="Arial" pitchFamily="34" charset="-120"/>
              </a:rPr>
              <a:t>NECESSITA DE</a:t>
            </a:r>
            <a:endParaRPr lang="pt-BR" sz="1150" noProof="0" dirty="0"/>
          </a:p>
        </p:txBody>
      </p:sp>
      <p:sp>
        <p:nvSpPr>
          <p:cNvPr id="9" name="Text 6"/>
          <p:cNvSpPr/>
          <p:nvPr/>
        </p:nvSpPr>
        <p:spPr>
          <a:xfrm>
            <a:off x="868680" y="2194560"/>
            <a:ext cx="5394960" cy="3840480"/>
          </a:xfrm>
          <a:prstGeom prst="rect">
            <a:avLst/>
          </a:prstGeom>
          <a:noFill/>
          <a:ln/>
        </p:spPr>
        <p:txBody>
          <a:bodyPr wrap="square" lIns="0" tIns="0" rIns="0" bIns="0" rtlCol="0" anchor="t"/>
          <a:lstStyle/>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Fatos novos ou circunstâncias suscetíveis de justificar a inocência do punido (art. 73, I).</a:t>
            </a:r>
            <a:endParaRPr lang="pt-BR" sz="1400" noProof="0" dirty="0"/>
          </a:p>
          <a:p>
            <a:pPr marL="152400" indent="-152400">
              <a:spcAft>
                <a:spcPts val="800"/>
              </a:spcAft>
              <a:buSzPct val="100000"/>
              <a:buChar char="•"/>
            </a:pPr>
            <a:r>
              <a:rPr lang="pt-BR" sz="1400" noProof="0" dirty="0">
                <a:solidFill>
                  <a:srgbClr val="23264A"/>
                </a:solidFill>
                <a:latin typeface="Calibri" pitchFamily="34" charset="0"/>
                <a:ea typeface="Calibri" pitchFamily="34" charset="-122"/>
                <a:cs typeface="Calibri" pitchFamily="34" charset="-120"/>
              </a:rPr>
              <a:t>Decisão contrária a texto expresso em lei ou à evidência de fatos novos, modificativos e extintivos da punição (art. 73, II).</a:t>
            </a:r>
            <a:endParaRPr lang="pt-BR" sz="1400" noProof="0" dirty="0"/>
          </a:p>
          <a:p>
            <a:pPr marL="152400" indent="-152400">
              <a:buSzPct val="100000"/>
              <a:buChar char="•"/>
            </a:pPr>
            <a:r>
              <a:rPr lang="pt-BR" sz="1400" noProof="0" dirty="0">
                <a:solidFill>
                  <a:srgbClr val="23264A"/>
                </a:solidFill>
                <a:latin typeface="Calibri" pitchFamily="34" charset="0"/>
                <a:ea typeface="Calibri" pitchFamily="34" charset="-122"/>
                <a:cs typeface="Calibri" pitchFamily="34" charset="-120"/>
              </a:rPr>
              <a:t>Decisão proferida fundada em depoimentos, exames ou documentos comprovadamente falsos ou eivados de vícios insanáveis (art. 73, III).</a:t>
            </a:r>
            <a:endParaRPr lang="pt-BR" sz="1400" noProof="0" dirty="0"/>
          </a:p>
        </p:txBody>
      </p:sp>
      <p:sp>
        <p:nvSpPr>
          <p:cNvPr id="10" name="Shape 7"/>
          <p:cNvSpPr/>
          <p:nvPr/>
        </p:nvSpPr>
        <p:spPr>
          <a:xfrm>
            <a:off x="6903720" y="1727664"/>
            <a:ext cx="457200" cy="457200"/>
          </a:xfrm>
          <a:prstGeom prst="ellipse">
            <a:avLst/>
          </a:prstGeom>
          <a:solidFill>
            <a:srgbClr val="C21819"/>
          </a:solidFill>
          <a:ln/>
        </p:spPr>
        <p:txBody>
          <a:bodyPr/>
          <a:lstStyle/>
          <a:p>
            <a:endParaRPr lang="pt-BR" noProof="0" dirty="0"/>
          </a:p>
        </p:txBody>
      </p:sp>
      <p:pic>
        <p:nvPicPr>
          <p:cNvPr id="11" name="Image 1" descr="icons/balance_w.png"/>
          <p:cNvPicPr>
            <a:picLocks noChangeAspect="1"/>
          </p:cNvPicPr>
          <p:nvPr/>
        </p:nvPicPr>
        <p:blipFill>
          <a:blip r:embed="rId3"/>
          <a:stretch>
            <a:fillRect/>
          </a:stretch>
        </p:blipFill>
        <p:spPr>
          <a:xfrm>
            <a:off x="7013448" y="1837392"/>
            <a:ext cx="237744" cy="237744"/>
          </a:xfrm>
          <a:prstGeom prst="rect">
            <a:avLst/>
          </a:prstGeom>
        </p:spPr>
      </p:pic>
      <p:sp>
        <p:nvSpPr>
          <p:cNvPr id="12" name="Text 8"/>
          <p:cNvSpPr/>
          <p:nvPr/>
        </p:nvSpPr>
        <p:spPr>
          <a:xfrm>
            <a:off x="7616952" y="1746504"/>
            <a:ext cx="4114800"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 ônus da prova é do requerente (art. 73, p. único).</a:t>
            </a:r>
            <a:endParaRPr lang="pt-BR" sz="1400" noProof="0" dirty="0"/>
          </a:p>
        </p:txBody>
      </p:sp>
      <p:sp>
        <p:nvSpPr>
          <p:cNvPr id="13" name="Shape 9"/>
          <p:cNvSpPr/>
          <p:nvPr/>
        </p:nvSpPr>
        <p:spPr>
          <a:xfrm>
            <a:off x="6903720" y="3071832"/>
            <a:ext cx="457200" cy="457200"/>
          </a:xfrm>
          <a:prstGeom prst="ellipse">
            <a:avLst/>
          </a:prstGeom>
          <a:solidFill>
            <a:srgbClr val="26348C"/>
          </a:solidFill>
          <a:ln/>
        </p:spPr>
        <p:txBody>
          <a:bodyPr/>
          <a:lstStyle/>
          <a:p>
            <a:endParaRPr lang="pt-BR" noProof="0" dirty="0"/>
          </a:p>
        </p:txBody>
      </p:sp>
      <p:pic>
        <p:nvPicPr>
          <p:cNvPr id="14" name="Image 2" descr="icons/hourglass_w.png"/>
          <p:cNvPicPr>
            <a:picLocks noChangeAspect="1"/>
          </p:cNvPicPr>
          <p:nvPr/>
        </p:nvPicPr>
        <p:blipFill>
          <a:blip r:embed="rId4"/>
          <a:stretch>
            <a:fillRect/>
          </a:stretch>
        </p:blipFill>
        <p:spPr>
          <a:xfrm>
            <a:off x="7013448" y="3181560"/>
            <a:ext cx="237744" cy="237744"/>
          </a:xfrm>
          <a:prstGeom prst="rect">
            <a:avLst/>
          </a:prstGeom>
        </p:spPr>
      </p:pic>
      <p:sp>
        <p:nvSpPr>
          <p:cNvPr id="15" name="Text 10"/>
          <p:cNvSpPr/>
          <p:nvPr/>
        </p:nvSpPr>
        <p:spPr>
          <a:xfrm>
            <a:off x="7616952" y="3090672"/>
            <a:ext cx="4114800"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 direito de propor a revisão se extingue em 2 (dois) anos, contados do fim do prazo para interposição do recurso hierárquico (art. 74).</a:t>
            </a:r>
            <a:endParaRPr lang="pt-BR" sz="1400" noProof="0" dirty="0"/>
          </a:p>
        </p:txBody>
      </p:sp>
      <p:sp>
        <p:nvSpPr>
          <p:cNvPr id="16" name="Shape 11"/>
          <p:cNvSpPr/>
          <p:nvPr/>
        </p:nvSpPr>
        <p:spPr>
          <a:xfrm>
            <a:off x="6903720" y="4416000"/>
            <a:ext cx="457200" cy="457200"/>
          </a:xfrm>
          <a:prstGeom prst="ellipse">
            <a:avLst/>
          </a:prstGeom>
          <a:solidFill>
            <a:srgbClr val="901F4D"/>
          </a:solidFill>
          <a:ln/>
        </p:spPr>
        <p:txBody>
          <a:bodyPr/>
          <a:lstStyle/>
          <a:p>
            <a:endParaRPr lang="pt-BR" noProof="0" dirty="0"/>
          </a:p>
        </p:txBody>
      </p:sp>
      <p:pic>
        <p:nvPicPr>
          <p:cNvPr id="17" name="Image 3" descr="icons/ban_w.png"/>
          <p:cNvPicPr>
            <a:picLocks noChangeAspect="1"/>
          </p:cNvPicPr>
          <p:nvPr/>
        </p:nvPicPr>
        <p:blipFill>
          <a:blip r:embed="rId5"/>
          <a:stretch>
            <a:fillRect/>
          </a:stretch>
        </p:blipFill>
        <p:spPr>
          <a:xfrm>
            <a:off x="7013448" y="4525728"/>
            <a:ext cx="237744" cy="237744"/>
          </a:xfrm>
          <a:prstGeom prst="rect">
            <a:avLst/>
          </a:prstGeom>
        </p:spPr>
      </p:pic>
      <p:sp>
        <p:nvSpPr>
          <p:cNvPr id="18" name="Text 12"/>
          <p:cNvSpPr/>
          <p:nvPr/>
        </p:nvSpPr>
        <p:spPr>
          <a:xfrm>
            <a:off x="7616952" y="4434840"/>
            <a:ext cx="4114800"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Não pode haver o agravamento da sanção (art. 65, p. único, da Lei n. 9.784/1999 e STJ – Tema 47, Jurisprudência em Teses 154).</a:t>
            </a:r>
            <a:endParaRPr lang="pt-BR" sz="1400" noProof="0" dirty="0"/>
          </a:p>
        </p:txBody>
      </p:sp>
      <p:pic>
        <p:nvPicPr>
          <p:cNvPr id="20" name="Imagem 19">
            <a:extLst>
              <a:ext uri="{FF2B5EF4-FFF2-40B4-BE49-F238E27FC236}">
                <a16:creationId xmlns:a16="http://schemas.microsoft.com/office/drawing/2014/main" id="{2E25EF68-CA40-DDD4-548A-EF84B339727A}"/>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22" name="Imagem 21">
            <a:extLst>
              <a:ext uri="{FF2B5EF4-FFF2-40B4-BE49-F238E27FC236}">
                <a16:creationId xmlns:a16="http://schemas.microsoft.com/office/drawing/2014/main" id="{02CC82F4-7F0E-B55A-A7DF-25BECB6C4189}"/>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4" name="Imagem 23">
            <a:extLst>
              <a:ext uri="{FF2B5EF4-FFF2-40B4-BE49-F238E27FC236}">
                <a16:creationId xmlns:a16="http://schemas.microsoft.com/office/drawing/2014/main" id="{8A96AD3C-F109-AB49-FB37-BAAE324C3CC2}"/>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 8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NULIDADES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Nulidades</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94</a:t>
            </a:r>
            <a:endParaRPr lang="pt-BR" sz="900" noProof="0" dirty="0"/>
          </a:p>
        </p:txBody>
      </p:sp>
      <p:sp>
        <p:nvSpPr>
          <p:cNvPr id="7" name="Text 4"/>
          <p:cNvSpPr/>
          <p:nvPr/>
        </p:nvSpPr>
        <p:spPr>
          <a:xfrm>
            <a:off x="914400" y="2103120"/>
            <a:ext cx="10332720" cy="731520"/>
          </a:xfrm>
          <a:prstGeom prst="rect">
            <a:avLst/>
          </a:prstGeom>
          <a:noFill/>
          <a:ln/>
        </p:spPr>
        <p:txBody>
          <a:bodyPr wrap="square" lIns="0" tIns="0" rIns="0" bIns="0" rtlCol="0" anchor="ctr"/>
          <a:lstStyle/>
          <a:p>
            <a:pPr marL="0" indent="0">
              <a:buNone/>
            </a:pPr>
            <a:r>
              <a:rPr lang="pt-BR" sz="2200" noProof="0" dirty="0">
                <a:solidFill>
                  <a:srgbClr val="23264A"/>
                </a:solidFill>
                <a:latin typeface="Calibri" pitchFamily="34" charset="0"/>
                <a:ea typeface="Calibri" pitchFamily="34" charset="-122"/>
                <a:cs typeface="Calibri" pitchFamily="34" charset="-120"/>
              </a:rPr>
              <a:t>É o vício que impede o ato jurídico de produzir efeitos.</a:t>
            </a:r>
            <a:endParaRPr lang="pt-BR" sz="2200" noProof="0" dirty="0"/>
          </a:p>
        </p:txBody>
      </p:sp>
      <p:sp>
        <p:nvSpPr>
          <p:cNvPr id="8" name="Shape 5"/>
          <p:cNvSpPr/>
          <p:nvPr/>
        </p:nvSpPr>
        <p:spPr>
          <a:xfrm>
            <a:off x="914400" y="3291840"/>
            <a:ext cx="10332720" cy="914400"/>
          </a:xfrm>
          <a:prstGeom prst="roundRect">
            <a:avLst>
              <a:gd name="adj" fmla="val 9000"/>
            </a:avLst>
          </a:prstGeom>
          <a:solidFill>
            <a:srgbClr val="FAE9E9"/>
          </a:solidFill>
          <a:ln w="9525">
            <a:solidFill>
              <a:srgbClr val="EBC7C7"/>
            </a:solidFill>
            <a:prstDash val="solid"/>
          </a:ln>
        </p:spPr>
        <p:txBody>
          <a:bodyPr/>
          <a:lstStyle/>
          <a:p>
            <a:endParaRPr lang="pt-BR" noProof="0" dirty="0"/>
          </a:p>
        </p:txBody>
      </p:sp>
      <p:pic>
        <p:nvPicPr>
          <p:cNvPr id="9" name="Image 1" descr="icons/warn_r.png"/>
          <p:cNvPicPr>
            <a:picLocks noChangeAspect="1"/>
          </p:cNvPicPr>
          <p:nvPr/>
        </p:nvPicPr>
        <p:blipFill>
          <a:blip r:embed="rId3"/>
          <a:stretch>
            <a:fillRect/>
          </a:stretch>
        </p:blipFill>
        <p:spPr>
          <a:xfrm>
            <a:off x="1133856" y="3584448"/>
            <a:ext cx="329184" cy="329184"/>
          </a:xfrm>
          <a:prstGeom prst="rect">
            <a:avLst/>
          </a:prstGeom>
        </p:spPr>
      </p:pic>
      <p:sp>
        <p:nvSpPr>
          <p:cNvPr id="10" name="Text 6"/>
          <p:cNvSpPr/>
          <p:nvPr/>
        </p:nvSpPr>
        <p:spPr>
          <a:xfrm>
            <a:off x="1600200" y="3346704"/>
            <a:ext cx="9418320" cy="804672"/>
          </a:xfrm>
          <a:prstGeom prst="rect">
            <a:avLst/>
          </a:prstGeom>
          <a:noFill/>
          <a:ln/>
        </p:spPr>
        <p:txBody>
          <a:bodyPr wrap="square" lIns="0" tIns="0" rIns="0" bIns="0" rtlCol="0" anchor="ctr"/>
          <a:lstStyle/>
          <a:p>
            <a:pPr marL="0" indent="0">
              <a:buNone/>
            </a:pPr>
            <a:r>
              <a:rPr lang="pt-BR" sz="1700" b="1" noProof="0" dirty="0">
                <a:solidFill>
                  <a:srgbClr val="8F1213"/>
                </a:solidFill>
                <a:latin typeface="Calibri" pitchFamily="34" charset="0"/>
                <a:ea typeface="Calibri" pitchFamily="34" charset="-122"/>
                <a:cs typeface="Calibri" pitchFamily="34" charset="-120"/>
              </a:rPr>
              <a:t>Só ocorre quando comprovado concreto prejuízo à defesa.</a:t>
            </a:r>
            <a:endParaRPr lang="pt-BR" sz="1700" noProof="0" dirty="0"/>
          </a:p>
        </p:txBody>
      </p:sp>
      <p:pic>
        <p:nvPicPr>
          <p:cNvPr id="12" name="Imagem 11">
            <a:extLst>
              <a:ext uri="{FF2B5EF4-FFF2-40B4-BE49-F238E27FC236}">
                <a16:creationId xmlns:a16="http://schemas.microsoft.com/office/drawing/2014/main" id="{4BD07D79-7B79-5301-C185-784C93E9E303}"/>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4" name="Imagem 13">
            <a:extLst>
              <a:ext uri="{FF2B5EF4-FFF2-40B4-BE49-F238E27FC236}">
                <a16:creationId xmlns:a16="http://schemas.microsoft.com/office/drawing/2014/main" id="{2CC783D0-6863-8E11-FA73-92127CC8ADFE}"/>
              </a:ext>
            </a:extLst>
          </p:cNvPr>
          <p:cNvPicPr>
            <a:picLocks noChangeAspect="1"/>
          </p:cNvPicPr>
          <p:nvPr/>
        </p:nvPicPr>
        <p:blipFill rotWithShape="1">
          <a:blip r:embed="rId4">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6" name="Imagem 15">
            <a:extLst>
              <a:ext uri="{FF2B5EF4-FFF2-40B4-BE49-F238E27FC236}">
                <a16:creationId xmlns:a16="http://schemas.microsoft.com/office/drawing/2014/main" id="{78DA9FBB-F997-A8D2-2199-E9E54050FCE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 8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NULIDADES</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Alegações mais frequentes segundo a CGU</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95</a:t>
            </a:r>
            <a:endParaRPr lang="pt-BR" sz="900" noProof="0" dirty="0"/>
          </a:p>
        </p:txBody>
      </p:sp>
      <p:sp>
        <p:nvSpPr>
          <p:cNvPr id="7" name="Shape 4"/>
          <p:cNvSpPr/>
          <p:nvPr/>
        </p:nvSpPr>
        <p:spPr>
          <a:xfrm>
            <a:off x="566928" y="1737360"/>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04672" y="1956816"/>
            <a:ext cx="420624" cy="420624"/>
          </a:xfrm>
          <a:prstGeom prst="ellipse">
            <a:avLst/>
          </a:prstGeom>
          <a:solidFill>
            <a:srgbClr val="26348C"/>
          </a:solidFill>
          <a:ln/>
        </p:spPr>
        <p:txBody>
          <a:bodyPr/>
          <a:lstStyle/>
          <a:p>
            <a:endParaRPr lang="pt-BR" sz="1400" noProof="0" dirty="0"/>
          </a:p>
        </p:txBody>
      </p:sp>
      <p:pic>
        <p:nvPicPr>
          <p:cNvPr id="9" name="Image 1" descr="icons/target_w.png"/>
          <p:cNvPicPr>
            <a:picLocks noChangeAspect="1"/>
          </p:cNvPicPr>
          <p:nvPr/>
        </p:nvPicPr>
        <p:blipFill>
          <a:blip r:embed="rId3"/>
          <a:stretch>
            <a:fillRect/>
          </a:stretch>
        </p:blipFill>
        <p:spPr>
          <a:xfrm>
            <a:off x="909828" y="2061972"/>
            <a:ext cx="210312" cy="210312"/>
          </a:xfrm>
          <a:prstGeom prst="rect">
            <a:avLst/>
          </a:prstGeom>
        </p:spPr>
      </p:pic>
      <p:sp>
        <p:nvSpPr>
          <p:cNvPr id="10" name="Text 6"/>
          <p:cNvSpPr/>
          <p:nvPr/>
        </p:nvSpPr>
        <p:spPr>
          <a:xfrm>
            <a:off x="804672" y="2505456"/>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Portaria instauradora não delimita a acusação.</a:t>
            </a:r>
            <a:endParaRPr lang="pt-BR" sz="1400" noProof="0" dirty="0"/>
          </a:p>
        </p:txBody>
      </p:sp>
      <p:sp>
        <p:nvSpPr>
          <p:cNvPr id="11" name="Shape 7"/>
          <p:cNvSpPr/>
          <p:nvPr/>
        </p:nvSpPr>
        <p:spPr>
          <a:xfrm>
            <a:off x="6227064" y="1737360"/>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12" name="Shape 8"/>
          <p:cNvSpPr/>
          <p:nvPr/>
        </p:nvSpPr>
        <p:spPr>
          <a:xfrm>
            <a:off x="6464808" y="1956816"/>
            <a:ext cx="420624" cy="420624"/>
          </a:xfrm>
          <a:prstGeom prst="ellipse">
            <a:avLst/>
          </a:prstGeom>
          <a:solidFill>
            <a:srgbClr val="E7A71F"/>
          </a:solidFill>
          <a:ln/>
        </p:spPr>
        <p:txBody>
          <a:bodyPr/>
          <a:lstStyle/>
          <a:p>
            <a:endParaRPr lang="pt-BR" sz="1400" noProof="0" dirty="0"/>
          </a:p>
        </p:txBody>
      </p:sp>
      <p:pic>
        <p:nvPicPr>
          <p:cNvPr id="13" name="Image 2" descr="icons/folder_w.png"/>
          <p:cNvPicPr>
            <a:picLocks noChangeAspect="1"/>
          </p:cNvPicPr>
          <p:nvPr/>
        </p:nvPicPr>
        <p:blipFill>
          <a:blip r:embed="rId4"/>
          <a:stretch>
            <a:fillRect/>
          </a:stretch>
        </p:blipFill>
        <p:spPr>
          <a:xfrm>
            <a:off x="6569964" y="2061972"/>
            <a:ext cx="210312" cy="210312"/>
          </a:xfrm>
          <a:prstGeom prst="rect">
            <a:avLst/>
          </a:prstGeom>
        </p:spPr>
      </p:pic>
      <p:sp>
        <p:nvSpPr>
          <p:cNvPr id="14" name="Text 9"/>
          <p:cNvSpPr/>
          <p:nvPr/>
        </p:nvSpPr>
        <p:spPr>
          <a:xfrm>
            <a:off x="6464808" y="2505456"/>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Negativa de carga do processo fora da repartição.</a:t>
            </a:r>
            <a:endParaRPr lang="pt-BR" sz="1400" noProof="0" dirty="0"/>
          </a:p>
        </p:txBody>
      </p:sp>
      <p:sp>
        <p:nvSpPr>
          <p:cNvPr id="15" name="Shape 10"/>
          <p:cNvSpPr/>
          <p:nvPr/>
        </p:nvSpPr>
        <p:spPr>
          <a:xfrm>
            <a:off x="566928" y="3255264"/>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16" name="Shape 11"/>
          <p:cNvSpPr/>
          <p:nvPr/>
        </p:nvSpPr>
        <p:spPr>
          <a:xfrm>
            <a:off x="804672" y="3474720"/>
            <a:ext cx="420624" cy="420624"/>
          </a:xfrm>
          <a:prstGeom prst="ellipse">
            <a:avLst/>
          </a:prstGeom>
          <a:solidFill>
            <a:srgbClr val="901F4D"/>
          </a:solidFill>
          <a:ln/>
        </p:spPr>
        <p:txBody>
          <a:bodyPr/>
          <a:lstStyle/>
          <a:p>
            <a:endParaRPr lang="pt-BR" sz="1400" noProof="0" dirty="0"/>
          </a:p>
        </p:txBody>
      </p:sp>
      <p:pic>
        <p:nvPicPr>
          <p:cNvPr id="17" name="Image 3" descr="icons/users_w.png"/>
          <p:cNvPicPr>
            <a:picLocks noChangeAspect="1"/>
          </p:cNvPicPr>
          <p:nvPr/>
        </p:nvPicPr>
        <p:blipFill>
          <a:blip r:embed="rId5"/>
          <a:stretch>
            <a:fillRect/>
          </a:stretch>
        </p:blipFill>
        <p:spPr>
          <a:xfrm>
            <a:off x="909828" y="3579876"/>
            <a:ext cx="210312" cy="210312"/>
          </a:xfrm>
          <a:prstGeom prst="rect">
            <a:avLst/>
          </a:prstGeom>
        </p:spPr>
      </p:pic>
      <p:sp>
        <p:nvSpPr>
          <p:cNvPr id="18" name="Text 12"/>
          <p:cNvSpPr/>
          <p:nvPr/>
        </p:nvSpPr>
        <p:spPr>
          <a:xfrm>
            <a:off x="804672" y="4023360"/>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Comissão constituída por servidores de nível hierárquico inferior ao acusado.</a:t>
            </a:r>
            <a:endParaRPr lang="pt-BR" sz="1400" noProof="0" dirty="0"/>
          </a:p>
        </p:txBody>
      </p:sp>
      <p:sp>
        <p:nvSpPr>
          <p:cNvPr id="19" name="Shape 13"/>
          <p:cNvSpPr/>
          <p:nvPr/>
        </p:nvSpPr>
        <p:spPr>
          <a:xfrm>
            <a:off x="6227064" y="3255264"/>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20" name="Shape 14"/>
          <p:cNvSpPr/>
          <p:nvPr/>
        </p:nvSpPr>
        <p:spPr>
          <a:xfrm>
            <a:off x="6464808" y="3474720"/>
            <a:ext cx="420624" cy="420624"/>
          </a:xfrm>
          <a:prstGeom prst="ellipse">
            <a:avLst/>
          </a:prstGeom>
          <a:solidFill>
            <a:srgbClr val="C21819"/>
          </a:solidFill>
          <a:ln/>
        </p:spPr>
        <p:txBody>
          <a:bodyPr/>
          <a:lstStyle/>
          <a:p>
            <a:endParaRPr lang="pt-BR" sz="1400" noProof="0" dirty="0"/>
          </a:p>
        </p:txBody>
      </p:sp>
      <p:pic>
        <p:nvPicPr>
          <p:cNvPr id="21" name="Image 4" descr="icons/usershield_w.png"/>
          <p:cNvPicPr>
            <a:picLocks noChangeAspect="1"/>
          </p:cNvPicPr>
          <p:nvPr/>
        </p:nvPicPr>
        <p:blipFill>
          <a:blip r:embed="rId6"/>
          <a:stretch>
            <a:fillRect/>
          </a:stretch>
        </p:blipFill>
        <p:spPr>
          <a:xfrm>
            <a:off x="6569964" y="3579876"/>
            <a:ext cx="210312" cy="210312"/>
          </a:xfrm>
          <a:prstGeom prst="rect">
            <a:avLst/>
          </a:prstGeom>
        </p:spPr>
      </p:pic>
      <p:sp>
        <p:nvSpPr>
          <p:cNvPr id="22" name="Text 15"/>
          <p:cNvSpPr/>
          <p:nvPr/>
        </p:nvSpPr>
        <p:spPr>
          <a:xfrm>
            <a:off x="6464808" y="4023360"/>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Ausência de defensor durante todo o PAD.</a:t>
            </a:r>
            <a:endParaRPr lang="pt-BR" sz="1400" noProof="0" dirty="0"/>
          </a:p>
        </p:txBody>
      </p:sp>
      <p:sp>
        <p:nvSpPr>
          <p:cNvPr id="23" name="Shape 16"/>
          <p:cNvSpPr/>
          <p:nvPr/>
        </p:nvSpPr>
        <p:spPr>
          <a:xfrm>
            <a:off x="566928" y="4773168"/>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24" name="Shape 17"/>
          <p:cNvSpPr/>
          <p:nvPr/>
        </p:nvSpPr>
        <p:spPr>
          <a:xfrm>
            <a:off x="804672" y="4992624"/>
            <a:ext cx="420624" cy="420624"/>
          </a:xfrm>
          <a:prstGeom prst="ellipse">
            <a:avLst/>
          </a:prstGeom>
          <a:solidFill>
            <a:srgbClr val="1B2260"/>
          </a:solidFill>
          <a:ln/>
        </p:spPr>
        <p:txBody>
          <a:bodyPr/>
          <a:lstStyle/>
          <a:p>
            <a:endParaRPr lang="pt-BR" sz="1400" noProof="0" dirty="0"/>
          </a:p>
        </p:txBody>
      </p:sp>
      <p:pic>
        <p:nvPicPr>
          <p:cNvPr id="25" name="Image 5" descr="icons/bell_w.png"/>
          <p:cNvPicPr>
            <a:picLocks noChangeAspect="1"/>
          </p:cNvPicPr>
          <p:nvPr/>
        </p:nvPicPr>
        <p:blipFill>
          <a:blip r:embed="rId7"/>
          <a:stretch>
            <a:fillRect/>
          </a:stretch>
        </p:blipFill>
        <p:spPr>
          <a:xfrm>
            <a:off x="909828" y="5097780"/>
            <a:ext cx="210312" cy="210312"/>
          </a:xfrm>
          <a:prstGeom prst="rect">
            <a:avLst/>
          </a:prstGeom>
        </p:spPr>
      </p:pic>
      <p:sp>
        <p:nvSpPr>
          <p:cNvPr id="26" name="Text 18"/>
          <p:cNvSpPr/>
          <p:nvPr/>
        </p:nvSpPr>
        <p:spPr>
          <a:xfrm>
            <a:off x="804672" y="5541264"/>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Ausência de notificação do relatório final.</a:t>
            </a:r>
            <a:endParaRPr lang="pt-BR" sz="1400" noProof="0" dirty="0"/>
          </a:p>
        </p:txBody>
      </p:sp>
      <p:sp>
        <p:nvSpPr>
          <p:cNvPr id="27" name="Shape 19"/>
          <p:cNvSpPr/>
          <p:nvPr/>
        </p:nvSpPr>
        <p:spPr>
          <a:xfrm>
            <a:off x="6227064" y="4773168"/>
            <a:ext cx="5404104" cy="1261872"/>
          </a:xfrm>
          <a:prstGeom prst="roundRect">
            <a:avLst>
              <a:gd name="adj" fmla="val 6522"/>
            </a:avLst>
          </a:prstGeom>
          <a:solidFill>
            <a:srgbClr val="F1F2F8"/>
          </a:solidFill>
          <a:ln w="9525">
            <a:solidFill>
              <a:srgbClr val="D8DAE8"/>
            </a:solidFill>
            <a:prstDash val="solid"/>
          </a:ln>
        </p:spPr>
        <p:txBody>
          <a:bodyPr/>
          <a:lstStyle/>
          <a:p>
            <a:endParaRPr lang="pt-BR" sz="1400" noProof="0" dirty="0"/>
          </a:p>
        </p:txBody>
      </p:sp>
      <p:sp>
        <p:nvSpPr>
          <p:cNvPr id="28" name="Shape 20"/>
          <p:cNvSpPr/>
          <p:nvPr/>
        </p:nvSpPr>
        <p:spPr>
          <a:xfrm>
            <a:off x="6464808" y="4992624"/>
            <a:ext cx="420624" cy="420624"/>
          </a:xfrm>
          <a:prstGeom prst="ellipse">
            <a:avLst/>
          </a:prstGeom>
          <a:solidFill>
            <a:srgbClr val="6C7093"/>
          </a:solidFill>
          <a:ln/>
        </p:spPr>
        <p:txBody>
          <a:bodyPr/>
          <a:lstStyle/>
          <a:p>
            <a:endParaRPr lang="pt-BR" sz="1400" noProof="0" dirty="0"/>
          </a:p>
        </p:txBody>
      </p:sp>
      <p:pic>
        <p:nvPicPr>
          <p:cNvPr id="29" name="Image 6" descr="icons/exchange_w.png"/>
          <p:cNvPicPr>
            <a:picLocks noChangeAspect="1"/>
          </p:cNvPicPr>
          <p:nvPr/>
        </p:nvPicPr>
        <p:blipFill>
          <a:blip r:embed="rId8"/>
          <a:stretch>
            <a:fillRect/>
          </a:stretch>
        </p:blipFill>
        <p:spPr>
          <a:xfrm>
            <a:off x="6569964" y="5097780"/>
            <a:ext cx="210312" cy="210312"/>
          </a:xfrm>
          <a:prstGeom prst="rect">
            <a:avLst/>
          </a:prstGeom>
        </p:spPr>
      </p:pic>
      <p:sp>
        <p:nvSpPr>
          <p:cNvPr id="30" name="Text 21"/>
          <p:cNvSpPr/>
          <p:nvPr/>
        </p:nvSpPr>
        <p:spPr>
          <a:xfrm>
            <a:off x="6464808" y="5541264"/>
            <a:ext cx="4946904" cy="3657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Impossibilidade de utilização de prova emprestada.</a:t>
            </a:r>
            <a:endParaRPr lang="pt-BR" sz="1400" noProof="0" dirty="0"/>
          </a:p>
        </p:txBody>
      </p:sp>
      <p:pic>
        <p:nvPicPr>
          <p:cNvPr id="32" name="Imagem 31">
            <a:extLst>
              <a:ext uri="{FF2B5EF4-FFF2-40B4-BE49-F238E27FC236}">
                <a16:creationId xmlns:a16="http://schemas.microsoft.com/office/drawing/2014/main" id="{7B9DFB31-F6C9-682B-233C-A58BF2C96F2C}"/>
              </a:ext>
            </a:extLst>
          </p:cNvPr>
          <p:cNvPicPr>
            <a:picLocks noChangeAspect="1"/>
          </p:cNvPicPr>
          <p:nvPr/>
        </p:nvPicPr>
        <p:blipFill rotWithShape="1">
          <a:blip r:embed="rId9">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4" name="Imagem 33">
            <a:extLst>
              <a:ext uri="{FF2B5EF4-FFF2-40B4-BE49-F238E27FC236}">
                <a16:creationId xmlns:a16="http://schemas.microsoft.com/office/drawing/2014/main" id="{47C19A3C-F775-3DBF-1CBB-9949891F7E8B}"/>
              </a:ext>
            </a:extLst>
          </p:cNvPr>
          <p:cNvPicPr>
            <a:picLocks noChangeAspect="1"/>
          </p:cNvPicPr>
          <p:nvPr/>
        </p:nvPicPr>
        <p:blipFill rotWithShape="1">
          <a:blip r:embed="rId9">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6" name="Imagem 35">
            <a:extLst>
              <a:ext uri="{FF2B5EF4-FFF2-40B4-BE49-F238E27FC236}">
                <a16:creationId xmlns:a16="http://schemas.microsoft.com/office/drawing/2014/main" id="{4D8D5C13-6C05-7899-D95E-0F168AE95BE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94FEC4B-2528-E236-8047-B66DE1C4146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FE6F29C0-EFA9-6990-A4DC-A2E9D6BAB201}"/>
              </a:ext>
            </a:extLst>
          </p:cNvPr>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NULIDADES</a:t>
            </a:r>
            <a:endParaRPr lang="pt-BR" sz="1050" noProof="0" dirty="0"/>
          </a:p>
        </p:txBody>
      </p:sp>
      <p:sp>
        <p:nvSpPr>
          <p:cNvPr id="3" name="Text 1">
            <a:extLst>
              <a:ext uri="{FF2B5EF4-FFF2-40B4-BE49-F238E27FC236}">
                <a16:creationId xmlns:a16="http://schemas.microsoft.com/office/drawing/2014/main" id="{5DD743FA-9AEE-8BF8-EA68-812B6ACB2EDF}"/>
              </a:ext>
            </a:extLst>
          </p:cNvPr>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Causas de nulidade na Resolução N. TC-302/2026</a:t>
            </a:r>
            <a:endParaRPr lang="pt-BR" sz="2900" noProof="0" dirty="0"/>
          </a:p>
        </p:txBody>
      </p:sp>
      <p:sp>
        <p:nvSpPr>
          <p:cNvPr id="5" name="Text 2">
            <a:extLst>
              <a:ext uri="{FF2B5EF4-FFF2-40B4-BE49-F238E27FC236}">
                <a16:creationId xmlns:a16="http://schemas.microsoft.com/office/drawing/2014/main" id="{569B1784-F80B-AB0F-C274-3F4613F30A84}"/>
              </a:ext>
            </a:extLst>
          </p:cNvPr>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a:extLst>
              <a:ext uri="{FF2B5EF4-FFF2-40B4-BE49-F238E27FC236}">
                <a16:creationId xmlns:a16="http://schemas.microsoft.com/office/drawing/2014/main" id="{A34F1994-7CD2-EA4B-EC52-20C350408D40}"/>
              </a:ext>
            </a:extLst>
          </p:cNvPr>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96</a:t>
            </a:r>
            <a:endParaRPr lang="pt-BR" sz="900" noProof="0" dirty="0"/>
          </a:p>
        </p:txBody>
      </p:sp>
      <p:pic>
        <p:nvPicPr>
          <p:cNvPr id="9" name="Image 1" descr="icons/target_w.png">
            <a:extLst>
              <a:ext uri="{FF2B5EF4-FFF2-40B4-BE49-F238E27FC236}">
                <a16:creationId xmlns:a16="http://schemas.microsoft.com/office/drawing/2014/main" id="{17A7BB22-0A41-BF66-987E-4E3DBCE9AF86}"/>
              </a:ext>
            </a:extLst>
          </p:cNvPr>
          <p:cNvPicPr>
            <a:picLocks noChangeAspect="1"/>
          </p:cNvPicPr>
          <p:nvPr/>
        </p:nvPicPr>
        <p:blipFill>
          <a:blip r:embed="rId3"/>
          <a:stretch>
            <a:fillRect/>
          </a:stretch>
        </p:blipFill>
        <p:spPr>
          <a:xfrm>
            <a:off x="909828" y="2061972"/>
            <a:ext cx="210312" cy="210312"/>
          </a:xfrm>
          <a:prstGeom prst="rect">
            <a:avLst/>
          </a:prstGeom>
        </p:spPr>
      </p:pic>
      <p:pic>
        <p:nvPicPr>
          <p:cNvPr id="17" name="Image 3" descr="icons/users_w.png">
            <a:extLst>
              <a:ext uri="{FF2B5EF4-FFF2-40B4-BE49-F238E27FC236}">
                <a16:creationId xmlns:a16="http://schemas.microsoft.com/office/drawing/2014/main" id="{0747FABC-B383-C0BE-5964-D1EFE7C24435}"/>
              </a:ext>
            </a:extLst>
          </p:cNvPr>
          <p:cNvPicPr>
            <a:picLocks noChangeAspect="1"/>
          </p:cNvPicPr>
          <p:nvPr/>
        </p:nvPicPr>
        <p:blipFill>
          <a:blip r:embed="rId4"/>
          <a:stretch>
            <a:fillRect/>
          </a:stretch>
        </p:blipFill>
        <p:spPr>
          <a:xfrm>
            <a:off x="909828" y="3579876"/>
            <a:ext cx="210312" cy="210312"/>
          </a:xfrm>
          <a:prstGeom prst="rect">
            <a:avLst/>
          </a:prstGeom>
        </p:spPr>
      </p:pic>
      <p:sp>
        <p:nvSpPr>
          <p:cNvPr id="18" name="Text 12">
            <a:extLst>
              <a:ext uri="{FF2B5EF4-FFF2-40B4-BE49-F238E27FC236}">
                <a16:creationId xmlns:a16="http://schemas.microsoft.com/office/drawing/2014/main" id="{B61BD00B-07FD-7637-90F6-D514A93632BA}"/>
              </a:ext>
            </a:extLst>
          </p:cNvPr>
          <p:cNvSpPr/>
          <p:nvPr/>
        </p:nvSpPr>
        <p:spPr>
          <a:xfrm>
            <a:off x="804672" y="4023360"/>
            <a:ext cx="4946904" cy="365760"/>
          </a:xfrm>
          <a:prstGeom prst="rect">
            <a:avLst/>
          </a:prstGeom>
          <a:noFill/>
          <a:ln/>
        </p:spPr>
        <p:txBody>
          <a:bodyPr wrap="square" lIns="0" tIns="0" rIns="0" bIns="0" rtlCol="0" anchor="t"/>
          <a:lstStyle/>
          <a:p>
            <a:pPr marL="0" indent="0">
              <a:buNone/>
            </a:pPr>
            <a:endParaRPr lang="pt-BR" sz="1400" noProof="0" dirty="0"/>
          </a:p>
        </p:txBody>
      </p:sp>
      <p:pic>
        <p:nvPicPr>
          <p:cNvPr id="25" name="Image 5" descr="icons/bell_w.png">
            <a:extLst>
              <a:ext uri="{FF2B5EF4-FFF2-40B4-BE49-F238E27FC236}">
                <a16:creationId xmlns:a16="http://schemas.microsoft.com/office/drawing/2014/main" id="{507D1867-233B-605D-AF1E-EA582110A996}"/>
              </a:ext>
            </a:extLst>
          </p:cNvPr>
          <p:cNvPicPr>
            <a:picLocks noChangeAspect="1"/>
          </p:cNvPicPr>
          <p:nvPr/>
        </p:nvPicPr>
        <p:blipFill>
          <a:blip r:embed="rId5"/>
          <a:stretch>
            <a:fillRect/>
          </a:stretch>
        </p:blipFill>
        <p:spPr>
          <a:xfrm>
            <a:off x="909828" y="5097780"/>
            <a:ext cx="210312" cy="210312"/>
          </a:xfrm>
          <a:prstGeom prst="rect">
            <a:avLst/>
          </a:prstGeom>
        </p:spPr>
      </p:pic>
      <p:sp>
        <p:nvSpPr>
          <p:cNvPr id="26" name="Text 18">
            <a:extLst>
              <a:ext uri="{FF2B5EF4-FFF2-40B4-BE49-F238E27FC236}">
                <a16:creationId xmlns:a16="http://schemas.microsoft.com/office/drawing/2014/main" id="{64866E00-0E62-F613-B05C-BEF85707311A}"/>
              </a:ext>
            </a:extLst>
          </p:cNvPr>
          <p:cNvSpPr/>
          <p:nvPr/>
        </p:nvSpPr>
        <p:spPr>
          <a:xfrm>
            <a:off x="804672" y="5541264"/>
            <a:ext cx="4946904" cy="365760"/>
          </a:xfrm>
          <a:prstGeom prst="rect">
            <a:avLst/>
          </a:prstGeom>
          <a:noFill/>
          <a:ln/>
        </p:spPr>
        <p:txBody>
          <a:bodyPr wrap="square" lIns="0" tIns="0" rIns="0" bIns="0" rtlCol="0" anchor="t"/>
          <a:lstStyle/>
          <a:p>
            <a:pPr marL="0" indent="0">
              <a:buNone/>
            </a:pPr>
            <a:endParaRPr lang="pt-BR" sz="1400" noProof="0" dirty="0"/>
          </a:p>
        </p:txBody>
      </p:sp>
      <p:sp>
        <p:nvSpPr>
          <p:cNvPr id="27" name="Shape 19">
            <a:extLst>
              <a:ext uri="{FF2B5EF4-FFF2-40B4-BE49-F238E27FC236}">
                <a16:creationId xmlns:a16="http://schemas.microsoft.com/office/drawing/2014/main" id="{9F434663-AFB6-CA27-19EE-8548F0B0DDE0}"/>
              </a:ext>
            </a:extLst>
          </p:cNvPr>
          <p:cNvSpPr/>
          <p:nvPr/>
        </p:nvSpPr>
        <p:spPr>
          <a:xfrm>
            <a:off x="543352" y="1421517"/>
            <a:ext cx="11105295" cy="4527030"/>
          </a:xfrm>
          <a:prstGeom prst="roundRect">
            <a:avLst>
              <a:gd name="adj" fmla="val 6522"/>
            </a:avLst>
          </a:prstGeom>
          <a:solidFill>
            <a:srgbClr val="F1F2F8"/>
          </a:solidFill>
          <a:ln w="9525">
            <a:solidFill>
              <a:srgbClr val="D8DAE8"/>
            </a:solidFill>
            <a:prstDash val="solid"/>
          </a:ln>
        </p:spPr>
        <p:txBody>
          <a:bodyPr/>
          <a:lstStyle/>
          <a:p>
            <a:r>
              <a:rPr lang="pt-BR" sz="1400" dirty="0">
                <a:solidFill>
                  <a:srgbClr val="23264A"/>
                </a:solidFill>
                <a:latin typeface="Calibri" pitchFamily="34" charset="0"/>
                <a:ea typeface="Calibri" pitchFamily="34" charset="-122"/>
                <a:cs typeface="Calibri" pitchFamily="34" charset="-120"/>
              </a:rPr>
              <a:t>Art. 231. Consideram-se causas de nulidade, </a:t>
            </a:r>
            <a:r>
              <a:rPr lang="pt-BR" sz="1400" b="1" u="sng" dirty="0">
                <a:solidFill>
                  <a:srgbClr val="23264A"/>
                </a:solidFill>
                <a:latin typeface="Calibri" pitchFamily="34" charset="0"/>
                <a:ea typeface="Calibri" pitchFamily="34" charset="-122"/>
                <a:cs typeface="Calibri" pitchFamily="34" charset="-120"/>
              </a:rPr>
              <a:t>dentre outras</a:t>
            </a:r>
            <a:r>
              <a:rPr lang="pt-BR" sz="1400" dirty="0">
                <a:solidFill>
                  <a:srgbClr val="23264A"/>
                </a:solidFill>
                <a:latin typeface="Calibri" pitchFamily="34" charset="0"/>
                <a:ea typeface="Calibri" pitchFamily="34" charset="-122"/>
                <a:cs typeface="Calibri" pitchFamily="34" charset="-120"/>
              </a:rPr>
              <a:t>:</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I - a instauração do processo disciplinar por autoridade incompetente;</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II - a ausência de notificação prévia ou de citação válida do acusado;</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III - a negativa de acesso aos autos ao acusado ou seu defensor;</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IV - a inobservância, por parte da comissão, dos prazos para o exercício do contraditório e da ampla defesa;</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V - a inobservância das hipóteses de impedimento ou suspeição;</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VI - a obtenção de prova por meios ilícitos; e</a:t>
            </a:r>
            <a:br>
              <a:rPr lang="pt-BR" sz="1400" dirty="0">
                <a:solidFill>
                  <a:srgbClr val="23264A"/>
                </a:solidFill>
                <a:latin typeface="Calibri" pitchFamily="34" charset="0"/>
                <a:ea typeface="Calibri" pitchFamily="34" charset="-122"/>
                <a:cs typeface="Calibri" pitchFamily="34" charset="-120"/>
              </a:rPr>
            </a:b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VII - a ausência de motivação nos atos decisórios que:</a:t>
            </a: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a) neguem, limitem ou afetem o direito de defesa do processado;</a:t>
            </a: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b) imponham ou agravem deveres, encargos ou sanções;</a:t>
            </a: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c) decidam pedido de reconsideração, recurso ou revisão;</a:t>
            </a: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d) decorram de reexame de ofício; ou</a:t>
            </a:r>
            <a:br>
              <a:rPr lang="pt-BR" sz="1400" dirty="0">
                <a:solidFill>
                  <a:srgbClr val="23264A"/>
                </a:solidFill>
                <a:latin typeface="Calibri" pitchFamily="34" charset="0"/>
                <a:ea typeface="Calibri" pitchFamily="34" charset="-122"/>
                <a:cs typeface="Calibri" pitchFamily="34" charset="-120"/>
              </a:rPr>
            </a:br>
            <a:r>
              <a:rPr lang="pt-BR" sz="1400" dirty="0">
                <a:solidFill>
                  <a:srgbClr val="23264A"/>
                </a:solidFill>
                <a:latin typeface="Calibri" pitchFamily="34" charset="0"/>
                <a:ea typeface="Calibri" pitchFamily="34" charset="-122"/>
                <a:cs typeface="Calibri" pitchFamily="34" charset="-120"/>
              </a:rPr>
              <a:t>e) importem anulação, revogação, suspensão ou convalidação de ato administrativo.</a:t>
            </a:r>
            <a:br>
              <a:rPr lang="pt-BR" sz="1400" dirty="0"/>
            </a:br>
            <a:endParaRPr lang="pt-BR" sz="1400" noProof="0" dirty="0"/>
          </a:p>
        </p:txBody>
      </p:sp>
      <p:pic>
        <p:nvPicPr>
          <p:cNvPr id="32" name="Imagem 31">
            <a:extLst>
              <a:ext uri="{FF2B5EF4-FFF2-40B4-BE49-F238E27FC236}">
                <a16:creationId xmlns:a16="http://schemas.microsoft.com/office/drawing/2014/main" id="{7266DF95-F532-DCC5-55A2-509965A15D25}"/>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34" name="Imagem 33">
            <a:extLst>
              <a:ext uri="{FF2B5EF4-FFF2-40B4-BE49-F238E27FC236}">
                <a16:creationId xmlns:a16="http://schemas.microsoft.com/office/drawing/2014/main" id="{CAB93115-1649-C607-7984-92C97FB0C05D}"/>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36" name="Imagem 35">
            <a:extLst>
              <a:ext uri="{FF2B5EF4-FFF2-40B4-BE49-F238E27FC236}">
                <a16:creationId xmlns:a16="http://schemas.microsoft.com/office/drawing/2014/main" id="{A8C45A6B-89C1-2F20-913B-492941D63AE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
        <p:nvSpPr>
          <p:cNvPr id="31" name="Shape 8">
            <a:extLst>
              <a:ext uri="{FF2B5EF4-FFF2-40B4-BE49-F238E27FC236}">
                <a16:creationId xmlns:a16="http://schemas.microsoft.com/office/drawing/2014/main" id="{F7F79120-DE0E-94A4-2A51-B9EEABB04FD5}"/>
              </a:ext>
            </a:extLst>
          </p:cNvPr>
          <p:cNvSpPr/>
          <p:nvPr/>
        </p:nvSpPr>
        <p:spPr>
          <a:xfrm>
            <a:off x="10515600" y="1670176"/>
            <a:ext cx="576760" cy="602107"/>
          </a:xfrm>
          <a:prstGeom prst="ellipse">
            <a:avLst/>
          </a:prstGeom>
          <a:solidFill>
            <a:srgbClr val="E7A71F"/>
          </a:solidFill>
          <a:ln/>
        </p:spPr>
        <p:txBody>
          <a:bodyPr/>
          <a:lstStyle/>
          <a:p>
            <a:endParaRPr lang="pt-BR" sz="1400" noProof="0" dirty="0"/>
          </a:p>
        </p:txBody>
      </p:sp>
      <p:pic>
        <p:nvPicPr>
          <p:cNvPr id="35" name="Image 2" descr="icons/folder_w.png">
            <a:extLst>
              <a:ext uri="{FF2B5EF4-FFF2-40B4-BE49-F238E27FC236}">
                <a16:creationId xmlns:a16="http://schemas.microsoft.com/office/drawing/2014/main" id="{690732AB-C266-BE95-56CB-687AF0A8FB24}"/>
              </a:ext>
            </a:extLst>
          </p:cNvPr>
          <p:cNvPicPr>
            <a:picLocks noChangeAspect="1"/>
          </p:cNvPicPr>
          <p:nvPr/>
        </p:nvPicPr>
        <p:blipFill>
          <a:blip r:embed="rId8"/>
          <a:stretch>
            <a:fillRect/>
          </a:stretch>
        </p:blipFill>
        <p:spPr>
          <a:xfrm>
            <a:off x="10657661" y="1824910"/>
            <a:ext cx="292637" cy="292637"/>
          </a:xfrm>
          <a:prstGeom prst="rect">
            <a:avLst/>
          </a:prstGeom>
        </p:spPr>
      </p:pic>
    </p:spTree>
    <p:extLst>
      <p:ext uri="{BB962C8B-B14F-4D97-AF65-F5344CB8AC3E}">
        <p14:creationId xmlns:p14="http://schemas.microsoft.com/office/powerpoint/2010/main" val="170076109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 8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PUBLICIDADE DO PROCESSO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900" b="1" noProof="0" dirty="0">
                <a:solidFill>
                  <a:srgbClr val="26348C"/>
                </a:solidFill>
                <a:latin typeface="Arial" pitchFamily="34" charset="0"/>
                <a:ea typeface="Arial" pitchFamily="34" charset="-122"/>
                <a:cs typeface="Arial" pitchFamily="34" charset="-120"/>
              </a:rPr>
              <a:t>Lei n. 12.527/2011 (LAI)</a:t>
            </a:r>
            <a:endParaRPr lang="pt-BR" sz="29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97</a:t>
            </a:r>
            <a:endParaRPr lang="pt-BR" sz="900" noProof="0" dirty="0"/>
          </a:p>
        </p:txBody>
      </p:sp>
      <p:sp>
        <p:nvSpPr>
          <p:cNvPr id="7" name="Shape 4"/>
          <p:cNvSpPr/>
          <p:nvPr/>
        </p:nvSpPr>
        <p:spPr>
          <a:xfrm>
            <a:off x="566928" y="1737360"/>
            <a:ext cx="11064240" cy="3931920"/>
          </a:xfrm>
          <a:prstGeom prst="roundRect">
            <a:avLst>
              <a:gd name="adj" fmla="val 2326"/>
            </a:avLst>
          </a:prstGeom>
          <a:solidFill>
            <a:srgbClr val="F1F2F8"/>
          </a:solidFill>
          <a:ln w="9525">
            <a:solidFill>
              <a:srgbClr val="D8DAE8"/>
            </a:solidFill>
            <a:prstDash val="solid"/>
          </a:ln>
        </p:spPr>
        <p:txBody>
          <a:bodyPr/>
          <a:lstStyle/>
          <a:p>
            <a:endParaRPr lang="pt-BR" sz="1400" noProof="0" dirty="0"/>
          </a:p>
        </p:txBody>
      </p:sp>
      <p:sp>
        <p:nvSpPr>
          <p:cNvPr id="8" name="Shape 5"/>
          <p:cNvSpPr/>
          <p:nvPr/>
        </p:nvSpPr>
        <p:spPr>
          <a:xfrm>
            <a:off x="841248" y="1993392"/>
            <a:ext cx="457200" cy="457200"/>
          </a:xfrm>
          <a:prstGeom prst="ellipse">
            <a:avLst/>
          </a:prstGeom>
          <a:solidFill>
            <a:srgbClr val="E7A71F"/>
          </a:solidFill>
          <a:ln/>
        </p:spPr>
        <p:txBody>
          <a:bodyPr/>
          <a:lstStyle/>
          <a:p>
            <a:endParaRPr lang="pt-BR" sz="1400" noProof="0" dirty="0"/>
          </a:p>
        </p:txBody>
      </p:sp>
      <p:sp>
        <p:nvSpPr>
          <p:cNvPr id="9" name="Text 6"/>
          <p:cNvSpPr/>
          <p:nvPr/>
        </p:nvSpPr>
        <p:spPr>
          <a:xfrm>
            <a:off x="841248" y="1993392"/>
            <a:ext cx="457200" cy="457200"/>
          </a:xfrm>
          <a:prstGeom prst="rect">
            <a:avLst/>
          </a:prstGeom>
          <a:noFill/>
          <a:ln/>
        </p:spPr>
        <p:txBody>
          <a:bodyPr wrap="square" lIns="0" tIns="0" rIns="0" bIns="0" rtlCol="0" anchor="ctr"/>
          <a:lstStyle/>
          <a:p>
            <a:pPr marL="0" indent="0" algn="ctr">
              <a:buNone/>
            </a:pPr>
            <a:r>
              <a:rPr lang="pt-BR" sz="1400" b="1" noProof="0" dirty="0">
                <a:solidFill>
                  <a:srgbClr val="FFFFFF"/>
                </a:solidFill>
                <a:latin typeface="Arial" pitchFamily="34" charset="0"/>
                <a:ea typeface="Arial" pitchFamily="34" charset="-122"/>
                <a:cs typeface="Arial" pitchFamily="34" charset="-120"/>
              </a:rPr>
              <a:t>§</a:t>
            </a:r>
            <a:endParaRPr lang="pt-BR" sz="1400" noProof="0" dirty="0"/>
          </a:p>
        </p:txBody>
      </p:sp>
      <p:sp>
        <p:nvSpPr>
          <p:cNvPr id="10" name="Text 7"/>
          <p:cNvSpPr/>
          <p:nvPr/>
        </p:nvSpPr>
        <p:spPr>
          <a:xfrm>
            <a:off x="1463040" y="2011680"/>
            <a:ext cx="9875520" cy="457200"/>
          </a:xfrm>
          <a:prstGeom prst="rect">
            <a:avLst/>
          </a:prstGeom>
          <a:noFill/>
          <a:ln/>
        </p:spPr>
        <p:txBody>
          <a:bodyPr wrap="square" lIns="0" tIns="0" rIns="0" bIns="0" rtlCol="0" anchor="ctr"/>
          <a:lstStyle/>
          <a:p>
            <a:pPr marL="0" indent="0">
              <a:buNone/>
            </a:pPr>
            <a:r>
              <a:rPr lang="pt-BR" sz="1400" b="1" noProof="0" dirty="0">
                <a:solidFill>
                  <a:srgbClr val="26348C"/>
                </a:solidFill>
                <a:latin typeface="Arial" pitchFamily="34" charset="0"/>
                <a:ea typeface="Arial" pitchFamily="34" charset="-122"/>
                <a:cs typeface="Arial" pitchFamily="34" charset="-120"/>
              </a:rPr>
              <a:t>Art. 7° O acesso à informação de que trata esta Lei compreende, entre outros, os direitos de obter: (...)</a:t>
            </a:r>
            <a:endParaRPr lang="pt-BR" sz="1400" noProof="0" dirty="0"/>
          </a:p>
        </p:txBody>
      </p:sp>
      <p:sp>
        <p:nvSpPr>
          <p:cNvPr id="11" name="Text 8"/>
          <p:cNvSpPr/>
          <p:nvPr/>
        </p:nvSpPr>
        <p:spPr>
          <a:xfrm>
            <a:off x="896112" y="2578608"/>
            <a:ext cx="10405872" cy="2907792"/>
          </a:xfrm>
          <a:prstGeom prst="rect">
            <a:avLst/>
          </a:prstGeom>
          <a:noFill/>
          <a:ln/>
        </p:spPr>
        <p:txBody>
          <a:bodyPr wrap="square" lIns="0" tIns="0" rIns="0" bIns="0" rtlCol="0" anchor="t"/>
          <a:lstStyle/>
          <a:p>
            <a:pPr marL="0" indent="0">
              <a:buNone/>
            </a:pPr>
            <a:r>
              <a:rPr lang="pt-BR" sz="1400" i="1" noProof="0" dirty="0">
                <a:solidFill>
                  <a:srgbClr val="23264A"/>
                </a:solidFill>
                <a:latin typeface="Calibri" pitchFamily="34" charset="0"/>
                <a:ea typeface="Calibri" pitchFamily="34" charset="-122"/>
                <a:cs typeface="Calibri" pitchFamily="34" charset="-120"/>
              </a:rPr>
              <a:t>§ 3º O direito de acesso aos documentos ou às informações neles contidas utilizados como fundamento da tomada de decisão e do ato administrativo será assegurado com a edição do ato decisório respectivo.</a:t>
            </a:r>
            <a:endParaRPr lang="pt-BR" sz="1400" noProof="0" dirty="0"/>
          </a:p>
        </p:txBody>
      </p:sp>
      <p:pic>
        <p:nvPicPr>
          <p:cNvPr id="13" name="Imagem 12">
            <a:extLst>
              <a:ext uri="{FF2B5EF4-FFF2-40B4-BE49-F238E27FC236}">
                <a16:creationId xmlns:a16="http://schemas.microsoft.com/office/drawing/2014/main" id="{6D5131C9-DB7F-180C-2A20-D4F11C91061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5" name="Imagem 14">
            <a:extLst>
              <a:ext uri="{FF2B5EF4-FFF2-40B4-BE49-F238E27FC236}">
                <a16:creationId xmlns:a16="http://schemas.microsoft.com/office/drawing/2014/main" id="{0C9495DB-3C5F-47EC-154C-2EDBFCF13D3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7" name="Imagem 16">
            <a:extLst>
              <a:ext uri="{FF2B5EF4-FFF2-40B4-BE49-F238E27FC236}">
                <a16:creationId xmlns:a16="http://schemas.microsoft.com/office/drawing/2014/main" id="{42774E73-913C-6E38-B3DA-78EB7FA7140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 9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PUBLICIDADE DO PROCESSO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pPr marL="0" indent="0">
              <a:buNone/>
            </a:pPr>
            <a:r>
              <a:rPr lang="pt-BR" sz="2200" b="1" noProof="0" dirty="0">
                <a:solidFill>
                  <a:srgbClr val="26348C"/>
                </a:solidFill>
                <a:latin typeface="Arial" pitchFamily="34" charset="0"/>
                <a:ea typeface="Arial" pitchFamily="34" charset="-122"/>
                <a:cs typeface="Arial" pitchFamily="34" charset="-120"/>
              </a:rPr>
              <a:t>Resolução N. TC-302/2026 (arts. </a:t>
            </a:r>
            <a:r>
              <a:rPr lang="pt-BR" sz="2200" b="1" dirty="0">
                <a:solidFill>
                  <a:srgbClr val="26348C"/>
                </a:solidFill>
                <a:latin typeface="Arial" pitchFamily="34" charset="0"/>
                <a:ea typeface="Arial" pitchFamily="34" charset="-122"/>
                <a:cs typeface="Arial" pitchFamily="34" charset="-120"/>
              </a:rPr>
              <a:t>236 a 238</a:t>
            </a:r>
            <a:r>
              <a:rPr lang="pt-BR" sz="2200" b="1" noProof="0" dirty="0">
                <a:solidFill>
                  <a:srgbClr val="26348C"/>
                </a:solidFill>
                <a:latin typeface="Arial" pitchFamily="34" charset="0"/>
                <a:ea typeface="Arial" pitchFamily="34" charset="-122"/>
                <a:cs typeface="Arial" pitchFamily="34" charset="-120"/>
              </a:rPr>
              <a:t>), com fundamento </a:t>
            </a:r>
            <a:r>
              <a:rPr lang="pt-BR" sz="2200" b="1" dirty="0">
                <a:solidFill>
                  <a:srgbClr val="26348C"/>
                </a:solidFill>
                <a:latin typeface="Arial" pitchFamily="34" charset="0"/>
                <a:ea typeface="Arial" pitchFamily="34" charset="-122"/>
                <a:cs typeface="Arial" pitchFamily="34" charset="-120"/>
              </a:rPr>
              <a:t>na </a:t>
            </a:r>
            <a:r>
              <a:rPr lang="pt-BR" sz="2200" b="1" noProof="0" dirty="0">
                <a:solidFill>
                  <a:srgbClr val="26348C"/>
                </a:solidFill>
                <a:latin typeface="Arial" pitchFamily="34" charset="0"/>
                <a:ea typeface="Arial" pitchFamily="34" charset="-122"/>
                <a:cs typeface="Arial" pitchFamily="34" charset="-120"/>
              </a:rPr>
              <a:t>Nota Técnica n. 2418/2023/CGUNE/DICOR/CRG</a:t>
            </a:r>
            <a:endParaRPr lang="pt-BR" sz="2200" noProof="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a:t>
            </a:r>
            <a:r>
              <a:rPr lang="pt-BR" sz="900" dirty="0">
                <a:solidFill>
                  <a:srgbClr val="6C7093"/>
                </a:solidFill>
                <a:latin typeface="Calibri" pitchFamily="34" charset="0"/>
                <a:ea typeface="Calibri" pitchFamily="34" charset="-122"/>
                <a:cs typeface="Calibri" pitchFamily="34" charset="-120"/>
              </a:rPr>
              <a:t>8</a:t>
            </a:r>
            <a:endParaRPr lang="pt-BR" sz="900" noProof="0" dirty="0"/>
          </a:p>
        </p:txBody>
      </p:sp>
      <p:sp>
        <p:nvSpPr>
          <p:cNvPr id="7" name="Shape 4"/>
          <p:cNvSpPr/>
          <p:nvPr/>
        </p:nvSpPr>
        <p:spPr>
          <a:xfrm>
            <a:off x="822960" y="1691180"/>
            <a:ext cx="493776" cy="493776"/>
          </a:xfrm>
          <a:prstGeom prst="ellipse">
            <a:avLst/>
          </a:prstGeom>
          <a:solidFill>
            <a:srgbClr val="26348C"/>
          </a:solidFill>
          <a:ln/>
        </p:spPr>
        <p:txBody>
          <a:bodyPr/>
          <a:lstStyle/>
          <a:p>
            <a:endParaRPr lang="pt-BR" sz="1400" noProof="0" dirty="0"/>
          </a:p>
        </p:txBody>
      </p:sp>
      <p:pic>
        <p:nvPicPr>
          <p:cNvPr id="8" name="Image 1" descr="icons/eye_w.png"/>
          <p:cNvPicPr>
            <a:picLocks noChangeAspect="1"/>
          </p:cNvPicPr>
          <p:nvPr/>
        </p:nvPicPr>
        <p:blipFill>
          <a:blip r:embed="rId3"/>
          <a:stretch>
            <a:fillRect/>
          </a:stretch>
        </p:blipFill>
        <p:spPr>
          <a:xfrm>
            <a:off x="941466" y="1809686"/>
            <a:ext cx="256764" cy="256764"/>
          </a:xfrm>
          <a:prstGeom prst="rect">
            <a:avLst/>
          </a:prstGeom>
        </p:spPr>
      </p:pic>
      <p:sp>
        <p:nvSpPr>
          <p:cNvPr id="9" name="Text 5"/>
          <p:cNvSpPr/>
          <p:nvPr/>
        </p:nvSpPr>
        <p:spPr>
          <a:xfrm>
            <a:off x="1572768" y="1700784"/>
            <a:ext cx="9930384"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Os processos administrativos disciplinares são de acesso restrito enquanto estiverem em curso, mas, uma vez concluídos, passam a ser públicos, resguardadas as informações pessoais e aquelas protegidas por sigilo legal. A íntegra do processo disciplinar não é considerada informação de interesse coletivo ou geral, razão pela qual não se exige a disponibilização dos processos em transparência ativa.</a:t>
            </a:r>
            <a:endParaRPr lang="pt-BR" sz="1400" noProof="0" dirty="0"/>
          </a:p>
        </p:txBody>
      </p:sp>
      <p:sp>
        <p:nvSpPr>
          <p:cNvPr id="10" name="Shape 6"/>
          <p:cNvSpPr/>
          <p:nvPr/>
        </p:nvSpPr>
        <p:spPr>
          <a:xfrm>
            <a:off x="822960" y="3017060"/>
            <a:ext cx="493776" cy="493776"/>
          </a:xfrm>
          <a:prstGeom prst="ellipse">
            <a:avLst/>
          </a:prstGeom>
          <a:solidFill>
            <a:srgbClr val="E7A71F"/>
          </a:solidFill>
          <a:ln/>
        </p:spPr>
        <p:txBody>
          <a:bodyPr/>
          <a:lstStyle/>
          <a:p>
            <a:endParaRPr lang="pt-BR" sz="1400" noProof="0" dirty="0"/>
          </a:p>
        </p:txBody>
      </p:sp>
      <p:pic>
        <p:nvPicPr>
          <p:cNvPr id="11" name="Image 2" descr="icons/folder_w.png"/>
          <p:cNvPicPr>
            <a:picLocks noChangeAspect="1"/>
          </p:cNvPicPr>
          <p:nvPr/>
        </p:nvPicPr>
        <p:blipFill>
          <a:blip r:embed="rId4"/>
          <a:stretch>
            <a:fillRect/>
          </a:stretch>
        </p:blipFill>
        <p:spPr>
          <a:xfrm>
            <a:off x="941466" y="3135566"/>
            <a:ext cx="256764" cy="256764"/>
          </a:xfrm>
          <a:prstGeom prst="rect">
            <a:avLst/>
          </a:prstGeom>
        </p:spPr>
      </p:pic>
      <p:sp>
        <p:nvSpPr>
          <p:cNvPr id="12" name="Text 7"/>
          <p:cNvSpPr/>
          <p:nvPr/>
        </p:nvSpPr>
        <p:spPr>
          <a:xfrm>
            <a:off x="1572768" y="3026664"/>
            <a:ext cx="9930384"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O processo disciplinar concluído poderá ser disponibilizado por meio de versão resumida que contenha seus principais documentos, observado o tratamento das informações protegidas por sigilo legal e as informações pessoais. </a:t>
            </a:r>
            <a:endParaRPr lang="pt-BR" sz="1400" noProof="0" dirty="0"/>
          </a:p>
        </p:txBody>
      </p:sp>
      <p:sp>
        <p:nvSpPr>
          <p:cNvPr id="13" name="Shape 8"/>
          <p:cNvSpPr/>
          <p:nvPr/>
        </p:nvSpPr>
        <p:spPr>
          <a:xfrm>
            <a:off x="822960" y="4342940"/>
            <a:ext cx="493776" cy="493776"/>
          </a:xfrm>
          <a:prstGeom prst="ellipse">
            <a:avLst/>
          </a:prstGeom>
          <a:solidFill>
            <a:srgbClr val="901F4D"/>
          </a:solidFill>
          <a:ln/>
        </p:spPr>
        <p:txBody>
          <a:bodyPr/>
          <a:lstStyle/>
          <a:p>
            <a:endParaRPr lang="pt-BR" sz="1400" noProof="0" dirty="0"/>
          </a:p>
        </p:txBody>
      </p:sp>
      <p:pic>
        <p:nvPicPr>
          <p:cNvPr id="14" name="Image 3" descr="icons/file_w.png"/>
          <p:cNvPicPr>
            <a:picLocks noChangeAspect="1"/>
          </p:cNvPicPr>
          <p:nvPr/>
        </p:nvPicPr>
        <p:blipFill>
          <a:blip r:embed="rId5"/>
          <a:stretch>
            <a:fillRect/>
          </a:stretch>
        </p:blipFill>
        <p:spPr>
          <a:xfrm>
            <a:off x="941466" y="4461446"/>
            <a:ext cx="256764" cy="256764"/>
          </a:xfrm>
          <a:prstGeom prst="rect">
            <a:avLst/>
          </a:prstGeom>
        </p:spPr>
      </p:pic>
      <p:sp>
        <p:nvSpPr>
          <p:cNvPr id="15" name="Text 9"/>
          <p:cNvSpPr/>
          <p:nvPr/>
        </p:nvSpPr>
        <p:spPr>
          <a:xfrm>
            <a:off x="1572768" y="4352544"/>
            <a:ext cx="9930384" cy="105156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É razoável a prática de realizar a disponibilização do PAD encerrado por meio de versão resumida contendo seus principais documentos, dado que se encontra consentânea com as diretrizes dos §§ 2º e 3º do art. 7º da LAI.</a:t>
            </a:r>
            <a:endParaRPr lang="pt-BR" sz="1400" noProof="0" dirty="0"/>
          </a:p>
        </p:txBody>
      </p:sp>
      <p:pic>
        <p:nvPicPr>
          <p:cNvPr id="17" name="Imagem 16">
            <a:extLst>
              <a:ext uri="{FF2B5EF4-FFF2-40B4-BE49-F238E27FC236}">
                <a16:creationId xmlns:a16="http://schemas.microsoft.com/office/drawing/2014/main" id="{6EB55C5B-130C-DAC8-3D2F-F1A0194C6573}"/>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9" name="Imagem 18">
            <a:extLst>
              <a:ext uri="{FF2B5EF4-FFF2-40B4-BE49-F238E27FC236}">
                <a16:creationId xmlns:a16="http://schemas.microsoft.com/office/drawing/2014/main" id="{75E7707A-9B09-8486-6901-8D0A00B70838}"/>
              </a:ext>
            </a:extLst>
          </p:cNvPr>
          <p:cNvPicPr>
            <a:picLocks noChangeAspect="1"/>
          </p:cNvPicPr>
          <p:nvPr/>
        </p:nvPicPr>
        <p:blipFill rotWithShape="1">
          <a:blip r:embed="rId6">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21" name="Imagem 20">
            <a:extLst>
              <a:ext uri="{FF2B5EF4-FFF2-40B4-BE49-F238E27FC236}">
                <a16:creationId xmlns:a16="http://schemas.microsoft.com/office/drawing/2014/main" id="{54AD3C3F-E0EA-BDEB-DE42-5A7C357F32A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 9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47472"/>
            <a:ext cx="8778240" cy="274320"/>
          </a:xfrm>
          <a:prstGeom prst="rect">
            <a:avLst/>
          </a:prstGeom>
          <a:noFill/>
          <a:ln/>
        </p:spPr>
        <p:txBody>
          <a:bodyPr wrap="square" lIns="0" tIns="0" rIns="0" bIns="0" rtlCol="0" anchor="ctr"/>
          <a:lstStyle/>
          <a:p>
            <a:pPr marL="0" indent="0">
              <a:buNone/>
            </a:pPr>
            <a:r>
              <a:rPr lang="pt-BR" sz="1050" b="1" kern="0" spc="200" noProof="0" dirty="0">
                <a:solidFill>
                  <a:srgbClr val="C21819"/>
                </a:solidFill>
                <a:latin typeface="Arial" pitchFamily="34" charset="0"/>
                <a:ea typeface="Arial" pitchFamily="34" charset="-122"/>
                <a:cs typeface="Arial" pitchFamily="34" charset="-120"/>
              </a:rPr>
              <a:t>PUBLICIDADE DO PROCESSO</a:t>
            </a:r>
            <a:endParaRPr lang="pt-BR" sz="1050" noProof="0" dirty="0"/>
          </a:p>
        </p:txBody>
      </p:sp>
      <p:sp>
        <p:nvSpPr>
          <p:cNvPr id="3" name="Text 1"/>
          <p:cNvSpPr/>
          <p:nvPr/>
        </p:nvSpPr>
        <p:spPr>
          <a:xfrm>
            <a:off x="548640" y="566928"/>
            <a:ext cx="10058400" cy="658368"/>
          </a:xfrm>
          <a:prstGeom prst="rect">
            <a:avLst/>
          </a:prstGeom>
          <a:noFill/>
          <a:ln/>
        </p:spPr>
        <p:txBody>
          <a:bodyPr wrap="square" lIns="0" tIns="0" rIns="0" bIns="0" rtlCol="0" anchor="t"/>
          <a:lstStyle/>
          <a:p>
            <a:r>
              <a:rPr lang="pt-BR" sz="2200" b="1" dirty="0">
                <a:solidFill>
                  <a:srgbClr val="26348C"/>
                </a:solidFill>
                <a:latin typeface="Arial" pitchFamily="34" charset="0"/>
                <a:ea typeface="Arial" pitchFamily="34" charset="-122"/>
                <a:cs typeface="Arial" pitchFamily="34" charset="-120"/>
              </a:rPr>
              <a:t>Resolução N. TC-302/2026 (arts. 236 a 238), com fundamento na Nota Técnica n. 2418/2023/CGUNE/DICOR/CRG</a:t>
            </a:r>
            <a:endParaRPr lang="pt-BR" sz="2200" dirty="0"/>
          </a:p>
        </p:txBody>
      </p:sp>
      <p:sp>
        <p:nvSpPr>
          <p:cNvPr id="5" name="Text 2"/>
          <p:cNvSpPr/>
          <p:nvPr/>
        </p:nvSpPr>
        <p:spPr>
          <a:xfrm>
            <a:off x="566928" y="6473952"/>
            <a:ext cx="7772400" cy="237744"/>
          </a:xfrm>
          <a:prstGeom prst="rect">
            <a:avLst/>
          </a:prstGeom>
          <a:noFill/>
          <a:ln/>
        </p:spPr>
        <p:txBody>
          <a:bodyPr wrap="square" lIns="0" tIns="0" rIns="0" bIns="0" rtlCol="0" anchor="ctr"/>
          <a:lstStyle/>
          <a:p>
            <a:pPr marL="0" indent="0">
              <a:buNone/>
            </a:pPr>
            <a:r>
              <a:rPr lang="pt-BR" sz="800" noProof="0" dirty="0">
                <a:solidFill>
                  <a:srgbClr val="6C7093"/>
                </a:solidFill>
                <a:latin typeface="Calibri" pitchFamily="34" charset="0"/>
                <a:ea typeface="Calibri" pitchFamily="34" charset="-122"/>
                <a:cs typeface="Calibri" pitchFamily="34" charset="-120"/>
              </a:rPr>
              <a:t>PAD • Ciclo de Estudos de Controle Público da Administração Municipal</a:t>
            </a:r>
            <a:endParaRPr lang="pt-BR" sz="800" noProof="0" dirty="0"/>
          </a:p>
        </p:txBody>
      </p:sp>
      <p:sp>
        <p:nvSpPr>
          <p:cNvPr id="6" name="Text 3"/>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6C7093"/>
                </a:solidFill>
                <a:latin typeface="Calibri" pitchFamily="34" charset="0"/>
                <a:ea typeface="Calibri" pitchFamily="34" charset="-122"/>
                <a:cs typeface="Calibri" pitchFamily="34" charset="-120"/>
              </a:rPr>
              <a:t>99</a:t>
            </a:r>
            <a:endParaRPr lang="pt-BR" sz="900" noProof="0" dirty="0"/>
          </a:p>
        </p:txBody>
      </p:sp>
      <p:sp>
        <p:nvSpPr>
          <p:cNvPr id="7" name="Shape 4"/>
          <p:cNvSpPr/>
          <p:nvPr/>
        </p:nvSpPr>
        <p:spPr>
          <a:xfrm>
            <a:off x="822960" y="1736900"/>
            <a:ext cx="530352" cy="530352"/>
          </a:xfrm>
          <a:prstGeom prst="ellipse">
            <a:avLst/>
          </a:prstGeom>
          <a:solidFill>
            <a:srgbClr val="26348C"/>
          </a:solidFill>
          <a:ln/>
        </p:spPr>
        <p:txBody>
          <a:bodyPr/>
          <a:lstStyle/>
          <a:p>
            <a:endParaRPr lang="pt-BR" sz="1400" noProof="0" dirty="0"/>
          </a:p>
        </p:txBody>
      </p:sp>
      <p:pic>
        <p:nvPicPr>
          <p:cNvPr id="8" name="Image 1" descr="icons/cliplist_w.png"/>
          <p:cNvPicPr>
            <a:picLocks noChangeAspect="1"/>
          </p:cNvPicPr>
          <p:nvPr/>
        </p:nvPicPr>
        <p:blipFill>
          <a:blip r:embed="rId3"/>
          <a:stretch>
            <a:fillRect/>
          </a:stretch>
        </p:blipFill>
        <p:spPr>
          <a:xfrm>
            <a:off x="950244" y="1864184"/>
            <a:ext cx="275783" cy="275783"/>
          </a:xfrm>
          <a:prstGeom prst="rect">
            <a:avLst/>
          </a:prstGeom>
        </p:spPr>
      </p:pic>
      <p:sp>
        <p:nvSpPr>
          <p:cNvPr id="9" name="Text 5"/>
          <p:cNvSpPr/>
          <p:nvPr/>
        </p:nvSpPr>
        <p:spPr>
          <a:xfrm>
            <a:off x="1609344" y="1746504"/>
            <a:ext cx="9893808" cy="155448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 versão resumida do PAD deverá conter, ao menos: a portaria de instauração do processo, o termo de indiciação, o relatório final da comissão processante, os pareceres que servirem de base para o julgamento, a decisão de julgamento e a decisão em sede de recurso ou pedido de reconsideração, se houver — promovendo o tratamento das informações protegidas por sigilo legal e das informações pessoais.</a:t>
            </a:r>
            <a:endParaRPr lang="pt-BR" sz="1400" noProof="0" dirty="0"/>
          </a:p>
        </p:txBody>
      </p:sp>
      <p:sp>
        <p:nvSpPr>
          <p:cNvPr id="10" name="Shape 6"/>
          <p:cNvSpPr/>
          <p:nvPr/>
        </p:nvSpPr>
        <p:spPr>
          <a:xfrm>
            <a:off x="822960" y="3675428"/>
            <a:ext cx="530352" cy="530352"/>
          </a:xfrm>
          <a:prstGeom prst="ellipse">
            <a:avLst/>
          </a:prstGeom>
          <a:solidFill>
            <a:srgbClr val="E7A71F"/>
          </a:solidFill>
          <a:ln/>
        </p:spPr>
        <p:txBody>
          <a:bodyPr/>
          <a:lstStyle/>
          <a:p>
            <a:endParaRPr lang="pt-BR" sz="1400" noProof="0" dirty="0"/>
          </a:p>
        </p:txBody>
      </p:sp>
      <p:pic>
        <p:nvPicPr>
          <p:cNvPr id="11" name="Image 2" descr="icons/key_w.png"/>
          <p:cNvPicPr>
            <a:picLocks noChangeAspect="1"/>
          </p:cNvPicPr>
          <p:nvPr/>
        </p:nvPicPr>
        <p:blipFill>
          <a:blip r:embed="rId4"/>
          <a:stretch>
            <a:fillRect/>
          </a:stretch>
        </p:blipFill>
        <p:spPr>
          <a:xfrm>
            <a:off x="950244" y="3802712"/>
            <a:ext cx="275783" cy="275783"/>
          </a:xfrm>
          <a:prstGeom prst="rect">
            <a:avLst/>
          </a:prstGeom>
        </p:spPr>
      </p:pic>
      <p:sp>
        <p:nvSpPr>
          <p:cNvPr id="12" name="Text 7"/>
          <p:cNvSpPr/>
          <p:nvPr/>
        </p:nvSpPr>
        <p:spPr>
          <a:xfrm>
            <a:off x="1609344" y="3685032"/>
            <a:ext cx="9893808" cy="1554480"/>
          </a:xfrm>
          <a:prstGeom prst="rect">
            <a:avLst/>
          </a:prstGeom>
          <a:noFill/>
          <a:ln/>
        </p:spPr>
        <p:txBody>
          <a:bodyPr wrap="square" lIns="0" tIns="0" rIns="0" bIns="0" rtlCol="0" anchor="t"/>
          <a:lstStyle/>
          <a:p>
            <a:pPr marL="0" indent="0">
              <a:buNone/>
            </a:pPr>
            <a:r>
              <a:rPr lang="pt-BR" sz="1400" noProof="0" dirty="0">
                <a:solidFill>
                  <a:srgbClr val="23264A"/>
                </a:solidFill>
                <a:latin typeface="Calibri" pitchFamily="34" charset="0"/>
                <a:ea typeface="Calibri" pitchFamily="34" charset="-122"/>
                <a:cs typeface="Calibri" pitchFamily="34" charset="-120"/>
              </a:rPr>
              <a:t>A disponibilização da versão resumida não exclui o direito do cidadão de obtenção da íntegra do processo: na resposta ao pedido de acesso à informação, deve-se comunicar a possibilidade de ser solicitado expressamente o acesso à íntegra dos autos, procedendo-se ao tratamento das informações protegidas por sigilo legal e das informações pessoais para a posterior disponibilização.</a:t>
            </a:r>
            <a:endParaRPr lang="pt-BR" sz="1400" noProof="0" dirty="0"/>
          </a:p>
        </p:txBody>
      </p:sp>
      <p:pic>
        <p:nvPicPr>
          <p:cNvPr id="14" name="Imagem 13">
            <a:extLst>
              <a:ext uri="{FF2B5EF4-FFF2-40B4-BE49-F238E27FC236}">
                <a16:creationId xmlns:a16="http://schemas.microsoft.com/office/drawing/2014/main" id="{B2F2DD66-E0AE-CE54-408B-02418BAF7175}"/>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6" name="Imagem 15">
            <a:extLst>
              <a:ext uri="{FF2B5EF4-FFF2-40B4-BE49-F238E27FC236}">
                <a16:creationId xmlns:a16="http://schemas.microsoft.com/office/drawing/2014/main" id="{9D25CB78-CF35-9CC4-5A13-CA05520C9C60}"/>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pic>
        <p:nvPicPr>
          <p:cNvPr id="18" name="Imagem 17">
            <a:extLst>
              <a:ext uri="{FF2B5EF4-FFF2-40B4-BE49-F238E27FC236}">
                <a16:creationId xmlns:a16="http://schemas.microsoft.com/office/drawing/2014/main" id="{8469724A-B11F-CADC-1A46-86D05AEC21A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73928" y="287312"/>
            <a:ext cx="1436864" cy="533781"/>
          </a:xfrm>
          <a:prstGeom prst="rect">
            <a:avLst/>
          </a:prstGeom>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 9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icons/question_g.png"/>
          <p:cNvPicPr>
            <a:picLocks noChangeAspect="1"/>
          </p:cNvPicPr>
          <p:nvPr/>
        </p:nvPicPr>
        <p:blipFill>
          <a:blip r:embed="rId4"/>
          <a:stretch>
            <a:fillRect/>
          </a:stretch>
        </p:blipFill>
        <p:spPr>
          <a:xfrm>
            <a:off x="5394960" y="1554480"/>
            <a:ext cx="1371600" cy="1371600"/>
          </a:xfrm>
          <a:prstGeom prst="rect">
            <a:avLst/>
          </a:prstGeom>
        </p:spPr>
      </p:pic>
      <p:sp>
        <p:nvSpPr>
          <p:cNvPr id="3" name="Text 0"/>
          <p:cNvSpPr/>
          <p:nvPr/>
        </p:nvSpPr>
        <p:spPr>
          <a:xfrm>
            <a:off x="0" y="3063240"/>
            <a:ext cx="12191695" cy="914400"/>
          </a:xfrm>
          <a:prstGeom prst="rect">
            <a:avLst/>
          </a:prstGeom>
          <a:noFill/>
          <a:ln/>
        </p:spPr>
        <p:txBody>
          <a:bodyPr wrap="square" lIns="0" tIns="0" rIns="0" bIns="0" rtlCol="0" anchor="ctr"/>
          <a:lstStyle/>
          <a:p>
            <a:pPr marL="0" indent="0" algn="ctr">
              <a:buNone/>
            </a:pPr>
            <a:r>
              <a:rPr lang="pt-BR" sz="4800" b="1" noProof="0" dirty="0">
                <a:solidFill>
                  <a:srgbClr val="FFFFFF"/>
                </a:solidFill>
                <a:latin typeface="Arial" pitchFamily="34" charset="0"/>
                <a:ea typeface="Arial" pitchFamily="34" charset="-122"/>
                <a:cs typeface="Arial" pitchFamily="34" charset="-120"/>
              </a:rPr>
              <a:t>Perguntas?</a:t>
            </a:r>
            <a:endParaRPr lang="pt-BR" sz="4800" noProof="0" dirty="0"/>
          </a:p>
        </p:txBody>
      </p:sp>
      <p:sp>
        <p:nvSpPr>
          <p:cNvPr id="4" name="Text 1"/>
          <p:cNvSpPr/>
          <p:nvPr/>
        </p:nvSpPr>
        <p:spPr>
          <a:xfrm>
            <a:off x="0" y="4023360"/>
            <a:ext cx="12191695" cy="457200"/>
          </a:xfrm>
          <a:prstGeom prst="rect">
            <a:avLst/>
          </a:prstGeom>
          <a:noFill/>
          <a:ln/>
        </p:spPr>
        <p:txBody>
          <a:bodyPr wrap="square" lIns="0" tIns="0" rIns="0" bIns="0" rtlCol="0" anchor="ctr"/>
          <a:lstStyle/>
          <a:p>
            <a:pPr marL="0" indent="0" algn="ctr">
              <a:buNone/>
            </a:pPr>
            <a:r>
              <a:rPr lang="pt-BR" sz="1500" noProof="0" dirty="0">
                <a:solidFill>
                  <a:srgbClr val="CDD3F2"/>
                </a:solidFill>
                <a:latin typeface="Calibri" pitchFamily="34" charset="0"/>
                <a:ea typeface="Calibri" pitchFamily="34" charset="-122"/>
                <a:cs typeface="Calibri" pitchFamily="34" charset="-120"/>
              </a:rPr>
              <a:t>Vamos conversar sobre os casos concretos do seu município.</a:t>
            </a:r>
            <a:endParaRPr lang="pt-BR" sz="1500" noProof="0" dirty="0"/>
          </a:p>
        </p:txBody>
      </p:sp>
      <p:sp>
        <p:nvSpPr>
          <p:cNvPr id="5" name="Text 2"/>
          <p:cNvSpPr/>
          <p:nvPr/>
        </p:nvSpPr>
        <p:spPr>
          <a:xfrm>
            <a:off x="11430000" y="6455664"/>
            <a:ext cx="457200" cy="256032"/>
          </a:xfrm>
          <a:prstGeom prst="rect">
            <a:avLst/>
          </a:prstGeom>
          <a:noFill/>
          <a:ln/>
        </p:spPr>
        <p:txBody>
          <a:bodyPr wrap="square" lIns="0" tIns="0" rIns="0" bIns="0" rtlCol="0" anchor="ctr"/>
          <a:lstStyle/>
          <a:p>
            <a:pPr marL="0" indent="0" algn="r">
              <a:buNone/>
            </a:pPr>
            <a:r>
              <a:rPr lang="pt-BR" sz="900" noProof="0" dirty="0">
                <a:solidFill>
                  <a:srgbClr val="8B94CE"/>
                </a:solidFill>
                <a:latin typeface="Calibri" pitchFamily="34" charset="0"/>
                <a:ea typeface="Calibri" pitchFamily="34" charset="-122"/>
                <a:cs typeface="Calibri" pitchFamily="34" charset="-120"/>
              </a:rPr>
              <a:t>100</a:t>
            </a:r>
            <a:endParaRPr lang="pt-BR" sz="900" noProof="0" dirty="0"/>
          </a:p>
        </p:txBody>
      </p:sp>
      <p:pic>
        <p:nvPicPr>
          <p:cNvPr id="7" name="Imagem 6">
            <a:extLst>
              <a:ext uri="{FF2B5EF4-FFF2-40B4-BE49-F238E27FC236}">
                <a16:creationId xmlns:a16="http://schemas.microsoft.com/office/drawing/2014/main" id="{48FBCD04-0ED8-449B-3E11-0C91A26B88DD}"/>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9" name="Imagem 8">
            <a:extLst>
              <a:ext uri="{FF2B5EF4-FFF2-40B4-BE49-F238E27FC236}">
                <a16:creationId xmlns:a16="http://schemas.microsoft.com/office/drawing/2014/main" id="{B94C5F10-503A-731B-131C-CB7A8B12FC5C}"/>
              </a:ext>
            </a:extLst>
          </p:cNvPr>
          <p:cNvPicPr>
            <a:picLocks noChangeAspect="1"/>
          </p:cNvPicPr>
          <p:nvPr/>
        </p:nvPicPr>
        <p:blipFill rotWithShape="1">
          <a:blip r:embed="rId5">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name="Slide 93">
    <p:bg>
      <p:bgPr>
        <a:blipFill dpi="0" rotWithShape="1">
          <a:blip r:embed="rId3">
            <a:duotone>
              <a:schemeClr val="accent3">
                <a:shade val="45000"/>
                <a:satMod val="135000"/>
              </a:schemeClr>
              <a:prstClr val="white"/>
            </a:duotone>
          </a:blip>
          <a:srcRect/>
          <a:stretch>
            <a:fillRect/>
          </a:stretch>
        </a:blipFill>
        <a:effectLst/>
      </p:bgPr>
    </p:bg>
    <p:spTree>
      <p:nvGrpSpPr>
        <p:cNvPr id="1" name=""/>
        <p:cNvGrpSpPr/>
        <p:nvPr/>
      </p:nvGrpSpPr>
      <p:grpSpPr>
        <a:xfrm>
          <a:off x="0" y="0"/>
          <a:ext cx="0" cy="0"/>
          <a:chOff x="0" y="0"/>
          <a:chExt cx="0" cy="0"/>
        </a:xfrm>
      </p:grpSpPr>
      <p:sp>
        <p:nvSpPr>
          <p:cNvPr id="3" name="Text 0"/>
          <p:cNvSpPr/>
          <p:nvPr/>
        </p:nvSpPr>
        <p:spPr>
          <a:xfrm>
            <a:off x="5034614" y="3043984"/>
            <a:ext cx="7132320" cy="868680"/>
          </a:xfrm>
          <a:prstGeom prst="rect">
            <a:avLst/>
          </a:prstGeom>
          <a:noFill/>
          <a:ln/>
        </p:spPr>
        <p:txBody>
          <a:bodyPr wrap="square" lIns="0" tIns="0" rIns="0" bIns="0" rtlCol="0" anchor="ctr"/>
          <a:lstStyle/>
          <a:p>
            <a:pPr marL="0" indent="0">
              <a:buNone/>
            </a:pPr>
            <a:r>
              <a:rPr lang="pt-BR" sz="4400" b="1" noProof="0" dirty="0">
                <a:solidFill>
                  <a:srgbClr val="FFFFFF"/>
                </a:solidFill>
                <a:latin typeface="Arial" pitchFamily="34" charset="0"/>
                <a:ea typeface="Arial" pitchFamily="34" charset="-122"/>
                <a:cs typeface="Arial" pitchFamily="34" charset="-120"/>
              </a:rPr>
              <a:t>Muito obrigado!</a:t>
            </a:r>
            <a:endParaRPr lang="pt-BR" sz="4400" noProof="0" dirty="0"/>
          </a:p>
        </p:txBody>
      </p:sp>
      <p:sp>
        <p:nvSpPr>
          <p:cNvPr id="5" name="Text 1"/>
          <p:cNvSpPr/>
          <p:nvPr/>
        </p:nvSpPr>
        <p:spPr>
          <a:xfrm>
            <a:off x="5555345" y="3866399"/>
            <a:ext cx="6858000" cy="365760"/>
          </a:xfrm>
          <a:prstGeom prst="rect">
            <a:avLst/>
          </a:prstGeom>
          <a:noFill/>
          <a:ln/>
        </p:spPr>
        <p:txBody>
          <a:bodyPr wrap="square" lIns="0" tIns="0" rIns="0" bIns="0" rtlCol="0" anchor="ctr"/>
          <a:lstStyle/>
          <a:p>
            <a:pPr marL="0" indent="0">
              <a:buNone/>
            </a:pPr>
            <a:r>
              <a:rPr lang="pt-BR" sz="1700" b="1" noProof="0" dirty="0">
                <a:solidFill>
                  <a:schemeClr val="bg1"/>
                </a:solidFill>
                <a:latin typeface="Arial" pitchFamily="34" charset="0"/>
                <a:ea typeface="Arial" pitchFamily="34" charset="-122"/>
                <a:cs typeface="Arial" pitchFamily="34" charset="-120"/>
              </a:rPr>
              <a:t>Corregedoria-Geral do TCE/SC</a:t>
            </a:r>
            <a:endParaRPr lang="pt-BR" sz="1700" noProof="0" dirty="0">
              <a:solidFill>
                <a:schemeClr val="bg1"/>
              </a:solidFill>
            </a:endParaRPr>
          </a:p>
        </p:txBody>
      </p:sp>
      <p:sp>
        <p:nvSpPr>
          <p:cNvPr id="6" name="Shape 2"/>
          <p:cNvSpPr/>
          <p:nvPr/>
        </p:nvSpPr>
        <p:spPr>
          <a:xfrm>
            <a:off x="5314856" y="4704878"/>
            <a:ext cx="402336" cy="402336"/>
          </a:xfrm>
          <a:prstGeom prst="ellipse">
            <a:avLst/>
          </a:prstGeom>
          <a:solidFill>
            <a:srgbClr val="3A49B0"/>
          </a:solidFill>
          <a:ln/>
        </p:spPr>
        <p:txBody>
          <a:bodyPr/>
          <a:lstStyle/>
          <a:p>
            <a:endParaRPr lang="pt-BR" noProof="0" dirty="0"/>
          </a:p>
        </p:txBody>
      </p:sp>
      <p:pic>
        <p:nvPicPr>
          <p:cNvPr id="7" name="Image 2" descr="icons/envelope_w.png"/>
          <p:cNvPicPr>
            <a:picLocks noChangeAspect="1"/>
          </p:cNvPicPr>
          <p:nvPr/>
        </p:nvPicPr>
        <p:blipFill>
          <a:blip r:embed="rId4"/>
          <a:stretch>
            <a:fillRect/>
          </a:stretch>
        </p:blipFill>
        <p:spPr>
          <a:xfrm>
            <a:off x="5415440" y="4805462"/>
            <a:ext cx="201168" cy="201168"/>
          </a:xfrm>
          <a:prstGeom prst="rect">
            <a:avLst/>
          </a:prstGeom>
        </p:spPr>
      </p:pic>
      <p:sp>
        <p:nvSpPr>
          <p:cNvPr id="8" name="Text 3"/>
          <p:cNvSpPr/>
          <p:nvPr/>
        </p:nvSpPr>
        <p:spPr>
          <a:xfrm>
            <a:off x="5817776" y="4723166"/>
            <a:ext cx="6400800" cy="365760"/>
          </a:xfrm>
          <a:prstGeom prst="rect">
            <a:avLst/>
          </a:prstGeom>
          <a:noFill/>
          <a:ln/>
        </p:spPr>
        <p:txBody>
          <a:bodyPr wrap="square" lIns="0" tIns="0" rIns="0" bIns="0" rtlCol="0" anchor="ctr"/>
          <a:lstStyle/>
          <a:p>
            <a:pPr marL="0" indent="0">
              <a:buNone/>
            </a:pPr>
            <a:r>
              <a:rPr lang="pt-BR" sz="2000" noProof="0" dirty="0">
                <a:solidFill>
                  <a:srgbClr val="FFFFFF"/>
                </a:solidFill>
                <a:highlight>
                  <a:srgbClr val="000000"/>
                </a:highlight>
                <a:latin typeface="Calibri" pitchFamily="34" charset="0"/>
                <a:ea typeface="Calibri" pitchFamily="34" charset="-122"/>
                <a:cs typeface="Calibri" pitchFamily="34" charset="-120"/>
              </a:rPr>
              <a:t>corregedoriageral@tcesc.tc.br</a:t>
            </a:r>
            <a:endParaRPr lang="pt-BR" sz="2000" noProof="0" dirty="0">
              <a:highlight>
                <a:srgbClr val="000000"/>
              </a:highlight>
            </a:endParaRPr>
          </a:p>
        </p:txBody>
      </p:sp>
      <p:sp>
        <p:nvSpPr>
          <p:cNvPr id="9" name="Shape 4"/>
          <p:cNvSpPr/>
          <p:nvPr/>
        </p:nvSpPr>
        <p:spPr>
          <a:xfrm>
            <a:off x="5314856" y="5290094"/>
            <a:ext cx="402336" cy="365760"/>
          </a:xfrm>
          <a:prstGeom prst="ellipse">
            <a:avLst/>
          </a:prstGeom>
          <a:solidFill>
            <a:srgbClr val="3A49B0"/>
          </a:solidFill>
          <a:ln/>
        </p:spPr>
        <p:txBody>
          <a:bodyPr/>
          <a:lstStyle/>
          <a:p>
            <a:endParaRPr lang="pt-BR" noProof="0" dirty="0"/>
          </a:p>
        </p:txBody>
      </p:sp>
      <p:pic>
        <p:nvPicPr>
          <p:cNvPr id="10" name="Image 3" descr="icons/phone_w.png"/>
          <p:cNvPicPr>
            <a:picLocks noChangeAspect="1"/>
          </p:cNvPicPr>
          <p:nvPr/>
        </p:nvPicPr>
        <p:blipFill>
          <a:blip r:embed="rId5"/>
          <a:stretch>
            <a:fillRect/>
          </a:stretch>
        </p:blipFill>
        <p:spPr>
          <a:xfrm>
            <a:off x="5415440" y="5354102"/>
            <a:ext cx="201168" cy="201168"/>
          </a:xfrm>
          <a:prstGeom prst="rect">
            <a:avLst/>
          </a:prstGeom>
        </p:spPr>
      </p:pic>
      <p:sp>
        <p:nvSpPr>
          <p:cNvPr id="11" name="Text 5"/>
          <p:cNvSpPr/>
          <p:nvPr/>
        </p:nvSpPr>
        <p:spPr>
          <a:xfrm>
            <a:off x="5817776" y="5271806"/>
            <a:ext cx="6400800" cy="365760"/>
          </a:xfrm>
          <a:prstGeom prst="rect">
            <a:avLst/>
          </a:prstGeom>
          <a:noFill/>
          <a:ln/>
        </p:spPr>
        <p:txBody>
          <a:bodyPr wrap="square" lIns="0" tIns="0" rIns="0" bIns="0" rtlCol="0" anchor="ctr"/>
          <a:lstStyle/>
          <a:p>
            <a:r>
              <a:rPr lang="pt-BR" sz="2000" dirty="0">
                <a:solidFill>
                  <a:srgbClr val="FFFFFF"/>
                </a:solidFill>
                <a:highlight>
                  <a:srgbClr val="000000"/>
                </a:highlight>
                <a:latin typeface="Calibri" pitchFamily="34" charset="0"/>
                <a:ea typeface="Calibri" pitchFamily="34" charset="-122"/>
                <a:cs typeface="Calibri" pitchFamily="34" charset="-120"/>
              </a:rPr>
              <a:t>(048) 3221-3833 ou 3221-3901</a:t>
            </a:r>
          </a:p>
        </p:txBody>
      </p:sp>
      <p:pic>
        <p:nvPicPr>
          <p:cNvPr id="14" name="Imagem 13">
            <a:extLst>
              <a:ext uri="{FF2B5EF4-FFF2-40B4-BE49-F238E27FC236}">
                <a16:creationId xmlns:a16="http://schemas.microsoft.com/office/drawing/2014/main" id="{B61A2B37-3CF5-767B-1F6C-85972222F1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37559" y="302733"/>
            <a:ext cx="7182114" cy="2668086"/>
          </a:xfrm>
          <a:prstGeom prst="rect">
            <a:avLst/>
          </a:prstGeom>
        </p:spPr>
      </p:pic>
      <p:pic>
        <p:nvPicPr>
          <p:cNvPr id="4" name="Imagem 3">
            <a:extLst>
              <a:ext uri="{FF2B5EF4-FFF2-40B4-BE49-F238E27FC236}">
                <a16:creationId xmlns:a16="http://schemas.microsoft.com/office/drawing/2014/main" id="{D35F70D5-5BE4-D88B-F901-48A4DF887EBB}"/>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13" name="Imagem 12">
            <a:extLst>
              <a:ext uri="{FF2B5EF4-FFF2-40B4-BE49-F238E27FC236}">
                <a16:creationId xmlns:a16="http://schemas.microsoft.com/office/drawing/2014/main" id="{A41BA5C5-DA09-8981-B05F-D5C62D809EB6}"/>
              </a:ext>
            </a:extLst>
          </p:cNvPr>
          <p:cNvPicPr>
            <a:picLocks noChangeAspect="1"/>
          </p:cNvPicPr>
          <p:nvPr/>
        </p:nvPicPr>
        <p:blipFill rotWithShape="1">
          <a:blip r:embed="rId7">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FFFDFC63-D709-F44B-73D7-603FADA4B1FB}"/>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2821004" y="277127"/>
            <a:ext cx="6303745" cy="6303745"/>
          </a:xfrm>
          <a:prstGeom prst="rect">
            <a:avLst/>
          </a:prstGeom>
        </p:spPr>
      </p:pic>
      <p:pic>
        <p:nvPicPr>
          <p:cNvPr id="6" name="Imagem 5">
            <a:extLst>
              <a:ext uri="{FF2B5EF4-FFF2-40B4-BE49-F238E27FC236}">
                <a16:creationId xmlns:a16="http://schemas.microsoft.com/office/drawing/2014/main" id="{FD179D4A-6751-39B2-EE17-8CCC9317AAE4}"/>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a:off x="8416212" y="6736702"/>
            <a:ext cx="3775788" cy="118123"/>
          </a:xfrm>
          <a:prstGeom prst="rect">
            <a:avLst/>
          </a:prstGeom>
        </p:spPr>
      </p:pic>
      <p:pic>
        <p:nvPicPr>
          <p:cNvPr id="8" name="Imagem 7">
            <a:extLst>
              <a:ext uri="{FF2B5EF4-FFF2-40B4-BE49-F238E27FC236}">
                <a16:creationId xmlns:a16="http://schemas.microsoft.com/office/drawing/2014/main" id="{0AABED1B-BA78-A258-3C19-5EA6DC6E56AA}"/>
              </a:ext>
            </a:extLst>
          </p:cNvPr>
          <p:cNvPicPr>
            <a:picLocks noChangeAspect="1"/>
          </p:cNvPicPr>
          <p:nvPr/>
        </p:nvPicPr>
        <p:blipFill rotWithShape="1">
          <a:blip r:embed="rId3">
            <a:extLst>
              <a:ext uri="{28A0092B-C50C-407E-A947-70E740481C1C}">
                <a14:useLocalDpi xmlns:a14="http://schemas.microsoft.com/office/drawing/2010/main" val="0"/>
              </a:ext>
            </a:extLst>
          </a:blip>
          <a:srcRect l="69031" t="-8576"/>
          <a:stretch/>
        </p:blipFill>
        <p:spPr>
          <a:xfrm flipH="1">
            <a:off x="0" y="-18662"/>
            <a:ext cx="3775788" cy="118123"/>
          </a:xfrm>
          <a:prstGeom prst="rect">
            <a:avLst/>
          </a:prstGeom>
        </p:spPr>
      </p:pic>
    </p:spTree>
    <p:extLst>
      <p:ext uri="{BB962C8B-B14F-4D97-AF65-F5344CB8AC3E}">
        <p14:creationId xmlns:p14="http://schemas.microsoft.com/office/powerpoint/2010/main" val="3233655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834791B25B8EE40A2153F85B9825D6B" ma:contentTypeVersion="22" ma:contentTypeDescription="Crie um novo documento." ma:contentTypeScope="" ma:versionID="b0cb2a47c9e2a8ac52b6cfed5a24198a">
  <xsd:schema xmlns:xsd="http://www.w3.org/2001/XMLSchema" xmlns:xs="http://www.w3.org/2001/XMLSchema" xmlns:p="http://schemas.microsoft.com/office/2006/metadata/properties" xmlns:ns2="fa97fb8f-6adf-4e66-9d9e-694899b69741" xmlns:ns3="09cb668a-ae24-4e19-a119-770c503984ce" targetNamespace="http://schemas.microsoft.com/office/2006/metadata/properties" ma:root="true" ma:fieldsID="3a3dcd159e848c6cb21a986035e2bfc1" ns2:_="" ns3:_="">
    <xsd:import namespace="fa97fb8f-6adf-4e66-9d9e-694899b69741"/>
    <xsd:import namespace="09cb668a-ae24-4e19-a119-770c503984c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lcf76f155ced4ddcb4097134ff3c332f" minOccurs="0"/>
                <xsd:element ref="ns3:TaxCatchAll" minOccurs="0"/>
                <xsd:element ref="ns3:SharedWithUsers" minOccurs="0"/>
                <xsd:element ref="ns3:SharedWithDetails"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97fb8f-6adf-4e66-9d9e-694899b697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Marcações de imagem" ma:readOnly="false" ma:fieldId="{5cf76f15-5ced-4ddc-b409-7134ff3c332f}" ma:taxonomyMulti="true" ma:sspId="4ec4d449-cc40-4ed3-840b-478290d670b6" ma:termSetId="09814cd3-568e-fe90-9814-8d621ff8fb84" ma:anchorId="fba54fb3-c3e1-fe81-a776-ca4b69148c4d" ma:open="true" ma:isKeyword="false">
      <xsd:complexType>
        <xsd:sequence>
          <xsd:element ref="pc:Terms" minOccurs="0" maxOccurs="1"/>
        </xsd:sequence>
      </xsd:complexType>
    </xsd:element>
    <xsd:element name="MediaLengthInSeconds" ma:index="22" nillable="true" ma:displayName="MediaLengthInSeconds" ma:hidden="true" ma:internalName="MediaLengthInSeconds" ma:readOnly="true">
      <xsd:simpleType>
        <xsd:restriction base="dms:Unknown"/>
      </xsd:simple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element name="Status" ma:index="27" nillable="true" ma:displayName="Status" ma:format="Dropdown" ma:internalName="Status">
      <xsd:simpleType>
        <xsd:restriction base="dms:Choice">
          <xsd:enumeration value="Publicado"/>
          <xsd:enumeration value="Escolha 1"/>
        </xsd:restriction>
      </xsd:simpleType>
    </xsd:element>
  </xsd:schema>
  <xsd:schema xmlns:xsd="http://www.w3.org/2001/XMLSchema" xmlns:xs="http://www.w3.org/2001/XMLSchema" xmlns:dms="http://schemas.microsoft.com/office/2006/documentManagement/types" xmlns:pc="http://schemas.microsoft.com/office/infopath/2007/PartnerControls" targetNamespace="09cb668a-ae24-4e19-a119-770c503984c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a031c481-d77f-4203-969f-c8f75da8634d}" ma:internalName="TaxCatchAll" ma:showField="CatchAllData" ma:web="09cb668a-ae24-4e19-a119-770c503984ce">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Compartilhado com"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Detalhes de Compartilhado Com"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9cb668a-ae24-4e19-a119-770c503984ce" xsi:nil="true"/>
    <lcf76f155ced4ddcb4097134ff3c332f xmlns="fa97fb8f-6adf-4e66-9d9e-694899b69741">
      <Terms xmlns="http://schemas.microsoft.com/office/infopath/2007/PartnerControls"/>
    </lcf76f155ced4ddcb4097134ff3c332f>
    <Status xmlns="fa97fb8f-6adf-4e66-9d9e-694899b69741" xsi:nil="true"/>
  </documentManagement>
</p:properties>
</file>

<file path=customXml/itemProps1.xml><?xml version="1.0" encoding="utf-8"?>
<ds:datastoreItem xmlns:ds="http://schemas.openxmlformats.org/officeDocument/2006/customXml" ds:itemID="{73615190-6C15-4BC4-B178-5C98122EB988}">
  <ds:schemaRefs>
    <ds:schemaRef ds:uri="http://schemas.microsoft.com/sharepoint/v3/contenttype/forms"/>
  </ds:schemaRefs>
</ds:datastoreItem>
</file>

<file path=customXml/itemProps2.xml><?xml version="1.0" encoding="utf-8"?>
<ds:datastoreItem xmlns:ds="http://schemas.openxmlformats.org/officeDocument/2006/customXml" ds:itemID="{744131C2-D481-4987-A053-9669023A78B1}"/>
</file>

<file path=customXml/itemProps3.xml><?xml version="1.0" encoding="utf-8"?>
<ds:datastoreItem xmlns:ds="http://schemas.openxmlformats.org/officeDocument/2006/customXml" ds:itemID="{B5233B96-2C28-47BF-9A13-6077CEF27960}">
  <ds:schemaRefs>
    <ds:schemaRef ds:uri="http://schemas.microsoft.com/office/2006/metadata/properties"/>
    <ds:schemaRef ds:uri="http://www.w3.org/2000/xmlns/"/>
    <ds:schemaRef ds:uri="e1bbfe0d-e174-4b27-9784-966b9e74c9dd"/>
    <ds:schemaRef ds:uri="http://www.w3.org/2001/XMLSchema-instance"/>
    <ds:schemaRef ds:uri="706b96f1-b67b-4d54-a776-b225fbbacc07"/>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431</TotalTime>
  <Words>9892</Words>
  <Application>Microsoft Office PowerPoint</Application>
  <PresentationFormat>Widescreen</PresentationFormat>
  <Paragraphs>1214</Paragraphs>
  <Slides>102</Slides>
  <Notes>96</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102</vt:i4>
      </vt:variant>
    </vt:vector>
  </HeadingPairs>
  <TitlesOfParts>
    <vt:vector size="106" baseType="lpstr">
      <vt:lpstr>Arial</vt:lpstr>
      <vt:lpstr>Calibri</vt:lpstr>
      <vt:lpstr>Cambria</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ANDERSON ROSA DOS SANTOS PAIXAO</cp:lastModifiedBy>
  <cp:revision>4</cp:revision>
  <dcterms:created xsi:type="dcterms:W3CDTF">2026-07-14T22:29:45Z</dcterms:created>
  <dcterms:modified xsi:type="dcterms:W3CDTF">2026-08-03T16:29:20Z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0x010100F834791B25B8EE40A2153F85B9825D6B</vt:lpwstr>
  </property>
  <property fmtid="{D5CDD505-2E9C-101B-9397-08002B2CF9AE}" pid="3" name="MediaServiceImageTags">
    <vt:lpwstr/>
  </property>
</Properties>
</file>