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57" r:id="rId4"/>
    <p:sldId id="261" r:id="rId5"/>
    <p:sldId id="538" r:id="rId6"/>
    <p:sldId id="517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39" r:id="rId15"/>
    <p:sldId id="540" r:id="rId16"/>
    <p:sldId id="527" r:id="rId17"/>
    <p:sldId id="526" r:id="rId18"/>
    <p:sldId id="537" r:id="rId19"/>
    <p:sldId id="530" r:id="rId20"/>
    <p:sldId id="531" r:id="rId21"/>
    <p:sldId id="532" r:id="rId22"/>
    <p:sldId id="533" r:id="rId23"/>
    <p:sldId id="534" r:id="rId24"/>
    <p:sldId id="53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C2EF1-A126-4D2C-BC98-60ED562A700E}" v="290" dt="2025-02-25T00:16:12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SELE SOUZA DE FRANCESCHI NUNES" userId="6a2d1cb0-da9b-4e34-b95d-5bbe235b10b5" providerId="ADAL" clId="{2D4C2EF1-A126-4D2C-BC98-60ED562A700E}"/>
    <pc:docChg chg="undo custSel delSld modSld">
      <pc:chgData name="GISSELE SOUZA DE FRANCESCHI NUNES" userId="6a2d1cb0-da9b-4e34-b95d-5bbe235b10b5" providerId="ADAL" clId="{2D4C2EF1-A126-4D2C-BC98-60ED562A700E}" dt="2025-02-25T00:19:51.737" v="693" actId="1076"/>
      <pc:docMkLst>
        <pc:docMk/>
      </pc:docMkLst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679612239" sldId="257"/>
        </pc:sldMkLst>
        <pc:picChg chg="mod">
          <ac:chgData name="GISSELE SOUZA DE FRANCESCHI NUNES" userId="6a2d1cb0-da9b-4e34-b95d-5bbe235b10b5" providerId="ADAL" clId="{2D4C2EF1-A126-4D2C-BC98-60ED562A700E}" dt="2025-02-25T00:08:33.991" v="7" actId="14100"/>
          <ac:picMkLst>
            <pc:docMk/>
            <pc:sldMk cId="679612239" sldId="257"/>
            <ac:picMk id="3" creationId="{724D3306-0099-2954-65A5-02F9C77C72C2}"/>
          </ac:picMkLst>
        </pc:picChg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679612239" sldId="257"/>
            <ac:cxnSpMk id="4" creationId="{F4C796EB-EB28-C2BC-FFCA-A1EA11891873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448638143" sldId="259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448638143" sldId="259"/>
            <ac:cxnSpMk id="3" creationId="{F795BF29-8FD8-0007-6A3A-6CF5D7D57189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2486562432" sldId="260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2486562432" sldId="260"/>
            <ac:cxnSpMk id="3" creationId="{D3AC1599-3DF9-D9CB-C000-F683FC787744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2981633242" sldId="261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2981633242" sldId="261"/>
            <ac:cxnSpMk id="3" creationId="{D407CF62-67B7-188F-44C3-1AF371FAEDA9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2794337791" sldId="517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2794337791" sldId="517"/>
            <ac:cxnSpMk id="2" creationId="{03D5176B-351E-6CD5-2563-46ABC0ED300D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270432943" sldId="519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270432943" sldId="519"/>
            <ac:cxnSpMk id="5" creationId="{3EBE40D9-4F73-7562-7576-A8DAADF3AAE0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817592387" sldId="520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817592387" sldId="520"/>
            <ac:cxnSpMk id="4" creationId="{11C274D1-F622-3186-3162-6CEBD71FEDC6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599581952" sldId="521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599581952" sldId="521"/>
            <ac:cxnSpMk id="3" creationId="{7754BF59-96FE-1662-9176-8FF18D5E7353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203436409" sldId="522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203436409" sldId="522"/>
            <ac:cxnSpMk id="3" creationId="{1F927173-CD73-2B83-3097-7748F69FF248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671199959" sldId="523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671199959" sldId="523"/>
            <ac:cxnSpMk id="4" creationId="{8F8B52B4-5D2D-A300-F332-CBEF39BDF60E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3047270942" sldId="524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3047270942" sldId="524"/>
            <ac:cxnSpMk id="3" creationId="{2A19F3B3-C019-4AB9-9EE3-8166DEA2E9E7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745439912" sldId="525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745439912" sldId="525"/>
            <ac:cxnSpMk id="4" creationId="{D7232EE5-D3CE-C644-5344-F78A15A238BC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3450472597" sldId="526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3450472597" sldId="526"/>
            <ac:cxnSpMk id="3" creationId="{1B10BDF4-18FD-98D2-D7C8-44900D9DC4F8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79651592" sldId="527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79651592" sldId="527"/>
            <ac:cxnSpMk id="4" creationId="{33C82951-0CA2-DB62-306A-6E5ACF198F01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300240492" sldId="530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300240492" sldId="530"/>
            <ac:cxnSpMk id="11" creationId="{63D4D1A1-BA36-ADD4-72B0-732278D98266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362996374" sldId="531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362996374" sldId="531"/>
            <ac:cxnSpMk id="4" creationId="{FF0057D4-7918-F0DE-3303-C8F023B6ED5E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3334013377" sldId="532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3334013377" sldId="532"/>
            <ac:cxnSpMk id="11" creationId="{1F5580D7-CDBB-EBE4-3BE2-5CCD43780FF5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2269853119" sldId="533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2269853119" sldId="533"/>
            <ac:cxnSpMk id="4" creationId="{A12F1AF5-C78D-339B-15F7-21702A7B3347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712376954" sldId="534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712376954" sldId="534"/>
            <ac:cxnSpMk id="8" creationId="{A4F55785-D2CE-D89E-E81F-F9DC02A91CCE}"/>
          </ac:cxnSpMkLst>
        </pc:cxnChg>
      </pc:sldChg>
      <pc:sldChg chg="del">
        <pc:chgData name="GISSELE SOUZA DE FRANCESCHI NUNES" userId="6a2d1cb0-da9b-4e34-b95d-5bbe235b10b5" providerId="ADAL" clId="{2D4C2EF1-A126-4D2C-BC98-60ED562A700E}" dt="2025-02-25T00:09:52.109" v="8" actId="2696"/>
        <pc:sldMkLst>
          <pc:docMk/>
          <pc:sldMk cId="363577981" sldId="535"/>
        </pc:sldMkLst>
      </pc:sldChg>
      <pc:sldChg chg="addSp modSp mod">
        <pc:chgData name="GISSELE SOUZA DE FRANCESCHI NUNES" userId="6a2d1cb0-da9b-4e34-b95d-5bbe235b10b5" providerId="ADAL" clId="{2D4C2EF1-A126-4D2C-BC98-60ED562A700E}" dt="2025-02-25T00:19:51.737" v="693" actId="1076"/>
        <pc:sldMkLst>
          <pc:docMk/>
          <pc:sldMk cId="3109705308" sldId="536"/>
        </pc:sldMkLst>
        <pc:spChg chg="mod">
          <ac:chgData name="GISSELE SOUZA DE FRANCESCHI NUNES" userId="6a2d1cb0-da9b-4e34-b95d-5bbe235b10b5" providerId="ADAL" clId="{2D4C2EF1-A126-4D2C-BC98-60ED562A700E}" dt="2025-02-25T00:19:51.737" v="693" actId="1076"/>
          <ac:spMkLst>
            <pc:docMk/>
            <pc:sldMk cId="3109705308" sldId="536"/>
            <ac:spMk id="3" creationId="{6A51FAB5-8F9D-9C4C-CA7F-517F2E5FA8E0}"/>
          </ac:spMkLst>
        </pc:spChg>
        <pc:spChg chg="mod">
          <ac:chgData name="GISSELE SOUZA DE FRANCESCHI NUNES" userId="6a2d1cb0-da9b-4e34-b95d-5bbe235b10b5" providerId="ADAL" clId="{2D4C2EF1-A126-4D2C-BC98-60ED562A700E}" dt="2025-02-25T00:08:23.561" v="5" actId="1076"/>
          <ac:spMkLst>
            <pc:docMk/>
            <pc:sldMk cId="3109705308" sldId="536"/>
            <ac:spMk id="9" creationId="{3E8EA38B-855E-EF6C-D84C-BCAE2E75263C}"/>
          </ac:spMkLst>
        </pc:spChg>
        <pc:spChg chg="add mod">
          <ac:chgData name="GISSELE SOUZA DE FRANCESCHI NUNES" userId="6a2d1cb0-da9b-4e34-b95d-5bbe235b10b5" providerId="ADAL" clId="{2D4C2EF1-A126-4D2C-BC98-60ED562A700E}" dt="2025-02-25T00:16:43.771" v="692" actId="122"/>
          <ac:spMkLst>
            <pc:docMk/>
            <pc:sldMk cId="3109705308" sldId="536"/>
            <ac:spMk id="12" creationId="{08DD0F09-64E8-6B5E-1033-D461B787FFF4}"/>
          </ac:spMkLst>
        </pc:spChg>
        <pc:grpChg chg="mod">
          <ac:chgData name="GISSELE SOUZA DE FRANCESCHI NUNES" userId="6a2d1cb0-da9b-4e34-b95d-5bbe235b10b5" providerId="ADAL" clId="{2D4C2EF1-A126-4D2C-BC98-60ED562A700E}" dt="2025-02-25T00:08:26.002" v="6" actId="1076"/>
          <ac:grpSpMkLst>
            <pc:docMk/>
            <pc:sldMk cId="3109705308" sldId="536"/>
            <ac:grpSpMk id="4" creationId="{05422A84-D135-39DD-57F6-7CFE17788D9E}"/>
          </ac:grpSpMkLst>
        </pc:grpChg>
        <pc:picChg chg="add mod">
          <ac:chgData name="GISSELE SOUZA DE FRANCESCHI NUNES" userId="6a2d1cb0-da9b-4e34-b95d-5bbe235b10b5" providerId="ADAL" clId="{2D4C2EF1-A126-4D2C-BC98-60ED562A700E}" dt="2025-02-25T00:15:56.545" v="642" actId="1076"/>
          <ac:picMkLst>
            <pc:docMk/>
            <pc:sldMk cId="3109705308" sldId="536"/>
            <ac:picMk id="8" creationId="{E84BD772-D32E-AFBF-F0FD-20E587640E28}"/>
          </ac:picMkLst>
        </pc:picChg>
        <pc:picChg chg="mod">
          <ac:chgData name="GISSELE SOUZA DE FRANCESCHI NUNES" userId="6a2d1cb0-da9b-4e34-b95d-5bbe235b10b5" providerId="ADAL" clId="{2D4C2EF1-A126-4D2C-BC98-60ED562A700E}" dt="2025-02-25T00:08:18.889" v="3" actId="1076"/>
          <ac:picMkLst>
            <pc:docMk/>
            <pc:sldMk cId="3109705308" sldId="536"/>
            <ac:picMk id="10" creationId="{7765B486-4B49-E7DC-D42D-730F0D3B3858}"/>
          </ac:picMkLst>
        </pc:picChg>
        <pc:picChg chg="mod">
          <ac:chgData name="GISSELE SOUZA DE FRANCESCHI NUNES" userId="6a2d1cb0-da9b-4e34-b95d-5bbe235b10b5" providerId="ADAL" clId="{2D4C2EF1-A126-4D2C-BC98-60ED562A700E}" dt="2025-02-25T00:08:20.613" v="4" actId="1076"/>
          <ac:picMkLst>
            <pc:docMk/>
            <pc:sldMk cId="3109705308" sldId="536"/>
            <ac:picMk id="11" creationId="{0D00CB6A-112F-1D2E-6F83-C439FF19ED05}"/>
          </ac:picMkLst>
        </pc:picChg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3109705308" sldId="536"/>
            <ac:cxnSpMk id="2" creationId="{7E99B172-3442-4C52-6718-7008251874B3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3045738785" sldId="537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3045738785" sldId="537"/>
            <ac:cxnSpMk id="3" creationId="{12385204-B788-4BDE-568A-0426E0FA13DA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612232587" sldId="538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612232587" sldId="538"/>
            <ac:cxnSpMk id="3" creationId="{E75263D5-3AB1-E470-7EEC-2D21C8E41DCF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2823578286" sldId="539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2823578286" sldId="539"/>
            <ac:cxnSpMk id="4" creationId="{AD2760BD-9099-E2D6-87D9-072E5A09EDFE}"/>
          </ac:cxnSpMkLst>
        </pc:cxnChg>
      </pc:sldChg>
      <pc:sldChg chg="addSp modSp mod">
        <pc:chgData name="GISSELE SOUZA DE FRANCESCHI NUNES" userId="6a2d1cb0-da9b-4e34-b95d-5bbe235b10b5" providerId="ADAL" clId="{2D4C2EF1-A126-4D2C-BC98-60ED562A700E}" dt="2025-02-25T00:11:51.390" v="633"/>
        <pc:sldMkLst>
          <pc:docMk/>
          <pc:sldMk cId="1850150362" sldId="540"/>
        </pc:sldMkLst>
        <pc:cxnChg chg="add mod modVis">
          <ac:chgData name="GISSELE SOUZA DE FRANCESCHI NUNES" userId="6a2d1cb0-da9b-4e34-b95d-5bbe235b10b5" providerId="ADAL" clId="{2D4C2EF1-A126-4D2C-BC98-60ED562A700E}" dt="2025-02-25T00:11:51.390" v="633"/>
          <ac:cxnSpMkLst>
            <pc:docMk/>
            <pc:sldMk cId="1850150362" sldId="540"/>
            <ac:cxnSpMk id="4" creationId="{EEBBFBF7-65AA-ABED-BAA3-CE5BA96B541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F2554-3343-4FD8-A49A-CA5697AB488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CE0666F-A636-4223-87F9-751D73C6C206}">
      <dgm:prSet phldrT="[Texto]"/>
      <dgm:spPr>
        <a:solidFill>
          <a:schemeClr val="bg2"/>
        </a:solidFill>
      </dgm:spPr>
      <dgm:t>
        <a:bodyPr/>
        <a:lstStyle/>
        <a:p>
          <a:r>
            <a:rPr lang="pt-BR" err="1"/>
            <a:t>RNs</a:t>
          </a:r>
          <a:endParaRPr lang="pt-BR"/>
        </a:p>
      </dgm:t>
    </dgm:pt>
    <dgm:pt modelId="{DE0B50F7-118E-44C4-B16E-8A41835C6F2B}" type="parTrans" cxnId="{908246F0-53C3-440C-AE58-0B65705DAE05}">
      <dgm:prSet/>
      <dgm:spPr/>
      <dgm:t>
        <a:bodyPr/>
        <a:lstStyle/>
        <a:p>
          <a:endParaRPr lang="pt-BR"/>
        </a:p>
      </dgm:t>
    </dgm:pt>
    <dgm:pt modelId="{D949FEDE-E45C-4070-8ABD-002398916344}" type="sibTrans" cxnId="{908246F0-53C3-440C-AE58-0B65705DAE0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6297FFEF-9A82-40E9-9594-580EBFBC5BB5}">
      <dgm:prSet phldrT="[Texto]"/>
      <dgm:spPr>
        <a:solidFill>
          <a:schemeClr val="bg2"/>
        </a:solidFill>
      </dgm:spPr>
      <dgm:t>
        <a:bodyPr/>
        <a:lstStyle/>
        <a:p>
          <a:r>
            <a:rPr lang="pt-BR"/>
            <a:t>Alertas</a:t>
          </a:r>
        </a:p>
      </dgm:t>
    </dgm:pt>
    <dgm:pt modelId="{8687BBF7-6604-4547-BC1F-3569D9F700C7}" type="parTrans" cxnId="{447A376C-BE2F-437E-AA56-9760BA7D7D8C}">
      <dgm:prSet/>
      <dgm:spPr/>
      <dgm:t>
        <a:bodyPr/>
        <a:lstStyle/>
        <a:p>
          <a:endParaRPr lang="pt-BR"/>
        </a:p>
      </dgm:t>
    </dgm:pt>
    <dgm:pt modelId="{59AAD7E4-A420-4C64-A57A-A3E4AC60F686}" type="sibTrans" cxnId="{447A376C-BE2F-437E-AA56-9760BA7D7D8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8A96DCAF-D477-4F39-8896-6CD7EE146522}">
      <dgm:prSet phldrT="[Texto]"/>
      <dgm:spPr>
        <a:solidFill>
          <a:schemeClr val="bg2"/>
        </a:solidFill>
      </dgm:spPr>
      <dgm:t>
        <a:bodyPr/>
        <a:lstStyle/>
        <a:p>
          <a:r>
            <a:rPr lang="pt-BR" err="1"/>
            <a:t>Impedi-tivas</a:t>
          </a:r>
          <a:endParaRPr lang="pt-BR"/>
        </a:p>
      </dgm:t>
    </dgm:pt>
    <dgm:pt modelId="{074108D1-63EE-4C43-8D5B-BCC7B1C0417D}" type="parTrans" cxnId="{FE282418-E85C-4B16-BD66-41AA2883BEA8}">
      <dgm:prSet/>
      <dgm:spPr/>
      <dgm:t>
        <a:bodyPr/>
        <a:lstStyle/>
        <a:p>
          <a:endParaRPr lang="pt-BR"/>
        </a:p>
      </dgm:t>
    </dgm:pt>
    <dgm:pt modelId="{001E7C48-E2E5-4D25-BE71-AD34C8DDEFED}" type="sibTrans" cxnId="{FE282418-E85C-4B16-BD66-41AA2883BEA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7B043C5A-C90E-41EC-BE84-7C76BFBDE74E}" type="pres">
      <dgm:prSet presAssocID="{A76F2554-3343-4FD8-A49A-CA5697AB48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E5FBF64-0075-48C2-A17D-B103AE44C54C}" type="pres">
      <dgm:prSet presAssocID="{8CE0666F-A636-4223-87F9-751D73C6C206}" presName="gear1" presStyleLbl="node1" presStyleIdx="0" presStyleCnt="3">
        <dgm:presLayoutVars>
          <dgm:chMax val="1"/>
          <dgm:bulletEnabled val="1"/>
        </dgm:presLayoutVars>
      </dgm:prSet>
      <dgm:spPr/>
    </dgm:pt>
    <dgm:pt modelId="{7705241A-E3DF-4C6D-9283-28A78CBEB735}" type="pres">
      <dgm:prSet presAssocID="{8CE0666F-A636-4223-87F9-751D73C6C206}" presName="gear1srcNode" presStyleLbl="node1" presStyleIdx="0" presStyleCnt="3"/>
      <dgm:spPr/>
    </dgm:pt>
    <dgm:pt modelId="{94581894-B964-47F0-8059-2E9591DD1BA8}" type="pres">
      <dgm:prSet presAssocID="{8CE0666F-A636-4223-87F9-751D73C6C206}" presName="gear1dstNode" presStyleLbl="node1" presStyleIdx="0" presStyleCnt="3"/>
      <dgm:spPr/>
    </dgm:pt>
    <dgm:pt modelId="{A96100C4-F72A-4198-A30A-39A9CF5AE7E3}" type="pres">
      <dgm:prSet presAssocID="{6297FFEF-9A82-40E9-9594-580EBFBC5BB5}" presName="gear2" presStyleLbl="node1" presStyleIdx="1" presStyleCnt="3">
        <dgm:presLayoutVars>
          <dgm:chMax val="1"/>
          <dgm:bulletEnabled val="1"/>
        </dgm:presLayoutVars>
      </dgm:prSet>
      <dgm:spPr/>
    </dgm:pt>
    <dgm:pt modelId="{661DE8CC-FC2A-4E3B-BE61-B091522237DD}" type="pres">
      <dgm:prSet presAssocID="{6297FFEF-9A82-40E9-9594-580EBFBC5BB5}" presName="gear2srcNode" presStyleLbl="node1" presStyleIdx="1" presStyleCnt="3"/>
      <dgm:spPr/>
    </dgm:pt>
    <dgm:pt modelId="{7EC3C25C-DE67-4CA4-AAD6-71C3798CA853}" type="pres">
      <dgm:prSet presAssocID="{6297FFEF-9A82-40E9-9594-580EBFBC5BB5}" presName="gear2dstNode" presStyleLbl="node1" presStyleIdx="1" presStyleCnt="3"/>
      <dgm:spPr/>
    </dgm:pt>
    <dgm:pt modelId="{5D506A92-C091-4B1C-AA1D-85829C9F9520}" type="pres">
      <dgm:prSet presAssocID="{8A96DCAF-D477-4F39-8896-6CD7EE146522}" presName="gear3" presStyleLbl="node1" presStyleIdx="2" presStyleCnt="3"/>
      <dgm:spPr/>
    </dgm:pt>
    <dgm:pt modelId="{841353D5-28D2-433B-9EFC-00566B34ADE1}" type="pres">
      <dgm:prSet presAssocID="{8A96DCAF-D477-4F39-8896-6CD7EE14652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F2206E2-ED9B-49D0-B6C0-41F932AE86C4}" type="pres">
      <dgm:prSet presAssocID="{8A96DCAF-D477-4F39-8896-6CD7EE146522}" presName="gear3srcNode" presStyleLbl="node1" presStyleIdx="2" presStyleCnt="3"/>
      <dgm:spPr/>
    </dgm:pt>
    <dgm:pt modelId="{1B0EAD75-8575-4980-8283-A08F6F6712B1}" type="pres">
      <dgm:prSet presAssocID="{8A96DCAF-D477-4F39-8896-6CD7EE146522}" presName="gear3dstNode" presStyleLbl="node1" presStyleIdx="2" presStyleCnt="3"/>
      <dgm:spPr/>
    </dgm:pt>
    <dgm:pt modelId="{82A6088C-941B-4CC2-ABE8-DC3D75C7F1F4}" type="pres">
      <dgm:prSet presAssocID="{D949FEDE-E45C-4070-8ABD-002398916344}" presName="connector1" presStyleLbl="sibTrans2D1" presStyleIdx="0" presStyleCnt="3"/>
      <dgm:spPr/>
    </dgm:pt>
    <dgm:pt modelId="{C064CC21-E64B-4ECE-849E-C3100AF96D44}" type="pres">
      <dgm:prSet presAssocID="{59AAD7E4-A420-4C64-A57A-A3E4AC60F686}" presName="connector2" presStyleLbl="sibTrans2D1" presStyleIdx="1" presStyleCnt="3"/>
      <dgm:spPr/>
    </dgm:pt>
    <dgm:pt modelId="{C3EA959B-3038-437C-94B0-E96EF2A859CA}" type="pres">
      <dgm:prSet presAssocID="{001E7C48-E2E5-4D25-BE71-AD34C8DDEFED}" presName="connector3" presStyleLbl="sibTrans2D1" presStyleIdx="2" presStyleCnt="3"/>
      <dgm:spPr/>
    </dgm:pt>
  </dgm:ptLst>
  <dgm:cxnLst>
    <dgm:cxn modelId="{FE282418-E85C-4B16-BD66-41AA2883BEA8}" srcId="{A76F2554-3343-4FD8-A49A-CA5697AB488A}" destId="{8A96DCAF-D477-4F39-8896-6CD7EE146522}" srcOrd="2" destOrd="0" parTransId="{074108D1-63EE-4C43-8D5B-BCC7B1C0417D}" sibTransId="{001E7C48-E2E5-4D25-BE71-AD34C8DDEFED}"/>
    <dgm:cxn modelId="{95860221-420A-4885-9355-62353C63740C}" type="presOf" srcId="{8A96DCAF-D477-4F39-8896-6CD7EE146522}" destId="{9F2206E2-ED9B-49D0-B6C0-41F932AE86C4}" srcOrd="2" destOrd="0" presId="urn:microsoft.com/office/officeart/2005/8/layout/gear1"/>
    <dgm:cxn modelId="{A4576D5B-4EBF-450F-A04B-E8F11BD90A50}" type="presOf" srcId="{8A96DCAF-D477-4F39-8896-6CD7EE146522}" destId="{1B0EAD75-8575-4980-8283-A08F6F6712B1}" srcOrd="3" destOrd="0" presId="urn:microsoft.com/office/officeart/2005/8/layout/gear1"/>
    <dgm:cxn modelId="{340A0962-D6EF-41DD-9760-A6532D7FFEC6}" type="presOf" srcId="{A76F2554-3343-4FD8-A49A-CA5697AB488A}" destId="{7B043C5A-C90E-41EC-BE84-7C76BFBDE74E}" srcOrd="0" destOrd="0" presId="urn:microsoft.com/office/officeart/2005/8/layout/gear1"/>
    <dgm:cxn modelId="{01310D63-4AF5-4106-866C-BAD98C896D18}" type="presOf" srcId="{8CE0666F-A636-4223-87F9-751D73C6C206}" destId="{94581894-B964-47F0-8059-2E9591DD1BA8}" srcOrd="2" destOrd="0" presId="urn:microsoft.com/office/officeart/2005/8/layout/gear1"/>
    <dgm:cxn modelId="{2F44FD64-4255-4186-A032-EF75B62DF62B}" type="presOf" srcId="{8A96DCAF-D477-4F39-8896-6CD7EE146522}" destId="{841353D5-28D2-433B-9EFC-00566B34ADE1}" srcOrd="1" destOrd="0" presId="urn:microsoft.com/office/officeart/2005/8/layout/gear1"/>
    <dgm:cxn modelId="{447A376C-BE2F-437E-AA56-9760BA7D7D8C}" srcId="{A76F2554-3343-4FD8-A49A-CA5697AB488A}" destId="{6297FFEF-9A82-40E9-9594-580EBFBC5BB5}" srcOrd="1" destOrd="0" parTransId="{8687BBF7-6604-4547-BC1F-3569D9F700C7}" sibTransId="{59AAD7E4-A420-4C64-A57A-A3E4AC60F686}"/>
    <dgm:cxn modelId="{7E4BB571-B64F-4325-92DA-24B1B5A0D046}" type="presOf" srcId="{6297FFEF-9A82-40E9-9594-580EBFBC5BB5}" destId="{7EC3C25C-DE67-4CA4-AAD6-71C3798CA853}" srcOrd="2" destOrd="0" presId="urn:microsoft.com/office/officeart/2005/8/layout/gear1"/>
    <dgm:cxn modelId="{2A6D3A7C-0698-446C-81E9-68E229C58972}" type="presOf" srcId="{8CE0666F-A636-4223-87F9-751D73C6C206}" destId="{7705241A-E3DF-4C6D-9283-28A78CBEB735}" srcOrd="1" destOrd="0" presId="urn:microsoft.com/office/officeart/2005/8/layout/gear1"/>
    <dgm:cxn modelId="{6BBF9F8F-B779-4F39-ABE1-C5D2C8B52035}" type="presOf" srcId="{6297FFEF-9A82-40E9-9594-580EBFBC5BB5}" destId="{661DE8CC-FC2A-4E3B-BE61-B091522237DD}" srcOrd="1" destOrd="0" presId="urn:microsoft.com/office/officeart/2005/8/layout/gear1"/>
    <dgm:cxn modelId="{5FC01DA8-6D30-4CE3-85DD-509F0102BF75}" type="presOf" srcId="{001E7C48-E2E5-4D25-BE71-AD34C8DDEFED}" destId="{C3EA959B-3038-437C-94B0-E96EF2A859CA}" srcOrd="0" destOrd="0" presId="urn:microsoft.com/office/officeart/2005/8/layout/gear1"/>
    <dgm:cxn modelId="{FEEDC7C4-42AC-4A5E-AFD9-9EA80A164604}" type="presOf" srcId="{8A96DCAF-D477-4F39-8896-6CD7EE146522}" destId="{5D506A92-C091-4B1C-AA1D-85829C9F9520}" srcOrd="0" destOrd="0" presId="urn:microsoft.com/office/officeart/2005/8/layout/gear1"/>
    <dgm:cxn modelId="{D1A389DA-877E-467F-8102-FCD73CC42639}" type="presOf" srcId="{59AAD7E4-A420-4C64-A57A-A3E4AC60F686}" destId="{C064CC21-E64B-4ECE-849E-C3100AF96D44}" srcOrd="0" destOrd="0" presId="urn:microsoft.com/office/officeart/2005/8/layout/gear1"/>
    <dgm:cxn modelId="{2E5642E0-20CF-48F1-AF83-027ECB7DAA9C}" type="presOf" srcId="{8CE0666F-A636-4223-87F9-751D73C6C206}" destId="{CE5FBF64-0075-48C2-A17D-B103AE44C54C}" srcOrd="0" destOrd="0" presId="urn:microsoft.com/office/officeart/2005/8/layout/gear1"/>
    <dgm:cxn modelId="{49D7CDEC-975E-46DD-A039-D0D28B283BF8}" type="presOf" srcId="{6297FFEF-9A82-40E9-9594-580EBFBC5BB5}" destId="{A96100C4-F72A-4198-A30A-39A9CF5AE7E3}" srcOrd="0" destOrd="0" presId="urn:microsoft.com/office/officeart/2005/8/layout/gear1"/>
    <dgm:cxn modelId="{908246F0-53C3-440C-AE58-0B65705DAE05}" srcId="{A76F2554-3343-4FD8-A49A-CA5697AB488A}" destId="{8CE0666F-A636-4223-87F9-751D73C6C206}" srcOrd="0" destOrd="0" parTransId="{DE0B50F7-118E-44C4-B16E-8A41835C6F2B}" sibTransId="{D949FEDE-E45C-4070-8ABD-002398916344}"/>
    <dgm:cxn modelId="{1A868DF4-C046-46C5-84D5-95FDCFB9B725}" type="presOf" srcId="{D949FEDE-E45C-4070-8ABD-002398916344}" destId="{82A6088C-941B-4CC2-ABE8-DC3D75C7F1F4}" srcOrd="0" destOrd="0" presId="urn:microsoft.com/office/officeart/2005/8/layout/gear1"/>
    <dgm:cxn modelId="{8BB304CE-2BBA-41A9-A67A-349EC90EAD08}" type="presParOf" srcId="{7B043C5A-C90E-41EC-BE84-7C76BFBDE74E}" destId="{CE5FBF64-0075-48C2-A17D-B103AE44C54C}" srcOrd="0" destOrd="0" presId="urn:microsoft.com/office/officeart/2005/8/layout/gear1"/>
    <dgm:cxn modelId="{0BA73588-F471-4773-863D-CB6D65EB4F68}" type="presParOf" srcId="{7B043C5A-C90E-41EC-BE84-7C76BFBDE74E}" destId="{7705241A-E3DF-4C6D-9283-28A78CBEB735}" srcOrd="1" destOrd="0" presId="urn:microsoft.com/office/officeart/2005/8/layout/gear1"/>
    <dgm:cxn modelId="{E577EAF9-98FF-4B81-BC0B-BFCB1A72B152}" type="presParOf" srcId="{7B043C5A-C90E-41EC-BE84-7C76BFBDE74E}" destId="{94581894-B964-47F0-8059-2E9591DD1BA8}" srcOrd="2" destOrd="0" presId="urn:microsoft.com/office/officeart/2005/8/layout/gear1"/>
    <dgm:cxn modelId="{9C1624F9-5688-4704-BF1D-48359605FAA0}" type="presParOf" srcId="{7B043C5A-C90E-41EC-BE84-7C76BFBDE74E}" destId="{A96100C4-F72A-4198-A30A-39A9CF5AE7E3}" srcOrd="3" destOrd="0" presId="urn:microsoft.com/office/officeart/2005/8/layout/gear1"/>
    <dgm:cxn modelId="{375A7446-E308-4C2B-81F1-A8BF55BD0D29}" type="presParOf" srcId="{7B043C5A-C90E-41EC-BE84-7C76BFBDE74E}" destId="{661DE8CC-FC2A-4E3B-BE61-B091522237DD}" srcOrd="4" destOrd="0" presId="urn:microsoft.com/office/officeart/2005/8/layout/gear1"/>
    <dgm:cxn modelId="{CF68A356-DB09-461F-97E9-B6F19104AF7D}" type="presParOf" srcId="{7B043C5A-C90E-41EC-BE84-7C76BFBDE74E}" destId="{7EC3C25C-DE67-4CA4-AAD6-71C3798CA853}" srcOrd="5" destOrd="0" presId="urn:microsoft.com/office/officeart/2005/8/layout/gear1"/>
    <dgm:cxn modelId="{C42BFE62-0007-4ABA-B004-826E0DDEB022}" type="presParOf" srcId="{7B043C5A-C90E-41EC-BE84-7C76BFBDE74E}" destId="{5D506A92-C091-4B1C-AA1D-85829C9F9520}" srcOrd="6" destOrd="0" presId="urn:microsoft.com/office/officeart/2005/8/layout/gear1"/>
    <dgm:cxn modelId="{C3382A02-BEFE-4178-9139-2311CBD55323}" type="presParOf" srcId="{7B043C5A-C90E-41EC-BE84-7C76BFBDE74E}" destId="{841353D5-28D2-433B-9EFC-00566B34ADE1}" srcOrd="7" destOrd="0" presId="urn:microsoft.com/office/officeart/2005/8/layout/gear1"/>
    <dgm:cxn modelId="{70110EB8-7CBB-4961-9293-2CEFC39A7042}" type="presParOf" srcId="{7B043C5A-C90E-41EC-BE84-7C76BFBDE74E}" destId="{9F2206E2-ED9B-49D0-B6C0-41F932AE86C4}" srcOrd="8" destOrd="0" presId="urn:microsoft.com/office/officeart/2005/8/layout/gear1"/>
    <dgm:cxn modelId="{DED7BEFA-0826-4552-885B-9F8B84405AC5}" type="presParOf" srcId="{7B043C5A-C90E-41EC-BE84-7C76BFBDE74E}" destId="{1B0EAD75-8575-4980-8283-A08F6F6712B1}" srcOrd="9" destOrd="0" presId="urn:microsoft.com/office/officeart/2005/8/layout/gear1"/>
    <dgm:cxn modelId="{8BB8DA97-AB7C-476A-87F3-25E49F177ADF}" type="presParOf" srcId="{7B043C5A-C90E-41EC-BE84-7C76BFBDE74E}" destId="{82A6088C-941B-4CC2-ABE8-DC3D75C7F1F4}" srcOrd="10" destOrd="0" presId="urn:microsoft.com/office/officeart/2005/8/layout/gear1"/>
    <dgm:cxn modelId="{C52D5DC5-1ED9-44B2-9ECA-CA257788B78D}" type="presParOf" srcId="{7B043C5A-C90E-41EC-BE84-7C76BFBDE74E}" destId="{C064CC21-E64B-4ECE-849E-C3100AF96D44}" srcOrd="11" destOrd="0" presId="urn:microsoft.com/office/officeart/2005/8/layout/gear1"/>
    <dgm:cxn modelId="{7C701926-542E-4C67-AF3F-29E10DE8928A}" type="presParOf" srcId="{7B043C5A-C90E-41EC-BE84-7C76BFBDE74E}" destId="{C3EA959B-3038-437C-94B0-E96EF2A859C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AB973-4839-498F-9870-278EFBBB897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B81947-14F1-4A9F-AF5D-BCC68BE4260C}">
      <dgm:prSet/>
      <dgm:spPr/>
      <dgm:t>
        <a:bodyPr/>
        <a:lstStyle/>
        <a:p>
          <a:r>
            <a:rPr lang="pt-BR"/>
            <a:t>CARACTERIZAÇÃO DO MUNICÍPIO</a:t>
          </a:r>
          <a:endParaRPr lang="en-US"/>
        </a:p>
      </dgm:t>
    </dgm:pt>
    <dgm:pt modelId="{5C3127DA-18B8-4536-840F-6ABE8873A37C}" type="parTrans" cxnId="{7CC4CC25-E145-4E0A-99F8-646768D7F9EC}">
      <dgm:prSet/>
      <dgm:spPr/>
      <dgm:t>
        <a:bodyPr/>
        <a:lstStyle/>
        <a:p>
          <a:endParaRPr lang="en-US"/>
        </a:p>
      </dgm:t>
    </dgm:pt>
    <dgm:pt modelId="{0669FAF8-A092-4D0F-9826-4C7A1409C58E}" type="sibTrans" cxnId="{7CC4CC25-E145-4E0A-99F8-646768D7F9EC}">
      <dgm:prSet/>
      <dgm:spPr/>
      <dgm:t>
        <a:bodyPr/>
        <a:lstStyle/>
        <a:p>
          <a:endParaRPr lang="en-US"/>
        </a:p>
      </dgm:t>
    </dgm:pt>
    <dgm:pt modelId="{4EAFA3D5-3A09-4FE0-88EE-1FBA15E67512}">
      <dgm:prSet/>
      <dgm:spPr/>
      <dgm:t>
        <a:bodyPr/>
        <a:lstStyle/>
        <a:p>
          <a:r>
            <a:rPr lang="pt-BR"/>
            <a:t>ANÁLISE DA GESTÃO ORÇAMENTÁRIA</a:t>
          </a:r>
          <a:endParaRPr lang="en-US"/>
        </a:p>
      </dgm:t>
    </dgm:pt>
    <dgm:pt modelId="{DC31EBCD-1B6D-4959-BC63-E8AFF3D8CE1A}" type="parTrans" cxnId="{588C1417-D2BC-4BFC-8A20-C5CFB79DF2E2}">
      <dgm:prSet/>
      <dgm:spPr/>
      <dgm:t>
        <a:bodyPr/>
        <a:lstStyle/>
        <a:p>
          <a:endParaRPr lang="en-US"/>
        </a:p>
      </dgm:t>
    </dgm:pt>
    <dgm:pt modelId="{274AF92A-1A17-448A-8394-4930C9E4F978}" type="sibTrans" cxnId="{588C1417-D2BC-4BFC-8A20-C5CFB79DF2E2}">
      <dgm:prSet/>
      <dgm:spPr/>
      <dgm:t>
        <a:bodyPr/>
        <a:lstStyle/>
        <a:p>
          <a:endParaRPr lang="en-US"/>
        </a:p>
      </dgm:t>
    </dgm:pt>
    <dgm:pt modelId="{A4B7213D-A808-4AA1-AB53-1668E919A972}">
      <dgm:prSet/>
      <dgm:spPr/>
      <dgm:t>
        <a:bodyPr/>
        <a:lstStyle/>
        <a:p>
          <a:r>
            <a:rPr lang="pt-BR"/>
            <a:t>ANÁLISE DA GESTÃO PATRIMONIAL E FINANCEIRA</a:t>
          </a:r>
          <a:endParaRPr lang="en-US"/>
        </a:p>
      </dgm:t>
    </dgm:pt>
    <dgm:pt modelId="{F438C36D-20E3-4CC7-BF99-81A8BB9D490D}" type="parTrans" cxnId="{F224EE91-00AB-45A9-BF36-C6F93F4D82AE}">
      <dgm:prSet/>
      <dgm:spPr/>
      <dgm:t>
        <a:bodyPr/>
        <a:lstStyle/>
        <a:p>
          <a:endParaRPr lang="en-US"/>
        </a:p>
      </dgm:t>
    </dgm:pt>
    <dgm:pt modelId="{48BD4329-DCC5-40D1-BB26-536934C34C81}" type="sibTrans" cxnId="{F224EE91-00AB-45A9-BF36-C6F93F4D82AE}">
      <dgm:prSet/>
      <dgm:spPr/>
      <dgm:t>
        <a:bodyPr/>
        <a:lstStyle/>
        <a:p>
          <a:endParaRPr lang="en-US"/>
        </a:p>
      </dgm:t>
    </dgm:pt>
    <dgm:pt modelId="{8D2403B6-DC1F-4927-92E9-6F9FACD66DE4}">
      <dgm:prSet/>
      <dgm:spPr/>
      <dgm:t>
        <a:bodyPr/>
        <a:lstStyle/>
        <a:p>
          <a:r>
            <a:rPr lang="pt-BR"/>
            <a:t>ANÁLISE DO CUMPRIMENTO DE LIMITES</a:t>
          </a:r>
          <a:endParaRPr lang="en-US"/>
        </a:p>
      </dgm:t>
    </dgm:pt>
    <dgm:pt modelId="{2B943A30-6230-4AB4-A20D-C9A94ACDC628}" type="parTrans" cxnId="{8DA9F044-6486-4CA9-841C-AFC32664A04D}">
      <dgm:prSet/>
      <dgm:spPr/>
      <dgm:t>
        <a:bodyPr/>
        <a:lstStyle/>
        <a:p>
          <a:endParaRPr lang="en-US"/>
        </a:p>
      </dgm:t>
    </dgm:pt>
    <dgm:pt modelId="{F98BC9A8-130C-4C64-94FB-8CA6CFC7814E}" type="sibTrans" cxnId="{8DA9F044-6486-4CA9-841C-AFC32664A04D}">
      <dgm:prSet/>
      <dgm:spPr/>
      <dgm:t>
        <a:bodyPr/>
        <a:lstStyle/>
        <a:p>
          <a:endParaRPr lang="en-US"/>
        </a:p>
      </dgm:t>
    </dgm:pt>
    <dgm:pt modelId="{5EEF1716-FB50-476B-BE7A-232D13396B14}">
      <dgm:prSet/>
      <dgm:spPr/>
      <dgm:t>
        <a:bodyPr/>
        <a:lstStyle/>
        <a:p>
          <a:r>
            <a:rPr lang="pt-BR"/>
            <a:t>Saúde</a:t>
          </a:r>
          <a:endParaRPr lang="en-US"/>
        </a:p>
      </dgm:t>
    </dgm:pt>
    <dgm:pt modelId="{0BB27793-CA4F-45B9-9A9F-FB4E21B3DEA4}" type="parTrans" cxnId="{1622CAE2-E84D-411B-A721-EE29CE4B9CE1}">
      <dgm:prSet/>
      <dgm:spPr/>
      <dgm:t>
        <a:bodyPr/>
        <a:lstStyle/>
        <a:p>
          <a:endParaRPr lang="en-US"/>
        </a:p>
      </dgm:t>
    </dgm:pt>
    <dgm:pt modelId="{544C6A85-09C7-480F-927D-9D43DF88298B}" type="sibTrans" cxnId="{1622CAE2-E84D-411B-A721-EE29CE4B9CE1}">
      <dgm:prSet/>
      <dgm:spPr/>
      <dgm:t>
        <a:bodyPr/>
        <a:lstStyle/>
        <a:p>
          <a:endParaRPr lang="en-US"/>
        </a:p>
      </dgm:t>
    </dgm:pt>
    <dgm:pt modelId="{4F36E3F6-C182-4601-B1E0-64BCB6C28343}">
      <dgm:prSet/>
      <dgm:spPr/>
      <dgm:t>
        <a:bodyPr/>
        <a:lstStyle/>
        <a:p>
          <a:r>
            <a:rPr lang="pt-BR"/>
            <a:t>Ensino</a:t>
          </a:r>
          <a:endParaRPr lang="en-US"/>
        </a:p>
      </dgm:t>
    </dgm:pt>
    <dgm:pt modelId="{192B52FE-CCC5-4159-BF7E-FE370DDE1588}" type="parTrans" cxnId="{62655E76-3899-432A-9D32-6081605D6326}">
      <dgm:prSet/>
      <dgm:spPr/>
      <dgm:t>
        <a:bodyPr/>
        <a:lstStyle/>
        <a:p>
          <a:endParaRPr lang="en-US"/>
        </a:p>
      </dgm:t>
    </dgm:pt>
    <dgm:pt modelId="{416B5C8D-3030-452B-AE5B-2924BD39B4BC}" type="sibTrans" cxnId="{62655E76-3899-432A-9D32-6081605D6326}">
      <dgm:prSet/>
      <dgm:spPr/>
      <dgm:t>
        <a:bodyPr/>
        <a:lstStyle/>
        <a:p>
          <a:endParaRPr lang="en-US"/>
        </a:p>
      </dgm:t>
    </dgm:pt>
    <dgm:pt modelId="{093B7CCD-7301-474A-8718-D31E43169E93}">
      <dgm:prSet/>
      <dgm:spPr/>
      <dgm:t>
        <a:bodyPr/>
        <a:lstStyle/>
        <a:p>
          <a:r>
            <a:rPr lang="pt-BR"/>
            <a:t>Limite de 25% das receitas de impostos e transferências</a:t>
          </a:r>
          <a:endParaRPr lang="en-US"/>
        </a:p>
      </dgm:t>
    </dgm:pt>
    <dgm:pt modelId="{3BFAD765-CD27-4C07-89A7-78900E51C40A}" type="parTrans" cxnId="{8D31DAB5-42F2-4B5F-80C7-03B4713C4B0B}">
      <dgm:prSet/>
      <dgm:spPr/>
      <dgm:t>
        <a:bodyPr/>
        <a:lstStyle/>
        <a:p>
          <a:endParaRPr lang="en-US"/>
        </a:p>
      </dgm:t>
    </dgm:pt>
    <dgm:pt modelId="{793EB7B4-14C0-47A8-AF44-50A2667F2A74}" type="sibTrans" cxnId="{8D31DAB5-42F2-4B5F-80C7-03B4713C4B0B}">
      <dgm:prSet/>
      <dgm:spPr/>
      <dgm:t>
        <a:bodyPr/>
        <a:lstStyle/>
        <a:p>
          <a:endParaRPr lang="en-US"/>
        </a:p>
      </dgm:t>
    </dgm:pt>
    <dgm:pt modelId="{EE60DB54-5E17-4CBB-8AB8-A717A8FA126A}">
      <dgm:prSet/>
      <dgm:spPr/>
      <dgm:t>
        <a:bodyPr/>
        <a:lstStyle/>
        <a:p>
          <a:r>
            <a:rPr lang="pt-BR"/>
            <a:t>FUNDEB</a:t>
          </a:r>
          <a:endParaRPr lang="en-US"/>
        </a:p>
      </dgm:t>
    </dgm:pt>
    <dgm:pt modelId="{C6B1579E-C1AC-47B6-9A9B-3C17A211A3D0}" type="parTrans" cxnId="{42966745-67CD-4475-AD02-DF97E4C005F0}">
      <dgm:prSet/>
      <dgm:spPr/>
      <dgm:t>
        <a:bodyPr/>
        <a:lstStyle/>
        <a:p>
          <a:endParaRPr lang="en-US"/>
        </a:p>
      </dgm:t>
    </dgm:pt>
    <dgm:pt modelId="{4AC46169-279A-4B9A-85DE-BD0BF7E2EB67}" type="sibTrans" cxnId="{42966745-67CD-4475-AD02-DF97E4C005F0}">
      <dgm:prSet/>
      <dgm:spPr/>
      <dgm:t>
        <a:bodyPr/>
        <a:lstStyle/>
        <a:p>
          <a:endParaRPr lang="en-US"/>
        </a:p>
      </dgm:t>
    </dgm:pt>
    <dgm:pt modelId="{DC98B6F4-6DCD-4BEB-9869-F17AFB7BE67D}">
      <dgm:prSet/>
      <dgm:spPr/>
      <dgm:t>
        <a:bodyPr/>
        <a:lstStyle/>
        <a:p>
          <a:r>
            <a:rPr lang="pt-BR"/>
            <a:t>Limites de gastos com pessoal (LRF) (DTP e Poderes Executivo e Legislativo)</a:t>
          </a:r>
          <a:endParaRPr lang="en-US"/>
        </a:p>
      </dgm:t>
    </dgm:pt>
    <dgm:pt modelId="{6F2392C3-308B-455B-8EDB-2EF6706631BF}" type="parTrans" cxnId="{DC1ADBC5-0FDD-4AA7-B4D5-3727314F37CF}">
      <dgm:prSet/>
      <dgm:spPr/>
      <dgm:t>
        <a:bodyPr/>
        <a:lstStyle/>
        <a:p>
          <a:endParaRPr lang="en-US"/>
        </a:p>
      </dgm:t>
    </dgm:pt>
    <dgm:pt modelId="{6445D043-837B-43EA-BB67-6956288E60A5}" type="sibTrans" cxnId="{DC1ADBC5-0FDD-4AA7-B4D5-3727314F37CF}">
      <dgm:prSet/>
      <dgm:spPr/>
      <dgm:t>
        <a:bodyPr/>
        <a:lstStyle/>
        <a:p>
          <a:endParaRPr lang="en-US"/>
        </a:p>
      </dgm:t>
    </dgm:pt>
    <dgm:pt modelId="{BAB3CF2B-1ED4-4CD0-8C80-99A8E8D4EDDF}">
      <dgm:prSet/>
      <dgm:spPr/>
      <dgm:t>
        <a:bodyPr/>
        <a:lstStyle/>
        <a:p>
          <a:r>
            <a:rPr lang="pt-BR"/>
            <a:t>Conselho Municipal de Acompanhamento e Controle Social do FUNDEB</a:t>
          </a:r>
          <a:endParaRPr lang="en-US"/>
        </a:p>
      </dgm:t>
    </dgm:pt>
    <dgm:pt modelId="{401EDE1C-F2C1-4D7A-A49E-3399A673A4A2}" type="parTrans" cxnId="{116CBDA3-DCC2-4201-B6AF-6A9D380D7A11}">
      <dgm:prSet/>
      <dgm:spPr/>
      <dgm:t>
        <a:bodyPr/>
        <a:lstStyle/>
        <a:p>
          <a:endParaRPr lang="en-US"/>
        </a:p>
      </dgm:t>
    </dgm:pt>
    <dgm:pt modelId="{34A75425-73FE-4C69-8875-B6F3EA969C87}" type="sibTrans" cxnId="{116CBDA3-DCC2-4201-B6AF-6A9D380D7A11}">
      <dgm:prSet/>
      <dgm:spPr/>
      <dgm:t>
        <a:bodyPr/>
        <a:lstStyle/>
        <a:p>
          <a:endParaRPr lang="en-US"/>
        </a:p>
      </dgm:t>
    </dgm:pt>
    <dgm:pt modelId="{BCFCE1C8-1A1F-435C-B888-48DEC9CF2D5C}">
      <dgm:prSet/>
      <dgm:spPr/>
      <dgm:t>
        <a:bodyPr/>
        <a:lstStyle/>
        <a:p>
          <a:r>
            <a:rPr lang="pt-BR"/>
            <a:t>Transparência da gestão fiscal	</a:t>
          </a:r>
          <a:endParaRPr lang="en-US"/>
        </a:p>
      </dgm:t>
    </dgm:pt>
    <dgm:pt modelId="{E77553EE-F58D-405F-82C0-D3D57A5833F8}" type="parTrans" cxnId="{A22A5058-946E-4D45-9820-47644CF2B1A6}">
      <dgm:prSet/>
      <dgm:spPr/>
      <dgm:t>
        <a:bodyPr/>
        <a:lstStyle/>
        <a:p>
          <a:endParaRPr lang="en-US"/>
        </a:p>
      </dgm:t>
    </dgm:pt>
    <dgm:pt modelId="{6E81414F-543B-48EC-A873-247BB725022C}" type="sibTrans" cxnId="{A22A5058-946E-4D45-9820-47644CF2B1A6}">
      <dgm:prSet/>
      <dgm:spPr/>
      <dgm:t>
        <a:bodyPr/>
        <a:lstStyle/>
        <a:p>
          <a:endParaRPr lang="en-US"/>
        </a:p>
      </dgm:t>
    </dgm:pt>
    <dgm:pt modelId="{D33F1E2B-007B-4589-91F4-53CB28A14845}">
      <dgm:prSet/>
      <dgm:spPr/>
      <dgm:t>
        <a:bodyPr/>
        <a:lstStyle/>
        <a:p>
          <a:r>
            <a:rPr lang="pt-BR"/>
            <a:t>Políticas públicas (Saúde, Educação e Saneamento básico)</a:t>
          </a:r>
          <a:endParaRPr lang="en-US"/>
        </a:p>
      </dgm:t>
    </dgm:pt>
    <dgm:pt modelId="{179326D7-FB04-42A8-874B-10A24AD4EBF2}" type="parTrans" cxnId="{D0E5E9EC-109F-4142-9ED9-6827A7530A6A}">
      <dgm:prSet/>
      <dgm:spPr/>
      <dgm:t>
        <a:bodyPr/>
        <a:lstStyle/>
        <a:p>
          <a:endParaRPr lang="en-US"/>
        </a:p>
      </dgm:t>
    </dgm:pt>
    <dgm:pt modelId="{8651624E-D564-45C1-A46B-928E309797AC}" type="sibTrans" cxnId="{D0E5E9EC-109F-4142-9ED9-6827A7530A6A}">
      <dgm:prSet/>
      <dgm:spPr/>
      <dgm:t>
        <a:bodyPr/>
        <a:lstStyle/>
        <a:p>
          <a:endParaRPr lang="en-US"/>
        </a:p>
      </dgm:t>
    </dgm:pt>
    <dgm:pt modelId="{42A505FA-18BC-4280-BA21-ECB72B7F7E41}">
      <dgm:prSet/>
      <dgm:spPr/>
      <dgm:t>
        <a:bodyPr/>
        <a:lstStyle/>
        <a:p>
          <a:r>
            <a:rPr lang="pt-BR"/>
            <a:t>Restrições</a:t>
          </a:r>
          <a:endParaRPr lang="en-US"/>
        </a:p>
      </dgm:t>
    </dgm:pt>
    <dgm:pt modelId="{8E024CC8-6D43-444A-9685-1D317E62C8D6}" type="parTrans" cxnId="{D553D339-0A15-4E9E-BD87-472E4179D3E7}">
      <dgm:prSet/>
      <dgm:spPr/>
      <dgm:t>
        <a:bodyPr/>
        <a:lstStyle/>
        <a:p>
          <a:endParaRPr lang="en-US"/>
        </a:p>
      </dgm:t>
    </dgm:pt>
    <dgm:pt modelId="{089EB405-7171-4D84-95F5-DB48F47F5228}" type="sibTrans" cxnId="{D553D339-0A15-4E9E-BD87-472E4179D3E7}">
      <dgm:prSet/>
      <dgm:spPr/>
      <dgm:t>
        <a:bodyPr/>
        <a:lstStyle/>
        <a:p>
          <a:endParaRPr lang="en-US"/>
        </a:p>
      </dgm:t>
    </dgm:pt>
    <dgm:pt modelId="{22B31945-16C8-46CE-937D-BEDAF6D81414}" type="pres">
      <dgm:prSet presAssocID="{18DAB973-4839-498F-9870-278EFBBB897F}" presName="diagram" presStyleCnt="0">
        <dgm:presLayoutVars>
          <dgm:dir/>
          <dgm:resizeHandles val="exact"/>
        </dgm:presLayoutVars>
      </dgm:prSet>
      <dgm:spPr/>
    </dgm:pt>
    <dgm:pt modelId="{27697CA3-DD33-493A-917C-D2001370A87D}" type="pres">
      <dgm:prSet presAssocID="{45B81947-14F1-4A9F-AF5D-BCC68BE4260C}" presName="node" presStyleLbl="node1" presStyleIdx="0" presStyleCnt="13">
        <dgm:presLayoutVars>
          <dgm:bulletEnabled val="1"/>
        </dgm:presLayoutVars>
      </dgm:prSet>
      <dgm:spPr/>
    </dgm:pt>
    <dgm:pt modelId="{3DE28D2E-7519-4BFC-BBAF-01A092975660}" type="pres">
      <dgm:prSet presAssocID="{0669FAF8-A092-4D0F-9826-4C7A1409C58E}" presName="sibTrans" presStyleCnt="0"/>
      <dgm:spPr/>
    </dgm:pt>
    <dgm:pt modelId="{C764519C-B5B2-4B87-88C3-F243007C9903}" type="pres">
      <dgm:prSet presAssocID="{4EAFA3D5-3A09-4FE0-88EE-1FBA15E67512}" presName="node" presStyleLbl="node1" presStyleIdx="1" presStyleCnt="13">
        <dgm:presLayoutVars>
          <dgm:bulletEnabled val="1"/>
        </dgm:presLayoutVars>
      </dgm:prSet>
      <dgm:spPr/>
    </dgm:pt>
    <dgm:pt modelId="{7CCC402C-0778-42AF-B339-869C489B8FC9}" type="pres">
      <dgm:prSet presAssocID="{274AF92A-1A17-448A-8394-4930C9E4F978}" presName="sibTrans" presStyleCnt="0"/>
      <dgm:spPr/>
    </dgm:pt>
    <dgm:pt modelId="{A8F47B22-331C-4105-94AC-800D0F8EDABF}" type="pres">
      <dgm:prSet presAssocID="{A4B7213D-A808-4AA1-AB53-1668E919A972}" presName="node" presStyleLbl="node1" presStyleIdx="2" presStyleCnt="13">
        <dgm:presLayoutVars>
          <dgm:bulletEnabled val="1"/>
        </dgm:presLayoutVars>
      </dgm:prSet>
      <dgm:spPr/>
    </dgm:pt>
    <dgm:pt modelId="{14D59892-0CA7-4AF9-8102-1EF521C176AD}" type="pres">
      <dgm:prSet presAssocID="{48BD4329-DCC5-40D1-BB26-536934C34C81}" presName="sibTrans" presStyleCnt="0"/>
      <dgm:spPr/>
    </dgm:pt>
    <dgm:pt modelId="{F3E15437-A17A-4531-B557-22563295864A}" type="pres">
      <dgm:prSet presAssocID="{8D2403B6-DC1F-4927-92E9-6F9FACD66DE4}" presName="node" presStyleLbl="node1" presStyleIdx="3" presStyleCnt="13">
        <dgm:presLayoutVars>
          <dgm:bulletEnabled val="1"/>
        </dgm:presLayoutVars>
      </dgm:prSet>
      <dgm:spPr/>
    </dgm:pt>
    <dgm:pt modelId="{2B3BD25F-DDE4-4C5D-B042-2A43FF28E4D7}" type="pres">
      <dgm:prSet presAssocID="{F98BC9A8-130C-4C64-94FB-8CA6CFC7814E}" presName="sibTrans" presStyleCnt="0"/>
      <dgm:spPr/>
    </dgm:pt>
    <dgm:pt modelId="{B84E15D9-0D11-45A7-A183-3BC3868B77D0}" type="pres">
      <dgm:prSet presAssocID="{5EEF1716-FB50-476B-BE7A-232D13396B14}" presName="node" presStyleLbl="node1" presStyleIdx="4" presStyleCnt="13">
        <dgm:presLayoutVars>
          <dgm:bulletEnabled val="1"/>
        </dgm:presLayoutVars>
      </dgm:prSet>
      <dgm:spPr/>
    </dgm:pt>
    <dgm:pt modelId="{A192060C-E83D-4711-A108-CD39C38924D2}" type="pres">
      <dgm:prSet presAssocID="{544C6A85-09C7-480F-927D-9D43DF88298B}" presName="sibTrans" presStyleCnt="0"/>
      <dgm:spPr/>
    </dgm:pt>
    <dgm:pt modelId="{CEF9AB8E-EEBC-458C-8704-A803E0AEF3AF}" type="pres">
      <dgm:prSet presAssocID="{4F36E3F6-C182-4601-B1E0-64BCB6C28343}" presName="node" presStyleLbl="node1" presStyleIdx="5" presStyleCnt="13">
        <dgm:presLayoutVars>
          <dgm:bulletEnabled val="1"/>
        </dgm:presLayoutVars>
      </dgm:prSet>
      <dgm:spPr/>
    </dgm:pt>
    <dgm:pt modelId="{9D083E56-324F-4F19-9351-6BE51FF015BA}" type="pres">
      <dgm:prSet presAssocID="{416B5C8D-3030-452B-AE5B-2924BD39B4BC}" presName="sibTrans" presStyleCnt="0"/>
      <dgm:spPr/>
    </dgm:pt>
    <dgm:pt modelId="{30E7373A-1938-4A02-AC75-09BF31938555}" type="pres">
      <dgm:prSet presAssocID="{093B7CCD-7301-474A-8718-D31E43169E93}" presName="node" presStyleLbl="node1" presStyleIdx="6" presStyleCnt="13">
        <dgm:presLayoutVars>
          <dgm:bulletEnabled val="1"/>
        </dgm:presLayoutVars>
      </dgm:prSet>
      <dgm:spPr/>
    </dgm:pt>
    <dgm:pt modelId="{CF08C153-1559-47AA-9BB5-E83E684FA038}" type="pres">
      <dgm:prSet presAssocID="{793EB7B4-14C0-47A8-AF44-50A2667F2A74}" presName="sibTrans" presStyleCnt="0"/>
      <dgm:spPr/>
    </dgm:pt>
    <dgm:pt modelId="{7E1481E4-BD35-4CEE-A6A7-24BBF89F67E0}" type="pres">
      <dgm:prSet presAssocID="{EE60DB54-5E17-4CBB-8AB8-A717A8FA126A}" presName="node" presStyleLbl="node1" presStyleIdx="7" presStyleCnt="13">
        <dgm:presLayoutVars>
          <dgm:bulletEnabled val="1"/>
        </dgm:presLayoutVars>
      </dgm:prSet>
      <dgm:spPr/>
    </dgm:pt>
    <dgm:pt modelId="{B150B786-EBAC-4973-A375-7ED2504A4DD5}" type="pres">
      <dgm:prSet presAssocID="{4AC46169-279A-4B9A-85DE-BD0BF7E2EB67}" presName="sibTrans" presStyleCnt="0"/>
      <dgm:spPr/>
    </dgm:pt>
    <dgm:pt modelId="{FC197CEA-3015-4C87-8D7A-F44B9E514CDC}" type="pres">
      <dgm:prSet presAssocID="{DC98B6F4-6DCD-4BEB-9869-F17AFB7BE67D}" presName="node" presStyleLbl="node1" presStyleIdx="8" presStyleCnt="13">
        <dgm:presLayoutVars>
          <dgm:bulletEnabled val="1"/>
        </dgm:presLayoutVars>
      </dgm:prSet>
      <dgm:spPr/>
    </dgm:pt>
    <dgm:pt modelId="{48AEC098-2AA8-46EC-9155-1F31F2314E51}" type="pres">
      <dgm:prSet presAssocID="{6445D043-837B-43EA-BB67-6956288E60A5}" presName="sibTrans" presStyleCnt="0"/>
      <dgm:spPr/>
    </dgm:pt>
    <dgm:pt modelId="{76C7ED52-8761-406B-A202-42DD131B2075}" type="pres">
      <dgm:prSet presAssocID="{BAB3CF2B-1ED4-4CD0-8C80-99A8E8D4EDDF}" presName="node" presStyleLbl="node1" presStyleIdx="9" presStyleCnt="13">
        <dgm:presLayoutVars>
          <dgm:bulletEnabled val="1"/>
        </dgm:presLayoutVars>
      </dgm:prSet>
      <dgm:spPr/>
    </dgm:pt>
    <dgm:pt modelId="{DB54438F-E926-4F5B-8973-AD6BD9B88EB0}" type="pres">
      <dgm:prSet presAssocID="{34A75425-73FE-4C69-8875-B6F3EA969C87}" presName="sibTrans" presStyleCnt="0"/>
      <dgm:spPr/>
    </dgm:pt>
    <dgm:pt modelId="{6D5FD30B-E78B-44F9-B72B-FC98BFF2FA71}" type="pres">
      <dgm:prSet presAssocID="{BCFCE1C8-1A1F-435C-B888-48DEC9CF2D5C}" presName="node" presStyleLbl="node1" presStyleIdx="10" presStyleCnt="13">
        <dgm:presLayoutVars>
          <dgm:bulletEnabled val="1"/>
        </dgm:presLayoutVars>
      </dgm:prSet>
      <dgm:spPr/>
    </dgm:pt>
    <dgm:pt modelId="{2310D8B0-7FBD-4A64-B545-CB6BB18E0048}" type="pres">
      <dgm:prSet presAssocID="{6E81414F-543B-48EC-A873-247BB725022C}" presName="sibTrans" presStyleCnt="0"/>
      <dgm:spPr/>
    </dgm:pt>
    <dgm:pt modelId="{5D995CD2-372F-45D4-A450-E2065649CDEE}" type="pres">
      <dgm:prSet presAssocID="{D33F1E2B-007B-4589-91F4-53CB28A14845}" presName="node" presStyleLbl="node1" presStyleIdx="11" presStyleCnt="13">
        <dgm:presLayoutVars>
          <dgm:bulletEnabled val="1"/>
        </dgm:presLayoutVars>
      </dgm:prSet>
      <dgm:spPr/>
    </dgm:pt>
    <dgm:pt modelId="{F449DD4E-B944-4325-AFA9-61C85A6F8629}" type="pres">
      <dgm:prSet presAssocID="{8651624E-D564-45C1-A46B-928E309797AC}" presName="sibTrans" presStyleCnt="0"/>
      <dgm:spPr/>
    </dgm:pt>
    <dgm:pt modelId="{12049AE6-4F07-48FB-9627-F3F9F08876EE}" type="pres">
      <dgm:prSet presAssocID="{42A505FA-18BC-4280-BA21-ECB72B7F7E41}" presName="node" presStyleLbl="node1" presStyleIdx="12" presStyleCnt="13">
        <dgm:presLayoutVars>
          <dgm:bulletEnabled val="1"/>
        </dgm:presLayoutVars>
      </dgm:prSet>
      <dgm:spPr/>
    </dgm:pt>
  </dgm:ptLst>
  <dgm:cxnLst>
    <dgm:cxn modelId="{09884203-85B2-44DD-AEF8-5547E286DF5D}" type="presOf" srcId="{42A505FA-18BC-4280-BA21-ECB72B7F7E41}" destId="{12049AE6-4F07-48FB-9627-F3F9F08876EE}" srcOrd="0" destOrd="0" presId="urn:microsoft.com/office/officeart/2005/8/layout/default"/>
    <dgm:cxn modelId="{639C0109-7723-450D-AD68-ED5DF119ED3A}" type="presOf" srcId="{DC98B6F4-6DCD-4BEB-9869-F17AFB7BE67D}" destId="{FC197CEA-3015-4C87-8D7A-F44B9E514CDC}" srcOrd="0" destOrd="0" presId="urn:microsoft.com/office/officeart/2005/8/layout/default"/>
    <dgm:cxn modelId="{588C1417-D2BC-4BFC-8A20-C5CFB79DF2E2}" srcId="{18DAB973-4839-498F-9870-278EFBBB897F}" destId="{4EAFA3D5-3A09-4FE0-88EE-1FBA15E67512}" srcOrd="1" destOrd="0" parTransId="{DC31EBCD-1B6D-4959-BC63-E8AFF3D8CE1A}" sibTransId="{274AF92A-1A17-448A-8394-4930C9E4F978}"/>
    <dgm:cxn modelId="{D326C520-9C62-4464-8208-ADBD18549929}" type="presOf" srcId="{BCFCE1C8-1A1F-435C-B888-48DEC9CF2D5C}" destId="{6D5FD30B-E78B-44F9-B72B-FC98BFF2FA71}" srcOrd="0" destOrd="0" presId="urn:microsoft.com/office/officeart/2005/8/layout/default"/>
    <dgm:cxn modelId="{7CC4CC25-E145-4E0A-99F8-646768D7F9EC}" srcId="{18DAB973-4839-498F-9870-278EFBBB897F}" destId="{45B81947-14F1-4A9F-AF5D-BCC68BE4260C}" srcOrd="0" destOrd="0" parTransId="{5C3127DA-18B8-4536-840F-6ABE8873A37C}" sibTransId="{0669FAF8-A092-4D0F-9826-4C7A1409C58E}"/>
    <dgm:cxn modelId="{AD91F32D-9634-42E7-80E3-BC9E919802D8}" type="presOf" srcId="{BAB3CF2B-1ED4-4CD0-8C80-99A8E8D4EDDF}" destId="{76C7ED52-8761-406B-A202-42DD131B2075}" srcOrd="0" destOrd="0" presId="urn:microsoft.com/office/officeart/2005/8/layout/default"/>
    <dgm:cxn modelId="{044FB834-6F5F-4DB1-9FE6-250F94E38DE9}" type="presOf" srcId="{EE60DB54-5E17-4CBB-8AB8-A717A8FA126A}" destId="{7E1481E4-BD35-4CEE-A6A7-24BBF89F67E0}" srcOrd="0" destOrd="0" presId="urn:microsoft.com/office/officeart/2005/8/layout/default"/>
    <dgm:cxn modelId="{D553D339-0A15-4E9E-BD87-472E4179D3E7}" srcId="{18DAB973-4839-498F-9870-278EFBBB897F}" destId="{42A505FA-18BC-4280-BA21-ECB72B7F7E41}" srcOrd="12" destOrd="0" parTransId="{8E024CC8-6D43-444A-9685-1D317E62C8D6}" sibTransId="{089EB405-7171-4D84-95F5-DB48F47F5228}"/>
    <dgm:cxn modelId="{8DA9F044-6486-4CA9-841C-AFC32664A04D}" srcId="{18DAB973-4839-498F-9870-278EFBBB897F}" destId="{8D2403B6-DC1F-4927-92E9-6F9FACD66DE4}" srcOrd="3" destOrd="0" parTransId="{2B943A30-6230-4AB4-A20D-C9A94ACDC628}" sibTransId="{F98BC9A8-130C-4C64-94FB-8CA6CFC7814E}"/>
    <dgm:cxn modelId="{42966745-67CD-4475-AD02-DF97E4C005F0}" srcId="{18DAB973-4839-498F-9870-278EFBBB897F}" destId="{EE60DB54-5E17-4CBB-8AB8-A717A8FA126A}" srcOrd="7" destOrd="0" parTransId="{C6B1579E-C1AC-47B6-9A9B-3C17A211A3D0}" sibTransId="{4AC46169-279A-4B9A-85DE-BD0BF7E2EB67}"/>
    <dgm:cxn modelId="{68DEC051-1A5C-46DE-8F05-A0EC115CBB42}" type="presOf" srcId="{5EEF1716-FB50-476B-BE7A-232D13396B14}" destId="{B84E15D9-0D11-45A7-A183-3BC3868B77D0}" srcOrd="0" destOrd="0" presId="urn:microsoft.com/office/officeart/2005/8/layout/default"/>
    <dgm:cxn modelId="{C7773752-1F44-48EC-BD3B-DFDBE7F24668}" type="presOf" srcId="{18DAB973-4839-498F-9870-278EFBBB897F}" destId="{22B31945-16C8-46CE-937D-BEDAF6D81414}" srcOrd="0" destOrd="0" presId="urn:microsoft.com/office/officeart/2005/8/layout/default"/>
    <dgm:cxn modelId="{62655E76-3899-432A-9D32-6081605D6326}" srcId="{18DAB973-4839-498F-9870-278EFBBB897F}" destId="{4F36E3F6-C182-4601-B1E0-64BCB6C28343}" srcOrd="5" destOrd="0" parTransId="{192B52FE-CCC5-4159-BF7E-FE370DDE1588}" sibTransId="{416B5C8D-3030-452B-AE5B-2924BD39B4BC}"/>
    <dgm:cxn modelId="{A22A5058-946E-4D45-9820-47644CF2B1A6}" srcId="{18DAB973-4839-498F-9870-278EFBBB897F}" destId="{BCFCE1C8-1A1F-435C-B888-48DEC9CF2D5C}" srcOrd="10" destOrd="0" parTransId="{E77553EE-F58D-405F-82C0-D3D57A5833F8}" sibTransId="{6E81414F-543B-48EC-A873-247BB725022C}"/>
    <dgm:cxn modelId="{61ADEA78-B3B1-498F-A294-D97ECFD26664}" type="presOf" srcId="{A4B7213D-A808-4AA1-AB53-1668E919A972}" destId="{A8F47B22-331C-4105-94AC-800D0F8EDABF}" srcOrd="0" destOrd="0" presId="urn:microsoft.com/office/officeart/2005/8/layout/default"/>
    <dgm:cxn modelId="{F224EE91-00AB-45A9-BF36-C6F93F4D82AE}" srcId="{18DAB973-4839-498F-9870-278EFBBB897F}" destId="{A4B7213D-A808-4AA1-AB53-1668E919A972}" srcOrd="2" destOrd="0" parTransId="{F438C36D-20E3-4CC7-BF99-81A8BB9D490D}" sibTransId="{48BD4329-DCC5-40D1-BB26-536934C34C81}"/>
    <dgm:cxn modelId="{6166F692-A305-4251-9DB3-3F67AE8405CE}" type="presOf" srcId="{4EAFA3D5-3A09-4FE0-88EE-1FBA15E67512}" destId="{C764519C-B5B2-4B87-88C3-F243007C9903}" srcOrd="0" destOrd="0" presId="urn:microsoft.com/office/officeart/2005/8/layout/default"/>
    <dgm:cxn modelId="{116CBDA3-DCC2-4201-B6AF-6A9D380D7A11}" srcId="{18DAB973-4839-498F-9870-278EFBBB897F}" destId="{BAB3CF2B-1ED4-4CD0-8C80-99A8E8D4EDDF}" srcOrd="9" destOrd="0" parTransId="{401EDE1C-F2C1-4D7A-A49E-3399A673A4A2}" sibTransId="{34A75425-73FE-4C69-8875-B6F3EA969C87}"/>
    <dgm:cxn modelId="{4E4F50A6-685D-4C53-B51B-529F8ABCFAFC}" type="presOf" srcId="{D33F1E2B-007B-4589-91F4-53CB28A14845}" destId="{5D995CD2-372F-45D4-A450-E2065649CDEE}" srcOrd="0" destOrd="0" presId="urn:microsoft.com/office/officeart/2005/8/layout/default"/>
    <dgm:cxn modelId="{8D31DAB5-42F2-4B5F-80C7-03B4713C4B0B}" srcId="{18DAB973-4839-498F-9870-278EFBBB897F}" destId="{093B7CCD-7301-474A-8718-D31E43169E93}" srcOrd="6" destOrd="0" parTransId="{3BFAD765-CD27-4C07-89A7-78900E51C40A}" sibTransId="{793EB7B4-14C0-47A8-AF44-50A2667F2A74}"/>
    <dgm:cxn modelId="{7DB15BC1-1420-4630-B545-5B7F0C204712}" type="presOf" srcId="{093B7CCD-7301-474A-8718-D31E43169E93}" destId="{30E7373A-1938-4A02-AC75-09BF31938555}" srcOrd="0" destOrd="0" presId="urn:microsoft.com/office/officeart/2005/8/layout/default"/>
    <dgm:cxn modelId="{DC1ADBC5-0FDD-4AA7-B4D5-3727314F37CF}" srcId="{18DAB973-4839-498F-9870-278EFBBB897F}" destId="{DC98B6F4-6DCD-4BEB-9869-F17AFB7BE67D}" srcOrd="8" destOrd="0" parTransId="{6F2392C3-308B-455B-8EDB-2EF6706631BF}" sibTransId="{6445D043-837B-43EA-BB67-6956288E60A5}"/>
    <dgm:cxn modelId="{1622CAE2-E84D-411B-A721-EE29CE4B9CE1}" srcId="{18DAB973-4839-498F-9870-278EFBBB897F}" destId="{5EEF1716-FB50-476B-BE7A-232D13396B14}" srcOrd="4" destOrd="0" parTransId="{0BB27793-CA4F-45B9-9A9F-FB4E21B3DEA4}" sibTransId="{544C6A85-09C7-480F-927D-9D43DF88298B}"/>
    <dgm:cxn modelId="{D0E5E9EC-109F-4142-9ED9-6827A7530A6A}" srcId="{18DAB973-4839-498F-9870-278EFBBB897F}" destId="{D33F1E2B-007B-4589-91F4-53CB28A14845}" srcOrd="11" destOrd="0" parTransId="{179326D7-FB04-42A8-874B-10A24AD4EBF2}" sibTransId="{8651624E-D564-45C1-A46B-928E309797AC}"/>
    <dgm:cxn modelId="{0C14DBF1-444E-4EC2-9648-259079F45DD1}" type="presOf" srcId="{4F36E3F6-C182-4601-B1E0-64BCB6C28343}" destId="{CEF9AB8E-EEBC-458C-8704-A803E0AEF3AF}" srcOrd="0" destOrd="0" presId="urn:microsoft.com/office/officeart/2005/8/layout/default"/>
    <dgm:cxn modelId="{96EFCEF2-0CB2-4DC1-80A2-ECA63C265593}" type="presOf" srcId="{8D2403B6-DC1F-4927-92E9-6F9FACD66DE4}" destId="{F3E15437-A17A-4531-B557-22563295864A}" srcOrd="0" destOrd="0" presId="urn:microsoft.com/office/officeart/2005/8/layout/default"/>
    <dgm:cxn modelId="{7CF546FA-07EF-405C-A1BC-30C9ED49A9F6}" type="presOf" srcId="{45B81947-14F1-4A9F-AF5D-BCC68BE4260C}" destId="{27697CA3-DD33-493A-917C-D2001370A87D}" srcOrd="0" destOrd="0" presId="urn:microsoft.com/office/officeart/2005/8/layout/default"/>
    <dgm:cxn modelId="{F2B9F6FF-0759-4E09-9728-7382E647D872}" type="presParOf" srcId="{22B31945-16C8-46CE-937D-BEDAF6D81414}" destId="{27697CA3-DD33-493A-917C-D2001370A87D}" srcOrd="0" destOrd="0" presId="urn:microsoft.com/office/officeart/2005/8/layout/default"/>
    <dgm:cxn modelId="{2219B075-4E70-4292-856F-2642687E2B75}" type="presParOf" srcId="{22B31945-16C8-46CE-937D-BEDAF6D81414}" destId="{3DE28D2E-7519-4BFC-BBAF-01A092975660}" srcOrd="1" destOrd="0" presId="urn:microsoft.com/office/officeart/2005/8/layout/default"/>
    <dgm:cxn modelId="{0E0EB11D-1478-425C-854F-80A475400649}" type="presParOf" srcId="{22B31945-16C8-46CE-937D-BEDAF6D81414}" destId="{C764519C-B5B2-4B87-88C3-F243007C9903}" srcOrd="2" destOrd="0" presId="urn:microsoft.com/office/officeart/2005/8/layout/default"/>
    <dgm:cxn modelId="{F804CBDA-5E2F-405A-AB89-8744B05920BC}" type="presParOf" srcId="{22B31945-16C8-46CE-937D-BEDAF6D81414}" destId="{7CCC402C-0778-42AF-B339-869C489B8FC9}" srcOrd="3" destOrd="0" presId="urn:microsoft.com/office/officeart/2005/8/layout/default"/>
    <dgm:cxn modelId="{5C464CE2-A992-4B56-9AA0-2901A7820AD3}" type="presParOf" srcId="{22B31945-16C8-46CE-937D-BEDAF6D81414}" destId="{A8F47B22-331C-4105-94AC-800D0F8EDABF}" srcOrd="4" destOrd="0" presId="urn:microsoft.com/office/officeart/2005/8/layout/default"/>
    <dgm:cxn modelId="{74D21873-C837-496C-BB97-996F39E87D20}" type="presParOf" srcId="{22B31945-16C8-46CE-937D-BEDAF6D81414}" destId="{14D59892-0CA7-4AF9-8102-1EF521C176AD}" srcOrd="5" destOrd="0" presId="urn:microsoft.com/office/officeart/2005/8/layout/default"/>
    <dgm:cxn modelId="{142CB21D-C7E7-41BD-8817-06AEA16DC79B}" type="presParOf" srcId="{22B31945-16C8-46CE-937D-BEDAF6D81414}" destId="{F3E15437-A17A-4531-B557-22563295864A}" srcOrd="6" destOrd="0" presId="urn:microsoft.com/office/officeart/2005/8/layout/default"/>
    <dgm:cxn modelId="{EA21B817-5998-458A-B16F-86D341EFAF30}" type="presParOf" srcId="{22B31945-16C8-46CE-937D-BEDAF6D81414}" destId="{2B3BD25F-DDE4-4C5D-B042-2A43FF28E4D7}" srcOrd="7" destOrd="0" presId="urn:microsoft.com/office/officeart/2005/8/layout/default"/>
    <dgm:cxn modelId="{5044EFD0-47FE-4CD6-91CC-58F0784E3F63}" type="presParOf" srcId="{22B31945-16C8-46CE-937D-BEDAF6D81414}" destId="{B84E15D9-0D11-45A7-A183-3BC3868B77D0}" srcOrd="8" destOrd="0" presId="urn:microsoft.com/office/officeart/2005/8/layout/default"/>
    <dgm:cxn modelId="{E83D9D9F-DBB7-4A12-A74C-B6F967813C17}" type="presParOf" srcId="{22B31945-16C8-46CE-937D-BEDAF6D81414}" destId="{A192060C-E83D-4711-A108-CD39C38924D2}" srcOrd="9" destOrd="0" presId="urn:microsoft.com/office/officeart/2005/8/layout/default"/>
    <dgm:cxn modelId="{EE79BC6E-91B8-4376-9282-44FCE756AB64}" type="presParOf" srcId="{22B31945-16C8-46CE-937D-BEDAF6D81414}" destId="{CEF9AB8E-EEBC-458C-8704-A803E0AEF3AF}" srcOrd="10" destOrd="0" presId="urn:microsoft.com/office/officeart/2005/8/layout/default"/>
    <dgm:cxn modelId="{B438495C-4263-48AF-A9D4-A353096DB8AE}" type="presParOf" srcId="{22B31945-16C8-46CE-937D-BEDAF6D81414}" destId="{9D083E56-324F-4F19-9351-6BE51FF015BA}" srcOrd="11" destOrd="0" presId="urn:microsoft.com/office/officeart/2005/8/layout/default"/>
    <dgm:cxn modelId="{7F8981F5-09A8-4661-A592-0D30B0068AC7}" type="presParOf" srcId="{22B31945-16C8-46CE-937D-BEDAF6D81414}" destId="{30E7373A-1938-4A02-AC75-09BF31938555}" srcOrd="12" destOrd="0" presId="urn:microsoft.com/office/officeart/2005/8/layout/default"/>
    <dgm:cxn modelId="{8A63AEE5-2F11-4ECD-BAA5-20E80EEC8AD9}" type="presParOf" srcId="{22B31945-16C8-46CE-937D-BEDAF6D81414}" destId="{CF08C153-1559-47AA-9BB5-E83E684FA038}" srcOrd="13" destOrd="0" presId="urn:microsoft.com/office/officeart/2005/8/layout/default"/>
    <dgm:cxn modelId="{814777DC-5E58-4992-9F44-400A26AE855E}" type="presParOf" srcId="{22B31945-16C8-46CE-937D-BEDAF6D81414}" destId="{7E1481E4-BD35-4CEE-A6A7-24BBF89F67E0}" srcOrd="14" destOrd="0" presId="urn:microsoft.com/office/officeart/2005/8/layout/default"/>
    <dgm:cxn modelId="{7F17BC66-01B1-4D1B-B8A8-3E3E9D5D853D}" type="presParOf" srcId="{22B31945-16C8-46CE-937D-BEDAF6D81414}" destId="{B150B786-EBAC-4973-A375-7ED2504A4DD5}" srcOrd="15" destOrd="0" presId="urn:microsoft.com/office/officeart/2005/8/layout/default"/>
    <dgm:cxn modelId="{3F689E6E-F463-47E5-A942-BC5AAC3486BF}" type="presParOf" srcId="{22B31945-16C8-46CE-937D-BEDAF6D81414}" destId="{FC197CEA-3015-4C87-8D7A-F44B9E514CDC}" srcOrd="16" destOrd="0" presId="urn:microsoft.com/office/officeart/2005/8/layout/default"/>
    <dgm:cxn modelId="{E7F05E7E-406B-416D-B432-6DB6C69C1230}" type="presParOf" srcId="{22B31945-16C8-46CE-937D-BEDAF6D81414}" destId="{48AEC098-2AA8-46EC-9155-1F31F2314E51}" srcOrd="17" destOrd="0" presId="urn:microsoft.com/office/officeart/2005/8/layout/default"/>
    <dgm:cxn modelId="{293A5D79-E1B0-425D-B6AC-1CFB33C6BF4A}" type="presParOf" srcId="{22B31945-16C8-46CE-937D-BEDAF6D81414}" destId="{76C7ED52-8761-406B-A202-42DD131B2075}" srcOrd="18" destOrd="0" presId="urn:microsoft.com/office/officeart/2005/8/layout/default"/>
    <dgm:cxn modelId="{9DA048F0-F35A-4CCF-9DCC-D6FECE6F1777}" type="presParOf" srcId="{22B31945-16C8-46CE-937D-BEDAF6D81414}" destId="{DB54438F-E926-4F5B-8973-AD6BD9B88EB0}" srcOrd="19" destOrd="0" presId="urn:microsoft.com/office/officeart/2005/8/layout/default"/>
    <dgm:cxn modelId="{C64EB31E-2DD3-4111-B2D4-A4046E8FB992}" type="presParOf" srcId="{22B31945-16C8-46CE-937D-BEDAF6D81414}" destId="{6D5FD30B-E78B-44F9-B72B-FC98BFF2FA71}" srcOrd="20" destOrd="0" presId="urn:microsoft.com/office/officeart/2005/8/layout/default"/>
    <dgm:cxn modelId="{BB0D4BE3-BC53-4B05-A0B1-9E4D3F3B199A}" type="presParOf" srcId="{22B31945-16C8-46CE-937D-BEDAF6D81414}" destId="{2310D8B0-7FBD-4A64-B545-CB6BB18E0048}" srcOrd="21" destOrd="0" presId="urn:microsoft.com/office/officeart/2005/8/layout/default"/>
    <dgm:cxn modelId="{F2477A32-ECF0-4467-AF31-9D6DB329DA9E}" type="presParOf" srcId="{22B31945-16C8-46CE-937D-BEDAF6D81414}" destId="{5D995CD2-372F-45D4-A450-E2065649CDEE}" srcOrd="22" destOrd="0" presId="urn:microsoft.com/office/officeart/2005/8/layout/default"/>
    <dgm:cxn modelId="{20C97F86-B970-4A05-A340-42084612CE42}" type="presParOf" srcId="{22B31945-16C8-46CE-937D-BEDAF6D81414}" destId="{F449DD4E-B944-4325-AFA9-61C85A6F8629}" srcOrd="23" destOrd="0" presId="urn:microsoft.com/office/officeart/2005/8/layout/default"/>
    <dgm:cxn modelId="{E27C5B4E-8E82-4160-BD36-25DB88A150A2}" type="presParOf" srcId="{22B31945-16C8-46CE-937D-BEDAF6D81414}" destId="{12049AE6-4F07-48FB-9627-F3F9F08876E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FBF64-0075-48C2-A17D-B103AE44C54C}">
      <dsp:nvSpPr>
        <dsp:cNvPr id="0" name=""/>
        <dsp:cNvSpPr/>
      </dsp:nvSpPr>
      <dsp:spPr>
        <a:xfrm>
          <a:off x="753547" y="1073054"/>
          <a:ext cx="921001" cy="921001"/>
        </a:xfrm>
        <a:prstGeom prst="gear9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err="1"/>
            <a:t>RNs</a:t>
          </a:r>
          <a:endParaRPr lang="pt-BR" sz="800" kern="1200"/>
        </a:p>
      </dsp:txBody>
      <dsp:txXfrm>
        <a:off x="938709" y="1288794"/>
        <a:ext cx="550677" cy="473414"/>
      </dsp:txXfrm>
    </dsp:sp>
    <dsp:sp modelId="{A96100C4-F72A-4198-A30A-39A9CF5AE7E3}">
      <dsp:nvSpPr>
        <dsp:cNvPr id="0" name=""/>
        <dsp:cNvSpPr/>
      </dsp:nvSpPr>
      <dsp:spPr>
        <a:xfrm>
          <a:off x="217691" y="855362"/>
          <a:ext cx="669819" cy="669819"/>
        </a:xfrm>
        <a:prstGeom prst="gear6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Alertas</a:t>
          </a:r>
        </a:p>
      </dsp:txBody>
      <dsp:txXfrm>
        <a:off x="386320" y="1025010"/>
        <a:ext cx="332561" cy="330523"/>
      </dsp:txXfrm>
    </dsp:sp>
    <dsp:sp modelId="{5D506A92-C091-4B1C-AA1D-85829C9F9520}">
      <dsp:nvSpPr>
        <dsp:cNvPr id="0" name=""/>
        <dsp:cNvSpPr/>
      </dsp:nvSpPr>
      <dsp:spPr>
        <a:xfrm rot="20700000">
          <a:off x="592858" y="393255"/>
          <a:ext cx="656286" cy="656286"/>
        </a:xfrm>
        <a:prstGeom prst="gear6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err="1"/>
            <a:t>Impedi-tivas</a:t>
          </a:r>
          <a:endParaRPr lang="pt-BR" sz="800" kern="1200"/>
        </a:p>
      </dsp:txBody>
      <dsp:txXfrm rot="-20700000">
        <a:off x="736801" y="537198"/>
        <a:ext cx="368400" cy="368400"/>
      </dsp:txXfrm>
    </dsp:sp>
    <dsp:sp modelId="{82A6088C-941B-4CC2-ABE8-DC3D75C7F1F4}">
      <dsp:nvSpPr>
        <dsp:cNvPr id="0" name=""/>
        <dsp:cNvSpPr/>
      </dsp:nvSpPr>
      <dsp:spPr>
        <a:xfrm>
          <a:off x="658144" y="947428"/>
          <a:ext cx="1178882" cy="1178882"/>
        </a:xfrm>
        <a:prstGeom prst="circularArrow">
          <a:avLst>
            <a:gd name="adj1" fmla="val 4687"/>
            <a:gd name="adj2" fmla="val 299029"/>
            <a:gd name="adj3" fmla="val 2391729"/>
            <a:gd name="adj4" fmla="val 16161631"/>
            <a:gd name="adj5" fmla="val 5469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4CC21-E64B-4ECE-849E-C3100AF96D44}">
      <dsp:nvSpPr>
        <dsp:cNvPr id="0" name=""/>
        <dsp:cNvSpPr/>
      </dsp:nvSpPr>
      <dsp:spPr>
        <a:xfrm>
          <a:off x="99067" y="717970"/>
          <a:ext cx="856531" cy="8565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A959B-3038-437C-94B0-E96EF2A859CA}">
      <dsp:nvSpPr>
        <dsp:cNvPr id="0" name=""/>
        <dsp:cNvSpPr/>
      </dsp:nvSpPr>
      <dsp:spPr>
        <a:xfrm>
          <a:off x="441052" y="260317"/>
          <a:ext cx="923513" cy="9235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7CA3-DD33-493A-917C-D2001370A87D}">
      <dsp:nvSpPr>
        <dsp:cNvPr id="0" name=""/>
        <dsp:cNvSpPr/>
      </dsp:nvSpPr>
      <dsp:spPr>
        <a:xfrm>
          <a:off x="3621" y="109608"/>
          <a:ext cx="1961043" cy="11766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CARACTERIZAÇÃO DO MUNICÍPIO</a:t>
          </a:r>
          <a:endParaRPr lang="en-US" sz="1600" kern="1200"/>
        </a:p>
      </dsp:txBody>
      <dsp:txXfrm>
        <a:off x="3621" y="109608"/>
        <a:ext cx="1961043" cy="1176626"/>
      </dsp:txXfrm>
    </dsp:sp>
    <dsp:sp modelId="{C764519C-B5B2-4B87-88C3-F243007C9903}">
      <dsp:nvSpPr>
        <dsp:cNvPr id="0" name=""/>
        <dsp:cNvSpPr/>
      </dsp:nvSpPr>
      <dsp:spPr>
        <a:xfrm>
          <a:off x="2160770" y="109608"/>
          <a:ext cx="1961043" cy="1176626"/>
        </a:xfrm>
        <a:prstGeom prst="rect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ANÁLISE DA GESTÃO ORÇAMENTÁRIA</a:t>
          </a:r>
          <a:endParaRPr lang="en-US" sz="1600" kern="1200"/>
        </a:p>
      </dsp:txBody>
      <dsp:txXfrm>
        <a:off x="2160770" y="109608"/>
        <a:ext cx="1961043" cy="1176626"/>
      </dsp:txXfrm>
    </dsp:sp>
    <dsp:sp modelId="{A8F47B22-331C-4105-94AC-800D0F8EDABF}">
      <dsp:nvSpPr>
        <dsp:cNvPr id="0" name=""/>
        <dsp:cNvSpPr/>
      </dsp:nvSpPr>
      <dsp:spPr>
        <a:xfrm>
          <a:off x="4317918" y="109608"/>
          <a:ext cx="1961043" cy="1176626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ANÁLISE DA GESTÃO PATRIMONIAL E FINANCEIRA</a:t>
          </a:r>
          <a:endParaRPr lang="en-US" sz="1600" kern="1200"/>
        </a:p>
      </dsp:txBody>
      <dsp:txXfrm>
        <a:off x="4317918" y="109608"/>
        <a:ext cx="1961043" cy="1176626"/>
      </dsp:txXfrm>
    </dsp:sp>
    <dsp:sp modelId="{F3E15437-A17A-4531-B557-22563295864A}">
      <dsp:nvSpPr>
        <dsp:cNvPr id="0" name=""/>
        <dsp:cNvSpPr/>
      </dsp:nvSpPr>
      <dsp:spPr>
        <a:xfrm>
          <a:off x="6475066" y="109608"/>
          <a:ext cx="1961043" cy="117662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ANÁLISE DO CUMPRIMENTO DE LIMITES</a:t>
          </a:r>
          <a:endParaRPr lang="en-US" sz="1600" kern="1200"/>
        </a:p>
      </dsp:txBody>
      <dsp:txXfrm>
        <a:off x="6475066" y="109608"/>
        <a:ext cx="1961043" cy="1176626"/>
      </dsp:txXfrm>
    </dsp:sp>
    <dsp:sp modelId="{B84E15D9-0D11-45A7-A183-3BC3868B77D0}">
      <dsp:nvSpPr>
        <dsp:cNvPr id="0" name=""/>
        <dsp:cNvSpPr/>
      </dsp:nvSpPr>
      <dsp:spPr>
        <a:xfrm>
          <a:off x="8632214" y="109608"/>
          <a:ext cx="1961043" cy="117662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Saúde</a:t>
          </a:r>
          <a:endParaRPr lang="en-US" sz="1600" kern="1200"/>
        </a:p>
      </dsp:txBody>
      <dsp:txXfrm>
        <a:off x="8632214" y="109608"/>
        <a:ext cx="1961043" cy="1176626"/>
      </dsp:txXfrm>
    </dsp:sp>
    <dsp:sp modelId="{CEF9AB8E-EEBC-458C-8704-A803E0AEF3AF}">
      <dsp:nvSpPr>
        <dsp:cNvPr id="0" name=""/>
        <dsp:cNvSpPr/>
      </dsp:nvSpPr>
      <dsp:spPr>
        <a:xfrm>
          <a:off x="3621" y="1482338"/>
          <a:ext cx="1961043" cy="1176626"/>
        </a:xfrm>
        <a:prstGeom prst="rect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Ensino</a:t>
          </a:r>
          <a:endParaRPr lang="en-US" sz="1600" kern="1200"/>
        </a:p>
      </dsp:txBody>
      <dsp:txXfrm>
        <a:off x="3621" y="1482338"/>
        <a:ext cx="1961043" cy="1176626"/>
      </dsp:txXfrm>
    </dsp:sp>
    <dsp:sp modelId="{30E7373A-1938-4A02-AC75-09BF31938555}">
      <dsp:nvSpPr>
        <dsp:cNvPr id="0" name=""/>
        <dsp:cNvSpPr/>
      </dsp:nvSpPr>
      <dsp:spPr>
        <a:xfrm>
          <a:off x="2160770" y="1482338"/>
          <a:ext cx="1961043" cy="117662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Limite de 25% das receitas de impostos e transferências</a:t>
          </a:r>
          <a:endParaRPr lang="en-US" sz="1600" kern="1200"/>
        </a:p>
      </dsp:txBody>
      <dsp:txXfrm>
        <a:off x="2160770" y="1482338"/>
        <a:ext cx="1961043" cy="1176626"/>
      </dsp:txXfrm>
    </dsp:sp>
    <dsp:sp modelId="{7E1481E4-BD35-4CEE-A6A7-24BBF89F67E0}">
      <dsp:nvSpPr>
        <dsp:cNvPr id="0" name=""/>
        <dsp:cNvSpPr/>
      </dsp:nvSpPr>
      <dsp:spPr>
        <a:xfrm>
          <a:off x="4317918" y="1482338"/>
          <a:ext cx="1961043" cy="1176626"/>
        </a:xfrm>
        <a:prstGeom prst="rect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FUNDEB</a:t>
          </a:r>
          <a:endParaRPr lang="en-US" sz="1600" kern="1200"/>
        </a:p>
      </dsp:txBody>
      <dsp:txXfrm>
        <a:off x="4317918" y="1482338"/>
        <a:ext cx="1961043" cy="1176626"/>
      </dsp:txXfrm>
    </dsp:sp>
    <dsp:sp modelId="{FC197CEA-3015-4C87-8D7A-F44B9E514CDC}">
      <dsp:nvSpPr>
        <dsp:cNvPr id="0" name=""/>
        <dsp:cNvSpPr/>
      </dsp:nvSpPr>
      <dsp:spPr>
        <a:xfrm>
          <a:off x="6475066" y="1482338"/>
          <a:ext cx="1961043" cy="117662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Limites de gastos com pessoal (LRF) (DTP e Poderes Executivo e Legislativo)</a:t>
          </a:r>
          <a:endParaRPr lang="en-US" sz="1600" kern="1200"/>
        </a:p>
      </dsp:txBody>
      <dsp:txXfrm>
        <a:off x="6475066" y="1482338"/>
        <a:ext cx="1961043" cy="1176626"/>
      </dsp:txXfrm>
    </dsp:sp>
    <dsp:sp modelId="{76C7ED52-8761-406B-A202-42DD131B2075}">
      <dsp:nvSpPr>
        <dsp:cNvPr id="0" name=""/>
        <dsp:cNvSpPr/>
      </dsp:nvSpPr>
      <dsp:spPr>
        <a:xfrm>
          <a:off x="8632214" y="1482338"/>
          <a:ext cx="1961043" cy="117662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Conselho Municipal de Acompanhamento e Controle Social do FUNDEB</a:t>
          </a:r>
          <a:endParaRPr lang="en-US" sz="1600" kern="1200"/>
        </a:p>
      </dsp:txBody>
      <dsp:txXfrm>
        <a:off x="8632214" y="1482338"/>
        <a:ext cx="1961043" cy="1176626"/>
      </dsp:txXfrm>
    </dsp:sp>
    <dsp:sp modelId="{6D5FD30B-E78B-44F9-B72B-FC98BFF2FA71}">
      <dsp:nvSpPr>
        <dsp:cNvPr id="0" name=""/>
        <dsp:cNvSpPr/>
      </dsp:nvSpPr>
      <dsp:spPr>
        <a:xfrm>
          <a:off x="2160770" y="2855069"/>
          <a:ext cx="1961043" cy="1176626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Transparência da gestão fiscal	</a:t>
          </a:r>
          <a:endParaRPr lang="en-US" sz="1600" kern="1200"/>
        </a:p>
      </dsp:txBody>
      <dsp:txXfrm>
        <a:off x="2160770" y="2855069"/>
        <a:ext cx="1961043" cy="1176626"/>
      </dsp:txXfrm>
    </dsp:sp>
    <dsp:sp modelId="{5D995CD2-372F-45D4-A450-E2065649CDEE}">
      <dsp:nvSpPr>
        <dsp:cNvPr id="0" name=""/>
        <dsp:cNvSpPr/>
      </dsp:nvSpPr>
      <dsp:spPr>
        <a:xfrm>
          <a:off x="4317918" y="2855069"/>
          <a:ext cx="1961043" cy="1176626"/>
        </a:xfrm>
        <a:prstGeom prst="rect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Políticas públicas (Saúde, Educação e Saneamento básico)</a:t>
          </a:r>
          <a:endParaRPr lang="en-US" sz="1600" kern="1200"/>
        </a:p>
      </dsp:txBody>
      <dsp:txXfrm>
        <a:off x="4317918" y="2855069"/>
        <a:ext cx="1961043" cy="1176626"/>
      </dsp:txXfrm>
    </dsp:sp>
    <dsp:sp modelId="{12049AE6-4F07-48FB-9627-F3F9F08876EE}">
      <dsp:nvSpPr>
        <dsp:cNvPr id="0" name=""/>
        <dsp:cNvSpPr/>
      </dsp:nvSpPr>
      <dsp:spPr>
        <a:xfrm>
          <a:off x="6475066" y="2855069"/>
          <a:ext cx="1961043" cy="11766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Restrições</a:t>
          </a:r>
          <a:endParaRPr lang="en-US" sz="1600" kern="1200"/>
        </a:p>
      </dsp:txBody>
      <dsp:txXfrm>
        <a:off x="6475066" y="2855069"/>
        <a:ext cx="1961043" cy="117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AC03-A727-4A82-9F18-FE160703A8F8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A8A6-FDFB-4F35-BC91-AD2872150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8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53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6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553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2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226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82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21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05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882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047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65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74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676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35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280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346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10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6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7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59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93FD4-B838-4EA8-ADC6-CF26FEB6DE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5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60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69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8A6-FDFB-4F35-BC91-AD287215002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7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3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9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3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5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2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4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1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6E56-AF73-4E3A-8D8E-FB86AB3B6CBA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AFE9-F39C-4837-81D6-C7939DAEA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5.png"/><Relationship Id="rId21" Type="http://schemas.openxmlformats.org/officeDocument/2006/relationships/image" Target="../media/image27.png"/><Relationship Id="rId7" Type="http://schemas.openxmlformats.org/officeDocument/2006/relationships/diagramData" Target="../diagrams/data1.xml"/><Relationship Id="rId12" Type="http://schemas.openxmlformats.org/officeDocument/2006/relationships/image" Target="../media/image19.png"/><Relationship Id="rId17" Type="http://schemas.openxmlformats.org/officeDocument/2006/relationships/hyperlink" Target="https://www.gov.br/pt-br/noticias/assistencia-social/2022/05/plataforma-gov-br-oferece-cerca-de-4-900-servicos-digitais-para-os-cidadaos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diagramDrawing" Target="../diagrams/drawing1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3"/>
          <a:stretch/>
        </p:blipFill>
        <p:spPr>
          <a:xfrm>
            <a:off x="434" y="5543550"/>
            <a:ext cx="12191131" cy="13144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00125" y="5248275"/>
            <a:ext cx="9677400" cy="2762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40417" r="12420" b="55139"/>
          <a:stretch/>
        </p:blipFill>
        <p:spPr>
          <a:xfrm>
            <a:off x="9077324" y="2781300"/>
            <a:ext cx="1590675" cy="304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8" y="688181"/>
            <a:ext cx="1789143" cy="178914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3"/>
          <a:stretch/>
        </p:blipFill>
        <p:spPr>
          <a:xfrm>
            <a:off x="10668000" y="0"/>
            <a:ext cx="1523565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 r="54766" b="25139"/>
          <a:stretch/>
        </p:blipFill>
        <p:spPr>
          <a:xfrm>
            <a:off x="434" y="2686050"/>
            <a:ext cx="5514541" cy="2447925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6095999" y="5992344"/>
            <a:ext cx="435247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850" b="1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2025 - ICON - TCESC</a:t>
            </a:r>
            <a:r>
              <a:rPr lang="pt-BR" sz="85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Instituto de Contas</a:t>
            </a:r>
          </a:p>
          <a:p>
            <a:pPr algn="r">
              <a:lnSpc>
                <a:spcPct val="150000"/>
              </a:lnSpc>
            </a:pPr>
            <a:r>
              <a:rPr lang="pt-BR" sz="850" spc="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Órgão Integrante Organizacional do Tribunal de Contas de Santa Catarina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8" t="9306" r="12341" b="80972"/>
          <a:stretch/>
        </p:blipFill>
        <p:spPr>
          <a:xfrm>
            <a:off x="8601075" y="638175"/>
            <a:ext cx="2085975" cy="66675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1" t="18611" r="12341" b="75000"/>
          <a:stretch/>
        </p:blipFill>
        <p:spPr>
          <a:xfrm>
            <a:off x="9048750" y="1276350"/>
            <a:ext cx="1638300" cy="4381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5" t="47778" r="12341" b="26667"/>
          <a:stretch/>
        </p:blipFill>
        <p:spPr>
          <a:xfrm>
            <a:off x="9077325" y="3276600"/>
            <a:ext cx="1609725" cy="1752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4"/>
          <a:stretch/>
        </p:blipFill>
        <p:spPr>
          <a:xfrm>
            <a:off x="10753725" y="0"/>
            <a:ext cx="143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C1F8C-CC4D-F4B8-FA4C-2C9FE9A6F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A6F99-F256-A534-E29B-F5EB11BE5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DECISÃO NORMATIVA N.TC-06/2008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E0D44A-6D6C-0DB6-26CB-17141D2A66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82951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586BA14-F307-FCD5-CEDA-914AFEDD4C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36921D3-4658-CD2C-899F-ADCF24F60337}"/>
              </a:ext>
            </a:extLst>
          </p:cNvPr>
          <p:cNvSpPr txBox="1">
            <a:spLocks/>
          </p:cNvSpPr>
          <p:nvPr/>
        </p:nvSpPr>
        <p:spPr>
          <a:xfrm>
            <a:off x="182881" y="3650984"/>
            <a:ext cx="10515600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/>
              <a:t>Estabelece </a:t>
            </a:r>
            <a:r>
              <a:rPr lang="pt-BR" sz="3000" b="1" u="sng" dirty="0"/>
              <a:t>critérios</a:t>
            </a:r>
            <a:r>
              <a:rPr lang="pt-BR" sz="3000" b="1" dirty="0"/>
              <a:t> para apreciação, mediante parecer prévio, das contas anuais prestadas pelos Prefeitos Municipais, e o julgamento das contas anuais dos Administradores Municipais, e dá outras providências.</a:t>
            </a:r>
          </a:p>
          <a:p>
            <a:pPr algn="just"/>
            <a:endParaRPr lang="pt-BR" sz="3000" b="1" dirty="0"/>
          </a:p>
          <a:p>
            <a:pPr algn="just"/>
            <a:r>
              <a:rPr lang="pt-BR" sz="3000" b="1" dirty="0">
                <a:solidFill>
                  <a:srgbClr val="FF0000"/>
                </a:solidFill>
              </a:rPr>
              <a:t>RESTRIÇÕES QUE PODEM ENSEJAR A EMISSÃO DE PARECER PRÉVIO COM RECOMENDAÇÃO DE REJEIÇÃO DAS CONTAS PRESTADAS PELO PREFEITO (ART. 9º)</a:t>
            </a:r>
          </a:p>
          <a:p>
            <a:pPr algn="just"/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034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C493CF-2074-1225-6C0F-162E4632C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8B92F-72EB-BD6B-2807-2259AA002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DECISÃO NORMATIVA N.TC-06/2008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DDD63D-AF06-3793-F900-82E6B05E9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82951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2A6FCCD-402D-65B7-CA6A-2A3A324046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46ACB93-64A2-2AC0-E86D-CF283C120261}"/>
              </a:ext>
            </a:extLst>
          </p:cNvPr>
          <p:cNvSpPr txBox="1">
            <a:spLocks/>
          </p:cNvSpPr>
          <p:nvPr/>
        </p:nvSpPr>
        <p:spPr>
          <a:xfrm>
            <a:off x="104136" y="4337103"/>
            <a:ext cx="10515600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54AAB27-18A0-C752-09A4-A9BDC9938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78003"/>
              </p:ext>
            </p:extLst>
          </p:nvPr>
        </p:nvGraphicFramePr>
        <p:xfrm>
          <a:off x="533400" y="1105738"/>
          <a:ext cx="9144000" cy="5671948"/>
        </p:xfrm>
        <a:graphic>
          <a:graphicData uri="http://schemas.openxmlformats.org/drawingml/2006/table">
            <a:tbl>
              <a:tblPr/>
              <a:tblGrid>
                <a:gridCol w="5146675">
                  <a:extLst>
                    <a:ext uri="{9D8B030D-6E8A-4147-A177-3AD203B41FA5}">
                      <a16:colId xmlns:a16="http://schemas.microsoft.com/office/drawing/2014/main" val="983148300"/>
                    </a:ext>
                  </a:extLst>
                </a:gridCol>
                <a:gridCol w="3997325">
                  <a:extLst>
                    <a:ext uri="{9D8B030D-6E8A-4147-A177-3AD203B41FA5}">
                      <a16:colId xmlns:a16="http://schemas.microsoft.com/office/drawing/2014/main" val="403217323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pt-BR" altLang="pt-BR" sz="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IRREGULARIDADES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pt-BR" altLang="pt-BR" sz="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29A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pt-BR" altLang="pt-BR" sz="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DESCUMPRIMENTO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endParaRPr kumimoji="0" lang="pt-BR" altLang="pt-BR" sz="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2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57231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Déficit Orçamentário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LC nº 101/2000, art. 1º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768698"/>
                  </a:ext>
                </a:extLst>
              </a:tr>
              <a:tr h="947738"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Gastos c/ Educação – menos de 25% da receita de impostos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CF/88, art. 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246283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Gastos c/ Saúde  - menos de 15% da receita de impostos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LC nº 141/2012, art. 7º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7845"/>
                  </a:ext>
                </a:extLst>
              </a:tr>
              <a:tr h="946150"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Créditos adicionais sem lei autorizativa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CF/88 art. 167,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421825"/>
                  </a:ext>
                </a:extLst>
              </a:tr>
              <a:tr h="1327150"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últimos quadrimestres do mandato – despesas sem disponibilidade de caixa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1000"/>
                        </a:lnSpc>
                        <a:spcAft>
                          <a:spcPts val="1425"/>
                        </a:spcAft>
                        <a:defRPr sz="20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1pPr>
                      <a:lvl2pPr>
                        <a:lnSpc>
                          <a:spcPct val="101000"/>
                        </a:lnSpc>
                        <a:spcAft>
                          <a:spcPts val="1138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2pPr>
                      <a:lvl3pPr>
                        <a:lnSpc>
                          <a:spcPct val="101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3pPr>
                      <a:lvl4pPr>
                        <a:lnSpc>
                          <a:spcPct val="101000"/>
                        </a:lnSpc>
                        <a:spcAft>
                          <a:spcPts val="575"/>
                        </a:spcAft>
                        <a:defRPr sz="20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4pPr>
                      <a:lvl5pPr>
                        <a:lnSpc>
                          <a:spcPct val="101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fontAlgn="base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LC nº 101/2000, art. 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9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BACADB-3E7D-FEA0-F499-B3A5FAB3D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8B2BD-7790-8391-D8DA-3B51A74BF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RELATÓRIOS DA PRESTAÇÃO DE CONTAS DE PREFEITO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FAE789-CE2C-145C-E7F7-AF518D3AD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1105738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5648104-6562-354D-0DE5-9D1440C4D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F24E187-14D5-6819-5539-69F695C2A490}"/>
              </a:ext>
            </a:extLst>
          </p:cNvPr>
          <p:cNvSpPr txBox="1">
            <a:spLocks/>
          </p:cNvSpPr>
          <p:nvPr/>
        </p:nvSpPr>
        <p:spPr>
          <a:xfrm>
            <a:off x="195576" y="3077263"/>
            <a:ext cx="10515600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RELATÓRIO TÉCNICO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PARECER MPC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VOTO DO CONSELHEIRO RELATOR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PARECER PRÉVIO (DECISÃO PLENÁRIA)</a:t>
            </a:r>
          </a:p>
          <a:p>
            <a:pPr algn="just"/>
            <a:r>
              <a:rPr lang="pt-BR" sz="2400" b="1" dirty="0"/>
              <a:t>	RECOMENDA APROVAÇÃO/REJEIÇÃO</a:t>
            </a:r>
          </a:p>
          <a:p>
            <a:pPr algn="just"/>
            <a:r>
              <a:rPr lang="pt-BR" sz="2400" b="1" dirty="0"/>
              <a:t>	RECOMENDAÇÕES</a:t>
            </a:r>
          </a:p>
          <a:p>
            <a:pPr algn="just"/>
            <a:r>
              <a:rPr lang="pt-BR" sz="2400" b="1" dirty="0"/>
              <a:t>	DETERMINAÇÕES</a:t>
            </a:r>
          </a:p>
        </p:txBody>
      </p:sp>
    </p:spTree>
    <p:extLst>
      <p:ext uri="{BB962C8B-B14F-4D97-AF65-F5344CB8AC3E}">
        <p14:creationId xmlns:p14="http://schemas.microsoft.com/office/powerpoint/2010/main" val="30472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61658-C86E-CDAD-35BB-807A356D7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C69E9-ABAC-8333-F71B-80E3A394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APRECIAÇÃO DE CONTAS DE PREFEITO – LEI ORGÂNICA (N. 202/2000)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DB2207-1F18-4C17-55D9-D97C97F1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1105738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1EC021E-9968-3A31-1AF6-F917C44E29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7FA2BFE-C455-E0A9-03D7-AE4D022064CB}"/>
              </a:ext>
            </a:extLst>
          </p:cNvPr>
          <p:cNvSpPr txBox="1">
            <a:spLocks/>
          </p:cNvSpPr>
          <p:nvPr/>
        </p:nvSpPr>
        <p:spPr>
          <a:xfrm>
            <a:off x="441434" y="2377440"/>
            <a:ext cx="10515600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Apreciar as contas do Governador e dos 295 municípios, mediante parecer prévio;</a:t>
            </a:r>
          </a:p>
          <a:p>
            <a:pPr marL="0" indent="0"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pt-BR" altLang="pt-BR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Recomenda ao Poder Legislativo: </a:t>
            </a:r>
          </a:p>
          <a:p>
            <a:pPr marL="0" indent="0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pt-BR" altLang="pt-BR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t-BR" altLang="pt-BR" sz="2400" b="1" dirty="0">
                <a:solidFill>
                  <a:srgbClr val="262699"/>
                </a:solidFill>
                <a:cs typeface="Arial" panose="020B0604020202020204" pitchFamily="34" charset="0"/>
              </a:rPr>
              <a:t>APROVAÇÃO</a:t>
            </a: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 ou </a:t>
            </a:r>
            <a:r>
              <a:rPr lang="pt-BR" altLang="pt-BR" sz="2400" b="1" dirty="0">
                <a:solidFill>
                  <a:srgbClr val="FF0000"/>
                </a:solidFill>
                <a:cs typeface="Arial" panose="020B0604020202020204" pitchFamily="34" charset="0"/>
              </a:rPr>
              <a:t>REJEIÇÃO</a:t>
            </a:r>
            <a:r>
              <a:rPr lang="pt-BR" altLang="pt-BR" sz="2400" b="1" dirty="0">
                <a:solidFill>
                  <a:schemeClr val="tx1"/>
                </a:solidFill>
                <a:cs typeface="Arial" panose="020B0604020202020204" pitchFamily="34" charset="0"/>
              </a:rPr>
              <a:t> das CONTAS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454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F14B7-B7E9-F4F5-6A29-649C6B28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42EDF-734F-01B1-6D98-AB06033A5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APRECIAÇÃO DE CONTAS DE PREFEITO – LEI ORGÂNICA (N. 202/2000)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233EF-F451-7BF4-140D-DF0F12466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1105738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96AC51C-24F7-C913-1A1B-3F3EEA0E2D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9C72FDF-9F4C-66F0-C1AC-6903DEA96A65}"/>
              </a:ext>
            </a:extLst>
          </p:cNvPr>
          <p:cNvSpPr txBox="1">
            <a:spLocks/>
          </p:cNvSpPr>
          <p:nvPr/>
        </p:nvSpPr>
        <p:spPr>
          <a:xfrm>
            <a:off x="626536" y="3841433"/>
            <a:ext cx="10186607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/>
              <a:t>Art. 54. A elaboração do parecer prévio </a:t>
            </a:r>
            <a:r>
              <a:rPr lang="pt-BR" sz="2800" b="1" dirty="0">
                <a:solidFill>
                  <a:srgbClr val="FF0000"/>
                </a:solidFill>
              </a:rPr>
              <a:t>não envolve o exame de responsabilidade </a:t>
            </a:r>
            <a:r>
              <a:rPr lang="pt-BR" sz="2800" b="1" dirty="0"/>
              <a:t>dos administradores, incluindo o </a:t>
            </a:r>
            <a:r>
              <a:rPr lang="pt-BR" sz="2800" b="1" u="sng" dirty="0"/>
              <a:t>Prefeito Municipal </a:t>
            </a:r>
            <a:r>
              <a:rPr lang="pt-BR" sz="2800" b="1" dirty="0"/>
              <a:t>e o </a:t>
            </a:r>
            <a:r>
              <a:rPr lang="pt-BR" sz="2800" b="1" u="sng" dirty="0"/>
              <a:t>Presidente da Câmara </a:t>
            </a:r>
            <a:r>
              <a:rPr lang="pt-BR" sz="2800" b="1" dirty="0"/>
              <a:t>de Vereadores e demais responsáveis de unidades gestoras, por dinheiros, bens e valores, cujas contas serão objeto de julgamento pelo Tribunal.</a:t>
            </a:r>
          </a:p>
          <a:p>
            <a:pPr algn="just"/>
            <a:endParaRPr lang="pt-BR" sz="2800" b="1" dirty="0"/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Art. 56. A deliberação em </a:t>
            </a:r>
            <a:r>
              <a:rPr lang="pt-BR" sz="2800" b="1" u="sng" dirty="0"/>
              <a:t>Pedido de Reapreciação formulado pela Câmara de Vereadores</a:t>
            </a:r>
            <a:r>
              <a:rPr lang="pt-BR" sz="2800" b="1" dirty="0"/>
              <a:t> constitui a </a:t>
            </a:r>
            <a:r>
              <a:rPr lang="pt-BR" sz="2800" b="1" dirty="0">
                <a:solidFill>
                  <a:srgbClr val="FF0000"/>
                </a:solidFill>
              </a:rPr>
              <a:t>última e definitiva manifestação do Tribunal </a:t>
            </a:r>
            <a:r>
              <a:rPr lang="pt-BR" sz="2800" b="1" dirty="0"/>
              <a:t>sobre a prestação de contas anual do Município.</a:t>
            </a:r>
          </a:p>
          <a:p>
            <a:pPr algn="just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235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AFAE4-BD19-3694-EC05-A15239744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C8C27-1116-C209-73B0-468DD931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APRECIAÇÃO DE CONTAS DE PREFEITO – LEI ORGÂNICA (N. 202/2000)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24FCED-0D03-DD26-0FAF-3B0A81747A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1105738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87234D-6F8E-E563-5C42-24AFD832A5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CA44D57-CF78-2CE9-9051-9B7FC27612C2}"/>
              </a:ext>
            </a:extLst>
          </p:cNvPr>
          <p:cNvSpPr txBox="1">
            <a:spLocks/>
          </p:cNvSpPr>
          <p:nvPr/>
        </p:nvSpPr>
        <p:spPr>
          <a:xfrm>
            <a:off x="711610" y="3523952"/>
            <a:ext cx="10101533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b="1" dirty="0"/>
          </a:p>
          <a:p>
            <a:pPr algn="just"/>
            <a:r>
              <a:rPr lang="pt-BR" sz="3200" b="1" dirty="0"/>
              <a:t>Art. 58. Somente por decisão de </a:t>
            </a:r>
            <a:r>
              <a:rPr lang="pt-BR" sz="3200" b="1" dirty="0">
                <a:solidFill>
                  <a:srgbClr val="FF0000"/>
                </a:solidFill>
              </a:rPr>
              <a:t>dois terços </a:t>
            </a:r>
            <a:r>
              <a:rPr lang="pt-BR" sz="3200" b="1" dirty="0"/>
              <a:t>dos membros da Câmara Municipal deixará de prevalecer o parecer prévio do Tribunal.</a:t>
            </a:r>
          </a:p>
          <a:p>
            <a:pPr algn="just"/>
            <a:endParaRPr lang="pt-BR" sz="3200" b="1" dirty="0"/>
          </a:p>
          <a:p>
            <a:pPr algn="just"/>
            <a:r>
              <a:rPr lang="pt-BR" sz="3200" b="1" dirty="0"/>
              <a:t>Art. 59. A Câmara Municipal </a:t>
            </a:r>
            <a:r>
              <a:rPr lang="pt-BR" sz="3200" b="1" dirty="0">
                <a:solidFill>
                  <a:srgbClr val="FF0000"/>
                </a:solidFill>
              </a:rPr>
              <a:t>julgará</a:t>
            </a:r>
            <a:r>
              <a:rPr lang="pt-BR" sz="3200" b="1" dirty="0"/>
              <a:t> as contas prestadas pelo Prefeito nas condições e prazo estabelecidos na Lei Orgânica respectiva, e </a:t>
            </a:r>
            <a:r>
              <a:rPr lang="pt-BR" sz="3200" b="1" dirty="0">
                <a:solidFill>
                  <a:srgbClr val="FF0000"/>
                </a:solidFill>
              </a:rPr>
              <a:t>remeterá ao Tribunal cópia do ato de julgamento</a:t>
            </a:r>
            <a:r>
              <a:rPr lang="pt-B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EAE9C-0FFA-8DBF-8264-BB9BB41D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C10F0-0353-6DA9-F752-46A4286E5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PEDIDO DE REAPRECIAÇÃO – RI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DB0A6D-BCB4-5867-33A2-29FE386C17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5E730DA-C453-6F1D-758D-FFFE662107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1272495-B881-9ED1-4C97-6F43302123A0}"/>
              </a:ext>
            </a:extLst>
          </p:cNvPr>
          <p:cNvSpPr txBox="1">
            <a:spLocks/>
          </p:cNvSpPr>
          <p:nvPr/>
        </p:nvSpPr>
        <p:spPr>
          <a:xfrm>
            <a:off x="1255914" y="3523068"/>
            <a:ext cx="9313568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/>
              <a:t>Art. 93. Do parecer prévio emitido sobre as contas municipais caberá Pedido de Reapreciação: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I – pelo </a:t>
            </a:r>
            <a:r>
              <a:rPr lang="pt-BR" sz="2800" b="1" dirty="0">
                <a:solidFill>
                  <a:srgbClr val="FF0000"/>
                </a:solidFill>
              </a:rPr>
              <a:t>prefeito</a:t>
            </a:r>
            <a:r>
              <a:rPr lang="pt-BR" sz="2800" b="1" dirty="0"/>
              <a:t>, no prazo de </a:t>
            </a:r>
            <a:r>
              <a:rPr lang="pt-BR" sz="2800" b="1" dirty="0">
                <a:solidFill>
                  <a:srgbClr val="FF0000"/>
                </a:solidFill>
              </a:rPr>
              <a:t>quinze dias </a:t>
            </a:r>
            <a:r>
              <a:rPr lang="pt-BR" sz="2800" b="1" dirty="0"/>
              <a:t>da publicação do parecer prévio no Diário Oficial do Estado, no que diz respeito às contas do período de seu mandato;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II – pela </a:t>
            </a:r>
            <a:r>
              <a:rPr lang="pt-BR" sz="2800" b="1" dirty="0">
                <a:solidFill>
                  <a:srgbClr val="FF0000"/>
                </a:solidFill>
              </a:rPr>
              <a:t>Câmara Municipal </a:t>
            </a:r>
            <a:r>
              <a:rPr lang="pt-BR" sz="2800" b="1" dirty="0"/>
              <a:t>respectiva, no prazo de </a:t>
            </a:r>
            <a:r>
              <a:rPr lang="pt-BR" sz="2800" b="1" dirty="0">
                <a:solidFill>
                  <a:srgbClr val="FF0000"/>
                </a:solidFill>
              </a:rPr>
              <a:t>90 dias </a:t>
            </a:r>
            <a:r>
              <a:rPr lang="pt-BR" sz="2800" b="1" dirty="0"/>
              <a:t>contados do recebimento do processo relativo às contas, acompanhado do parecer prévio do Tribunal.</a:t>
            </a:r>
          </a:p>
        </p:txBody>
      </p:sp>
    </p:spTree>
    <p:extLst>
      <p:ext uri="{BB962C8B-B14F-4D97-AF65-F5344CB8AC3E}">
        <p14:creationId xmlns:p14="http://schemas.microsoft.com/office/powerpoint/2010/main" val="796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6CD96-695E-0E6E-E867-DADCB377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D86EF-5950-FD94-D73D-E3EE0EC39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PEDIDO DE REAPRECIAÇÃO – RI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2FB059-A8E2-EF79-511F-4EAFA35D5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F0DE011-D2E1-FFC4-7AE6-96B0FB779A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C0AD662-139E-8484-C21B-CBE3127C1613}"/>
              </a:ext>
            </a:extLst>
          </p:cNvPr>
          <p:cNvSpPr txBox="1">
            <a:spLocks/>
          </p:cNvSpPr>
          <p:nvPr/>
        </p:nvSpPr>
        <p:spPr>
          <a:xfrm>
            <a:off x="767255" y="3429000"/>
            <a:ext cx="9878040" cy="2103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Art. 94. O Tribunal encaminhará à Câmara Municipal, para julgamento, o processo referente às contas municipais acompanhado do Parecer Prévio, do Relatório Técnico, do Relatório do Relator, das Declarações de Voto emitidas pelos demais Conselheiros, se houver, e do Parecer do Ministério Público junto ao Tribunal, nos seguintes prazos: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I – </a:t>
            </a:r>
            <a:r>
              <a:rPr lang="pt-BR" sz="2400" b="1" dirty="0">
                <a:solidFill>
                  <a:srgbClr val="FF0000"/>
                </a:solidFill>
              </a:rPr>
              <a:t>dez dias </a:t>
            </a:r>
            <a:r>
              <a:rPr lang="pt-BR" sz="2400" b="1" dirty="0"/>
              <a:t>após expirado o prazo para interposição de Pedido de Reapreciação;</a:t>
            </a:r>
          </a:p>
          <a:p>
            <a:pPr algn="just"/>
            <a:r>
              <a:rPr lang="pt-BR" sz="2400" b="1" dirty="0"/>
              <a:t>II – </a:t>
            </a:r>
            <a:r>
              <a:rPr lang="pt-BR" sz="2400" b="1" dirty="0">
                <a:solidFill>
                  <a:srgbClr val="FF0000"/>
                </a:solidFill>
              </a:rPr>
              <a:t>trinta dias </a:t>
            </a:r>
            <a:r>
              <a:rPr lang="pt-BR" sz="2400" b="1" dirty="0"/>
              <a:t>após a decisão Plenária prolatada no pedido de Reapreciação apresentado pelo Prefeito. </a:t>
            </a:r>
            <a:br>
              <a:rPr lang="pt-BR" sz="2400" b="1" dirty="0"/>
            </a:br>
            <a:r>
              <a:rPr lang="pt-BR" sz="2400" b="1" dirty="0">
                <a:solidFill>
                  <a:srgbClr val="FF0000"/>
                </a:solidFill>
              </a:rPr>
              <a:t>Parágrafo único. A Câmara Municipal remeterá ao Tribunal de Contas cópia dos atos de julgamento das contas do Município.</a:t>
            </a:r>
          </a:p>
        </p:txBody>
      </p:sp>
    </p:spTree>
    <p:extLst>
      <p:ext uri="{BB962C8B-B14F-4D97-AF65-F5344CB8AC3E}">
        <p14:creationId xmlns:p14="http://schemas.microsoft.com/office/powerpoint/2010/main" val="34504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0F963-C6DE-EF6E-933E-FC9FD99F3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35E22-9385-9CAF-2690-2797C2707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285" y="431793"/>
            <a:ext cx="9379789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5400" b="1" dirty="0"/>
              <a:t>GOVERNANÇA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C87BFF-7CD2-CBBF-CEE1-BAFDC36EB5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24364" y="1133467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5E5D776-76B2-D67C-2C84-4CE9A0DEF8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7001DC-7212-9B7F-5E1D-957159E008D7}"/>
              </a:ext>
            </a:extLst>
          </p:cNvPr>
          <p:cNvSpPr txBox="1"/>
          <p:nvPr/>
        </p:nvSpPr>
        <p:spPr>
          <a:xfrm>
            <a:off x="544778" y="2111367"/>
            <a:ext cx="937978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pt-B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onjunto de mecanismos de liderança, estratégia e controle que asseguram o </a:t>
            </a:r>
            <a:r>
              <a:rPr lang="pt-BR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uso eficiente dos recursos públicos e a entrega de resultados à sociedade </a:t>
            </a:r>
          </a:p>
          <a:p>
            <a:pPr algn="ctr"/>
            <a:r>
              <a:rPr lang="pt-BR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(TCU, 2014). </a:t>
            </a:r>
          </a:p>
          <a:p>
            <a:pPr algn="just"/>
            <a:endParaRPr lang="pt-B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21D5B-3463-4940-2396-E435CFBE1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E0478-0A2F-DC7F-14AD-BEA1278A1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GOVERNANÇA APLICADA ÀS CONTAS DE PREFEITO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453380-177D-3BD8-D377-D812F9C692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B786C42-9AA3-B540-A2FA-7DD340BDC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72E4764-392A-092E-66A8-652D8286ED9C}"/>
              </a:ext>
            </a:extLst>
          </p:cNvPr>
          <p:cNvSpPr txBox="1">
            <a:spLocks/>
          </p:cNvSpPr>
          <p:nvPr/>
        </p:nvSpPr>
        <p:spPr>
          <a:xfrm>
            <a:off x="2756187" y="5049123"/>
            <a:ext cx="7183681" cy="1883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RECEITAS ARRECADADAS – DESPESAS EMPENHADAS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Superávit orçamentário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Déficit orçamentário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b="1" u="sng" dirty="0"/>
              <a:t>Mecanismos de controle: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Contingenciamento de dotações (art. 9º, da LRF);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Boas práticas contábeis e de controle patrimonial;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Planejamento e gestão orçamentária;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Evolução da cobrança de dívida ativa;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Acompanhamento dos limites de alerta de arrecadação emitidos pelo TCE/SC.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F645B5D-3E8B-EA3B-A3DC-DDBD15C2573B}"/>
              </a:ext>
            </a:extLst>
          </p:cNvPr>
          <p:cNvGrpSpPr/>
          <p:nvPr/>
        </p:nvGrpSpPr>
        <p:grpSpPr>
          <a:xfrm>
            <a:off x="224288" y="2326587"/>
            <a:ext cx="1961043" cy="1176626"/>
            <a:chOff x="2160770" y="109608"/>
            <a:chExt cx="1961043" cy="117662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496D44F-B8B3-7D13-37F7-84D072E5CC8A}"/>
                </a:ext>
              </a:extLst>
            </p:cNvPr>
            <p:cNvSpPr/>
            <p:nvPr/>
          </p:nvSpPr>
          <p:spPr>
            <a:xfrm>
              <a:off x="2160770" y="10960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1280"/>
                <a:satOff val="-6994"/>
                <a:lumOff val="719"/>
                <a:alphaOff val="0"/>
              </a:schemeClr>
            </a:fillRef>
            <a:effectRef idx="0">
              <a:schemeClr val="accent2">
                <a:hueOff val="-121280"/>
                <a:satOff val="-6994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FDDC28F-8D1B-36CD-CE9E-7269151AAE2B}"/>
                </a:ext>
              </a:extLst>
            </p:cNvPr>
            <p:cNvSpPr txBox="1"/>
            <p:nvPr/>
          </p:nvSpPr>
          <p:spPr>
            <a:xfrm>
              <a:off x="2160770" y="109608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ANÁLISE DA GESTÃO ORÇAMENTÁRIA</a:t>
              </a:r>
              <a:endParaRPr lang="en-US" sz="1600" kern="1200" dirty="0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6815C29-B477-FCDA-462C-2185A9ABBEF9}"/>
              </a:ext>
            </a:extLst>
          </p:cNvPr>
          <p:cNvGrpSpPr/>
          <p:nvPr/>
        </p:nvGrpSpPr>
        <p:grpSpPr>
          <a:xfrm>
            <a:off x="224288" y="3959273"/>
            <a:ext cx="1961043" cy="1176626"/>
            <a:chOff x="4317918" y="109608"/>
            <a:chExt cx="1961043" cy="117662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C470836-6D27-345A-5936-3FBFE1D30572}"/>
                </a:ext>
              </a:extLst>
            </p:cNvPr>
            <p:cNvSpPr/>
            <p:nvPr/>
          </p:nvSpPr>
          <p:spPr>
            <a:xfrm>
              <a:off x="4317918" y="10960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42561"/>
                <a:satOff val="-13988"/>
                <a:lumOff val="1438"/>
                <a:alphaOff val="0"/>
              </a:schemeClr>
            </a:fillRef>
            <a:effectRef idx="0">
              <a:schemeClr val="accent2">
                <a:hueOff val="-242561"/>
                <a:satOff val="-13988"/>
                <a:lumOff val="143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17567CC-F7F3-F7A0-BF1B-3AA4FCFBEB7A}"/>
                </a:ext>
              </a:extLst>
            </p:cNvPr>
            <p:cNvSpPr txBox="1"/>
            <p:nvPr/>
          </p:nvSpPr>
          <p:spPr>
            <a:xfrm>
              <a:off x="4317918" y="109608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ANÁLISE DA GESTÃO PATRIMONIAL E FINANCEIRA</a:t>
              </a:r>
              <a:endParaRPr lang="en-US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02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A7959-D0D7-34E6-3D2D-1E9557A04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0817D-8AB5-F5A0-8442-6B8A2E2B6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81" y="1577166"/>
            <a:ext cx="9379789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5400" dirty="0"/>
              <a:t>GOVERNANÇA APLICADA ÀS CONTAS DOS PREFEITOS MUNICIPAIS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A61788-4B7E-93C9-5584-1BCB8D689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570781" y="3800400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F131DF3-47B8-4234-BA38-9EFD7370F3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29686-C60D-47CD-E0B7-FF0855DA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DEAC9-881A-D87D-7406-C3F2A49F5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GOVERNANÇA APLICADA ÀS CONTAS DE PREFEITO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71C228-597C-6842-E44B-F7DCC521B4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1EA8140-C7E5-84AC-6811-AF846639EC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54A7F9B-056E-3E01-1EFE-2780AB91458E}"/>
              </a:ext>
            </a:extLst>
          </p:cNvPr>
          <p:cNvSpPr txBox="1">
            <a:spLocks/>
          </p:cNvSpPr>
          <p:nvPr/>
        </p:nvSpPr>
        <p:spPr>
          <a:xfrm>
            <a:off x="2967787" y="3617065"/>
            <a:ext cx="7183681" cy="1883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800" b="1" u="sng" dirty="0"/>
              <a:t>Mecanismos de controle: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Acompanhamento das despesas e receitas relacionadas à Manutenção e Desenvolvimento do Ensino;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Aplicação mínima de limites em MDE (25%) e FUNDEB;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Acompanhamento das metas do plano municipal da educação em consonância com o planejamento e execução orçamentária;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E1C0808-5730-5626-EAA8-54D74CBF3E06}"/>
              </a:ext>
            </a:extLst>
          </p:cNvPr>
          <p:cNvGrpSpPr/>
          <p:nvPr/>
        </p:nvGrpSpPr>
        <p:grpSpPr>
          <a:xfrm>
            <a:off x="702422" y="1896143"/>
            <a:ext cx="1961043" cy="1176626"/>
            <a:chOff x="6475066" y="109608"/>
            <a:chExt cx="1961043" cy="117662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391BDE2-2209-5555-8295-DD87F1962408}"/>
                </a:ext>
              </a:extLst>
            </p:cNvPr>
            <p:cNvSpPr/>
            <p:nvPr/>
          </p:nvSpPr>
          <p:spPr>
            <a:xfrm>
              <a:off x="6475066" y="10960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77B567C-DCAC-5EF2-F69A-21B91302430C}"/>
                </a:ext>
              </a:extLst>
            </p:cNvPr>
            <p:cNvSpPr txBox="1"/>
            <p:nvPr/>
          </p:nvSpPr>
          <p:spPr>
            <a:xfrm>
              <a:off x="6475066" y="109608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ANÁLISE DO CUMPRIMENTO DE LIMITES</a:t>
              </a:r>
              <a:endParaRPr lang="en-US" sz="1600" kern="1200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D8B114A-8F60-99A3-276F-8D4D9660A33B}"/>
              </a:ext>
            </a:extLst>
          </p:cNvPr>
          <p:cNvGrpSpPr/>
          <p:nvPr/>
        </p:nvGrpSpPr>
        <p:grpSpPr>
          <a:xfrm>
            <a:off x="763082" y="3617065"/>
            <a:ext cx="1961043" cy="1176626"/>
            <a:chOff x="3621" y="1482338"/>
            <a:chExt cx="1961043" cy="1176626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D65045C-FE93-084D-A999-9C4F01DE8883}"/>
                </a:ext>
              </a:extLst>
            </p:cNvPr>
            <p:cNvSpPr/>
            <p:nvPr/>
          </p:nvSpPr>
          <p:spPr>
            <a:xfrm>
              <a:off x="3621" y="148233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06401"/>
                <a:satOff val="-34970"/>
                <a:lumOff val="3595"/>
                <a:alphaOff val="0"/>
              </a:schemeClr>
            </a:fillRef>
            <a:effectRef idx="0">
              <a:schemeClr val="accent2">
                <a:hueOff val="-606401"/>
                <a:satOff val="-34970"/>
                <a:lumOff val="359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EA113C9-683D-E1E3-5EE8-8319B8D2996B}"/>
                </a:ext>
              </a:extLst>
            </p:cNvPr>
            <p:cNvSpPr txBox="1"/>
            <p:nvPr/>
          </p:nvSpPr>
          <p:spPr>
            <a:xfrm>
              <a:off x="3621" y="1482338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Ensino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9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BE2A8-3858-1D74-FFCA-D107C540E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EE428-9AB6-EAFE-334E-21B1D83B7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GOVERNANÇA APLICADA ÀS CONTAS DE PREFEITO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711AFB-B260-33D7-24A0-A72C7774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B4D28E7-D0E3-4705-75A4-A2005919B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E235E06-2C93-C908-457D-A3F43177AA16}"/>
              </a:ext>
            </a:extLst>
          </p:cNvPr>
          <p:cNvSpPr txBox="1">
            <a:spLocks/>
          </p:cNvSpPr>
          <p:nvPr/>
        </p:nvSpPr>
        <p:spPr>
          <a:xfrm>
            <a:off x="2883401" y="4432426"/>
            <a:ext cx="7183681" cy="1883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b="1" u="sng" dirty="0"/>
              <a:t>Mecanismos de controle: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Acompanhamento das despesas e receitas relacionadas à aplicação e Saúde;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Aplicação mínima de 15% em Ações e Serviços de Saúde Pública;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Acompanhamento do plano municipal de saúde;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Acompanhamento das metas de saneamento básico.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B5ABFFA-46AB-9F46-5AA6-D8FEEE4C4845}"/>
              </a:ext>
            </a:extLst>
          </p:cNvPr>
          <p:cNvGrpSpPr/>
          <p:nvPr/>
        </p:nvGrpSpPr>
        <p:grpSpPr>
          <a:xfrm>
            <a:off x="660380" y="2032779"/>
            <a:ext cx="1961043" cy="1176626"/>
            <a:chOff x="6475066" y="109608"/>
            <a:chExt cx="1961043" cy="117662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9386500-B9FC-06D4-A60C-D8092F27C81F}"/>
                </a:ext>
              </a:extLst>
            </p:cNvPr>
            <p:cNvSpPr/>
            <p:nvPr/>
          </p:nvSpPr>
          <p:spPr>
            <a:xfrm>
              <a:off x="6475066" y="10960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349E556-FFB1-D4B3-EEF1-7F727AFB58F3}"/>
                </a:ext>
              </a:extLst>
            </p:cNvPr>
            <p:cNvSpPr txBox="1"/>
            <p:nvPr/>
          </p:nvSpPr>
          <p:spPr>
            <a:xfrm>
              <a:off x="6475066" y="109608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ANÁLISE DO CUMPRIMENTO DE LIMITES</a:t>
              </a:r>
              <a:endParaRPr lang="en-US" sz="1600" kern="1200" dirty="0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4EB4AB4-1DB8-19B6-20BD-546DFD38739A}"/>
              </a:ext>
            </a:extLst>
          </p:cNvPr>
          <p:cNvGrpSpPr/>
          <p:nvPr/>
        </p:nvGrpSpPr>
        <p:grpSpPr>
          <a:xfrm>
            <a:off x="660378" y="3714804"/>
            <a:ext cx="1961044" cy="1205529"/>
            <a:chOff x="8632213" y="109608"/>
            <a:chExt cx="1961044" cy="1205529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0197811-FB2C-6D7B-926F-EFDCC00CD274}"/>
                </a:ext>
              </a:extLst>
            </p:cNvPr>
            <p:cNvSpPr/>
            <p:nvPr/>
          </p:nvSpPr>
          <p:spPr>
            <a:xfrm>
              <a:off x="8632214" y="10960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47D8077-5E27-1D7A-36F2-91E1A8263613}"/>
                </a:ext>
              </a:extLst>
            </p:cNvPr>
            <p:cNvSpPr txBox="1"/>
            <p:nvPr/>
          </p:nvSpPr>
          <p:spPr>
            <a:xfrm>
              <a:off x="8632213" y="138511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Saúde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40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56051-6820-B72B-6E7A-60235ABD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84106-723D-1BAB-7294-97D5106C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GOVERNANÇA APLICADA ÀS CONTAS DE PREFEITO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1D3F56-A28C-1E4F-9ED0-F1D0365DA2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4294584-8A0C-8615-7BF8-56FC1ADEFF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4078897-6C11-89C1-7A1E-266E637CD389}"/>
              </a:ext>
            </a:extLst>
          </p:cNvPr>
          <p:cNvSpPr txBox="1">
            <a:spLocks/>
          </p:cNvSpPr>
          <p:nvPr/>
        </p:nvSpPr>
        <p:spPr>
          <a:xfrm>
            <a:off x="2954961" y="3617065"/>
            <a:ext cx="7183681" cy="1883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800" b="1" u="sng" dirty="0"/>
              <a:t>Mecanismos de controle:</a:t>
            </a:r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Acompanhamento da evolução das despesas de pessoal e da receita corrente líquida;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Monitoramento e projeção das despesas com pessoal;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Acompanhamento dos alertas emitidos pelo TCE/SC (90% da RCL);</a:t>
            </a:r>
          </a:p>
          <a:p>
            <a:pPr algn="just"/>
            <a:endParaRPr lang="pt-BR" sz="24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3619ED4-3E68-5ED2-B566-914689563045}"/>
              </a:ext>
            </a:extLst>
          </p:cNvPr>
          <p:cNvGrpSpPr/>
          <p:nvPr/>
        </p:nvGrpSpPr>
        <p:grpSpPr>
          <a:xfrm>
            <a:off x="797014" y="2064309"/>
            <a:ext cx="1961043" cy="1176626"/>
            <a:chOff x="6475066" y="109608"/>
            <a:chExt cx="1961043" cy="117662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A2AF777-176F-7DF2-DEFA-B8898969EE05}"/>
                </a:ext>
              </a:extLst>
            </p:cNvPr>
            <p:cNvSpPr/>
            <p:nvPr/>
          </p:nvSpPr>
          <p:spPr>
            <a:xfrm>
              <a:off x="6475066" y="10960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C98E15A-355C-5CD9-707C-8F4D761F534C}"/>
                </a:ext>
              </a:extLst>
            </p:cNvPr>
            <p:cNvSpPr txBox="1"/>
            <p:nvPr/>
          </p:nvSpPr>
          <p:spPr>
            <a:xfrm>
              <a:off x="6475066" y="109608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ANÁLISE DO CUMPRIMENTO DE LIMITES</a:t>
              </a:r>
              <a:endParaRPr lang="en-US" sz="1600" kern="1200" dirty="0"/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1AC8E00-A4D2-42E0-992F-AEEE950AFA86}"/>
              </a:ext>
            </a:extLst>
          </p:cNvPr>
          <p:cNvGrpSpPr/>
          <p:nvPr/>
        </p:nvGrpSpPr>
        <p:grpSpPr>
          <a:xfrm>
            <a:off x="797014" y="3754861"/>
            <a:ext cx="1961043" cy="1176626"/>
            <a:chOff x="6475066" y="1482338"/>
            <a:chExt cx="1961043" cy="117662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A218EF5-9CF4-1C04-D35D-2BD7D59AAB87}"/>
                </a:ext>
              </a:extLst>
            </p:cNvPr>
            <p:cNvSpPr/>
            <p:nvPr/>
          </p:nvSpPr>
          <p:spPr>
            <a:xfrm>
              <a:off x="6475066" y="1482338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1010C1C-A2F2-A084-D67F-6EA26B0D1540}"/>
                </a:ext>
              </a:extLst>
            </p:cNvPr>
            <p:cNvSpPr txBox="1"/>
            <p:nvPr/>
          </p:nvSpPr>
          <p:spPr>
            <a:xfrm>
              <a:off x="6602962" y="1482338"/>
              <a:ext cx="1833147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b="1" kern="1200" dirty="0"/>
                <a:t>Limites de gastos com pessoal (LRF) (DTP e Poderes Executivo e Legislativo)</a:t>
              </a:r>
              <a:endParaRPr lang="en-US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98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80F5C0-3AC5-A006-D932-8EBF18136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516D4-6E9A-8E9D-1752-E3080F2D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88" y="122283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GOVERNANÇA APLICADA ÀS CONTAS DE PREFEITO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3F3F3D-75C8-028F-C529-95DCB00285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54217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FB974DC-410D-BB0E-4E88-4B1124454E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8EEAB39-CE47-BEF0-EF13-2BC72558616D}"/>
              </a:ext>
            </a:extLst>
          </p:cNvPr>
          <p:cNvSpPr txBox="1">
            <a:spLocks/>
          </p:cNvSpPr>
          <p:nvPr/>
        </p:nvSpPr>
        <p:spPr>
          <a:xfrm>
            <a:off x="3034083" y="4324065"/>
            <a:ext cx="7183681" cy="1883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800" b="1" u="sng" dirty="0"/>
              <a:t>Mecanismos de controle:</a:t>
            </a:r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Disponibilização de informações em meio de fácil acesso;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Busca pela transparência ativa;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Cumprimento das regras de transparência previstas na Lei de Responsabilidade Fiscal;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Acompanhamento e cumprimento do Programa Nacional de Transparência Pública (PNTP)</a:t>
            </a:r>
          </a:p>
          <a:p>
            <a:pPr algn="just"/>
            <a:endParaRPr lang="pt-BR" sz="24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529C256-5D39-4A9E-A6B8-B223CCB528CE}"/>
              </a:ext>
            </a:extLst>
          </p:cNvPr>
          <p:cNvGrpSpPr/>
          <p:nvPr/>
        </p:nvGrpSpPr>
        <p:grpSpPr>
          <a:xfrm>
            <a:off x="922048" y="2945294"/>
            <a:ext cx="1961043" cy="1176626"/>
            <a:chOff x="2160770" y="2855069"/>
            <a:chExt cx="1961043" cy="117662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FD3A91D-AFDC-5CEA-D3C6-5F33FF3C2903}"/>
                </a:ext>
              </a:extLst>
            </p:cNvPr>
            <p:cNvSpPr/>
            <p:nvPr/>
          </p:nvSpPr>
          <p:spPr>
            <a:xfrm>
              <a:off x="2160770" y="2855069"/>
              <a:ext cx="1961043" cy="11766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12803"/>
                <a:satOff val="-69940"/>
                <a:lumOff val="7190"/>
                <a:alphaOff val="0"/>
              </a:schemeClr>
            </a:fillRef>
            <a:effectRef idx="0">
              <a:schemeClr val="accent2">
                <a:hueOff val="-1212803"/>
                <a:satOff val="-69940"/>
                <a:lumOff val="71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CB44369-DE56-25C0-629E-0EB9D16A5C01}"/>
                </a:ext>
              </a:extLst>
            </p:cNvPr>
            <p:cNvSpPr txBox="1"/>
            <p:nvPr/>
          </p:nvSpPr>
          <p:spPr>
            <a:xfrm>
              <a:off x="2160770" y="2855069"/>
              <a:ext cx="1961043" cy="1176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TRANSPARÊNCIA DA GESTÃO FISCAL	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3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235AC-D8C5-E4C1-4404-E3733BE0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DFF5E789-0473-FA6C-432D-6C01B25096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A51FAB5-8F9D-9C4C-CA7F-517F2E5FA8E0}"/>
              </a:ext>
            </a:extLst>
          </p:cNvPr>
          <p:cNvSpPr txBox="1">
            <a:spLocks/>
          </p:cNvSpPr>
          <p:nvPr/>
        </p:nvSpPr>
        <p:spPr>
          <a:xfrm>
            <a:off x="3728322" y="642971"/>
            <a:ext cx="10398758" cy="8397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/>
              <a:t>Muito obrigada!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5422A84-D135-39DD-57F6-7CFE17788D9E}"/>
              </a:ext>
            </a:extLst>
          </p:cNvPr>
          <p:cNvGrpSpPr/>
          <p:nvPr/>
        </p:nvGrpSpPr>
        <p:grpSpPr>
          <a:xfrm>
            <a:off x="2022673" y="2481228"/>
            <a:ext cx="6361607" cy="3350868"/>
            <a:chOff x="-1169847" y="4652649"/>
            <a:chExt cx="4146721" cy="220535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03A7071-52AA-FAEF-B2E4-79D7E571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050972"/>
              <a:ext cx="1807028" cy="1807028"/>
            </a:xfrm>
            <a:prstGeom prst="rect">
              <a:avLst/>
            </a:prstGeom>
          </p:spPr>
        </p:pic>
        <p:sp>
          <p:nvSpPr>
            <p:cNvPr id="7" name="Título 4">
              <a:extLst>
                <a:ext uri="{FF2B5EF4-FFF2-40B4-BE49-F238E27FC236}">
                  <a16:creationId xmlns:a16="http://schemas.microsoft.com/office/drawing/2014/main" id="{9CA9314B-3A13-FE4B-2A01-D8971A03A904}"/>
                </a:ext>
              </a:extLst>
            </p:cNvPr>
            <p:cNvSpPr txBox="1">
              <a:spLocks/>
            </p:cNvSpPr>
            <p:nvPr/>
          </p:nvSpPr>
          <p:spPr>
            <a:xfrm>
              <a:off x="-1169847" y="4652649"/>
              <a:ext cx="4146721" cy="6836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pt-BR" altLang="pt-BR" sz="1400" b="1" dirty="0">
                  <a:latin typeface="Arial"/>
                  <a:cs typeface="Arial"/>
                </a:rPr>
                <a:t>Atendimento Virtual</a:t>
              </a:r>
              <a:endParaRPr lang="pt-BR" sz="1400" dirty="0">
                <a:ea typeface="Calibri Light"/>
                <a:cs typeface="Calibri Light"/>
              </a:endParaRP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3E8EA38B-855E-EF6C-D84C-BCAE2E75263C}"/>
              </a:ext>
            </a:extLst>
          </p:cNvPr>
          <p:cNvSpPr txBox="1">
            <a:spLocks/>
          </p:cNvSpPr>
          <p:nvPr/>
        </p:nvSpPr>
        <p:spPr>
          <a:xfrm>
            <a:off x="1185431" y="2148889"/>
            <a:ext cx="3001224" cy="15361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dgo@tcesc.tc.br</a:t>
            </a: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(48) 3221-3764</a:t>
            </a: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7765B486-4B49-E7DC-D42D-730F0D3B3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66897" b="64830"/>
          <a:stretch/>
        </p:blipFill>
        <p:spPr>
          <a:xfrm>
            <a:off x="381999" y="2021895"/>
            <a:ext cx="785634" cy="878419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0D00CB6A-112F-1D2E-6F83-C439FF19ED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r="34665" b="64830"/>
          <a:stretch/>
        </p:blipFill>
        <p:spPr>
          <a:xfrm>
            <a:off x="330391" y="2900314"/>
            <a:ext cx="888849" cy="8784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4BD772-D32E-AFBF-F0FD-20E587640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696" y="3429000"/>
            <a:ext cx="2242042" cy="213612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DD0F09-64E8-6B5E-1033-D461B787FFF4}"/>
              </a:ext>
            </a:extLst>
          </p:cNvPr>
          <p:cNvSpPr txBox="1"/>
          <p:nvPr/>
        </p:nvSpPr>
        <p:spPr>
          <a:xfrm>
            <a:off x="7252138" y="3005959"/>
            <a:ext cx="20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97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1167" y="265951"/>
            <a:ext cx="9677400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5400" dirty="0"/>
              <a:t>ASPECTOS NORMATIVOS RELEVANTES DAS CONTAS DE PREFEITO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31166" y="2523690"/>
            <a:ext cx="9677400" cy="2762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24D3306-0099-2954-65A5-02F9C77C7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69" y="2251899"/>
            <a:ext cx="1075224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C174D-5C1A-FF70-3A45-32A08679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83216-EF80-0021-EBB7-D48462420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APRECIAÇÃO DE CONTAS DE PREFEITO – LEI ORGÂNICA (N. 202/2000)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39D13D-2678-471F-B36E-B28CE243BF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128148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B8392CE-6E99-79E6-16E3-20151582D9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9C8B67D-265F-C2AC-9396-7913B41E4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827" y="1887953"/>
            <a:ext cx="9972315" cy="1971971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Art. 50. O Tribunal de Contas do Estado </a:t>
            </a:r>
            <a:r>
              <a:rPr lang="pt-BR" sz="2800" b="1" dirty="0"/>
              <a:t>apreciará as contas prestadas anualmente pelo Prefeito, as quais serão anexadas às do Poder Legislativo</a:t>
            </a:r>
            <a:r>
              <a:rPr lang="pt-BR" sz="2800" dirty="0"/>
              <a:t>, mediante parecer prévio a ser elaborado antes do encerramento do exercício em que foram prestadas.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2800" dirty="0"/>
              <a:t>Art. 51. A prestação de contas de que trata o artigo anterior será encaminhada ao Tribunal de Contas até o dia </a:t>
            </a:r>
            <a:r>
              <a:rPr lang="pt-BR" sz="2800" b="1" dirty="0"/>
              <a:t>28 de fevereiro do exercício seguinte</a:t>
            </a:r>
            <a:r>
              <a:rPr lang="pt-BR" sz="2800" dirty="0"/>
              <a:t>, e consistirá no </a:t>
            </a:r>
            <a:r>
              <a:rPr lang="pt-BR" sz="2800" b="1" dirty="0"/>
              <a:t>Balanço Geral </a:t>
            </a:r>
            <a:r>
              <a:rPr lang="pt-BR" sz="2800" dirty="0"/>
              <a:t>do Município e no </a:t>
            </a:r>
            <a:r>
              <a:rPr lang="pt-BR" sz="2800" b="1" dirty="0"/>
              <a:t>relatório do órgão central do sistema de controle interno do Poder Executivo</a:t>
            </a:r>
            <a:r>
              <a:rPr lang="pt-BR" sz="2800" dirty="0"/>
              <a:t> sobre a execução dos orçamentos de que trata o art. 120, § 4º, da Constituição Estadual.</a:t>
            </a:r>
          </a:p>
        </p:txBody>
      </p:sp>
    </p:spTree>
    <p:extLst>
      <p:ext uri="{BB962C8B-B14F-4D97-AF65-F5344CB8AC3E}">
        <p14:creationId xmlns:p14="http://schemas.microsoft.com/office/powerpoint/2010/main" val="29816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F5A49-7195-9AFD-7BE5-23DCCDD8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5B7E5-3E7D-8051-EAD5-6550B6E71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APRECIAÇÃO DE CONTAS DE PREFEITO – LEI ORGÂNICA (N. 202/2000) TCE/SC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0158E0-17EF-4E0A-8816-E1C326AF6E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1281486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3516114-57C7-FCB5-541E-02E190C0AE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2E5A7128-DC6E-969B-6D43-3717A5A46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95" y="1557712"/>
            <a:ext cx="10424260" cy="1022131"/>
          </a:xfrm>
        </p:spPr>
        <p:txBody>
          <a:bodyPr>
            <a:noAutofit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/>
              <a:t>Art. 53. O parecer prévio a que se refere o art. 50 desta Lei, consistirá em </a:t>
            </a:r>
            <a:r>
              <a:rPr lang="pt-BR" sz="2800" b="1" dirty="0"/>
              <a:t>apreciação geral e fundamentada da gestão orçamentária, patrimonial e financeira </a:t>
            </a:r>
            <a:r>
              <a:rPr lang="pt-BR" sz="2800" dirty="0"/>
              <a:t>havida no exercício, devendo demonstrar se o Balanço Geral do Município representa adequadamente a </a:t>
            </a:r>
            <a:r>
              <a:rPr lang="pt-BR" sz="2800" b="1" dirty="0"/>
              <a:t>posição financeira</a:t>
            </a:r>
            <a:r>
              <a:rPr lang="pt-BR" sz="2800" dirty="0"/>
              <a:t>, </a:t>
            </a:r>
            <a:r>
              <a:rPr lang="pt-BR" sz="2800" b="1" dirty="0"/>
              <a:t>orçamentária e patrimonial </a:t>
            </a:r>
            <a:r>
              <a:rPr lang="pt-BR" sz="2800" dirty="0"/>
              <a:t>do Município em 31 de dezembro, bem como se as operações estão de acordo com os princípios fundamentais de contabilidade aplicados à administração pública municipal, concluindo por recomendar a </a:t>
            </a:r>
            <a:r>
              <a:rPr lang="pt-BR" sz="2800" b="1" dirty="0">
                <a:solidFill>
                  <a:srgbClr val="FF0000"/>
                </a:solidFill>
              </a:rPr>
              <a:t>aprovação</a:t>
            </a:r>
            <a:r>
              <a:rPr lang="pt-BR" sz="2800" dirty="0"/>
              <a:t> ou a </a:t>
            </a:r>
            <a:r>
              <a:rPr lang="pt-BR" sz="2800" b="1" dirty="0">
                <a:solidFill>
                  <a:srgbClr val="FF0000"/>
                </a:solidFill>
              </a:rPr>
              <a:t>rejeição</a:t>
            </a:r>
            <a:r>
              <a:rPr lang="pt-BR" sz="2800" dirty="0"/>
              <a:t> das contas.</a:t>
            </a:r>
          </a:p>
        </p:txBody>
      </p:sp>
    </p:spTree>
    <p:extLst>
      <p:ext uri="{BB962C8B-B14F-4D97-AF65-F5344CB8AC3E}">
        <p14:creationId xmlns:p14="http://schemas.microsoft.com/office/powerpoint/2010/main" val="6122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>
            <a:extLst>
              <a:ext uri="{FF2B5EF4-FFF2-40B4-BE49-F238E27FC236}">
                <a16:creationId xmlns:a16="http://schemas.microsoft.com/office/drawing/2014/main" id="{7F3B30A3-6E22-07B7-A671-1FE9EEE7B7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38" name="Imagem 37" descr="Padrão do plano de fundo&#10;&#10;Descrição gerada automaticamente">
            <a:extLst>
              <a:ext uri="{FF2B5EF4-FFF2-40B4-BE49-F238E27FC236}">
                <a16:creationId xmlns:a16="http://schemas.microsoft.com/office/drawing/2014/main" id="{A47AA59D-F0A6-45CC-B846-AAEF262D1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80" y="5676574"/>
            <a:ext cx="562119" cy="1003250"/>
          </a:xfrm>
          <a:prstGeom prst="rect">
            <a:avLst/>
          </a:prstGeom>
        </p:spPr>
      </p:pic>
      <p:pic>
        <p:nvPicPr>
          <p:cNvPr id="26" name="Imagem 2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FC56FE50-4F03-C140-73A4-3CAFFE427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94" y="81068"/>
            <a:ext cx="1451702" cy="338889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795D6E1D-0564-8758-0D1B-57AE78CD5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6" y="891404"/>
            <a:ext cx="11979730" cy="5680846"/>
          </a:xfrm>
          <a:prstGeom prst="rect">
            <a:avLst/>
          </a:prstGeom>
        </p:spPr>
      </p:pic>
      <p:cxnSp>
        <p:nvCxnSpPr>
          <p:cNvPr id="57" name="Conector de seta reta 4">
            <a:extLst>
              <a:ext uri="{FF2B5EF4-FFF2-40B4-BE49-F238E27FC236}">
                <a16:creationId xmlns:a16="http://schemas.microsoft.com/office/drawing/2014/main" id="{2A81B85F-6BDA-6678-D270-BD040E8B20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7855" y="3891939"/>
            <a:ext cx="865188" cy="1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58" name="Conector de seta reta 6">
            <a:extLst>
              <a:ext uri="{FF2B5EF4-FFF2-40B4-BE49-F238E27FC236}">
                <a16:creationId xmlns:a16="http://schemas.microsoft.com/office/drawing/2014/main" id="{61CF3894-B89A-DD80-B479-53D46A8C22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7855" y="3820501"/>
            <a:ext cx="1225550" cy="1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59" name="Conector de seta reta 9">
            <a:extLst>
              <a:ext uri="{FF2B5EF4-FFF2-40B4-BE49-F238E27FC236}">
                <a16:creationId xmlns:a16="http://schemas.microsoft.com/office/drawing/2014/main" id="{0BB7EA92-868D-C990-C063-02526EA6B8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4480" y="4670893"/>
            <a:ext cx="1152525" cy="1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60" name="Conector de seta reta 11">
            <a:extLst>
              <a:ext uri="{FF2B5EF4-FFF2-40B4-BE49-F238E27FC236}">
                <a16:creationId xmlns:a16="http://schemas.microsoft.com/office/drawing/2014/main" id="{2C41D2A2-BC01-AF1A-A7E4-FAF48EA871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5918" y="3820501"/>
            <a:ext cx="504825" cy="1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7FD7E4B9-1CEA-F009-22CC-BF364105D9C5}"/>
              </a:ext>
            </a:extLst>
          </p:cNvPr>
          <p:cNvCxnSpPr/>
          <p:nvPr/>
        </p:nvCxnSpPr>
        <p:spPr>
          <a:xfrm>
            <a:off x="2268135" y="1615654"/>
            <a:ext cx="0" cy="4680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EBFADAB7-4F1F-1160-A30A-28A068D40D14}"/>
              </a:ext>
            </a:extLst>
          </p:cNvPr>
          <p:cNvCxnSpPr/>
          <p:nvPr/>
        </p:nvCxnSpPr>
        <p:spPr>
          <a:xfrm>
            <a:off x="4461569" y="1615654"/>
            <a:ext cx="0" cy="4680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6C505C44-2CB0-FE99-A60B-CC98ACD81F33}"/>
              </a:ext>
            </a:extLst>
          </p:cNvPr>
          <p:cNvCxnSpPr/>
          <p:nvPr/>
        </p:nvCxnSpPr>
        <p:spPr>
          <a:xfrm>
            <a:off x="7076355" y="1615654"/>
            <a:ext cx="0" cy="4680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27B5825-8049-1657-33A1-3FEC7444A19D}"/>
              </a:ext>
            </a:extLst>
          </p:cNvPr>
          <p:cNvSpPr txBox="1"/>
          <p:nvPr/>
        </p:nvSpPr>
        <p:spPr>
          <a:xfrm>
            <a:off x="338751" y="1006248"/>
            <a:ext cx="201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Municípios 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434310D4-9EAE-9F7F-A8F7-1845BFD859F3}"/>
              </a:ext>
            </a:extLst>
          </p:cNvPr>
          <p:cNvSpPr txBox="1"/>
          <p:nvPr/>
        </p:nvSpPr>
        <p:spPr>
          <a:xfrm>
            <a:off x="4757897" y="1006248"/>
            <a:ext cx="201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Municípios 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AF5D581-AB87-0C12-655C-97FB818D4C8C}"/>
              </a:ext>
            </a:extLst>
          </p:cNvPr>
          <p:cNvSpPr txBox="1"/>
          <p:nvPr/>
        </p:nvSpPr>
        <p:spPr>
          <a:xfrm>
            <a:off x="2538193" y="1006442"/>
            <a:ext cx="201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TCESC 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e-Sfinge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AE9ED20-88DA-806F-4F28-E2A5F3722F71}"/>
              </a:ext>
            </a:extLst>
          </p:cNvPr>
          <p:cNvSpPr txBox="1"/>
          <p:nvPr/>
        </p:nvSpPr>
        <p:spPr>
          <a:xfrm>
            <a:off x="9564285" y="1006248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TCESC (Sistema)</a:t>
            </a:r>
          </a:p>
        </p:txBody>
      </p: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A2D7E27D-EAC7-42EC-1A95-74A2CF44DAC8}"/>
              </a:ext>
            </a:extLst>
          </p:cNvPr>
          <p:cNvCxnSpPr>
            <a:cxnSpLocks/>
          </p:cNvCxnSpPr>
          <p:nvPr/>
        </p:nvCxnSpPr>
        <p:spPr>
          <a:xfrm>
            <a:off x="500676" y="1413680"/>
            <a:ext cx="111918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Arquivo de banco de dados - ícones de networking grátis">
            <a:extLst>
              <a:ext uri="{FF2B5EF4-FFF2-40B4-BE49-F238E27FC236}">
                <a16:creationId xmlns:a16="http://schemas.microsoft.com/office/drawing/2014/main" id="{BB82987C-DB37-7CB5-9956-F68FC775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8" y="2722839"/>
            <a:ext cx="1701165" cy="17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9B49C02F-C7E8-4350-CD20-94EDF5B4D361}"/>
              </a:ext>
            </a:extLst>
          </p:cNvPr>
          <p:cNvSpPr txBox="1"/>
          <p:nvPr/>
        </p:nvSpPr>
        <p:spPr>
          <a:xfrm>
            <a:off x="310122" y="1486330"/>
            <a:ext cx="201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Sistema de gestão</a:t>
            </a:r>
          </a:p>
        </p:txBody>
      </p:sp>
      <p:sp>
        <p:nvSpPr>
          <p:cNvPr id="71" name="Seta: para a Direita 70">
            <a:extLst>
              <a:ext uri="{FF2B5EF4-FFF2-40B4-BE49-F238E27FC236}">
                <a16:creationId xmlns:a16="http://schemas.microsoft.com/office/drawing/2014/main" id="{D0515D15-FCE7-5B22-F985-F0AFBB3204C8}"/>
              </a:ext>
            </a:extLst>
          </p:cNvPr>
          <p:cNvSpPr/>
          <p:nvPr/>
        </p:nvSpPr>
        <p:spPr>
          <a:xfrm>
            <a:off x="2191390" y="3133181"/>
            <a:ext cx="266699" cy="1133470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10A2A90A-2A0C-7055-B744-9FF1B8CD2FF7}"/>
              </a:ext>
            </a:extLst>
          </p:cNvPr>
          <p:cNvSpPr txBox="1"/>
          <p:nvPr/>
        </p:nvSpPr>
        <p:spPr>
          <a:xfrm>
            <a:off x="7259091" y="1006248"/>
            <a:ext cx="201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TCESC (Sistema) </a:t>
            </a:r>
          </a:p>
        </p:txBody>
      </p:sp>
      <p:graphicFrame>
        <p:nvGraphicFramePr>
          <p:cNvPr id="73" name="Diagrama 72">
            <a:extLst>
              <a:ext uri="{FF2B5EF4-FFF2-40B4-BE49-F238E27FC236}">
                <a16:creationId xmlns:a16="http://schemas.microsoft.com/office/drawing/2014/main" id="{7F76B2CC-AEEC-9969-CCBB-500FFBC7EFAB}"/>
              </a:ext>
            </a:extLst>
          </p:cNvPr>
          <p:cNvGraphicFramePr/>
          <p:nvPr/>
        </p:nvGraphicFramePr>
        <p:xfrm>
          <a:off x="2506589" y="1669980"/>
          <a:ext cx="1674549" cy="231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4" name="CaixaDeTexto 73">
            <a:extLst>
              <a:ext uri="{FF2B5EF4-FFF2-40B4-BE49-F238E27FC236}">
                <a16:creationId xmlns:a16="http://schemas.microsoft.com/office/drawing/2014/main" id="{249F9A99-29CB-8A4E-DB5D-D97BDE51FB01}"/>
              </a:ext>
            </a:extLst>
          </p:cNvPr>
          <p:cNvSpPr txBox="1"/>
          <p:nvPr/>
        </p:nvSpPr>
        <p:spPr>
          <a:xfrm>
            <a:off x="2322998" y="1493392"/>
            <a:ext cx="2289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Processa informações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08B06218-EF26-40E0-1A35-4BF81321F501}"/>
              </a:ext>
            </a:extLst>
          </p:cNvPr>
          <p:cNvSpPr txBox="1"/>
          <p:nvPr/>
        </p:nvSpPr>
        <p:spPr>
          <a:xfrm>
            <a:off x="4541883" y="1501261"/>
            <a:ext cx="254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Conferência e assinatura dos balancetes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8723B75-BBBB-6CD6-455C-FD245A3AE439}"/>
              </a:ext>
            </a:extLst>
          </p:cNvPr>
          <p:cNvSpPr txBox="1"/>
          <p:nvPr/>
        </p:nvSpPr>
        <p:spPr>
          <a:xfrm>
            <a:off x="2381168" y="4513982"/>
            <a:ext cx="201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Ratificação</a:t>
            </a:r>
          </a:p>
        </p:txBody>
      </p:sp>
      <p:sp>
        <p:nvSpPr>
          <p:cNvPr id="78" name="Seta: para a Direita 77">
            <a:extLst>
              <a:ext uri="{FF2B5EF4-FFF2-40B4-BE49-F238E27FC236}">
                <a16:creationId xmlns:a16="http://schemas.microsoft.com/office/drawing/2014/main" id="{C699ECE0-BE12-825F-98D9-E9B4A4F9ED89}"/>
              </a:ext>
            </a:extLst>
          </p:cNvPr>
          <p:cNvSpPr/>
          <p:nvPr/>
        </p:nvSpPr>
        <p:spPr>
          <a:xfrm>
            <a:off x="7003260" y="3130662"/>
            <a:ext cx="266699" cy="1133470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01707057-B4A4-98ED-B3E0-F890EC4E28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0358" y="1921158"/>
            <a:ext cx="1965197" cy="1866431"/>
          </a:xfrm>
          <a:prstGeom prst="rect">
            <a:avLst/>
          </a:prstGeom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AD37846A-0CE9-B774-B11F-D4EE0AC5AF5C}"/>
              </a:ext>
            </a:extLst>
          </p:cNvPr>
          <p:cNvSpPr txBox="1"/>
          <p:nvPr/>
        </p:nvSpPr>
        <p:spPr>
          <a:xfrm>
            <a:off x="7076355" y="1486330"/>
            <a:ext cx="2495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Geração das certidões</a:t>
            </a: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id="{96FCFFB4-D1CF-A178-B495-C42FF111A0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5059" y="4876629"/>
            <a:ext cx="2117866" cy="1265049"/>
          </a:xfrm>
          <a:prstGeom prst="rect">
            <a:avLst/>
          </a:prstGeom>
        </p:spPr>
      </p:pic>
      <p:pic>
        <p:nvPicPr>
          <p:cNvPr id="87" name="Imagem 86">
            <a:extLst>
              <a:ext uri="{FF2B5EF4-FFF2-40B4-BE49-F238E27FC236}">
                <a16:creationId xmlns:a16="http://schemas.microsoft.com/office/drawing/2014/main" id="{F4C0DA7F-BBB6-AE98-5580-E106CF4670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9933" y="4345380"/>
            <a:ext cx="2395064" cy="1796298"/>
          </a:xfrm>
          <a:prstGeom prst="rect">
            <a:avLst/>
          </a:prstGeom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id="{3CFADCE3-5586-4280-2082-B6F4A328509D}"/>
              </a:ext>
            </a:extLst>
          </p:cNvPr>
          <p:cNvSpPr txBox="1"/>
          <p:nvPr/>
        </p:nvSpPr>
        <p:spPr>
          <a:xfrm>
            <a:off x="7082451" y="3888154"/>
            <a:ext cx="2495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Geração dos alertas</a:t>
            </a: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52A2C9D2-571F-1E1E-C632-71A1DE32B7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9928" y="5253102"/>
            <a:ext cx="697288" cy="753295"/>
          </a:xfrm>
          <a:prstGeom prst="rect">
            <a:avLst/>
          </a:prstGeom>
        </p:spPr>
      </p:pic>
      <p:pic>
        <p:nvPicPr>
          <p:cNvPr id="91" name="Imagem 90" descr="Logotipo, nome da empresa&#10;&#10;Descrição gerada automaticamente">
            <a:extLst>
              <a:ext uri="{FF2B5EF4-FFF2-40B4-BE49-F238E27FC236}">
                <a16:creationId xmlns:a16="http://schemas.microsoft.com/office/drawing/2014/main" id="{9416016B-F8D7-281B-6598-1D8B7C1A4C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712673" y="3991527"/>
            <a:ext cx="373241" cy="373241"/>
          </a:xfrm>
          <a:prstGeom prst="rect">
            <a:avLst/>
          </a:prstGeom>
        </p:spPr>
      </p:pic>
      <p:pic>
        <p:nvPicPr>
          <p:cNvPr id="93" name="Picture 8" descr="Infraestrutura de Chaves Públicas Brasileira completa 18 anos – AARB">
            <a:extLst>
              <a:ext uri="{FF2B5EF4-FFF2-40B4-BE49-F238E27FC236}">
                <a16:creationId xmlns:a16="http://schemas.microsoft.com/office/drawing/2014/main" id="{9A262370-9602-0672-3DA2-46AFFDB9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14" y="3575775"/>
            <a:ext cx="732674" cy="5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Seta: para a Direita 93">
            <a:extLst>
              <a:ext uri="{FF2B5EF4-FFF2-40B4-BE49-F238E27FC236}">
                <a16:creationId xmlns:a16="http://schemas.microsoft.com/office/drawing/2014/main" id="{6B057146-189F-257C-2605-166EE46ACA30}"/>
              </a:ext>
            </a:extLst>
          </p:cNvPr>
          <p:cNvSpPr/>
          <p:nvPr/>
        </p:nvSpPr>
        <p:spPr>
          <a:xfrm>
            <a:off x="4355481" y="3133841"/>
            <a:ext cx="266699" cy="1133470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5" name="Imagem 94">
            <a:extLst>
              <a:ext uri="{FF2B5EF4-FFF2-40B4-BE49-F238E27FC236}">
                <a16:creationId xmlns:a16="http://schemas.microsoft.com/office/drawing/2014/main" id="{7088F437-AC9A-C293-0436-0CDEC32BAAA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9480" y="2145852"/>
            <a:ext cx="2352470" cy="1384723"/>
          </a:xfrm>
          <a:prstGeom prst="rect">
            <a:avLst/>
          </a:prstGeom>
        </p:spPr>
      </p:pic>
      <p:pic>
        <p:nvPicPr>
          <p:cNvPr id="96" name="Imagem 95">
            <a:extLst>
              <a:ext uri="{FF2B5EF4-FFF2-40B4-BE49-F238E27FC236}">
                <a16:creationId xmlns:a16="http://schemas.microsoft.com/office/drawing/2014/main" id="{A93EF1FE-C4BA-AC9E-5A75-89A76E59F6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3229" y="2612853"/>
            <a:ext cx="697288" cy="753295"/>
          </a:xfrm>
          <a:prstGeom prst="rect">
            <a:avLst/>
          </a:prstGeom>
        </p:spPr>
      </p:pic>
      <p:sp>
        <p:nvSpPr>
          <p:cNvPr id="97" name="CaixaDeTexto 96">
            <a:extLst>
              <a:ext uri="{FF2B5EF4-FFF2-40B4-BE49-F238E27FC236}">
                <a16:creationId xmlns:a16="http://schemas.microsoft.com/office/drawing/2014/main" id="{5F186C59-2A70-DCD5-551E-044D076A7F26}"/>
              </a:ext>
            </a:extLst>
          </p:cNvPr>
          <p:cNvSpPr txBox="1"/>
          <p:nvPr/>
        </p:nvSpPr>
        <p:spPr>
          <a:xfrm>
            <a:off x="5066459" y="3697397"/>
            <a:ext cx="194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Contador e Gestor</a:t>
            </a:r>
          </a:p>
        </p:txBody>
      </p: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4CF6341C-178B-6B14-25A6-22406A8F63D5}"/>
              </a:ext>
            </a:extLst>
          </p:cNvPr>
          <p:cNvCxnSpPr/>
          <p:nvPr/>
        </p:nvCxnSpPr>
        <p:spPr>
          <a:xfrm>
            <a:off x="9571905" y="1615654"/>
            <a:ext cx="0" cy="4680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7E27C320-CA55-DDE3-1BFA-B9332E1AFD3C}"/>
              </a:ext>
            </a:extLst>
          </p:cNvPr>
          <p:cNvSpPr/>
          <p:nvPr/>
        </p:nvSpPr>
        <p:spPr>
          <a:xfrm>
            <a:off x="2097343" y="31651"/>
            <a:ext cx="7338645" cy="419295"/>
          </a:xfrm>
          <a:prstGeom prst="rect">
            <a:avLst/>
          </a:prstGeom>
          <a:solidFill>
            <a:srgbClr val="A31E3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"/>
                <a:ea typeface="+mn-ea"/>
                <a:cs typeface="+mn-cs"/>
              </a:rPr>
              <a:t>FLUXO DE DADOS E-SFINGE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3C07B-B30D-1A44-E054-7AF61A8665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00723" y="1831946"/>
            <a:ext cx="2034849" cy="30012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99F3E1-EAAB-694F-325E-6FDD608DED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79202" y="4364581"/>
            <a:ext cx="1409390" cy="2160042"/>
          </a:xfrm>
          <a:prstGeom prst="rect">
            <a:avLst/>
          </a:prstGeom>
        </p:spPr>
      </p:pic>
      <p:sp>
        <p:nvSpPr>
          <p:cNvPr id="83" name="CaixaDeTexto 82">
            <a:extLst>
              <a:ext uri="{FF2B5EF4-FFF2-40B4-BE49-F238E27FC236}">
                <a16:creationId xmlns:a16="http://schemas.microsoft.com/office/drawing/2014/main" id="{800977A1-9862-08F2-BEC9-11532A2DE4AF}"/>
              </a:ext>
            </a:extLst>
          </p:cNvPr>
          <p:cNvSpPr txBox="1"/>
          <p:nvPr/>
        </p:nvSpPr>
        <p:spPr>
          <a:xfrm>
            <a:off x="9564285" y="1496975"/>
            <a:ext cx="227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Geração de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PCPs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relatórios</a:t>
            </a:r>
          </a:p>
        </p:txBody>
      </p:sp>
      <p:sp>
        <p:nvSpPr>
          <p:cNvPr id="101" name="Seta: para a Direita 100">
            <a:extLst>
              <a:ext uri="{FF2B5EF4-FFF2-40B4-BE49-F238E27FC236}">
                <a16:creationId xmlns:a16="http://schemas.microsoft.com/office/drawing/2014/main" id="{DCDFAE7F-7271-5D20-A9D0-3AA734CB0578}"/>
              </a:ext>
            </a:extLst>
          </p:cNvPr>
          <p:cNvSpPr/>
          <p:nvPr/>
        </p:nvSpPr>
        <p:spPr>
          <a:xfrm>
            <a:off x="9477482" y="3126279"/>
            <a:ext cx="266699" cy="1133470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F0B49E3-99B0-C514-248F-A89E0FAC91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9975" y="4406652"/>
            <a:ext cx="2332220" cy="172757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1167654-07C6-7970-B09B-9B0469A88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0939" y="5026704"/>
            <a:ext cx="697288" cy="7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8004">
        <p159:morph option="byWord"/>
      </p:transition>
    </mc:Choice>
    <mc:Fallback xmlns="">
      <p:transition spd="slow" advTm="9800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0E3EB-470B-2B5B-A188-5149C888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DAEB77-6A17-0C64-629C-0C55F742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-81064" y="2411878"/>
            <a:ext cx="9677400" cy="2762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260D14-DE7E-8270-05C8-B8623123F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40" y="61140"/>
            <a:ext cx="3688958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RELATÓRIO TÉCNICO DE PRESTAÇÃO DE CONTAS DE PREFEITO (PCP)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3A0B0D9-4385-D08C-ECF0-DEA9BEBBE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ECA34E-741D-6FB0-1B20-AEAA26477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970" y="0"/>
            <a:ext cx="6182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23FC0-42C5-4D87-67C0-C3F8E3CB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A3AFB-3E3D-10CF-B4AD-732C4EB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40" y="61140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ANÁLISES NO RELATÓRIO TÉCNICO DE PRESTAÇÃO DE CONTAS DE PREFEITO (PCP)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63D90A-2418-528D-F2F0-9E043354C7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993414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D7350CF-22D3-07D8-4D46-866CE31A8A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graphicFrame>
        <p:nvGraphicFramePr>
          <p:cNvPr id="3" name="Espaço Reservado para Texto 2">
            <a:extLst>
              <a:ext uri="{FF2B5EF4-FFF2-40B4-BE49-F238E27FC236}">
                <a16:creationId xmlns:a16="http://schemas.microsoft.com/office/drawing/2014/main" id="{3928793F-8B41-C1A9-83E2-DEF7364EBA4F}"/>
              </a:ext>
            </a:extLst>
          </p:cNvPr>
          <p:cNvGraphicFramePr/>
          <p:nvPr/>
        </p:nvGraphicFramePr>
        <p:xfrm>
          <a:off x="111761" y="1790938"/>
          <a:ext cx="10596880" cy="414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175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598BA-C38D-0E8D-A88F-8C06D978C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9F94B-FD28-30AE-4D05-3D7751DB0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5" y="265951"/>
            <a:ext cx="10101532" cy="839787"/>
          </a:xfrm>
        </p:spPr>
        <p:txBody>
          <a:bodyPr anchor="t">
            <a:noAutofit/>
          </a:bodyPr>
          <a:lstStyle/>
          <a:p>
            <a:pPr algn="l"/>
            <a:r>
              <a:rPr lang="pt-BR" sz="3400" dirty="0"/>
              <a:t>CONCLUSÃO RELATÓRIO TÉCNICO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766979-D38E-7B70-01B1-5B1205C4F1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0" y="829512"/>
            <a:ext cx="9677400" cy="2762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B77588F-245A-0DD1-6FBF-341B8BA84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1"/>
          <a:stretch/>
        </p:blipFill>
        <p:spPr>
          <a:xfrm>
            <a:off x="10813143" y="0"/>
            <a:ext cx="1378857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5C0ED7-4E73-D618-369F-35B6C53DB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930" y="1371045"/>
            <a:ext cx="8726118" cy="4934639"/>
          </a:xfrm>
          <a:prstGeom prst="rect">
            <a:avLst/>
          </a:prstGeom>
        </p:spPr>
      </p:pic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3E54C987-E3E8-3580-3C8E-7E659597DA2A}"/>
              </a:ext>
            </a:extLst>
          </p:cNvPr>
          <p:cNvSpPr/>
          <p:nvPr/>
        </p:nvSpPr>
        <p:spPr>
          <a:xfrm>
            <a:off x="9798048" y="5570215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3787C79D-C45C-9BDF-AD0E-E79CD6A68D85}"/>
              </a:ext>
            </a:extLst>
          </p:cNvPr>
          <p:cNvSpPr/>
          <p:nvPr/>
        </p:nvSpPr>
        <p:spPr>
          <a:xfrm>
            <a:off x="9798048" y="5781292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2F367EE4-0F5B-4BD3-D362-FB68AA9FF383}"/>
              </a:ext>
            </a:extLst>
          </p:cNvPr>
          <p:cNvSpPr/>
          <p:nvPr/>
        </p:nvSpPr>
        <p:spPr>
          <a:xfrm>
            <a:off x="9798048" y="5339070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9076F620-E161-F87F-B8D6-C1F9B837EFC1}"/>
              </a:ext>
            </a:extLst>
          </p:cNvPr>
          <p:cNvSpPr/>
          <p:nvPr/>
        </p:nvSpPr>
        <p:spPr>
          <a:xfrm>
            <a:off x="9798048" y="4814678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78ABD9FF-A8B8-E8DC-FD0B-FE1C9B81D3B3}"/>
              </a:ext>
            </a:extLst>
          </p:cNvPr>
          <p:cNvSpPr/>
          <p:nvPr/>
        </p:nvSpPr>
        <p:spPr>
          <a:xfrm>
            <a:off x="9798048" y="4557484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9811D346-0FDD-028D-5AC9-AEBBC8EFBF98}"/>
              </a:ext>
            </a:extLst>
          </p:cNvPr>
          <p:cNvSpPr/>
          <p:nvPr/>
        </p:nvSpPr>
        <p:spPr>
          <a:xfrm>
            <a:off x="9798048" y="4336373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71870CF9-B43D-569E-9916-A6739136414E}"/>
              </a:ext>
            </a:extLst>
          </p:cNvPr>
          <p:cNvSpPr/>
          <p:nvPr/>
        </p:nvSpPr>
        <p:spPr>
          <a:xfrm>
            <a:off x="9798048" y="4079903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5FC09975-C593-EEE1-ECE3-79DDDDDD068A}"/>
              </a:ext>
            </a:extLst>
          </p:cNvPr>
          <p:cNvSpPr/>
          <p:nvPr/>
        </p:nvSpPr>
        <p:spPr>
          <a:xfrm>
            <a:off x="9798048" y="3421712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220D15E6-57FC-A7D5-4EC9-CA4707BFB0A9}"/>
              </a:ext>
            </a:extLst>
          </p:cNvPr>
          <p:cNvSpPr/>
          <p:nvPr/>
        </p:nvSpPr>
        <p:spPr>
          <a:xfrm>
            <a:off x="9781536" y="2952076"/>
            <a:ext cx="528320" cy="2363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5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1391</Words>
  <Application>Microsoft Office PowerPoint</Application>
  <PresentationFormat>Widescreen</PresentationFormat>
  <Paragraphs>211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Hind</vt:lpstr>
      <vt:lpstr>Roboto</vt:lpstr>
      <vt:lpstr>Times New Roman</vt:lpstr>
      <vt:lpstr>Wingdings</vt:lpstr>
      <vt:lpstr>Tema do Office</vt:lpstr>
      <vt:lpstr>Apresentação do PowerPoint</vt:lpstr>
      <vt:lpstr>GOVERNANÇA APLICADA ÀS CONTAS DOS PREFEITOS MUNICIPAIS</vt:lpstr>
      <vt:lpstr>ASPECTOS NORMATIVOS RELEVANTES DAS CONTAS DE PREFEITO</vt:lpstr>
      <vt:lpstr>APRECIAÇÃO DE CONTAS DE PREFEITO – LEI ORGÂNICA (N. 202/2000) TCE/SC</vt:lpstr>
      <vt:lpstr>APRECIAÇÃO DE CONTAS DE PREFEITO – LEI ORGÂNICA (N. 202/2000) TCE/SC</vt:lpstr>
      <vt:lpstr>Apresentação do PowerPoint</vt:lpstr>
      <vt:lpstr>RELATÓRIO TÉCNICO DE PRESTAÇÃO DE CONTAS DE PREFEITO (PCP)</vt:lpstr>
      <vt:lpstr>ANÁLISES NO RELATÓRIO TÉCNICO DE PRESTAÇÃO DE CONTAS DE PREFEITO (PCP)</vt:lpstr>
      <vt:lpstr>CONCLUSÃO RELATÓRIO TÉCNICO</vt:lpstr>
      <vt:lpstr>DECISÃO NORMATIVA N.TC-06/2008</vt:lpstr>
      <vt:lpstr>DECISÃO NORMATIVA N.TC-06/2008</vt:lpstr>
      <vt:lpstr>RELATÓRIOS DA PRESTAÇÃO DE CONTAS DE PREFEITO TCE/SC</vt:lpstr>
      <vt:lpstr>APRECIAÇÃO DE CONTAS DE PREFEITO – LEI ORGÂNICA (N. 202/2000) TCE/SC</vt:lpstr>
      <vt:lpstr>APRECIAÇÃO DE CONTAS DE PREFEITO – LEI ORGÂNICA (N. 202/2000) TCE/SC</vt:lpstr>
      <vt:lpstr>APRECIAÇÃO DE CONTAS DE PREFEITO – LEI ORGÂNICA (N. 202/2000) TCE/SC</vt:lpstr>
      <vt:lpstr>PEDIDO DE REAPRECIAÇÃO – RI TCE/SC</vt:lpstr>
      <vt:lpstr>PEDIDO DE REAPRECIAÇÃO – RI TCE/SC</vt:lpstr>
      <vt:lpstr>GOVERNANÇA</vt:lpstr>
      <vt:lpstr>GOVERNANÇA APLICADA ÀS CONTAS DE PREFEITO</vt:lpstr>
      <vt:lpstr>GOVERNANÇA APLICADA ÀS CONTAS DE PREFEITO</vt:lpstr>
      <vt:lpstr>GOVERNANÇA APLICADA ÀS CONTAS DE PREFEITO</vt:lpstr>
      <vt:lpstr>GOVERNANÇA APLICADA ÀS CONTAS DE PREFEITO</vt:lpstr>
      <vt:lpstr>GOVERNANÇA APLICADA ÀS CONTAS DE PREFEITO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GISSELE SOUZA DE FRANCESCHI NUNES</cp:lastModifiedBy>
  <cp:revision>17</cp:revision>
  <dcterms:created xsi:type="dcterms:W3CDTF">2025-01-29T19:25:51Z</dcterms:created>
  <dcterms:modified xsi:type="dcterms:W3CDTF">2025-02-25T00:20:00Z</dcterms:modified>
</cp:coreProperties>
</file>