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82" r:id="rId4"/>
    <p:sldId id="283" r:id="rId5"/>
    <p:sldId id="259" r:id="rId6"/>
    <p:sldId id="306" r:id="rId7"/>
    <p:sldId id="260" r:id="rId8"/>
    <p:sldId id="261"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6" r:id="rId22"/>
    <p:sldId id="262" r:id="rId23"/>
    <p:sldId id="275" r:id="rId24"/>
    <p:sldId id="277" r:id="rId25"/>
    <p:sldId id="278" r:id="rId26"/>
    <p:sldId id="279" r:id="rId27"/>
    <p:sldId id="280" r:id="rId28"/>
    <p:sldId id="281" r:id="rId29"/>
    <p:sldId id="293" r:id="rId30"/>
    <p:sldId id="294" r:id="rId31"/>
    <p:sldId id="295" r:id="rId32"/>
    <p:sldId id="296" r:id="rId33"/>
    <p:sldId id="297" r:id="rId34"/>
    <p:sldId id="298" r:id="rId35"/>
    <p:sldId id="299" r:id="rId36"/>
    <p:sldId id="300" r:id="rId37"/>
    <p:sldId id="301" r:id="rId38"/>
    <p:sldId id="302" r:id="rId39"/>
    <p:sldId id="284" r:id="rId40"/>
    <p:sldId id="285" r:id="rId41"/>
    <p:sldId id="286" r:id="rId42"/>
    <p:sldId id="287" r:id="rId43"/>
    <p:sldId id="288" r:id="rId44"/>
    <p:sldId id="289" r:id="rId45"/>
    <p:sldId id="290" r:id="rId46"/>
    <p:sldId id="291" r:id="rId47"/>
    <p:sldId id="292" r:id="rId48"/>
    <p:sldId id="303" r:id="rId49"/>
    <p:sldId id="304" r:id="rId50"/>
    <p:sldId id="327" r:id="rId51"/>
    <p:sldId id="328" r:id="rId52"/>
    <p:sldId id="329" r:id="rId53"/>
    <p:sldId id="330" r:id="rId54"/>
    <p:sldId id="305" r:id="rId55"/>
    <p:sldId id="307" r:id="rId56"/>
    <p:sldId id="308" r:id="rId57"/>
    <p:sldId id="309" r:id="rId58"/>
    <p:sldId id="310" r:id="rId59"/>
    <p:sldId id="311" r:id="rId60"/>
    <p:sldId id="312" r:id="rId61"/>
    <p:sldId id="313" r:id="rId62"/>
    <p:sldId id="314" r:id="rId63"/>
    <p:sldId id="316" r:id="rId64"/>
    <p:sldId id="315" r:id="rId65"/>
    <p:sldId id="317" r:id="rId66"/>
    <p:sldId id="318" r:id="rId67"/>
    <p:sldId id="319" r:id="rId68"/>
    <p:sldId id="320" r:id="rId69"/>
    <p:sldId id="321" r:id="rId70"/>
    <p:sldId id="322" r:id="rId71"/>
    <p:sldId id="323" r:id="rId72"/>
    <p:sldId id="324" r:id="rId73"/>
    <p:sldId id="325" r:id="rId74"/>
    <p:sldId id="326" r:id="rId75"/>
    <p:sldId id="331" r:id="rId76"/>
    <p:sldId id="332" r:id="rId77"/>
    <p:sldId id="333" r:id="rId78"/>
    <p:sldId id="334" r:id="rId79"/>
    <p:sldId id="335" r:id="rId80"/>
    <p:sldId id="336" r:id="rId81"/>
    <p:sldId id="337" r:id="rId82"/>
    <p:sldId id="339" r:id="rId83"/>
    <p:sldId id="341" r:id="rId84"/>
    <p:sldId id="342" r:id="rId85"/>
    <p:sldId id="343" r:id="rId86"/>
    <p:sldId id="344" r:id="rId87"/>
    <p:sldId id="345" r:id="rId88"/>
    <p:sldId id="346" r:id="rId89"/>
    <p:sldId id="347" r:id="rId90"/>
    <p:sldId id="348" r:id="rId91"/>
    <p:sldId id="349" r:id="rId92"/>
    <p:sldId id="350" r:id="rId93"/>
    <p:sldId id="351" r:id="rId94"/>
    <p:sldId id="352" r:id="rId95"/>
    <p:sldId id="353" r:id="rId96"/>
    <p:sldId id="340" r:id="rId97"/>
    <p:sldId id="354" r:id="rId98"/>
    <p:sldId id="355" r:id="rId99"/>
    <p:sldId id="356" r:id="rId100"/>
    <p:sldId id="357" r:id="rId101"/>
    <p:sldId id="358" r:id="rId102"/>
    <p:sldId id="359" r:id="rId103"/>
    <p:sldId id="360" r:id="rId104"/>
    <p:sldId id="362" r:id="rId105"/>
    <p:sldId id="363" r:id="rId106"/>
    <p:sldId id="364" r:id="rId107"/>
    <p:sldId id="361" r:id="rId108"/>
    <p:sldId id="365" r:id="rId109"/>
    <p:sldId id="366" r:id="rId110"/>
    <p:sldId id="367" r:id="rId111"/>
    <p:sldId id="368" r:id="rId112"/>
    <p:sldId id="369" r:id="rId113"/>
    <p:sldId id="370" r:id="rId114"/>
    <p:sldId id="371" r:id="rId115"/>
    <p:sldId id="372" r:id="rId116"/>
    <p:sldId id="373" r:id="rId117"/>
    <p:sldId id="374" r:id="rId118"/>
    <p:sldId id="375" r:id="rId119"/>
    <p:sldId id="376" r:id="rId120"/>
    <p:sldId id="394" r:id="rId121"/>
    <p:sldId id="395" r:id="rId122"/>
    <p:sldId id="396" r:id="rId123"/>
    <p:sldId id="397" r:id="rId124"/>
    <p:sldId id="398" r:id="rId125"/>
    <p:sldId id="399" r:id="rId126"/>
    <p:sldId id="400" r:id="rId127"/>
    <p:sldId id="401" r:id="rId128"/>
    <p:sldId id="402" r:id="rId129"/>
    <p:sldId id="403" r:id="rId130"/>
    <p:sldId id="377" r:id="rId131"/>
    <p:sldId id="378" r:id="rId132"/>
    <p:sldId id="379" r:id="rId133"/>
    <p:sldId id="380" r:id="rId134"/>
    <p:sldId id="381" r:id="rId135"/>
    <p:sldId id="382" r:id="rId136"/>
    <p:sldId id="425" r:id="rId137"/>
    <p:sldId id="383" r:id="rId138"/>
    <p:sldId id="384" r:id="rId139"/>
    <p:sldId id="385" r:id="rId140"/>
    <p:sldId id="386" r:id="rId141"/>
    <p:sldId id="387" r:id="rId142"/>
    <p:sldId id="388" r:id="rId143"/>
    <p:sldId id="389" r:id="rId144"/>
    <p:sldId id="390" r:id="rId145"/>
    <p:sldId id="391" r:id="rId146"/>
    <p:sldId id="392" r:id="rId147"/>
    <p:sldId id="393" r:id="rId148"/>
    <p:sldId id="404" r:id="rId149"/>
    <p:sldId id="405" r:id="rId150"/>
    <p:sldId id="406" r:id="rId151"/>
    <p:sldId id="407" r:id="rId152"/>
    <p:sldId id="408" r:id="rId153"/>
    <p:sldId id="409" r:id="rId154"/>
    <p:sldId id="410" r:id="rId155"/>
    <p:sldId id="411" r:id="rId156"/>
    <p:sldId id="412" r:id="rId157"/>
    <p:sldId id="413" r:id="rId158"/>
    <p:sldId id="414" r:id="rId159"/>
    <p:sldId id="415" r:id="rId160"/>
    <p:sldId id="416" r:id="rId161"/>
    <p:sldId id="417" r:id="rId162"/>
    <p:sldId id="418" r:id="rId163"/>
    <p:sldId id="419" r:id="rId164"/>
    <p:sldId id="420" r:id="rId165"/>
    <p:sldId id="421" r:id="rId166"/>
    <p:sldId id="422" r:id="rId167"/>
    <p:sldId id="423" r:id="rId168"/>
    <p:sldId id="424" r:id="rId169"/>
    <p:sldId id="426" r:id="rId170"/>
    <p:sldId id="427" r:id="rId171"/>
    <p:sldId id="428" r:id="rId172"/>
    <p:sldId id="429" r:id="rId173"/>
    <p:sldId id="430" r:id="rId174"/>
    <p:sldId id="431" r:id="rId175"/>
    <p:sldId id="432" r:id="rId176"/>
    <p:sldId id="433" r:id="rId177"/>
    <p:sldId id="434" r:id="rId178"/>
    <p:sldId id="435" r:id="rId179"/>
    <p:sldId id="436" r:id="rId180"/>
    <p:sldId id="437" r:id="rId181"/>
    <p:sldId id="438" r:id="rId182"/>
    <p:sldId id="439" r:id="rId183"/>
    <p:sldId id="440" r:id="rId184"/>
    <p:sldId id="441" r:id="rId185"/>
    <p:sldId id="442" r:id="rId186"/>
    <p:sldId id="443" r:id="rId187"/>
    <p:sldId id="444" r:id="rId188"/>
    <p:sldId id="445" r:id="rId189"/>
    <p:sldId id="446" r:id="rId190"/>
    <p:sldId id="447" r:id="rId191"/>
    <p:sldId id="448" r:id="rId192"/>
    <p:sldId id="449" r:id="rId193"/>
    <p:sldId id="450" r:id="rId194"/>
    <p:sldId id="451" r:id="rId195"/>
    <p:sldId id="452" r:id="rId196"/>
    <p:sldId id="453" r:id="rId197"/>
    <p:sldId id="551" r:id="rId198"/>
    <p:sldId id="454" r:id="rId199"/>
    <p:sldId id="455" r:id="rId200"/>
    <p:sldId id="456" r:id="rId201"/>
    <p:sldId id="457" r:id="rId202"/>
    <p:sldId id="458" r:id="rId203"/>
    <p:sldId id="459" r:id="rId204"/>
    <p:sldId id="460" r:id="rId205"/>
    <p:sldId id="461" r:id="rId206"/>
    <p:sldId id="462" r:id="rId207"/>
    <p:sldId id="463" r:id="rId208"/>
    <p:sldId id="464" r:id="rId209"/>
    <p:sldId id="465" r:id="rId210"/>
    <p:sldId id="466" r:id="rId211"/>
    <p:sldId id="467" r:id="rId212"/>
    <p:sldId id="468" r:id="rId213"/>
    <p:sldId id="469" r:id="rId214"/>
    <p:sldId id="470" r:id="rId215"/>
    <p:sldId id="471" r:id="rId216"/>
    <p:sldId id="472" r:id="rId217"/>
    <p:sldId id="473" r:id="rId218"/>
    <p:sldId id="474" r:id="rId219"/>
    <p:sldId id="475" r:id="rId220"/>
    <p:sldId id="534" r:id="rId221"/>
    <p:sldId id="476" r:id="rId222"/>
    <p:sldId id="477" r:id="rId223"/>
    <p:sldId id="478" r:id="rId224"/>
    <p:sldId id="479" r:id="rId225"/>
    <p:sldId id="480" r:id="rId226"/>
    <p:sldId id="481" r:id="rId227"/>
    <p:sldId id="482" r:id="rId228"/>
    <p:sldId id="483" r:id="rId229"/>
    <p:sldId id="484" r:id="rId230"/>
    <p:sldId id="485" r:id="rId231"/>
    <p:sldId id="486" r:id="rId232"/>
    <p:sldId id="487" r:id="rId233"/>
    <p:sldId id="488" r:id="rId234"/>
    <p:sldId id="489" r:id="rId235"/>
    <p:sldId id="490" r:id="rId236"/>
    <p:sldId id="491" r:id="rId237"/>
    <p:sldId id="492" r:id="rId238"/>
    <p:sldId id="493" r:id="rId239"/>
    <p:sldId id="494" r:id="rId240"/>
    <p:sldId id="495" r:id="rId241"/>
    <p:sldId id="496" r:id="rId242"/>
    <p:sldId id="497" r:id="rId243"/>
    <p:sldId id="498" r:id="rId244"/>
    <p:sldId id="499" r:id="rId245"/>
    <p:sldId id="500" r:id="rId246"/>
    <p:sldId id="501" r:id="rId247"/>
    <p:sldId id="502" r:id="rId248"/>
    <p:sldId id="503" r:id="rId249"/>
    <p:sldId id="504" r:id="rId250"/>
    <p:sldId id="505" r:id="rId251"/>
    <p:sldId id="506" r:id="rId252"/>
    <p:sldId id="507" r:id="rId253"/>
    <p:sldId id="508" r:id="rId254"/>
    <p:sldId id="509" r:id="rId255"/>
    <p:sldId id="510" r:id="rId256"/>
    <p:sldId id="511" r:id="rId257"/>
    <p:sldId id="512" r:id="rId258"/>
    <p:sldId id="513" r:id="rId259"/>
    <p:sldId id="514" r:id="rId260"/>
    <p:sldId id="515" r:id="rId261"/>
    <p:sldId id="516" r:id="rId262"/>
    <p:sldId id="517" r:id="rId263"/>
    <p:sldId id="518" r:id="rId264"/>
    <p:sldId id="519" r:id="rId265"/>
    <p:sldId id="520" r:id="rId266"/>
    <p:sldId id="521" r:id="rId267"/>
    <p:sldId id="522" r:id="rId268"/>
    <p:sldId id="523" r:id="rId269"/>
    <p:sldId id="524" r:id="rId270"/>
    <p:sldId id="525" r:id="rId271"/>
    <p:sldId id="526" r:id="rId272"/>
    <p:sldId id="527" r:id="rId273"/>
    <p:sldId id="528" r:id="rId274"/>
    <p:sldId id="529" r:id="rId275"/>
    <p:sldId id="530" r:id="rId276"/>
    <p:sldId id="531" r:id="rId277"/>
    <p:sldId id="532" r:id="rId278"/>
    <p:sldId id="533" r:id="rId279"/>
    <p:sldId id="535" r:id="rId280"/>
    <p:sldId id="536" r:id="rId281"/>
    <p:sldId id="537" r:id="rId282"/>
    <p:sldId id="538" r:id="rId283"/>
    <p:sldId id="539" r:id="rId284"/>
    <p:sldId id="540" r:id="rId285"/>
    <p:sldId id="541" r:id="rId286"/>
    <p:sldId id="542" r:id="rId287"/>
    <p:sldId id="543" r:id="rId288"/>
    <p:sldId id="544" r:id="rId289"/>
    <p:sldId id="545" r:id="rId290"/>
    <p:sldId id="546" r:id="rId291"/>
    <p:sldId id="547" r:id="rId292"/>
    <p:sldId id="548" r:id="rId293"/>
    <p:sldId id="549" r:id="rId294"/>
    <p:sldId id="550" r:id="rId295"/>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76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tableStyles" Target="tableStyles.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268" Type="http://schemas.openxmlformats.org/officeDocument/2006/relationships/slide" Target="slides/slide267.xml"/><Relationship Id="rId289" Type="http://schemas.openxmlformats.org/officeDocument/2006/relationships/slide" Target="slides/slide288.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79" Type="http://schemas.openxmlformats.org/officeDocument/2006/relationships/slide" Target="slides/slide278.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290" Type="http://schemas.openxmlformats.org/officeDocument/2006/relationships/slide" Target="slides/slide289.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slide" Target="slides/slide279.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slide" Target="slides/slide290.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slide" Target="slides/slide238.xml"/><Relationship Id="rId2" Type="http://schemas.openxmlformats.org/officeDocument/2006/relationships/slide" Target="slides/slide1.xml"/><Relationship Id="rId29" Type="http://schemas.openxmlformats.org/officeDocument/2006/relationships/slide" Target="slides/slide28.xml"/><Relationship Id="rId250" Type="http://schemas.openxmlformats.org/officeDocument/2006/relationships/slide" Target="slides/slide249.xml"/><Relationship Id="rId255" Type="http://schemas.openxmlformats.org/officeDocument/2006/relationships/slide" Target="slides/slide254.xml"/><Relationship Id="rId271" Type="http://schemas.openxmlformats.org/officeDocument/2006/relationships/slide" Target="slides/slide270.xml"/><Relationship Id="rId276" Type="http://schemas.openxmlformats.org/officeDocument/2006/relationships/slide" Target="slides/slide275.xml"/><Relationship Id="rId292" Type="http://schemas.openxmlformats.org/officeDocument/2006/relationships/slide" Target="slides/slide291.xml"/><Relationship Id="rId297" Type="http://schemas.openxmlformats.org/officeDocument/2006/relationships/viewProps" Target="viewProps.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slide" Target="slides/slide244.xml"/><Relationship Id="rId261" Type="http://schemas.openxmlformats.org/officeDocument/2006/relationships/slide" Target="slides/slide260.xml"/><Relationship Id="rId266" Type="http://schemas.openxmlformats.org/officeDocument/2006/relationships/slide" Target="slides/slide265.xml"/><Relationship Id="rId287" Type="http://schemas.openxmlformats.org/officeDocument/2006/relationships/slide" Target="slides/slide286.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282" Type="http://schemas.openxmlformats.org/officeDocument/2006/relationships/slide" Target="slides/slide28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theme" Target="theme/theme1.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72" Type="http://schemas.openxmlformats.org/officeDocument/2006/relationships/slide" Target="slides/slide271.xml"/><Relationship Id="rId293" Type="http://schemas.openxmlformats.org/officeDocument/2006/relationships/slide" Target="slides/slide292.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slide" Target="slides/slide261.xml"/><Relationship Id="rId283" Type="http://schemas.openxmlformats.org/officeDocument/2006/relationships/slide" Target="slides/slide28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presProps" Target="presProps.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pt-BR" smtClean="0"/>
              <a:t>Clique para editar o título mestre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p>
            <a:fld id="{06FC61E6-64C7-4C56-834C-28DD55FC7512}" type="datetimeFigureOut">
              <a:rPr lang="pt-BR" smtClean="0"/>
              <a:t>29/10/2019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F7E73112-BC73-4F9E-9247-C58284678868}" type="slidenum">
              <a:rPr lang="pt-BR" smtClean="0"/>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Vertical Text Placeholder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p>
            <a:fld id="{06FC61E6-64C7-4C56-834C-28DD55FC7512}" type="datetimeFigureOut">
              <a:rPr lang="pt-BR" smtClean="0"/>
              <a:t>29/10/2019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F7E73112-BC73-4F9E-9247-C58284678868}" type="slidenum">
              <a:rPr lang="pt-BR" smtClean="0"/>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p>
            <a:fld id="{06FC61E6-64C7-4C56-834C-28DD55FC7512}" type="datetimeFigureOut">
              <a:rPr lang="pt-BR" smtClean="0"/>
              <a:t>29/10/2019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F7E73112-BC73-4F9E-9247-C58284678868}" type="slidenum">
              <a:rPr lang="pt-BR" smtClean="0"/>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Content Placeholder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06FC61E6-64C7-4C56-834C-28DD55FC7512}" type="datetimeFigureOut">
              <a:rPr lang="pt-BR" smtClean="0"/>
              <a:t>29/10/2019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F7E73112-BC73-4F9E-9247-C58284678868}" type="slidenum">
              <a:rPr lang="pt-BR" smtClean="0"/>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pt-BR" smtClean="0"/>
              <a:t>Clique para editar o título mestre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pt-BR" smtClean="0"/>
              <a:t>Clique para editar o texto mestre</a:t>
            </a:r>
          </a:p>
        </p:txBody>
      </p:sp>
      <p:sp>
        <p:nvSpPr>
          <p:cNvPr id="4" name="Date Placeholder 3"/>
          <p:cNvSpPr>
            <a:spLocks noGrp="1"/>
          </p:cNvSpPr>
          <p:nvPr>
            <p:ph type="dt" sz="half" idx="10"/>
          </p:nvPr>
        </p:nvSpPr>
        <p:spPr/>
        <p:txBody>
          <a:bodyPr/>
          <a:lstStyle/>
          <a:p>
            <a:fld id="{06FC61E6-64C7-4C56-834C-28DD55FC7512}" type="datetimeFigureOut">
              <a:rPr lang="pt-BR" smtClean="0"/>
              <a:t>29/10/2019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F7E73112-BC73-4F9E-9247-C58284678868}" type="slidenum">
              <a:rPr lang="pt-BR" smtClean="0"/>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06FC61E6-64C7-4C56-834C-28DD55FC7512}" type="datetimeFigureOut">
              <a:rPr lang="pt-BR" smtClean="0"/>
              <a:t>29/10/2019</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F7E73112-BC73-4F9E-9247-C58284678868}" type="slidenum">
              <a:rPr lang="pt-BR" smtClean="0"/>
              <a:t>‹nº›</a:t>
            </a:fld>
            <a:endParaRPr lang="pt-BR"/>
          </a:p>
        </p:txBody>
      </p:sp>
      <p:sp>
        <p:nvSpPr>
          <p:cNvPr id="8" name="Title 7"/>
          <p:cNvSpPr>
            <a:spLocks noGrp="1"/>
          </p:cNvSpPr>
          <p:nvPr>
            <p:ph type="title"/>
          </p:nvPr>
        </p:nvSpPr>
        <p:spPr/>
        <p:txBody>
          <a:bodyPr/>
          <a:lstStyle/>
          <a:p>
            <a:r>
              <a:rPr lang="pt-BR" smtClean="0"/>
              <a:t>Clique para editar o título mestre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smtClean="0"/>
              <a:t>Clique para editar o título mestre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pt-BR" smtClean="0"/>
              <a:t>Clique para editar o texto mestre</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pt-BR" smtClean="0"/>
              <a:t>Clique para editar o texto mestre</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06FC61E6-64C7-4C56-834C-28DD55FC7512}" type="datetimeFigureOut">
              <a:rPr lang="pt-BR" smtClean="0"/>
              <a:t>29/10/2019</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F7E73112-BC73-4F9E-9247-C58284678868}" type="slidenum">
              <a:rPr lang="pt-BR" smtClean="0"/>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Date Placeholder 2"/>
          <p:cNvSpPr>
            <a:spLocks noGrp="1"/>
          </p:cNvSpPr>
          <p:nvPr>
            <p:ph type="dt" sz="half" idx="10"/>
          </p:nvPr>
        </p:nvSpPr>
        <p:spPr/>
        <p:txBody>
          <a:bodyPr/>
          <a:lstStyle/>
          <a:p>
            <a:fld id="{06FC61E6-64C7-4C56-834C-28DD55FC7512}" type="datetimeFigureOut">
              <a:rPr lang="pt-BR" smtClean="0"/>
              <a:t>29/10/2019</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F7E73112-BC73-4F9E-9247-C58284678868}" type="slidenum">
              <a:rPr lang="pt-BR" smtClean="0"/>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FC61E6-64C7-4C56-834C-28DD55FC7512}" type="datetimeFigureOut">
              <a:rPr lang="pt-BR" smtClean="0"/>
              <a:t>29/10/2019</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F7E73112-BC73-4F9E-9247-C58284678868}" type="slidenum">
              <a:rPr lang="pt-BR" smtClean="0"/>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pt-BR" smtClean="0"/>
              <a:t>Clique para editar o título mestre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pt-BR" smtClean="0"/>
              <a:t>Clique para editar o texto mestre</a:t>
            </a:r>
          </a:p>
        </p:txBody>
      </p:sp>
      <p:sp>
        <p:nvSpPr>
          <p:cNvPr id="5" name="Date Placeholder 4"/>
          <p:cNvSpPr>
            <a:spLocks noGrp="1"/>
          </p:cNvSpPr>
          <p:nvPr>
            <p:ph type="dt" sz="half" idx="10"/>
          </p:nvPr>
        </p:nvSpPr>
        <p:spPr/>
        <p:txBody>
          <a:bodyPr/>
          <a:lstStyle/>
          <a:p>
            <a:fld id="{06FC61E6-64C7-4C56-834C-28DD55FC7512}" type="datetimeFigureOut">
              <a:rPr lang="pt-BR" smtClean="0"/>
              <a:t>29/10/2019</a:t>
            </a:fld>
            <a:endParaRPr lang="pt-BR"/>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pt-BR"/>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F7E73112-BC73-4F9E-9247-C58284678868}" type="slidenum">
              <a:rPr lang="pt-BR" smtClean="0"/>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pt-BR" smtClean="0"/>
              <a:t>Clique no ícone para adicionar uma imagem</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pt-BR" smtClean="0"/>
              <a:t>Clique para editar o título mestre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06FC61E6-64C7-4C56-834C-28DD55FC7512}" type="datetimeFigureOut">
              <a:rPr lang="pt-BR" smtClean="0"/>
              <a:t>29/10/2019</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F7E73112-BC73-4F9E-9247-C58284678868}" type="slidenum">
              <a:rPr lang="pt-BR" smtClean="0"/>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pt-BR" smtClean="0"/>
              <a:t>Clique para editar o título mestre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06FC61E6-64C7-4C56-834C-28DD55FC7512}" type="datetimeFigureOut">
              <a:rPr lang="pt-BR" smtClean="0"/>
              <a:t>29/10/2019</a:t>
            </a:fld>
            <a:endParaRPr lang="pt-BR"/>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pt-BR"/>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F7E73112-BC73-4F9E-9247-C58284678868}" type="slidenum">
              <a:rPr lang="pt-BR" smtClean="0"/>
              <a:t>‹nº›</a:t>
            </a:fld>
            <a:endParaRPr lang="pt-B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hyperlink" Target="http://www.receita.fazenda.gov.br/legislacao/leiscomplementares/2014/leicp147.htm" TargetMode="Externa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comprasgovernamentais.gov.br/" TargetMode="External"/><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hyperlink" Target="http://www.planalto.gov.br/ccivil_03/_ato2011-2014/2014/Decreto/D8250.htm" TargetMode="External"/><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hyperlink" Target="http://www.planalto.gov.br/ccivil_03/_ato2011-2014/2014/Decreto/D8250.htm" TargetMode="External"/><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2" Type="http://schemas.openxmlformats.org/officeDocument/2006/relationships/hyperlink" Target="http://www.planalto.gov.br/ccivil_03/_ato2011-2014/2014/Decreto/D8250.htm" TargetMode="External"/><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hyperlink" Target="http://www.planalto.gov.br/ccivil_03/_ato2011-2014/2014/Decreto/D8250.htm" TargetMode="External"/><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2" Type="http://schemas.openxmlformats.org/officeDocument/2006/relationships/hyperlink" Target="http://www.planalto.gov.br/ccivil_03/_ato2011-2014/2014/Decreto/D8250.htm" TargetMode="External"/><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2" Type="http://schemas.openxmlformats.org/officeDocument/2006/relationships/hyperlink" Target="http://www.planalto.gov.br/ccivil_03/_ato2011-2014/2014/Decreto/D8250.htm" TargetMode="External"/><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2" Type="http://schemas.openxmlformats.org/officeDocument/2006/relationships/hyperlink" Target="http://www.planalto.gov.br/ccivil_03/_ato2011-2014/2014/Decreto/D8250.ht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2" Type="http://schemas.openxmlformats.org/officeDocument/2006/relationships/hyperlink" Target="http://www.planalto.gov.br/ccivil_03/_ato2011-2014/2014/Decreto/D8250.htm" TargetMode="External"/><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2" Type="http://schemas.openxmlformats.org/officeDocument/2006/relationships/hyperlink" Target="http://www.planalto.gov.br/ccivil_03/_ato2011-2014/2014/Decreto/D8250.htm" TargetMode="External"/><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2" Type="http://schemas.openxmlformats.org/officeDocument/2006/relationships/hyperlink" Target="http://www.planalto.gov.br/ccivil_03/_ato2011-2014/2014/Decreto/D8250.htm" TargetMode="External"/><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2" Type="http://schemas.openxmlformats.org/officeDocument/2006/relationships/hyperlink" Target="http://www.planalto.gov.br/ccivil_03/_ato2011-2014/2014/Decreto/D8250.htm" TargetMode="External"/><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2" Type="http://schemas.openxmlformats.org/officeDocument/2006/relationships/hyperlink" Target="http://www.planalto.gov.br/ccivil_03/_ato2011-2014/2014/Decreto/D8250.htm" TargetMode="External"/><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2" Type="http://schemas.openxmlformats.org/officeDocument/2006/relationships/hyperlink" Target="http://www.planalto.gov.br/ccivil_03/_ato2011-2014/2014/Decreto/D8250.htm"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2" Type="http://schemas.openxmlformats.org/officeDocument/2006/relationships/hyperlink" Target="http://www.planalto.gov.br/ccivil_03/_ato2011-2014/2014/Decreto/D8250.htm" TargetMode="External"/><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2" Type="http://schemas.openxmlformats.org/officeDocument/2006/relationships/hyperlink" Target="http://www.planalto.gov.br/ccivil_03/_ato2011-2014/2014/Decreto/D8250.htm" TargetMode="External"/><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3" Type="http://schemas.openxmlformats.org/officeDocument/2006/relationships/hyperlink" Target="http://www.planalto.gov.br/ccivil_03/_ato2011-2014/2014/Decreto/D8250.htm" TargetMode="External"/><Relationship Id="rId2" Type="http://schemas.openxmlformats.org/officeDocument/2006/relationships/hyperlink" Target="http://www.planalto.gov.br/ccivil_03/LEIS/L8666cons.htm" TargetMode="External"/><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2" Type="http://schemas.openxmlformats.org/officeDocument/2006/relationships/hyperlink" Target="http://www.planalto.gov.br/ccivil_03/_ato2011-2014/2014/Decreto/D8250.htm"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2" Type="http://schemas.openxmlformats.org/officeDocument/2006/relationships/hyperlink" Target="http://www.planalto.gov.br/ccivil_03/_ato2011-2014/2014/Decreto/D8250.htm" TargetMode="External"/><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2" Type="http://schemas.openxmlformats.org/officeDocument/2006/relationships/hyperlink" Target="http://www.planalto.gov.br/ccivil_03/_ato2011-2014/2014/Decreto/D8250.htm" TargetMode="External"/><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2" Type="http://schemas.openxmlformats.org/officeDocument/2006/relationships/hyperlink" Target="http://www.planalto.gov.br/CCIVIL_03/LEIS/L8666cons.htm" TargetMode="External"/><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2" Type="http://schemas.openxmlformats.org/officeDocument/2006/relationships/hyperlink" Target="http://www.planalto.gov.br/CCIVIL_03/LEIS/L8666cons.htm" TargetMode="External"/><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2" Type="http://schemas.openxmlformats.org/officeDocument/2006/relationships/hyperlink" Target="http://www.planalto.gov.br/CCIVIL_03/LEIS/L8666cons.htm" TargetMode="External"/><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2" Type="http://schemas.openxmlformats.org/officeDocument/2006/relationships/hyperlink" Target="http://www.planalto.gov.br/CCIVIL_03/LEIS/L8666cons.htm" TargetMode="External"/><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2" Type="http://schemas.openxmlformats.org/officeDocument/2006/relationships/hyperlink" Target="http://www.planalto.gov.br/ccivil_03/_ato2011-2014/2014/Decreto/D8250.htm" TargetMode="External"/><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2" Type="http://schemas.openxmlformats.org/officeDocument/2006/relationships/hyperlink" Target="http://www.planalto.gov.br/CCIVIL_03/LEIS/L8666cons.htm"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2" Type="http://schemas.openxmlformats.org/officeDocument/2006/relationships/hyperlink" Target="http://www.planalto.gov.br/CCIVIL_03/LEIS/L8666cons.htm" TargetMode="External"/><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3" Type="http://schemas.openxmlformats.org/officeDocument/2006/relationships/hyperlink" Target="http://www.planalto.gov.br/CCIVIL_03/LEIS/2002/L10520.htm" TargetMode="External"/><Relationship Id="rId2" Type="http://schemas.openxmlformats.org/officeDocument/2006/relationships/hyperlink" Target="http://www.planalto.gov.br/CCIVIL_03/LEIS/L8666cons.htm" TargetMode="External"/><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2" Type="http://schemas.openxmlformats.org/officeDocument/2006/relationships/hyperlink" Target="http://www.planalto.gov.br/CCIVIL_03/decreto/2001/D3931htm.htm" TargetMode="External"/><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3" Type="http://schemas.openxmlformats.org/officeDocument/2006/relationships/hyperlink" Target="http://www.planalto.gov.br/CCIVIL_03/decreto/2002/D4342.htm" TargetMode="External"/><Relationship Id="rId2" Type="http://schemas.openxmlformats.org/officeDocument/2006/relationships/hyperlink" Target="http://www.planalto.gov.br/CCIVIL_03/decreto/2001/D3931htm.htm" TargetMode="External"/><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2" Type="http://schemas.openxmlformats.org/officeDocument/2006/relationships/hyperlink" Target="https://www.planalto.gov.br/ccivil_03/_Ato2004-2006/2005/Lei/L11107.htm#art26.." TargetMode="External"/><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www.planalto.gov.br/ccivil_03/_Ato2015-2018/2017/Lei/L13500.htm#art3"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ervicos.tce.sc.gov.br/processo/index.php?nu_proc=800640942&amp;ano=0"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hyperlink" Target="http://legislacao.planalto.gov.br/legisla/legislacao.nsf/Viw_Identificacao/DEC%209.412-2018?OpenDocument"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sz="2800" dirty="0" smtClean="0"/>
              <a:t>CURSO : </a:t>
            </a:r>
            <a:r>
              <a:rPr lang="pt-BR" sz="2800" dirty="0" smtClean="0"/>
              <a:t>LICITAÇÃO: GESTÃO </a:t>
            </a:r>
            <a:r>
              <a:rPr lang="pt-BR" sz="2800" dirty="0" smtClean="0"/>
              <a:t>E FISCALIZAÇÃO de </a:t>
            </a:r>
            <a:r>
              <a:rPr lang="pt-BR" sz="2800" dirty="0" smtClean="0"/>
              <a:t>contratos administrativos; SISTEMA DE REGISTRO DE PREÇOS; FORMAÇÃO E ATUALIZAÇÃO DE PREGOEIROS</a:t>
            </a:r>
            <a:endParaRPr lang="pt-BR" sz="2800" dirty="0"/>
          </a:p>
        </p:txBody>
      </p:sp>
      <p:sp>
        <p:nvSpPr>
          <p:cNvPr id="3" name="Subtítulo 2"/>
          <p:cNvSpPr>
            <a:spLocks noGrp="1"/>
          </p:cNvSpPr>
          <p:nvPr>
            <p:ph type="subTitle" idx="1"/>
          </p:nvPr>
        </p:nvSpPr>
        <p:spPr/>
        <p:txBody>
          <a:bodyPr/>
          <a:lstStyle/>
          <a:p>
            <a:r>
              <a:rPr lang="pt-BR" dirty="0" smtClean="0"/>
              <a:t>PROF. </a:t>
            </a:r>
            <a:r>
              <a:rPr lang="pt-BR" dirty="0" smtClean="0"/>
              <a:t>ANTÔNIO </a:t>
            </a:r>
            <a:r>
              <a:rPr lang="pt-BR" dirty="0" smtClean="0"/>
              <a:t>NORONHA</a:t>
            </a:r>
            <a:endParaRPr lang="pt-BR" dirty="0"/>
          </a:p>
        </p:txBody>
      </p:sp>
    </p:spTree>
    <p:extLst>
      <p:ext uri="{BB962C8B-B14F-4D97-AF65-F5344CB8AC3E}">
        <p14:creationId xmlns:p14="http://schemas.microsoft.com/office/powerpoint/2010/main" val="513255750"/>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2050" name="Picture 2" descr="C:\Users\anton\Pictures\CERTIDÃO-NEGATIVA-ESTADUAL-DEZ-2018.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1640" y="215001"/>
            <a:ext cx="6264695" cy="6094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827729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u="sng" dirty="0" smtClean="0">
                <a:solidFill>
                  <a:schemeClr val="tx1"/>
                </a:solidFill>
              </a:rPr>
              <a:t>IV - DA FORMALIZAÇÃO DOS CONTRATOS</a:t>
            </a:r>
            <a:r>
              <a:rPr lang="pt-BR" dirty="0" smtClean="0"/>
              <a:t/>
            </a:r>
            <a:br>
              <a:rPr lang="pt-BR" dirty="0" smtClean="0"/>
            </a:br>
            <a:endParaRPr lang="pt-BR" dirty="0"/>
          </a:p>
        </p:txBody>
      </p:sp>
      <p:sp>
        <p:nvSpPr>
          <p:cNvPr id="3" name="Espaço Reservado para Conteúdo 2"/>
          <p:cNvSpPr>
            <a:spLocks noGrp="1"/>
          </p:cNvSpPr>
          <p:nvPr>
            <p:ph sz="quarter" idx="1"/>
          </p:nvPr>
        </p:nvSpPr>
        <p:spPr/>
        <p:txBody>
          <a:bodyPr>
            <a:normAutofit lnSpcReduction="10000"/>
          </a:bodyPr>
          <a:lstStyle/>
          <a:p>
            <a:pPr lvl="0"/>
            <a:endParaRPr lang="pt-BR" dirty="0" smtClean="0"/>
          </a:p>
          <a:p>
            <a:pPr lvl="0"/>
            <a:r>
              <a:rPr lang="pt-BR" sz="2400" b="0" dirty="0" smtClean="0">
                <a:latin typeface="Bookman Old Style" pitchFamily="18" charset="0"/>
              </a:rPr>
              <a:t>Art. 60.  Os contratos e seus aditamentos serão lavrados nas repartições interessadas, as quais manterão arquivo cronológico dos seus autógrafos e registro sistemático do seu extrato, salvo os relativos a direitos reais sobre imóveis, que se formalizam por instrumento lavrado em cartório de notas, de tudo juntando-se cópia no processo que lhe deu origem.</a:t>
            </a:r>
          </a:p>
          <a:p>
            <a:endParaRPr lang="pt-BR" dirty="0"/>
          </a:p>
        </p:txBody>
      </p:sp>
    </p:spTree>
    <p:extLst>
      <p:ext uri="{BB962C8B-B14F-4D97-AF65-F5344CB8AC3E}">
        <p14:creationId xmlns:p14="http://schemas.microsoft.com/office/powerpoint/2010/main" val="1518647354"/>
      </p:ext>
    </p:extLst>
  </p:cSld>
  <p:clrMapOvr>
    <a:masterClrMapping/>
  </p:clrMapOvr>
  <p:transition spd="slow">
    <p:push dir="u"/>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lstStyle/>
          <a:p>
            <a:endParaRPr lang="pt-BR" dirty="0" smtClean="0"/>
          </a:p>
          <a:p>
            <a:r>
              <a:rPr lang="pt-BR" sz="2400" b="0" dirty="0" smtClean="0">
                <a:latin typeface="Bookman Old Style" pitchFamily="18" charset="0"/>
              </a:rPr>
              <a:t>Parágrafo único.  É nulo e de nenhum efeito o contrato verbal com a Administração, salvo o de pequenas compras de pronto pagamento, assim entendidas aquelas de valor não superior a 5% (cinco por cento) do limite estabelecido no art. 23, inciso II, alínea "a" desta Lei (176.000,00 do convite), feitas em regime de adiantamento.</a:t>
            </a:r>
          </a:p>
          <a:p>
            <a:endParaRPr lang="pt-BR" dirty="0"/>
          </a:p>
        </p:txBody>
      </p:sp>
    </p:spTree>
    <p:extLst>
      <p:ext uri="{BB962C8B-B14F-4D97-AF65-F5344CB8AC3E}">
        <p14:creationId xmlns:p14="http://schemas.microsoft.com/office/powerpoint/2010/main" val="284056584"/>
      </p:ext>
    </p:extLst>
  </p:cSld>
  <p:clrMapOvr>
    <a:masterClrMapping/>
  </p:clrMapOvr>
  <p:transition spd="slow">
    <p:push dir="u"/>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dirty="0"/>
          </a:p>
        </p:txBody>
      </p:sp>
      <p:sp>
        <p:nvSpPr>
          <p:cNvPr id="3" name="Espaço Reservado para Conteúdo 2"/>
          <p:cNvSpPr>
            <a:spLocks noGrp="1"/>
          </p:cNvSpPr>
          <p:nvPr>
            <p:ph sz="quarter" idx="1"/>
          </p:nvPr>
        </p:nvSpPr>
        <p:spPr/>
        <p:txBody>
          <a:bodyPr>
            <a:noAutofit/>
          </a:bodyPr>
          <a:lstStyle/>
          <a:p>
            <a:pPr lvl="0"/>
            <a:r>
              <a:rPr lang="pt-BR" sz="2400" b="0" dirty="0" smtClean="0">
                <a:latin typeface="Bookman Old Style" pitchFamily="18" charset="0"/>
              </a:rPr>
              <a:t>Art. 61- Contrato deve mencionar os nomes das partes, a finalidade, o ato que o autorizou, o número do processo da licitação, da dispensa ou da inexigibilidade, a sujeição às normas da Lei e às cláusulas contratuais. </a:t>
            </a:r>
          </a:p>
          <a:p>
            <a:r>
              <a:rPr lang="pt-BR" sz="2400" b="0" dirty="0" smtClean="0">
                <a:latin typeface="Bookman Old Style" pitchFamily="18" charset="0"/>
              </a:rPr>
              <a:t>§ único - A publicação resumida do instrumento de contrato na imprensa oficial, que é condição indispensável para sua eficácia, até o quinto dia útil do mês seguinte ao de sua assinatura, para ocorrer no prazo de vinte dias daquela data.</a:t>
            </a:r>
          </a:p>
          <a:p>
            <a:endParaRPr lang="pt-BR" sz="2400" b="0" dirty="0">
              <a:latin typeface="Bookman Old Style" pitchFamily="18" charset="0"/>
            </a:endParaRPr>
          </a:p>
        </p:txBody>
      </p:sp>
    </p:spTree>
    <p:extLst>
      <p:ext uri="{BB962C8B-B14F-4D97-AF65-F5344CB8AC3E}">
        <p14:creationId xmlns:p14="http://schemas.microsoft.com/office/powerpoint/2010/main" val="7197622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noAutofit/>
          </a:bodyPr>
          <a:lstStyle/>
          <a:p>
            <a:r>
              <a:rPr lang="pt-BR" sz="2400" b="0" dirty="0" smtClean="0">
                <a:latin typeface="Bookman Old Style" pitchFamily="18" charset="0"/>
              </a:rPr>
              <a:t>Art. 62 - O instrumento de contrato é obrigatório nos casos de concorrência e de tomada de preços,....., e facultativo nos demais em que a Administração puder substituí-lo por outros instrumentos hábeis, tais como carta-contrato, nota de empenho.....; </a:t>
            </a:r>
          </a:p>
          <a:p>
            <a:endParaRPr lang="pt-BR" sz="2400" b="0" dirty="0" smtClean="0">
              <a:latin typeface="Bookman Old Style" pitchFamily="18" charset="0"/>
            </a:endParaRPr>
          </a:p>
          <a:p>
            <a:r>
              <a:rPr lang="pt-BR" sz="2400" b="0" dirty="0" smtClean="0">
                <a:latin typeface="Bookman Old Style" pitchFamily="18" charset="0"/>
              </a:rPr>
              <a:t>§ 1º- A minuta do futuro contrato integrará sempre o edital; </a:t>
            </a:r>
          </a:p>
          <a:p>
            <a:endParaRPr lang="pt-BR" sz="2400" b="0" dirty="0">
              <a:latin typeface="Bookman Old Style" pitchFamily="18" charset="0"/>
            </a:endParaRPr>
          </a:p>
        </p:txBody>
      </p:sp>
    </p:spTree>
    <p:extLst>
      <p:ext uri="{BB962C8B-B14F-4D97-AF65-F5344CB8AC3E}">
        <p14:creationId xmlns:p14="http://schemas.microsoft.com/office/powerpoint/2010/main" val="93996933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noAutofit/>
          </a:bodyPr>
          <a:lstStyle/>
          <a:p>
            <a:r>
              <a:rPr lang="pt-BR" sz="2400" b="0" dirty="0" smtClean="0">
                <a:latin typeface="Bookman Old Style" pitchFamily="18" charset="0"/>
              </a:rPr>
              <a:t>Nota do Prof. Noronha: </a:t>
            </a:r>
          </a:p>
          <a:p>
            <a:endParaRPr lang="pt-BR" sz="2400" b="0" dirty="0" smtClean="0">
              <a:latin typeface="Bookman Old Style" pitchFamily="18" charset="0"/>
            </a:endParaRPr>
          </a:p>
          <a:p>
            <a:r>
              <a:rPr lang="pt-BR" sz="2400" b="0" dirty="0" smtClean="0">
                <a:latin typeface="Bookman Old Style" pitchFamily="18" charset="0"/>
              </a:rPr>
              <a:t>Logo, EMPENHO + PROPOSTA COMERCIAL é um Contrato, mesmo numa compra direta, onde esta relação contratual tomará as prerrogativas da Lei n. 8.666/93 – seção de Contratos, ou seja, dessa relação se estabelece um vínculo que será regido pela Lei das Licitações, incluindo penalidades, acréscimos e supressões, etc... (Art. 54 § 2º 8.666/93). </a:t>
            </a:r>
            <a:endParaRPr lang="pt-BR" sz="2400" b="0" dirty="0">
              <a:latin typeface="Bookman Old Style" pitchFamily="18" charset="0"/>
            </a:endParaRPr>
          </a:p>
        </p:txBody>
      </p:sp>
    </p:spTree>
    <p:extLst>
      <p:ext uri="{BB962C8B-B14F-4D97-AF65-F5344CB8AC3E}">
        <p14:creationId xmlns:p14="http://schemas.microsoft.com/office/powerpoint/2010/main" val="26956187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0"/>
            <a:ext cx="7467600" cy="1417638"/>
          </a:xfrm>
        </p:spPr>
        <p:txBody>
          <a:bodyPr>
            <a:normAutofit/>
          </a:bodyPr>
          <a:lstStyle/>
          <a:p>
            <a:pPr lvl="0"/>
            <a:r>
              <a:rPr lang="pt-BR" dirty="0" smtClean="0">
                <a:solidFill>
                  <a:schemeClr val="tx1"/>
                </a:solidFill>
              </a:rPr>
              <a:t>CONVOCAÇÃO DO INTERESSADO PARA ASSINAR O CONTRATO </a:t>
            </a:r>
            <a:r>
              <a:rPr lang="pt-BR" dirty="0" smtClean="0"/>
              <a:t>       </a:t>
            </a:r>
            <a:br>
              <a:rPr lang="pt-BR" dirty="0" smtClean="0"/>
            </a:br>
            <a:endParaRPr lang="pt-BR" dirty="0"/>
          </a:p>
        </p:txBody>
      </p:sp>
      <p:sp>
        <p:nvSpPr>
          <p:cNvPr id="3" name="Espaço Reservado para Conteúdo 2"/>
          <p:cNvSpPr>
            <a:spLocks noGrp="1"/>
          </p:cNvSpPr>
          <p:nvPr>
            <p:ph sz="quarter" idx="1"/>
          </p:nvPr>
        </p:nvSpPr>
        <p:spPr/>
        <p:txBody>
          <a:bodyPr>
            <a:noAutofit/>
          </a:bodyPr>
          <a:lstStyle/>
          <a:p>
            <a:r>
              <a:rPr lang="pt-BR" sz="2400" b="0" dirty="0">
                <a:latin typeface="Bookman Old Style" pitchFamily="18" charset="0"/>
              </a:rPr>
              <a:t>Art. 64.  A Administração convocará regularmente o interessado para assinar o termo de contrato, aceitar ou retirar o instrumento equivalente, dentro do prazo e condições estabelecidos, sob pena de decair o direito à contratação, sem prejuízo das sanções previstas no art. 81 desta Lei.</a:t>
            </a:r>
          </a:p>
          <a:p>
            <a:endParaRPr lang="pt-BR" sz="2400" b="0" dirty="0">
              <a:latin typeface="Bookman Old Style" pitchFamily="18" charset="0"/>
            </a:endParaRPr>
          </a:p>
          <a:p>
            <a:r>
              <a:rPr lang="pt-BR" sz="2400" b="0" dirty="0">
                <a:latin typeface="Bookman Old Style" pitchFamily="18" charset="0"/>
              </a:rPr>
              <a:t>§ 1</a:t>
            </a:r>
            <a:r>
              <a:rPr lang="pt-BR" sz="2400" b="0" u="sng" dirty="0">
                <a:latin typeface="Bookman Old Style" pitchFamily="18" charset="0"/>
              </a:rPr>
              <a:t>o</a:t>
            </a:r>
            <a:r>
              <a:rPr lang="pt-BR" sz="2400" b="0" dirty="0">
                <a:latin typeface="Bookman Old Style" pitchFamily="18" charset="0"/>
              </a:rPr>
              <a:t>  O prazo de convocação poderá ser prorrogado uma vez, por igual período, quando solicitado pela parte.</a:t>
            </a:r>
          </a:p>
          <a:p>
            <a:endParaRPr lang="pt-BR" sz="2400" b="0" dirty="0">
              <a:latin typeface="Bookman Old Style" pitchFamily="18" charset="0"/>
            </a:endParaRPr>
          </a:p>
          <a:p>
            <a:endParaRPr lang="pt-BR" sz="2400" b="0" dirty="0">
              <a:latin typeface="Bookman Old Style" pitchFamily="18" charset="0"/>
            </a:endParaRPr>
          </a:p>
        </p:txBody>
      </p:sp>
    </p:spTree>
    <p:extLst>
      <p:ext uri="{BB962C8B-B14F-4D97-AF65-F5344CB8AC3E}">
        <p14:creationId xmlns:p14="http://schemas.microsoft.com/office/powerpoint/2010/main" val="8703527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noAutofit/>
          </a:bodyPr>
          <a:lstStyle/>
          <a:p>
            <a:r>
              <a:rPr lang="pt-BR" sz="2400" b="0" dirty="0" smtClean="0">
                <a:latin typeface="Bookman Old Style" pitchFamily="18" charset="0"/>
              </a:rPr>
              <a:t>§ 2</a:t>
            </a:r>
            <a:r>
              <a:rPr lang="pt-BR" sz="2400" b="0" u="sng" dirty="0" smtClean="0">
                <a:latin typeface="Bookman Old Style" pitchFamily="18" charset="0"/>
              </a:rPr>
              <a:t>o</a:t>
            </a:r>
            <a:r>
              <a:rPr lang="pt-BR" sz="2400" b="0" dirty="0" smtClean="0">
                <a:latin typeface="Bookman Old Style" pitchFamily="18" charset="0"/>
              </a:rPr>
              <a:t>  É facultado à Administração, quando o convocado não assinar o termo de contrato ou não aceitar ou retirar o instrumento equivalente, convocar os licitantes remanescentes, na ordem de classificação, para fazê-lo em igual prazo e nas mesmas condições propostas pelo primeiro classificado, </a:t>
            </a:r>
            <a:r>
              <a:rPr lang="pt-BR" sz="2400" b="0" u="sng" dirty="0" smtClean="0">
                <a:latin typeface="Bookman Old Style" pitchFamily="18" charset="0"/>
              </a:rPr>
              <a:t>inclusive quanto aos preços atualizados de conformidade com o ato convocatório</a:t>
            </a:r>
            <a:r>
              <a:rPr lang="pt-BR" sz="2400" b="0" dirty="0" smtClean="0">
                <a:latin typeface="Bookman Old Style" pitchFamily="18" charset="0"/>
              </a:rPr>
              <a:t>, ou revogar a licitação.</a:t>
            </a:r>
          </a:p>
          <a:p>
            <a:endParaRPr lang="pt-BR" sz="2400" b="0" dirty="0" smtClean="0">
              <a:latin typeface="Bookman Old Style" pitchFamily="18" charset="0"/>
            </a:endParaRPr>
          </a:p>
          <a:p>
            <a:r>
              <a:rPr lang="pt-BR" sz="2400" b="0" dirty="0" smtClean="0">
                <a:latin typeface="Bookman Old Style" pitchFamily="18" charset="0"/>
              </a:rPr>
              <a:t>E QUANDO FOR RESULTANTE DE UM PREGÃO? </a:t>
            </a:r>
            <a:endParaRPr lang="pt-BR" sz="2400" b="0" dirty="0">
              <a:latin typeface="Bookman Old Style" pitchFamily="18" charset="0"/>
            </a:endParaRPr>
          </a:p>
        </p:txBody>
      </p:sp>
    </p:spTree>
    <p:extLst>
      <p:ext uri="{BB962C8B-B14F-4D97-AF65-F5344CB8AC3E}">
        <p14:creationId xmlns:p14="http://schemas.microsoft.com/office/powerpoint/2010/main" val="39926068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a:bodyPr>
          <a:lstStyle/>
          <a:p>
            <a:r>
              <a:rPr lang="pt-BR" sz="2400" b="0" dirty="0" smtClean="0">
                <a:latin typeface="Bookman Old Style" pitchFamily="18" charset="0"/>
              </a:rPr>
              <a:t>Art. 24 da Lei 8.666/93 DL</a:t>
            </a:r>
          </a:p>
          <a:p>
            <a:r>
              <a:rPr lang="pt-BR" sz="2400" b="0" dirty="0">
                <a:latin typeface="Bookman Old Style" pitchFamily="18" charset="0"/>
              </a:rPr>
              <a:t>XI - na contratação de remanescente de obra, serviço ou fornecimento, em </a:t>
            </a:r>
            <a:r>
              <a:rPr lang="pt-BR" sz="2400" b="0" dirty="0" smtClean="0">
                <a:latin typeface="Bookman Old Style" pitchFamily="18" charset="0"/>
              </a:rPr>
              <a:t>consequência </a:t>
            </a:r>
            <a:r>
              <a:rPr lang="pt-BR" sz="2400" b="0" dirty="0">
                <a:latin typeface="Bookman Old Style" pitchFamily="18" charset="0"/>
              </a:rPr>
              <a:t>de rescisão contratual, desde que atendida a ordem de classificação da licitação anterior e aceitas as mesmas condições oferecidas pelo licitante vencedor, inclusive quanto ao preço, devidamente corrigido; </a:t>
            </a:r>
            <a:endParaRPr lang="pt-BR" sz="2400" dirty="0">
              <a:latin typeface="Bookman Old Style" pitchFamily="18" charset="0"/>
            </a:endParaRPr>
          </a:p>
        </p:txBody>
      </p:sp>
    </p:spTree>
    <p:extLst>
      <p:ext uri="{BB962C8B-B14F-4D97-AF65-F5344CB8AC3E}">
        <p14:creationId xmlns:p14="http://schemas.microsoft.com/office/powerpoint/2010/main" val="16738272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lstStyle/>
          <a:p>
            <a:endParaRPr lang="pt-BR" dirty="0" smtClean="0"/>
          </a:p>
          <a:p>
            <a:endParaRPr lang="pt-BR" dirty="0" smtClean="0"/>
          </a:p>
          <a:p>
            <a:r>
              <a:rPr lang="pt-BR" sz="2400" b="0" dirty="0" smtClean="0">
                <a:latin typeface="Bookman Old Style" pitchFamily="18" charset="0"/>
              </a:rPr>
              <a:t>§ 3o  Decorridos 60 (sessenta) dias da data da entrega das propostas, sem convocação para a contratação, </a:t>
            </a:r>
            <a:r>
              <a:rPr lang="pt-BR" sz="2400" b="0" i="1" u="sng" dirty="0" smtClean="0">
                <a:latin typeface="Bookman Old Style" pitchFamily="18" charset="0"/>
              </a:rPr>
              <a:t>ficam os licitantes liberados dos compromissos assumidos.</a:t>
            </a:r>
            <a:endParaRPr lang="pt-BR" sz="2400" b="0" dirty="0" smtClean="0">
              <a:latin typeface="Bookman Old Style" pitchFamily="18" charset="0"/>
            </a:endParaRPr>
          </a:p>
          <a:p>
            <a:endParaRPr lang="pt-BR" sz="2400" b="0" dirty="0" smtClean="0">
              <a:latin typeface="Bookman Old Style" pitchFamily="18" charset="0"/>
            </a:endParaRPr>
          </a:p>
          <a:p>
            <a:r>
              <a:rPr lang="pt-BR" sz="2400" b="0" dirty="0" smtClean="0">
                <a:latin typeface="Bookman Old Style" pitchFamily="18" charset="0"/>
              </a:rPr>
              <a:t>LOGO, VALIDADE DAS PROPOSTAS TEM QUE SER 60 DIAS, O QUE VOCES  ACHAM?</a:t>
            </a:r>
            <a:endParaRPr lang="pt-BR" sz="2400" b="0" dirty="0">
              <a:latin typeface="Bookman Old Style" pitchFamily="18" charset="0"/>
            </a:endParaRPr>
          </a:p>
        </p:txBody>
      </p:sp>
    </p:spTree>
    <p:extLst>
      <p:ext uri="{BB962C8B-B14F-4D97-AF65-F5344CB8AC3E}">
        <p14:creationId xmlns:p14="http://schemas.microsoft.com/office/powerpoint/2010/main" val="86759350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u="sng" dirty="0" smtClean="0">
                <a:solidFill>
                  <a:schemeClr val="tx1"/>
                </a:solidFill>
              </a:rPr>
              <a:t>V - DA ALTERAÇÃO DOS CONTRATOS</a:t>
            </a:r>
            <a:r>
              <a:rPr lang="pt-BR" dirty="0" smtClean="0"/>
              <a:t/>
            </a:r>
            <a:br>
              <a:rPr lang="pt-BR" dirty="0" smtClean="0"/>
            </a:br>
            <a:endParaRPr lang="pt-BR" dirty="0"/>
          </a:p>
        </p:txBody>
      </p:sp>
      <p:sp>
        <p:nvSpPr>
          <p:cNvPr id="3" name="Espaço Reservado para Conteúdo 2"/>
          <p:cNvSpPr>
            <a:spLocks noGrp="1"/>
          </p:cNvSpPr>
          <p:nvPr>
            <p:ph sz="quarter" idx="1"/>
          </p:nvPr>
        </p:nvSpPr>
        <p:spPr/>
        <p:txBody>
          <a:bodyPr>
            <a:normAutofit lnSpcReduction="10000"/>
          </a:bodyPr>
          <a:lstStyle/>
          <a:p>
            <a:pPr lvl="0"/>
            <a:r>
              <a:rPr lang="pt-BR" sz="2400" b="0" dirty="0" smtClean="0">
                <a:latin typeface="Bookman Old Style" pitchFamily="18" charset="0"/>
              </a:rPr>
              <a:t>Art. 65.  Os contratos regidos por esta Lei poderão ser alterados, com as devidas justificativas, nos seguintes casos: </a:t>
            </a:r>
          </a:p>
          <a:p>
            <a:pPr lvl="0">
              <a:buNone/>
            </a:pPr>
            <a:endParaRPr lang="pt-BR" sz="2400" b="0" dirty="0" smtClean="0">
              <a:latin typeface="Bookman Old Style" pitchFamily="18" charset="0"/>
            </a:endParaRPr>
          </a:p>
          <a:p>
            <a:r>
              <a:rPr lang="pt-BR" sz="2400" b="0" dirty="0" smtClean="0">
                <a:latin typeface="Bookman Old Style" pitchFamily="18" charset="0"/>
              </a:rPr>
              <a:t>I - unilateralmente pela Administração:</a:t>
            </a:r>
          </a:p>
          <a:p>
            <a:pPr>
              <a:buNone/>
            </a:pPr>
            <a:endParaRPr lang="pt-BR" sz="2400" b="0" dirty="0" smtClean="0">
              <a:latin typeface="Bookman Old Style" pitchFamily="18" charset="0"/>
            </a:endParaRPr>
          </a:p>
          <a:p>
            <a:r>
              <a:rPr lang="pt-BR" sz="2400" b="0" dirty="0" smtClean="0">
                <a:latin typeface="Bookman Old Style" pitchFamily="18" charset="0"/>
              </a:rPr>
              <a:t>a) quando houver modificação do projeto ou das especificações, para melhor adequação técnica aos seus objetivos;</a:t>
            </a:r>
          </a:p>
          <a:p>
            <a:endParaRPr lang="pt-BR" dirty="0"/>
          </a:p>
        </p:txBody>
      </p:sp>
    </p:spTree>
    <p:extLst>
      <p:ext uri="{BB962C8B-B14F-4D97-AF65-F5344CB8AC3E}">
        <p14:creationId xmlns:p14="http://schemas.microsoft.com/office/powerpoint/2010/main" val="7098412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3074" name="Picture 2" descr="C:\Users\anton\Pictures\cnd-municipal-julho-2019.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557214"/>
            <a:ext cx="6120680" cy="6184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0347016"/>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lstStyle/>
          <a:p>
            <a:endParaRPr lang="pt-BR" dirty="0" smtClean="0"/>
          </a:p>
          <a:p>
            <a:endParaRPr lang="pt-BR" dirty="0" smtClean="0"/>
          </a:p>
          <a:p>
            <a:r>
              <a:rPr lang="pt-BR" dirty="0" smtClean="0"/>
              <a:t> </a:t>
            </a:r>
            <a:r>
              <a:rPr lang="pt-BR" sz="2400" b="0" dirty="0" smtClean="0">
                <a:latin typeface="Bookman Old Style" pitchFamily="18" charset="0"/>
              </a:rPr>
              <a:t>b) quando necessária a modificação do valor contratual em decorrência de acréscimo ou diminuição quantitativa de seu objeto, nos limites permitidos por esta Lei;</a:t>
            </a:r>
          </a:p>
          <a:p>
            <a:endParaRPr lang="pt-BR" dirty="0"/>
          </a:p>
        </p:txBody>
      </p:sp>
    </p:spTree>
    <p:extLst>
      <p:ext uri="{BB962C8B-B14F-4D97-AF65-F5344CB8AC3E}">
        <p14:creationId xmlns:p14="http://schemas.microsoft.com/office/powerpoint/2010/main" val="955678300"/>
      </p:ext>
    </p:extLst>
  </p:cSld>
  <p:clrMapOvr>
    <a:masterClrMapping/>
  </p:clrMapOvr>
  <p:transition spd="slow">
    <p:pull/>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lstStyle/>
          <a:p>
            <a:endParaRPr lang="pt-BR" dirty="0" smtClean="0"/>
          </a:p>
          <a:p>
            <a:r>
              <a:rPr lang="pt-BR" sz="2400" b="0" dirty="0" smtClean="0">
                <a:latin typeface="Bookman Old Style" pitchFamily="18" charset="0"/>
              </a:rPr>
              <a:t>II - por acordo das partes:</a:t>
            </a:r>
          </a:p>
          <a:p>
            <a:endParaRPr lang="pt-BR" sz="2400" b="0" dirty="0" smtClean="0">
              <a:latin typeface="Bookman Old Style" pitchFamily="18" charset="0"/>
            </a:endParaRPr>
          </a:p>
          <a:p>
            <a:r>
              <a:rPr lang="pt-BR" sz="2400" b="0" dirty="0" smtClean="0">
                <a:latin typeface="Bookman Old Style" pitchFamily="18" charset="0"/>
              </a:rPr>
              <a:t>a) quando conveniente a substituição da garantia de execução;</a:t>
            </a:r>
          </a:p>
          <a:p>
            <a:endParaRPr lang="pt-BR" sz="2400" b="0" dirty="0" smtClean="0">
              <a:latin typeface="Bookman Old Style" pitchFamily="18" charset="0"/>
            </a:endParaRPr>
          </a:p>
          <a:p>
            <a:r>
              <a:rPr lang="pt-BR" sz="2400" b="0" dirty="0" smtClean="0">
                <a:latin typeface="Bookman Old Style" pitchFamily="18" charset="0"/>
              </a:rPr>
              <a:t>b) quando necessária a modificação do regime de execução da obra ou serviço; </a:t>
            </a:r>
          </a:p>
          <a:p>
            <a:endParaRPr lang="pt-BR" dirty="0"/>
          </a:p>
        </p:txBody>
      </p:sp>
    </p:spTree>
    <p:extLst>
      <p:ext uri="{BB962C8B-B14F-4D97-AF65-F5344CB8AC3E}">
        <p14:creationId xmlns:p14="http://schemas.microsoft.com/office/powerpoint/2010/main" val="26308659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lstStyle/>
          <a:p>
            <a:endParaRPr lang="pt-BR" dirty="0" smtClean="0"/>
          </a:p>
          <a:p>
            <a:r>
              <a:rPr lang="pt-BR" sz="2400" b="0" dirty="0" smtClean="0">
                <a:latin typeface="Bookman Old Style" pitchFamily="18" charset="0"/>
              </a:rPr>
              <a:t>c) quando necessária a modificação da forma de pagamento, por imposição de circunstâncias supervenientes, mantido o valor inicial atualizado, vedada a antecipação do pagamento, com relação ao cronograma financeiro fixado, sem a correspondente contraprestação de fornecimento de bens ou execução de obra ou serviço; </a:t>
            </a:r>
          </a:p>
          <a:p>
            <a:endParaRPr lang="pt-BR" dirty="0"/>
          </a:p>
        </p:txBody>
      </p:sp>
    </p:spTree>
    <p:extLst>
      <p:ext uri="{BB962C8B-B14F-4D97-AF65-F5344CB8AC3E}">
        <p14:creationId xmlns:p14="http://schemas.microsoft.com/office/powerpoint/2010/main" val="4168481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REPACTUAÇÃO</a:t>
            </a:r>
            <a:endParaRPr lang="pt-BR" dirty="0"/>
          </a:p>
        </p:txBody>
      </p:sp>
      <p:sp>
        <p:nvSpPr>
          <p:cNvPr id="3" name="Espaço Reservado para Conteúdo 2"/>
          <p:cNvSpPr>
            <a:spLocks noGrp="1"/>
          </p:cNvSpPr>
          <p:nvPr>
            <p:ph sz="quarter" idx="1"/>
          </p:nvPr>
        </p:nvSpPr>
        <p:spPr/>
        <p:txBody>
          <a:bodyPr>
            <a:noAutofit/>
          </a:bodyPr>
          <a:lstStyle/>
          <a:p>
            <a:r>
              <a:rPr lang="pt-BR" sz="2000" b="0" dirty="0" smtClean="0">
                <a:latin typeface="Bookman Old Style" pitchFamily="18" charset="0"/>
              </a:rPr>
              <a:t>d) para restabelecer a relação que as partes pactuaram inicialmente entre os encargos do contratado e a retribuição da administração para a justa remuneração da obra, serviço ou fornecimento, objetivando a manutenção do equilíbrio econômico-financeiro inicial do contrato, na hipótese de sobrevirem fatos </a:t>
            </a:r>
            <a:r>
              <a:rPr lang="pt-BR" sz="2000" dirty="0" smtClean="0">
                <a:latin typeface="Bookman Old Style" pitchFamily="18" charset="0"/>
              </a:rPr>
              <a:t>imprevisíveis, ou previsíveis porém de consequências incalculáveis, retardadores ou impeditivos da execução do ajustado, ou, ainda, em caso de força maior, caso fortuito ou fato do príncipe</a:t>
            </a:r>
            <a:r>
              <a:rPr lang="pt-BR" sz="2000" b="0" dirty="0" smtClean="0">
                <a:latin typeface="Bookman Old Style" pitchFamily="18" charset="0"/>
              </a:rPr>
              <a:t>, configurando álea econômica extraordinária e extracontratual;</a:t>
            </a:r>
          </a:p>
          <a:p>
            <a:endParaRPr lang="pt-BR" sz="2000" b="0" dirty="0">
              <a:latin typeface="Bookman Old Style" pitchFamily="18" charset="0"/>
            </a:endParaRPr>
          </a:p>
        </p:txBody>
      </p:sp>
    </p:spTree>
    <p:extLst>
      <p:ext uri="{BB962C8B-B14F-4D97-AF65-F5344CB8AC3E}">
        <p14:creationId xmlns:p14="http://schemas.microsoft.com/office/powerpoint/2010/main" val="2049474200"/>
      </p:ext>
    </p:extLst>
  </p:cSld>
  <p:clrMapOvr>
    <a:masterClrMapping/>
  </p:clrMapOvr>
  <p:transition spd="slow">
    <p:push dir="u"/>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ACRESCIMOS E SUPRESSÕES NOS CONTRATOS</a:t>
            </a:r>
            <a:endParaRPr lang="pt-BR" dirty="0"/>
          </a:p>
        </p:txBody>
      </p:sp>
      <p:sp>
        <p:nvSpPr>
          <p:cNvPr id="3" name="Espaço Reservado para Conteúdo 2"/>
          <p:cNvSpPr>
            <a:spLocks noGrp="1"/>
          </p:cNvSpPr>
          <p:nvPr>
            <p:ph sz="quarter" idx="1"/>
          </p:nvPr>
        </p:nvSpPr>
        <p:spPr/>
        <p:txBody>
          <a:bodyPr>
            <a:normAutofit lnSpcReduction="10000"/>
          </a:bodyPr>
          <a:lstStyle/>
          <a:p>
            <a:endParaRPr lang="pt-BR" dirty="0" smtClean="0"/>
          </a:p>
          <a:p>
            <a:r>
              <a:rPr lang="pt-BR" sz="2400" b="0" dirty="0" smtClean="0">
                <a:latin typeface="Bookman Old Style" pitchFamily="18" charset="0"/>
              </a:rPr>
              <a:t>§ 1</a:t>
            </a:r>
            <a:r>
              <a:rPr lang="pt-BR" sz="2400" b="0" u="sng" dirty="0" smtClean="0">
                <a:latin typeface="Bookman Old Style" pitchFamily="18" charset="0"/>
              </a:rPr>
              <a:t>o</a:t>
            </a:r>
            <a:r>
              <a:rPr lang="pt-BR" sz="2400" b="0" dirty="0" smtClean="0">
                <a:latin typeface="Bookman Old Style" pitchFamily="18" charset="0"/>
              </a:rPr>
              <a:t>  O contratado fica obrigado a aceitar, nas mesmas condições contratuais, os acréscimos ou supressões que se fizerem nas obras, serviços ou compras, até 25% (vinte e cinco por cento) do valor inicial atualizado do contrato, e, no caso particular de reforma de edifício ou de equipamento, até o limite de 50% (cinquenta por cento) para os seus acréscimos.</a:t>
            </a:r>
          </a:p>
          <a:p>
            <a:endParaRPr lang="pt-BR" dirty="0"/>
          </a:p>
        </p:txBody>
      </p:sp>
    </p:spTree>
    <p:extLst>
      <p:ext uri="{BB962C8B-B14F-4D97-AF65-F5344CB8AC3E}">
        <p14:creationId xmlns:p14="http://schemas.microsoft.com/office/powerpoint/2010/main" val="132028725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lstStyle/>
          <a:p>
            <a:endParaRPr lang="pt-BR" dirty="0" smtClean="0"/>
          </a:p>
          <a:p>
            <a:r>
              <a:rPr lang="pt-BR" sz="2400" b="0" dirty="0" smtClean="0">
                <a:latin typeface="Bookman Old Style" pitchFamily="18" charset="0"/>
              </a:rPr>
              <a:t>Acréscimos até 25% - Supressões até 25% (unilateral) ou até 100%  de supressão (se a contratada concordar).</a:t>
            </a:r>
          </a:p>
          <a:p>
            <a:endParaRPr lang="pt-BR" sz="2400" b="0" dirty="0" smtClean="0">
              <a:latin typeface="Bookman Old Style" pitchFamily="18" charset="0"/>
            </a:endParaRPr>
          </a:p>
          <a:p>
            <a:r>
              <a:rPr lang="pt-BR" sz="2400" b="0" dirty="0" smtClean="0">
                <a:latin typeface="Bookman Old Style" pitchFamily="18" charset="0"/>
              </a:rPr>
              <a:t> Logo, a empresa contrata tem direito no mínimo a 75% do contrato.</a:t>
            </a:r>
          </a:p>
          <a:p>
            <a:endParaRPr lang="pt-BR" sz="2400" b="0" dirty="0">
              <a:latin typeface="Bookman Old Style" pitchFamily="18" charset="0"/>
            </a:endParaRPr>
          </a:p>
        </p:txBody>
      </p:sp>
    </p:spTree>
    <p:extLst>
      <p:ext uri="{BB962C8B-B14F-4D97-AF65-F5344CB8AC3E}">
        <p14:creationId xmlns:p14="http://schemas.microsoft.com/office/powerpoint/2010/main" val="17417443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normAutofit fontScale="92500" lnSpcReduction="20000"/>
          </a:bodyPr>
          <a:lstStyle/>
          <a:p>
            <a:r>
              <a:rPr lang="pt-BR" sz="2400" b="0" dirty="0" smtClean="0">
                <a:latin typeface="Bookman Old Style" pitchFamily="18" charset="0"/>
              </a:rPr>
              <a:t>Nota do Prof. Noronha &gt; limites de cada modalidade de licitação </a:t>
            </a:r>
          </a:p>
          <a:p>
            <a:pPr>
              <a:buNone/>
            </a:pPr>
            <a:r>
              <a:rPr lang="pt-BR" sz="2400" b="0" dirty="0" smtClean="0">
                <a:latin typeface="Bookman Old Style" pitchFamily="18" charset="0"/>
              </a:rPr>
              <a:t>                    </a:t>
            </a:r>
          </a:p>
          <a:p>
            <a:r>
              <a:rPr lang="pt-BR" sz="2400" b="0" dirty="0" smtClean="0">
                <a:latin typeface="Bookman Old Style" pitchFamily="18" charset="0"/>
              </a:rPr>
              <a:t> ex.: tal instituição pública realizou um convite num valor contratual total de R$ 160.000,00 em pneus</a:t>
            </a:r>
          </a:p>
          <a:p>
            <a:pPr>
              <a:buNone/>
            </a:pPr>
            <a:endParaRPr lang="pt-BR" sz="2400" b="0" dirty="0" smtClean="0">
              <a:latin typeface="Bookman Old Style" pitchFamily="18" charset="0"/>
            </a:endParaRPr>
          </a:p>
          <a:p>
            <a:r>
              <a:rPr lang="pt-BR" sz="2400" b="0" dirty="0" smtClean="0">
                <a:latin typeface="Bookman Old Style" pitchFamily="18" charset="0"/>
              </a:rPr>
              <a:t>    Quanto ela pode acrescer no seu contrato?</a:t>
            </a:r>
          </a:p>
          <a:p>
            <a:pPr>
              <a:buNone/>
            </a:pPr>
            <a:r>
              <a:rPr lang="pt-BR" sz="2400" b="0" dirty="0" smtClean="0">
                <a:latin typeface="Bookman Old Style" pitchFamily="18" charset="0"/>
              </a:rPr>
              <a:t>  </a:t>
            </a:r>
          </a:p>
          <a:p>
            <a:r>
              <a:rPr lang="pt-BR" sz="2400" b="0" dirty="0" smtClean="0">
                <a:latin typeface="Bookman Old Style" pitchFamily="18" charset="0"/>
              </a:rPr>
              <a:t>    Resposta: apenas R$ 16.000,00</a:t>
            </a:r>
          </a:p>
          <a:p>
            <a:r>
              <a:rPr lang="pt-BR" sz="2400" b="0" dirty="0" smtClean="0">
                <a:latin typeface="Bookman Old Style" pitchFamily="18" charset="0"/>
              </a:rPr>
              <a:t>    160.000,00 + 16.000,00 = 176.000,00 (convite) </a:t>
            </a:r>
          </a:p>
          <a:p>
            <a:endParaRPr lang="pt-BR" dirty="0"/>
          </a:p>
        </p:txBody>
      </p:sp>
    </p:spTree>
    <p:extLst>
      <p:ext uri="{BB962C8B-B14F-4D97-AF65-F5344CB8AC3E}">
        <p14:creationId xmlns:p14="http://schemas.microsoft.com/office/powerpoint/2010/main" val="286677998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randombar(horizontal)">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noAutofit/>
          </a:bodyPr>
          <a:lstStyle/>
          <a:p>
            <a:r>
              <a:rPr lang="pt-BR" sz="2400" b="0" dirty="0" smtClean="0">
                <a:latin typeface="Bookman Old Style" pitchFamily="18" charset="0"/>
              </a:rPr>
              <a:t>§ 2</a:t>
            </a:r>
            <a:r>
              <a:rPr lang="pt-BR" sz="2400" b="0" u="sng" dirty="0" smtClean="0">
                <a:latin typeface="Bookman Old Style" pitchFamily="18" charset="0"/>
              </a:rPr>
              <a:t>o</a:t>
            </a:r>
            <a:r>
              <a:rPr lang="pt-BR" sz="2400" b="0" dirty="0" smtClean="0">
                <a:latin typeface="Bookman Old Style" pitchFamily="18" charset="0"/>
              </a:rPr>
              <a:t>  Nenhum acréscimo ou supressão poderá exceder os limites estabelecidos no parágrafo anterior, salvo:</a:t>
            </a:r>
          </a:p>
          <a:p>
            <a:pPr>
              <a:buNone/>
            </a:pPr>
            <a:endParaRPr lang="pt-BR" sz="2400" b="0" dirty="0" smtClean="0">
              <a:latin typeface="Bookman Old Style" pitchFamily="18" charset="0"/>
            </a:endParaRPr>
          </a:p>
          <a:p>
            <a:r>
              <a:rPr lang="pt-BR" sz="2400" b="0" dirty="0" smtClean="0">
                <a:latin typeface="Bookman Old Style" pitchFamily="18" charset="0"/>
              </a:rPr>
              <a:t>II - as supressões resultantes de acordo celebrado entre os contratantes.</a:t>
            </a:r>
          </a:p>
          <a:p>
            <a:pPr>
              <a:buNone/>
            </a:pPr>
            <a:endParaRPr lang="pt-BR" sz="2400" b="0" dirty="0" smtClean="0">
              <a:latin typeface="Bookman Old Style" pitchFamily="18" charset="0"/>
            </a:endParaRPr>
          </a:p>
          <a:p>
            <a:r>
              <a:rPr lang="pt-BR" sz="2400" b="0" dirty="0" smtClean="0">
                <a:latin typeface="Bookman Old Style" pitchFamily="18" charset="0"/>
              </a:rPr>
              <a:t>§ 3</a:t>
            </a:r>
            <a:r>
              <a:rPr lang="pt-BR" sz="2400" b="0" u="sng" dirty="0" smtClean="0">
                <a:latin typeface="Bookman Old Style" pitchFamily="18" charset="0"/>
              </a:rPr>
              <a:t>o</a:t>
            </a:r>
            <a:r>
              <a:rPr lang="pt-BR" sz="2400" b="0" dirty="0" smtClean="0">
                <a:latin typeface="Bookman Old Style" pitchFamily="18" charset="0"/>
              </a:rPr>
              <a:t>  Se no contrato não houverem sido contemplados preços unitários para obras ou serviços, esses serão fixados mediante acordo entre as partes, respeitados os limites estabelecidos no § 1</a:t>
            </a:r>
            <a:r>
              <a:rPr lang="pt-BR" sz="2400" b="0" u="sng" dirty="0" smtClean="0">
                <a:latin typeface="Bookman Old Style" pitchFamily="18" charset="0"/>
              </a:rPr>
              <a:t>o</a:t>
            </a:r>
            <a:r>
              <a:rPr lang="pt-BR" sz="2400" b="0" dirty="0" smtClean="0">
                <a:latin typeface="Bookman Old Style" pitchFamily="18" charset="0"/>
              </a:rPr>
              <a:t> deste artigo.</a:t>
            </a:r>
          </a:p>
          <a:p>
            <a:endParaRPr lang="pt-BR" sz="2400" b="0" dirty="0">
              <a:latin typeface="Bookman Old Style" pitchFamily="18" charset="0"/>
            </a:endParaRPr>
          </a:p>
        </p:txBody>
      </p:sp>
    </p:spTree>
    <p:extLst>
      <p:ext uri="{BB962C8B-B14F-4D97-AF65-F5344CB8AC3E}">
        <p14:creationId xmlns:p14="http://schemas.microsoft.com/office/powerpoint/2010/main" val="1372697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noAutofit/>
          </a:bodyPr>
          <a:lstStyle/>
          <a:p>
            <a:r>
              <a:rPr lang="pt-BR" sz="2400" b="0" dirty="0" smtClean="0">
                <a:latin typeface="Bookman Old Style" pitchFamily="18" charset="0"/>
              </a:rPr>
              <a:t>§ 4</a:t>
            </a:r>
            <a:r>
              <a:rPr lang="pt-BR" sz="2400" b="0" u="sng" dirty="0" smtClean="0">
                <a:latin typeface="Bookman Old Style" pitchFamily="18" charset="0"/>
              </a:rPr>
              <a:t>o</a:t>
            </a:r>
            <a:r>
              <a:rPr lang="pt-BR" sz="2400" b="0" dirty="0" smtClean="0">
                <a:latin typeface="Bookman Old Style" pitchFamily="18" charset="0"/>
              </a:rPr>
              <a:t>  No caso de supressão de obras, bens ou serviços, se o contratado já houver adquirido os materiais e posto no local dos trabalhos, estes deverão ser pagos e monetariamente corrigidos.</a:t>
            </a:r>
          </a:p>
          <a:p>
            <a:r>
              <a:rPr lang="pt-BR" sz="2400" b="0" dirty="0" smtClean="0">
                <a:latin typeface="Bookman Old Style" pitchFamily="18" charset="0"/>
              </a:rPr>
              <a:t>§ 5</a:t>
            </a:r>
            <a:r>
              <a:rPr lang="pt-BR" sz="2400" b="0" u="sng" dirty="0" smtClean="0">
                <a:latin typeface="Bookman Old Style" pitchFamily="18" charset="0"/>
              </a:rPr>
              <a:t>o</a:t>
            </a:r>
            <a:r>
              <a:rPr lang="pt-BR" sz="2400" b="0" dirty="0" smtClean="0">
                <a:latin typeface="Bookman Old Style" pitchFamily="18" charset="0"/>
              </a:rPr>
              <a:t>  Quaisquer tributos ou encargos legais criados, alterados ou extintos, quando ocorridas após a data da apresentação da proposta, de comprovada repercussão nos preços contratados, implicarão a revisão destes para mais ou para menos, conforme o caso.</a:t>
            </a:r>
          </a:p>
          <a:p>
            <a:endParaRPr lang="pt-BR" sz="2400" b="0" dirty="0">
              <a:latin typeface="Bookman Old Style" pitchFamily="18" charset="0"/>
            </a:endParaRPr>
          </a:p>
        </p:txBody>
      </p:sp>
    </p:spTree>
    <p:extLst>
      <p:ext uri="{BB962C8B-B14F-4D97-AF65-F5344CB8AC3E}">
        <p14:creationId xmlns:p14="http://schemas.microsoft.com/office/powerpoint/2010/main" val="239165372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lstStyle/>
          <a:p>
            <a:endParaRPr lang="pt-BR" dirty="0" smtClean="0"/>
          </a:p>
          <a:p>
            <a:r>
              <a:rPr lang="pt-BR" sz="2400" b="0" dirty="0" smtClean="0">
                <a:latin typeface="Bookman Old Style" pitchFamily="18" charset="0"/>
              </a:rPr>
              <a:t>§ 6</a:t>
            </a:r>
            <a:r>
              <a:rPr lang="pt-BR" sz="2400" b="0" u="sng" dirty="0" smtClean="0">
                <a:latin typeface="Bookman Old Style" pitchFamily="18" charset="0"/>
              </a:rPr>
              <a:t>o</a:t>
            </a:r>
            <a:r>
              <a:rPr lang="pt-BR" sz="2400" b="0" dirty="0" smtClean="0">
                <a:latin typeface="Bookman Old Style" pitchFamily="18" charset="0"/>
              </a:rPr>
              <a:t>  Em havendo alteração unilateral do contrato que aumente os encargos do contratado, a Administração deverá restabelecer, por aditamento, o equilíbrio econômico-financeiro inicial.</a:t>
            </a:r>
          </a:p>
          <a:p>
            <a:endParaRPr lang="pt-BR" sz="2400" b="0" dirty="0" smtClean="0">
              <a:latin typeface="Bookman Old Style" pitchFamily="18" charset="0"/>
            </a:endParaRPr>
          </a:p>
          <a:p>
            <a:r>
              <a:rPr lang="pt-BR" sz="2400" b="0" dirty="0" smtClean="0">
                <a:latin typeface="Bookman Old Style" pitchFamily="18" charset="0"/>
              </a:rPr>
              <a:t>§ 7o (VETADO)</a:t>
            </a:r>
          </a:p>
          <a:p>
            <a:endParaRPr lang="pt-BR" dirty="0"/>
          </a:p>
        </p:txBody>
      </p:sp>
    </p:spTree>
    <p:extLst>
      <p:ext uri="{BB962C8B-B14F-4D97-AF65-F5344CB8AC3E}">
        <p14:creationId xmlns:p14="http://schemas.microsoft.com/office/powerpoint/2010/main" val="23191513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Vertical)">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098" name="Picture 2" descr="C:\Users\anton\Pictures\certificado-fgts.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100138"/>
            <a:ext cx="7776864" cy="5497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0918416"/>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Fiscalização dos contratos segundo a futura lei de licitações</a:t>
            </a:r>
            <a:endParaRPr lang="pt-BR" dirty="0"/>
          </a:p>
        </p:txBody>
      </p:sp>
      <p:sp>
        <p:nvSpPr>
          <p:cNvPr id="3" name="Espaço Reservado para Conteúdo 2"/>
          <p:cNvSpPr>
            <a:spLocks noGrp="1"/>
          </p:cNvSpPr>
          <p:nvPr>
            <p:ph idx="1"/>
          </p:nvPr>
        </p:nvSpPr>
        <p:spPr/>
        <p:txBody>
          <a:bodyPr>
            <a:normAutofit/>
          </a:bodyPr>
          <a:lstStyle/>
          <a:p>
            <a:pPr algn="just"/>
            <a:r>
              <a:rPr lang="pt-BR" sz="2400" b="0" dirty="0" smtClean="0">
                <a:latin typeface="Bookman Old Style" pitchFamily="18" charset="0"/>
              </a:rPr>
              <a:t>FISCALIZAÇÃO ADMINISTRATIVA: </a:t>
            </a:r>
            <a:r>
              <a:rPr lang="pt-BR" sz="2400" b="0" dirty="0">
                <a:latin typeface="Bookman Old Style" pitchFamily="18" charset="0"/>
              </a:rPr>
              <a:t>é o acompanhamento dos aspectos administrativos da execução dos serviços nos contratos com regime de dedicação exclusiva de mão de obra quanto às obrigações previdenciárias, fiscais e trabalhistas, bem como quanto às providências tempestivas nos casos de inadimplemento;</a:t>
            </a:r>
            <a:endParaRPr lang="pt-BR" sz="2400" dirty="0">
              <a:latin typeface="Bookman Old Style" pitchFamily="18" charset="0"/>
            </a:endParaRPr>
          </a:p>
        </p:txBody>
      </p:sp>
    </p:spTree>
    <p:extLst>
      <p:ext uri="{BB962C8B-B14F-4D97-AF65-F5344CB8AC3E}">
        <p14:creationId xmlns:p14="http://schemas.microsoft.com/office/powerpoint/2010/main" val="15278535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r>
              <a:rPr lang="pt-BR" sz="2400" b="0" dirty="0" smtClean="0">
                <a:latin typeface="Bookman Old Style" pitchFamily="18" charset="0"/>
              </a:rPr>
              <a:t>FISCALIZAÇÃO SETORIAL: </a:t>
            </a:r>
            <a:r>
              <a:rPr lang="pt-BR" sz="2400" b="0" dirty="0">
                <a:latin typeface="Bookman Old Style" pitchFamily="18" charset="0"/>
              </a:rPr>
              <a:t>é o acompanhamento da execução do contrato nos aspectos técnicos ou administrativos quando a prestação dos serviços ocorrer concomitantemente em setores distintos ou em unidades desconcentradas de um mesmo órgão ou entidade</a:t>
            </a:r>
            <a:r>
              <a:rPr lang="pt-BR" b="0" dirty="0"/>
              <a:t>; </a:t>
            </a:r>
            <a:endParaRPr lang="pt-BR" b="0" dirty="0" smtClean="0"/>
          </a:p>
          <a:p>
            <a:r>
              <a:rPr lang="pt-BR" b="0" dirty="0" smtClean="0"/>
              <a:t>(Nova Lei)</a:t>
            </a:r>
            <a:endParaRPr lang="pt-BR" dirty="0"/>
          </a:p>
        </p:txBody>
      </p:sp>
    </p:spTree>
    <p:extLst>
      <p:ext uri="{BB962C8B-B14F-4D97-AF65-F5344CB8AC3E}">
        <p14:creationId xmlns:p14="http://schemas.microsoft.com/office/powerpoint/2010/main" val="7820923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lnSpcReduction="10000"/>
          </a:bodyPr>
          <a:lstStyle/>
          <a:p>
            <a:r>
              <a:rPr lang="pt-BR" sz="2400" b="0" dirty="0" smtClean="0">
                <a:latin typeface="Bookman Old Style" pitchFamily="18" charset="0"/>
              </a:rPr>
              <a:t>FISCALIZAÇÃO PELO PÚBLICO USUÁRIO: </a:t>
            </a:r>
            <a:r>
              <a:rPr lang="pt-BR" sz="2400" b="0" dirty="0">
                <a:latin typeface="Bookman Old Style" pitchFamily="18" charset="0"/>
              </a:rPr>
              <a:t>é o acompanhamento da execução contratual por pesquisa de satisfação junto ao usuário, com o objetivo de aferir os resultados da prestação dos serviços, os recursos materiais e os procedimentos utilizados pela contratada, quando for o caso, ou outro fator determinante para a avaliação dos aspectos qualitativos do objeto</a:t>
            </a:r>
            <a:r>
              <a:rPr lang="pt-BR" b="0" dirty="0" smtClean="0"/>
              <a:t>. </a:t>
            </a:r>
            <a:r>
              <a:rPr lang="pt-BR" sz="2400" b="0" dirty="0" smtClean="0">
                <a:latin typeface="Bookman Old Style" pitchFamily="18" charset="0"/>
              </a:rPr>
              <a:t>EX.: O ALMOXARIFE</a:t>
            </a:r>
          </a:p>
          <a:p>
            <a:r>
              <a:rPr lang="pt-BR" sz="2400" b="0" dirty="0" smtClean="0">
                <a:latin typeface="Bookman Old Style" pitchFamily="18" charset="0"/>
              </a:rPr>
              <a:t>(Nova Lei)</a:t>
            </a:r>
            <a:endParaRPr lang="pt-BR" sz="2400" dirty="0">
              <a:latin typeface="Bookman Old Style" pitchFamily="18" charset="0"/>
            </a:endParaRPr>
          </a:p>
        </p:txBody>
      </p:sp>
    </p:spTree>
    <p:extLst>
      <p:ext uri="{BB962C8B-B14F-4D97-AF65-F5344CB8AC3E}">
        <p14:creationId xmlns:p14="http://schemas.microsoft.com/office/powerpoint/2010/main" val="1417314928"/>
      </p:ext>
    </p:extLst>
  </p:cSld>
  <p:clrMapOvr>
    <a:masterClrMapping/>
  </p:clrMapOvr>
  <p:transition spd="slow">
    <p:push dir="u"/>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lnSpcReduction="10000"/>
          </a:bodyPr>
          <a:lstStyle/>
          <a:p>
            <a:r>
              <a:rPr lang="pt-BR" sz="2400" b="0" dirty="0">
                <a:latin typeface="Bookman Old Style" pitchFamily="18" charset="0"/>
              </a:rPr>
              <a:t>As atividades de gestão e fiscalização da execução contratual </a:t>
            </a:r>
            <a:r>
              <a:rPr lang="pt-BR" sz="2400" dirty="0">
                <a:latin typeface="Bookman Old Style" pitchFamily="18" charset="0"/>
              </a:rPr>
              <a:t>devem ser realizadas de forma preventiva, rotineira e sistemática</a:t>
            </a:r>
            <a:r>
              <a:rPr lang="pt-BR" sz="2400" b="0" dirty="0">
                <a:latin typeface="Bookman Old Style" pitchFamily="18" charset="0"/>
              </a:rPr>
              <a:t>, podendo ser exercidas por servidores, equipe de fiscalização ou único servidor, desde que, no exercício dessas atribuições, fique assegurada a distinção dessas atividades e, em razão do volume de trabalho, não comprometa o desempenho de todas as ações relacionadas à Gestão do Contrato</a:t>
            </a:r>
            <a:r>
              <a:rPr lang="pt-BR" b="0" dirty="0"/>
              <a:t>.</a:t>
            </a:r>
            <a:endParaRPr lang="pt-BR" dirty="0"/>
          </a:p>
        </p:txBody>
      </p:sp>
    </p:spTree>
    <p:extLst>
      <p:ext uri="{BB962C8B-B14F-4D97-AF65-F5344CB8AC3E}">
        <p14:creationId xmlns:p14="http://schemas.microsoft.com/office/powerpoint/2010/main" val="38091092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Segundo nova lei</a:t>
            </a:r>
            <a:endParaRPr lang="pt-BR" dirty="0"/>
          </a:p>
        </p:txBody>
      </p:sp>
      <p:sp>
        <p:nvSpPr>
          <p:cNvPr id="3" name="Espaço Reservado para Conteúdo 2"/>
          <p:cNvSpPr>
            <a:spLocks noGrp="1"/>
          </p:cNvSpPr>
          <p:nvPr>
            <p:ph idx="1"/>
          </p:nvPr>
        </p:nvSpPr>
        <p:spPr/>
        <p:txBody>
          <a:bodyPr>
            <a:normAutofit/>
          </a:bodyPr>
          <a:lstStyle/>
          <a:p>
            <a:r>
              <a:rPr lang="pt-BR" sz="2400" b="0" dirty="0" smtClean="0">
                <a:latin typeface="Bookman Old Style" pitchFamily="18" charset="0"/>
              </a:rPr>
              <a:t>FISCAL SUBSTITUTO: </a:t>
            </a:r>
            <a:r>
              <a:rPr lang="pt-BR" sz="2400" b="0" dirty="0">
                <a:latin typeface="Bookman Old Style" pitchFamily="18" charset="0"/>
              </a:rPr>
              <a:t>O fiscal substituto atuará como fiscal do contrato nas ausências e nos impedimentos eventuais e regulamentares do titular</a:t>
            </a:r>
            <a:r>
              <a:rPr lang="pt-BR" sz="2400" b="0" dirty="0" smtClean="0">
                <a:latin typeface="Bookman Old Style" pitchFamily="18" charset="0"/>
              </a:rPr>
              <a:t>.</a:t>
            </a:r>
          </a:p>
          <a:p>
            <a:r>
              <a:rPr lang="pt-BR" sz="2400" b="0" dirty="0">
                <a:latin typeface="Bookman Old Style" pitchFamily="18" charset="0"/>
              </a:rPr>
              <a:t>Será facultada a </a:t>
            </a:r>
            <a:r>
              <a:rPr lang="pt-BR" sz="2400" dirty="0">
                <a:latin typeface="Bookman Old Style" pitchFamily="18" charset="0"/>
              </a:rPr>
              <a:t>contratação de terceiros </a:t>
            </a:r>
            <a:r>
              <a:rPr lang="pt-BR" sz="2400" b="0" dirty="0">
                <a:latin typeface="Bookman Old Style" pitchFamily="18" charset="0"/>
              </a:rPr>
              <a:t>para assistir ou subsidiar as atividades de </a:t>
            </a:r>
            <a:r>
              <a:rPr lang="pt-BR" sz="2400" dirty="0">
                <a:latin typeface="Bookman Old Style" pitchFamily="18" charset="0"/>
              </a:rPr>
              <a:t>fiscalização</a:t>
            </a:r>
            <a:r>
              <a:rPr lang="pt-BR" sz="2400" b="0" dirty="0">
                <a:latin typeface="Bookman Old Style" pitchFamily="18" charset="0"/>
              </a:rPr>
              <a:t> do representante da Administração, desde que justificada a necessidade de assistência especializada.</a:t>
            </a:r>
          </a:p>
        </p:txBody>
      </p:sp>
    </p:spTree>
    <p:extLst>
      <p:ext uri="{BB962C8B-B14F-4D97-AF65-F5344CB8AC3E}">
        <p14:creationId xmlns:p14="http://schemas.microsoft.com/office/powerpoint/2010/main" val="384977753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Segundo nova lei</a:t>
            </a:r>
            <a:endParaRPr lang="pt-BR" dirty="0"/>
          </a:p>
        </p:txBody>
      </p:sp>
      <p:sp>
        <p:nvSpPr>
          <p:cNvPr id="3" name="Espaço Reservado para Conteúdo 2"/>
          <p:cNvSpPr>
            <a:spLocks noGrp="1"/>
          </p:cNvSpPr>
          <p:nvPr>
            <p:ph idx="1"/>
          </p:nvPr>
        </p:nvSpPr>
        <p:spPr/>
        <p:txBody>
          <a:bodyPr>
            <a:normAutofit/>
          </a:bodyPr>
          <a:lstStyle/>
          <a:p>
            <a:r>
              <a:rPr lang="pt-BR" sz="2400" b="0" dirty="0">
                <a:latin typeface="Bookman Old Style" pitchFamily="18" charset="0"/>
              </a:rPr>
              <a:t>Para o exercício da função, </a:t>
            </a:r>
            <a:r>
              <a:rPr lang="pt-BR" sz="2400" b="0" u="sng" dirty="0">
                <a:latin typeface="Bookman Old Style" pitchFamily="18" charset="0"/>
              </a:rPr>
              <a:t>os fiscais deverão receber cópias dos documentos essenciais da contratação pelo setor de contratos</a:t>
            </a:r>
            <a:r>
              <a:rPr lang="pt-BR" sz="2400" b="0" dirty="0">
                <a:latin typeface="Bookman Old Style" pitchFamily="18" charset="0"/>
              </a:rPr>
              <a:t>, a exemplo dos Estudos Preliminares, do ato convocatório e seus anexos, do contrato, da proposta da contratada, da garantia, quando houver, e demais documentos indispensáveis à fiscalização.</a:t>
            </a:r>
            <a:endParaRPr lang="pt-BR" sz="2400" dirty="0">
              <a:latin typeface="Bookman Old Style" pitchFamily="18" charset="0"/>
            </a:endParaRPr>
          </a:p>
        </p:txBody>
      </p:sp>
    </p:spTree>
    <p:extLst>
      <p:ext uri="{BB962C8B-B14F-4D97-AF65-F5344CB8AC3E}">
        <p14:creationId xmlns:p14="http://schemas.microsoft.com/office/powerpoint/2010/main" val="308128694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Nova lei</a:t>
            </a:r>
            <a:endParaRPr lang="pt-BR" dirty="0"/>
          </a:p>
        </p:txBody>
      </p:sp>
      <p:sp>
        <p:nvSpPr>
          <p:cNvPr id="3" name="Espaço Reservado para Conteúdo 2"/>
          <p:cNvSpPr>
            <a:spLocks noGrp="1"/>
          </p:cNvSpPr>
          <p:nvPr>
            <p:ph idx="1"/>
          </p:nvPr>
        </p:nvSpPr>
        <p:spPr/>
        <p:txBody>
          <a:bodyPr>
            <a:noAutofit/>
          </a:bodyPr>
          <a:lstStyle/>
          <a:p>
            <a:r>
              <a:rPr lang="pt-BR" sz="2400" b="0" dirty="0">
                <a:latin typeface="Bookman Old Style" pitchFamily="18" charset="0"/>
              </a:rPr>
              <a:t>Após a assinatura do contrato, sempre que a natureza da prestação dos serviços exigir, o órgão ou entidade deverá promover reunião inicial para apresentação do plano de fiscalização, que conterá informações acerca das obrigações contratuais, dos mecanismos de fiscalização, das estratégias para execução do objeto, do plano complementar de execução da contratada, quando houver, do método de aferição dos resultados e das sanções aplicáveis, dentre outros</a:t>
            </a:r>
            <a:r>
              <a:rPr lang="pt-BR" sz="2400" b="0" dirty="0" smtClean="0">
                <a:latin typeface="Bookman Old Style" pitchFamily="18" charset="0"/>
              </a:rPr>
              <a:t>. Anotar tudo numa Ata dessa Reunião.</a:t>
            </a:r>
            <a:endParaRPr lang="pt-BR" sz="2400" dirty="0">
              <a:latin typeface="Bookman Old Style" pitchFamily="18" charset="0"/>
            </a:endParaRPr>
          </a:p>
        </p:txBody>
      </p:sp>
    </p:spTree>
    <p:extLst>
      <p:ext uri="{BB962C8B-B14F-4D97-AF65-F5344CB8AC3E}">
        <p14:creationId xmlns:p14="http://schemas.microsoft.com/office/powerpoint/2010/main" val="392166708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Nova lei</a:t>
            </a:r>
            <a:endParaRPr lang="pt-BR" dirty="0"/>
          </a:p>
        </p:txBody>
      </p:sp>
      <p:sp>
        <p:nvSpPr>
          <p:cNvPr id="3" name="Espaço Reservado para Conteúdo 2"/>
          <p:cNvSpPr>
            <a:spLocks noGrp="1"/>
          </p:cNvSpPr>
          <p:nvPr>
            <p:ph idx="1"/>
          </p:nvPr>
        </p:nvSpPr>
        <p:spPr/>
        <p:txBody>
          <a:bodyPr>
            <a:normAutofit/>
          </a:bodyPr>
          <a:lstStyle/>
          <a:p>
            <a:r>
              <a:rPr lang="pt-BR" sz="2400" dirty="0">
                <a:effectLst>
                  <a:outerShdw blurRad="38100" dist="38100" dir="2700000" algn="tl">
                    <a:srgbClr val="000000">
                      <a:alpha val="43137"/>
                    </a:srgbClr>
                  </a:outerShdw>
                </a:effectLst>
                <a:latin typeface="Bookman Old Style" pitchFamily="18" charset="0"/>
              </a:rPr>
              <a:t>As ocorrências </a:t>
            </a:r>
            <a:r>
              <a:rPr lang="pt-BR" sz="2400" b="0" dirty="0">
                <a:latin typeface="Bookman Old Style" pitchFamily="18" charset="0"/>
              </a:rPr>
              <a:t>acerca da execução contratual </a:t>
            </a:r>
            <a:r>
              <a:rPr lang="pt-BR" sz="2400" dirty="0">
                <a:effectLst>
                  <a:outerShdw blurRad="38100" dist="38100" dir="2700000" algn="tl">
                    <a:srgbClr val="000000">
                      <a:alpha val="43137"/>
                    </a:srgbClr>
                  </a:outerShdw>
                </a:effectLst>
                <a:latin typeface="Bookman Old Style" pitchFamily="18" charset="0"/>
              </a:rPr>
              <a:t>deverão ser registradas </a:t>
            </a:r>
            <a:r>
              <a:rPr lang="pt-BR" sz="2400" b="0" dirty="0">
                <a:latin typeface="Bookman Old Style" pitchFamily="18" charset="0"/>
              </a:rPr>
              <a:t>durante toda a vigência da prestação dos serviços, cabendo ao gestor e fiscais, observadas suas atribuições, a adoção das providências necessárias ao fiel cumprimento das cláusulas contratuais, conforme o disposto nos §§ 1º e 2º do art. 67 da Lei nº 8.666, de 1993.</a:t>
            </a:r>
            <a:endParaRPr lang="pt-BR" sz="2400" dirty="0">
              <a:latin typeface="Bookman Old Style" pitchFamily="18" charset="0"/>
            </a:endParaRPr>
          </a:p>
        </p:txBody>
      </p:sp>
    </p:spTree>
    <p:extLst>
      <p:ext uri="{BB962C8B-B14F-4D97-AF65-F5344CB8AC3E}">
        <p14:creationId xmlns:p14="http://schemas.microsoft.com/office/powerpoint/2010/main" val="26046992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Nova lei</a:t>
            </a:r>
            <a:endParaRPr lang="pt-BR" dirty="0"/>
          </a:p>
        </p:txBody>
      </p:sp>
      <p:sp>
        <p:nvSpPr>
          <p:cNvPr id="3" name="Espaço Reservado para Conteúdo 2"/>
          <p:cNvSpPr>
            <a:spLocks noGrp="1"/>
          </p:cNvSpPr>
          <p:nvPr>
            <p:ph idx="1"/>
          </p:nvPr>
        </p:nvSpPr>
        <p:spPr/>
        <p:txBody>
          <a:bodyPr>
            <a:normAutofit fontScale="92500" lnSpcReduction="10000"/>
          </a:bodyPr>
          <a:lstStyle/>
          <a:p>
            <a:r>
              <a:rPr lang="pt-BR" sz="2400" b="0" dirty="0">
                <a:latin typeface="Bookman Old Style" pitchFamily="18" charset="0"/>
              </a:rPr>
              <a:t>O registro das ocorrências, as comunicações entre as partes e demais documentos relacionados à execução do objeto </a:t>
            </a:r>
            <a:r>
              <a:rPr lang="pt-BR" sz="2400" dirty="0">
                <a:latin typeface="Bookman Old Style" pitchFamily="18" charset="0"/>
              </a:rPr>
              <a:t>poderão ser organizados em processo de </a:t>
            </a:r>
            <a:r>
              <a:rPr lang="pt-BR" sz="2400" dirty="0" smtClean="0">
                <a:latin typeface="Bookman Old Style" pitchFamily="18" charset="0"/>
              </a:rPr>
              <a:t>fiscalização.</a:t>
            </a:r>
          </a:p>
          <a:p>
            <a:r>
              <a:rPr lang="pt-BR" sz="2400" b="0" dirty="0">
                <a:latin typeface="Bookman Old Style" pitchFamily="18" charset="0"/>
              </a:rPr>
              <a:t>As situações que exigirem decisões e providências que ultrapassem a competência do fiscal deverão ser registradas e encaminhadas ao gestor do contrato que as enviará ao superior em tempo hábil para a adoção de medidas saneadoras.</a:t>
            </a:r>
          </a:p>
          <a:p>
            <a:r>
              <a:rPr lang="pt-BR" sz="2400" dirty="0">
                <a:latin typeface="Bookman Old Style" pitchFamily="18" charset="0"/>
              </a:rPr>
              <a:t> </a:t>
            </a:r>
          </a:p>
        </p:txBody>
      </p:sp>
    </p:spTree>
    <p:extLst>
      <p:ext uri="{BB962C8B-B14F-4D97-AF65-F5344CB8AC3E}">
        <p14:creationId xmlns:p14="http://schemas.microsoft.com/office/powerpoint/2010/main" val="77730380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a:bodyPr>
          <a:lstStyle/>
          <a:p>
            <a:r>
              <a:rPr lang="pt-BR" sz="2400" b="0" dirty="0" smtClean="0">
                <a:latin typeface="Bookman Old Style" pitchFamily="18" charset="0"/>
              </a:rPr>
              <a:t>FISCALIZAÇÃO DIÁRIA, SEMANAL E MENSAL - DEVE OCORRER DE PERTO, MINUCIOSAMENTE. </a:t>
            </a:r>
          </a:p>
          <a:p>
            <a:endParaRPr lang="pt-BR" sz="2400" b="0" dirty="0">
              <a:latin typeface="Bookman Old Style" pitchFamily="18" charset="0"/>
            </a:endParaRPr>
          </a:p>
          <a:p>
            <a:r>
              <a:rPr lang="pt-BR" sz="2400" b="0" dirty="0" smtClean="0">
                <a:latin typeface="Bookman Old Style" pitchFamily="18" charset="0"/>
              </a:rPr>
              <a:t>Evitar aquele tipo de Fiscalização de longe, só no final do mês, para atestar pagamentos.</a:t>
            </a:r>
          </a:p>
          <a:p>
            <a:r>
              <a:rPr lang="pt-BR" sz="2400" b="0" dirty="0" smtClean="0">
                <a:latin typeface="Bookman Old Style" pitchFamily="18" charset="0"/>
              </a:rPr>
              <a:t>Isso não é Fiscalização, e sim procedimento de pagamento.</a:t>
            </a:r>
          </a:p>
          <a:p>
            <a:endParaRPr lang="pt-BR" sz="2400" b="0" dirty="0">
              <a:latin typeface="Bookman Old Style" pitchFamily="18" charset="0"/>
            </a:endParaRPr>
          </a:p>
        </p:txBody>
      </p:sp>
    </p:spTree>
    <p:extLst>
      <p:ext uri="{BB962C8B-B14F-4D97-AF65-F5344CB8AC3E}">
        <p14:creationId xmlns:p14="http://schemas.microsoft.com/office/powerpoint/2010/main" val="211099097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5122" name="Picture 2" descr="C:\Users\anton\Pictures\certidao-negativa-de-debitos-trabalhistas-cndt.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03648" y="-99392"/>
            <a:ext cx="6192688" cy="6408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505528"/>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Continuando o art. 65....</a:t>
            </a:r>
            <a:endParaRPr lang="pt-BR" dirty="0"/>
          </a:p>
        </p:txBody>
      </p:sp>
      <p:sp>
        <p:nvSpPr>
          <p:cNvPr id="3" name="Espaço Reservado para Conteúdo 2"/>
          <p:cNvSpPr>
            <a:spLocks noGrp="1"/>
          </p:cNvSpPr>
          <p:nvPr>
            <p:ph sz="quarter" idx="1"/>
          </p:nvPr>
        </p:nvSpPr>
        <p:spPr/>
        <p:txBody>
          <a:bodyPr>
            <a:normAutofit fontScale="92500"/>
          </a:bodyPr>
          <a:lstStyle/>
          <a:p>
            <a:r>
              <a:rPr lang="pt-BR" sz="2400" b="0" dirty="0" smtClean="0">
                <a:latin typeface="Bookman Old Style" pitchFamily="18" charset="0"/>
              </a:rPr>
              <a:t>APOSTILAMENTO</a:t>
            </a:r>
          </a:p>
          <a:p>
            <a:endParaRPr lang="pt-BR" sz="2400" b="0" dirty="0" smtClean="0">
              <a:latin typeface="Bookman Old Style" pitchFamily="18" charset="0"/>
            </a:endParaRPr>
          </a:p>
          <a:p>
            <a:r>
              <a:rPr lang="pt-BR" sz="2400" b="0" dirty="0" smtClean="0">
                <a:latin typeface="Bookman Old Style" pitchFamily="18" charset="0"/>
              </a:rPr>
              <a:t>§ 8</a:t>
            </a:r>
            <a:r>
              <a:rPr lang="pt-BR" sz="2400" b="0" u="sng" dirty="0" smtClean="0">
                <a:latin typeface="Bookman Old Style" pitchFamily="18" charset="0"/>
              </a:rPr>
              <a:t>o</a:t>
            </a:r>
            <a:r>
              <a:rPr lang="pt-BR" sz="2400" b="0" dirty="0" smtClean="0">
                <a:latin typeface="Bookman Old Style" pitchFamily="18" charset="0"/>
              </a:rPr>
              <a:t>  A variação do valor contratual para fazer face ao reajuste de preços, as atualizações ou penalizações financeiras, bem como o empenho de dotações orçamentárias suplementares, não caracterizam alteração do mesmo, podendo ser registrados por simples apostila, dispensando a celebração de aditamento. </a:t>
            </a:r>
          </a:p>
          <a:p>
            <a:endParaRPr lang="pt-BR" dirty="0"/>
          </a:p>
        </p:txBody>
      </p:sp>
    </p:spTree>
    <p:extLst>
      <p:ext uri="{BB962C8B-B14F-4D97-AF65-F5344CB8AC3E}">
        <p14:creationId xmlns:p14="http://schemas.microsoft.com/office/powerpoint/2010/main" val="24568057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u="sng" dirty="0" smtClean="0">
                <a:solidFill>
                  <a:schemeClr val="tx1"/>
                </a:solidFill>
              </a:rPr>
              <a:t>VI - DA EXECUÇÃO DOS CONTRATOS</a:t>
            </a:r>
            <a:r>
              <a:rPr lang="pt-BR" dirty="0" smtClean="0"/>
              <a:t/>
            </a:r>
            <a:br>
              <a:rPr lang="pt-BR" dirty="0" smtClean="0"/>
            </a:br>
            <a:endParaRPr lang="pt-BR" dirty="0"/>
          </a:p>
        </p:txBody>
      </p:sp>
      <p:sp>
        <p:nvSpPr>
          <p:cNvPr id="3" name="Espaço Reservado para Conteúdo 2"/>
          <p:cNvSpPr>
            <a:spLocks noGrp="1"/>
          </p:cNvSpPr>
          <p:nvPr>
            <p:ph sz="quarter" idx="1"/>
          </p:nvPr>
        </p:nvSpPr>
        <p:spPr/>
        <p:txBody>
          <a:bodyPr>
            <a:normAutofit lnSpcReduction="10000"/>
          </a:bodyPr>
          <a:lstStyle/>
          <a:p>
            <a:pPr lvl="0"/>
            <a:r>
              <a:rPr lang="pt-BR" sz="2400" b="0" dirty="0" smtClean="0">
                <a:latin typeface="Bookman Old Style" pitchFamily="18" charset="0"/>
              </a:rPr>
              <a:t>Art. 66.  O contrato deverá ser executado fielmente pelas partes,...., respondendo cada uma pelas consequências de sua inexecução total ou parcial.</a:t>
            </a:r>
          </a:p>
          <a:p>
            <a:pPr>
              <a:buNone/>
            </a:pPr>
            <a:endParaRPr lang="pt-BR" sz="2400" b="0" dirty="0" smtClean="0">
              <a:latin typeface="Bookman Old Style" pitchFamily="18" charset="0"/>
            </a:endParaRPr>
          </a:p>
          <a:p>
            <a:pPr lvl="0"/>
            <a:r>
              <a:rPr lang="pt-BR" sz="2400" b="0" dirty="0" smtClean="0">
                <a:latin typeface="Bookman Old Style" pitchFamily="18" charset="0"/>
              </a:rPr>
              <a:t>Art. 67.  A execução do contrato deverá ser acompanhada e fiscalizada por um representante da Administração, permitida a contratação de terceiros.</a:t>
            </a:r>
          </a:p>
          <a:p>
            <a:endParaRPr lang="pt-BR" dirty="0"/>
          </a:p>
        </p:txBody>
      </p:sp>
    </p:spTree>
    <p:extLst>
      <p:ext uri="{BB962C8B-B14F-4D97-AF65-F5344CB8AC3E}">
        <p14:creationId xmlns:p14="http://schemas.microsoft.com/office/powerpoint/2010/main" val="1719028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ART 67</a:t>
            </a:r>
            <a:endParaRPr lang="pt-BR" dirty="0"/>
          </a:p>
        </p:txBody>
      </p:sp>
      <p:sp>
        <p:nvSpPr>
          <p:cNvPr id="3" name="Espaço Reservado para Conteúdo 2"/>
          <p:cNvSpPr>
            <a:spLocks noGrp="1"/>
          </p:cNvSpPr>
          <p:nvPr>
            <p:ph sz="quarter" idx="1"/>
          </p:nvPr>
        </p:nvSpPr>
        <p:spPr/>
        <p:txBody>
          <a:bodyPr>
            <a:normAutofit fontScale="92500"/>
          </a:bodyPr>
          <a:lstStyle/>
          <a:p>
            <a:r>
              <a:rPr lang="pt-BR" sz="2400" b="0" dirty="0" smtClean="0">
                <a:latin typeface="Bookman Old Style" pitchFamily="18" charset="0"/>
              </a:rPr>
              <a:t>§ 1</a:t>
            </a:r>
            <a:r>
              <a:rPr lang="pt-BR" sz="2400" b="0" u="sng" dirty="0" smtClean="0">
                <a:latin typeface="Bookman Old Style" pitchFamily="18" charset="0"/>
              </a:rPr>
              <a:t>o</a:t>
            </a:r>
            <a:r>
              <a:rPr lang="pt-BR" sz="2400" b="0" dirty="0" smtClean="0">
                <a:latin typeface="Bookman Old Style" pitchFamily="18" charset="0"/>
              </a:rPr>
              <a:t>  O representante da Administração anotará todas as ocorrências relacionadas com a execução do contrato, determinando o que for necessário à regularização das faltas ou defeitos observados;</a:t>
            </a:r>
          </a:p>
          <a:p>
            <a:pPr>
              <a:buNone/>
            </a:pPr>
            <a:endParaRPr lang="pt-BR" sz="2400" b="0" dirty="0" smtClean="0">
              <a:latin typeface="Bookman Old Style" pitchFamily="18" charset="0"/>
            </a:endParaRPr>
          </a:p>
          <a:p>
            <a:r>
              <a:rPr lang="pt-BR" sz="2400" b="0" dirty="0" smtClean="0">
                <a:latin typeface="Bookman Old Style" pitchFamily="18" charset="0"/>
              </a:rPr>
              <a:t>§ 2</a:t>
            </a:r>
            <a:r>
              <a:rPr lang="pt-BR" sz="2400" b="0" u="sng" dirty="0" smtClean="0">
                <a:latin typeface="Bookman Old Style" pitchFamily="18" charset="0"/>
              </a:rPr>
              <a:t>o</a:t>
            </a:r>
            <a:r>
              <a:rPr lang="pt-BR" sz="2400" b="0" dirty="0" smtClean="0">
                <a:latin typeface="Bookman Old Style" pitchFamily="18" charset="0"/>
              </a:rPr>
              <a:t>  As decisões e providências que ultrapassarem a competência do representante deverão ser solicitadas a seus superiores em tempo hábil para a adoção das medidas convenientes.</a:t>
            </a:r>
          </a:p>
          <a:p>
            <a:endParaRPr lang="pt-BR" dirty="0"/>
          </a:p>
        </p:txBody>
      </p:sp>
    </p:spTree>
    <p:extLst>
      <p:ext uri="{BB962C8B-B14F-4D97-AF65-F5344CB8AC3E}">
        <p14:creationId xmlns:p14="http://schemas.microsoft.com/office/powerpoint/2010/main" val="820489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normAutofit fontScale="92500" lnSpcReduction="20000"/>
          </a:bodyPr>
          <a:lstStyle/>
          <a:p>
            <a:pPr lvl="0"/>
            <a:endParaRPr lang="pt-BR" dirty="0" smtClean="0"/>
          </a:p>
          <a:p>
            <a:pPr lvl="0"/>
            <a:r>
              <a:rPr lang="pt-BR" sz="2400" b="0" dirty="0" smtClean="0">
                <a:latin typeface="Bookman Old Style" pitchFamily="18" charset="0"/>
              </a:rPr>
              <a:t>Art. 68.  O contratado deverá manter preposto, no local da  obra ou serviço, para representá-lo na execução do contrato.</a:t>
            </a:r>
          </a:p>
          <a:p>
            <a:pPr>
              <a:buNone/>
            </a:pPr>
            <a:endParaRPr lang="pt-BR" sz="2400" b="0" dirty="0" smtClean="0">
              <a:latin typeface="Bookman Old Style" pitchFamily="18" charset="0"/>
            </a:endParaRPr>
          </a:p>
          <a:p>
            <a:pPr lvl="0"/>
            <a:r>
              <a:rPr lang="pt-BR" sz="2400" b="0" dirty="0" smtClean="0">
                <a:latin typeface="Bookman Old Style" pitchFamily="18" charset="0"/>
              </a:rPr>
              <a:t>Art. 69.  O contratado é obrigado a reparar, corrigir, remover, reconstruir ou substituir, às suas expensas, o objeto do contrato em que se verificarem vícios, defeitos ou incorreções resultantes da execução ou de materiais empregados.</a:t>
            </a:r>
          </a:p>
          <a:p>
            <a:endParaRPr lang="pt-BR" dirty="0"/>
          </a:p>
        </p:txBody>
      </p:sp>
    </p:spTree>
    <p:extLst>
      <p:ext uri="{BB962C8B-B14F-4D97-AF65-F5344CB8AC3E}">
        <p14:creationId xmlns:p14="http://schemas.microsoft.com/office/powerpoint/2010/main" val="211434517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lstStyle/>
          <a:p>
            <a:pPr lvl="0"/>
            <a:r>
              <a:rPr lang="pt-BR" sz="2400" b="0" dirty="0" smtClean="0">
                <a:latin typeface="Bookman Old Style" pitchFamily="18" charset="0"/>
              </a:rPr>
              <a:t>Art. 70.  O contratado é responsável pelos danos causados diretamente à Administração ou a terceiros.......... </a:t>
            </a:r>
          </a:p>
          <a:p>
            <a:pPr>
              <a:buNone/>
            </a:pPr>
            <a:endParaRPr lang="pt-BR" sz="2400" b="0" dirty="0" smtClean="0">
              <a:latin typeface="Bookman Old Style" pitchFamily="18" charset="0"/>
            </a:endParaRPr>
          </a:p>
          <a:p>
            <a:pPr lvl="0"/>
            <a:r>
              <a:rPr lang="pt-BR" sz="2400" b="0" dirty="0" smtClean="0">
                <a:latin typeface="Bookman Old Style" pitchFamily="18" charset="0"/>
              </a:rPr>
              <a:t>Art. 71.  O contratado é responsável pelos encargos trabalhistas, previdenciários, fiscais e comerciais resultantes da execução do contrato. </a:t>
            </a:r>
          </a:p>
          <a:p>
            <a:pPr lvl="0"/>
            <a:endParaRPr lang="pt-BR" dirty="0" smtClean="0"/>
          </a:p>
          <a:p>
            <a:endParaRPr lang="pt-BR" dirty="0"/>
          </a:p>
        </p:txBody>
      </p:sp>
    </p:spTree>
    <p:extLst>
      <p:ext uri="{BB962C8B-B14F-4D97-AF65-F5344CB8AC3E}">
        <p14:creationId xmlns:p14="http://schemas.microsoft.com/office/powerpoint/2010/main" val="318075187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lstStyle/>
          <a:p>
            <a:endParaRPr lang="pt-BR" dirty="0" smtClean="0"/>
          </a:p>
          <a:p>
            <a:r>
              <a:rPr lang="pt-BR" sz="2400" b="0" dirty="0" smtClean="0">
                <a:latin typeface="Bookman Old Style" pitchFamily="18" charset="0"/>
              </a:rPr>
              <a:t>§ 1</a:t>
            </a:r>
            <a:r>
              <a:rPr lang="pt-BR" sz="2400" b="0" u="sng" dirty="0" smtClean="0">
                <a:latin typeface="Bookman Old Style" pitchFamily="18" charset="0"/>
              </a:rPr>
              <a:t>o</a:t>
            </a:r>
            <a:r>
              <a:rPr lang="pt-BR" sz="2400" b="0" dirty="0" smtClean="0">
                <a:latin typeface="Bookman Old Style" pitchFamily="18" charset="0"/>
              </a:rPr>
              <a:t>  A inadimplência do contratado, com referência aos encargos trabalhistas, fiscais e comerciais </a:t>
            </a:r>
            <a:r>
              <a:rPr lang="pt-BR" sz="2400" dirty="0" smtClean="0">
                <a:latin typeface="Bookman Old Style" pitchFamily="18" charset="0"/>
              </a:rPr>
              <a:t>não transfere à Administração Pública a responsabilidade </a:t>
            </a:r>
            <a:r>
              <a:rPr lang="pt-BR" sz="2400" dirty="0" smtClean="0">
                <a:solidFill>
                  <a:srgbClr val="FF0000"/>
                </a:solidFill>
                <a:effectLst>
                  <a:outerShdw blurRad="38100" dist="38100" dir="2700000" algn="tl">
                    <a:srgbClr val="000000">
                      <a:alpha val="43137"/>
                    </a:srgbClr>
                  </a:outerShdw>
                </a:effectLst>
                <a:latin typeface="Bookman Old Style" pitchFamily="18" charset="0"/>
              </a:rPr>
              <a:t>(desde que fiscalizado e denunciado)</a:t>
            </a:r>
            <a:r>
              <a:rPr lang="pt-BR" sz="2400" dirty="0" smtClean="0">
                <a:latin typeface="Bookman Old Style" pitchFamily="18" charset="0"/>
              </a:rPr>
              <a:t> </a:t>
            </a:r>
            <a:r>
              <a:rPr lang="pt-BR" sz="2400" b="0" dirty="0" smtClean="0">
                <a:latin typeface="Bookman Old Style" pitchFamily="18" charset="0"/>
              </a:rPr>
              <a:t>por seu pagamento, nem poderá onerar o objeto do contrato ou restringir a regularização e o uso das obras e edificações,......</a:t>
            </a:r>
          </a:p>
          <a:p>
            <a:endParaRPr lang="pt-BR" sz="2400" b="0" dirty="0" smtClean="0">
              <a:latin typeface="Bookman Old Style" pitchFamily="18" charset="0"/>
            </a:endParaRPr>
          </a:p>
          <a:p>
            <a:endParaRPr lang="pt-BR" dirty="0"/>
          </a:p>
        </p:txBody>
      </p:sp>
    </p:spTree>
    <p:extLst>
      <p:ext uri="{BB962C8B-B14F-4D97-AF65-F5344CB8AC3E}">
        <p14:creationId xmlns:p14="http://schemas.microsoft.com/office/powerpoint/2010/main" val="302666176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dirty="0"/>
          </a:p>
        </p:txBody>
      </p:sp>
      <p:sp>
        <p:nvSpPr>
          <p:cNvPr id="3" name="Espaço Reservado para Conteúdo 2"/>
          <p:cNvSpPr>
            <a:spLocks noGrp="1"/>
          </p:cNvSpPr>
          <p:nvPr>
            <p:ph idx="1"/>
          </p:nvPr>
        </p:nvSpPr>
        <p:spPr/>
        <p:txBody>
          <a:bodyPr>
            <a:normAutofit/>
          </a:bodyPr>
          <a:lstStyle/>
          <a:p>
            <a:r>
              <a:rPr lang="pt-BR" sz="2400" b="0" dirty="0" smtClean="0">
                <a:latin typeface="Bookman Old Style" pitchFamily="18" charset="0"/>
              </a:rPr>
              <a:t>Nota do Prof. Noronha:</a:t>
            </a:r>
          </a:p>
          <a:p>
            <a:endParaRPr lang="pt-BR" sz="2400" b="0" dirty="0">
              <a:latin typeface="Bookman Old Style" pitchFamily="18" charset="0"/>
            </a:endParaRPr>
          </a:p>
          <a:p>
            <a:r>
              <a:rPr lang="pt-BR" sz="2400" b="0" dirty="0" smtClean="0">
                <a:latin typeface="Bookman Old Style" pitchFamily="18" charset="0"/>
              </a:rPr>
              <a:t>Não transfere à Administração quando devidamente fiscalizado e identificado a Inadimplência de que trata o § 1º deste artigo 71.</a:t>
            </a:r>
            <a:endParaRPr lang="pt-BR" sz="2400" b="0" dirty="0">
              <a:latin typeface="Bookman Old Style" pitchFamily="18" charset="0"/>
            </a:endParaRPr>
          </a:p>
        </p:txBody>
      </p:sp>
    </p:spTree>
    <p:extLst>
      <p:ext uri="{BB962C8B-B14F-4D97-AF65-F5344CB8AC3E}">
        <p14:creationId xmlns:p14="http://schemas.microsoft.com/office/powerpoint/2010/main" val="159067079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lstStyle/>
          <a:p>
            <a:endParaRPr lang="pt-BR" dirty="0" smtClean="0"/>
          </a:p>
          <a:p>
            <a:r>
              <a:rPr lang="pt-BR" sz="2400" b="0" dirty="0" smtClean="0">
                <a:latin typeface="Bookman Old Style" pitchFamily="18" charset="0"/>
              </a:rPr>
              <a:t>§ 2</a:t>
            </a:r>
            <a:r>
              <a:rPr lang="pt-BR" sz="2400" b="0" u="sng" dirty="0" smtClean="0">
                <a:latin typeface="Bookman Old Style" pitchFamily="18" charset="0"/>
              </a:rPr>
              <a:t>o</a:t>
            </a:r>
            <a:r>
              <a:rPr lang="pt-BR" sz="2400" b="0" dirty="0" smtClean="0">
                <a:latin typeface="Bookman Old Style" pitchFamily="18" charset="0"/>
              </a:rPr>
              <a:t>  A Administração Pública responde SOLIDARIAMENTE </a:t>
            </a:r>
            <a:r>
              <a:rPr lang="pt-BR" sz="2400" dirty="0" smtClean="0">
                <a:solidFill>
                  <a:srgbClr val="FF0000"/>
                </a:solidFill>
                <a:effectLst>
                  <a:outerShdw blurRad="38100" dist="38100" dir="2700000" algn="tl">
                    <a:srgbClr val="000000">
                      <a:alpha val="43137"/>
                    </a:srgbClr>
                  </a:outerShdw>
                </a:effectLst>
                <a:latin typeface="Bookman Old Style" pitchFamily="18" charset="0"/>
              </a:rPr>
              <a:t>(quando não fiscalizado) </a:t>
            </a:r>
            <a:r>
              <a:rPr lang="pt-BR" sz="2400" b="0" dirty="0" smtClean="0">
                <a:latin typeface="Bookman Old Style" pitchFamily="18" charset="0"/>
              </a:rPr>
              <a:t>com o contratado pelos encargos previdenciários resultantes da execução do contrato, nos termos do art. 31 da Lei nº 8.212, de 24 de julho de 1991.</a:t>
            </a:r>
          </a:p>
          <a:p>
            <a:endParaRPr lang="pt-BR" sz="2400" b="0" dirty="0">
              <a:latin typeface="Bookman Old Style" pitchFamily="18" charset="0"/>
            </a:endParaRPr>
          </a:p>
        </p:txBody>
      </p:sp>
    </p:spTree>
    <p:extLst>
      <p:ext uri="{BB962C8B-B14F-4D97-AF65-F5344CB8AC3E}">
        <p14:creationId xmlns:p14="http://schemas.microsoft.com/office/powerpoint/2010/main" val="5995062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lstStyle/>
          <a:p>
            <a:pPr lvl="0"/>
            <a:endParaRPr lang="pt-BR" dirty="0" smtClean="0"/>
          </a:p>
          <a:p>
            <a:pPr lvl="0"/>
            <a:r>
              <a:rPr lang="pt-BR" sz="2400" b="0" dirty="0" smtClean="0">
                <a:latin typeface="Bookman Old Style" pitchFamily="18" charset="0"/>
              </a:rPr>
              <a:t>Art. 72. O contratado, na execução do contrato, sem prejuízo das responsabilidades contratuais e legais, poderá subcontratar partes da obra, serviço ou fornecimento, até o limite admitido, em cada caso, pela Administração.</a:t>
            </a:r>
          </a:p>
          <a:p>
            <a:endParaRPr lang="pt-BR" dirty="0"/>
          </a:p>
        </p:txBody>
      </p:sp>
    </p:spTree>
    <p:extLst>
      <p:ext uri="{BB962C8B-B14F-4D97-AF65-F5344CB8AC3E}">
        <p14:creationId xmlns:p14="http://schemas.microsoft.com/office/powerpoint/2010/main" val="399252506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normAutofit fontScale="92500" lnSpcReduction="10000"/>
          </a:bodyPr>
          <a:lstStyle/>
          <a:p>
            <a:pPr lvl="0"/>
            <a:r>
              <a:rPr lang="pt-BR" sz="2400" b="0" dirty="0" smtClean="0">
                <a:latin typeface="Bookman Old Style" pitchFamily="18" charset="0"/>
              </a:rPr>
              <a:t>Recebimento Provisório e Definitivo - </a:t>
            </a:r>
            <a:r>
              <a:rPr lang="pt-BR" sz="2400" b="0" dirty="0" err="1" smtClean="0">
                <a:latin typeface="Bookman Old Style" pitchFamily="18" charset="0"/>
              </a:rPr>
              <a:t>Art</a:t>
            </a:r>
            <a:r>
              <a:rPr lang="pt-BR" sz="2400" b="0" dirty="0" smtClean="0">
                <a:latin typeface="Bookman Old Style" pitchFamily="18" charset="0"/>
              </a:rPr>
              <a:t> 73 - Executado o contrato, o seu objeto será recebido:</a:t>
            </a:r>
          </a:p>
          <a:p>
            <a:pPr lvl="0">
              <a:buNone/>
            </a:pPr>
            <a:endParaRPr lang="pt-BR" sz="2400" b="0" dirty="0" smtClean="0">
              <a:latin typeface="Bookman Old Style" pitchFamily="18" charset="0"/>
            </a:endParaRPr>
          </a:p>
          <a:p>
            <a:r>
              <a:rPr lang="pt-BR" sz="2400" b="0" dirty="0" smtClean="0">
                <a:latin typeface="Bookman Old Style" pitchFamily="18" charset="0"/>
              </a:rPr>
              <a:t>I - em se tratando de obras e serviços:</a:t>
            </a:r>
          </a:p>
          <a:p>
            <a:pPr>
              <a:buNone/>
            </a:pPr>
            <a:endParaRPr lang="pt-BR" sz="2400" b="0" dirty="0" smtClean="0">
              <a:latin typeface="Bookman Old Style" pitchFamily="18" charset="0"/>
            </a:endParaRPr>
          </a:p>
          <a:p>
            <a:r>
              <a:rPr lang="pt-BR" sz="2400" b="0" dirty="0" smtClean="0">
                <a:latin typeface="Bookman Old Style" pitchFamily="18" charset="0"/>
              </a:rPr>
              <a:t>a) provisoriamente, pelo responsável por seu acompanhamento e fiscalização, mediante termo circunstanciado, assinado pelas partes em até 15 (quinze) dias da comunicação escrita do contratado;</a:t>
            </a:r>
          </a:p>
          <a:p>
            <a:endParaRPr lang="pt-BR" dirty="0"/>
          </a:p>
        </p:txBody>
      </p:sp>
    </p:spTree>
    <p:extLst>
      <p:ext uri="{BB962C8B-B14F-4D97-AF65-F5344CB8AC3E}">
        <p14:creationId xmlns:p14="http://schemas.microsoft.com/office/powerpoint/2010/main" val="15401081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6146" name="Picture 2" descr="C:\Users\anton\Pictures\certidao-negativa-de-falencia-e-concordata_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1640" y="332656"/>
            <a:ext cx="5760640" cy="5904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3803011"/>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normAutofit fontScale="85000" lnSpcReduction="20000"/>
          </a:bodyPr>
          <a:lstStyle/>
          <a:p>
            <a:r>
              <a:rPr lang="pt-BR" sz="2400" b="0" dirty="0" smtClean="0">
                <a:latin typeface="Bookman Old Style" pitchFamily="18" charset="0"/>
              </a:rPr>
              <a:t>Recebimento Definitivo- Obras </a:t>
            </a:r>
          </a:p>
          <a:p>
            <a:pPr>
              <a:buNone/>
            </a:pPr>
            <a:endParaRPr lang="pt-BR" sz="2400" b="0" dirty="0" smtClean="0">
              <a:latin typeface="Bookman Old Style" pitchFamily="18" charset="0"/>
            </a:endParaRPr>
          </a:p>
          <a:p>
            <a:r>
              <a:rPr lang="pt-BR" sz="2400" b="0" dirty="0" smtClean="0">
                <a:latin typeface="Bookman Old Style" pitchFamily="18" charset="0"/>
              </a:rPr>
              <a:t>b) definitivamente, por servidor ou comissão designada pela autoridade competente, mediante termo circunstanciado, assinado pelas partes, após o decurso do prazo de observação, ou vistoria que comprove a adequação do objeto aos termos contratuais, observado o disposto no art. 69 desta Lei; </a:t>
            </a:r>
          </a:p>
          <a:p>
            <a:pPr>
              <a:buNone/>
            </a:pPr>
            <a:r>
              <a:rPr lang="pt-BR" sz="2400" b="0" dirty="0" smtClean="0">
                <a:latin typeface="Bookman Old Style" pitchFamily="18" charset="0"/>
              </a:rPr>
              <a:t>  (&lt; ou = 90 dias)</a:t>
            </a:r>
          </a:p>
          <a:p>
            <a:endParaRPr lang="pt-BR" sz="2400" b="0" dirty="0" smtClean="0">
              <a:latin typeface="Bookman Old Style" pitchFamily="18" charset="0"/>
            </a:endParaRPr>
          </a:p>
          <a:p>
            <a:r>
              <a:rPr lang="pt-BR" sz="2400" b="0" dirty="0" smtClean="0">
                <a:latin typeface="Bookman Old Style" pitchFamily="18" charset="0"/>
              </a:rPr>
              <a:t>(Art. 69 – O Contratado é obrigado a reparar, corrigir, remover, .... Em que se verificarem vícios, defeitos.... )</a:t>
            </a:r>
          </a:p>
          <a:p>
            <a:endParaRPr lang="pt-BR" dirty="0"/>
          </a:p>
        </p:txBody>
      </p:sp>
    </p:spTree>
    <p:extLst>
      <p:ext uri="{BB962C8B-B14F-4D97-AF65-F5344CB8AC3E}">
        <p14:creationId xmlns:p14="http://schemas.microsoft.com/office/powerpoint/2010/main" val="7892898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normAutofit fontScale="92500" lnSpcReduction="10000"/>
          </a:bodyPr>
          <a:lstStyle/>
          <a:p>
            <a:r>
              <a:rPr lang="pt-BR" sz="2400" b="0" dirty="0" smtClean="0">
                <a:latin typeface="Bookman Old Style" pitchFamily="18" charset="0"/>
              </a:rPr>
              <a:t>II – Recebimento Provisório e Definitivo - Compras -  em se tratando de compras ou de locação de equipamentos:</a:t>
            </a:r>
          </a:p>
          <a:p>
            <a:pPr>
              <a:buNone/>
            </a:pPr>
            <a:endParaRPr lang="pt-BR" sz="2400" b="0" dirty="0" smtClean="0">
              <a:latin typeface="Bookman Old Style" pitchFamily="18" charset="0"/>
            </a:endParaRPr>
          </a:p>
          <a:p>
            <a:r>
              <a:rPr lang="pt-BR" sz="2400" b="0" dirty="0" smtClean="0">
                <a:latin typeface="Bookman Old Style" pitchFamily="18" charset="0"/>
              </a:rPr>
              <a:t>a) provisoriamente, para efeito de posterior verificação da conformidade do material com a especificação;</a:t>
            </a:r>
          </a:p>
          <a:p>
            <a:pPr>
              <a:buNone/>
            </a:pPr>
            <a:endParaRPr lang="pt-BR" sz="2400" b="0" dirty="0" smtClean="0">
              <a:latin typeface="Bookman Old Style" pitchFamily="18" charset="0"/>
            </a:endParaRPr>
          </a:p>
          <a:p>
            <a:r>
              <a:rPr lang="pt-BR" sz="2400" b="0" dirty="0" smtClean="0">
                <a:latin typeface="Bookman Old Style" pitchFamily="18" charset="0"/>
              </a:rPr>
              <a:t>b) definitivamente, após a verificação da qualidade e quantidade do material e consequente aceitação.</a:t>
            </a:r>
          </a:p>
          <a:p>
            <a:endParaRPr lang="pt-BR" dirty="0"/>
          </a:p>
        </p:txBody>
      </p:sp>
    </p:spTree>
    <p:extLst>
      <p:ext uri="{BB962C8B-B14F-4D97-AF65-F5344CB8AC3E}">
        <p14:creationId xmlns:p14="http://schemas.microsoft.com/office/powerpoint/2010/main" val="123685749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normAutofit fontScale="92500" lnSpcReduction="20000"/>
          </a:bodyPr>
          <a:lstStyle/>
          <a:p>
            <a:r>
              <a:rPr lang="pt-BR" sz="2400" b="0" dirty="0" smtClean="0">
                <a:latin typeface="Bookman Old Style" pitchFamily="18" charset="0"/>
              </a:rPr>
              <a:t>§ 1</a:t>
            </a:r>
            <a:r>
              <a:rPr lang="pt-BR" sz="2400" b="0" u="sng" baseline="30000" dirty="0" smtClean="0">
                <a:latin typeface="Bookman Old Style" pitchFamily="18" charset="0"/>
              </a:rPr>
              <a:t>o</a:t>
            </a:r>
            <a:r>
              <a:rPr lang="pt-BR" sz="2400" b="0" dirty="0" smtClean="0">
                <a:latin typeface="Bookman Old Style" pitchFamily="18" charset="0"/>
              </a:rPr>
              <a:t>  Nos casos de aquisição de equipamentos de grande vulto, o recebimento far-se-á mediante termo circunstanciado e, nos demais, mediante recibo.</a:t>
            </a:r>
          </a:p>
          <a:p>
            <a:endParaRPr lang="pt-BR" sz="2400" b="0" dirty="0" smtClean="0">
              <a:latin typeface="Bookman Old Style" pitchFamily="18" charset="0"/>
            </a:endParaRPr>
          </a:p>
          <a:p>
            <a:r>
              <a:rPr lang="pt-BR" sz="2400" b="0" dirty="0" smtClean="0">
                <a:latin typeface="Bookman Old Style" pitchFamily="18" charset="0"/>
              </a:rPr>
              <a:t>§ 2</a:t>
            </a:r>
            <a:r>
              <a:rPr lang="pt-BR" sz="2400" b="0" u="sng" baseline="30000" dirty="0" smtClean="0">
                <a:latin typeface="Bookman Old Style" pitchFamily="18" charset="0"/>
              </a:rPr>
              <a:t>o</a:t>
            </a:r>
            <a:r>
              <a:rPr lang="pt-BR" sz="2400" b="0" dirty="0" smtClean="0">
                <a:latin typeface="Bookman Old Style" pitchFamily="18" charset="0"/>
              </a:rPr>
              <a:t>  O recebimento provisório ou definitivo não exclui a responsabilidade civil pela solidez e segurança da obra ou do serviço, nem ético-profissional pela perfeita execução do contrato, dentro dos limites estabelecidos pela lei ou pelo contrato.</a:t>
            </a:r>
          </a:p>
          <a:p>
            <a:endParaRPr lang="pt-BR" dirty="0"/>
          </a:p>
        </p:txBody>
      </p:sp>
    </p:spTree>
    <p:extLst>
      <p:ext uri="{BB962C8B-B14F-4D97-AF65-F5344CB8AC3E}">
        <p14:creationId xmlns:p14="http://schemas.microsoft.com/office/powerpoint/2010/main" val="171629775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normAutofit fontScale="92500" lnSpcReduction="10000"/>
          </a:bodyPr>
          <a:lstStyle/>
          <a:p>
            <a:r>
              <a:rPr lang="pt-BR" sz="2400" b="0" dirty="0" smtClean="0">
                <a:latin typeface="Bookman Old Style" pitchFamily="18" charset="0"/>
              </a:rPr>
              <a:t>§ 3</a:t>
            </a:r>
            <a:r>
              <a:rPr lang="pt-BR" sz="2400" b="0" u="sng" baseline="30000" dirty="0" smtClean="0">
                <a:latin typeface="Bookman Old Style" pitchFamily="18" charset="0"/>
              </a:rPr>
              <a:t>o</a:t>
            </a:r>
            <a:r>
              <a:rPr lang="pt-BR" sz="2400" b="0" dirty="0" smtClean="0">
                <a:latin typeface="Bookman Old Style" pitchFamily="18" charset="0"/>
              </a:rPr>
              <a:t>  O prazo a que se refere a alínea "b" do inciso I deste artigo não poderá ser superior a 90 (noventa) dias, salvo em casos excepcionais, devidamente justificados e previstos no edital. </a:t>
            </a:r>
          </a:p>
          <a:p>
            <a:pPr>
              <a:buNone/>
            </a:pPr>
            <a:endParaRPr lang="pt-BR" sz="2400" b="0" dirty="0" smtClean="0">
              <a:latin typeface="Bookman Old Style" pitchFamily="18" charset="0"/>
            </a:endParaRPr>
          </a:p>
          <a:p>
            <a:r>
              <a:rPr lang="pt-BR" sz="2400" b="0" dirty="0" smtClean="0">
                <a:latin typeface="Bookman Old Style" pitchFamily="18" charset="0"/>
              </a:rPr>
              <a:t>§ 4</a:t>
            </a:r>
            <a:r>
              <a:rPr lang="pt-BR" sz="2400" b="0" u="sng" baseline="30000" dirty="0" smtClean="0">
                <a:latin typeface="Bookman Old Style" pitchFamily="18" charset="0"/>
              </a:rPr>
              <a:t>o</a:t>
            </a:r>
            <a:r>
              <a:rPr lang="pt-BR" sz="2400" b="0" dirty="0" smtClean="0">
                <a:latin typeface="Bookman Old Style" pitchFamily="18" charset="0"/>
              </a:rPr>
              <a:t>  Na hipótese de o termo circunstanciado ou a verificação não serem lavrado ou procedida dentro dos prazos fixados, reputar-se-ão como realizados, desde que comunicados à Administração nos 15 dias anteriores à exaustão dos mesmos.</a:t>
            </a:r>
          </a:p>
          <a:p>
            <a:endParaRPr lang="pt-BR" dirty="0"/>
          </a:p>
        </p:txBody>
      </p:sp>
    </p:spTree>
    <p:extLst>
      <p:ext uri="{BB962C8B-B14F-4D97-AF65-F5344CB8AC3E}">
        <p14:creationId xmlns:p14="http://schemas.microsoft.com/office/powerpoint/2010/main" val="34293903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lstStyle/>
          <a:p>
            <a:pPr lvl="0"/>
            <a:r>
              <a:rPr lang="pt-BR" sz="2400" b="0" dirty="0" smtClean="0">
                <a:latin typeface="Bookman Old Style" pitchFamily="18" charset="0"/>
              </a:rPr>
              <a:t>Dispensa do Recebimento Provisório - Art. 74 Poderá ser dispensado o recebimento provisório nos seguintes casos:</a:t>
            </a:r>
          </a:p>
          <a:p>
            <a:pPr lvl="0"/>
            <a:endParaRPr lang="pt-BR" sz="2400" b="0" dirty="0" smtClean="0">
              <a:latin typeface="Bookman Old Style" pitchFamily="18" charset="0"/>
            </a:endParaRPr>
          </a:p>
          <a:p>
            <a:r>
              <a:rPr lang="pt-BR" sz="2400" b="0" dirty="0" smtClean="0">
                <a:latin typeface="Bookman Old Style" pitchFamily="18" charset="0"/>
              </a:rPr>
              <a:t>I - gêneros perecíveis e alimentação preparada;</a:t>
            </a:r>
          </a:p>
          <a:p>
            <a:endParaRPr lang="pt-BR" sz="2400" b="0" dirty="0" smtClean="0">
              <a:latin typeface="Bookman Old Style" pitchFamily="18" charset="0"/>
            </a:endParaRPr>
          </a:p>
          <a:p>
            <a:r>
              <a:rPr lang="pt-BR" sz="2400" b="0" dirty="0" smtClean="0">
                <a:latin typeface="Bookman Old Style" pitchFamily="18" charset="0"/>
              </a:rPr>
              <a:t>II - serviços profissionais;</a:t>
            </a:r>
          </a:p>
          <a:p>
            <a:endParaRPr lang="pt-BR" dirty="0"/>
          </a:p>
        </p:txBody>
      </p:sp>
    </p:spTree>
    <p:extLst>
      <p:ext uri="{BB962C8B-B14F-4D97-AF65-F5344CB8AC3E}">
        <p14:creationId xmlns:p14="http://schemas.microsoft.com/office/powerpoint/2010/main" val="269943365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lstStyle/>
          <a:p>
            <a:r>
              <a:rPr lang="pt-BR" sz="2400" b="0" dirty="0" smtClean="0">
                <a:latin typeface="Bookman Old Style" pitchFamily="18" charset="0"/>
              </a:rPr>
              <a:t>III - obras e serviços de valor até o previsto no Convite desde que não se componham de aparelhos, equipamentos e instalações sujeitos à verificação de funcionamento e produtividade.</a:t>
            </a:r>
          </a:p>
          <a:p>
            <a:pPr>
              <a:buNone/>
            </a:pPr>
            <a:endParaRPr lang="pt-BR" sz="2400" b="0" dirty="0" smtClean="0">
              <a:latin typeface="Bookman Old Style" pitchFamily="18" charset="0"/>
            </a:endParaRPr>
          </a:p>
          <a:p>
            <a:r>
              <a:rPr lang="pt-BR" sz="2400" b="0" dirty="0" smtClean="0">
                <a:latin typeface="Bookman Old Style" pitchFamily="18" charset="0"/>
              </a:rPr>
              <a:t> Parágrafo único.  Nos casos deste artigo, o recebimento será feito mediante recibo.</a:t>
            </a:r>
          </a:p>
          <a:p>
            <a:endParaRPr lang="pt-BR" dirty="0"/>
          </a:p>
        </p:txBody>
      </p:sp>
    </p:spTree>
    <p:extLst>
      <p:ext uri="{BB962C8B-B14F-4D97-AF65-F5344CB8AC3E}">
        <p14:creationId xmlns:p14="http://schemas.microsoft.com/office/powerpoint/2010/main" val="41851544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solidFill>
                  <a:schemeClr val="tx1"/>
                </a:solidFill>
              </a:rPr>
              <a:t>Amostras, Testes, etc... </a:t>
            </a:r>
            <a:r>
              <a:rPr lang="pt-BR" dirty="0" smtClean="0"/>
              <a:t/>
            </a:r>
            <a:br>
              <a:rPr lang="pt-BR" dirty="0" smtClean="0"/>
            </a:br>
            <a:endParaRPr lang="pt-BR" dirty="0"/>
          </a:p>
        </p:txBody>
      </p:sp>
      <p:sp>
        <p:nvSpPr>
          <p:cNvPr id="3" name="Espaço Reservado para Conteúdo 2"/>
          <p:cNvSpPr>
            <a:spLocks noGrp="1"/>
          </p:cNvSpPr>
          <p:nvPr>
            <p:ph sz="quarter" idx="1"/>
          </p:nvPr>
        </p:nvSpPr>
        <p:spPr/>
        <p:txBody>
          <a:bodyPr>
            <a:normAutofit lnSpcReduction="10000"/>
          </a:bodyPr>
          <a:lstStyle/>
          <a:p>
            <a:pPr lvl="0"/>
            <a:endParaRPr lang="pt-BR" dirty="0" smtClean="0"/>
          </a:p>
          <a:p>
            <a:pPr lvl="0"/>
            <a:r>
              <a:rPr lang="pt-BR" sz="2400" b="0" dirty="0" smtClean="0">
                <a:latin typeface="Bookman Old Style" pitchFamily="18" charset="0"/>
              </a:rPr>
              <a:t>Art. 75  Salvo disposições em contrário constantes do edital, os ensaios, testes e demais provas exigidos por normas técnicas oficiais para a boa execução do objeto do contrato correm por conta do contratado.</a:t>
            </a:r>
          </a:p>
          <a:p>
            <a:pPr lvl="0"/>
            <a:endParaRPr lang="pt-BR" sz="2400" b="0" dirty="0" smtClean="0">
              <a:latin typeface="Bookman Old Style" pitchFamily="18" charset="0"/>
            </a:endParaRPr>
          </a:p>
          <a:p>
            <a:r>
              <a:rPr lang="pt-BR" sz="2400" b="0" dirty="0" smtClean="0">
                <a:latin typeface="Bookman Old Style" pitchFamily="18" charset="0"/>
              </a:rPr>
              <a:t>Devem-se devolver as Amostras apresentadas? </a:t>
            </a:r>
          </a:p>
          <a:p>
            <a:r>
              <a:rPr lang="pt-BR" sz="2400" b="0" dirty="0" smtClean="0">
                <a:latin typeface="Bookman Old Style" pitchFamily="18" charset="0"/>
              </a:rPr>
              <a:t>Elas podem fazer parte da entrega futura?</a:t>
            </a:r>
          </a:p>
          <a:p>
            <a:endParaRPr lang="pt-BR" dirty="0"/>
          </a:p>
        </p:txBody>
      </p:sp>
    </p:spTree>
    <p:extLst>
      <p:ext uri="{BB962C8B-B14F-4D97-AF65-F5344CB8AC3E}">
        <p14:creationId xmlns:p14="http://schemas.microsoft.com/office/powerpoint/2010/main" val="20820561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normAutofit/>
          </a:bodyPr>
          <a:lstStyle/>
          <a:p>
            <a:r>
              <a:rPr lang="pt-BR" sz="2400" b="0" dirty="0" smtClean="0">
                <a:latin typeface="Bookman Old Style" pitchFamily="18" charset="0"/>
              </a:rPr>
              <a:t>Rejeição do Objeto? </a:t>
            </a:r>
          </a:p>
          <a:p>
            <a:pPr>
              <a:buNone/>
            </a:pPr>
            <a:endParaRPr lang="pt-BR" sz="2400" b="0" dirty="0" smtClean="0">
              <a:latin typeface="Bookman Old Style" pitchFamily="18" charset="0"/>
            </a:endParaRPr>
          </a:p>
          <a:p>
            <a:pPr lvl="0"/>
            <a:r>
              <a:rPr lang="pt-BR" sz="2400" b="0" dirty="0" smtClean="0">
                <a:latin typeface="Bookman Old Style" pitchFamily="18" charset="0"/>
              </a:rPr>
              <a:t>Art. 76 - A Administração rejeitará, no todo ou em parte, obra, serviço ou fornecimento executado em desacordo com o contrato.</a:t>
            </a:r>
          </a:p>
          <a:p>
            <a:endParaRPr lang="pt-BR" sz="2400" b="0" dirty="0">
              <a:latin typeface="Bookman Old Style" pitchFamily="18" charset="0"/>
            </a:endParaRPr>
          </a:p>
        </p:txBody>
      </p:sp>
    </p:spTree>
    <p:extLst>
      <p:ext uri="{BB962C8B-B14F-4D97-AF65-F5344CB8AC3E}">
        <p14:creationId xmlns:p14="http://schemas.microsoft.com/office/powerpoint/2010/main" val="3928369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0"/>
            <a:ext cx="7467600" cy="1417638"/>
          </a:xfrm>
        </p:spPr>
        <p:txBody>
          <a:bodyPr>
            <a:normAutofit/>
          </a:bodyPr>
          <a:lstStyle/>
          <a:p>
            <a:r>
              <a:rPr lang="pt-BR" u="sng" dirty="0" smtClean="0">
                <a:solidFill>
                  <a:schemeClr val="tx1"/>
                </a:solidFill>
              </a:rPr>
              <a:t>VII - DA INEXECUÇÃO E DA RESCISÃO DOS CONTRATOS</a:t>
            </a:r>
            <a:r>
              <a:rPr lang="pt-BR" dirty="0" smtClean="0">
                <a:solidFill>
                  <a:schemeClr val="tx1"/>
                </a:solidFill>
              </a:rPr>
              <a:t/>
            </a:r>
            <a:br>
              <a:rPr lang="pt-BR" dirty="0" smtClean="0">
                <a:solidFill>
                  <a:schemeClr val="tx1"/>
                </a:solidFill>
              </a:rPr>
            </a:br>
            <a:endParaRPr lang="pt-BR" dirty="0">
              <a:solidFill>
                <a:schemeClr val="tx1"/>
              </a:solidFill>
            </a:endParaRPr>
          </a:p>
        </p:txBody>
      </p:sp>
      <p:sp>
        <p:nvSpPr>
          <p:cNvPr id="3" name="Espaço Reservado para Conteúdo 2"/>
          <p:cNvSpPr>
            <a:spLocks noGrp="1"/>
          </p:cNvSpPr>
          <p:nvPr>
            <p:ph sz="quarter" idx="1"/>
          </p:nvPr>
        </p:nvSpPr>
        <p:spPr/>
        <p:txBody>
          <a:bodyPr/>
          <a:lstStyle/>
          <a:p>
            <a:pPr lvl="0"/>
            <a:endParaRPr lang="pt-BR" dirty="0" smtClean="0"/>
          </a:p>
          <a:p>
            <a:pPr lvl="0"/>
            <a:endParaRPr lang="pt-BR" dirty="0" smtClean="0"/>
          </a:p>
          <a:p>
            <a:pPr lvl="0"/>
            <a:r>
              <a:rPr lang="pt-BR" sz="2400" b="0" dirty="0" smtClean="0">
                <a:latin typeface="Bookman Old Style" pitchFamily="18" charset="0"/>
              </a:rPr>
              <a:t>Art. 77.  A inexecução total ou parcial do contrato enseja a sua rescisão, com as consequências contratuais e as previstas em lei ou regulamento.</a:t>
            </a:r>
          </a:p>
          <a:p>
            <a:r>
              <a:rPr lang="pt-BR" sz="2400" b="0" dirty="0" smtClean="0">
                <a:latin typeface="Bookman Old Style" pitchFamily="18" charset="0"/>
              </a:rPr>
              <a:t> </a:t>
            </a:r>
          </a:p>
          <a:p>
            <a:endParaRPr lang="pt-BR" dirty="0"/>
          </a:p>
        </p:txBody>
      </p:sp>
    </p:spTree>
    <p:extLst>
      <p:ext uri="{BB962C8B-B14F-4D97-AF65-F5344CB8AC3E}">
        <p14:creationId xmlns:p14="http://schemas.microsoft.com/office/powerpoint/2010/main" val="154225957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lstStyle/>
          <a:p>
            <a:pPr lvl="0"/>
            <a:r>
              <a:rPr lang="pt-BR" sz="2400" b="0" dirty="0" smtClean="0">
                <a:latin typeface="Bookman Old Style" pitchFamily="18" charset="0"/>
              </a:rPr>
              <a:t>Art. 78.  Constituem motivo para rescisão do contrato:</a:t>
            </a:r>
          </a:p>
          <a:p>
            <a:pPr lvl="0"/>
            <a:endParaRPr lang="pt-BR" sz="2400" b="0" dirty="0" smtClean="0">
              <a:latin typeface="Bookman Old Style" pitchFamily="18" charset="0"/>
            </a:endParaRPr>
          </a:p>
          <a:p>
            <a:r>
              <a:rPr lang="pt-BR" sz="2400" b="0" dirty="0" smtClean="0">
                <a:latin typeface="Bookman Old Style" pitchFamily="18" charset="0"/>
              </a:rPr>
              <a:t>I - o não cumprimento de cláusulas contratuais, especificações, projetos ou prazos;</a:t>
            </a:r>
          </a:p>
          <a:p>
            <a:endParaRPr lang="pt-BR" sz="2400" b="0" dirty="0" smtClean="0">
              <a:latin typeface="Bookman Old Style" pitchFamily="18" charset="0"/>
            </a:endParaRPr>
          </a:p>
          <a:p>
            <a:r>
              <a:rPr lang="pt-BR" sz="2400" b="0" dirty="0" smtClean="0">
                <a:latin typeface="Bookman Old Style" pitchFamily="18" charset="0"/>
              </a:rPr>
              <a:t>II - o cumprimento irregular de cláusulas contratuais, especificações, projetos e prazos;</a:t>
            </a:r>
          </a:p>
          <a:p>
            <a:endParaRPr lang="pt-BR" dirty="0"/>
          </a:p>
        </p:txBody>
      </p:sp>
    </p:spTree>
    <p:extLst>
      <p:ext uri="{BB962C8B-B14F-4D97-AF65-F5344CB8AC3E}">
        <p14:creationId xmlns:p14="http://schemas.microsoft.com/office/powerpoint/2010/main" val="1201979844"/>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7170" name="Picture 2" descr="C:\Users\anton\Pictures\rec judicial sc.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116632"/>
            <a:ext cx="7632848" cy="6840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735285"/>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normAutofit fontScale="92500" lnSpcReduction="20000"/>
          </a:bodyPr>
          <a:lstStyle/>
          <a:p>
            <a:r>
              <a:rPr lang="pt-BR" sz="2400" b="0" dirty="0" smtClean="0">
                <a:latin typeface="Bookman Old Style" pitchFamily="18" charset="0"/>
              </a:rPr>
              <a:t>III - a lentidão do seu cumprimento, levando a Administração a comprovar a impossibilidade da conclusão da obra, do serviço ou do fornecimento, nos prazos estipulados;</a:t>
            </a:r>
          </a:p>
          <a:p>
            <a:endParaRPr lang="pt-BR" sz="2400" b="0" dirty="0" smtClean="0">
              <a:latin typeface="Bookman Old Style" pitchFamily="18" charset="0"/>
            </a:endParaRPr>
          </a:p>
          <a:p>
            <a:r>
              <a:rPr lang="pt-BR" sz="2400" b="0" dirty="0" smtClean="0">
                <a:latin typeface="Bookman Old Style" pitchFamily="18" charset="0"/>
              </a:rPr>
              <a:t>IV - o atraso injustificado no início da obra, serviço ou fornecimento;</a:t>
            </a:r>
          </a:p>
          <a:p>
            <a:endParaRPr lang="pt-BR" sz="2400" b="0" dirty="0" smtClean="0">
              <a:latin typeface="Bookman Old Style" pitchFamily="18" charset="0"/>
            </a:endParaRPr>
          </a:p>
          <a:p>
            <a:r>
              <a:rPr lang="pt-BR" sz="2400" b="0" dirty="0" smtClean="0">
                <a:latin typeface="Bookman Old Style" pitchFamily="18" charset="0"/>
              </a:rPr>
              <a:t>V - a paralisação da obra, do serviço ou do fornecimento, sem justa causa e prévia comunicação à Administração;</a:t>
            </a:r>
          </a:p>
          <a:p>
            <a:endParaRPr lang="pt-BR" dirty="0"/>
          </a:p>
        </p:txBody>
      </p:sp>
    </p:spTree>
    <p:extLst>
      <p:ext uri="{BB962C8B-B14F-4D97-AF65-F5344CB8AC3E}">
        <p14:creationId xmlns:p14="http://schemas.microsoft.com/office/powerpoint/2010/main" val="34531653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normAutofit fontScale="92500" lnSpcReduction="10000"/>
          </a:bodyPr>
          <a:lstStyle/>
          <a:p>
            <a:r>
              <a:rPr lang="pt-BR" sz="2400" b="0" dirty="0" smtClean="0">
                <a:latin typeface="Bookman Old Style" pitchFamily="18" charset="0"/>
              </a:rPr>
              <a:t>VI - a subcontratação total ou parcial do seu objeto, a associação do contratado com outrem, a cessão ou transferência, total ou parcial, bem como a fusão, cisão ou incorporação, não admitidas no edital e no contrato; </a:t>
            </a:r>
          </a:p>
          <a:p>
            <a:endParaRPr lang="pt-BR" sz="2400" b="0" dirty="0" smtClean="0">
              <a:latin typeface="Bookman Old Style" pitchFamily="18" charset="0"/>
            </a:endParaRPr>
          </a:p>
          <a:p>
            <a:r>
              <a:rPr lang="pt-BR" sz="2400" b="0" dirty="0" smtClean="0">
                <a:latin typeface="Bookman Old Style" pitchFamily="18" charset="0"/>
              </a:rPr>
              <a:t>VII - o desatendimento das determinações regulares da autoridade designada para acompanhar e fiscalizar a sua execução, assim como as de seus superiores;</a:t>
            </a:r>
          </a:p>
          <a:p>
            <a:endParaRPr lang="pt-BR" dirty="0"/>
          </a:p>
        </p:txBody>
      </p:sp>
    </p:spTree>
    <p:extLst>
      <p:ext uri="{BB962C8B-B14F-4D97-AF65-F5344CB8AC3E}">
        <p14:creationId xmlns:p14="http://schemas.microsoft.com/office/powerpoint/2010/main" val="357509601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lstStyle/>
          <a:p>
            <a:pPr>
              <a:buNone/>
            </a:pPr>
            <a:r>
              <a:rPr lang="pt-BR" dirty="0" smtClean="0"/>
              <a:t> </a:t>
            </a:r>
          </a:p>
          <a:p>
            <a:r>
              <a:rPr lang="pt-BR" sz="2400" b="0" dirty="0" smtClean="0">
                <a:latin typeface="Bookman Old Style" pitchFamily="18" charset="0"/>
              </a:rPr>
              <a:t>VIII - o cometimento reiterado de faltas na sua execução, anotadas na forma do § 1</a:t>
            </a:r>
            <a:r>
              <a:rPr lang="pt-BR" sz="2400" b="0" u="sng" dirty="0" smtClean="0">
                <a:latin typeface="Bookman Old Style" pitchFamily="18" charset="0"/>
              </a:rPr>
              <a:t>o</a:t>
            </a:r>
            <a:r>
              <a:rPr lang="pt-BR" sz="2400" b="0" dirty="0" smtClean="0">
                <a:latin typeface="Bookman Old Style" pitchFamily="18" charset="0"/>
              </a:rPr>
              <a:t> do art. 67 desta Lei;</a:t>
            </a:r>
          </a:p>
          <a:p>
            <a:pPr>
              <a:buNone/>
            </a:pPr>
            <a:endParaRPr lang="pt-BR" sz="2400" b="0" dirty="0" smtClean="0">
              <a:latin typeface="Bookman Old Style" pitchFamily="18" charset="0"/>
            </a:endParaRPr>
          </a:p>
          <a:p>
            <a:pPr>
              <a:buNone/>
            </a:pPr>
            <a:r>
              <a:rPr lang="pt-BR" sz="2400" b="0" dirty="0" smtClean="0">
                <a:latin typeface="Bookman Old Style" pitchFamily="18" charset="0"/>
              </a:rPr>
              <a:t>  (Art. 67 – A execução do contrato deverá ser acompanhada e fiscalizada por um representante da Administração......)</a:t>
            </a:r>
          </a:p>
          <a:p>
            <a:endParaRPr lang="pt-BR" dirty="0"/>
          </a:p>
        </p:txBody>
      </p:sp>
    </p:spTree>
    <p:extLst>
      <p:ext uri="{BB962C8B-B14F-4D97-AF65-F5344CB8AC3E}">
        <p14:creationId xmlns:p14="http://schemas.microsoft.com/office/powerpoint/2010/main" val="354154704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normAutofit lnSpcReduction="10000"/>
          </a:bodyPr>
          <a:lstStyle/>
          <a:p>
            <a:endParaRPr lang="pt-BR" dirty="0" smtClean="0"/>
          </a:p>
          <a:p>
            <a:r>
              <a:rPr lang="pt-BR" sz="2400" b="0" dirty="0" smtClean="0">
                <a:latin typeface="Bookman Old Style" pitchFamily="18" charset="0"/>
              </a:rPr>
              <a:t>IX - a decretação de falência ou a instauração de insolvência civil;</a:t>
            </a:r>
          </a:p>
          <a:p>
            <a:r>
              <a:rPr lang="pt-BR" sz="2400" b="0" dirty="0" smtClean="0">
                <a:latin typeface="Bookman Old Style" pitchFamily="18" charset="0"/>
              </a:rPr>
              <a:t>X - a dissolução da sociedade ou o falecimento do contratado;</a:t>
            </a:r>
          </a:p>
          <a:p>
            <a:endParaRPr lang="pt-BR" sz="2400" b="0" dirty="0" smtClean="0">
              <a:latin typeface="Bookman Old Style" pitchFamily="18" charset="0"/>
            </a:endParaRPr>
          </a:p>
          <a:p>
            <a:r>
              <a:rPr lang="pt-BR" sz="2400" b="0" dirty="0" smtClean="0">
                <a:latin typeface="Bookman Old Style" pitchFamily="18" charset="0"/>
              </a:rPr>
              <a:t>XI - a alteração social ou a modificação da finalidade ou da estrutura da empresa, que prejudique a execução do contrato; </a:t>
            </a:r>
          </a:p>
          <a:p>
            <a:endParaRPr lang="pt-BR" sz="2400" b="0" dirty="0">
              <a:latin typeface="Bookman Old Style" pitchFamily="18" charset="0"/>
            </a:endParaRPr>
          </a:p>
        </p:txBody>
      </p:sp>
    </p:spTree>
    <p:extLst>
      <p:ext uri="{BB962C8B-B14F-4D97-AF65-F5344CB8AC3E}">
        <p14:creationId xmlns:p14="http://schemas.microsoft.com/office/powerpoint/2010/main" val="42065076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noAutofit/>
          </a:bodyPr>
          <a:lstStyle/>
          <a:p>
            <a:r>
              <a:rPr lang="pt-BR" sz="2400" b="0" dirty="0" smtClean="0">
                <a:latin typeface="Bookman Old Style" pitchFamily="18" charset="0"/>
              </a:rPr>
              <a:t>XII - razões de interesse público, de alta relevância e amplo conhecimento, justificadas e determinadas pela máxima autoridade da esfera administrativa.......;</a:t>
            </a:r>
          </a:p>
          <a:p>
            <a:endParaRPr lang="pt-BR" sz="2400" b="0" dirty="0" smtClean="0">
              <a:latin typeface="Bookman Old Style" pitchFamily="18" charset="0"/>
            </a:endParaRPr>
          </a:p>
          <a:p>
            <a:r>
              <a:rPr lang="pt-BR" sz="2400" b="0" dirty="0" smtClean="0">
                <a:latin typeface="Bookman Old Style" pitchFamily="18" charset="0"/>
              </a:rPr>
              <a:t>XIII - a supressão, por parte da Administração, de obras, serviços ou compras, acarretando modificação do valor inicial do contrato além do limite permitido no § 1</a:t>
            </a:r>
            <a:r>
              <a:rPr lang="pt-BR" sz="2400" b="0" u="sng" dirty="0" smtClean="0">
                <a:latin typeface="Bookman Old Style" pitchFamily="18" charset="0"/>
              </a:rPr>
              <a:t>o</a:t>
            </a:r>
            <a:r>
              <a:rPr lang="pt-BR" sz="2400" b="0" dirty="0" smtClean="0">
                <a:latin typeface="Bookman Old Style" pitchFamily="18" charset="0"/>
              </a:rPr>
              <a:t> do art. 65 desta Lei; (25%). </a:t>
            </a:r>
          </a:p>
          <a:p>
            <a:endParaRPr lang="pt-BR" sz="2400" b="0" dirty="0">
              <a:latin typeface="Bookman Old Style" pitchFamily="18" charset="0"/>
            </a:endParaRPr>
          </a:p>
        </p:txBody>
      </p:sp>
    </p:spTree>
    <p:extLst>
      <p:ext uri="{BB962C8B-B14F-4D97-AF65-F5344CB8AC3E}">
        <p14:creationId xmlns:p14="http://schemas.microsoft.com/office/powerpoint/2010/main" val="31263976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lstStyle/>
          <a:p>
            <a:r>
              <a:rPr lang="pt-BR" sz="2400" b="0" dirty="0" smtClean="0">
                <a:latin typeface="Bookman Old Style" pitchFamily="18" charset="0"/>
              </a:rPr>
              <a:t>XIV - a suspensão de sua execução, por ordem escrita da Administração, por prazo superior a 120 (cento e vinte) dias, salvo em caso de calamidade pública, grave perturbação da ordem interna ou guerra,..............., assegurado ao contratado o direito de optar pela suspensão do cumprimento das obrigações assumidas até que seja normalizada a situação;</a:t>
            </a:r>
          </a:p>
          <a:p>
            <a:endParaRPr lang="pt-BR" dirty="0"/>
          </a:p>
        </p:txBody>
      </p:sp>
    </p:spTree>
    <p:extLst>
      <p:ext uri="{BB962C8B-B14F-4D97-AF65-F5344CB8AC3E}">
        <p14:creationId xmlns:p14="http://schemas.microsoft.com/office/powerpoint/2010/main" val="140724081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Atraso no pagamento</a:t>
            </a:r>
            <a:endParaRPr lang="pt-BR" dirty="0"/>
          </a:p>
        </p:txBody>
      </p:sp>
      <p:sp>
        <p:nvSpPr>
          <p:cNvPr id="3" name="Espaço Reservado para Conteúdo 2"/>
          <p:cNvSpPr>
            <a:spLocks noGrp="1"/>
          </p:cNvSpPr>
          <p:nvPr>
            <p:ph sz="quarter" idx="1"/>
          </p:nvPr>
        </p:nvSpPr>
        <p:spPr/>
        <p:txBody>
          <a:bodyPr>
            <a:normAutofit fontScale="92500"/>
          </a:bodyPr>
          <a:lstStyle/>
          <a:p>
            <a:pPr>
              <a:buNone/>
            </a:pPr>
            <a:r>
              <a:rPr lang="pt-BR" dirty="0" smtClean="0"/>
              <a:t> </a:t>
            </a:r>
          </a:p>
          <a:p>
            <a:r>
              <a:rPr lang="pt-BR" sz="2400" b="0" dirty="0" smtClean="0">
                <a:latin typeface="Bookman Old Style" pitchFamily="18" charset="0"/>
              </a:rPr>
              <a:t>XV - </a:t>
            </a:r>
            <a:r>
              <a:rPr lang="pt-BR" sz="2400" dirty="0" smtClean="0">
                <a:latin typeface="Bookman Old Style" pitchFamily="18" charset="0"/>
              </a:rPr>
              <a:t>o atraso superior a 90 (noventa) dias</a:t>
            </a:r>
            <a:r>
              <a:rPr lang="pt-BR" sz="2400" b="0" dirty="0" smtClean="0">
                <a:latin typeface="Bookman Old Style" pitchFamily="18" charset="0"/>
              </a:rPr>
              <a:t> dos pagamentos devidos pela Administração decorrentes de obras, serviços ou fornecimento, ou parcelas destes, já recebidos ou executados, salvo em caso de calamidade pública, grave perturbação da ordem interna ou guerra, assegurado ao contratado </a:t>
            </a:r>
            <a:r>
              <a:rPr lang="pt-BR" sz="2400" u="sng" dirty="0" smtClean="0">
                <a:latin typeface="Bookman Old Style" pitchFamily="18" charset="0"/>
              </a:rPr>
              <a:t>o direito de optar pela suspensão do cumprimento de suas obrigações </a:t>
            </a:r>
            <a:r>
              <a:rPr lang="pt-BR" sz="2400" b="0" dirty="0" smtClean="0">
                <a:latin typeface="Bookman Old Style" pitchFamily="18" charset="0"/>
              </a:rPr>
              <a:t>até que seja normalizada a situação;</a:t>
            </a:r>
          </a:p>
          <a:p>
            <a:endParaRPr lang="pt-BR" sz="2400" b="0" dirty="0">
              <a:latin typeface="Bookman Old Style" pitchFamily="18" charset="0"/>
            </a:endParaRPr>
          </a:p>
        </p:txBody>
      </p:sp>
    </p:spTree>
    <p:extLst>
      <p:ext uri="{BB962C8B-B14F-4D97-AF65-F5344CB8AC3E}">
        <p14:creationId xmlns:p14="http://schemas.microsoft.com/office/powerpoint/2010/main" val="41344817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lstStyle/>
          <a:p>
            <a:endParaRPr lang="pt-BR" dirty="0" smtClean="0"/>
          </a:p>
          <a:p>
            <a:r>
              <a:rPr lang="pt-BR" sz="2400" b="0" dirty="0" smtClean="0">
                <a:latin typeface="Bookman Old Style" pitchFamily="18" charset="0"/>
              </a:rPr>
              <a:t>XVI - a não liberação, por parte da Administração, de área, local ou objeto para execução de obra, serviço ou fornecimento, nos prazos contratuais, bem como das fontes de materiais naturais especificadas no projeto;</a:t>
            </a:r>
          </a:p>
          <a:p>
            <a:endParaRPr lang="pt-BR" dirty="0"/>
          </a:p>
        </p:txBody>
      </p:sp>
    </p:spTree>
    <p:extLst>
      <p:ext uri="{BB962C8B-B14F-4D97-AF65-F5344CB8AC3E}">
        <p14:creationId xmlns:p14="http://schemas.microsoft.com/office/powerpoint/2010/main" val="40266010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lstStyle/>
          <a:p>
            <a:r>
              <a:rPr lang="pt-BR" sz="2400" b="0" dirty="0" smtClean="0">
                <a:latin typeface="Bookman Old Style" pitchFamily="18" charset="0"/>
              </a:rPr>
              <a:t>XVII - a ocorrência de caso fortuito ou de força maior, regularmente comprovada, impeditiva da execução do contrato.</a:t>
            </a:r>
          </a:p>
          <a:p>
            <a:pPr>
              <a:buNone/>
            </a:pPr>
            <a:endParaRPr lang="pt-BR" sz="2400" b="0" dirty="0" smtClean="0">
              <a:latin typeface="Bookman Old Style" pitchFamily="18" charset="0"/>
            </a:endParaRPr>
          </a:p>
          <a:p>
            <a:r>
              <a:rPr lang="pt-BR" sz="2400" b="0" dirty="0" smtClean="0">
                <a:latin typeface="Bookman Old Style" pitchFamily="18" charset="0"/>
              </a:rPr>
              <a:t>Parágrafo único.  Os casos de rescisão contratual serão formalmente motivados nos autos do processo, assegurado o contraditório e a ampla defesa.</a:t>
            </a:r>
          </a:p>
          <a:p>
            <a:endParaRPr lang="pt-BR" dirty="0"/>
          </a:p>
        </p:txBody>
      </p:sp>
    </p:spTree>
    <p:extLst>
      <p:ext uri="{BB962C8B-B14F-4D97-AF65-F5344CB8AC3E}">
        <p14:creationId xmlns:p14="http://schemas.microsoft.com/office/powerpoint/2010/main" val="245317699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lstStyle/>
          <a:p>
            <a:r>
              <a:rPr lang="pt-BR" sz="2400" b="0" dirty="0" smtClean="0">
                <a:latin typeface="Bookman Old Style" pitchFamily="18" charset="0"/>
              </a:rPr>
              <a:t>XVIII – descumprimento do disposto no inciso V do art. 27, sem prejuízo das sanções penais cabíveis. </a:t>
            </a:r>
          </a:p>
          <a:p>
            <a:pPr>
              <a:buNone/>
            </a:pPr>
            <a:endParaRPr lang="pt-BR" sz="2400" b="0" dirty="0" smtClean="0">
              <a:latin typeface="Bookman Old Style" pitchFamily="18" charset="0"/>
            </a:endParaRPr>
          </a:p>
          <a:p>
            <a:pPr lvl="0"/>
            <a:r>
              <a:rPr lang="pt-BR" sz="2400" b="0" dirty="0" smtClean="0">
                <a:latin typeface="Bookman Old Style" pitchFamily="18" charset="0"/>
              </a:rPr>
              <a:t>Art. 27 – Inc. V – Cumprimento do disposto no inc. XXXIII do art. 7º da CF. (NÃO CONTRATA MENORES.....)</a:t>
            </a:r>
          </a:p>
          <a:p>
            <a:endParaRPr lang="pt-BR" dirty="0"/>
          </a:p>
        </p:txBody>
      </p:sp>
    </p:spTree>
    <p:extLst>
      <p:ext uri="{BB962C8B-B14F-4D97-AF65-F5344CB8AC3E}">
        <p14:creationId xmlns:p14="http://schemas.microsoft.com/office/powerpoint/2010/main" val="370275729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8194" name="Picture 2" descr="C:\Users\anton\Pictures\catão-CNPJ.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332656"/>
            <a:ext cx="8496944" cy="6192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2685956"/>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solidFill>
                  <a:schemeClr val="tx1"/>
                </a:solidFill>
              </a:rPr>
              <a:t>RESCISÃO DO CONTRATO</a:t>
            </a:r>
            <a:endParaRPr lang="pt-BR" dirty="0">
              <a:solidFill>
                <a:schemeClr val="tx1"/>
              </a:solidFill>
            </a:endParaRPr>
          </a:p>
        </p:txBody>
      </p:sp>
      <p:sp>
        <p:nvSpPr>
          <p:cNvPr id="3" name="Espaço Reservado para Conteúdo 2"/>
          <p:cNvSpPr>
            <a:spLocks noGrp="1"/>
          </p:cNvSpPr>
          <p:nvPr>
            <p:ph sz="quarter" idx="1"/>
          </p:nvPr>
        </p:nvSpPr>
        <p:spPr/>
        <p:txBody>
          <a:bodyPr>
            <a:noAutofit/>
          </a:bodyPr>
          <a:lstStyle/>
          <a:p>
            <a:pPr lvl="0"/>
            <a:r>
              <a:rPr lang="pt-BR" sz="2400" b="0" dirty="0" smtClean="0">
                <a:latin typeface="Bookman Old Style" pitchFamily="18" charset="0"/>
              </a:rPr>
              <a:t>Art. 79.  A RESCISÃO DO CONTRATO PODERÁ SER:</a:t>
            </a:r>
          </a:p>
          <a:p>
            <a:pPr lvl="0"/>
            <a:endParaRPr lang="pt-BR" sz="2400" b="0" dirty="0" smtClean="0">
              <a:latin typeface="Bookman Old Style" pitchFamily="18" charset="0"/>
            </a:endParaRPr>
          </a:p>
          <a:p>
            <a:r>
              <a:rPr lang="pt-BR" sz="2400" b="0" dirty="0" smtClean="0">
                <a:latin typeface="Bookman Old Style" pitchFamily="18" charset="0"/>
              </a:rPr>
              <a:t>I - determinada por ato unilateral e escrito da Administração, nos casos enumerados nos incisos I a XII e XVII do artigo anterior;</a:t>
            </a:r>
          </a:p>
          <a:p>
            <a:endParaRPr lang="pt-BR" sz="2400" b="0" dirty="0" smtClean="0">
              <a:latin typeface="Bookman Old Style" pitchFamily="18" charset="0"/>
            </a:endParaRPr>
          </a:p>
          <a:p>
            <a:r>
              <a:rPr lang="pt-BR" sz="2400" b="0" dirty="0" smtClean="0">
                <a:latin typeface="Bookman Old Style" pitchFamily="18" charset="0"/>
              </a:rPr>
              <a:t>II - amigável, por acordo entre as partes, reduzida a termo no processo da licitação, desde que haja conveniência para a Administração;</a:t>
            </a:r>
            <a:endParaRPr lang="pt-BR" sz="2400" b="0" dirty="0">
              <a:latin typeface="Bookman Old Style" pitchFamily="18" charset="0"/>
            </a:endParaRPr>
          </a:p>
        </p:txBody>
      </p:sp>
    </p:spTree>
    <p:extLst>
      <p:ext uri="{BB962C8B-B14F-4D97-AF65-F5344CB8AC3E}">
        <p14:creationId xmlns:p14="http://schemas.microsoft.com/office/powerpoint/2010/main" val="5704693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lstStyle/>
          <a:p>
            <a:endParaRPr lang="pt-BR" dirty="0" smtClean="0"/>
          </a:p>
          <a:p>
            <a:r>
              <a:rPr lang="pt-BR" sz="2400" b="0" dirty="0" smtClean="0">
                <a:latin typeface="Bookman Old Style" pitchFamily="18" charset="0"/>
              </a:rPr>
              <a:t>III - judicial, nos termos da legislação;</a:t>
            </a:r>
          </a:p>
          <a:p>
            <a:endParaRPr lang="pt-BR" sz="2400" b="0" dirty="0" smtClean="0">
              <a:latin typeface="Bookman Old Style" pitchFamily="18" charset="0"/>
            </a:endParaRPr>
          </a:p>
          <a:p>
            <a:r>
              <a:rPr lang="pt-BR" sz="2400" b="0" dirty="0" smtClean="0">
                <a:latin typeface="Bookman Old Style" pitchFamily="18" charset="0"/>
              </a:rPr>
              <a:t>§ 1</a:t>
            </a:r>
            <a:r>
              <a:rPr lang="pt-BR" sz="2400" b="0" u="sng" dirty="0" smtClean="0">
                <a:latin typeface="Bookman Old Style" pitchFamily="18" charset="0"/>
              </a:rPr>
              <a:t>o</a:t>
            </a:r>
            <a:r>
              <a:rPr lang="pt-BR" sz="2400" b="0" dirty="0" smtClean="0">
                <a:latin typeface="Bookman Old Style" pitchFamily="18" charset="0"/>
              </a:rPr>
              <a:t>  A rescisão administrativa ou amigável deverá ser precedida de autorização escrita e fundamentada da autoridade competente.</a:t>
            </a:r>
          </a:p>
          <a:p>
            <a:endParaRPr lang="pt-BR" sz="2400" b="0" dirty="0">
              <a:latin typeface="Bookman Old Style" pitchFamily="18" charset="0"/>
            </a:endParaRPr>
          </a:p>
        </p:txBody>
      </p:sp>
    </p:spTree>
    <p:extLst>
      <p:ext uri="{BB962C8B-B14F-4D97-AF65-F5344CB8AC3E}">
        <p14:creationId xmlns:p14="http://schemas.microsoft.com/office/powerpoint/2010/main" val="334984535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noAutofit/>
          </a:bodyPr>
          <a:lstStyle/>
          <a:p>
            <a:r>
              <a:rPr lang="pt-BR" sz="2400" b="0" dirty="0" smtClean="0">
                <a:latin typeface="Bookman Old Style" pitchFamily="18" charset="0"/>
              </a:rPr>
              <a:t>§ 2</a:t>
            </a:r>
            <a:r>
              <a:rPr lang="pt-BR" sz="2400" b="0" u="sng" dirty="0" smtClean="0">
                <a:latin typeface="Bookman Old Style" pitchFamily="18" charset="0"/>
              </a:rPr>
              <a:t>o</a:t>
            </a:r>
            <a:r>
              <a:rPr lang="pt-BR" sz="2400" b="0" dirty="0" smtClean="0">
                <a:latin typeface="Bookman Old Style" pitchFamily="18" charset="0"/>
              </a:rPr>
              <a:t>  Quando a rescisão ocorrer com base nos incisos XII a XVII do artigo anterior, sem que haja culpa do contratado, será este ressarcido dos prejuízos regularmente comprovados que houver sofrido, tendo ainda direito a:</a:t>
            </a:r>
          </a:p>
          <a:p>
            <a:endParaRPr lang="pt-BR" sz="2400" b="0" dirty="0" smtClean="0">
              <a:latin typeface="Bookman Old Style" pitchFamily="18" charset="0"/>
            </a:endParaRPr>
          </a:p>
          <a:p>
            <a:r>
              <a:rPr lang="pt-BR" sz="2400" b="0" dirty="0" smtClean="0">
                <a:latin typeface="Bookman Old Style" pitchFamily="18" charset="0"/>
              </a:rPr>
              <a:t>I - devolução de garantia;</a:t>
            </a:r>
          </a:p>
          <a:p>
            <a:endParaRPr lang="pt-BR" sz="2400" b="0" dirty="0" smtClean="0">
              <a:latin typeface="Bookman Old Style" pitchFamily="18" charset="0"/>
            </a:endParaRPr>
          </a:p>
          <a:p>
            <a:r>
              <a:rPr lang="pt-BR" sz="2400" b="0" dirty="0" smtClean="0">
                <a:latin typeface="Bookman Old Style" pitchFamily="18" charset="0"/>
              </a:rPr>
              <a:t>II - pagamentos devidos pela execução do contrato até a data da rescisão; (e nos casos de irregularidade na documentação?)</a:t>
            </a:r>
          </a:p>
          <a:p>
            <a:endParaRPr lang="pt-BR" sz="2400" b="0" dirty="0">
              <a:latin typeface="Bookman Old Style" pitchFamily="18" charset="0"/>
            </a:endParaRPr>
          </a:p>
        </p:txBody>
      </p:sp>
    </p:spTree>
    <p:extLst>
      <p:ext uri="{BB962C8B-B14F-4D97-AF65-F5344CB8AC3E}">
        <p14:creationId xmlns:p14="http://schemas.microsoft.com/office/powerpoint/2010/main" val="264006627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lstStyle/>
          <a:p>
            <a:endParaRPr lang="pt-BR" dirty="0" smtClean="0"/>
          </a:p>
          <a:p>
            <a:r>
              <a:rPr lang="pt-BR" sz="2400" b="0" dirty="0" smtClean="0">
                <a:latin typeface="Bookman Old Style" pitchFamily="18" charset="0"/>
              </a:rPr>
              <a:t>III - pagamento do custo da desmobilização.</a:t>
            </a:r>
          </a:p>
          <a:p>
            <a:pPr>
              <a:buNone/>
            </a:pPr>
            <a:r>
              <a:rPr lang="pt-BR" sz="2400" b="0" dirty="0" smtClean="0">
                <a:latin typeface="Bookman Old Style" pitchFamily="18" charset="0"/>
              </a:rPr>
              <a:t> </a:t>
            </a:r>
          </a:p>
          <a:p>
            <a:r>
              <a:rPr lang="pt-BR" sz="2400" b="0" dirty="0" smtClean="0">
                <a:latin typeface="Bookman Old Style" pitchFamily="18" charset="0"/>
              </a:rPr>
              <a:t>§ 5</a:t>
            </a:r>
            <a:r>
              <a:rPr lang="pt-BR" sz="2400" b="0" u="sng" dirty="0" smtClean="0">
                <a:latin typeface="Bookman Old Style" pitchFamily="18" charset="0"/>
              </a:rPr>
              <a:t>o</a:t>
            </a:r>
            <a:r>
              <a:rPr lang="pt-BR" sz="2400" b="0" dirty="0" smtClean="0">
                <a:latin typeface="Bookman Old Style" pitchFamily="18" charset="0"/>
              </a:rPr>
              <a:t> Ocorrendo impedimento, paralisação ou sustação do contrato, o cronograma de execução será prorrogado automaticamente por igual tempo.</a:t>
            </a:r>
          </a:p>
          <a:p>
            <a:endParaRPr lang="pt-BR" dirty="0"/>
          </a:p>
        </p:txBody>
      </p:sp>
    </p:spTree>
    <p:extLst>
      <p:ext uri="{BB962C8B-B14F-4D97-AF65-F5344CB8AC3E}">
        <p14:creationId xmlns:p14="http://schemas.microsoft.com/office/powerpoint/2010/main" val="14270700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normAutofit fontScale="92500" lnSpcReduction="10000"/>
          </a:bodyPr>
          <a:lstStyle/>
          <a:p>
            <a:pPr lvl="0"/>
            <a:endParaRPr lang="pt-BR" dirty="0" smtClean="0"/>
          </a:p>
          <a:p>
            <a:pPr lvl="0"/>
            <a:r>
              <a:rPr lang="pt-BR" sz="2400" b="0" dirty="0" smtClean="0">
                <a:latin typeface="Bookman Old Style" pitchFamily="18" charset="0"/>
              </a:rPr>
              <a:t>Art. 80.  A rescisão de que trata o inciso I do artigo anterior acarreta as seguintes consequências, sem prejuízo das sanções previstas nesta Lei: (irregularidades na execução do Contrato por culpa da Contratada)</a:t>
            </a:r>
          </a:p>
          <a:p>
            <a:pPr lvl="0">
              <a:buNone/>
            </a:pPr>
            <a:endParaRPr lang="pt-BR" sz="2400" b="0" dirty="0" smtClean="0">
              <a:latin typeface="Bookman Old Style" pitchFamily="18" charset="0"/>
            </a:endParaRPr>
          </a:p>
          <a:p>
            <a:r>
              <a:rPr lang="pt-BR" sz="2400" b="0" dirty="0" smtClean="0">
                <a:latin typeface="Bookman Old Style" pitchFamily="18" charset="0"/>
              </a:rPr>
              <a:t> I - assunção imediata do objeto do contrato, no estado e local em que se encontrar, por ato próprio da      Administração;</a:t>
            </a:r>
          </a:p>
          <a:p>
            <a:endParaRPr lang="pt-BR" dirty="0"/>
          </a:p>
        </p:txBody>
      </p:sp>
    </p:spTree>
    <p:extLst>
      <p:ext uri="{BB962C8B-B14F-4D97-AF65-F5344CB8AC3E}">
        <p14:creationId xmlns:p14="http://schemas.microsoft.com/office/powerpoint/2010/main" val="402421060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normAutofit fontScale="92500" lnSpcReduction="10000"/>
          </a:bodyPr>
          <a:lstStyle/>
          <a:p>
            <a:r>
              <a:rPr lang="pt-BR" dirty="0" smtClean="0"/>
              <a:t> </a:t>
            </a:r>
            <a:r>
              <a:rPr lang="pt-BR" sz="2400" b="0" dirty="0" smtClean="0">
                <a:latin typeface="Bookman Old Style" pitchFamily="18" charset="0"/>
              </a:rPr>
              <a:t>II - ocupação e utilização do local, instalações, equipamentos, material e pessoal empregados na execução do contrato, necessários à sua continuidade, na forma do inciso V do art. 58 desta Lei; (nos casos de serviços essenciais, ocupar bens móveis, imóveis.....</a:t>
            </a:r>
          </a:p>
          <a:p>
            <a:endParaRPr lang="pt-BR" sz="2400" b="0" dirty="0" smtClean="0">
              <a:latin typeface="Bookman Old Style" pitchFamily="18" charset="0"/>
            </a:endParaRPr>
          </a:p>
          <a:p>
            <a:r>
              <a:rPr lang="pt-BR" sz="2400" b="0" dirty="0" smtClean="0">
                <a:latin typeface="Bookman Old Style" pitchFamily="18" charset="0"/>
              </a:rPr>
              <a:t>III - execução da garantia contratual, para ressarcimento da Administração, e dos valores das multas e indenizações a ela devidos;   </a:t>
            </a:r>
            <a:r>
              <a:rPr lang="pt-BR" dirty="0" smtClean="0"/>
              <a:t>    </a:t>
            </a:r>
          </a:p>
          <a:p>
            <a:endParaRPr lang="pt-BR" dirty="0"/>
          </a:p>
        </p:txBody>
      </p:sp>
    </p:spTree>
    <p:extLst>
      <p:ext uri="{BB962C8B-B14F-4D97-AF65-F5344CB8AC3E}">
        <p14:creationId xmlns:p14="http://schemas.microsoft.com/office/powerpoint/2010/main" val="48854977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normAutofit fontScale="92500"/>
          </a:bodyPr>
          <a:lstStyle/>
          <a:p>
            <a:r>
              <a:rPr lang="pt-BR" sz="2400" b="0" dirty="0" smtClean="0">
                <a:latin typeface="Bookman Old Style" pitchFamily="18" charset="0"/>
              </a:rPr>
              <a:t>IV - retenção dos créditos decorrentes do contrato até o limite dos prejuízos causados à Administração.</a:t>
            </a:r>
          </a:p>
          <a:p>
            <a:endParaRPr lang="pt-BR" sz="2400" b="0" dirty="0" smtClean="0">
              <a:latin typeface="Bookman Old Style" pitchFamily="18" charset="0"/>
            </a:endParaRPr>
          </a:p>
          <a:p>
            <a:r>
              <a:rPr lang="pt-BR" sz="2400" b="0" dirty="0" smtClean="0">
                <a:latin typeface="Bookman Old Style" pitchFamily="18" charset="0"/>
              </a:rPr>
              <a:t> § 1</a:t>
            </a:r>
            <a:r>
              <a:rPr lang="pt-BR" sz="2400" b="0" u="sng" dirty="0" smtClean="0">
                <a:latin typeface="Bookman Old Style" pitchFamily="18" charset="0"/>
              </a:rPr>
              <a:t>o</a:t>
            </a:r>
            <a:r>
              <a:rPr lang="pt-BR" sz="2400" b="0" dirty="0" smtClean="0">
                <a:latin typeface="Bookman Old Style" pitchFamily="18" charset="0"/>
              </a:rPr>
              <a:t>  A aplicação das medidas previstas nos incisos I e II deste artigo fica a critério da Administração, que poderá dar continuidade à obra ou ao serviço por execução direta ou indireta. (Tomada do objeto no estado que se encontra e ocupação do local);</a:t>
            </a:r>
          </a:p>
          <a:p>
            <a:endParaRPr lang="pt-BR" dirty="0"/>
          </a:p>
        </p:txBody>
      </p:sp>
    </p:spTree>
    <p:extLst>
      <p:ext uri="{BB962C8B-B14F-4D97-AF65-F5344CB8AC3E}">
        <p14:creationId xmlns:p14="http://schemas.microsoft.com/office/powerpoint/2010/main" val="3688128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lstStyle/>
          <a:p>
            <a:r>
              <a:rPr lang="pt-BR" b="0" dirty="0" smtClean="0">
                <a:latin typeface="Bookman Old Style" pitchFamily="18" charset="0"/>
              </a:rPr>
              <a:t>§ 2</a:t>
            </a:r>
            <a:r>
              <a:rPr lang="pt-BR" b="0" u="sng" dirty="0" smtClean="0">
                <a:latin typeface="Bookman Old Style" pitchFamily="18" charset="0"/>
              </a:rPr>
              <a:t>o</a:t>
            </a:r>
            <a:r>
              <a:rPr lang="pt-BR" b="0" dirty="0" smtClean="0">
                <a:latin typeface="Bookman Old Style" pitchFamily="18" charset="0"/>
              </a:rPr>
              <a:t>  É permitido à Administração, no caso de concordata do contratado, manter o contrato, podendo assumir o controle de determinadas atividades de serviços essenciais.</a:t>
            </a:r>
          </a:p>
          <a:p>
            <a:pPr>
              <a:buNone/>
            </a:pPr>
            <a:endParaRPr lang="pt-BR" b="0" dirty="0" smtClean="0">
              <a:latin typeface="Bookman Old Style" pitchFamily="18" charset="0"/>
            </a:endParaRPr>
          </a:p>
          <a:p>
            <a:r>
              <a:rPr lang="pt-BR" b="0" dirty="0" smtClean="0">
                <a:latin typeface="Bookman Old Style" pitchFamily="18" charset="0"/>
              </a:rPr>
              <a:t>§ 3</a:t>
            </a:r>
            <a:r>
              <a:rPr lang="pt-BR" b="0" u="sng" dirty="0" smtClean="0">
                <a:latin typeface="Bookman Old Style" pitchFamily="18" charset="0"/>
              </a:rPr>
              <a:t>o</a:t>
            </a:r>
            <a:r>
              <a:rPr lang="pt-BR" b="0" dirty="0" smtClean="0">
                <a:latin typeface="Bookman Old Style" pitchFamily="18" charset="0"/>
              </a:rPr>
              <a:t>  Na hipótese do inciso II deste artigo, o ato deverá ser precedido de autorização expressa do Ministro de Estado competente, ou Secretário Estadual ou Municipal, conforme o caso. (ocupação do local)</a:t>
            </a:r>
          </a:p>
          <a:p>
            <a:endParaRPr lang="pt-BR" b="0" dirty="0">
              <a:latin typeface="Bookman Old Style" pitchFamily="18" charset="0"/>
            </a:endParaRPr>
          </a:p>
        </p:txBody>
      </p:sp>
    </p:spTree>
    <p:extLst>
      <p:ext uri="{BB962C8B-B14F-4D97-AF65-F5344CB8AC3E}">
        <p14:creationId xmlns:p14="http://schemas.microsoft.com/office/powerpoint/2010/main" val="122974340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lstStyle/>
          <a:p>
            <a:endParaRPr lang="pt-BR" dirty="0" smtClean="0"/>
          </a:p>
          <a:p>
            <a:r>
              <a:rPr lang="pt-BR" sz="2400" b="0" dirty="0" smtClean="0">
                <a:latin typeface="Bookman Old Style" pitchFamily="18" charset="0"/>
              </a:rPr>
              <a:t>§ 4</a:t>
            </a:r>
            <a:r>
              <a:rPr lang="pt-BR" sz="2400" b="0" u="sng" dirty="0" smtClean="0">
                <a:latin typeface="Bookman Old Style" pitchFamily="18" charset="0"/>
              </a:rPr>
              <a:t>o</a:t>
            </a:r>
            <a:r>
              <a:rPr lang="pt-BR" sz="2400" b="0" dirty="0" smtClean="0">
                <a:latin typeface="Bookman Old Style" pitchFamily="18" charset="0"/>
              </a:rPr>
              <a:t>  A rescisão de que trata o inciso IV do artigo anterior permite à Administração, a seu critério, aplicar a medida prevista no inciso I deste artigo. (Inc. IV retenção dos créditos; Inc. I tomada imediata do objeto)</a:t>
            </a:r>
          </a:p>
          <a:p>
            <a:pPr>
              <a:buNone/>
            </a:pPr>
            <a:r>
              <a:rPr lang="pt-BR" sz="2400" b="0" dirty="0" smtClean="0">
                <a:latin typeface="Bookman Old Style" pitchFamily="18" charset="0"/>
              </a:rPr>
              <a:t> </a:t>
            </a:r>
          </a:p>
          <a:p>
            <a:endParaRPr lang="pt-BR" dirty="0"/>
          </a:p>
        </p:txBody>
      </p:sp>
    </p:spTree>
    <p:extLst>
      <p:ext uri="{BB962C8B-B14F-4D97-AF65-F5344CB8AC3E}">
        <p14:creationId xmlns:p14="http://schemas.microsoft.com/office/powerpoint/2010/main" val="19156888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u="sng" dirty="0" smtClean="0">
                <a:solidFill>
                  <a:schemeClr val="tx1"/>
                </a:solidFill>
              </a:rPr>
              <a:t>VIII – SANÇÕES ADMINISTRATIVAS</a:t>
            </a:r>
            <a:r>
              <a:rPr lang="pt-BR" dirty="0" smtClean="0"/>
              <a:t/>
            </a:r>
            <a:br>
              <a:rPr lang="pt-BR" dirty="0" smtClean="0"/>
            </a:br>
            <a:endParaRPr lang="pt-BR" dirty="0"/>
          </a:p>
        </p:txBody>
      </p:sp>
      <p:sp>
        <p:nvSpPr>
          <p:cNvPr id="3" name="Espaço Reservado para Conteúdo 2"/>
          <p:cNvSpPr>
            <a:spLocks noGrp="1"/>
          </p:cNvSpPr>
          <p:nvPr>
            <p:ph sz="quarter" idx="1"/>
          </p:nvPr>
        </p:nvSpPr>
        <p:spPr/>
        <p:txBody>
          <a:bodyPr/>
          <a:lstStyle/>
          <a:p>
            <a:pPr lvl="0"/>
            <a:endParaRPr lang="pt-BR" dirty="0" smtClean="0"/>
          </a:p>
          <a:p>
            <a:pPr lvl="0"/>
            <a:r>
              <a:rPr lang="pt-BR" sz="2400" b="0" dirty="0" smtClean="0">
                <a:latin typeface="Bookman Old Style" pitchFamily="18" charset="0"/>
              </a:rPr>
              <a:t>Art. 81.  A recusa injustificada do adjudicatário em assinar o contrato, aceitar ou retirar o instrumento equivalente, dentro do prazo estabelecido pela Administração, </a:t>
            </a:r>
            <a:r>
              <a:rPr lang="pt-BR" sz="2400" dirty="0" smtClean="0">
                <a:latin typeface="Bookman Old Style" pitchFamily="18" charset="0"/>
              </a:rPr>
              <a:t>caracteriza o descumprimento total da obrigação assumida</a:t>
            </a:r>
            <a:r>
              <a:rPr lang="pt-BR" sz="2400" b="0" dirty="0" smtClean="0">
                <a:latin typeface="Bookman Old Style" pitchFamily="18" charset="0"/>
              </a:rPr>
              <a:t>, sujeitando-o às penalidades legalmente estabelecidas.</a:t>
            </a:r>
          </a:p>
          <a:p>
            <a:endParaRPr lang="pt-BR" dirty="0"/>
          </a:p>
        </p:txBody>
      </p:sp>
    </p:spTree>
    <p:extLst>
      <p:ext uri="{BB962C8B-B14F-4D97-AF65-F5344CB8AC3E}">
        <p14:creationId xmlns:p14="http://schemas.microsoft.com/office/powerpoint/2010/main" val="41114140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1026" name="Picture 2" descr="C:\Users\anton\Pictures\alvara_sanitario_201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0"/>
            <a:ext cx="7560840" cy="6309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0690355"/>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ART 81</a:t>
            </a:r>
            <a:endParaRPr lang="pt-BR" dirty="0"/>
          </a:p>
        </p:txBody>
      </p:sp>
      <p:sp>
        <p:nvSpPr>
          <p:cNvPr id="3" name="Espaço Reservado para Conteúdo 2"/>
          <p:cNvSpPr>
            <a:spLocks noGrp="1"/>
          </p:cNvSpPr>
          <p:nvPr>
            <p:ph sz="quarter" idx="1"/>
          </p:nvPr>
        </p:nvSpPr>
        <p:spPr/>
        <p:txBody>
          <a:bodyPr/>
          <a:lstStyle/>
          <a:p>
            <a:endParaRPr lang="pt-BR" dirty="0" smtClean="0"/>
          </a:p>
          <a:p>
            <a:r>
              <a:rPr lang="pt-BR" sz="2400" b="0" dirty="0" smtClean="0">
                <a:latin typeface="Bookman Old Style" pitchFamily="18" charset="0"/>
              </a:rPr>
              <a:t>Parágrafo único.  O disposto neste artigo não se aplica aos licitantes convocados nos termos do art. 64, § 2</a:t>
            </a:r>
            <a:r>
              <a:rPr lang="pt-BR" sz="2400" b="0" u="sng" baseline="30000" dirty="0" smtClean="0">
                <a:latin typeface="Bookman Old Style" pitchFamily="18" charset="0"/>
              </a:rPr>
              <a:t>o</a:t>
            </a:r>
            <a:r>
              <a:rPr lang="pt-BR" sz="2400" b="0" dirty="0" smtClean="0">
                <a:latin typeface="Bookman Old Style" pitchFamily="18" charset="0"/>
              </a:rPr>
              <a:t> desta Lei, que não aceitarem a contratação, nas mesmas condições propostas pelo primeiro adjudicatário, inclusive quanto ao prazo e preço. </a:t>
            </a:r>
            <a:r>
              <a:rPr lang="pt-BR" sz="2400" dirty="0" smtClean="0">
                <a:solidFill>
                  <a:srgbClr val="FF0000"/>
                </a:solidFill>
                <a:latin typeface="Bookman Old Style" pitchFamily="18" charset="0"/>
              </a:rPr>
              <a:t>(convocação dos demais classificados pelo preço do 1º) </a:t>
            </a:r>
          </a:p>
          <a:p>
            <a:endParaRPr lang="pt-BR" dirty="0"/>
          </a:p>
        </p:txBody>
      </p:sp>
    </p:spTree>
    <p:extLst>
      <p:ext uri="{BB962C8B-B14F-4D97-AF65-F5344CB8AC3E}">
        <p14:creationId xmlns:p14="http://schemas.microsoft.com/office/powerpoint/2010/main" val="13103487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lstStyle/>
          <a:p>
            <a:pPr lvl="0"/>
            <a:endParaRPr lang="pt-BR" dirty="0" smtClean="0"/>
          </a:p>
          <a:p>
            <a:pPr lvl="0"/>
            <a:r>
              <a:rPr lang="pt-BR" sz="2400" b="0" dirty="0" smtClean="0">
                <a:latin typeface="Bookman Old Style" pitchFamily="18" charset="0"/>
              </a:rPr>
              <a:t>Art. 82.  </a:t>
            </a:r>
            <a:r>
              <a:rPr lang="pt-BR" sz="2400" dirty="0" smtClean="0">
                <a:latin typeface="Bookman Old Style" pitchFamily="18" charset="0"/>
              </a:rPr>
              <a:t>Os agentes administrativos </a:t>
            </a:r>
            <a:r>
              <a:rPr lang="pt-BR" sz="2400" b="0" dirty="0" smtClean="0">
                <a:latin typeface="Bookman Old Style" pitchFamily="18" charset="0"/>
              </a:rPr>
              <a:t>que praticarem atos em desacordo com os preceitos desta Lei ou visando a frustrar os objetivos da licitação </a:t>
            </a:r>
            <a:r>
              <a:rPr lang="pt-BR" sz="2400" b="0" u="sng" dirty="0" smtClean="0">
                <a:latin typeface="Bookman Old Style" pitchFamily="18" charset="0"/>
              </a:rPr>
              <a:t>sujeitam-se às sanções previstas nesta Lei e nos regulamentos próprios</a:t>
            </a:r>
            <a:r>
              <a:rPr lang="pt-BR" sz="2400" b="0" dirty="0" smtClean="0">
                <a:latin typeface="Bookman Old Style" pitchFamily="18" charset="0"/>
              </a:rPr>
              <a:t>, sem prejuízo das responsabilidades civil e criminal que seu ato ensejar. </a:t>
            </a:r>
          </a:p>
          <a:p>
            <a:endParaRPr lang="pt-BR" dirty="0"/>
          </a:p>
        </p:txBody>
      </p:sp>
    </p:spTree>
    <p:extLst>
      <p:ext uri="{BB962C8B-B14F-4D97-AF65-F5344CB8AC3E}">
        <p14:creationId xmlns:p14="http://schemas.microsoft.com/office/powerpoint/2010/main" val="35935074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lstStyle/>
          <a:p>
            <a:pPr lvl="0"/>
            <a:endParaRPr lang="pt-BR" dirty="0" smtClean="0"/>
          </a:p>
          <a:p>
            <a:pPr lvl="0"/>
            <a:endParaRPr lang="pt-BR" dirty="0" smtClean="0"/>
          </a:p>
          <a:p>
            <a:pPr lvl="0"/>
            <a:r>
              <a:rPr lang="pt-BR" sz="2400" b="0" dirty="0" smtClean="0">
                <a:latin typeface="Bookman Old Style" pitchFamily="18" charset="0"/>
              </a:rPr>
              <a:t>Art. 83.  Os crimes definidos nesta Lei, ainda que simplesmente tentados, sujeitam os seus autores, </a:t>
            </a:r>
            <a:r>
              <a:rPr lang="pt-BR" sz="2400" dirty="0" smtClean="0">
                <a:latin typeface="Bookman Old Style" pitchFamily="18" charset="0"/>
              </a:rPr>
              <a:t>quando servidores públicos</a:t>
            </a:r>
            <a:r>
              <a:rPr lang="pt-BR" sz="2400" b="0" dirty="0" smtClean="0">
                <a:latin typeface="Bookman Old Style" pitchFamily="18" charset="0"/>
              </a:rPr>
              <a:t>, além das sanções penais, à perda do cargo, emprego, função ou mandato eletivo. </a:t>
            </a:r>
          </a:p>
          <a:p>
            <a:endParaRPr lang="pt-BR" sz="2400" b="0" dirty="0">
              <a:latin typeface="Bookman Old Style" pitchFamily="18" charset="0"/>
            </a:endParaRPr>
          </a:p>
        </p:txBody>
      </p:sp>
    </p:spTree>
    <p:extLst>
      <p:ext uri="{BB962C8B-B14F-4D97-AF65-F5344CB8AC3E}">
        <p14:creationId xmlns:p14="http://schemas.microsoft.com/office/powerpoint/2010/main" val="329749431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normAutofit fontScale="92500" lnSpcReduction="20000"/>
          </a:bodyPr>
          <a:lstStyle/>
          <a:p>
            <a:pPr lvl="0"/>
            <a:r>
              <a:rPr lang="pt-BR" sz="2400" b="0" dirty="0" smtClean="0">
                <a:latin typeface="Bookman Old Style" pitchFamily="18" charset="0"/>
              </a:rPr>
              <a:t>Art. 84.  Considera-se servidor público, para os fins desta Lei, aquele que exerce, mesmo que transitoriamente ou sem remuneração, cargo, função ou emprego público. </a:t>
            </a:r>
          </a:p>
          <a:p>
            <a:pPr lvl="0">
              <a:buNone/>
            </a:pPr>
            <a:endParaRPr lang="pt-BR" sz="2400" b="0" dirty="0" smtClean="0">
              <a:latin typeface="Bookman Old Style" pitchFamily="18" charset="0"/>
            </a:endParaRPr>
          </a:p>
          <a:p>
            <a:r>
              <a:rPr lang="pt-BR" sz="2400" b="0" dirty="0" smtClean="0">
                <a:latin typeface="Bookman Old Style" pitchFamily="18" charset="0"/>
              </a:rPr>
              <a:t>§ 1</a:t>
            </a:r>
            <a:r>
              <a:rPr lang="pt-BR" sz="2400" b="0" u="sng" baseline="30000" dirty="0" smtClean="0">
                <a:latin typeface="Bookman Old Style" pitchFamily="18" charset="0"/>
              </a:rPr>
              <a:t>o</a:t>
            </a:r>
            <a:r>
              <a:rPr lang="pt-BR" sz="2400" b="0" dirty="0" smtClean="0">
                <a:latin typeface="Bookman Old Style" pitchFamily="18" charset="0"/>
              </a:rPr>
              <a:t>  Equipara-se a servidor público, para os fins desta Lei, quem exerce cargo, emprego ou função em entidade paraestatal, assim consideradas, além das fundações, empresas públicas e sociedades de economia mista, as demais entidades sob controle, direto ou indireto, do Poder Público. </a:t>
            </a:r>
          </a:p>
          <a:p>
            <a:endParaRPr lang="pt-BR" dirty="0"/>
          </a:p>
        </p:txBody>
      </p:sp>
    </p:spTree>
    <p:extLst>
      <p:ext uri="{BB962C8B-B14F-4D97-AF65-F5344CB8AC3E}">
        <p14:creationId xmlns:p14="http://schemas.microsoft.com/office/powerpoint/2010/main" val="145619294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normAutofit lnSpcReduction="10000"/>
          </a:bodyPr>
          <a:lstStyle/>
          <a:p>
            <a:endParaRPr lang="pt-BR" dirty="0" smtClean="0"/>
          </a:p>
          <a:p>
            <a:r>
              <a:rPr lang="pt-BR" sz="2400" b="0" dirty="0" smtClean="0">
                <a:latin typeface="Bookman Old Style" pitchFamily="18" charset="0"/>
              </a:rPr>
              <a:t>§ 2</a:t>
            </a:r>
            <a:r>
              <a:rPr lang="pt-BR" sz="2400" b="0" u="sng" baseline="30000" dirty="0" smtClean="0">
                <a:latin typeface="Bookman Old Style" pitchFamily="18" charset="0"/>
              </a:rPr>
              <a:t>o</a:t>
            </a:r>
            <a:r>
              <a:rPr lang="pt-BR" sz="2400" b="0" dirty="0" smtClean="0">
                <a:latin typeface="Bookman Old Style" pitchFamily="18" charset="0"/>
              </a:rPr>
              <a:t>  A pena imposta será acrescida da terça parte, quando os autores dos crimes previstos nesta Lei forem ocupantes de cargo em comissão ou de função de confiança em órgão da Administração direta, autarquia, empresa pública, sociedade de economia mista, fundação pública, ou outra entidade controlada direta ou indiretamente pelo Poder Público. </a:t>
            </a:r>
          </a:p>
          <a:p>
            <a:endParaRPr lang="pt-BR" dirty="0"/>
          </a:p>
        </p:txBody>
      </p:sp>
    </p:spTree>
    <p:extLst>
      <p:ext uri="{BB962C8B-B14F-4D97-AF65-F5344CB8AC3E}">
        <p14:creationId xmlns:p14="http://schemas.microsoft.com/office/powerpoint/2010/main" val="6644375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lstStyle/>
          <a:p>
            <a:pPr lvl="0"/>
            <a:endParaRPr lang="pt-BR" dirty="0" smtClean="0"/>
          </a:p>
          <a:p>
            <a:pPr lvl="0"/>
            <a:r>
              <a:rPr lang="pt-BR" sz="2400" b="0" dirty="0" smtClean="0">
                <a:latin typeface="Bookman Old Style" pitchFamily="18" charset="0"/>
              </a:rPr>
              <a:t>Art. 85.  As infrações penais previstas nesta Lei pertinente às licitações e aos contratos celebrados pela União, Estados, Distrito Federal, Municípios, e respectivas autarquias, empresas públicas, sociedades de economia mista, fundações públicas, e quaisquer outras entidades sob seu controle direto ou indireto. </a:t>
            </a:r>
          </a:p>
          <a:p>
            <a:endParaRPr lang="pt-BR" dirty="0"/>
          </a:p>
        </p:txBody>
      </p:sp>
    </p:spTree>
    <p:extLst>
      <p:ext uri="{BB962C8B-B14F-4D97-AF65-F5344CB8AC3E}">
        <p14:creationId xmlns:p14="http://schemas.microsoft.com/office/powerpoint/2010/main" val="264301138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normAutofit fontScale="85000" lnSpcReduction="10000"/>
          </a:bodyPr>
          <a:lstStyle/>
          <a:p>
            <a:pPr lvl="0"/>
            <a:r>
              <a:rPr lang="pt-BR" sz="2400" b="0" dirty="0" smtClean="0">
                <a:latin typeface="Bookman Old Style" pitchFamily="18" charset="0"/>
              </a:rPr>
              <a:t>Art. 86.  O atraso injustificado na execução do contrato sujeitará o contratado à multa de mora, na forma prevista no instrumento convocatório ou no contrato.</a:t>
            </a:r>
          </a:p>
          <a:p>
            <a:pPr lvl="0"/>
            <a:endParaRPr lang="pt-BR" sz="2400" b="0" dirty="0" smtClean="0">
              <a:latin typeface="Bookman Old Style" pitchFamily="18" charset="0"/>
            </a:endParaRPr>
          </a:p>
          <a:p>
            <a:r>
              <a:rPr lang="pt-BR" sz="2400" b="0" dirty="0" smtClean="0">
                <a:latin typeface="Bookman Old Style" pitchFamily="18" charset="0"/>
              </a:rPr>
              <a:t>§ 1</a:t>
            </a:r>
            <a:r>
              <a:rPr lang="pt-BR" sz="2400" b="0" u="sng" baseline="30000" dirty="0" smtClean="0">
                <a:latin typeface="Bookman Old Style" pitchFamily="18" charset="0"/>
              </a:rPr>
              <a:t>o</a:t>
            </a:r>
            <a:r>
              <a:rPr lang="pt-BR" sz="2400" b="0" dirty="0" smtClean="0">
                <a:latin typeface="Bookman Old Style" pitchFamily="18" charset="0"/>
              </a:rPr>
              <a:t>  A multa a que alude este artigo não impede que a Administração rescinda unilateralmente o contrato e aplique as outras sanções previstas nesta Lei.</a:t>
            </a:r>
          </a:p>
          <a:p>
            <a:endParaRPr lang="pt-BR" sz="2400" b="0" dirty="0" smtClean="0">
              <a:latin typeface="Bookman Old Style" pitchFamily="18" charset="0"/>
            </a:endParaRPr>
          </a:p>
          <a:p>
            <a:r>
              <a:rPr lang="pt-BR" sz="2400" b="0" dirty="0" smtClean="0">
                <a:latin typeface="Bookman Old Style" pitchFamily="18" charset="0"/>
              </a:rPr>
              <a:t>§ 2</a:t>
            </a:r>
            <a:r>
              <a:rPr lang="pt-BR" sz="2400" b="0" u="sng" baseline="30000" dirty="0" smtClean="0">
                <a:latin typeface="Bookman Old Style" pitchFamily="18" charset="0"/>
              </a:rPr>
              <a:t>o</a:t>
            </a:r>
            <a:r>
              <a:rPr lang="pt-BR" sz="2400" b="0" dirty="0" smtClean="0">
                <a:latin typeface="Bookman Old Style" pitchFamily="18" charset="0"/>
              </a:rPr>
              <a:t>  A multa, aplicada após regular processo administrativo, será descontada da garantia do respectivo contratado. </a:t>
            </a:r>
          </a:p>
          <a:p>
            <a:endParaRPr lang="pt-BR" dirty="0"/>
          </a:p>
        </p:txBody>
      </p:sp>
    </p:spTree>
    <p:extLst>
      <p:ext uri="{BB962C8B-B14F-4D97-AF65-F5344CB8AC3E}">
        <p14:creationId xmlns:p14="http://schemas.microsoft.com/office/powerpoint/2010/main" val="40900704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lstStyle/>
          <a:p>
            <a:endParaRPr lang="pt-BR" dirty="0" smtClean="0"/>
          </a:p>
          <a:p>
            <a:r>
              <a:rPr lang="pt-BR" sz="2400" b="0" dirty="0" smtClean="0">
                <a:latin typeface="Bookman Old Style" pitchFamily="18" charset="0"/>
              </a:rPr>
              <a:t>§ 3</a:t>
            </a:r>
            <a:r>
              <a:rPr lang="pt-BR" sz="2400" b="0" u="sng" baseline="30000" dirty="0" smtClean="0">
                <a:latin typeface="Bookman Old Style" pitchFamily="18" charset="0"/>
              </a:rPr>
              <a:t>o</a:t>
            </a:r>
            <a:r>
              <a:rPr lang="pt-BR" sz="2400" b="0" dirty="0" smtClean="0">
                <a:latin typeface="Bookman Old Style" pitchFamily="18" charset="0"/>
              </a:rPr>
              <a:t>  Se a multa for de valor </a:t>
            </a:r>
            <a:r>
              <a:rPr lang="pt-BR" sz="2400" b="0" u="sng" dirty="0" smtClean="0">
                <a:latin typeface="Bookman Old Style" pitchFamily="18" charset="0"/>
              </a:rPr>
              <a:t>superior ao valor da garantia prestada</a:t>
            </a:r>
            <a:r>
              <a:rPr lang="pt-BR" sz="2400" b="0" dirty="0" smtClean="0">
                <a:latin typeface="Bookman Old Style" pitchFamily="18" charset="0"/>
              </a:rPr>
              <a:t>, além da perda desta, responderá o contratado pela sua diferença, a qual será descontada dos pagamentos eventualmente devidos pela Administração ou ainda, quando for o caso, cobrada judicialmente.</a:t>
            </a:r>
          </a:p>
          <a:p>
            <a:endParaRPr lang="pt-BR" sz="2400" b="0" dirty="0">
              <a:latin typeface="Bookman Old Style" pitchFamily="18" charset="0"/>
            </a:endParaRPr>
          </a:p>
        </p:txBody>
      </p:sp>
    </p:spTree>
    <p:extLst>
      <p:ext uri="{BB962C8B-B14F-4D97-AF65-F5344CB8AC3E}">
        <p14:creationId xmlns:p14="http://schemas.microsoft.com/office/powerpoint/2010/main" val="13003048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PENALIDADES</a:t>
            </a:r>
            <a:endParaRPr lang="pt-BR" dirty="0"/>
          </a:p>
        </p:txBody>
      </p:sp>
      <p:sp>
        <p:nvSpPr>
          <p:cNvPr id="3" name="Espaço Reservado para Conteúdo 2"/>
          <p:cNvSpPr>
            <a:spLocks noGrp="1"/>
          </p:cNvSpPr>
          <p:nvPr>
            <p:ph sz="quarter" idx="1"/>
          </p:nvPr>
        </p:nvSpPr>
        <p:spPr/>
        <p:txBody>
          <a:bodyPr>
            <a:noAutofit/>
          </a:bodyPr>
          <a:lstStyle/>
          <a:p>
            <a:pPr lvl="0"/>
            <a:r>
              <a:rPr lang="pt-BR" sz="2400" b="0" dirty="0" smtClean="0">
                <a:latin typeface="Bookman Old Style" pitchFamily="18" charset="0"/>
              </a:rPr>
              <a:t>Art. 87.  Pela inexecução total ou parcial do contrato a Administração poderá, garantida a prévia defesa, aplicar ao contratado as seguintes sanções: </a:t>
            </a:r>
          </a:p>
          <a:p>
            <a:pPr lvl="0"/>
            <a:endParaRPr lang="pt-BR" sz="2400" b="0" dirty="0" smtClean="0">
              <a:latin typeface="Bookman Old Style" pitchFamily="18" charset="0"/>
            </a:endParaRPr>
          </a:p>
          <a:p>
            <a:pPr lvl="0"/>
            <a:r>
              <a:rPr lang="pt-BR" sz="2400" b="0" dirty="0" smtClean="0">
                <a:latin typeface="Bookman Old Style" pitchFamily="18" charset="0"/>
              </a:rPr>
              <a:t>I - advertência;</a:t>
            </a:r>
          </a:p>
          <a:p>
            <a:pPr lvl="0"/>
            <a:endParaRPr lang="pt-BR" sz="2400" b="0" dirty="0" smtClean="0">
              <a:latin typeface="Bookman Old Style" pitchFamily="18" charset="0"/>
            </a:endParaRPr>
          </a:p>
          <a:p>
            <a:pPr lvl="0"/>
            <a:r>
              <a:rPr lang="pt-BR" sz="2400" b="0" dirty="0" smtClean="0">
                <a:latin typeface="Bookman Old Style" pitchFamily="18" charset="0"/>
              </a:rPr>
              <a:t>II - multa, na forma prevista no instrumento convocatório ou no contrato;</a:t>
            </a:r>
          </a:p>
          <a:p>
            <a:endParaRPr lang="pt-BR" sz="2400" b="0" dirty="0">
              <a:latin typeface="Bookman Old Style" pitchFamily="18" charset="0"/>
            </a:endParaRPr>
          </a:p>
        </p:txBody>
      </p:sp>
    </p:spTree>
    <p:extLst>
      <p:ext uri="{BB962C8B-B14F-4D97-AF65-F5344CB8AC3E}">
        <p14:creationId xmlns:p14="http://schemas.microsoft.com/office/powerpoint/2010/main" val="12197374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noAutofit/>
          </a:bodyPr>
          <a:lstStyle/>
          <a:p>
            <a:pPr lvl="0"/>
            <a:r>
              <a:rPr lang="pt-BR" sz="2200" b="0" dirty="0" smtClean="0">
                <a:latin typeface="Bookman Old Style" pitchFamily="18" charset="0"/>
              </a:rPr>
              <a:t>III - </a:t>
            </a:r>
            <a:r>
              <a:rPr lang="pt-BR" sz="2200" dirty="0" smtClean="0">
                <a:latin typeface="Bookman Old Style" pitchFamily="18" charset="0"/>
              </a:rPr>
              <a:t>suspensão temporária</a:t>
            </a:r>
            <a:r>
              <a:rPr lang="pt-BR" sz="2200" b="0" dirty="0" smtClean="0">
                <a:latin typeface="Bookman Old Style" pitchFamily="18" charset="0"/>
              </a:rPr>
              <a:t> de participação em licitação e impedimento de contratar com a Administração, por prazo não superior a 2 (dois) anos;   </a:t>
            </a:r>
          </a:p>
          <a:p>
            <a:pPr lvl="0">
              <a:buNone/>
            </a:pPr>
            <a:r>
              <a:rPr lang="pt-BR" sz="2200" b="0" dirty="0" smtClean="0">
                <a:latin typeface="Bookman Old Style" pitchFamily="18" charset="0"/>
              </a:rPr>
              <a:t>              </a:t>
            </a:r>
          </a:p>
          <a:p>
            <a:pPr lvl="0"/>
            <a:r>
              <a:rPr lang="pt-BR" sz="2200" b="0" dirty="0" smtClean="0">
                <a:latin typeface="Bookman Old Style" pitchFamily="18" charset="0"/>
              </a:rPr>
              <a:t>IV - </a:t>
            </a:r>
            <a:r>
              <a:rPr lang="pt-BR" sz="2200" dirty="0" smtClean="0">
                <a:latin typeface="Bookman Old Style" pitchFamily="18" charset="0"/>
              </a:rPr>
              <a:t>declaração de inidoneidade </a:t>
            </a:r>
            <a:r>
              <a:rPr lang="pt-BR" sz="2200" b="0" dirty="0" smtClean="0">
                <a:latin typeface="Bookman Old Style" pitchFamily="18" charset="0"/>
              </a:rPr>
              <a:t>para licitar ou contratar com a Administração Pública enquanto perdurarem os motivos determinantes da punição ou até que seja promovida a reabilitação perante a própria autoridade que aplicou a penalidade, que será concedida sempre que o contratado ressarcir a Administração pelos prejuízos resultantes e após decorrido o prazo da sanção aplicada com base no inciso anterior.</a:t>
            </a:r>
          </a:p>
          <a:p>
            <a:endParaRPr lang="pt-BR" sz="2200" b="0" dirty="0">
              <a:latin typeface="Bookman Old Style" pitchFamily="18" charset="0"/>
            </a:endParaRPr>
          </a:p>
        </p:txBody>
      </p:sp>
    </p:spTree>
    <p:extLst>
      <p:ext uri="{BB962C8B-B14F-4D97-AF65-F5344CB8AC3E}">
        <p14:creationId xmlns:p14="http://schemas.microsoft.com/office/powerpoint/2010/main" val="240043988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2050" name="Picture 2" descr="C:\Users\anton\Pictures\alvara funcionamento.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7624" y="-26252"/>
            <a:ext cx="5616624" cy="6552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1819055"/>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noAutofit/>
          </a:bodyPr>
          <a:lstStyle/>
          <a:p>
            <a:pPr lvl="0"/>
            <a:r>
              <a:rPr lang="pt-BR" sz="2400" b="0" dirty="0" smtClean="0">
                <a:latin typeface="Bookman Old Style" pitchFamily="18" charset="0"/>
              </a:rPr>
              <a:t>§ 1</a:t>
            </a:r>
            <a:r>
              <a:rPr lang="pt-BR" sz="2400" b="0" u="sng" dirty="0" smtClean="0">
                <a:latin typeface="Bookman Old Style" pitchFamily="18" charset="0"/>
              </a:rPr>
              <a:t>o</a:t>
            </a:r>
            <a:r>
              <a:rPr lang="pt-BR" sz="2400" b="0" dirty="0" smtClean="0">
                <a:latin typeface="Bookman Old Style" pitchFamily="18" charset="0"/>
              </a:rPr>
              <a:t>  Se a multa aplicada for superior ao valor da garantia prestada, além da perda desta, responderá o contratado pela sua diferença, que será descontada dos pagamentos eventualmente devidos pela Administração ou cobrada judicialmente.</a:t>
            </a:r>
          </a:p>
          <a:p>
            <a:pPr>
              <a:buNone/>
            </a:pPr>
            <a:r>
              <a:rPr lang="pt-BR" sz="2400" b="0" dirty="0" smtClean="0">
                <a:latin typeface="Bookman Old Style" pitchFamily="18" charset="0"/>
              </a:rPr>
              <a:t>        </a:t>
            </a:r>
          </a:p>
          <a:p>
            <a:pPr lvl="0"/>
            <a:r>
              <a:rPr lang="pt-BR" sz="2400" b="0" dirty="0" smtClean="0">
                <a:latin typeface="Bookman Old Style" pitchFamily="18" charset="0"/>
              </a:rPr>
              <a:t>§ 2</a:t>
            </a:r>
            <a:r>
              <a:rPr lang="pt-BR" sz="2400" b="0" u="sng" dirty="0" smtClean="0">
                <a:latin typeface="Bookman Old Style" pitchFamily="18" charset="0"/>
              </a:rPr>
              <a:t>o</a:t>
            </a:r>
            <a:r>
              <a:rPr lang="pt-BR" sz="2400" b="0" dirty="0" smtClean="0">
                <a:latin typeface="Bookman Old Style" pitchFamily="18" charset="0"/>
              </a:rPr>
              <a:t>  As sanções previstas nos incisos I, III e IV deste artigo poderão ser aplicadas juntamente com a do inciso II, facultada a defesa prévia do interessado, no respectivo processo, no prazo de 5 (cinco) dias úteis.</a:t>
            </a:r>
          </a:p>
          <a:p>
            <a:endParaRPr lang="pt-BR" sz="2400" b="0" dirty="0">
              <a:latin typeface="Bookman Old Style" pitchFamily="18" charset="0"/>
            </a:endParaRPr>
          </a:p>
        </p:txBody>
      </p:sp>
    </p:spTree>
    <p:extLst>
      <p:ext uri="{BB962C8B-B14F-4D97-AF65-F5344CB8AC3E}">
        <p14:creationId xmlns:p14="http://schemas.microsoft.com/office/powerpoint/2010/main" val="339248490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lstStyle/>
          <a:p>
            <a:pPr lvl="0"/>
            <a:endParaRPr lang="pt-BR" dirty="0" smtClean="0"/>
          </a:p>
          <a:p>
            <a:pPr lvl="0"/>
            <a:r>
              <a:rPr lang="pt-BR" sz="2400" b="0" dirty="0" smtClean="0">
                <a:latin typeface="Bookman Old Style" pitchFamily="18" charset="0"/>
              </a:rPr>
              <a:t>§ 3</a:t>
            </a:r>
            <a:r>
              <a:rPr lang="pt-BR" sz="2400" b="0" u="sng" dirty="0" smtClean="0">
                <a:latin typeface="Bookman Old Style" pitchFamily="18" charset="0"/>
              </a:rPr>
              <a:t>o</a:t>
            </a:r>
            <a:r>
              <a:rPr lang="pt-BR" sz="2400" b="0" dirty="0" smtClean="0">
                <a:latin typeface="Bookman Old Style" pitchFamily="18" charset="0"/>
              </a:rPr>
              <a:t>  A sanção estabelecida no inciso IV deste artigo é de </a:t>
            </a:r>
            <a:r>
              <a:rPr lang="pt-BR" sz="2400" dirty="0" smtClean="0">
                <a:latin typeface="Bookman Old Style" pitchFamily="18" charset="0"/>
              </a:rPr>
              <a:t>competência exclusiva do Ministro de Estado, do Secretário Estadual ou Municipal, </a:t>
            </a:r>
            <a:r>
              <a:rPr lang="pt-BR" sz="2400" b="0" dirty="0" smtClean="0">
                <a:latin typeface="Bookman Old Style" pitchFamily="18" charset="0"/>
              </a:rPr>
              <a:t>conforme o caso, facultada a defesa do interessado no respectivo processo, no prazo de 10 (dez) dias da abertura de vista, podendo a reabilitação ser requerida após 2 (dois) anos de sua aplicação. </a:t>
            </a:r>
          </a:p>
          <a:p>
            <a:endParaRPr lang="pt-BR" dirty="0"/>
          </a:p>
        </p:txBody>
      </p:sp>
    </p:spTree>
    <p:extLst>
      <p:ext uri="{BB962C8B-B14F-4D97-AF65-F5344CB8AC3E}">
        <p14:creationId xmlns:p14="http://schemas.microsoft.com/office/powerpoint/2010/main" val="25814135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normAutofit fontScale="92500" lnSpcReduction="10000"/>
          </a:bodyPr>
          <a:lstStyle/>
          <a:p>
            <a:pPr lvl="0"/>
            <a:r>
              <a:rPr lang="pt-BR" sz="2400" b="0" dirty="0" smtClean="0">
                <a:latin typeface="Bookman Old Style" pitchFamily="18" charset="0"/>
              </a:rPr>
              <a:t>Art. 88.  As sanções previstas nos incisos III e IV do artigo anterior poderão também ser aplicadas às empresas ou aos profissionais que, em razão dos contratos regidos por esta Lei: (suspensão de licitar e contratar, e Declaração de Inidoneidade)</a:t>
            </a:r>
          </a:p>
          <a:p>
            <a:r>
              <a:rPr lang="pt-BR" sz="2400" b="0" dirty="0" smtClean="0">
                <a:latin typeface="Bookman Old Style" pitchFamily="18" charset="0"/>
              </a:rPr>
              <a:t>I - tenham sofrido condenação definitiva por praticarem, por meios dolosos, fraude fiscal no recolhimento de quaisquer tributos;</a:t>
            </a:r>
          </a:p>
          <a:p>
            <a:r>
              <a:rPr lang="pt-BR" sz="2400" b="0" dirty="0" smtClean="0">
                <a:latin typeface="Bookman Old Style" pitchFamily="18" charset="0"/>
              </a:rPr>
              <a:t>II - tenham praticado atos ilícitos visando a frustrar os objetivos da licitação;</a:t>
            </a:r>
          </a:p>
          <a:p>
            <a:endParaRPr lang="pt-BR" dirty="0"/>
          </a:p>
        </p:txBody>
      </p:sp>
    </p:spTree>
    <p:extLst>
      <p:ext uri="{BB962C8B-B14F-4D97-AF65-F5344CB8AC3E}">
        <p14:creationId xmlns:p14="http://schemas.microsoft.com/office/powerpoint/2010/main" val="17382351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lstStyle/>
          <a:p>
            <a:pPr>
              <a:buNone/>
            </a:pPr>
            <a:r>
              <a:rPr lang="pt-BR" dirty="0" smtClean="0"/>
              <a:t>        </a:t>
            </a:r>
          </a:p>
          <a:p>
            <a:endParaRPr lang="pt-BR" dirty="0" smtClean="0"/>
          </a:p>
          <a:p>
            <a:r>
              <a:rPr lang="pt-BR" sz="2400" b="0" dirty="0" smtClean="0">
                <a:latin typeface="Bookman Old Style" pitchFamily="18" charset="0"/>
              </a:rPr>
              <a:t>III - demonstrem não possuir idoneidade para contratar com a Administração em virtude de atos ilícitos praticados.</a:t>
            </a:r>
          </a:p>
          <a:p>
            <a:endParaRPr lang="pt-BR" sz="2400" b="0" dirty="0">
              <a:latin typeface="Bookman Old Style" pitchFamily="18" charset="0"/>
            </a:endParaRPr>
          </a:p>
        </p:txBody>
      </p:sp>
    </p:spTree>
    <p:extLst>
      <p:ext uri="{BB962C8B-B14F-4D97-AF65-F5344CB8AC3E}">
        <p14:creationId xmlns:p14="http://schemas.microsoft.com/office/powerpoint/2010/main" val="5869595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normAutofit fontScale="92500" lnSpcReduction="20000"/>
          </a:bodyPr>
          <a:lstStyle/>
          <a:p>
            <a:pPr lvl="0"/>
            <a:r>
              <a:rPr lang="pt-BR" sz="2400" b="0" dirty="0" smtClean="0">
                <a:latin typeface="Bookman Old Style" pitchFamily="18" charset="0"/>
              </a:rPr>
              <a:t>Nota do Prof. Noronha</a:t>
            </a:r>
          </a:p>
          <a:p>
            <a:endParaRPr lang="pt-BR" sz="2400" b="0" dirty="0" smtClean="0">
              <a:latin typeface="Bookman Old Style" pitchFamily="18" charset="0"/>
            </a:endParaRPr>
          </a:p>
          <a:p>
            <a:pPr lvl="0"/>
            <a:r>
              <a:rPr lang="pt-BR" sz="2400" b="0" dirty="0" smtClean="0">
                <a:latin typeface="Bookman Old Style" pitchFamily="18" charset="0"/>
              </a:rPr>
              <a:t>Penalidade no Pregão </a:t>
            </a:r>
          </a:p>
          <a:p>
            <a:pPr lvl="0"/>
            <a:endParaRPr lang="pt-BR" sz="2400" b="0" dirty="0" smtClean="0">
              <a:latin typeface="Bookman Old Style" pitchFamily="18" charset="0"/>
            </a:endParaRPr>
          </a:p>
          <a:p>
            <a:r>
              <a:rPr lang="pt-BR" sz="2400" b="0" dirty="0" smtClean="0">
                <a:latin typeface="Bookman Old Style" pitchFamily="18" charset="0"/>
              </a:rPr>
              <a:t>Diferentemente do Art. 87 - Inciso III da Lei nº 8.666/93, no pregão a suspensão poderá ser de até 05 (cinco) anos de impedimento de Licitar e Contratar com a Administração. No Caso dos Federais (SICAF),o Descredenciamento vale para todo o Brasil. Art. 7º Lei 10.520/02 e Art. 28 Dec. 5.450/05</a:t>
            </a:r>
          </a:p>
          <a:p>
            <a:endParaRPr lang="pt-BR" dirty="0"/>
          </a:p>
        </p:txBody>
      </p:sp>
    </p:spTree>
    <p:extLst>
      <p:ext uri="{BB962C8B-B14F-4D97-AF65-F5344CB8AC3E}">
        <p14:creationId xmlns:p14="http://schemas.microsoft.com/office/powerpoint/2010/main" val="354354819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LC 123/06 ALTERADA PELAS LC 147 E 155</a:t>
            </a:r>
            <a:endParaRPr lang="pt-BR" dirty="0"/>
          </a:p>
        </p:txBody>
      </p:sp>
      <p:sp>
        <p:nvSpPr>
          <p:cNvPr id="3" name="Espaço Reservado para Conteúdo 2"/>
          <p:cNvSpPr>
            <a:spLocks noGrp="1"/>
          </p:cNvSpPr>
          <p:nvPr>
            <p:ph sz="quarter" idx="1"/>
          </p:nvPr>
        </p:nvSpPr>
        <p:spPr/>
        <p:txBody>
          <a:bodyPr/>
          <a:lstStyle/>
          <a:p>
            <a:pPr lvl="0"/>
            <a:r>
              <a:rPr lang="pt-BR" sz="2400" b="0" dirty="0">
                <a:latin typeface="Bookman Old Style" pitchFamily="18" charset="0"/>
              </a:rPr>
              <a:t>CAPÍTULO V - DO ACESSO AOS MERCADOS </a:t>
            </a:r>
            <a:br>
              <a:rPr lang="pt-BR" sz="2400" b="0" dirty="0">
                <a:latin typeface="Bookman Old Style" pitchFamily="18" charset="0"/>
              </a:rPr>
            </a:br>
            <a:r>
              <a:rPr lang="pt-BR" sz="2400" b="0" dirty="0">
                <a:latin typeface="Bookman Old Style" pitchFamily="18" charset="0"/>
              </a:rPr>
              <a:t>Seção I Das Aquisições Públicas  </a:t>
            </a:r>
          </a:p>
          <a:p>
            <a:endParaRPr lang="pt-BR" sz="2400" b="0" dirty="0" smtClean="0">
              <a:latin typeface="Bookman Old Style" pitchFamily="18" charset="0"/>
            </a:endParaRPr>
          </a:p>
          <a:p>
            <a:pPr lvl="0"/>
            <a:r>
              <a:rPr lang="pt-BR" sz="2400" b="0" dirty="0">
                <a:latin typeface="Bookman Old Style" pitchFamily="18" charset="0"/>
              </a:rPr>
              <a:t>Art. 42.  Nas licitações públicas, a comprovação de regularidade fiscal </a:t>
            </a:r>
            <a:r>
              <a:rPr lang="pt-BR" sz="2400" b="0" dirty="0" smtClean="0">
                <a:latin typeface="Bookman Old Style" pitchFamily="18" charset="0"/>
              </a:rPr>
              <a:t>e trabalhista das </a:t>
            </a:r>
            <a:r>
              <a:rPr lang="pt-BR" sz="2400" b="0" dirty="0">
                <a:latin typeface="Bookman Old Style" pitchFamily="18" charset="0"/>
              </a:rPr>
              <a:t>microempresas e empresas de pequeno porte somente será exigida para efeito de assinatura do contrato.</a:t>
            </a:r>
          </a:p>
          <a:p>
            <a:endParaRPr lang="pt-BR" dirty="0"/>
          </a:p>
        </p:txBody>
      </p:sp>
    </p:spTree>
    <p:extLst>
      <p:ext uri="{BB962C8B-B14F-4D97-AF65-F5344CB8AC3E}">
        <p14:creationId xmlns:p14="http://schemas.microsoft.com/office/powerpoint/2010/main" val="9159144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lstStyle/>
          <a:p>
            <a:pPr lvl="0"/>
            <a:endParaRPr lang="pt-BR" dirty="0" smtClean="0">
              <a:latin typeface="Bookman Old Style" pitchFamily="18" charset="0"/>
            </a:endParaRPr>
          </a:p>
          <a:p>
            <a:pPr lvl="0"/>
            <a:endParaRPr lang="pt-BR" dirty="0">
              <a:latin typeface="Bookman Old Style" pitchFamily="18" charset="0"/>
            </a:endParaRPr>
          </a:p>
          <a:p>
            <a:pPr lvl="0"/>
            <a:r>
              <a:rPr lang="pt-BR" sz="2400" b="0" dirty="0" smtClean="0">
                <a:latin typeface="Bookman Old Style" pitchFamily="18" charset="0"/>
              </a:rPr>
              <a:t>Art</a:t>
            </a:r>
            <a:r>
              <a:rPr lang="pt-BR" sz="2400" b="0" dirty="0">
                <a:latin typeface="Bookman Old Style" pitchFamily="18" charset="0"/>
              </a:rPr>
              <a:t>. 43.   As microempresas e empresas de pequeno porte, por ocasião da participação em certames licitatórios, </a:t>
            </a:r>
            <a:r>
              <a:rPr lang="pt-BR" sz="2800" dirty="0">
                <a:latin typeface="Bookman Old Style" pitchFamily="18" charset="0"/>
              </a:rPr>
              <a:t>deverão</a:t>
            </a:r>
            <a:r>
              <a:rPr lang="pt-BR" sz="2400" b="0" dirty="0">
                <a:latin typeface="Bookman Old Style" pitchFamily="18" charset="0"/>
              </a:rPr>
              <a:t> apresentar toda a documentação exigida para efeito de comprovação de regularidade fiscal, mesmo que esta apresente alguma restrição. </a:t>
            </a:r>
          </a:p>
          <a:p>
            <a:endParaRPr lang="pt-BR" dirty="0"/>
          </a:p>
        </p:txBody>
      </p:sp>
    </p:spTree>
    <p:extLst>
      <p:ext uri="{BB962C8B-B14F-4D97-AF65-F5344CB8AC3E}">
        <p14:creationId xmlns:p14="http://schemas.microsoft.com/office/powerpoint/2010/main" val="187964837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normAutofit fontScale="92500" lnSpcReduction="10000"/>
          </a:bodyPr>
          <a:lstStyle/>
          <a:p>
            <a:pPr lvl="0"/>
            <a:r>
              <a:rPr lang="pt-BR" sz="2400" b="0" dirty="0">
                <a:latin typeface="Bookman Old Style" pitchFamily="18" charset="0"/>
              </a:rPr>
              <a:t>§ 1º Havendo alguma restrição na comprovação da regularidade fiscal, será assegurado </a:t>
            </a:r>
            <a:r>
              <a:rPr lang="pt-BR" sz="2400" b="0" u="sng" dirty="0">
                <a:latin typeface="Bookman Old Style" pitchFamily="18" charset="0"/>
              </a:rPr>
              <a:t>o prazo de 5 (cinco) dias úteis</a:t>
            </a:r>
            <a:r>
              <a:rPr lang="pt-BR" sz="2400" b="0" dirty="0">
                <a:latin typeface="Bookman Old Style" pitchFamily="18" charset="0"/>
              </a:rPr>
              <a:t>, cujo termo inicial corresponderá ao momento em que o proponente for declarado o vencedor do certame, prorrogável por igual período, a critério da administração pública, para a regularização da documentação, pagamento ou parcelamento do débito e emissão de eventuais certidões negativas ou positivas com efeito de certidão negativa. (</a:t>
            </a:r>
            <a:r>
              <a:rPr lang="pt-BR" sz="2400" b="0" u="sng" dirty="0">
                <a:latin typeface="Bookman Old Style" pitchFamily="18" charset="0"/>
                <a:hlinkClick r:id="rId2"/>
              </a:rPr>
              <a:t>Redação dada pela Lei Complementar nº 147, de 7 de agosto de 2014</a:t>
            </a:r>
            <a:r>
              <a:rPr lang="pt-BR" sz="2400" b="0" dirty="0">
                <a:latin typeface="Bookman Old Style" pitchFamily="18" charset="0"/>
              </a:rPr>
              <a:t>).</a:t>
            </a:r>
          </a:p>
          <a:p>
            <a:endParaRPr lang="pt-BR" dirty="0"/>
          </a:p>
        </p:txBody>
      </p:sp>
    </p:spTree>
    <p:extLst>
      <p:ext uri="{BB962C8B-B14F-4D97-AF65-F5344CB8AC3E}">
        <p14:creationId xmlns:p14="http://schemas.microsoft.com/office/powerpoint/2010/main" val="12959723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normAutofit lnSpcReduction="10000"/>
          </a:bodyPr>
          <a:lstStyle/>
          <a:p>
            <a:pPr lvl="0"/>
            <a:endParaRPr lang="pt-BR" dirty="0" smtClean="0">
              <a:latin typeface="Bookman Old Style" pitchFamily="18" charset="0"/>
            </a:endParaRPr>
          </a:p>
          <a:p>
            <a:pPr lvl="0"/>
            <a:r>
              <a:rPr lang="pt-BR" sz="2400" b="0" dirty="0" smtClean="0">
                <a:latin typeface="Bookman Old Style" pitchFamily="18" charset="0"/>
              </a:rPr>
              <a:t>§</a:t>
            </a:r>
            <a:r>
              <a:rPr lang="pt-BR" sz="2400" b="0" dirty="0">
                <a:latin typeface="Bookman Old Style" pitchFamily="18" charset="0"/>
              </a:rPr>
              <a:t> 2º  A não - regularização da documentação, no prazo previsto no § 1º deste artigo, implicará decadência do direito à contratação, sem prejuízo das sanções previstas no art. 81 da Lei nº 8.666, de 21 de junho de 1993, sendo facultado à Administração convocar os licitantes remanescentes, na ordem de classificação, para a assinatura do contrato, ou revogar a licitação.  </a:t>
            </a:r>
          </a:p>
          <a:p>
            <a:endParaRPr lang="pt-BR" sz="2400" b="0" dirty="0">
              <a:latin typeface="Bookman Old Style" pitchFamily="18" charset="0"/>
            </a:endParaRPr>
          </a:p>
        </p:txBody>
      </p:sp>
    </p:spTree>
    <p:extLst>
      <p:ext uri="{BB962C8B-B14F-4D97-AF65-F5344CB8AC3E}">
        <p14:creationId xmlns:p14="http://schemas.microsoft.com/office/powerpoint/2010/main" val="42223476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normAutofit fontScale="92500" lnSpcReduction="10000"/>
          </a:bodyPr>
          <a:lstStyle/>
          <a:p>
            <a:pPr lvl="0"/>
            <a:r>
              <a:rPr lang="pt-BR" sz="2400" b="0" dirty="0">
                <a:latin typeface="Bookman Old Style" pitchFamily="18" charset="0"/>
              </a:rPr>
              <a:t>Art. 44.   Nas licitações será assegurada, como critério de desempate, preferência de contratação para as microempresas e empresas de pequeno porte</a:t>
            </a:r>
            <a:r>
              <a:rPr lang="pt-BR" sz="2400" b="0" dirty="0" smtClean="0">
                <a:latin typeface="Bookman Old Style" pitchFamily="18" charset="0"/>
              </a:rPr>
              <a:t>.</a:t>
            </a:r>
          </a:p>
          <a:p>
            <a:pPr lvl="0"/>
            <a:endParaRPr lang="pt-BR" sz="2400" b="0" dirty="0">
              <a:latin typeface="Bookman Old Style" pitchFamily="18" charset="0"/>
            </a:endParaRPr>
          </a:p>
          <a:p>
            <a:pPr lvl="0"/>
            <a:r>
              <a:rPr lang="pt-BR" sz="2400" b="0" dirty="0">
                <a:latin typeface="Bookman Old Style" pitchFamily="18" charset="0"/>
              </a:rPr>
              <a:t>§ 1º  Entende-se por empate aquelas situações em que as propostas apresentadas pelas microempresas e empresas de pequeno porte sejam iguais ou até 10% (dez por cento) superiores à proposta mais bem classificada. </a:t>
            </a:r>
          </a:p>
          <a:p>
            <a:endParaRPr lang="pt-BR" dirty="0"/>
          </a:p>
        </p:txBody>
      </p:sp>
    </p:spTree>
    <p:extLst>
      <p:ext uri="{BB962C8B-B14F-4D97-AF65-F5344CB8AC3E}">
        <p14:creationId xmlns:p14="http://schemas.microsoft.com/office/powerpoint/2010/main" val="57204782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1026" name="Picture 2" descr="C:\Users\anton\Pictures\sicaf.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75656" y="-387424"/>
            <a:ext cx="7056784" cy="5976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6374909"/>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lstStyle/>
          <a:p>
            <a:pPr lvl="0"/>
            <a:endParaRPr lang="pt-BR" sz="2800" dirty="0" smtClean="0">
              <a:latin typeface="Bookman Old Style" pitchFamily="18" charset="0"/>
            </a:endParaRPr>
          </a:p>
          <a:p>
            <a:pPr lvl="0"/>
            <a:r>
              <a:rPr lang="pt-BR" sz="2800" b="0" dirty="0" smtClean="0">
                <a:latin typeface="Bookman Old Style" pitchFamily="18" charset="0"/>
              </a:rPr>
              <a:t>§</a:t>
            </a:r>
            <a:r>
              <a:rPr lang="pt-BR" sz="2800" b="0" dirty="0">
                <a:latin typeface="Bookman Old Style" pitchFamily="18" charset="0"/>
              </a:rPr>
              <a:t> 2º  Na modalidade de pregão, o intervalo percentual estabelecido no § 1º deste artigo será de até 5% (cinco por cento) superior ao melhor preço. </a:t>
            </a:r>
          </a:p>
          <a:p>
            <a:endParaRPr lang="pt-BR" dirty="0"/>
          </a:p>
        </p:txBody>
      </p:sp>
    </p:spTree>
    <p:extLst>
      <p:ext uri="{BB962C8B-B14F-4D97-AF65-F5344CB8AC3E}">
        <p14:creationId xmlns:p14="http://schemas.microsoft.com/office/powerpoint/2010/main" val="24566748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lstStyle/>
          <a:p>
            <a:pPr lvl="0"/>
            <a:endParaRPr lang="pt-BR" sz="2800" dirty="0" smtClean="0">
              <a:latin typeface="Bookman Old Style" pitchFamily="18" charset="0"/>
            </a:endParaRPr>
          </a:p>
          <a:p>
            <a:pPr lvl="0"/>
            <a:endParaRPr lang="pt-BR" sz="2800" dirty="0">
              <a:latin typeface="Bookman Old Style" pitchFamily="18" charset="0"/>
            </a:endParaRPr>
          </a:p>
          <a:p>
            <a:pPr lvl="0"/>
            <a:r>
              <a:rPr lang="pt-BR" sz="2400" b="0" dirty="0" smtClean="0">
                <a:latin typeface="Bookman Old Style" pitchFamily="18" charset="0"/>
              </a:rPr>
              <a:t>Art</a:t>
            </a:r>
            <a:r>
              <a:rPr lang="pt-BR" sz="2400" b="0" dirty="0">
                <a:latin typeface="Bookman Old Style" pitchFamily="18" charset="0"/>
              </a:rPr>
              <a:t>. 45.   Para efeito do disposto no art. 44 desta Lei Complementar, ocorrendo o empate, proceder-se-á da seguinte forma: </a:t>
            </a:r>
          </a:p>
          <a:p>
            <a:r>
              <a:rPr lang="pt-BR" sz="2400" b="0" dirty="0" smtClean="0">
                <a:latin typeface="Bookman Old Style" pitchFamily="18" charset="0"/>
              </a:rPr>
              <a:t> VEJA O EXEMPLO A SEGUIR</a:t>
            </a:r>
            <a:endParaRPr lang="pt-BR" sz="2400" b="0" dirty="0">
              <a:latin typeface="Bookman Old Style" pitchFamily="18" charset="0"/>
            </a:endParaRPr>
          </a:p>
        </p:txBody>
      </p:sp>
    </p:spTree>
    <p:extLst>
      <p:ext uri="{BB962C8B-B14F-4D97-AF65-F5344CB8AC3E}">
        <p14:creationId xmlns:p14="http://schemas.microsoft.com/office/powerpoint/2010/main" val="13789937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Vertical)">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lstStyle/>
          <a:p>
            <a:r>
              <a:rPr lang="pt-BR" dirty="0" smtClean="0"/>
              <a:t>EXEMPLO 1: </a:t>
            </a:r>
            <a:r>
              <a:rPr lang="pt-BR" dirty="0"/>
              <a:t>Resultado final dos Lances de um Pregão:</a:t>
            </a:r>
          </a:p>
          <a:p>
            <a:r>
              <a:rPr lang="pt-BR" dirty="0"/>
              <a:t>Empresa JJ R$ 1.329,00  S/A; (R$ 1.395,45) </a:t>
            </a:r>
          </a:p>
          <a:p>
            <a:r>
              <a:rPr lang="pt-BR" dirty="0"/>
              <a:t>Empresa km R$ 1.337,00 </a:t>
            </a:r>
            <a:r>
              <a:rPr lang="pt-BR" dirty="0" err="1"/>
              <a:t>Ltda</a:t>
            </a:r>
            <a:r>
              <a:rPr lang="pt-BR" dirty="0"/>
              <a:t>;</a:t>
            </a:r>
          </a:p>
          <a:p>
            <a:r>
              <a:rPr lang="pt-BR" dirty="0"/>
              <a:t>Empresa </a:t>
            </a:r>
            <a:r>
              <a:rPr lang="pt-BR" dirty="0" err="1"/>
              <a:t>pq</a:t>
            </a:r>
            <a:r>
              <a:rPr lang="pt-BR" dirty="0"/>
              <a:t> R$ 1.345,00 S/A;</a:t>
            </a:r>
          </a:p>
          <a:p>
            <a:r>
              <a:rPr lang="pt-BR" b="1" dirty="0">
                <a:solidFill>
                  <a:srgbClr val="FF0000"/>
                </a:solidFill>
              </a:rPr>
              <a:t>Empresa </a:t>
            </a:r>
            <a:r>
              <a:rPr lang="pt-BR" b="1" dirty="0" err="1">
                <a:solidFill>
                  <a:srgbClr val="FF0000"/>
                </a:solidFill>
              </a:rPr>
              <a:t>tt</a:t>
            </a:r>
            <a:r>
              <a:rPr lang="pt-BR" b="1" dirty="0">
                <a:solidFill>
                  <a:srgbClr val="FF0000"/>
                </a:solidFill>
              </a:rPr>
              <a:t> R$ 1.357,00 ME;</a:t>
            </a:r>
          </a:p>
          <a:p>
            <a:r>
              <a:rPr lang="pt-BR" dirty="0"/>
              <a:t>Empresa </a:t>
            </a:r>
            <a:r>
              <a:rPr lang="pt-BR" dirty="0" err="1"/>
              <a:t>nm</a:t>
            </a:r>
            <a:r>
              <a:rPr lang="pt-BR" dirty="0"/>
              <a:t> R$ 1.387,00 </a:t>
            </a:r>
            <a:r>
              <a:rPr lang="pt-BR" dirty="0" err="1"/>
              <a:t>Ltda</a:t>
            </a:r>
            <a:r>
              <a:rPr lang="pt-BR" dirty="0"/>
              <a:t>;</a:t>
            </a:r>
          </a:p>
          <a:p>
            <a:r>
              <a:rPr lang="pt-BR" b="1" dirty="0">
                <a:solidFill>
                  <a:srgbClr val="FF0000"/>
                </a:solidFill>
              </a:rPr>
              <a:t>Empresa hg R$ 1.392,00 </a:t>
            </a:r>
            <a:r>
              <a:rPr lang="pt-BR" b="1" dirty="0" smtClean="0">
                <a:solidFill>
                  <a:srgbClr val="FF0000"/>
                </a:solidFill>
              </a:rPr>
              <a:t>EPP;</a:t>
            </a:r>
            <a:endParaRPr lang="pt-BR" b="1" dirty="0">
              <a:solidFill>
                <a:srgbClr val="FF0000"/>
              </a:solidFill>
            </a:endParaRPr>
          </a:p>
          <a:p>
            <a:r>
              <a:rPr lang="pt-BR" dirty="0"/>
              <a:t>Empresa te R$ 1.458,00 Ltda.</a:t>
            </a:r>
          </a:p>
          <a:p>
            <a:endParaRPr lang="pt-BR" dirty="0">
              <a:latin typeface="Bookman Old Style" pitchFamily="18" charset="0"/>
            </a:endParaRPr>
          </a:p>
        </p:txBody>
      </p:sp>
    </p:spTree>
    <p:extLst>
      <p:ext uri="{BB962C8B-B14F-4D97-AF65-F5344CB8AC3E}">
        <p14:creationId xmlns:p14="http://schemas.microsoft.com/office/powerpoint/2010/main" val="194804164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ircle(in)">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circle(in)">
                                      <p:cBhvr>
                                        <p:cTn id="4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lstStyle/>
          <a:p>
            <a:r>
              <a:rPr lang="pt-BR" dirty="0" smtClean="0"/>
              <a:t>EXEMPLO 2: </a:t>
            </a:r>
            <a:r>
              <a:rPr lang="pt-BR" dirty="0"/>
              <a:t>Resultado final dos Lances de um Pregão:</a:t>
            </a:r>
          </a:p>
          <a:p>
            <a:r>
              <a:rPr lang="pt-BR" dirty="0"/>
              <a:t>Empresa JJ R$ 1.329,00  </a:t>
            </a:r>
            <a:r>
              <a:rPr lang="pt-BR" dirty="0" smtClean="0"/>
              <a:t>EPP; </a:t>
            </a:r>
            <a:r>
              <a:rPr lang="pt-BR" dirty="0"/>
              <a:t>(R$ 1.395,45) </a:t>
            </a:r>
          </a:p>
          <a:p>
            <a:r>
              <a:rPr lang="pt-BR" dirty="0"/>
              <a:t>Empresa km R$ 1.337,00 </a:t>
            </a:r>
            <a:r>
              <a:rPr lang="pt-BR" dirty="0" err="1"/>
              <a:t>Ltda</a:t>
            </a:r>
            <a:r>
              <a:rPr lang="pt-BR" dirty="0"/>
              <a:t>;</a:t>
            </a:r>
          </a:p>
          <a:p>
            <a:r>
              <a:rPr lang="pt-BR" dirty="0"/>
              <a:t>Empresa </a:t>
            </a:r>
            <a:r>
              <a:rPr lang="pt-BR" dirty="0" err="1"/>
              <a:t>pq</a:t>
            </a:r>
            <a:r>
              <a:rPr lang="pt-BR" dirty="0"/>
              <a:t> R$ 1.345,00 S/A;</a:t>
            </a:r>
          </a:p>
          <a:p>
            <a:r>
              <a:rPr lang="pt-BR" b="1" dirty="0">
                <a:solidFill>
                  <a:srgbClr val="FF0000"/>
                </a:solidFill>
              </a:rPr>
              <a:t>Empresa </a:t>
            </a:r>
            <a:r>
              <a:rPr lang="pt-BR" b="1" dirty="0" err="1">
                <a:solidFill>
                  <a:srgbClr val="FF0000"/>
                </a:solidFill>
              </a:rPr>
              <a:t>tt</a:t>
            </a:r>
            <a:r>
              <a:rPr lang="pt-BR" b="1" dirty="0">
                <a:solidFill>
                  <a:srgbClr val="FF0000"/>
                </a:solidFill>
              </a:rPr>
              <a:t> R$ 1.357,00 ME;</a:t>
            </a:r>
          </a:p>
          <a:p>
            <a:r>
              <a:rPr lang="pt-BR" dirty="0"/>
              <a:t>Empresa </a:t>
            </a:r>
            <a:r>
              <a:rPr lang="pt-BR" dirty="0" err="1"/>
              <a:t>nm</a:t>
            </a:r>
            <a:r>
              <a:rPr lang="pt-BR" dirty="0"/>
              <a:t> R$ 1.387,00 </a:t>
            </a:r>
            <a:r>
              <a:rPr lang="pt-BR" dirty="0" err="1"/>
              <a:t>Ltda</a:t>
            </a:r>
            <a:r>
              <a:rPr lang="pt-BR" dirty="0"/>
              <a:t>;</a:t>
            </a:r>
          </a:p>
          <a:p>
            <a:r>
              <a:rPr lang="pt-BR" b="1" dirty="0">
                <a:solidFill>
                  <a:srgbClr val="FF0000"/>
                </a:solidFill>
              </a:rPr>
              <a:t>Empresa hg R$ 1.392,00 </a:t>
            </a:r>
            <a:r>
              <a:rPr lang="pt-BR" b="1" dirty="0" smtClean="0">
                <a:solidFill>
                  <a:srgbClr val="FF0000"/>
                </a:solidFill>
              </a:rPr>
              <a:t>EPP;</a:t>
            </a:r>
            <a:endParaRPr lang="pt-BR" b="1" dirty="0">
              <a:solidFill>
                <a:srgbClr val="FF0000"/>
              </a:solidFill>
            </a:endParaRPr>
          </a:p>
          <a:p>
            <a:r>
              <a:rPr lang="pt-BR" dirty="0"/>
              <a:t>Empresa te R$ 1.458,00 Ltda.</a:t>
            </a:r>
          </a:p>
          <a:p>
            <a:endParaRPr lang="pt-BR" dirty="0">
              <a:latin typeface="Bookman Old Style" pitchFamily="18" charset="0"/>
            </a:endParaRPr>
          </a:p>
        </p:txBody>
      </p:sp>
    </p:spTree>
    <p:extLst>
      <p:ext uri="{BB962C8B-B14F-4D97-AF65-F5344CB8AC3E}">
        <p14:creationId xmlns:p14="http://schemas.microsoft.com/office/powerpoint/2010/main" val="1948041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normAutofit fontScale="92500" lnSpcReduction="10000"/>
          </a:bodyPr>
          <a:lstStyle/>
          <a:p>
            <a:pPr lvl="0"/>
            <a:r>
              <a:rPr lang="pt-BR" sz="2400" b="0" dirty="0">
                <a:latin typeface="Bookman Old Style" pitchFamily="18" charset="0"/>
              </a:rPr>
              <a:t>Art. 47. Nas contratações públicas da administração direta e indireta, autárquica e fundacional, federal, estadual e municipal, </a:t>
            </a:r>
            <a:r>
              <a:rPr lang="pt-BR" sz="2400" dirty="0">
                <a:latin typeface="Bookman Old Style" pitchFamily="18" charset="0"/>
              </a:rPr>
              <a:t>deverá ser concedido tratamento diferenciado e simplificado </a:t>
            </a:r>
            <a:r>
              <a:rPr lang="pt-BR" sz="2400" b="0" dirty="0">
                <a:latin typeface="Bookman Old Style" pitchFamily="18" charset="0"/>
              </a:rPr>
              <a:t>para as microempresas e empresas de pequeno porte objetivando a promoção do desenvolvimento econômico e social no âmbito municipal e regional, a ampliação da eficiência das políticas públicas e o incentivo à inovação tecnológica. (Redação dada pela Lei Complementar nº 147, de 7 de agosto de 2014)</a:t>
            </a:r>
          </a:p>
          <a:p>
            <a:endParaRPr lang="pt-BR" dirty="0">
              <a:latin typeface="Bookman Old Style" pitchFamily="18" charset="0"/>
            </a:endParaRPr>
          </a:p>
        </p:txBody>
      </p:sp>
    </p:spTree>
    <p:extLst>
      <p:ext uri="{BB962C8B-B14F-4D97-AF65-F5344CB8AC3E}">
        <p14:creationId xmlns:p14="http://schemas.microsoft.com/office/powerpoint/2010/main" val="3871043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lstStyle/>
          <a:p>
            <a:pPr lvl="0"/>
            <a:endParaRPr lang="pt-BR" dirty="0" smtClean="0"/>
          </a:p>
          <a:p>
            <a:pPr lvl="0"/>
            <a:r>
              <a:rPr lang="pt-BR" sz="2400" b="0" dirty="0" smtClean="0">
                <a:latin typeface="Bookman Old Style" pitchFamily="18" charset="0"/>
              </a:rPr>
              <a:t>Parágrafo </a:t>
            </a:r>
            <a:r>
              <a:rPr lang="pt-BR" sz="2400" b="0" dirty="0">
                <a:latin typeface="Bookman Old Style" pitchFamily="18" charset="0"/>
              </a:rPr>
              <a:t>único. No que diz respeito às compras públicas, enquanto não sobrevier legislação estadual, municipal ou regulamento específico de cada órgão mais favorável à microempresa e empresa de pequeno porte, aplica-se a legislação federal. (Incluído pela Lei Complementar nº 147, de 7 de agosto de 2014)</a:t>
            </a:r>
          </a:p>
          <a:p>
            <a:endParaRPr lang="pt-BR" dirty="0">
              <a:latin typeface="Bookman Old Style" pitchFamily="18" charset="0"/>
            </a:endParaRPr>
          </a:p>
        </p:txBody>
      </p:sp>
    </p:spTree>
    <p:extLst>
      <p:ext uri="{BB962C8B-B14F-4D97-AF65-F5344CB8AC3E}">
        <p14:creationId xmlns:p14="http://schemas.microsoft.com/office/powerpoint/2010/main" val="61484000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noAutofit/>
          </a:bodyPr>
          <a:lstStyle/>
          <a:p>
            <a:pPr lvl="0"/>
            <a:r>
              <a:rPr lang="pt-BR" sz="2000" b="0" dirty="0">
                <a:latin typeface="Bookman Old Style" pitchFamily="18" charset="0"/>
              </a:rPr>
              <a:t>Art. 48. Para o cumprimento do disposto no art. 47 desta Lei Complementar, a administração pública: (Redação dada pela Lei Complementar nº 147, de 7 de agosto de 2014</a:t>
            </a:r>
            <a:r>
              <a:rPr lang="pt-BR" sz="2000" b="0" dirty="0" smtClean="0">
                <a:latin typeface="Bookman Old Style" pitchFamily="18" charset="0"/>
              </a:rPr>
              <a:t>)</a:t>
            </a:r>
          </a:p>
          <a:p>
            <a:pPr lvl="0"/>
            <a:endParaRPr lang="pt-BR" sz="2000" b="0" dirty="0">
              <a:latin typeface="Bookman Old Style" pitchFamily="18" charset="0"/>
            </a:endParaRPr>
          </a:p>
          <a:p>
            <a:pPr lvl="0"/>
            <a:r>
              <a:rPr lang="pt-BR" sz="2000" b="0" dirty="0">
                <a:latin typeface="Bookman Old Style" pitchFamily="18" charset="0"/>
              </a:rPr>
              <a:t>I - deverá realizar processo licitatório destinado exclusivamente à participação de microempresas e empresas de pequeno porte nos itens de contratação </a:t>
            </a:r>
            <a:r>
              <a:rPr lang="pt-BR" sz="2000" b="0" u="sng" dirty="0">
                <a:latin typeface="Bookman Old Style" pitchFamily="18" charset="0"/>
              </a:rPr>
              <a:t>cujo valor seja de até R$ 80.000,00 </a:t>
            </a:r>
            <a:r>
              <a:rPr lang="pt-BR" sz="2000" b="0" dirty="0">
                <a:latin typeface="Bookman Old Style" pitchFamily="18" charset="0"/>
              </a:rPr>
              <a:t>(oitenta mil reais); (Redação dada pela Lei Complementar nº 147, de 7 de agosto de 2014)</a:t>
            </a:r>
          </a:p>
          <a:p>
            <a:endParaRPr lang="pt-BR" sz="2400" b="0" dirty="0">
              <a:latin typeface="Bookman Old Style" pitchFamily="18" charset="0"/>
            </a:endParaRPr>
          </a:p>
        </p:txBody>
      </p:sp>
    </p:spTree>
    <p:extLst>
      <p:ext uri="{BB962C8B-B14F-4D97-AF65-F5344CB8AC3E}">
        <p14:creationId xmlns:p14="http://schemas.microsoft.com/office/powerpoint/2010/main" val="171504783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dirty="0"/>
          </a:p>
        </p:txBody>
      </p:sp>
      <p:sp>
        <p:nvSpPr>
          <p:cNvPr id="3" name="Espaço Reservado para Conteúdo 2"/>
          <p:cNvSpPr>
            <a:spLocks noGrp="1"/>
          </p:cNvSpPr>
          <p:nvPr>
            <p:ph idx="1"/>
          </p:nvPr>
        </p:nvSpPr>
        <p:spPr/>
        <p:txBody>
          <a:bodyPr>
            <a:noAutofit/>
          </a:bodyPr>
          <a:lstStyle/>
          <a:p>
            <a:r>
              <a:rPr lang="pt-BR" sz="2000" b="0" dirty="0">
                <a:latin typeface="Bookman Old Style" pitchFamily="18" charset="0"/>
              </a:rPr>
              <a:t>Nos termos do art. 48, I, da LC nº 123/2006, </a:t>
            </a:r>
            <a:r>
              <a:rPr lang="pt-BR" sz="2000" dirty="0">
                <a:latin typeface="Bookman Old Style" pitchFamily="18" charset="0"/>
              </a:rPr>
              <a:t>uma empresa que não seja ME e/ou EPP não poderá participar de uma licitação exclusiva para as microempresas e empresas de pequeno porte. Conforme inciso II do art. 49 da LC nº 123/2006, caso inexista o número mínimo de três ME e/ou EPP, sediadas no local ou na região, e que sejam capazes de cumprir as exigências estabelecidas no edital</a:t>
            </a:r>
            <a:r>
              <a:rPr lang="pt-BR" sz="2000" b="0" dirty="0">
                <a:latin typeface="Bookman Old Style" pitchFamily="18" charset="0"/>
              </a:rPr>
              <a:t>, consequentemente, a realização de uma licitação exclusiva com fundamento neste inciso restará justificadamente afastada, e para tanto, </a:t>
            </a:r>
            <a:r>
              <a:rPr lang="pt-BR" sz="2000" u="sng" dirty="0">
                <a:latin typeface="Bookman Old Style" pitchFamily="18" charset="0"/>
              </a:rPr>
              <a:t>o edital não poderá prever que não comparecendo nenhuma ME e/ou EPP</a:t>
            </a:r>
            <a:r>
              <a:rPr lang="pt-BR" sz="2000" b="0" dirty="0">
                <a:latin typeface="Bookman Old Style" pitchFamily="18" charset="0"/>
              </a:rPr>
              <a:t>, será permitida a participação de empresas de maior porte. (TCE/TO, Resolução n. 181/2015, Pleno</a:t>
            </a:r>
            <a:r>
              <a:rPr lang="pt-BR" sz="2000" b="0" dirty="0" smtClean="0">
                <a:latin typeface="Bookman Old Style" pitchFamily="18" charset="0"/>
              </a:rPr>
              <a:t>)</a:t>
            </a:r>
          </a:p>
          <a:p>
            <a:r>
              <a:rPr lang="pt-BR" sz="2000" b="0" dirty="0">
                <a:latin typeface="Bookman Old Style" pitchFamily="18" charset="0"/>
              </a:rPr>
              <a:t>Fonte: https://jus.com.br/artigos/66367/licitacoes-exclusivas-para-micro-e-pequenas-empresas-possibilidade</a:t>
            </a:r>
            <a:endParaRPr lang="pt-BR" sz="2000" dirty="0">
              <a:latin typeface="Bookman Old Style" pitchFamily="18" charset="0"/>
            </a:endParaRPr>
          </a:p>
        </p:txBody>
      </p:sp>
    </p:spTree>
    <p:extLst>
      <p:ext uri="{BB962C8B-B14F-4D97-AF65-F5344CB8AC3E}">
        <p14:creationId xmlns:p14="http://schemas.microsoft.com/office/powerpoint/2010/main" val="22561415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lstStyle/>
          <a:p>
            <a:pPr lvl="0"/>
            <a:endParaRPr lang="pt-BR" dirty="0" smtClean="0"/>
          </a:p>
          <a:p>
            <a:pPr lvl="0"/>
            <a:endParaRPr lang="pt-BR" dirty="0"/>
          </a:p>
          <a:p>
            <a:pPr lvl="0"/>
            <a:r>
              <a:rPr lang="pt-BR" sz="2400" b="0" dirty="0" smtClean="0">
                <a:latin typeface="Bookman Old Style" pitchFamily="18" charset="0"/>
              </a:rPr>
              <a:t>II </a:t>
            </a:r>
            <a:r>
              <a:rPr lang="pt-BR" sz="2400" b="0" dirty="0">
                <a:latin typeface="Bookman Old Style" pitchFamily="18" charset="0"/>
              </a:rPr>
              <a:t>- poderá, em relação aos processos licitatórios destinados à aquisição de obras e serviços, </a:t>
            </a:r>
            <a:r>
              <a:rPr lang="pt-BR" sz="2400" dirty="0">
                <a:latin typeface="Bookman Old Style" pitchFamily="18" charset="0"/>
              </a:rPr>
              <a:t>exigir dos licitantes a subcontratação de microempresa ou empresa de pequeno porte</a:t>
            </a:r>
            <a:r>
              <a:rPr lang="pt-BR" sz="2400" b="0" dirty="0">
                <a:latin typeface="Bookman Old Style" pitchFamily="18" charset="0"/>
              </a:rPr>
              <a:t>; (Redação dada pela Lei Complementar nº 147, de 7 de agosto de 2014)</a:t>
            </a:r>
          </a:p>
          <a:p>
            <a:endParaRPr lang="pt-BR" dirty="0">
              <a:latin typeface="Bookman Old Style" pitchFamily="18" charset="0"/>
            </a:endParaRPr>
          </a:p>
        </p:txBody>
      </p:sp>
    </p:spTree>
    <p:extLst>
      <p:ext uri="{BB962C8B-B14F-4D97-AF65-F5344CB8AC3E}">
        <p14:creationId xmlns:p14="http://schemas.microsoft.com/office/powerpoint/2010/main" val="175701317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lstStyle/>
          <a:p>
            <a:endParaRPr lang="pt-BR" dirty="0" smtClean="0">
              <a:latin typeface="Bookman Old Style" pitchFamily="18" charset="0"/>
            </a:endParaRPr>
          </a:p>
          <a:p>
            <a:pPr lvl="0"/>
            <a:r>
              <a:rPr lang="pt-BR" sz="2400" b="0" dirty="0">
                <a:latin typeface="Bookman Old Style" pitchFamily="18" charset="0"/>
              </a:rPr>
              <a:t>III - deverá estabelecer, em certames para aquisição de bens de natureza divisível, </a:t>
            </a:r>
            <a:r>
              <a:rPr lang="pt-BR" sz="2400" b="0" u="sng" dirty="0">
                <a:latin typeface="Bookman Old Style" pitchFamily="18" charset="0"/>
              </a:rPr>
              <a:t>cota de até 25% (vinte e cinco por cento) </a:t>
            </a:r>
            <a:r>
              <a:rPr lang="pt-BR" sz="2400" b="0" dirty="0">
                <a:latin typeface="Bookman Old Style" pitchFamily="18" charset="0"/>
              </a:rPr>
              <a:t>do objeto para a contratação de microempresas e empresas de pequeno porte. (Redação dada pela Lei Complementar nº 147, de 7 de agosto de 2014)</a:t>
            </a:r>
          </a:p>
          <a:p>
            <a:endParaRPr lang="pt-BR" sz="2400" b="0" dirty="0">
              <a:latin typeface="Bookman Old Style" pitchFamily="18" charset="0"/>
            </a:endParaRPr>
          </a:p>
        </p:txBody>
      </p:sp>
    </p:spTree>
    <p:extLst>
      <p:ext uri="{BB962C8B-B14F-4D97-AF65-F5344CB8AC3E}">
        <p14:creationId xmlns:p14="http://schemas.microsoft.com/office/powerpoint/2010/main" val="420643254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2400" dirty="0" smtClean="0"/>
              <a:t>INTRODUÇÃO AO PROCESSO LICITATÓRIO E CONTRATUAL, LEI Nº 8.666/93</a:t>
            </a:r>
            <a:endParaRPr lang="pt-BR" sz="2400" dirty="0"/>
          </a:p>
        </p:txBody>
      </p:sp>
      <p:sp>
        <p:nvSpPr>
          <p:cNvPr id="3" name="Espaço Reservado para Conteúdo 2"/>
          <p:cNvSpPr>
            <a:spLocks noGrp="1"/>
          </p:cNvSpPr>
          <p:nvPr>
            <p:ph idx="1"/>
          </p:nvPr>
        </p:nvSpPr>
        <p:spPr/>
        <p:txBody>
          <a:bodyPr>
            <a:normAutofit/>
          </a:bodyPr>
          <a:lstStyle/>
          <a:p>
            <a:r>
              <a:rPr lang="pt-BR" sz="2000" b="0" dirty="0" smtClean="0">
                <a:latin typeface="Bookman Old Style" pitchFamily="18" charset="0"/>
              </a:rPr>
              <a:t>O QUE É LICITAÇÃO?</a:t>
            </a:r>
          </a:p>
          <a:p>
            <a:pPr algn="just">
              <a:buFont typeface="Wingdings"/>
              <a:buChar char="Ø"/>
            </a:pPr>
            <a:r>
              <a:rPr lang="pt-BR" sz="2000" b="0" dirty="0" smtClean="0">
                <a:latin typeface="Bookman Old Style" pitchFamily="18" charset="0"/>
              </a:rPr>
              <a:t>Segundo </a:t>
            </a:r>
            <a:r>
              <a:rPr lang="pt-BR" sz="2000" b="0" dirty="0">
                <a:latin typeface="Bookman Old Style" pitchFamily="18" charset="0"/>
              </a:rPr>
              <a:t>Marçal </a:t>
            </a:r>
            <a:r>
              <a:rPr lang="pt-BR" sz="2000" b="0" dirty="0" err="1">
                <a:latin typeface="Bookman Old Style" pitchFamily="18" charset="0"/>
              </a:rPr>
              <a:t>Justen</a:t>
            </a:r>
            <a:r>
              <a:rPr lang="pt-BR" sz="2000" b="0" dirty="0">
                <a:latin typeface="Bookman Old Style" pitchFamily="18" charset="0"/>
              </a:rPr>
              <a:t> Filho, “a licitação é um procedimento administrativo disciplinado por lei e por um ato administrativo prévio, </a:t>
            </a:r>
            <a:r>
              <a:rPr lang="pt-BR" sz="2000" u="sng" dirty="0">
                <a:latin typeface="Bookman Old Style" pitchFamily="18" charset="0"/>
              </a:rPr>
              <a:t>que determina critérios objetivos de seleção da proposta de contratação mais vantajosa</a:t>
            </a:r>
            <a:r>
              <a:rPr lang="pt-BR" sz="2000" b="0" dirty="0">
                <a:latin typeface="Bookman Old Style" pitchFamily="18" charset="0"/>
              </a:rPr>
              <a:t>, com observância do princípio da isonomia, conduzido por um órgão dotado de competência específica</a:t>
            </a:r>
            <a:r>
              <a:rPr lang="pt-BR" sz="2000" b="0" dirty="0" smtClean="0">
                <a:latin typeface="Bookman Old Style" pitchFamily="18" charset="0"/>
              </a:rPr>
              <a:t>”.</a:t>
            </a:r>
          </a:p>
          <a:p>
            <a:pPr marL="0" indent="0" algn="just"/>
            <a:endParaRPr lang="pt-BR" sz="2000" b="0" dirty="0">
              <a:latin typeface="Bookman Old Style" pitchFamily="18" charset="0"/>
            </a:endParaRPr>
          </a:p>
        </p:txBody>
      </p:sp>
    </p:spTree>
    <p:extLst>
      <p:ext uri="{BB962C8B-B14F-4D97-AF65-F5344CB8AC3E}">
        <p14:creationId xmlns:p14="http://schemas.microsoft.com/office/powerpoint/2010/main" val="195476627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2050" name="Picture 2" descr="C:\Users\anton\Pictures\sicaf 2.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75656" y="116632"/>
            <a:ext cx="5688631" cy="5976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6178634"/>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lstStyle/>
          <a:p>
            <a:endParaRPr lang="pt-BR" dirty="0" smtClean="0">
              <a:latin typeface="Bookman Old Style" pitchFamily="18" charset="0"/>
            </a:endParaRPr>
          </a:p>
          <a:p>
            <a:pPr lvl="0"/>
            <a:r>
              <a:rPr lang="pt-BR" sz="2400" b="0" dirty="0">
                <a:latin typeface="Bookman Old Style" pitchFamily="18" charset="0"/>
              </a:rPr>
              <a:t>§ 2º  Na hipótese do inciso II do caput deste artigo, </a:t>
            </a:r>
            <a:r>
              <a:rPr lang="pt-BR" sz="2400" dirty="0">
                <a:latin typeface="Bookman Old Style" pitchFamily="18" charset="0"/>
              </a:rPr>
              <a:t>os empenhos e pagamentos </a:t>
            </a:r>
            <a:r>
              <a:rPr lang="pt-BR" sz="2400" b="0" dirty="0">
                <a:latin typeface="Bookman Old Style" pitchFamily="18" charset="0"/>
              </a:rPr>
              <a:t>do órgão ou entidade da administração pública poderão ser destinados </a:t>
            </a:r>
            <a:r>
              <a:rPr lang="pt-BR" sz="2400" dirty="0">
                <a:latin typeface="Bookman Old Style" pitchFamily="18" charset="0"/>
              </a:rPr>
              <a:t>diretamente às microempresas e empresas de pequeno porte subcontratadas</a:t>
            </a:r>
            <a:r>
              <a:rPr lang="pt-BR" sz="2400" b="0" dirty="0">
                <a:latin typeface="Bookman Old Style" pitchFamily="18" charset="0"/>
              </a:rPr>
              <a:t>.</a:t>
            </a:r>
          </a:p>
          <a:p>
            <a:endParaRPr lang="pt-BR" dirty="0">
              <a:latin typeface="Bookman Old Style" pitchFamily="18" charset="0"/>
            </a:endParaRPr>
          </a:p>
        </p:txBody>
      </p:sp>
    </p:spTree>
    <p:extLst>
      <p:ext uri="{BB962C8B-B14F-4D97-AF65-F5344CB8AC3E}">
        <p14:creationId xmlns:p14="http://schemas.microsoft.com/office/powerpoint/2010/main" val="1722460541"/>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lstStyle/>
          <a:p>
            <a:pPr lvl="0"/>
            <a:endParaRPr lang="pt-BR" dirty="0" smtClean="0"/>
          </a:p>
          <a:p>
            <a:pPr lvl="0"/>
            <a:r>
              <a:rPr lang="pt-BR" sz="2400" b="0" dirty="0" smtClean="0">
                <a:latin typeface="Bookman Old Style" pitchFamily="18" charset="0"/>
              </a:rPr>
              <a:t>§ </a:t>
            </a:r>
            <a:r>
              <a:rPr lang="pt-BR" sz="2400" b="0" dirty="0">
                <a:latin typeface="Bookman Old Style" pitchFamily="18" charset="0"/>
              </a:rPr>
              <a:t>3º Os benefícios referidos no caput deste artigo poderão, justificadamente, estabelecer a prioridade de contratação para as microempresas e empresas de pequeno porte </a:t>
            </a:r>
            <a:r>
              <a:rPr lang="pt-BR" sz="2400" u="sng" dirty="0">
                <a:latin typeface="Bookman Old Style" pitchFamily="18" charset="0"/>
              </a:rPr>
              <a:t>sediadas local ou regionalmente, até o limite de 10% (dez por cento) do melhor preço válido</a:t>
            </a:r>
            <a:r>
              <a:rPr lang="pt-BR" sz="2400" b="0" u="sng" dirty="0">
                <a:latin typeface="Bookman Old Style" pitchFamily="18" charset="0"/>
              </a:rPr>
              <a:t>. </a:t>
            </a:r>
            <a:r>
              <a:rPr lang="pt-BR" sz="2400" b="0" dirty="0">
                <a:latin typeface="Bookman Old Style" pitchFamily="18" charset="0"/>
              </a:rPr>
              <a:t>(Incluído pela Lei Complementar nº 147, de 7 de agosto de 2014) </a:t>
            </a:r>
          </a:p>
          <a:p>
            <a:endParaRPr lang="pt-BR" sz="2400" b="0" dirty="0">
              <a:latin typeface="Bookman Old Style" pitchFamily="18" charset="0"/>
            </a:endParaRPr>
          </a:p>
        </p:txBody>
      </p:sp>
    </p:spTree>
    <p:extLst>
      <p:ext uri="{BB962C8B-B14F-4D97-AF65-F5344CB8AC3E}">
        <p14:creationId xmlns:p14="http://schemas.microsoft.com/office/powerpoint/2010/main" val="404620380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lstStyle/>
          <a:p>
            <a:pPr lvl="0"/>
            <a:r>
              <a:rPr lang="pt-BR" sz="2400" b="0" dirty="0"/>
              <a:t>Art. 49.   Não se aplica o disposto nos </a:t>
            </a:r>
            <a:r>
              <a:rPr lang="pt-BR" sz="2400" b="0" dirty="0" err="1"/>
              <a:t>arts</a:t>
            </a:r>
            <a:r>
              <a:rPr lang="pt-BR" sz="2400" b="0" dirty="0"/>
              <a:t>. 47 e 48 desta Lei Complementar quando: </a:t>
            </a:r>
            <a:endParaRPr lang="pt-BR" sz="2400" b="0" dirty="0" smtClean="0"/>
          </a:p>
          <a:p>
            <a:pPr lvl="0"/>
            <a:endParaRPr lang="pt-BR" sz="2400" b="0" dirty="0"/>
          </a:p>
          <a:p>
            <a:pPr lvl="0"/>
            <a:r>
              <a:rPr lang="pt-BR" sz="2400" b="0" dirty="0"/>
              <a:t>I - </a:t>
            </a:r>
            <a:r>
              <a:rPr lang="pt-BR" sz="2400" b="0" strike="sngStrike" dirty="0"/>
              <a:t>os critérios de tratamento diferenciado e simplificado para as microempresas e empresas de pequeno porte não forem expressamente previstos no instrumento convocatório</a:t>
            </a:r>
            <a:r>
              <a:rPr lang="pt-BR" sz="2400" b="0" dirty="0"/>
              <a:t>; (Revogado pela Lei Complementar nº 147, de 7 de agosto de 2014) </a:t>
            </a:r>
          </a:p>
          <a:p>
            <a:endParaRPr lang="pt-BR" dirty="0">
              <a:latin typeface="Bookman Old Style" pitchFamily="18" charset="0"/>
            </a:endParaRPr>
          </a:p>
        </p:txBody>
      </p:sp>
    </p:spTree>
    <p:extLst>
      <p:ext uri="{BB962C8B-B14F-4D97-AF65-F5344CB8AC3E}">
        <p14:creationId xmlns:p14="http://schemas.microsoft.com/office/powerpoint/2010/main" val="34973277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lstStyle/>
          <a:p>
            <a:pPr lvl="0"/>
            <a:endParaRPr lang="pt-BR" dirty="0" smtClean="0"/>
          </a:p>
          <a:p>
            <a:pPr lvl="0"/>
            <a:r>
              <a:rPr lang="pt-BR" sz="2400" b="0" dirty="0" smtClean="0">
                <a:latin typeface="Bookman Old Style" pitchFamily="18" charset="0"/>
              </a:rPr>
              <a:t>II</a:t>
            </a:r>
            <a:r>
              <a:rPr lang="pt-BR" sz="2400" b="0" dirty="0">
                <a:latin typeface="Bookman Old Style" pitchFamily="18" charset="0"/>
              </a:rPr>
              <a:t> - não houver um mínimo de 3 (três) fornecedores competitivos enquadrados como microempresas ou empresas de pequeno porte sediados local ou regionalmente e </a:t>
            </a:r>
            <a:r>
              <a:rPr lang="pt-BR" sz="2400" b="0" dirty="0">
                <a:effectLst>
                  <a:outerShdw blurRad="38100" dist="38100" dir="2700000" algn="tl">
                    <a:srgbClr val="000000">
                      <a:alpha val="43137"/>
                    </a:srgbClr>
                  </a:outerShdw>
                </a:effectLst>
                <a:latin typeface="Bookman Old Style" pitchFamily="18" charset="0"/>
              </a:rPr>
              <a:t>capazes de cumprir as exigências estabelecidas no instrumento convocatório;  </a:t>
            </a:r>
          </a:p>
          <a:p>
            <a:endParaRPr lang="pt-BR" sz="2400" b="0" dirty="0">
              <a:latin typeface="Bookman Old Style" pitchFamily="18" charset="0"/>
            </a:endParaRPr>
          </a:p>
        </p:txBody>
      </p:sp>
    </p:spTree>
    <p:extLst>
      <p:ext uri="{BB962C8B-B14F-4D97-AF65-F5344CB8AC3E}">
        <p14:creationId xmlns:p14="http://schemas.microsoft.com/office/powerpoint/2010/main" val="27360812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lstStyle/>
          <a:p>
            <a:endParaRPr lang="pt-BR" dirty="0" smtClean="0">
              <a:latin typeface="Bookman Old Style" pitchFamily="18" charset="0"/>
            </a:endParaRPr>
          </a:p>
          <a:p>
            <a:pPr lvl="0"/>
            <a:r>
              <a:rPr lang="pt-BR" sz="2800" b="0" dirty="0">
                <a:latin typeface="Bookman Old Style" pitchFamily="18" charset="0"/>
              </a:rPr>
              <a:t>III - o tratamento diferenciado e simplificado para as microempresas e empresas de pequeno porte </a:t>
            </a:r>
            <a:r>
              <a:rPr lang="pt-BR" sz="2800" b="0" u="sng" dirty="0">
                <a:latin typeface="Bookman Old Style" pitchFamily="18" charset="0"/>
              </a:rPr>
              <a:t>não for vantajoso para a administração </a:t>
            </a:r>
            <a:r>
              <a:rPr lang="pt-BR" sz="2800" b="0" dirty="0">
                <a:latin typeface="Bookman Old Style" pitchFamily="18" charset="0"/>
              </a:rPr>
              <a:t>pública ou representar prejuízo ao conjunto ou complexo do objeto a ser contratado; </a:t>
            </a:r>
          </a:p>
          <a:p>
            <a:endParaRPr lang="pt-BR" sz="2800" b="0" dirty="0">
              <a:latin typeface="Bookman Old Style" pitchFamily="18" charset="0"/>
            </a:endParaRPr>
          </a:p>
        </p:txBody>
      </p:sp>
    </p:spTree>
    <p:extLst>
      <p:ext uri="{BB962C8B-B14F-4D97-AF65-F5344CB8AC3E}">
        <p14:creationId xmlns:p14="http://schemas.microsoft.com/office/powerpoint/2010/main" val="12396006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DEC 8.538/16</a:t>
            </a:r>
            <a:endParaRPr lang="pt-BR" dirty="0"/>
          </a:p>
        </p:txBody>
      </p:sp>
      <p:sp>
        <p:nvSpPr>
          <p:cNvPr id="3" name="Espaço Reservado para Conteúdo 2"/>
          <p:cNvSpPr>
            <a:spLocks noGrp="1"/>
          </p:cNvSpPr>
          <p:nvPr>
            <p:ph idx="1"/>
          </p:nvPr>
        </p:nvSpPr>
        <p:spPr/>
        <p:txBody>
          <a:bodyPr>
            <a:normAutofit/>
          </a:bodyPr>
          <a:lstStyle/>
          <a:p>
            <a:r>
              <a:rPr lang="pt-BR" sz="2400" b="0" dirty="0" smtClean="0">
                <a:latin typeface="Bookman Old Style" pitchFamily="18" charset="0"/>
              </a:rPr>
              <a:t>Art. 10 - </a:t>
            </a:r>
            <a:r>
              <a:rPr lang="pt-BR" sz="2400" b="0" dirty="0">
                <a:latin typeface="Bookman Old Style" pitchFamily="18" charset="0"/>
              </a:rPr>
              <a:t>Parágrafo único.  Para o disposto no inciso II do caput, considera-se não vantajosa a contratação quando:</a:t>
            </a:r>
          </a:p>
          <a:p>
            <a:r>
              <a:rPr lang="pt-BR" sz="2400" b="0" dirty="0">
                <a:latin typeface="Bookman Old Style" pitchFamily="18" charset="0"/>
              </a:rPr>
              <a:t>I - resultar em preço superior ao valor estabelecido como referência; ou</a:t>
            </a:r>
          </a:p>
          <a:p>
            <a:r>
              <a:rPr lang="pt-BR" sz="2400" b="0" dirty="0">
                <a:latin typeface="Bookman Old Style" pitchFamily="18" charset="0"/>
              </a:rPr>
              <a:t>II - a natureza do bem, serviço ou obra for incompatível com a aplicação dos </a:t>
            </a:r>
            <a:r>
              <a:rPr lang="pt-BR" sz="2400" b="0" dirty="0" smtClean="0">
                <a:latin typeface="Bookman Old Style" pitchFamily="18" charset="0"/>
              </a:rPr>
              <a:t>benefícios.</a:t>
            </a:r>
            <a:endParaRPr lang="pt-BR" sz="2400" b="0" dirty="0">
              <a:latin typeface="Bookman Old Style" pitchFamily="18" charset="0"/>
            </a:endParaRPr>
          </a:p>
        </p:txBody>
      </p:sp>
    </p:spTree>
    <p:extLst>
      <p:ext uri="{BB962C8B-B14F-4D97-AF65-F5344CB8AC3E}">
        <p14:creationId xmlns:p14="http://schemas.microsoft.com/office/powerpoint/2010/main" val="266567827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normAutofit fontScale="92500"/>
          </a:bodyPr>
          <a:lstStyle/>
          <a:p>
            <a:endParaRPr lang="pt-BR" dirty="0" smtClean="0"/>
          </a:p>
          <a:p>
            <a:pPr lvl="0"/>
            <a:r>
              <a:rPr lang="pt-BR" sz="2400" b="0" dirty="0">
                <a:latin typeface="Bookman Old Style" pitchFamily="18" charset="0"/>
              </a:rPr>
              <a:t>IV - a licitação for dispensável ou inexigível, nos termos dos </a:t>
            </a:r>
            <a:r>
              <a:rPr lang="pt-BR" sz="2400" b="0" dirty="0" err="1">
                <a:latin typeface="Bookman Old Style" pitchFamily="18" charset="0"/>
              </a:rPr>
              <a:t>arts</a:t>
            </a:r>
            <a:r>
              <a:rPr lang="pt-BR" sz="2400" b="0" dirty="0">
                <a:latin typeface="Bookman Old Style" pitchFamily="18" charset="0"/>
              </a:rPr>
              <a:t>. 24 e 25 da Lei nº 8.666, de 21 de junho de 1993, </a:t>
            </a:r>
            <a:r>
              <a:rPr lang="pt-BR" sz="2400" dirty="0">
                <a:latin typeface="Bookman Old Style" pitchFamily="18" charset="0"/>
              </a:rPr>
              <a:t>excetuando- se as dispensas </a:t>
            </a:r>
            <a:r>
              <a:rPr lang="pt-BR" sz="2400" b="0" dirty="0">
                <a:latin typeface="Bookman Old Style" pitchFamily="18" charset="0"/>
              </a:rPr>
              <a:t>tratadas pelos incisos I e II do art. 24 da mesma Lei, nas quais a compra deverá ser feita preferencialmente de microempresas e empresas de pequeno porte, aplicando-se o disposto no inciso I do art. 48. (Redação dada pela Lei Complementar nº 147, de 7 de agosto de 2014) </a:t>
            </a:r>
          </a:p>
          <a:p>
            <a:endParaRPr lang="pt-BR" sz="2400" b="0" dirty="0">
              <a:latin typeface="Bookman Old Style" pitchFamily="18" charset="0"/>
            </a:endParaRPr>
          </a:p>
        </p:txBody>
      </p:sp>
    </p:spTree>
    <p:extLst>
      <p:ext uri="{BB962C8B-B14F-4D97-AF65-F5344CB8AC3E}">
        <p14:creationId xmlns:p14="http://schemas.microsoft.com/office/powerpoint/2010/main" val="38782272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 </a:t>
            </a:r>
            <a:r>
              <a:rPr lang="pt-BR" u="sng" dirty="0"/>
              <a:t>SISTEMA DE REGISTRO DE PREÇOS</a:t>
            </a:r>
            <a:endParaRPr lang="pt-BR" dirty="0"/>
          </a:p>
        </p:txBody>
      </p:sp>
      <p:sp>
        <p:nvSpPr>
          <p:cNvPr id="3" name="Espaço Reservado para Conteúdo 2"/>
          <p:cNvSpPr>
            <a:spLocks noGrp="1"/>
          </p:cNvSpPr>
          <p:nvPr>
            <p:ph sz="quarter" idx="1"/>
          </p:nvPr>
        </p:nvSpPr>
        <p:spPr/>
        <p:txBody>
          <a:bodyPr>
            <a:normAutofit fontScale="92500" lnSpcReduction="20000"/>
          </a:bodyPr>
          <a:lstStyle/>
          <a:p>
            <a:r>
              <a:rPr lang="pt-BR" sz="2400" b="0" dirty="0">
                <a:latin typeface="Bookman Old Style" pitchFamily="18" charset="0"/>
              </a:rPr>
              <a:t>Decreto Federal 7.892 de </a:t>
            </a:r>
            <a:r>
              <a:rPr lang="pt-BR" sz="2400" b="0" dirty="0" smtClean="0">
                <a:latin typeface="Bookman Old Style" pitchFamily="18" charset="0"/>
              </a:rPr>
              <a:t>23.01.13, alterado pelo Decreto 9.488/18</a:t>
            </a:r>
            <a:endParaRPr lang="pt-BR" sz="2400" b="0" dirty="0">
              <a:latin typeface="Bookman Old Style" pitchFamily="18" charset="0"/>
            </a:endParaRPr>
          </a:p>
          <a:p>
            <a:pPr marL="0" indent="0">
              <a:buNone/>
            </a:pPr>
            <a:endParaRPr lang="pt-BR" sz="2400" b="0" dirty="0">
              <a:latin typeface="Bookman Old Style" pitchFamily="18" charset="0"/>
            </a:endParaRPr>
          </a:p>
          <a:p>
            <a:pPr lvl="0"/>
            <a:r>
              <a:rPr lang="pt-BR" sz="2400" b="0" dirty="0">
                <a:latin typeface="Bookman Old Style" pitchFamily="18" charset="0"/>
              </a:rPr>
              <a:t>Art. 1º As contratações de serviços e a aquisição de bens, quando efetuadas pelo Sistema de Registro de Preços - SRP, no âmbito da administração pública federal direta, autárquica e fundacional, fundos especiais, empresas públicas, sociedades de economia mista e demais entidades controladas, direta ou indiretamente pela União, obedecerão ao disposto neste Decreto.</a:t>
            </a:r>
          </a:p>
          <a:p>
            <a:endParaRPr lang="pt-BR" dirty="0">
              <a:latin typeface="Bookman Old Style" pitchFamily="18" charset="0"/>
            </a:endParaRPr>
          </a:p>
        </p:txBody>
      </p:sp>
    </p:spTree>
    <p:extLst>
      <p:ext uri="{BB962C8B-B14F-4D97-AF65-F5344CB8AC3E}">
        <p14:creationId xmlns:p14="http://schemas.microsoft.com/office/powerpoint/2010/main" val="5481645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lstStyle/>
          <a:p>
            <a:endParaRPr lang="pt-BR" dirty="0" smtClean="0">
              <a:latin typeface="Bookman Old Style" pitchFamily="18" charset="0"/>
            </a:endParaRPr>
          </a:p>
          <a:p>
            <a:pPr lvl="0"/>
            <a:r>
              <a:rPr lang="pt-BR" sz="2400" b="0" dirty="0">
                <a:latin typeface="Bookman Old Style" pitchFamily="18" charset="0"/>
              </a:rPr>
              <a:t>Art. 2º, inc. I - </a:t>
            </a:r>
            <a:r>
              <a:rPr lang="pt-BR" sz="2400" b="0" u="sng" dirty="0">
                <a:latin typeface="Bookman Old Style" pitchFamily="18" charset="0"/>
              </a:rPr>
              <a:t>Sistema de Registro de Preços - SRP</a:t>
            </a:r>
            <a:r>
              <a:rPr lang="pt-BR" sz="2400" b="0" dirty="0">
                <a:latin typeface="Bookman Old Style" pitchFamily="18" charset="0"/>
              </a:rPr>
              <a:t> - conjunto de procedimentos para registro formal de preços relativos à prestação de serviços e aquisição de bens, </a:t>
            </a:r>
            <a:r>
              <a:rPr lang="pt-BR" sz="2400" b="0" u="sng" dirty="0">
                <a:latin typeface="Bookman Old Style" pitchFamily="18" charset="0"/>
              </a:rPr>
              <a:t>para contratações futuras; </a:t>
            </a:r>
            <a:endParaRPr lang="pt-BR" sz="2400" b="0" dirty="0">
              <a:latin typeface="Bookman Old Style" pitchFamily="18" charset="0"/>
            </a:endParaRPr>
          </a:p>
          <a:p>
            <a:endParaRPr lang="pt-BR" sz="2400" b="0" dirty="0">
              <a:latin typeface="Bookman Old Style" pitchFamily="18" charset="0"/>
            </a:endParaRPr>
          </a:p>
        </p:txBody>
      </p:sp>
    </p:spTree>
    <p:extLst>
      <p:ext uri="{BB962C8B-B14F-4D97-AF65-F5344CB8AC3E}">
        <p14:creationId xmlns:p14="http://schemas.microsoft.com/office/powerpoint/2010/main" val="413343250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normAutofit fontScale="92500" lnSpcReduction="20000"/>
          </a:bodyPr>
          <a:lstStyle/>
          <a:p>
            <a:r>
              <a:rPr lang="pt-BR" sz="2400" b="0" dirty="0">
                <a:latin typeface="Bookman Old Style" pitchFamily="18" charset="0"/>
              </a:rPr>
              <a:t>II - Ata de Registro de Preços - documento vinculativo, obrigacional, com característica de compromisso para futura contratação, em que se registram os preços, fornecedores, órgãos participantes e condições a serem praticadas, conforme as disposições contidas no instrumento convocatório e propostas apresentadas; </a:t>
            </a:r>
            <a:endParaRPr lang="pt-BR" sz="2400" b="0" dirty="0" smtClean="0">
              <a:latin typeface="Bookman Old Style" pitchFamily="18" charset="0"/>
            </a:endParaRPr>
          </a:p>
          <a:p>
            <a:endParaRPr lang="pt-BR" sz="2400" b="0" dirty="0">
              <a:latin typeface="Bookman Old Style" pitchFamily="18" charset="0"/>
            </a:endParaRPr>
          </a:p>
          <a:p>
            <a:r>
              <a:rPr lang="pt-BR" sz="2400" b="0" dirty="0">
                <a:latin typeface="Bookman Old Style" pitchFamily="18" charset="0"/>
              </a:rPr>
              <a:t>III- Órgão Gerenciador </a:t>
            </a:r>
            <a:r>
              <a:rPr lang="pt-BR" sz="2400" b="0" dirty="0" smtClean="0">
                <a:latin typeface="Bookman Old Style" pitchFamily="18" charset="0"/>
              </a:rPr>
              <a:t> </a:t>
            </a:r>
            <a:r>
              <a:rPr lang="pt-BR" sz="2400" b="0" dirty="0">
                <a:latin typeface="Bookman Old Style" pitchFamily="18" charset="0"/>
              </a:rPr>
              <a:t>– Quem faz a licitação;</a:t>
            </a:r>
          </a:p>
          <a:p>
            <a:r>
              <a:rPr lang="pt-BR" sz="2400" b="0" dirty="0">
                <a:latin typeface="Bookman Old Style" pitchFamily="18" charset="0"/>
              </a:rPr>
              <a:t>IV- Órgão </a:t>
            </a:r>
            <a:r>
              <a:rPr lang="pt-BR" sz="2400" b="0" dirty="0" smtClean="0">
                <a:latin typeface="Bookman Old Style" pitchFamily="18" charset="0"/>
              </a:rPr>
              <a:t>Participante  </a:t>
            </a:r>
            <a:r>
              <a:rPr lang="pt-BR" sz="2400" b="0" dirty="0">
                <a:latin typeface="Bookman Old Style" pitchFamily="18" charset="0"/>
              </a:rPr>
              <a:t>– Quem entra no processo licitatório, fazendo parte do processo;</a:t>
            </a:r>
          </a:p>
          <a:p>
            <a:endParaRPr lang="pt-BR" dirty="0">
              <a:latin typeface="Bookman Old Style" pitchFamily="18" charset="0"/>
            </a:endParaRPr>
          </a:p>
        </p:txBody>
      </p:sp>
    </p:spTree>
    <p:extLst>
      <p:ext uri="{BB962C8B-B14F-4D97-AF65-F5344CB8AC3E}">
        <p14:creationId xmlns:p14="http://schemas.microsoft.com/office/powerpoint/2010/main" val="259400546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a:bodyPr>
          <a:lstStyle/>
          <a:p>
            <a:pPr>
              <a:buFont typeface="Wingdings"/>
              <a:buChar char="Ø"/>
            </a:pPr>
            <a:r>
              <a:rPr lang="pt-BR" sz="2800" b="0" dirty="0" smtClean="0">
                <a:latin typeface="Bookman Old Style" pitchFamily="18" charset="0"/>
              </a:rPr>
              <a:t>Os Estados e Municípios podem aderir ao SICAF, bem como ao Sistema do Pregão Eletrônico do Governo Federal (COMPRASNET), bastando para isso fazer o Termo de Adesão ao SIASG, que se encontra disponível no site </a:t>
            </a:r>
            <a:r>
              <a:rPr lang="pt-BR" sz="2800" b="0" dirty="0" smtClean="0">
                <a:latin typeface="Bookman Old Style" pitchFamily="18" charset="0"/>
                <a:hlinkClick r:id="rId2"/>
              </a:rPr>
              <a:t>www.comprasgovernamentais.gov.br</a:t>
            </a:r>
            <a:endParaRPr lang="pt-BR" sz="2800" b="0" dirty="0" smtClean="0">
              <a:latin typeface="Bookman Old Style" pitchFamily="18" charset="0"/>
            </a:endParaRPr>
          </a:p>
          <a:p>
            <a:pPr marL="0" indent="0"/>
            <a:endParaRPr lang="pt-BR" sz="2800" b="0" dirty="0">
              <a:latin typeface="Bookman Old Style" pitchFamily="18" charset="0"/>
            </a:endParaRPr>
          </a:p>
        </p:txBody>
      </p:sp>
    </p:spTree>
    <p:extLst>
      <p:ext uri="{BB962C8B-B14F-4D97-AF65-F5344CB8AC3E}">
        <p14:creationId xmlns:p14="http://schemas.microsoft.com/office/powerpoint/2010/main" val="3384816153"/>
      </p:ext>
    </p:extLst>
  </p:cSld>
  <p:clrMapOvr>
    <a:masterClrMapping/>
  </p:clrMapOvr>
  <p:transition spd="slow">
    <p:pull/>
  </p:transition>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noAutofit/>
          </a:bodyPr>
          <a:lstStyle/>
          <a:p>
            <a:r>
              <a:rPr lang="pt-BR" sz="2400" b="0" dirty="0">
                <a:latin typeface="Bookman Old Style" pitchFamily="18" charset="0"/>
              </a:rPr>
              <a:t>V- Órgão não Participante </a:t>
            </a:r>
            <a:r>
              <a:rPr lang="pt-BR" sz="2400" b="0" dirty="0" smtClean="0">
                <a:latin typeface="Bookman Old Style" pitchFamily="18" charset="0"/>
              </a:rPr>
              <a:t>“Carona</a:t>
            </a:r>
            <a:r>
              <a:rPr lang="pt-BR" sz="2400" b="0" dirty="0">
                <a:latin typeface="Bookman Old Style" pitchFamily="18" charset="0"/>
              </a:rPr>
              <a:t>” – Quem não participou em nada do processo e aproveita para contratar utilizando a ATA do SRP </a:t>
            </a:r>
            <a:endParaRPr lang="pt-BR" sz="2400" b="0" dirty="0" smtClean="0">
              <a:latin typeface="Bookman Old Style" pitchFamily="18" charset="0"/>
            </a:endParaRPr>
          </a:p>
          <a:p>
            <a:endParaRPr lang="pt-BR" sz="2400" b="0" dirty="0">
              <a:latin typeface="Bookman Old Style" pitchFamily="18" charset="0"/>
            </a:endParaRPr>
          </a:p>
          <a:p>
            <a:r>
              <a:rPr lang="pt-BR" sz="2400" b="0" dirty="0">
                <a:latin typeface="Bookman Old Style" pitchFamily="18" charset="0"/>
              </a:rPr>
              <a:t>VI - compra nacional - compra ou contratação de bens e serviços, em que o órgão gerenciador conduz os procedimentos para registro de preços destinado à execução descentralizada de programa ou projeto federal, mediante prévia indicação da demanda pelos entes federados beneficiados; e  </a:t>
            </a:r>
            <a:r>
              <a:rPr lang="pt-BR" sz="2400" b="0" u="sng" dirty="0">
                <a:latin typeface="Bookman Old Style" pitchFamily="18" charset="0"/>
                <a:hlinkClick r:id="rId2"/>
              </a:rPr>
              <a:t>(Incluído pelo Decreto nº 8.250, de 2.014)</a:t>
            </a:r>
            <a:r>
              <a:rPr lang="pt-BR" sz="2400" b="0" dirty="0">
                <a:latin typeface="Bookman Old Style" pitchFamily="18" charset="0"/>
              </a:rPr>
              <a:t> </a:t>
            </a:r>
          </a:p>
          <a:p>
            <a:endParaRPr lang="pt-BR" sz="2400" b="0" dirty="0">
              <a:latin typeface="Bookman Old Style" pitchFamily="18" charset="0"/>
            </a:endParaRPr>
          </a:p>
        </p:txBody>
      </p:sp>
    </p:spTree>
    <p:extLst>
      <p:ext uri="{BB962C8B-B14F-4D97-AF65-F5344CB8AC3E}">
        <p14:creationId xmlns:p14="http://schemas.microsoft.com/office/powerpoint/2010/main" val="7036688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lstStyle/>
          <a:p>
            <a:endParaRPr lang="pt-BR" dirty="0" smtClean="0"/>
          </a:p>
          <a:p>
            <a:r>
              <a:rPr lang="pt-BR" sz="2400" b="0" dirty="0">
                <a:latin typeface="Bookman Old Style" pitchFamily="18" charset="0"/>
              </a:rPr>
              <a:t>VII - órgão participante de compra nacional - órgão ou entidade da administração pública que, em razão de participação em programa ou projeto federal, é contemplado no registro de preços independente de manifestação formal.   </a:t>
            </a:r>
            <a:r>
              <a:rPr lang="pt-BR" sz="2400" b="0" u="sng" dirty="0">
                <a:latin typeface="Bookman Old Style" pitchFamily="18" charset="0"/>
                <a:hlinkClick r:id="rId2"/>
              </a:rPr>
              <a:t>(Incluído pelo Decreto nº 8.250, de 2.014)</a:t>
            </a:r>
            <a:r>
              <a:rPr lang="pt-BR" sz="2400" b="0" dirty="0">
                <a:latin typeface="Bookman Old Style" pitchFamily="18" charset="0"/>
              </a:rPr>
              <a:t> </a:t>
            </a:r>
          </a:p>
          <a:p>
            <a:endParaRPr lang="pt-BR" dirty="0"/>
          </a:p>
        </p:txBody>
      </p:sp>
    </p:spTree>
    <p:extLst>
      <p:ext uri="{BB962C8B-B14F-4D97-AF65-F5344CB8AC3E}">
        <p14:creationId xmlns:p14="http://schemas.microsoft.com/office/powerpoint/2010/main" val="11600704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noAutofit/>
          </a:bodyPr>
          <a:lstStyle/>
          <a:p>
            <a:pPr lvl="0"/>
            <a:r>
              <a:rPr lang="pt-BR" sz="2400" b="0" dirty="0">
                <a:latin typeface="Bookman Old Style" pitchFamily="18" charset="0"/>
              </a:rPr>
              <a:t>Art. 3º- Quando adotar o SRP</a:t>
            </a:r>
            <a:r>
              <a:rPr lang="pt-BR" sz="2400" b="0" u="sng" dirty="0">
                <a:latin typeface="Bookman Old Style" pitchFamily="18" charset="0"/>
              </a:rPr>
              <a:t> </a:t>
            </a:r>
            <a:endParaRPr lang="pt-BR" sz="2400" b="0" u="sng" dirty="0" smtClean="0">
              <a:latin typeface="Bookman Old Style" pitchFamily="18" charset="0"/>
            </a:endParaRPr>
          </a:p>
          <a:p>
            <a:pPr lvl="0"/>
            <a:endParaRPr lang="pt-BR" sz="2400" b="0" dirty="0">
              <a:latin typeface="Bookman Old Style" pitchFamily="18" charset="0"/>
            </a:endParaRPr>
          </a:p>
          <a:p>
            <a:r>
              <a:rPr lang="pt-BR" sz="2400" b="0" dirty="0">
                <a:latin typeface="Bookman Old Style" pitchFamily="18" charset="0"/>
              </a:rPr>
              <a:t>I- Contratações frequentes</a:t>
            </a:r>
            <a:r>
              <a:rPr lang="pt-BR" sz="2400" b="0" dirty="0" smtClean="0">
                <a:latin typeface="Bookman Old Style" pitchFamily="18" charset="0"/>
              </a:rPr>
              <a:t>;</a:t>
            </a:r>
          </a:p>
          <a:p>
            <a:endParaRPr lang="pt-BR" sz="2400" b="0" dirty="0">
              <a:latin typeface="Bookman Old Style" pitchFamily="18" charset="0"/>
            </a:endParaRPr>
          </a:p>
          <a:p>
            <a:r>
              <a:rPr lang="pt-BR" sz="2400" b="0" dirty="0">
                <a:latin typeface="Bookman Old Style" pitchFamily="18" charset="0"/>
              </a:rPr>
              <a:t>II- Bens com entregas parceladas</a:t>
            </a:r>
            <a:r>
              <a:rPr lang="pt-BR" sz="2400" b="0" dirty="0" smtClean="0">
                <a:latin typeface="Bookman Old Style" pitchFamily="18" charset="0"/>
              </a:rPr>
              <a:t>;</a:t>
            </a:r>
          </a:p>
          <a:p>
            <a:endParaRPr lang="pt-BR" sz="2400" b="0" dirty="0">
              <a:latin typeface="Bookman Old Style" pitchFamily="18" charset="0"/>
            </a:endParaRPr>
          </a:p>
          <a:p>
            <a:r>
              <a:rPr lang="pt-BR" sz="2400" b="0" dirty="0">
                <a:latin typeface="Bookman Old Style" pitchFamily="18" charset="0"/>
              </a:rPr>
              <a:t>III- Para atender mais de 1 órgão</a:t>
            </a:r>
            <a:r>
              <a:rPr lang="pt-BR" sz="2400" b="0" dirty="0" smtClean="0">
                <a:latin typeface="Bookman Old Style" pitchFamily="18" charset="0"/>
              </a:rPr>
              <a:t>;</a:t>
            </a:r>
          </a:p>
          <a:p>
            <a:endParaRPr lang="pt-BR" sz="2400" b="0" dirty="0">
              <a:latin typeface="Bookman Old Style" pitchFamily="18" charset="0"/>
            </a:endParaRPr>
          </a:p>
          <a:p>
            <a:r>
              <a:rPr lang="pt-BR" sz="2400" b="0" dirty="0">
                <a:latin typeface="Bookman Old Style" pitchFamily="18" charset="0"/>
              </a:rPr>
              <a:t>IV- Impossibilidade de definir </a:t>
            </a:r>
            <a:r>
              <a:rPr lang="pt-BR" sz="2400" b="0" dirty="0" err="1">
                <a:latin typeface="Bookman Old Style" pitchFamily="18" charset="0"/>
              </a:rPr>
              <a:t>qtidade</a:t>
            </a:r>
            <a:r>
              <a:rPr lang="pt-BR" sz="2400" b="0" dirty="0">
                <a:latin typeface="Bookman Old Style" pitchFamily="18" charset="0"/>
              </a:rPr>
              <a:t>. </a:t>
            </a:r>
          </a:p>
          <a:p>
            <a:endParaRPr lang="pt-BR" sz="2400" b="0" dirty="0">
              <a:latin typeface="Bookman Old Style" pitchFamily="18" charset="0"/>
            </a:endParaRPr>
          </a:p>
        </p:txBody>
      </p:sp>
    </p:spTree>
    <p:extLst>
      <p:ext uri="{BB962C8B-B14F-4D97-AF65-F5344CB8AC3E}">
        <p14:creationId xmlns:p14="http://schemas.microsoft.com/office/powerpoint/2010/main" val="24635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circle(in)">
                                      <p:cBhvr>
                                        <p:cTn id="22" dur="20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circle(in)">
                                      <p:cBhvr>
                                        <p:cTn id="27"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normAutofit fontScale="92500" lnSpcReduction="20000"/>
          </a:bodyPr>
          <a:lstStyle/>
          <a:p>
            <a:pPr lvl="0"/>
            <a:r>
              <a:rPr lang="pt-BR" sz="2400" b="0" dirty="0">
                <a:latin typeface="Bookman Old Style" pitchFamily="18" charset="0"/>
              </a:rPr>
              <a:t>Art. 4º - I R P – intenção para Registro de Preços </a:t>
            </a:r>
          </a:p>
          <a:p>
            <a:r>
              <a:rPr lang="pt-BR" sz="2400" b="0" dirty="0">
                <a:latin typeface="Bookman Old Style" pitchFamily="18" charset="0"/>
              </a:rPr>
              <a:t>Fica instituído o procedimento de Intenção de Registro de Preços - IRP, a ser operacionalizado por módulo do Sistema  SIASG, que deverá ser utilizado pelos órgãos e entidades integrantes do Sistema  SISG, para registro e divulgação dos itens a serem licitados </a:t>
            </a:r>
          </a:p>
          <a:p>
            <a:r>
              <a:rPr lang="pt-BR" sz="2400" b="0" dirty="0">
                <a:latin typeface="Bookman Old Style" pitchFamily="18" charset="0"/>
              </a:rPr>
              <a:t>§ 1º  A divulgação da intenção de registro de preços poderá ser dispensada, de forma justificada pelo órgão gerenciador.   </a:t>
            </a:r>
            <a:r>
              <a:rPr lang="pt-BR" sz="2400" b="0" u="sng" dirty="0">
                <a:latin typeface="Bookman Old Style" pitchFamily="18" charset="0"/>
                <a:hlinkClick r:id="rId2"/>
              </a:rPr>
              <a:t>(Redação dada pelo Decreto nº 8.250, de 2.014)</a:t>
            </a:r>
            <a:r>
              <a:rPr lang="pt-BR" sz="2400" b="0" dirty="0">
                <a:latin typeface="Bookman Old Style" pitchFamily="18" charset="0"/>
              </a:rPr>
              <a:t> </a:t>
            </a:r>
          </a:p>
          <a:p>
            <a:endParaRPr lang="pt-BR" dirty="0">
              <a:latin typeface="Bookman Old Style" pitchFamily="18" charset="0"/>
            </a:endParaRPr>
          </a:p>
        </p:txBody>
      </p:sp>
    </p:spTree>
    <p:extLst>
      <p:ext uri="{BB962C8B-B14F-4D97-AF65-F5344CB8AC3E}">
        <p14:creationId xmlns:p14="http://schemas.microsoft.com/office/powerpoint/2010/main" val="285215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normAutofit/>
          </a:bodyPr>
          <a:lstStyle/>
          <a:p>
            <a:r>
              <a:rPr lang="pt-BR" sz="2400" b="0" dirty="0">
                <a:latin typeface="Bookman Old Style" pitchFamily="18" charset="0"/>
              </a:rPr>
              <a:t>§ </a:t>
            </a:r>
            <a:r>
              <a:rPr lang="pt-BR" sz="2400" b="0" dirty="0" smtClean="0">
                <a:latin typeface="Bookman Old Style" pitchFamily="18" charset="0"/>
              </a:rPr>
              <a:t>1º-A.  </a:t>
            </a:r>
            <a:r>
              <a:rPr lang="pt-BR" sz="2400" b="0" dirty="0">
                <a:latin typeface="Bookman Old Style" pitchFamily="18" charset="0"/>
              </a:rPr>
              <a:t>O prazo para que outros órgãos e entidades manifestem interesse em participar de IRP será de oito dias úteis, no mínimo, contado da data de divulgação da IRP no Portal de Compras do Governo federal. </a:t>
            </a:r>
            <a:r>
              <a:rPr lang="pt-BR" sz="2400" b="0" dirty="0">
                <a:solidFill>
                  <a:srgbClr val="FF0000"/>
                </a:solidFill>
                <a:latin typeface="Bookman Old Style" pitchFamily="18" charset="0"/>
              </a:rPr>
              <a:t>(Redação dada pelo Decreto nº </a:t>
            </a:r>
            <a:r>
              <a:rPr lang="pt-BR" sz="2400" b="0" dirty="0" smtClean="0">
                <a:solidFill>
                  <a:srgbClr val="FF0000"/>
                </a:solidFill>
                <a:latin typeface="Bookman Old Style" pitchFamily="18" charset="0"/>
              </a:rPr>
              <a:t>9.488 de 30/08/2.018</a:t>
            </a:r>
            <a:r>
              <a:rPr lang="pt-BR" sz="2400" b="0" dirty="0">
                <a:solidFill>
                  <a:srgbClr val="FF0000"/>
                </a:solidFill>
                <a:latin typeface="Bookman Old Style" pitchFamily="18" charset="0"/>
              </a:rPr>
              <a:t>) </a:t>
            </a:r>
          </a:p>
        </p:txBody>
      </p:sp>
    </p:spTree>
    <p:extLst>
      <p:ext uri="{BB962C8B-B14F-4D97-AF65-F5344CB8AC3E}">
        <p14:creationId xmlns:p14="http://schemas.microsoft.com/office/powerpoint/2010/main" val="630099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normAutofit fontScale="92500" lnSpcReduction="10000"/>
          </a:bodyPr>
          <a:lstStyle/>
          <a:p>
            <a:r>
              <a:rPr lang="pt-BR" sz="2000" b="0" dirty="0">
                <a:latin typeface="Bookman Old Style" pitchFamily="18" charset="0"/>
              </a:rPr>
              <a:t>§ 2º  O Ministério do Planejamento, orçamento e Gestão editará norma complementar para regulamentar o disposto neste artigo.</a:t>
            </a:r>
          </a:p>
          <a:p>
            <a:r>
              <a:rPr lang="pt-BR" sz="2000" b="0" dirty="0">
                <a:latin typeface="Bookman Old Style" pitchFamily="18" charset="0"/>
              </a:rPr>
              <a:t>§ 3º Caberá ao órgão gerenciador da Intenção de Registro de Preços - IRP:    </a:t>
            </a:r>
            <a:r>
              <a:rPr lang="pt-BR" sz="2000" b="0" u="sng" dirty="0">
                <a:latin typeface="Bookman Old Style" pitchFamily="18" charset="0"/>
                <a:hlinkClick r:id="rId2"/>
              </a:rPr>
              <a:t>(Incluído pelo Decreto nº 8.250, de 2.014)</a:t>
            </a:r>
            <a:r>
              <a:rPr lang="pt-BR" sz="2000" b="0" dirty="0">
                <a:latin typeface="Bookman Old Style" pitchFamily="18" charset="0"/>
              </a:rPr>
              <a:t> </a:t>
            </a:r>
          </a:p>
          <a:p>
            <a:r>
              <a:rPr lang="pt-BR" sz="2000" b="0" dirty="0">
                <a:latin typeface="Bookman Old Style" pitchFamily="18" charset="0"/>
              </a:rPr>
              <a:t>I - estabelecer, quando for o caso, o número máximo de participantes na IRP em conformidade com sua capacidade de gerenciamento;   </a:t>
            </a:r>
            <a:r>
              <a:rPr lang="pt-BR" sz="2000" b="0" u="sng" dirty="0">
                <a:latin typeface="Bookman Old Style" pitchFamily="18" charset="0"/>
                <a:hlinkClick r:id="rId2"/>
              </a:rPr>
              <a:t>(Incluído pelo Decreto nº 8.250, de 2.014)</a:t>
            </a:r>
            <a:r>
              <a:rPr lang="pt-BR" sz="2000" b="0" dirty="0">
                <a:latin typeface="Bookman Old Style" pitchFamily="18" charset="0"/>
              </a:rPr>
              <a:t> </a:t>
            </a:r>
          </a:p>
          <a:p>
            <a:r>
              <a:rPr lang="pt-BR" sz="2000" b="0" dirty="0">
                <a:latin typeface="Bookman Old Style" pitchFamily="18" charset="0"/>
              </a:rPr>
              <a:t>II - aceitar ou recusar, justificadamente, os quantitativos considerados ínfimos ou a inclusão de novos itens; e   </a:t>
            </a:r>
            <a:r>
              <a:rPr lang="pt-BR" sz="2000" b="0" u="sng" dirty="0">
                <a:latin typeface="Bookman Old Style" pitchFamily="18" charset="0"/>
                <a:hlinkClick r:id="rId2"/>
              </a:rPr>
              <a:t>(Incluído pelo Decreto nº 8.250, de 2.014)</a:t>
            </a:r>
            <a:r>
              <a:rPr lang="pt-BR" sz="2000" b="0" dirty="0">
                <a:latin typeface="Bookman Old Style" pitchFamily="18" charset="0"/>
              </a:rPr>
              <a:t> </a:t>
            </a:r>
          </a:p>
          <a:p>
            <a:endParaRPr lang="pt-BR" dirty="0"/>
          </a:p>
        </p:txBody>
      </p:sp>
    </p:spTree>
    <p:extLst>
      <p:ext uri="{BB962C8B-B14F-4D97-AF65-F5344CB8AC3E}">
        <p14:creationId xmlns:p14="http://schemas.microsoft.com/office/powerpoint/2010/main" val="415589763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normAutofit/>
          </a:bodyPr>
          <a:lstStyle/>
          <a:p>
            <a:r>
              <a:rPr lang="pt-BR" b="0" dirty="0">
                <a:latin typeface="Bookman Old Style" pitchFamily="18" charset="0"/>
              </a:rPr>
              <a:t>III - deliberar quanto à inclusão posterior de participantes que não manifestaram interesse durante o período de divulgação da IRP.   </a:t>
            </a:r>
            <a:r>
              <a:rPr lang="pt-BR" b="0" u="sng" dirty="0">
                <a:latin typeface="Bookman Old Style" pitchFamily="18" charset="0"/>
                <a:hlinkClick r:id="rId2"/>
              </a:rPr>
              <a:t>(Incluído pelo Decreto nº 8.250, de 2.014)</a:t>
            </a:r>
            <a:r>
              <a:rPr lang="pt-BR" b="0" dirty="0">
                <a:latin typeface="Bookman Old Style" pitchFamily="18" charset="0"/>
              </a:rPr>
              <a:t> </a:t>
            </a:r>
          </a:p>
          <a:p>
            <a:r>
              <a:rPr lang="pt-BR" b="0" dirty="0">
                <a:latin typeface="Bookman Old Style" pitchFamily="18" charset="0"/>
              </a:rPr>
              <a:t>§ 4º Os procedimentos constantes dos incisos II e III do § 3º serão efetivados antes da elaboração do edital e de seus anexos.   </a:t>
            </a:r>
            <a:r>
              <a:rPr lang="pt-BR" b="0" u="sng" dirty="0">
                <a:latin typeface="Bookman Old Style" pitchFamily="18" charset="0"/>
                <a:hlinkClick r:id="rId2"/>
              </a:rPr>
              <a:t>(Incluído pelo Decreto nº 8.250, de 2.014)</a:t>
            </a:r>
            <a:r>
              <a:rPr lang="pt-BR" b="0" dirty="0">
                <a:latin typeface="Bookman Old Style" pitchFamily="18" charset="0"/>
              </a:rPr>
              <a:t> </a:t>
            </a:r>
          </a:p>
          <a:p>
            <a:r>
              <a:rPr lang="pt-BR" b="0" dirty="0">
                <a:latin typeface="Bookman Old Style" pitchFamily="18" charset="0"/>
              </a:rPr>
              <a:t>§ 5º Para receber informações a respeito das </a:t>
            </a:r>
            <a:r>
              <a:rPr lang="pt-BR" b="0" dirty="0" err="1">
                <a:latin typeface="Bookman Old Style" pitchFamily="18" charset="0"/>
              </a:rPr>
              <a:t>IRPs</a:t>
            </a:r>
            <a:r>
              <a:rPr lang="pt-BR" b="0" dirty="0">
                <a:latin typeface="Bookman Old Style" pitchFamily="18" charset="0"/>
              </a:rPr>
              <a:t> disponíveis no Portal de Compras do Governo Federal, os órgãos e entidades integrantes do SISG se cadastrarão no módulo IRP e inserirão a linha de fornecimento e de serviços de seu interesse.   </a:t>
            </a:r>
            <a:r>
              <a:rPr lang="pt-BR" b="0" u="sng" dirty="0">
                <a:latin typeface="Bookman Old Style" pitchFamily="18" charset="0"/>
                <a:hlinkClick r:id="rId2"/>
              </a:rPr>
              <a:t>(Incluído pelo Decreto nº 8.250, de 2.014)</a:t>
            </a:r>
            <a:r>
              <a:rPr lang="pt-BR" b="0" dirty="0">
                <a:latin typeface="Bookman Old Style" pitchFamily="18" charset="0"/>
              </a:rPr>
              <a:t> </a:t>
            </a:r>
          </a:p>
          <a:p>
            <a:endParaRPr lang="pt-BR" dirty="0">
              <a:latin typeface="Bookman Old Style" pitchFamily="18" charset="0"/>
            </a:endParaRPr>
          </a:p>
        </p:txBody>
      </p:sp>
    </p:spTree>
    <p:extLst>
      <p:ext uri="{BB962C8B-B14F-4D97-AF65-F5344CB8AC3E}">
        <p14:creationId xmlns:p14="http://schemas.microsoft.com/office/powerpoint/2010/main" val="59870723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normAutofit/>
          </a:bodyPr>
          <a:lstStyle/>
          <a:p>
            <a:r>
              <a:rPr lang="pt-BR" sz="2400" b="0" dirty="0">
                <a:latin typeface="Bookman Old Style" pitchFamily="18" charset="0"/>
              </a:rPr>
              <a:t>§ 6º É facultado aos órgãos e entidades integrantes do SISG, antes de iniciar um processo licitatório, consultar as </a:t>
            </a:r>
            <a:r>
              <a:rPr lang="pt-BR" sz="2400" b="0" dirty="0" err="1">
                <a:latin typeface="Bookman Old Style" pitchFamily="18" charset="0"/>
              </a:rPr>
              <a:t>IRPs</a:t>
            </a:r>
            <a:r>
              <a:rPr lang="pt-BR" sz="2400" b="0" dirty="0">
                <a:latin typeface="Bookman Old Style" pitchFamily="18" charset="0"/>
              </a:rPr>
              <a:t> em andamento e deliberar a respeito da conveniência de sua participação.   </a:t>
            </a:r>
            <a:r>
              <a:rPr lang="pt-BR" sz="2400" b="0" u="sng" dirty="0">
                <a:latin typeface="Bookman Old Style" pitchFamily="18" charset="0"/>
                <a:hlinkClick r:id="rId2"/>
              </a:rPr>
              <a:t>(Incluído pelo Decreto nº 8.250, de 2.014)</a:t>
            </a:r>
            <a:r>
              <a:rPr lang="pt-BR" sz="2400" b="0" dirty="0">
                <a:latin typeface="Bookman Old Style" pitchFamily="18" charset="0"/>
              </a:rPr>
              <a:t> </a:t>
            </a:r>
          </a:p>
          <a:p>
            <a:endParaRPr lang="pt-BR" sz="2400" b="0" dirty="0">
              <a:latin typeface="Bookman Old Style" pitchFamily="18" charset="0"/>
            </a:endParaRPr>
          </a:p>
        </p:txBody>
      </p:sp>
    </p:spTree>
    <p:extLst>
      <p:ext uri="{BB962C8B-B14F-4D97-AF65-F5344CB8AC3E}">
        <p14:creationId xmlns:p14="http://schemas.microsoft.com/office/powerpoint/2010/main" val="85607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normAutofit/>
          </a:bodyPr>
          <a:lstStyle/>
          <a:p>
            <a:pPr lvl="0"/>
            <a:r>
              <a:rPr lang="pt-BR" sz="2400" b="0" dirty="0">
                <a:latin typeface="Bookman Old Style" pitchFamily="18" charset="0"/>
              </a:rPr>
              <a:t>Art. 5º - Compete ao Órgão Gerenciador -  ... a prática de todos os atos de controle e administração do SRP</a:t>
            </a:r>
            <a:r>
              <a:rPr lang="pt-BR" sz="2400" b="0" dirty="0" smtClean="0">
                <a:latin typeface="Bookman Old Style" pitchFamily="18" charset="0"/>
              </a:rPr>
              <a:t>;</a:t>
            </a:r>
          </a:p>
          <a:p>
            <a:pPr lvl="0"/>
            <a:endParaRPr lang="pt-BR" sz="2400" b="0" dirty="0">
              <a:latin typeface="Bookman Old Style" pitchFamily="18" charset="0"/>
            </a:endParaRPr>
          </a:p>
          <a:p>
            <a:r>
              <a:rPr lang="pt-BR" sz="2400" b="0" dirty="0">
                <a:latin typeface="Bookman Old Style" pitchFamily="18" charset="0"/>
              </a:rPr>
              <a:t>I- Registrar IRP no Portal do Gov. Fed.;</a:t>
            </a:r>
          </a:p>
          <a:p>
            <a:r>
              <a:rPr lang="pt-BR" sz="2400" b="0" dirty="0">
                <a:latin typeface="Bookman Old Style" pitchFamily="18" charset="0"/>
              </a:rPr>
              <a:t>II- consolidar informações relativas à estimativa individual e total de consumo, TR </a:t>
            </a:r>
          </a:p>
          <a:p>
            <a:r>
              <a:rPr lang="pt-BR" sz="2400" b="0" dirty="0">
                <a:latin typeface="Bookman Old Style" pitchFamily="18" charset="0"/>
              </a:rPr>
              <a:t>III- Instrução Processual;</a:t>
            </a:r>
          </a:p>
          <a:p>
            <a:endParaRPr lang="pt-BR" sz="2400" b="0" dirty="0">
              <a:latin typeface="Bookman Old Style" pitchFamily="18" charset="0"/>
            </a:endParaRPr>
          </a:p>
        </p:txBody>
      </p:sp>
    </p:spTree>
    <p:extLst>
      <p:ext uri="{BB962C8B-B14F-4D97-AF65-F5344CB8AC3E}">
        <p14:creationId xmlns:p14="http://schemas.microsoft.com/office/powerpoint/2010/main" val="68278215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normAutofit fontScale="92500" lnSpcReduction="20000"/>
          </a:bodyPr>
          <a:lstStyle/>
          <a:p>
            <a:r>
              <a:rPr lang="pt-BR" sz="2400" b="0" dirty="0">
                <a:latin typeface="Bookman Old Style" pitchFamily="18" charset="0"/>
              </a:rPr>
              <a:t>IV - realizar pesquisa de mercado para identificação do valor estimado da licitação e, consolidar os dados das pesquisas de mercado realizadas pelos órgãos e entidades participantes, inclusive nas hipóteses previstas nos §§ 2º e 3º do art. 6º deste Decreto;  </a:t>
            </a:r>
            <a:r>
              <a:rPr lang="pt-BR" sz="2400" b="0" u="sng" dirty="0">
                <a:latin typeface="Bookman Old Style" pitchFamily="18" charset="0"/>
                <a:hlinkClick r:id="rId2"/>
              </a:rPr>
              <a:t>(Redação dada pelo Decreto nº 8.250, de 2.014)</a:t>
            </a:r>
            <a:r>
              <a:rPr lang="pt-BR" sz="2400" b="0" dirty="0">
                <a:latin typeface="Bookman Old Style" pitchFamily="18" charset="0"/>
              </a:rPr>
              <a:t> </a:t>
            </a:r>
          </a:p>
          <a:p>
            <a:r>
              <a:rPr lang="pt-BR" sz="2400" b="0" dirty="0">
                <a:latin typeface="Bookman Old Style" pitchFamily="18" charset="0"/>
              </a:rPr>
              <a:t>V - confirmar junto aos órgãos participantes a sua concordância com o objeto a ser licitado, inclusive quanto aos quantitativos e termo de referência ou projeto básico;</a:t>
            </a:r>
          </a:p>
          <a:p>
            <a:r>
              <a:rPr lang="pt-BR" sz="2400" b="0" dirty="0">
                <a:latin typeface="Bookman Old Style" pitchFamily="18" charset="0"/>
              </a:rPr>
              <a:t>VI- Realizar a Licitação;</a:t>
            </a:r>
          </a:p>
          <a:p>
            <a:endParaRPr lang="pt-BR" dirty="0">
              <a:latin typeface="Bookman Old Style" pitchFamily="18" charset="0"/>
            </a:endParaRPr>
          </a:p>
        </p:txBody>
      </p:sp>
    </p:spTree>
    <p:extLst>
      <p:ext uri="{BB962C8B-B14F-4D97-AF65-F5344CB8AC3E}">
        <p14:creationId xmlns:p14="http://schemas.microsoft.com/office/powerpoint/2010/main" val="60567499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a:bodyPr>
          <a:lstStyle/>
          <a:p>
            <a:pPr marL="0" indent="0"/>
            <a:endParaRPr lang="pt-BR" sz="2400" b="0" dirty="0" smtClean="0">
              <a:latin typeface="Bookman Old Style" pitchFamily="18" charset="0"/>
            </a:endParaRPr>
          </a:p>
          <a:p>
            <a:pPr>
              <a:buFont typeface="Wingdings"/>
              <a:buChar char="Ø"/>
            </a:pPr>
            <a:endParaRPr lang="pt-BR" sz="2400" b="0" dirty="0">
              <a:latin typeface="Bookman Old Style" pitchFamily="18" charset="0"/>
            </a:endParaRPr>
          </a:p>
        </p:txBody>
      </p:sp>
      <p:pic>
        <p:nvPicPr>
          <p:cNvPr id="3074" name="Picture 2" descr="C:\Users\anton\Pictures\modelo-de-declaracao-de-cumprimento-do-inciso-xxxiii-do-artigo-7-da-constituica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8352928" cy="54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1833534"/>
      </p:ext>
    </p:extLst>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a:bodyPr>
          <a:lstStyle/>
          <a:p>
            <a:r>
              <a:rPr lang="pt-BR" sz="2400" b="0" dirty="0">
                <a:latin typeface="Bookman Old Style" pitchFamily="18" charset="0"/>
              </a:rPr>
              <a:t>VII- Gerenciar a Ata Reg. Preços;</a:t>
            </a:r>
          </a:p>
          <a:p>
            <a:r>
              <a:rPr lang="pt-BR" sz="2400" b="0" dirty="0">
                <a:latin typeface="Bookman Old Style" pitchFamily="18" charset="0"/>
              </a:rPr>
              <a:t>VIII- conduzir eventuais negociações dos preços registrados;</a:t>
            </a:r>
          </a:p>
          <a:p>
            <a:r>
              <a:rPr lang="pt-BR" sz="2400" b="0" dirty="0">
                <a:latin typeface="Bookman Old Style" pitchFamily="18" charset="0"/>
              </a:rPr>
              <a:t>IX- Aplicar as penalidades por infrações na licitação (Ampla defesa);</a:t>
            </a:r>
          </a:p>
          <a:p>
            <a:endParaRPr lang="pt-BR" sz="2400" b="0" dirty="0">
              <a:latin typeface="Bookman Old Style" pitchFamily="18" charset="0"/>
            </a:endParaRPr>
          </a:p>
        </p:txBody>
      </p:sp>
    </p:spTree>
    <p:extLst>
      <p:ext uri="{BB962C8B-B14F-4D97-AF65-F5344CB8AC3E}">
        <p14:creationId xmlns:p14="http://schemas.microsoft.com/office/powerpoint/2010/main" val="3778079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normAutofit fontScale="40000" lnSpcReduction="20000"/>
          </a:bodyPr>
          <a:lstStyle/>
          <a:p>
            <a:r>
              <a:rPr lang="pt-BR" sz="6000" b="0" dirty="0" smtClean="0">
                <a:latin typeface="Bookman Old Style" pitchFamily="18" charset="0"/>
              </a:rPr>
              <a:t>X- </a:t>
            </a:r>
            <a:r>
              <a:rPr lang="pt-BR" sz="6000" b="0" dirty="0">
                <a:latin typeface="Bookman Old Style" pitchFamily="18" charset="0"/>
              </a:rPr>
              <a:t>Aplicar as penalidades por descumprimento da Ata ou do Contrato (Ampla defesa). </a:t>
            </a:r>
            <a:endParaRPr lang="pt-BR" sz="6000" b="0" dirty="0" smtClean="0">
              <a:latin typeface="Bookman Old Style" pitchFamily="18" charset="0"/>
            </a:endParaRPr>
          </a:p>
          <a:p>
            <a:r>
              <a:rPr lang="pt-BR" sz="6000" b="0" dirty="0">
                <a:latin typeface="Bookman Old Style" pitchFamily="18" charset="0"/>
              </a:rPr>
              <a:t>XI - autorizar, excepcional e justificadamente, a prorrogação do prazo previsto no § 6º do art. 22 deste Decreto, respeitado o prazo de vigência da ata, quando solicitada pelo órgão não participante.    </a:t>
            </a:r>
            <a:r>
              <a:rPr lang="pt-BR" sz="6000" b="0" u="sng" dirty="0">
                <a:latin typeface="Bookman Old Style" pitchFamily="18" charset="0"/>
                <a:hlinkClick r:id="rId2"/>
              </a:rPr>
              <a:t>(Incluído pelo Decreto nº 8.250, de 2.014)</a:t>
            </a:r>
            <a:r>
              <a:rPr lang="pt-BR" sz="6000" b="0" dirty="0">
                <a:latin typeface="Bookman Old Style" pitchFamily="18" charset="0"/>
              </a:rPr>
              <a:t> </a:t>
            </a:r>
          </a:p>
          <a:p>
            <a:r>
              <a:rPr lang="pt-BR" sz="6000" b="0" dirty="0">
                <a:latin typeface="Bookman Old Style" pitchFamily="18" charset="0"/>
              </a:rPr>
              <a:t>(Obs.: é aquele prazo para aquisição ou contratação de até 90 dias). </a:t>
            </a:r>
          </a:p>
          <a:p>
            <a:endParaRPr lang="pt-BR" sz="6000" b="0" dirty="0">
              <a:latin typeface="Bookman Old Style" pitchFamily="18" charset="0"/>
            </a:endParaRPr>
          </a:p>
          <a:p>
            <a:endParaRPr lang="pt-BR" dirty="0">
              <a:latin typeface="Bookman Old Style" pitchFamily="18" charset="0"/>
            </a:endParaRPr>
          </a:p>
        </p:txBody>
      </p:sp>
    </p:spTree>
    <p:extLst>
      <p:ext uri="{BB962C8B-B14F-4D97-AF65-F5344CB8AC3E}">
        <p14:creationId xmlns:p14="http://schemas.microsoft.com/office/powerpoint/2010/main" val="3776225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lstStyle/>
          <a:p>
            <a:r>
              <a:rPr lang="pt-BR" sz="2400" b="0" dirty="0">
                <a:latin typeface="Bookman Old Style" pitchFamily="18" charset="0"/>
              </a:rPr>
              <a:t>§ 1º  A ata de registro de preços, disponibilizada no Portal de Compras do Governo federal, poderá ser assinada por certificação digital</a:t>
            </a:r>
            <a:r>
              <a:rPr lang="pt-BR" sz="2400" b="0" dirty="0" smtClean="0">
                <a:latin typeface="Bookman Old Style" pitchFamily="18" charset="0"/>
              </a:rPr>
              <a:t>.</a:t>
            </a:r>
          </a:p>
          <a:p>
            <a:endParaRPr lang="pt-BR" sz="2400" b="0" dirty="0">
              <a:latin typeface="Bookman Old Style" pitchFamily="18" charset="0"/>
            </a:endParaRPr>
          </a:p>
          <a:p>
            <a:r>
              <a:rPr lang="pt-BR" sz="2400" b="0" dirty="0">
                <a:latin typeface="Bookman Old Style" pitchFamily="18" charset="0"/>
              </a:rPr>
              <a:t>§ 2º  O órgão gerenciador poderá solicitar auxílio técnico aos órgãos participantes para execução das atividades previstas nos incisos III, IV e VI do caput.</a:t>
            </a:r>
          </a:p>
          <a:p>
            <a:endParaRPr lang="pt-BR" dirty="0"/>
          </a:p>
        </p:txBody>
      </p:sp>
    </p:spTree>
    <p:extLst>
      <p:ext uri="{BB962C8B-B14F-4D97-AF65-F5344CB8AC3E}">
        <p14:creationId xmlns:p14="http://schemas.microsoft.com/office/powerpoint/2010/main" val="401221906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normAutofit fontScale="92500" lnSpcReduction="20000"/>
          </a:bodyPr>
          <a:lstStyle/>
          <a:p>
            <a:pPr lvl="0"/>
            <a:r>
              <a:rPr lang="pt-BR" sz="2400" b="0" dirty="0">
                <a:latin typeface="Bookman Old Style" pitchFamily="18" charset="0"/>
              </a:rPr>
              <a:t>Art. 6º. - Caberá ao OP - será responsável pela manifestação de interesse em participar do SRP, providenciando o encaminhamento ao OG de sua estimativa de consumo, local de entrega e, quando couber, cronograma de contratação e respectivas especificações ou TR ou (PB) projeto básico </a:t>
            </a:r>
          </a:p>
          <a:p>
            <a:r>
              <a:rPr lang="pt-BR" sz="2400" b="0" dirty="0">
                <a:latin typeface="Bookman Old Style" pitchFamily="18" charset="0"/>
              </a:rPr>
              <a:t>I - garantir que os atos relativos a sua inclusão no registro de preços estejam formalizados e aprovados pela autoridade competente;</a:t>
            </a:r>
          </a:p>
          <a:p>
            <a:r>
              <a:rPr lang="pt-BR" sz="2400" b="0" dirty="0">
                <a:latin typeface="Bookman Old Style" pitchFamily="18" charset="0"/>
              </a:rPr>
              <a:t>II - manifestar, junto ao OG, mediante a utilização da IRP, sua concordância com o objeto a ser licitado, antes da realização do procedimento licitatório; </a:t>
            </a:r>
          </a:p>
          <a:p>
            <a:endParaRPr lang="pt-BR" dirty="0">
              <a:latin typeface="Bookman Old Style" pitchFamily="18" charset="0"/>
            </a:endParaRPr>
          </a:p>
        </p:txBody>
      </p:sp>
    </p:spTree>
    <p:extLst>
      <p:ext uri="{BB962C8B-B14F-4D97-AF65-F5344CB8AC3E}">
        <p14:creationId xmlns:p14="http://schemas.microsoft.com/office/powerpoint/2010/main" val="315348053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normAutofit fontScale="92500" lnSpcReduction="10000"/>
          </a:bodyPr>
          <a:lstStyle/>
          <a:p>
            <a:r>
              <a:rPr lang="pt-BR" sz="2400" b="0" dirty="0">
                <a:latin typeface="Bookman Old Style" pitchFamily="18" charset="0"/>
              </a:rPr>
              <a:t>III - tomar conhecimento da ata RP, inclusive de eventuais alterações, para o correto cumprimento de suas disposições.</a:t>
            </a:r>
          </a:p>
          <a:p>
            <a:r>
              <a:rPr lang="pt-BR" sz="2400" b="0" dirty="0">
                <a:latin typeface="Bookman Old Style" pitchFamily="18" charset="0"/>
              </a:rPr>
              <a:t>§ 1º  Cabe ao órgão participante aplicar, garantida a ampla defesa e o contraditório, as penalidades decorrentes do descumprimento do pactuado na ata de registro de preços ou do descumprimento das obrigações contratuais, em relação às suas próprias contratações, informando as ocorrências ao órgão gerenciador.   </a:t>
            </a:r>
            <a:r>
              <a:rPr lang="pt-BR" sz="2400" b="0" u="sng" dirty="0">
                <a:latin typeface="Bookman Old Style" pitchFamily="18" charset="0"/>
                <a:hlinkClick r:id="rId2"/>
              </a:rPr>
              <a:t>(Incluído pelo Decreto nº 8.250, de 2.014)</a:t>
            </a:r>
            <a:r>
              <a:rPr lang="pt-BR" sz="2400" b="0" dirty="0">
                <a:latin typeface="Bookman Old Style" pitchFamily="18" charset="0"/>
              </a:rPr>
              <a:t> </a:t>
            </a:r>
          </a:p>
          <a:p>
            <a:endParaRPr lang="pt-BR" dirty="0">
              <a:latin typeface="Bookman Old Style" pitchFamily="18" charset="0"/>
            </a:endParaRPr>
          </a:p>
        </p:txBody>
      </p:sp>
    </p:spTree>
    <p:extLst>
      <p:ext uri="{BB962C8B-B14F-4D97-AF65-F5344CB8AC3E}">
        <p14:creationId xmlns:p14="http://schemas.microsoft.com/office/powerpoint/2010/main" val="310577386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normAutofit fontScale="85000" lnSpcReduction="10000"/>
          </a:bodyPr>
          <a:lstStyle/>
          <a:p>
            <a:r>
              <a:rPr lang="pt-BR" sz="2400" b="0" dirty="0">
                <a:latin typeface="Bookman Old Style" pitchFamily="18" charset="0"/>
              </a:rPr>
              <a:t>§ 2º  No caso de compra nacional, o órgão gerenciador promoverá a divulgação da ação, a pesquisa de mercado e a consolidação da demanda dos órgãos e entidades da administração direta e indireta da União, dos Estados, do Distrito Federal e dos Municípios.   </a:t>
            </a:r>
            <a:r>
              <a:rPr lang="pt-BR" sz="2400" b="0" u="sng" dirty="0">
                <a:latin typeface="Bookman Old Style" pitchFamily="18" charset="0"/>
                <a:hlinkClick r:id="rId2"/>
              </a:rPr>
              <a:t>(Incluído pelo Decreto nº 8.250, de 2.014)</a:t>
            </a:r>
            <a:r>
              <a:rPr lang="pt-BR" sz="2400" b="0" dirty="0">
                <a:latin typeface="Bookman Old Style" pitchFamily="18" charset="0"/>
              </a:rPr>
              <a:t> </a:t>
            </a:r>
          </a:p>
          <a:p>
            <a:r>
              <a:rPr lang="pt-BR" sz="2400" b="0" dirty="0">
                <a:latin typeface="Bookman Old Style" pitchFamily="18" charset="0"/>
              </a:rPr>
              <a:t>§ 3º  Na hipótese prevista no § 2º, comprovada a </a:t>
            </a:r>
            <a:r>
              <a:rPr lang="pt-BR" sz="2400" b="0" dirty="0" err="1">
                <a:latin typeface="Bookman Old Style" pitchFamily="18" charset="0"/>
              </a:rPr>
              <a:t>vantajosidade</a:t>
            </a:r>
            <a:r>
              <a:rPr lang="pt-BR" sz="2400" b="0" dirty="0">
                <a:latin typeface="Bookman Old Style" pitchFamily="18" charset="0"/>
              </a:rPr>
              <a:t>, fica facultado aos órgãos ou entidades participantes de compra nacional a execução da ata de registro de preços vinculada ao programa ou projeto federal.   </a:t>
            </a:r>
            <a:r>
              <a:rPr lang="pt-BR" sz="2400" b="0" u="sng" dirty="0">
                <a:latin typeface="Bookman Old Style" pitchFamily="18" charset="0"/>
                <a:hlinkClick r:id="rId2"/>
              </a:rPr>
              <a:t>(Incluído pelo Decreto nº 8.250, de 2.014)</a:t>
            </a:r>
            <a:r>
              <a:rPr lang="pt-BR" sz="2400" b="0" dirty="0">
                <a:latin typeface="Bookman Old Style" pitchFamily="18" charset="0"/>
              </a:rPr>
              <a:t> </a:t>
            </a:r>
          </a:p>
          <a:p>
            <a:endParaRPr lang="pt-BR" dirty="0">
              <a:latin typeface="Bookman Old Style" pitchFamily="18" charset="0"/>
            </a:endParaRPr>
          </a:p>
        </p:txBody>
      </p:sp>
    </p:spTree>
    <p:extLst>
      <p:ext uri="{BB962C8B-B14F-4D97-AF65-F5344CB8AC3E}">
        <p14:creationId xmlns:p14="http://schemas.microsoft.com/office/powerpoint/2010/main" val="13463361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normAutofit lnSpcReduction="10000"/>
          </a:bodyPr>
          <a:lstStyle/>
          <a:p>
            <a:endParaRPr lang="pt-BR" dirty="0" smtClean="0"/>
          </a:p>
          <a:p>
            <a:r>
              <a:rPr lang="pt-BR" sz="2400" b="0" dirty="0" smtClean="0">
                <a:latin typeface="Bookman Old Style" pitchFamily="18" charset="0"/>
              </a:rPr>
              <a:t>§ </a:t>
            </a:r>
            <a:r>
              <a:rPr lang="pt-BR" sz="2400" b="0" dirty="0">
                <a:latin typeface="Bookman Old Style" pitchFamily="18" charset="0"/>
              </a:rPr>
              <a:t>4º  Os entes federados participantes de compra nacional poderão utilizar recursos de transferências legais ou voluntárias da União, vinculados aos processos ou projetos objeto de descentralização e de recursos próprios para suas demandas de aquisição no âmbito da ata de registro de preços de compra nacional.   </a:t>
            </a:r>
            <a:r>
              <a:rPr lang="pt-BR" sz="2400" b="0" u="sng" dirty="0">
                <a:latin typeface="Bookman Old Style" pitchFamily="18" charset="0"/>
                <a:hlinkClick r:id="rId2"/>
              </a:rPr>
              <a:t>(Incluído pelo Decreto nº 8.250, de 2.014)</a:t>
            </a:r>
            <a:r>
              <a:rPr lang="pt-BR" sz="2400" b="0" dirty="0">
                <a:latin typeface="Bookman Old Style" pitchFamily="18" charset="0"/>
              </a:rPr>
              <a:t> </a:t>
            </a:r>
          </a:p>
          <a:p>
            <a:endParaRPr lang="pt-BR" dirty="0">
              <a:latin typeface="Bookman Old Style" pitchFamily="18" charset="0"/>
            </a:endParaRPr>
          </a:p>
        </p:txBody>
      </p:sp>
    </p:spTree>
    <p:extLst>
      <p:ext uri="{BB962C8B-B14F-4D97-AF65-F5344CB8AC3E}">
        <p14:creationId xmlns:p14="http://schemas.microsoft.com/office/powerpoint/2010/main" val="37938389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normAutofit fontScale="85000" lnSpcReduction="20000"/>
          </a:bodyPr>
          <a:lstStyle/>
          <a:p>
            <a:r>
              <a:rPr lang="pt-BR" sz="2400" b="0" dirty="0">
                <a:latin typeface="Bookman Old Style" pitchFamily="18" charset="0"/>
              </a:rPr>
              <a:t>§ 5º  Caso o órgão gerenciador aceite a inclusão de novos itens, o órgão participante demandante elaborará sua especificação ou termo de referência ou projeto básico, conforme o caso, e a pesquisa de mercado, observado o disposto no art. 6º.   </a:t>
            </a:r>
            <a:r>
              <a:rPr lang="pt-BR" sz="2400" b="0" u="sng" dirty="0">
                <a:latin typeface="Bookman Old Style" pitchFamily="18" charset="0"/>
                <a:hlinkClick r:id="rId2"/>
              </a:rPr>
              <a:t>(Incluído pelo Decreto nº 8.250, de 2.014)</a:t>
            </a:r>
            <a:r>
              <a:rPr lang="pt-BR" sz="2400" b="0" dirty="0">
                <a:latin typeface="Bookman Old Style" pitchFamily="18" charset="0"/>
              </a:rPr>
              <a:t> </a:t>
            </a:r>
          </a:p>
          <a:p>
            <a:r>
              <a:rPr lang="pt-BR" sz="2400" b="0" dirty="0">
                <a:latin typeface="Bookman Old Style" pitchFamily="18" charset="0"/>
              </a:rPr>
              <a:t>§ 6º  Caso o órgão gerenciador aceite a inclusão de novas localidades para entrega do bem ou execução do serviço, o órgão participante responsável pela demanda elaborará, ressalvada a hipótese prevista no § 2º, pesquisa de mercado que contemple a variação de custos locais ou regionais.   </a:t>
            </a:r>
            <a:r>
              <a:rPr lang="pt-BR" sz="2400" b="0" u="sng" dirty="0">
                <a:latin typeface="Bookman Old Style" pitchFamily="18" charset="0"/>
                <a:hlinkClick r:id="rId2"/>
              </a:rPr>
              <a:t>(Incluído pelo Decreto nº 8.250, de 2.014)</a:t>
            </a:r>
            <a:r>
              <a:rPr lang="pt-BR" sz="2400" b="0" dirty="0">
                <a:latin typeface="Bookman Old Style" pitchFamily="18" charset="0"/>
              </a:rPr>
              <a:t> </a:t>
            </a:r>
          </a:p>
          <a:p>
            <a:endParaRPr lang="pt-BR" dirty="0">
              <a:latin typeface="Bookman Old Style" pitchFamily="18" charset="0"/>
            </a:endParaRPr>
          </a:p>
        </p:txBody>
      </p:sp>
    </p:spTree>
    <p:extLst>
      <p:ext uri="{BB962C8B-B14F-4D97-AF65-F5344CB8AC3E}">
        <p14:creationId xmlns:p14="http://schemas.microsoft.com/office/powerpoint/2010/main" val="39727308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normAutofit fontScale="85000" lnSpcReduction="20000"/>
          </a:bodyPr>
          <a:lstStyle/>
          <a:p>
            <a:pPr lvl="0"/>
            <a:r>
              <a:rPr lang="pt-BR" sz="2400" b="0" dirty="0">
                <a:latin typeface="Bookman Old Style" pitchFamily="18" charset="0"/>
              </a:rPr>
              <a:t>Art. 7º  A licitação para registro de preços será realizada: </a:t>
            </a:r>
            <a:endParaRPr lang="pt-BR" sz="2400" b="0" dirty="0" smtClean="0">
              <a:latin typeface="Bookman Old Style" pitchFamily="18" charset="0"/>
            </a:endParaRPr>
          </a:p>
          <a:p>
            <a:pPr lvl="0"/>
            <a:endParaRPr lang="pt-BR" sz="2400" b="0" dirty="0">
              <a:latin typeface="Bookman Old Style" pitchFamily="18" charset="0"/>
            </a:endParaRPr>
          </a:p>
          <a:p>
            <a:r>
              <a:rPr lang="pt-BR" sz="2400" b="0" dirty="0">
                <a:latin typeface="Bookman Old Style" pitchFamily="18" charset="0"/>
              </a:rPr>
              <a:t>Modalidades : Concorrência ou Pregão</a:t>
            </a:r>
          </a:p>
          <a:p>
            <a:r>
              <a:rPr lang="pt-BR" sz="2400" b="0" dirty="0">
                <a:latin typeface="Bookman Old Style" pitchFamily="18" charset="0"/>
              </a:rPr>
              <a:t>Tipo menor preço</a:t>
            </a:r>
            <a:r>
              <a:rPr lang="pt-BR" sz="2400" b="0" dirty="0" smtClean="0">
                <a:latin typeface="Bookman Old Style" pitchFamily="18" charset="0"/>
              </a:rPr>
              <a:t>.</a:t>
            </a:r>
          </a:p>
          <a:p>
            <a:endParaRPr lang="pt-BR" sz="2400" b="0" dirty="0">
              <a:latin typeface="Bookman Old Style" pitchFamily="18" charset="0"/>
            </a:endParaRPr>
          </a:p>
          <a:p>
            <a:r>
              <a:rPr lang="pt-BR" sz="2400" b="0" dirty="0">
                <a:latin typeface="Bookman Old Style" pitchFamily="18" charset="0"/>
              </a:rPr>
              <a:t>§ 1º - Excepcionalmente no Tipo Técnica e Preço, mas somente na modalidade Concorrência.    </a:t>
            </a:r>
            <a:endParaRPr lang="pt-BR" sz="2400" b="0" dirty="0" smtClean="0">
              <a:latin typeface="Bookman Old Style" pitchFamily="18" charset="0"/>
            </a:endParaRPr>
          </a:p>
          <a:p>
            <a:pPr marL="0" indent="0">
              <a:buNone/>
            </a:pPr>
            <a:r>
              <a:rPr lang="pt-BR" sz="2400" b="0" dirty="0">
                <a:latin typeface="Bookman Old Style" pitchFamily="18" charset="0"/>
              </a:rPr>
              <a:t> </a:t>
            </a:r>
            <a:endParaRPr lang="pt-BR" sz="2400" b="0" dirty="0" smtClean="0">
              <a:latin typeface="Bookman Old Style" pitchFamily="18" charset="0"/>
            </a:endParaRPr>
          </a:p>
          <a:p>
            <a:r>
              <a:rPr lang="pt-BR" sz="2400" b="0" dirty="0">
                <a:latin typeface="Bookman Old Style" pitchFamily="18" charset="0"/>
              </a:rPr>
              <a:t>§ 2º- Não é necessário reserva orçamentária, pois o comprometimento da verba somente será exigida na Contratação (empenho, </a:t>
            </a:r>
            <a:r>
              <a:rPr lang="pt-BR" sz="2400" b="0" dirty="0" err="1">
                <a:latin typeface="Bookman Old Style" pitchFamily="18" charset="0"/>
              </a:rPr>
              <a:t>etc</a:t>
            </a:r>
            <a:r>
              <a:rPr lang="pt-BR" sz="2400" b="0" dirty="0">
                <a:latin typeface="Bookman Old Style" pitchFamily="18" charset="0"/>
              </a:rPr>
              <a:t>). </a:t>
            </a:r>
          </a:p>
          <a:p>
            <a:pPr marL="0" indent="0">
              <a:buNone/>
            </a:pPr>
            <a:endParaRPr lang="pt-BR" dirty="0"/>
          </a:p>
          <a:p>
            <a:endParaRPr lang="pt-BR" dirty="0">
              <a:latin typeface="Bookman Old Style" pitchFamily="18" charset="0"/>
            </a:endParaRPr>
          </a:p>
        </p:txBody>
      </p:sp>
    </p:spTree>
    <p:extLst>
      <p:ext uri="{BB962C8B-B14F-4D97-AF65-F5344CB8AC3E}">
        <p14:creationId xmlns:p14="http://schemas.microsoft.com/office/powerpoint/2010/main" val="274607491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normAutofit lnSpcReduction="10000"/>
          </a:bodyPr>
          <a:lstStyle/>
          <a:p>
            <a:pPr lvl="0"/>
            <a:r>
              <a:rPr lang="pt-BR" sz="2000" b="0" dirty="0">
                <a:latin typeface="Bookman Old Style" pitchFamily="18" charset="0"/>
              </a:rPr>
              <a:t>Art. 8º  O OG poderá dividir a quantidade total do item em lotes, quando viável, para possibilitar maior competitividade, observada a quantidade mínima, o prazo e o local de entrega ou de prestação dos serviços </a:t>
            </a:r>
            <a:endParaRPr lang="pt-BR" sz="2000" b="0" dirty="0" smtClean="0">
              <a:latin typeface="Bookman Old Style" pitchFamily="18" charset="0"/>
            </a:endParaRPr>
          </a:p>
          <a:p>
            <a:pPr lvl="0"/>
            <a:endParaRPr lang="pt-BR" sz="2000" b="0" dirty="0">
              <a:latin typeface="Bookman Old Style" pitchFamily="18" charset="0"/>
            </a:endParaRPr>
          </a:p>
          <a:p>
            <a:r>
              <a:rPr lang="pt-BR" sz="2000" b="0" dirty="0">
                <a:latin typeface="Bookman Old Style" pitchFamily="18" charset="0"/>
              </a:rPr>
              <a:t>§ 1º  No caso de serviços, a divisão considerará a unidade de medida adotada para aferição dos produtos e resultados, e será observada a demanda específica de cada órgão ou entidade participante do certame.  </a:t>
            </a:r>
            <a:r>
              <a:rPr lang="pt-BR" sz="2000" b="0" u="sng" dirty="0">
                <a:latin typeface="Bookman Old Style" pitchFamily="18" charset="0"/>
                <a:hlinkClick r:id="rId2"/>
              </a:rPr>
              <a:t>(Redação dada pelo Decreto nº 8.250, de 2.014)</a:t>
            </a:r>
            <a:r>
              <a:rPr lang="pt-BR" sz="2000" b="0" dirty="0">
                <a:latin typeface="Bookman Old Style" pitchFamily="18" charset="0"/>
              </a:rPr>
              <a:t> </a:t>
            </a:r>
          </a:p>
          <a:p>
            <a:endParaRPr lang="pt-BR" dirty="0">
              <a:latin typeface="Bookman Old Style" pitchFamily="18" charset="0"/>
            </a:endParaRPr>
          </a:p>
        </p:txBody>
      </p:sp>
    </p:spTree>
    <p:extLst>
      <p:ext uri="{BB962C8B-B14F-4D97-AF65-F5344CB8AC3E}">
        <p14:creationId xmlns:p14="http://schemas.microsoft.com/office/powerpoint/2010/main" val="1098597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SESSÃO PÚBLICA DA LICITAÇÃO/direito de qualquer  Cidadão</a:t>
            </a:r>
            <a:endParaRPr lang="pt-BR" dirty="0"/>
          </a:p>
        </p:txBody>
      </p:sp>
      <p:sp>
        <p:nvSpPr>
          <p:cNvPr id="3" name="Espaço Reservado para Conteúdo 2"/>
          <p:cNvSpPr>
            <a:spLocks noGrp="1"/>
          </p:cNvSpPr>
          <p:nvPr>
            <p:ph idx="1"/>
          </p:nvPr>
        </p:nvSpPr>
        <p:spPr/>
        <p:txBody>
          <a:bodyPr>
            <a:normAutofit/>
          </a:bodyPr>
          <a:lstStyle/>
          <a:p>
            <a:pPr>
              <a:buFont typeface="Wingdings"/>
              <a:buChar char="Ø"/>
            </a:pPr>
            <a:r>
              <a:rPr lang="pt-BR" sz="2000" b="0" dirty="0" smtClean="0">
                <a:latin typeface="Bookman Old Style" pitchFamily="18" charset="0"/>
              </a:rPr>
              <a:t>Art</a:t>
            </a:r>
            <a:r>
              <a:rPr lang="pt-BR" sz="2000" b="0" dirty="0">
                <a:latin typeface="Bookman Old Style" pitchFamily="18" charset="0"/>
              </a:rPr>
              <a:t>. 4o Todos quantos participem de licitação promovida pelos órgãos ou entidades a que se refere o art. 1º têm direito público subjetivo à fiel observância do pertinente procedimento estabelecido nesta lei, </a:t>
            </a:r>
            <a:r>
              <a:rPr lang="pt-BR" sz="2000" u="sng" dirty="0">
                <a:latin typeface="Bookman Old Style" pitchFamily="18" charset="0"/>
              </a:rPr>
              <a:t>podendo qualquer cidadão acompanhar o seu desenvolvimento</a:t>
            </a:r>
            <a:r>
              <a:rPr lang="pt-BR" sz="2000" b="0" dirty="0">
                <a:latin typeface="Bookman Old Style" pitchFamily="18" charset="0"/>
              </a:rPr>
              <a:t>, desde que não interfira de modo a perturbar ou impedir a realização dos trabalhos</a:t>
            </a:r>
            <a:r>
              <a:rPr lang="pt-BR" sz="2000" b="0" dirty="0" smtClean="0">
                <a:latin typeface="Bookman Old Style" pitchFamily="18" charset="0"/>
              </a:rPr>
              <a:t>.</a:t>
            </a:r>
          </a:p>
          <a:p>
            <a:pPr>
              <a:buFont typeface="Wingdings"/>
              <a:buChar char="Ø"/>
            </a:pPr>
            <a:r>
              <a:rPr lang="pt-BR" sz="2000" b="0" dirty="0">
                <a:latin typeface="Bookman Old Style" pitchFamily="18" charset="0"/>
              </a:rPr>
              <a:t> Parágrafo único. O procedimento licitatório previsto nesta lei caracteriza ato administrativo formal, seja ele praticado em qualquer esfera da Administração Pública.</a:t>
            </a:r>
            <a:endParaRPr lang="pt-BR" sz="2000" b="0" dirty="0" smtClean="0">
              <a:latin typeface="Bookman Old Style" pitchFamily="18" charset="0"/>
            </a:endParaRPr>
          </a:p>
        </p:txBody>
      </p:sp>
    </p:spTree>
    <p:extLst>
      <p:ext uri="{BB962C8B-B14F-4D97-AF65-F5344CB8AC3E}">
        <p14:creationId xmlns:p14="http://schemas.microsoft.com/office/powerpoint/2010/main" val="31311381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lstStyle/>
          <a:p>
            <a:endParaRPr lang="pt-BR" dirty="0" smtClean="0">
              <a:latin typeface="Bookman Old Style" pitchFamily="18" charset="0"/>
            </a:endParaRPr>
          </a:p>
          <a:p>
            <a:r>
              <a:rPr lang="pt-BR" sz="2400" b="0" dirty="0">
                <a:latin typeface="Bookman Old Style" pitchFamily="18" charset="0"/>
              </a:rPr>
              <a:t>§ 2º  Na situação prevista no § 1º, deverá ser evitada a contratação, em um mesmo órgão ou entidade, de mais de uma empresa para a execução de um mesmo serviço, em uma mesma localidade, para assegurar a responsabilidade contratual e o princípio da padronização.</a:t>
            </a:r>
          </a:p>
          <a:p>
            <a:endParaRPr lang="pt-BR" dirty="0">
              <a:latin typeface="Bookman Old Style" pitchFamily="18" charset="0"/>
            </a:endParaRPr>
          </a:p>
        </p:txBody>
      </p:sp>
    </p:spTree>
    <p:extLst>
      <p:ext uri="{BB962C8B-B14F-4D97-AF65-F5344CB8AC3E}">
        <p14:creationId xmlns:p14="http://schemas.microsoft.com/office/powerpoint/2010/main" val="157918879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normAutofit fontScale="92500" lnSpcReduction="10000"/>
          </a:bodyPr>
          <a:lstStyle/>
          <a:p>
            <a:pPr lvl="0"/>
            <a:r>
              <a:rPr lang="pt-BR" sz="2400" b="0" dirty="0">
                <a:latin typeface="Bookman Old Style" pitchFamily="18" charset="0"/>
              </a:rPr>
              <a:t>Art. 9º  O Edital para SRP contemplará no mínimo: </a:t>
            </a:r>
            <a:endParaRPr lang="pt-BR" sz="2400" b="0" dirty="0" smtClean="0">
              <a:latin typeface="Bookman Old Style" pitchFamily="18" charset="0"/>
            </a:endParaRPr>
          </a:p>
          <a:p>
            <a:pPr marL="0" lvl="0" indent="0">
              <a:buNone/>
            </a:pPr>
            <a:endParaRPr lang="pt-BR" sz="2400" b="0" dirty="0">
              <a:latin typeface="Bookman Old Style" pitchFamily="18" charset="0"/>
            </a:endParaRPr>
          </a:p>
          <a:p>
            <a:r>
              <a:rPr lang="pt-BR" sz="2400" b="0" dirty="0">
                <a:latin typeface="Bookman Old Style" pitchFamily="18" charset="0"/>
              </a:rPr>
              <a:t>I- Definição clara do Objeto;</a:t>
            </a:r>
          </a:p>
          <a:p>
            <a:r>
              <a:rPr lang="pt-BR" sz="2400" b="0" dirty="0">
                <a:latin typeface="Bookman Old Style" pitchFamily="18" charset="0"/>
              </a:rPr>
              <a:t>II- Estimativa de quantidades do OG e do OP;</a:t>
            </a:r>
          </a:p>
          <a:p>
            <a:r>
              <a:rPr lang="pt-BR" sz="2400" b="0" dirty="0">
                <a:solidFill>
                  <a:srgbClr val="FF0000"/>
                </a:solidFill>
                <a:latin typeface="Bookman Old Style" pitchFamily="18" charset="0"/>
              </a:rPr>
              <a:t>III- estimativa de quantidades a serem adquiridas por ONP, observado o disposto no § 4º do art. 22, no caso de o OG admitir adesões;</a:t>
            </a:r>
          </a:p>
          <a:p>
            <a:r>
              <a:rPr lang="pt-BR" sz="2400" b="0" dirty="0">
                <a:latin typeface="Bookman Old Style" pitchFamily="18" charset="0"/>
              </a:rPr>
              <a:t>IV - quantidade mínima de unidades a ser cotada, por item, no caso de bens;</a:t>
            </a:r>
          </a:p>
          <a:p>
            <a:endParaRPr lang="pt-BR" dirty="0">
              <a:latin typeface="Bookman Old Style" pitchFamily="18" charset="0"/>
            </a:endParaRPr>
          </a:p>
        </p:txBody>
      </p:sp>
    </p:spTree>
    <p:extLst>
      <p:ext uri="{BB962C8B-B14F-4D97-AF65-F5344CB8AC3E}">
        <p14:creationId xmlns:p14="http://schemas.microsoft.com/office/powerpoint/2010/main" val="17136614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normAutofit fontScale="92500"/>
          </a:bodyPr>
          <a:lstStyle/>
          <a:p>
            <a:r>
              <a:rPr lang="pt-BR" sz="2400" b="0" dirty="0">
                <a:latin typeface="Bookman Old Style" pitchFamily="18" charset="0"/>
              </a:rPr>
              <a:t>V - condições quanto ao local, prazo de </a:t>
            </a:r>
            <a:r>
              <a:rPr lang="pt-BR" sz="2400" b="0" dirty="0" smtClean="0">
                <a:latin typeface="Bookman Old Style" pitchFamily="18" charset="0"/>
              </a:rPr>
              <a:t> entrega, pagamento</a:t>
            </a:r>
            <a:r>
              <a:rPr lang="pt-BR" sz="2400" b="0" dirty="0">
                <a:latin typeface="Bookman Old Style" pitchFamily="18" charset="0"/>
              </a:rPr>
              <a:t>, e nos casos de serviços,  frequência, periodicidade, características do pessoal, etc...; </a:t>
            </a:r>
          </a:p>
          <a:p>
            <a:r>
              <a:rPr lang="pt-BR" sz="2400" b="0" dirty="0">
                <a:solidFill>
                  <a:srgbClr val="FF0000"/>
                </a:solidFill>
                <a:latin typeface="Bookman Old Style" pitchFamily="18" charset="0"/>
              </a:rPr>
              <a:t>VI - prazo de validade do registro de preço, observado o disposto no caput do art. 12 (</a:t>
            </a:r>
            <a:r>
              <a:rPr lang="pt-BR" sz="2400" b="0" dirty="0" smtClean="0">
                <a:solidFill>
                  <a:srgbClr val="FF0000"/>
                </a:solidFill>
                <a:latin typeface="Bookman Old Style" pitchFamily="18" charset="0"/>
              </a:rPr>
              <a:t>Máximo </a:t>
            </a:r>
            <a:r>
              <a:rPr lang="pt-BR" sz="2400" b="0" dirty="0">
                <a:solidFill>
                  <a:srgbClr val="FF0000"/>
                </a:solidFill>
                <a:latin typeface="Bookman Old Style" pitchFamily="18" charset="0"/>
              </a:rPr>
              <a:t>12 meses);</a:t>
            </a:r>
          </a:p>
          <a:p>
            <a:r>
              <a:rPr lang="pt-BR" sz="2400" b="0" dirty="0">
                <a:latin typeface="Bookman Old Style" pitchFamily="18" charset="0"/>
              </a:rPr>
              <a:t>VII – OP do SRP;</a:t>
            </a:r>
          </a:p>
          <a:p>
            <a:r>
              <a:rPr lang="pt-BR" sz="2400" b="0" dirty="0">
                <a:latin typeface="Bookman Old Style" pitchFamily="18" charset="0"/>
              </a:rPr>
              <a:t>VIII - modelos de planilhas de custo e minutas de contratos, quando cabível;</a:t>
            </a:r>
          </a:p>
          <a:p>
            <a:endParaRPr lang="pt-BR" dirty="0"/>
          </a:p>
        </p:txBody>
      </p:sp>
    </p:spTree>
    <p:extLst>
      <p:ext uri="{BB962C8B-B14F-4D97-AF65-F5344CB8AC3E}">
        <p14:creationId xmlns:p14="http://schemas.microsoft.com/office/powerpoint/2010/main" val="3422740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normAutofit lnSpcReduction="10000"/>
          </a:bodyPr>
          <a:lstStyle/>
          <a:p>
            <a:r>
              <a:rPr lang="pt-BR" sz="2400" b="0" dirty="0">
                <a:latin typeface="Bookman Old Style" pitchFamily="18" charset="0"/>
              </a:rPr>
              <a:t>IX – penalidades;</a:t>
            </a:r>
          </a:p>
          <a:p>
            <a:r>
              <a:rPr lang="pt-BR" sz="2400" b="0" dirty="0">
                <a:solidFill>
                  <a:srgbClr val="FF0000"/>
                </a:solidFill>
                <a:latin typeface="Bookman Old Style" pitchFamily="18" charset="0"/>
              </a:rPr>
              <a:t>X- minuta da ata RP como anexo;</a:t>
            </a:r>
          </a:p>
          <a:p>
            <a:r>
              <a:rPr lang="pt-BR" sz="2400" b="0" dirty="0">
                <a:latin typeface="Bookman Old Style" pitchFamily="18" charset="0"/>
              </a:rPr>
              <a:t>XI - realização periódica de pesquisa de mercado para comprovação da </a:t>
            </a:r>
            <a:r>
              <a:rPr lang="pt-BR" sz="2400" b="0" dirty="0" err="1">
                <a:latin typeface="Bookman Old Style" pitchFamily="18" charset="0"/>
              </a:rPr>
              <a:t>vantajosidade</a:t>
            </a:r>
            <a:r>
              <a:rPr lang="pt-BR" sz="2400" b="0" dirty="0">
                <a:latin typeface="Bookman Old Style" pitchFamily="18" charset="0"/>
              </a:rPr>
              <a:t>. (muito importante).</a:t>
            </a:r>
          </a:p>
          <a:p>
            <a:r>
              <a:rPr lang="pt-BR" sz="2400" b="0" dirty="0">
                <a:latin typeface="Bookman Old Style" pitchFamily="18" charset="0"/>
              </a:rPr>
              <a:t>§ 1º  O edital poderá admitir, como critério de julgamento, o menor preço aferido pela oferta de desconto sobre tabela de preços..(ex.: Passagens aéreas).</a:t>
            </a:r>
          </a:p>
          <a:p>
            <a:endParaRPr lang="pt-BR" dirty="0">
              <a:latin typeface="Bookman Old Style" pitchFamily="18" charset="0"/>
            </a:endParaRPr>
          </a:p>
        </p:txBody>
      </p:sp>
    </p:spTree>
    <p:extLst>
      <p:ext uri="{BB962C8B-B14F-4D97-AF65-F5344CB8AC3E}">
        <p14:creationId xmlns:p14="http://schemas.microsoft.com/office/powerpoint/2010/main" val="1163097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noAutofit/>
          </a:bodyPr>
          <a:lstStyle/>
          <a:p>
            <a:r>
              <a:rPr lang="pt-BR" sz="2400" b="0" dirty="0">
                <a:latin typeface="Bookman Old Style" pitchFamily="18" charset="0"/>
              </a:rPr>
              <a:t>§ 2º  Quando o edital previr o fornecimento de bens ou prestação de serviços em locais diferentes, é facultada a exigência de apresentação de proposta diferenciada por região</a:t>
            </a:r>
            <a:r>
              <a:rPr lang="pt-BR" sz="2400" b="0" dirty="0" smtClean="0">
                <a:latin typeface="Bookman Old Style" pitchFamily="18" charset="0"/>
              </a:rPr>
              <a:t>.....</a:t>
            </a:r>
          </a:p>
          <a:p>
            <a:endParaRPr lang="pt-BR" sz="2400" b="0" dirty="0">
              <a:latin typeface="Bookman Old Style" pitchFamily="18" charset="0"/>
            </a:endParaRPr>
          </a:p>
          <a:p>
            <a:r>
              <a:rPr lang="pt-BR" sz="2400" b="0" dirty="0">
                <a:latin typeface="Bookman Old Style" pitchFamily="18" charset="0"/>
              </a:rPr>
              <a:t>§ 3º  A estimativa a que se refere o inciso III do caput (quantidade ONP) não será considerada para fins de qualificação técnica e qualificação econômico-financeira na habilitação do licitante.</a:t>
            </a:r>
          </a:p>
          <a:p>
            <a:endParaRPr lang="pt-BR" sz="2400" b="0" dirty="0">
              <a:latin typeface="Bookman Old Style" pitchFamily="18" charset="0"/>
            </a:endParaRPr>
          </a:p>
        </p:txBody>
      </p:sp>
    </p:spTree>
    <p:extLst>
      <p:ext uri="{BB962C8B-B14F-4D97-AF65-F5344CB8AC3E}">
        <p14:creationId xmlns:p14="http://schemas.microsoft.com/office/powerpoint/2010/main" val="30449493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lstStyle/>
          <a:p>
            <a:endParaRPr lang="pt-BR" dirty="0" smtClean="0"/>
          </a:p>
          <a:p>
            <a:endParaRPr lang="pt-BR" dirty="0"/>
          </a:p>
          <a:p>
            <a:r>
              <a:rPr lang="pt-BR" sz="2400" b="0" dirty="0" smtClean="0">
                <a:latin typeface="Bookman Old Style" pitchFamily="18" charset="0"/>
              </a:rPr>
              <a:t>§ </a:t>
            </a:r>
            <a:r>
              <a:rPr lang="pt-BR" sz="2400" b="0" dirty="0">
                <a:latin typeface="Bookman Old Style" pitchFamily="18" charset="0"/>
              </a:rPr>
              <a:t>4º  O exame e a aprovação das minutas do instrumento convocatório e do contrato serão efetuados exclusivamente pela assessoria jurídica do órgão gerenciador.    </a:t>
            </a:r>
            <a:r>
              <a:rPr lang="pt-BR" sz="2400" b="0" u="sng" dirty="0">
                <a:latin typeface="Bookman Old Style" pitchFamily="18" charset="0"/>
                <a:hlinkClick r:id="rId2"/>
              </a:rPr>
              <a:t>(Incluído pelo Decreto nº 8.250, de 2.014)</a:t>
            </a:r>
            <a:endParaRPr lang="pt-BR" sz="2400" b="0" dirty="0">
              <a:latin typeface="Bookman Old Style" pitchFamily="18" charset="0"/>
            </a:endParaRPr>
          </a:p>
        </p:txBody>
      </p:sp>
    </p:spTree>
    <p:extLst>
      <p:ext uri="{BB962C8B-B14F-4D97-AF65-F5344CB8AC3E}">
        <p14:creationId xmlns:p14="http://schemas.microsoft.com/office/powerpoint/2010/main" val="324908343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normAutofit lnSpcReduction="10000"/>
          </a:bodyPr>
          <a:lstStyle/>
          <a:p>
            <a:endParaRPr lang="pt-BR" dirty="0"/>
          </a:p>
          <a:p>
            <a:r>
              <a:rPr lang="pt-BR" sz="2400" b="0" dirty="0" smtClean="0">
                <a:latin typeface="Bookman Old Style" pitchFamily="18" charset="0"/>
              </a:rPr>
              <a:t>Art</a:t>
            </a:r>
            <a:r>
              <a:rPr lang="pt-BR" sz="2400" b="0" dirty="0">
                <a:latin typeface="Bookman Old Style" pitchFamily="18" charset="0"/>
              </a:rPr>
              <a:t>. 10.  Após o encerramento da etapa competitiva, os licitantes poderão reduzir seus preços ao valor da proposta do licitante mais bem classificado. (???????)- </a:t>
            </a:r>
            <a:endParaRPr lang="pt-BR" sz="2400" b="0" dirty="0" smtClean="0">
              <a:latin typeface="Bookman Old Style" pitchFamily="18" charset="0"/>
            </a:endParaRPr>
          </a:p>
          <a:p>
            <a:endParaRPr lang="pt-BR" sz="2400" b="0" dirty="0">
              <a:latin typeface="Bookman Old Style" pitchFamily="18" charset="0"/>
            </a:endParaRPr>
          </a:p>
          <a:p>
            <a:r>
              <a:rPr lang="pt-BR" sz="2400" b="0" dirty="0">
                <a:latin typeface="Bookman Old Style" pitchFamily="18" charset="0"/>
              </a:rPr>
              <a:t>Parágrafo único.  A apresentação de novas propostas na forma do caput não prejudicará o resultado do certame em relação ao licitante mais bem classificado.</a:t>
            </a:r>
          </a:p>
          <a:p>
            <a:endParaRPr lang="pt-BR" dirty="0"/>
          </a:p>
          <a:p>
            <a:endParaRPr lang="pt-BR" dirty="0">
              <a:latin typeface="Bookman Old Style" pitchFamily="18" charset="0"/>
            </a:endParaRPr>
          </a:p>
        </p:txBody>
      </p:sp>
    </p:spTree>
    <p:extLst>
      <p:ext uri="{BB962C8B-B14F-4D97-AF65-F5344CB8AC3E}">
        <p14:creationId xmlns:p14="http://schemas.microsoft.com/office/powerpoint/2010/main" val="27248413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normAutofit lnSpcReduction="10000"/>
          </a:bodyPr>
          <a:lstStyle/>
          <a:p>
            <a:r>
              <a:rPr lang="pt-BR" sz="2400" b="0" dirty="0">
                <a:latin typeface="Bookman Old Style" pitchFamily="18" charset="0"/>
              </a:rPr>
              <a:t>Art. 11.  Após a homologação da licitação, o registro de preços observará, entre outras, as seguintes condições</a:t>
            </a:r>
            <a:r>
              <a:rPr lang="pt-BR" sz="2400" b="0" dirty="0" smtClean="0">
                <a:latin typeface="Bookman Old Style" pitchFamily="18" charset="0"/>
              </a:rPr>
              <a:t>:</a:t>
            </a:r>
          </a:p>
          <a:p>
            <a:endParaRPr lang="pt-BR" sz="2400" b="0" dirty="0">
              <a:latin typeface="Bookman Old Style" pitchFamily="18" charset="0"/>
            </a:endParaRPr>
          </a:p>
          <a:p>
            <a:r>
              <a:rPr lang="pt-BR" sz="2400" b="0" dirty="0">
                <a:latin typeface="Bookman Old Style" pitchFamily="18" charset="0"/>
              </a:rPr>
              <a:t>I - serão registrados na ata de registro de preços os preços e quantitativos do licitante mais bem classificado durante a fase competitiva;   </a:t>
            </a:r>
            <a:r>
              <a:rPr lang="pt-BR" sz="2400" b="0" u="sng" dirty="0">
                <a:latin typeface="Bookman Old Style" pitchFamily="18" charset="0"/>
                <a:hlinkClick r:id="rId2"/>
              </a:rPr>
              <a:t>(Redação dada pelo Decreto nº 8.250, de 2.014)</a:t>
            </a:r>
            <a:r>
              <a:rPr lang="pt-BR" sz="2400" b="0" dirty="0">
                <a:latin typeface="Bookman Old Style" pitchFamily="18" charset="0"/>
              </a:rPr>
              <a:t> </a:t>
            </a:r>
          </a:p>
          <a:p>
            <a:endParaRPr lang="pt-BR" dirty="0">
              <a:latin typeface="Bookman Old Style" pitchFamily="18" charset="0"/>
            </a:endParaRPr>
          </a:p>
        </p:txBody>
      </p:sp>
    </p:spTree>
    <p:extLst>
      <p:ext uri="{BB962C8B-B14F-4D97-AF65-F5344CB8AC3E}">
        <p14:creationId xmlns:p14="http://schemas.microsoft.com/office/powerpoint/2010/main" val="32002624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normAutofit fontScale="92500"/>
          </a:bodyPr>
          <a:lstStyle/>
          <a:p>
            <a:endParaRPr lang="pt-BR" dirty="0" smtClean="0"/>
          </a:p>
          <a:p>
            <a:r>
              <a:rPr lang="pt-BR" sz="2400" b="0" dirty="0" smtClean="0">
                <a:latin typeface="Bookman Old Style" pitchFamily="18" charset="0"/>
              </a:rPr>
              <a:t>II </a:t>
            </a:r>
            <a:r>
              <a:rPr lang="pt-BR" sz="2400" b="0" dirty="0">
                <a:latin typeface="Bookman Old Style" pitchFamily="18" charset="0"/>
              </a:rPr>
              <a:t>- será incluído, na respectiva ata na forma de anexo, o registro dos licitantes que aceitarem cotar os bens ou serviços com preços iguais aos do licitante vencedor na sequência da classificação do certame, excluído o percentual referente à margem de preferência, quando o objeto não atender aos requisitos previstos no </a:t>
            </a:r>
            <a:r>
              <a:rPr lang="pt-BR" sz="2400" b="0" u="sng" dirty="0">
                <a:latin typeface="Bookman Old Style" pitchFamily="18" charset="0"/>
                <a:hlinkClick r:id="rId2"/>
              </a:rPr>
              <a:t>art. 3º da Lei nº 8.666, de 1993</a:t>
            </a:r>
            <a:r>
              <a:rPr lang="pt-BR" sz="2400" b="0" dirty="0">
                <a:latin typeface="Bookman Old Style" pitchFamily="18" charset="0"/>
              </a:rPr>
              <a:t>;   </a:t>
            </a:r>
            <a:r>
              <a:rPr lang="pt-BR" sz="2400" b="0" u="sng" dirty="0">
                <a:latin typeface="Bookman Old Style" pitchFamily="18" charset="0"/>
                <a:hlinkClick r:id="rId3"/>
              </a:rPr>
              <a:t>(Redação dada pelo Decreto nº 8.250, de 2.014)</a:t>
            </a:r>
            <a:r>
              <a:rPr lang="pt-BR" sz="2400" b="0" dirty="0">
                <a:latin typeface="Bookman Old Style" pitchFamily="18" charset="0"/>
              </a:rPr>
              <a:t> </a:t>
            </a:r>
          </a:p>
          <a:p>
            <a:endParaRPr lang="pt-BR" sz="2400" b="0" dirty="0">
              <a:latin typeface="Bookman Old Style" pitchFamily="18" charset="0"/>
            </a:endParaRPr>
          </a:p>
        </p:txBody>
      </p:sp>
    </p:spTree>
    <p:extLst>
      <p:ext uri="{BB962C8B-B14F-4D97-AF65-F5344CB8AC3E}">
        <p14:creationId xmlns:p14="http://schemas.microsoft.com/office/powerpoint/2010/main" val="285454887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normAutofit fontScale="92500" lnSpcReduction="10000"/>
          </a:bodyPr>
          <a:lstStyle/>
          <a:p>
            <a:r>
              <a:rPr lang="pt-BR" sz="2400" b="0" dirty="0">
                <a:latin typeface="Bookman Old Style" pitchFamily="18" charset="0"/>
              </a:rPr>
              <a:t>III - o preço registrado com indicação dos fornecedores será divulgado no Portal de Compras do Governo Federal e ficará disponibilizado durante a vigência da ata de registro de preços; e   </a:t>
            </a:r>
            <a:r>
              <a:rPr lang="pt-BR" sz="2400" b="0" u="sng" dirty="0">
                <a:latin typeface="Bookman Old Style" pitchFamily="18" charset="0"/>
                <a:hlinkClick r:id="rId2"/>
              </a:rPr>
              <a:t>(Redação dada pelo Decreto nº 8.250, de 2.014)</a:t>
            </a:r>
            <a:r>
              <a:rPr lang="pt-BR" sz="2400" b="0" dirty="0">
                <a:latin typeface="Bookman Old Style" pitchFamily="18" charset="0"/>
              </a:rPr>
              <a:t> </a:t>
            </a:r>
          </a:p>
          <a:p>
            <a:endParaRPr lang="pt-BR" sz="2400" b="0" dirty="0" smtClean="0">
              <a:latin typeface="Bookman Old Style" pitchFamily="18" charset="0"/>
            </a:endParaRPr>
          </a:p>
          <a:p>
            <a:r>
              <a:rPr lang="pt-BR" sz="2400" b="0" dirty="0" smtClean="0">
                <a:latin typeface="Bookman Old Style" pitchFamily="18" charset="0"/>
              </a:rPr>
              <a:t>IV </a:t>
            </a:r>
            <a:r>
              <a:rPr lang="pt-BR" sz="2400" b="0" dirty="0">
                <a:latin typeface="Bookman Old Style" pitchFamily="18" charset="0"/>
              </a:rPr>
              <a:t>- a ordem de classificação dos licitantes registrados na ata deverá ser respeitada nas contratações.   </a:t>
            </a:r>
            <a:r>
              <a:rPr lang="pt-BR" sz="2400" b="0" u="sng" dirty="0">
                <a:latin typeface="Bookman Old Style" pitchFamily="18" charset="0"/>
                <a:hlinkClick r:id="rId2"/>
              </a:rPr>
              <a:t>(Redação dada pelo Decreto nº 8.250, de 2.014)</a:t>
            </a:r>
            <a:r>
              <a:rPr lang="pt-BR" sz="2400" b="0" dirty="0">
                <a:latin typeface="Bookman Old Style" pitchFamily="18" charset="0"/>
              </a:rPr>
              <a:t> </a:t>
            </a:r>
          </a:p>
          <a:p>
            <a:endParaRPr lang="pt-BR" dirty="0">
              <a:latin typeface="Bookman Old Style" pitchFamily="18" charset="0"/>
            </a:endParaRPr>
          </a:p>
        </p:txBody>
      </p:sp>
    </p:spTree>
    <p:extLst>
      <p:ext uri="{BB962C8B-B14F-4D97-AF65-F5344CB8AC3E}">
        <p14:creationId xmlns:p14="http://schemas.microsoft.com/office/powerpoint/2010/main" val="7251514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lnSpcReduction="10000"/>
          </a:bodyPr>
          <a:lstStyle/>
          <a:p>
            <a:pPr>
              <a:buFont typeface="Wingdings"/>
              <a:buChar char="Ø"/>
            </a:pPr>
            <a:r>
              <a:rPr lang="pt-BR" sz="2800" b="0" dirty="0" smtClean="0">
                <a:latin typeface="Bookman Old Style" pitchFamily="18" charset="0"/>
              </a:rPr>
              <a:t>Art</a:t>
            </a:r>
            <a:r>
              <a:rPr lang="pt-BR" sz="2800" b="0" dirty="0">
                <a:latin typeface="Bookman Old Style" pitchFamily="18" charset="0"/>
              </a:rPr>
              <a:t>. 7o </a:t>
            </a:r>
            <a:r>
              <a:rPr lang="pt-BR" sz="2800" b="0" dirty="0" smtClean="0">
                <a:latin typeface="Bookman Old Style" pitchFamily="18" charset="0"/>
              </a:rPr>
              <a:t>- </a:t>
            </a:r>
            <a:r>
              <a:rPr lang="pt-BR" sz="2800" b="0" dirty="0"/>
              <a:t>§ 8</a:t>
            </a:r>
            <a:r>
              <a:rPr lang="pt-BR" sz="2800" b="0" u="sng" baseline="30000" dirty="0"/>
              <a:t>o</a:t>
            </a:r>
            <a:r>
              <a:rPr lang="pt-BR" sz="2800" b="0" dirty="0"/>
              <a:t>  Qualquer cidadão poderá requerer à Administração Pública os quantitativos das obras e preços unitários de determinada obra executada</a:t>
            </a:r>
            <a:r>
              <a:rPr lang="pt-BR" sz="2800" b="0" dirty="0" smtClean="0"/>
              <a:t>.</a:t>
            </a:r>
          </a:p>
          <a:p>
            <a:pPr>
              <a:buFont typeface="Wingdings"/>
              <a:buChar char="Ø"/>
            </a:pPr>
            <a:r>
              <a:rPr lang="pt-BR" sz="2800" b="0" dirty="0"/>
              <a:t>Art. 15. </a:t>
            </a:r>
            <a:r>
              <a:rPr lang="pt-BR" sz="2800" b="0" dirty="0" smtClean="0"/>
              <a:t>- </a:t>
            </a:r>
            <a:r>
              <a:rPr lang="pt-BR" sz="2800" b="0" dirty="0"/>
              <a:t>§ 6</a:t>
            </a:r>
            <a:r>
              <a:rPr lang="pt-BR" sz="2800" b="0" u="sng" baseline="30000" dirty="0"/>
              <a:t>o</a:t>
            </a:r>
            <a:r>
              <a:rPr lang="pt-BR" sz="2800" b="0" dirty="0"/>
              <a:t> Qualquer cidadão é parte legítima para impugnar preço constante do quadro geral em razão de incompatibilidade desse com o preço vigente no mercado</a:t>
            </a:r>
            <a:r>
              <a:rPr lang="pt-BR" sz="2800" b="0" dirty="0" smtClean="0"/>
              <a:t>.</a:t>
            </a:r>
          </a:p>
          <a:p>
            <a:pPr marL="0" indent="0"/>
            <a:endParaRPr lang="pt-BR" b="0" dirty="0">
              <a:latin typeface="Bookman Old Style" pitchFamily="18" charset="0"/>
            </a:endParaRPr>
          </a:p>
        </p:txBody>
      </p:sp>
    </p:spTree>
    <p:extLst>
      <p:ext uri="{BB962C8B-B14F-4D97-AF65-F5344CB8AC3E}">
        <p14:creationId xmlns:p14="http://schemas.microsoft.com/office/powerpoint/2010/main" val="293645189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noAutofit/>
          </a:bodyPr>
          <a:lstStyle/>
          <a:p>
            <a:r>
              <a:rPr lang="pt-BR" sz="2400" b="0" dirty="0">
                <a:latin typeface="Bookman Old Style" pitchFamily="18" charset="0"/>
              </a:rPr>
              <a:t>§ 1º  O registro a que se refere o inciso II do caput tem por objetivo a formação de cadastro de reserva no caso de impossibilidade de atendimento pelo primeiro colocado da ata, nas hipóteses previstas nos </a:t>
            </a:r>
            <a:r>
              <a:rPr lang="pt-BR" sz="2400" b="0" dirty="0" err="1">
                <a:latin typeface="Bookman Old Style" pitchFamily="18" charset="0"/>
              </a:rPr>
              <a:t>arts</a:t>
            </a:r>
            <a:r>
              <a:rPr lang="pt-BR" sz="2400" b="0" dirty="0">
                <a:latin typeface="Bookman Old Style" pitchFamily="18" charset="0"/>
              </a:rPr>
              <a:t>. 20 e 21.   </a:t>
            </a:r>
            <a:r>
              <a:rPr lang="pt-BR" sz="2400" b="0" u="sng" dirty="0">
                <a:latin typeface="Bookman Old Style" pitchFamily="18" charset="0"/>
                <a:hlinkClick r:id="rId2"/>
              </a:rPr>
              <a:t>(Redação dada pelo Decreto nº 8.250, de 2.014)</a:t>
            </a:r>
            <a:r>
              <a:rPr lang="pt-BR" sz="2400" b="0" dirty="0">
                <a:latin typeface="Bookman Old Style" pitchFamily="18" charset="0"/>
              </a:rPr>
              <a:t> </a:t>
            </a:r>
          </a:p>
          <a:p>
            <a:r>
              <a:rPr lang="pt-BR" sz="2400" b="0" dirty="0">
                <a:latin typeface="Bookman Old Style" pitchFamily="18" charset="0"/>
              </a:rPr>
              <a:t>§ 2º  Se houver mais de um licitante na situação de que trata o inciso II do caput, serão classificados segundo a ordem da última proposta apresentada durante a fase competitiva.   </a:t>
            </a:r>
            <a:r>
              <a:rPr lang="pt-BR" sz="2400" b="0" u="sng" dirty="0">
                <a:latin typeface="Bookman Old Style" pitchFamily="18" charset="0"/>
                <a:hlinkClick r:id="rId2"/>
              </a:rPr>
              <a:t>(Redação dada pelo Decreto nº 8.250, de 2.014)</a:t>
            </a:r>
            <a:r>
              <a:rPr lang="pt-BR" sz="2400" b="0" dirty="0">
                <a:latin typeface="Bookman Old Style" pitchFamily="18" charset="0"/>
              </a:rPr>
              <a:t> </a:t>
            </a:r>
          </a:p>
        </p:txBody>
      </p:sp>
    </p:spTree>
    <p:extLst>
      <p:ext uri="{BB962C8B-B14F-4D97-AF65-F5344CB8AC3E}">
        <p14:creationId xmlns:p14="http://schemas.microsoft.com/office/powerpoint/2010/main" val="56559123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normAutofit fontScale="92500" lnSpcReduction="10000"/>
          </a:bodyPr>
          <a:lstStyle/>
          <a:p>
            <a:r>
              <a:rPr lang="pt-BR" sz="2000" b="0" dirty="0">
                <a:latin typeface="Bookman Old Style" pitchFamily="18" charset="0"/>
              </a:rPr>
              <a:t>§ 3º  A habilitação dos fornecedores que comporão o cadastro de reserva a que se refere o inciso II do caput será efetuada, na hipótese prevista no parágrafo único do art. 13 e quando houver necessidade de contratação de fornecedor remanescente, nas hipóteses previstas nos </a:t>
            </a:r>
            <a:r>
              <a:rPr lang="pt-BR" sz="2000" b="0" dirty="0" err="1">
                <a:latin typeface="Bookman Old Style" pitchFamily="18" charset="0"/>
              </a:rPr>
              <a:t>arts</a:t>
            </a:r>
            <a:r>
              <a:rPr lang="pt-BR" sz="2000" b="0" dirty="0">
                <a:latin typeface="Bookman Old Style" pitchFamily="18" charset="0"/>
              </a:rPr>
              <a:t>. 20 e 21.   </a:t>
            </a:r>
            <a:r>
              <a:rPr lang="pt-BR" sz="2000" b="0" u="sng" dirty="0">
                <a:latin typeface="Bookman Old Style" pitchFamily="18" charset="0"/>
                <a:hlinkClick r:id="rId2"/>
              </a:rPr>
              <a:t>(Redação dada pelo Decreto nº 8.250, de 2.014)</a:t>
            </a:r>
            <a:r>
              <a:rPr lang="pt-BR" sz="2000" b="0" dirty="0">
                <a:latin typeface="Bookman Old Style" pitchFamily="18" charset="0"/>
              </a:rPr>
              <a:t> </a:t>
            </a:r>
          </a:p>
          <a:p>
            <a:r>
              <a:rPr lang="pt-BR" sz="2000" b="0" dirty="0">
                <a:latin typeface="Bookman Old Style" pitchFamily="18" charset="0"/>
              </a:rPr>
              <a:t>§ 4º  O anexo que trata o inciso II do caput consiste na ata de realização da sessão pública do pregão ou da concorrência, que conterá a informação dos licitantes que aceitarem cotar os bens ou serviços com preços iguais ao do licitante vencedor do certame.   </a:t>
            </a:r>
            <a:r>
              <a:rPr lang="pt-BR" sz="2000" b="0" u="sng" dirty="0">
                <a:latin typeface="Bookman Old Style" pitchFamily="18" charset="0"/>
                <a:hlinkClick r:id="rId2"/>
              </a:rPr>
              <a:t>(Incluído pelo Decreto nº 8.250, de 2.014)</a:t>
            </a:r>
            <a:r>
              <a:rPr lang="pt-BR" sz="2000" b="0" dirty="0">
                <a:latin typeface="Bookman Old Style" pitchFamily="18" charset="0"/>
              </a:rPr>
              <a:t> </a:t>
            </a:r>
          </a:p>
          <a:p>
            <a:endParaRPr lang="pt-BR" dirty="0">
              <a:latin typeface="Bookman Old Style" pitchFamily="18" charset="0"/>
            </a:endParaRPr>
          </a:p>
        </p:txBody>
      </p:sp>
    </p:spTree>
    <p:extLst>
      <p:ext uri="{BB962C8B-B14F-4D97-AF65-F5344CB8AC3E}">
        <p14:creationId xmlns:p14="http://schemas.microsoft.com/office/powerpoint/2010/main" val="2167634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latin typeface="Bookman Old Style" pitchFamily="18" charset="0"/>
              </a:rPr>
              <a:t>Validade da ata de </a:t>
            </a:r>
            <a:r>
              <a:rPr lang="pt-BR" dirty="0" err="1" smtClean="0">
                <a:latin typeface="Bookman Old Style" pitchFamily="18" charset="0"/>
              </a:rPr>
              <a:t>srp</a:t>
            </a:r>
            <a:endParaRPr lang="pt-BR" dirty="0">
              <a:latin typeface="Bookman Old Style" pitchFamily="18" charset="0"/>
            </a:endParaRPr>
          </a:p>
        </p:txBody>
      </p:sp>
      <p:sp>
        <p:nvSpPr>
          <p:cNvPr id="3" name="Espaço Reservado para Conteúdo 2"/>
          <p:cNvSpPr>
            <a:spLocks noGrp="1"/>
          </p:cNvSpPr>
          <p:nvPr>
            <p:ph sz="quarter" idx="1"/>
          </p:nvPr>
        </p:nvSpPr>
        <p:spPr/>
        <p:txBody>
          <a:bodyPr>
            <a:normAutofit fontScale="85000" lnSpcReduction="20000"/>
          </a:bodyPr>
          <a:lstStyle/>
          <a:p>
            <a:r>
              <a:rPr lang="pt-BR" sz="2400" b="0" dirty="0">
                <a:latin typeface="Bookman Old Style" pitchFamily="18" charset="0"/>
              </a:rPr>
              <a:t>Art. 12.  Validade da Ata RP  - O prazo de validade da ata RP não será superior a doze meses, incluídas eventuais prorrogações, conforme o </a:t>
            </a:r>
            <a:r>
              <a:rPr lang="pt-BR" sz="2400" b="0" u="sng" dirty="0">
                <a:latin typeface="Bookman Old Style" pitchFamily="18" charset="0"/>
                <a:hlinkClick r:id="rId2"/>
              </a:rPr>
              <a:t>inciso III do § 3º do art. 15 da Lei nº 8.666, de 1993</a:t>
            </a:r>
            <a:r>
              <a:rPr lang="pt-BR" sz="2400" b="0" dirty="0">
                <a:latin typeface="Bookman Old Style" pitchFamily="18" charset="0"/>
              </a:rPr>
              <a:t> (não superior a um ano</a:t>
            </a:r>
            <a:r>
              <a:rPr lang="pt-BR" sz="2400" b="0" dirty="0" smtClean="0">
                <a:latin typeface="Bookman Old Style" pitchFamily="18" charset="0"/>
              </a:rPr>
              <a:t>)</a:t>
            </a:r>
          </a:p>
          <a:p>
            <a:pPr marL="0" indent="0">
              <a:buNone/>
            </a:pPr>
            <a:endParaRPr lang="pt-BR" sz="2400" b="0" dirty="0">
              <a:latin typeface="Bookman Old Style" pitchFamily="18" charset="0"/>
            </a:endParaRPr>
          </a:p>
          <a:p>
            <a:r>
              <a:rPr lang="pt-BR" sz="2400" b="0" dirty="0">
                <a:latin typeface="Bookman Old Style" pitchFamily="18" charset="0"/>
              </a:rPr>
              <a:t>(Lei 8.666/93 – Art. 15 - § 3o O sistema de registro de preços será regulamentado por decreto, atendidas as peculiaridades regionais, observadas as seguintes condições: I - seleção feita mediante concorrência; II - estipulação prévia do sistema de controle e atualização dos preços registrados; III - validade do registro não superior a um ano).</a:t>
            </a:r>
          </a:p>
          <a:p>
            <a:pPr marL="0" indent="0">
              <a:buNone/>
            </a:pPr>
            <a:endParaRPr lang="pt-BR" sz="1600" dirty="0"/>
          </a:p>
          <a:p>
            <a:endParaRPr lang="pt-BR" dirty="0"/>
          </a:p>
        </p:txBody>
      </p:sp>
    </p:spTree>
    <p:extLst>
      <p:ext uri="{BB962C8B-B14F-4D97-AF65-F5344CB8AC3E}">
        <p14:creationId xmlns:p14="http://schemas.microsoft.com/office/powerpoint/2010/main" val="154508718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O QUANTITATIVO DA ATA LIMITE 100%</a:t>
            </a:r>
            <a:br>
              <a:rPr lang="pt-BR" dirty="0"/>
            </a:br>
            <a:endParaRPr lang="pt-BR" dirty="0"/>
          </a:p>
        </p:txBody>
      </p:sp>
      <p:sp>
        <p:nvSpPr>
          <p:cNvPr id="3" name="Espaço Reservado para Conteúdo 2"/>
          <p:cNvSpPr>
            <a:spLocks noGrp="1"/>
          </p:cNvSpPr>
          <p:nvPr>
            <p:ph sz="quarter" idx="1"/>
          </p:nvPr>
        </p:nvSpPr>
        <p:spPr/>
        <p:txBody>
          <a:bodyPr/>
          <a:lstStyle/>
          <a:p>
            <a:endParaRPr lang="pt-BR" dirty="0"/>
          </a:p>
          <a:p>
            <a:endParaRPr lang="pt-BR" sz="2400" b="0" dirty="0">
              <a:latin typeface="Bookman Old Style" pitchFamily="18" charset="0"/>
            </a:endParaRPr>
          </a:p>
          <a:p>
            <a:r>
              <a:rPr lang="pt-BR" sz="2400" b="0" dirty="0">
                <a:latin typeface="Bookman Old Style" pitchFamily="18" charset="0"/>
              </a:rPr>
              <a:t>§ 1º  É vedado efetuar acréscimos nos quantitativos fixados pela ata de registro de preços, inclusive o acréscimo de que trata o </a:t>
            </a:r>
            <a:r>
              <a:rPr lang="pt-BR" sz="2400" b="0" u="sng" dirty="0">
                <a:latin typeface="Bookman Old Style" pitchFamily="18" charset="0"/>
                <a:hlinkClick r:id="rId2"/>
              </a:rPr>
              <a:t>§ 1º do art. 65 da Lei nº 8.666, de 1993</a:t>
            </a:r>
            <a:r>
              <a:rPr lang="pt-BR" sz="2400" b="0" dirty="0">
                <a:latin typeface="Bookman Old Style" pitchFamily="18" charset="0"/>
              </a:rPr>
              <a:t>. (25% para mais ou para menos)</a:t>
            </a:r>
          </a:p>
          <a:p>
            <a:endParaRPr lang="pt-BR" sz="2400" b="0" dirty="0">
              <a:latin typeface="Bookman Old Style" pitchFamily="18" charset="0"/>
            </a:endParaRPr>
          </a:p>
        </p:txBody>
      </p:sp>
    </p:spTree>
    <p:extLst>
      <p:ext uri="{BB962C8B-B14F-4D97-AF65-F5344CB8AC3E}">
        <p14:creationId xmlns:p14="http://schemas.microsoft.com/office/powerpoint/2010/main" val="215916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Vigência dos contratos </a:t>
            </a:r>
            <a:br>
              <a:rPr lang="pt-BR" dirty="0"/>
            </a:br>
            <a:endParaRPr lang="pt-BR" dirty="0"/>
          </a:p>
        </p:txBody>
      </p:sp>
      <p:sp>
        <p:nvSpPr>
          <p:cNvPr id="3" name="Espaço Reservado para Conteúdo 2"/>
          <p:cNvSpPr>
            <a:spLocks noGrp="1"/>
          </p:cNvSpPr>
          <p:nvPr>
            <p:ph sz="quarter" idx="1"/>
          </p:nvPr>
        </p:nvSpPr>
        <p:spPr/>
        <p:txBody>
          <a:bodyPr>
            <a:normAutofit/>
          </a:bodyPr>
          <a:lstStyle/>
          <a:p>
            <a:endParaRPr lang="pt-BR" sz="2400" b="0" dirty="0">
              <a:latin typeface="Bookman Old Style" pitchFamily="18" charset="0"/>
            </a:endParaRPr>
          </a:p>
          <a:p>
            <a:r>
              <a:rPr lang="pt-BR" sz="2400" b="0" dirty="0">
                <a:latin typeface="Bookman Old Style" pitchFamily="18" charset="0"/>
              </a:rPr>
              <a:t>§ 2º  A vigência dos </a:t>
            </a:r>
            <a:r>
              <a:rPr lang="pt-BR" sz="2400" b="0" dirty="0" smtClean="0">
                <a:latin typeface="Bookman Old Style" pitchFamily="18" charset="0"/>
              </a:rPr>
              <a:t>CONTRATOS (EMPENHOS ETC) </a:t>
            </a:r>
            <a:r>
              <a:rPr lang="pt-BR" sz="2400" b="0" dirty="0">
                <a:latin typeface="Bookman Old Style" pitchFamily="18" charset="0"/>
              </a:rPr>
              <a:t>decorrentes do Sistema de Registro de Preços será definida nos instrumentos convocatórios, observado o disposto no </a:t>
            </a:r>
            <a:r>
              <a:rPr lang="pt-BR" sz="2400" b="0" u="sng" dirty="0">
                <a:latin typeface="Bookman Old Style" pitchFamily="18" charset="0"/>
                <a:hlinkClick r:id="rId2"/>
              </a:rPr>
              <a:t>art. 57 da Lei nº 8.666, de 1993</a:t>
            </a:r>
            <a:r>
              <a:rPr lang="pt-BR" sz="2400" b="0" dirty="0">
                <a:latin typeface="Bookman Old Style" pitchFamily="18" charset="0"/>
              </a:rPr>
              <a:t>. (ex.: Serviço continuado – Inc. II, prorrogação por iguais e sucessivos períodos – até 60 meses)</a:t>
            </a:r>
          </a:p>
          <a:p>
            <a:endParaRPr lang="pt-BR" sz="2400" b="0" dirty="0">
              <a:latin typeface="Bookman Old Style" pitchFamily="18" charset="0"/>
            </a:endParaRPr>
          </a:p>
        </p:txBody>
      </p:sp>
    </p:spTree>
    <p:extLst>
      <p:ext uri="{BB962C8B-B14F-4D97-AF65-F5344CB8AC3E}">
        <p14:creationId xmlns:p14="http://schemas.microsoft.com/office/powerpoint/2010/main" val="403059113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normAutofit lnSpcReduction="10000"/>
          </a:bodyPr>
          <a:lstStyle/>
          <a:p>
            <a:r>
              <a:rPr lang="pt-BR" sz="2400" b="0" dirty="0">
                <a:latin typeface="Bookman Old Style" pitchFamily="18" charset="0"/>
              </a:rPr>
              <a:t>§ 3º  Os contratos decorrentes do Sistema de Registro de Preços poderão ser alterados, observado o disposto no </a:t>
            </a:r>
            <a:r>
              <a:rPr lang="pt-BR" sz="2400" b="0" u="sng" dirty="0">
                <a:latin typeface="Bookman Old Style" pitchFamily="18" charset="0"/>
                <a:hlinkClick r:id="rId2"/>
              </a:rPr>
              <a:t>art. 65 da Lei nº 8.666, de 1993</a:t>
            </a:r>
            <a:r>
              <a:rPr lang="pt-BR" sz="2400" b="0" dirty="0">
                <a:latin typeface="Bookman Old Style" pitchFamily="18" charset="0"/>
              </a:rPr>
              <a:t>. (inclusive os 25% para mais-  </a:t>
            </a:r>
            <a:r>
              <a:rPr lang="pt-BR" sz="2400" b="0" u="sng" dirty="0">
                <a:latin typeface="Bookman Old Style" pitchFamily="18" charset="0"/>
                <a:hlinkClick r:id="rId2"/>
              </a:rPr>
              <a:t>§ 1º do art. 65</a:t>
            </a:r>
            <a:r>
              <a:rPr lang="pt-BR" sz="2400" b="0" dirty="0">
                <a:latin typeface="Bookman Old Style" pitchFamily="18" charset="0"/>
              </a:rPr>
              <a:t>)</a:t>
            </a:r>
          </a:p>
          <a:p>
            <a:endParaRPr lang="pt-BR" sz="2400" b="0" dirty="0" smtClean="0">
              <a:latin typeface="Bookman Old Style" pitchFamily="18" charset="0"/>
            </a:endParaRPr>
          </a:p>
          <a:p>
            <a:r>
              <a:rPr lang="pt-BR" sz="2400" b="0" dirty="0" smtClean="0">
                <a:latin typeface="Bookman Old Style" pitchFamily="18" charset="0"/>
              </a:rPr>
              <a:t>§ </a:t>
            </a:r>
            <a:r>
              <a:rPr lang="pt-BR" sz="2400" b="0" dirty="0">
                <a:latin typeface="Bookman Old Style" pitchFamily="18" charset="0"/>
              </a:rPr>
              <a:t>4º  O contrato decorrente do Sistema de Registro de Preços  deverá ser assinado </a:t>
            </a:r>
            <a:r>
              <a:rPr lang="pt-BR" sz="2400" b="0" u="sng" dirty="0">
                <a:latin typeface="Bookman Old Style" pitchFamily="18" charset="0"/>
              </a:rPr>
              <a:t>no prazo de validade da ata de registro de preços.</a:t>
            </a:r>
            <a:endParaRPr lang="pt-BR" sz="2400" b="0" dirty="0">
              <a:latin typeface="Bookman Old Style" pitchFamily="18" charset="0"/>
            </a:endParaRPr>
          </a:p>
          <a:p>
            <a:endParaRPr lang="pt-BR" dirty="0">
              <a:latin typeface="Bookman Old Style" pitchFamily="18" charset="0"/>
            </a:endParaRPr>
          </a:p>
        </p:txBody>
      </p:sp>
    </p:spTree>
    <p:extLst>
      <p:ext uri="{BB962C8B-B14F-4D97-AF65-F5344CB8AC3E}">
        <p14:creationId xmlns:p14="http://schemas.microsoft.com/office/powerpoint/2010/main" val="310319258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2960" y="476672"/>
            <a:ext cx="7520940" cy="576064"/>
          </a:xfrm>
        </p:spPr>
        <p:txBody>
          <a:bodyPr/>
          <a:lstStyle/>
          <a:p>
            <a:r>
              <a:rPr lang="pt-BR" u="sng" dirty="0"/>
              <a:t>Assinatura Ata RP, Contratação dos Fornecedores.</a:t>
            </a:r>
            <a:r>
              <a:rPr lang="pt-BR" dirty="0"/>
              <a:t/>
            </a:r>
            <a:br>
              <a:rPr lang="pt-BR" dirty="0"/>
            </a:br>
            <a:endParaRPr lang="pt-BR" dirty="0"/>
          </a:p>
        </p:txBody>
      </p:sp>
      <p:sp>
        <p:nvSpPr>
          <p:cNvPr id="3" name="Espaço Reservado para Conteúdo 2"/>
          <p:cNvSpPr>
            <a:spLocks noGrp="1"/>
          </p:cNvSpPr>
          <p:nvPr>
            <p:ph sz="quarter" idx="1"/>
          </p:nvPr>
        </p:nvSpPr>
        <p:spPr/>
        <p:txBody>
          <a:bodyPr>
            <a:normAutofit fontScale="92500"/>
          </a:bodyPr>
          <a:lstStyle/>
          <a:p>
            <a:endParaRPr lang="pt-BR" dirty="0" smtClean="0"/>
          </a:p>
          <a:p>
            <a:r>
              <a:rPr lang="pt-BR" sz="2400" b="0" dirty="0" smtClean="0">
                <a:latin typeface="Bookman Old Style" pitchFamily="18" charset="0"/>
              </a:rPr>
              <a:t>Art</a:t>
            </a:r>
            <a:r>
              <a:rPr lang="pt-BR" sz="2400" b="0" dirty="0">
                <a:latin typeface="Bookman Old Style" pitchFamily="18" charset="0"/>
              </a:rPr>
              <a:t>. 13.  Homologado o resultado da licitação, o fornecedor mais bem classificado será convocado para assinar a ata de registro de preços, no prazo e nas condições estabelecidos no instrumento convocatório, podendo o prazo ser prorrogado uma vez, por igual período, quando solicitado pelo fornecedor e desde que ocorra motivo justificado aceito pela administração.   </a:t>
            </a:r>
            <a:r>
              <a:rPr lang="pt-BR" sz="2400" b="0" u="sng" dirty="0">
                <a:latin typeface="Bookman Old Style" pitchFamily="18" charset="0"/>
                <a:hlinkClick r:id="rId2"/>
              </a:rPr>
              <a:t>(Redação dada pelo Decreto nº 8.250, de 2.014)</a:t>
            </a:r>
            <a:r>
              <a:rPr lang="pt-BR" sz="2400" b="0" dirty="0">
                <a:latin typeface="Bookman Old Style" pitchFamily="18" charset="0"/>
              </a:rPr>
              <a:t> </a:t>
            </a:r>
          </a:p>
          <a:p>
            <a:endParaRPr lang="pt-BR" sz="2400" b="0" dirty="0">
              <a:latin typeface="Bookman Old Style" pitchFamily="18" charset="0"/>
            </a:endParaRPr>
          </a:p>
        </p:txBody>
      </p:sp>
    </p:spTree>
    <p:extLst>
      <p:ext uri="{BB962C8B-B14F-4D97-AF65-F5344CB8AC3E}">
        <p14:creationId xmlns:p14="http://schemas.microsoft.com/office/powerpoint/2010/main" val="36901121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lstStyle/>
          <a:p>
            <a:endParaRPr lang="pt-BR" dirty="0" smtClean="0"/>
          </a:p>
          <a:p>
            <a:r>
              <a:rPr lang="pt-BR" sz="2400" b="0" dirty="0" smtClean="0">
                <a:latin typeface="Bookman Old Style" pitchFamily="18" charset="0"/>
              </a:rPr>
              <a:t>Parágrafo </a:t>
            </a:r>
            <a:r>
              <a:rPr lang="pt-BR" sz="2400" b="0" dirty="0">
                <a:latin typeface="Bookman Old Style" pitchFamily="18" charset="0"/>
              </a:rPr>
              <a:t>único.  É facultado à administração, quando o convocado não assinar a ata de registro de preços no prazo e condições estabelecidos, convocar os licitantes remanescentes, na ordem de classificação, para fazê-lo em igual prazo e nas mesmas condições propostas pelo primeiro classificado.</a:t>
            </a:r>
          </a:p>
          <a:p>
            <a:endParaRPr lang="pt-BR" dirty="0">
              <a:latin typeface="Bookman Old Style" pitchFamily="18" charset="0"/>
            </a:endParaRPr>
          </a:p>
        </p:txBody>
      </p:sp>
    </p:spTree>
    <p:extLst>
      <p:ext uri="{BB962C8B-B14F-4D97-AF65-F5344CB8AC3E}">
        <p14:creationId xmlns:p14="http://schemas.microsoft.com/office/powerpoint/2010/main" val="129033293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normAutofit/>
          </a:bodyPr>
          <a:lstStyle/>
          <a:p>
            <a:r>
              <a:rPr lang="pt-BR" sz="2400" b="0" dirty="0">
                <a:latin typeface="Bookman Old Style" pitchFamily="18" charset="0"/>
              </a:rPr>
              <a:t>Art. 14.  A ata de registro de preços implicará compromisso de fornecimento nas condições estabelecidas, após cumpridos os requisitos de publicidade</a:t>
            </a:r>
            <a:r>
              <a:rPr lang="pt-BR" sz="2400" b="0" dirty="0" smtClean="0">
                <a:latin typeface="Bookman Old Style" pitchFamily="18" charset="0"/>
              </a:rPr>
              <a:t>.</a:t>
            </a:r>
          </a:p>
          <a:p>
            <a:endParaRPr lang="pt-BR" sz="2400" b="0" dirty="0">
              <a:latin typeface="Bookman Old Style" pitchFamily="18" charset="0"/>
            </a:endParaRPr>
          </a:p>
          <a:p>
            <a:r>
              <a:rPr lang="pt-BR" sz="2400" b="0" dirty="0">
                <a:latin typeface="Bookman Old Style" pitchFamily="18" charset="0"/>
              </a:rPr>
              <a:t>Parágrafo único.  A recusa injustificada de fornecedor classificado em assinar a ata,  ensejará a aplicação das penalidades.</a:t>
            </a:r>
          </a:p>
          <a:p>
            <a:endParaRPr lang="pt-BR" sz="2400" b="0" dirty="0">
              <a:latin typeface="Bookman Old Style" pitchFamily="18" charset="0"/>
            </a:endParaRPr>
          </a:p>
        </p:txBody>
      </p:sp>
    </p:spTree>
    <p:extLst>
      <p:ext uri="{BB962C8B-B14F-4D97-AF65-F5344CB8AC3E}">
        <p14:creationId xmlns:p14="http://schemas.microsoft.com/office/powerpoint/2010/main" val="17535853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lstStyle/>
          <a:p>
            <a:endParaRPr lang="pt-BR" dirty="0" smtClean="0"/>
          </a:p>
          <a:p>
            <a:r>
              <a:rPr lang="pt-BR" sz="2400" b="0" dirty="0" smtClean="0">
                <a:latin typeface="Bookman Old Style" pitchFamily="18" charset="0"/>
              </a:rPr>
              <a:t>Art</a:t>
            </a:r>
            <a:r>
              <a:rPr lang="pt-BR" sz="2400" b="0" dirty="0">
                <a:latin typeface="Bookman Old Style" pitchFamily="18" charset="0"/>
              </a:rPr>
              <a:t>. 15.  A contratação com os fornecedores registrados será formalizada por intermédio de instrumento contratual, emissão de nota de empenho, etc.., conforme o </a:t>
            </a:r>
            <a:r>
              <a:rPr lang="pt-BR" sz="2400" b="0" u="sng" dirty="0">
                <a:latin typeface="Bookman Old Style" pitchFamily="18" charset="0"/>
                <a:hlinkClick r:id="rId2"/>
              </a:rPr>
              <a:t>art. 62 da Lei nº 8.666, de 1993</a:t>
            </a:r>
            <a:r>
              <a:rPr lang="pt-BR" sz="2400" b="0" dirty="0">
                <a:latin typeface="Bookman Old Style" pitchFamily="18" charset="0"/>
              </a:rPr>
              <a:t>.</a:t>
            </a:r>
          </a:p>
          <a:p>
            <a:endParaRPr lang="pt-BR" dirty="0">
              <a:latin typeface="Bookman Old Style" pitchFamily="18" charset="0"/>
            </a:endParaRPr>
          </a:p>
        </p:txBody>
      </p:sp>
    </p:spTree>
    <p:extLst>
      <p:ext uri="{BB962C8B-B14F-4D97-AF65-F5344CB8AC3E}">
        <p14:creationId xmlns:p14="http://schemas.microsoft.com/office/powerpoint/2010/main" val="241472428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fontScale="92500" lnSpcReduction="10000"/>
          </a:bodyPr>
          <a:lstStyle/>
          <a:p>
            <a:pPr>
              <a:buFont typeface="Wingdings"/>
              <a:buChar char="Ø"/>
            </a:pPr>
            <a:r>
              <a:rPr lang="pt-BR" sz="2000" b="0" dirty="0" smtClean="0">
                <a:latin typeface="Bookman Old Style" pitchFamily="18" charset="0"/>
              </a:rPr>
              <a:t>Art</a:t>
            </a:r>
            <a:r>
              <a:rPr lang="pt-BR" sz="2000" b="0" dirty="0">
                <a:latin typeface="Bookman Old Style" pitchFamily="18" charset="0"/>
              </a:rPr>
              <a:t>. 41 § 1o Qualquer cidadão é parte legítima para </a:t>
            </a:r>
            <a:r>
              <a:rPr lang="pt-BR" sz="2000" dirty="0">
                <a:latin typeface="Bookman Old Style" pitchFamily="18" charset="0"/>
              </a:rPr>
              <a:t>impugnar edital de licitação </a:t>
            </a:r>
            <a:r>
              <a:rPr lang="pt-BR" sz="2000" b="0" dirty="0">
                <a:latin typeface="Bookman Old Style" pitchFamily="18" charset="0"/>
              </a:rPr>
              <a:t>por irregularidade na aplicação desta Lei, devendo protocolar o pedido até 5 (cinco) dias úteis antes da data fixada para a abertura dos envelopes de habilitação, devendo a Administração julgar e responder à impugnação em até 3 (três) dias úteis, sem prejuízo da faculdade prevista no § 1o do art. 113</a:t>
            </a:r>
            <a:r>
              <a:rPr lang="pt-BR" sz="2000" b="0" dirty="0" smtClean="0">
                <a:latin typeface="Bookman Old Style" pitchFamily="18" charset="0"/>
              </a:rPr>
              <a:t>.</a:t>
            </a:r>
          </a:p>
          <a:p>
            <a:pPr>
              <a:buFont typeface="Wingdings"/>
              <a:buChar char="Ø"/>
            </a:pPr>
            <a:r>
              <a:rPr lang="pt-BR" sz="2000" b="0" dirty="0">
                <a:latin typeface="Bookman Old Style" pitchFamily="18" charset="0"/>
              </a:rPr>
              <a:t>Art. 63. É permitido a qualquer licitante o conhecimento dos termos do contrato e do respectivo processo licitatório e, a qualquer interessado, </a:t>
            </a:r>
            <a:r>
              <a:rPr lang="pt-BR" sz="2000" dirty="0">
                <a:latin typeface="Bookman Old Style" pitchFamily="18" charset="0"/>
              </a:rPr>
              <a:t>a obtenção de cópia autenticada, </a:t>
            </a:r>
            <a:r>
              <a:rPr lang="pt-BR" sz="2000" b="0" dirty="0">
                <a:latin typeface="Bookman Old Style" pitchFamily="18" charset="0"/>
              </a:rPr>
              <a:t>mediante o pagamento dos emolumentos devidos.</a:t>
            </a:r>
          </a:p>
          <a:p>
            <a:endParaRPr lang="pt-BR" b="0" dirty="0">
              <a:latin typeface="Bookman Old Style" pitchFamily="18" charset="0"/>
            </a:endParaRPr>
          </a:p>
        </p:txBody>
      </p:sp>
    </p:spTree>
    <p:extLst>
      <p:ext uri="{BB962C8B-B14F-4D97-AF65-F5344CB8AC3E}">
        <p14:creationId xmlns:p14="http://schemas.microsoft.com/office/powerpoint/2010/main" val="27257111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latin typeface="Bookman Old Style" pitchFamily="18" charset="0"/>
              </a:rPr>
              <a:t>Sem obrigação de Contratação </a:t>
            </a:r>
            <a:br>
              <a:rPr lang="pt-BR" dirty="0">
                <a:latin typeface="Bookman Old Style" pitchFamily="18" charset="0"/>
              </a:rPr>
            </a:br>
            <a:endParaRPr lang="pt-BR" dirty="0"/>
          </a:p>
        </p:txBody>
      </p:sp>
      <p:sp>
        <p:nvSpPr>
          <p:cNvPr id="3" name="Espaço Reservado para Conteúdo 2"/>
          <p:cNvSpPr>
            <a:spLocks noGrp="1"/>
          </p:cNvSpPr>
          <p:nvPr>
            <p:ph sz="quarter" idx="1"/>
          </p:nvPr>
        </p:nvSpPr>
        <p:spPr/>
        <p:txBody>
          <a:bodyPr>
            <a:noAutofit/>
          </a:bodyPr>
          <a:lstStyle/>
          <a:p>
            <a:endParaRPr lang="pt-BR" sz="2400" b="0" dirty="0">
              <a:latin typeface="Bookman Old Style" pitchFamily="18" charset="0"/>
            </a:endParaRPr>
          </a:p>
          <a:p>
            <a:endParaRPr lang="pt-BR" sz="2400" b="0" dirty="0">
              <a:latin typeface="Bookman Old Style" pitchFamily="18" charset="0"/>
            </a:endParaRPr>
          </a:p>
          <a:p>
            <a:pPr lvl="0"/>
            <a:r>
              <a:rPr lang="pt-BR" sz="2400" b="0" dirty="0">
                <a:latin typeface="Bookman Old Style" pitchFamily="18" charset="0"/>
              </a:rPr>
              <a:t>Art. 16.  A existência de preços registrados não obriga a administração a contratar, facultando-se a realização de licitação específica para a aquisição pretendida, assegurada preferência ao fornecedor registrado em igualdade de condições.</a:t>
            </a:r>
          </a:p>
        </p:txBody>
      </p:sp>
    </p:spTree>
    <p:extLst>
      <p:ext uri="{BB962C8B-B14F-4D97-AF65-F5344CB8AC3E}">
        <p14:creationId xmlns:p14="http://schemas.microsoft.com/office/powerpoint/2010/main" val="55197583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2000" dirty="0">
                <a:latin typeface="Bookman Old Style" pitchFamily="18" charset="0"/>
              </a:rPr>
              <a:t>Revisão ou cancelamento dos preços registrados </a:t>
            </a:r>
            <a:br>
              <a:rPr lang="pt-BR" sz="2000" dirty="0">
                <a:latin typeface="Bookman Old Style" pitchFamily="18" charset="0"/>
              </a:rPr>
            </a:br>
            <a:endParaRPr lang="pt-BR" sz="2000" dirty="0"/>
          </a:p>
        </p:txBody>
      </p:sp>
      <p:sp>
        <p:nvSpPr>
          <p:cNvPr id="3" name="Espaço Reservado para Conteúdo 2"/>
          <p:cNvSpPr>
            <a:spLocks noGrp="1"/>
          </p:cNvSpPr>
          <p:nvPr>
            <p:ph sz="quarter" idx="1"/>
          </p:nvPr>
        </p:nvSpPr>
        <p:spPr/>
        <p:txBody>
          <a:bodyPr>
            <a:normAutofit lnSpcReduction="10000"/>
          </a:bodyPr>
          <a:lstStyle/>
          <a:p>
            <a:endParaRPr lang="pt-BR" dirty="0">
              <a:latin typeface="Bookman Old Style" pitchFamily="18" charset="0"/>
            </a:endParaRPr>
          </a:p>
          <a:p>
            <a:pPr lvl="0"/>
            <a:r>
              <a:rPr lang="pt-BR" sz="2400" b="0" dirty="0">
                <a:latin typeface="Bookman Old Style" pitchFamily="18" charset="0"/>
              </a:rPr>
              <a:t>Art. 17.  Os preços registrados poderão ser revistos em decorrência de eventual redução dos preços  praticados no mercado ou de fato que eleve o custo dos serviços ou bens registrados, cabendo ao órgão gerenciador promover as  negociações junto aos fornecedores, observadas as disposições contidas na </a:t>
            </a:r>
            <a:r>
              <a:rPr lang="pt-BR" sz="2400" b="0" u="sng" dirty="0">
                <a:latin typeface="Bookman Old Style" pitchFamily="18" charset="0"/>
                <a:hlinkClick r:id="rId2"/>
              </a:rPr>
              <a:t>alínea “d” do inciso II do caput do art. 65 da Lei nº 8.666, de 1993</a:t>
            </a:r>
            <a:r>
              <a:rPr lang="pt-BR" sz="2400" b="0" dirty="0">
                <a:latin typeface="Bookman Old Style" pitchFamily="18" charset="0"/>
              </a:rPr>
              <a:t> (Repactuação) </a:t>
            </a:r>
          </a:p>
        </p:txBody>
      </p:sp>
    </p:spTree>
    <p:extLst>
      <p:ext uri="{BB962C8B-B14F-4D97-AF65-F5344CB8AC3E}">
        <p14:creationId xmlns:p14="http://schemas.microsoft.com/office/powerpoint/2010/main" val="27004863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2400" u="sng" dirty="0"/>
              <a:t>Preço mercado menor que preço registrado </a:t>
            </a:r>
            <a:br>
              <a:rPr lang="pt-BR" sz="2400" u="sng" dirty="0"/>
            </a:br>
            <a:endParaRPr lang="pt-BR" sz="2400" dirty="0"/>
          </a:p>
        </p:txBody>
      </p:sp>
      <p:sp>
        <p:nvSpPr>
          <p:cNvPr id="3" name="Espaço Reservado para Conteúdo 2"/>
          <p:cNvSpPr>
            <a:spLocks noGrp="1"/>
          </p:cNvSpPr>
          <p:nvPr>
            <p:ph sz="quarter" idx="1"/>
          </p:nvPr>
        </p:nvSpPr>
        <p:spPr/>
        <p:txBody>
          <a:bodyPr>
            <a:noAutofit/>
          </a:bodyPr>
          <a:lstStyle/>
          <a:p>
            <a:pPr lvl="0"/>
            <a:r>
              <a:rPr lang="pt-BR" sz="2400" b="0" dirty="0" smtClean="0">
                <a:latin typeface="Bookman Old Style" pitchFamily="18" charset="0"/>
              </a:rPr>
              <a:t>Art</a:t>
            </a:r>
            <a:r>
              <a:rPr lang="pt-BR" sz="2400" b="0" dirty="0">
                <a:latin typeface="Bookman Old Style" pitchFamily="18" charset="0"/>
              </a:rPr>
              <a:t>. 18.  Por motivo superveniente, o órgão gerenciador convocará os fornecedores para negociarem a redução dos preços aos valores praticados pelo mercado.</a:t>
            </a:r>
          </a:p>
          <a:p>
            <a:r>
              <a:rPr lang="pt-BR" sz="2400" b="0" dirty="0">
                <a:latin typeface="Bookman Old Style" pitchFamily="18" charset="0"/>
              </a:rPr>
              <a:t>§ 1º Os fornecedores que não aceitarem reduzir seus preços serão liberados do compromisso assumido, sem aplicação de penalidade.</a:t>
            </a:r>
          </a:p>
          <a:p>
            <a:r>
              <a:rPr lang="pt-BR" sz="2400" b="0" dirty="0">
                <a:latin typeface="Bookman Old Style" pitchFamily="18" charset="0"/>
              </a:rPr>
              <a:t>§ 2º A ordem de classificação dos fornecedores que aceitarem reduzir seus preços aos valores de mercado observará a classificação original.</a:t>
            </a:r>
          </a:p>
          <a:p>
            <a:endParaRPr lang="pt-BR" sz="2400" b="0" dirty="0">
              <a:latin typeface="Bookman Old Style" pitchFamily="18" charset="0"/>
            </a:endParaRPr>
          </a:p>
        </p:txBody>
      </p:sp>
    </p:spTree>
    <p:extLst>
      <p:ext uri="{BB962C8B-B14F-4D97-AF65-F5344CB8AC3E}">
        <p14:creationId xmlns:p14="http://schemas.microsoft.com/office/powerpoint/2010/main" val="33833742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noAutofit/>
          </a:bodyPr>
          <a:lstStyle/>
          <a:p>
            <a:pPr lvl="0"/>
            <a:r>
              <a:rPr lang="pt-BR" sz="2000" b="0" dirty="0">
                <a:latin typeface="Bookman Old Style" pitchFamily="18" charset="0"/>
              </a:rPr>
              <a:t>Art. 19 - Preço mercado superior ao preço Registrado - Se o fornecedor não puder cumprir o compromisso, o órgão gerenciador PODERÁ:</a:t>
            </a:r>
          </a:p>
          <a:p>
            <a:r>
              <a:rPr lang="pt-BR" sz="2000" b="0" dirty="0">
                <a:latin typeface="Bookman Old Style" pitchFamily="18" charset="0"/>
              </a:rPr>
              <a:t>I - liberar o fornecedor do compromisso assumido, caso a comunicação ocorra antes do pedido de fornecimento, e sem aplicação da penalidade se confirmada a veracidade dos motivos e comprovantes apresentados; e</a:t>
            </a:r>
          </a:p>
          <a:p>
            <a:r>
              <a:rPr lang="pt-BR" sz="2000" b="0" dirty="0">
                <a:latin typeface="Bookman Old Style" pitchFamily="18" charset="0"/>
              </a:rPr>
              <a:t>II - convocar os demais fornecedores para assegurar igual oportunidade de negociação.</a:t>
            </a:r>
          </a:p>
          <a:p>
            <a:r>
              <a:rPr lang="pt-BR" sz="2000" b="0" dirty="0">
                <a:latin typeface="Bookman Old Style" pitchFamily="18" charset="0"/>
              </a:rPr>
              <a:t>Parágrafo único.  Não havendo êxito nas negociações, o órgão gerenciador deverá proceder à revogação da ata de registro de preços, adotando as medidas cabíveis para obtenção da contratação mais vantajosa.</a:t>
            </a:r>
          </a:p>
          <a:p>
            <a:endParaRPr lang="pt-BR" sz="2000" b="0" dirty="0">
              <a:latin typeface="Bookman Old Style" pitchFamily="18" charset="0"/>
            </a:endParaRPr>
          </a:p>
        </p:txBody>
      </p:sp>
    </p:spTree>
    <p:extLst>
      <p:ext uri="{BB962C8B-B14F-4D97-AF65-F5344CB8AC3E}">
        <p14:creationId xmlns:p14="http://schemas.microsoft.com/office/powerpoint/2010/main" val="412695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normAutofit fontScale="92500"/>
          </a:bodyPr>
          <a:lstStyle/>
          <a:p>
            <a:pPr lvl="0"/>
            <a:r>
              <a:rPr lang="pt-BR" sz="2400" b="0" dirty="0">
                <a:latin typeface="Bookman Old Style" pitchFamily="18" charset="0"/>
              </a:rPr>
              <a:t>Art. 20. - Cancelamento do Registro do fornecedor  - O registro do fornecedor será cancelado quando:</a:t>
            </a:r>
          </a:p>
          <a:p>
            <a:r>
              <a:rPr lang="pt-BR" sz="2400" b="0" dirty="0">
                <a:latin typeface="Bookman Old Style" pitchFamily="18" charset="0"/>
              </a:rPr>
              <a:t>I - descumprir as condições da ata de RP;</a:t>
            </a:r>
          </a:p>
          <a:p>
            <a:r>
              <a:rPr lang="pt-BR" sz="2400" b="0" dirty="0">
                <a:latin typeface="Bookman Old Style" pitchFamily="18" charset="0"/>
              </a:rPr>
              <a:t>II - não retirar a nota de empenho ou instrumento equivalente no prazo estabelecido pela Administração, sem justificativa aceitável;</a:t>
            </a:r>
          </a:p>
          <a:p>
            <a:r>
              <a:rPr lang="pt-BR" sz="2400" b="0" dirty="0">
                <a:latin typeface="Bookman Old Style" pitchFamily="18" charset="0"/>
              </a:rPr>
              <a:t>III - não aceitar reduzir o seu preço registrado, na hipótese deste se tornar superior àqueles praticados no mercado; ou</a:t>
            </a:r>
          </a:p>
          <a:p>
            <a:endParaRPr lang="pt-BR" dirty="0">
              <a:latin typeface="Bookman Old Style" pitchFamily="18" charset="0"/>
            </a:endParaRPr>
          </a:p>
        </p:txBody>
      </p:sp>
    </p:spTree>
    <p:extLst>
      <p:ext uri="{BB962C8B-B14F-4D97-AF65-F5344CB8AC3E}">
        <p14:creationId xmlns:p14="http://schemas.microsoft.com/office/powerpoint/2010/main" val="239324739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noAutofit/>
          </a:bodyPr>
          <a:lstStyle/>
          <a:p>
            <a:r>
              <a:rPr lang="pt-BR" sz="2400" b="0" dirty="0">
                <a:latin typeface="Bookman Old Style" pitchFamily="18" charset="0"/>
              </a:rPr>
              <a:t>IV - sofrer sanção prevista nos </a:t>
            </a:r>
            <a:r>
              <a:rPr lang="pt-BR" sz="2400" b="0" u="sng" dirty="0">
                <a:latin typeface="Bookman Old Style" pitchFamily="18" charset="0"/>
                <a:hlinkClick r:id="rId2"/>
              </a:rPr>
              <a:t>incisos III ou IV do caput do art. 87 da Lei nº 8.666, de 1993</a:t>
            </a:r>
            <a:r>
              <a:rPr lang="pt-BR" sz="2400" b="0" dirty="0">
                <a:latin typeface="Bookman Old Style" pitchFamily="18" charset="0"/>
              </a:rPr>
              <a:t>, ou no </a:t>
            </a:r>
            <a:r>
              <a:rPr lang="pt-BR" sz="2400" b="0" u="sng" dirty="0">
                <a:latin typeface="Bookman Old Style" pitchFamily="18" charset="0"/>
                <a:hlinkClick r:id="rId3"/>
              </a:rPr>
              <a:t>art. 7º da Lei nº 10.520, de 2002</a:t>
            </a:r>
            <a:r>
              <a:rPr lang="pt-BR" sz="2400" b="0" dirty="0" smtClean="0">
                <a:latin typeface="Bookman Old Style" pitchFamily="18" charset="0"/>
              </a:rPr>
              <a:t>.</a:t>
            </a:r>
          </a:p>
          <a:p>
            <a:endParaRPr lang="pt-BR" sz="2400" b="0" dirty="0">
              <a:latin typeface="Bookman Old Style" pitchFamily="18" charset="0"/>
            </a:endParaRPr>
          </a:p>
          <a:p>
            <a:r>
              <a:rPr lang="pt-BR" sz="2400" b="0" dirty="0">
                <a:latin typeface="Bookman Old Style" pitchFamily="18" charset="0"/>
              </a:rPr>
              <a:t>Parágrafo único.  O cancelamento de registros nas hipóteses previstas nos incisos I, II e IV do caput será formalizado por despacho do órgão gerenciador, assegurado o contraditório e a ampla defesa.</a:t>
            </a:r>
          </a:p>
          <a:p>
            <a:endParaRPr lang="pt-BR" sz="2400" b="0" dirty="0">
              <a:latin typeface="Bookman Old Style" pitchFamily="18" charset="0"/>
            </a:endParaRPr>
          </a:p>
        </p:txBody>
      </p:sp>
    </p:spTree>
    <p:extLst>
      <p:ext uri="{BB962C8B-B14F-4D97-AF65-F5344CB8AC3E}">
        <p14:creationId xmlns:p14="http://schemas.microsoft.com/office/powerpoint/2010/main" val="37797525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lstStyle/>
          <a:p>
            <a:pPr lvl="0"/>
            <a:r>
              <a:rPr lang="pt-BR" sz="2400" b="0" dirty="0">
                <a:latin typeface="Bookman Old Style" pitchFamily="18" charset="0"/>
              </a:rPr>
              <a:t>Art. 21.  O cancelamento do registro de preços poderá ocorrer por fato superveniente, que prejudique o cumprimento da ata, devidamente comprovados e justificados</a:t>
            </a:r>
            <a:r>
              <a:rPr lang="pt-BR" sz="2400" b="0" dirty="0" smtClean="0">
                <a:latin typeface="Bookman Old Style" pitchFamily="18" charset="0"/>
              </a:rPr>
              <a:t>:</a:t>
            </a:r>
          </a:p>
          <a:p>
            <a:pPr lvl="0"/>
            <a:endParaRPr lang="pt-BR" sz="2400" b="0" dirty="0">
              <a:latin typeface="Bookman Old Style" pitchFamily="18" charset="0"/>
            </a:endParaRPr>
          </a:p>
          <a:p>
            <a:r>
              <a:rPr lang="pt-BR" sz="2400" b="0" dirty="0">
                <a:latin typeface="Bookman Old Style" pitchFamily="18" charset="0"/>
              </a:rPr>
              <a:t>I - por razão de interesse público; ou</a:t>
            </a:r>
          </a:p>
          <a:p>
            <a:r>
              <a:rPr lang="pt-BR" sz="2400" b="0" dirty="0">
                <a:latin typeface="Bookman Old Style" pitchFamily="18" charset="0"/>
              </a:rPr>
              <a:t>II - a pedido do fornecedor. </a:t>
            </a:r>
          </a:p>
          <a:p>
            <a:endParaRPr lang="pt-BR" dirty="0">
              <a:latin typeface="Bookman Old Style" pitchFamily="18" charset="0"/>
            </a:endParaRPr>
          </a:p>
        </p:txBody>
      </p:sp>
    </p:spTree>
    <p:extLst>
      <p:ext uri="{BB962C8B-B14F-4D97-AF65-F5344CB8AC3E}">
        <p14:creationId xmlns:p14="http://schemas.microsoft.com/office/powerpoint/2010/main" val="134779682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latin typeface="Bookman Old Style" pitchFamily="18" charset="0"/>
              </a:rPr>
              <a:t>    o carona</a:t>
            </a:r>
            <a:endParaRPr lang="pt-BR" dirty="0">
              <a:latin typeface="Bookman Old Style" pitchFamily="18" charset="0"/>
            </a:endParaRPr>
          </a:p>
        </p:txBody>
      </p:sp>
      <p:sp>
        <p:nvSpPr>
          <p:cNvPr id="3" name="Espaço Reservado para Conteúdo 2"/>
          <p:cNvSpPr>
            <a:spLocks noGrp="1"/>
          </p:cNvSpPr>
          <p:nvPr>
            <p:ph sz="quarter" idx="1"/>
          </p:nvPr>
        </p:nvSpPr>
        <p:spPr/>
        <p:txBody>
          <a:bodyPr/>
          <a:lstStyle/>
          <a:p>
            <a:pPr lvl="0"/>
            <a:endParaRPr lang="pt-BR" dirty="0" smtClean="0">
              <a:latin typeface="Bookman Old Style" pitchFamily="18" charset="0"/>
            </a:endParaRPr>
          </a:p>
          <a:p>
            <a:pPr lvl="0"/>
            <a:r>
              <a:rPr lang="pt-BR" sz="2400" b="0" dirty="0" smtClean="0">
                <a:latin typeface="Bookman Old Style" pitchFamily="18" charset="0"/>
              </a:rPr>
              <a:t>Art</a:t>
            </a:r>
            <a:r>
              <a:rPr lang="pt-BR" sz="2400" b="0" dirty="0">
                <a:latin typeface="Bookman Old Style" pitchFamily="18" charset="0"/>
              </a:rPr>
              <a:t>. 22 - ONP - CARONA -  Desde que devidamente JUSTIFICADA A VANTAGEM, a Ata de RP, </a:t>
            </a:r>
            <a:r>
              <a:rPr lang="pt-BR" sz="2400" b="0" u="sng" dirty="0">
                <a:latin typeface="Bookman Old Style" pitchFamily="18" charset="0"/>
              </a:rPr>
              <a:t>durante sua vigência</a:t>
            </a:r>
            <a:r>
              <a:rPr lang="pt-BR" sz="2400" b="0" dirty="0">
                <a:latin typeface="Bookman Old Style" pitchFamily="18" charset="0"/>
              </a:rPr>
              <a:t>, poderá ser utilizada por QUALQUER ÓRGÃO OU ENTIDADE DA ADMINISTRAÇÃO PÚBLICA FEDERAL que não tenha participado do certame licitatório, mediante anuência do OG. </a:t>
            </a:r>
          </a:p>
          <a:p>
            <a:endParaRPr lang="pt-BR" sz="2400" b="0" dirty="0"/>
          </a:p>
        </p:txBody>
      </p:sp>
    </p:spTree>
    <p:extLst>
      <p:ext uri="{BB962C8B-B14F-4D97-AF65-F5344CB8AC3E}">
        <p14:creationId xmlns:p14="http://schemas.microsoft.com/office/powerpoint/2010/main" val="25880826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lstStyle/>
          <a:p>
            <a:endParaRPr lang="pt-BR" dirty="0" smtClean="0"/>
          </a:p>
          <a:p>
            <a:r>
              <a:rPr lang="pt-BR" sz="2400" b="0" dirty="0" smtClean="0">
                <a:latin typeface="Bookman Old Style" pitchFamily="18" charset="0"/>
              </a:rPr>
              <a:t>§ </a:t>
            </a:r>
            <a:r>
              <a:rPr lang="pt-BR" sz="2400" b="0" dirty="0">
                <a:latin typeface="Bookman Old Style" pitchFamily="18" charset="0"/>
              </a:rPr>
              <a:t>1º  Os órgãos e entidades que não participaram do registro de preços, quando desejarem fazer uso da Ata de RP, deverão CONSULTAR O OG da  Ata para manifestação sobre a possibilidade de adesão. </a:t>
            </a:r>
            <a:endParaRPr lang="pt-BR" sz="2400" b="0" dirty="0" smtClean="0">
              <a:latin typeface="Bookman Old Style" pitchFamily="18" charset="0"/>
            </a:endParaRPr>
          </a:p>
          <a:p>
            <a:endParaRPr lang="pt-BR" sz="2400" b="0" dirty="0">
              <a:latin typeface="Bookman Old Style" pitchFamily="18" charset="0"/>
            </a:endParaRPr>
          </a:p>
          <a:p>
            <a:endParaRPr lang="pt-BR" dirty="0">
              <a:latin typeface="Bookman Old Style" pitchFamily="18" charset="0"/>
            </a:endParaRPr>
          </a:p>
        </p:txBody>
      </p:sp>
    </p:spTree>
    <p:extLst>
      <p:ext uri="{BB962C8B-B14F-4D97-AF65-F5344CB8AC3E}">
        <p14:creationId xmlns:p14="http://schemas.microsoft.com/office/powerpoint/2010/main" val="660837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noAutofit/>
          </a:bodyPr>
          <a:lstStyle/>
          <a:p>
            <a:r>
              <a:rPr lang="pt-BR" sz="2400" b="0" dirty="0">
                <a:latin typeface="Bookman Old Style" pitchFamily="18" charset="0"/>
              </a:rPr>
              <a:t>§ 1º-A  A manifestação do órgão gerenciador de que trata o § 1º fica condicionada à realização de estudo, pelos órgãos e pelas entidades que não participaram do registro de preços, que demonstre o ganho de eficiência, a viabilidade e a economicidade para a administração pública federal da utilização da ata de registro de preços, conforme estabelecido em ato do Secretário de Gestão do Ministério do Planejamento, Desenvolvimento e Gestão. </a:t>
            </a:r>
            <a:r>
              <a:rPr lang="pt-BR" sz="2400" b="0" dirty="0">
                <a:solidFill>
                  <a:srgbClr val="FF0000"/>
                </a:solidFill>
                <a:latin typeface="Bookman Old Style" pitchFamily="18" charset="0"/>
              </a:rPr>
              <a:t>(Redação dada pelo Decreto nº 9.488, de 2.018) </a:t>
            </a:r>
          </a:p>
        </p:txBody>
      </p:sp>
    </p:spTree>
    <p:extLst>
      <p:ext uri="{BB962C8B-B14F-4D97-AF65-F5344CB8AC3E}">
        <p14:creationId xmlns:p14="http://schemas.microsoft.com/office/powerpoint/2010/main" val="2311992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pPr>
              <a:buFont typeface="Wingdings"/>
              <a:buChar char="Ø"/>
            </a:pPr>
            <a:r>
              <a:rPr lang="pt-BR" sz="2400" b="0" dirty="0" smtClean="0">
                <a:latin typeface="Bookman Old Style" pitchFamily="18" charset="0"/>
              </a:rPr>
              <a:t>Art</a:t>
            </a:r>
            <a:r>
              <a:rPr lang="pt-BR" sz="2400" b="0" dirty="0">
                <a:latin typeface="Bookman Old Style" pitchFamily="18" charset="0"/>
              </a:rPr>
              <a:t>. 113 § 1o Qualquer licitante, contratado ou pessoa física ou jurídica poderá representar ao Tribunal de Contas ou aos órgãos integrantes do sistema de controle interno contra irregularidades na aplicação desta Lei, para os fins do disposto neste artigo</a:t>
            </a:r>
            <a:r>
              <a:rPr lang="pt-BR" sz="2400" b="0" dirty="0" smtClean="0">
                <a:latin typeface="Bookman Old Style" pitchFamily="18" charset="0"/>
              </a:rPr>
              <a:t>.</a:t>
            </a:r>
          </a:p>
          <a:p>
            <a:pPr marL="0" indent="0"/>
            <a:endParaRPr lang="pt-BR" b="0" dirty="0"/>
          </a:p>
          <a:p>
            <a:endParaRPr lang="pt-BR" b="0" dirty="0">
              <a:latin typeface="Bookman Old Style" pitchFamily="18" charset="0"/>
            </a:endParaRPr>
          </a:p>
        </p:txBody>
      </p:sp>
    </p:spTree>
    <p:extLst>
      <p:ext uri="{BB962C8B-B14F-4D97-AF65-F5344CB8AC3E}">
        <p14:creationId xmlns:p14="http://schemas.microsoft.com/office/powerpoint/2010/main" val="1039532289"/>
      </p:ext>
    </p:extLst>
  </p:cSld>
  <p:clrMapOvr>
    <a:masterClrMapping/>
  </p:clrMapOvr>
  <p:transition spd="slow">
    <p:wipe/>
  </p:transition>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lstStyle/>
          <a:p>
            <a:endParaRPr lang="pt-BR" dirty="0" smtClean="0"/>
          </a:p>
          <a:p>
            <a:r>
              <a:rPr lang="pt-BR" sz="2400" b="0" dirty="0" smtClean="0">
                <a:latin typeface="Bookman Old Style" pitchFamily="18" charset="0"/>
              </a:rPr>
              <a:t>§ </a:t>
            </a:r>
            <a:r>
              <a:rPr lang="pt-BR" sz="2400" b="0" dirty="0">
                <a:latin typeface="Bookman Old Style" pitchFamily="18" charset="0"/>
              </a:rPr>
              <a:t>1º-B  O estudo de que trata o § 1º-A, após aprovação pelo órgão gerenciador, será divulgado no Portal de Compras do Governo federal. </a:t>
            </a:r>
            <a:r>
              <a:rPr lang="pt-BR" sz="2400" b="0" dirty="0">
                <a:solidFill>
                  <a:srgbClr val="FF0000"/>
                </a:solidFill>
                <a:latin typeface="Bookman Old Style" pitchFamily="18" charset="0"/>
              </a:rPr>
              <a:t>(Redação dada pelo Decreto nº 9.488, de 2.018) </a:t>
            </a:r>
          </a:p>
        </p:txBody>
      </p:sp>
    </p:spTree>
    <p:extLst>
      <p:ext uri="{BB962C8B-B14F-4D97-AF65-F5344CB8AC3E}">
        <p14:creationId xmlns:p14="http://schemas.microsoft.com/office/powerpoint/2010/main" val="270048641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lstStyle/>
          <a:p>
            <a:endParaRPr lang="pt-BR" dirty="0" smtClean="0"/>
          </a:p>
          <a:p>
            <a:r>
              <a:rPr lang="pt-BR" sz="2400" b="0" dirty="0" smtClean="0">
                <a:latin typeface="Bookman Old Style" pitchFamily="18" charset="0"/>
              </a:rPr>
              <a:t>§ </a:t>
            </a:r>
            <a:r>
              <a:rPr lang="pt-BR" sz="2400" b="0" dirty="0">
                <a:latin typeface="Bookman Old Style" pitchFamily="18" charset="0"/>
              </a:rPr>
              <a:t>2º  Caberá ao FORNECEDOR beneficiário da Ata de RP, observadas as condições nela estabelecidas, optar pela aceitação ou não do fornecimento decorrente de adesão, desde que não prejudique as obrigações presentes e futuras decorrentes da Ata, assumidas com o OG e OP.   </a:t>
            </a:r>
          </a:p>
          <a:p>
            <a:endParaRPr lang="pt-BR" dirty="0"/>
          </a:p>
        </p:txBody>
      </p:sp>
    </p:spTree>
    <p:extLst>
      <p:ext uri="{BB962C8B-B14F-4D97-AF65-F5344CB8AC3E}">
        <p14:creationId xmlns:p14="http://schemas.microsoft.com/office/powerpoint/2010/main" val="316547677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normAutofit fontScale="85000" lnSpcReduction="10000"/>
          </a:bodyPr>
          <a:lstStyle/>
          <a:p>
            <a:r>
              <a:rPr lang="pt-BR" sz="2400" b="0" strike="sngStrike" dirty="0">
                <a:latin typeface="Bookman Old Style" pitchFamily="18" charset="0"/>
              </a:rPr>
              <a:t>§ 3º  As aquisições ou contratações adicionais a que se refere este artigo </a:t>
            </a:r>
            <a:r>
              <a:rPr lang="pt-BR" sz="2400" b="0" u="sng" strike="sngStrike" dirty="0">
                <a:latin typeface="Bookman Old Style" pitchFamily="18" charset="0"/>
              </a:rPr>
              <a:t>não poderão exceder, por órgão ou entidade, a cem por cento dos quantitativos dos itens do instrumento convocatório </a:t>
            </a:r>
            <a:r>
              <a:rPr lang="pt-BR" sz="2400" b="0" strike="sngStrike" dirty="0">
                <a:latin typeface="Bookman Old Style" pitchFamily="18" charset="0"/>
              </a:rPr>
              <a:t>e registrados na Ata de RP para o OG e OP. </a:t>
            </a:r>
            <a:endParaRPr lang="pt-BR" sz="2400" b="0" strike="sngStrike" dirty="0" smtClean="0">
              <a:latin typeface="Bookman Old Style" pitchFamily="18" charset="0"/>
            </a:endParaRPr>
          </a:p>
          <a:p>
            <a:r>
              <a:rPr lang="pt-BR" sz="2400" b="0" dirty="0">
                <a:latin typeface="Bookman Old Style" pitchFamily="18" charset="0"/>
              </a:rPr>
              <a:t>§ 3º  As aquisições ou as contratações adicionais de que trata este artigo não poderão exceder, por órgão ou entidade, </a:t>
            </a:r>
            <a:r>
              <a:rPr lang="pt-BR" sz="2400" b="0" u="sng" dirty="0">
                <a:latin typeface="Bookman Old Style" pitchFamily="18" charset="0"/>
              </a:rPr>
              <a:t>a cinquenta por cento dos quantitativos dos itens</a:t>
            </a:r>
            <a:r>
              <a:rPr lang="pt-BR" sz="2400" b="0" dirty="0">
                <a:latin typeface="Bookman Old Style" pitchFamily="18" charset="0"/>
              </a:rPr>
              <a:t> do instrumento convocatório e registrados na ata de registro de preços para o órgão gerenciador e para os órgãos participantes. </a:t>
            </a:r>
            <a:r>
              <a:rPr lang="pt-BR" sz="2400" b="0" dirty="0">
                <a:solidFill>
                  <a:srgbClr val="FF0000"/>
                </a:solidFill>
                <a:latin typeface="Bookman Old Style" pitchFamily="18" charset="0"/>
              </a:rPr>
              <a:t>(Redação dada pelo Decreto nº 9.488, de 2.018) </a:t>
            </a:r>
          </a:p>
          <a:p>
            <a:pPr marL="0" indent="0">
              <a:buNone/>
            </a:pPr>
            <a:endParaRPr lang="pt-BR" sz="2400" b="0" dirty="0">
              <a:latin typeface="Bookman Old Style" pitchFamily="18" charset="0"/>
            </a:endParaRPr>
          </a:p>
          <a:p>
            <a:endParaRPr lang="pt-BR" dirty="0">
              <a:latin typeface="Bookman Old Style" pitchFamily="18" charset="0"/>
            </a:endParaRPr>
          </a:p>
        </p:txBody>
      </p:sp>
    </p:spTree>
    <p:extLst>
      <p:ext uri="{BB962C8B-B14F-4D97-AF65-F5344CB8AC3E}">
        <p14:creationId xmlns:p14="http://schemas.microsoft.com/office/powerpoint/2010/main" val="38503372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lstStyle/>
          <a:p>
            <a:r>
              <a:rPr lang="pt-BR" sz="2400" b="0" strike="sngStrike" dirty="0">
                <a:latin typeface="Bookman Old Style" pitchFamily="18" charset="0"/>
              </a:rPr>
              <a:t>§ 4º  O Edital deverá prever que o quantitativo decorrente das adesões à Ata de RP não poderá exceder, na totalidade, </a:t>
            </a:r>
            <a:r>
              <a:rPr lang="pt-BR" sz="2400" b="0" i="1" u="sng" strike="sngStrike" dirty="0">
                <a:latin typeface="Bookman Old Style" pitchFamily="18" charset="0"/>
              </a:rPr>
              <a:t>ao quíntuplo do quantitativo de cada item registrado </a:t>
            </a:r>
            <a:r>
              <a:rPr lang="pt-BR" sz="2400" b="0" strike="sngStrike" dirty="0">
                <a:latin typeface="Bookman Old Style" pitchFamily="18" charset="0"/>
              </a:rPr>
              <a:t>na ata de RP para o OG e OP, independente do número de </a:t>
            </a:r>
            <a:r>
              <a:rPr lang="pt-BR" sz="2400" b="0" strike="sngStrike" dirty="0" err="1">
                <a:latin typeface="Bookman Old Style" pitchFamily="18" charset="0"/>
              </a:rPr>
              <a:t>ONPs</a:t>
            </a:r>
            <a:r>
              <a:rPr lang="pt-BR" sz="2400" b="0" strike="sngStrike" dirty="0">
                <a:latin typeface="Bookman Old Style" pitchFamily="18" charset="0"/>
              </a:rPr>
              <a:t> que aderirem. </a:t>
            </a:r>
            <a:endParaRPr lang="pt-BR" sz="2400" b="0" strike="sngStrike" dirty="0" smtClean="0">
              <a:latin typeface="Bookman Old Style" pitchFamily="18" charset="0"/>
            </a:endParaRPr>
          </a:p>
          <a:p>
            <a:endParaRPr lang="pt-BR" sz="2400" b="0" dirty="0" smtClean="0">
              <a:latin typeface="Bookman Old Style" pitchFamily="18" charset="0"/>
            </a:endParaRPr>
          </a:p>
          <a:p>
            <a:endParaRPr lang="pt-BR" dirty="0"/>
          </a:p>
        </p:txBody>
      </p:sp>
    </p:spTree>
    <p:extLst>
      <p:ext uri="{BB962C8B-B14F-4D97-AF65-F5344CB8AC3E}">
        <p14:creationId xmlns:p14="http://schemas.microsoft.com/office/powerpoint/2010/main" val="139633054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noAutofit/>
          </a:bodyPr>
          <a:lstStyle/>
          <a:p>
            <a:r>
              <a:rPr lang="pt-BR" sz="2400" b="0" dirty="0">
                <a:latin typeface="Bookman Old Style" pitchFamily="18" charset="0"/>
              </a:rPr>
              <a:t>§ 4º  O instrumento convocatório preverá que o quantitativo decorrente das adesões à ata de registro de preços não poderá exceder, na totalidade, </a:t>
            </a:r>
            <a:r>
              <a:rPr lang="pt-BR" sz="2400" b="0" u="sng" dirty="0">
                <a:latin typeface="Bookman Old Style" pitchFamily="18" charset="0"/>
              </a:rPr>
              <a:t>ao dobro do quantitativo de cada item </a:t>
            </a:r>
            <a:r>
              <a:rPr lang="pt-BR" sz="2400" b="0" dirty="0">
                <a:latin typeface="Bookman Old Style" pitchFamily="18" charset="0"/>
              </a:rPr>
              <a:t>registrado na ata de registro de preços para o órgão gerenciador e para os órgãos participantes, independentemente do número de órgãos não participantes que aderirem. </a:t>
            </a:r>
            <a:r>
              <a:rPr lang="pt-BR" sz="2400" b="0" dirty="0">
                <a:solidFill>
                  <a:srgbClr val="FF0000"/>
                </a:solidFill>
                <a:latin typeface="Bookman Old Style" pitchFamily="18" charset="0"/>
              </a:rPr>
              <a:t>(Redação dada pelo Decreto nº 9.488, de 2.018) </a:t>
            </a:r>
          </a:p>
        </p:txBody>
      </p:sp>
    </p:spTree>
    <p:extLst>
      <p:ext uri="{BB962C8B-B14F-4D97-AF65-F5344CB8AC3E}">
        <p14:creationId xmlns:p14="http://schemas.microsoft.com/office/powerpoint/2010/main" val="41963738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solidFill>
                  <a:srgbClr val="FF0000"/>
                </a:solidFill>
              </a:rPr>
              <a:t>(Redação dada pelo Decreto nº 9.488, de 2.018) </a:t>
            </a:r>
          </a:p>
        </p:txBody>
      </p:sp>
      <p:sp>
        <p:nvSpPr>
          <p:cNvPr id="3" name="Espaço Reservado para Conteúdo 2"/>
          <p:cNvSpPr>
            <a:spLocks noGrp="1"/>
          </p:cNvSpPr>
          <p:nvPr>
            <p:ph sz="quarter" idx="1"/>
          </p:nvPr>
        </p:nvSpPr>
        <p:spPr/>
        <p:txBody>
          <a:bodyPr>
            <a:normAutofit/>
          </a:bodyPr>
          <a:lstStyle/>
          <a:p>
            <a:r>
              <a:rPr lang="pt-BR" sz="2400" b="0" dirty="0">
                <a:latin typeface="Bookman Old Style" pitchFamily="18" charset="0"/>
              </a:rPr>
              <a:t>§ 4º-A  Na hipótese de compra nacional: </a:t>
            </a:r>
          </a:p>
          <a:p>
            <a:r>
              <a:rPr lang="pt-BR" sz="2400" b="0" dirty="0">
                <a:latin typeface="Bookman Old Style" pitchFamily="18" charset="0"/>
              </a:rPr>
              <a:t>I - as aquisições ou as contratações adicionais não excederão, por órgão ou entidade, a cem por cento dos quantitativos dos itens do instrumento convocatório e registrados na ata de registro de preços para o órgão gerenciador e para os órgãos participantes; e</a:t>
            </a:r>
          </a:p>
          <a:p>
            <a:endParaRPr lang="pt-BR" sz="2400" b="0" dirty="0">
              <a:latin typeface="Bookman Old Style" pitchFamily="18" charset="0"/>
            </a:endParaRPr>
          </a:p>
        </p:txBody>
      </p:sp>
    </p:spTree>
    <p:extLst>
      <p:ext uri="{BB962C8B-B14F-4D97-AF65-F5344CB8AC3E}">
        <p14:creationId xmlns:p14="http://schemas.microsoft.com/office/powerpoint/2010/main" val="1385277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noAutofit/>
          </a:bodyPr>
          <a:lstStyle/>
          <a:p>
            <a:r>
              <a:rPr lang="pt-BR" sz="2400" b="0" dirty="0">
                <a:latin typeface="Bookman Old Style" pitchFamily="18" charset="0"/>
              </a:rPr>
              <a:t>II - o instrumento convocatório da compra nacional preverá que o quantitativo decorrente das adesões à ata de registro de preços não excederá, na totalidade, </a:t>
            </a:r>
            <a:r>
              <a:rPr lang="pt-BR" sz="2400" b="0" u="sng" dirty="0">
                <a:latin typeface="Bookman Old Style" pitchFamily="18" charset="0"/>
              </a:rPr>
              <a:t>ao quíntuplo do quantitativo de cada item registrado</a:t>
            </a:r>
            <a:r>
              <a:rPr lang="pt-BR" sz="2400" b="0" dirty="0">
                <a:latin typeface="Bookman Old Style" pitchFamily="18" charset="0"/>
              </a:rPr>
              <a:t> na ata de registro de preços para o órgão gerenciador e para os órgãos participantes, independentemente do número de órgãos não participantes que aderirem. </a:t>
            </a:r>
            <a:r>
              <a:rPr lang="pt-BR" sz="2400" b="0" dirty="0">
                <a:solidFill>
                  <a:srgbClr val="FF0000"/>
                </a:solidFill>
                <a:latin typeface="Bookman Old Style" pitchFamily="18" charset="0"/>
              </a:rPr>
              <a:t>(Redação dada pelo Decreto nº 9.488, de 2.018) </a:t>
            </a:r>
          </a:p>
        </p:txBody>
      </p:sp>
    </p:spTree>
    <p:extLst>
      <p:ext uri="{BB962C8B-B14F-4D97-AF65-F5344CB8AC3E}">
        <p14:creationId xmlns:p14="http://schemas.microsoft.com/office/powerpoint/2010/main" val="81050935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noAutofit/>
          </a:bodyPr>
          <a:lstStyle/>
          <a:p>
            <a:r>
              <a:rPr lang="pt-BR" sz="2000" b="0" dirty="0">
                <a:latin typeface="Bookman Old Style" pitchFamily="18" charset="0"/>
              </a:rPr>
              <a:t>Exemplo: </a:t>
            </a:r>
          </a:p>
          <a:p>
            <a:r>
              <a:rPr lang="pt-BR" sz="2000" b="0" dirty="0">
                <a:latin typeface="Bookman Old Style" pitchFamily="18" charset="0"/>
              </a:rPr>
              <a:t> A UFSC – Órgão Gerenciador - fez licitação para RP de 500 pneus. No seu Edital previa a quantidade de </a:t>
            </a:r>
            <a:r>
              <a:rPr lang="pt-BR" sz="2000" b="0" dirty="0" smtClean="0">
                <a:latin typeface="Bookman Old Style" pitchFamily="18" charset="0"/>
              </a:rPr>
              <a:t>1.000 </a:t>
            </a:r>
            <a:r>
              <a:rPr lang="pt-BR" sz="2000" b="0" dirty="0">
                <a:latin typeface="Bookman Old Style" pitchFamily="18" charset="0"/>
              </a:rPr>
              <a:t>Pneus para </a:t>
            </a:r>
            <a:r>
              <a:rPr lang="pt-BR" sz="2000" b="0" dirty="0" smtClean="0">
                <a:latin typeface="Bookman Old Style" pitchFamily="18" charset="0"/>
              </a:rPr>
              <a:t>Caronas </a:t>
            </a:r>
            <a:r>
              <a:rPr lang="pt-BR" sz="2000" b="0" dirty="0">
                <a:latin typeface="Bookman Old Style" pitchFamily="18" charset="0"/>
              </a:rPr>
              <a:t>- (500 são da UFSC  x </a:t>
            </a:r>
            <a:r>
              <a:rPr lang="pt-BR" sz="2000" b="0" dirty="0" smtClean="0">
                <a:latin typeface="Bookman Old Style" pitchFamily="18" charset="0"/>
              </a:rPr>
              <a:t>2 </a:t>
            </a:r>
            <a:r>
              <a:rPr lang="pt-BR" sz="2000" b="0" dirty="0">
                <a:latin typeface="Bookman Old Style" pitchFamily="18" charset="0"/>
              </a:rPr>
              <a:t>= </a:t>
            </a:r>
            <a:r>
              <a:rPr lang="pt-BR" sz="2000" b="0" dirty="0" smtClean="0">
                <a:latin typeface="Bookman Old Style" pitchFamily="18" charset="0"/>
              </a:rPr>
              <a:t>1.000 </a:t>
            </a:r>
            <a:r>
              <a:rPr lang="pt-BR" sz="2000" b="0" dirty="0">
                <a:latin typeface="Bookman Old Style" pitchFamily="18" charset="0"/>
              </a:rPr>
              <a:t>)</a:t>
            </a:r>
          </a:p>
          <a:p>
            <a:r>
              <a:rPr lang="pt-BR" sz="2000" b="0" dirty="0">
                <a:latin typeface="Bookman Old Style" pitchFamily="18" charset="0"/>
              </a:rPr>
              <a:t>O IBAMA pede </a:t>
            </a:r>
            <a:r>
              <a:rPr lang="pt-BR" sz="2000" b="0" dirty="0" smtClean="0">
                <a:latin typeface="Bookman Old Style" pitchFamily="18" charset="0"/>
              </a:rPr>
              <a:t>100 </a:t>
            </a:r>
            <a:r>
              <a:rPr lang="pt-BR" sz="2000" b="0" dirty="0">
                <a:latin typeface="Bookman Old Style" pitchFamily="18" charset="0"/>
              </a:rPr>
              <a:t>como Carona, </a:t>
            </a:r>
            <a:r>
              <a:rPr lang="pt-BR" sz="2000" b="0" dirty="0" smtClean="0">
                <a:latin typeface="Bookman Old Style" pitchFamily="18" charset="0"/>
              </a:rPr>
              <a:t>(1.000 </a:t>
            </a:r>
            <a:r>
              <a:rPr lang="pt-BR" sz="2000" b="0" dirty="0">
                <a:latin typeface="Bookman Old Style" pitchFamily="18" charset="0"/>
              </a:rPr>
              <a:t>– </a:t>
            </a:r>
            <a:r>
              <a:rPr lang="pt-BR" sz="2000" b="0" dirty="0" smtClean="0">
                <a:latin typeface="Bookman Old Style" pitchFamily="18" charset="0"/>
              </a:rPr>
              <a:t>100 </a:t>
            </a:r>
            <a:r>
              <a:rPr lang="pt-BR" sz="2000" b="0" dirty="0">
                <a:latin typeface="Bookman Old Style" pitchFamily="18" charset="0"/>
              </a:rPr>
              <a:t>= sobra </a:t>
            </a:r>
            <a:r>
              <a:rPr lang="pt-BR" sz="2000" b="0" dirty="0" smtClean="0">
                <a:latin typeface="Bookman Old Style" pitchFamily="18" charset="0"/>
              </a:rPr>
              <a:t>900); </a:t>
            </a:r>
            <a:endParaRPr lang="pt-BR" sz="2000" b="0" dirty="0">
              <a:latin typeface="Bookman Old Style" pitchFamily="18" charset="0"/>
            </a:endParaRPr>
          </a:p>
          <a:p>
            <a:r>
              <a:rPr lang="pt-BR" sz="2000" b="0" dirty="0">
                <a:latin typeface="Bookman Old Style" pitchFamily="18" charset="0"/>
              </a:rPr>
              <a:t>A CEF pede </a:t>
            </a:r>
            <a:r>
              <a:rPr lang="pt-BR" sz="2000" b="0" dirty="0" smtClean="0">
                <a:latin typeface="Bookman Old Style" pitchFamily="18" charset="0"/>
              </a:rPr>
              <a:t>250 </a:t>
            </a:r>
            <a:r>
              <a:rPr lang="pt-BR" sz="2000" b="0" dirty="0">
                <a:latin typeface="Bookman Old Style" pitchFamily="18" charset="0"/>
              </a:rPr>
              <a:t>como Carona, </a:t>
            </a:r>
            <a:r>
              <a:rPr lang="pt-BR" sz="2000" b="0" dirty="0" smtClean="0">
                <a:latin typeface="Bookman Old Style" pitchFamily="18" charset="0"/>
              </a:rPr>
              <a:t>(900 </a:t>
            </a:r>
            <a:r>
              <a:rPr lang="pt-BR" sz="2000" b="0" dirty="0">
                <a:latin typeface="Bookman Old Style" pitchFamily="18" charset="0"/>
              </a:rPr>
              <a:t>– </a:t>
            </a:r>
            <a:r>
              <a:rPr lang="pt-BR" sz="2000" b="0" dirty="0" smtClean="0">
                <a:latin typeface="Bookman Old Style" pitchFamily="18" charset="0"/>
              </a:rPr>
              <a:t>250 </a:t>
            </a:r>
            <a:r>
              <a:rPr lang="pt-BR" sz="2000" b="0" dirty="0">
                <a:latin typeface="Bookman Old Style" pitchFamily="18" charset="0"/>
              </a:rPr>
              <a:t>= sobra 6</a:t>
            </a:r>
            <a:r>
              <a:rPr lang="pt-BR" sz="2000" b="0" dirty="0" smtClean="0">
                <a:latin typeface="Bookman Old Style" pitchFamily="18" charset="0"/>
              </a:rPr>
              <a:t>50);</a:t>
            </a:r>
            <a:endParaRPr lang="pt-BR" sz="2000" b="0" dirty="0">
              <a:latin typeface="Bookman Old Style" pitchFamily="18" charset="0"/>
            </a:endParaRPr>
          </a:p>
          <a:p>
            <a:r>
              <a:rPr lang="pt-BR" sz="2000" b="0" dirty="0">
                <a:latin typeface="Bookman Old Style" pitchFamily="18" charset="0"/>
              </a:rPr>
              <a:t>O IFSC pede Carona de mais </a:t>
            </a:r>
            <a:r>
              <a:rPr lang="pt-BR" sz="2000" b="0" dirty="0" smtClean="0">
                <a:latin typeface="Bookman Old Style" pitchFamily="18" charset="0"/>
              </a:rPr>
              <a:t>200, (650 </a:t>
            </a:r>
            <a:r>
              <a:rPr lang="pt-BR" sz="2000" b="0" dirty="0">
                <a:latin typeface="Bookman Old Style" pitchFamily="18" charset="0"/>
              </a:rPr>
              <a:t>– </a:t>
            </a:r>
            <a:r>
              <a:rPr lang="pt-BR" sz="2000" b="0" dirty="0" smtClean="0">
                <a:latin typeface="Bookman Old Style" pitchFamily="18" charset="0"/>
              </a:rPr>
              <a:t>200 </a:t>
            </a:r>
            <a:r>
              <a:rPr lang="pt-BR" sz="2000" b="0" dirty="0">
                <a:latin typeface="Bookman Old Style" pitchFamily="18" charset="0"/>
              </a:rPr>
              <a:t>= sobra 4</a:t>
            </a:r>
            <a:r>
              <a:rPr lang="pt-BR" sz="2000" b="0" dirty="0" smtClean="0">
                <a:latin typeface="Bookman Old Style" pitchFamily="18" charset="0"/>
              </a:rPr>
              <a:t>50);</a:t>
            </a:r>
            <a:endParaRPr lang="pt-BR" sz="2000" b="0" dirty="0">
              <a:latin typeface="Bookman Old Style" pitchFamily="18" charset="0"/>
            </a:endParaRPr>
          </a:p>
          <a:p>
            <a:r>
              <a:rPr lang="pt-BR" sz="2000" b="0" dirty="0">
                <a:latin typeface="Bookman Old Style" pitchFamily="18" charset="0"/>
              </a:rPr>
              <a:t>O Exército pede Carona de mais 150, </a:t>
            </a:r>
            <a:r>
              <a:rPr lang="pt-BR" sz="2000" b="0" dirty="0" smtClean="0">
                <a:latin typeface="Bookman Old Style" pitchFamily="18" charset="0"/>
              </a:rPr>
              <a:t>(450 </a:t>
            </a:r>
            <a:r>
              <a:rPr lang="pt-BR" sz="2000" b="0" dirty="0">
                <a:latin typeface="Bookman Old Style" pitchFamily="18" charset="0"/>
              </a:rPr>
              <a:t>– 150 = sobra </a:t>
            </a:r>
            <a:r>
              <a:rPr lang="pt-BR" sz="2000" b="0" dirty="0" smtClean="0">
                <a:latin typeface="Bookman Old Style" pitchFamily="18" charset="0"/>
              </a:rPr>
              <a:t>300),</a:t>
            </a:r>
            <a:endParaRPr lang="pt-BR" sz="2000" b="0" dirty="0">
              <a:latin typeface="Bookman Old Style" pitchFamily="18" charset="0"/>
            </a:endParaRPr>
          </a:p>
          <a:p>
            <a:r>
              <a:rPr lang="pt-BR" sz="2000" b="0" dirty="0">
                <a:latin typeface="Bookman Old Style" pitchFamily="18" charset="0"/>
              </a:rPr>
              <a:t> e assim sucessivamente.</a:t>
            </a:r>
          </a:p>
        </p:txBody>
      </p:sp>
    </p:spTree>
    <p:extLst>
      <p:ext uri="{BB962C8B-B14F-4D97-AF65-F5344CB8AC3E}">
        <p14:creationId xmlns:p14="http://schemas.microsoft.com/office/powerpoint/2010/main" val="163034736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ircle(in)">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normAutofit fontScale="92500" lnSpcReduction="20000"/>
          </a:bodyPr>
          <a:lstStyle/>
          <a:p>
            <a:r>
              <a:rPr lang="pt-BR" sz="2400" b="0" dirty="0">
                <a:latin typeface="Bookman Old Style" pitchFamily="18" charset="0"/>
              </a:rPr>
              <a:t>§ 6º  - Prazo para aquisição do ONP - Carona -  Após a autorização do OG, o ONP </a:t>
            </a:r>
            <a:r>
              <a:rPr lang="pt-BR" sz="2400" b="0" u="sng" dirty="0">
                <a:latin typeface="Bookman Old Style" pitchFamily="18" charset="0"/>
              </a:rPr>
              <a:t>deverá efetivar a aquisição ou contratação solicitada em até noventa dias</a:t>
            </a:r>
            <a:r>
              <a:rPr lang="pt-BR" sz="2400" b="0" dirty="0">
                <a:latin typeface="Bookman Old Style" pitchFamily="18" charset="0"/>
              </a:rPr>
              <a:t>, observado o prazo de vigência da Ata. </a:t>
            </a:r>
          </a:p>
          <a:p>
            <a:r>
              <a:rPr lang="pt-BR" sz="2400" b="0" dirty="0">
                <a:latin typeface="Bookman Old Style" pitchFamily="18" charset="0"/>
              </a:rPr>
              <a:t>§ 7º  Compete ao ONP os atos relativos à cobrança do cumprimento pelo fornecedor das obrigações contratualmente assumidas e a aplicação  de eventuais penalidades decorrentes do descumprimento de cláusulas contratuais, em relação às suas próprias contratações, informando as ocorrências ao OG. </a:t>
            </a:r>
          </a:p>
          <a:p>
            <a:endParaRPr lang="pt-BR" dirty="0">
              <a:latin typeface="Bookman Old Style" pitchFamily="18" charset="0"/>
            </a:endParaRPr>
          </a:p>
        </p:txBody>
      </p:sp>
    </p:spTree>
    <p:extLst>
      <p:ext uri="{BB962C8B-B14F-4D97-AF65-F5344CB8AC3E}">
        <p14:creationId xmlns:p14="http://schemas.microsoft.com/office/powerpoint/2010/main" val="9002530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2400" dirty="0"/>
              <a:t>Órgãos Federais só podem pegar Carona de Órgãos Federais </a:t>
            </a:r>
            <a:br>
              <a:rPr lang="pt-BR" sz="2400" dirty="0"/>
            </a:br>
            <a:endParaRPr lang="pt-BR" sz="2400" dirty="0"/>
          </a:p>
        </p:txBody>
      </p:sp>
      <p:sp>
        <p:nvSpPr>
          <p:cNvPr id="3" name="Espaço Reservado para Conteúdo 2"/>
          <p:cNvSpPr>
            <a:spLocks noGrp="1"/>
          </p:cNvSpPr>
          <p:nvPr>
            <p:ph sz="quarter" idx="1"/>
          </p:nvPr>
        </p:nvSpPr>
        <p:spPr/>
        <p:txBody>
          <a:bodyPr>
            <a:normAutofit/>
          </a:bodyPr>
          <a:lstStyle/>
          <a:p>
            <a:endParaRPr lang="pt-BR" sz="2400" b="0" dirty="0">
              <a:latin typeface="Bookman Old Style" pitchFamily="18" charset="0"/>
            </a:endParaRPr>
          </a:p>
          <a:p>
            <a:r>
              <a:rPr lang="pt-BR" sz="2400" b="0" dirty="0">
                <a:latin typeface="Bookman Old Style" pitchFamily="18" charset="0"/>
              </a:rPr>
              <a:t>§ 8º  É vedada aos órgãos e entidades da administração pública federal a adesão a ata de registro de preços gerenciada por órgão ou entidade municipal, distrital ou estadual. </a:t>
            </a:r>
          </a:p>
          <a:p>
            <a:endParaRPr lang="pt-BR" sz="2400" b="0" dirty="0">
              <a:latin typeface="Bookman Old Style" pitchFamily="18" charset="0"/>
            </a:endParaRPr>
          </a:p>
        </p:txBody>
      </p:sp>
    </p:spTree>
    <p:extLst>
      <p:ext uri="{BB962C8B-B14F-4D97-AF65-F5344CB8AC3E}">
        <p14:creationId xmlns:p14="http://schemas.microsoft.com/office/powerpoint/2010/main" val="5938485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Edital de licitação</a:t>
            </a:r>
            <a:endParaRPr lang="pt-BR" dirty="0"/>
          </a:p>
        </p:txBody>
      </p:sp>
      <p:sp>
        <p:nvSpPr>
          <p:cNvPr id="3" name="Espaço Reservado para Conteúdo 2"/>
          <p:cNvSpPr>
            <a:spLocks noGrp="1"/>
          </p:cNvSpPr>
          <p:nvPr>
            <p:ph idx="1"/>
          </p:nvPr>
        </p:nvSpPr>
        <p:spPr/>
        <p:txBody>
          <a:bodyPr/>
          <a:lstStyle/>
          <a:p>
            <a:r>
              <a:rPr lang="pt-BR" b="0" dirty="0" smtClean="0">
                <a:latin typeface="Bookman Old Style" pitchFamily="18" charset="0"/>
              </a:rPr>
              <a:t>&gt; </a:t>
            </a:r>
            <a:r>
              <a:rPr lang="pt-BR" sz="2800" b="0" dirty="0">
                <a:latin typeface="Bookman Old Style" pitchFamily="18" charset="0"/>
              </a:rPr>
              <a:t>È o Instrumento Convocatório, ou Ato Convocatório, Chamamento,  no qual a Administração Pública estabelece as normas e condições que disciplinam a licitação e informa aos interessados as exigências técnicas e econômicas dos licitantes, as condições da contratação e o próprio objeto do contrato.</a:t>
            </a:r>
          </a:p>
          <a:p>
            <a:endParaRPr lang="pt-BR" sz="2800" b="0" dirty="0">
              <a:latin typeface="Bookman Old Style" pitchFamily="18" charset="0"/>
            </a:endParaRPr>
          </a:p>
        </p:txBody>
      </p:sp>
    </p:spTree>
    <p:extLst>
      <p:ext uri="{BB962C8B-B14F-4D97-AF65-F5344CB8AC3E}">
        <p14:creationId xmlns:p14="http://schemas.microsoft.com/office/powerpoint/2010/main" val="1851809033"/>
      </p:ext>
    </p:extLst>
  </p:cSld>
  <p:clrMapOvr>
    <a:masterClrMapping/>
  </p:clrMapOvr>
  <p:transition spd="slow">
    <p:push dir="u"/>
  </p:transition>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2400" dirty="0"/>
              <a:t>Órgãos de outras esferas poderão aderir Ata de Órgãos Federais </a:t>
            </a:r>
            <a:br>
              <a:rPr lang="pt-BR" sz="2400" dirty="0"/>
            </a:br>
            <a:endParaRPr lang="pt-BR" sz="2400" dirty="0"/>
          </a:p>
        </p:txBody>
      </p:sp>
      <p:sp>
        <p:nvSpPr>
          <p:cNvPr id="3" name="Espaço Reservado para Conteúdo 2"/>
          <p:cNvSpPr>
            <a:spLocks noGrp="1"/>
          </p:cNvSpPr>
          <p:nvPr>
            <p:ph sz="quarter" idx="1"/>
          </p:nvPr>
        </p:nvSpPr>
        <p:spPr/>
        <p:txBody>
          <a:bodyPr/>
          <a:lstStyle/>
          <a:p>
            <a:endParaRPr lang="pt-BR" dirty="0"/>
          </a:p>
          <a:p>
            <a:r>
              <a:rPr lang="pt-BR" sz="2400" b="0" dirty="0">
                <a:latin typeface="Bookman Old Style" pitchFamily="18" charset="0"/>
              </a:rPr>
              <a:t>§ 9º  É facultada aos órgãos ou entidades municipais, distritais ou estaduais a adesão à ata de registro de preços da Administração Pública Federal. </a:t>
            </a:r>
          </a:p>
          <a:p>
            <a:endParaRPr lang="pt-BR" dirty="0">
              <a:latin typeface="Bookman Old Style" pitchFamily="18" charset="0"/>
            </a:endParaRPr>
          </a:p>
        </p:txBody>
      </p:sp>
    </p:spTree>
    <p:extLst>
      <p:ext uri="{BB962C8B-B14F-4D97-AF65-F5344CB8AC3E}">
        <p14:creationId xmlns:p14="http://schemas.microsoft.com/office/powerpoint/2010/main" val="3509147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lstStyle/>
          <a:p>
            <a:endParaRPr lang="pt-BR" dirty="0" smtClean="0"/>
          </a:p>
          <a:p>
            <a:endParaRPr lang="pt-BR" dirty="0"/>
          </a:p>
          <a:p>
            <a:r>
              <a:rPr lang="pt-BR" sz="2400" b="0" dirty="0" smtClean="0">
                <a:latin typeface="Bookman Old Style" pitchFamily="18" charset="0"/>
              </a:rPr>
              <a:t>FEDERAIS   </a:t>
            </a:r>
            <a:r>
              <a:rPr lang="pt-BR" sz="2400" b="0" dirty="0">
                <a:latin typeface="Bookman Old Style" pitchFamily="18" charset="0"/>
              </a:rPr>
              <a:t>→  </a:t>
            </a:r>
            <a:r>
              <a:rPr lang="pt-BR" sz="2400" b="0" dirty="0" smtClean="0">
                <a:latin typeface="Bookman Old Style" pitchFamily="18" charset="0"/>
              </a:rPr>
              <a:t>FEDERAIS</a:t>
            </a:r>
          </a:p>
          <a:p>
            <a:endParaRPr lang="pt-BR" sz="2400" b="0" dirty="0">
              <a:latin typeface="Bookman Old Style" pitchFamily="18" charset="0"/>
            </a:endParaRPr>
          </a:p>
          <a:p>
            <a:r>
              <a:rPr lang="pt-BR" sz="2400" b="0" dirty="0">
                <a:latin typeface="Bookman Old Style" pitchFamily="18" charset="0"/>
              </a:rPr>
              <a:t>    </a:t>
            </a:r>
            <a:r>
              <a:rPr lang="pt-BR" sz="2400" b="0" dirty="0" smtClean="0">
                <a:latin typeface="Bookman Old Style" pitchFamily="18" charset="0"/>
              </a:rPr>
              <a:t>↑                         ↑</a:t>
            </a:r>
          </a:p>
          <a:p>
            <a:endParaRPr lang="pt-BR" sz="2400" b="0" dirty="0">
              <a:latin typeface="Bookman Old Style" pitchFamily="18" charset="0"/>
            </a:endParaRPr>
          </a:p>
          <a:p>
            <a:r>
              <a:rPr lang="pt-BR" sz="2400" b="0" dirty="0">
                <a:latin typeface="Bookman Old Style" pitchFamily="18" charset="0"/>
              </a:rPr>
              <a:t>ESTADOS/MUNICÍPIOS/DF</a:t>
            </a:r>
          </a:p>
        </p:txBody>
      </p:sp>
    </p:spTree>
    <p:extLst>
      <p:ext uri="{BB962C8B-B14F-4D97-AF65-F5344CB8AC3E}">
        <p14:creationId xmlns:p14="http://schemas.microsoft.com/office/powerpoint/2010/main" val="22295800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noAutofit/>
          </a:bodyPr>
          <a:lstStyle/>
          <a:p>
            <a:r>
              <a:rPr lang="pt-BR" sz="2400" b="0" dirty="0">
                <a:latin typeface="Bookman Old Style" pitchFamily="18" charset="0"/>
              </a:rPr>
              <a:t>§ 9º-A  Sem prejuízo da observância ao disposto no § </a:t>
            </a:r>
            <a:r>
              <a:rPr lang="pt-BR" sz="2400" b="0" dirty="0" smtClean="0">
                <a:latin typeface="Bookman Old Style" pitchFamily="18" charset="0"/>
              </a:rPr>
              <a:t>3º (50% </a:t>
            </a:r>
            <a:r>
              <a:rPr lang="pt-BR" sz="2400" b="0" dirty="0" err="1" smtClean="0">
                <a:latin typeface="Bookman Old Style" pitchFamily="18" charset="0"/>
              </a:rPr>
              <a:t>qtidade</a:t>
            </a:r>
            <a:r>
              <a:rPr lang="pt-BR" sz="2400" b="0" dirty="0" smtClean="0">
                <a:latin typeface="Bookman Old Style" pitchFamily="18" charset="0"/>
              </a:rPr>
              <a:t>. por carona), </a:t>
            </a:r>
            <a:r>
              <a:rPr lang="pt-BR" sz="2400" b="0" dirty="0">
                <a:latin typeface="Bookman Old Style" pitchFamily="18" charset="0"/>
              </a:rPr>
              <a:t>à hipótese prevista no § 9º </a:t>
            </a:r>
            <a:r>
              <a:rPr lang="pt-BR" sz="2400" b="0" dirty="0" smtClean="0">
                <a:latin typeface="Bookman Old Style" pitchFamily="18" charset="0"/>
              </a:rPr>
              <a:t>(adesão de municípios e estados aderirem aos federais), não </a:t>
            </a:r>
            <a:r>
              <a:rPr lang="pt-BR" sz="2400" b="0" dirty="0">
                <a:latin typeface="Bookman Old Style" pitchFamily="18" charset="0"/>
              </a:rPr>
              <a:t>se aplica o disposto nos § 1º-A </a:t>
            </a:r>
            <a:r>
              <a:rPr lang="pt-BR" sz="2400" b="0" dirty="0" smtClean="0">
                <a:latin typeface="Bookman Old Style" pitchFamily="18" charset="0"/>
              </a:rPr>
              <a:t>(somente para federais –estudo de viabilidade pelo OG Federal) e </a:t>
            </a:r>
            <a:r>
              <a:rPr lang="pt-BR" sz="2400" b="0" dirty="0">
                <a:latin typeface="Bookman Old Style" pitchFamily="18" charset="0"/>
              </a:rPr>
              <a:t>§ 1º-B </a:t>
            </a:r>
            <a:r>
              <a:rPr lang="pt-BR" sz="2400" b="0" dirty="0" smtClean="0">
                <a:latin typeface="Bookman Old Style" pitchFamily="18" charset="0"/>
              </a:rPr>
              <a:t>(divulgar Portal Compras Federal) no </a:t>
            </a:r>
            <a:r>
              <a:rPr lang="pt-BR" sz="2400" b="0" dirty="0">
                <a:latin typeface="Bookman Old Style" pitchFamily="18" charset="0"/>
              </a:rPr>
              <a:t>caso de órgãos e entidades de outros entes federativos. </a:t>
            </a:r>
            <a:r>
              <a:rPr lang="pt-BR" sz="2400" b="0" dirty="0">
                <a:solidFill>
                  <a:srgbClr val="FF0000"/>
                </a:solidFill>
                <a:latin typeface="Bookman Old Style" pitchFamily="18" charset="0"/>
              </a:rPr>
              <a:t>(Redação dada pelo Decreto nº 9.488, de 2.018)</a:t>
            </a:r>
          </a:p>
        </p:txBody>
      </p:sp>
    </p:spTree>
    <p:extLst>
      <p:ext uri="{BB962C8B-B14F-4D97-AF65-F5344CB8AC3E}">
        <p14:creationId xmlns:p14="http://schemas.microsoft.com/office/powerpoint/2010/main" val="131384373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normAutofit fontScale="92500" lnSpcReduction="10000"/>
          </a:bodyPr>
          <a:lstStyle/>
          <a:p>
            <a:r>
              <a:rPr lang="pt-BR" sz="2400" b="0" dirty="0">
                <a:latin typeface="Bookman Old Style" pitchFamily="18" charset="0"/>
              </a:rPr>
              <a:t>§ 10.  É vedada a contratação de serviços de tecnologia da informação e comunicação por meio de adesão à ata de registro de preços que não seja:</a:t>
            </a:r>
          </a:p>
          <a:p>
            <a:r>
              <a:rPr lang="pt-BR" sz="2400" b="0" dirty="0">
                <a:latin typeface="Bookman Old Style" pitchFamily="18" charset="0"/>
              </a:rPr>
              <a:t>I - gerenciada pelo Ministério do Planejamento, Desenvolvimento e Gestão; ou </a:t>
            </a:r>
          </a:p>
          <a:p>
            <a:r>
              <a:rPr lang="pt-BR" sz="2400" b="0" dirty="0">
                <a:latin typeface="Bookman Old Style" pitchFamily="18" charset="0"/>
              </a:rPr>
              <a:t>II - gerenciada por outro órgão ou entidade e previamente aprovada pela Secretaria de Tecnologia da Informação e Comunicação do Ministério do Planejamento, Desenvolvimento e Gestão.</a:t>
            </a:r>
          </a:p>
          <a:p>
            <a:endParaRPr lang="pt-BR" dirty="0"/>
          </a:p>
        </p:txBody>
      </p:sp>
    </p:spTree>
    <p:extLst>
      <p:ext uri="{BB962C8B-B14F-4D97-AF65-F5344CB8AC3E}">
        <p14:creationId xmlns:p14="http://schemas.microsoft.com/office/powerpoint/2010/main" val="2278043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normAutofit/>
          </a:bodyPr>
          <a:lstStyle/>
          <a:p>
            <a:r>
              <a:rPr lang="pt-BR" sz="2400" b="0" dirty="0">
                <a:latin typeface="Bookman Old Style" pitchFamily="18" charset="0"/>
              </a:rPr>
              <a:t>§ 11.  O disposto no § 10 não se aplica às hipóteses em que a contratação de serviços esteja vinculada ao fornecimento de bens de tecnologia da informação e comunicação constante da mesma ata de registro de preços.” (NR) </a:t>
            </a:r>
            <a:r>
              <a:rPr lang="pt-BR" sz="2400" b="0" dirty="0">
                <a:solidFill>
                  <a:srgbClr val="FF0000"/>
                </a:solidFill>
                <a:latin typeface="Bookman Old Style" pitchFamily="18" charset="0"/>
              </a:rPr>
              <a:t>(Redação dada pelo Decreto nº 9.488, de 2.018) </a:t>
            </a:r>
          </a:p>
        </p:txBody>
      </p:sp>
    </p:spTree>
    <p:extLst>
      <p:ext uri="{BB962C8B-B14F-4D97-AF65-F5344CB8AC3E}">
        <p14:creationId xmlns:p14="http://schemas.microsoft.com/office/powerpoint/2010/main" val="514085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b="1" dirty="0"/>
              <a:t>DISPOSIÇÕES FINAIS E TRANSITÓRIAS </a:t>
            </a:r>
            <a:r>
              <a:rPr lang="pt-BR" dirty="0"/>
              <a:t/>
            </a:r>
            <a:br>
              <a:rPr lang="pt-BR" dirty="0"/>
            </a:br>
            <a:endParaRPr lang="pt-BR" dirty="0"/>
          </a:p>
        </p:txBody>
      </p:sp>
      <p:sp>
        <p:nvSpPr>
          <p:cNvPr id="3" name="Espaço Reservado para Conteúdo 2"/>
          <p:cNvSpPr>
            <a:spLocks noGrp="1"/>
          </p:cNvSpPr>
          <p:nvPr>
            <p:ph sz="quarter" idx="1"/>
          </p:nvPr>
        </p:nvSpPr>
        <p:spPr/>
        <p:txBody>
          <a:bodyPr>
            <a:normAutofit fontScale="92500" lnSpcReduction="20000"/>
          </a:bodyPr>
          <a:lstStyle/>
          <a:p>
            <a:pPr lvl="0"/>
            <a:r>
              <a:rPr lang="pt-BR" sz="2400" b="0" dirty="0">
                <a:latin typeface="Bookman Old Style" pitchFamily="18" charset="0"/>
              </a:rPr>
              <a:t>Art. 23.  A Administração poderá utilizar recursos de tecnologia da informação na operacionalização do disposto neste Decreto e automatizar procedimentos de controle e atribuições dos OG  e OP. </a:t>
            </a:r>
          </a:p>
          <a:p>
            <a:pPr marL="0" indent="0">
              <a:buNone/>
            </a:pPr>
            <a:endParaRPr lang="pt-BR" sz="2400" b="0" dirty="0">
              <a:latin typeface="Bookman Old Style" pitchFamily="18" charset="0"/>
            </a:endParaRPr>
          </a:p>
          <a:p>
            <a:pPr lvl="0"/>
            <a:r>
              <a:rPr lang="pt-BR" sz="2400" b="0" dirty="0">
                <a:latin typeface="Bookman Old Style" pitchFamily="18" charset="0"/>
              </a:rPr>
              <a:t>Art. 24.  As Atas de RP vigentes, decorrentes de certames realizados sob a vigência do </a:t>
            </a:r>
            <a:r>
              <a:rPr lang="pt-BR" sz="2400" b="0" u="sng" dirty="0">
                <a:latin typeface="Bookman Old Style" pitchFamily="18" charset="0"/>
                <a:hlinkClick r:id="rId2"/>
              </a:rPr>
              <a:t>Decreto nº 3.931, de 19 de setembro de 2001</a:t>
            </a:r>
            <a:r>
              <a:rPr lang="pt-BR" sz="2400" b="0" dirty="0">
                <a:latin typeface="Bookman Old Style" pitchFamily="18" charset="0"/>
              </a:rPr>
              <a:t>, poderão ser utilizadas pelos órgãos gerenciadores e participantes, até o término de sua vigência. </a:t>
            </a:r>
          </a:p>
          <a:p>
            <a:endParaRPr lang="pt-BR" dirty="0"/>
          </a:p>
        </p:txBody>
      </p:sp>
    </p:spTree>
    <p:extLst>
      <p:ext uri="{BB962C8B-B14F-4D97-AF65-F5344CB8AC3E}">
        <p14:creationId xmlns:p14="http://schemas.microsoft.com/office/powerpoint/2010/main" val="361464603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normAutofit lnSpcReduction="10000"/>
          </a:bodyPr>
          <a:lstStyle/>
          <a:p>
            <a:pPr lvl="0"/>
            <a:r>
              <a:rPr lang="pt-BR" sz="2400" b="0" dirty="0">
                <a:latin typeface="Bookman Old Style" pitchFamily="18" charset="0"/>
              </a:rPr>
              <a:t>Art. 25.  Até a completa adequação do Portal de Compras do Governo federal para atendimento ao disposto no § 1º do art. 5º, o OG deverá:</a:t>
            </a:r>
          </a:p>
          <a:p>
            <a:r>
              <a:rPr lang="pt-BR" sz="2400" b="0" dirty="0">
                <a:latin typeface="Bookman Old Style" pitchFamily="18" charset="0"/>
              </a:rPr>
              <a:t>I - providenciar a assinatura da Ata RP e o encaminhamento de sua cópia aos OP; e</a:t>
            </a:r>
          </a:p>
          <a:p>
            <a:r>
              <a:rPr lang="pt-BR" sz="2400" b="0" dirty="0">
                <a:latin typeface="Bookman Old Style" pitchFamily="18" charset="0"/>
              </a:rPr>
              <a:t>II - providenciar a indicação dos fornecedores para atendimento às demandas, observada a ordem de classificação e os quantitativos de contratação definidos pelos OP. </a:t>
            </a:r>
          </a:p>
          <a:p>
            <a:endParaRPr lang="pt-BR" dirty="0"/>
          </a:p>
        </p:txBody>
      </p:sp>
    </p:spTree>
    <p:extLst>
      <p:ext uri="{BB962C8B-B14F-4D97-AF65-F5344CB8AC3E}">
        <p14:creationId xmlns:p14="http://schemas.microsoft.com/office/powerpoint/2010/main" val="2809486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lstStyle/>
          <a:p>
            <a:pPr lvl="0"/>
            <a:r>
              <a:rPr lang="pt-BR" sz="2400" b="0" dirty="0">
                <a:latin typeface="Bookman Old Style" pitchFamily="18" charset="0"/>
              </a:rPr>
              <a:t>Art. 26.  Até a completa adequação do Portal de Compras do Governo federal para atendimento ao disposto nos incisos I e II do caput do art. 11 e no inciso II do § 2º do art. 11, a Ata registrará os licitantes vencedores, quantitativos e respectivos preços. </a:t>
            </a:r>
          </a:p>
          <a:p>
            <a:pPr lvl="0"/>
            <a:r>
              <a:rPr lang="pt-BR" sz="2400" b="0" dirty="0">
                <a:latin typeface="Bookman Old Style" pitchFamily="18" charset="0"/>
              </a:rPr>
              <a:t>Art. 27.  O Ministério do Planejamento, Orçamento e Gestão poderá editar normas complementares a este Decreto. </a:t>
            </a:r>
          </a:p>
          <a:p>
            <a:endParaRPr lang="pt-BR" dirty="0"/>
          </a:p>
        </p:txBody>
      </p:sp>
    </p:spTree>
    <p:extLst>
      <p:ext uri="{BB962C8B-B14F-4D97-AF65-F5344CB8AC3E}">
        <p14:creationId xmlns:p14="http://schemas.microsoft.com/office/powerpoint/2010/main" val="4369338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lstStyle/>
          <a:p>
            <a:pPr lvl="0"/>
            <a:r>
              <a:rPr lang="pt-BR" sz="2400" b="0" dirty="0">
                <a:latin typeface="Bookman Old Style" pitchFamily="18" charset="0"/>
              </a:rPr>
              <a:t>Art. 28.  Este Decreto entra em vigor trinta dias após a data de sua publicação. </a:t>
            </a:r>
          </a:p>
          <a:p>
            <a:pPr lvl="0"/>
            <a:r>
              <a:rPr lang="pt-BR" sz="2400" b="0" dirty="0">
                <a:latin typeface="Bookman Old Style" pitchFamily="18" charset="0"/>
              </a:rPr>
              <a:t>Art. 29.  Ficam revogados:</a:t>
            </a:r>
          </a:p>
          <a:p>
            <a:r>
              <a:rPr lang="pt-BR" sz="2400" b="0" dirty="0">
                <a:latin typeface="Bookman Old Style" pitchFamily="18" charset="0"/>
              </a:rPr>
              <a:t>I - o </a:t>
            </a:r>
            <a:r>
              <a:rPr lang="pt-BR" sz="2400" b="0" u="sng" dirty="0">
                <a:latin typeface="Bookman Old Style" pitchFamily="18" charset="0"/>
                <a:hlinkClick r:id="rId2"/>
              </a:rPr>
              <a:t>Decreto nº 3.931, de 19 de setembro de 2001</a:t>
            </a:r>
            <a:r>
              <a:rPr lang="pt-BR" sz="2400" b="0" dirty="0">
                <a:latin typeface="Bookman Old Style" pitchFamily="18" charset="0"/>
              </a:rPr>
              <a:t>; e</a:t>
            </a:r>
          </a:p>
          <a:p>
            <a:r>
              <a:rPr lang="pt-BR" sz="2400" b="0" dirty="0">
                <a:latin typeface="Bookman Old Style" pitchFamily="18" charset="0"/>
              </a:rPr>
              <a:t>II - o </a:t>
            </a:r>
            <a:r>
              <a:rPr lang="pt-BR" sz="2400" b="0" u="sng" dirty="0">
                <a:latin typeface="Bookman Old Style" pitchFamily="18" charset="0"/>
                <a:hlinkClick r:id="rId3"/>
              </a:rPr>
              <a:t>Decreto nº 4.342, de 23 de agosto de 2002</a:t>
            </a:r>
            <a:r>
              <a:rPr lang="pt-BR" sz="2400" b="0" dirty="0">
                <a:latin typeface="Bookman Old Style" pitchFamily="18" charset="0"/>
              </a:rPr>
              <a:t>. </a:t>
            </a:r>
          </a:p>
          <a:p>
            <a:r>
              <a:rPr lang="pt-BR" sz="2400" b="0" dirty="0">
                <a:latin typeface="Bookman Old Style" pitchFamily="18" charset="0"/>
              </a:rPr>
              <a:t>Brasília, 23/01/13  </a:t>
            </a:r>
          </a:p>
          <a:p>
            <a:endParaRPr lang="pt-BR" dirty="0"/>
          </a:p>
        </p:txBody>
      </p:sp>
    </p:spTree>
    <p:extLst>
      <p:ext uri="{BB962C8B-B14F-4D97-AF65-F5344CB8AC3E}">
        <p14:creationId xmlns:p14="http://schemas.microsoft.com/office/powerpoint/2010/main" val="296198644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9592" y="188640"/>
            <a:ext cx="7467600" cy="1359024"/>
          </a:xfrm>
        </p:spPr>
        <p:txBody>
          <a:bodyPr>
            <a:normAutofit fontScale="90000"/>
          </a:bodyPr>
          <a:lstStyle/>
          <a:p>
            <a:r>
              <a:rPr lang="pt-BR" u="sng" dirty="0" smtClean="0"/>
              <a:t/>
            </a:r>
            <a:br>
              <a:rPr lang="pt-BR" u="sng" dirty="0" smtClean="0"/>
            </a:br>
            <a:r>
              <a:rPr lang="pt-BR" u="sng" dirty="0" smtClean="0"/>
              <a:t>DISPENSA </a:t>
            </a:r>
            <a:r>
              <a:rPr lang="pt-BR" u="sng" dirty="0"/>
              <a:t>DE </a:t>
            </a:r>
            <a:r>
              <a:rPr lang="pt-BR" u="sng" dirty="0" smtClean="0"/>
              <a:t>LICITAÇÃO - </a:t>
            </a:r>
            <a:r>
              <a:rPr lang="pt-BR" dirty="0" smtClean="0"/>
              <a:t>Alguns </a:t>
            </a:r>
            <a:r>
              <a:rPr lang="pt-BR" dirty="0"/>
              <a:t>incisos do Art. 24</a:t>
            </a:r>
            <a:br>
              <a:rPr lang="pt-BR" dirty="0"/>
            </a:br>
            <a:endParaRPr lang="pt-BR" dirty="0"/>
          </a:p>
        </p:txBody>
      </p:sp>
      <p:sp>
        <p:nvSpPr>
          <p:cNvPr id="3" name="Espaço Reservado para Conteúdo 2"/>
          <p:cNvSpPr>
            <a:spLocks noGrp="1"/>
          </p:cNvSpPr>
          <p:nvPr>
            <p:ph sz="quarter" idx="1"/>
          </p:nvPr>
        </p:nvSpPr>
        <p:spPr/>
        <p:txBody>
          <a:bodyPr>
            <a:normAutofit fontScale="92500"/>
          </a:bodyPr>
          <a:lstStyle/>
          <a:p>
            <a:pPr lvl="0"/>
            <a:endParaRPr lang="pt-BR" dirty="0" smtClean="0"/>
          </a:p>
          <a:p>
            <a:pPr lvl="0"/>
            <a:r>
              <a:rPr lang="pt-BR" dirty="0"/>
              <a:t> </a:t>
            </a:r>
            <a:r>
              <a:rPr lang="pt-BR" sz="2400" b="0" dirty="0">
                <a:latin typeface="Bookman Old Style" pitchFamily="18" charset="0"/>
              </a:rPr>
              <a:t>I - para obras e serviços de engenharia de valor até 10% (dez por cento) do limite previsto na alínea "a", do inciso I do artigo anterior (limite de Convite para obras), desde que não se refiram a parcelas de uma mesma obra ou serviço ou ainda para obras e serviços da mesma natureza e no mesmo local que possam ser realizadas conjunta e concomitantemente;  (até R$ </a:t>
            </a:r>
            <a:r>
              <a:rPr lang="pt-BR" sz="2400" b="0" dirty="0" smtClean="0">
                <a:latin typeface="Bookman Old Style" pitchFamily="18" charset="0"/>
              </a:rPr>
              <a:t>33.000,00 </a:t>
            </a:r>
            <a:r>
              <a:rPr lang="pt-BR" sz="2400" b="0" dirty="0">
                <a:latin typeface="Bookman Old Style" pitchFamily="18" charset="0"/>
              </a:rPr>
              <a:t>por ano);</a:t>
            </a:r>
          </a:p>
          <a:p>
            <a:endParaRPr lang="pt-BR" dirty="0"/>
          </a:p>
        </p:txBody>
      </p:sp>
    </p:spTree>
    <p:extLst>
      <p:ext uri="{BB962C8B-B14F-4D97-AF65-F5344CB8AC3E}">
        <p14:creationId xmlns:p14="http://schemas.microsoft.com/office/powerpoint/2010/main" val="48077558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pPr algn="just">
              <a:buFont typeface="Wingdings"/>
              <a:buChar char="Ø"/>
            </a:pPr>
            <a:r>
              <a:rPr lang="pt-BR" sz="2400" b="0" dirty="0" smtClean="0">
                <a:latin typeface="Bookman Old Style" pitchFamily="18" charset="0"/>
              </a:rPr>
              <a:t>O </a:t>
            </a:r>
            <a:r>
              <a:rPr lang="pt-BR" sz="2400" b="0" dirty="0">
                <a:latin typeface="Bookman Old Style" pitchFamily="18" charset="0"/>
              </a:rPr>
              <a:t>ato convocatório (edital ou convite) tem por finalidade fixar as condições necessárias à participação dos licitantes, ao </a:t>
            </a:r>
            <a:r>
              <a:rPr lang="pt-BR" sz="2400" b="0" dirty="0" smtClean="0">
                <a:latin typeface="Bookman Old Style" pitchFamily="18" charset="0"/>
              </a:rPr>
              <a:t>desenvolvimento </a:t>
            </a:r>
            <a:r>
              <a:rPr lang="pt-BR" sz="2400" b="0" dirty="0">
                <a:latin typeface="Bookman Old Style" pitchFamily="18" charset="0"/>
              </a:rPr>
              <a:t>da licitação e à futura contratação, além de estabelecer um elo entre a Administração e os licitantes. Deve ser claro, preciso e fácil de ser consultado</a:t>
            </a:r>
            <a:r>
              <a:rPr lang="pt-BR" sz="2400" b="0" dirty="0" smtClean="0">
                <a:latin typeface="Bookman Old Style" pitchFamily="18" charset="0"/>
              </a:rPr>
              <a:t>.</a:t>
            </a:r>
          </a:p>
          <a:p>
            <a:pPr marL="0" indent="0"/>
            <a:endParaRPr lang="pt-BR" sz="2400" b="0" dirty="0">
              <a:latin typeface="Bookman Old Style" pitchFamily="18" charset="0"/>
            </a:endParaRPr>
          </a:p>
        </p:txBody>
      </p:sp>
    </p:spTree>
    <p:extLst>
      <p:ext uri="{BB962C8B-B14F-4D97-AF65-F5344CB8AC3E}">
        <p14:creationId xmlns:p14="http://schemas.microsoft.com/office/powerpoint/2010/main" val="136147156"/>
      </p:ext>
    </p:extLst>
  </p:cSld>
  <p:clrMapOvr>
    <a:masterClrMapping/>
  </p:clrMapOvr>
  <p:transition spd="slow">
    <p:wipe/>
  </p:transition>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normAutofit lnSpcReduction="10000"/>
          </a:bodyPr>
          <a:lstStyle/>
          <a:p>
            <a:pPr lvl="0"/>
            <a:endParaRPr lang="pt-BR" dirty="0" smtClean="0"/>
          </a:p>
          <a:p>
            <a:pPr lvl="0"/>
            <a:r>
              <a:rPr lang="pt-BR" sz="2400" b="0" dirty="0" smtClean="0">
                <a:latin typeface="Bookman Old Style" pitchFamily="18" charset="0"/>
              </a:rPr>
              <a:t>II</a:t>
            </a:r>
            <a:r>
              <a:rPr lang="pt-BR" sz="2400" b="0" dirty="0">
                <a:latin typeface="Bookman Old Style" pitchFamily="18" charset="0"/>
              </a:rPr>
              <a:t> - para outros serviços e compras de valor até 10% (dez por cento) do limite previsto na alínea "a", do inciso II do artigo anterior (limite de Convite para outras coisas) e para alienações, nos casos previstos nesta Lei, desde que não se refiram a parcelas de um mesmo serviço, compra ou alienação de maior vulto que possa ser realizada de uma só vez;  (até R$ </a:t>
            </a:r>
            <a:r>
              <a:rPr lang="pt-BR" sz="2400" b="0" dirty="0" smtClean="0">
                <a:latin typeface="Bookman Old Style" pitchFamily="18" charset="0"/>
              </a:rPr>
              <a:t>17.600,00 </a:t>
            </a:r>
            <a:r>
              <a:rPr lang="pt-BR" sz="2400" b="0" dirty="0">
                <a:latin typeface="Bookman Old Style" pitchFamily="18" charset="0"/>
              </a:rPr>
              <a:t>por ano);</a:t>
            </a:r>
          </a:p>
          <a:p>
            <a:endParaRPr lang="pt-BR" dirty="0"/>
          </a:p>
        </p:txBody>
      </p:sp>
    </p:spTree>
    <p:extLst>
      <p:ext uri="{BB962C8B-B14F-4D97-AF65-F5344CB8AC3E}">
        <p14:creationId xmlns:p14="http://schemas.microsoft.com/office/powerpoint/2010/main" val="15858253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normAutofit fontScale="92500" lnSpcReduction="20000"/>
          </a:bodyPr>
          <a:lstStyle/>
          <a:p>
            <a:pPr lvl="0"/>
            <a:r>
              <a:rPr lang="pt-BR" sz="2400" b="0" dirty="0">
                <a:latin typeface="Bookman Old Style" pitchFamily="18" charset="0"/>
              </a:rPr>
              <a:t>IV - nos casos de emergência ou de calamidade pública, quando caracterizada urgência de atendimento de situação que possa ocasionar prejuízo ou comprometer a segurança de pessoas, obras, serviços, equipamentos e outros bens, públicos ou particulares, e somente para os bens necessários ao atendimento da situação emergencial ou calamitosa e para as parcelas de obras e serviços que possam ser concluídas no </a:t>
            </a:r>
            <a:r>
              <a:rPr lang="pt-BR" sz="2400" b="0" u="sng" dirty="0">
                <a:latin typeface="Bookman Old Style" pitchFamily="18" charset="0"/>
              </a:rPr>
              <a:t>prazo máximo de 180 (cento e oitenta) dias</a:t>
            </a:r>
            <a:r>
              <a:rPr lang="pt-BR" sz="2400" b="0" dirty="0">
                <a:latin typeface="Bookman Old Style" pitchFamily="18" charset="0"/>
              </a:rPr>
              <a:t> consecutivos e ininterruptos, contados da ocorrência da emergência ou calamidade, vedada a prorrogação dos respectivos contratos;</a:t>
            </a:r>
          </a:p>
          <a:p>
            <a:endParaRPr lang="pt-BR" dirty="0"/>
          </a:p>
        </p:txBody>
      </p:sp>
    </p:spTree>
    <p:extLst>
      <p:ext uri="{BB962C8B-B14F-4D97-AF65-F5344CB8AC3E}">
        <p14:creationId xmlns:p14="http://schemas.microsoft.com/office/powerpoint/2010/main" val="15342593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Licitação deserta</a:t>
            </a:r>
            <a:endParaRPr lang="pt-BR" dirty="0"/>
          </a:p>
        </p:txBody>
      </p:sp>
      <p:sp>
        <p:nvSpPr>
          <p:cNvPr id="3" name="Espaço Reservado para Conteúdo 2"/>
          <p:cNvSpPr>
            <a:spLocks noGrp="1"/>
          </p:cNvSpPr>
          <p:nvPr>
            <p:ph sz="quarter" idx="1"/>
          </p:nvPr>
        </p:nvSpPr>
        <p:spPr/>
        <p:txBody>
          <a:bodyPr/>
          <a:lstStyle/>
          <a:p>
            <a:pPr lvl="0"/>
            <a:endParaRPr lang="pt-BR" dirty="0" smtClean="0"/>
          </a:p>
          <a:p>
            <a:pPr lvl="0"/>
            <a:r>
              <a:rPr lang="pt-BR" sz="2400" b="0" dirty="0" smtClean="0">
                <a:latin typeface="Bookman Old Style" pitchFamily="18" charset="0"/>
              </a:rPr>
              <a:t>V</a:t>
            </a:r>
            <a:r>
              <a:rPr lang="pt-BR" sz="2400" b="0" dirty="0">
                <a:latin typeface="Bookman Old Style" pitchFamily="18" charset="0"/>
              </a:rPr>
              <a:t> - quando não acudirem interessados à licitação anterior e esta, justificadamente, não puder ser repetida sem prejuízo para a Administração, mantidas, neste caso, todas as condições preestabelecidas; (licitação deserta);</a:t>
            </a:r>
          </a:p>
          <a:p>
            <a:endParaRPr lang="pt-BR" dirty="0"/>
          </a:p>
        </p:txBody>
      </p:sp>
    </p:spTree>
    <p:extLst>
      <p:ext uri="{BB962C8B-B14F-4D97-AF65-F5344CB8AC3E}">
        <p14:creationId xmlns:p14="http://schemas.microsoft.com/office/powerpoint/2010/main" val="34531751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noAutofit/>
          </a:bodyPr>
          <a:lstStyle/>
          <a:p>
            <a:r>
              <a:rPr lang="pt-BR" sz="2400" b="0" dirty="0">
                <a:latin typeface="Bookman Old Style" pitchFamily="18" charset="0"/>
              </a:rPr>
              <a:t>VII - quando as propostas apresentadas consignarem preços manifestamente superiores aos praticados no mercado nacional, ou forem incompatíveis com os fixados pelos órgãos oficiais competentes, casos em que, observado o parágrafo </a:t>
            </a:r>
            <a:r>
              <a:rPr lang="pt-BR" sz="2400" b="0" dirty="0" smtClean="0">
                <a:latin typeface="Bookman Old Style" pitchFamily="18" charset="0"/>
              </a:rPr>
              <a:t>3º </a:t>
            </a:r>
            <a:r>
              <a:rPr lang="pt-BR" sz="2400" b="0" dirty="0">
                <a:latin typeface="Bookman Old Style" pitchFamily="18" charset="0"/>
              </a:rPr>
              <a:t>do art. 48 desta Lei e, persistindo a situação, será admitida a adjudicação direta dos bens ou serviços, por valor não superior ao constante do registro de preços, ou dos serviços; </a:t>
            </a:r>
          </a:p>
        </p:txBody>
      </p:sp>
    </p:spTree>
    <p:extLst>
      <p:ext uri="{BB962C8B-B14F-4D97-AF65-F5344CB8AC3E}">
        <p14:creationId xmlns:p14="http://schemas.microsoft.com/office/powerpoint/2010/main" val="362121389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normAutofit/>
          </a:bodyPr>
          <a:lstStyle/>
          <a:p>
            <a:pPr lvl="0"/>
            <a:endParaRPr lang="pt-BR" sz="2800" dirty="0" smtClean="0"/>
          </a:p>
          <a:p>
            <a:pPr lvl="0"/>
            <a:r>
              <a:rPr lang="pt-BR" sz="2600" b="0" dirty="0" smtClean="0">
                <a:latin typeface="Bookman Old Style" pitchFamily="18" charset="0"/>
              </a:rPr>
              <a:t>X</a:t>
            </a:r>
            <a:r>
              <a:rPr lang="pt-BR" sz="2600" b="0" dirty="0">
                <a:latin typeface="Bookman Old Style" pitchFamily="18" charset="0"/>
              </a:rPr>
              <a:t> - para a compra ou locação de imóvel destinado ao atendimento das finalidades precípuas da administração, cujas necessidades de instalação e localização condicionem a sua escolha, desde que o preço seja compatível com o valor de mercado, segundo avaliação prévia; </a:t>
            </a:r>
          </a:p>
          <a:p>
            <a:endParaRPr lang="pt-BR" dirty="0"/>
          </a:p>
        </p:txBody>
      </p:sp>
    </p:spTree>
    <p:extLst>
      <p:ext uri="{BB962C8B-B14F-4D97-AF65-F5344CB8AC3E}">
        <p14:creationId xmlns:p14="http://schemas.microsoft.com/office/powerpoint/2010/main" val="13581296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normAutofit lnSpcReduction="10000"/>
          </a:bodyPr>
          <a:lstStyle/>
          <a:p>
            <a:endParaRPr lang="pt-BR" sz="2800" dirty="0" smtClean="0"/>
          </a:p>
          <a:p>
            <a:pPr lvl="0"/>
            <a:r>
              <a:rPr lang="pt-BR" sz="2600" b="0" dirty="0">
                <a:latin typeface="Bookman Old Style" pitchFamily="18" charset="0"/>
              </a:rPr>
              <a:t>XI - na contratação de remanescente de obra, serviço ou fornecimento, em </a:t>
            </a:r>
            <a:r>
              <a:rPr lang="pt-BR" sz="2600" b="0" dirty="0" smtClean="0">
                <a:latin typeface="Bookman Old Style" pitchFamily="18" charset="0"/>
              </a:rPr>
              <a:t>consequência </a:t>
            </a:r>
            <a:r>
              <a:rPr lang="pt-BR" sz="2600" b="0" dirty="0">
                <a:latin typeface="Bookman Old Style" pitchFamily="18" charset="0"/>
              </a:rPr>
              <a:t>de rescisão contratual, desde que atendida a ordem de classificação da licitação anterior e aceitas as mesmas condições oferecidas pelo licitante vencedor, inclusive quanto ao preço, devidamente corrigido;</a:t>
            </a:r>
          </a:p>
          <a:p>
            <a:endParaRPr lang="pt-BR" sz="2800" dirty="0"/>
          </a:p>
        </p:txBody>
      </p:sp>
    </p:spTree>
    <p:extLst>
      <p:ext uri="{BB962C8B-B14F-4D97-AF65-F5344CB8AC3E}">
        <p14:creationId xmlns:p14="http://schemas.microsoft.com/office/powerpoint/2010/main" val="224849612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normAutofit lnSpcReduction="10000"/>
          </a:bodyPr>
          <a:lstStyle/>
          <a:p>
            <a:endParaRPr lang="pt-BR" sz="2800" dirty="0" smtClean="0"/>
          </a:p>
          <a:p>
            <a:pPr lvl="0"/>
            <a:r>
              <a:rPr lang="pt-BR" sz="2600" b="0" dirty="0">
                <a:latin typeface="Bookman Old Style" pitchFamily="18" charset="0"/>
              </a:rPr>
              <a:t>XVII - para a aquisição de componentes ou peças de origem nacional ou estrangeira, necessários à manutenção de equipamentos </a:t>
            </a:r>
            <a:r>
              <a:rPr lang="pt-BR" sz="2600" b="0" u="sng" dirty="0">
                <a:latin typeface="Bookman Old Style" pitchFamily="18" charset="0"/>
              </a:rPr>
              <a:t>durante o período de garantia técnica</a:t>
            </a:r>
            <a:r>
              <a:rPr lang="pt-BR" sz="2600" b="0" dirty="0">
                <a:latin typeface="Bookman Old Style" pitchFamily="18" charset="0"/>
              </a:rPr>
              <a:t>, junto ao fornecedor original desses equipamentos, quando tal condição de exclusividade for indispensável para a vigência da garantia;</a:t>
            </a:r>
          </a:p>
          <a:p>
            <a:endParaRPr lang="pt-BR" sz="2800" dirty="0"/>
          </a:p>
        </p:txBody>
      </p:sp>
    </p:spTree>
    <p:extLst>
      <p:ext uri="{BB962C8B-B14F-4D97-AF65-F5344CB8AC3E}">
        <p14:creationId xmlns:p14="http://schemas.microsoft.com/office/powerpoint/2010/main" val="5288382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normAutofit/>
          </a:bodyPr>
          <a:lstStyle/>
          <a:p>
            <a:endParaRPr lang="pt-BR" sz="2800" dirty="0" smtClean="0"/>
          </a:p>
          <a:p>
            <a:pPr lvl="0"/>
            <a:r>
              <a:rPr lang="pt-BR" sz="2400" b="0" dirty="0">
                <a:latin typeface="Bookman Old Style" pitchFamily="18" charset="0"/>
              </a:rPr>
              <a:t>XXII - na contratação de fornecimento ou suprimento de </a:t>
            </a:r>
            <a:r>
              <a:rPr lang="pt-BR" sz="2400" b="0" u="sng" dirty="0">
                <a:latin typeface="Bookman Old Style" pitchFamily="18" charset="0"/>
              </a:rPr>
              <a:t>energia elétrica e gás natural com concessionário</a:t>
            </a:r>
            <a:r>
              <a:rPr lang="pt-BR" sz="2400" b="0" dirty="0">
                <a:latin typeface="Bookman Old Style" pitchFamily="18" charset="0"/>
              </a:rPr>
              <a:t>, permissionário ou autorizado, segundo as normas da legislação específica;</a:t>
            </a:r>
          </a:p>
          <a:p>
            <a:endParaRPr lang="pt-BR" sz="2800" dirty="0"/>
          </a:p>
        </p:txBody>
      </p:sp>
    </p:spTree>
    <p:extLst>
      <p:ext uri="{BB962C8B-B14F-4D97-AF65-F5344CB8AC3E}">
        <p14:creationId xmlns:p14="http://schemas.microsoft.com/office/powerpoint/2010/main" val="254958470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noAutofit/>
          </a:bodyPr>
          <a:lstStyle/>
          <a:p>
            <a:pPr lvl="0"/>
            <a:r>
              <a:rPr lang="pt-BR" sz="2000" b="0" dirty="0">
                <a:latin typeface="Bookman Old Style" pitchFamily="18" charset="0"/>
              </a:rPr>
              <a:t>XXVII - na contratação da coleta, processamento e comercialização </a:t>
            </a:r>
            <a:r>
              <a:rPr lang="pt-BR" sz="2000" b="0" u="sng" dirty="0">
                <a:latin typeface="Bookman Old Style" pitchFamily="18" charset="0"/>
              </a:rPr>
              <a:t>de resíduos sólidos urbanos recicláveis ou reutilizáveis, </a:t>
            </a:r>
            <a:r>
              <a:rPr lang="pt-BR" sz="2000" b="0" dirty="0">
                <a:latin typeface="Bookman Old Style" pitchFamily="18" charset="0"/>
              </a:rPr>
              <a:t>em áreas com sistema de coleta seletiva de lixo, efetuados por associações ou cooperativas formadas exclusivamente por pessoas físicas de baixa renda reconhecidas pelo poder público como catadores de materiais recicláveis, com o uso de equipamentos compatíveis com as normas técnicas, ambientais e de saúde pública; § 1</a:t>
            </a:r>
            <a:r>
              <a:rPr lang="pt-BR" sz="2000" b="0" u="sng" baseline="30000" dirty="0">
                <a:latin typeface="Bookman Old Style" pitchFamily="18" charset="0"/>
              </a:rPr>
              <a:t>o</a:t>
            </a:r>
            <a:r>
              <a:rPr lang="pt-BR" sz="2000" b="0" dirty="0">
                <a:latin typeface="Bookman Old Style" pitchFamily="18" charset="0"/>
              </a:rPr>
              <a:t>  Os percentuais referidos nos incisos I e II do caput deste artigo serão 20% (vinte por cento) para compras, obras e serviços contratados por consórcios públicos, sociedade de economia mista, empresa pública e por autarquia ou fundação qualificadas, na forma da lei, como Agências Executivas.</a:t>
            </a:r>
          </a:p>
          <a:p>
            <a:endParaRPr lang="pt-BR" sz="2000" b="0" dirty="0">
              <a:latin typeface="Bookman Old Style" pitchFamily="18" charset="0"/>
            </a:endParaRPr>
          </a:p>
        </p:txBody>
      </p:sp>
    </p:spTree>
    <p:extLst>
      <p:ext uri="{BB962C8B-B14F-4D97-AF65-F5344CB8AC3E}">
        <p14:creationId xmlns:p14="http://schemas.microsoft.com/office/powerpoint/2010/main" val="10036457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u="sng" dirty="0"/>
              <a:t>INEXIGIBILIDADE DE LICITAÇÃO	</a:t>
            </a:r>
            <a:r>
              <a:rPr lang="pt-BR" dirty="0"/>
              <a:t/>
            </a:r>
            <a:br>
              <a:rPr lang="pt-BR" dirty="0"/>
            </a:br>
            <a:endParaRPr lang="pt-BR" dirty="0"/>
          </a:p>
        </p:txBody>
      </p:sp>
      <p:sp>
        <p:nvSpPr>
          <p:cNvPr id="3" name="Espaço Reservado para Conteúdo 2"/>
          <p:cNvSpPr>
            <a:spLocks noGrp="1"/>
          </p:cNvSpPr>
          <p:nvPr>
            <p:ph sz="quarter" idx="1"/>
          </p:nvPr>
        </p:nvSpPr>
        <p:spPr/>
        <p:txBody>
          <a:bodyPr>
            <a:normAutofit fontScale="92500"/>
          </a:bodyPr>
          <a:lstStyle/>
          <a:p>
            <a:pPr lvl="0"/>
            <a:r>
              <a:rPr lang="pt-BR" sz="2400" b="0" dirty="0">
                <a:latin typeface="Bookman Old Style" pitchFamily="18" charset="0"/>
              </a:rPr>
              <a:t>I - para aquisição de materiais, equipamentos, ou gêneros que só possam ser fornecidos por produtor, empresa ou representante comercial exclusivo, vedada a preferência de marca, devendo a comprovação de exclusividade ser feita através de atestado fornecido pelo órgão de registro do comércio do local em que se realizaria a licitação ou a obra ou o serviço, pelo Sindicato, Federação ou Confederação Patronal, ou, ainda, pelas entidades equivalentes;</a:t>
            </a:r>
          </a:p>
          <a:p>
            <a:endParaRPr lang="pt-BR" dirty="0"/>
          </a:p>
        </p:txBody>
      </p:sp>
    </p:spTree>
    <p:extLst>
      <p:ext uri="{BB962C8B-B14F-4D97-AF65-F5344CB8AC3E}">
        <p14:creationId xmlns:p14="http://schemas.microsoft.com/office/powerpoint/2010/main" val="227118783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Lei nº 8.666/93 – edital de licitação</a:t>
            </a:r>
            <a:endParaRPr lang="pt-BR" dirty="0"/>
          </a:p>
        </p:txBody>
      </p:sp>
      <p:sp>
        <p:nvSpPr>
          <p:cNvPr id="3" name="Espaço Reservado para Conteúdo 2"/>
          <p:cNvSpPr>
            <a:spLocks noGrp="1"/>
          </p:cNvSpPr>
          <p:nvPr>
            <p:ph idx="1"/>
          </p:nvPr>
        </p:nvSpPr>
        <p:spPr/>
        <p:txBody>
          <a:bodyPr>
            <a:normAutofit fontScale="92500" lnSpcReduction="10000"/>
          </a:bodyPr>
          <a:lstStyle/>
          <a:p>
            <a:pPr>
              <a:buFont typeface="Wingdings"/>
              <a:buChar char="Ø"/>
            </a:pPr>
            <a:r>
              <a:rPr lang="pt-BR" sz="2000" b="0" dirty="0" smtClean="0">
                <a:latin typeface="Bookman Old Style" pitchFamily="18" charset="0"/>
              </a:rPr>
              <a:t>Art</a:t>
            </a:r>
            <a:r>
              <a:rPr lang="pt-BR" sz="2000" b="0" dirty="0">
                <a:latin typeface="Bookman Old Style" pitchFamily="18" charset="0"/>
              </a:rPr>
              <a:t>. 40.  O edital conterá no preâmbulo o número de ordem em série anual, o nome da repartição interessada e de seu setor, a modalidade, o regime de execução e o tipo da licitação, a menção de que será regida por esta Lei, o local, dia e hora para recebimento da documentação e proposta, bem como para início da abertura dos envelopes, e indicará, obrigatoriamente, o seguinte</a:t>
            </a:r>
            <a:r>
              <a:rPr lang="pt-BR" sz="2000" b="0" dirty="0" smtClean="0">
                <a:latin typeface="Bookman Old Style" pitchFamily="18" charset="0"/>
              </a:rPr>
              <a:t>:</a:t>
            </a:r>
          </a:p>
          <a:p>
            <a:pPr>
              <a:buFont typeface="Wingdings"/>
              <a:buChar char="Ø"/>
            </a:pPr>
            <a:r>
              <a:rPr lang="pt-BR" sz="2000" b="0" dirty="0">
                <a:latin typeface="Bookman Old Style" pitchFamily="18" charset="0"/>
              </a:rPr>
              <a:t>I - objeto da licitação, em descrição sucinta e clara</a:t>
            </a:r>
            <a:r>
              <a:rPr lang="pt-BR" sz="2000" b="0" dirty="0" smtClean="0">
                <a:latin typeface="Bookman Old Style" pitchFamily="18" charset="0"/>
              </a:rPr>
              <a:t>;</a:t>
            </a:r>
          </a:p>
          <a:p>
            <a:pPr>
              <a:buFont typeface="Wingdings"/>
              <a:buChar char="Ø"/>
            </a:pPr>
            <a:r>
              <a:rPr lang="pt-BR" sz="2000" b="0" dirty="0">
                <a:latin typeface="Bookman Old Style" pitchFamily="18" charset="0"/>
              </a:rPr>
              <a:t>II - prazo e condições para assinatura do contrato ou retirada dos instrumentos, como previsto no art. 64 desta Lei, para execução do contrato e para entrega do objeto da licitação</a:t>
            </a:r>
            <a:r>
              <a:rPr lang="pt-BR" sz="2000" b="0" dirty="0" smtClean="0">
                <a:latin typeface="Bookman Old Style" pitchFamily="18" charset="0"/>
              </a:rPr>
              <a:t>;</a:t>
            </a:r>
          </a:p>
          <a:p>
            <a:pPr marL="0" indent="0"/>
            <a:endParaRPr lang="pt-BR" dirty="0"/>
          </a:p>
        </p:txBody>
      </p:sp>
    </p:spTree>
    <p:extLst>
      <p:ext uri="{BB962C8B-B14F-4D97-AF65-F5344CB8AC3E}">
        <p14:creationId xmlns:p14="http://schemas.microsoft.com/office/powerpoint/2010/main" val="30396804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normAutofit/>
          </a:bodyPr>
          <a:lstStyle/>
          <a:p>
            <a:endParaRPr lang="pt-BR" sz="2800" dirty="0" smtClean="0"/>
          </a:p>
          <a:p>
            <a:pPr lvl="0"/>
            <a:r>
              <a:rPr lang="pt-BR" sz="2400" b="0" dirty="0">
                <a:latin typeface="Bookman Old Style" pitchFamily="18" charset="0"/>
              </a:rPr>
              <a:t>II - para a contratação de serviços técnicos enumerados no art. 13 desta Lei, de natureza singular, com profissionais ou empresas de notória especialização, vedada a inexigibilidade para serviços de publicidade e divulgação;</a:t>
            </a:r>
          </a:p>
          <a:p>
            <a:endParaRPr lang="pt-BR" sz="2800" dirty="0"/>
          </a:p>
        </p:txBody>
      </p:sp>
    </p:spTree>
    <p:extLst>
      <p:ext uri="{BB962C8B-B14F-4D97-AF65-F5344CB8AC3E}">
        <p14:creationId xmlns:p14="http://schemas.microsoft.com/office/powerpoint/2010/main" val="14365252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normAutofit/>
          </a:bodyPr>
          <a:lstStyle/>
          <a:p>
            <a:endParaRPr lang="pt-BR" sz="2800" dirty="0" smtClean="0"/>
          </a:p>
          <a:p>
            <a:pPr lvl="0"/>
            <a:r>
              <a:rPr lang="pt-BR" sz="2400" b="0" dirty="0">
                <a:latin typeface="Bookman Old Style" pitchFamily="18" charset="0"/>
              </a:rPr>
              <a:t>III - para contratação de profissional de qualquer setor artístico, diretamente ou através de empresário exclusivo, desde que consagrado pela crítica especializada ou pela opinião pública.</a:t>
            </a:r>
          </a:p>
          <a:p>
            <a:endParaRPr lang="pt-BR" sz="2800" dirty="0"/>
          </a:p>
        </p:txBody>
      </p:sp>
    </p:spTree>
    <p:extLst>
      <p:ext uri="{BB962C8B-B14F-4D97-AF65-F5344CB8AC3E}">
        <p14:creationId xmlns:p14="http://schemas.microsoft.com/office/powerpoint/2010/main" val="408177647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normAutofit fontScale="92500" lnSpcReduction="10000"/>
          </a:bodyPr>
          <a:lstStyle/>
          <a:p>
            <a:endParaRPr lang="pt-BR" dirty="0" smtClean="0"/>
          </a:p>
          <a:p>
            <a:r>
              <a:rPr lang="pt-BR" sz="2600" b="0" dirty="0">
                <a:latin typeface="Bookman Old Style" pitchFamily="18" charset="0"/>
              </a:rPr>
              <a:t>§ 1</a:t>
            </a:r>
            <a:r>
              <a:rPr lang="pt-BR" sz="2600" b="0" u="sng" baseline="30000" dirty="0">
                <a:latin typeface="Bookman Old Style" pitchFamily="18" charset="0"/>
              </a:rPr>
              <a:t>o</a:t>
            </a:r>
            <a:r>
              <a:rPr lang="pt-BR" sz="2600" b="0" dirty="0">
                <a:latin typeface="Bookman Old Style" pitchFamily="18" charset="0"/>
              </a:rPr>
              <a:t>  Considera-se de notória especialização o profissional ou empresa cujo conceito no campo de sua especialidade, decorrente de desempenho anterior, estudos, experiências, publicações, organização, aparelhamento, equipe técnica, ou de outros requisitos relacionados com suas atividades, permita inferir que o seu trabalho é essencial e indiscutivelmente </a:t>
            </a:r>
          </a:p>
        </p:txBody>
      </p:sp>
    </p:spTree>
    <p:extLst>
      <p:ext uri="{BB962C8B-B14F-4D97-AF65-F5344CB8AC3E}">
        <p14:creationId xmlns:p14="http://schemas.microsoft.com/office/powerpoint/2010/main" val="164880637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t>Vejamos o que diz o art. 26 da Lei 8.666/93</a:t>
            </a:r>
            <a:br>
              <a:rPr lang="pt-BR" dirty="0"/>
            </a:br>
            <a:endParaRPr lang="pt-BR" dirty="0"/>
          </a:p>
        </p:txBody>
      </p:sp>
      <p:sp>
        <p:nvSpPr>
          <p:cNvPr id="3" name="Espaço Reservado para Conteúdo 2"/>
          <p:cNvSpPr>
            <a:spLocks noGrp="1"/>
          </p:cNvSpPr>
          <p:nvPr>
            <p:ph sz="quarter" idx="1"/>
          </p:nvPr>
        </p:nvSpPr>
        <p:spPr/>
        <p:txBody>
          <a:bodyPr>
            <a:normAutofit fontScale="92500"/>
          </a:bodyPr>
          <a:lstStyle/>
          <a:p>
            <a:r>
              <a:rPr lang="pt-BR" sz="2400" b="0" dirty="0" smtClean="0">
                <a:latin typeface="Bookman Old Style" pitchFamily="18" charset="0"/>
              </a:rPr>
              <a:t>Art</a:t>
            </a:r>
            <a:r>
              <a:rPr lang="pt-BR" sz="2400" b="0" dirty="0">
                <a:latin typeface="Bookman Old Style" pitchFamily="18" charset="0"/>
              </a:rPr>
              <a:t>. 26. As dispensas previstas nos §§ 2</a:t>
            </a:r>
            <a:r>
              <a:rPr lang="pt-BR" sz="2400" b="0" u="sng" baseline="30000" dirty="0">
                <a:latin typeface="Bookman Old Style" pitchFamily="18" charset="0"/>
              </a:rPr>
              <a:t>o</a:t>
            </a:r>
            <a:r>
              <a:rPr lang="pt-BR" sz="2400" b="0" dirty="0">
                <a:latin typeface="Bookman Old Style" pitchFamily="18" charset="0"/>
              </a:rPr>
              <a:t> e 4</a:t>
            </a:r>
            <a:r>
              <a:rPr lang="pt-BR" sz="2400" b="0" u="sng" baseline="30000" dirty="0">
                <a:latin typeface="Bookman Old Style" pitchFamily="18" charset="0"/>
              </a:rPr>
              <a:t>o</a:t>
            </a:r>
            <a:r>
              <a:rPr lang="pt-BR" sz="2400" b="0" dirty="0">
                <a:latin typeface="Bookman Old Style" pitchFamily="18" charset="0"/>
              </a:rPr>
              <a:t> do art. 17 e no inciso III e seguintes do art. 24, as situações de inexigibilidade referidas no art. 25, necessariamente justificadas, e o retardamento previsto no final do parágrafo único do art. 8</a:t>
            </a:r>
            <a:r>
              <a:rPr lang="pt-BR" sz="2400" b="0" u="sng" baseline="30000" dirty="0">
                <a:latin typeface="Bookman Old Style" pitchFamily="18" charset="0"/>
              </a:rPr>
              <a:t>o</a:t>
            </a:r>
            <a:r>
              <a:rPr lang="pt-BR" sz="2400" b="0" dirty="0">
                <a:latin typeface="Bookman Old Style" pitchFamily="18" charset="0"/>
              </a:rPr>
              <a:t> desta Lei deverão ser comunicados, dentro de 3 (três) dias, à autoridade superior, para ratificação e publicação na imprensa oficial, no prazo de 5 (cinco) dias, como condição para a eficácia dos atos. </a:t>
            </a:r>
            <a:r>
              <a:rPr lang="pt-BR" sz="2400" b="0" u="sng" dirty="0">
                <a:latin typeface="Bookman Old Style" pitchFamily="18" charset="0"/>
                <a:hlinkClick r:id="rId2"/>
              </a:rPr>
              <a:t>(Redação dada pela Lei nº 11.107, de 2005)</a:t>
            </a:r>
            <a:endParaRPr lang="pt-BR" sz="2400" b="0" dirty="0">
              <a:latin typeface="Bookman Old Style" pitchFamily="18" charset="0"/>
            </a:endParaRPr>
          </a:p>
          <a:p>
            <a:endParaRPr lang="pt-BR" dirty="0"/>
          </a:p>
        </p:txBody>
      </p:sp>
    </p:spTree>
    <p:extLst>
      <p:ext uri="{BB962C8B-B14F-4D97-AF65-F5344CB8AC3E}">
        <p14:creationId xmlns:p14="http://schemas.microsoft.com/office/powerpoint/2010/main" val="29073017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normAutofit fontScale="92500" lnSpcReduction="20000"/>
          </a:bodyPr>
          <a:lstStyle/>
          <a:p>
            <a:r>
              <a:rPr lang="pt-BR" sz="2400" b="0" dirty="0">
                <a:latin typeface="Bookman Old Style" pitchFamily="18" charset="0"/>
              </a:rPr>
              <a:t>Parágrafo único.  O processo de dispensa, de inexigibilidade ou de retardamento, previsto neste artigo, será instruído, no que couber, com os seguintes elementos:</a:t>
            </a:r>
          </a:p>
          <a:p>
            <a:pPr lvl="0"/>
            <a:r>
              <a:rPr lang="pt-BR" sz="2400" b="0" dirty="0">
                <a:latin typeface="Bookman Old Style" pitchFamily="18" charset="0"/>
              </a:rPr>
              <a:t>I - caracterização da situação emergencial ou calamitosa que justifique a dispensa, quando for o caso;</a:t>
            </a:r>
          </a:p>
          <a:p>
            <a:pPr lvl="0"/>
            <a:r>
              <a:rPr lang="pt-BR" sz="2400" b="0" dirty="0">
                <a:latin typeface="Bookman Old Style" pitchFamily="18" charset="0"/>
              </a:rPr>
              <a:t>II - razão da escolha do fornecedor ou executante;</a:t>
            </a:r>
          </a:p>
          <a:p>
            <a:pPr lvl="0"/>
            <a:r>
              <a:rPr lang="pt-BR" sz="2400" b="0" dirty="0">
                <a:latin typeface="Bookman Old Style" pitchFamily="18" charset="0"/>
              </a:rPr>
              <a:t>III - justificativa do preço.</a:t>
            </a:r>
          </a:p>
          <a:p>
            <a:pPr lvl="0"/>
            <a:r>
              <a:rPr lang="pt-BR" sz="2400" b="0" dirty="0">
                <a:latin typeface="Bookman Old Style" pitchFamily="18" charset="0"/>
              </a:rPr>
              <a:t>IV - documento de aprovação dos projetos de pesquisa aos quais os bens serão alocados.</a:t>
            </a:r>
          </a:p>
          <a:p>
            <a:endParaRPr lang="pt-BR" dirty="0"/>
          </a:p>
        </p:txBody>
      </p:sp>
    </p:spTree>
    <p:extLst>
      <p:ext uri="{BB962C8B-B14F-4D97-AF65-F5344CB8AC3E}">
        <p14:creationId xmlns:p14="http://schemas.microsoft.com/office/powerpoint/2010/main" val="84791609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pPr algn="just">
              <a:buFont typeface="Wingdings"/>
              <a:buChar char="Ø"/>
            </a:pPr>
            <a:r>
              <a:rPr lang="pt-BR" sz="2400" b="0" dirty="0" smtClean="0"/>
              <a:t>Para </a:t>
            </a:r>
            <a:r>
              <a:rPr lang="pt-BR" sz="2400" b="0" dirty="0"/>
              <a:t>Carlos Ari Sundfeld, “</a:t>
            </a:r>
            <a:r>
              <a:rPr lang="pt-BR" sz="2400" b="0" i="1" dirty="0"/>
              <a:t>Licitação é o procedimento administrativo destinado à escolha de pessoa a ser contratada pela Administração ou a ser beneficiada por ato administrativo singular, no qual são assegurados tanto o direito dos interessados à disputa como a seleção do beneficiário mais adequado ao interesse público”.</a:t>
            </a:r>
            <a:r>
              <a:rPr lang="pt-BR" sz="2400" b="0" dirty="0"/>
              <a:t> </a:t>
            </a:r>
            <a:endParaRPr lang="pt-BR" sz="2400" b="0" dirty="0" smtClean="0"/>
          </a:p>
          <a:p>
            <a:pPr marL="0" indent="0"/>
            <a:endParaRPr lang="pt-BR" b="0" dirty="0">
              <a:latin typeface="Bookman Old Style" pitchFamily="18" charset="0"/>
            </a:endParaRPr>
          </a:p>
        </p:txBody>
      </p:sp>
    </p:spTree>
    <p:extLst>
      <p:ext uri="{BB962C8B-B14F-4D97-AF65-F5344CB8AC3E}">
        <p14:creationId xmlns:p14="http://schemas.microsoft.com/office/powerpoint/2010/main" val="20281729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pPr>
              <a:buFont typeface="Wingdings"/>
              <a:buChar char="Ø"/>
            </a:pPr>
            <a:r>
              <a:rPr lang="pt-BR" sz="2400" b="0" dirty="0" smtClean="0">
                <a:latin typeface="Bookman Old Style" pitchFamily="18" charset="0"/>
              </a:rPr>
              <a:t>III</a:t>
            </a:r>
            <a:r>
              <a:rPr lang="pt-BR" sz="2400" b="0" dirty="0">
                <a:latin typeface="Bookman Old Style" pitchFamily="18" charset="0"/>
              </a:rPr>
              <a:t> - sanções para o caso de inadimplemento</a:t>
            </a:r>
            <a:r>
              <a:rPr lang="pt-BR" sz="2400" b="0" dirty="0" smtClean="0">
                <a:latin typeface="Bookman Old Style" pitchFamily="18" charset="0"/>
              </a:rPr>
              <a:t>;</a:t>
            </a:r>
          </a:p>
          <a:p>
            <a:pPr>
              <a:buFont typeface="Wingdings"/>
              <a:buChar char="Ø"/>
            </a:pPr>
            <a:r>
              <a:rPr lang="pt-BR" sz="2400" b="0" dirty="0" smtClean="0">
                <a:latin typeface="Bookman Old Style" pitchFamily="18" charset="0"/>
              </a:rPr>
              <a:t>IV</a:t>
            </a:r>
            <a:r>
              <a:rPr lang="pt-BR" sz="2400" b="0" dirty="0">
                <a:latin typeface="Bookman Old Style" pitchFamily="18" charset="0"/>
              </a:rPr>
              <a:t> - local onde poderá ser examinado e adquirido o projeto básico</a:t>
            </a:r>
            <a:r>
              <a:rPr lang="pt-BR" sz="2400" b="0" dirty="0" smtClean="0">
                <a:latin typeface="Bookman Old Style" pitchFamily="18" charset="0"/>
              </a:rPr>
              <a:t>;</a:t>
            </a:r>
          </a:p>
          <a:p>
            <a:pPr>
              <a:buFont typeface="Wingdings"/>
              <a:buChar char="Ø"/>
            </a:pPr>
            <a:r>
              <a:rPr lang="pt-BR" sz="2400" b="0" dirty="0">
                <a:latin typeface="Bookman Old Style" pitchFamily="18" charset="0"/>
              </a:rPr>
              <a:t>V - se há projeto executivo disponível na data da publicação do edital de licitação e o local onde possa ser examinado e adquirido;</a:t>
            </a:r>
            <a:endParaRPr lang="pt-BR" sz="2400" b="0" dirty="0" smtClean="0">
              <a:latin typeface="Bookman Old Style" pitchFamily="18" charset="0"/>
            </a:endParaRPr>
          </a:p>
          <a:p>
            <a:endParaRPr lang="pt-BR" b="0" dirty="0"/>
          </a:p>
          <a:p>
            <a:endParaRPr lang="pt-BR" b="0" dirty="0">
              <a:latin typeface="Bookman Old Style" pitchFamily="18" charset="0"/>
            </a:endParaRPr>
          </a:p>
        </p:txBody>
      </p:sp>
    </p:spTree>
    <p:extLst>
      <p:ext uri="{BB962C8B-B14F-4D97-AF65-F5344CB8AC3E}">
        <p14:creationId xmlns:p14="http://schemas.microsoft.com/office/powerpoint/2010/main" val="378236766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Autofit/>
          </a:bodyPr>
          <a:lstStyle/>
          <a:p>
            <a:pPr>
              <a:buFont typeface="Wingdings"/>
              <a:buChar char="Ø"/>
            </a:pPr>
            <a:r>
              <a:rPr lang="pt-BR" sz="2400" b="0" dirty="0" smtClean="0">
                <a:latin typeface="Bookman Old Style" pitchFamily="18" charset="0"/>
              </a:rPr>
              <a:t>VI</a:t>
            </a:r>
            <a:r>
              <a:rPr lang="pt-BR" sz="2400" b="0" dirty="0">
                <a:latin typeface="Bookman Old Style" pitchFamily="18" charset="0"/>
              </a:rPr>
              <a:t> - condições para participação na licitação, em conformidade com os </a:t>
            </a:r>
            <a:r>
              <a:rPr lang="pt-BR" sz="2400" b="0" dirty="0" err="1">
                <a:latin typeface="Bookman Old Style" pitchFamily="18" charset="0"/>
              </a:rPr>
              <a:t>arts</a:t>
            </a:r>
            <a:r>
              <a:rPr lang="pt-BR" sz="2400" b="0" dirty="0">
                <a:latin typeface="Bookman Old Style" pitchFamily="18" charset="0"/>
              </a:rPr>
              <a:t>. 27 a 31 desta Lei, e forma de apresentação das propostas</a:t>
            </a:r>
            <a:r>
              <a:rPr lang="pt-BR" sz="2400" b="0" dirty="0" smtClean="0">
                <a:latin typeface="Bookman Old Style" pitchFamily="18" charset="0"/>
              </a:rPr>
              <a:t>;</a:t>
            </a:r>
          </a:p>
          <a:p>
            <a:pPr>
              <a:buFont typeface="Wingdings"/>
              <a:buChar char="Ø"/>
            </a:pPr>
            <a:r>
              <a:rPr lang="pt-BR" sz="2400" b="0" dirty="0">
                <a:latin typeface="Bookman Old Style" pitchFamily="18" charset="0"/>
              </a:rPr>
              <a:t>VII - critério para julgamento, com disposições claras e parâmetros objetivos</a:t>
            </a:r>
            <a:r>
              <a:rPr lang="pt-BR" sz="2400" b="0" dirty="0" smtClean="0">
                <a:latin typeface="Bookman Old Style" pitchFamily="18" charset="0"/>
              </a:rPr>
              <a:t>;</a:t>
            </a:r>
          </a:p>
          <a:p>
            <a:pPr>
              <a:buFont typeface="Wingdings"/>
              <a:buChar char="Ø"/>
            </a:pPr>
            <a:r>
              <a:rPr lang="pt-BR" sz="2400" b="0" dirty="0">
                <a:latin typeface="Bookman Old Style" pitchFamily="18" charset="0"/>
              </a:rPr>
              <a:t>VIII - locais, horários e códigos de acesso dos meios de comunicação à distância em que serão fornecidos elementos, informações e esclarecimentos relativos à licitação e às condições para atendimento das obrigações necessárias ao cumprimento de seu objeto</a:t>
            </a:r>
            <a:r>
              <a:rPr lang="pt-BR" sz="2400" b="0" dirty="0" smtClean="0">
                <a:latin typeface="Bookman Old Style" pitchFamily="18" charset="0"/>
              </a:rPr>
              <a:t>;</a:t>
            </a:r>
          </a:p>
          <a:p>
            <a:pPr marL="0" indent="0"/>
            <a:endParaRPr lang="pt-BR" sz="2400" b="0" dirty="0">
              <a:latin typeface="Bookman Old Style" pitchFamily="18" charset="0"/>
            </a:endParaRPr>
          </a:p>
        </p:txBody>
      </p:sp>
    </p:spTree>
    <p:extLst>
      <p:ext uri="{BB962C8B-B14F-4D97-AF65-F5344CB8AC3E}">
        <p14:creationId xmlns:p14="http://schemas.microsoft.com/office/powerpoint/2010/main" val="271326504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Autofit/>
          </a:bodyPr>
          <a:lstStyle/>
          <a:p>
            <a:pPr>
              <a:buFont typeface="Wingdings"/>
              <a:buChar char="Ø"/>
            </a:pPr>
            <a:r>
              <a:rPr lang="pt-BR" sz="2400" b="0" dirty="0" smtClean="0">
                <a:latin typeface="Bookman Old Style" pitchFamily="18" charset="0"/>
              </a:rPr>
              <a:t>IX</a:t>
            </a:r>
            <a:r>
              <a:rPr lang="pt-BR" sz="2400" b="0" dirty="0">
                <a:latin typeface="Bookman Old Style" pitchFamily="18" charset="0"/>
              </a:rPr>
              <a:t> - condições equivalentes de pagamento entre empresas brasileiras e estrangeiras, no caso de licitações internacionais</a:t>
            </a:r>
            <a:r>
              <a:rPr lang="pt-BR" sz="2400" b="0" dirty="0" smtClean="0">
                <a:latin typeface="Bookman Old Style" pitchFamily="18" charset="0"/>
              </a:rPr>
              <a:t>;</a:t>
            </a:r>
          </a:p>
          <a:p>
            <a:pPr>
              <a:buFont typeface="Wingdings"/>
              <a:buChar char="Ø"/>
            </a:pPr>
            <a:r>
              <a:rPr lang="pt-BR" sz="2400" b="0" dirty="0">
                <a:latin typeface="Bookman Old Style" pitchFamily="18" charset="0"/>
              </a:rPr>
              <a:t>X - o critério de aceitabilidade dos preços unitário e global, conforme o caso, permitida a fixação de preços máximos e vedados a fixação de preços mínimos, critérios estatísticos ou faixas de variação em relação a preços de referência, ressalvado o disposto nos parágrafos 1º e 2º  do art. 48;         </a:t>
            </a:r>
            <a:endParaRPr lang="pt-BR" sz="2400" b="0" dirty="0" smtClean="0">
              <a:latin typeface="Bookman Old Style" pitchFamily="18" charset="0"/>
            </a:endParaRPr>
          </a:p>
        </p:txBody>
      </p:sp>
    </p:spTree>
    <p:extLst>
      <p:ext uri="{BB962C8B-B14F-4D97-AF65-F5344CB8AC3E}">
        <p14:creationId xmlns:p14="http://schemas.microsoft.com/office/powerpoint/2010/main" val="297067045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a:bodyPr>
          <a:lstStyle/>
          <a:p>
            <a:pPr>
              <a:buFont typeface="Wingdings"/>
              <a:buChar char="Ø"/>
            </a:pPr>
            <a:r>
              <a:rPr lang="pt-BR" sz="2400" b="0" dirty="0" smtClean="0">
                <a:latin typeface="Bookman Old Style" pitchFamily="18" charset="0"/>
              </a:rPr>
              <a:t>XI</a:t>
            </a:r>
            <a:r>
              <a:rPr lang="pt-BR" sz="2400" b="0" dirty="0">
                <a:latin typeface="Bookman Old Style" pitchFamily="18" charset="0"/>
              </a:rPr>
              <a:t> - critério de reajuste, que deverá retratar a variação efetiva do custo de produção, admitida a adoção de índices específicos ou setoriais, desde a data prevista para apresentação da proposta, ou do orçamento a que essa proposta se referir, até a data do adimplemento de cada parcela;  </a:t>
            </a:r>
            <a:endParaRPr lang="pt-BR" sz="2400" b="0" dirty="0" smtClean="0">
              <a:latin typeface="Bookman Old Style" pitchFamily="18" charset="0"/>
            </a:endParaRPr>
          </a:p>
          <a:p>
            <a:pPr>
              <a:buFont typeface="Wingdings"/>
              <a:buChar char="Ø"/>
            </a:pPr>
            <a:r>
              <a:rPr lang="pt-BR" sz="2400" b="0" dirty="0" smtClean="0">
                <a:latin typeface="Bookman Old Style" pitchFamily="18" charset="0"/>
              </a:rPr>
              <a:t>XII – Vetado;</a:t>
            </a:r>
          </a:p>
          <a:p>
            <a:pPr marL="0" indent="0"/>
            <a:endParaRPr lang="pt-BR" b="0" dirty="0"/>
          </a:p>
        </p:txBody>
      </p:sp>
    </p:spTree>
    <p:extLst>
      <p:ext uri="{BB962C8B-B14F-4D97-AF65-F5344CB8AC3E}">
        <p14:creationId xmlns:p14="http://schemas.microsoft.com/office/powerpoint/2010/main" val="245577618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fontScale="92500"/>
          </a:bodyPr>
          <a:lstStyle/>
          <a:p>
            <a:pPr>
              <a:buFont typeface="Wingdings"/>
              <a:buChar char="Ø"/>
            </a:pPr>
            <a:r>
              <a:rPr lang="pt-BR" sz="2400" b="0" dirty="0" smtClean="0">
                <a:latin typeface="Bookman Old Style" pitchFamily="18" charset="0"/>
              </a:rPr>
              <a:t>XIII</a:t>
            </a:r>
            <a:r>
              <a:rPr lang="pt-BR" sz="2400" b="0" dirty="0">
                <a:latin typeface="Bookman Old Style" pitchFamily="18" charset="0"/>
              </a:rPr>
              <a:t> - limites para pagamento de instalação e mobilização para execução de obras ou serviços que serão obrigatoriamente previstos em separado das demais parcelas, etapas ou tarefas</a:t>
            </a:r>
            <a:r>
              <a:rPr lang="pt-BR" sz="2400" b="0" dirty="0" smtClean="0">
                <a:latin typeface="Bookman Old Style" pitchFamily="18" charset="0"/>
              </a:rPr>
              <a:t>;</a:t>
            </a:r>
          </a:p>
          <a:p>
            <a:pPr>
              <a:buFont typeface="Wingdings"/>
              <a:buChar char="Ø"/>
            </a:pPr>
            <a:r>
              <a:rPr lang="pt-BR" sz="2400" b="0" dirty="0">
                <a:latin typeface="Bookman Old Style" pitchFamily="18" charset="0"/>
              </a:rPr>
              <a:t>XIV - condições de </a:t>
            </a:r>
            <a:r>
              <a:rPr lang="pt-BR" sz="2400" b="0" dirty="0" smtClean="0">
                <a:latin typeface="Bookman Old Style" pitchFamily="18" charset="0"/>
              </a:rPr>
              <a:t>pagamento;</a:t>
            </a:r>
          </a:p>
          <a:p>
            <a:pPr>
              <a:buFont typeface="Wingdings"/>
              <a:buChar char="Ø"/>
            </a:pPr>
            <a:r>
              <a:rPr lang="pt-BR" sz="2400" b="0" dirty="0">
                <a:latin typeface="Bookman Old Style" pitchFamily="18" charset="0"/>
              </a:rPr>
              <a:t>XV - instruções e normas para os recursos previstos nesta Lei</a:t>
            </a:r>
            <a:r>
              <a:rPr lang="pt-BR" sz="2400" b="0" dirty="0" smtClean="0">
                <a:latin typeface="Bookman Old Style" pitchFamily="18" charset="0"/>
              </a:rPr>
              <a:t>;</a:t>
            </a:r>
          </a:p>
          <a:p>
            <a:pPr>
              <a:buFont typeface="Wingdings"/>
              <a:buChar char="Ø"/>
            </a:pPr>
            <a:r>
              <a:rPr lang="pt-BR" sz="2400" b="0" dirty="0">
                <a:latin typeface="Bookman Old Style" pitchFamily="18" charset="0"/>
              </a:rPr>
              <a:t>XVI - condições de recebimento do objeto da licitação</a:t>
            </a:r>
            <a:r>
              <a:rPr lang="pt-BR" sz="2400" b="0" dirty="0" smtClean="0">
                <a:latin typeface="Bookman Old Style" pitchFamily="18" charset="0"/>
              </a:rPr>
              <a:t>;</a:t>
            </a:r>
          </a:p>
          <a:p>
            <a:pPr marL="0" indent="0"/>
            <a:endParaRPr lang="pt-BR" b="0" dirty="0"/>
          </a:p>
          <a:p>
            <a:pPr marL="0" indent="0"/>
            <a:endParaRPr lang="pt-BR" b="0" dirty="0"/>
          </a:p>
        </p:txBody>
      </p:sp>
    </p:spTree>
    <p:extLst>
      <p:ext uri="{BB962C8B-B14F-4D97-AF65-F5344CB8AC3E}">
        <p14:creationId xmlns:p14="http://schemas.microsoft.com/office/powerpoint/2010/main" val="32110850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pPr>
              <a:buFont typeface="Wingdings"/>
              <a:buChar char="Ø"/>
            </a:pPr>
            <a:r>
              <a:rPr lang="pt-BR" sz="2400" b="0" dirty="0" smtClean="0"/>
              <a:t>XVII</a:t>
            </a:r>
            <a:r>
              <a:rPr lang="pt-BR" sz="2400" b="0" dirty="0"/>
              <a:t> - outras indicações específicas ou peculiares da licitação</a:t>
            </a:r>
            <a:r>
              <a:rPr lang="pt-BR" sz="2400" b="0" dirty="0" smtClean="0"/>
              <a:t>.</a:t>
            </a:r>
          </a:p>
          <a:p>
            <a:pPr>
              <a:buFont typeface="Wingdings"/>
              <a:buChar char="Ø"/>
            </a:pPr>
            <a:r>
              <a:rPr lang="pt-BR" sz="2400" b="0" dirty="0"/>
              <a:t>§ 1</a:t>
            </a:r>
            <a:r>
              <a:rPr lang="pt-BR" sz="2400" b="0" u="sng" baseline="30000" dirty="0"/>
              <a:t>o</a:t>
            </a:r>
            <a:r>
              <a:rPr lang="pt-BR" sz="2400" b="0" dirty="0"/>
              <a:t>  O original do edital deverá ser datado, rubricado em todas as folhas e assinado pela autoridade que o expedir, permanecendo no processo de licitação, e dele extraindo-se cópias integrais ou resumidas, para sua divulgação e fornecimento aos interessados</a:t>
            </a:r>
            <a:r>
              <a:rPr lang="pt-BR" sz="2400" b="0" dirty="0" smtClean="0"/>
              <a:t>.</a:t>
            </a:r>
          </a:p>
          <a:p>
            <a:pPr marL="0" indent="0"/>
            <a:endParaRPr lang="pt-BR" b="0" dirty="0"/>
          </a:p>
          <a:p>
            <a:pPr marL="0" indent="0"/>
            <a:endParaRPr lang="pt-BR" b="0" dirty="0"/>
          </a:p>
        </p:txBody>
      </p:sp>
    </p:spTree>
    <p:extLst>
      <p:ext uri="{BB962C8B-B14F-4D97-AF65-F5344CB8AC3E}">
        <p14:creationId xmlns:p14="http://schemas.microsoft.com/office/powerpoint/2010/main" val="8258458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a:bodyPr>
          <a:lstStyle/>
          <a:p>
            <a:pPr>
              <a:buFont typeface="Wingdings"/>
              <a:buChar char="Ø"/>
            </a:pPr>
            <a:r>
              <a:rPr lang="pt-BR" sz="2400" b="0" dirty="0" smtClean="0">
                <a:latin typeface="Bookman Old Style" pitchFamily="18" charset="0"/>
              </a:rPr>
              <a:t>§</a:t>
            </a:r>
            <a:r>
              <a:rPr lang="pt-BR" sz="2400" b="0" dirty="0">
                <a:latin typeface="Bookman Old Style" pitchFamily="18" charset="0"/>
              </a:rPr>
              <a:t> 2</a:t>
            </a:r>
            <a:r>
              <a:rPr lang="pt-BR" sz="2400" b="0" u="sng" baseline="30000" dirty="0">
                <a:latin typeface="Bookman Old Style" pitchFamily="18" charset="0"/>
              </a:rPr>
              <a:t>o</a:t>
            </a:r>
            <a:r>
              <a:rPr lang="pt-BR" sz="2400" b="0" dirty="0">
                <a:latin typeface="Bookman Old Style" pitchFamily="18" charset="0"/>
              </a:rPr>
              <a:t>  Constituem anexos do edital, dele fazendo parte integrante</a:t>
            </a:r>
            <a:r>
              <a:rPr lang="pt-BR" sz="2400" b="0" dirty="0" smtClean="0">
                <a:latin typeface="Bookman Old Style" pitchFamily="18" charset="0"/>
              </a:rPr>
              <a:t>:</a:t>
            </a:r>
          </a:p>
          <a:p>
            <a:pPr>
              <a:buFont typeface="Wingdings"/>
              <a:buChar char="Ø"/>
            </a:pPr>
            <a:r>
              <a:rPr lang="pt-BR" sz="2400" b="0" dirty="0">
                <a:latin typeface="Bookman Old Style" pitchFamily="18" charset="0"/>
              </a:rPr>
              <a:t>I - o projeto básico e/ou executivo, com todas as suas partes, desenhos, especificações e outros complementos</a:t>
            </a:r>
            <a:r>
              <a:rPr lang="pt-BR" sz="2400" b="0" dirty="0" smtClean="0">
                <a:latin typeface="Bookman Old Style" pitchFamily="18" charset="0"/>
              </a:rPr>
              <a:t>;</a:t>
            </a:r>
          </a:p>
          <a:p>
            <a:pPr>
              <a:buFont typeface="Wingdings"/>
              <a:buChar char="Ø"/>
            </a:pPr>
            <a:r>
              <a:rPr lang="pt-BR" sz="2400" b="0" dirty="0">
                <a:latin typeface="Bookman Old Style" pitchFamily="18" charset="0"/>
              </a:rPr>
              <a:t>II - orçamento estimado em planilhas de quantitativos e preços unitários;            </a:t>
            </a:r>
            <a:endParaRPr lang="pt-BR" sz="2400" b="0" dirty="0" smtClean="0">
              <a:latin typeface="Bookman Old Style" pitchFamily="18" charset="0"/>
            </a:endParaRPr>
          </a:p>
          <a:p>
            <a:pPr>
              <a:buFont typeface="Wingdings"/>
              <a:buChar char="Ø"/>
            </a:pPr>
            <a:endParaRPr lang="pt-BR" sz="2400" b="0" dirty="0">
              <a:latin typeface="Bookman Old Style" pitchFamily="18" charset="0"/>
            </a:endParaRPr>
          </a:p>
        </p:txBody>
      </p:sp>
    </p:spTree>
    <p:extLst>
      <p:ext uri="{BB962C8B-B14F-4D97-AF65-F5344CB8AC3E}">
        <p14:creationId xmlns:p14="http://schemas.microsoft.com/office/powerpoint/2010/main" val="16399385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pPr>
              <a:buFont typeface="Wingdings"/>
              <a:buChar char="Ø"/>
            </a:pPr>
            <a:r>
              <a:rPr lang="pt-BR" sz="2400" b="0" dirty="0" smtClean="0">
                <a:latin typeface="Bookman Old Style" pitchFamily="18" charset="0"/>
              </a:rPr>
              <a:t>III</a:t>
            </a:r>
            <a:r>
              <a:rPr lang="pt-BR" sz="2400" b="0" dirty="0">
                <a:latin typeface="Bookman Old Style" pitchFamily="18" charset="0"/>
              </a:rPr>
              <a:t> - a minuta do contrato a ser firmado entre a Administração e o licitante vencedor</a:t>
            </a:r>
            <a:r>
              <a:rPr lang="pt-BR" sz="2400" b="0" dirty="0" smtClean="0">
                <a:latin typeface="Bookman Old Style" pitchFamily="18" charset="0"/>
              </a:rPr>
              <a:t>;</a:t>
            </a:r>
          </a:p>
          <a:p>
            <a:pPr marL="0" indent="0"/>
            <a:endParaRPr lang="pt-BR" sz="2400" b="0" dirty="0" smtClean="0">
              <a:latin typeface="Bookman Old Style" pitchFamily="18" charset="0"/>
            </a:endParaRPr>
          </a:p>
          <a:p>
            <a:pPr>
              <a:buFont typeface="Wingdings"/>
              <a:buChar char="Ø"/>
            </a:pPr>
            <a:r>
              <a:rPr lang="pt-BR" sz="2400" b="0" dirty="0" smtClean="0">
                <a:latin typeface="Bookman Old Style" pitchFamily="18" charset="0"/>
              </a:rPr>
              <a:t>IV</a:t>
            </a:r>
            <a:r>
              <a:rPr lang="pt-BR" sz="2400" b="0" dirty="0">
                <a:latin typeface="Bookman Old Style" pitchFamily="18" charset="0"/>
              </a:rPr>
              <a:t> - as especificações complementares e as normas de execução pertinentes à licitação. </a:t>
            </a:r>
            <a:endParaRPr lang="pt-BR" sz="2400" b="0" dirty="0" smtClean="0">
              <a:latin typeface="Bookman Old Style" pitchFamily="18" charset="0"/>
            </a:endParaRPr>
          </a:p>
          <a:p>
            <a:pPr marL="0" indent="0"/>
            <a:endParaRPr lang="pt-BR" sz="2400" b="0" dirty="0" smtClean="0">
              <a:latin typeface="Bookman Old Style" pitchFamily="18" charset="0"/>
            </a:endParaRPr>
          </a:p>
          <a:p>
            <a:pPr marL="0" indent="0"/>
            <a:endParaRPr lang="pt-BR" b="0" dirty="0"/>
          </a:p>
          <a:p>
            <a:pPr marL="0" indent="0"/>
            <a:endParaRPr lang="pt-BR" b="0" dirty="0"/>
          </a:p>
        </p:txBody>
      </p:sp>
    </p:spTree>
    <p:extLst>
      <p:ext uri="{BB962C8B-B14F-4D97-AF65-F5344CB8AC3E}">
        <p14:creationId xmlns:p14="http://schemas.microsoft.com/office/powerpoint/2010/main" val="2685968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r>
              <a:rPr lang="pt-BR" b="0" dirty="0" smtClean="0"/>
              <a:t>&gt; </a:t>
            </a:r>
            <a:r>
              <a:rPr lang="pt-BR" sz="2400" b="0" dirty="0">
                <a:latin typeface="Bookman Old Style" pitchFamily="18" charset="0"/>
              </a:rPr>
              <a:t>§ 5º  A Administração Pública poderá, nos editais de licitação para a contratação de serviços, exigir da contratada que </a:t>
            </a:r>
            <a:r>
              <a:rPr lang="pt-BR" sz="2400" dirty="0">
                <a:latin typeface="Bookman Old Style" pitchFamily="18" charset="0"/>
              </a:rPr>
              <a:t>um percentual mínimo de sua mão de obra seja oriundo ou egresso do sistema prisional, </a:t>
            </a:r>
            <a:r>
              <a:rPr lang="pt-BR" sz="2400" b="0" dirty="0">
                <a:latin typeface="Bookman Old Style" pitchFamily="18" charset="0"/>
              </a:rPr>
              <a:t>com a finalidade de ressocialização do reeducando, na forma estabelecida em regulamento.                </a:t>
            </a:r>
            <a:r>
              <a:rPr lang="pt-BR" sz="2400" b="0" dirty="0">
                <a:latin typeface="Bookman Old Style" pitchFamily="18" charset="0"/>
                <a:hlinkClick r:id="rId2"/>
              </a:rPr>
              <a:t>(Incluído pela Lei nº 13.500, de 2017)</a:t>
            </a:r>
            <a:endParaRPr lang="pt-BR" sz="2400" b="0" dirty="0">
              <a:latin typeface="Bookman Old Style" pitchFamily="18" charset="0"/>
            </a:endParaRPr>
          </a:p>
        </p:txBody>
      </p:sp>
    </p:spTree>
    <p:extLst>
      <p:ext uri="{BB962C8B-B14F-4D97-AF65-F5344CB8AC3E}">
        <p14:creationId xmlns:p14="http://schemas.microsoft.com/office/powerpoint/2010/main" val="7869345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Início </a:t>
            </a:r>
            <a:r>
              <a:rPr lang="pt-BR" dirty="0"/>
              <a:t>do processo </a:t>
            </a:r>
            <a:r>
              <a:rPr lang="pt-BR" dirty="0" smtClean="0"/>
              <a:t>licitatório</a:t>
            </a:r>
            <a:endParaRPr lang="pt-BR" dirty="0"/>
          </a:p>
        </p:txBody>
      </p:sp>
      <p:sp>
        <p:nvSpPr>
          <p:cNvPr id="3" name="Espaço Reservado para Conteúdo 2"/>
          <p:cNvSpPr>
            <a:spLocks noGrp="1"/>
          </p:cNvSpPr>
          <p:nvPr>
            <p:ph idx="1"/>
          </p:nvPr>
        </p:nvSpPr>
        <p:spPr/>
        <p:txBody>
          <a:bodyPr>
            <a:normAutofit/>
          </a:bodyPr>
          <a:lstStyle/>
          <a:p>
            <a:pPr algn="just">
              <a:buFont typeface="Wingdings"/>
              <a:buChar char="Ø"/>
            </a:pPr>
            <a:r>
              <a:rPr lang="pt-BR" sz="2400" b="0" dirty="0" smtClean="0">
                <a:latin typeface="Bookman Old Style" pitchFamily="18" charset="0"/>
              </a:rPr>
              <a:t>As </a:t>
            </a:r>
            <a:r>
              <a:rPr lang="pt-BR" sz="2400" b="0" dirty="0">
                <a:latin typeface="Bookman Old Style" pitchFamily="18" charset="0"/>
              </a:rPr>
              <a:t>etapas do procedimento licitatório – lei </a:t>
            </a:r>
            <a:r>
              <a:rPr lang="pt-BR" sz="2400" b="0" dirty="0" smtClean="0">
                <a:latin typeface="Bookman Old Style" pitchFamily="18" charset="0"/>
              </a:rPr>
              <a:t>8.666/1993, como </a:t>
            </a:r>
            <a:r>
              <a:rPr lang="pt-BR" sz="2400" b="0" dirty="0">
                <a:latin typeface="Bookman Old Style" pitchFamily="18" charset="0"/>
              </a:rPr>
              <a:t>consta no art. 38 da Lei 8.666/93, o procedimento tem seu início internamente (fase interna), em que há a abertura do processo dentro do órgão que vai realizar a licitação, definição do objeto e indicação dos recursos para a despesa</a:t>
            </a:r>
            <a:r>
              <a:rPr lang="pt-BR" sz="2400" b="0" dirty="0" smtClean="0">
                <a:latin typeface="Bookman Old Style" pitchFamily="18" charset="0"/>
              </a:rPr>
              <a:t>.</a:t>
            </a:r>
          </a:p>
          <a:p>
            <a:pPr marL="0" indent="0" algn="just"/>
            <a:endParaRPr lang="pt-BR" sz="2400" b="0" dirty="0">
              <a:latin typeface="Bookman Old Style" pitchFamily="18" charset="0"/>
            </a:endParaRPr>
          </a:p>
        </p:txBody>
      </p:sp>
    </p:spTree>
    <p:extLst>
      <p:ext uri="{BB962C8B-B14F-4D97-AF65-F5344CB8AC3E}">
        <p14:creationId xmlns:p14="http://schemas.microsoft.com/office/powerpoint/2010/main" val="2393324984"/>
      </p:ext>
    </p:extLst>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pPr algn="just">
              <a:buFont typeface="Wingdings"/>
              <a:buChar char="Ø"/>
            </a:pPr>
            <a:r>
              <a:rPr lang="pt-BR" sz="2000" b="0" dirty="0" smtClean="0">
                <a:latin typeface="Bookman Old Style" pitchFamily="18" charset="0"/>
              </a:rPr>
              <a:t>Celso </a:t>
            </a:r>
            <a:r>
              <a:rPr lang="pt-BR" sz="2000" b="0" dirty="0" err="1">
                <a:latin typeface="Bookman Old Style" pitchFamily="18" charset="0"/>
              </a:rPr>
              <a:t>Antonio</a:t>
            </a:r>
            <a:r>
              <a:rPr lang="pt-BR" sz="2000" b="0" dirty="0">
                <a:latin typeface="Bookman Old Style" pitchFamily="18" charset="0"/>
              </a:rPr>
              <a:t> Bandeira de Mello, “Licitação – em suma síntese – é um certame que as entidades governamentais devem promover e no qual abrem disputa entre os interessados em com elas travar determinadas relações de conteúdo patrimonial, para escolher a proposta mais vantajosa às conveniências públicas. Estriba-se na </a:t>
            </a:r>
            <a:r>
              <a:rPr lang="pt-BR" sz="2000" b="0" dirty="0" smtClean="0">
                <a:latin typeface="Bookman Old Style" pitchFamily="18" charset="0"/>
              </a:rPr>
              <a:t>ideia </a:t>
            </a:r>
            <a:r>
              <a:rPr lang="pt-BR" sz="2000" b="0" dirty="0">
                <a:latin typeface="Bookman Old Style" pitchFamily="18" charset="0"/>
              </a:rPr>
              <a:t>de competição, a ser travada </a:t>
            </a:r>
            <a:r>
              <a:rPr lang="pt-BR" sz="2000" b="0" dirty="0" err="1">
                <a:latin typeface="Bookman Old Style" pitchFamily="18" charset="0"/>
              </a:rPr>
              <a:t>isonomicamente</a:t>
            </a:r>
            <a:r>
              <a:rPr lang="pt-BR" sz="2000" b="0" dirty="0">
                <a:latin typeface="Bookman Old Style" pitchFamily="18" charset="0"/>
              </a:rPr>
              <a:t> entre os que preencham os atributos e aptidões necessários ao bom cumprimento das obrigações que se propõem assumir</a:t>
            </a:r>
            <a:r>
              <a:rPr lang="pt-BR" sz="2000" b="0" dirty="0" smtClean="0">
                <a:latin typeface="Bookman Old Style" pitchFamily="18" charset="0"/>
              </a:rPr>
              <a:t>”</a:t>
            </a:r>
          </a:p>
          <a:p>
            <a:pPr marL="0" indent="0"/>
            <a:endParaRPr lang="pt-BR" b="0" dirty="0">
              <a:latin typeface="Bookman Old Style" pitchFamily="18" charset="0"/>
            </a:endParaRPr>
          </a:p>
        </p:txBody>
      </p:sp>
    </p:spTree>
    <p:extLst>
      <p:ext uri="{BB962C8B-B14F-4D97-AF65-F5344CB8AC3E}">
        <p14:creationId xmlns:p14="http://schemas.microsoft.com/office/powerpoint/2010/main" val="22798239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Art. 38</a:t>
            </a:r>
            <a:endParaRPr lang="pt-BR" dirty="0"/>
          </a:p>
        </p:txBody>
      </p:sp>
      <p:sp>
        <p:nvSpPr>
          <p:cNvPr id="3" name="Espaço Reservado para Conteúdo 2"/>
          <p:cNvSpPr>
            <a:spLocks noGrp="1"/>
          </p:cNvSpPr>
          <p:nvPr>
            <p:ph idx="1"/>
          </p:nvPr>
        </p:nvSpPr>
        <p:spPr/>
        <p:txBody>
          <a:bodyPr>
            <a:normAutofit/>
          </a:bodyPr>
          <a:lstStyle/>
          <a:p>
            <a:pPr>
              <a:buFont typeface="Wingdings"/>
              <a:buChar char="Ø"/>
            </a:pPr>
            <a:r>
              <a:rPr lang="pt-BR" sz="2400" b="0" dirty="0" smtClean="0"/>
              <a:t>Art</a:t>
            </a:r>
            <a:r>
              <a:rPr lang="pt-BR" sz="2400" b="0" dirty="0"/>
              <a:t>. 38.  O procedimento da licitação será iniciado com a abertura de processo administrativo, devidamente autuado, protocolado e numerado, contendo a autorização respectiva, a indicação sucinta de seu objeto e do recurso próprio para a despesa, e ao qual serão juntados oportunamente</a:t>
            </a:r>
            <a:r>
              <a:rPr lang="pt-BR" sz="2400" b="0" dirty="0" smtClean="0"/>
              <a:t>:</a:t>
            </a:r>
          </a:p>
          <a:p>
            <a:pPr>
              <a:buFont typeface="Wingdings"/>
              <a:buChar char="Ø"/>
            </a:pPr>
            <a:r>
              <a:rPr lang="pt-BR" sz="2400" b="0" dirty="0"/>
              <a:t>I - edital ou convite e respectivos anexos, quando for o caso;</a:t>
            </a:r>
            <a:endParaRPr lang="pt-BR" sz="2400" b="0" dirty="0" smtClean="0"/>
          </a:p>
          <a:p>
            <a:pPr>
              <a:buFont typeface="Wingdings"/>
              <a:buChar char="Ø"/>
            </a:pPr>
            <a:endParaRPr lang="pt-BR" sz="2000" b="0" dirty="0">
              <a:latin typeface="Bookman Old Style" pitchFamily="18" charset="0"/>
            </a:endParaRPr>
          </a:p>
        </p:txBody>
      </p:sp>
    </p:spTree>
    <p:extLst>
      <p:ext uri="{BB962C8B-B14F-4D97-AF65-F5344CB8AC3E}">
        <p14:creationId xmlns:p14="http://schemas.microsoft.com/office/powerpoint/2010/main" val="208634166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fontScale="92500" lnSpcReduction="10000"/>
          </a:bodyPr>
          <a:lstStyle/>
          <a:p>
            <a:pPr>
              <a:buFont typeface="Wingdings"/>
              <a:buChar char="Ø"/>
            </a:pPr>
            <a:r>
              <a:rPr lang="pt-BR" sz="2400" b="0" dirty="0" smtClean="0">
                <a:latin typeface="Bookman Old Style" pitchFamily="18" charset="0"/>
              </a:rPr>
              <a:t>II</a:t>
            </a:r>
            <a:r>
              <a:rPr lang="pt-BR" sz="2400" b="0" dirty="0">
                <a:latin typeface="Bookman Old Style" pitchFamily="18" charset="0"/>
              </a:rPr>
              <a:t> - comprovante das publicações do edital resumido, na forma do art. 21 desta Lei, ou da entrega do convite</a:t>
            </a:r>
            <a:r>
              <a:rPr lang="pt-BR" sz="2400" b="0" dirty="0" smtClean="0">
                <a:latin typeface="Bookman Old Style" pitchFamily="18" charset="0"/>
              </a:rPr>
              <a:t>;</a:t>
            </a:r>
          </a:p>
          <a:p>
            <a:pPr>
              <a:buFont typeface="Wingdings"/>
              <a:buChar char="Ø"/>
            </a:pPr>
            <a:r>
              <a:rPr lang="pt-BR" sz="2400" b="0" dirty="0">
                <a:latin typeface="Bookman Old Style" pitchFamily="18" charset="0"/>
              </a:rPr>
              <a:t>III - ato de designação da comissão de licitação, do leiloeiro administrativo ou oficial, ou do responsável pelo  convite; </a:t>
            </a:r>
            <a:endParaRPr lang="pt-BR" sz="2400" b="0" dirty="0" smtClean="0">
              <a:latin typeface="Bookman Old Style" pitchFamily="18" charset="0"/>
            </a:endParaRPr>
          </a:p>
          <a:p>
            <a:pPr>
              <a:buFont typeface="Wingdings"/>
              <a:buChar char="Ø"/>
            </a:pPr>
            <a:r>
              <a:rPr lang="pt-BR" sz="2400" b="0" dirty="0">
                <a:latin typeface="Bookman Old Style" pitchFamily="18" charset="0"/>
              </a:rPr>
              <a:t>IV - original das propostas e dos documentos que as instruírem</a:t>
            </a:r>
            <a:r>
              <a:rPr lang="pt-BR" sz="2400" b="0" dirty="0" smtClean="0">
                <a:latin typeface="Bookman Old Style" pitchFamily="18" charset="0"/>
              </a:rPr>
              <a:t>;</a:t>
            </a:r>
          </a:p>
          <a:p>
            <a:pPr>
              <a:buFont typeface="Wingdings"/>
              <a:buChar char="Ø"/>
            </a:pPr>
            <a:r>
              <a:rPr lang="pt-BR" sz="2400" b="0" dirty="0">
                <a:latin typeface="Bookman Old Style" pitchFamily="18" charset="0"/>
              </a:rPr>
              <a:t>V - atas, relatórios e deliberações da Comissão Julgadora;</a:t>
            </a:r>
          </a:p>
          <a:p>
            <a:endParaRPr lang="pt-BR" b="0" dirty="0"/>
          </a:p>
          <a:p>
            <a:endParaRPr lang="pt-BR" b="0" dirty="0">
              <a:latin typeface="Bookman Old Style" pitchFamily="18" charset="0"/>
            </a:endParaRPr>
          </a:p>
        </p:txBody>
      </p:sp>
    </p:spTree>
    <p:extLst>
      <p:ext uri="{BB962C8B-B14F-4D97-AF65-F5344CB8AC3E}">
        <p14:creationId xmlns:p14="http://schemas.microsoft.com/office/powerpoint/2010/main" val="31157591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lnSpcReduction="10000"/>
          </a:bodyPr>
          <a:lstStyle/>
          <a:p>
            <a:pPr>
              <a:buFont typeface="Wingdings"/>
              <a:buChar char="Ø"/>
            </a:pPr>
            <a:r>
              <a:rPr lang="pt-BR" sz="2400" b="0" dirty="0" smtClean="0"/>
              <a:t>VI</a:t>
            </a:r>
            <a:r>
              <a:rPr lang="pt-BR" sz="2400" b="0" dirty="0"/>
              <a:t> - pareceres técnicos ou jurídicos emitidos sobre a licitação, dispensa ou inexigibilidade; </a:t>
            </a:r>
            <a:endParaRPr lang="pt-BR" sz="2400" b="0" dirty="0" smtClean="0"/>
          </a:p>
          <a:p>
            <a:pPr>
              <a:buFont typeface="Wingdings"/>
              <a:buChar char="Ø"/>
            </a:pPr>
            <a:r>
              <a:rPr lang="pt-BR" sz="2400" b="0" dirty="0"/>
              <a:t>VII - atos de adjudicação do objeto da licitação e da sua homologação</a:t>
            </a:r>
            <a:r>
              <a:rPr lang="pt-BR" sz="2400" b="0" dirty="0" smtClean="0"/>
              <a:t>;</a:t>
            </a:r>
          </a:p>
          <a:p>
            <a:pPr>
              <a:buFont typeface="Wingdings"/>
              <a:buChar char="Ø"/>
            </a:pPr>
            <a:r>
              <a:rPr lang="pt-BR" sz="2400" b="0" dirty="0"/>
              <a:t>VIII - recursos eventualmente apresentados pelos licitantes e respectivas manifestações e decisões</a:t>
            </a:r>
            <a:r>
              <a:rPr lang="pt-BR" sz="2400" b="0" dirty="0" smtClean="0"/>
              <a:t>;</a:t>
            </a:r>
          </a:p>
          <a:p>
            <a:pPr>
              <a:buFont typeface="Wingdings"/>
              <a:buChar char="Ø"/>
            </a:pPr>
            <a:r>
              <a:rPr lang="pt-BR" sz="2400" b="0" dirty="0"/>
              <a:t>IX - despacho de anulação ou de revogação da licitação, quando for o caso, fundamentado circunstanciadamente; </a:t>
            </a:r>
            <a:endParaRPr lang="pt-BR" sz="2400" b="0" dirty="0" smtClean="0"/>
          </a:p>
          <a:p>
            <a:pPr marL="0" indent="0"/>
            <a:endParaRPr lang="pt-BR" b="0" dirty="0">
              <a:latin typeface="Bookman Old Style" pitchFamily="18" charset="0"/>
            </a:endParaRPr>
          </a:p>
        </p:txBody>
      </p:sp>
    </p:spTree>
    <p:extLst>
      <p:ext uri="{BB962C8B-B14F-4D97-AF65-F5344CB8AC3E}">
        <p14:creationId xmlns:p14="http://schemas.microsoft.com/office/powerpoint/2010/main" val="225430859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lnSpcReduction="10000"/>
          </a:bodyPr>
          <a:lstStyle/>
          <a:p>
            <a:pPr>
              <a:buFont typeface="Wingdings"/>
              <a:buChar char="Ø"/>
            </a:pPr>
            <a:r>
              <a:rPr lang="pt-BR" sz="2400" b="0" dirty="0" smtClean="0">
                <a:latin typeface="Bookman Old Style" pitchFamily="18" charset="0"/>
              </a:rPr>
              <a:t>X</a:t>
            </a:r>
            <a:r>
              <a:rPr lang="pt-BR" sz="2400" b="0" dirty="0">
                <a:latin typeface="Bookman Old Style" pitchFamily="18" charset="0"/>
              </a:rPr>
              <a:t> - termo de contrato ou instrumento equivalente, conforme o caso</a:t>
            </a:r>
            <a:r>
              <a:rPr lang="pt-BR" sz="2400" b="0" dirty="0" smtClean="0">
                <a:latin typeface="Bookman Old Style" pitchFamily="18" charset="0"/>
              </a:rPr>
              <a:t>;</a:t>
            </a:r>
          </a:p>
          <a:p>
            <a:pPr>
              <a:buFont typeface="Wingdings"/>
              <a:buChar char="Ø"/>
            </a:pPr>
            <a:r>
              <a:rPr lang="pt-BR" sz="2400" b="0" dirty="0">
                <a:latin typeface="Bookman Old Style" pitchFamily="18" charset="0"/>
              </a:rPr>
              <a:t>XI - outros comprovantes de publicações</a:t>
            </a:r>
            <a:r>
              <a:rPr lang="pt-BR" sz="2400" b="0" dirty="0" smtClean="0">
                <a:latin typeface="Bookman Old Style" pitchFamily="18" charset="0"/>
              </a:rPr>
              <a:t>;</a:t>
            </a:r>
          </a:p>
          <a:p>
            <a:pPr>
              <a:buFont typeface="Wingdings"/>
              <a:buChar char="Ø"/>
            </a:pPr>
            <a:r>
              <a:rPr lang="pt-BR" sz="2400" b="0" dirty="0">
                <a:latin typeface="Bookman Old Style" pitchFamily="18" charset="0"/>
              </a:rPr>
              <a:t>XII - demais documentos relativos à licitação</a:t>
            </a:r>
            <a:r>
              <a:rPr lang="pt-BR" sz="2400" b="0" dirty="0" smtClean="0">
                <a:latin typeface="Bookman Old Style" pitchFamily="18" charset="0"/>
              </a:rPr>
              <a:t>.</a:t>
            </a:r>
          </a:p>
          <a:p>
            <a:pPr>
              <a:buFont typeface="Wingdings"/>
              <a:buChar char="Ø"/>
            </a:pPr>
            <a:r>
              <a:rPr lang="pt-BR" sz="2400" b="0" dirty="0">
                <a:latin typeface="Bookman Old Style" pitchFamily="18" charset="0"/>
              </a:rPr>
              <a:t>Parágrafo único.  As minutas de editais de licitação, bem como as dos contratos, acordos, convênios ou ajustes devem ser previamente </a:t>
            </a:r>
            <a:r>
              <a:rPr lang="pt-BR" sz="2400" dirty="0">
                <a:latin typeface="Bookman Old Style" pitchFamily="18" charset="0"/>
              </a:rPr>
              <a:t>examinadas e aprovadas por assessoria jurídica da Administração.</a:t>
            </a:r>
            <a:r>
              <a:rPr lang="pt-BR" dirty="0"/>
              <a:t>      </a:t>
            </a:r>
            <a:endParaRPr lang="pt-BR" b="0" dirty="0">
              <a:latin typeface="Bookman Old Style" pitchFamily="18" charset="0"/>
            </a:endParaRPr>
          </a:p>
        </p:txBody>
      </p:sp>
    </p:spTree>
    <p:extLst>
      <p:ext uri="{BB962C8B-B14F-4D97-AF65-F5344CB8AC3E}">
        <p14:creationId xmlns:p14="http://schemas.microsoft.com/office/powerpoint/2010/main" val="22691468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2960" y="188640"/>
            <a:ext cx="7520940" cy="936104"/>
          </a:xfrm>
        </p:spPr>
        <p:txBody>
          <a:bodyPr/>
          <a:lstStyle/>
          <a:p>
            <a:r>
              <a:rPr lang="pt-BR" dirty="0"/>
              <a:t>Especificação </a:t>
            </a:r>
            <a:r>
              <a:rPr lang="pt-BR" dirty="0" smtClean="0"/>
              <a:t>d0 objeto da licitação</a:t>
            </a:r>
            <a:r>
              <a:rPr lang="pt-BR" dirty="0"/>
              <a:t/>
            </a:r>
            <a:br>
              <a:rPr lang="pt-BR" dirty="0"/>
            </a:br>
            <a:endParaRPr lang="pt-BR" dirty="0"/>
          </a:p>
        </p:txBody>
      </p:sp>
      <p:sp>
        <p:nvSpPr>
          <p:cNvPr id="3" name="Espaço Reservado para Conteúdo 2"/>
          <p:cNvSpPr>
            <a:spLocks noGrp="1"/>
          </p:cNvSpPr>
          <p:nvPr>
            <p:ph idx="1"/>
          </p:nvPr>
        </p:nvSpPr>
        <p:spPr/>
        <p:txBody>
          <a:bodyPr>
            <a:normAutofit fontScale="92500" lnSpcReduction="20000"/>
          </a:bodyPr>
          <a:lstStyle/>
          <a:p>
            <a:pPr>
              <a:buFont typeface="Wingdings"/>
              <a:buChar char="Ø"/>
            </a:pPr>
            <a:r>
              <a:rPr lang="pt-BR" sz="2600" b="0" dirty="0" smtClean="0">
                <a:latin typeface="Bookman Old Style" pitchFamily="18" charset="0"/>
              </a:rPr>
              <a:t>objeto </a:t>
            </a:r>
            <a:r>
              <a:rPr lang="pt-BR" sz="2600" b="0" dirty="0">
                <a:latin typeface="Bookman Old Style" pitchFamily="18" charset="0"/>
              </a:rPr>
              <a:t>da licitação, em descrição sucinta e clara</a:t>
            </a:r>
            <a:r>
              <a:rPr lang="pt-BR" sz="2600" b="0" dirty="0" smtClean="0">
                <a:latin typeface="Bookman Old Style" pitchFamily="18" charset="0"/>
              </a:rPr>
              <a:t>;</a:t>
            </a:r>
          </a:p>
          <a:p>
            <a:pPr>
              <a:buFont typeface="Wingdings"/>
              <a:buChar char="Ø"/>
            </a:pPr>
            <a:r>
              <a:rPr lang="pt-BR" sz="2600" b="0" dirty="0">
                <a:latin typeface="Bookman Old Style" pitchFamily="18" charset="0"/>
              </a:rPr>
              <a:t>Sem indicação da marca</a:t>
            </a:r>
            <a:r>
              <a:rPr lang="pt-BR" sz="2600" b="0" dirty="0" smtClean="0">
                <a:latin typeface="Bookman Old Style" pitchFamily="18" charset="0"/>
              </a:rPr>
              <a:t>; (Inciso I - Art.15)</a:t>
            </a:r>
            <a:endParaRPr lang="pt-BR" sz="2600" b="0" dirty="0">
              <a:latin typeface="Bookman Old Style" pitchFamily="18" charset="0"/>
            </a:endParaRPr>
          </a:p>
          <a:p>
            <a:pPr>
              <a:buFont typeface="Wingdings"/>
              <a:buChar char="Ø"/>
            </a:pPr>
            <a:r>
              <a:rPr lang="pt-BR" sz="2600" b="0" dirty="0">
                <a:latin typeface="Bookman Old Style" pitchFamily="18" charset="0"/>
              </a:rPr>
              <a:t>a especificação/descrição do objeto, explicitando o conjunto de elementos necessários e suficientes, com nível de precisão adequado, para a caracterização do bem ou serviço, inclusive definindo as respectivas unidades de medida usualmente adotadas.</a:t>
            </a:r>
          </a:p>
          <a:p>
            <a:pPr>
              <a:buFont typeface="Wingdings"/>
              <a:buChar char="Ø"/>
            </a:pPr>
            <a:endParaRPr lang="pt-BR" b="0" dirty="0">
              <a:latin typeface="Bookman Old Style" pitchFamily="18" charset="0"/>
            </a:endParaRPr>
          </a:p>
          <a:p>
            <a:endParaRPr lang="pt-BR" b="0" dirty="0">
              <a:latin typeface="Bookman Old Style" pitchFamily="18" charset="0"/>
            </a:endParaRPr>
          </a:p>
        </p:txBody>
      </p:sp>
    </p:spTree>
    <p:extLst>
      <p:ext uri="{BB962C8B-B14F-4D97-AF65-F5344CB8AC3E}">
        <p14:creationId xmlns:p14="http://schemas.microsoft.com/office/powerpoint/2010/main" val="377507007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a:bodyPr>
          <a:lstStyle/>
          <a:p>
            <a:pPr>
              <a:buFont typeface="Wingdings"/>
              <a:buChar char="Ø"/>
            </a:pPr>
            <a:r>
              <a:rPr lang="pt-BR" sz="2400" b="0" dirty="0" smtClean="0">
                <a:latin typeface="Bookman Old Style" pitchFamily="18" charset="0"/>
              </a:rPr>
              <a:t>O </a:t>
            </a:r>
            <a:r>
              <a:rPr lang="pt-BR" sz="2400" b="0" dirty="0">
                <a:latin typeface="Bookman Old Style" pitchFamily="18" charset="0"/>
              </a:rPr>
              <a:t>objeto deve ser descrito de forma a traduzir a real necessidade do Poder Público, com todas as características indispensáveis, afastando-se, evidentemente, as características irrelevantes e desnecessárias, que têm o condão de restringir a </a:t>
            </a:r>
            <a:r>
              <a:rPr lang="pt-BR" sz="2400" b="0" dirty="0" smtClean="0">
                <a:latin typeface="Bookman Old Style" pitchFamily="18" charset="0"/>
              </a:rPr>
              <a:t>competição.</a:t>
            </a:r>
          </a:p>
          <a:p>
            <a:pPr>
              <a:buFont typeface="Wingdings"/>
              <a:buChar char="Ø"/>
            </a:pPr>
            <a:r>
              <a:rPr lang="pt-BR" sz="2400" b="0" dirty="0" smtClean="0">
                <a:latin typeface="Bookman Old Style" pitchFamily="18" charset="0"/>
              </a:rPr>
              <a:t>A imprecisão </a:t>
            </a:r>
            <a:r>
              <a:rPr lang="pt-BR" sz="2400" b="0" dirty="0">
                <a:latin typeface="Bookman Old Style" pitchFamily="18" charset="0"/>
              </a:rPr>
              <a:t>do objeto a ser licitado poderá levar todo o esforço de um procedimento à nulidade</a:t>
            </a:r>
            <a:r>
              <a:rPr lang="pt-BR" sz="2400" b="0" dirty="0" smtClean="0">
                <a:latin typeface="Bookman Old Style" pitchFamily="18" charset="0"/>
              </a:rPr>
              <a:t>, ou ao seu fracasso. </a:t>
            </a:r>
          </a:p>
          <a:p>
            <a:pPr marL="0" indent="0"/>
            <a:endParaRPr lang="pt-BR" b="0" dirty="0">
              <a:latin typeface="Bookman Old Style" pitchFamily="18" charset="0"/>
            </a:endParaRPr>
          </a:p>
        </p:txBody>
      </p:sp>
    </p:spTree>
    <p:extLst>
      <p:ext uri="{BB962C8B-B14F-4D97-AF65-F5344CB8AC3E}">
        <p14:creationId xmlns:p14="http://schemas.microsoft.com/office/powerpoint/2010/main" val="264476761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r>
              <a:rPr lang="pt-BR" b="0" dirty="0" smtClean="0">
                <a:latin typeface="Bookman Old Style" pitchFamily="18" charset="0"/>
              </a:rPr>
              <a:t>&gt; </a:t>
            </a:r>
            <a:r>
              <a:rPr lang="pt-BR" sz="2400" b="0" dirty="0">
                <a:latin typeface="Bookman Old Style" pitchFamily="18" charset="0"/>
              </a:rPr>
              <a:t>Ao definir de forma correta um objeto a ser licitado, não somente a Administração beneficia-se dos resultados ao final, quando de sua entrega, porém, principalmente o licitante, pois lhe possibilitará sua perfeita compreensão e quantificação das propostas para a contratação almejada.</a:t>
            </a:r>
          </a:p>
        </p:txBody>
      </p:sp>
    </p:spTree>
    <p:extLst>
      <p:ext uri="{BB962C8B-B14F-4D97-AF65-F5344CB8AC3E}">
        <p14:creationId xmlns:p14="http://schemas.microsoft.com/office/powerpoint/2010/main" val="1345223015"/>
      </p:ext>
    </p:extLst>
  </p:cSld>
  <p:clrMapOvr>
    <a:masterClrMapping/>
  </p:clrMapOvr>
  <p:transition spd="slow">
    <p:push dir="u"/>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dirty="0"/>
          </a:p>
        </p:txBody>
      </p:sp>
      <p:sp>
        <p:nvSpPr>
          <p:cNvPr id="3" name="Espaço Reservado para Conteúdo 2"/>
          <p:cNvSpPr>
            <a:spLocks noGrp="1"/>
          </p:cNvSpPr>
          <p:nvPr>
            <p:ph idx="1"/>
          </p:nvPr>
        </p:nvSpPr>
        <p:spPr/>
        <p:txBody>
          <a:bodyPr/>
          <a:lstStyle/>
          <a:p>
            <a:pPr>
              <a:buFont typeface="Wingdings"/>
              <a:buChar char="Ø"/>
            </a:pPr>
            <a:r>
              <a:rPr lang="pt-BR" sz="2000" b="0" dirty="0" smtClean="0">
                <a:latin typeface="Bookman Old Style" pitchFamily="18" charset="0"/>
              </a:rPr>
              <a:t>Art</a:t>
            </a:r>
            <a:r>
              <a:rPr lang="pt-BR" sz="2000" b="0" dirty="0">
                <a:latin typeface="Bookman Old Style" pitchFamily="18" charset="0"/>
              </a:rPr>
              <a:t>. </a:t>
            </a:r>
            <a:r>
              <a:rPr lang="pt-BR" sz="2000" b="0" dirty="0" smtClean="0">
                <a:latin typeface="Bookman Old Style" pitchFamily="18" charset="0"/>
              </a:rPr>
              <a:t>14 da Lei nº 8.666/93 -   </a:t>
            </a:r>
            <a:r>
              <a:rPr lang="pt-BR" sz="2000" b="0" dirty="0">
                <a:latin typeface="Bookman Old Style" pitchFamily="18" charset="0"/>
              </a:rPr>
              <a:t>Nenhuma compra será feita sem a adequada caracterização de seu objeto e indicação dos recursos orçamentários para seu pagamento, sob pena de nulidade do ato e responsabilidade de quem lhe tiver dado causa. </a:t>
            </a:r>
            <a:endParaRPr lang="pt-BR" sz="2000" b="0" dirty="0" smtClean="0">
              <a:latin typeface="Bookman Old Style" pitchFamily="18" charset="0"/>
            </a:endParaRPr>
          </a:p>
          <a:p>
            <a:pPr>
              <a:buFont typeface="Wingdings"/>
              <a:buChar char="Ø"/>
            </a:pPr>
            <a:r>
              <a:rPr lang="pt-BR" sz="2400" b="0" dirty="0" smtClean="0">
                <a:latin typeface="Bookman Old Style" pitchFamily="18" charset="0"/>
              </a:rPr>
              <a:t>Art. 3º da Lei nº 10.520/02 – Inc. </a:t>
            </a:r>
            <a:r>
              <a:rPr lang="pt-BR" sz="2400" b="0" dirty="0">
                <a:latin typeface="Bookman Old Style" pitchFamily="18" charset="0"/>
              </a:rPr>
              <a:t>II - a definição do objeto deverá ser precisa, suficiente e clara, vedadas especificações que, por excessivas, irrelevantes ou desnecessárias, limitem a </a:t>
            </a:r>
            <a:r>
              <a:rPr lang="pt-BR" sz="2400" b="0" dirty="0" smtClean="0">
                <a:latin typeface="Bookman Old Style" pitchFamily="18" charset="0"/>
              </a:rPr>
              <a:t>competição</a:t>
            </a:r>
            <a:r>
              <a:rPr lang="pt-BR" sz="2400" b="0" dirty="0">
                <a:latin typeface="Bookman Old Style" pitchFamily="18" charset="0"/>
              </a:rPr>
              <a:t>.</a:t>
            </a:r>
            <a:endParaRPr lang="pt-BR" sz="2400" b="0" dirty="0" smtClean="0">
              <a:latin typeface="Bookman Old Style" pitchFamily="18" charset="0"/>
            </a:endParaRPr>
          </a:p>
          <a:p>
            <a:pPr marL="0" indent="0"/>
            <a:endParaRPr lang="pt-BR" b="0" dirty="0"/>
          </a:p>
          <a:p>
            <a:pPr marL="0" indent="0"/>
            <a:endParaRPr lang="pt-BR" b="0" dirty="0" smtClean="0"/>
          </a:p>
          <a:p>
            <a:pPr>
              <a:buFont typeface="Wingdings"/>
              <a:buChar char="Ø"/>
            </a:pPr>
            <a:endParaRPr lang="pt-BR" b="0" dirty="0">
              <a:latin typeface="Bookman Old Style" pitchFamily="18" charset="0"/>
            </a:endParaRPr>
          </a:p>
        </p:txBody>
      </p:sp>
    </p:spTree>
    <p:extLst>
      <p:ext uri="{BB962C8B-B14F-4D97-AF65-F5344CB8AC3E}">
        <p14:creationId xmlns:p14="http://schemas.microsoft.com/office/powerpoint/2010/main" val="1224648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Indicação de marcas no edital</a:t>
            </a:r>
            <a:endParaRPr lang="pt-BR" dirty="0"/>
          </a:p>
        </p:txBody>
      </p:sp>
      <p:sp>
        <p:nvSpPr>
          <p:cNvPr id="3" name="Espaço Reservado para Conteúdo 2"/>
          <p:cNvSpPr>
            <a:spLocks noGrp="1"/>
          </p:cNvSpPr>
          <p:nvPr>
            <p:ph idx="1"/>
          </p:nvPr>
        </p:nvSpPr>
        <p:spPr/>
        <p:txBody>
          <a:bodyPr>
            <a:noAutofit/>
          </a:bodyPr>
          <a:lstStyle/>
          <a:p>
            <a:pPr>
              <a:buFont typeface="Wingdings"/>
              <a:buChar char="Ø"/>
            </a:pPr>
            <a:r>
              <a:rPr lang="pt-BR" sz="2200" b="0" dirty="0" smtClean="0">
                <a:latin typeface="Bookman Old Style" pitchFamily="18" charset="0"/>
              </a:rPr>
              <a:t>Art. 7º - </a:t>
            </a:r>
            <a:r>
              <a:rPr lang="pt-BR" sz="2200" b="0" dirty="0">
                <a:latin typeface="Bookman Old Style" pitchFamily="18" charset="0"/>
              </a:rPr>
              <a:t>§ 5</a:t>
            </a:r>
            <a:r>
              <a:rPr lang="pt-BR" sz="2200" b="0" u="sng" baseline="30000" dirty="0">
                <a:latin typeface="Bookman Old Style" pitchFamily="18" charset="0"/>
              </a:rPr>
              <a:t>o</a:t>
            </a:r>
            <a:r>
              <a:rPr lang="pt-BR" sz="2200" b="0" dirty="0">
                <a:latin typeface="Bookman Old Style" pitchFamily="18" charset="0"/>
              </a:rPr>
              <a:t>  É vedada a realização de licitação cujo objeto inclua bens e serviços sem similaridade ou de marcas, características e especificações exclusivas, salvo nos casos em que for tecnicamente justificável, ou ainda quando o fornecimento de tais materiais e serviços for feito sob o regime de administração contratada, previsto e discriminado no ato convocatório</a:t>
            </a:r>
            <a:r>
              <a:rPr lang="pt-BR" sz="2200" b="0" dirty="0" smtClean="0">
                <a:latin typeface="Bookman Old Style" pitchFamily="18" charset="0"/>
              </a:rPr>
              <a:t>.</a:t>
            </a:r>
          </a:p>
          <a:p>
            <a:pPr>
              <a:buFont typeface="Wingdings"/>
              <a:buChar char="Ø"/>
            </a:pPr>
            <a:r>
              <a:rPr lang="pt-BR" sz="2200" b="0" dirty="0" smtClean="0">
                <a:latin typeface="Bookman Old Style" pitchFamily="18" charset="0"/>
              </a:rPr>
              <a:t>Art. 15º - § 7º - Inc. </a:t>
            </a:r>
            <a:r>
              <a:rPr lang="pt-BR" sz="2200" b="0" dirty="0">
                <a:latin typeface="Bookman Old Style" pitchFamily="18" charset="0"/>
              </a:rPr>
              <a:t>I - a especificação completa do bem a ser adquirido sem indicação de marca; </a:t>
            </a:r>
          </a:p>
        </p:txBody>
      </p:sp>
    </p:spTree>
    <p:extLst>
      <p:ext uri="{BB962C8B-B14F-4D97-AF65-F5344CB8AC3E}">
        <p14:creationId xmlns:p14="http://schemas.microsoft.com/office/powerpoint/2010/main" val="384066212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fontScale="92500" lnSpcReduction="10000"/>
          </a:bodyPr>
          <a:lstStyle/>
          <a:p>
            <a:pPr>
              <a:buFont typeface="Wingdings"/>
              <a:buChar char="Ø"/>
            </a:pPr>
            <a:r>
              <a:rPr lang="pt-BR" sz="2400" b="0" i="1" dirty="0" smtClean="0">
                <a:latin typeface="Bookman Old Style" pitchFamily="18" charset="0"/>
              </a:rPr>
              <a:t>A </a:t>
            </a:r>
            <a:r>
              <a:rPr lang="pt-BR" sz="2400" b="0" i="1" dirty="0">
                <a:latin typeface="Bookman Old Style" pitchFamily="18" charset="0"/>
              </a:rPr>
              <a:t>indicação de marca no edital deve estar amparada em razões de ordem técnica, de forma motivada e documentada, que demonstrem ser aquela marca específica a única capaz de satisfazer o interesse público.  (Acórdão 113/16 – </a:t>
            </a:r>
            <a:r>
              <a:rPr lang="pt-BR" sz="2400" b="0" i="1" dirty="0" smtClean="0">
                <a:latin typeface="Bookman Old Style" pitchFamily="18" charset="0"/>
              </a:rPr>
              <a:t>Plenário- TCU)</a:t>
            </a:r>
          </a:p>
          <a:p>
            <a:pPr>
              <a:buFont typeface="Wingdings"/>
              <a:buChar char="Ø"/>
            </a:pPr>
            <a:r>
              <a:rPr lang="pt-BR" sz="2400" b="0" dirty="0" smtClean="0">
                <a:latin typeface="Bookman Old Style" pitchFamily="18" charset="0"/>
              </a:rPr>
              <a:t>Em </a:t>
            </a:r>
            <a:r>
              <a:rPr lang="pt-BR" sz="2400" b="0" dirty="0">
                <a:latin typeface="Bookman Old Style" pitchFamily="18" charset="0"/>
              </a:rPr>
              <a:t>licitações referentes a compras, inclusive de softwares, é possível a indicação de marca, desde que seja estritamente necessária para atender exigências de padronização e que haja prévia </a:t>
            </a:r>
            <a:r>
              <a:rPr lang="pt-BR" sz="2400" b="0" dirty="0" smtClean="0">
                <a:latin typeface="Bookman Old Style" pitchFamily="18" charset="0"/>
              </a:rPr>
              <a:t>justificação. (</a:t>
            </a:r>
            <a:r>
              <a:rPr lang="pt-BR" sz="2400" b="0" dirty="0">
                <a:latin typeface="Bookman Old Style" pitchFamily="18" charset="0"/>
              </a:rPr>
              <a:t>Súmula/TCU nº </a:t>
            </a:r>
            <a:r>
              <a:rPr lang="pt-BR" sz="2400" b="0" dirty="0" smtClean="0">
                <a:latin typeface="Bookman Old Style" pitchFamily="18" charset="0"/>
              </a:rPr>
              <a:t>270)</a:t>
            </a:r>
          </a:p>
          <a:p>
            <a:pPr marL="0" indent="0"/>
            <a:endParaRPr lang="pt-BR" dirty="0"/>
          </a:p>
        </p:txBody>
      </p:sp>
    </p:spTree>
    <p:extLst>
      <p:ext uri="{BB962C8B-B14F-4D97-AF65-F5344CB8AC3E}">
        <p14:creationId xmlns:p14="http://schemas.microsoft.com/office/powerpoint/2010/main" val="11395906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o dever de licitar</a:t>
            </a:r>
            <a:endParaRPr lang="pt-BR" dirty="0"/>
          </a:p>
        </p:txBody>
      </p:sp>
      <p:sp>
        <p:nvSpPr>
          <p:cNvPr id="3" name="Espaço Reservado para Conteúdo 2"/>
          <p:cNvSpPr>
            <a:spLocks noGrp="1"/>
          </p:cNvSpPr>
          <p:nvPr>
            <p:ph idx="1"/>
          </p:nvPr>
        </p:nvSpPr>
        <p:spPr/>
        <p:txBody>
          <a:bodyPr>
            <a:normAutofit/>
          </a:bodyPr>
          <a:lstStyle/>
          <a:p>
            <a:pPr>
              <a:buFont typeface="Wingdings"/>
              <a:buChar char="Ø"/>
            </a:pPr>
            <a:r>
              <a:rPr lang="pt-BR" sz="2000" b="0" dirty="0" smtClean="0">
                <a:latin typeface="Bookman Old Style" pitchFamily="18" charset="0"/>
              </a:rPr>
              <a:t>A </a:t>
            </a:r>
            <a:r>
              <a:rPr lang="pt-BR" sz="2000" b="0" dirty="0">
                <a:latin typeface="Bookman Old Style" pitchFamily="18" charset="0"/>
              </a:rPr>
              <a:t>realização de contratos pela Administração Pública exige, em regra, a obediência ao certame licitatório (princípio da obrigatoriedade). Contudo, há exceções a esta obrigatoriedade que encontram fundamento no próprio texto constitucional, uma vez que o </a:t>
            </a:r>
            <a:r>
              <a:rPr lang="pt-BR" sz="2000" u="sng" dirty="0">
                <a:effectLst>
                  <a:outerShdw blurRad="38100" dist="38100" dir="2700000" algn="tl">
                    <a:srgbClr val="000000">
                      <a:alpha val="43137"/>
                    </a:srgbClr>
                  </a:outerShdw>
                </a:effectLst>
                <a:latin typeface="Bookman Old Style" pitchFamily="18" charset="0"/>
              </a:rPr>
              <a:t>inciso XXI do artigo 37, da Constituição Federal</a:t>
            </a:r>
            <a:r>
              <a:rPr lang="pt-BR" sz="2000" b="0" dirty="0">
                <a:latin typeface="Bookman Old Style" pitchFamily="18" charset="0"/>
              </a:rPr>
              <a:t>, ao estabelecer a obrigatoriedade do procedimento de licitação para os contratos feitos pela Administração, já inicia seu texto com a ressalva aos casos especificados na legislação</a:t>
            </a:r>
            <a:r>
              <a:rPr lang="pt-BR" sz="2000" b="0" dirty="0" smtClean="0">
                <a:latin typeface="Bookman Old Style" pitchFamily="18" charset="0"/>
              </a:rPr>
              <a:t>.</a:t>
            </a:r>
            <a:endParaRPr lang="pt-BR" sz="2000" b="0" dirty="0">
              <a:latin typeface="Bookman Old Style" pitchFamily="18" charset="0"/>
            </a:endParaRPr>
          </a:p>
          <a:p>
            <a:pPr>
              <a:buFont typeface="Wingdings"/>
              <a:buChar char="Ø"/>
            </a:pPr>
            <a:endParaRPr lang="pt-BR" sz="2000" b="0" dirty="0">
              <a:latin typeface="Bookman Old Style" pitchFamily="18" charset="0"/>
            </a:endParaRPr>
          </a:p>
        </p:txBody>
      </p:sp>
    </p:spTree>
    <p:extLst>
      <p:ext uri="{BB962C8B-B14F-4D97-AF65-F5344CB8AC3E}">
        <p14:creationId xmlns:p14="http://schemas.microsoft.com/office/powerpoint/2010/main" val="2215694009"/>
      </p:ext>
    </p:extLst>
  </p:cSld>
  <p:clrMapOvr>
    <a:masterClrMapping/>
  </p:clrMapOvr>
  <p:transition spd="slow">
    <p:push dir="u"/>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Marca referencia no edital segundo nova lei de licitações</a:t>
            </a:r>
            <a:endParaRPr lang="pt-BR" dirty="0"/>
          </a:p>
        </p:txBody>
      </p:sp>
      <p:sp>
        <p:nvSpPr>
          <p:cNvPr id="3" name="Espaço Reservado para Conteúdo 2"/>
          <p:cNvSpPr>
            <a:spLocks noGrp="1"/>
          </p:cNvSpPr>
          <p:nvPr>
            <p:ph idx="1"/>
          </p:nvPr>
        </p:nvSpPr>
        <p:spPr/>
        <p:txBody>
          <a:bodyPr>
            <a:noAutofit/>
          </a:bodyPr>
          <a:lstStyle/>
          <a:p>
            <a:r>
              <a:rPr lang="pt-BR" sz="2400" b="0" dirty="0">
                <a:latin typeface="Bookman Old Style" pitchFamily="18" charset="0"/>
              </a:rPr>
              <a:t>No caso de licitação que envolva o fornecimento de bens, a Administração poderá excepcionalmente: </a:t>
            </a:r>
            <a:endParaRPr lang="pt-BR" sz="2400" b="0" dirty="0" smtClean="0">
              <a:latin typeface="Bookman Old Style" pitchFamily="18" charset="0"/>
            </a:endParaRPr>
          </a:p>
          <a:p>
            <a:r>
              <a:rPr lang="pt-BR" sz="2400" b="0" dirty="0">
                <a:latin typeface="Bookman Old Style" pitchFamily="18" charset="0"/>
              </a:rPr>
              <a:t>I – indicar marca ou modelo, desde que formalmente justificado, nas seguintes hipóteses: </a:t>
            </a:r>
            <a:endParaRPr lang="pt-BR" sz="2400" b="0" dirty="0" smtClean="0">
              <a:latin typeface="Bookman Old Style" pitchFamily="18" charset="0"/>
            </a:endParaRPr>
          </a:p>
          <a:p>
            <a:r>
              <a:rPr lang="pt-BR" sz="2400" b="0" dirty="0">
                <a:latin typeface="Bookman Old Style" pitchFamily="18" charset="0"/>
              </a:rPr>
              <a:t>a) em decorrência da necessidade de padronização do objeto; </a:t>
            </a:r>
          </a:p>
          <a:p>
            <a:r>
              <a:rPr lang="pt-BR" sz="2400" b="0" dirty="0">
                <a:latin typeface="Bookman Old Style" pitchFamily="18" charset="0"/>
              </a:rPr>
              <a:t>b) em razão da necessidade de manter a compatibilidade com plataformas e padrões já adotados pela Administração; </a:t>
            </a:r>
            <a:endParaRPr lang="pt-BR" sz="2400" dirty="0">
              <a:latin typeface="Bookman Old Style" pitchFamily="18" charset="0"/>
            </a:endParaRPr>
          </a:p>
        </p:txBody>
      </p:sp>
    </p:spTree>
    <p:extLst>
      <p:ext uri="{BB962C8B-B14F-4D97-AF65-F5344CB8AC3E}">
        <p14:creationId xmlns:p14="http://schemas.microsoft.com/office/powerpoint/2010/main" val="2126894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a:bodyPr>
          <a:lstStyle/>
          <a:p>
            <a:r>
              <a:rPr lang="pt-BR" sz="2400" b="0" dirty="0">
                <a:latin typeface="Bookman Old Style" pitchFamily="18" charset="0"/>
              </a:rPr>
              <a:t>c) quando determinada marca ou modelo comercializado por mais de um fornecedor for o único capaz de atender às necessidades da contratante; </a:t>
            </a:r>
          </a:p>
          <a:p>
            <a:r>
              <a:rPr lang="pt-BR" sz="2400" b="0" dirty="0">
                <a:latin typeface="Bookman Old Style" pitchFamily="18" charset="0"/>
              </a:rPr>
              <a:t>d) quando a descrição do objeto a ser licitado puder ser mais bem compreendida pela identificação de determinada marca ou modelo aptos a servir apenas como referência; </a:t>
            </a:r>
            <a:endParaRPr lang="pt-BR" sz="2400" b="0" dirty="0" smtClean="0">
              <a:latin typeface="Bookman Old Style" pitchFamily="18" charset="0"/>
            </a:endParaRPr>
          </a:p>
        </p:txBody>
      </p:sp>
    </p:spTree>
    <p:extLst>
      <p:ext uri="{BB962C8B-B14F-4D97-AF65-F5344CB8AC3E}">
        <p14:creationId xmlns:p14="http://schemas.microsoft.com/office/powerpoint/2010/main" val="81170113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a:bodyPr>
          <a:lstStyle/>
          <a:p>
            <a:r>
              <a:rPr lang="pt-BR" sz="2400" b="0" dirty="0">
                <a:latin typeface="Bookman Old Style" pitchFamily="18" charset="0"/>
              </a:rPr>
              <a:t>II – exigir amostra ou prova de conceito do bem no procedimento de pré-qualificação permanente, na fase de julgamento das propostas ou de lances ou no período de vigência do contrato ou da ata de registro de preços, desde que previsto no instrumento convocatório e justificada a necessidade de sua apresentação; </a:t>
            </a:r>
            <a:endParaRPr lang="pt-BR" sz="2400" dirty="0">
              <a:latin typeface="Bookman Old Style" pitchFamily="18" charset="0"/>
            </a:endParaRPr>
          </a:p>
        </p:txBody>
      </p:sp>
    </p:spTree>
    <p:extLst>
      <p:ext uri="{BB962C8B-B14F-4D97-AF65-F5344CB8AC3E}">
        <p14:creationId xmlns:p14="http://schemas.microsoft.com/office/powerpoint/2010/main" val="33946713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a:bodyPr>
          <a:lstStyle/>
          <a:p>
            <a:r>
              <a:rPr lang="pt-BR" sz="2400" b="0" dirty="0">
                <a:latin typeface="Bookman Old Style" pitchFamily="18" charset="0"/>
              </a:rPr>
              <a:t>III – vedar a contratação de marca ou produto, quando, mediante processo administrativo, </a:t>
            </a:r>
            <a:r>
              <a:rPr lang="pt-BR" sz="2400" dirty="0">
                <a:latin typeface="Bookman Old Style" pitchFamily="18" charset="0"/>
              </a:rPr>
              <a:t>restar comprovado que produtos adquiridos e utilizados anteriormente pela Administração </a:t>
            </a:r>
            <a:r>
              <a:rPr lang="pt-BR" sz="2400" b="0" dirty="0">
                <a:latin typeface="Bookman Old Style" pitchFamily="18" charset="0"/>
              </a:rPr>
              <a:t>não atendem a requisitos indispensáveis ao pleno adimplemento da obrigação contratual. </a:t>
            </a:r>
            <a:endParaRPr lang="pt-BR" sz="2400" dirty="0">
              <a:latin typeface="Bookman Old Style" pitchFamily="18" charset="0"/>
            </a:endParaRPr>
          </a:p>
        </p:txBody>
      </p:sp>
    </p:spTree>
    <p:extLst>
      <p:ext uri="{BB962C8B-B14F-4D97-AF65-F5344CB8AC3E}">
        <p14:creationId xmlns:p14="http://schemas.microsoft.com/office/powerpoint/2010/main" val="241126258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Sistema informatizado</a:t>
            </a:r>
            <a:endParaRPr lang="pt-BR" dirty="0"/>
          </a:p>
        </p:txBody>
      </p:sp>
      <p:sp>
        <p:nvSpPr>
          <p:cNvPr id="3" name="Espaço Reservado para Conteúdo 2"/>
          <p:cNvSpPr>
            <a:spLocks noGrp="1"/>
          </p:cNvSpPr>
          <p:nvPr>
            <p:ph idx="1"/>
          </p:nvPr>
        </p:nvSpPr>
        <p:spPr>
          <a:xfrm>
            <a:off x="822960" y="1100628"/>
            <a:ext cx="7520940" cy="3912548"/>
          </a:xfrm>
        </p:spPr>
        <p:txBody>
          <a:bodyPr>
            <a:noAutofit/>
          </a:bodyPr>
          <a:lstStyle/>
          <a:p>
            <a:pPr algn="just"/>
            <a:r>
              <a:rPr lang="pt-BR" sz="2400" b="0" dirty="0">
                <a:latin typeface="Bookman Old Style" pitchFamily="18" charset="0"/>
              </a:rPr>
              <a:t> </a:t>
            </a:r>
            <a:r>
              <a:rPr lang="pt-BR" sz="2400" b="0" dirty="0" smtClean="0">
                <a:latin typeface="Bookman Old Style" pitchFamily="18" charset="0"/>
              </a:rPr>
              <a:t>   A nova Lei de Licitações que está para ser aprovada no Congresso nacional, enfatiza a importância da informatização de sistemas, tais como: catálogo </a:t>
            </a:r>
            <a:r>
              <a:rPr lang="pt-BR" sz="2400" b="0" dirty="0">
                <a:latin typeface="Bookman Old Style" pitchFamily="18" charset="0"/>
              </a:rPr>
              <a:t>eletrônico de padronização de compras, serviços e </a:t>
            </a:r>
            <a:r>
              <a:rPr lang="pt-BR" sz="2400" b="0" dirty="0" smtClean="0">
                <a:latin typeface="Bookman Old Style" pitchFamily="18" charset="0"/>
              </a:rPr>
              <a:t>obras; </a:t>
            </a:r>
            <a:r>
              <a:rPr lang="pt-BR" sz="2400" b="0" dirty="0">
                <a:latin typeface="Bookman Old Style" pitchFamily="18" charset="0"/>
              </a:rPr>
              <a:t>sistema </a:t>
            </a:r>
            <a:r>
              <a:rPr lang="pt-BR" sz="2400" b="0" dirty="0" smtClean="0">
                <a:latin typeface="Bookman Old Style" pitchFamily="18" charset="0"/>
              </a:rPr>
              <a:t>informatizado </a:t>
            </a:r>
            <a:r>
              <a:rPr lang="pt-BR" sz="2400" b="0" dirty="0">
                <a:latin typeface="Bookman Old Style" pitchFamily="18" charset="0"/>
              </a:rPr>
              <a:t>de gerenciamento centralizado e com indicação de preços, destinado a </a:t>
            </a:r>
            <a:r>
              <a:rPr lang="pt-BR" sz="2400" b="0" dirty="0" smtClean="0">
                <a:latin typeface="Bookman Old Style" pitchFamily="18" charset="0"/>
              </a:rPr>
              <a:t>permitir </a:t>
            </a:r>
            <a:r>
              <a:rPr lang="pt-BR" sz="2400" b="0" dirty="0">
                <a:latin typeface="Bookman Old Style" pitchFamily="18" charset="0"/>
              </a:rPr>
              <a:t>a padronização de itens a serem adquiridos pela Administração Pública e que estarão disponíveis para licitação </a:t>
            </a:r>
            <a:endParaRPr lang="pt-BR" sz="2400" dirty="0">
              <a:latin typeface="Bookman Old Style" pitchFamily="18" charset="0"/>
            </a:endParaRPr>
          </a:p>
        </p:txBody>
      </p:sp>
    </p:spTree>
    <p:extLst>
      <p:ext uri="{BB962C8B-B14F-4D97-AF65-F5344CB8AC3E}">
        <p14:creationId xmlns:p14="http://schemas.microsoft.com/office/powerpoint/2010/main" val="280451890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lnSpcReduction="10000"/>
          </a:bodyPr>
          <a:lstStyle/>
          <a:p>
            <a:r>
              <a:rPr lang="pt-BR" sz="2400" b="0" dirty="0" smtClean="0">
                <a:latin typeface="Bookman Old Style" pitchFamily="18" charset="0"/>
              </a:rPr>
              <a:t>Pedido de Compras Informatizado;</a:t>
            </a:r>
          </a:p>
          <a:p>
            <a:r>
              <a:rPr lang="pt-BR" sz="2400" b="0" dirty="0" smtClean="0">
                <a:latin typeface="Bookman Old Style" pitchFamily="18" charset="0"/>
              </a:rPr>
              <a:t>Termo de Referencia Informatizado;</a:t>
            </a:r>
          </a:p>
          <a:p>
            <a:r>
              <a:rPr lang="pt-BR" sz="2400" b="0" dirty="0" smtClean="0">
                <a:latin typeface="Bookman Old Style" pitchFamily="18" charset="0"/>
              </a:rPr>
              <a:t>Banco de Preços;</a:t>
            </a:r>
          </a:p>
          <a:p>
            <a:r>
              <a:rPr lang="pt-BR" sz="2400" b="0" dirty="0" smtClean="0">
                <a:latin typeface="Bookman Old Style" pitchFamily="18" charset="0"/>
              </a:rPr>
              <a:t>Catálogo de Materiais;</a:t>
            </a:r>
          </a:p>
          <a:p>
            <a:r>
              <a:rPr lang="pt-BR" sz="2400" b="0" dirty="0" smtClean="0">
                <a:latin typeface="Bookman Old Style" pitchFamily="18" charset="0"/>
              </a:rPr>
              <a:t>Catálogo de Fornecedores (Cadastro Inf.)</a:t>
            </a:r>
          </a:p>
          <a:p>
            <a:r>
              <a:rPr lang="pt-BR" sz="2400" b="0" dirty="0" smtClean="0">
                <a:latin typeface="Bookman Old Style" pitchFamily="18" charset="0"/>
              </a:rPr>
              <a:t>Manual de Licitações e Contratos;</a:t>
            </a:r>
          </a:p>
          <a:p>
            <a:r>
              <a:rPr lang="pt-BR" sz="2400" b="0" dirty="0" smtClean="0">
                <a:latin typeface="Bookman Old Style" pitchFamily="18" charset="0"/>
              </a:rPr>
              <a:t>Manual de Gestão e Fiscalização de Contratos;</a:t>
            </a:r>
          </a:p>
          <a:p>
            <a:r>
              <a:rPr lang="pt-BR" sz="2400" b="0" dirty="0" smtClean="0">
                <a:latin typeface="Bookman Old Style" pitchFamily="18" charset="0"/>
              </a:rPr>
              <a:t>Etc...</a:t>
            </a:r>
            <a:endParaRPr lang="pt-BR" sz="2400" b="0" dirty="0">
              <a:latin typeface="Bookman Old Style" pitchFamily="18" charset="0"/>
            </a:endParaRPr>
          </a:p>
        </p:txBody>
      </p:sp>
    </p:spTree>
    <p:extLst>
      <p:ext uri="{BB962C8B-B14F-4D97-AF65-F5344CB8AC3E}">
        <p14:creationId xmlns:p14="http://schemas.microsoft.com/office/powerpoint/2010/main" val="228715484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Seleção de fornecedores/avaliação</a:t>
            </a:r>
            <a:endParaRPr lang="pt-BR" dirty="0"/>
          </a:p>
        </p:txBody>
      </p:sp>
      <p:sp>
        <p:nvSpPr>
          <p:cNvPr id="3" name="Espaço Reservado para Conteúdo 2"/>
          <p:cNvSpPr>
            <a:spLocks noGrp="1"/>
          </p:cNvSpPr>
          <p:nvPr>
            <p:ph idx="1"/>
          </p:nvPr>
        </p:nvSpPr>
        <p:spPr/>
        <p:txBody>
          <a:bodyPr>
            <a:normAutofit/>
          </a:bodyPr>
          <a:lstStyle/>
          <a:p>
            <a:r>
              <a:rPr lang="pt-BR" sz="2400" b="0" dirty="0" smtClean="0">
                <a:latin typeface="Bookman Old Style" pitchFamily="18" charset="0"/>
              </a:rPr>
              <a:t>DEC. </a:t>
            </a:r>
            <a:r>
              <a:rPr lang="pt-BR" sz="2400" b="0" dirty="0">
                <a:latin typeface="Bookman Old Style" pitchFamily="18" charset="0"/>
              </a:rPr>
              <a:t>Nº </a:t>
            </a:r>
            <a:r>
              <a:rPr lang="pt-BR" sz="2400" b="0" dirty="0" smtClean="0">
                <a:latin typeface="Bookman Old Style" pitchFamily="18" charset="0"/>
              </a:rPr>
              <a:t>8.538/15 – Art. 2º - Inc. I - </a:t>
            </a:r>
            <a:r>
              <a:rPr lang="pt-BR" sz="2400" b="0" dirty="0">
                <a:latin typeface="Bookman Old Style" pitchFamily="18" charset="0"/>
              </a:rPr>
              <a:t>instituir cadastro próprio, de acesso livre, ou adequar os eventuais cadastros existentes, para identificar as microempresas e empresas de pequeno porte sediadas regionalmente, juntamente com suas linhas de fornecimento, de modo a possibilitar a notificação das licitações e facilitar a formação de parcerias e as subcontratações;</a:t>
            </a:r>
          </a:p>
        </p:txBody>
      </p:sp>
    </p:spTree>
    <p:extLst>
      <p:ext uri="{BB962C8B-B14F-4D97-AF65-F5344CB8AC3E}">
        <p14:creationId xmlns:p14="http://schemas.microsoft.com/office/powerpoint/2010/main" val="158729542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fontScale="92500" lnSpcReduction="10000"/>
          </a:bodyPr>
          <a:lstStyle/>
          <a:p>
            <a:r>
              <a:rPr lang="pt-BR" dirty="0" smtClean="0"/>
              <a:t>  </a:t>
            </a:r>
            <a:r>
              <a:rPr lang="pt-BR" sz="2400" b="0" dirty="0" smtClean="0">
                <a:latin typeface="Bookman Old Style" pitchFamily="18" charset="0"/>
              </a:rPr>
              <a:t>Na nova Lei de Licitações que está por vir, existirá a Pré-Qualificação de Fornecedores para futuras licitações, que se dará da seguinte forma:</a:t>
            </a:r>
          </a:p>
          <a:p>
            <a:pPr>
              <a:buFont typeface="Wingdings" pitchFamily="2" charset="2"/>
              <a:buChar char="Ø"/>
            </a:pPr>
            <a:r>
              <a:rPr lang="pt-BR" sz="2400" b="0" dirty="0" smtClean="0">
                <a:latin typeface="Bookman Old Style" pitchFamily="18" charset="0"/>
              </a:rPr>
              <a:t>A </a:t>
            </a:r>
            <a:r>
              <a:rPr lang="pt-BR" sz="2400" b="0" dirty="0">
                <a:latin typeface="Bookman Old Style" pitchFamily="18" charset="0"/>
              </a:rPr>
              <a:t>pré-qualificação é o procedimento técnico-administrativo para selecionar </a:t>
            </a:r>
            <a:r>
              <a:rPr lang="pt-BR" sz="2400" b="0" dirty="0" smtClean="0">
                <a:latin typeface="Bookman Old Style" pitchFamily="18" charset="0"/>
              </a:rPr>
              <a:t>previamente</a:t>
            </a:r>
            <a:r>
              <a:rPr lang="pt-BR" sz="2400" b="0" dirty="0">
                <a:latin typeface="Bookman Old Style" pitchFamily="18" charset="0"/>
              </a:rPr>
              <a:t> </a:t>
            </a:r>
            <a:r>
              <a:rPr lang="pt-BR" sz="2400" b="0" dirty="0" smtClean="0">
                <a:latin typeface="Bookman Old Style" pitchFamily="18" charset="0"/>
              </a:rPr>
              <a:t>licitantes </a:t>
            </a:r>
            <a:r>
              <a:rPr lang="pt-BR" sz="2400" b="0" dirty="0">
                <a:latin typeface="Bookman Old Style" pitchFamily="18" charset="0"/>
              </a:rPr>
              <a:t>que reúnam condições de habilitação para participar de futura </a:t>
            </a:r>
            <a:r>
              <a:rPr lang="pt-BR" sz="2400" b="0" dirty="0" smtClean="0">
                <a:latin typeface="Bookman Old Style" pitchFamily="18" charset="0"/>
              </a:rPr>
              <a:t>licitação.</a:t>
            </a:r>
          </a:p>
          <a:p>
            <a:pPr>
              <a:buFont typeface="Wingdings" pitchFamily="2" charset="2"/>
              <a:buChar char="Ø"/>
            </a:pPr>
            <a:r>
              <a:rPr lang="pt-BR" sz="2400" b="0" dirty="0">
                <a:latin typeface="Bookman Old Style" pitchFamily="18" charset="0"/>
              </a:rPr>
              <a:t>A pré-qualificação poderá ser realizada em grupos ou segmentos, segundo as especialidades dos fornecedores. </a:t>
            </a:r>
            <a:endParaRPr lang="pt-BR" sz="2400" b="0" dirty="0" smtClean="0">
              <a:latin typeface="Bookman Old Style" pitchFamily="18" charset="0"/>
            </a:endParaRPr>
          </a:p>
        </p:txBody>
      </p:sp>
    </p:spTree>
    <p:extLst>
      <p:ext uri="{BB962C8B-B14F-4D97-AF65-F5344CB8AC3E}">
        <p14:creationId xmlns:p14="http://schemas.microsoft.com/office/powerpoint/2010/main" val="142385031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r>
              <a:rPr lang="pt-BR" dirty="0" smtClean="0"/>
              <a:t>&gt;    </a:t>
            </a:r>
            <a:r>
              <a:rPr lang="pt-BR" sz="2400" b="0" dirty="0" smtClean="0"/>
              <a:t>Na nova lei, a </a:t>
            </a:r>
            <a:r>
              <a:rPr lang="pt-BR" sz="2400" b="0" dirty="0" smtClean="0">
                <a:latin typeface="Bookman Old Style" pitchFamily="18" charset="0"/>
              </a:rPr>
              <a:t>Administração </a:t>
            </a:r>
            <a:r>
              <a:rPr lang="pt-BR" sz="2400" b="0" dirty="0">
                <a:latin typeface="Bookman Old Style" pitchFamily="18" charset="0"/>
              </a:rPr>
              <a:t>poderá realizar licitação restrita a fornecedores cadastrados, atendidos os critérios, as condições e os limites estabelecidos em regulamento e a ampla publicidade dos procedimentos para o cadastramento. </a:t>
            </a:r>
          </a:p>
        </p:txBody>
      </p:sp>
    </p:spTree>
    <p:extLst>
      <p:ext uri="{BB962C8B-B14F-4D97-AF65-F5344CB8AC3E}">
        <p14:creationId xmlns:p14="http://schemas.microsoft.com/office/powerpoint/2010/main" val="4155712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a:bodyPr>
          <a:lstStyle/>
          <a:p>
            <a:r>
              <a:rPr lang="pt-BR" sz="2400" b="0" dirty="0" smtClean="0">
                <a:latin typeface="Bookman Old Style" pitchFamily="18" charset="0"/>
              </a:rPr>
              <a:t>Mas o que é o Cadastro de Fornecedores?</a:t>
            </a:r>
          </a:p>
          <a:p>
            <a:endParaRPr lang="pt-BR" sz="2400" b="0" dirty="0" smtClean="0">
              <a:latin typeface="Bookman Old Style" pitchFamily="18" charset="0"/>
            </a:endParaRPr>
          </a:p>
          <a:p>
            <a:r>
              <a:rPr lang="pt-BR" sz="2400" b="0" dirty="0" smtClean="0">
                <a:latin typeface="Bookman Old Style" pitchFamily="18" charset="0"/>
              </a:rPr>
              <a:t>Para que serve?</a:t>
            </a:r>
          </a:p>
          <a:p>
            <a:endParaRPr lang="pt-BR" sz="2400" b="0" dirty="0" smtClean="0">
              <a:latin typeface="Bookman Old Style" pitchFamily="18" charset="0"/>
            </a:endParaRPr>
          </a:p>
          <a:p>
            <a:r>
              <a:rPr lang="pt-BR" sz="2400" b="0" dirty="0" smtClean="0">
                <a:latin typeface="Bookman Old Style" pitchFamily="18" charset="0"/>
              </a:rPr>
              <a:t>O que anotar nesse Cadastro?</a:t>
            </a:r>
          </a:p>
          <a:p>
            <a:endParaRPr lang="pt-BR" sz="2400" b="0" dirty="0">
              <a:latin typeface="Bookman Old Style" pitchFamily="18" charset="0"/>
            </a:endParaRPr>
          </a:p>
          <a:p>
            <a:r>
              <a:rPr lang="pt-BR" sz="2400" b="0" dirty="0" smtClean="0">
                <a:latin typeface="Bookman Old Style" pitchFamily="18" charset="0"/>
              </a:rPr>
              <a:t>Avaliações do Fornecedor.</a:t>
            </a:r>
          </a:p>
          <a:p>
            <a:endParaRPr lang="pt-BR" sz="2400" b="0" dirty="0">
              <a:latin typeface="Bookman Old Style" pitchFamily="18" charset="0"/>
            </a:endParaRPr>
          </a:p>
        </p:txBody>
      </p:sp>
    </p:spTree>
    <p:extLst>
      <p:ext uri="{BB962C8B-B14F-4D97-AF65-F5344CB8AC3E}">
        <p14:creationId xmlns:p14="http://schemas.microsoft.com/office/powerpoint/2010/main" val="42294403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smtClean="0"/>
              <a:t>Tce</a:t>
            </a:r>
            <a:r>
              <a:rPr lang="pt-BR" dirty="0" smtClean="0"/>
              <a:t> – santa </a:t>
            </a:r>
            <a:r>
              <a:rPr lang="pt-BR" dirty="0" err="1" smtClean="0"/>
              <a:t>catarina</a:t>
            </a:r>
            <a:endParaRPr lang="pt-BR" dirty="0"/>
          </a:p>
        </p:txBody>
      </p:sp>
      <p:sp>
        <p:nvSpPr>
          <p:cNvPr id="3" name="Espaço Reservado para Conteúdo 2"/>
          <p:cNvSpPr>
            <a:spLocks noGrp="1"/>
          </p:cNvSpPr>
          <p:nvPr>
            <p:ph idx="1"/>
          </p:nvPr>
        </p:nvSpPr>
        <p:spPr>
          <a:xfrm>
            <a:off x="822960" y="1100628"/>
            <a:ext cx="7520940" cy="4128572"/>
          </a:xfrm>
        </p:spPr>
        <p:txBody>
          <a:bodyPr>
            <a:noAutofit/>
          </a:bodyPr>
          <a:lstStyle/>
          <a:p>
            <a:r>
              <a:rPr lang="pt-BR" sz="2000" b="0" dirty="0" smtClean="0">
                <a:latin typeface="Bookman Old Style" pitchFamily="18" charset="0"/>
              </a:rPr>
              <a:t>1</a:t>
            </a:r>
            <a:r>
              <a:rPr lang="pt-BR" sz="2000" b="0" dirty="0">
                <a:latin typeface="Bookman Old Style" pitchFamily="18" charset="0"/>
              </a:rPr>
              <a:t>. A unidade gestora deve prever as contratações que realizará no curso do exercício, sendo que as despesas decorrentes de objetos não usuais ou imprevisíveis podem ser contratadas através de dispensa de licitação, desde que não ultrapassem o valor previsto no art. 24, I e II, da Lei (federal) 8.666/93</a:t>
            </a:r>
            <a:r>
              <a:rPr lang="pt-BR" sz="2000" b="0" dirty="0" smtClean="0">
                <a:latin typeface="Bookman Old Style" pitchFamily="18" charset="0"/>
              </a:rPr>
              <a:t>.</a:t>
            </a:r>
          </a:p>
          <a:p>
            <a:r>
              <a:rPr lang="pt-BR" sz="2000" b="0" dirty="0" smtClean="0">
                <a:latin typeface="Bookman Old Style" pitchFamily="18" charset="0"/>
              </a:rPr>
              <a:t>2</a:t>
            </a:r>
            <a:r>
              <a:rPr lang="pt-BR" sz="2000" b="0" dirty="0">
                <a:latin typeface="Bookman Old Style" pitchFamily="18" charset="0"/>
              </a:rPr>
              <a:t>. Em razão de o orçamento ser da unidade gestora, as despesas realizadas por seus centros descentralizados, que não possuem autonomia financeira, devem ser somadas para verificação da ocorrência de fracionamento</a:t>
            </a:r>
            <a:r>
              <a:rPr lang="pt-BR" sz="2000" b="0" dirty="0" smtClean="0">
                <a:latin typeface="Bookman Old Style" pitchFamily="18" charset="0"/>
              </a:rPr>
              <a:t>. </a:t>
            </a:r>
            <a:br>
              <a:rPr lang="pt-BR" sz="2000" b="0" dirty="0" smtClean="0">
                <a:latin typeface="Bookman Old Style" pitchFamily="18" charset="0"/>
              </a:rPr>
            </a:br>
            <a:r>
              <a:rPr lang="pt-BR" sz="2000" b="0" dirty="0" smtClean="0">
                <a:latin typeface="Bookman Old Style" pitchFamily="18" charset="0"/>
              </a:rPr>
              <a:t>( </a:t>
            </a:r>
            <a:r>
              <a:rPr lang="pt-BR" sz="2000" b="0" dirty="0" err="1" smtClean="0">
                <a:latin typeface="Bookman Old Style" pitchFamily="18" charset="0"/>
              </a:rPr>
              <a:t>Pré</a:t>
            </a:r>
            <a:r>
              <a:rPr lang="pt-BR" sz="2000" b="0" dirty="0" smtClean="0">
                <a:latin typeface="Bookman Old Style" pitchFamily="18" charset="0"/>
              </a:rPr>
              <a:t> Julgado nº 1980 – processo </a:t>
            </a:r>
            <a:r>
              <a:rPr lang="pt-BR" sz="2000" b="0" u="sng" dirty="0" smtClean="0">
                <a:latin typeface="Bookman Old Style" pitchFamily="18" charset="0"/>
                <a:hlinkClick r:id="rId2" tooltip="Clique aqui para consultar o processo"/>
              </a:rPr>
              <a:t>CON-08/00640942</a:t>
            </a:r>
            <a:r>
              <a:rPr lang="pt-BR" sz="2000" b="0" u="sng" dirty="0" smtClean="0">
                <a:latin typeface="Bookman Old Style" pitchFamily="18" charset="0"/>
              </a:rPr>
              <a:t> - </a:t>
            </a:r>
            <a:endParaRPr lang="pt-BR" sz="2000" b="0" dirty="0">
              <a:latin typeface="Bookman Old Style" pitchFamily="18" charset="0"/>
            </a:endParaRPr>
          </a:p>
        </p:txBody>
      </p:sp>
    </p:spTree>
    <p:extLst>
      <p:ext uri="{BB962C8B-B14F-4D97-AF65-F5344CB8AC3E}">
        <p14:creationId xmlns:p14="http://schemas.microsoft.com/office/powerpoint/2010/main" val="539191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Como se dá a  publicidade</a:t>
            </a:r>
          </a:p>
        </p:txBody>
      </p:sp>
      <p:sp>
        <p:nvSpPr>
          <p:cNvPr id="3" name="Espaço Reservado para Conteúdo 2"/>
          <p:cNvSpPr>
            <a:spLocks noGrp="1"/>
          </p:cNvSpPr>
          <p:nvPr>
            <p:ph idx="1"/>
          </p:nvPr>
        </p:nvSpPr>
        <p:spPr/>
        <p:txBody>
          <a:bodyPr>
            <a:normAutofit lnSpcReduction="10000"/>
          </a:bodyPr>
          <a:lstStyle/>
          <a:p>
            <a:pPr>
              <a:buFont typeface="Wingdings" pitchFamily="2" charset="2"/>
              <a:buChar char="Ø"/>
            </a:pPr>
            <a:r>
              <a:rPr lang="pt-BR" sz="2400" b="0" dirty="0" smtClean="0">
                <a:latin typeface="Bookman Old Style" pitchFamily="18" charset="0"/>
              </a:rPr>
              <a:t>Site do Órgão Licitante;</a:t>
            </a:r>
          </a:p>
          <a:p>
            <a:pPr>
              <a:buFont typeface="Wingdings" pitchFamily="2" charset="2"/>
              <a:buChar char="Ø"/>
            </a:pPr>
            <a:r>
              <a:rPr lang="pt-BR" sz="2400" b="0" dirty="0" smtClean="0">
                <a:latin typeface="Bookman Old Style" pitchFamily="18" charset="0"/>
              </a:rPr>
              <a:t>Diário Oficial do Município;</a:t>
            </a:r>
          </a:p>
          <a:p>
            <a:pPr>
              <a:buFont typeface="Wingdings" pitchFamily="2" charset="2"/>
              <a:buChar char="Ø"/>
            </a:pPr>
            <a:r>
              <a:rPr lang="pt-BR" sz="2400" b="0" dirty="0" smtClean="0">
                <a:latin typeface="Bookman Old Style" pitchFamily="18" charset="0"/>
              </a:rPr>
              <a:t>Diário Oficial do Estado;</a:t>
            </a:r>
          </a:p>
          <a:p>
            <a:pPr>
              <a:buFont typeface="Wingdings" pitchFamily="2" charset="2"/>
              <a:buChar char="Ø"/>
            </a:pPr>
            <a:r>
              <a:rPr lang="pt-BR" sz="2400" b="0" dirty="0" smtClean="0">
                <a:latin typeface="Bookman Old Style" pitchFamily="18" charset="0"/>
              </a:rPr>
              <a:t>Diário Oficial da União;</a:t>
            </a:r>
          </a:p>
          <a:p>
            <a:pPr>
              <a:buFont typeface="Wingdings" pitchFamily="2" charset="2"/>
              <a:buChar char="Ø"/>
            </a:pPr>
            <a:r>
              <a:rPr lang="pt-BR" sz="2400" b="0" dirty="0" smtClean="0">
                <a:latin typeface="Bookman Old Style" pitchFamily="18" charset="0"/>
              </a:rPr>
              <a:t>Jornal de grande circulação local/regional/nacional;</a:t>
            </a:r>
          </a:p>
          <a:p>
            <a:pPr>
              <a:buFont typeface="Wingdings" pitchFamily="2" charset="2"/>
              <a:buChar char="Ø"/>
            </a:pPr>
            <a:r>
              <a:rPr lang="pt-BR" sz="2400" b="0" dirty="0" smtClean="0">
                <a:latin typeface="Bookman Old Style" pitchFamily="18" charset="0"/>
              </a:rPr>
              <a:t>Mural de Licitações;</a:t>
            </a:r>
          </a:p>
          <a:p>
            <a:pPr>
              <a:buFont typeface="Wingdings" pitchFamily="2" charset="2"/>
              <a:buChar char="Ø"/>
            </a:pPr>
            <a:r>
              <a:rPr lang="pt-BR" sz="2400" b="0" dirty="0" smtClean="0">
                <a:latin typeface="Bookman Old Style" pitchFamily="18" charset="0"/>
              </a:rPr>
              <a:t>Portal da Transparência.</a:t>
            </a:r>
          </a:p>
          <a:p>
            <a:endParaRPr lang="pt-BR" dirty="0"/>
          </a:p>
        </p:txBody>
      </p:sp>
    </p:spTree>
    <p:extLst>
      <p:ext uri="{BB962C8B-B14F-4D97-AF65-F5344CB8AC3E}">
        <p14:creationId xmlns:p14="http://schemas.microsoft.com/office/powerpoint/2010/main" val="402177417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Prazos mínimos de publicidade</a:t>
            </a:r>
            <a:endParaRPr lang="pt-BR" dirty="0"/>
          </a:p>
        </p:txBody>
      </p:sp>
      <p:sp>
        <p:nvSpPr>
          <p:cNvPr id="3" name="Espaço Reservado para Conteúdo 2"/>
          <p:cNvSpPr>
            <a:spLocks noGrp="1"/>
          </p:cNvSpPr>
          <p:nvPr>
            <p:ph idx="1"/>
          </p:nvPr>
        </p:nvSpPr>
        <p:spPr/>
        <p:txBody>
          <a:bodyPr>
            <a:normAutofit fontScale="92500" lnSpcReduction="20000"/>
          </a:bodyPr>
          <a:lstStyle/>
          <a:p>
            <a:pPr>
              <a:buFont typeface="Wingdings" pitchFamily="2" charset="2"/>
              <a:buChar char="Ø"/>
            </a:pPr>
            <a:r>
              <a:rPr lang="pt-BR" sz="2400" b="0" dirty="0" smtClean="0">
                <a:latin typeface="Bookman Old Style" pitchFamily="18" charset="0"/>
              </a:rPr>
              <a:t>Depende muito da Modalidade da Licitação;</a:t>
            </a:r>
          </a:p>
          <a:p>
            <a:pPr>
              <a:buFont typeface="Wingdings" pitchFamily="2" charset="2"/>
              <a:buChar char="Ø"/>
            </a:pPr>
            <a:r>
              <a:rPr lang="pt-BR" sz="2400" b="0" dirty="0" smtClean="0">
                <a:latin typeface="Bookman Old Style" pitchFamily="18" charset="0"/>
              </a:rPr>
              <a:t>Depende muito do tipo de Licitação;</a:t>
            </a:r>
          </a:p>
          <a:p>
            <a:pPr>
              <a:buFont typeface="Wingdings" pitchFamily="2" charset="2"/>
              <a:buChar char="Ø"/>
            </a:pPr>
            <a:r>
              <a:rPr lang="pt-BR" sz="2400" b="0" dirty="0" smtClean="0">
                <a:latin typeface="Bookman Old Style" pitchFamily="18" charset="0"/>
              </a:rPr>
              <a:t>Deve-se excluir o dia da Publicidade para contagem do prazo;</a:t>
            </a:r>
          </a:p>
          <a:p>
            <a:pPr>
              <a:buFont typeface="Wingdings" pitchFamily="2" charset="2"/>
              <a:buChar char="Ø"/>
            </a:pPr>
            <a:r>
              <a:rPr lang="pt-BR" sz="2400" b="0" dirty="0" smtClean="0">
                <a:latin typeface="Bookman Old Style" pitchFamily="18" charset="0"/>
              </a:rPr>
              <a:t>O Edital deve estar disponível a partir da publicidade.</a:t>
            </a:r>
          </a:p>
          <a:p>
            <a:pPr>
              <a:buFont typeface="Wingdings" pitchFamily="2" charset="2"/>
              <a:buChar char="Ø"/>
            </a:pPr>
            <a:r>
              <a:rPr lang="pt-BR" sz="2400" b="0" dirty="0" smtClean="0">
                <a:latin typeface="Bookman Old Style" pitchFamily="18" charset="0"/>
              </a:rPr>
              <a:t>Exemplo: Na Tomada de Preços do Tipo Menor Preço, o prazo mínimo de publicidade é de 15 dias corridos, mas se for do Tipo Técnica e Preço, a publicidade mínima da TP passa para 30 dias corridos. </a:t>
            </a:r>
          </a:p>
          <a:p>
            <a:endParaRPr lang="pt-BR" dirty="0"/>
          </a:p>
        </p:txBody>
      </p:sp>
    </p:spTree>
    <p:extLst>
      <p:ext uri="{BB962C8B-B14F-4D97-AF65-F5344CB8AC3E}">
        <p14:creationId xmlns:p14="http://schemas.microsoft.com/office/powerpoint/2010/main" val="89414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O que é  impugnação de </a:t>
            </a:r>
            <a:r>
              <a:rPr lang="pt-BR" dirty="0" smtClean="0"/>
              <a:t>edital</a:t>
            </a:r>
            <a:endParaRPr lang="pt-BR" dirty="0"/>
          </a:p>
        </p:txBody>
      </p:sp>
      <p:sp>
        <p:nvSpPr>
          <p:cNvPr id="3" name="Espaço Reservado para Conteúdo 2"/>
          <p:cNvSpPr>
            <a:spLocks noGrp="1"/>
          </p:cNvSpPr>
          <p:nvPr>
            <p:ph idx="1"/>
          </p:nvPr>
        </p:nvSpPr>
        <p:spPr/>
        <p:txBody>
          <a:bodyPr>
            <a:normAutofit lnSpcReduction="10000"/>
          </a:bodyPr>
          <a:lstStyle/>
          <a:p>
            <a:pPr>
              <a:buFont typeface="Wingdings" pitchFamily="2" charset="2"/>
              <a:buChar char="Ø"/>
            </a:pPr>
            <a:r>
              <a:rPr lang="pt-BR" sz="2400" b="0" dirty="0" smtClean="0">
                <a:latin typeface="Bookman Old Style" pitchFamily="18" charset="0"/>
              </a:rPr>
              <a:t>Impugnar </a:t>
            </a:r>
            <a:r>
              <a:rPr lang="pt-BR" sz="2400" b="0" dirty="0">
                <a:latin typeface="Bookman Old Style" pitchFamily="18" charset="0"/>
              </a:rPr>
              <a:t>significa atacar, combater, contradizer, reprimir determinado ato ilegal ou injusto</a:t>
            </a:r>
            <a:r>
              <a:rPr lang="pt-BR" sz="2400" b="0" dirty="0" smtClean="0">
                <a:latin typeface="Bookman Old Style" pitchFamily="18" charset="0"/>
              </a:rPr>
              <a:t>.</a:t>
            </a:r>
          </a:p>
          <a:p>
            <a:pPr marL="0" indent="0"/>
            <a:endParaRPr lang="pt-BR" sz="2400" b="0" dirty="0" smtClean="0">
              <a:latin typeface="Bookman Old Style" pitchFamily="18" charset="0"/>
            </a:endParaRPr>
          </a:p>
          <a:p>
            <a:pPr>
              <a:buFont typeface="Wingdings" pitchFamily="2" charset="2"/>
              <a:buChar char="Ø"/>
            </a:pPr>
            <a:r>
              <a:rPr lang="pt-BR" sz="2400" b="0" dirty="0">
                <a:latin typeface="Bookman Old Style" pitchFamily="18" charset="0"/>
              </a:rPr>
              <a:t>Na licitação, a impugnação é o ato que instrumentaliza a possibilidade de controle do edital por parte de seus destinatários, a saber: licitantes e cidadãos em geral</a:t>
            </a:r>
            <a:r>
              <a:rPr lang="pt-BR" sz="2400" b="0" dirty="0" smtClean="0">
                <a:latin typeface="Bookman Old Style" pitchFamily="18" charset="0"/>
              </a:rPr>
              <a:t>.</a:t>
            </a:r>
          </a:p>
          <a:p>
            <a:pPr>
              <a:buFont typeface="Wingdings" pitchFamily="2" charset="2"/>
              <a:buChar char="Ø"/>
            </a:pPr>
            <a:r>
              <a:rPr lang="pt-BR" sz="2400" b="0" dirty="0" smtClean="0">
                <a:latin typeface="Bookman Old Style" pitchFamily="18" charset="0"/>
              </a:rPr>
              <a:t>Não confundir com Pedido de Esclarecimento.</a:t>
            </a:r>
          </a:p>
          <a:p>
            <a:pPr marL="0" indent="0"/>
            <a:endParaRPr lang="pt-BR" dirty="0"/>
          </a:p>
        </p:txBody>
      </p:sp>
    </p:spTree>
    <p:extLst>
      <p:ext uri="{BB962C8B-B14F-4D97-AF65-F5344CB8AC3E}">
        <p14:creationId xmlns:p14="http://schemas.microsoft.com/office/powerpoint/2010/main" val="23194020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Quem pode impugnar o Edital?</a:t>
            </a:r>
            <a:endParaRPr lang="pt-BR" dirty="0"/>
          </a:p>
        </p:txBody>
      </p:sp>
      <p:sp>
        <p:nvSpPr>
          <p:cNvPr id="3" name="Espaço Reservado para Conteúdo 2"/>
          <p:cNvSpPr>
            <a:spLocks noGrp="1"/>
          </p:cNvSpPr>
          <p:nvPr>
            <p:ph idx="1"/>
          </p:nvPr>
        </p:nvSpPr>
        <p:spPr/>
        <p:txBody>
          <a:bodyPr>
            <a:normAutofit/>
          </a:bodyPr>
          <a:lstStyle/>
          <a:p>
            <a:pPr>
              <a:buFont typeface="Wingdings" pitchFamily="2" charset="2"/>
              <a:buChar char="Ø"/>
            </a:pPr>
            <a:r>
              <a:rPr lang="pt-BR" sz="2800" b="0" dirty="0" smtClean="0">
                <a:latin typeface="Bookman Old Style" pitchFamily="18" charset="0"/>
              </a:rPr>
              <a:t>Qualquer Licitante;</a:t>
            </a:r>
          </a:p>
          <a:p>
            <a:pPr marL="0" indent="0"/>
            <a:endParaRPr lang="pt-BR" sz="2800" b="0" dirty="0" smtClean="0">
              <a:latin typeface="Bookman Old Style" pitchFamily="18" charset="0"/>
            </a:endParaRPr>
          </a:p>
          <a:p>
            <a:pPr>
              <a:buFont typeface="Wingdings" pitchFamily="2" charset="2"/>
              <a:buChar char="Ø"/>
            </a:pPr>
            <a:r>
              <a:rPr lang="pt-BR" sz="2800" b="0" dirty="0" smtClean="0">
                <a:latin typeface="Bookman Old Style" pitchFamily="18" charset="0"/>
              </a:rPr>
              <a:t>Qualquer Cidadão;</a:t>
            </a:r>
          </a:p>
          <a:p>
            <a:pPr marL="0" indent="0"/>
            <a:endParaRPr lang="pt-BR" sz="2800" b="0" dirty="0" smtClean="0">
              <a:latin typeface="Bookman Old Style" pitchFamily="18" charset="0"/>
            </a:endParaRPr>
          </a:p>
          <a:p>
            <a:pPr>
              <a:buFont typeface="Wingdings" pitchFamily="2" charset="2"/>
              <a:buChar char="Ø"/>
            </a:pPr>
            <a:r>
              <a:rPr lang="pt-BR" sz="2800" b="0" dirty="0" smtClean="0">
                <a:latin typeface="Bookman Old Style" pitchFamily="18" charset="0"/>
              </a:rPr>
              <a:t>E ainda os órgãos de controles .</a:t>
            </a:r>
            <a:endParaRPr lang="pt-BR" sz="2800" b="0" dirty="0">
              <a:latin typeface="Bookman Old Style" pitchFamily="18" charset="0"/>
            </a:endParaRPr>
          </a:p>
        </p:txBody>
      </p:sp>
    </p:spTree>
    <p:extLst>
      <p:ext uri="{BB962C8B-B14F-4D97-AF65-F5344CB8AC3E}">
        <p14:creationId xmlns:p14="http://schemas.microsoft.com/office/powerpoint/2010/main" val="200695259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Impugnação de edital pela 8.666</a:t>
            </a:r>
            <a:endParaRPr lang="pt-BR" dirty="0"/>
          </a:p>
        </p:txBody>
      </p:sp>
      <p:sp>
        <p:nvSpPr>
          <p:cNvPr id="3" name="Espaço Reservado para Conteúdo 2"/>
          <p:cNvSpPr>
            <a:spLocks noGrp="1"/>
          </p:cNvSpPr>
          <p:nvPr>
            <p:ph idx="1"/>
          </p:nvPr>
        </p:nvSpPr>
        <p:spPr/>
        <p:txBody>
          <a:bodyPr>
            <a:normAutofit/>
          </a:bodyPr>
          <a:lstStyle/>
          <a:p>
            <a:pPr>
              <a:buFont typeface="Wingdings" pitchFamily="2" charset="2"/>
              <a:buChar char="Ø"/>
            </a:pPr>
            <a:r>
              <a:rPr lang="pt-BR" sz="2400" b="0" dirty="0" smtClean="0">
                <a:latin typeface="Bookman Old Style" pitchFamily="18" charset="0"/>
              </a:rPr>
              <a:t>Licitantes tem até 02 dias úteis antes da Licitação para protocolar o pedido de Impugnação;</a:t>
            </a:r>
          </a:p>
          <a:p>
            <a:pPr marL="0" indent="0"/>
            <a:endParaRPr lang="pt-BR" sz="2400" b="0" dirty="0" smtClean="0">
              <a:latin typeface="Bookman Old Style" pitchFamily="18" charset="0"/>
            </a:endParaRPr>
          </a:p>
          <a:p>
            <a:pPr>
              <a:buFont typeface="Wingdings" pitchFamily="2" charset="2"/>
              <a:buChar char="Ø"/>
            </a:pPr>
            <a:r>
              <a:rPr lang="pt-BR" sz="2400" b="0" dirty="0" smtClean="0">
                <a:latin typeface="Bookman Old Style" pitchFamily="18" charset="0"/>
              </a:rPr>
              <a:t>Cidadão comum tem até 05 dias úteis antes da Licitação.</a:t>
            </a:r>
            <a:endParaRPr lang="pt-BR" sz="2400" b="0" dirty="0">
              <a:latin typeface="Bookman Old Style" pitchFamily="18" charset="0"/>
            </a:endParaRPr>
          </a:p>
        </p:txBody>
      </p:sp>
    </p:spTree>
    <p:extLst>
      <p:ext uri="{BB962C8B-B14F-4D97-AF65-F5344CB8AC3E}">
        <p14:creationId xmlns:p14="http://schemas.microsoft.com/office/powerpoint/2010/main" val="29875062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lnSpcReduction="10000"/>
          </a:bodyPr>
          <a:lstStyle/>
          <a:p>
            <a:r>
              <a:rPr lang="pt-BR" sz="2400" dirty="0" smtClean="0">
                <a:latin typeface="Bookman Old Style" pitchFamily="18" charset="0"/>
              </a:rPr>
              <a:t>Vejamos o art. 41</a:t>
            </a:r>
          </a:p>
          <a:p>
            <a:r>
              <a:rPr lang="pt-BR" sz="2400" b="0" dirty="0">
                <a:latin typeface="Bookman Old Style" pitchFamily="18" charset="0"/>
              </a:rPr>
              <a:t>§ 1</a:t>
            </a:r>
            <a:r>
              <a:rPr lang="pt-BR" sz="2400" b="0" u="sng" baseline="30000" dirty="0">
                <a:latin typeface="Bookman Old Style" pitchFamily="18" charset="0"/>
              </a:rPr>
              <a:t>o</a:t>
            </a:r>
            <a:r>
              <a:rPr lang="pt-BR" sz="2400" b="0" dirty="0">
                <a:latin typeface="Bookman Old Style" pitchFamily="18" charset="0"/>
              </a:rPr>
              <a:t>  Qualquer cidadão é parte legítima para impugnar edital de licitação por irregularidade na aplicação desta Lei, devendo protocolar o pedido até 5 (cinco) dias úteis antes da data fixada para a abertura dos envelopes de habilitação, devendo a Administração julgar e responder à impugnação em até 3 (três) dias úteis, sem prejuízo da faculdade prevista no § 1</a:t>
            </a:r>
            <a:r>
              <a:rPr lang="pt-BR" sz="2400" b="0" u="sng" baseline="30000" dirty="0">
                <a:latin typeface="Bookman Old Style" pitchFamily="18" charset="0"/>
              </a:rPr>
              <a:t>o</a:t>
            </a:r>
            <a:r>
              <a:rPr lang="pt-BR" sz="2400" b="0" dirty="0">
                <a:latin typeface="Bookman Old Style" pitchFamily="18" charset="0"/>
              </a:rPr>
              <a:t> do art. 113</a:t>
            </a:r>
            <a:r>
              <a:rPr lang="pt-BR" b="0" dirty="0"/>
              <a:t>.</a:t>
            </a:r>
            <a:endParaRPr lang="pt-BR" dirty="0"/>
          </a:p>
        </p:txBody>
      </p:sp>
    </p:spTree>
    <p:extLst>
      <p:ext uri="{BB962C8B-B14F-4D97-AF65-F5344CB8AC3E}">
        <p14:creationId xmlns:p14="http://schemas.microsoft.com/office/powerpoint/2010/main" val="60766054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Autofit/>
          </a:bodyPr>
          <a:lstStyle/>
          <a:p>
            <a:r>
              <a:rPr lang="pt-BR" sz="2400" b="0" dirty="0">
                <a:latin typeface="Bookman Old Style" pitchFamily="18" charset="0"/>
              </a:rPr>
              <a:t>§ 2</a:t>
            </a:r>
            <a:r>
              <a:rPr lang="pt-BR" sz="2400" b="0" u="sng" baseline="30000" dirty="0">
                <a:latin typeface="Bookman Old Style" pitchFamily="18" charset="0"/>
              </a:rPr>
              <a:t>o</a:t>
            </a:r>
            <a:r>
              <a:rPr lang="pt-BR" sz="2400" b="0" dirty="0">
                <a:latin typeface="Bookman Old Style" pitchFamily="18" charset="0"/>
              </a:rPr>
              <a:t>  Decairá do direito de impugnar os termos do edital de licitação perante a administração o licitante que não o fizer até o segundo dia útil que anteceder a abertura dos envelopes de habilitação em concorrência, a abertura dos envelopes com as propostas em convite, tomada de preços ou concurso, ou a realização de leilão, as falhas ou irregularidades que viciariam esse edital, hipótese em que tal comunicação não terá efeito de recurso.  </a:t>
            </a:r>
          </a:p>
        </p:txBody>
      </p:sp>
    </p:spTree>
    <p:extLst>
      <p:ext uri="{BB962C8B-B14F-4D97-AF65-F5344CB8AC3E}">
        <p14:creationId xmlns:p14="http://schemas.microsoft.com/office/powerpoint/2010/main" val="33181968"/>
      </p:ext>
    </p:extLst>
  </p:cSld>
  <p:clrMapOvr>
    <a:masterClrMapping/>
  </p:clrMapOvr>
  <p:transition spd="slow">
    <p:push dir="u"/>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Impugnação de edital - pregão</a:t>
            </a:r>
            <a:endParaRPr lang="pt-BR" dirty="0"/>
          </a:p>
        </p:txBody>
      </p:sp>
      <p:sp>
        <p:nvSpPr>
          <p:cNvPr id="3" name="Espaço Reservado para Conteúdo 2"/>
          <p:cNvSpPr>
            <a:spLocks noGrp="1"/>
          </p:cNvSpPr>
          <p:nvPr>
            <p:ph idx="1"/>
          </p:nvPr>
        </p:nvSpPr>
        <p:spPr/>
        <p:txBody>
          <a:bodyPr/>
          <a:lstStyle/>
          <a:p>
            <a:r>
              <a:rPr lang="pt-BR" sz="2400" b="0" dirty="0" smtClean="0">
                <a:latin typeface="Bookman Old Style" pitchFamily="18" charset="0"/>
              </a:rPr>
              <a:t>Decreto nº 3.555/00 </a:t>
            </a:r>
            <a:r>
              <a:rPr lang="pt-BR" sz="2400" b="0" dirty="0">
                <a:latin typeface="Bookman Old Style" pitchFamily="18" charset="0"/>
              </a:rPr>
              <a:t>Art. 12.  Até dois dias úteis antes da data fixada para recebimento das propostas, qualquer pessoa poderá solicitar esclarecimentos, providências ou impugnar o ato convocatório do pregão.</a:t>
            </a:r>
          </a:p>
          <a:p>
            <a:endParaRPr lang="pt-BR" dirty="0"/>
          </a:p>
        </p:txBody>
      </p:sp>
    </p:spTree>
    <p:extLst>
      <p:ext uri="{BB962C8B-B14F-4D97-AF65-F5344CB8AC3E}">
        <p14:creationId xmlns:p14="http://schemas.microsoft.com/office/powerpoint/2010/main" val="1496554697"/>
      </p:ext>
    </p:extLst>
  </p:cSld>
  <p:clrMapOvr>
    <a:masterClrMapping/>
  </p:clrMapOvr>
  <p:transition spd="slow">
    <p:push dir="u"/>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Pedido de esclarecimento do edital</a:t>
            </a:r>
            <a:endParaRPr lang="pt-BR" dirty="0"/>
          </a:p>
        </p:txBody>
      </p:sp>
      <p:sp>
        <p:nvSpPr>
          <p:cNvPr id="3" name="Espaço Reservado para Conteúdo 2"/>
          <p:cNvSpPr>
            <a:spLocks noGrp="1"/>
          </p:cNvSpPr>
          <p:nvPr>
            <p:ph idx="1"/>
          </p:nvPr>
        </p:nvSpPr>
        <p:spPr/>
        <p:txBody>
          <a:bodyPr>
            <a:noAutofit/>
          </a:bodyPr>
          <a:lstStyle/>
          <a:p>
            <a:pPr algn="just">
              <a:buFont typeface="Wingdings" pitchFamily="2" charset="2"/>
              <a:buChar char="Ø"/>
            </a:pPr>
            <a:r>
              <a:rPr lang="pt-BR" sz="2400" b="0" dirty="0" smtClean="0">
                <a:latin typeface="Bookman Old Style" pitchFamily="18" charset="0"/>
              </a:rPr>
              <a:t>Neste caso se refere a oficializar/formalizar aquilo que seria solicitado, por exemplo, via telefone;</a:t>
            </a:r>
          </a:p>
          <a:p>
            <a:pPr algn="just">
              <a:buFont typeface="Wingdings" pitchFamily="2" charset="2"/>
              <a:buChar char="Ø"/>
            </a:pPr>
            <a:r>
              <a:rPr lang="pt-BR" sz="2400" b="0" dirty="0">
                <a:latin typeface="Bookman Old Style" pitchFamily="18" charset="0"/>
              </a:rPr>
              <a:t>Seria um “tirar dúvidas quanto ao Edital”, mas sem força de Impugnação</a:t>
            </a:r>
          </a:p>
          <a:p>
            <a:pPr algn="just">
              <a:buFont typeface="Wingdings" pitchFamily="2" charset="2"/>
              <a:buChar char="Ø"/>
            </a:pPr>
            <a:r>
              <a:rPr lang="pt-BR" sz="2400" b="0" dirty="0" smtClean="0">
                <a:latin typeface="Bookman Old Style" pitchFamily="18" charset="0"/>
              </a:rPr>
              <a:t>Deve estar disciplinado no Ato Convocatório como fazer tal Pedido de Esclarecimento. </a:t>
            </a:r>
          </a:p>
          <a:p>
            <a:pPr algn="just"/>
            <a:r>
              <a:rPr lang="pt-BR" sz="2400" b="0" dirty="0" smtClean="0">
                <a:latin typeface="Bookman Old Style" pitchFamily="18" charset="0"/>
              </a:rPr>
              <a:t>Exemplo: </a:t>
            </a:r>
            <a:r>
              <a:rPr lang="pt-BR" sz="2400" b="0" dirty="0">
                <a:latin typeface="Bookman Old Style" pitchFamily="18" charset="0"/>
              </a:rPr>
              <a:t>Os pedidos de esclarecimentos devem ser enviados ao Pregoeiro até 3 (três) </a:t>
            </a:r>
            <a:r>
              <a:rPr lang="pt-BR" sz="2400" b="0" dirty="0" smtClean="0">
                <a:latin typeface="Bookman Old Style" pitchFamily="18" charset="0"/>
              </a:rPr>
              <a:t>dias úteis </a:t>
            </a:r>
            <a:r>
              <a:rPr lang="pt-BR" sz="2400" b="0" dirty="0">
                <a:latin typeface="Bookman Old Style" pitchFamily="18" charset="0"/>
              </a:rPr>
              <a:t>antes da data fixada para abertura da sessão pública, </a:t>
            </a:r>
            <a:r>
              <a:rPr lang="pt-BR" sz="2400" b="0" dirty="0" smtClean="0">
                <a:latin typeface="Bookman Old Style" pitchFamily="18" charset="0"/>
              </a:rPr>
              <a:t>exclusivamente </a:t>
            </a:r>
            <a:r>
              <a:rPr lang="pt-BR" sz="2400" b="0" dirty="0">
                <a:latin typeface="Bookman Old Style" pitchFamily="18" charset="0"/>
              </a:rPr>
              <a:t>para o </a:t>
            </a:r>
            <a:r>
              <a:rPr lang="pt-BR" sz="2400" b="0" dirty="0" smtClean="0">
                <a:latin typeface="Bookman Old Style" pitchFamily="18" charset="0"/>
              </a:rPr>
              <a:t>endereço eletrônico </a:t>
            </a:r>
            <a:r>
              <a:rPr lang="pt-BR" sz="2400" b="0" dirty="0">
                <a:latin typeface="Bookman Old Style" pitchFamily="18" charset="0"/>
              </a:rPr>
              <a:t>cpl@tcu.gov.br.</a:t>
            </a:r>
            <a:endParaRPr lang="pt-BR" sz="2400" b="0" dirty="0" smtClean="0">
              <a:latin typeface="Bookman Old Style" pitchFamily="18" charset="0"/>
            </a:endParaRPr>
          </a:p>
        </p:txBody>
      </p:sp>
    </p:spTree>
    <p:extLst>
      <p:ext uri="{BB962C8B-B14F-4D97-AF65-F5344CB8AC3E}">
        <p14:creationId xmlns:p14="http://schemas.microsoft.com/office/powerpoint/2010/main" val="2485687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Modalidades de </a:t>
            </a:r>
            <a:r>
              <a:rPr lang="pt-BR" dirty="0" smtClean="0"/>
              <a:t>licitação</a:t>
            </a:r>
            <a:endParaRPr lang="pt-BR" dirty="0"/>
          </a:p>
        </p:txBody>
      </p:sp>
      <p:sp>
        <p:nvSpPr>
          <p:cNvPr id="3" name="Espaço Reservado para Conteúdo 2"/>
          <p:cNvSpPr>
            <a:spLocks noGrp="1"/>
          </p:cNvSpPr>
          <p:nvPr>
            <p:ph idx="1"/>
          </p:nvPr>
        </p:nvSpPr>
        <p:spPr/>
        <p:txBody>
          <a:bodyPr>
            <a:normAutofit/>
          </a:bodyPr>
          <a:lstStyle/>
          <a:p>
            <a:r>
              <a:rPr lang="pt-BR" sz="2400" b="0" dirty="0" smtClean="0">
                <a:latin typeface="Bookman Old Style" pitchFamily="18" charset="0"/>
              </a:rPr>
              <a:t>Art. 22 da Lei nº 8.666/93:</a:t>
            </a:r>
          </a:p>
          <a:p>
            <a:pPr>
              <a:buFont typeface="Wingdings" pitchFamily="2" charset="2"/>
              <a:buChar char="Ø"/>
            </a:pPr>
            <a:r>
              <a:rPr lang="pt-BR" sz="2400" b="0" dirty="0" smtClean="0">
                <a:latin typeface="Bookman Old Style" pitchFamily="18" charset="0"/>
              </a:rPr>
              <a:t>I- Concorrência;</a:t>
            </a:r>
          </a:p>
          <a:p>
            <a:pPr>
              <a:buFont typeface="Wingdings" pitchFamily="2" charset="2"/>
              <a:buChar char="Ø"/>
            </a:pPr>
            <a:r>
              <a:rPr lang="pt-BR" sz="2400" b="0" dirty="0" smtClean="0">
                <a:latin typeface="Bookman Old Style" pitchFamily="18" charset="0"/>
              </a:rPr>
              <a:t>II – Tomada de Preços;</a:t>
            </a:r>
          </a:p>
          <a:p>
            <a:pPr>
              <a:buFont typeface="Wingdings" pitchFamily="2" charset="2"/>
              <a:buChar char="Ø"/>
            </a:pPr>
            <a:r>
              <a:rPr lang="pt-BR" sz="2400" b="0" dirty="0" smtClean="0">
                <a:latin typeface="Bookman Old Style" pitchFamily="18" charset="0"/>
              </a:rPr>
              <a:t>III – Convite;</a:t>
            </a:r>
          </a:p>
          <a:p>
            <a:pPr>
              <a:buFont typeface="Wingdings" pitchFamily="2" charset="2"/>
              <a:buChar char="Ø"/>
            </a:pPr>
            <a:r>
              <a:rPr lang="pt-BR" sz="2400" b="0" dirty="0" smtClean="0">
                <a:latin typeface="Bookman Old Style" pitchFamily="18" charset="0"/>
              </a:rPr>
              <a:t>IV – Concurso;</a:t>
            </a:r>
          </a:p>
          <a:p>
            <a:pPr>
              <a:buFont typeface="Wingdings" pitchFamily="2" charset="2"/>
              <a:buChar char="Ø"/>
            </a:pPr>
            <a:r>
              <a:rPr lang="pt-BR" sz="2400" b="0" dirty="0" smtClean="0">
                <a:latin typeface="Bookman Old Style" pitchFamily="18" charset="0"/>
              </a:rPr>
              <a:t>V - Leilão</a:t>
            </a:r>
            <a:endParaRPr lang="pt-BR" sz="2400" b="0" dirty="0">
              <a:latin typeface="Bookman Old Style" pitchFamily="18" charset="0"/>
            </a:endParaRPr>
          </a:p>
        </p:txBody>
      </p:sp>
    </p:spTree>
    <p:extLst>
      <p:ext uri="{BB962C8B-B14F-4D97-AF65-F5344CB8AC3E}">
        <p14:creationId xmlns:p14="http://schemas.microsoft.com/office/powerpoint/2010/main" val="1882442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2960" y="548680"/>
            <a:ext cx="7520940" cy="365720"/>
          </a:xfrm>
        </p:spPr>
        <p:txBody>
          <a:bodyPr/>
          <a:lstStyle/>
          <a:p>
            <a:r>
              <a:rPr lang="pt-BR" sz="2400" dirty="0"/>
              <a:t>Como participar </a:t>
            </a:r>
            <a:r>
              <a:rPr lang="pt-BR" sz="2400" dirty="0" smtClean="0"/>
              <a:t>das licitações públicas;</a:t>
            </a:r>
            <a:r>
              <a:rPr lang="pt-BR" dirty="0"/>
              <a:t/>
            </a:r>
            <a:br>
              <a:rPr lang="pt-BR" dirty="0"/>
            </a:br>
            <a:endParaRPr lang="pt-BR" dirty="0"/>
          </a:p>
        </p:txBody>
      </p:sp>
      <p:sp>
        <p:nvSpPr>
          <p:cNvPr id="3" name="Espaço Reservado para Conteúdo 2"/>
          <p:cNvSpPr>
            <a:spLocks noGrp="1"/>
          </p:cNvSpPr>
          <p:nvPr>
            <p:ph idx="1"/>
          </p:nvPr>
        </p:nvSpPr>
        <p:spPr/>
        <p:txBody>
          <a:bodyPr>
            <a:noAutofit/>
          </a:bodyPr>
          <a:lstStyle/>
          <a:p>
            <a:pPr>
              <a:buFont typeface="Wingdings"/>
              <a:buChar char="Ø"/>
            </a:pPr>
            <a:r>
              <a:rPr lang="pt-BR" sz="2300" b="0" dirty="0" smtClean="0">
                <a:latin typeface="Bookman Old Style" pitchFamily="18" charset="0"/>
              </a:rPr>
              <a:t>Em tese, qualquer empresa pode participar das Licitações em Órgãos Públicas, desde que tenham qualificação técnica e estejam com as documentações  </a:t>
            </a:r>
            <a:r>
              <a:rPr lang="pt-BR" sz="2300" b="0" dirty="0" err="1" smtClean="0">
                <a:latin typeface="Bookman Old Style" pitchFamily="18" charset="0"/>
              </a:rPr>
              <a:t>habilitatórias</a:t>
            </a:r>
            <a:r>
              <a:rPr lang="pt-BR" sz="2300" b="0" dirty="0" smtClean="0">
                <a:latin typeface="Bookman Old Style" pitchFamily="18" charset="0"/>
              </a:rPr>
              <a:t> em dia , exigidas nos Editais de Licitação.</a:t>
            </a:r>
          </a:p>
          <a:p>
            <a:pPr>
              <a:buFont typeface="Wingdings"/>
              <a:buChar char="Ø"/>
            </a:pPr>
            <a:r>
              <a:rPr lang="pt-BR" sz="2300" b="0" dirty="0" smtClean="0">
                <a:latin typeface="Bookman Old Style" pitchFamily="18" charset="0"/>
              </a:rPr>
              <a:t>Em alguns casos, como no Convite e Tomada de Preços, há que se ter um Cadastro Prévio no Órgão Licitante.</a:t>
            </a:r>
          </a:p>
          <a:p>
            <a:pPr>
              <a:buFont typeface="Wingdings"/>
              <a:buChar char="Ø"/>
            </a:pPr>
            <a:r>
              <a:rPr lang="pt-BR" sz="2300" b="0" dirty="0" smtClean="0">
                <a:latin typeface="Bookman Old Style" pitchFamily="18" charset="0"/>
              </a:rPr>
              <a:t>Em outros casos, como nos Pregões Eletrônicos, há que se ter cadastro específico no Sistema Eletrônico.</a:t>
            </a:r>
            <a:endParaRPr lang="pt-BR" sz="2300" dirty="0">
              <a:latin typeface="Bookman Old Style" pitchFamily="18" charset="0"/>
            </a:endParaRPr>
          </a:p>
        </p:txBody>
      </p:sp>
    </p:spTree>
    <p:extLst>
      <p:ext uri="{BB962C8B-B14F-4D97-AF65-F5344CB8AC3E}">
        <p14:creationId xmlns:p14="http://schemas.microsoft.com/office/powerpoint/2010/main" val="170677645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r>
              <a:rPr lang="pt-BR" dirty="0" smtClean="0"/>
              <a:t> </a:t>
            </a:r>
            <a:r>
              <a:rPr lang="pt-BR" sz="2800" b="0" dirty="0" smtClean="0">
                <a:latin typeface="Bookman Old Style" pitchFamily="18" charset="0"/>
              </a:rPr>
              <a:t>E temos ainda mais duas Modalidades de Licitação:</a:t>
            </a:r>
          </a:p>
          <a:p>
            <a:pPr>
              <a:buFont typeface="Wingdings" pitchFamily="2" charset="2"/>
              <a:buChar char="Ø"/>
            </a:pPr>
            <a:r>
              <a:rPr lang="pt-BR" sz="2800" b="0" dirty="0" smtClean="0">
                <a:latin typeface="Bookman Old Style" pitchFamily="18" charset="0"/>
              </a:rPr>
              <a:t>Pregão Presencial;</a:t>
            </a:r>
          </a:p>
          <a:p>
            <a:pPr marL="0" indent="0"/>
            <a:endParaRPr lang="pt-BR" sz="2800" b="0" dirty="0" smtClean="0">
              <a:latin typeface="Bookman Old Style" pitchFamily="18" charset="0"/>
            </a:endParaRPr>
          </a:p>
          <a:p>
            <a:pPr>
              <a:buFont typeface="Wingdings" pitchFamily="2" charset="2"/>
              <a:buChar char="Ø"/>
            </a:pPr>
            <a:r>
              <a:rPr lang="pt-BR" sz="2800" b="0" dirty="0" smtClean="0">
                <a:latin typeface="Bookman Old Style" pitchFamily="18" charset="0"/>
              </a:rPr>
              <a:t>Pregão Eletrônico.</a:t>
            </a:r>
            <a:endParaRPr lang="pt-BR" sz="2800" b="0" dirty="0">
              <a:latin typeface="Bookman Old Style" pitchFamily="18" charset="0"/>
            </a:endParaRPr>
          </a:p>
        </p:txBody>
      </p:sp>
    </p:spTree>
    <p:extLst>
      <p:ext uri="{BB962C8B-B14F-4D97-AF65-F5344CB8AC3E}">
        <p14:creationId xmlns:p14="http://schemas.microsoft.com/office/powerpoint/2010/main" val="252803594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Tipos de </a:t>
            </a:r>
            <a:r>
              <a:rPr lang="pt-BR" dirty="0" smtClean="0"/>
              <a:t>licitação</a:t>
            </a:r>
            <a:endParaRPr lang="pt-BR" dirty="0"/>
          </a:p>
        </p:txBody>
      </p:sp>
      <p:sp>
        <p:nvSpPr>
          <p:cNvPr id="3" name="Espaço Reservado para Conteúdo 2"/>
          <p:cNvSpPr>
            <a:spLocks noGrp="1"/>
          </p:cNvSpPr>
          <p:nvPr>
            <p:ph idx="1"/>
          </p:nvPr>
        </p:nvSpPr>
        <p:spPr/>
        <p:txBody>
          <a:bodyPr>
            <a:normAutofit/>
          </a:bodyPr>
          <a:lstStyle/>
          <a:p>
            <a:r>
              <a:rPr lang="pt-BR" sz="2400" b="0" dirty="0" smtClean="0">
                <a:latin typeface="Bookman Old Style" pitchFamily="18" charset="0"/>
              </a:rPr>
              <a:t>Art. 45 da Lei nº 8.666/93:</a:t>
            </a:r>
          </a:p>
          <a:p>
            <a:endParaRPr lang="pt-BR" sz="2400" b="0" dirty="0">
              <a:latin typeface="Bookman Old Style" pitchFamily="18" charset="0"/>
            </a:endParaRPr>
          </a:p>
          <a:p>
            <a:pPr>
              <a:buFont typeface="Wingdings" pitchFamily="2" charset="2"/>
              <a:buChar char="Ø"/>
            </a:pPr>
            <a:r>
              <a:rPr lang="pt-BR" sz="2400" b="0" dirty="0" smtClean="0">
                <a:latin typeface="Bookman Old Style" pitchFamily="18" charset="0"/>
              </a:rPr>
              <a:t>I – Menor Preço;</a:t>
            </a:r>
          </a:p>
          <a:p>
            <a:pPr>
              <a:buFont typeface="Wingdings" pitchFamily="2" charset="2"/>
              <a:buChar char="Ø"/>
            </a:pPr>
            <a:r>
              <a:rPr lang="pt-BR" sz="2400" b="0" dirty="0" smtClean="0">
                <a:latin typeface="Bookman Old Style" pitchFamily="18" charset="0"/>
              </a:rPr>
              <a:t>II – Melhor Técnica;</a:t>
            </a:r>
          </a:p>
          <a:p>
            <a:pPr>
              <a:buFont typeface="Wingdings" pitchFamily="2" charset="2"/>
              <a:buChar char="Ø"/>
            </a:pPr>
            <a:r>
              <a:rPr lang="pt-BR" sz="2400" b="0" dirty="0" smtClean="0">
                <a:latin typeface="Bookman Old Style" pitchFamily="18" charset="0"/>
              </a:rPr>
              <a:t>III – Técnica e Preço;</a:t>
            </a:r>
          </a:p>
          <a:p>
            <a:pPr>
              <a:buFont typeface="Wingdings" pitchFamily="2" charset="2"/>
              <a:buChar char="Ø"/>
            </a:pPr>
            <a:r>
              <a:rPr lang="pt-BR" sz="2400" b="0" dirty="0" smtClean="0">
                <a:latin typeface="Bookman Old Style" pitchFamily="18" charset="0"/>
              </a:rPr>
              <a:t>IV – Maior Oferta/Maior Lance.</a:t>
            </a:r>
          </a:p>
          <a:p>
            <a:endParaRPr lang="pt-BR" sz="2400" b="0" dirty="0">
              <a:latin typeface="Bookman Old Style" pitchFamily="18" charset="0"/>
            </a:endParaRPr>
          </a:p>
        </p:txBody>
      </p:sp>
    </p:spTree>
    <p:extLst>
      <p:ext uri="{BB962C8B-B14F-4D97-AF65-F5344CB8AC3E}">
        <p14:creationId xmlns:p14="http://schemas.microsoft.com/office/powerpoint/2010/main" val="23449538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Valores limites das </a:t>
            </a:r>
            <a:r>
              <a:rPr lang="pt-BR" dirty="0" smtClean="0"/>
              <a:t>licitações</a:t>
            </a:r>
            <a:endParaRPr lang="pt-BR" dirty="0"/>
          </a:p>
        </p:txBody>
      </p:sp>
      <p:sp>
        <p:nvSpPr>
          <p:cNvPr id="3" name="Espaço Reservado para Conteúdo 2"/>
          <p:cNvSpPr>
            <a:spLocks noGrp="1"/>
          </p:cNvSpPr>
          <p:nvPr>
            <p:ph idx="1"/>
          </p:nvPr>
        </p:nvSpPr>
        <p:spPr/>
        <p:txBody>
          <a:bodyPr>
            <a:normAutofit/>
          </a:bodyPr>
          <a:lstStyle/>
          <a:p>
            <a:pPr>
              <a:buFont typeface="Wingdings" pitchFamily="2" charset="2"/>
              <a:buChar char="Ø"/>
            </a:pPr>
            <a:r>
              <a:rPr lang="pt-BR" sz="2000" b="0" dirty="0" smtClean="0">
                <a:latin typeface="Bookman Old Style" pitchFamily="18" charset="0"/>
              </a:rPr>
              <a:t>Convite para Obras e Serviços de </a:t>
            </a:r>
            <a:r>
              <a:rPr lang="pt-BR" sz="2000" b="0" dirty="0" err="1" smtClean="0">
                <a:latin typeface="Bookman Old Style" pitchFamily="18" charset="0"/>
              </a:rPr>
              <a:t>Engª</a:t>
            </a:r>
            <a:r>
              <a:rPr lang="pt-BR" sz="2000" b="0" dirty="0" smtClean="0">
                <a:latin typeface="Bookman Old Style" pitchFamily="18" charset="0"/>
              </a:rPr>
              <a:t> - até R$ 330.000,00</a:t>
            </a:r>
          </a:p>
          <a:p>
            <a:pPr>
              <a:buFont typeface="Wingdings" pitchFamily="2" charset="2"/>
              <a:buChar char="Ø"/>
            </a:pPr>
            <a:r>
              <a:rPr lang="pt-BR" sz="2000" b="0" dirty="0" smtClean="0">
                <a:latin typeface="Bookman Old Style" pitchFamily="18" charset="0"/>
              </a:rPr>
              <a:t>Convite para Bens e Serviços – até R$ 176.000,00</a:t>
            </a:r>
          </a:p>
          <a:p>
            <a:pPr>
              <a:buFont typeface="Wingdings" pitchFamily="2" charset="2"/>
              <a:buChar char="Ø"/>
            </a:pPr>
            <a:r>
              <a:rPr lang="pt-BR" sz="2000" b="0" dirty="0" smtClean="0">
                <a:latin typeface="Bookman Old Style" pitchFamily="18" charset="0"/>
              </a:rPr>
              <a:t>Tomada de Preços Serv. </a:t>
            </a:r>
            <a:r>
              <a:rPr lang="pt-BR" sz="2000" b="0" dirty="0" err="1" smtClean="0">
                <a:latin typeface="Bookman Old Style" pitchFamily="18" charset="0"/>
              </a:rPr>
              <a:t>Engª</a:t>
            </a:r>
            <a:r>
              <a:rPr lang="pt-BR" sz="2000" b="0" dirty="0" smtClean="0">
                <a:latin typeface="Bookman Old Style" pitchFamily="18" charset="0"/>
              </a:rPr>
              <a:t> - até R$ 3.300.000,00</a:t>
            </a:r>
          </a:p>
          <a:p>
            <a:pPr>
              <a:buFont typeface="Wingdings" pitchFamily="2" charset="2"/>
              <a:buChar char="Ø"/>
            </a:pPr>
            <a:r>
              <a:rPr lang="pt-BR" sz="2000" b="0" dirty="0" smtClean="0">
                <a:latin typeface="Bookman Old Style" pitchFamily="18" charset="0"/>
              </a:rPr>
              <a:t>Tomada de Preços Bens e Serv. – até R$ 1.400.000,00</a:t>
            </a:r>
          </a:p>
          <a:p>
            <a:pPr>
              <a:buFont typeface="Wingdings" pitchFamily="2" charset="2"/>
              <a:buChar char="Ø"/>
            </a:pPr>
            <a:r>
              <a:rPr lang="pt-BR" sz="2000" b="0" dirty="0" smtClean="0">
                <a:latin typeface="Bookman Old Style" pitchFamily="18" charset="0"/>
              </a:rPr>
              <a:t>Concorrência – não há limite</a:t>
            </a:r>
          </a:p>
          <a:p>
            <a:pPr>
              <a:buFont typeface="Wingdings" pitchFamily="2" charset="2"/>
              <a:buChar char="Ø"/>
            </a:pPr>
            <a:r>
              <a:rPr lang="pt-BR" sz="2000" b="0" dirty="0" smtClean="0">
                <a:latin typeface="Bookman Old Style" pitchFamily="18" charset="0"/>
              </a:rPr>
              <a:t>Pregão – Não há limite</a:t>
            </a:r>
            <a:endParaRPr lang="pt-BR" sz="2000" b="0" dirty="0">
              <a:latin typeface="Bookman Old Style" pitchFamily="18" charset="0"/>
            </a:endParaRPr>
          </a:p>
        </p:txBody>
      </p:sp>
    </p:spTree>
    <p:extLst>
      <p:ext uri="{BB962C8B-B14F-4D97-AF65-F5344CB8AC3E}">
        <p14:creationId xmlns:p14="http://schemas.microsoft.com/office/powerpoint/2010/main" val="24616540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2400" u="sng" dirty="0">
                <a:solidFill>
                  <a:schemeClr val="bg1"/>
                </a:solidFill>
                <a:latin typeface="Bookman Old Style" pitchFamily="18" charset="0"/>
                <a:hlinkClick r:id="rId2"/>
              </a:rPr>
              <a:t>Conforme DECRETO Nº 9.412, DE 18 DE JUNHO DE 2018</a:t>
            </a:r>
            <a:r>
              <a:rPr lang="pt-BR" dirty="0">
                <a:solidFill>
                  <a:schemeClr val="bg1"/>
                </a:solidFill>
              </a:rPr>
              <a:t>)</a:t>
            </a:r>
            <a:endParaRPr lang="pt-BR" dirty="0"/>
          </a:p>
        </p:txBody>
      </p:sp>
      <p:graphicFrame>
        <p:nvGraphicFramePr>
          <p:cNvPr id="4" name="Espaço Reservado para Conteúdo 3"/>
          <p:cNvGraphicFramePr>
            <a:graphicFrameLocks noGrp="1"/>
          </p:cNvGraphicFramePr>
          <p:nvPr>
            <p:ph idx="1"/>
            <p:extLst>
              <p:ext uri="{D42A27DB-BD31-4B8C-83A1-F6EECF244321}">
                <p14:modId xmlns:p14="http://schemas.microsoft.com/office/powerpoint/2010/main" val="728754590"/>
              </p:ext>
            </p:extLst>
          </p:nvPr>
        </p:nvGraphicFramePr>
        <p:xfrm>
          <a:off x="822325" y="1161828"/>
          <a:ext cx="7521575" cy="2860548"/>
        </p:xfrm>
        <a:graphic>
          <a:graphicData uri="http://schemas.openxmlformats.org/drawingml/2006/table">
            <a:tbl>
              <a:tblPr firstRow="1" firstCol="1" bandRow="1">
                <a:tableStyleId>{5C22544A-7EE6-4342-B048-85BDC9FD1C3A}</a:tableStyleId>
              </a:tblPr>
              <a:tblGrid>
                <a:gridCol w="2473094"/>
                <a:gridCol w="82550"/>
                <a:gridCol w="2922223"/>
                <a:gridCol w="360881"/>
                <a:gridCol w="1682827"/>
              </a:tblGrid>
              <a:tr h="0">
                <a:tc gridSpan="5">
                  <a:txBody>
                    <a:bodyPr/>
                    <a:lstStyle/>
                    <a:p>
                      <a:pPr algn="ctr">
                        <a:lnSpc>
                          <a:spcPct val="115000"/>
                        </a:lnSpc>
                        <a:spcAft>
                          <a:spcPts val="0"/>
                        </a:spcAft>
                      </a:pPr>
                      <a:r>
                        <a:rPr lang="pt-BR" sz="1400" dirty="0">
                          <a:effectLst/>
                        </a:rPr>
                        <a:t>TABELA DE VALORES PARA LICITAÇÕES </a:t>
                      </a:r>
                      <a:r>
                        <a:rPr lang="pt-BR" sz="1400" dirty="0" smtClean="0">
                          <a:effectLst/>
                        </a:rPr>
                        <a:t>(</a:t>
                      </a:r>
                      <a:endParaRPr lang="pt-BR" sz="1100" dirty="0">
                        <a:solidFill>
                          <a:schemeClr val="bg1"/>
                        </a:solidFill>
                        <a:effectLst/>
                        <a:latin typeface="Calibri"/>
                        <a:ea typeface="Calibri"/>
                        <a:cs typeface="Times New Roman"/>
                      </a:endParaRPr>
                    </a:p>
                  </a:txBody>
                  <a:tcPr marL="0" marR="0" marT="0" marB="0" anchor="ct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r h="190500">
                <a:tc>
                  <a:txBody>
                    <a:bodyPr/>
                    <a:lstStyle/>
                    <a:p>
                      <a:pPr algn="ctr">
                        <a:lnSpc>
                          <a:spcPct val="115000"/>
                        </a:lnSpc>
                        <a:spcAft>
                          <a:spcPts val="0"/>
                        </a:spcAft>
                      </a:pPr>
                      <a:r>
                        <a:rPr lang="pt-BR" sz="1400">
                          <a:effectLst/>
                        </a:rPr>
                        <a:t>MODALIDADE</a:t>
                      </a:r>
                      <a:endParaRPr lang="pt-BR" sz="1100">
                        <a:effectLst/>
                        <a:latin typeface="Calibri"/>
                        <a:ea typeface="Calibri"/>
                        <a:cs typeface="Times New Roman"/>
                      </a:endParaRPr>
                    </a:p>
                  </a:txBody>
                  <a:tcPr marL="57150" marR="0" marT="19050" marB="19050" anchor="ctr"/>
                </a:tc>
                <a:tc>
                  <a:txBody>
                    <a:bodyPr/>
                    <a:lstStyle/>
                    <a:p>
                      <a:pPr algn="ctr">
                        <a:lnSpc>
                          <a:spcPct val="115000"/>
                        </a:lnSpc>
                        <a:spcAft>
                          <a:spcPts val="0"/>
                        </a:spcAft>
                      </a:pPr>
                      <a:r>
                        <a:rPr lang="pt-BR" sz="1400" dirty="0">
                          <a:effectLst/>
                        </a:rPr>
                        <a:t> </a:t>
                      </a:r>
                      <a:endParaRPr lang="pt-BR" sz="1100" dirty="0">
                        <a:effectLst/>
                        <a:latin typeface="Calibri"/>
                        <a:ea typeface="Calibri"/>
                        <a:cs typeface="Times New Roman"/>
                      </a:endParaRPr>
                    </a:p>
                  </a:txBody>
                  <a:tcPr marL="57150" marR="0" marT="19050" marB="19050" anchor="ctr"/>
                </a:tc>
                <a:tc>
                  <a:txBody>
                    <a:bodyPr/>
                    <a:lstStyle/>
                    <a:p>
                      <a:pPr algn="ctr">
                        <a:lnSpc>
                          <a:spcPct val="115000"/>
                        </a:lnSpc>
                        <a:spcAft>
                          <a:spcPts val="0"/>
                        </a:spcAft>
                      </a:pPr>
                      <a:r>
                        <a:rPr lang="pt-BR" sz="1400" dirty="0">
                          <a:effectLst/>
                        </a:rPr>
                        <a:t>COMPRAS OU SERVIÇOS</a:t>
                      </a:r>
                      <a:endParaRPr lang="pt-BR" sz="1100" dirty="0">
                        <a:effectLst/>
                        <a:latin typeface="Calibri"/>
                        <a:ea typeface="Calibri"/>
                        <a:cs typeface="Times New Roman"/>
                      </a:endParaRPr>
                    </a:p>
                  </a:txBody>
                  <a:tcPr marL="57150" marR="0" marT="19050" marB="19050" anchor="ctr"/>
                </a:tc>
                <a:tc gridSpan="2">
                  <a:txBody>
                    <a:bodyPr/>
                    <a:lstStyle/>
                    <a:p>
                      <a:pPr algn="ctr">
                        <a:lnSpc>
                          <a:spcPct val="115000"/>
                        </a:lnSpc>
                        <a:spcAft>
                          <a:spcPts val="0"/>
                        </a:spcAft>
                      </a:pPr>
                      <a:r>
                        <a:rPr lang="pt-BR" sz="1400" dirty="0">
                          <a:effectLst/>
                        </a:rPr>
                        <a:t>OBRAS E SERVIÇOS DE ENGENHARIA</a:t>
                      </a:r>
                      <a:endParaRPr lang="pt-BR" sz="1100" dirty="0">
                        <a:effectLst/>
                        <a:latin typeface="Calibri"/>
                        <a:ea typeface="Calibri"/>
                        <a:cs typeface="Times New Roman"/>
                      </a:endParaRPr>
                    </a:p>
                  </a:txBody>
                  <a:tcPr marL="57150" marR="0" marT="19050" marB="19050" anchor="ctr"/>
                </a:tc>
                <a:tc hMerge="1">
                  <a:txBody>
                    <a:bodyPr/>
                    <a:lstStyle/>
                    <a:p>
                      <a:pPr algn="ctr">
                        <a:lnSpc>
                          <a:spcPct val="115000"/>
                        </a:lnSpc>
                        <a:spcAft>
                          <a:spcPts val="0"/>
                        </a:spcAft>
                      </a:pPr>
                      <a:endParaRPr lang="pt-BR" sz="1100">
                        <a:effectLst/>
                        <a:latin typeface="Calibri"/>
                        <a:ea typeface="Calibri"/>
                        <a:cs typeface="Times New Roman"/>
                      </a:endParaRPr>
                    </a:p>
                  </a:txBody>
                  <a:tcPr marL="57150" marR="0" marT="19050" marB="19050" anchor="ctr"/>
                </a:tc>
              </a:tr>
              <a:tr h="190500">
                <a:tc>
                  <a:txBody>
                    <a:bodyPr/>
                    <a:lstStyle/>
                    <a:p>
                      <a:pPr>
                        <a:lnSpc>
                          <a:spcPct val="115000"/>
                        </a:lnSpc>
                        <a:spcAft>
                          <a:spcPts val="0"/>
                        </a:spcAft>
                      </a:pPr>
                      <a:r>
                        <a:rPr lang="pt-BR" sz="1400">
                          <a:effectLst/>
                        </a:rPr>
                        <a:t>DISPENSA </a:t>
                      </a:r>
                      <a:endParaRPr lang="pt-BR" sz="1100">
                        <a:effectLst/>
                        <a:latin typeface="Calibri"/>
                        <a:ea typeface="Calibri"/>
                        <a:cs typeface="Times New Roman"/>
                      </a:endParaRPr>
                    </a:p>
                  </a:txBody>
                  <a:tcPr marL="57150" marR="0" marT="19050" marB="19050" anchor="ctr"/>
                </a:tc>
                <a:tc>
                  <a:txBody>
                    <a:bodyPr/>
                    <a:lstStyle/>
                    <a:p>
                      <a:pPr>
                        <a:lnSpc>
                          <a:spcPct val="115000"/>
                        </a:lnSpc>
                        <a:spcAft>
                          <a:spcPts val="0"/>
                        </a:spcAft>
                      </a:pPr>
                      <a:r>
                        <a:rPr lang="pt-BR" sz="1400">
                          <a:effectLst/>
                        </a:rPr>
                        <a:t> </a:t>
                      </a:r>
                      <a:endParaRPr lang="pt-BR" sz="1100">
                        <a:effectLst/>
                        <a:latin typeface="Calibri"/>
                        <a:ea typeface="Calibri"/>
                        <a:cs typeface="Times New Roman"/>
                      </a:endParaRPr>
                    </a:p>
                  </a:txBody>
                  <a:tcPr marL="57150" marR="0" marT="19050" marB="19050" anchor="ctr"/>
                </a:tc>
                <a:tc>
                  <a:txBody>
                    <a:bodyPr/>
                    <a:lstStyle/>
                    <a:p>
                      <a:pPr algn="ctr">
                        <a:lnSpc>
                          <a:spcPct val="115000"/>
                        </a:lnSpc>
                        <a:spcAft>
                          <a:spcPts val="0"/>
                        </a:spcAft>
                      </a:pPr>
                      <a:r>
                        <a:rPr lang="pt-BR" sz="1400">
                          <a:effectLst/>
                        </a:rPr>
                        <a:t>Até R$ 17.600,00</a:t>
                      </a:r>
                      <a:endParaRPr lang="pt-BR" sz="1100">
                        <a:effectLst/>
                        <a:latin typeface="Calibri"/>
                        <a:ea typeface="Calibri"/>
                        <a:cs typeface="Times New Roman"/>
                      </a:endParaRPr>
                    </a:p>
                  </a:txBody>
                  <a:tcPr marL="57150" marR="0" marT="19050" marB="19050" anchor="ctr"/>
                </a:tc>
                <a:tc gridSpan="2">
                  <a:txBody>
                    <a:bodyPr/>
                    <a:lstStyle/>
                    <a:p>
                      <a:pPr algn="ctr">
                        <a:lnSpc>
                          <a:spcPct val="115000"/>
                        </a:lnSpc>
                        <a:spcAft>
                          <a:spcPts val="0"/>
                        </a:spcAft>
                      </a:pPr>
                      <a:r>
                        <a:rPr lang="pt-BR" sz="1400">
                          <a:effectLst/>
                        </a:rPr>
                        <a:t>Até R$ 33.000,00</a:t>
                      </a:r>
                      <a:endParaRPr lang="pt-BR" sz="1100">
                        <a:effectLst/>
                        <a:latin typeface="Calibri"/>
                        <a:ea typeface="Calibri"/>
                        <a:cs typeface="Times New Roman"/>
                      </a:endParaRPr>
                    </a:p>
                  </a:txBody>
                  <a:tcPr marL="57150" marR="0" marT="19050" marB="19050" anchor="ctr"/>
                </a:tc>
                <a:tc hMerge="1">
                  <a:txBody>
                    <a:bodyPr/>
                    <a:lstStyle/>
                    <a:p>
                      <a:pPr algn="ctr">
                        <a:lnSpc>
                          <a:spcPct val="115000"/>
                        </a:lnSpc>
                        <a:spcAft>
                          <a:spcPts val="0"/>
                        </a:spcAft>
                      </a:pPr>
                      <a:endParaRPr lang="pt-BR" sz="1100">
                        <a:effectLst/>
                        <a:latin typeface="Calibri"/>
                        <a:ea typeface="Calibri"/>
                        <a:cs typeface="Times New Roman"/>
                      </a:endParaRPr>
                    </a:p>
                  </a:txBody>
                  <a:tcPr marL="57150" marR="0" marT="19050" marB="19050" anchor="ctr"/>
                </a:tc>
              </a:tr>
              <a:tr h="190500">
                <a:tc>
                  <a:txBody>
                    <a:bodyPr/>
                    <a:lstStyle/>
                    <a:p>
                      <a:pPr>
                        <a:lnSpc>
                          <a:spcPct val="115000"/>
                        </a:lnSpc>
                        <a:spcAft>
                          <a:spcPts val="0"/>
                        </a:spcAft>
                      </a:pPr>
                      <a:r>
                        <a:rPr lang="pt-BR" sz="1400">
                          <a:effectLst/>
                        </a:rPr>
                        <a:t>CONVITE</a:t>
                      </a:r>
                      <a:endParaRPr lang="pt-BR" sz="1100">
                        <a:effectLst/>
                        <a:latin typeface="Calibri"/>
                        <a:ea typeface="Calibri"/>
                        <a:cs typeface="Times New Roman"/>
                      </a:endParaRPr>
                    </a:p>
                  </a:txBody>
                  <a:tcPr marL="57150" marR="0" marT="19050" marB="19050" anchor="ctr"/>
                </a:tc>
                <a:tc>
                  <a:txBody>
                    <a:bodyPr/>
                    <a:lstStyle/>
                    <a:p>
                      <a:pPr>
                        <a:lnSpc>
                          <a:spcPct val="115000"/>
                        </a:lnSpc>
                        <a:spcAft>
                          <a:spcPts val="0"/>
                        </a:spcAft>
                      </a:pPr>
                      <a:r>
                        <a:rPr lang="pt-BR" sz="1400">
                          <a:effectLst/>
                        </a:rPr>
                        <a:t> </a:t>
                      </a:r>
                      <a:endParaRPr lang="pt-BR" sz="1100">
                        <a:effectLst/>
                        <a:latin typeface="Calibri"/>
                        <a:ea typeface="Calibri"/>
                        <a:cs typeface="Times New Roman"/>
                      </a:endParaRPr>
                    </a:p>
                  </a:txBody>
                  <a:tcPr marL="57150" marR="0" marT="19050" marB="19050" anchor="ctr"/>
                </a:tc>
                <a:tc>
                  <a:txBody>
                    <a:bodyPr/>
                    <a:lstStyle/>
                    <a:p>
                      <a:pPr algn="ctr">
                        <a:lnSpc>
                          <a:spcPct val="115000"/>
                        </a:lnSpc>
                        <a:spcAft>
                          <a:spcPts val="0"/>
                        </a:spcAft>
                      </a:pPr>
                      <a:r>
                        <a:rPr lang="pt-BR" sz="1400">
                          <a:effectLst/>
                        </a:rPr>
                        <a:t/>
                      </a:r>
                      <a:br>
                        <a:rPr lang="pt-BR" sz="1400">
                          <a:effectLst/>
                        </a:rPr>
                      </a:br>
                      <a:r>
                        <a:rPr lang="pt-BR" sz="1400">
                          <a:effectLst/>
                        </a:rPr>
                        <a:t>Até R$ 176.000,00</a:t>
                      </a:r>
                      <a:endParaRPr lang="pt-BR" sz="1100">
                        <a:effectLst/>
                        <a:latin typeface="Calibri"/>
                        <a:ea typeface="Calibri"/>
                        <a:cs typeface="Times New Roman"/>
                      </a:endParaRPr>
                    </a:p>
                  </a:txBody>
                  <a:tcPr marL="57150" marR="0" marT="19050" marB="19050" anchor="ctr"/>
                </a:tc>
                <a:tc gridSpan="2">
                  <a:txBody>
                    <a:bodyPr/>
                    <a:lstStyle/>
                    <a:p>
                      <a:pPr algn="ctr">
                        <a:lnSpc>
                          <a:spcPct val="115000"/>
                        </a:lnSpc>
                        <a:spcAft>
                          <a:spcPts val="0"/>
                        </a:spcAft>
                      </a:pPr>
                      <a:r>
                        <a:rPr lang="pt-BR" sz="1400">
                          <a:effectLst/>
                        </a:rPr>
                        <a:t>Até R$ 330.000,00</a:t>
                      </a:r>
                      <a:endParaRPr lang="pt-BR" sz="1100">
                        <a:effectLst/>
                        <a:latin typeface="Calibri"/>
                        <a:ea typeface="Calibri"/>
                        <a:cs typeface="Times New Roman"/>
                      </a:endParaRPr>
                    </a:p>
                  </a:txBody>
                  <a:tcPr marL="57150" marR="0" marT="19050" marB="19050" anchor="ctr"/>
                </a:tc>
                <a:tc hMerge="1">
                  <a:txBody>
                    <a:bodyPr/>
                    <a:lstStyle/>
                    <a:p>
                      <a:pPr algn="ctr">
                        <a:lnSpc>
                          <a:spcPct val="115000"/>
                        </a:lnSpc>
                        <a:spcAft>
                          <a:spcPts val="0"/>
                        </a:spcAft>
                      </a:pPr>
                      <a:endParaRPr lang="pt-BR" sz="1100">
                        <a:effectLst/>
                        <a:latin typeface="Calibri"/>
                        <a:ea typeface="Calibri"/>
                        <a:cs typeface="Times New Roman"/>
                      </a:endParaRPr>
                    </a:p>
                  </a:txBody>
                  <a:tcPr marL="57150" marR="0" marT="19050" marB="19050" anchor="ctr"/>
                </a:tc>
              </a:tr>
              <a:tr h="190500">
                <a:tc>
                  <a:txBody>
                    <a:bodyPr/>
                    <a:lstStyle/>
                    <a:p>
                      <a:pPr>
                        <a:lnSpc>
                          <a:spcPct val="115000"/>
                        </a:lnSpc>
                        <a:spcAft>
                          <a:spcPts val="0"/>
                        </a:spcAft>
                      </a:pPr>
                      <a:r>
                        <a:rPr lang="pt-BR" sz="1400">
                          <a:effectLst/>
                        </a:rPr>
                        <a:t>TOMADA DE PREÇOS</a:t>
                      </a:r>
                      <a:endParaRPr lang="pt-BR" sz="1100">
                        <a:effectLst/>
                        <a:latin typeface="Calibri"/>
                        <a:ea typeface="Calibri"/>
                        <a:cs typeface="Times New Roman"/>
                      </a:endParaRPr>
                    </a:p>
                  </a:txBody>
                  <a:tcPr marL="57150" marR="0" marT="19050" marB="19050" anchor="ctr"/>
                </a:tc>
                <a:tc>
                  <a:txBody>
                    <a:bodyPr/>
                    <a:lstStyle/>
                    <a:p>
                      <a:pPr>
                        <a:lnSpc>
                          <a:spcPct val="115000"/>
                        </a:lnSpc>
                        <a:spcAft>
                          <a:spcPts val="0"/>
                        </a:spcAft>
                      </a:pPr>
                      <a:r>
                        <a:rPr lang="pt-BR" sz="1400">
                          <a:effectLst/>
                        </a:rPr>
                        <a:t> </a:t>
                      </a:r>
                      <a:endParaRPr lang="pt-BR" sz="1100">
                        <a:effectLst/>
                        <a:latin typeface="Calibri"/>
                        <a:ea typeface="Calibri"/>
                        <a:cs typeface="Times New Roman"/>
                      </a:endParaRPr>
                    </a:p>
                  </a:txBody>
                  <a:tcPr marL="57150" marR="0" marT="19050" marB="19050" anchor="ctr"/>
                </a:tc>
                <a:tc>
                  <a:txBody>
                    <a:bodyPr/>
                    <a:lstStyle/>
                    <a:p>
                      <a:pPr algn="ctr">
                        <a:lnSpc>
                          <a:spcPct val="115000"/>
                        </a:lnSpc>
                        <a:spcAft>
                          <a:spcPts val="0"/>
                        </a:spcAft>
                      </a:pPr>
                      <a:r>
                        <a:rPr lang="pt-BR" sz="1400">
                          <a:effectLst/>
                        </a:rPr>
                        <a:t>Até R$ 1.400.000,00</a:t>
                      </a:r>
                      <a:endParaRPr lang="pt-BR" sz="1100">
                        <a:effectLst/>
                        <a:latin typeface="Calibri"/>
                        <a:ea typeface="Calibri"/>
                        <a:cs typeface="Times New Roman"/>
                      </a:endParaRPr>
                    </a:p>
                  </a:txBody>
                  <a:tcPr marL="57150" marR="0" marT="19050" marB="19050" anchor="ctr"/>
                </a:tc>
                <a:tc gridSpan="2">
                  <a:txBody>
                    <a:bodyPr/>
                    <a:lstStyle/>
                    <a:p>
                      <a:pPr algn="ctr">
                        <a:lnSpc>
                          <a:spcPct val="115000"/>
                        </a:lnSpc>
                        <a:spcAft>
                          <a:spcPts val="0"/>
                        </a:spcAft>
                      </a:pPr>
                      <a:r>
                        <a:rPr lang="pt-BR" sz="1400">
                          <a:effectLst/>
                        </a:rPr>
                        <a:t/>
                      </a:r>
                      <a:br>
                        <a:rPr lang="pt-BR" sz="1400">
                          <a:effectLst/>
                        </a:rPr>
                      </a:br>
                      <a:r>
                        <a:rPr lang="pt-BR" sz="1400">
                          <a:effectLst/>
                        </a:rPr>
                        <a:t>Até 3.300.000,00</a:t>
                      </a:r>
                      <a:endParaRPr lang="pt-BR" sz="1100">
                        <a:effectLst/>
                        <a:latin typeface="Calibri"/>
                        <a:ea typeface="Calibri"/>
                        <a:cs typeface="Times New Roman"/>
                      </a:endParaRPr>
                    </a:p>
                  </a:txBody>
                  <a:tcPr marL="57150" marR="0" marT="19050" marB="19050" anchor="ctr"/>
                </a:tc>
                <a:tc hMerge="1">
                  <a:txBody>
                    <a:bodyPr/>
                    <a:lstStyle/>
                    <a:p>
                      <a:pPr algn="ctr">
                        <a:lnSpc>
                          <a:spcPct val="115000"/>
                        </a:lnSpc>
                        <a:spcAft>
                          <a:spcPts val="0"/>
                        </a:spcAft>
                      </a:pPr>
                      <a:endParaRPr lang="pt-BR" sz="1100">
                        <a:effectLst/>
                        <a:latin typeface="Calibri"/>
                        <a:ea typeface="Calibri"/>
                        <a:cs typeface="Times New Roman"/>
                      </a:endParaRPr>
                    </a:p>
                  </a:txBody>
                  <a:tcPr marL="57150" marR="0" marT="19050" marB="19050" anchor="ctr"/>
                </a:tc>
              </a:tr>
              <a:tr h="190500">
                <a:tc>
                  <a:txBody>
                    <a:bodyPr/>
                    <a:lstStyle/>
                    <a:p>
                      <a:pPr>
                        <a:lnSpc>
                          <a:spcPct val="115000"/>
                        </a:lnSpc>
                        <a:spcAft>
                          <a:spcPts val="0"/>
                        </a:spcAft>
                      </a:pPr>
                      <a:r>
                        <a:rPr lang="pt-BR" sz="1400">
                          <a:effectLst/>
                        </a:rPr>
                        <a:t>CONCORRÊNCIA</a:t>
                      </a:r>
                      <a:endParaRPr lang="pt-BR" sz="1100">
                        <a:effectLst/>
                        <a:latin typeface="Calibri"/>
                        <a:ea typeface="Calibri"/>
                        <a:cs typeface="Times New Roman"/>
                      </a:endParaRPr>
                    </a:p>
                  </a:txBody>
                  <a:tcPr marL="57150" marR="0" marT="19050" marB="19050" anchor="ctr"/>
                </a:tc>
                <a:tc>
                  <a:txBody>
                    <a:bodyPr/>
                    <a:lstStyle/>
                    <a:p>
                      <a:pPr>
                        <a:lnSpc>
                          <a:spcPct val="115000"/>
                        </a:lnSpc>
                        <a:spcAft>
                          <a:spcPts val="0"/>
                        </a:spcAft>
                      </a:pPr>
                      <a:r>
                        <a:rPr lang="pt-BR" sz="1400">
                          <a:effectLst/>
                        </a:rPr>
                        <a:t> </a:t>
                      </a:r>
                      <a:endParaRPr lang="pt-BR" sz="1100">
                        <a:effectLst/>
                        <a:latin typeface="Calibri"/>
                        <a:ea typeface="Calibri"/>
                        <a:cs typeface="Times New Roman"/>
                      </a:endParaRPr>
                    </a:p>
                  </a:txBody>
                  <a:tcPr marL="57150" marR="0" marT="19050" marB="19050" anchor="ctr"/>
                </a:tc>
                <a:tc>
                  <a:txBody>
                    <a:bodyPr/>
                    <a:lstStyle/>
                    <a:p>
                      <a:pPr algn="ctr">
                        <a:lnSpc>
                          <a:spcPct val="115000"/>
                        </a:lnSpc>
                        <a:spcAft>
                          <a:spcPts val="0"/>
                        </a:spcAft>
                      </a:pPr>
                      <a:r>
                        <a:rPr lang="pt-BR" sz="1400">
                          <a:effectLst/>
                        </a:rPr>
                        <a:t>infinito</a:t>
                      </a:r>
                      <a:endParaRPr lang="pt-BR" sz="1100">
                        <a:effectLst/>
                        <a:latin typeface="Calibri"/>
                        <a:ea typeface="Calibri"/>
                        <a:cs typeface="Times New Roman"/>
                      </a:endParaRPr>
                    </a:p>
                  </a:txBody>
                  <a:tcPr marL="57150" marR="0" marT="19050" marB="19050" anchor="ctr"/>
                </a:tc>
                <a:tc gridSpan="2">
                  <a:txBody>
                    <a:bodyPr/>
                    <a:lstStyle/>
                    <a:p>
                      <a:pPr algn="ctr">
                        <a:lnSpc>
                          <a:spcPct val="115000"/>
                        </a:lnSpc>
                        <a:spcAft>
                          <a:spcPts val="0"/>
                        </a:spcAft>
                      </a:pPr>
                      <a:r>
                        <a:rPr lang="pt-BR" sz="1400">
                          <a:effectLst/>
                        </a:rPr>
                        <a:t>infinito</a:t>
                      </a:r>
                      <a:endParaRPr lang="pt-BR" sz="1100">
                        <a:effectLst/>
                        <a:latin typeface="Calibri"/>
                        <a:ea typeface="Calibri"/>
                        <a:cs typeface="Times New Roman"/>
                      </a:endParaRPr>
                    </a:p>
                  </a:txBody>
                  <a:tcPr marL="57150" marR="0" marT="19050" marB="19050" anchor="ctr"/>
                </a:tc>
                <a:tc hMerge="1">
                  <a:txBody>
                    <a:bodyPr/>
                    <a:lstStyle/>
                    <a:p>
                      <a:pPr algn="ctr">
                        <a:lnSpc>
                          <a:spcPct val="115000"/>
                        </a:lnSpc>
                        <a:spcAft>
                          <a:spcPts val="0"/>
                        </a:spcAft>
                      </a:pPr>
                      <a:endParaRPr lang="pt-BR" sz="1100">
                        <a:effectLst/>
                        <a:latin typeface="Calibri"/>
                        <a:ea typeface="Calibri"/>
                        <a:cs typeface="Times New Roman"/>
                      </a:endParaRPr>
                    </a:p>
                  </a:txBody>
                  <a:tcPr marL="57150" marR="0" marT="19050" marB="19050" anchor="ctr"/>
                </a:tc>
              </a:tr>
              <a:tr h="190500">
                <a:tc>
                  <a:txBody>
                    <a:bodyPr/>
                    <a:lstStyle/>
                    <a:p>
                      <a:pPr>
                        <a:lnSpc>
                          <a:spcPct val="115000"/>
                        </a:lnSpc>
                        <a:spcAft>
                          <a:spcPts val="0"/>
                        </a:spcAft>
                      </a:pPr>
                      <a:endParaRPr lang="pt-BR" sz="1100" dirty="0">
                        <a:effectLst/>
                        <a:latin typeface="Calibri"/>
                        <a:ea typeface="Calibri"/>
                        <a:cs typeface="Times New Roman"/>
                      </a:endParaRPr>
                    </a:p>
                  </a:txBody>
                  <a:tcPr marL="57150" marR="0" marT="19050" marB="19050" anchor="ctr"/>
                </a:tc>
                <a:tc>
                  <a:txBody>
                    <a:bodyPr/>
                    <a:lstStyle/>
                    <a:p>
                      <a:pPr>
                        <a:lnSpc>
                          <a:spcPct val="115000"/>
                        </a:lnSpc>
                        <a:spcAft>
                          <a:spcPts val="0"/>
                        </a:spcAft>
                      </a:pPr>
                      <a:endParaRPr lang="pt-BR" sz="1100" dirty="0">
                        <a:effectLst/>
                        <a:latin typeface="Calibri"/>
                        <a:ea typeface="Calibri"/>
                        <a:cs typeface="Times New Roman"/>
                      </a:endParaRPr>
                    </a:p>
                  </a:txBody>
                  <a:tcPr marL="57150" marR="0" marT="19050" marB="19050" anchor="ctr"/>
                </a:tc>
                <a:tc gridSpan="3">
                  <a:txBody>
                    <a:bodyPr/>
                    <a:lstStyle/>
                    <a:p>
                      <a:pPr>
                        <a:lnSpc>
                          <a:spcPct val="115000"/>
                        </a:lnSpc>
                        <a:spcAft>
                          <a:spcPts val="0"/>
                        </a:spcAft>
                      </a:pPr>
                      <a:endParaRPr lang="pt-BR" sz="1100" dirty="0">
                        <a:effectLst/>
                        <a:latin typeface="Calibri"/>
                        <a:ea typeface="Calibri"/>
                        <a:cs typeface="Times New Roman"/>
                      </a:endParaRPr>
                    </a:p>
                  </a:txBody>
                  <a:tcPr marL="57150" marR="0" marT="19050" marB="19050" anchor="ctr"/>
                </a:tc>
                <a:tc hMerge="1">
                  <a:txBody>
                    <a:bodyPr/>
                    <a:lstStyle/>
                    <a:p>
                      <a:endParaRPr lang="pt-BR"/>
                    </a:p>
                  </a:txBody>
                  <a:tcPr/>
                </a:tc>
                <a:tc hMerge="1">
                  <a:txBody>
                    <a:bodyPr/>
                    <a:lstStyle/>
                    <a:p>
                      <a:endParaRPr lang="pt-BR"/>
                    </a:p>
                  </a:txBody>
                  <a:tcPr/>
                </a:tc>
              </a:tr>
              <a:tr h="190500">
                <a:tc>
                  <a:txBody>
                    <a:bodyPr/>
                    <a:lstStyle/>
                    <a:p>
                      <a:pPr>
                        <a:lnSpc>
                          <a:spcPct val="115000"/>
                        </a:lnSpc>
                        <a:spcAft>
                          <a:spcPts val="0"/>
                        </a:spcAft>
                      </a:pPr>
                      <a:endParaRPr lang="pt-BR" sz="1100">
                        <a:effectLst/>
                        <a:latin typeface="Calibri"/>
                        <a:ea typeface="Calibri"/>
                        <a:cs typeface="Times New Roman"/>
                      </a:endParaRPr>
                    </a:p>
                  </a:txBody>
                  <a:tcPr marL="57150" marR="0" marT="19050" marB="19050" anchor="ctr"/>
                </a:tc>
                <a:tc>
                  <a:txBody>
                    <a:bodyPr/>
                    <a:lstStyle/>
                    <a:p>
                      <a:pPr>
                        <a:lnSpc>
                          <a:spcPct val="115000"/>
                        </a:lnSpc>
                        <a:spcAft>
                          <a:spcPts val="0"/>
                        </a:spcAft>
                      </a:pPr>
                      <a:endParaRPr lang="pt-BR" sz="1100">
                        <a:effectLst/>
                        <a:latin typeface="Calibri"/>
                        <a:ea typeface="Calibri"/>
                        <a:cs typeface="Times New Roman"/>
                      </a:endParaRPr>
                    </a:p>
                  </a:txBody>
                  <a:tcPr marL="57150" marR="0" marT="19050" marB="19050" anchor="ctr"/>
                </a:tc>
                <a:tc gridSpan="2">
                  <a:txBody>
                    <a:bodyPr/>
                    <a:lstStyle/>
                    <a:p>
                      <a:pPr algn="ctr">
                        <a:lnSpc>
                          <a:spcPct val="115000"/>
                        </a:lnSpc>
                        <a:spcAft>
                          <a:spcPts val="0"/>
                        </a:spcAft>
                      </a:pPr>
                      <a:endParaRPr lang="pt-BR" sz="1100" dirty="0">
                        <a:effectLst/>
                        <a:latin typeface="Calibri"/>
                        <a:ea typeface="Calibri"/>
                        <a:cs typeface="Times New Roman"/>
                      </a:endParaRPr>
                    </a:p>
                  </a:txBody>
                  <a:tcPr marL="57150" marR="0" marT="19050" marB="19050" anchor="ctr"/>
                </a:tc>
                <a:tc hMerge="1">
                  <a:txBody>
                    <a:bodyPr/>
                    <a:lstStyle/>
                    <a:p>
                      <a:endParaRPr lang="pt-BR"/>
                    </a:p>
                  </a:txBody>
                  <a:tcPr/>
                </a:tc>
                <a:tc>
                  <a:txBody>
                    <a:bodyPr/>
                    <a:lstStyle/>
                    <a:p>
                      <a:pPr algn="ctr">
                        <a:lnSpc>
                          <a:spcPct val="115000"/>
                        </a:lnSpc>
                        <a:spcAft>
                          <a:spcPts val="0"/>
                        </a:spcAft>
                      </a:pPr>
                      <a:endParaRPr lang="pt-BR" sz="1100" dirty="0">
                        <a:effectLst/>
                        <a:latin typeface="Calibri"/>
                        <a:ea typeface="Calibri"/>
                        <a:cs typeface="Times New Roman"/>
                      </a:endParaRPr>
                    </a:p>
                  </a:txBody>
                  <a:tcPr marL="57150" marR="0" marT="19050" marB="19050" anchor="ctr"/>
                </a:tc>
              </a:tr>
            </a:tbl>
          </a:graphicData>
        </a:graphic>
      </p:graphicFrame>
    </p:spTree>
    <p:extLst>
      <p:ext uri="{BB962C8B-B14F-4D97-AF65-F5344CB8AC3E}">
        <p14:creationId xmlns:p14="http://schemas.microsoft.com/office/powerpoint/2010/main" val="329268536"/>
      </p:ext>
    </p:extLst>
  </p:cSld>
  <p:clrMapOvr>
    <a:masterClrMapping/>
  </p:clrMapOvr>
  <p:transition spd="slow">
    <p:wip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Fase </a:t>
            </a:r>
            <a:r>
              <a:rPr lang="pt-BR" dirty="0" err="1" smtClean="0"/>
              <a:t>habilitatória</a:t>
            </a:r>
            <a:endParaRPr lang="pt-BR" dirty="0"/>
          </a:p>
        </p:txBody>
      </p:sp>
      <p:sp>
        <p:nvSpPr>
          <p:cNvPr id="3" name="Espaço Reservado para Conteúdo 2"/>
          <p:cNvSpPr>
            <a:spLocks noGrp="1"/>
          </p:cNvSpPr>
          <p:nvPr>
            <p:ph idx="1"/>
          </p:nvPr>
        </p:nvSpPr>
        <p:spPr/>
        <p:txBody>
          <a:bodyPr/>
          <a:lstStyle/>
          <a:p>
            <a:r>
              <a:rPr lang="pt-BR" sz="2400" b="0" dirty="0" smtClean="0">
                <a:latin typeface="Bookman Old Style" pitchFamily="18" charset="0"/>
              </a:rPr>
              <a:t>Nas modalidades de licitações da Lei nº 8.666/93, esta fase vem antes da abertura dos envelopes propostas. </a:t>
            </a:r>
          </a:p>
          <a:p>
            <a:r>
              <a:rPr lang="pt-BR" sz="2400" b="0" dirty="0" smtClean="0">
                <a:latin typeface="Bookman Old Style" pitchFamily="18" charset="0"/>
              </a:rPr>
              <a:t>Nesta fase, após a divulgação oficial do resultado, cabem recursos administrativos aos interessados, mesmo que restaram todos Habilitados. Art. 109.</a:t>
            </a:r>
          </a:p>
          <a:p>
            <a:endParaRPr lang="pt-BR" b="0" dirty="0">
              <a:latin typeface="Bookman Old Style" pitchFamily="18" charset="0"/>
            </a:endParaRPr>
          </a:p>
        </p:txBody>
      </p:sp>
    </p:spTree>
    <p:extLst>
      <p:ext uri="{BB962C8B-B14F-4D97-AF65-F5344CB8AC3E}">
        <p14:creationId xmlns:p14="http://schemas.microsoft.com/office/powerpoint/2010/main" val="128001761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r>
              <a:rPr lang="pt-BR" sz="2400" b="0" dirty="0">
                <a:latin typeface="Bookman Old Style" pitchFamily="18" charset="0"/>
              </a:rPr>
              <a:t>No caso do Pregão, seja Presencial ou Eletrônico, a fase </a:t>
            </a:r>
            <a:r>
              <a:rPr lang="pt-BR" sz="2400" b="0" dirty="0" err="1">
                <a:latin typeface="Bookman Old Style" pitchFamily="18" charset="0"/>
              </a:rPr>
              <a:t>Habilitatória</a:t>
            </a:r>
            <a:r>
              <a:rPr lang="pt-BR" sz="2400" b="0" dirty="0">
                <a:latin typeface="Bookman Old Style" pitchFamily="18" charset="0"/>
              </a:rPr>
              <a:t> ocorre após o encerramento da fase de lances de todos os itens.</a:t>
            </a:r>
          </a:p>
          <a:p>
            <a:endParaRPr lang="pt-BR" sz="2400" b="0" dirty="0">
              <a:latin typeface="Bookman Old Style" pitchFamily="18" charset="0"/>
            </a:endParaRPr>
          </a:p>
          <a:p>
            <a:r>
              <a:rPr lang="pt-BR" sz="2400" b="0" dirty="0">
                <a:latin typeface="Bookman Old Style" pitchFamily="18" charset="0"/>
              </a:rPr>
              <a:t>FASE HABILITATÓRIA É A ANÁLISE DOS DOCUMENTOS DE HABILITAÇÃO</a:t>
            </a:r>
          </a:p>
          <a:p>
            <a:endParaRPr lang="pt-BR" dirty="0"/>
          </a:p>
        </p:txBody>
      </p:sp>
    </p:spTree>
    <p:extLst>
      <p:ext uri="{BB962C8B-B14F-4D97-AF65-F5344CB8AC3E}">
        <p14:creationId xmlns:p14="http://schemas.microsoft.com/office/powerpoint/2010/main" val="2085505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FASE CLASSIFICATÓRIA</a:t>
            </a:r>
            <a:endParaRPr lang="pt-BR" dirty="0"/>
          </a:p>
        </p:txBody>
      </p:sp>
      <p:sp>
        <p:nvSpPr>
          <p:cNvPr id="3" name="Espaço Reservado para Conteúdo 2"/>
          <p:cNvSpPr>
            <a:spLocks noGrp="1"/>
          </p:cNvSpPr>
          <p:nvPr>
            <p:ph idx="1"/>
          </p:nvPr>
        </p:nvSpPr>
        <p:spPr/>
        <p:txBody>
          <a:bodyPr>
            <a:normAutofit/>
          </a:bodyPr>
          <a:lstStyle/>
          <a:p>
            <a:r>
              <a:rPr lang="pt-BR" sz="2400" b="0" dirty="0">
                <a:latin typeface="Bookman Old Style" pitchFamily="18" charset="0"/>
              </a:rPr>
              <a:t>Nas modalidades de licitações da Lei nº 8.666/93, esta fase vem </a:t>
            </a:r>
            <a:r>
              <a:rPr lang="pt-BR" sz="2400" b="0" dirty="0" smtClean="0">
                <a:latin typeface="Bookman Old Style" pitchFamily="18" charset="0"/>
              </a:rPr>
              <a:t>após encerrada a fase </a:t>
            </a:r>
            <a:r>
              <a:rPr lang="pt-BR" sz="2400" b="0" dirty="0" err="1" smtClean="0">
                <a:latin typeface="Bookman Old Style" pitchFamily="18" charset="0"/>
              </a:rPr>
              <a:t>Habilitatória</a:t>
            </a:r>
            <a:r>
              <a:rPr lang="pt-BR" sz="2400" b="0" dirty="0" smtClean="0">
                <a:latin typeface="Bookman Old Style" pitchFamily="18" charset="0"/>
              </a:rPr>
              <a:t> e que não caiba mais recurso.</a:t>
            </a:r>
          </a:p>
          <a:p>
            <a:endParaRPr lang="pt-BR" sz="2400" b="0" dirty="0">
              <a:latin typeface="Bookman Old Style" pitchFamily="18" charset="0"/>
            </a:endParaRPr>
          </a:p>
          <a:p>
            <a:r>
              <a:rPr lang="pt-BR" sz="2400" b="0" dirty="0">
                <a:latin typeface="Bookman Old Style" pitchFamily="18" charset="0"/>
              </a:rPr>
              <a:t>Nesta fase, após a divulgação oficial do resultado, cabem recursos administrativos aos interessados, mesmo que restaram todos </a:t>
            </a:r>
            <a:r>
              <a:rPr lang="pt-BR" sz="2400" b="0" dirty="0" smtClean="0">
                <a:latin typeface="Bookman Old Style" pitchFamily="18" charset="0"/>
              </a:rPr>
              <a:t>Classificados. </a:t>
            </a:r>
            <a:r>
              <a:rPr lang="pt-BR" sz="2400" b="0" dirty="0">
                <a:latin typeface="Bookman Old Style" pitchFamily="18" charset="0"/>
              </a:rPr>
              <a:t>Art. 109.</a:t>
            </a:r>
          </a:p>
        </p:txBody>
      </p:sp>
    </p:spTree>
    <p:extLst>
      <p:ext uri="{BB962C8B-B14F-4D97-AF65-F5344CB8AC3E}">
        <p14:creationId xmlns:p14="http://schemas.microsoft.com/office/powerpoint/2010/main" val="155966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a:bodyPr>
          <a:lstStyle/>
          <a:p>
            <a:r>
              <a:rPr lang="pt-BR" sz="2400" b="0" dirty="0">
                <a:latin typeface="Bookman Old Style" pitchFamily="18" charset="0"/>
              </a:rPr>
              <a:t>No caso do Pregão, seja Presencial ou Eletrônico, a fase </a:t>
            </a:r>
            <a:r>
              <a:rPr lang="pt-BR" sz="2400" b="0" dirty="0" smtClean="0">
                <a:latin typeface="Bookman Old Style" pitchFamily="18" charset="0"/>
              </a:rPr>
              <a:t>Classificatória ocorre </a:t>
            </a:r>
            <a:r>
              <a:rPr lang="pt-BR" sz="2400" b="0" dirty="0">
                <a:latin typeface="Bookman Old Style" pitchFamily="18" charset="0"/>
              </a:rPr>
              <a:t>após o </a:t>
            </a:r>
            <a:r>
              <a:rPr lang="pt-BR" sz="2400" b="0" dirty="0" smtClean="0">
                <a:latin typeface="Bookman Old Style" pitchFamily="18" charset="0"/>
              </a:rPr>
              <a:t>Credenciamento e antes da etapa de Lances Verbais ou Eletrônicos.</a:t>
            </a:r>
            <a:endParaRPr lang="pt-BR" sz="2400" b="0" dirty="0">
              <a:latin typeface="Bookman Old Style" pitchFamily="18" charset="0"/>
            </a:endParaRPr>
          </a:p>
          <a:p>
            <a:endParaRPr lang="pt-BR" sz="2400" b="0" dirty="0" smtClean="0">
              <a:latin typeface="Bookman Old Style" pitchFamily="18" charset="0"/>
            </a:endParaRPr>
          </a:p>
          <a:p>
            <a:r>
              <a:rPr lang="pt-BR" sz="2400" b="0" dirty="0" smtClean="0">
                <a:latin typeface="Bookman Old Style" pitchFamily="18" charset="0"/>
              </a:rPr>
              <a:t>FASE CLASSIFICATÓRIA É A ANÁLISE DA PROPOSTA À LUZ DO EDITAL DE LICITAÇÃO</a:t>
            </a:r>
            <a:endParaRPr lang="pt-BR" sz="2400" b="0" dirty="0">
              <a:latin typeface="Bookman Old Style" pitchFamily="18" charset="0"/>
            </a:endParaRPr>
          </a:p>
        </p:txBody>
      </p:sp>
    </p:spTree>
    <p:extLst>
      <p:ext uri="{BB962C8B-B14F-4D97-AF65-F5344CB8AC3E}">
        <p14:creationId xmlns:p14="http://schemas.microsoft.com/office/powerpoint/2010/main" val="28734310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RECURSO ADMINISTRATIVO</a:t>
            </a:r>
            <a:endParaRPr lang="pt-BR" dirty="0"/>
          </a:p>
        </p:txBody>
      </p:sp>
      <p:sp>
        <p:nvSpPr>
          <p:cNvPr id="3" name="Espaço Reservado para Conteúdo 2"/>
          <p:cNvSpPr>
            <a:spLocks noGrp="1"/>
          </p:cNvSpPr>
          <p:nvPr>
            <p:ph idx="1"/>
          </p:nvPr>
        </p:nvSpPr>
        <p:spPr/>
        <p:txBody>
          <a:bodyPr>
            <a:normAutofit/>
          </a:bodyPr>
          <a:lstStyle/>
          <a:p>
            <a:pPr>
              <a:buAutoNum type="arabicParenR"/>
            </a:pPr>
            <a:r>
              <a:rPr lang="pt-BR" sz="2000" b="0" dirty="0" smtClean="0">
                <a:latin typeface="Bookman Old Style" pitchFamily="18" charset="0"/>
              </a:rPr>
              <a:t>Nas modalidades da Lei 8.666, não há necessidade da empresa se fazer presente na sessão pública, onde seu direito de recorrer da decisão da Comissão Permanente de Licitação passa a contar do momento da Publicidade do resultado </a:t>
            </a:r>
            <a:r>
              <a:rPr lang="pt-BR" sz="2000" b="0" dirty="0" err="1" smtClean="0">
                <a:latin typeface="Bookman Old Style" pitchFamily="18" charset="0"/>
              </a:rPr>
              <a:t>Habilitatório</a:t>
            </a:r>
            <a:r>
              <a:rPr lang="pt-BR" sz="2000" b="0" dirty="0" smtClean="0">
                <a:latin typeface="Bookman Old Style" pitchFamily="18" charset="0"/>
              </a:rPr>
              <a:t> ou Classificatório.</a:t>
            </a:r>
          </a:p>
          <a:p>
            <a:pPr>
              <a:buAutoNum type="arabicParenR"/>
            </a:pPr>
            <a:endParaRPr lang="pt-BR" sz="2000" b="0" dirty="0">
              <a:latin typeface="Bookman Old Style" pitchFamily="18" charset="0"/>
            </a:endParaRPr>
          </a:p>
          <a:p>
            <a:pPr marL="0" indent="0"/>
            <a:r>
              <a:rPr lang="pt-BR" sz="2000" b="0" dirty="0" smtClean="0">
                <a:latin typeface="Bookman Old Style" pitchFamily="18" charset="0"/>
              </a:rPr>
              <a:t>Tomada de preços e Concorrência prazo de até 5 dias úteis;</a:t>
            </a:r>
          </a:p>
          <a:p>
            <a:pPr marL="0" indent="0"/>
            <a:endParaRPr lang="pt-BR" sz="2000" b="0" dirty="0">
              <a:latin typeface="Bookman Old Style" pitchFamily="18" charset="0"/>
            </a:endParaRPr>
          </a:p>
          <a:p>
            <a:pPr marL="0" indent="0"/>
            <a:r>
              <a:rPr lang="pt-BR" sz="2000" b="0" dirty="0" smtClean="0">
                <a:latin typeface="Bookman Old Style" pitchFamily="18" charset="0"/>
              </a:rPr>
              <a:t>Convite prazo de até 2 dias úteis.</a:t>
            </a:r>
            <a:endParaRPr lang="pt-BR" sz="2000" b="0" dirty="0">
              <a:latin typeface="Bookman Old Style" pitchFamily="18" charset="0"/>
            </a:endParaRPr>
          </a:p>
        </p:txBody>
      </p:sp>
    </p:spTree>
    <p:extLst>
      <p:ext uri="{BB962C8B-B14F-4D97-AF65-F5344CB8AC3E}">
        <p14:creationId xmlns:p14="http://schemas.microsoft.com/office/powerpoint/2010/main" val="365200297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a:bodyPr>
          <a:lstStyle/>
          <a:p>
            <a:r>
              <a:rPr lang="pt-BR" sz="2400" b="0" dirty="0" smtClean="0">
                <a:latin typeface="Bookman Old Style" pitchFamily="18" charset="0"/>
              </a:rPr>
              <a:t>2) Na modalidade Pregão, seja Presencial ou Eletrônico, carece das seguintes situações:</a:t>
            </a:r>
          </a:p>
          <a:p>
            <a:pPr>
              <a:buAutoNum type="alphaLcParenR"/>
            </a:pPr>
            <a:r>
              <a:rPr lang="pt-BR" sz="2400" b="0" dirty="0" smtClean="0">
                <a:latin typeface="Bookman Old Style" pitchFamily="18" charset="0"/>
              </a:rPr>
              <a:t>A empresa tem que estar presente na sessão pública;</a:t>
            </a:r>
          </a:p>
          <a:p>
            <a:pPr>
              <a:buAutoNum type="alphaLcParenR"/>
            </a:pPr>
            <a:r>
              <a:rPr lang="pt-BR" sz="2400" b="0" dirty="0" smtClean="0">
                <a:latin typeface="Bookman Old Style" pitchFamily="18" charset="0"/>
              </a:rPr>
              <a:t>A empresa tem que estar credenciada e o representante com poderes para tal;</a:t>
            </a:r>
          </a:p>
        </p:txBody>
      </p:sp>
    </p:spTree>
    <p:extLst>
      <p:ext uri="{BB962C8B-B14F-4D97-AF65-F5344CB8AC3E}">
        <p14:creationId xmlns:p14="http://schemas.microsoft.com/office/powerpoint/2010/main" val="21718746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2960" y="548680"/>
            <a:ext cx="7520940" cy="365720"/>
          </a:xfrm>
        </p:spPr>
        <p:txBody>
          <a:bodyPr/>
          <a:lstStyle/>
          <a:p>
            <a:r>
              <a:rPr lang="pt-BR" sz="2400" dirty="0"/>
              <a:t>Documentação </a:t>
            </a:r>
            <a:r>
              <a:rPr lang="pt-BR" sz="2400" dirty="0" smtClean="0"/>
              <a:t>necessária</a:t>
            </a:r>
            <a:r>
              <a:rPr lang="pt-BR" sz="2400" dirty="0"/>
              <a:t/>
            </a:r>
            <a:br>
              <a:rPr lang="pt-BR" sz="2400" dirty="0"/>
            </a:br>
            <a:endParaRPr lang="pt-BR" sz="2400" dirty="0"/>
          </a:p>
        </p:txBody>
      </p:sp>
      <p:sp>
        <p:nvSpPr>
          <p:cNvPr id="3" name="Espaço Reservado para Conteúdo 2"/>
          <p:cNvSpPr>
            <a:spLocks noGrp="1"/>
          </p:cNvSpPr>
          <p:nvPr>
            <p:ph idx="1"/>
          </p:nvPr>
        </p:nvSpPr>
        <p:spPr/>
        <p:txBody>
          <a:bodyPr>
            <a:normAutofit/>
          </a:bodyPr>
          <a:lstStyle/>
          <a:p>
            <a:pPr>
              <a:buFont typeface="Wingdings"/>
              <a:buChar char="Ø"/>
            </a:pPr>
            <a:r>
              <a:rPr lang="pt-BR" sz="2400" b="0" dirty="0" smtClean="0">
                <a:latin typeface="Bookman Old Style" pitchFamily="18" charset="0"/>
              </a:rPr>
              <a:t>Estatuto </a:t>
            </a:r>
            <a:r>
              <a:rPr lang="pt-BR" sz="2400" b="0" dirty="0">
                <a:latin typeface="Bookman Old Style" pitchFamily="18" charset="0"/>
              </a:rPr>
              <a:t>ou o Contrato Social (documento consolidado ou acompanhado de todas as alterações) tudo devidamente registrado no Registro Público de Empresas Mercantis da </a:t>
            </a:r>
            <a:r>
              <a:rPr lang="pt-BR" sz="2400" b="0" dirty="0" smtClean="0">
                <a:latin typeface="Bookman Old Style" pitchFamily="18" charset="0"/>
              </a:rPr>
              <a:t>Junta Comercial </a:t>
            </a:r>
            <a:r>
              <a:rPr lang="pt-BR" sz="2400" b="0" dirty="0">
                <a:latin typeface="Bookman Old Style" pitchFamily="18" charset="0"/>
              </a:rPr>
              <a:t>do local de sua </a:t>
            </a:r>
            <a:r>
              <a:rPr lang="pt-BR" sz="2400" b="0" dirty="0" smtClean="0">
                <a:latin typeface="Bookman Old Style" pitchFamily="18" charset="0"/>
              </a:rPr>
              <a:t>sede;</a:t>
            </a:r>
          </a:p>
          <a:p>
            <a:pPr>
              <a:buFont typeface="Wingdings"/>
              <a:buChar char="Ø"/>
            </a:pPr>
            <a:r>
              <a:rPr lang="pt-BR" sz="2400" b="0" dirty="0" smtClean="0">
                <a:latin typeface="Bookman Old Style" pitchFamily="18" charset="0"/>
              </a:rPr>
              <a:t>Regularidade Fiscal; </a:t>
            </a:r>
          </a:p>
          <a:p>
            <a:pPr>
              <a:buFont typeface="Wingdings"/>
              <a:buChar char="Ø"/>
            </a:pPr>
            <a:r>
              <a:rPr lang="pt-BR" sz="2400" b="0" dirty="0" smtClean="0">
                <a:latin typeface="Bookman Old Style" pitchFamily="18" charset="0"/>
              </a:rPr>
              <a:t>Regularidade Trabalhista;</a:t>
            </a:r>
            <a:endParaRPr lang="pt-BR" sz="2400" b="0" dirty="0">
              <a:latin typeface="Bookman Old Style" pitchFamily="18" charset="0"/>
            </a:endParaRPr>
          </a:p>
        </p:txBody>
      </p:sp>
    </p:spTree>
    <p:extLst>
      <p:ext uri="{BB962C8B-B14F-4D97-AF65-F5344CB8AC3E}">
        <p14:creationId xmlns:p14="http://schemas.microsoft.com/office/powerpoint/2010/main" val="761947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a:bodyPr>
          <a:lstStyle/>
          <a:p>
            <a:pPr>
              <a:buAutoNum type="alphaLcParenR"/>
            </a:pPr>
            <a:r>
              <a:rPr lang="pt-BR" sz="2400" b="0" dirty="0">
                <a:latin typeface="Bookman Old Style" pitchFamily="18" charset="0"/>
              </a:rPr>
              <a:t>Solicitar o registro em Ata na sessão pública, e não após;</a:t>
            </a:r>
          </a:p>
          <a:p>
            <a:pPr>
              <a:buAutoNum type="alphaLcParenR"/>
            </a:pPr>
            <a:r>
              <a:rPr lang="pt-BR" sz="2400" b="0" dirty="0">
                <a:latin typeface="Bookman Old Style" pitchFamily="18" charset="0"/>
              </a:rPr>
              <a:t>Motivar o Registro (qual motivo do futuro Recurso Administrativo)</a:t>
            </a:r>
          </a:p>
          <a:p>
            <a:pPr>
              <a:buAutoNum type="alphaLcParenR"/>
            </a:pPr>
            <a:r>
              <a:rPr lang="pt-BR" sz="2400" b="0" dirty="0">
                <a:latin typeface="Bookman Old Style" pitchFamily="18" charset="0"/>
              </a:rPr>
              <a:t>Os demais licitantes já ficam intimados às Contra Razões.</a:t>
            </a:r>
          </a:p>
          <a:p>
            <a:pPr>
              <a:buAutoNum type="alphaLcParenR"/>
            </a:pPr>
            <a:endParaRPr lang="pt-BR" sz="2400" b="0" dirty="0">
              <a:latin typeface="Bookman Old Style" pitchFamily="18" charset="0"/>
            </a:endParaRPr>
          </a:p>
          <a:p>
            <a:endParaRPr lang="pt-BR" sz="2400" b="0" dirty="0">
              <a:latin typeface="Bookman Old Style" pitchFamily="18" charset="0"/>
            </a:endParaRPr>
          </a:p>
        </p:txBody>
      </p:sp>
    </p:spTree>
    <p:extLst>
      <p:ext uri="{BB962C8B-B14F-4D97-AF65-F5344CB8AC3E}">
        <p14:creationId xmlns:p14="http://schemas.microsoft.com/office/powerpoint/2010/main" val="24412914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Gestão e fiscalização contratual</a:t>
            </a:r>
            <a:endParaRPr lang="pt-BR" dirty="0"/>
          </a:p>
        </p:txBody>
      </p:sp>
      <p:sp>
        <p:nvSpPr>
          <p:cNvPr id="3" name="Espaço Reservado para Conteúdo 2"/>
          <p:cNvSpPr>
            <a:spLocks noGrp="1"/>
          </p:cNvSpPr>
          <p:nvPr>
            <p:ph idx="1"/>
          </p:nvPr>
        </p:nvSpPr>
        <p:spPr/>
        <p:txBody>
          <a:bodyPr>
            <a:noAutofit/>
          </a:bodyPr>
          <a:lstStyle/>
          <a:p>
            <a:r>
              <a:rPr lang="pt-BR" sz="2000" b="0" u="sng" dirty="0">
                <a:latin typeface="Bookman Old Style" pitchFamily="18" charset="0"/>
              </a:rPr>
              <a:t>I - OS PONTOS MAIS IMPORTANTES PARA A ELABORAÇÃO DE UM BOM CONTRATO</a:t>
            </a:r>
            <a:endParaRPr lang="pt-BR" sz="2000" b="0" dirty="0">
              <a:latin typeface="Bookman Old Style" pitchFamily="18" charset="0"/>
            </a:endParaRPr>
          </a:p>
          <a:p>
            <a:r>
              <a:rPr lang="pt-BR" sz="2000" b="0" dirty="0">
                <a:latin typeface="Bookman Old Style" pitchFamily="18" charset="0"/>
              </a:rPr>
              <a:t> </a:t>
            </a:r>
          </a:p>
          <a:p>
            <a:pPr lvl="0"/>
            <a:r>
              <a:rPr lang="pt-BR" sz="2000" b="0" dirty="0">
                <a:latin typeface="Bookman Old Style" pitchFamily="18" charset="0"/>
              </a:rPr>
              <a:t>Edital de Licitação; Instrumento Convocatório; Ato Convocatório;  bem elaborado, bem definido;</a:t>
            </a:r>
          </a:p>
          <a:p>
            <a:r>
              <a:rPr lang="pt-BR" sz="2000" b="0" dirty="0">
                <a:latin typeface="Bookman Old Style" pitchFamily="18" charset="0"/>
              </a:rPr>
              <a:t>	</a:t>
            </a:r>
          </a:p>
          <a:p>
            <a:pPr lvl="0"/>
            <a:r>
              <a:rPr lang="pt-BR" sz="2000" b="0" dirty="0">
                <a:latin typeface="Bookman Old Style" pitchFamily="18" charset="0"/>
              </a:rPr>
              <a:t>Cláusulas Contratuais claras e objetivas &gt; que tratem de todas as questões indispensáveis;</a:t>
            </a:r>
          </a:p>
          <a:p>
            <a:endParaRPr lang="pt-BR" sz="2000" b="0" dirty="0">
              <a:latin typeface="Bookman Old Style" pitchFamily="18" charset="0"/>
            </a:endParaRPr>
          </a:p>
          <a:p>
            <a:pPr lvl="0"/>
            <a:r>
              <a:rPr lang="pt-BR" sz="2000" b="0" dirty="0">
                <a:latin typeface="Bookman Old Style" pitchFamily="18" charset="0"/>
              </a:rPr>
              <a:t>Objeto do Contrato (Especificação dos Materiais, ou Serviços, ou Obras).</a:t>
            </a:r>
          </a:p>
        </p:txBody>
      </p:sp>
    </p:spTree>
    <p:extLst>
      <p:ext uri="{BB962C8B-B14F-4D97-AF65-F5344CB8AC3E}">
        <p14:creationId xmlns:p14="http://schemas.microsoft.com/office/powerpoint/2010/main" val="35810358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normAutofit lnSpcReduction="10000"/>
          </a:bodyPr>
          <a:lstStyle/>
          <a:p>
            <a:pPr lvl="0" algn="just"/>
            <a:r>
              <a:rPr lang="pt-BR" sz="2000" b="0" dirty="0" smtClean="0">
                <a:latin typeface="Bookman Old Style" pitchFamily="18" charset="0"/>
              </a:rPr>
              <a:t>Documentação necessária para Licitação e a Contratação – O Contratado fica obrigado a manter durante a execução Contratual as mesmas condições </a:t>
            </a:r>
            <a:r>
              <a:rPr lang="pt-BR" sz="2000" b="0" dirty="0" err="1" smtClean="0">
                <a:latin typeface="Bookman Old Style" pitchFamily="18" charset="0"/>
              </a:rPr>
              <a:t>habilitatórias</a:t>
            </a:r>
            <a:r>
              <a:rPr lang="pt-BR" sz="2000" b="0" dirty="0" smtClean="0">
                <a:latin typeface="Bookman Old Style" pitchFamily="18" charset="0"/>
              </a:rPr>
              <a:t> ....... “Art. 55 inc. XIII” veremos mais adiante;</a:t>
            </a:r>
          </a:p>
          <a:p>
            <a:pPr>
              <a:buNone/>
            </a:pPr>
            <a:endParaRPr lang="pt-BR" sz="2000" b="0" dirty="0" smtClean="0">
              <a:latin typeface="Bookman Old Style" pitchFamily="18" charset="0"/>
            </a:endParaRPr>
          </a:p>
          <a:p>
            <a:pPr lvl="0"/>
            <a:r>
              <a:rPr lang="pt-BR" sz="2000" b="0" dirty="0" smtClean="0">
                <a:latin typeface="Bookman Old Style" pitchFamily="18" charset="0"/>
              </a:rPr>
              <a:t>Ata de Registro de Preços, que terá efeito de Contrato, que na verdade é uma expectativa de contrato;</a:t>
            </a:r>
          </a:p>
          <a:p>
            <a:pPr>
              <a:buNone/>
            </a:pPr>
            <a:r>
              <a:rPr lang="pt-BR" sz="2000" b="0" dirty="0" smtClean="0">
                <a:latin typeface="Bookman Old Style" pitchFamily="18" charset="0"/>
              </a:rPr>
              <a:t> </a:t>
            </a:r>
          </a:p>
          <a:p>
            <a:pPr lvl="0"/>
            <a:r>
              <a:rPr lang="pt-BR" sz="2000" b="0" dirty="0" smtClean="0">
                <a:latin typeface="Bookman Old Style" pitchFamily="18" charset="0"/>
              </a:rPr>
              <a:t>Fiscalização Contratual - Critérios de Fiscalização bem definidos, modos de aferição/medição/etc...;</a:t>
            </a:r>
          </a:p>
          <a:p>
            <a:endParaRPr lang="pt-BR" dirty="0"/>
          </a:p>
        </p:txBody>
      </p:sp>
    </p:spTree>
    <p:extLst>
      <p:ext uri="{BB962C8B-B14F-4D97-AF65-F5344CB8AC3E}">
        <p14:creationId xmlns:p14="http://schemas.microsoft.com/office/powerpoint/2010/main" val="2613762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lstStyle/>
          <a:p>
            <a:pPr lvl="0"/>
            <a:r>
              <a:rPr lang="pt-BR" sz="2400" b="0" dirty="0" smtClean="0">
                <a:latin typeface="Bookman Old Style" pitchFamily="18" charset="0"/>
              </a:rPr>
              <a:t>Preposto da Contratada; </a:t>
            </a:r>
          </a:p>
          <a:p>
            <a:pPr>
              <a:buNone/>
            </a:pPr>
            <a:endParaRPr lang="pt-BR" sz="2400" b="0" dirty="0" smtClean="0">
              <a:latin typeface="Bookman Old Style" pitchFamily="18" charset="0"/>
            </a:endParaRPr>
          </a:p>
          <a:p>
            <a:pPr lvl="0"/>
            <a:r>
              <a:rPr lang="pt-BR" sz="2400" b="0" dirty="0" smtClean="0">
                <a:latin typeface="Bookman Old Style" pitchFamily="18" charset="0"/>
              </a:rPr>
              <a:t>Instalações da Contratada na sede da Contratante, quando for o caso;</a:t>
            </a:r>
          </a:p>
          <a:p>
            <a:pPr>
              <a:buNone/>
            </a:pPr>
            <a:endParaRPr lang="pt-BR" sz="2400" b="0" dirty="0" smtClean="0">
              <a:latin typeface="Bookman Old Style" pitchFamily="18" charset="0"/>
            </a:endParaRPr>
          </a:p>
          <a:p>
            <a:pPr lvl="0"/>
            <a:r>
              <a:rPr lang="pt-BR" sz="2400" b="0" dirty="0" smtClean="0">
                <a:latin typeface="Bookman Old Style" pitchFamily="18" charset="0"/>
              </a:rPr>
              <a:t>Por fim, a Gestão Contratual, que é responsável por todos os Contratos daquela Administração.</a:t>
            </a:r>
          </a:p>
          <a:p>
            <a:endParaRPr lang="pt-BR" dirty="0"/>
          </a:p>
        </p:txBody>
      </p:sp>
    </p:spTree>
    <p:extLst>
      <p:ext uri="{BB962C8B-B14F-4D97-AF65-F5344CB8AC3E}">
        <p14:creationId xmlns:p14="http://schemas.microsoft.com/office/powerpoint/2010/main" val="323551472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0"/>
            <a:ext cx="7467600" cy="1417638"/>
          </a:xfrm>
        </p:spPr>
        <p:txBody>
          <a:bodyPr>
            <a:normAutofit/>
          </a:bodyPr>
          <a:lstStyle/>
          <a:p>
            <a:pPr lvl="0"/>
            <a:r>
              <a:rPr lang="pt-BR" dirty="0" smtClean="0">
                <a:solidFill>
                  <a:schemeClr val="tx1"/>
                </a:solidFill>
              </a:rPr>
              <a:t>Art. 55.  SÃO CLÁUSULAS NECESSÁRIAS EM TODO CONTRATO: </a:t>
            </a:r>
            <a:br>
              <a:rPr lang="pt-BR" dirty="0" smtClean="0">
                <a:solidFill>
                  <a:schemeClr val="tx1"/>
                </a:solidFill>
              </a:rPr>
            </a:br>
            <a:endParaRPr lang="pt-BR" dirty="0">
              <a:solidFill>
                <a:schemeClr val="tx1"/>
              </a:solidFill>
            </a:endParaRPr>
          </a:p>
        </p:txBody>
      </p:sp>
      <p:sp>
        <p:nvSpPr>
          <p:cNvPr id="3" name="Espaço Reservado para Conteúdo 2"/>
          <p:cNvSpPr>
            <a:spLocks noGrp="1"/>
          </p:cNvSpPr>
          <p:nvPr>
            <p:ph sz="quarter" idx="1"/>
          </p:nvPr>
        </p:nvSpPr>
        <p:spPr/>
        <p:txBody>
          <a:bodyPr>
            <a:noAutofit/>
          </a:bodyPr>
          <a:lstStyle/>
          <a:p>
            <a:pPr lvl="0"/>
            <a:r>
              <a:rPr lang="pt-BR" sz="2400" b="0" dirty="0">
                <a:latin typeface="Bookman Old Style" pitchFamily="18" charset="0"/>
              </a:rPr>
              <a:t>I - o objeto;</a:t>
            </a:r>
          </a:p>
          <a:p>
            <a:pPr lvl="0"/>
            <a:endParaRPr lang="pt-BR" sz="2400" b="0" dirty="0">
              <a:latin typeface="Bookman Old Style" pitchFamily="18" charset="0"/>
            </a:endParaRPr>
          </a:p>
          <a:p>
            <a:pPr lvl="0"/>
            <a:r>
              <a:rPr lang="pt-BR" sz="2400" b="0" dirty="0">
                <a:latin typeface="Bookman Old Style" pitchFamily="18" charset="0"/>
              </a:rPr>
              <a:t>II - o regime de execução;</a:t>
            </a:r>
          </a:p>
          <a:p>
            <a:pPr lvl="0"/>
            <a:endParaRPr lang="pt-BR" sz="2400" b="0" dirty="0">
              <a:latin typeface="Bookman Old Style" pitchFamily="18" charset="0"/>
            </a:endParaRPr>
          </a:p>
          <a:p>
            <a:pPr lvl="0"/>
            <a:r>
              <a:rPr lang="pt-BR" sz="2400" b="0" dirty="0">
                <a:latin typeface="Bookman Old Style" pitchFamily="18" charset="0"/>
              </a:rPr>
              <a:t>III - o preço e as condições de pagamento; reajustamento de preços, etc..; </a:t>
            </a:r>
          </a:p>
          <a:p>
            <a:pPr lvl="0"/>
            <a:endParaRPr lang="pt-BR" sz="2400" b="0" dirty="0">
              <a:latin typeface="Bookman Old Style" pitchFamily="18" charset="0"/>
            </a:endParaRPr>
          </a:p>
          <a:p>
            <a:pPr lvl="0"/>
            <a:r>
              <a:rPr lang="pt-BR" sz="2400" b="0" dirty="0">
                <a:latin typeface="Bookman Old Style" pitchFamily="18" charset="0"/>
              </a:rPr>
              <a:t>IV - os prazos de início de etapas de execução, conclusão, etc..;       </a:t>
            </a:r>
          </a:p>
          <a:p>
            <a:endParaRPr lang="pt-BR" sz="2400" b="0" dirty="0">
              <a:latin typeface="Bookman Old Style" pitchFamily="18" charset="0"/>
            </a:endParaRPr>
          </a:p>
        </p:txBody>
      </p:sp>
    </p:spTree>
    <p:extLst>
      <p:ext uri="{BB962C8B-B14F-4D97-AF65-F5344CB8AC3E}">
        <p14:creationId xmlns:p14="http://schemas.microsoft.com/office/powerpoint/2010/main" val="18919244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arn(inVertical)">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lstStyle/>
          <a:p>
            <a:pPr lvl="0"/>
            <a:r>
              <a:rPr lang="pt-BR" sz="2000" b="0" dirty="0" smtClean="0">
                <a:latin typeface="Bookman Old Style" pitchFamily="18" charset="0"/>
              </a:rPr>
              <a:t>V - o crédito pelo qual correrá a despesa;</a:t>
            </a:r>
          </a:p>
          <a:p>
            <a:pPr lvl="0">
              <a:buNone/>
            </a:pPr>
            <a:endParaRPr lang="pt-BR" sz="2000" b="0" dirty="0" smtClean="0">
              <a:latin typeface="Bookman Old Style" pitchFamily="18" charset="0"/>
            </a:endParaRPr>
          </a:p>
          <a:p>
            <a:pPr lvl="0"/>
            <a:r>
              <a:rPr lang="pt-BR" sz="2000" b="0" dirty="0" smtClean="0">
                <a:latin typeface="Bookman Old Style" pitchFamily="18" charset="0"/>
              </a:rPr>
              <a:t>VI - as garantias para execução, quando exigidas;</a:t>
            </a:r>
          </a:p>
          <a:p>
            <a:pPr lvl="0">
              <a:buNone/>
            </a:pPr>
            <a:endParaRPr lang="pt-BR" sz="2000" b="0" dirty="0" smtClean="0">
              <a:latin typeface="Bookman Old Style" pitchFamily="18" charset="0"/>
            </a:endParaRPr>
          </a:p>
          <a:p>
            <a:pPr lvl="0"/>
            <a:r>
              <a:rPr lang="pt-BR" sz="2000" b="0" dirty="0" smtClean="0">
                <a:latin typeface="Bookman Old Style" pitchFamily="18" charset="0"/>
              </a:rPr>
              <a:t>VII - os direitos e as responsabilidades das partes, as penalidades cabíveis e os valores das multas;</a:t>
            </a:r>
          </a:p>
          <a:p>
            <a:pPr lvl="0">
              <a:buNone/>
            </a:pPr>
            <a:endParaRPr lang="pt-BR" sz="2000" b="0" dirty="0" smtClean="0">
              <a:latin typeface="Bookman Old Style" pitchFamily="18" charset="0"/>
            </a:endParaRPr>
          </a:p>
          <a:p>
            <a:pPr lvl="0"/>
            <a:r>
              <a:rPr lang="pt-BR" sz="2000" b="0" dirty="0" smtClean="0">
                <a:latin typeface="Bookman Old Style" pitchFamily="18" charset="0"/>
              </a:rPr>
              <a:t>VIII - os casos de rescisão;</a:t>
            </a:r>
          </a:p>
          <a:p>
            <a:endParaRPr lang="pt-BR" dirty="0"/>
          </a:p>
        </p:txBody>
      </p:sp>
    </p:spTree>
    <p:extLst>
      <p:ext uri="{BB962C8B-B14F-4D97-AF65-F5344CB8AC3E}">
        <p14:creationId xmlns:p14="http://schemas.microsoft.com/office/powerpoint/2010/main" val="10711742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arn(inVertical)">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normAutofit fontScale="92500" lnSpcReduction="10000"/>
          </a:bodyPr>
          <a:lstStyle/>
          <a:p>
            <a:pPr lvl="0"/>
            <a:r>
              <a:rPr lang="pt-BR" sz="2400" b="0" dirty="0" smtClean="0">
                <a:latin typeface="Bookman Old Style" pitchFamily="18" charset="0"/>
              </a:rPr>
              <a:t>IX - o reconhecimento dos direitos da Administração, em caso de rescisão administrativa prevista no art. 77; </a:t>
            </a:r>
          </a:p>
          <a:p>
            <a:pPr lvl="0">
              <a:buNone/>
            </a:pPr>
            <a:endParaRPr lang="pt-BR" sz="2400" b="0" dirty="0" smtClean="0">
              <a:latin typeface="Bookman Old Style" pitchFamily="18" charset="0"/>
            </a:endParaRPr>
          </a:p>
          <a:p>
            <a:pPr lvl="0"/>
            <a:r>
              <a:rPr lang="pt-BR" sz="2400" b="0" dirty="0" smtClean="0">
                <a:latin typeface="Bookman Old Style" pitchFamily="18" charset="0"/>
              </a:rPr>
              <a:t>X - as condições de importação, a data e a taxa de câmbio para conversão, quando for o caso;</a:t>
            </a:r>
          </a:p>
          <a:p>
            <a:pPr lvl="0">
              <a:buNone/>
            </a:pPr>
            <a:endParaRPr lang="pt-BR" sz="2400" b="0" dirty="0" smtClean="0">
              <a:latin typeface="Bookman Old Style" pitchFamily="18" charset="0"/>
            </a:endParaRPr>
          </a:p>
          <a:p>
            <a:pPr lvl="0"/>
            <a:r>
              <a:rPr lang="pt-BR" sz="2400" b="0" dirty="0" smtClean="0">
                <a:latin typeface="Bookman Old Style" pitchFamily="18" charset="0"/>
              </a:rPr>
              <a:t>XI - a vinculação ao edital de licitação ou ao termo que a dispensou ou a </a:t>
            </a:r>
            <a:r>
              <a:rPr lang="pt-BR" sz="2400" b="0" dirty="0" err="1" smtClean="0">
                <a:latin typeface="Bookman Old Style" pitchFamily="18" charset="0"/>
              </a:rPr>
              <a:t>inexigiu</a:t>
            </a:r>
            <a:r>
              <a:rPr lang="pt-BR" sz="2400" b="0" dirty="0" smtClean="0">
                <a:latin typeface="Bookman Old Style" pitchFamily="18" charset="0"/>
              </a:rPr>
              <a:t>, ao convite e à proposta do licitante vencedor;</a:t>
            </a:r>
          </a:p>
          <a:p>
            <a:endParaRPr lang="pt-BR" dirty="0"/>
          </a:p>
        </p:txBody>
      </p:sp>
    </p:spTree>
    <p:extLst>
      <p:ext uri="{BB962C8B-B14F-4D97-AF65-F5344CB8AC3E}">
        <p14:creationId xmlns:p14="http://schemas.microsoft.com/office/powerpoint/2010/main" val="24662358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lstStyle/>
          <a:p>
            <a:pPr lvl="0"/>
            <a:endParaRPr lang="pt-BR" dirty="0" smtClean="0"/>
          </a:p>
          <a:p>
            <a:pPr lvl="0"/>
            <a:r>
              <a:rPr lang="pt-BR" sz="2400" b="0" dirty="0" smtClean="0">
                <a:latin typeface="Bookman Old Style" pitchFamily="18" charset="0"/>
              </a:rPr>
              <a:t>XII - a legislação aplicável;</a:t>
            </a:r>
          </a:p>
          <a:p>
            <a:pPr lvl="0">
              <a:buNone/>
            </a:pPr>
            <a:endParaRPr lang="pt-BR" sz="2400" b="0" dirty="0" smtClean="0">
              <a:latin typeface="Bookman Old Style" pitchFamily="18" charset="0"/>
            </a:endParaRPr>
          </a:p>
          <a:p>
            <a:pPr lvl="0"/>
            <a:r>
              <a:rPr lang="pt-BR" sz="2400" b="0" dirty="0" smtClean="0">
                <a:latin typeface="Bookman Old Style" pitchFamily="18" charset="0"/>
              </a:rPr>
              <a:t>XIII - a obrigação do contratado de manter, durante toda a execução do contrato,,,,,,,,,, todas as condições de habilitação e qualificação exigidas na licitação.</a:t>
            </a:r>
          </a:p>
          <a:p>
            <a:endParaRPr lang="pt-BR" dirty="0"/>
          </a:p>
        </p:txBody>
      </p:sp>
    </p:spTree>
    <p:extLst>
      <p:ext uri="{BB962C8B-B14F-4D97-AF65-F5344CB8AC3E}">
        <p14:creationId xmlns:p14="http://schemas.microsoft.com/office/powerpoint/2010/main" val="15825195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normAutofit lnSpcReduction="10000"/>
          </a:bodyPr>
          <a:lstStyle/>
          <a:p>
            <a:pPr lvl="0"/>
            <a:r>
              <a:rPr lang="pt-BR" sz="2000" b="0" dirty="0" smtClean="0">
                <a:latin typeface="Bookman Old Style" pitchFamily="18" charset="0"/>
              </a:rPr>
              <a:t>§ 2</a:t>
            </a:r>
            <a:r>
              <a:rPr lang="pt-BR" sz="2000" b="0" u="sng" dirty="0" smtClean="0">
                <a:latin typeface="Bookman Old Style" pitchFamily="18" charset="0"/>
              </a:rPr>
              <a:t>o</a:t>
            </a:r>
            <a:r>
              <a:rPr lang="pt-BR" sz="2000" b="0" dirty="0" smtClean="0">
                <a:latin typeface="Bookman Old Style" pitchFamily="18" charset="0"/>
              </a:rPr>
              <a:t>  Nos contratos celebrados pela Administração ........., deverá constar necessariamente cláusula que declare competente o foro da sede da Administração ......, salvo o disposto no § 6</a:t>
            </a:r>
            <a:r>
              <a:rPr lang="pt-BR" sz="2000" b="0" u="sng" dirty="0" smtClean="0">
                <a:latin typeface="Bookman Old Style" pitchFamily="18" charset="0"/>
              </a:rPr>
              <a:t>o</a:t>
            </a:r>
            <a:r>
              <a:rPr lang="pt-BR" sz="2000" b="0" dirty="0" smtClean="0">
                <a:latin typeface="Bookman Old Style" pitchFamily="18" charset="0"/>
              </a:rPr>
              <a:t> do art. 32 desta Lei.</a:t>
            </a:r>
          </a:p>
          <a:p>
            <a:endParaRPr lang="pt-BR" sz="2000" b="0" dirty="0" smtClean="0">
              <a:latin typeface="Bookman Old Style" pitchFamily="18" charset="0"/>
            </a:endParaRPr>
          </a:p>
          <a:p>
            <a:r>
              <a:rPr lang="pt-BR" sz="2000" b="0" dirty="0" smtClean="0">
                <a:latin typeface="Bookman Old Style" pitchFamily="18" charset="0"/>
              </a:rPr>
              <a:t>(Art. 32 § 6</a:t>
            </a:r>
            <a:r>
              <a:rPr lang="pt-BR" sz="2000" b="0" u="sng" baseline="30000" dirty="0" smtClean="0">
                <a:latin typeface="Bookman Old Style" pitchFamily="18" charset="0"/>
              </a:rPr>
              <a:t>o</a:t>
            </a:r>
            <a:r>
              <a:rPr lang="pt-BR" sz="2000" b="0" dirty="0" smtClean="0">
                <a:latin typeface="Bookman Old Style" pitchFamily="18" charset="0"/>
              </a:rPr>
              <a:t>  &gt; O disposto no § 4</a:t>
            </a:r>
            <a:r>
              <a:rPr lang="pt-BR" sz="2000" b="0" u="sng" baseline="30000" dirty="0" smtClean="0">
                <a:latin typeface="Bookman Old Style" pitchFamily="18" charset="0"/>
              </a:rPr>
              <a:t>o</a:t>
            </a:r>
            <a:r>
              <a:rPr lang="pt-BR" sz="2000" b="0" dirty="0" smtClean="0">
                <a:latin typeface="Bookman Old Style" pitchFamily="18" charset="0"/>
              </a:rPr>
              <a:t> deste artigo, no § 1</a:t>
            </a:r>
            <a:r>
              <a:rPr lang="pt-BR" sz="2000" b="0" u="sng" baseline="30000" dirty="0" smtClean="0">
                <a:latin typeface="Bookman Old Style" pitchFamily="18" charset="0"/>
              </a:rPr>
              <a:t>o</a:t>
            </a:r>
            <a:r>
              <a:rPr lang="pt-BR" sz="2000" b="0" dirty="0" smtClean="0">
                <a:latin typeface="Bookman Old Style" pitchFamily="18" charset="0"/>
              </a:rPr>
              <a:t> do art. 33 e no </a:t>
            </a:r>
            <a:r>
              <a:rPr lang="pt-BR" sz="2000" b="0" i="1" u="sng" dirty="0" smtClean="0">
                <a:latin typeface="Bookman Old Style" pitchFamily="18" charset="0"/>
              </a:rPr>
              <a:t>§ 2</a:t>
            </a:r>
            <a:r>
              <a:rPr lang="pt-BR" sz="2000" b="0" i="1" u="sng" baseline="30000" dirty="0" smtClean="0">
                <a:latin typeface="Bookman Old Style" pitchFamily="18" charset="0"/>
              </a:rPr>
              <a:t>o</a:t>
            </a:r>
            <a:r>
              <a:rPr lang="pt-BR" sz="2000" b="0" i="1" u="sng" dirty="0" smtClean="0">
                <a:latin typeface="Bookman Old Style" pitchFamily="18" charset="0"/>
              </a:rPr>
              <a:t> do art. 55, </a:t>
            </a:r>
            <a:r>
              <a:rPr lang="pt-BR" sz="2000" b="0" dirty="0" smtClean="0">
                <a:latin typeface="Bookman Old Style" pitchFamily="18" charset="0"/>
              </a:rPr>
              <a:t>não se aplica às </a:t>
            </a:r>
            <a:r>
              <a:rPr lang="pt-BR" sz="2000" b="0" i="1" dirty="0" smtClean="0">
                <a:latin typeface="Bookman Old Style" pitchFamily="18" charset="0"/>
              </a:rPr>
              <a:t>licitações</a:t>
            </a:r>
            <a:r>
              <a:rPr lang="pt-BR" sz="2000" b="0" dirty="0" smtClean="0">
                <a:latin typeface="Bookman Old Style" pitchFamily="18" charset="0"/>
              </a:rPr>
              <a:t> internacionais para a aquisição de bens e serviços cujo pagamento seja feito com o produto de financiamento concedido por organismo financeiro internacional de que o Brasil faça parte, ...........)    </a:t>
            </a:r>
          </a:p>
          <a:p>
            <a:endParaRPr lang="pt-BR" dirty="0"/>
          </a:p>
        </p:txBody>
      </p:sp>
    </p:spTree>
    <p:extLst>
      <p:ext uri="{BB962C8B-B14F-4D97-AF65-F5344CB8AC3E}">
        <p14:creationId xmlns:p14="http://schemas.microsoft.com/office/powerpoint/2010/main" val="38848092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0"/>
            <a:ext cx="7467600" cy="1417638"/>
          </a:xfrm>
        </p:spPr>
        <p:txBody>
          <a:bodyPr>
            <a:normAutofit/>
          </a:bodyPr>
          <a:lstStyle/>
          <a:p>
            <a:pPr lvl="0"/>
            <a:r>
              <a:rPr lang="pt-BR" dirty="0" smtClean="0">
                <a:solidFill>
                  <a:schemeClr val="tx1"/>
                </a:solidFill>
              </a:rPr>
              <a:t>Art. 56 – Garantia nas Contratações de obras, serviços ou compras:</a:t>
            </a:r>
            <a:r>
              <a:rPr lang="pt-BR" dirty="0" smtClean="0"/>
              <a:t/>
            </a:r>
            <a:br>
              <a:rPr lang="pt-BR" dirty="0" smtClean="0"/>
            </a:br>
            <a:endParaRPr lang="pt-BR" dirty="0"/>
          </a:p>
        </p:txBody>
      </p:sp>
      <p:sp>
        <p:nvSpPr>
          <p:cNvPr id="3" name="Espaço Reservado para Conteúdo 2"/>
          <p:cNvSpPr>
            <a:spLocks noGrp="1"/>
          </p:cNvSpPr>
          <p:nvPr>
            <p:ph sz="quarter" idx="1"/>
          </p:nvPr>
        </p:nvSpPr>
        <p:spPr/>
        <p:txBody>
          <a:bodyPr>
            <a:normAutofit fontScale="85000" lnSpcReduction="20000"/>
          </a:bodyPr>
          <a:lstStyle/>
          <a:p>
            <a:pPr lvl="0"/>
            <a:r>
              <a:rPr lang="pt-BR" sz="2400" b="0" dirty="0" smtClean="0">
                <a:latin typeface="Bookman Old Style" pitchFamily="18" charset="0"/>
              </a:rPr>
              <a:t>§ 1º modalidades:</a:t>
            </a:r>
          </a:p>
          <a:p>
            <a:pPr lvl="0"/>
            <a:endParaRPr lang="pt-BR" sz="2400" b="0" dirty="0" smtClean="0">
              <a:latin typeface="Bookman Old Style" pitchFamily="18" charset="0"/>
            </a:endParaRPr>
          </a:p>
          <a:p>
            <a:pPr lvl="0"/>
            <a:r>
              <a:rPr lang="pt-BR" sz="2400" b="0" dirty="0" smtClean="0">
                <a:latin typeface="Bookman Old Style" pitchFamily="18" charset="0"/>
              </a:rPr>
              <a:t>I- caução em dinheiro ou título da dívida pública;</a:t>
            </a:r>
          </a:p>
          <a:p>
            <a:pPr lvl="0"/>
            <a:endParaRPr lang="pt-BR" sz="2400" b="0" dirty="0" smtClean="0">
              <a:latin typeface="Bookman Old Style" pitchFamily="18" charset="0"/>
            </a:endParaRPr>
          </a:p>
          <a:p>
            <a:pPr lvl="0"/>
            <a:r>
              <a:rPr lang="pt-BR" sz="2400" b="0" dirty="0" smtClean="0">
                <a:latin typeface="Bookman Old Style" pitchFamily="18" charset="0"/>
              </a:rPr>
              <a:t>II- Seguro Garantia;</a:t>
            </a:r>
          </a:p>
          <a:p>
            <a:pPr lvl="0"/>
            <a:endParaRPr lang="pt-BR" sz="2400" b="0" dirty="0" smtClean="0">
              <a:latin typeface="Bookman Old Style" pitchFamily="18" charset="0"/>
            </a:endParaRPr>
          </a:p>
          <a:p>
            <a:pPr lvl="0"/>
            <a:r>
              <a:rPr lang="pt-BR" sz="2400" b="0" dirty="0" smtClean="0">
                <a:latin typeface="Bookman Old Style" pitchFamily="18" charset="0"/>
              </a:rPr>
              <a:t>III – Fiança Bancária </a:t>
            </a:r>
          </a:p>
          <a:p>
            <a:pPr lvl="0"/>
            <a:endParaRPr lang="pt-BR" sz="2400" b="0" dirty="0" smtClean="0">
              <a:latin typeface="Bookman Old Style" pitchFamily="18" charset="0"/>
            </a:endParaRPr>
          </a:p>
          <a:p>
            <a:pPr lvl="0"/>
            <a:r>
              <a:rPr lang="pt-BR" sz="2400" b="0" dirty="0" smtClean="0">
                <a:latin typeface="Bookman Old Style" pitchFamily="18" charset="0"/>
              </a:rPr>
              <a:t>§ 2º - limite da garantia é de 5% do valor do contrato, sendo atualizado na mesma proporção do contrato;</a:t>
            </a:r>
          </a:p>
          <a:p>
            <a:endParaRPr lang="pt-BR" dirty="0"/>
          </a:p>
        </p:txBody>
      </p:sp>
    </p:spTree>
    <p:extLst>
      <p:ext uri="{BB962C8B-B14F-4D97-AF65-F5344CB8AC3E}">
        <p14:creationId xmlns:p14="http://schemas.microsoft.com/office/powerpoint/2010/main" val="1902233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arn(inVertical)">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barn(inVertical)">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1026" name="Picture 2" descr="C:\Users\anton\Pictures\CETIDAO-FEDERAL-ABRIL-2018.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116632"/>
            <a:ext cx="7416824" cy="7133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508698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lstStyle/>
          <a:p>
            <a:pPr lvl="0"/>
            <a:endParaRPr lang="pt-BR" dirty="0" smtClean="0"/>
          </a:p>
          <a:p>
            <a:pPr lvl="0"/>
            <a:r>
              <a:rPr lang="pt-BR" sz="2400" b="0" dirty="0" smtClean="0">
                <a:latin typeface="Bookman Old Style" pitchFamily="18" charset="0"/>
              </a:rPr>
              <a:t>§ 3º - Objeto da Licitação de grande vulto, com complexidade técnica e riscos financeiros, o limite acima passa para 10%;</a:t>
            </a:r>
          </a:p>
          <a:p>
            <a:pPr lvl="0"/>
            <a:endParaRPr lang="pt-BR" sz="2400" b="0" dirty="0" smtClean="0">
              <a:latin typeface="Bookman Old Style" pitchFamily="18" charset="0"/>
            </a:endParaRPr>
          </a:p>
          <a:p>
            <a:pPr lvl="0"/>
            <a:r>
              <a:rPr lang="pt-BR" sz="2400" b="0" dirty="0" smtClean="0">
                <a:latin typeface="Bookman Old Style" pitchFamily="18" charset="0"/>
              </a:rPr>
              <a:t>§ 4º - A garantia será liberada ou restituída na finalização do contrato e, quando em dinheiro, devidamente corrigida.</a:t>
            </a:r>
          </a:p>
          <a:p>
            <a:endParaRPr lang="pt-BR" sz="2400" b="0" dirty="0">
              <a:latin typeface="Bookman Old Style" pitchFamily="18" charset="0"/>
            </a:endParaRPr>
          </a:p>
        </p:txBody>
      </p:sp>
    </p:spTree>
    <p:extLst>
      <p:ext uri="{BB962C8B-B14F-4D97-AF65-F5344CB8AC3E}">
        <p14:creationId xmlns:p14="http://schemas.microsoft.com/office/powerpoint/2010/main" val="403223376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u="sng" dirty="0" smtClean="0">
                <a:solidFill>
                  <a:schemeClr val="tx1"/>
                </a:solidFill>
              </a:rPr>
              <a:t>III - DURAÇÃO DOS CONTRATOS</a:t>
            </a:r>
            <a:r>
              <a:rPr lang="pt-BR" dirty="0" smtClean="0"/>
              <a:t/>
            </a:r>
            <a:br>
              <a:rPr lang="pt-BR" dirty="0" smtClean="0"/>
            </a:br>
            <a:endParaRPr lang="pt-BR" dirty="0"/>
          </a:p>
        </p:txBody>
      </p:sp>
      <p:sp>
        <p:nvSpPr>
          <p:cNvPr id="3" name="Espaço Reservado para Conteúdo 2"/>
          <p:cNvSpPr>
            <a:spLocks noGrp="1"/>
          </p:cNvSpPr>
          <p:nvPr>
            <p:ph sz="quarter" idx="1"/>
          </p:nvPr>
        </p:nvSpPr>
        <p:spPr/>
        <p:txBody>
          <a:bodyPr/>
          <a:lstStyle/>
          <a:p>
            <a:pPr lvl="0"/>
            <a:endParaRPr lang="pt-BR" dirty="0" smtClean="0"/>
          </a:p>
          <a:p>
            <a:pPr lvl="0"/>
            <a:r>
              <a:rPr lang="pt-BR" sz="2400" b="0" dirty="0" smtClean="0">
                <a:latin typeface="Bookman Old Style" pitchFamily="18" charset="0"/>
              </a:rPr>
              <a:t>Art. 57.  A duração dos contratos ficará adstrita à vigência dos respectivos créditos orçamentários, exceto:</a:t>
            </a:r>
          </a:p>
          <a:p>
            <a:pPr lvl="0"/>
            <a:endParaRPr lang="pt-BR" sz="2400" b="0" dirty="0" smtClean="0">
              <a:latin typeface="Bookman Old Style" pitchFamily="18" charset="0"/>
            </a:endParaRPr>
          </a:p>
          <a:p>
            <a:r>
              <a:rPr lang="pt-BR" sz="2400" b="0" dirty="0" smtClean="0">
                <a:latin typeface="Bookman Old Style" pitchFamily="18" charset="0"/>
              </a:rPr>
              <a:t>I - aos projetos cujos produtos estejam contemplados nas metas estabelecidas no Plano Plurianual....;</a:t>
            </a:r>
          </a:p>
          <a:p>
            <a:endParaRPr lang="pt-BR" sz="2400" b="0" dirty="0">
              <a:latin typeface="Bookman Old Style" pitchFamily="18" charset="0"/>
            </a:endParaRPr>
          </a:p>
        </p:txBody>
      </p:sp>
    </p:spTree>
    <p:extLst>
      <p:ext uri="{BB962C8B-B14F-4D97-AF65-F5344CB8AC3E}">
        <p14:creationId xmlns:p14="http://schemas.microsoft.com/office/powerpoint/2010/main" val="250138857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Vertical)">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normAutofit fontScale="92500" lnSpcReduction="10000"/>
          </a:bodyPr>
          <a:lstStyle/>
          <a:p>
            <a:endParaRPr lang="pt-BR" dirty="0" smtClean="0"/>
          </a:p>
          <a:p>
            <a:r>
              <a:rPr lang="pt-BR" sz="2400" b="0" dirty="0" smtClean="0">
                <a:latin typeface="Bookman Old Style" pitchFamily="18" charset="0"/>
              </a:rPr>
              <a:t>II - à prestação de serviços a serem executados de forma contínua, que poderão ter a sua duração prorrogada </a:t>
            </a:r>
            <a:r>
              <a:rPr lang="pt-BR" sz="2400" dirty="0" smtClean="0">
                <a:effectLst>
                  <a:outerShdw blurRad="38100" dist="38100" dir="2700000" algn="tl">
                    <a:srgbClr val="000000">
                      <a:alpha val="43137"/>
                    </a:srgbClr>
                  </a:outerShdw>
                </a:effectLst>
                <a:latin typeface="Bookman Old Style" pitchFamily="18" charset="0"/>
              </a:rPr>
              <a:t>por iguais </a:t>
            </a:r>
            <a:r>
              <a:rPr lang="pt-BR" sz="2400" b="0" dirty="0" smtClean="0">
                <a:latin typeface="Bookman Old Style" pitchFamily="18" charset="0"/>
              </a:rPr>
              <a:t>e sucessivos períodos.......,     limitada a sessenta meses; </a:t>
            </a:r>
          </a:p>
          <a:p>
            <a:endParaRPr lang="pt-BR" sz="2400" b="0" dirty="0" smtClean="0">
              <a:latin typeface="Bookman Old Style" pitchFamily="18" charset="0"/>
            </a:endParaRPr>
          </a:p>
          <a:p>
            <a:r>
              <a:rPr lang="pt-BR" sz="2400" b="0" strike="sngStrike" dirty="0" smtClean="0">
                <a:latin typeface="Bookman Old Style" pitchFamily="18" charset="0"/>
              </a:rPr>
              <a:t>III - (VETADO)</a:t>
            </a:r>
            <a:endParaRPr lang="pt-BR" sz="2400" b="0" dirty="0" smtClean="0">
              <a:latin typeface="Bookman Old Style" pitchFamily="18" charset="0"/>
            </a:endParaRPr>
          </a:p>
          <a:p>
            <a:pPr>
              <a:buNone/>
            </a:pPr>
            <a:endParaRPr lang="pt-BR" sz="2400" b="0" dirty="0" smtClean="0">
              <a:latin typeface="Bookman Old Style" pitchFamily="18" charset="0"/>
            </a:endParaRPr>
          </a:p>
          <a:p>
            <a:r>
              <a:rPr lang="pt-BR" sz="2400" b="0" dirty="0" smtClean="0">
                <a:latin typeface="Bookman Old Style" pitchFamily="18" charset="0"/>
              </a:rPr>
              <a:t>IV - aluguel de equipamentos e à utilização de programas de informática, prazo de até 48 meses;</a:t>
            </a:r>
          </a:p>
          <a:p>
            <a:endParaRPr lang="pt-BR" dirty="0"/>
          </a:p>
        </p:txBody>
      </p:sp>
    </p:spTree>
    <p:extLst>
      <p:ext uri="{BB962C8B-B14F-4D97-AF65-F5344CB8AC3E}">
        <p14:creationId xmlns:p14="http://schemas.microsoft.com/office/powerpoint/2010/main" val="218209217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O que são serviços de natureza contínua</a:t>
            </a:r>
            <a:endParaRPr lang="pt-BR" dirty="0"/>
          </a:p>
        </p:txBody>
      </p:sp>
      <p:sp>
        <p:nvSpPr>
          <p:cNvPr id="3" name="Espaço Reservado para Conteúdo 2"/>
          <p:cNvSpPr>
            <a:spLocks noGrp="1"/>
          </p:cNvSpPr>
          <p:nvPr>
            <p:ph idx="1"/>
          </p:nvPr>
        </p:nvSpPr>
        <p:spPr/>
        <p:txBody>
          <a:bodyPr>
            <a:normAutofit/>
          </a:bodyPr>
          <a:lstStyle/>
          <a:p>
            <a:r>
              <a:rPr lang="pt-BR" sz="2400" b="0" dirty="0"/>
              <a:t>Os serviços prestados de forma contínua são aqueles que, pela sua essencialidade, visam a atender à necessidade pública de forma permanente e contínua, </a:t>
            </a:r>
            <a:r>
              <a:rPr lang="pt-BR" sz="2400" u="sng" dirty="0"/>
              <a:t>por mais de um exercício financeiro</a:t>
            </a:r>
            <a:r>
              <a:rPr lang="pt-BR" sz="2400" b="0" dirty="0"/>
              <a:t>, assegurando a integridade do patrimônio público ou o funcionamento das atividades finalísticas do órgão ou entidade, de modo que sua interrupção possa comprometer a prestação de um serviço público ou o cumprimento da missão institucional.</a:t>
            </a:r>
            <a:endParaRPr lang="pt-BR" sz="2400" dirty="0">
              <a:latin typeface="Bookman Old Style" pitchFamily="18" charset="0"/>
            </a:endParaRPr>
          </a:p>
        </p:txBody>
      </p:sp>
    </p:spTree>
    <p:extLst>
      <p:ext uri="{BB962C8B-B14F-4D97-AF65-F5344CB8AC3E}">
        <p14:creationId xmlns:p14="http://schemas.microsoft.com/office/powerpoint/2010/main" val="3745328548"/>
      </p:ext>
    </p:extLst>
  </p:cSld>
  <p:clrMapOvr>
    <a:masterClrMapping/>
  </p:clrMapOvr>
  <p:transition spd="slow">
    <p:push dir="u"/>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a:bodyPr>
          <a:lstStyle/>
          <a:p>
            <a:r>
              <a:rPr lang="pt-BR" sz="2400" dirty="0" smtClean="0">
                <a:latin typeface="Bookman Old Style" pitchFamily="18" charset="0"/>
              </a:rPr>
              <a:t>TCU - </a:t>
            </a:r>
            <a:r>
              <a:rPr lang="pt-BR" sz="2400" b="0" dirty="0" smtClean="0">
                <a:latin typeface="Bookman Old Style" pitchFamily="18" charset="0"/>
              </a:rPr>
              <a:t>Serviços </a:t>
            </a:r>
            <a:r>
              <a:rPr lang="pt-BR" sz="2400" b="0" dirty="0">
                <a:latin typeface="Bookman Old Style" pitchFamily="18" charset="0"/>
              </a:rPr>
              <a:t>de natureza continua </a:t>
            </a:r>
            <a:r>
              <a:rPr lang="pt-BR" sz="2400" b="0" dirty="0" smtClean="0">
                <a:latin typeface="Bookman Old Style" pitchFamily="18" charset="0"/>
              </a:rPr>
              <a:t>são serviços </a:t>
            </a:r>
            <a:r>
              <a:rPr lang="pt-BR" sz="2400" b="0" dirty="0">
                <a:latin typeface="Bookman Old Style" pitchFamily="18" charset="0"/>
              </a:rPr>
              <a:t>auxiliares e </a:t>
            </a:r>
            <a:r>
              <a:rPr lang="pt-BR" sz="2400" b="0" dirty="0" smtClean="0">
                <a:latin typeface="Bookman Old Style" pitchFamily="18" charset="0"/>
              </a:rPr>
              <a:t>necessários </a:t>
            </a:r>
            <a:r>
              <a:rPr lang="pt-BR" sz="2400" b="0" dirty="0">
                <a:latin typeface="Bookman Old Style" pitchFamily="18" charset="0"/>
              </a:rPr>
              <a:t>a </a:t>
            </a:r>
            <a:r>
              <a:rPr lang="pt-BR" sz="2400" b="0" dirty="0" smtClean="0">
                <a:latin typeface="Bookman Old Style" pitchFamily="18" charset="0"/>
              </a:rPr>
              <a:t>Administração no </a:t>
            </a:r>
            <a:r>
              <a:rPr lang="pt-BR" sz="2400" b="0" dirty="0">
                <a:latin typeface="Bookman Old Style" pitchFamily="18" charset="0"/>
              </a:rPr>
              <a:t>desempenho das respectivas </a:t>
            </a:r>
            <a:r>
              <a:rPr lang="pt-BR" sz="2400" b="0" dirty="0" smtClean="0">
                <a:latin typeface="Bookman Old Style" pitchFamily="18" charset="0"/>
              </a:rPr>
              <a:t>atribuições. São </a:t>
            </a:r>
            <a:r>
              <a:rPr lang="pt-BR" sz="2400" b="0" dirty="0">
                <a:latin typeface="Bookman Old Style" pitchFamily="18" charset="0"/>
              </a:rPr>
              <a:t>aqueles que, se interrompidos</a:t>
            </a:r>
            <a:r>
              <a:rPr lang="pt-BR" sz="2400" b="0" dirty="0" smtClean="0">
                <a:latin typeface="Bookman Old Style" pitchFamily="18" charset="0"/>
              </a:rPr>
              <a:t>, podem </a:t>
            </a:r>
            <a:r>
              <a:rPr lang="pt-BR" sz="2400" b="0" dirty="0">
                <a:latin typeface="Bookman Old Style" pitchFamily="18" charset="0"/>
              </a:rPr>
              <a:t>comprometer a continuidade de atividades essenciais e cuja </a:t>
            </a:r>
            <a:r>
              <a:rPr lang="pt-BR" sz="2400" b="0" dirty="0" smtClean="0">
                <a:latin typeface="Bookman Old Style" pitchFamily="18" charset="0"/>
              </a:rPr>
              <a:t>contratação deva </a:t>
            </a:r>
            <a:r>
              <a:rPr lang="pt-BR" sz="2400" b="0" dirty="0">
                <a:latin typeface="Bookman Old Style" pitchFamily="18" charset="0"/>
              </a:rPr>
              <a:t>estender-se por mais de um </a:t>
            </a:r>
            <a:r>
              <a:rPr lang="pt-BR" sz="2400" b="0" dirty="0" smtClean="0">
                <a:latin typeface="Bookman Old Style" pitchFamily="18" charset="0"/>
              </a:rPr>
              <a:t>exercício </a:t>
            </a:r>
            <a:r>
              <a:rPr lang="pt-BR" sz="2400" b="0" dirty="0">
                <a:latin typeface="Bookman Old Style" pitchFamily="18" charset="0"/>
              </a:rPr>
              <a:t>financeiro.</a:t>
            </a:r>
            <a:endParaRPr lang="pt-BR" sz="2400" dirty="0">
              <a:latin typeface="Bookman Old Style" pitchFamily="18" charset="0"/>
            </a:endParaRPr>
          </a:p>
        </p:txBody>
      </p:sp>
    </p:spTree>
    <p:extLst>
      <p:ext uri="{BB962C8B-B14F-4D97-AF65-F5344CB8AC3E}">
        <p14:creationId xmlns:p14="http://schemas.microsoft.com/office/powerpoint/2010/main" val="1548445251"/>
      </p:ext>
    </p:extLst>
  </p:cSld>
  <p:clrMapOvr>
    <a:masterClrMapping/>
  </p:clrMapOvr>
  <p:transition spd="slow">
    <p:pull/>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a:bodyPr>
          <a:lstStyle/>
          <a:p>
            <a:pPr algn="just"/>
            <a:r>
              <a:rPr lang="pt-BR" sz="2400" b="0" dirty="0" smtClean="0">
                <a:latin typeface="Bookman Old Style" pitchFamily="18" charset="0"/>
              </a:rPr>
              <a:t>TCU - O </a:t>
            </a:r>
            <a:r>
              <a:rPr lang="pt-BR" sz="2400" b="0" dirty="0">
                <a:latin typeface="Bookman Old Style" pitchFamily="18" charset="0"/>
              </a:rPr>
              <a:t>que e continuo para determinado </a:t>
            </a:r>
            <a:r>
              <a:rPr lang="pt-BR" sz="2400" b="0" dirty="0" smtClean="0">
                <a:latin typeface="Bookman Old Style" pitchFamily="18" charset="0"/>
              </a:rPr>
              <a:t>órgão </a:t>
            </a:r>
            <a:r>
              <a:rPr lang="pt-BR" sz="2400" b="0" dirty="0">
                <a:latin typeface="Bookman Old Style" pitchFamily="18" charset="0"/>
              </a:rPr>
              <a:t>ou entidade pode </a:t>
            </a:r>
            <a:r>
              <a:rPr lang="pt-BR" sz="2400" b="0" dirty="0" smtClean="0">
                <a:latin typeface="Bookman Old Style" pitchFamily="18" charset="0"/>
              </a:rPr>
              <a:t>não </a:t>
            </a:r>
            <a:r>
              <a:rPr lang="pt-BR" sz="2400" b="0" dirty="0">
                <a:latin typeface="Bookman Old Style" pitchFamily="18" charset="0"/>
              </a:rPr>
              <a:t>ser para outros.</a:t>
            </a:r>
          </a:p>
          <a:p>
            <a:pPr algn="just"/>
            <a:r>
              <a:rPr lang="pt-BR" sz="2400" b="0" dirty="0" smtClean="0">
                <a:latin typeface="Bookman Old Style" pitchFamily="18" charset="0"/>
              </a:rPr>
              <a:t>São </a:t>
            </a:r>
            <a:r>
              <a:rPr lang="pt-BR" sz="2400" b="0" dirty="0">
                <a:latin typeface="Bookman Old Style" pitchFamily="18" charset="0"/>
              </a:rPr>
              <a:t>exemplos de </a:t>
            </a:r>
            <a:r>
              <a:rPr lang="pt-BR" sz="2400" b="0" dirty="0" smtClean="0">
                <a:latin typeface="Bookman Old Style" pitchFamily="18" charset="0"/>
              </a:rPr>
              <a:t>serviços </a:t>
            </a:r>
            <a:r>
              <a:rPr lang="pt-BR" sz="2400" b="0" dirty="0">
                <a:latin typeface="Bookman Old Style" pitchFamily="18" charset="0"/>
              </a:rPr>
              <a:t>de natureza continua: </a:t>
            </a:r>
            <a:r>
              <a:rPr lang="pt-BR" sz="2400" b="0" dirty="0" smtClean="0">
                <a:latin typeface="Bookman Old Style" pitchFamily="18" charset="0"/>
              </a:rPr>
              <a:t>vigilância, </a:t>
            </a:r>
            <a:r>
              <a:rPr lang="pt-BR" sz="2400" b="0" dirty="0">
                <a:latin typeface="Bookman Old Style" pitchFamily="18" charset="0"/>
              </a:rPr>
              <a:t>limpeza e </a:t>
            </a:r>
            <a:r>
              <a:rPr lang="pt-BR" sz="2400" b="0" dirty="0" smtClean="0">
                <a:latin typeface="Bookman Old Style" pitchFamily="18" charset="0"/>
              </a:rPr>
              <a:t>conservação, manutenção elétrica, manutenção </a:t>
            </a:r>
            <a:r>
              <a:rPr lang="pt-BR" sz="2400" b="0" dirty="0">
                <a:latin typeface="Bookman Old Style" pitchFamily="18" charset="0"/>
              </a:rPr>
              <a:t>de elevadores, </a:t>
            </a:r>
            <a:r>
              <a:rPr lang="pt-BR" sz="2400" b="0" dirty="0" smtClean="0">
                <a:latin typeface="Bookman Old Style" pitchFamily="18" charset="0"/>
              </a:rPr>
              <a:t>manutenção </a:t>
            </a:r>
            <a:r>
              <a:rPr lang="pt-BR" sz="2400" b="0" dirty="0">
                <a:latin typeface="Bookman Old Style" pitchFamily="18" charset="0"/>
              </a:rPr>
              <a:t>de </a:t>
            </a:r>
            <a:r>
              <a:rPr lang="pt-BR" sz="2400" b="0" dirty="0" smtClean="0">
                <a:latin typeface="Bookman Old Style" pitchFamily="18" charset="0"/>
              </a:rPr>
              <a:t>veículos </a:t>
            </a:r>
            <a:r>
              <a:rPr lang="pt-BR" sz="2400" b="0" dirty="0">
                <a:latin typeface="Bookman Old Style" pitchFamily="18" charset="0"/>
              </a:rPr>
              <a:t>etc.</a:t>
            </a:r>
            <a:endParaRPr lang="pt-BR" sz="2400" dirty="0">
              <a:latin typeface="Bookman Old Style" pitchFamily="18" charset="0"/>
            </a:endParaRPr>
          </a:p>
        </p:txBody>
      </p:sp>
    </p:spTree>
    <p:extLst>
      <p:ext uri="{BB962C8B-B14F-4D97-AF65-F5344CB8AC3E}">
        <p14:creationId xmlns:p14="http://schemas.microsoft.com/office/powerpoint/2010/main" val="54796840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Vigência dos contratos de nat. continuada</a:t>
            </a:r>
            <a:endParaRPr lang="pt-BR" dirty="0"/>
          </a:p>
        </p:txBody>
      </p:sp>
      <p:sp>
        <p:nvSpPr>
          <p:cNvPr id="3" name="Espaço Reservado para Conteúdo 2"/>
          <p:cNvSpPr>
            <a:spLocks noGrp="1"/>
          </p:cNvSpPr>
          <p:nvPr>
            <p:ph idx="1"/>
          </p:nvPr>
        </p:nvSpPr>
        <p:spPr/>
        <p:txBody>
          <a:bodyPr>
            <a:noAutofit/>
          </a:bodyPr>
          <a:lstStyle/>
          <a:p>
            <a:r>
              <a:rPr lang="pt-BR" sz="2400" b="0" dirty="0" smtClean="0">
                <a:latin typeface="Bookman Old Style" pitchFamily="18" charset="0"/>
              </a:rPr>
              <a:t>Pode um contrato de Serviço de Natureza Continuada ultrapassar 31 de dezembro?</a:t>
            </a:r>
          </a:p>
          <a:p>
            <a:r>
              <a:rPr lang="pt-BR" sz="2400" b="0" dirty="0" smtClean="0">
                <a:latin typeface="Bookman Old Style" pitchFamily="18" charset="0"/>
              </a:rPr>
              <a:t>TCU </a:t>
            </a:r>
            <a:r>
              <a:rPr lang="pt-BR" sz="2400" b="0" dirty="0">
                <a:latin typeface="Bookman Old Style" pitchFamily="18" charset="0"/>
              </a:rPr>
              <a:t>- Duração dos contratos de natureza continua não precisa coincidir com o ano civil, podendo ultrapassar o exercício financeiro em que foi firmado.</a:t>
            </a:r>
          </a:p>
          <a:p>
            <a:r>
              <a:rPr lang="pt-BR" sz="2400" b="0" dirty="0" smtClean="0">
                <a:latin typeface="Bookman Old Style" pitchFamily="18" charset="0"/>
              </a:rPr>
              <a:t>Logo, um contrato de serviço de Natureza Continuada que teve seu inicio a partir de 14.06/2019, sua vigência será .....................?</a:t>
            </a:r>
            <a:endParaRPr lang="pt-BR" sz="2400" b="0" dirty="0">
              <a:latin typeface="Bookman Old Style" pitchFamily="18" charset="0"/>
            </a:endParaRPr>
          </a:p>
        </p:txBody>
      </p:sp>
    </p:spTree>
    <p:extLst>
      <p:ext uri="{BB962C8B-B14F-4D97-AF65-F5344CB8AC3E}">
        <p14:creationId xmlns:p14="http://schemas.microsoft.com/office/powerpoint/2010/main" val="15000085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lvl="0"/>
            <a:r>
              <a:rPr lang="pt-BR" dirty="0" smtClean="0">
                <a:solidFill>
                  <a:schemeClr val="tx1"/>
                </a:solidFill>
              </a:rPr>
              <a:t>Art. 58 Direitos da Administração nos Contratos </a:t>
            </a:r>
            <a:br>
              <a:rPr lang="pt-BR" dirty="0" smtClean="0">
                <a:solidFill>
                  <a:schemeClr val="tx1"/>
                </a:solidFill>
              </a:rPr>
            </a:br>
            <a:endParaRPr lang="pt-BR" dirty="0">
              <a:solidFill>
                <a:schemeClr val="tx1"/>
              </a:solidFill>
            </a:endParaRPr>
          </a:p>
        </p:txBody>
      </p:sp>
      <p:sp>
        <p:nvSpPr>
          <p:cNvPr id="3" name="Espaço Reservado para Conteúdo 2"/>
          <p:cNvSpPr>
            <a:spLocks noGrp="1"/>
          </p:cNvSpPr>
          <p:nvPr>
            <p:ph sz="quarter" idx="1"/>
          </p:nvPr>
        </p:nvSpPr>
        <p:spPr/>
        <p:txBody>
          <a:bodyPr>
            <a:normAutofit lnSpcReduction="10000"/>
          </a:bodyPr>
          <a:lstStyle/>
          <a:p>
            <a:r>
              <a:rPr lang="pt-BR" sz="2400" b="0" dirty="0" smtClean="0">
                <a:latin typeface="Bookman Old Style" pitchFamily="18" charset="0"/>
              </a:rPr>
              <a:t>I- Modificação Unilateral, por interesse público;</a:t>
            </a:r>
          </a:p>
          <a:p>
            <a:pPr>
              <a:buNone/>
            </a:pPr>
            <a:endParaRPr lang="pt-BR" sz="2400" b="0" dirty="0" smtClean="0">
              <a:latin typeface="Bookman Old Style" pitchFamily="18" charset="0"/>
            </a:endParaRPr>
          </a:p>
          <a:p>
            <a:r>
              <a:rPr lang="pt-BR" sz="2400" b="0" dirty="0" smtClean="0">
                <a:latin typeface="Bookman Old Style" pitchFamily="18" charset="0"/>
              </a:rPr>
              <a:t>II- Rescisão Unilateral (Art. 79 Inc.I – Inadimplência);</a:t>
            </a:r>
          </a:p>
          <a:p>
            <a:pPr>
              <a:buNone/>
            </a:pPr>
            <a:endParaRPr lang="pt-BR" sz="2400" b="0" dirty="0" smtClean="0">
              <a:latin typeface="Bookman Old Style" pitchFamily="18" charset="0"/>
            </a:endParaRPr>
          </a:p>
          <a:p>
            <a:r>
              <a:rPr lang="pt-BR" sz="2400" b="0" dirty="0" smtClean="0">
                <a:latin typeface="Bookman Old Style" pitchFamily="18" charset="0"/>
              </a:rPr>
              <a:t>III- Fiscalização;</a:t>
            </a:r>
          </a:p>
          <a:p>
            <a:pPr>
              <a:buNone/>
            </a:pPr>
            <a:endParaRPr lang="pt-BR" sz="2400" b="0" dirty="0" smtClean="0">
              <a:latin typeface="Bookman Old Style" pitchFamily="18" charset="0"/>
            </a:endParaRPr>
          </a:p>
          <a:p>
            <a:r>
              <a:rPr lang="pt-BR" sz="2400" b="0" dirty="0" smtClean="0">
                <a:latin typeface="Bookman Old Style" pitchFamily="18" charset="0"/>
              </a:rPr>
              <a:t>IV- Aplicação de sanções (Inexecução) </a:t>
            </a:r>
          </a:p>
          <a:p>
            <a:endParaRPr lang="pt-BR" dirty="0"/>
          </a:p>
        </p:txBody>
      </p:sp>
    </p:spTree>
    <p:extLst>
      <p:ext uri="{BB962C8B-B14F-4D97-AF65-F5344CB8AC3E}">
        <p14:creationId xmlns:p14="http://schemas.microsoft.com/office/powerpoint/2010/main" val="199292465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down)">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lstStyle/>
          <a:p>
            <a:endParaRPr lang="pt-BR" dirty="0" smtClean="0"/>
          </a:p>
          <a:p>
            <a:r>
              <a:rPr lang="pt-BR" sz="2400" b="0" dirty="0" smtClean="0">
                <a:latin typeface="Bookman Old Style" pitchFamily="18" charset="0"/>
              </a:rPr>
              <a:t>V- Serviços essenciais, ocupar bens móveis, imóveis, pessoal e serviços vinculados ao objeto do contrato, na hipótese da necessidade de acautelar apuração administrativa de faltas contratuais pelo contratado....</a:t>
            </a:r>
          </a:p>
          <a:p>
            <a:pPr>
              <a:buNone/>
            </a:pPr>
            <a:endParaRPr lang="pt-BR" sz="2400" b="0" dirty="0" smtClean="0">
              <a:latin typeface="Bookman Old Style" pitchFamily="18" charset="0"/>
            </a:endParaRPr>
          </a:p>
          <a:p>
            <a:r>
              <a:rPr lang="pt-BR" sz="2400" b="0" dirty="0" smtClean="0">
                <a:latin typeface="Bookman Old Style" pitchFamily="18" charset="0"/>
              </a:rPr>
              <a:t>§ 1º Cláusulas financeiras não poderão ser alteradas sem o devido acordo.</a:t>
            </a:r>
          </a:p>
          <a:p>
            <a:endParaRPr lang="pt-BR" sz="2400" b="0" dirty="0">
              <a:latin typeface="Bookman Old Style" pitchFamily="18" charset="0"/>
            </a:endParaRPr>
          </a:p>
        </p:txBody>
      </p:sp>
    </p:spTree>
    <p:extLst>
      <p:ext uri="{BB962C8B-B14F-4D97-AF65-F5344CB8AC3E}">
        <p14:creationId xmlns:p14="http://schemas.microsoft.com/office/powerpoint/2010/main" val="280278211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Vertical)">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solidFill>
                  <a:schemeClr val="tx1"/>
                </a:solidFill>
              </a:rPr>
              <a:t>Art. 59.  A declaração de nulidade</a:t>
            </a:r>
            <a:endParaRPr lang="pt-BR" dirty="0">
              <a:solidFill>
                <a:schemeClr val="tx1"/>
              </a:solidFill>
            </a:endParaRPr>
          </a:p>
        </p:txBody>
      </p:sp>
      <p:sp>
        <p:nvSpPr>
          <p:cNvPr id="3" name="Espaço Reservado para Conteúdo 2"/>
          <p:cNvSpPr>
            <a:spLocks noGrp="1"/>
          </p:cNvSpPr>
          <p:nvPr>
            <p:ph sz="quarter" idx="1"/>
          </p:nvPr>
        </p:nvSpPr>
        <p:spPr/>
        <p:txBody>
          <a:bodyPr>
            <a:normAutofit fontScale="92500" lnSpcReduction="20000"/>
          </a:bodyPr>
          <a:lstStyle/>
          <a:p>
            <a:pPr lvl="0"/>
            <a:endParaRPr lang="pt-BR" dirty="0" smtClean="0"/>
          </a:p>
          <a:p>
            <a:pPr lvl="0"/>
            <a:r>
              <a:rPr lang="pt-BR" sz="2400" b="0" dirty="0" smtClean="0">
                <a:latin typeface="Bookman Old Style" pitchFamily="18" charset="0"/>
              </a:rPr>
              <a:t>A declaração de nulidade (ilegalidade) do contrato administrativo opera retroativamente impedindo os efeitos jurídicos que ele, ordinariamente, deveria produzir, além de desconstituir os já produzidos.</a:t>
            </a:r>
          </a:p>
          <a:p>
            <a:pPr lvl="0">
              <a:buNone/>
            </a:pPr>
            <a:endParaRPr lang="pt-BR" sz="2400" b="0" dirty="0" smtClean="0">
              <a:latin typeface="Bookman Old Style" pitchFamily="18" charset="0"/>
            </a:endParaRPr>
          </a:p>
          <a:p>
            <a:r>
              <a:rPr lang="pt-BR" sz="2400" b="0" dirty="0" smtClean="0">
                <a:latin typeface="Bookman Old Style" pitchFamily="18" charset="0"/>
              </a:rPr>
              <a:t>Parágrafo único.  A nulidade não exonera a Administração do dever de indenizar o contratado pelo que este houver executado até a data em que ela for declarada e por outros prejuízos regularmente comprovados...........</a:t>
            </a:r>
          </a:p>
          <a:p>
            <a:endParaRPr lang="pt-BR" dirty="0"/>
          </a:p>
        </p:txBody>
      </p:sp>
    </p:spTree>
    <p:extLst>
      <p:ext uri="{BB962C8B-B14F-4D97-AF65-F5344CB8AC3E}">
        <p14:creationId xmlns:p14="http://schemas.microsoft.com/office/powerpoint/2010/main" val="21573252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Ângulos">
  <a:themeElements>
    <a:clrScheme name="Ângulo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Ângulo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Ângulo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21060</TotalTime>
  <Words>7546</Words>
  <Application>Microsoft Office PowerPoint</Application>
  <PresentationFormat>Apresentação na tela (4:3)</PresentationFormat>
  <Paragraphs>942</Paragraphs>
  <Slides>294</Slides>
  <Notes>0</Notes>
  <HiddenSlides>0</HiddenSlides>
  <MMClips>0</MMClips>
  <ScaleCrop>false</ScaleCrop>
  <HeadingPairs>
    <vt:vector size="4" baseType="variant">
      <vt:variant>
        <vt:lpstr>Tema</vt:lpstr>
      </vt:variant>
      <vt:variant>
        <vt:i4>1</vt:i4>
      </vt:variant>
      <vt:variant>
        <vt:lpstr>Títulos de slides</vt:lpstr>
      </vt:variant>
      <vt:variant>
        <vt:i4>294</vt:i4>
      </vt:variant>
    </vt:vector>
  </HeadingPairs>
  <TitlesOfParts>
    <vt:vector size="295" baseType="lpstr">
      <vt:lpstr>Ângulos</vt:lpstr>
      <vt:lpstr>CURSO : LICITAÇÃO: GESTÃO E FISCALIZAÇÃO de contratos administrativos; SISTEMA DE REGISTRO DE PREÇOS; FORMAÇÃO E ATUALIZAÇÃO DE PREGOEIROS</vt:lpstr>
      <vt:lpstr>INTRODUÇÃO AO PROCESSO LICITATÓRIO E CONTRATUAL, LEI Nº 8.666/93</vt:lpstr>
      <vt:lpstr>Apresentação do PowerPoint</vt:lpstr>
      <vt:lpstr>Apresentação do PowerPoint</vt:lpstr>
      <vt:lpstr>o dever de licitar</vt:lpstr>
      <vt:lpstr>Tce – santa catarina</vt:lpstr>
      <vt:lpstr>Como participar das licitações públicas; </vt:lpstr>
      <vt:lpstr>Documentação necessária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SESSÃO PÚBLICA DA LICITAÇÃO/direito de qualquer  Cidadão</vt:lpstr>
      <vt:lpstr>Apresentação do PowerPoint</vt:lpstr>
      <vt:lpstr>Apresentação do PowerPoint</vt:lpstr>
      <vt:lpstr>Apresentação do PowerPoint</vt:lpstr>
      <vt:lpstr>Edital de licitação</vt:lpstr>
      <vt:lpstr>Apresentação do PowerPoint</vt:lpstr>
      <vt:lpstr>Lei nº 8.666/93 – edital de licitação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Início do processo licitatório</vt:lpstr>
      <vt:lpstr>Art. 38</vt:lpstr>
      <vt:lpstr>Apresentação do PowerPoint</vt:lpstr>
      <vt:lpstr>Apresentação do PowerPoint</vt:lpstr>
      <vt:lpstr>Apresentação do PowerPoint</vt:lpstr>
      <vt:lpstr>Especificação d0 objeto da licitação </vt:lpstr>
      <vt:lpstr>Apresentação do PowerPoint</vt:lpstr>
      <vt:lpstr>Apresentação do PowerPoint</vt:lpstr>
      <vt:lpstr>Apresentação do PowerPoint</vt:lpstr>
      <vt:lpstr>Indicação de marcas no edital</vt:lpstr>
      <vt:lpstr>Apresentação do PowerPoint</vt:lpstr>
      <vt:lpstr>Marca referencia no edital segundo nova lei de licitações</vt:lpstr>
      <vt:lpstr>Apresentação do PowerPoint</vt:lpstr>
      <vt:lpstr>Apresentação do PowerPoint</vt:lpstr>
      <vt:lpstr>Apresentação do PowerPoint</vt:lpstr>
      <vt:lpstr>Sistema informatizado</vt:lpstr>
      <vt:lpstr>Apresentação do PowerPoint</vt:lpstr>
      <vt:lpstr>Seleção de fornecedores/avaliação</vt:lpstr>
      <vt:lpstr>Apresentação do PowerPoint</vt:lpstr>
      <vt:lpstr>Apresentação do PowerPoint</vt:lpstr>
      <vt:lpstr>Apresentação do PowerPoint</vt:lpstr>
      <vt:lpstr>Como se dá a  publicidade</vt:lpstr>
      <vt:lpstr>Prazos mínimos de publicidade</vt:lpstr>
      <vt:lpstr>O que é  impugnação de edital</vt:lpstr>
      <vt:lpstr>Quem pode impugnar o Edital?</vt:lpstr>
      <vt:lpstr>Impugnação de edital pela 8.666</vt:lpstr>
      <vt:lpstr>Apresentação do PowerPoint</vt:lpstr>
      <vt:lpstr>Apresentação do PowerPoint</vt:lpstr>
      <vt:lpstr>Impugnação de edital - pregão</vt:lpstr>
      <vt:lpstr>Pedido de esclarecimento do edital</vt:lpstr>
      <vt:lpstr>Modalidades de licitação</vt:lpstr>
      <vt:lpstr>Apresentação do PowerPoint</vt:lpstr>
      <vt:lpstr>Tipos de licitação</vt:lpstr>
      <vt:lpstr>Valores limites das licitações</vt:lpstr>
      <vt:lpstr>Conforme DECRETO Nº 9.412, DE 18 DE JUNHO DE 2018)</vt:lpstr>
      <vt:lpstr>Fase habilitatória</vt:lpstr>
      <vt:lpstr>Apresentação do PowerPoint</vt:lpstr>
      <vt:lpstr>FASE CLASSIFICATÓRIA</vt:lpstr>
      <vt:lpstr>Apresentação do PowerPoint</vt:lpstr>
      <vt:lpstr>RECURSO ADMINISTRATIVO</vt:lpstr>
      <vt:lpstr>Apresentação do PowerPoint</vt:lpstr>
      <vt:lpstr>Apresentação do PowerPoint</vt:lpstr>
      <vt:lpstr>Gestão e fiscalização contratual</vt:lpstr>
      <vt:lpstr>Apresentação do PowerPoint</vt:lpstr>
      <vt:lpstr>Apresentação do PowerPoint</vt:lpstr>
      <vt:lpstr>Art. 55.  SÃO CLÁUSULAS NECESSÁRIAS EM TODO CONTRATO:  </vt:lpstr>
      <vt:lpstr>Apresentação do PowerPoint</vt:lpstr>
      <vt:lpstr>Apresentação do PowerPoint</vt:lpstr>
      <vt:lpstr>Apresentação do PowerPoint</vt:lpstr>
      <vt:lpstr>Apresentação do PowerPoint</vt:lpstr>
      <vt:lpstr>Art. 56 – Garantia nas Contratações de obras, serviços ou compras: </vt:lpstr>
      <vt:lpstr>Apresentação do PowerPoint</vt:lpstr>
      <vt:lpstr>III - DURAÇÃO DOS CONTRATOS </vt:lpstr>
      <vt:lpstr>Apresentação do PowerPoint</vt:lpstr>
      <vt:lpstr>O que são serviços de natureza contínua</vt:lpstr>
      <vt:lpstr>Apresentação do PowerPoint</vt:lpstr>
      <vt:lpstr>Apresentação do PowerPoint</vt:lpstr>
      <vt:lpstr>Vigência dos contratos de nat. continuada</vt:lpstr>
      <vt:lpstr>Art. 58 Direitos da Administração nos Contratos  </vt:lpstr>
      <vt:lpstr>Apresentação do PowerPoint</vt:lpstr>
      <vt:lpstr>Art. 59.  A declaração de nulidade</vt:lpstr>
      <vt:lpstr>IV - DA FORMALIZAÇÃO DOS CONTRATOS </vt:lpstr>
      <vt:lpstr>Apresentação do PowerPoint</vt:lpstr>
      <vt:lpstr>Apresentação do PowerPoint</vt:lpstr>
      <vt:lpstr>Apresentação do PowerPoint</vt:lpstr>
      <vt:lpstr>Apresentação do PowerPoint</vt:lpstr>
      <vt:lpstr>CONVOCAÇÃO DO INTERESSADO PARA ASSINAR O CONTRATO         </vt:lpstr>
      <vt:lpstr>Apresentação do PowerPoint</vt:lpstr>
      <vt:lpstr>Apresentação do PowerPoint</vt:lpstr>
      <vt:lpstr>Apresentação do PowerPoint</vt:lpstr>
      <vt:lpstr>V - DA ALTERAÇÃO DOS CONTRATOS </vt:lpstr>
      <vt:lpstr>Apresentação do PowerPoint</vt:lpstr>
      <vt:lpstr>Apresentação do PowerPoint</vt:lpstr>
      <vt:lpstr>Apresentação do PowerPoint</vt:lpstr>
      <vt:lpstr>REPACTUAÇÃO</vt:lpstr>
      <vt:lpstr>ACRESCIMOS E SUPRESSÕES NOS CONTRATOS</vt:lpstr>
      <vt:lpstr>Apresentação do PowerPoint</vt:lpstr>
      <vt:lpstr>Apresentação do PowerPoint</vt:lpstr>
      <vt:lpstr>Apresentação do PowerPoint</vt:lpstr>
      <vt:lpstr>Apresentação do PowerPoint</vt:lpstr>
      <vt:lpstr>Apresentação do PowerPoint</vt:lpstr>
      <vt:lpstr>Fiscalização dos contratos segundo a futura lei de licitações</vt:lpstr>
      <vt:lpstr>Apresentação do PowerPoint</vt:lpstr>
      <vt:lpstr>Apresentação do PowerPoint</vt:lpstr>
      <vt:lpstr>Apresentação do PowerPoint</vt:lpstr>
      <vt:lpstr>Segundo nova lei</vt:lpstr>
      <vt:lpstr>Segundo nova lei</vt:lpstr>
      <vt:lpstr>Nova lei</vt:lpstr>
      <vt:lpstr>Nova lei</vt:lpstr>
      <vt:lpstr>Nova lei</vt:lpstr>
      <vt:lpstr>Apresentação do PowerPoint</vt:lpstr>
      <vt:lpstr>Continuando o art. 65....</vt:lpstr>
      <vt:lpstr>VI - DA EXECUÇÃO DOS CONTRATOS </vt:lpstr>
      <vt:lpstr>ART 67</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Amostras, Testes, etc...  </vt:lpstr>
      <vt:lpstr>Apresentação do PowerPoint</vt:lpstr>
      <vt:lpstr>VII - DA INEXECUÇÃO E DA RESCISÃO DOS CONTRATOS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Atraso no pagamento</vt:lpstr>
      <vt:lpstr>Apresentação do PowerPoint</vt:lpstr>
      <vt:lpstr>Apresentação do PowerPoint</vt:lpstr>
      <vt:lpstr>Apresentação do PowerPoint</vt:lpstr>
      <vt:lpstr>RESCISÃO DO CONTRATO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VIII – SANÇÕES ADMINISTRATIVAS </vt:lpstr>
      <vt:lpstr>ART 81</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PENALIDADES</vt:lpstr>
      <vt:lpstr>Apresentação do PowerPoint</vt:lpstr>
      <vt:lpstr>Apresentação do PowerPoint</vt:lpstr>
      <vt:lpstr>Apresentação do PowerPoint</vt:lpstr>
      <vt:lpstr>Apresentação do PowerPoint</vt:lpstr>
      <vt:lpstr>Apresentação do PowerPoint</vt:lpstr>
      <vt:lpstr>Apresentação do PowerPoint</vt:lpstr>
      <vt:lpstr>LC 123/06 ALTERADA PELAS LC 147 E 155</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DEC 8.538/16</vt:lpstr>
      <vt:lpstr>Apresentação do PowerPoint</vt:lpstr>
      <vt:lpstr> SISTEMA DE REGISTRO DE PREÇOS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Validade da ata de srp</vt:lpstr>
      <vt:lpstr>O QUANTITATIVO DA ATA LIMITE 100% </vt:lpstr>
      <vt:lpstr>Vigência dos contratos  </vt:lpstr>
      <vt:lpstr>Apresentação do PowerPoint</vt:lpstr>
      <vt:lpstr>Assinatura Ata RP, Contratação dos Fornecedores. </vt:lpstr>
      <vt:lpstr>Apresentação do PowerPoint</vt:lpstr>
      <vt:lpstr>Apresentação do PowerPoint</vt:lpstr>
      <vt:lpstr>Apresentação do PowerPoint</vt:lpstr>
      <vt:lpstr>Sem obrigação de Contratação  </vt:lpstr>
      <vt:lpstr>Revisão ou cancelamento dos preços registrados  </vt:lpstr>
      <vt:lpstr>Preço mercado menor que preço registrado  </vt:lpstr>
      <vt:lpstr>Apresentação do PowerPoint</vt:lpstr>
      <vt:lpstr>Apresentação do PowerPoint</vt:lpstr>
      <vt:lpstr>Apresentação do PowerPoint</vt:lpstr>
      <vt:lpstr>Apresentação do PowerPoint</vt:lpstr>
      <vt:lpstr>    o carona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(Redação dada pelo Decreto nº 9.488, de 2.018) </vt:lpstr>
      <vt:lpstr>Apresentação do PowerPoint</vt:lpstr>
      <vt:lpstr>Apresentação do PowerPoint</vt:lpstr>
      <vt:lpstr>Apresentação do PowerPoint</vt:lpstr>
      <vt:lpstr>Órgãos Federais só podem pegar Carona de Órgãos Federais  </vt:lpstr>
      <vt:lpstr>Órgãos de outras esferas poderão aderir Ata de Órgãos Federais  </vt:lpstr>
      <vt:lpstr>Apresentação do PowerPoint</vt:lpstr>
      <vt:lpstr>Apresentação do PowerPoint</vt:lpstr>
      <vt:lpstr>Apresentação do PowerPoint</vt:lpstr>
      <vt:lpstr>Apresentação do PowerPoint</vt:lpstr>
      <vt:lpstr>DISPOSIÇÕES FINAIS E TRANSITÓRIAS  </vt:lpstr>
      <vt:lpstr>Apresentação do PowerPoint</vt:lpstr>
      <vt:lpstr>Apresentação do PowerPoint</vt:lpstr>
      <vt:lpstr>Apresentação do PowerPoint</vt:lpstr>
      <vt:lpstr> DISPENSA DE LICITAÇÃO - Alguns incisos do Art. 24 </vt:lpstr>
      <vt:lpstr>Apresentação do PowerPoint</vt:lpstr>
      <vt:lpstr>Apresentação do PowerPoint</vt:lpstr>
      <vt:lpstr>Licitação deserta</vt:lpstr>
      <vt:lpstr>Apresentação do PowerPoint</vt:lpstr>
      <vt:lpstr>Apresentação do PowerPoint</vt:lpstr>
      <vt:lpstr>Apresentação do PowerPoint</vt:lpstr>
      <vt:lpstr>Apresentação do PowerPoint</vt:lpstr>
      <vt:lpstr>Apresentação do PowerPoint</vt:lpstr>
      <vt:lpstr>Apresentação do PowerPoint</vt:lpstr>
      <vt:lpstr>INEXIGIBILIDADE DE LICITAÇÃO  </vt:lpstr>
      <vt:lpstr>Apresentação do PowerPoint</vt:lpstr>
      <vt:lpstr>Apresentação do PowerPoint</vt:lpstr>
      <vt:lpstr>Apresentação do PowerPoint</vt:lpstr>
      <vt:lpstr>Vejamos o que diz o art. 26 da Lei 8.666/93 </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LICITAÇÕES, CONTRATOS ADMINISTRATIVOS E SISTEMA DE REGISTRO DE PREÇOS.</dc:title>
  <dc:creator>Antonio Noronha</dc:creator>
  <cp:lastModifiedBy>Antonio Noronha</cp:lastModifiedBy>
  <cp:revision>79</cp:revision>
  <dcterms:created xsi:type="dcterms:W3CDTF">2019-08-14T13:12:37Z</dcterms:created>
  <dcterms:modified xsi:type="dcterms:W3CDTF">2019-10-31T12:31:49Z</dcterms:modified>
</cp:coreProperties>
</file>