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70" autoAdjust="0"/>
    <p:restoredTop sz="94617" autoAdjust="0"/>
  </p:normalViewPr>
  <p:slideViewPr>
    <p:cSldViewPr>
      <p:cViewPr varScale="1">
        <p:scale>
          <a:sx n="63" d="100"/>
          <a:sy n="63" d="100"/>
        </p:scale>
        <p:origin x="-5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679E-8DBF-4E4E-AAAB-73DC467BFD73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0584-DE39-48E5-9607-38DC4F814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589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679E-8DBF-4E4E-AAAB-73DC467BFD73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0584-DE39-48E5-9607-38DC4F814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633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679E-8DBF-4E4E-AAAB-73DC467BFD73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0584-DE39-48E5-9607-38DC4F814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57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679E-8DBF-4E4E-AAAB-73DC467BFD73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0584-DE39-48E5-9607-38DC4F814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543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679E-8DBF-4E4E-AAAB-73DC467BFD73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0584-DE39-48E5-9607-38DC4F814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480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679E-8DBF-4E4E-AAAB-73DC467BFD73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0584-DE39-48E5-9607-38DC4F814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71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679E-8DBF-4E4E-AAAB-73DC467BFD73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0584-DE39-48E5-9607-38DC4F814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890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679E-8DBF-4E4E-AAAB-73DC467BFD73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0584-DE39-48E5-9607-38DC4F814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33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679E-8DBF-4E4E-AAAB-73DC467BFD73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0584-DE39-48E5-9607-38DC4F814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004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679E-8DBF-4E4E-AAAB-73DC467BFD73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0584-DE39-48E5-9607-38DC4F814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83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D679E-8DBF-4E4E-AAAB-73DC467BFD73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40584-DE39-48E5-9607-38DC4F814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693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D679E-8DBF-4E4E-AAAB-73DC467BFD73}" type="datetimeFigureOut">
              <a:rPr lang="en-US" smtClean="0"/>
              <a:t>5/22/2017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40584-DE39-48E5-9607-38DC4F814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6482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gelzerlaw2@live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SHORT SALES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WHAT YOU AND YOUR CLIENT NEED TO KNOW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92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382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Short Sale?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Short sales have no legal existence, not created or regulated by statute</a:t>
            </a:r>
          </a:p>
          <a:p>
            <a:r>
              <a:rPr lang="en-US" dirty="0" smtClean="0"/>
              <a:t>Product of negotiation between buyer and seller, subject to lender approval</a:t>
            </a:r>
          </a:p>
          <a:p>
            <a:r>
              <a:rPr lang="en-US" dirty="0" smtClean="0"/>
              <a:t>Lenders will want approximately 80% of outstanding debt</a:t>
            </a:r>
          </a:p>
          <a:p>
            <a:r>
              <a:rPr lang="en-US" dirty="0" smtClean="0"/>
              <a:t>Commercial lenders are typically easier to work with than government lenders</a:t>
            </a:r>
          </a:p>
          <a:p>
            <a:r>
              <a:rPr lang="en-US" dirty="0" smtClean="0"/>
              <a:t>Driven by market conditions – short sales are more likely in a declining or depressed market</a:t>
            </a:r>
          </a:p>
          <a:p>
            <a:r>
              <a:rPr lang="en-US" dirty="0" smtClean="0"/>
              <a:t>Emphasize that this is a win-win-win situation – buyer gets a bargain, seller unloads a debt, lender turns a non-performing loan into a marketable property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69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for Sellers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Process will take longer than a standard sale</a:t>
            </a:r>
          </a:p>
          <a:p>
            <a:r>
              <a:rPr lang="en-US" dirty="0" smtClean="0"/>
              <a:t>Sellers may need to make minor but essential repairs, or may have to bring cash to closing</a:t>
            </a:r>
          </a:p>
          <a:p>
            <a:r>
              <a:rPr lang="en-US" dirty="0" smtClean="0"/>
              <a:t>The worse a seller’s overall financial picture, the more likely the bank will approve the sale</a:t>
            </a:r>
          </a:p>
          <a:p>
            <a:r>
              <a:rPr lang="en-US" dirty="0" smtClean="0"/>
              <a:t>A short sale may be consummated during a bankruptcy, but will be subject to Court approval</a:t>
            </a:r>
          </a:p>
          <a:p>
            <a:r>
              <a:rPr lang="en-US" dirty="0" smtClean="0"/>
              <a:t>Mortgage debt relief act has been extended through the end of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46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for Buyers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Be prepared to wait – the interplay of the approval process, plus TRID requirements, make this a long haul. The situation is ideal if you have somewhere to live during the process.</a:t>
            </a:r>
          </a:p>
          <a:p>
            <a:r>
              <a:rPr lang="en-US" dirty="0" smtClean="0"/>
              <a:t>Strictly “as is”! Consider an FHA 203K loan or a Fannie Mae Homestyle that includes repairs.</a:t>
            </a:r>
          </a:p>
          <a:p>
            <a:r>
              <a:rPr lang="en-US" dirty="0" smtClean="0"/>
              <a:t>Lender will require its own appraisal.</a:t>
            </a:r>
          </a:p>
          <a:p>
            <a:r>
              <a:rPr lang="en-US" dirty="0" smtClean="0"/>
              <a:t>Lender will be calling all the shots with regard to the Closing Disclosures</a:t>
            </a:r>
          </a:p>
          <a:p>
            <a:r>
              <a:rPr lang="en-US" dirty="0" smtClean="0"/>
              <a:t>Now more than ever, no side or under the table deals!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0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Sale Foreclosures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 for an outstanding tax sale certificate.</a:t>
            </a:r>
          </a:p>
          <a:p>
            <a:r>
              <a:rPr lang="en-US" dirty="0" smtClean="0"/>
              <a:t>Verify if a foreclosure action is pending.</a:t>
            </a:r>
          </a:p>
          <a:p>
            <a:r>
              <a:rPr lang="en-US" dirty="0" smtClean="0"/>
              <a:t>If a foreclosure action is pending, you will need Court approval for a short sale, a complication that may make your buyer look elsewhere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63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considerations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Most lenders have a package of forms for short sale, usually available on their websites.</a:t>
            </a:r>
          </a:p>
          <a:p>
            <a:r>
              <a:rPr lang="en-US" dirty="0" smtClean="0"/>
              <a:t>Sellers will be expected to submit hardship letters (handwritten is still best!), hardship affidavits, IRS 4506T forms and financial worksheets.</a:t>
            </a:r>
          </a:p>
          <a:p>
            <a:r>
              <a:rPr lang="en-US" dirty="0" smtClean="0"/>
              <a:t>Some lenders use online portals like Equator and do not accept paper documents.</a:t>
            </a:r>
          </a:p>
          <a:p>
            <a:r>
              <a:rPr lang="en-US" dirty="0" smtClean="0"/>
              <a:t>Real estate agents may be asked to cut their commissions.</a:t>
            </a:r>
          </a:p>
          <a:p>
            <a:r>
              <a:rPr lang="en-US" dirty="0" smtClean="0"/>
              <a:t>Bear in mind that this is a long, arduous process – if you are a seller’s attorney, price your services accordingly!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38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REGINA L. GELZER, ATTORNEY-AT-LAW, LLC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802 Main Street, Unit 2A, Toms River, NJ</a:t>
            </a:r>
          </a:p>
          <a:p>
            <a:r>
              <a:rPr lang="en-US" dirty="0" smtClean="0"/>
              <a:t>732-608-0560</a:t>
            </a:r>
          </a:p>
          <a:p>
            <a:r>
              <a:rPr lang="en-US" dirty="0" smtClean="0">
                <a:hlinkClick r:id="rId2"/>
              </a:rPr>
              <a:t>gelzerlaw2@live.com</a:t>
            </a:r>
            <a:endParaRPr lang="en-US" dirty="0" smtClean="0"/>
          </a:p>
          <a:p>
            <a:r>
              <a:rPr lang="en-US" dirty="0" smtClean="0"/>
              <a:t>www.gelzerlaw.com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0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430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SHORT SALES</vt:lpstr>
      <vt:lpstr>PowerPoint Presentation</vt:lpstr>
      <vt:lpstr>What is a Short Sale?</vt:lpstr>
      <vt:lpstr>Issues for Sellers</vt:lpstr>
      <vt:lpstr>Issues for Buyers</vt:lpstr>
      <vt:lpstr>Tax Sale Foreclosures</vt:lpstr>
      <vt:lpstr>Practical considerations </vt:lpstr>
      <vt:lpstr>REGINA L. GELZER, ATTORNEY-AT-LAW, LLC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SHORT SALES</dc:title>
  <dc:creator>Regina</dc:creator>
  <cp:lastModifiedBy>Regina</cp:lastModifiedBy>
  <cp:revision>4</cp:revision>
  <dcterms:created xsi:type="dcterms:W3CDTF">2017-05-22T16:20:23Z</dcterms:created>
  <dcterms:modified xsi:type="dcterms:W3CDTF">2017-05-22T17:04:27Z</dcterms:modified>
</cp:coreProperties>
</file>