
<file path=[Content_Types].xml><?xml version="1.0" encoding="utf-8"?>
<Types xmlns="http://schemas.openxmlformats.org/package/2006/content-types">
  <Default Extension="E2743790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310" r:id="rId5"/>
    <p:sldId id="311" r:id="rId6"/>
    <p:sldId id="289" r:id="rId7"/>
    <p:sldId id="303" r:id="rId8"/>
    <p:sldId id="300" r:id="rId9"/>
    <p:sldId id="299" r:id="rId10"/>
    <p:sldId id="305" r:id="rId11"/>
    <p:sldId id="304" r:id="rId12"/>
    <p:sldId id="301" r:id="rId13"/>
    <p:sldId id="312" r:id="rId14"/>
    <p:sldId id="29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10" autoAdjust="0"/>
    <p:restoredTop sz="95646" autoAdjust="0"/>
  </p:normalViewPr>
  <p:slideViewPr>
    <p:cSldViewPr snapToGrid="0">
      <p:cViewPr varScale="1">
        <p:scale>
          <a:sx n="106" d="100"/>
          <a:sy n="106" d="100"/>
        </p:scale>
        <p:origin x="708" y="96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58" d="100"/>
          <a:sy n="58" d="100"/>
        </p:scale>
        <p:origin x="2371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-Brookshire, Jung" userId="cdeb72e4-af1a-40a3-a596-ffd42a646de6" providerId="ADAL" clId="{C533CCB3-F3A7-47A5-B000-60F4BC5D64D9}"/>
    <pc:docChg chg="custSel delSld modSld">
      <pc:chgData name="Ha-Brookshire, Jung" userId="cdeb72e4-af1a-40a3-a596-ffd42a646de6" providerId="ADAL" clId="{C533CCB3-F3A7-47A5-B000-60F4BC5D64D9}" dt="2025-10-08T18:45:47.555" v="37" actId="47"/>
      <pc:docMkLst>
        <pc:docMk/>
      </pc:docMkLst>
      <pc:sldChg chg="del">
        <pc:chgData name="Ha-Brookshire, Jung" userId="cdeb72e4-af1a-40a3-a596-ffd42a646de6" providerId="ADAL" clId="{C533CCB3-F3A7-47A5-B000-60F4BC5D64D9}" dt="2025-10-08T18:45:20.447" v="29" actId="47"/>
        <pc:sldMkLst>
          <pc:docMk/>
          <pc:sldMk cId="2259308896" sldId="256"/>
        </pc:sldMkLst>
      </pc:sldChg>
      <pc:sldChg chg="del">
        <pc:chgData name="Ha-Brookshire, Jung" userId="cdeb72e4-af1a-40a3-a596-ffd42a646de6" providerId="ADAL" clId="{C533CCB3-F3A7-47A5-B000-60F4BC5D64D9}" dt="2025-10-08T18:45:25.637" v="30" actId="47"/>
        <pc:sldMkLst>
          <pc:docMk/>
          <pc:sldMk cId="1325608595" sldId="257"/>
        </pc:sldMkLst>
      </pc:sldChg>
      <pc:sldChg chg="del">
        <pc:chgData name="Ha-Brookshire, Jung" userId="cdeb72e4-af1a-40a3-a596-ffd42a646de6" providerId="ADAL" clId="{C533CCB3-F3A7-47A5-B000-60F4BC5D64D9}" dt="2025-10-08T18:44:53.370" v="0" actId="47"/>
        <pc:sldMkLst>
          <pc:docMk/>
          <pc:sldMk cId="3662677160" sldId="286"/>
        </pc:sldMkLst>
      </pc:sldChg>
      <pc:sldChg chg="del">
        <pc:chgData name="Ha-Brookshire, Jung" userId="cdeb72e4-af1a-40a3-a596-ffd42a646de6" providerId="ADAL" clId="{C533CCB3-F3A7-47A5-B000-60F4BC5D64D9}" dt="2025-10-08T18:44:54.594" v="1" actId="47"/>
        <pc:sldMkLst>
          <pc:docMk/>
          <pc:sldMk cId="779750606" sldId="288"/>
        </pc:sldMkLst>
      </pc:sldChg>
      <pc:sldChg chg="del">
        <pc:chgData name="Ha-Brookshire, Jung" userId="cdeb72e4-af1a-40a3-a596-ffd42a646de6" providerId="ADAL" clId="{C533CCB3-F3A7-47A5-B000-60F4BC5D64D9}" dt="2025-10-08T18:45:41.515" v="31" actId="47"/>
        <pc:sldMkLst>
          <pc:docMk/>
          <pc:sldMk cId="4117153350" sldId="297"/>
        </pc:sldMkLst>
      </pc:sldChg>
      <pc:sldChg chg="del">
        <pc:chgData name="Ha-Brookshire, Jung" userId="cdeb72e4-af1a-40a3-a596-ffd42a646de6" providerId="ADAL" clId="{C533CCB3-F3A7-47A5-B000-60F4BC5D64D9}" dt="2025-10-08T18:44:58.795" v="2" actId="47"/>
        <pc:sldMkLst>
          <pc:docMk/>
          <pc:sldMk cId="2273860865" sldId="302"/>
        </pc:sldMkLst>
      </pc:sldChg>
      <pc:sldChg chg="del">
        <pc:chgData name="Ha-Brookshire, Jung" userId="cdeb72e4-af1a-40a3-a596-ffd42a646de6" providerId="ADAL" clId="{C533CCB3-F3A7-47A5-B000-60F4BC5D64D9}" dt="2025-10-08T18:45:43.825" v="32" actId="47"/>
        <pc:sldMkLst>
          <pc:docMk/>
          <pc:sldMk cId="2640802184" sldId="306"/>
        </pc:sldMkLst>
      </pc:sldChg>
      <pc:sldChg chg="del">
        <pc:chgData name="Ha-Brookshire, Jung" userId="cdeb72e4-af1a-40a3-a596-ffd42a646de6" providerId="ADAL" clId="{C533CCB3-F3A7-47A5-B000-60F4BC5D64D9}" dt="2025-10-08T18:45:44.749" v="33" actId="47"/>
        <pc:sldMkLst>
          <pc:docMk/>
          <pc:sldMk cId="3103649187" sldId="307"/>
        </pc:sldMkLst>
      </pc:sldChg>
      <pc:sldChg chg="del">
        <pc:chgData name="Ha-Brookshire, Jung" userId="cdeb72e4-af1a-40a3-a596-ffd42a646de6" providerId="ADAL" clId="{C533CCB3-F3A7-47A5-B000-60F4BC5D64D9}" dt="2025-10-08T18:45:45.324" v="34" actId="47"/>
        <pc:sldMkLst>
          <pc:docMk/>
          <pc:sldMk cId="3933161164" sldId="308"/>
        </pc:sldMkLst>
      </pc:sldChg>
      <pc:sldChg chg="del">
        <pc:chgData name="Ha-Brookshire, Jung" userId="cdeb72e4-af1a-40a3-a596-ffd42a646de6" providerId="ADAL" clId="{C533CCB3-F3A7-47A5-B000-60F4BC5D64D9}" dt="2025-10-08T18:45:46.527" v="36" actId="47"/>
        <pc:sldMkLst>
          <pc:docMk/>
          <pc:sldMk cId="4245652599" sldId="309"/>
        </pc:sldMkLst>
      </pc:sldChg>
      <pc:sldChg chg="modSp mod">
        <pc:chgData name="Ha-Brookshire, Jung" userId="cdeb72e4-af1a-40a3-a596-ffd42a646de6" providerId="ADAL" clId="{C533CCB3-F3A7-47A5-B000-60F4BC5D64D9}" dt="2025-10-08T18:45:12.986" v="28" actId="20577"/>
        <pc:sldMkLst>
          <pc:docMk/>
          <pc:sldMk cId="1250107489" sldId="310"/>
        </pc:sldMkLst>
        <pc:spChg chg="mod">
          <ac:chgData name="Ha-Brookshire, Jung" userId="cdeb72e4-af1a-40a3-a596-ffd42a646de6" providerId="ADAL" clId="{C533CCB3-F3A7-47A5-B000-60F4BC5D64D9}" dt="2025-10-08T18:45:12.986" v="28" actId="20577"/>
          <ac:spMkLst>
            <pc:docMk/>
            <pc:sldMk cId="1250107489" sldId="310"/>
            <ac:spMk id="3" creationId="{26BC9DE8-A5CC-4BE1-0DE5-CB15D01A7919}"/>
          </ac:spMkLst>
        </pc:spChg>
      </pc:sldChg>
      <pc:sldChg chg="del">
        <pc:chgData name="Ha-Brookshire, Jung" userId="cdeb72e4-af1a-40a3-a596-ffd42a646de6" providerId="ADAL" clId="{C533CCB3-F3A7-47A5-B000-60F4BC5D64D9}" dt="2025-10-08T18:45:47.555" v="37" actId="47"/>
        <pc:sldMkLst>
          <pc:docMk/>
          <pc:sldMk cId="1920849795" sldId="313"/>
        </pc:sldMkLst>
      </pc:sldChg>
      <pc:sldChg chg="del">
        <pc:chgData name="Ha-Brookshire, Jung" userId="cdeb72e4-af1a-40a3-a596-ffd42a646de6" providerId="ADAL" clId="{C533CCB3-F3A7-47A5-B000-60F4BC5D64D9}" dt="2025-10-08T18:45:45.857" v="35" actId="47"/>
        <pc:sldMkLst>
          <pc:docMk/>
          <pc:sldMk cId="429232471" sldId="314"/>
        </pc:sldMkLst>
      </pc:sldChg>
      <pc:sldMasterChg chg="delSldLayout">
        <pc:chgData name="Ha-Brookshire, Jung" userId="cdeb72e4-af1a-40a3-a596-ffd42a646de6" providerId="ADAL" clId="{C533CCB3-F3A7-47A5-B000-60F4BC5D64D9}" dt="2025-10-08T18:44:53.370" v="0" actId="47"/>
        <pc:sldMasterMkLst>
          <pc:docMk/>
          <pc:sldMasterMk cId="1788353970" sldId="2147483648"/>
        </pc:sldMasterMkLst>
        <pc:sldLayoutChg chg="del">
          <pc:chgData name="Ha-Brookshire, Jung" userId="cdeb72e4-af1a-40a3-a596-ffd42a646de6" providerId="ADAL" clId="{C533CCB3-F3A7-47A5-B000-60F4BC5D64D9}" dt="2025-10-08T18:44:53.370" v="0" actId="47"/>
          <pc:sldLayoutMkLst>
            <pc:docMk/>
            <pc:sldMasterMk cId="1788353970" sldId="2147483648"/>
            <pc:sldLayoutMk cId="525656170" sldId="2147483676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2255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9428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08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205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793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9965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814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7951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7313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1538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285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71600"/>
            <a:ext cx="5486400" cy="4114800"/>
          </a:xfrm>
        </p:spPr>
        <p:txBody>
          <a:bodyPr anchor="ctr" anchorCtr="0">
            <a:noAutofit/>
          </a:bodyPr>
          <a:lstStyle>
            <a:lvl1pPr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3124234B-E1C4-2616-9993-A23142AA69B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83438" y="1168400"/>
            <a:ext cx="4500562" cy="45212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266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0" y="457200"/>
            <a:ext cx="5120640" cy="3200400"/>
          </a:xfrm>
        </p:spPr>
        <p:txBody>
          <a:bodyPr anchor="b" anchorCtr="0">
            <a:noAutofit/>
          </a:bodyPr>
          <a:lstStyle>
            <a:lvl1pPr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63DBBF-E63D-81E5-E7CE-32F6F2C2F9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943598" y="3657600"/>
            <a:ext cx="5120640" cy="1828800"/>
          </a:xfrm>
        </p:spPr>
        <p:txBody>
          <a:bodyPr anchor="t" anchorCtr="0">
            <a:noAutofit/>
          </a:bodyPr>
          <a:lstStyle>
            <a:lvl1pPr marL="0" indent="0" algn="l">
              <a:buNone/>
              <a:defRPr sz="32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64033732-ADA1-C540-7276-3FF5CDEF2C5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04238" y="1157224"/>
            <a:ext cx="4500562" cy="45212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856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anchor="b">
            <a:noAutofit/>
          </a:bodyPr>
          <a:lstStyle>
            <a:lvl1pPr>
              <a:defRPr sz="4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sz="2000">
                <a:solidFill>
                  <a:schemeClr val="bg1"/>
                </a:solidFill>
                <a:latin typeface="+mn-lt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sz="2000">
                <a:solidFill>
                  <a:schemeClr val="bg1"/>
                </a:solidFill>
                <a:latin typeface="+mn-lt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sz="2000">
                <a:solidFill>
                  <a:schemeClr val="bg1"/>
                </a:solidFill>
                <a:latin typeface="+mn-lt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sz="2000">
                <a:solidFill>
                  <a:schemeClr val="bg1"/>
                </a:solidFill>
                <a:latin typeface="+mn-lt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74" r:id="rId4"/>
    <p:sldLayoutId id="2147483671" r:id="rId5"/>
    <p:sldLayoutId id="2147483659" r:id="rId6"/>
    <p:sldLayoutId id="2147483668" r:id="rId7"/>
    <p:sldLayoutId id="2147483669" r:id="rId8"/>
    <p:sldLayoutId id="2147483661" r:id="rId9"/>
    <p:sldLayoutId id="2147483666" r:id="rId10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2743790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international-textile--apparel-organization.multiscreensite.com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E2743790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2743790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2743790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2743790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EE190-899A-46D2-989D-C4BC6A46F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0" y="457200"/>
            <a:ext cx="5120640" cy="3200400"/>
          </a:xfrm>
        </p:spPr>
        <p:txBody>
          <a:bodyPr anchor="b">
            <a:normAutofit/>
          </a:bodyPr>
          <a:lstStyle/>
          <a:p>
            <a:r>
              <a:rPr lang="en-US" dirty="0"/>
              <a:t>2024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BC9DE8-A5CC-4BE1-0DE5-CB15D01A79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43598" y="3657600"/>
            <a:ext cx="5120640" cy="1828800"/>
          </a:xfrm>
        </p:spPr>
        <p:txBody>
          <a:bodyPr anchor="t">
            <a:normAutofit fontScale="92500" lnSpcReduction="20000"/>
          </a:bodyPr>
          <a:lstStyle/>
          <a:p>
            <a:r>
              <a:rPr lang="en-US" dirty="0"/>
              <a:t>What we accomplished</a:t>
            </a:r>
          </a:p>
          <a:p>
            <a:r>
              <a:rPr lang="en-US" dirty="0"/>
              <a:t>by Jung Ha-Brookshire</a:t>
            </a:r>
          </a:p>
          <a:p>
            <a:endParaRPr lang="en-US" dirty="0"/>
          </a:p>
          <a:p>
            <a:r>
              <a:rPr lang="en-US" dirty="0"/>
              <a:t>Strategic Plans (2022-2026)</a:t>
            </a:r>
          </a:p>
        </p:txBody>
      </p:sp>
      <p:pic>
        <p:nvPicPr>
          <p:cNvPr id="11" name="image_0">
            <a:extLst>
              <a:ext uri="{FF2B5EF4-FFF2-40B4-BE49-F238E27FC236}">
                <a16:creationId xmlns:a16="http://schemas.microsoft.com/office/drawing/2014/main" id="{8EA3F737-DEC0-130D-05A6-EB640A24D2C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6456" r="26456"/>
          <a:stretch/>
        </p:blipFill>
        <p:spPr bwMode="auto">
          <a:xfrm>
            <a:off x="904238" y="1157224"/>
            <a:ext cx="4090549" cy="4109307"/>
          </a:xfrm>
          <a:prstGeom prst="ellipse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50107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F5EE67-DE83-C00F-F31C-58A2B4623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085"/>
            <a:ext cx="9779183" cy="1600835"/>
          </a:xfrm>
        </p:spPr>
        <p:txBody>
          <a:bodyPr/>
          <a:lstStyle/>
          <a:p>
            <a:r>
              <a:rPr lang="en-US" dirty="0"/>
              <a:t>Year 3 of the Strategic Plan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7743C-9A64-6DD7-26EC-7870E2484D2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012723" y="2644877"/>
            <a:ext cx="10343535" cy="3608439"/>
          </a:xfrm>
        </p:spPr>
        <p:txBody>
          <a:bodyPr>
            <a:normAutofit lnSpcReduction="10000"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Established a taskforce for </a:t>
            </a:r>
            <a:r>
              <a:rPr lang="en-US" sz="32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Undergraduate Students at ITAA 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32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(1) to review and recommend consistent and cohesive strategies and procedural guidelines for all activities related to UG students; and 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32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(2) to provide an organized framework for identifying/implementing current and future activities related to UG students within ITAA. </a:t>
            </a:r>
          </a:p>
          <a:p>
            <a:pPr marL="342900" marR="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3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9436" indent="0">
              <a:buNone/>
            </a:pPr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606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1C753FD-96EC-101A-B8A4-5F69A189B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9601200" cy="1653371"/>
          </a:xfrm>
        </p:spPr>
        <p:txBody>
          <a:bodyPr anchor="b">
            <a:normAutofit/>
          </a:bodyPr>
          <a:lstStyle/>
          <a:p>
            <a:r>
              <a:rPr lang="en-US" dirty="0"/>
              <a:t>Thank you</a:t>
            </a:r>
          </a:p>
        </p:txBody>
      </p:sp>
      <p:pic>
        <p:nvPicPr>
          <p:cNvPr id="2" name="image_0">
            <a:extLst>
              <a:ext uri="{FF2B5EF4-FFF2-40B4-BE49-F238E27FC236}">
                <a16:creationId xmlns:a16="http://schemas.microsoft.com/office/drawing/2014/main" id="{1039CD62-F4FB-9D0E-6DF1-461610A375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67493" y="2584327"/>
            <a:ext cx="4663440" cy="221214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67BB04B7-47A4-741B-59E0-F0E6F2126E8F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597867" y="2584327"/>
            <a:ext cx="4663440" cy="3332832"/>
          </a:xfrm>
        </p:spPr>
        <p:txBody>
          <a:bodyPr>
            <a:normAutofit/>
          </a:bodyPr>
          <a:lstStyle/>
          <a:p>
            <a:r>
              <a:rPr lang="en-US" sz="3000" dirty="0"/>
              <a:t>Jung Ha-Brookshire</a:t>
            </a:r>
          </a:p>
          <a:p>
            <a:r>
              <a:rPr lang="en-US" sz="3000" dirty="0"/>
              <a:t>President of ITAA</a:t>
            </a:r>
          </a:p>
          <a:p>
            <a:r>
              <a:rPr lang="en-US" sz="3000" dirty="0"/>
              <a:t>University of Missouri</a:t>
            </a:r>
          </a:p>
          <a:p>
            <a:r>
              <a:rPr lang="en-US" sz="3000" dirty="0"/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1609673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F5EE67-DE83-C00F-F31C-58A2B4623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085"/>
            <a:ext cx="9779183" cy="1600835"/>
          </a:xfrm>
        </p:spPr>
        <p:txBody>
          <a:bodyPr/>
          <a:lstStyle/>
          <a:p>
            <a:r>
              <a:rPr lang="en-US" dirty="0"/>
              <a:t>Strategic Plans (2022-2026)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7743C-9A64-6DD7-26EC-7870E2484D2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98090" y="2583887"/>
            <a:ext cx="10559845" cy="3757919"/>
          </a:xfrm>
        </p:spPr>
        <p:txBody>
          <a:bodyPr>
            <a:normAutofit/>
          </a:bodyPr>
          <a:lstStyle/>
          <a:p>
            <a:r>
              <a:rPr lang="en-US" sz="3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Core </a:t>
            </a:r>
            <a:r>
              <a:rPr lang="en-US" sz="30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Purpose</a:t>
            </a:r>
            <a:r>
              <a:rPr lang="en-US" sz="3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Statement : </a:t>
            </a:r>
          </a:p>
          <a:p>
            <a:pPr marL="59436" indent="0">
              <a:buNone/>
            </a:pPr>
            <a:endParaRPr lang="en-US" sz="30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9436" indent="0">
              <a:buNone/>
            </a:pPr>
            <a:r>
              <a:rPr lang="en-US" sz="3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ITAA advances and advocates for scholars in the textile and apparel disciplines.</a:t>
            </a:r>
          </a:p>
          <a:p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BB407F7-0EF7-7CF5-AFF5-F25BC10CE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1003" y="0"/>
            <a:ext cx="4060997" cy="2261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616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F5EE67-DE83-C00F-F31C-58A2B4623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085"/>
            <a:ext cx="9779183" cy="1600835"/>
          </a:xfrm>
        </p:spPr>
        <p:txBody>
          <a:bodyPr/>
          <a:lstStyle/>
          <a:p>
            <a:r>
              <a:rPr lang="en-US" dirty="0"/>
              <a:t>Strategic Plans (2022-2026)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7743C-9A64-6DD7-26EC-7870E2484D2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98090" y="2583887"/>
            <a:ext cx="10559845" cy="3757919"/>
          </a:xfrm>
        </p:spPr>
        <p:txBody>
          <a:bodyPr>
            <a:normAutofit/>
          </a:bodyPr>
          <a:lstStyle/>
          <a:p>
            <a:pPr marL="59436" indent="0">
              <a:buNone/>
            </a:pPr>
            <a:endParaRPr lang="en-US" sz="3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0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Mission</a:t>
            </a:r>
            <a:r>
              <a:rPr lang="en-US" sz="3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Statement: </a:t>
            </a:r>
          </a:p>
          <a:p>
            <a:pPr marL="59436" indent="0">
              <a:buNone/>
            </a:pPr>
            <a:endParaRPr lang="en-US" sz="30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9436" indent="0">
              <a:buNone/>
            </a:pPr>
            <a:r>
              <a:rPr lang="en-US" sz="3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Advocate for and advance the textile and apparel fields through innovative and inclusive research, education and resources</a:t>
            </a:r>
            <a:endParaRPr lang="en-US" sz="3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BB407F7-0EF7-7CF5-AFF5-F25BC10CE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1003" y="0"/>
            <a:ext cx="4060997" cy="2261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338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F5EE67-DE83-C00F-F31C-58A2B4623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085"/>
            <a:ext cx="9779183" cy="1600835"/>
          </a:xfrm>
        </p:spPr>
        <p:txBody>
          <a:bodyPr/>
          <a:lstStyle/>
          <a:p>
            <a:r>
              <a:rPr lang="en-US" dirty="0"/>
              <a:t>Strategic Plans (2022-2026)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7743C-9A64-6DD7-26EC-7870E2484D2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98090" y="2583887"/>
            <a:ext cx="10559845" cy="3757919"/>
          </a:xfrm>
        </p:spPr>
        <p:txBody>
          <a:bodyPr>
            <a:normAutofit/>
          </a:bodyPr>
          <a:lstStyle/>
          <a:p>
            <a: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Core </a:t>
            </a:r>
            <a:r>
              <a:rPr lang="en-US" sz="3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Values</a:t>
            </a:r>
            <a: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59436" indent="0">
              <a:buNone/>
            </a:pPr>
            <a:endParaRPr lang="en-US" sz="30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9436" indent="0">
              <a:buNone/>
            </a:pPr>
            <a:endParaRPr lang="en-US" sz="3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9436" indent="0">
              <a:buNone/>
            </a:pPr>
            <a:r>
              <a:rPr lang="en-US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Integrity, Collaboration, Community, Innovation and Leadership </a:t>
            </a:r>
          </a:p>
          <a:p>
            <a:pPr marL="59436" indent="0">
              <a:buNone/>
            </a:pPr>
            <a:endParaRPr lang="en-US" sz="3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9436" indent="0">
              <a:buNone/>
            </a:pPr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BB407F7-0EF7-7CF5-AFF5-F25BC10CE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1003" y="0"/>
            <a:ext cx="4060997" cy="2261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624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F5EE67-DE83-C00F-F31C-58A2B4623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04" y="212233"/>
            <a:ext cx="9779183" cy="1600835"/>
          </a:xfrm>
        </p:spPr>
        <p:txBody>
          <a:bodyPr/>
          <a:lstStyle/>
          <a:p>
            <a:r>
              <a:rPr lang="en-US" dirty="0"/>
              <a:t>Year 3 of the Strategic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7743C-9A64-6DD7-26EC-7870E2484D2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032387" y="2652713"/>
            <a:ext cx="10323871" cy="3802516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Named the permanent Executive Director, Dr. Sherry Schofield.</a:t>
            </a:r>
          </a:p>
          <a:p>
            <a:pPr marL="59436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Launched </a:t>
            </a:r>
            <a:r>
              <a:rPr lang="en-US" sz="3200" kern="1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new websites </a:t>
            </a:r>
            <a: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 a completely new platform (12/2/2024).</a:t>
            </a:r>
          </a:p>
          <a:p>
            <a:pPr marL="59436" indent="0">
              <a:buNone/>
            </a:pP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Launched the new abstract submission portal (Oxford Abstract).</a:t>
            </a:r>
          </a:p>
          <a:p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image_0">
            <a:extLst>
              <a:ext uri="{FF2B5EF4-FFF2-40B4-BE49-F238E27FC236}">
                <a16:creationId xmlns:a16="http://schemas.microsoft.com/office/drawing/2014/main" id="{EFBB7418-F3DD-3780-3352-7065F325DF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9842" y="1"/>
            <a:ext cx="4562159" cy="22810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4198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F5EE67-DE83-C00F-F31C-58A2B4623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69008"/>
            <a:ext cx="9779183" cy="1706563"/>
          </a:xfrm>
        </p:spPr>
        <p:txBody>
          <a:bodyPr anchor="b">
            <a:normAutofit/>
          </a:bodyPr>
          <a:lstStyle/>
          <a:p>
            <a:r>
              <a:rPr lang="en-US" dirty="0"/>
              <a:t>Year 3 of the Strategic Plan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7743C-9A64-6DD7-26EC-7870E2484D2F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1167493" y="2023984"/>
            <a:ext cx="4663440" cy="3332832"/>
          </a:xfrm>
        </p:spPr>
        <p:txBody>
          <a:bodyPr>
            <a:normAutofit fontScale="92500"/>
          </a:bodyPr>
          <a:lstStyle/>
          <a:p>
            <a:pPr marL="457200" marR="0" lvl="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effectLst/>
              </a:rPr>
              <a:t>Established corporate partnership </a:t>
            </a:r>
            <a:r>
              <a:rPr lang="en-US" sz="3200" kern="100" dirty="0"/>
              <a:t>programs – 12 members (2024)</a:t>
            </a:r>
          </a:p>
          <a:p>
            <a:pPr marL="457200" marR="0" lvl="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3200" kern="100" dirty="0"/>
          </a:p>
          <a:p>
            <a:pPr marL="457200" marR="0" lvl="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200" kern="100" dirty="0"/>
              <a:t>Established </a:t>
            </a:r>
            <a:r>
              <a:rPr lang="en-US" sz="3200" kern="100" dirty="0">
                <a:effectLst/>
              </a:rPr>
              <a:t>institutional partnership programs – 3 members (2024)</a:t>
            </a:r>
          </a:p>
          <a:p>
            <a:pPr marL="457200" marR="0" lvl="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3200" kern="100" dirty="0">
              <a:effectLst/>
            </a:endParaRPr>
          </a:p>
          <a:p>
            <a:pPr marL="59436" indent="0">
              <a:buNone/>
            </a:pPr>
            <a:endParaRPr lang="en-US" dirty="0"/>
          </a:p>
        </p:txBody>
      </p:sp>
      <p:pic>
        <p:nvPicPr>
          <p:cNvPr id="4" name="image_0">
            <a:extLst>
              <a:ext uri="{FF2B5EF4-FFF2-40B4-BE49-F238E27FC236}">
                <a16:creationId xmlns:a16="http://schemas.microsoft.com/office/drawing/2014/main" id="{EFBB7418-F3DD-3780-3352-7065F325D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53274" y="3690400"/>
            <a:ext cx="4663440" cy="22121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4170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F5EE67-DE83-C00F-F31C-58A2B4623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69008"/>
            <a:ext cx="9779183" cy="1706563"/>
          </a:xfrm>
        </p:spPr>
        <p:txBody>
          <a:bodyPr anchor="b">
            <a:normAutofit/>
          </a:bodyPr>
          <a:lstStyle/>
          <a:p>
            <a:r>
              <a:rPr lang="en-US" dirty="0"/>
              <a:t>Year 3 of the Strategic Plan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7743C-9A64-6DD7-26EC-7870E2484D2F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16077" y="1886331"/>
            <a:ext cx="6990736" cy="4475139"/>
          </a:xfrm>
        </p:spPr>
        <p:txBody>
          <a:bodyPr>
            <a:normAutofit fontScale="92500" lnSpcReduction="10000"/>
          </a:bodyPr>
          <a:lstStyle/>
          <a:p>
            <a:pPr marL="0" marR="0" lvl="0" indent="0">
              <a:spcAft>
                <a:spcPts val="0"/>
              </a:spcAft>
              <a:buNone/>
            </a:pPr>
            <a:r>
              <a:rPr lang="en-US" sz="3200" kern="100" dirty="0">
                <a:effectLst/>
              </a:rPr>
              <a:t>Created new awards for members: </a:t>
            </a:r>
          </a:p>
          <a:p>
            <a:pPr marL="0" marR="0" lvl="0" indent="0">
              <a:spcAft>
                <a:spcPts val="0"/>
              </a:spcAft>
              <a:buNone/>
            </a:pPr>
            <a:endParaRPr lang="en-US" sz="3200" kern="100" dirty="0">
              <a:effectLst/>
            </a:endParaRPr>
          </a:p>
          <a:p>
            <a:pPr marL="964692" lvl="2" indent="-457200">
              <a:buFont typeface="Wingdings" panose="05000000000000000000" pitchFamily="2" charset="2"/>
              <a:buChar char="ü"/>
            </a:pPr>
            <a:r>
              <a:rPr lang="en-US" sz="3000" kern="100" dirty="0">
                <a:effectLst/>
              </a:rPr>
              <a:t>Dr. Kitty Dickerson’s (a 1989 ITAA Fellow) graduate student travel awards</a:t>
            </a:r>
          </a:p>
          <a:p>
            <a:pPr marL="964692" lvl="2" indent="-457200">
              <a:buFont typeface="Wingdings" panose="05000000000000000000" pitchFamily="2" charset="2"/>
              <a:buChar char="ü"/>
            </a:pPr>
            <a:r>
              <a:rPr lang="en-US" sz="3000" kern="100" dirty="0">
                <a:effectLst/>
              </a:rPr>
              <a:t>Margaret Rucker’s (a 1993 ITAA fellow) Awards – 2 Paper of Distinction Awards and 2 creative scholarship awards</a:t>
            </a:r>
          </a:p>
          <a:p>
            <a:pPr marL="964692" lvl="2" indent="-457200">
              <a:buFont typeface="Wingdings" panose="05000000000000000000" pitchFamily="2" charset="2"/>
              <a:buChar char="ü"/>
            </a:pPr>
            <a:r>
              <a:rPr lang="en-US" sz="3000" kern="100" dirty="0">
                <a:effectLst/>
              </a:rPr>
              <a:t>Ha-Brookshire’s Distinguished Scholar award</a:t>
            </a:r>
          </a:p>
          <a:p>
            <a:pPr marL="59436" indent="0">
              <a:buNone/>
            </a:pPr>
            <a:endParaRPr lang="en-US" sz="1700" dirty="0"/>
          </a:p>
        </p:txBody>
      </p:sp>
      <p:pic>
        <p:nvPicPr>
          <p:cNvPr id="4" name="image_0">
            <a:extLst>
              <a:ext uri="{FF2B5EF4-FFF2-40B4-BE49-F238E27FC236}">
                <a16:creationId xmlns:a16="http://schemas.microsoft.com/office/drawing/2014/main" id="{EFBB7418-F3DD-3780-3352-7065F325D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20771" y="3738837"/>
            <a:ext cx="3597619" cy="17065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2509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F5EE67-DE83-C00F-F31C-58A2B4623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085"/>
            <a:ext cx="9779183" cy="1600835"/>
          </a:xfrm>
        </p:spPr>
        <p:txBody>
          <a:bodyPr/>
          <a:lstStyle/>
          <a:p>
            <a:r>
              <a:rPr lang="en-US" dirty="0"/>
              <a:t>Year 3 of the Strategic Plan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7743C-9A64-6DD7-26EC-7870E2484D2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012723" y="2477729"/>
            <a:ext cx="10451690" cy="4050890"/>
          </a:xfrm>
        </p:spPr>
        <p:txBody>
          <a:bodyPr>
            <a:normAutofit/>
          </a:bodyPr>
          <a:lstStyle/>
          <a:p>
            <a:pPr marL="457200" marR="0" lvl="0" indent="-457200">
              <a:spcAft>
                <a:spcPts val="0"/>
              </a:spcAft>
            </a:pPr>
            <a:r>
              <a:rPr lang="en-US" sz="3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Unity Committee</a:t>
            </a:r>
          </a:p>
          <a:p>
            <a:pPr marL="457200" marR="0" lvl="0" indent="-457200">
              <a:spcAft>
                <a:spcPts val="0"/>
              </a:spcAft>
            </a:pPr>
            <a:r>
              <a:rPr lang="en-US" sz="38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Special interest groups</a:t>
            </a:r>
          </a:p>
          <a:p>
            <a:pPr marL="457200" marR="0" lvl="0" indent="-457200">
              <a:spcAft>
                <a:spcPts val="0"/>
              </a:spcAft>
            </a:pPr>
            <a:r>
              <a:rPr lang="en-US" sz="3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Professional development opportunities </a:t>
            </a:r>
          </a:p>
          <a:p>
            <a:pPr marL="1078992" lvl="2" indent="-571500">
              <a:buFont typeface="Wingdings" panose="05000000000000000000" pitchFamily="2" charset="2"/>
              <a:buChar char="ü"/>
            </a:pPr>
            <a: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to use Data to advocate the programs (Ha-Brookshire &amp; </a:t>
            </a:r>
            <a:r>
              <a:rPr lang="en-US" sz="3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Boorady</a:t>
            </a:r>
            <a:r>
              <a:rPr lang="en-US" sz="3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2024)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lvl="0" indent="-457200">
              <a:spcAft>
                <a:spcPts val="0"/>
              </a:spcAft>
            </a:pPr>
            <a:r>
              <a:rPr lang="en-US" sz="38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3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ew ITAA logo and brand guidelines. </a:t>
            </a:r>
          </a:p>
          <a:p>
            <a:pPr marL="59436" indent="0">
              <a:buNone/>
            </a:pPr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image_0">
            <a:extLst>
              <a:ext uri="{FF2B5EF4-FFF2-40B4-BE49-F238E27FC236}">
                <a16:creationId xmlns:a16="http://schemas.microsoft.com/office/drawing/2014/main" id="{EFBB7418-F3DD-3780-3352-7065F325D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8536" y="5206180"/>
            <a:ext cx="3213464" cy="16067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2963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F5EE67-DE83-C00F-F31C-58A2B4623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085"/>
            <a:ext cx="9779183" cy="1600835"/>
          </a:xfrm>
        </p:spPr>
        <p:txBody>
          <a:bodyPr/>
          <a:lstStyle/>
          <a:p>
            <a:r>
              <a:rPr lang="en-US" dirty="0"/>
              <a:t>Year 3 of the Strategic Plan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7743C-9A64-6DD7-26EC-7870E2484D2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012723" y="2644877"/>
            <a:ext cx="10343535" cy="3608439"/>
          </a:xfrm>
        </p:spPr>
        <p:txBody>
          <a:bodyPr>
            <a:normAutofit/>
          </a:bodyPr>
          <a:lstStyle/>
          <a:p>
            <a:pPr marL="457200" indent="-457200"/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critical, immediate and intermediate goals have been met or appropriate strategies to achieve the goals have been deployed. </a:t>
            </a:r>
          </a:p>
          <a:p>
            <a:pPr marL="457200" indent="-457200"/>
            <a:endParaRPr lang="en-US" sz="36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/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Strategies for the “later” category are left.</a:t>
            </a:r>
          </a:p>
          <a:p>
            <a:pPr marL="0" marR="0" lvl="0" indent="0">
              <a:spcAft>
                <a:spcPts val="0"/>
              </a:spcAft>
              <a:buNone/>
            </a:pPr>
            <a:endParaRPr lang="en-US" sz="36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>
              <a:spcAft>
                <a:spcPts val="0"/>
              </a:spcAft>
              <a:buNone/>
            </a:pPr>
            <a:endParaRPr lang="en-US" sz="3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9436" indent="0">
              <a:buNone/>
            </a:pPr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65862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45331398_Win32_SL_V13" id="{C59E605D-C281-4A06-BDA0-E97A35AC3AA8}" vid="{25D1D206-DA25-4050-926A-BD6D3A1B506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E98C35-9ECE-4425-BCBA-00E118C705C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45A8381C-73EB-48EA-B45F-7B7C8C7DF4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A6A711-2C3F-4EC0-B88B-62D7408511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{07963E93-BBE4-441A-A614-ECD3AA6FFB68}tf45331398_win32</Template>
  <TotalTime>242</TotalTime>
  <Words>361</Words>
  <Application>Microsoft Office PowerPoint</Application>
  <PresentationFormat>Widescreen</PresentationFormat>
  <Paragraphs>68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Symbol</vt:lpstr>
      <vt:lpstr>Tenorite</vt:lpstr>
      <vt:lpstr>Wingdings</vt:lpstr>
      <vt:lpstr>Custom</vt:lpstr>
      <vt:lpstr>2024</vt:lpstr>
      <vt:lpstr>Strategic Plans (2022-2026)</vt:lpstr>
      <vt:lpstr>Strategic Plans (2022-2026)</vt:lpstr>
      <vt:lpstr>Strategic Plans (2022-2026)</vt:lpstr>
      <vt:lpstr>Year 3 of the Strategic Plan</vt:lpstr>
      <vt:lpstr>Year 3 of the Strategic Plan (continued)</vt:lpstr>
      <vt:lpstr>Year 3 of the Strategic Plan (continued)</vt:lpstr>
      <vt:lpstr>Year 3 of the Strategic Plan (continued)</vt:lpstr>
      <vt:lpstr>Year 3 of the Strategic Plan (continued)</vt:lpstr>
      <vt:lpstr>Year 3 of the Strategic Plan (continued)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Ha-Brookshire, Jung</dc:creator>
  <cp:lastModifiedBy>Ha-Brookshire, Jung</cp:lastModifiedBy>
  <cp:revision>2</cp:revision>
  <dcterms:created xsi:type="dcterms:W3CDTF">2024-09-26T14:49:47Z</dcterms:created>
  <dcterms:modified xsi:type="dcterms:W3CDTF">2025-10-08T18:45:50Z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