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4"/>
    <p:sldMasterId id="2147483714" r:id="rId5"/>
  </p:sldMasterIdLst>
  <p:notesMasterIdLst>
    <p:notesMasterId r:id="rId107"/>
  </p:notesMasterIdLst>
  <p:handoutMasterIdLst>
    <p:handoutMasterId r:id="rId108"/>
  </p:handoutMasterIdLst>
  <p:sldIdLst>
    <p:sldId id="274" r:id="rId6"/>
    <p:sldId id="775" r:id="rId7"/>
    <p:sldId id="550" r:id="rId8"/>
    <p:sldId id="512" r:id="rId9"/>
    <p:sldId id="509" r:id="rId10"/>
    <p:sldId id="697" r:id="rId11"/>
    <p:sldId id="699" r:id="rId12"/>
    <p:sldId id="727" r:id="rId13"/>
    <p:sldId id="698" r:id="rId14"/>
    <p:sldId id="480" r:id="rId15"/>
    <p:sldId id="256" r:id="rId16"/>
    <p:sldId id="406" r:id="rId17"/>
    <p:sldId id="266" r:id="rId18"/>
    <p:sldId id="703" r:id="rId19"/>
    <p:sldId id="704" r:id="rId20"/>
    <p:sldId id="728" r:id="rId21"/>
    <p:sldId id="729" r:id="rId22"/>
    <p:sldId id="705" r:id="rId23"/>
    <p:sldId id="730" r:id="rId24"/>
    <p:sldId id="536" r:id="rId25"/>
    <p:sldId id="731" r:id="rId26"/>
    <p:sldId id="707" r:id="rId27"/>
    <p:sldId id="708" r:id="rId28"/>
    <p:sldId id="709" r:id="rId29"/>
    <p:sldId id="710" r:id="rId30"/>
    <p:sldId id="732" r:id="rId31"/>
    <p:sldId id="733" r:id="rId32"/>
    <p:sldId id="696" r:id="rId33"/>
    <p:sldId id="652" r:id="rId34"/>
    <p:sldId id="670" r:id="rId35"/>
    <p:sldId id="605" r:id="rId36"/>
    <p:sldId id="734" r:id="rId37"/>
    <p:sldId id="735" r:id="rId38"/>
    <p:sldId id="571" r:id="rId39"/>
    <p:sldId id="574" r:id="rId40"/>
    <p:sldId id="683" r:id="rId41"/>
    <p:sldId id="271" r:id="rId42"/>
    <p:sldId id="261" r:id="rId43"/>
    <p:sldId id="713" r:id="rId44"/>
    <p:sldId id="484" r:id="rId45"/>
    <p:sldId id="736" r:id="rId46"/>
    <p:sldId id="714" r:id="rId47"/>
    <p:sldId id="737" r:id="rId48"/>
    <p:sldId id="738" r:id="rId49"/>
    <p:sldId id="258" r:id="rId50"/>
    <p:sldId id="518" r:id="rId51"/>
    <p:sldId id="739" r:id="rId52"/>
    <p:sldId id="740" r:id="rId53"/>
    <p:sldId id="485" r:id="rId54"/>
    <p:sldId id="743" r:id="rId55"/>
    <p:sldId id="268" r:id="rId56"/>
    <p:sldId id="638" r:id="rId57"/>
    <p:sldId id="526" r:id="rId58"/>
    <p:sldId id="664" r:id="rId59"/>
    <p:sldId id="745" r:id="rId60"/>
    <p:sldId id="746" r:id="rId61"/>
    <p:sldId id="747" r:id="rId62"/>
    <p:sldId id="576" r:id="rId63"/>
    <p:sldId id="327" r:id="rId64"/>
    <p:sldId id="273" r:id="rId65"/>
    <p:sldId id="497" r:id="rId66"/>
    <p:sldId id="544" r:id="rId67"/>
    <p:sldId id="748" r:id="rId68"/>
    <p:sldId id="719" r:id="rId69"/>
    <p:sldId id="280" r:id="rId70"/>
    <p:sldId id="635" r:id="rId71"/>
    <p:sldId id="636" r:id="rId72"/>
    <p:sldId id="634" r:id="rId73"/>
    <p:sldId id="751" r:id="rId74"/>
    <p:sldId id="752" r:id="rId75"/>
    <p:sldId id="753" r:id="rId76"/>
    <p:sldId id="754" r:id="rId77"/>
    <p:sldId id="755" r:id="rId78"/>
    <p:sldId id="756" r:id="rId79"/>
    <p:sldId id="749" r:id="rId80"/>
    <p:sldId id="521" r:id="rId81"/>
    <p:sldId id="649" r:id="rId82"/>
    <p:sldId id="522" r:id="rId83"/>
    <p:sldId id="687" r:id="rId84"/>
    <p:sldId id="757" r:id="rId85"/>
    <p:sldId id="758" r:id="rId86"/>
    <p:sldId id="759" r:id="rId87"/>
    <p:sldId id="760" r:id="rId88"/>
    <p:sldId id="599" r:id="rId89"/>
    <p:sldId id="564" r:id="rId90"/>
    <p:sldId id="401" r:id="rId91"/>
    <p:sldId id="764" r:id="rId92"/>
    <p:sldId id="765" r:id="rId93"/>
    <p:sldId id="766" r:id="rId94"/>
    <p:sldId id="767" r:id="rId95"/>
    <p:sldId id="762" r:id="rId96"/>
    <p:sldId id="768" r:id="rId97"/>
    <p:sldId id="769" r:id="rId98"/>
    <p:sldId id="770" r:id="rId99"/>
    <p:sldId id="771" r:id="rId100"/>
    <p:sldId id="763" r:id="rId101"/>
    <p:sldId id="772" r:id="rId102"/>
    <p:sldId id="773" r:id="rId103"/>
    <p:sldId id="741" r:id="rId104"/>
    <p:sldId id="742" r:id="rId105"/>
    <p:sldId id="323" r:id="rId10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3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4B7928-929A-4452-B451-730A8EDF0C81}" v="2" dt="2025-11-22T00:07:34.4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40" autoAdjust="0"/>
    <p:restoredTop sz="90581" autoAdjust="0"/>
  </p:normalViewPr>
  <p:slideViewPr>
    <p:cSldViewPr>
      <p:cViewPr varScale="1">
        <p:scale>
          <a:sx n="75" d="100"/>
          <a:sy n="75" d="100"/>
        </p:scale>
        <p:origin x="1512" y="48"/>
      </p:cViewPr>
      <p:guideLst>
        <p:guide orient="horz" pos="2160"/>
        <p:guide pos="2880"/>
      </p:guideLst>
    </p:cSldViewPr>
  </p:slideViewPr>
  <p:notesTextViewPr>
    <p:cViewPr>
      <p:scale>
        <a:sx n="3" d="2"/>
        <a:sy n="3" d="2"/>
      </p:scale>
      <p:origin x="0" y="0"/>
    </p:cViewPr>
  </p:notesTextViewPr>
  <p:sorterViewPr>
    <p:cViewPr>
      <p:scale>
        <a:sx n="100" d="100"/>
        <a:sy n="100" d="100"/>
      </p:scale>
      <p:origin x="0" y="-8298"/>
    </p:cViewPr>
  </p:sorterViewPr>
  <p:notesViewPr>
    <p:cSldViewPr>
      <p:cViewPr varScale="1">
        <p:scale>
          <a:sx n="49" d="100"/>
          <a:sy n="49" d="100"/>
        </p:scale>
        <p:origin x="2733" y="1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tableStyles" Target="tableStyles.xml"/><Relationship Id="rId16" Type="http://schemas.openxmlformats.org/officeDocument/2006/relationships/slide" Target="slides/slide11.xml"/><Relationship Id="rId107" Type="http://schemas.openxmlformats.org/officeDocument/2006/relationships/notesMaster" Target="notesMasters/notesMaster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microsoft.com/office/2016/11/relationships/changesInfo" Target="changesInfos/changesInfo1.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handoutMaster" Target="handoutMasters/handoutMaster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microsoft.com/office/2015/10/relationships/revisionInfo" Target="revisionInfo.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presProps" Target="presProps.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viewProps" Target="view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rry Schofield" userId="df8ea77f12599e36" providerId="LiveId" clId="{DEB944C0-2D46-4D29-BC8A-08DACB0AD254}"/>
    <pc:docChg chg="custSel addSld delSld modSld">
      <pc:chgData name="Sherry Schofield" userId="df8ea77f12599e36" providerId="LiveId" clId="{DEB944C0-2D46-4D29-BC8A-08DACB0AD254}" dt="2025-11-22T00:07:41.502" v="4" actId="478"/>
      <pc:docMkLst>
        <pc:docMk/>
      </pc:docMkLst>
      <pc:sldChg chg="addSp delSp modSp mod">
        <pc:chgData name="Sherry Schofield" userId="df8ea77f12599e36" providerId="LiveId" clId="{DEB944C0-2D46-4D29-BC8A-08DACB0AD254}" dt="2025-11-22T00:07:41.502" v="4" actId="478"/>
        <pc:sldMkLst>
          <pc:docMk/>
          <pc:sldMk cId="3339731269" sldId="274"/>
        </pc:sldMkLst>
        <pc:spChg chg="del">
          <ac:chgData name="Sherry Schofield" userId="df8ea77f12599e36" providerId="LiveId" clId="{DEB944C0-2D46-4D29-BC8A-08DACB0AD254}" dt="2025-11-22T00:07:41.502" v="4" actId="478"/>
          <ac:spMkLst>
            <pc:docMk/>
            <pc:sldMk cId="3339731269" sldId="274"/>
            <ac:spMk id="2" creationId="{DD812CC5-3F64-4837-AE94-66C400A325B0}"/>
          </ac:spMkLst>
        </pc:spChg>
        <pc:spChg chg="add mod">
          <ac:chgData name="Sherry Schofield" userId="df8ea77f12599e36" providerId="LiveId" clId="{DEB944C0-2D46-4D29-BC8A-08DACB0AD254}" dt="2025-11-22T00:07:41.502" v="4" actId="478"/>
          <ac:spMkLst>
            <pc:docMk/>
            <pc:sldMk cId="3339731269" sldId="274"/>
            <ac:spMk id="5" creationId="{E1D7FE0F-6430-516E-B515-29683F76A0E7}"/>
          </ac:spMkLst>
        </pc:spChg>
      </pc:sldChg>
      <pc:sldChg chg="delSp add del setBg delDesignElem">
        <pc:chgData name="Sherry Schofield" userId="df8ea77f12599e36" providerId="LiveId" clId="{DEB944C0-2D46-4D29-BC8A-08DACB0AD254}" dt="2025-11-22T00:07:36.142" v="3" actId="47"/>
        <pc:sldMkLst>
          <pc:docMk/>
          <pc:sldMk cId="290447468" sldId="774"/>
        </pc:sldMkLst>
        <pc:spChg chg="del">
          <ac:chgData name="Sherry Schofield" userId="df8ea77f12599e36" providerId="LiveId" clId="{DEB944C0-2D46-4D29-BC8A-08DACB0AD254}" dt="2025-11-22T00:07:29.207" v="1"/>
          <ac:spMkLst>
            <pc:docMk/>
            <pc:sldMk cId="290447468" sldId="774"/>
            <ac:spMk id="2078" creationId="{418C80DC-3F61-CE0D-4DE7-B97E8D0E0527}"/>
          </ac:spMkLst>
        </pc:spChg>
        <pc:spChg chg="del">
          <ac:chgData name="Sherry Schofield" userId="df8ea77f12599e36" providerId="LiveId" clId="{DEB944C0-2D46-4D29-BC8A-08DACB0AD254}" dt="2025-11-22T00:07:29.207" v="1"/>
          <ac:spMkLst>
            <pc:docMk/>
            <pc:sldMk cId="290447468" sldId="774"/>
            <ac:spMk id="2084" creationId="{E6D3B8DC-9681-D9A3-F376-5FC1FF2BD307}"/>
          </ac:spMkLst>
        </pc:spChg>
        <pc:grpChg chg="del">
          <ac:chgData name="Sherry Schofield" userId="df8ea77f12599e36" providerId="LiveId" clId="{DEB944C0-2D46-4D29-BC8A-08DACB0AD254}" dt="2025-11-22T00:07:29.207" v="1"/>
          <ac:grpSpMkLst>
            <pc:docMk/>
            <pc:sldMk cId="290447468" sldId="774"/>
            <ac:grpSpMk id="2080" creationId="{CF22FA58-96C3-C26C-5AB4-DA5F960E6460}"/>
          </ac:grpSpMkLst>
        </pc:grpChg>
      </pc:sldChg>
      <pc:sldChg chg="add">
        <pc:chgData name="Sherry Schofield" userId="df8ea77f12599e36" providerId="LiveId" clId="{DEB944C0-2D46-4D29-BC8A-08DACB0AD254}" dt="2025-11-22T00:07:34.396" v="2"/>
        <pc:sldMkLst>
          <pc:docMk/>
          <pc:sldMk cId="949114896" sldId="77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7362CFF-A5CB-48B0-BB15-B894BE1B44E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7BF93F8-8DC8-4BA9-89D6-2FBD08F9DE0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1FCA1AB-FBD4-4902-B30F-AEFB3F46EB70}" type="datetimeFigureOut">
              <a:rPr lang="en-US" smtClean="0"/>
              <a:t>11/21/2025</a:t>
            </a:fld>
            <a:endParaRPr lang="en-US"/>
          </a:p>
        </p:txBody>
      </p:sp>
      <p:sp>
        <p:nvSpPr>
          <p:cNvPr id="4" name="Footer Placeholder 3">
            <a:extLst>
              <a:ext uri="{FF2B5EF4-FFF2-40B4-BE49-F238E27FC236}">
                <a16:creationId xmlns:a16="http://schemas.microsoft.com/office/drawing/2014/main" id="{271AA682-C0BE-4DFC-A710-52E1027DA4D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FA1DAA7-CC0A-4D21-893D-CC25A7E546D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937B90-3B16-4880-97C1-E2E6C7842E43}" type="slidenum">
              <a:rPr lang="en-US" smtClean="0"/>
              <a:t>‹#›</a:t>
            </a:fld>
            <a:endParaRPr lang="en-US"/>
          </a:p>
        </p:txBody>
      </p:sp>
    </p:spTree>
    <p:extLst>
      <p:ext uri="{BB962C8B-B14F-4D97-AF65-F5344CB8AC3E}">
        <p14:creationId xmlns:p14="http://schemas.microsoft.com/office/powerpoint/2010/main" val="22710718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083C53-6DB3-4514-A61E-A77DFB350326}" type="datetimeFigureOut">
              <a:rPr lang="en-US" smtClean="0"/>
              <a:t>11/21/2025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7BEA24-F7B4-4466-A0E8-81E26147D3ED}" type="slidenum">
              <a:rPr lang="en-US" smtClean="0"/>
              <a:t>‹#›</a:t>
            </a:fld>
            <a:endParaRPr lang="en-US"/>
          </a:p>
        </p:txBody>
      </p:sp>
    </p:spTree>
    <p:extLst>
      <p:ext uri="{BB962C8B-B14F-4D97-AF65-F5344CB8AC3E}">
        <p14:creationId xmlns:p14="http://schemas.microsoft.com/office/powerpoint/2010/main" val="3420808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7BEA24-F7B4-4466-A0E8-81E26147D3ED}" type="slidenum">
              <a:rPr lang="en-US" smtClean="0"/>
              <a:t>1</a:t>
            </a:fld>
            <a:endParaRPr lang="en-US"/>
          </a:p>
        </p:txBody>
      </p:sp>
    </p:spTree>
    <p:extLst>
      <p:ext uri="{BB962C8B-B14F-4D97-AF65-F5344CB8AC3E}">
        <p14:creationId xmlns:p14="http://schemas.microsoft.com/office/powerpoint/2010/main" val="215159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7BEA24-F7B4-4466-A0E8-81E26147D3ED}" type="slidenum">
              <a:rPr lang="en-US" smtClean="0"/>
              <a:t>34</a:t>
            </a:fld>
            <a:endParaRPr lang="en-US"/>
          </a:p>
        </p:txBody>
      </p:sp>
    </p:spTree>
    <p:extLst>
      <p:ext uri="{BB962C8B-B14F-4D97-AF65-F5344CB8AC3E}">
        <p14:creationId xmlns:p14="http://schemas.microsoft.com/office/powerpoint/2010/main" val="4233591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outgoing members</a:t>
            </a:r>
          </a:p>
        </p:txBody>
      </p:sp>
      <p:sp>
        <p:nvSpPr>
          <p:cNvPr id="4" name="Slide Number Placeholder 3"/>
          <p:cNvSpPr>
            <a:spLocks noGrp="1"/>
          </p:cNvSpPr>
          <p:nvPr>
            <p:ph type="sldNum" sz="quarter" idx="5"/>
          </p:nvPr>
        </p:nvSpPr>
        <p:spPr/>
        <p:txBody>
          <a:bodyPr/>
          <a:lstStyle/>
          <a:p>
            <a:fld id="{0B7BEA24-F7B4-4466-A0E8-81E26147D3ED}" type="slidenum">
              <a:rPr lang="en-US" smtClean="0"/>
              <a:t>36</a:t>
            </a:fld>
            <a:endParaRPr lang="en-US"/>
          </a:p>
        </p:txBody>
      </p:sp>
    </p:spTree>
    <p:extLst>
      <p:ext uri="{BB962C8B-B14F-4D97-AF65-F5344CB8AC3E}">
        <p14:creationId xmlns:p14="http://schemas.microsoft.com/office/powerpoint/2010/main" val="4189378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7BEA24-F7B4-4466-A0E8-81E26147D3ED}" type="slidenum">
              <a:rPr lang="en-US" smtClean="0"/>
              <a:t>38</a:t>
            </a:fld>
            <a:endParaRPr lang="en-US"/>
          </a:p>
        </p:txBody>
      </p:sp>
    </p:spTree>
    <p:extLst>
      <p:ext uri="{BB962C8B-B14F-4D97-AF65-F5344CB8AC3E}">
        <p14:creationId xmlns:p14="http://schemas.microsoft.com/office/powerpoint/2010/main" val="1109643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FC453-E843-CC28-1714-8187AA5B87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6C93BB-585A-14B3-409A-8576AE2FC4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571AF6-60A5-386B-47CE-7778731B1F2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3D1CD02-D390-C4E6-E6FB-A76F8D6F12B0}"/>
              </a:ext>
            </a:extLst>
          </p:cNvPr>
          <p:cNvSpPr>
            <a:spLocks noGrp="1"/>
          </p:cNvSpPr>
          <p:nvPr>
            <p:ph type="sldNum" sz="quarter" idx="5"/>
          </p:nvPr>
        </p:nvSpPr>
        <p:spPr/>
        <p:txBody>
          <a:bodyPr/>
          <a:lstStyle/>
          <a:p>
            <a:fld id="{0B7BEA24-F7B4-4466-A0E8-81E26147D3ED}" type="slidenum">
              <a:rPr lang="en-US" smtClean="0"/>
              <a:t>39</a:t>
            </a:fld>
            <a:endParaRPr lang="en-US"/>
          </a:p>
        </p:txBody>
      </p:sp>
    </p:spTree>
    <p:extLst>
      <p:ext uri="{BB962C8B-B14F-4D97-AF65-F5344CB8AC3E}">
        <p14:creationId xmlns:p14="http://schemas.microsoft.com/office/powerpoint/2010/main" val="206792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Attending conference</a:t>
            </a:r>
          </a:p>
        </p:txBody>
      </p:sp>
      <p:sp>
        <p:nvSpPr>
          <p:cNvPr id="4" name="Slide Number Placeholder 3"/>
          <p:cNvSpPr>
            <a:spLocks noGrp="1"/>
          </p:cNvSpPr>
          <p:nvPr>
            <p:ph type="sldNum" sz="quarter" idx="10"/>
          </p:nvPr>
        </p:nvSpPr>
        <p:spPr/>
        <p:txBody>
          <a:bodyPr/>
          <a:lstStyle/>
          <a:p>
            <a:fld id="{0B7BEA24-F7B4-4466-A0E8-81E26147D3ED}" type="slidenum">
              <a:rPr lang="en-US" smtClean="0"/>
              <a:t>45</a:t>
            </a:fld>
            <a:endParaRPr lang="en-US"/>
          </a:p>
        </p:txBody>
      </p:sp>
    </p:spTree>
    <p:extLst>
      <p:ext uri="{BB962C8B-B14F-4D97-AF65-F5344CB8AC3E}">
        <p14:creationId xmlns:p14="http://schemas.microsoft.com/office/powerpoint/2010/main" val="2594198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$1,000 each</a:t>
            </a:r>
          </a:p>
        </p:txBody>
      </p:sp>
      <p:sp>
        <p:nvSpPr>
          <p:cNvPr id="4" name="Slide Number Placeholder 3"/>
          <p:cNvSpPr>
            <a:spLocks noGrp="1"/>
          </p:cNvSpPr>
          <p:nvPr>
            <p:ph type="sldNum" sz="quarter" idx="5"/>
          </p:nvPr>
        </p:nvSpPr>
        <p:spPr/>
        <p:txBody>
          <a:bodyPr/>
          <a:lstStyle/>
          <a:p>
            <a:fld id="{0B7BEA24-F7B4-4466-A0E8-81E26147D3ED}" type="slidenum">
              <a:rPr lang="en-US" smtClean="0"/>
              <a:t>52</a:t>
            </a:fld>
            <a:endParaRPr lang="en-US"/>
          </a:p>
        </p:txBody>
      </p:sp>
    </p:spTree>
    <p:extLst>
      <p:ext uri="{BB962C8B-B14F-4D97-AF65-F5344CB8AC3E}">
        <p14:creationId xmlns:p14="http://schemas.microsoft.com/office/powerpoint/2010/main" val="36397824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7BEA24-F7B4-4466-A0E8-81E26147D3ED}" type="slidenum">
              <a:rPr lang="en-US" smtClean="0"/>
              <a:t>54</a:t>
            </a:fld>
            <a:endParaRPr lang="en-US"/>
          </a:p>
        </p:txBody>
      </p:sp>
    </p:spTree>
    <p:extLst>
      <p:ext uri="{BB962C8B-B14F-4D97-AF65-F5344CB8AC3E}">
        <p14:creationId xmlns:p14="http://schemas.microsoft.com/office/powerpoint/2010/main" val="27562541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ECEE8-AE9C-7C7B-4755-AD21BC9A38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70AED8-92D2-F7D3-45C4-455F2C643F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B07790-722B-57BE-5901-E694F2FC6A5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2E7A120-DBF1-990B-162D-D7E5FBF70C83}"/>
              </a:ext>
            </a:extLst>
          </p:cNvPr>
          <p:cNvSpPr>
            <a:spLocks noGrp="1"/>
          </p:cNvSpPr>
          <p:nvPr>
            <p:ph type="sldNum" sz="quarter" idx="5"/>
          </p:nvPr>
        </p:nvSpPr>
        <p:spPr/>
        <p:txBody>
          <a:bodyPr/>
          <a:lstStyle/>
          <a:p>
            <a:fld id="{0B7BEA24-F7B4-4466-A0E8-81E26147D3ED}" type="slidenum">
              <a:rPr lang="en-US" smtClean="0"/>
              <a:t>55</a:t>
            </a:fld>
            <a:endParaRPr lang="en-US"/>
          </a:p>
        </p:txBody>
      </p:sp>
    </p:spTree>
    <p:extLst>
      <p:ext uri="{BB962C8B-B14F-4D97-AF65-F5344CB8AC3E}">
        <p14:creationId xmlns:p14="http://schemas.microsoft.com/office/powerpoint/2010/main" val="1532408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902EB-4118-16EB-6A2F-1058C7F51F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5F4560-4286-EFF5-84AE-E14B2034FA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CD376D-B2FC-EAFC-9034-23D611ACCF5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D3E5E4A-CDD8-CE5F-833C-05BD9E7E9552}"/>
              </a:ext>
            </a:extLst>
          </p:cNvPr>
          <p:cNvSpPr>
            <a:spLocks noGrp="1"/>
          </p:cNvSpPr>
          <p:nvPr>
            <p:ph type="sldNum" sz="quarter" idx="5"/>
          </p:nvPr>
        </p:nvSpPr>
        <p:spPr/>
        <p:txBody>
          <a:bodyPr/>
          <a:lstStyle/>
          <a:p>
            <a:fld id="{0B7BEA24-F7B4-4466-A0E8-81E26147D3ED}" type="slidenum">
              <a:rPr lang="en-US" smtClean="0"/>
              <a:t>56</a:t>
            </a:fld>
            <a:endParaRPr lang="en-US"/>
          </a:p>
        </p:txBody>
      </p:sp>
    </p:spTree>
    <p:extLst>
      <p:ext uri="{BB962C8B-B14F-4D97-AF65-F5344CB8AC3E}">
        <p14:creationId xmlns:p14="http://schemas.microsoft.com/office/powerpoint/2010/main" val="614311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6581C-D26D-5CB6-016E-A905CC1926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93EFCC-2F5E-C23B-038F-44B9A38472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22AA1D-ECB3-09B1-5590-142E13BCB9C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13332A3-2CA0-E42E-7908-82E8375FE365}"/>
              </a:ext>
            </a:extLst>
          </p:cNvPr>
          <p:cNvSpPr>
            <a:spLocks noGrp="1"/>
          </p:cNvSpPr>
          <p:nvPr>
            <p:ph type="sldNum" sz="quarter" idx="5"/>
          </p:nvPr>
        </p:nvSpPr>
        <p:spPr/>
        <p:txBody>
          <a:bodyPr/>
          <a:lstStyle/>
          <a:p>
            <a:fld id="{0B7BEA24-F7B4-4466-A0E8-81E26147D3ED}" type="slidenum">
              <a:rPr lang="en-US" smtClean="0"/>
              <a:t>57</a:t>
            </a:fld>
            <a:endParaRPr lang="en-US"/>
          </a:p>
        </p:txBody>
      </p:sp>
    </p:spTree>
    <p:extLst>
      <p:ext uri="{BB962C8B-B14F-4D97-AF65-F5344CB8AC3E}">
        <p14:creationId xmlns:p14="http://schemas.microsoft.com/office/powerpoint/2010/main" val="260680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87DFE-52F7-2323-7264-19EDEB56E6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C29D1C-40ED-C776-AC92-2C8978897F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1CA296-8EC3-34E9-36D6-16437A1310B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83892E-87B2-DAB8-60F0-57A1F4795EF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7BEA24-F7B4-4466-A0E8-81E26147D3E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34727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$500 with certificate</a:t>
            </a:r>
          </a:p>
        </p:txBody>
      </p:sp>
      <p:sp>
        <p:nvSpPr>
          <p:cNvPr id="4" name="Slide Number Placeholder 3"/>
          <p:cNvSpPr>
            <a:spLocks noGrp="1"/>
          </p:cNvSpPr>
          <p:nvPr>
            <p:ph type="sldNum" sz="quarter" idx="5"/>
          </p:nvPr>
        </p:nvSpPr>
        <p:spPr/>
        <p:txBody>
          <a:bodyPr/>
          <a:lstStyle/>
          <a:p>
            <a:fld id="{0B7BEA24-F7B4-4466-A0E8-81E26147D3ED}" type="slidenum">
              <a:rPr lang="en-US" smtClean="0"/>
              <a:t>66</a:t>
            </a:fld>
            <a:endParaRPr lang="en-US"/>
          </a:p>
        </p:txBody>
      </p:sp>
    </p:spTree>
    <p:extLst>
      <p:ext uri="{BB962C8B-B14F-4D97-AF65-F5344CB8AC3E}">
        <p14:creationId xmlns:p14="http://schemas.microsoft.com/office/powerpoint/2010/main" val="11196002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$300 with certificate</a:t>
            </a:r>
          </a:p>
        </p:txBody>
      </p:sp>
      <p:sp>
        <p:nvSpPr>
          <p:cNvPr id="4" name="Slide Number Placeholder 3"/>
          <p:cNvSpPr>
            <a:spLocks noGrp="1"/>
          </p:cNvSpPr>
          <p:nvPr>
            <p:ph type="sldNum" sz="quarter" idx="5"/>
          </p:nvPr>
        </p:nvSpPr>
        <p:spPr/>
        <p:txBody>
          <a:bodyPr/>
          <a:lstStyle/>
          <a:p>
            <a:fld id="{0B7BEA24-F7B4-4466-A0E8-81E26147D3ED}" type="slidenum">
              <a:rPr lang="en-US" smtClean="0"/>
              <a:t>67</a:t>
            </a:fld>
            <a:endParaRPr lang="en-US"/>
          </a:p>
        </p:txBody>
      </p:sp>
    </p:spTree>
    <p:extLst>
      <p:ext uri="{BB962C8B-B14F-4D97-AF65-F5344CB8AC3E}">
        <p14:creationId xmlns:p14="http://schemas.microsoft.com/office/powerpoint/2010/main" val="27885099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$200 with certificate</a:t>
            </a:r>
          </a:p>
        </p:txBody>
      </p:sp>
      <p:sp>
        <p:nvSpPr>
          <p:cNvPr id="4" name="Slide Number Placeholder 3"/>
          <p:cNvSpPr>
            <a:spLocks noGrp="1"/>
          </p:cNvSpPr>
          <p:nvPr>
            <p:ph type="sldNum" sz="quarter" idx="5"/>
          </p:nvPr>
        </p:nvSpPr>
        <p:spPr/>
        <p:txBody>
          <a:bodyPr/>
          <a:lstStyle/>
          <a:p>
            <a:fld id="{0B7BEA24-F7B4-4466-A0E8-81E26147D3ED}" type="slidenum">
              <a:rPr lang="en-US" smtClean="0"/>
              <a:t>68</a:t>
            </a:fld>
            <a:endParaRPr lang="en-US"/>
          </a:p>
        </p:txBody>
      </p:sp>
    </p:spTree>
    <p:extLst>
      <p:ext uri="{BB962C8B-B14F-4D97-AF65-F5344CB8AC3E}">
        <p14:creationId xmlns:p14="http://schemas.microsoft.com/office/powerpoint/2010/main" val="19828513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50299-C482-F3A0-1C71-B1DB2124A6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49BD19-A12B-DCB2-0FAC-FC083A0F95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2B9E35-C39D-C718-27F5-DAFB0B8DEA2E}"/>
              </a:ext>
            </a:extLst>
          </p:cNvPr>
          <p:cNvSpPr>
            <a:spLocks noGrp="1"/>
          </p:cNvSpPr>
          <p:nvPr>
            <p:ph type="body" idx="1"/>
          </p:nvPr>
        </p:nvSpPr>
        <p:spPr/>
        <p:txBody>
          <a:bodyPr/>
          <a:lstStyle/>
          <a:p>
            <a:r>
              <a:rPr lang="en-US" dirty="0"/>
              <a:t>$200 with certificate</a:t>
            </a:r>
          </a:p>
        </p:txBody>
      </p:sp>
      <p:sp>
        <p:nvSpPr>
          <p:cNvPr id="4" name="Slide Number Placeholder 3">
            <a:extLst>
              <a:ext uri="{FF2B5EF4-FFF2-40B4-BE49-F238E27FC236}">
                <a16:creationId xmlns:a16="http://schemas.microsoft.com/office/drawing/2014/main" id="{08DC2F89-F686-3062-D913-8E62B48C70CD}"/>
              </a:ext>
            </a:extLst>
          </p:cNvPr>
          <p:cNvSpPr>
            <a:spLocks noGrp="1"/>
          </p:cNvSpPr>
          <p:nvPr>
            <p:ph type="sldNum" sz="quarter" idx="5"/>
          </p:nvPr>
        </p:nvSpPr>
        <p:spPr/>
        <p:txBody>
          <a:bodyPr/>
          <a:lstStyle/>
          <a:p>
            <a:fld id="{0B7BEA24-F7B4-4466-A0E8-81E26147D3ED}" type="slidenum">
              <a:rPr lang="en-US" smtClean="0"/>
              <a:t>70</a:t>
            </a:fld>
            <a:endParaRPr lang="en-US"/>
          </a:p>
        </p:txBody>
      </p:sp>
    </p:spTree>
    <p:extLst>
      <p:ext uri="{BB962C8B-B14F-4D97-AF65-F5344CB8AC3E}">
        <p14:creationId xmlns:p14="http://schemas.microsoft.com/office/powerpoint/2010/main" val="31411707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76DA5-93C1-6162-F9BA-0A0C04C6A4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EA9074-91D8-7652-091C-8842BE249D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777ED3-0655-8916-C631-7CF1D161BB0C}"/>
              </a:ext>
            </a:extLst>
          </p:cNvPr>
          <p:cNvSpPr>
            <a:spLocks noGrp="1"/>
          </p:cNvSpPr>
          <p:nvPr>
            <p:ph type="body" idx="1"/>
          </p:nvPr>
        </p:nvSpPr>
        <p:spPr/>
        <p:txBody>
          <a:bodyPr/>
          <a:lstStyle/>
          <a:p>
            <a:r>
              <a:rPr lang="en-US" dirty="0"/>
              <a:t>$200 with certificate</a:t>
            </a:r>
          </a:p>
        </p:txBody>
      </p:sp>
      <p:sp>
        <p:nvSpPr>
          <p:cNvPr id="4" name="Slide Number Placeholder 3">
            <a:extLst>
              <a:ext uri="{FF2B5EF4-FFF2-40B4-BE49-F238E27FC236}">
                <a16:creationId xmlns:a16="http://schemas.microsoft.com/office/drawing/2014/main" id="{A842BD21-E3C2-4D0A-5E46-1D4C30FBDCB8}"/>
              </a:ext>
            </a:extLst>
          </p:cNvPr>
          <p:cNvSpPr>
            <a:spLocks noGrp="1"/>
          </p:cNvSpPr>
          <p:nvPr>
            <p:ph type="sldNum" sz="quarter" idx="5"/>
          </p:nvPr>
        </p:nvSpPr>
        <p:spPr/>
        <p:txBody>
          <a:bodyPr/>
          <a:lstStyle/>
          <a:p>
            <a:fld id="{0B7BEA24-F7B4-4466-A0E8-81E26147D3ED}" type="slidenum">
              <a:rPr lang="en-US" smtClean="0"/>
              <a:t>71</a:t>
            </a:fld>
            <a:endParaRPr lang="en-US"/>
          </a:p>
        </p:txBody>
      </p:sp>
    </p:spTree>
    <p:extLst>
      <p:ext uri="{BB962C8B-B14F-4D97-AF65-F5344CB8AC3E}">
        <p14:creationId xmlns:p14="http://schemas.microsoft.com/office/powerpoint/2010/main" val="29298392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8CB7C-8CFD-6E2E-27A5-07E741D614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8C30C0-C9E2-78C9-E7A8-BBE6A19285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F187F7-FBA3-819D-947B-49B52F5B0988}"/>
              </a:ext>
            </a:extLst>
          </p:cNvPr>
          <p:cNvSpPr>
            <a:spLocks noGrp="1"/>
          </p:cNvSpPr>
          <p:nvPr>
            <p:ph type="body" idx="1"/>
          </p:nvPr>
        </p:nvSpPr>
        <p:spPr/>
        <p:txBody>
          <a:bodyPr/>
          <a:lstStyle/>
          <a:p>
            <a:r>
              <a:rPr lang="en-US" dirty="0"/>
              <a:t>$200 with certificate</a:t>
            </a:r>
          </a:p>
        </p:txBody>
      </p:sp>
      <p:sp>
        <p:nvSpPr>
          <p:cNvPr id="4" name="Slide Number Placeholder 3">
            <a:extLst>
              <a:ext uri="{FF2B5EF4-FFF2-40B4-BE49-F238E27FC236}">
                <a16:creationId xmlns:a16="http://schemas.microsoft.com/office/drawing/2014/main" id="{A56EC903-D1D5-5EA7-FB61-739D0462810D}"/>
              </a:ext>
            </a:extLst>
          </p:cNvPr>
          <p:cNvSpPr>
            <a:spLocks noGrp="1"/>
          </p:cNvSpPr>
          <p:nvPr>
            <p:ph type="sldNum" sz="quarter" idx="5"/>
          </p:nvPr>
        </p:nvSpPr>
        <p:spPr/>
        <p:txBody>
          <a:bodyPr/>
          <a:lstStyle/>
          <a:p>
            <a:fld id="{0B7BEA24-F7B4-4466-A0E8-81E26147D3ED}" type="slidenum">
              <a:rPr lang="en-US" smtClean="0"/>
              <a:t>72</a:t>
            </a:fld>
            <a:endParaRPr lang="en-US"/>
          </a:p>
        </p:txBody>
      </p:sp>
    </p:spTree>
    <p:extLst>
      <p:ext uri="{BB962C8B-B14F-4D97-AF65-F5344CB8AC3E}">
        <p14:creationId xmlns:p14="http://schemas.microsoft.com/office/powerpoint/2010/main" val="37900181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DC9B-C138-027B-B99B-BDD9A95679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A6BD69-483D-AB38-13DA-678CC6BE5F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E19DDE-D397-D698-B973-6E9B22D73043}"/>
              </a:ext>
            </a:extLst>
          </p:cNvPr>
          <p:cNvSpPr>
            <a:spLocks noGrp="1"/>
          </p:cNvSpPr>
          <p:nvPr>
            <p:ph type="body" idx="1"/>
          </p:nvPr>
        </p:nvSpPr>
        <p:spPr/>
        <p:txBody>
          <a:bodyPr/>
          <a:lstStyle/>
          <a:p>
            <a:r>
              <a:rPr lang="en-US" dirty="0"/>
              <a:t>$200 with certificate</a:t>
            </a:r>
          </a:p>
        </p:txBody>
      </p:sp>
      <p:sp>
        <p:nvSpPr>
          <p:cNvPr id="4" name="Slide Number Placeholder 3">
            <a:extLst>
              <a:ext uri="{FF2B5EF4-FFF2-40B4-BE49-F238E27FC236}">
                <a16:creationId xmlns:a16="http://schemas.microsoft.com/office/drawing/2014/main" id="{8129EC85-2289-BDCF-1784-33A6C0C49B14}"/>
              </a:ext>
            </a:extLst>
          </p:cNvPr>
          <p:cNvSpPr>
            <a:spLocks noGrp="1"/>
          </p:cNvSpPr>
          <p:nvPr>
            <p:ph type="sldNum" sz="quarter" idx="5"/>
          </p:nvPr>
        </p:nvSpPr>
        <p:spPr/>
        <p:txBody>
          <a:bodyPr/>
          <a:lstStyle/>
          <a:p>
            <a:fld id="{0B7BEA24-F7B4-4466-A0E8-81E26147D3ED}" type="slidenum">
              <a:rPr lang="en-US" smtClean="0"/>
              <a:t>73</a:t>
            </a:fld>
            <a:endParaRPr lang="en-US"/>
          </a:p>
        </p:txBody>
      </p:sp>
    </p:spTree>
    <p:extLst>
      <p:ext uri="{BB962C8B-B14F-4D97-AF65-F5344CB8AC3E}">
        <p14:creationId xmlns:p14="http://schemas.microsoft.com/office/powerpoint/2010/main" val="21151118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57019-9275-FCBB-BCDB-3EA31A4C1C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C20E8-357C-1A5E-1FC3-50282BEB76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3C5215-DCEC-89D8-563E-4CA57F934248}"/>
              </a:ext>
            </a:extLst>
          </p:cNvPr>
          <p:cNvSpPr>
            <a:spLocks noGrp="1"/>
          </p:cNvSpPr>
          <p:nvPr>
            <p:ph type="body" idx="1"/>
          </p:nvPr>
        </p:nvSpPr>
        <p:spPr/>
        <p:txBody>
          <a:bodyPr/>
          <a:lstStyle/>
          <a:p>
            <a:r>
              <a:rPr lang="en-US" dirty="0"/>
              <a:t>$200 with certificate</a:t>
            </a:r>
          </a:p>
        </p:txBody>
      </p:sp>
      <p:sp>
        <p:nvSpPr>
          <p:cNvPr id="4" name="Slide Number Placeholder 3">
            <a:extLst>
              <a:ext uri="{FF2B5EF4-FFF2-40B4-BE49-F238E27FC236}">
                <a16:creationId xmlns:a16="http://schemas.microsoft.com/office/drawing/2014/main" id="{3C6B5528-7B48-50BA-12C4-B9165DDA957D}"/>
              </a:ext>
            </a:extLst>
          </p:cNvPr>
          <p:cNvSpPr>
            <a:spLocks noGrp="1"/>
          </p:cNvSpPr>
          <p:nvPr>
            <p:ph type="sldNum" sz="quarter" idx="5"/>
          </p:nvPr>
        </p:nvSpPr>
        <p:spPr/>
        <p:txBody>
          <a:bodyPr/>
          <a:lstStyle/>
          <a:p>
            <a:fld id="{0B7BEA24-F7B4-4466-A0E8-81E26147D3ED}" type="slidenum">
              <a:rPr lang="en-US" smtClean="0"/>
              <a:t>74</a:t>
            </a:fld>
            <a:endParaRPr lang="en-US"/>
          </a:p>
        </p:txBody>
      </p:sp>
    </p:spTree>
    <p:extLst>
      <p:ext uri="{BB962C8B-B14F-4D97-AF65-F5344CB8AC3E}">
        <p14:creationId xmlns:p14="http://schemas.microsoft.com/office/powerpoint/2010/main" val="32308841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B7BEA24-F7B4-4466-A0E8-81E26147D3ED}" type="slidenum">
              <a:rPr lang="en-US" smtClean="0"/>
              <a:t>76</a:t>
            </a:fld>
            <a:endParaRPr lang="en-US"/>
          </a:p>
        </p:txBody>
      </p:sp>
    </p:spTree>
    <p:extLst>
      <p:ext uri="{BB962C8B-B14F-4D97-AF65-F5344CB8AC3E}">
        <p14:creationId xmlns:p14="http://schemas.microsoft.com/office/powerpoint/2010/main" val="4643812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B7BEA24-F7B4-4466-A0E8-81E26147D3ED}" type="slidenum">
              <a:rPr lang="en-US" smtClean="0"/>
              <a:t>77</a:t>
            </a:fld>
            <a:endParaRPr lang="en-US"/>
          </a:p>
        </p:txBody>
      </p:sp>
    </p:spTree>
    <p:extLst>
      <p:ext uri="{BB962C8B-B14F-4D97-AF65-F5344CB8AC3E}">
        <p14:creationId xmlns:p14="http://schemas.microsoft.com/office/powerpoint/2010/main" val="3697693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7BEA24-F7B4-4466-A0E8-81E26147D3ED}" type="slidenum">
              <a:rPr lang="en-US" smtClean="0"/>
              <a:t>3</a:t>
            </a:fld>
            <a:endParaRPr lang="en-US"/>
          </a:p>
        </p:txBody>
      </p:sp>
    </p:spTree>
    <p:extLst>
      <p:ext uri="{BB962C8B-B14F-4D97-AF65-F5344CB8AC3E}">
        <p14:creationId xmlns:p14="http://schemas.microsoft.com/office/powerpoint/2010/main" val="21403432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B7BEA24-F7B4-4466-A0E8-81E26147D3ED}" type="slidenum">
              <a:rPr lang="en-US" smtClean="0"/>
              <a:t>78</a:t>
            </a:fld>
            <a:endParaRPr lang="en-US"/>
          </a:p>
        </p:txBody>
      </p:sp>
    </p:spTree>
    <p:extLst>
      <p:ext uri="{BB962C8B-B14F-4D97-AF65-F5344CB8AC3E}">
        <p14:creationId xmlns:p14="http://schemas.microsoft.com/office/powerpoint/2010/main" val="21592034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B7BEA24-F7B4-4466-A0E8-81E26147D3ED}" type="slidenum">
              <a:rPr lang="en-US" smtClean="0"/>
              <a:t>79</a:t>
            </a:fld>
            <a:endParaRPr lang="en-US"/>
          </a:p>
        </p:txBody>
      </p:sp>
    </p:spTree>
    <p:extLst>
      <p:ext uri="{BB962C8B-B14F-4D97-AF65-F5344CB8AC3E}">
        <p14:creationId xmlns:p14="http://schemas.microsoft.com/office/powerpoint/2010/main" val="22847341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5296F-1690-1797-1881-E1372C3B83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5932F4-0B79-6746-8155-79E5839CD9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B65297-E5E2-F967-3FFE-C00B2C7D9E5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CBFA880-8CDE-50F8-F6D2-9FE50562C73B}"/>
              </a:ext>
            </a:extLst>
          </p:cNvPr>
          <p:cNvSpPr>
            <a:spLocks noGrp="1"/>
          </p:cNvSpPr>
          <p:nvPr>
            <p:ph type="sldNum" sz="quarter" idx="10"/>
          </p:nvPr>
        </p:nvSpPr>
        <p:spPr/>
        <p:txBody>
          <a:bodyPr/>
          <a:lstStyle/>
          <a:p>
            <a:fld id="{0B7BEA24-F7B4-4466-A0E8-81E26147D3ED}" type="slidenum">
              <a:rPr lang="en-US" smtClean="0"/>
              <a:t>80</a:t>
            </a:fld>
            <a:endParaRPr lang="en-US"/>
          </a:p>
        </p:txBody>
      </p:sp>
    </p:spTree>
    <p:extLst>
      <p:ext uri="{BB962C8B-B14F-4D97-AF65-F5344CB8AC3E}">
        <p14:creationId xmlns:p14="http://schemas.microsoft.com/office/powerpoint/2010/main" val="31694519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F84117-315C-E903-F31C-F8BD699378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97E5EC-A33E-75E2-FD94-298707CBC0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CD07C3-D06B-9CC1-BB04-C98F6807093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50384E5-5D37-8098-CADE-3E3057950348}"/>
              </a:ext>
            </a:extLst>
          </p:cNvPr>
          <p:cNvSpPr>
            <a:spLocks noGrp="1"/>
          </p:cNvSpPr>
          <p:nvPr>
            <p:ph type="sldNum" sz="quarter" idx="10"/>
          </p:nvPr>
        </p:nvSpPr>
        <p:spPr/>
        <p:txBody>
          <a:bodyPr/>
          <a:lstStyle/>
          <a:p>
            <a:fld id="{0B7BEA24-F7B4-4466-A0E8-81E26147D3ED}" type="slidenum">
              <a:rPr lang="en-US" smtClean="0"/>
              <a:t>81</a:t>
            </a:fld>
            <a:endParaRPr lang="en-US"/>
          </a:p>
        </p:txBody>
      </p:sp>
    </p:spTree>
    <p:extLst>
      <p:ext uri="{BB962C8B-B14F-4D97-AF65-F5344CB8AC3E}">
        <p14:creationId xmlns:p14="http://schemas.microsoft.com/office/powerpoint/2010/main" val="21036835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BD8FA-D14E-002E-61C0-B354732BF0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9D0FA7-79EE-568C-7669-DC30CA332A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99B928-5EC1-B6BF-4269-1660C043085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C2C63E8-A791-5F23-4E60-5C20E0689899}"/>
              </a:ext>
            </a:extLst>
          </p:cNvPr>
          <p:cNvSpPr>
            <a:spLocks noGrp="1"/>
          </p:cNvSpPr>
          <p:nvPr>
            <p:ph type="sldNum" sz="quarter" idx="10"/>
          </p:nvPr>
        </p:nvSpPr>
        <p:spPr/>
        <p:txBody>
          <a:bodyPr/>
          <a:lstStyle/>
          <a:p>
            <a:fld id="{0B7BEA24-F7B4-4466-A0E8-81E26147D3ED}" type="slidenum">
              <a:rPr lang="en-US" smtClean="0"/>
              <a:t>82</a:t>
            </a:fld>
            <a:endParaRPr lang="en-US"/>
          </a:p>
        </p:txBody>
      </p:sp>
    </p:spTree>
    <p:extLst>
      <p:ext uri="{BB962C8B-B14F-4D97-AF65-F5344CB8AC3E}">
        <p14:creationId xmlns:p14="http://schemas.microsoft.com/office/powerpoint/2010/main" val="27034876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9211F-D9CF-C87F-2B14-6B1FB805E8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FA1224-4BC9-653A-E977-28A1C0E722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FC3423-9F4B-B75E-3718-E59AAC92661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B4EFB32-2A18-9E8C-1768-80E464D9FE7D}"/>
              </a:ext>
            </a:extLst>
          </p:cNvPr>
          <p:cNvSpPr>
            <a:spLocks noGrp="1"/>
          </p:cNvSpPr>
          <p:nvPr>
            <p:ph type="sldNum" sz="quarter" idx="10"/>
          </p:nvPr>
        </p:nvSpPr>
        <p:spPr/>
        <p:txBody>
          <a:bodyPr/>
          <a:lstStyle/>
          <a:p>
            <a:fld id="{0B7BEA24-F7B4-4466-A0E8-81E26147D3ED}" type="slidenum">
              <a:rPr lang="en-US" smtClean="0"/>
              <a:t>83</a:t>
            </a:fld>
            <a:endParaRPr lang="en-US"/>
          </a:p>
        </p:txBody>
      </p:sp>
    </p:spTree>
    <p:extLst>
      <p:ext uri="{BB962C8B-B14F-4D97-AF65-F5344CB8AC3E}">
        <p14:creationId xmlns:p14="http://schemas.microsoft.com/office/powerpoint/2010/main" val="14418246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awards are determined by a secondary set of on site judges.</a:t>
            </a:r>
          </a:p>
        </p:txBody>
      </p:sp>
      <p:sp>
        <p:nvSpPr>
          <p:cNvPr id="4" name="Slide Number Placeholder 3"/>
          <p:cNvSpPr>
            <a:spLocks noGrp="1"/>
          </p:cNvSpPr>
          <p:nvPr>
            <p:ph type="sldNum" sz="quarter" idx="5"/>
          </p:nvPr>
        </p:nvSpPr>
        <p:spPr/>
        <p:txBody>
          <a:bodyPr/>
          <a:lstStyle/>
          <a:p>
            <a:fld id="{0B7BEA24-F7B4-4466-A0E8-81E26147D3ED}" type="slidenum">
              <a:rPr lang="en-US" smtClean="0"/>
              <a:t>84</a:t>
            </a:fld>
            <a:endParaRPr lang="en-US"/>
          </a:p>
        </p:txBody>
      </p:sp>
    </p:spTree>
    <p:extLst>
      <p:ext uri="{BB962C8B-B14F-4D97-AF65-F5344CB8AC3E}">
        <p14:creationId xmlns:p14="http://schemas.microsoft.com/office/powerpoint/2010/main" val="18404591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certificate</a:t>
            </a:r>
          </a:p>
        </p:txBody>
      </p:sp>
      <p:sp>
        <p:nvSpPr>
          <p:cNvPr id="4" name="Slide Number Placeholder 3"/>
          <p:cNvSpPr>
            <a:spLocks noGrp="1"/>
          </p:cNvSpPr>
          <p:nvPr>
            <p:ph type="sldNum" sz="quarter" idx="5"/>
          </p:nvPr>
        </p:nvSpPr>
        <p:spPr/>
        <p:txBody>
          <a:bodyPr/>
          <a:lstStyle/>
          <a:p>
            <a:fld id="{0B7BEA24-F7B4-4466-A0E8-81E26147D3ED}" type="slidenum">
              <a:rPr lang="en-US" smtClean="0"/>
              <a:t>86</a:t>
            </a:fld>
            <a:endParaRPr lang="en-US"/>
          </a:p>
        </p:txBody>
      </p:sp>
    </p:spTree>
    <p:extLst>
      <p:ext uri="{BB962C8B-B14F-4D97-AF65-F5344CB8AC3E}">
        <p14:creationId xmlns:p14="http://schemas.microsoft.com/office/powerpoint/2010/main" val="39878255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0F619-4ABB-80D7-F2A7-34685A1C5F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5913E0-DD7E-C89D-36BB-42DFC3EB16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5A435D-2335-2392-79CC-EC32A3661B1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certificate</a:t>
            </a:r>
          </a:p>
        </p:txBody>
      </p:sp>
      <p:sp>
        <p:nvSpPr>
          <p:cNvPr id="4" name="Slide Number Placeholder 3">
            <a:extLst>
              <a:ext uri="{FF2B5EF4-FFF2-40B4-BE49-F238E27FC236}">
                <a16:creationId xmlns:a16="http://schemas.microsoft.com/office/drawing/2014/main" id="{D04B4BFD-3A31-E3EE-B251-9A6F1144DFAC}"/>
              </a:ext>
            </a:extLst>
          </p:cNvPr>
          <p:cNvSpPr>
            <a:spLocks noGrp="1"/>
          </p:cNvSpPr>
          <p:nvPr>
            <p:ph type="sldNum" sz="quarter" idx="5"/>
          </p:nvPr>
        </p:nvSpPr>
        <p:spPr/>
        <p:txBody>
          <a:bodyPr/>
          <a:lstStyle/>
          <a:p>
            <a:fld id="{0B7BEA24-F7B4-4466-A0E8-81E26147D3ED}" type="slidenum">
              <a:rPr lang="en-US" smtClean="0"/>
              <a:t>87</a:t>
            </a:fld>
            <a:endParaRPr lang="en-US"/>
          </a:p>
        </p:txBody>
      </p:sp>
    </p:spTree>
    <p:extLst>
      <p:ext uri="{BB962C8B-B14F-4D97-AF65-F5344CB8AC3E}">
        <p14:creationId xmlns:p14="http://schemas.microsoft.com/office/powerpoint/2010/main" val="18241488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F21BF-C52E-1211-7091-B7A35FFEAC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8797C8-0C22-133B-8192-F7AA0943E6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19740B-45CA-5711-5E0A-0F8331251A5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certificate</a:t>
            </a:r>
          </a:p>
        </p:txBody>
      </p:sp>
      <p:sp>
        <p:nvSpPr>
          <p:cNvPr id="4" name="Slide Number Placeholder 3">
            <a:extLst>
              <a:ext uri="{FF2B5EF4-FFF2-40B4-BE49-F238E27FC236}">
                <a16:creationId xmlns:a16="http://schemas.microsoft.com/office/drawing/2014/main" id="{CFEB6EB7-3501-E836-8D11-00930A2C700E}"/>
              </a:ext>
            </a:extLst>
          </p:cNvPr>
          <p:cNvSpPr>
            <a:spLocks noGrp="1"/>
          </p:cNvSpPr>
          <p:nvPr>
            <p:ph type="sldNum" sz="quarter" idx="5"/>
          </p:nvPr>
        </p:nvSpPr>
        <p:spPr/>
        <p:txBody>
          <a:bodyPr/>
          <a:lstStyle/>
          <a:p>
            <a:fld id="{0B7BEA24-F7B4-4466-A0E8-81E26147D3ED}" type="slidenum">
              <a:rPr lang="en-US" smtClean="0"/>
              <a:t>88</a:t>
            </a:fld>
            <a:endParaRPr lang="en-US"/>
          </a:p>
        </p:txBody>
      </p:sp>
    </p:spTree>
    <p:extLst>
      <p:ext uri="{BB962C8B-B14F-4D97-AF65-F5344CB8AC3E}">
        <p14:creationId xmlns:p14="http://schemas.microsoft.com/office/powerpoint/2010/main" val="1138947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Names listed in the program</a:t>
            </a:r>
          </a:p>
        </p:txBody>
      </p:sp>
      <p:sp>
        <p:nvSpPr>
          <p:cNvPr id="4" name="Slide Number Placeholder 3"/>
          <p:cNvSpPr>
            <a:spLocks noGrp="1"/>
          </p:cNvSpPr>
          <p:nvPr>
            <p:ph type="sldNum" sz="quarter" idx="10"/>
          </p:nvPr>
        </p:nvSpPr>
        <p:spPr/>
        <p:txBody>
          <a:bodyPr/>
          <a:lstStyle/>
          <a:p>
            <a:fld id="{0B7BEA24-F7B4-4466-A0E8-81E26147D3ED}" type="slidenum">
              <a:rPr lang="en-US" smtClean="0"/>
              <a:t>12</a:t>
            </a:fld>
            <a:endParaRPr lang="en-US"/>
          </a:p>
        </p:txBody>
      </p:sp>
    </p:spTree>
    <p:extLst>
      <p:ext uri="{BB962C8B-B14F-4D97-AF65-F5344CB8AC3E}">
        <p14:creationId xmlns:p14="http://schemas.microsoft.com/office/powerpoint/2010/main" val="5001905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ED8BD-67DB-62E8-BF3A-9243EBA2D4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0200A6-FFAB-80B9-FE9C-8EDFDAB8B8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AECC50-D67C-3B6F-B9B8-E425F0A0C3F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certificate</a:t>
            </a:r>
          </a:p>
        </p:txBody>
      </p:sp>
      <p:sp>
        <p:nvSpPr>
          <p:cNvPr id="4" name="Slide Number Placeholder 3">
            <a:extLst>
              <a:ext uri="{FF2B5EF4-FFF2-40B4-BE49-F238E27FC236}">
                <a16:creationId xmlns:a16="http://schemas.microsoft.com/office/drawing/2014/main" id="{F9BDBAD0-39BF-D6D1-7360-B2BFAEE0C365}"/>
              </a:ext>
            </a:extLst>
          </p:cNvPr>
          <p:cNvSpPr>
            <a:spLocks noGrp="1"/>
          </p:cNvSpPr>
          <p:nvPr>
            <p:ph type="sldNum" sz="quarter" idx="5"/>
          </p:nvPr>
        </p:nvSpPr>
        <p:spPr/>
        <p:txBody>
          <a:bodyPr/>
          <a:lstStyle/>
          <a:p>
            <a:fld id="{0B7BEA24-F7B4-4466-A0E8-81E26147D3ED}" type="slidenum">
              <a:rPr lang="en-US" smtClean="0"/>
              <a:t>89</a:t>
            </a:fld>
            <a:endParaRPr lang="en-US"/>
          </a:p>
        </p:txBody>
      </p:sp>
    </p:spTree>
    <p:extLst>
      <p:ext uri="{BB962C8B-B14F-4D97-AF65-F5344CB8AC3E}">
        <p14:creationId xmlns:p14="http://schemas.microsoft.com/office/powerpoint/2010/main" val="29006919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77A7B-A8A7-101E-FD98-2E9388D557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0089BC-49CC-D978-3DAE-18446D75AF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AA7780-D523-F807-52E9-7AE923E28CD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certificate</a:t>
            </a:r>
          </a:p>
        </p:txBody>
      </p:sp>
      <p:sp>
        <p:nvSpPr>
          <p:cNvPr id="4" name="Slide Number Placeholder 3">
            <a:extLst>
              <a:ext uri="{FF2B5EF4-FFF2-40B4-BE49-F238E27FC236}">
                <a16:creationId xmlns:a16="http://schemas.microsoft.com/office/drawing/2014/main" id="{787B1DB7-99F8-06EF-4EB6-0870C74EADA8}"/>
              </a:ext>
            </a:extLst>
          </p:cNvPr>
          <p:cNvSpPr>
            <a:spLocks noGrp="1"/>
          </p:cNvSpPr>
          <p:nvPr>
            <p:ph type="sldNum" sz="quarter" idx="5"/>
          </p:nvPr>
        </p:nvSpPr>
        <p:spPr/>
        <p:txBody>
          <a:bodyPr/>
          <a:lstStyle/>
          <a:p>
            <a:fld id="{0B7BEA24-F7B4-4466-A0E8-81E26147D3ED}" type="slidenum">
              <a:rPr lang="en-US" smtClean="0"/>
              <a:t>90</a:t>
            </a:fld>
            <a:endParaRPr lang="en-US"/>
          </a:p>
        </p:txBody>
      </p:sp>
    </p:spTree>
    <p:extLst>
      <p:ext uri="{BB962C8B-B14F-4D97-AF65-F5344CB8AC3E}">
        <p14:creationId xmlns:p14="http://schemas.microsoft.com/office/powerpoint/2010/main" val="20260454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8909B-7724-5566-329D-B29F3ECCF0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A0AFC3-AA10-7CCB-7ECD-9F8545492C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466425-C2ED-4483-D1FA-FDEF4439642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certificate</a:t>
            </a:r>
          </a:p>
        </p:txBody>
      </p:sp>
      <p:sp>
        <p:nvSpPr>
          <p:cNvPr id="4" name="Slide Number Placeholder 3">
            <a:extLst>
              <a:ext uri="{FF2B5EF4-FFF2-40B4-BE49-F238E27FC236}">
                <a16:creationId xmlns:a16="http://schemas.microsoft.com/office/drawing/2014/main" id="{BA205FAB-E6C0-6288-C8AC-3B517EABF674}"/>
              </a:ext>
            </a:extLst>
          </p:cNvPr>
          <p:cNvSpPr>
            <a:spLocks noGrp="1"/>
          </p:cNvSpPr>
          <p:nvPr>
            <p:ph type="sldNum" sz="quarter" idx="5"/>
          </p:nvPr>
        </p:nvSpPr>
        <p:spPr/>
        <p:txBody>
          <a:bodyPr/>
          <a:lstStyle/>
          <a:p>
            <a:fld id="{0B7BEA24-F7B4-4466-A0E8-81E26147D3ED}" type="slidenum">
              <a:rPr lang="en-US" smtClean="0"/>
              <a:t>92</a:t>
            </a:fld>
            <a:endParaRPr lang="en-US"/>
          </a:p>
        </p:txBody>
      </p:sp>
    </p:spTree>
    <p:extLst>
      <p:ext uri="{BB962C8B-B14F-4D97-AF65-F5344CB8AC3E}">
        <p14:creationId xmlns:p14="http://schemas.microsoft.com/office/powerpoint/2010/main" val="10454080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25A4C-F51E-8C58-62D3-CE64265D36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3E6691-8081-4F78-3969-FBB5CE3B90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010B9C-9239-42A1-9EBA-E408E022F66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certificate</a:t>
            </a:r>
          </a:p>
        </p:txBody>
      </p:sp>
      <p:sp>
        <p:nvSpPr>
          <p:cNvPr id="4" name="Slide Number Placeholder 3">
            <a:extLst>
              <a:ext uri="{FF2B5EF4-FFF2-40B4-BE49-F238E27FC236}">
                <a16:creationId xmlns:a16="http://schemas.microsoft.com/office/drawing/2014/main" id="{F3085EB5-3FE4-42EE-D2D0-9D6A14321034}"/>
              </a:ext>
            </a:extLst>
          </p:cNvPr>
          <p:cNvSpPr>
            <a:spLocks noGrp="1"/>
          </p:cNvSpPr>
          <p:nvPr>
            <p:ph type="sldNum" sz="quarter" idx="5"/>
          </p:nvPr>
        </p:nvSpPr>
        <p:spPr/>
        <p:txBody>
          <a:bodyPr/>
          <a:lstStyle/>
          <a:p>
            <a:fld id="{0B7BEA24-F7B4-4466-A0E8-81E26147D3ED}" type="slidenum">
              <a:rPr lang="en-US" smtClean="0"/>
              <a:t>93</a:t>
            </a:fld>
            <a:endParaRPr lang="en-US"/>
          </a:p>
        </p:txBody>
      </p:sp>
    </p:spTree>
    <p:extLst>
      <p:ext uri="{BB962C8B-B14F-4D97-AF65-F5344CB8AC3E}">
        <p14:creationId xmlns:p14="http://schemas.microsoft.com/office/powerpoint/2010/main" val="5885675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AEE93-BD1D-DB6F-4D13-25890BFC1F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C4DD2E-2A78-79BB-ED76-77B1E97AA6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0365ED-70F4-E34B-DF4F-914D3A12CE7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certificate</a:t>
            </a:r>
          </a:p>
        </p:txBody>
      </p:sp>
      <p:sp>
        <p:nvSpPr>
          <p:cNvPr id="4" name="Slide Number Placeholder 3">
            <a:extLst>
              <a:ext uri="{FF2B5EF4-FFF2-40B4-BE49-F238E27FC236}">
                <a16:creationId xmlns:a16="http://schemas.microsoft.com/office/drawing/2014/main" id="{BBEA6229-F0B3-E18E-E348-F17F5E5A9201}"/>
              </a:ext>
            </a:extLst>
          </p:cNvPr>
          <p:cNvSpPr>
            <a:spLocks noGrp="1"/>
          </p:cNvSpPr>
          <p:nvPr>
            <p:ph type="sldNum" sz="quarter" idx="5"/>
          </p:nvPr>
        </p:nvSpPr>
        <p:spPr/>
        <p:txBody>
          <a:bodyPr/>
          <a:lstStyle/>
          <a:p>
            <a:fld id="{0B7BEA24-F7B4-4466-A0E8-81E26147D3ED}" type="slidenum">
              <a:rPr lang="en-US" smtClean="0"/>
              <a:t>94</a:t>
            </a:fld>
            <a:endParaRPr lang="en-US"/>
          </a:p>
        </p:txBody>
      </p:sp>
    </p:spTree>
    <p:extLst>
      <p:ext uri="{BB962C8B-B14F-4D97-AF65-F5344CB8AC3E}">
        <p14:creationId xmlns:p14="http://schemas.microsoft.com/office/powerpoint/2010/main" val="12626902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C2AE0-F6F3-2178-918F-12E6C1B699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2A1466-FDEA-F3E0-33E5-8F5D7CC3C4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F1F193-4CCC-D829-DF6A-885079E10F5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certificate</a:t>
            </a:r>
          </a:p>
        </p:txBody>
      </p:sp>
      <p:sp>
        <p:nvSpPr>
          <p:cNvPr id="4" name="Slide Number Placeholder 3">
            <a:extLst>
              <a:ext uri="{FF2B5EF4-FFF2-40B4-BE49-F238E27FC236}">
                <a16:creationId xmlns:a16="http://schemas.microsoft.com/office/drawing/2014/main" id="{6E220B48-C10D-577D-3D82-7DCACDB2BCC0}"/>
              </a:ext>
            </a:extLst>
          </p:cNvPr>
          <p:cNvSpPr>
            <a:spLocks noGrp="1"/>
          </p:cNvSpPr>
          <p:nvPr>
            <p:ph type="sldNum" sz="quarter" idx="5"/>
          </p:nvPr>
        </p:nvSpPr>
        <p:spPr/>
        <p:txBody>
          <a:bodyPr/>
          <a:lstStyle/>
          <a:p>
            <a:fld id="{0B7BEA24-F7B4-4466-A0E8-81E26147D3ED}" type="slidenum">
              <a:rPr lang="en-US" smtClean="0"/>
              <a:t>95</a:t>
            </a:fld>
            <a:endParaRPr lang="en-US"/>
          </a:p>
        </p:txBody>
      </p:sp>
    </p:spTree>
    <p:extLst>
      <p:ext uri="{BB962C8B-B14F-4D97-AF65-F5344CB8AC3E}">
        <p14:creationId xmlns:p14="http://schemas.microsoft.com/office/powerpoint/2010/main" val="38210712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E4D4B-9D51-42EF-2FB7-561ED8616A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E17651-F14C-48A1-A49A-5184D4C8AD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6EC043-7E17-7D44-BED6-40097C221A1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certificate</a:t>
            </a:r>
          </a:p>
        </p:txBody>
      </p:sp>
      <p:sp>
        <p:nvSpPr>
          <p:cNvPr id="4" name="Slide Number Placeholder 3">
            <a:extLst>
              <a:ext uri="{FF2B5EF4-FFF2-40B4-BE49-F238E27FC236}">
                <a16:creationId xmlns:a16="http://schemas.microsoft.com/office/drawing/2014/main" id="{669DBAF8-DCC7-61BD-BE4F-9F5A98228AF3}"/>
              </a:ext>
            </a:extLst>
          </p:cNvPr>
          <p:cNvSpPr>
            <a:spLocks noGrp="1"/>
          </p:cNvSpPr>
          <p:nvPr>
            <p:ph type="sldNum" sz="quarter" idx="5"/>
          </p:nvPr>
        </p:nvSpPr>
        <p:spPr/>
        <p:txBody>
          <a:bodyPr/>
          <a:lstStyle/>
          <a:p>
            <a:fld id="{0B7BEA24-F7B4-4466-A0E8-81E26147D3ED}" type="slidenum">
              <a:rPr lang="en-US" smtClean="0"/>
              <a:t>97</a:t>
            </a:fld>
            <a:endParaRPr lang="en-US"/>
          </a:p>
        </p:txBody>
      </p:sp>
    </p:spTree>
    <p:extLst>
      <p:ext uri="{BB962C8B-B14F-4D97-AF65-F5344CB8AC3E}">
        <p14:creationId xmlns:p14="http://schemas.microsoft.com/office/powerpoint/2010/main" val="42047213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6B7DA-E882-6762-350D-2BC5EC1C0D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AF2B32-7EFB-8813-B417-D2DCC94979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57724D-5C70-25A3-20F1-084DE113B7C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certificate</a:t>
            </a:r>
          </a:p>
        </p:txBody>
      </p:sp>
      <p:sp>
        <p:nvSpPr>
          <p:cNvPr id="4" name="Slide Number Placeholder 3">
            <a:extLst>
              <a:ext uri="{FF2B5EF4-FFF2-40B4-BE49-F238E27FC236}">
                <a16:creationId xmlns:a16="http://schemas.microsoft.com/office/drawing/2014/main" id="{6C95A189-0E45-18DC-FFCF-FAEA81CDBE5E}"/>
              </a:ext>
            </a:extLst>
          </p:cNvPr>
          <p:cNvSpPr>
            <a:spLocks noGrp="1"/>
          </p:cNvSpPr>
          <p:nvPr>
            <p:ph type="sldNum" sz="quarter" idx="5"/>
          </p:nvPr>
        </p:nvSpPr>
        <p:spPr/>
        <p:txBody>
          <a:bodyPr/>
          <a:lstStyle/>
          <a:p>
            <a:fld id="{0B7BEA24-F7B4-4466-A0E8-81E26147D3ED}" type="slidenum">
              <a:rPr lang="en-US" smtClean="0"/>
              <a:t>98</a:t>
            </a:fld>
            <a:endParaRPr lang="en-US"/>
          </a:p>
        </p:txBody>
      </p:sp>
    </p:spTree>
    <p:extLst>
      <p:ext uri="{BB962C8B-B14F-4D97-AF65-F5344CB8AC3E}">
        <p14:creationId xmlns:p14="http://schemas.microsoft.com/office/powerpoint/2010/main" val="14465888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8506A-F00F-59BE-E420-3BD7EA2954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500207-2E85-B2B3-D39C-EECAEA82B0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4106A3-F958-B788-B915-41359042A0B5}"/>
              </a:ext>
            </a:extLst>
          </p:cNvPr>
          <p:cNvSpPr>
            <a:spLocks noGrp="1"/>
          </p:cNvSpPr>
          <p:nvPr>
            <p:ph type="body" idx="1"/>
          </p:nvPr>
        </p:nvSpPr>
        <p:spPr/>
        <p:txBody>
          <a:bodyPr/>
          <a:lstStyle/>
          <a:p>
            <a:r>
              <a:rPr lang="en-US" dirty="0"/>
              <a:t>$1,000</a:t>
            </a:r>
          </a:p>
        </p:txBody>
      </p:sp>
      <p:sp>
        <p:nvSpPr>
          <p:cNvPr id="4" name="Slide Number Placeholder 3">
            <a:extLst>
              <a:ext uri="{FF2B5EF4-FFF2-40B4-BE49-F238E27FC236}">
                <a16:creationId xmlns:a16="http://schemas.microsoft.com/office/drawing/2014/main" id="{6F97FAB9-0B2D-3523-AB8F-20B97813D797}"/>
              </a:ext>
            </a:extLst>
          </p:cNvPr>
          <p:cNvSpPr>
            <a:spLocks noGrp="1"/>
          </p:cNvSpPr>
          <p:nvPr>
            <p:ph type="sldNum" sz="quarter" idx="5"/>
          </p:nvPr>
        </p:nvSpPr>
        <p:spPr/>
        <p:txBody>
          <a:bodyPr/>
          <a:lstStyle/>
          <a:p>
            <a:fld id="{0B7BEA24-F7B4-4466-A0E8-81E26147D3ED}" type="slidenum">
              <a:rPr lang="en-US" smtClean="0"/>
              <a:t>99</a:t>
            </a:fld>
            <a:endParaRPr lang="en-US"/>
          </a:p>
        </p:txBody>
      </p:sp>
    </p:spTree>
    <p:extLst>
      <p:ext uri="{BB962C8B-B14F-4D97-AF65-F5344CB8AC3E}">
        <p14:creationId xmlns:p14="http://schemas.microsoft.com/office/powerpoint/2010/main" val="15272523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D64FF-7945-FC7D-D65E-6CC8D61800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951CF7-B045-B75F-B07A-8C88F093C8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6AB604-C0A7-BD33-9928-E0298F361BDB}"/>
              </a:ext>
            </a:extLst>
          </p:cNvPr>
          <p:cNvSpPr>
            <a:spLocks noGrp="1"/>
          </p:cNvSpPr>
          <p:nvPr>
            <p:ph type="body" idx="1"/>
          </p:nvPr>
        </p:nvSpPr>
        <p:spPr/>
        <p:txBody>
          <a:bodyPr/>
          <a:lstStyle/>
          <a:p>
            <a:r>
              <a:rPr lang="en-US" dirty="0"/>
              <a:t>$1,000</a:t>
            </a:r>
          </a:p>
        </p:txBody>
      </p:sp>
      <p:sp>
        <p:nvSpPr>
          <p:cNvPr id="4" name="Slide Number Placeholder 3">
            <a:extLst>
              <a:ext uri="{FF2B5EF4-FFF2-40B4-BE49-F238E27FC236}">
                <a16:creationId xmlns:a16="http://schemas.microsoft.com/office/drawing/2014/main" id="{23512779-34C3-320E-32BB-004E54DE9F13}"/>
              </a:ext>
            </a:extLst>
          </p:cNvPr>
          <p:cNvSpPr>
            <a:spLocks noGrp="1"/>
          </p:cNvSpPr>
          <p:nvPr>
            <p:ph type="sldNum" sz="quarter" idx="5"/>
          </p:nvPr>
        </p:nvSpPr>
        <p:spPr/>
        <p:txBody>
          <a:bodyPr/>
          <a:lstStyle/>
          <a:p>
            <a:fld id="{0B7BEA24-F7B4-4466-A0E8-81E26147D3ED}" type="slidenum">
              <a:rPr lang="en-US" smtClean="0"/>
              <a:t>100</a:t>
            </a:fld>
            <a:endParaRPr lang="en-US"/>
          </a:p>
        </p:txBody>
      </p:sp>
    </p:spTree>
    <p:extLst>
      <p:ext uri="{BB962C8B-B14F-4D97-AF65-F5344CB8AC3E}">
        <p14:creationId xmlns:p14="http://schemas.microsoft.com/office/powerpoint/2010/main" val="2820160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Zhao-Hua Ho</a:t>
            </a:r>
          </a:p>
        </p:txBody>
      </p:sp>
      <p:sp>
        <p:nvSpPr>
          <p:cNvPr id="4" name="Slide Number Placeholder 3"/>
          <p:cNvSpPr>
            <a:spLocks noGrp="1"/>
          </p:cNvSpPr>
          <p:nvPr>
            <p:ph type="sldNum" sz="quarter" idx="5"/>
          </p:nvPr>
        </p:nvSpPr>
        <p:spPr/>
        <p:txBody>
          <a:bodyPr/>
          <a:lstStyle/>
          <a:p>
            <a:fld id="{0B7BEA24-F7B4-4466-A0E8-81E26147D3ED}" type="slidenum">
              <a:rPr lang="en-US" smtClean="0"/>
              <a:t>29</a:t>
            </a:fld>
            <a:endParaRPr lang="en-US"/>
          </a:p>
        </p:txBody>
      </p:sp>
    </p:spTree>
    <p:extLst>
      <p:ext uri="{BB962C8B-B14F-4D97-AF65-F5344CB8AC3E}">
        <p14:creationId xmlns:p14="http://schemas.microsoft.com/office/powerpoint/2010/main" val="1050190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Sept 2021-August 2022</a:t>
            </a:r>
          </a:p>
        </p:txBody>
      </p:sp>
      <p:sp>
        <p:nvSpPr>
          <p:cNvPr id="4" name="Slide Number Placeholder 3"/>
          <p:cNvSpPr>
            <a:spLocks noGrp="1"/>
          </p:cNvSpPr>
          <p:nvPr>
            <p:ph type="sldNum" sz="quarter" idx="5"/>
          </p:nvPr>
        </p:nvSpPr>
        <p:spPr/>
        <p:txBody>
          <a:bodyPr/>
          <a:lstStyle/>
          <a:p>
            <a:fld id="{0B7BEA24-F7B4-4466-A0E8-81E26147D3ED}" type="slidenum">
              <a:rPr lang="en-US" smtClean="0"/>
              <a:t>30</a:t>
            </a:fld>
            <a:endParaRPr lang="en-US"/>
          </a:p>
        </p:txBody>
      </p:sp>
    </p:spTree>
    <p:extLst>
      <p:ext uri="{BB962C8B-B14F-4D97-AF65-F5344CB8AC3E}">
        <p14:creationId xmlns:p14="http://schemas.microsoft.com/office/powerpoint/2010/main" val="2599716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Sept 2021-August 2022</a:t>
            </a:r>
          </a:p>
        </p:txBody>
      </p:sp>
      <p:sp>
        <p:nvSpPr>
          <p:cNvPr id="4" name="Slide Number Placeholder 3"/>
          <p:cNvSpPr>
            <a:spLocks noGrp="1"/>
          </p:cNvSpPr>
          <p:nvPr>
            <p:ph type="sldNum" sz="quarter" idx="5"/>
          </p:nvPr>
        </p:nvSpPr>
        <p:spPr/>
        <p:txBody>
          <a:bodyPr/>
          <a:lstStyle/>
          <a:p>
            <a:fld id="{0B7BEA24-F7B4-4466-A0E8-81E26147D3ED}" type="slidenum">
              <a:rPr lang="en-US" smtClean="0"/>
              <a:t>31</a:t>
            </a:fld>
            <a:endParaRPr lang="en-US"/>
          </a:p>
        </p:txBody>
      </p:sp>
    </p:spTree>
    <p:extLst>
      <p:ext uri="{BB962C8B-B14F-4D97-AF65-F5344CB8AC3E}">
        <p14:creationId xmlns:p14="http://schemas.microsoft.com/office/powerpoint/2010/main" val="298374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5A923-4676-B80D-03DC-9A9FE3358D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3C3523-24D4-BCB5-93A9-06C4D4BF2C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4E2B40-545F-9E63-FA8F-38CC5DEC1F0C}"/>
              </a:ext>
            </a:extLst>
          </p:cNvPr>
          <p:cNvSpPr>
            <a:spLocks noGrp="1"/>
          </p:cNvSpPr>
          <p:nvPr>
            <p:ph type="body" idx="1"/>
          </p:nvPr>
        </p:nvSpPr>
        <p:spPr/>
        <p:txBody>
          <a:bodyPr/>
          <a:lstStyle/>
          <a:p>
            <a:r>
              <a:rPr lang="en-US" dirty="0"/>
              <a:t>Sept 2021-August 2022</a:t>
            </a:r>
          </a:p>
        </p:txBody>
      </p:sp>
      <p:sp>
        <p:nvSpPr>
          <p:cNvPr id="4" name="Slide Number Placeholder 3">
            <a:extLst>
              <a:ext uri="{FF2B5EF4-FFF2-40B4-BE49-F238E27FC236}">
                <a16:creationId xmlns:a16="http://schemas.microsoft.com/office/drawing/2014/main" id="{E56AA02D-1DE0-D0CF-7C0C-85312703E690}"/>
              </a:ext>
            </a:extLst>
          </p:cNvPr>
          <p:cNvSpPr>
            <a:spLocks noGrp="1"/>
          </p:cNvSpPr>
          <p:nvPr>
            <p:ph type="sldNum" sz="quarter" idx="5"/>
          </p:nvPr>
        </p:nvSpPr>
        <p:spPr/>
        <p:txBody>
          <a:bodyPr/>
          <a:lstStyle/>
          <a:p>
            <a:fld id="{0B7BEA24-F7B4-4466-A0E8-81E26147D3ED}" type="slidenum">
              <a:rPr lang="en-US" smtClean="0"/>
              <a:t>32</a:t>
            </a:fld>
            <a:endParaRPr lang="en-US"/>
          </a:p>
        </p:txBody>
      </p:sp>
    </p:spTree>
    <p:extLst>
      <p:ext uri="{BB962C8B-B14F-4D97-AF65-F5344CB8AC3E}">
        <p14:creationId xmlns:p14="http://schemas.microsoft.com/office/powerpoint/2010/main" val="348528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1FA06-9719-466B-0E66-2117588EA7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0FBB77-5F0C-2BC2-91CA-8D4B181526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D9858F-0FA2-2F4C-E987-8FDEA8F2CF3D}"/>
              </a:ext>
            </a:extLst>
          </p:cNvPr>
          <p:cNvSpPr>
            <a:spLocks noGrp="1"/>
          </p:cNvSpPr>
          <p:nvPr>
            <p:ph type="body" idx="1"/>
          </p:nvPr>
        </p:nvSpPr>
        <p:spPr/>
        <p:txBody>
          <a:bodyPr/>
          <a:lstStyle/>
          <a:p>
            <a:r>
              <a:rPr lang="en-US" dirty="0"/>
              <a:t>Sept 2021-August 2022</a:t>
            </a:r>
          </a:p>
        </p:txBody>
      </p:sp>
      <p:sp>
        <p:nvSpPr>
          <p:cNvPr id="4" name="Slide Number Placeholder 3">
            <a:extLst>
              <a:ext uri="{FF2B5EF4-FFF2-40B4-BE49-F238E27FC236}">
                <a16:creationId xmlns:a16="http://schemas.microsoft.com/office/drawing/2014/main" id="{FFFE09DD-3300-467A-5149-80F4CEED9125}"/>
              </a:ext>
            </a:extLst>
          </p:cNvPr>
          <p:cNvSpPr>
            <a:spLocks noGrp="1"/>
          </p:cNvSpPr>
          <p:nvPr>
            <p:ph type="sldNum" sz="quarter" idx="5"/>
          </p:nvPr>
        </p:nvSpPr>
        <p:spPr/>
        <p:txBody>
          <a:bodyPr/>
          <a:lstStyle/>
          <a:p>
            <a:fld id="{0B7BEA24-F7B4-4466-A0E8-81E26147D3ED}" type="slidenum">
              <a:rPr lang="en-US" smtClean="0"/>
              <a:t>33</a:t>
            </a:fld>
            <a:endParaRPr lang="en-US"/>
          </a:p>
        </p:txBody>
      </p:sp>
    </p:spTree>
    <p:extLst>
      <p:ext uri="{BB962C8B-B14F-4D97-AF65-F5344CB8AC3E}">
        <p14:creationId xmlns:p14="http://schemas.microsoft.com/office/powerpoint/2010/main" val="146476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DE501-1F47-B94E-955A-50567AA1774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8CB559E-707E-1B48-9234-72A0F2EDBF9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47227D1-BDA6-8A4E-9ADF-18AE34275DD6}"/>
              </a:ext>
            </a:extLst>
          </p:cNvPr>
          <p:cNvSpPr>
            <a:spLocks noGrp="1"/>
          </p:cNvSpPr>
          <p:nvPr>
            <p:ph type="dt" sz="half" idx="10"/>
          </p:nvPr>
        </p:nvSpPr>
        <p:spPr/>
        <p:txBody>
          <a:bodyPr/>
          <a:lstStyle/>
          <a:p>
            <a:fld id="{C1DA85BB-8327-437A-900F-6A3DB7A5ABC9}" type="datetime1">
              <a:rPr lang="en-US" smtClean="0"/>
              <a:t>11/21/2025</a:t>
            </a:fld>
            <a:endParaRPr lang="en-US" dirty="0"/>
          </a:p>
        </p:txBody>
      </p:sp>
      <p:sp>
        <p:nvSpPr>
          <p:cNvPr id="5" name="Footer Placeholder 4">
            <a:extLst>
              <a:ext uri="{FF2B5EF4-FFF2-40B4-BE49-F238E27FC236}">
                <a16:creationId xmlns:a16="http://schemas.microsoft.com/office/drawing/2014/main" id="{69494BA4-29F8-354E-8C57-91EAFCB8FDE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079686B-C734-BD4B-AE11-28A8649A3C4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38568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946A8-AEE0-0146-B5E3-09200FD49A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F16E0B-AB1D-214E-B987-FE6DD1916C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3CC123-CCE8-464A-9111-773B42C0D099}"/>
              </a:ext>
            </a:extLst>
          </p:cNvPr>
          <p:cNvSpPr>
            <a:spLocks noGrp="1"/>
          </p:cNvSpPr>
          <p:nvPr>
            <p:ph type="dt" sz="half" idx="10"/>
          </p:nvPr>
        </p:nvSpPr>
        <p:spPr/>
        <p:txBody>
          <a:bodyPr/>
          <a:lstStyle/>
          <a:p>
            <a:fld id="{B7C5E6C6-E680-4C09-9A82-6D6D4A458B45}" type="datetime1">
              <a:rPr lang="en-US" smtClean="0"/>
              <a:t>11/21/2025</a:t>
            </a:fld>
            <a:endParaRPr lang="en-US" dirty="0"/>
          </a:p>
        </p:txBody>
      </p:sp>
      <p:sp>
        <p:nvSpPr>
          <p:cNvPr id="5" name="Footer Placeholder 4">
            <a:extLst>
              <a:ext uri="{FF2B5EF4-FFF2-40B4-BE49-F238E27FC236}">
                <a16:creationId xmlns:a16="http://schemas.microsoft.com/office/drawing/2014/main" id="{AB1DCDF2-9888-C246-8F59-3AF239D34D3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DB50E1B-02E1-FF41-8AB7-2624F3862557}"/>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88870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5239CD-6690-C246-83FB-41E989590029}"/>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D405F0-E4D0-EA42-9AFF-BFCCDCC251AE}"/>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79EE5A-C17A-1740-BB36-6E2243C82398}"/>
              </a:ext>
            </a:extLst>
          </p:cNvPr>
          <p:cNvSpPr>
            <a:spLocks noGrp="1"/>
          </p:cNvSpPr>
          <p:nvPr>
            <p:ph type="dt" sz="half" idx="10"/>
          </p:nvPr>
        </p:nvSpPr>
        <p:spPr/>
        <p:txBody>
          <a:bodyPr/>
          <a:lstStyle/>
          <a:p>
            <a:fld id="{EBF7BBFA-E374-465F-B18D-F6CE71921593}" type="datetime1">
              <a:rPr lang="en-US" smtClean="0"/>
              <a:t>11/21/2025</a:t>
            </a:fld>
            <a:endParaRPr lang="en-US" dirty="0"/>
          </a:p>
        </p:txBody>
      </p:sp>
      <p:sp>
        <p:nvSpPr>
          <p:cNvPr id="5" name="Footer Placeholder 4">
            <a:extLst>
              <a:ext uri="{FF2B5EF4-FFF2-40B4-BE49-F238E27FC236}">
                <a16:creationId xmlns:a16="http://schemas.microsoft.com/office/drawing/2014/main" id="{94F47A61-6BB5-9146-9AD4-5325A3842EB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C18B99-7C0A-6A4B-9068-231474D17D3A}"/>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444289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B13B538-B2EA-489E-A333-D083CB22557F}" type="datetimeFigureOut">
              <a:rPr lang="en-US" smtClean="0"/>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6C83BF-E500-4334-A9AF-52F65A5A8664}" type="slidenum">
              <a:rPr lang="en-US" smtClean="0"/>
              <a:t>‹#›</a:t>
            </a:fld>
            <a:endParaRPr lang="en-US"/>
          </a:p>
        </p:txBody>
      </p:sp>
    </p:spTree>
    <p:extLst>
      <p:ext uri="{BB962C8B-B14F-4D97-AF65-F5344CB8AC3E}">
        <p14:creationId xmlns:p14="http://schemas.microsoft.com/office/powerpoint/2010/main" val="25740255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13B538-B2EA-489E-A333-D083CB22557F}" type="datetimeFigureOut">
              <a:rPr lang="en-US" smtClean="0"/>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6C83BF-E500-4334-A9AF-52F65A5A8664}" type="slidenum">
              <a:rPr lang="en-US" smtClean="0"/>
              <a:t>‹#›</a:t>
            </a:fld>
            <a:endParaRPr lang="en-US"/>
          </a:p>
        </p:txBody>
      </p:sp>
    </p:spTree>
    <p:extLst>
      <p:ext uri="{BB962C8B-B14F-4D97-AF65-F5344CB8AC3E}">
        <p14:creationId xmlns:p14="http://schemas.microsoft.com/office/powerpoint/2010/main" val="36101438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13B538-B2EA-489E-A333-D083CB22557F}" type="datetimeFigureOut">
              <a:rPr lang="en-US" smtClean="0"/>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6C83BF-E500-4334-A9AF-52F65A5A8664}" type="slidenum">
              <a:rPr lang="en-US" smtClean="0"/>
              <a:t>‹#›</a:t>
            </a:fld>
            <a:endParaRPr lang="en-US"/>
          </a:p>
        </p:txBody>
      </p:sp>
    </p:spTree>
    <p:extLst>
      <p:ext uri="{BB962C8B-B14F-4D97-AF65-F5344CB8AC3E}">
        <p14:creationId xmlns:p14="http://schemas.microsoft.com/office/powerpoint/2010/main" val="3614105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B13B538-B2EA-489E-A333-D083CB22557F}" type="datetimeFigureOut">
              <a:rPr lang="en-US" smtClean="0"/>
              <a:t>11/21/2025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6C83BF-E500-4334-A9AF-52F65A5A8664}" type="slidenum">
              <a:rPr lang="en-US" smtClean="0"/>
              <a:t>‹#›</a:t>
            </a:fld>
            <a:endParaRPr lang="en-US"/>
          </a:p>
        </p:txBody>
      </p:sp>
    </p:spTree>
    <p:extLst>
      <p:ext uri="{BB962C8B-B14F-4D97-AF65-F5344CB8AC3E}">
        <p14:creationId xmlns:p14="http://schemas.microsoft.com/office/powerpoint/2010/main" val="4035322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B13B538-B2EA-489E-A333-D083CB22557F}" type="datetimeFigureOut">
              <a:rPr lang="en-US" smtClean="0"/>
              <a:t>11/21/2025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6C83BF-E500-4334-A9AF-52F65A5A8664}" type="slidenum">
              <a:rPr lang="en-US" smtClean="0"/>
              <a:t>‹#›</a:t>
            </a:fld>
            <a:endParaRPr lang="en-US"/>
          </a:p>
        </p:txBody>
      </p:sp>
    </p:spTree>
    <p:extLst>
      <p:ext uri="{BB962C8B-B14F-4D97-AF65-F5344CB8AC3E}">
        <p14:creationId xmlns:p14="http://schemas.microsoft.com/office/powerpoint/2010/main" val="6106901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B13B538-B2EA-489E-A333-D083CB22557F}" type="datetimeFigureOut">
              <a:rPr lang="en-US" smtClean="0"/>
              <a:t>11/21/2025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6C83BF-E500-4334-A9AF-52F65A5A8664}" type="slidenum">
              <a:rPr lang="en-US" smtClean="0"/>
              <a:t>‹#›</a:t>
            </a:fld>
            <a:endParaRPr lang="en-US"/>
          </a:p>
        </p:txBody>
      </p:sp>
    </p:spTree>
    <p:extLst>
      <p:ext uri="{BB962C8B-B14F-4D97-AF65-F5344CB8AC3E}">
        <p14:creationId xmlns:p14="http://schemas.microsoft.com/office/powerpoint/2010/main" val="6426797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13B538-B2EA-489E-A333-D083CB22557F}" type="datetimeFigureOut">
              <a:rPr lang="en-US" smtClean="0"/>
              <a:t>11/21/2025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6C83BF-E500-4334-A9AF-52F65A5A8664}" type="slidenum">
              <a:rPr lang="en-US" smtClean="0"/>
              <a:t>‹#›</a:t>
            </a:fld>
            <a:endParaRPr lang="en-US"/>
          </a:p>
        </p:txBody>
      </p:sp>
    </p:spTree>
    <p:extLst>
      <p:ext uri="{BB962C8B-B14F-4D97-AF65-F5344CB8AC3E}">
        <p14:creationId xmlns:p14="http://schemas.microsoft.com/office/powerpoint/2010/main" val="34801135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13B538-B2EA-489E-A333-D083CB22557F}" type="datetimeFigureOut">
              <a:rPr lang="en-US" smtClean="0"/>
              <a:t>11/21/2025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6C83BF-E500-4334-A9AF-52F65A5A8664}" type="slidenum">
              <a:rPr lang="en-US" smtClean="0"/>
              <a:t>‹#›</a:t>
            </a:fld>
            <a:endParaRPr lang="en-US"/>
          </a:p>
        </p:txBody>
      </p:sp>
    </p:spTree>
    <p:extLst>
      <p:ext uri="{BB962C8B-B14F-4D97-AF65-F5344CB8AC3E}">
        <p14:creationId xmlns:p14="http://schemas.microsoft.com/office/powerpoint/2010/main" val="3859586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6F30B-B682-9242-B726-6EE7327DDC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401622-82EF-DC47-9782-8357EF1E12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5CF46D-30FC-C449-8B15-C5C7F12E342F}"/>
              </a:ext>
            </a:extLst>
          </p:cNvPr>
          <p:cNvSpPr>
            <a:spLocks noGrp="1"/>
          </p:cNvSpPr>
          <p:nvPr>
            <p:ph type="dt" sz="half" idx="10"/>
          </p:nvPr>
        </p:nvSpPr>
        <p:spPr/>
        <p:txBody>
          <a:bodyPr/>
          <a:lstStyle/>
          <a:p>
            <a:fld id="{B86FA0BC-E7BB-4D55-8710-E8474A66771E}" type="datetime1">
              <a:rPr lang="en-US" smtClean="0"/>
              <a:t>11/21/2025</a:t>
            </a:fld>
            <a:endParaRPr lang="en-US" dirty="0"/>
          </a:p>
        </p:txBody>
      </p:sp>
      <p:sp>
        <p:nvSpPr>
          <p:cNvPr id="5" name="Footer Placeholder 4">
            <a:extLst>
              <a:ext uri="{FF2B5EF4-FFF2-40B4-BE49-F238E27FC236}">
                <a16:creationId xmlns:a16="http://schemas.microsoft.com/office/drawing/2014/main" id="{AEB205D4-ACD0-EC4C-97E1-633CF46F3B4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ECF57A5-1D4B-2745-8F8B-7642FE72B7A4}"/>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132932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13B538-B2EA-489E-A333-D083CB22557F}" type="datetimeFigureOut">
              <a:rPr lang="en-US" smtClean="0"/>
              <a:t>11/21/2025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6C83BF-E500-4334-A9AF-52F65A5A8664}" type="slidenum">
              <a:rPr lang="en-US" smtClean="0"/>
              <a:t>‹#›</a:t>
            </a:fld>
            <a:endParaRPr lang="en-US"/>
          </a:p>
        </p:txBody>
      </p:sp>
    </p:spTree>
    <p:extLst>
      <p:ext uri="{BB962C8B-B14F-4D97-AF65-F5344CB8AC3E}">
        <p14:creationId xmlns:p14="http://schemas.microsoft.com/office/powerpoint/2010/main" val="8019792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13B538-B2EA-489E-A333-D083CB22557F}" type="datetimeFigureOut">
              <a:rPr lang="en-US" smtClean="0"/>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6C83BF-E500-4334-A9AF-52F65A5A8664}" type="slidenum">
              <a:rPr lang="en-US" smtClean="0"/>
              <a:t>‹#›</a:t>
            </a:fld>
            <a:endParaRPr lang="en-US"/>
          </a:p>
        </p:txBody>
      </p:sp>
    </p:spTree>
    <p:extLst>
      <p:ext uri="{BB962C8B-B14F-4D97-AF65-F5344CB8AC3E}">
        <p14:creationId xmlns:p14="http://schemas.microsoft.com/office/powerpoint/2010/main" val="30518335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13B538-B2EA-489E-A333-D083CB22557F}" type="datetimeFigureOut">
              <a:rPr lang="en-US" smtClean="0"/>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6C83BF-E500-4334-A9AF-52F65A5A8664}" type="slidenum">
              <a:rPr lang="en-US" smtClean="0"/>
              <a:t>‹#›</a:t>
            </a:fld>
            <a:endParaRPr lang="en-US"/>
          </a:p>
        </p:txBody>
      </p:sp>
    </p:spTree>
    <p:extLst>
      <p:ext uri="{BB962C8B-B14F-4D97-AF65-F5344CB8AC3E}">
        <p14:creationId xmlns:p14="http://schemas.microsoft.com/office/powerpoint/2010/main" val="4085490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EE328-37F0-D44A-808C-BE751B4D199A}"/>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8C88521-B2D9-BB4E-85BE-4B1F09A66945}"/>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476D26-7B6E-5B4E-9FBD-2E07D014AC81}"/>
              </a:ext>
            </a:extLst>
          </p:cNvPr>
          <p:cNvSpPr>
            <a:spLocks noGrp="1"/>
          </p:cNvSpPr>
          <p:nvPr>
            <p:ph type="dt" sz="half" idx="10"/>
          </p:nvPr>
        </p:nvSpPr>
        <p:spPr/>
        <p:txBody>
          <a:bodyPr/>
          <a:lstStyle/>
          <a:p>
            <a:fld id="{5958A1C5-682A-4617-9A91-5759A79A935B}" type="datetime1">
              <a:rPr lang="en-US" smtClean="0"/>
              <a:t>11/21/2025</a:t>
            </a:fld>
            <a:endParaRPr lang="en-US" dirty="0"/>
          </a:p>
        </p:txBody>
      </p:sp>
      <p:sp>
        <p:nvSpPr>
          <p:cNvPr id="5" name="Footer Placeholder 4">
            <a:extLst>
              <a:ext uri="{FF2B5EF4-FFF2-40B4-BE49-F238E27FC236}">
                <a16:creationId xmlns:a16="http://schemas.microsoft.com/office/drawing/2014/main" id="{6F11BF6D-EF8A-FD4C-866C-109F7C3903C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D99719F-D751-7541-8C8A-3BD3CB4FF39F}"/>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1693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997A8-1A86-0847-AA1A-4FDCBC647B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19477C-4E84-1340-9982-681B1715FF5A}"/>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5E6BE9-AF84-5A4F-9BF9-1661CC2ECCFA}"/>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B36FC59-864F-0845-929D-B981DA6A23F3}"/>
              </a:ext>
            </a:extLst>
          </p:cNvPr>
          <p:cNvSpPr>
            <a:spLocks noGrp="1"/>
          </p:cNvSpPr>
          <p:nvPr>
            <p:ph type="dt" sz="half" idx="10"/>
          </p:nvPr>
        </p:nvSpPr>
        <p:spPr/>
        <p:txBody>
          <a:bodyPr/>
          <a:lstStyle/>
          <a:p>
            <a:fld id="{F2EFD0D0-99D2-4A10-AC62-6E2E6CF7A9EE}" type="datetime1">
              <a:rPr lang="en-US" smtClean="0"/>
              <a:t>11/21/2025</a:t>
            </a:fld>
            <a:endParaRPr lang="en-US" dirty="0"/>
          </a:p>
        </p:txBody>
      </p:sp>
      <p:sp>
        <p:nvSpPr>
          <p:cNvPr id="6" name="Footer Placeholder 5">
            <a:extLst>
              <a:ext uri="{FF2B5EF4-FFF2-40B4-BE49-F238E27FC236}">
                <a16:creationId xmlns:a16="http://schemas.microsoft.com/office/drawing/2014/main" id="{B4A51608-B76A-3048-8112-75F0BA77401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1471EE1-A998-3448-945A-A5836E5DCE84}"/>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37395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56C7E-B99A-E044-9BA9-D902297C4D47}"/>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10CFF79-F860-7A4C-BE0D-CF44400AA48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373477B-F0AE-3546-969D-08327D66086A}"/>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52B80F-CED3-1446-8556-712FBF966B1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1381443-C4D4-D547-9A49-BB8A2A38665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DB4CE8-0454-D54E-8508-BE64A1092E08}"/>
              </a:ext>
            </a:extLst>
          </p:cNvPr>
          <p:cNvSpPr>
            <a:spLocks noGrp="1"/>
          </p:cNvSpPr>
          <p:nvPr>
            <p:ph type="dt" sz="half" idx="10"/>
          </p:nvPr>
        </p:nvSpPr>
        <p:spPr/>
        <p:txBody>
          <a:bodyPr/>
          <a:lstStyle/>
          <a:p>
            <a:fld id="{08F7DEDF-EB2B-4F7F-B2DF-97C28C8FCBC9}" type="datetime1">
              <a:rPr lang="en-US" smtClean="0"/>
              <a:t>11/21/2025</a:t>
            </a:fld>
            <a:endParaRPr lang="en-US" dirty="0"/>
          </a:p>
        </p:txBody>
      </p:sp>
      <p:sp>
        <p:nvSpPr>
          <p:cNvPr id="8" name="Footer Placeholder 7">
            <a:extLst>
              <a:ext uri="{FF2B5EF4-FFF2-40B4-BE49-F238E27FC236}">
                <a16:creationId xmlns:a16="http://schemas.microsoft.com/office/drawing/2014/main" id="{2236968D-0DC0-7849-AB80-74F635F47B2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4B297CB-DD3C-B64C-B05D-82636621D768}"/>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85629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B0AB8-EE7C-C147-A6C4-F2AAC53438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107ED6-95F3-1045-8740-CFD447B6CBD0}"/>
              </a:ext>
            </a:extLst>
          </p:cNvPr>
          <p:cNvSpPr>
            <a:spLocks noGrp="1"/>
          </p:cNvSpPr>
          <p:nvPr>
            <p:ph type="dt" sz="half" idx="10"/>
          </p:nvPr>
        </p:nvSpPr>
        <p:spPr/>
        <p:txBody>
          <a:bodyPr/>
          <a:lstStyle/>
          <a:p>
            <a:fld id="{EB780351-56D7-412F-9F2E-17819DF3B01D}" type="datetime1">
              <a:rPr lang="en-US" smtClean="0"/>
              <a:t>11/21/2025</a:t>
            </a:fld>
            <a:endParaRPr lang="en-US" dirty="0"/>
          </a:p>
        </p:txBody>
      </p:sp>
      <p:sp>
        <p:nvSpPr>
          <p:cNvPr id="4" name="Footer Placeholder 3">
            <a:extLst>
              <a:ext uri="{FF2B5EF4-FFF2-40B4-BE49-F238E27FC236}">
                <a16:creationId xmlns:a16="http://schemas.microsoft.com/office/drawing/2014/main" id="{3C201067-8E30-D344-B794-6878350EECC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2E2A0FC-FE55-BC47-83A1-26F1C3CCBB1F}"/>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18103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6ADFD4-F913-BE42-AFBB-473E313DF35A}"/>
              </a:ext>
            </a:extLst>
          </p:cNvPr>
          <p:cNvSpPr>
            <a:spLocks noGrp="1"/>
          </p:cNvSpPr>
          <p:nvPr>
            <p:ph type="dt" sz="half" idx="10"/>
          </p:nvPr>
        </p:nvSpPr>
        <p:spPr/>
        <p:txBody>
          <a:bodyPr/>
          <a:lstStyle/>
          <a:p>
            <a:fld id="{978F068B-C601-4124-944A-AED7D3FD7517}" type="datetime1">
              <a:rPr lang="en-US" smtClean="0"/>
              <a:t>11/21/2025</a:t>
            </a:fld>
            <a:endParaRPr lang="en-US" dirty="0"/>
          </a:p>
        </p:txBody>
      </p:sp>
      <p:sp>
        <p:nvSpPr>
          <p:cNvPr id="3" name="Footer Placeholder 2">
            <a:extLst>
              <a:ext uri="{FF2B5EF4-FFF2-40B4-BE49-F238E27FC236}">
                <a16:creationId xmlns:a16="http://schemas.microsoft.com/office/drawing/2014/main" id="{373346A2-F603-9545-8BE9-5CDC9757705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F24CB4C-64AD-4E4D-A67C-87BE76849759}"/>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70254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4AF11-5A9A-F64D-8EC7-85694E8B180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85FF8CD-3EEC-6144-BBFB-0D06F048FAF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958184-489C-0D49-BB6B-950EE815BA0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47EC0E9-EE6F-D548-8A71-5D9F1F567625}"/>
              </a:ext>
            </a:extLst>
          </p:cNvPr>
          <p:cNvSpPr>
            <a:spLocks noGrp="1"/>
          </p:cNvSpPr>
          <p:nvPr>
            <p:ph type="dt" sz="half" idx="10"/>
          </p:nvPr>
        </p:nvSpPr>
        <p:spPr/>
        <p:txBody>
          <a:bodyPr/>
          <a:lstStyle/>
          <a:p>
            <a:fld id="{D46F7A73-7818-460B-8F62-87CD8A1DAD1A}" type="datetime1">
              <a:rPr lang="en-US" smtClean="0"/>
              <a:t>11/21/2025</a:t>
            </a:fld>
            <a:endParaRPr lang="en-US" dirty="0"/>
          </a:p>
        </p:txBody>
      </p:sp>
      <p:sp>
        <p:nvSpPr>
          <p:cNvPr id="6" name="Footer Placeholder 5">
            <a:extLst>
              <a:ext uri="{FF2B5EF4-FFF2-40B4-BE49-F238E27FC236}">
                <a16:creationId xmlns:a16="http://schemas.microsoft.com/office/drawing/2014/main" id="{47CE1198-A49D-6542-BF02-5E13E1EF40C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26FCA5C-394C-EC4D-8E23-5CE31051FA60}"/>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20311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AD595-BDC0-0F45-A0EC-1C1593B0305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572B139-8B2D-884B-BC10-69B982EECD0E}"/>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4283EF1-AF18-E845-BB0F-28DA59CB318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F68A1FB-316F-5B4C-880C-F09D03A97DA9}"/>
              </a:ext>
            </a:extLst>
          </p:cNvPr>
          <p:cNvSpPr>
            <a:spLocks noGrp="1"/>
          </p:cNvSpPr>
          <p:nvPr>
            <p:ph type="dt" sz="half" idx="10"/>
          </p:nvPr>
        </p:nvSpPr>
        <p:spPr/>
        <p:txBody>
          <a:bodyPr/>
          <a:lstStyle/>
          <a:p>
            <a:fld id="{A6CF8665-A302-4073-9097-DCE6BA8A5D14}" type="datetime1">
              <a:rPr lang="en-US" smtClean="0"/>
              <a:t>11/21/2025</a:t>
            </a:fld>
            <a:endParaRPr lang="en-US" dirty="0"/>
          </a:p>
        </p:txBody>
      </p:sp>
      <p:sp>
        <p:nvSpPr>
          <p:cNvPr id="6" name="Footer Placeholder 5">
            <a:extLst>
              <a:ext uri="{FF2B5EF4-FFF2-40B4-BE49-F238E27FC236}">
                <a16:creationId xmlns:a16="http://schemas.microsoft.com/office/drawing/2014/main" id="{40AD1111-BF64-9A43-ABEA-180842CCB67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EADFFDF-496E-0A44-8B95-C81ED8FD40B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58401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A7D7DB-ECBE-F142-8EF9-EDD480D449BD}"/>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B5CC54B-7B47-FD44-9EB9-9064C5BA8BA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DDA122-59EC-5E4F-95AB-14FC232DCDF2}"/>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B13B538-B2EA-489E-A333-D083CB22557F}" type="datetimeFigureOut">
              <a:rPr lang="en-US" smtClean="0"/>
              <a:t>11/21/2025</a:t>
            </a:fld>
            <a:endParaRPr lang="en-US"/>
          </a:p>
        </p:txBody>
      </p:sp>
      <p:sp>
        <p:nvSpPr>
          <p:cNvPr id="5" name="Footer Placeholder 4">
            <a:extLst>
              <a:ext uri="{FF2B5EF4-FFF2-40B4-BE49-F238E27FC236}">
                <a16:creationId xmlns:a16="http://schemas.microsoft.com/office/drawing/2014/main" id="{3775A35E-B6CB-E846-AA38-8DCA906403A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02455B-7D7E-2542-A8CA-0F86E7C169C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06C83BF-E500-4334-A9AF-52F65A5A8664}" type="slidenum">
              <a:rPr lang="en-US" smtClean="0"/>
              <a:t>‹#›</a:t>
            </a:fld>
            <a:endParaRPr lang="en-US"/>
          </a:p>
        </p:txBody>
      </p:sp>
    </p:spTree>
    <p:extLst>
      <p:ext uri="{BB962C8B-B14F-4D97-AF65-F5344CB8AC3E}">
        <p14:creationId xmlns:p14="http://schemas.microsoft.com/office/powerpoint/2010/main" val="186624349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13B538-B2EA-489E-A333-D083CB22557F}" type="datetimeFigureOut">
              <a:rPr lang="en-US" smtClean="0"/>
              <a:t>11/21/2025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6C83BF-E500-4334-A9AF-52F65A5A8664}" type="slidenum">
              <a:rPr lang="en-US" smtClean="0"/>
              <a:t>‹#›</a:t>
            </a:fld>
            <a:endParaRPr lang="en-US"/>
          </a:p>
        </p:txBody>
      </p:sp>
    </p:spTree>
    <p:extLst>
      <p:ext uri="{BB962C8B-B14F-4D97-AF65-F5344CB8AC3E}">
        <p14:creationId xmlns:p14="http://schemas.microsoft.com/office/powerpoint/2010/main" val="189693107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8.jpe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0.jpe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2.jpe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4.jpeg"/><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jpeg"/><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jpeg"/><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jpeg"/><Relationship Id="rId1" Type="http://schemas.openxmlformats.org/officeDocument/2006/relationships/slideLayout" Target="../slideLayouts/slideLayout12.xml"/><Relationship Id="rId4" Type="http://schemas.openxmlformats.org/officeDocument/2006/relationships/image" Target="../media/image31.jpeg"/></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jpeg"/><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jpeg"/><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jpeg"/><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jpeg"/><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jpeg"/><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41.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cid:ii_199fe2b61c85a2010f04" TargetMode="External"/><Relationship Id="rId5" Type="http://schemas.openxmlformats.org/officeDocument/2006/relationships/image" Target="../media/image44.jpeg"/><Relationship Id="rId4" Type="http://schemas.openxmlformats.org/officeDocument/2006/relationships/image" Target="../media/image43.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46.jpeg"/><Relationship Id="rId4" Type="http://schemas.openxmlformats.org/officeDocument/2006/relationships/image" Target="../media/image45.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48.jpeg"/><Relationship Id="rId4" Type="http://schemas.openxmlformats.org/officeDocument/2006/relationships/image" Target="../media/image47.png"/></Relationships>
</file>

<file path=ppt/slides/_rels/slide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7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7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7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7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7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7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8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8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8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8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image" Target="../media/image50.jpeg"/><Relationship Id="rId4" Type="http://schemas.openxmlformats.org/officeDocument/2006/relationships/image" Target="../media/image1.png"/></Relationships>
</file>

<file path=ppt/slides/_rels/slide8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8.xml"/><Relationship Id="rId1" Type="http://schemas.openxmlformats.org/officeDocument/2006/relationships/slideLayout" Target="../slideLayouts/slideLayout12.xml"/><Relationship Id="rId5" Type="http://schemas.openxmlformats.org/officeDocument/2006/relationships/image" Target="../media/image51.jpeg"/><Relationship Id="rId4" Type="http://schemas.openxmlformats.org/officeDocument/2006/relationships/image" Target="../media/image1.png"/></Relationships>
</file>

<file path=ppt/slides/_rels/slide8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9.xml"/><Relationship Id="rId1" Type="http://schemas.openxmlformats.org/officeDocument/2006/relationships/slideLayout" Target="../slideLayouts/slideLayout12.xml"/><Relationship Id="rId5" Type="http://schemas.openxmlformats.org/officeDocument/2006/relationships/image" Target="../media/image52.jpg"/><Relationship Id="rId4" Type="http://schemas.openxmlformats.org/officeDocument/2006/relationships/image" Target="../media/image1.png"/></Relationships>
</file>

<file path=ppt/slides/_rels/slide8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0.xml"/><Relationship Id="rId1" Type="http://schemas.openxmlformats.org/officeDocument/2006/relationships/slideLayout" Target="../slideLayouts/slideLayout12.xml"/><Relationship Id="rId5" Type="http://schemas.openxmlformats.org/officeDocument/2006/relationships/image" Target="../media/image53.jpe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9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image" Target="../media/image54.jpeg"/><Relationship Id="rId4" Type="http://schemas.openxmlformats.org/officeDocument/2006/relationships/image" Target="../media/image1.png"/></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2.xml"/><Relationship Id="rId1" Type="http://schemas.openxmlformats.org/officeDocument/2006/relationships/slideLayout" Target="../slideLayouts/slideLayout12.xml"/><Relationship Id="rId5" Type="http://schemas.openxmlformats.org/officeDocument/2006/relationships/image" Target="../media/image55.jpeg"/><Relationship Id="rId4" Type="http://schemas.openxmlformats.org/officeDocument/2006/relationships/image" Target="../media/image1.png"/></Relationships>
</file>

<file path=ppt/slides/_rels/slide9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3.xml"/><Relationship Id="rId1" Type="http://schemas.openxmlformats.org/officeDocument/2006/relationships/slideLayout" Target="../slideLayouts/slideLayout12.xml"/><Relationship Id="rId5" Type="http://schemas.openxmlformats.org/officeDocument/2006/relationships/image" Target="../media/image56.jpeg"/><Relationship Id="rId4" Type="http://schemas.openxmlformats.org/officeDocument/2006/relationships/image" Target="../media/image1.png"/></Relationships>
</file>

<file path=ppt/slides/_rels/slide9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4.xml"/><Relationship Id="rId1" Type="http://schemas.openxmlformats.org/officeDocument/2006/relationships/slideLayout" Target="../slideLayouts/slideLayout12.xml"/><Relationship Id="rId5" Type="http://schemas.openxmlformats.org/officeDocument/2006/relationships/image" Target="../media/image57.jpeg"/><Relationship Id="rId4" Type="http://schemas.openxmlformats.org/officeDocument/2006/relationships/image" Target="../media/image1.png"/></Relationships>
</file>

<file path=ppt/slides/_rels/slide9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5.xml"/><Relationship Id="rId1" Type="http://schemas.openxmlformats.org/officeDocument/2006/relationships/slideLayout" Target="../slideLayouts/slideLayout12.xml"/><Relationship Id="rId5" Type="http://schemas.openxmlformats.org/officeDocument/2006/relationships/image" Target="../media/image58.jpeg"/><Relationship Id="rId4" Type="http://schemas.openxmlformats.org/officeDocument/2006/relationships/image" Target="../media/image1.png"/></Relationships>
</file>

<file path=ppt/slides/_rels/slide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12.xml"/><Relationship Id="rId5" Type="http://schemas.openxmlformats.org/officeDocument/2006/relationships/image" Target="../media/image59.png"/><Relationship Id="rId4" Type="http://schemas.openxmlformats.org/officeDocument/2006/relationships/image" Target="../media/image1.png"/></Relationships>
</file>

<file path=ppt/slides/_rels/slide9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7.xml"/><Relationship Id="rId1" Type="http://schemas.openxmlformats.org/officeDocument/2006/relationships/slideLayout" Target="../slideLayouts/slideLayout12.xml"/><Relationship Id="rId5" Type="http://schemas.openxmlformats.org/officeDocument/2006/relationships/image" Target="../media/image59.png"/><Relationship Id="rId4" Type="http://schemas.openxmlformats.org/officeDocument/2006/relationships/image" Target="../media/image1.png"/></Relationships>
</file>

<file path=ppt/slides/_rels/slide9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8.xml"/><Relationship Id="rId1" Type="http://schemas.openxmlformats.org/officeDocument/2006/relationships/slideLayout" Target="../slideLayouts/slideLayout1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8" name="Rectangle 2077">
            <a:extLst>
              <a:ext uri="{FF2B5EF4-FFF2-40B4-BE49-F238E27FC236}">
                <a16:creationId xmlns:a16="http://schemas.microsoft.com/office/drawing/2014/main" id="{91DC6ABD-215C-4EA8-A483-CEF5B99AB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150012D5-B732-49FA-8D2C-A5C52B3641FB}"/>
              </a:ext>
            </a:extLst>
          </p:cNvPr>
          <p:cNvSpPr>
            <a:spLocks noGrp="1"/>
          </p:cNvSpPr>
          <p:nvPr>
            <p:ph type="subTitle" idx="1"/>
          </p:nvPr>
        </p:nvSpPr>
        <p:spPr>
          <a:xfrm>
            <a:off x="546215" y="3971840"/>
            <a:ext cx="3128996" cy="1035781"/>
          </a:xfrm>
        </p:spPr>
        <p:txBody>
          <a:bodyPr>
            <a:normAutofit/>
          </a:bodyPr>
          <a:lstStyle/>
          <a:p>
            <a:pPr algn="l"/>
            <a:r>
              <a:rPr lang="en-US" dirty="0"/>
              <a:t>November 18-22, 2025</a:t>
            </a:r>
          </a:p>
          <a:p>
            <a:pPr algn="l"/>
            <a:r>
              <a:rPr lang="en-US" dirty="0"/>
              <a:t>St Louis, MO</a:t>
            </a:r>
          </a:p>
        </p:txBody>
      </p:sp>
      <p:grpSp>
        <p:nvGrpSpPr>
          <p:cNvPr id="2080" name="Group 2079">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062324" y="1"/>
            <a:ext cx="1834788" cy="5777808"/>
            <a:chOff x="329184" y="1"/>
            <a:chExt cx="524256" cy="5777808"/>
          </a:xfrm>
        </p:grpSpPr>
        <p:cxnSp>
          <p:nvCxnSpPr>
            <p:cNvPr id="2081" name="Straight Connector 2080">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082" name="Rectangle 2081">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84" name="Rectangle 2083">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9948" y="269324"/>
            <a:ext cx="4587584" cy="6208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D0D41F8F-539C-8E9D-98C2-A95C77B9D00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230429" y="968808"/>
            <a:ext cx="4206622" cy="426258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E1D7FE0F-6430-516E-B515-29683F76A0E7}"/>
              </a:ext>
            </a:extLst>
          </p:cNvPr>
          <p:cNvSpPr>
            <a:spLocks noGrp="1"/>
          </p:cNvSpPr>
          <p:nvPr>
            <p:ph type="ctrTitle"/>
          </p:nvPr>
        </p:nvSpPr>
        <p:spPr/>
        <p:txBody>
          <a:bodyPr/>
          <a:lstStyle/>
          <a:p>
            <a:endParaRPr lang="en-US"/>
          </a:p>
        </p:txBody>
      </p:sp>
    </p:spTree>
    <p:extLst>
      <p:ext uri="{BB962C8B-B14F-4D97-AF65-F5344CB8AC3E}">
        <p14:creationId xmlns:p14="http://schemas.microsoft.com/office/powerpoint/2010/main" val="3339731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55CA618-78A6-47F6-B865-E9315164F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B83D307E-DF68-43F8-97CE-0AAE950A71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03441" y="-1"/>
            <a:ext cx="5737117" cy="5728133"/>
            <a:chOff x="329184" y="1"/>
            <a:chExt cx="524256" cy="5728133"/>
          </a:xfrm>
        </p:grpSpPr>
        <p:cxnSp>
          <p:nvCxnSpPr>
            <p:cNvPr id="14" name="Straight Connector 13">
              <a:extLst>
                <a:ext uri="{FF2B5EF4-FFF2-40B4-BE49-F238E27FC236}">
                  <a16:creationId xmlns:a16="http://schemas.microsoft.com/office/drawing/2014/main" id="{5546E3D2-37BF-4528-9851-2B2F628234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28134"/>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52A0C69-DC4E-4FC0-843C-BAA27B3A56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Rectangle 16">
            <a:extLst>
              <a:ext uri="{FF2B5EF4-FFF2-40B4-BE49-F238E27FC236}">
                <a16:creationId xmlns:a16="http://schemas.microsoft.com/office/drawing/2014/main" id="{8ED94938-268E-4C0A-A08A-B3980C78B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348" y="318045"/>
            <a:ext cx="8249304"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95174" y="3941205"/>
            <a:ext cx="7553652" cy="929750"/>
          </a:xfrm>
        </p:spPr>
        <p:txBody>
          <a:bodyPr anchor="b">
            <a:normAutofit/>
          </a:bodyPr>
          <a:lstStyle/>
          <a:p>
            <a:r>
              <a:rPr lang="en-US" sz="3800" b="1" dirty="0">
                <a:latin typeface="+mn-lt"/>
              </a:rPr>
              <a:t>Thank you for your service to ITAA!</a:t>
            </a:r>
          </a:p>
        </p:txBody>
      </p:sp>
      <p:pic>
        <p:nvPicPr>
          <p:cNvPr id="6" name="image_0">
            <a:extLst>
              <a:ext uri="{FF2B5EF4-FFF2-40B4-BE49-F238E27FC236}">
                <a16:creationId xmlns:a16="http://schemas.microsoft.com/office/drawing/2014/main" id="{7FF46BB5-BA27-CD0E-70E8-83FC9EC46F5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981200" y="1145421"/>
            <a:ext cx="4820418" cy="272353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500628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BDB3C-2634-52CC-5802-5F030468F4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309158-B41F-ABE5-A758-5934F90A7121}"/>
              </a:ext>
            </a:extLst>
          </p:cNvPr>
          <p:cNvSpPr>
            <a:spLocks noGrp="1"/>
          </p:cNvSpPr>
          <p:nvPr>
            <p:ph type="ctrTitle"/>
          </p:nvPr>
        </p:nvSpPr>
        <p:spPr>
          <a:xfrm>
            <a:off x="176013" y="2667000"/>
            <a:ext cx="8791973" cy="3378707"/>
          </a:xfrm>
        </p:spPr>
        <p:txBody>
          <a:bodyPr>
            <a:noAutofit/>
          </a:bodyPr>
          <a:lstStyle/>
          <a:p>
            <a:r>
              <a:rPr lang="en-US" sz="2200" dirty="0"/>
              <a:t> </a:t>
            </a:r>
            <a:br>
              <a:rPr lang="en-US" sz="2200" dirty="0"/>
            </a:br>
            <a:r>
              <a:rPr lang="en-US" sz="3100" b="1" dirty="0">
                <a:latin typeface="+mn-lt"/>
              </a:rPr>
              <a:t>Best KSCT Poster Presentation</a:t>
            </a:r>
            <a:br>
              <a:rPr lang="en-US" sz="2200" dirty="0"/>
            </a:br>
            <a:br>
              <a:rPr lang="en-US" sz="2200" dirty="0"/>
            </a:br>
            <a:r>
              <a:rPr lang="en-US" sz="2800" dirty="0"/>
              <a:t> </a:t>
            </a:r>
            <a:br>
              <a:rPr lang="en-US" sz="2800" dirty="0"/>
            </a:br>
            <a:r>
              <a:rPr lang="en-US" sz="3200" b="1" dirty="0"/>
              <a:t>Seowon Heo, Jisoo Ha </a:t>
            </a:r>
            <a:br>
              <a:rPr lang="en-US" sz="2800" dirty="0"/>
            </a:br>
            <a:r>
              <a:rPr lang="en-US" sz="2800" dirty="0"/>
              <a:t>Seoul National University</a:t>
            </a:r>
            <a:br>
              <a:rPr lang="en-US" sz="2800" dirty="0"/>
            </a:br>
            <a:br>
              <a:rPr lang="en-US" sz="2800" dirty="0"/>
            </a:br>
            <a:r>
              <a:rPr lang="en-US" sz="2800" b="1" i="1" dirty="0"/>
              <a:t>A Practical Study on Overcoming Design Compromises in 3D Fashion Design Implementation</a:t>
            </a:r>
            <a:br>
              <a:rPr lang="en-US" sz="2800" dirty="0"/>
            </a:br>
            <a:br>
              <a:rPr lang="en-US" sz="2800" dirty="0">
                <a:highlight>
                  <a:srgbClr val="FFFF00"/>
                </a:highlight>
                <a:latin typeface="+mn-lt"/>
              </a:rPr>
            </a:br>
            <a:br>
              <a:rPr lang="en-US" sz="2200" dirty="0">
                <a:highlight>
                  <a:srgbClr val="FFFF00"/>
                </a:highlight>
              </a:rPr>
            </a:br>
            <a:endParaRPr lang="en-US" sz="2200" i="1" dirty="0">
              <a:solidFill>
                <a:srgbClr val="FF0000"/>
              </a:solidFill>
              <a:highlight>
                <a:srgbClr val="FFFF00"/>
              </a:highlight>
              <a:latin typeface="+mn-lt"/>
            </a:endParaRPr>
          </a:p>
        </p:txBody>
      </p:sp>
      <p:pic>
        <p:nvPicPr>
          <p:cNvPr id="11" name="image_0">
            <a:extLst>
              <a:ext uri="{FF2B5EF4-FFF2-40B4-BE49-F238E27FC236}">
                <a16:creationId xmlns:a16="http://schemas.microsoft.com/office/drawing/2014/main" id="{B8267DD1-FC23-23EA-4632-8F2C05AC95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91077" y="292311"/>
            <a:ext cx="1646586" cy="93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320312C6-17F6-B358-565E-06182748CDC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152401"/>
            <a:ext cx="1654391"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0447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190335" y="597230"/>
            <a:ext cx="4809208" cy="4927601"/>
          </a:xfrm>
        </p:spPr>
        <p:txBody>
          <a:bodyPr anchor="ctr">
            <a:normAutofit/>
          </a:bodyPr>
          <a:lstStyle/>
          <a:p>
            <a:pPr algn="l"/>
            <a:r>
              <a:rPr lang="en-US" sz="4000" b="1" i="1" dirty="0">
                <a:solidFill>
                  <a:schemeClr val="tx1">
                    <a:lumMod val="85000"/>
                    <a:lumOff val="15000"/>
                  </a:schemeClr>
                </a:solidFill>
                <a:latin typeface="+mn-lt"/>
              </a:rPr>
              <a:t>Congratulations, Recipients!</a:t>
            </a:r>
            <a:br>
              <a:rPr lang="en-US" sz="4000" b="1" dirty="0">
                <a:solidFill>
                  <a:schemeClr val="tx1">
                    <a:lumMod val="85000"/>
                    <a:lumOff val="15000"/>
                  </a:schemeClr>
                </a:solidFill>
                <a:latin typeface="+mn-lt"/>
              </a:rPr>
            </a:br>
            <a:br>
              <a:rPr lang="en-US" sz="4000" b="1" dirty="0">
                <a:solidFill>
                  <a:schemeClr val="tx1">
                    <a:lumMod val="85000"/>
                    <a:lumOff val="15000"/>
                  </a:schemeClr>
                </a:solidFill>
                <a:latin typeface="+mn-lt"/>
              </a:rPr>
            </a:br>
            <a:r>
              <a:rPr lang="en-US" sz="4000" b="1" i="1" dirty="0">
                <a:solidFill>
                  <a:schemeClr val="tx1">
                    <a:lumMod val="85000"/>
                    <a:lumOff val="15000"/>
                  </a:schemeClr>
                </a:solidFill>
                <a:latin typeface="+mn-lt"/>
              </a:rPr>
              <a:t>Thank you, Sponsors!</a:t>
            </a:r>
            <a:br>
              <a:rPr lang="en-US" sz="4000" b="1" dirty="0">
                <a:solidFill>
                  <a:schemeClr val="tx1">
                    <a:lumMod val="85000"/>
                    <a:lumOff val="15000"/>
                  </a:schemeClr>
                </a:solidFill>
                <a:latin typeface="+mn-lt"/>
              </a:rPr>
            </a:br>
            <a:endParaRPr lang="en-US" sz="4000" b="1" dirty="0">
              <a:solidFill>
                <a:schemeClr val="tx1">
                  <a:lumMod val="85000"/>
                  <a:lumOff val="15000"/>
                </a:schemeClr>
              </a:solidFill>
              <a:latin typeface="+mn-lt"/>
            </a:endParaRPr>
          </a:p>
        </p:txBody>
      </p:sp>
      <p:cxnSp>
        <p:nvCxnSpPr>
          <p:cNvPr id="4" name="Straight Connector 3">
            <a:extLst>
              <a:ext uri="{FF2B5EF4-FFF2-40B4-BE49-F238E27FC236}">
                <a16:creationId xmlns:a16="http://schemas.microsoft.com/office/drawing/2014/main" id="{3920DB03-4C30-A843-8ABB-3D68A7901941}"/>
              </a:ext>
            </a:extLst>
          </p:cNvPr>
          <p:cNvCxnSpPr>
            <a:cxnSpLocks/>
          </p:cNvCxnSpPr>
          <p:nvPr/>
        </p:nvCxnSpPr>
        <p:spPr>
          <a:xfrm>
            <a:off x="3810000" y="2971800"/>
            <a:ext cx="0" cy="2133600"/>
          </a:xfrm>
          <a:prstGeom prst="line">
            <a:avLst/>
          </a:prstGeom>
          <a:ln w="15875" cmpd="sng">
            <a:solidFill>
              <a:srgbClr val="BF3900">
                <a:alpha val="85882"/>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2C12A61-0DE0-6148-BDAD-F5A5E2D5B7CA}"/>
              </a:ext>
            </a:extLst>
          </p:cNvPr>
          <p:cNvCxnSpPr>
            <a:cxnSpLocks/>
          </p:cNvCxnSpPr>
          <p:nvPr/>
        </p:nvCxnSpPr>
        <p:spPr>
          <a:xfrm>
            <a:off x="3962400" y="3429000"/>
            <a:ext cx="0" cy="2133600"/>
          </a:xfrm>
          <a:prstGeom prst="line">
            <a:avLst/>
          </a:prstGeom>
          <a:ln w="15875" cmpd="sng">
            <a:solidFill>
              <a:srgbClr val="BF3900">
                <a:alpha val="85882"/>
              </a:srgb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C88F950E-E354-DC2A-B204-FDA766D38AD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295400"/>
            <a:ext cx="3094386" cy="3135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1428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008981"/>
            <a:ext cx="7391400" cy="2840037"/>
          </a:xfrm>
        </p:spPr>
        <p:txBody>
          <a:bodyPr>
            <a:normAutofit/>
          </a:bodyPr>
          <a:lstStyle/>
          <a:p>
            <a:pPr>
              <a:lnSpc>
                <a:spcPct val="90000"/>
              </a:lnSpc>
            </a:pPr>
            <a:r>
              <a:rPr lang="en-US" sz="3800" b="1" dirty="0">
                <a:latin typeface="+mn-lt"/>
              </a:rPr>
              <a:t>ITAA Fellowship, Scholarships and Distinguished Awards</a:t>
            </a:r>
            <a:br>
              <a:rPr lang="en-US" sz="3600" b="1" dirty="0">
                <a:latin typeface="+mn-lt"/>
              </a:rPr>
            </a:br>
            <a:br>
              <a:rPr lang="en-US" sz="3600" b="1" dirty="0">
                <a:latin typeface="+mn-lt"/>
              </a:rPr>
            </a:br>
            <a:r>
              <a:rPr lang="en-US" sz="3600" b="1" dirty="0">
                <a:latin typeface="+mn-lt"/>
              </a:rPr>
              <a:t>2025</a:t>
            </a:r>
          </a:p>
        </p:txBody>
      </p:sp>
      <p:cxnSp>
        <p:nvCxnSpPr>
          <p:cNvPr id="4" name="Straight Connector 3">
            <a:extLst>
              <a:ext uri="{FF2B5EF4-FFF2-40B4-BE49-F238E27FC236}">
                <a16:creationId xmlns:a16="http://schemas.microsoft.com/office/drawing/2014/main" id="{C592C8DA-BAFB-B34B-A44E-7239A2B47BAD}"/>
              </a:ext>
            </a:extLst>
          </p:cNvPr>
          <p:cNvCxnSpPr>
            <a:cxnSpLocks/>
          </p:cNvCxnSpPr>
          <p:nvPr/>
        </p:nvCxnSpPr>
        <p:spPr>
          <a:xfrm>
            <a:off x="3619500" y="4961446"/>
            <a:ext cx="1905000" cy="0"/>
          </a:xfrm>
          <a:prstGeom prst="line">
            <a:avLst/>
          </a:prstGeom>
          <a:ln w="15875" cmpd="sng">
            <a:solidFill>
              <a:srgbClr val="BF3900">
                <a:alpha val="85882"/>
              </a:srgbClr>
            </a:solidFill>
          </a:ln>
        </p:spPr>
        <p:style>
          <a:lnRef idx="1">
            <a:schemeClr val="accent1"/>
          </a:lnRef>
          <a:fillRef idx="0">
            <a:schemeClr val="accent1"/>
          </a:fillRef>
          <a:effectRef idx="0">
            <a:schemeClr val="accent1"/>
          </a:effectRef>
          <a:fontRef idx="minor">
            <a:schemeClr val="tx1"/>
          </a:fontRef>
        </p:style>
      </p:cxnSp>
      <p:pic>
        <p:nvPicPr>
          <p:cNvPr id="7" name="image_0">
            <a:extLst>
              <a:ext uri="{FF2B5EF4-FFF2-40B4-BE49-F238E27FC236}">
                <a16:creationId xmlns:a16="http://schemas.microsoft.com/office/drawing/2014/main" id="{EA42DF52-35D6-CF7D-44AC-4CB070A1D93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533338"/>
            <a:ext cx="2157285" cy="121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068E4F9-4240-3E08-4747-9B86F81528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9458"/>
            <a:ext cx="1981200" cy="2007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354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78BA5F19-D5E1-4ECC-BEC2-DF7AEDFD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BB4D578A-F2C4-4EA9-A811-B48E66D63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40492"/>
            <a:ext cx="9144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4724400"/>
            <a:ext cx="7280934" cy="739881"/>
          </a:xfrm>
        </p:spPr>
        <p:txBody>
          <a:bodyPr>
            <a:noAutofit/>
          </a:bodyPr>
          <a:lstStyle/>
          <a:p>
            <a:r>
              <a:rPr lang="en-US" sz="3800" b="1" dirty="0">
                <a:latin typeface="+mn-lt"/>
              </a:rPr>
              <a:t>Thank You to </a:t>
            </a:r>
            <a:br>
              <a:rPr lang="en-US" sz="3800" b="1" dirty="0">
                <a:latin typeface="+mn-lt"/>
              </a:rPr>
            </a:br>
            <a:r>
              <a:rPr lang="en-US" sz="3800" b="1" dirty="0">
                <a:latin typeface="+mn-lt"/>
              </a:rPr>
              <a:t>All Reviewers and Judges!</a:t>
            </a:r>
          </a:p>
        </p:txBody>
      </p:sp>
      <p:pic>
        <p:nvPicPr>
          <p:cNvPr id="3" name="Picture 2">
            <a:extLst>
              <a:ext uri="{FF2B5EF4-FFF2-40B4-BE49-F238E27FC236}">
                <a16:creationId xmlns:a16="http://schemas.microsoft.com/office/drawing/2014/main" id="{C8077469-1C34-DB8F-8868-C1EDAA42145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667000" y="620088"/>
            <a:ext cx="3276600" cy="3320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66177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494104" y="2453312"/>
            <a:ext cx="4155791" cy="1157654"/>
          </a:xfrm>
        </p:spPr>
        <p:txBody>
          <a:bodyPr>
            <a:normAutofit/>
          </a:bodyPr>
          <a:lstStyle/>
          <a:p>
            <a:r>
              <a:rPr lang="en-US" sz="4000" b="1" dirty="0">
                <a:latin typeface="+mn-lt"/>
              </a:rPr>
              <a:t>Faculty Awards</a:t>
            </a:r>
          </a:p>
        </p:txBody>
      </p:sp>
      <p:cxnSp>
        <p:nvCxnSpPr>
          <p:cNvPr id="4" name="Straight Connector 3">
            <a:extLst>
              <a:ext uri="{FF2B5EF4-FFF2-40B4-BE49-F238E27FC236}">
                <a16:creationId xmlns:a16="http://schemas.microsoft.com/office/drawing/2014/main" id="{5795C878-860A-E348-A912-BA65C22F2605}"/>
              </a:ext>
            </a:extLst>
          </p:cNvPr>
          <p:cNvCxnSpPr>
            <a:cxnSpLocks/>
          </p:cNvCxnSpPr>
          <p:nvPr/>
        </p:nvCxnSpPr>
        <p:spPr>
          <a:xfrm>
            <a:off x="3733800" y="3825861"/>
            <a:ext cx="1905000" cy="0"/>
          </a:xfrm>
          <a:prstGeom prst="line">
            <a:avLst/>
          </a:prstGeom>
          <a:ln w="15875" cmpd="sng">
            <a:solidFill>
              <a:srgbClr val="BF3900">
                <a:alpha val="85882"/>
              </a:srgbClr>
            </a:solidFill>
          </a:ln>
        </p:spPr>
        <p:style>
          <a:lnRef idx="1">
            <a:schemeClr val="accent1"/>
          </a:lnRef>
          <a:fillRef idx="0">
            <a:schemeClr val="accent1"/>
          </a:fillRef>
          <a:effectRef idx="0">
            <a:schemeClr val="accent1"/>
          </a:effectRef>
          <a:fontRef idx="minor">
            <a:schemeClr val="tx1"/>
          </a:fontRef>
        </p:style>
      </p:cxnSp>
      <p:pic>
        <p:nvPicPr>
          <p:cNvPr id="6" name="image_0">
            <a:extLst>
              <a:ext uri="{FF2B5EF4-FFF2-40B4-BE49-F238E27FC236}">
                <a16:creationId xmlns:a16="http://schemas.microsoft.com/office/drawing/2014/main" id="{7C7398BC-3D0A-D421-C195-F9CE8C66635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533338"/>
            <a:ext cx="2157285" cy="121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3D08AD62-3E24-F473-3042-95065E7029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9458"/>
            <a:ext cx="1981200" cy="2007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9074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33568-3101-3CB6-CE45-39841F85F5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C53EDE-3AB2-5290-FFBA-8E73B16F0E32}"/>
              </a:ext>
            </a:extLst>
          </p:cNvPr>
          <p:cNvSpPr>
            <a:spLocks noGrp="1"/>
          </p:cNvSpPr>
          <p:nvPr>
            <p:ph type="ctrTitle"/>
          </p:nvPr>
        </p:nvSpPr>
        <p:spPr>
          <a:xfrm>
            <a:off x="3657600" y="3376246"/>
            <a:ext cx="6400800" cy="1606163"/>
          </a:xfrm>
        </p:spPr>
        <p:txBody>
          <a:bodyPr>
            <a:normAutofit fontScale="90000"/>
          </a:bodyPr>
          <a:lstStyle/>
          <a:p>
            <a:pPr marL="877570" marR="996950" algn="l">
              <a:lnSpc>
                <a:spcPts val="3150"/>
              </a:lnSpc>
              <a:spcBef>
                <a:spcPts val="2400"/>
              </a:spcBef>
            </a:pPr>
            <a:br>
              <a:rPr lang="en-US" sz="1200" dirty="0"/>
            </a:br>
            <a:br>
              <a:rPr lang="en-US" sz="1200" dirty="0"/>
            </a:br>
            <a:br>
              <a:rPr lang="en-US" sz="3100" dirty="0">
                <a:latin typeface="+mn-lt"/>
              </a:rPr>
            </a:br>
            <a:br>
              <a:rPr lang="en-US" sz="3100" dirty="0">
                <a:latin typeface="+mn-lt"/>
              </a:rPr>
            </a:br>
            <a:r>
              <a:rPr lang="en-US" sz="3100" b="1" dirty="0">
                <a:effectLst/>
                <a:latin typeface="Calibri" panose="020F0502020204030204" pitchFamily="34" charset="0"/>
                <a:ea typeface="Calibri" panose="020F0502020204030204" pitchFamily="34" charset="0"/>
              </a:rPr>
              <a:t>ITAA</a:t>
            </a:r>
            <a:r>
              <a:rPr lang="en-US" sz="3100" b="1" spc="-15" dirty="0">
                <a:effectLst/>
                <a:latin typeface="Calibri" panose="020F0502020204030204" pitchFamily="34" charset="0"/>
                <a:ea typeface="Calibri" panose="020F0502020204030204" pitchFamily="34" charset="0"/>
              </a:rPr>
              <a:t> </a:t>
            </a:r>
            <a:r>
              <a:rPr lang="en-US" sz="3100" b="1" dirty="0">
                <a:effectLst/>
                <a:latin typeface="Calibri" panose="020F0502020204030204" pitchFamily="34" charset="0"/>
                <a:ea typeface="Calibri" panose="020F0502020204030204" pitchFamily="34" charset="0"/>
              </a:rPr>
              <a:t>Fellow</a:t>
            </a:r>
            <a:br>
              <a:rPr lang="en-US" sz="3100" b="1" dirty="0">
                <a:effectLst/>
                <a:latin typeface="Calibri" panose="020F0502020204030204" pitchFamily="34" charset="0"/>
                <a:ea typeface="Calibri" panose="020F0502020204030204" pitchFamily="34" charset="0"/>
              </a:rPr>
            </a:br>
            <a:br>
              <a:rPr lang="en-US" sz="1800" b="1" dirty="0">
                <a:effectLst/>
                <a:latin typeface="Calibri" panose="020F0502020204030204" pitchFamily="34" charset="0"/>
                <a:ea typeface="Calibri" panose="020F0502020204030204" pitchFamily="34" charset="0"/>
              </a:rPr>
            </a:br>
            <a:r>
              <a:rPr lang="en-US" sz="2800" dirty="0">
                <a:latin typeface="Calibri" panose="020F0502020204030204" pitchFamily="34" charset="0"/>
              </a:rPr>
              <a:t>Lynn Boorady</a:t>
            </a:r>
            <a:br>
              <a:rPr lang="en-US" sz="2800" dirty="0">
                <a:latin typeface="Calibri" panose="020F0502020204030204" pitchFamily="34" charset="0"/>
              </a:rPr>
            </a:br>
            <a:r>
              <a:rPr lang="en-US" sz="2800" dirty="0">
                <a:latin typeface="Calibri" panose="020F0502020204030204" pitchFamily="34" charset="0"/>
              </a:rPr>
              <a:t>Oklahoma State University</a:t>
            </a:r>
            <a:endParaRPr lang="en-US" sz="2800" dirty="0">
              <a:latin typeface="+mn-lt"/>
            </a:endParaRPr>
          </a:p>
        </p:txBody>
      </p:sp>
      <p:pic>
        <p:nvPicPr>
          <p:cNvPr id="6" name="image_0">
            <a:extLst>
              <a:ext uri="{FF2B5EF4-FFF2-40B4-BE49-F238E27FC236}">
                <a16:creationId xmlns:a16="http://schemas.microsoft.com/office/drawing/2014/main" id="{33880641-DF30-4FC2-D127-22CD439D0D2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0800" y="304800"/>
            <a:ext cx="2157285" cy="121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0DED7075-FECF-4479-8023-F5ED3FDEF3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9458"/>
            <a:ext cx="1981200" cy="20075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erson wearing glasses and a blue jacket&#10;&#10;AI-generated content may be incorrect.">
            <a:extLst>
              <a:ext uri="{FF2B5EF4-FFF2-40B4-BE49-F238E27FC236}">
                <a16:creationId xmlns:a16="http://schemas.microsoft.com/office/drawing/2014/main" id="{72F222DF-9852-B379-F7EA-FC98A58686B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2743200"/>
            <a:ext cx="3539035" cy="3124200"/>
          </a:xfrm>
          <a:prstGeom prst="rect">
            <a:avLst/>
          </a:prstGeom>
          <a:noFill/>
          <a:ln>
            <a:noFill/>
          </a:ln>
        </p:spPr>
      </p:pic>
    </p:spTree>
    <p:extLst>
      <p:ext uri="{BB962C8B-B14F-4D97-AF65-F5344CB8AC3E}">
        <p14:creationId xmlns:p14="http://schemas.microsoft.com/office/powerpoint/2010/main" val="99807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4F7BE-DF9C-0C42-8DE4-C012EF2DDF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C9DF0E-3247-D164-E15F-1CE627DCD0B5}"/>
              </a:ext>
            </a:extLst>
          </p:cNvPr>
          <p:cNvSpPr>
            <a:spLocks noGrp="1"/>
          </p:cNvSpPr>
          <p:nvPr>
            <p:ph type="ctrTitle"/>
          </p:nvPr>
        </p:nvSpPr>
        <p:spPr>
          <a:xfrm>
            <a:off x="2743200" y="3505200"/>
            <a:ext cx="6561992" cy="3634216"/>
          </a:xfrm>
        </p:spPr>
        <p:txBody>
          <a:bodyPr>
            <a:normAutofit fontScale="90000"/>
          </a:bodyPr>
          <a:lstStyle/>
          <a:p>
            <a:pPr algn="l"/>
            <a:br>
              <a:rPr lang="en-US" sz="1200" dirty="0"/>
            </a:br>
            <a:br>
              <a:rPr lang="en-US" sz="1200" dirty="0"/>
            </a:br>
            <a:r>
              <a:rPr lang="en-US" sz="3100" dirty="0">
                <a:latin typeface="+mn-lt"/>
              </a:rPr>
              <a:t>Thank you to:</a:t>
            </a:r>
            <a:br>
              <a:rPr lang="en-US" sz="3100" dirty="0">
                <a:latin typeface="+mn-lt"/>
              </a:rPr>
            </a:br>
            <a:br>
              <a:rPr lang="en-US" sz="3100" dirty="0">
                <a:latin typeface="+mn-lt"/>
              </a:rPr>
            </a:br>
            <a:r>
              <a:rPr lang="en-US" sz="2700" b="1" dirty="0">
                <a:latin typeface="+mn-lt"/>
              </a:rPr>
              <a:t>Andy Reilly, Nominator</a:t>
            </a:r>
            <a:br>
              <a:rPr lang="en-US" sz="2900" dirty="0">
                <a:solidFill>
                  <a:srgbClr val="FF0000"/>
                </a:solidFill>
                <a:latin typeface="+mn-lt"/>
              </a:rPr>
            </a:br>
            <a:br>
              <a:rPr lang="en-US" sz="2900" dirty="0">
                <a:solidFill>
                  <a:srgbClr val="FF0000"/>
                </a:solidFill>
                <a:latin typeface="+mn-lt"/>
              </a:rPr>
            </a:br>
            <a:r>
              <a:rPr lang="en-US" sz="2700" dirty="0">
                <a:latin typeface="+mn-lt"/>
              </a:rPr>
              <a:t>Susan P. Ashdown </a:t>
            </a:r>
            <a:br>
              <a:rPr lang="en-US" sz="2700" dirty="0">
                <a:latin typeface="+mn-lt"/>
              </a:rPr>
            </a:br>
            <a:r>
              <a:rPr lang="en-US" sz="2700" dirty="0">
                <a:latin typeface="+mn-lt"/>
              </a:rPr>
              <a:t>Elizabeth Bye </a:t>
            </a:r>
            <a:br>
              <a:rPr lang="en-US" sz="2700" dirty="0">
                <a:latin typeface="+mn-lt"/>
              </a:rPr>
            </a:br>
            <a:r>
              <a:rPr lang="en-US" sz="2700" dirty="0">
                <a:latin typeface="+mn-lt"/>
              </a:rPr>
              <a:t>Jung Ha-Brookshire</a:t>
            </a:r>
            <a:br>
              <a:rPr lang="en-US" sz="2700" dirty="0">
                <a:latin typeface="+mn-lt"/>
              </a:rPr>
            </a:br>
            <a:r>
              <a:rPr lang="en-US" sz="2700" dirty="0">
                <a:latin typeface="+mn-lt"/>
              </a:rPr>
              <a:t>Jana Hawley</a:t>
            </a:r>
            <a:br>
              <a:rPr lang="en-US" sz="2700" dirty="0">
                <a:latin typeface="+mn-lt"/>
              </a:rPr>
            </a:br>
            <a:r>
              <a:rPr lang="en-US" sz="2700" dirty="0">
                <a:latin typeface="+mn-lt"/>
              </a:rPr>
              <a:t>Seung-Hee Lee</a:t>
            </a:r>
            <a:br>
              <a:rPr lang="en-US" sz="2700" dirty="0">
                <a:latin typeface="+mn-lt"/>
              </a:rPr>
            </a:br>
            <a:r>
              <a:rPr lang="en-US" sz="2700" dirty="0">
                <a:latin typeface="+mn-lt"/>
              </a:rPr>
              <a:t>Beth Myers</a:t>
            </a:r>
            <a:br>
              <a:rPr lang="en-US" sz="2700" dirty="0">
                <a:latin typeface="+mn-lt"/>
              </a:rPr>
            </a:br>
            <a:r>
              <a:rPr lang="en-US" sz="2700" dirty="0" err="1">
                <a:latin typeface="+mn-lt"/>
              </a:rPr>
              <a:t>Heeju</a:t>
            </a:r>
            <a:r>
              <a:rPr lang="en-US" sz="2700" dirty="0">
                <a:latin typeface="+mn-lt"/>
              </a:rPr>
              <a:t> Terry Park </a:t>
            </a:r>
            <a:br>
              <a:rPr lang="en-US" sz="2700" dirty="0">
                <a:latin typeface="+mn-lt"/>
              </a:rPr>
            </a:br>
            <a:r>
              <a:rPr lang="en-US" sz="2700" dirty="0" err="1">
                <a:latin typeface="+mn-lt"/>
              </a:rPr>
              <a:t>Hyejune</a:t>
            </a:r>
            <a:r>
              <a:rPr lang="en-US" sz="2700" dirty="0">
                <a:latin typeface="+mn-lt"/>
              </a:rPr>
              <a:t> (June) Park </a:t>
            </a:r>
            <a:br>
              <a:rPr lang="en-US" sz="2700" dirty="0">
                <a:latin typeface="+mn-lt"/>
              </a:rPr>
            </a:br>
            <a:r>
              <a:rPr lang="en-US" sz="2700" dirty="0">
                <a:latin typeface="+mn-lt"/>
              </a:rPr>
              <a:t>Jon Pedersen  </a:t>
            </a:r>
            <a:br>
              <a:rPr lang="en-US" sz="2700" dirty="0"/>
            </a:br>
            <a:r>
              <a:rPr lang="en-US" sz="2700" dirty="0">
                <a:latin typeface="+mn-lt"/>
              </a:rPr>
              <a:t>Jessica Lee Ridgway Clayton</a:t>
            </a:r>
            <a:br>
              <a:rPr lang="en-US" sz="2700" dirty="0">
                <a:latin typeface="+mn-lt"/>
              </a:rPr>
            </a:br>
            <a:r>
              <a:rPr lang="en-US" sz="2700" dirty="0">
                <a:latin typeface="+mn-lt"/>
              </a:rPr>
              <a:t>Arlesa Shephard  </a:t>
            </a:r>
            <a:br>
              <a:rPr lang="en-US" sz="2700" dirty="0">
                <a:solidFill>
                  <a:srgbClr val="FF0000"/>
                </a:solidFill>
                <a:latin typeface="+mn-lt"/>
              </a:rPr>
            </a:br>
            <a:endParaRPr lang="en-US" sz="2700" dirty="0">
              <a:solidFill>
                <a:srgbClr val="FF0000"/>
              </a:solidFill>
              <a:latin typeface="+mn-lt"/>
            </a:endParaRPr>
          </a:p>
        </p:txBody>
      </p:sp>
      <p:pic>
        <p:nvPicPr>
          <p:cNvPr id="6" name="image_0">
            <a:extLst>
              <a:ext uri="{FF2B5EF4-FFF2-40B4-BE49-F238E27FC236}">
                <a16:creationId xmlns:a16="http://schemas.microsoft.com/office/drawing/2014/main" id="{E6C3905A-630B-0CA8-A5F0-D5DBC676808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533338"/>
            <a:ext cx="2157285" cy="121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E1B27315-EDB4-E526-5228-EB52269B7E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9458"/>
            <a:ext cx="1981200" cy="2007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2632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F19E5-6339-A7AB-91E8-7434922DEF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D41D7B-75BC-37AA-A231-09185D8A48DE}"/>
              </a:ext>
            </a:extLst>
          </p:cNvPr>
          <p:cNvSpPr>
            <a:spLocks noGrp="1"/>
          </p:cNvSpPr>
          <p:nvPr>
            <p:ph type="ctrTitle"/>
          </p:nvPr>
        </p:nvSpPr>
        <p:spPr>
          <a:xfrm>
            <a:off x="3124200" y="3376246"/>
            <a:ext cx="6858000" cy="1606163"/>
          </a:xfrm>
        </p:spPr>
        <p:txBody>
          <a:bodyPr>
            <a:normAutofit fontScale="90000"/>
          </a:bodyPr>
          <a:lstStyle/>
          <a:p>
            <a:pPr marL="877570" marR="996950" algn="l">
              <a:lnSpc>
                <a:spcPts val="3150"/>
              </a:lnSpc>
              <a:spcBef>
                <a:spcPts val="2400"/>
              </a:spcBef>
            </a:pPr>
            <a:br>
              <a:rPr lang="en-US" sz="1200" dirty="0"/>
            </a:br>
            <a:br>
              <a:rPr lang="en-US" sz="1200" dirty="0"/>
            </a:br>
            <a:br>
              <a:rPr lang="en-US" sz="3100" dirty="0">
                <a:latin typeface="+mn-lt"/>
              </a:rPr>
            </a:br>
            <a:br>
              <a:rPr lang="en-US" sz="3100" dirty="0">
                <a:latin typeface="+mn-lt"/>
              </a:rPr>
            </a:br>
            <a:r>
              <a:rPr lang="en-US" sz="3100" b="1" dirty="0">
                <a:effectLst/>
                <a:latin typeface="Calibri" panose="020F0502020204030204" pitchFamily="34" charset="0"/>
                <a:ea typeface="Calibri" panose="020F0502020204030204" pitchFamily="34" charset="0"/>
              </a:rPr>
              <a:t>ITAA</a:t>
            </a:r>
            <a:r>
              <a:rPr lang="en-US" sz="3100" b="1" spc="-15" dirty="0">
                <a:effectLst/>
                <a:latin typeface="Calibri" panose="020F0502020204030204" pitchFamily="34" charset="0"/>
                <a:ea typeface="Calibri" panose="020F0502020204030204" pitchFamily="34" charset="0"/>
              </a:rPr>
              <a:t> </a:t>
            </a:r>
            <a:r>
              <a:rPr lang="en-US" sz="3100" b="1" dirty="0">
                <a:effectLst/>
                <a:latin typeface="Calibri" panose="020F0502020204030204" pitchFamily="34" charset="0"/>
                <a:ea typeface="Calibri" panose="020F0502020204030204" pitchFamily="34" charset="0"/>
              </a:rPr>
              <a:t>Fellow</a:t>
            </a:r>
            <a:br>
              <a:rPr lang="en-US" sz="3100" b="1" dirty="0">
                <a:effectLst/>
                <a:latin typeface="Calibri" panose="020F0502020204030204" pitchFamily="34" charset="0"/>
                <a:ea typeface="Calibri" panose="020F0502020204030204" pitchFamily="34" charset="0"/>
              </a:rPr>
            </a:br>
            <a:br>
              <a:rPr lang="en-US" sz="1800" b="1" dirty="0">
                <a:effectLst/>
                <a:latin typeface="Calibri" panose="020F0502020204030204" pitchFamily="34" charset="0"/>
                <a:ea typeface="Calibri" panose="020F0502020204030204" pitchFamily="34" charset="0"/>
              </a:rPr>
            </a:br>
            <a:r>
              <a:rPr lang="en-US" sz="2800" dirty="0">
                <a:latin typeface="Calibri" panose="020F0502020204030204" pitchFamily="34" charset="0"/>
              </a:rPr>
              <a:t>Nancy Nelson Hodges</a:t>
            </a:r>
            <a:br>
              <a:rPr lang="en-US" sz="2800" dirty="0">
                <a:latin typeface="Calibri" panose="020F0502020204030204" pitchFamily="34" charset="0"/>
              </a:rPr>
            </a:br>
            <a:r>
              <a:rPr lang="en-US" sz="2600" dirty="0">
                <a:latin typeface="Calibri" panose="020F0502020204030204" pitchFamily="34" charset="0"/>
              </a:rPr>
              <a:t>University of North Carolina at Greensboro </a:t>
            </a:r>
            <a:endParaRPr lang="en-US" sz="2600" dirty="0">
              <a:latin typeface="+mn-lt"/>
            </a:endParaRPr>
          </a:p>
        </p:txBody>
      </p:sp>
      <p:pic>
        <p:nvPicPr>
          <p:cNvPr id="6" name="image_0">
            <a:extLst>
              <a:ext uri="{FF2B5EF4-FFF2-40B4-BE49-F238E27FC236}">
                <a16:creationId xmlns:a16="http://schemas.microsoft.com/office/drawing/2014/main" id="{7C6BDC3E-2E33-FD5B-23F6-4CBDC79FCB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533338"/>
            <a:ext cx="2157285" cy="121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3F0C6FBA-43B4-99F3-43FB-6F4B6872A1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9458"/>
            <a:ext cx="1981200" cy="20075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erson sitting at a table&#10;&#10;AI-generated content may be incorrect.">
            <a:extLst>
              <a:ext uri="{FF2B5EF4-FFF2-40B4-BE49-F238E27FC236}">
                <a16:creationId xmlns:a16="http://schemas.microsoft.com/office/drawing/2014/main" id="{39BF169C-AD10-FFA6-5FCE-1ACC297FAB2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987" y="2514600"/>
            <a:ext cx="2868613" cy="2868613"/>
          </a:xfrm>
          <a:prstGeom prst="rect">
            <a:avLst/>
          </a:prstGeom>
          <a:noFill/>
          <a:ln>
            <a:noFill/>
          </a:ln>
        </p:spPr>
      </p:pic>
    </p:spTree>
    <p:extLst>
      <p:ext uri="{BB962C8B-B14F-4D97-AF65-F5344CB8AC3E}">
        <p14:creationId xmlns:p14="http://schemas.microsoft.com/office/powerpoint/2010/main" val="20387318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DC3B9-56F5-0E25-2313-E6A9487DE1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CA75E4-50E3-7E90-D196-B998FA9C7BF2}"/>
              </a:ext>
            </a:extLst>
          </p:cNvPr>
          <p:cNvSpPr>
            <a:spLocks noGrp="1"/>
          </p:cNvSpPr>
          <p:nvPr>
            <p:ph type="ctrTitle"/>
          </p:nvPr>
        </p:nvSpPr>
        <p:spPr>
          <a:xfrm>
            <a:off x="2895600" y="3048000"/>
            <a:ext cx="6561992" cy="3634216"/>
          </a:xfrm>
        </p:spPr>
        <p:txBody>
          <a:bodyPr>
            <a:normAutofit fontScale="90000"/>
          </a:bodyPr>
          <a:lstStyle/>
          <a:p>
            <a:pPr algn="l"/>
            <a:br>
              <a:rPr lang="en-US" sz="1200" dirty="0"/>
            </a:br>
            <a:br>
              <a:rPr lang="en-US" sz="1200" dirty="0"/>
            </a:br>
            <a:r>
              <a:rPr lang="en-US" sz="3100" dirty="0">
                <a:latin typeface="+mn-lt"/>
              </a:rPr>
              <a:t>Thank you to:</a:t>
            </a:r>
            <a:br>
              <a:rPr lang="en-US" sz="3100" dirty="0">
                <a:latin typeface="+mn-lt"/>
              </a:rPr>
            </a:br>
            <a:br>
              <a:rPr lang="en-US" sz="3100" dirty="0">
                <a:latin typeface="+mn-lt"/>
              </a:rPr>
            </a:br>
            <a:r>
              <a:rPr lang="en-US" sz="2900" b="1" dirty="0">
                <a:latin typeface="+mn-lt"/>
              </a:rPr>
              <a:t>Elena Karpova, Nominator</a:t>
            </a:r>
            <a:br>
              <a:rPr lang="en-US" sz="2900" dirty="0">
                <a:solidFill>
                  <a:srgbClr val="FF0000"/>
                </a:solidFill>
                <a:latin typeface="+mn-lt"/>
              </a:rPr>
            </a:br>
            <a:br>
              <a:rPr lang="en-US" sz="2900" dirty="0">
                <a:solidFill>
                  <a:srgbClr val="FF0000"/>
                </a:solidFill>
                <a:latin typeface="+mn-lt"/>
              </a:rPr>
            </a:br>
            <a:r>
              <a:rPr lang="en-US" sz="2900" dirty="0">
                <a:latin typeface="+mn-lt"/>
              </a:rPr>
              <a:t>Elizabeth Bye</a:t>
            </a:r>
            <a:br>
              <a:rPr lang="en-US" sz="2900" dirty="0">
                <a:latin typeface="+mn-lt"/>
              </a:rPr>
            </a:br>
            <a:r>
              <a:rPr lang="en-US" sz="2900" dirty="0">
                <a:latin typeface="+mn-lt"/>
              </a:rPr>
              <a:t>Julie Chang</a:t>
            </a:r>
            <a:br>
              <a:rPr lang="en-US" sz="2900" dirty="0">
                <a:latin typeface="+mn-lt"/>
              </a:rPr>
            </a:br>
            <a:r>
              <a:rPr lang="en-US" sz="2900" dirty="0">
                <a:latin typeface="+mn-lt"/>
              </a:rPr>
              <a:t>Ann Marie Fiore </a:t>
            </a:r>
            <a:br>
              <a:rPr lang="en-US" sz="2900" dirty="0">
                <a:latin typeface="+mn-lt"/>
              </a:rPr>
            </a:br>
            <a:r>
              <a:rPr lang="en-US" sz="2900" dirty="0">
                <a:latin typeface="+mn-lt"/>
              </a:rPr>
              <a:t>Tammy Kinley</a:t>
            </a:r>
            <a:br>
              <a:rPr lang="en-US" sz="2900" dirty="0">
                <a:latin typeface="+mn-lt"/>
              </a:rPr>
            </a:br>
            <a:r>
              <a:rPr lang="en-US" sz="2900" dirty="0">
                <a:latin typeface="+mn-lt"/>
              </a:rPr>
              <a:t>Karen L. </a:t>
            </a:r>
            <a:r>
              <a:rPr lang="en-US" sz="2900" dirty="0" err="1">
                <a:latin typeface="+mn-lt"/>
              </a:rPr>
              <a:t>LaBat</a:t>
            </a:r>
            <a:br>
              <a:rPr lang="en-US" sz="2900" dirty="0">
                <a:latin typeface="+mn-lt"/>
              </a:rPr>
            </a:br>
            <a:r>
              <a:rPr lang="en-US" sz="2900" dirty="0">
                <a:latin typeface="+mn-lt"/>
              </a:rPr>
              <a:t>Gwendolyn S. O’Neal</a:t>
            </a:r>
            <a:br>
              <a:rPr lang="en-US" sz="2900" dirty="0">
                <a:latin typeface="+mn-lt"/>
              </a:rPr>
            </a:br>
            <a:r>
              <a:rPr lang="en-US" sz="2900" dirty="0">
                <a:latin typeface="+mn-lt"/>
              </a:rPr>
              <a:t>Tim Pickett</a:t>
            </a:r>
            <a:br>
              <a:rPr lang="en-US" sz="2900" dirty="0">
                <a:latin typeface="+mn-lt"/>
              </a:rPr>
            </a:br>
            <a:r>
              <a:rPr lang="en-US" sz="2900" dirty="0">
                <a:latin typeface="+mn-lt"/>
              </a:rPr>
              <a:t>Carol Warfield</a:t>
            </a:r>
            <a:br>
              <a:rPr lang="en-US" sz="3100" dirty="0">
                <a:solidFill>
                  <a:srgbClr val="FF0000"/>
                </a:solidFill>
                <a:latin typeface="+mn-lt"/>
              </a:rPr>
            </a:br>
            <a:endParaRPr lang="en-US" sz="3100" dirty="0">
              <a:solidFill>
                <a:srgbClr val="FF0000"/>
              </a:solidFill>
              <a:latin typeface="+mn-lt"/>
            </a:endParaRPr>
          </a:p>
        </p:txBody>
      </p:sp>
      <p:pic>
        <p:nvPicPr>
          <p:cNvPr id="6" name="image_0">
            <a:extLst>
              <a:ext uri="{FF2B5EF4-FFF2-40B4-BE49-F238E27FC236}">
                <a16:creationId xmlns:a16="http://schemas.microsoft.com/office/drawing/2014/main" id="{8E9598FC-C1EE-39F7-EE3B-45B5ACDADCE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533338"/>
            <a:ext cx="2157285" cy="121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9696B81-42BC-C68F-3892-1B8B776E72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2400"/>
            <a:ext cx="1981200" cy="2007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1950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9543A-808C-6DC4-829C-6663DB3FD8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3ED32A-2D0A-A02A-DF3A-4875299807D7}"/>
              </a:ext>
            </a:extLst>
          </p:cNvPr>
          <p:cNvSpPr>
            <a:spLocks noGrp="1"/>
          </p:cNvSpPr>
          <p:nvPr>
            <p:ph type="ctrTitle"/>
          </p:nvPr>
        </p:nvSpPr>
        <p:spPr>
          <a:xfrm>
            <a:off x="2743200" y="2819401"/>
            <a:ext cx="6400800" cy="2057400"/>
          </a:xfrm>
        </p:spPr>
        <p:txBody>
          <a:bodyPr>
            <a:normAutofit fontScale="90000"/>
          </a:bodyPr>
          <a:lstStyle/>
          <a:p>
            <a:pPr marL="880745" marR="996950" algn="l">
              <a:lnSpc>
                <a:spcPts val="3150"/>
              </a:lnSpc>
            </a:pPr>
            <a:br>
              <a:rPr lang="en-US" sz="1200" dirty="0"/>
            </a:br>
            <a:br>
              <a:rPr lang="en-US" sz="1200" dirty="0"/>
            </a:br>
            <a:br>
              <a:rPr lang="en-US" sz="3100" dirty="0">
                <a:latin typeface="+mn-lt"/>
              </a:rPr>
            </a:br>
            <a:br>
              <a:rPr lang="en-US" sz="3100" dirty="0">
                <a:latin typeface="+mn-lt"/>
              </a:rPr>
            </a:br>
            <a:r>
              <a:rPr lang="en-US" sz="3000" b="1" dirty="0">
                <a:latin typeface="Calibri" panose="020F0502020204030204" pitchFamily="34" charset="0"/>
                <a:ea typeface="Calibri" panose="020F0502020204030204" pitchFamily="34" charset="0"/>
              </a:rPr>
              <a:t>Mid-Career Excellence Award</a:t>
            </a:r>
            <a:br>
              <a:rPr lang="en-US" sz="1800" b="1" dirty="0">
                <a:effectLst/>
                <a:latin typeface="Calibri" panose="020F0502020204030204" pitchFamily="34" charset="0"/>
                <a:ea typeface="Calibri" panose="020F0502020204030204" pitchFamily="34" charset="0"/>
              </a:rPr>
            </a:br>
            <a:br>
              <a:rPr lang="en-US" sz="1800" b="1" dirty="0">
                <a:effectLst/>
                <a:latin typeface="Calibri" panose="020F0502020204030204" pitchFamily="34" charset="0"/>
                <a:ea typeface="Calibri" panose="020F0502020204030204" pitchFamily="34" charset="0"/>
              </a:rPr>
            </a:br>
            <a:r>
              <a:rPr lang="en-US" sz="2800" dirty="0">
                <a:latin typeface="Calibri" panose="020F0502020204030204" pitchFamily="34" charset="0"/>
                <a:ea typeface="Calibri" panose="020F0502020204030204" pitchFamily="34" charset="0"/>
              </a:rPr>
              <a:t>Jiyun Kang</a:t>
            </a:r>
            <a:br>
              <a:rPr lang="en-US" sz="2800" dirty="0">
                <a:latin typeface="Calibri" panose="020F0502020204030204" pitchFamily="34" charset="0"/>
                <a:ea typeface="Calibri" panose="020F0502020204030204" pitchFamily="34" charset="0"/>
              </a:rPr>
            </a:br>
            <a:r>
              <a:rPr lang="en-US" sz="2800" dirty="0">
                <a:latin typeface="Calibri" panose="020F0502020204030204" pitchFamily="34" charset="0"/>
                <a:ea typeface="Calibri" panose="020F0502020204030204" pitchFamily="34" charset="0"/>
              </a:rPr>
              <a:t>Purdue University</a:t>
            </a:r>
            <a:endParaRPr lang="en-US" sz="2800" dirty="0">
              <a:latin typeface="Calibri" panose="020F0502020204030204" pitchFamily="34" charset="0"/>
            </a:endParaRPr>
          </a:p>
        </p:txBody>
      </p:sp>
      <p:pic>
        <p:nvPicPr>
          <p:cNvPr id="6" name="image_0">
            <a:extLst>
              <a:ext uri="{FF2B5EF4-FFF2-40B4-BE49-F238E27FC236}">
                <a16:creationId xmlns:a16="http://schemas.microsoft.com/office/drawing/2014/main" id="{0A04B88F-02AD-BA00-C7B7-6A7B34EA4D1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82856" y="304800"/>
            <a:ext cx="2157285" cy="121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C5F6A041-405B-FE2C-4298-D924E28D24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2400"/>
            <a:ext cx="1981200" cy="20075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erson in a white jacket&#10;&#10;AI-generated content may be incorrect.">
            <a:extLst>
              <a:ext uri="{FF2B5EF4-FFF2-40B4-BE49-F238E27FC236}">
                <a16:creationId xmlns:a16="http://schemas.microsoft.com/office/drawing/2014/main" id="{1C56D071-AE03-6704-D079-77B29E21CCA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2449830"/>
            <a:ext cx="2463200" cy="3188969"/>
          </a:xfrm>
          <a:prstGeom prst="rect">
            <a:avLst/>
          </a:prstGeom>
          <a:noFill/>
          <a:ln>
            <a:noFill/>
          </a:ln>
        </p:spPr>
      </p:pic>
    </p:spTree>
    <p:extLst>
      <p:ext uri="{BB962C8B-B14F-4D97-AF65-F5344CB8AC3E}">
        <p14:creationId xmlns:p14="http://schemas.microsoft.com/office/powerpoint/2010/main" val="32425942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6202B-1ABE-747B-DAF7-AC3284C838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228458-3F3F-BCAC-9141-0C7DD1504E3C}"/>
              </a:ext>
            </a:extLst>
          </p:cNvPr>
          <p:cNvSpPr>
            <a:spLocks noGrp="1"/>
          </p:cNvSpPr>
          <p:nvPr>
            <p:ph type="ctrTitle"/>
          </p:nvPr>
        </p:nvSpPr>
        <p:spPr>
          <a:xfrm>
            <a:off x="2895600" y="3048000"/>
            <a:ext cx="6561992" cy="3634216"/>
          </a:xfrm>
        </p:spPr>
        <p:txBody>
          <a:bodyPr>
            <a:normAutofit fontScale="90000"/>
          </a:bodyPr>
          <a:lstStyle/>
          <a:p>
            <a:pPr algn="l"/>
            <a:br>
              <a:rPr lang="en-US" sz="1200" dirty="0"/>
            </a:br>
            <a:br>
              <a:rPr lang="en-US" sz="1200" dirty="0"/>
            </a:br>
            <a:r>
              <a:rPr lang="en-US" sz="3100" dirty="0">
                <a:latin typeface="+mn-lt"/>
              </a:rPr>
              <a:t>Thank you to:</a:t>
            </a:r>
            <a:br>
              <a:rPr lang="en-US" sz="3100" dirty="0">
                <a:latin typeface="+mn-lt"/>
              </a:rPr>
            </a:br>
            <a:br>
              <a:rPr lang="en-US" sz="3100" dirty="0">
                <a:latin typeface="+mn-lt"/>
              </a:rPr>
            </a:br>
            <a:r>
              <a:rPr lang="en-US" sz="2900" b="1" dirty="0">
                <a:latin typeface="+mn-lt"/>
              </a:rPr>
              <a:t>Byoungho “Ellie” Jin, Nominator</a:t>
            </a:r>
            <a:br>
              <a:rPr lang="en-US" sz="2900" dirty="0">
                <a:solidFill>
                  <a:srgbClr val="FF0000"/>
                </a:solidFill>
                <a:latin typeface="+mn-lt"/>
              </a:rPr>
            </a:br>
            <a:br>
              <a:rPr lang="en-US" sz="2900" dirty="0">
                <a:solidFill>
                  <a:srgbClr val="FF0000"/>
                </a:solidFill>
                <a:latin typeface="+mn-lt"/>
              </a:rPr>
            </a:br>
            <a:r>
              <a:rPr lang="en-US" sz="2900" dirty="0">
                <a:latin typeface="+mn-lt"/>
              </a:rPr>
              <a:t>Youn-Kyung ‘Lydia’ Kim</a:t>
            </a:r>
            <a:br>
              <a:rPr lang="en-US" sz="2900" dirty="0">
                <a:latin typeface="+mn-lt"/>
              </a:rPr>
            </a:br>
            <a:r>
              <a:rPr lang="en-US" sz="2900" dirty="0">
                <a:latin typeface="+mn-lt"/>
              </a:rPr>
              <a:t>Chuanlan Liu </a:t>
            </a:r>
            <a:br>
              <a:rPr lang="en-US" sz="2900" dirty="0">
                <a:latin typeface="+mn-lt"/>
              </a:rPr>
            </a:br>
            <a:r>
              <a:rPr lang="en-US" sz="2900" dirty="0">
                <a:latin typeface="+mn-lt"/>
              </a:rPr>
              <a:t>Jay Yoo </a:t>
            </a:r>
            <a:br>
              <a:rPr lang="en-US" sz="2900" dirty="0">
                <a:latin typeface="+mn-lt"/>
              </a:rPr>
            </a:br>
            <a:r>
              <a:rPr lang="en-US" sz="2900" dirty="0">
                <a:latin typeface="+mn-lt"/>
              </a:rPr>
              <a:t>Cosette M. Joyner Martinez </a:t>
            </a:r>
            <a:br>
              <a:rPr lang="en-US" sz="2900" dirty="0">
                <a:latin typeface="+mn-lt"/>
              </a:rPr>
            </a:br>
            <a:r>
              <a:rPr lang="en-US" sz="2900" dirty="0">
                <a:latin typeface="+mn-lt"/>
              </a:rPr>
              <a:t>Seung-Hee Lee </a:t>
            </a:r>
            <a:br>
              <a:rPr lang="en-US" sz="2900" dirty="0">
                <a:latin typeface="+mn-lt"/>
              </a:rPr>
            </a:br>
            <a:r>
              <a:rPr lang="en-US" sz="2900" dirty="0">
                <a:latin typeface="+mn-lt"/>
              </a:rPr>
              <a:t>Liping A. Cai </a:t>
            </a:r>
            <a:br>
              <a:rPr lang="en-US" sz="2900" dirty="0">
                <a:latin typeface="+mn-lt"/>
              </a:rPr>
            </a:br>
            <a:r>
              <a:rPr lang="en-US" sz="2900" dirty="0">
                <a:latin typeface="+mn-lt"/>
              </a:rPr>
              <a:t>Jonathan Bauchet </a:t>
            </a:r>
            <a:br>
              <a:rPr lang="en-US" sz="2900" dirty="0">
                <a:latin typeface="+mn-lt"/>
              </a:rPr>
            </a:br>
            <a:br>
              <a:rPr lang="en-US" sz="3100" dirty="0">
                <a:solidFill>
                  <a:srgbClr val="FF0000"/>
                </a:solidFill>
                <a:latin typeface="+mn-lt"/>
              </a:rPr>
            </a:br>
            <a:endParaRPr lang="en-US" sz="3100" dirty="0">
              <a:solidFill>
                <a:srgbClr val="FF0000"/>
              </a:solidFill>
              <a:latin typeface="+mn-lt"/>
            </a:endParaRPr>
          </a:p>
        </p:txBody>
      </p:sp>
      <p:pic>
        <p:nvPicPr>
          <p:cNvPr id="6" name="image_0">
            <a:extLst>
              <a:ext uri="{FF2B5EF4-FFF2-40B4-BE49-F238E27FC236}">
                <a16:creationId xmlns:a16="http://schemas.microsoft.com/office/drawing/2014/main" id="{B92BF368-6BEF-9900-BEC8-5B1324911CC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304800"/>
            <a:ext cx="2157285" cy="121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77B9DBBA-4B66-3EC8-2844-7B25DF32F5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2400"/>
            <a:ext cx="1981200" cy="2007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2583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B00B586-068C-123B-AD2D-24C022BE4B66}"/>
            </a:ext>
          </a:extLst>
        </p:cNvPr>
        <p:cNvGrpSpPr/>
        <p:nvPr/>
      </p:nvGrpSpPr>
      <p:grpSpPr>
        <a:xfrm>
          <a:off x="0" y="0"/>
          <a:ext cx="0" cy="0"/>
          <a:chOff x="0" y="0"/>
          <a:chExt cx="0" cy="0"/>
        </a:xfrm>
      </p:grpSpPr>
      <p:sp useBgFill="1">
        <p:nvSpPr>
          <p:cNvPr id="2078" name="Rectangle 2077">
            <a:extLst>
              <a:ext uri="{FF2B5EF4-FFF2-40B4-BE49-F238E27FC236}">
                <a16:creationId xmlns:a16="http://schemas.microsoft.com/office/drawing/2014/main" id="{4B9C325A-9156-F5E6-41E5-73D16593F9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C2DDC7A-5C2B-45D6-E9C1-46F70424F4DD}"/>
              </a:ext>
            </a:extLst>
          </p:cNvPr>
          <p:cNvSpPr>
            <a:spLocks noGrp="1"/>
          </p:cNvSpPr>
          <p:nvPr>
            <p:ph type="ctrTitle"/>
          </p:nvPr>
        </p:nvSpPr>
        <p:spPr>
          <a:xfrm>
            <a:off x="315592" y="556961"/>
            <a:ext cx="3590242" cy="3130269"/>
          </a:xfrm>
        </p:spPr>
        <p:txBody>
          <a:bodyPr>
            <a:noAutofit/>
          </a:bodyPr>
          <a:lstStyle/>
          <a:p>
            <a:pPr algn="l"/>
            <a:br>
              <a:rPr lang="en-US" sz="2800" b="1" dirty="0"/>
            </a:br>
            <a:br>
              <a:rPr lang="en-US" sz="2800" b="1" dirty="0"/>
            </a:br>
            <a:br>
              <a:rPr lang="en-US" sz="2800" b="1" dirty="0"/>
            </a:br>
            <a:br>
              <a:rPr lang="en-US" sz="2800" b="1" dirty="0"/>
            </a:br>
            <a:r>
              <a:rPr lang="en-US" sz="2800" b="1" dirty="0"/>
              <a:t> </a:t>
            </a:r>
            <a:br>
              <a:rPr lang="en-US" sz="2800" b="1" dirty="0"/>
            </a:br>
            <a:br>
              <a:rPr lang="en-US" sz="3600" b="1" dirty="0"/>
            </a:br>
            <a:r>
              <a:rPr lang="en-US" sz="3600" b="1" dirty="0">
                <a:latin typeface="Calibri "/>
              </a:rPr>
              <a:t>2025 ITAA Award Ceremony</a:t>
            </a:r>
            <a:br>
              <a:rPr lang="en-US" sz="2800" dirty="0"/>
            </a:br>
            <a:br>
              <a:rPr lang="en-US" sz="2800" dirty="0"/>
            </a:br>
            <a:endParaRPr lang="en-US" sz="2800" dirty="0"/>
          </a:p>
        </p:txBody>
      </p:sp>
      <p:sp>
        <p:nvSpPr>
          <p:cNvPr id="3" name="Subtitle 2">
            <a:extLst>
              <a:ext uri="{FF2B5EF4-FFF2-40B4-BE49-F238E27FC236}">
                <a16:creationId xmlns:a16="http://schemas.microsoft.com/office/drawing/2014/main" id="{0C592A56-4D2D-B2FA-1DD1-E446AC46DFAF}"/>
              </a:ext>
            </a:extLst>
          </p:cNvPr>
          <p:cNvSpPr>
            <a:spLocks noGrp="1"/>
          </p:cNvSpPr>
          <p:nvPr>
            <p:ph type="subTitle" idx="1"/>
          </p:nvPr>
        </p:nvSpPr>
        <p:spPr>
          <a:xfrm>
            <a:off x="546215" y="3971840"/>
            <a:ext cx="3128996" cy="1035781"/>
          </a:xfrm>
        </p:spPr>
        <p:txBody>
          <a:bodyPr>
            <a:normAutofit/>
          </a:bodyPr>
          <a:lstStyle/>
          <a:p>
            <a:pPr algn="l"/>
            <a:r>
              <a:rPr lang="en-US" dirty="0"/>
              <a:t>November 18-22, 2025</a:t>
            </a:r>
          </a:p>
          <a:p>
            <a:pPr algn="l"/>
            <a:r>
              <a:rPr lang="en-US" dirty="0"/>
              <a:t>St Louis, MO</a:t>
            </a:r>
          </a:p>
        </p:txBody>
      </p:sp>
      <p:grpSp>
        <p:nvGrpSpPr>
          <p:cNvPr id="2080" name="Group 2079">
            <a:extLst>
              <a:ext uri="{FF2B5EF4-FFF2-40B4-BE49-F238E27FC236}">
                <a16:creationId xmlns:a16="http://schemas.microsoft.com/office/drawing/2014/main" id="{8E4B1CF4-F13B-2190-337B-F4CA5179BB8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062324" y="1"/>
            <a:ext cx="1834788" cy="5777808"/>
            <a:chOff x="329184" y="1"/>
            <a:chExt cx="524256" cy="5777808"/>
          </a:xfrm>
        </p:grpSpPr>
        <p:cxnSp>
          <p:nvCxnSpPr>
            <p:cNvPr id="2081" name="Straight Connector 2080">
              <a:extLst>
                <a:ext uri="{FF2B5EF4-FFF2-40B4-BE49-F238E27FC236}">
                  <a16:creationId xmlns:a16="http://schemas.microsoft.com/office/drawing/2014/main" id="{D6424982-5DF5-01FD-9404-1E21D5D4327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082" name="Rectangle 2081">
              <a:extLst>
                <a:ext uri="{FF2B5EF4-FFF2-40B4-BE49-F238E27FC236}">
                  <a16:creationId xmlns:a16="http://schemas.microsoft.com/office/drawing/2014/main" id="{89097465-7005-9C49-45DE-1B8516ACB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084" name="Rectangle 2083">
            <a:extLst>
              <a:ext uri="{FF2B5EF4-FFF2-40B4-BE49-F238E27FC236}">
                <a16:creationId xmlns:a16="http://schemas.microsoft.com/office/drawing/2014/main" id="{04B1CDEE-22ED-9907-547D-1128FDF6AF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9948" y="269324"/>
            <a:ext cx="4587584" cy="6208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25091B24-E212-8450-462D-9646E3F309D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230429" y="968808"/>
            <a:ext cx="4206622" cy="4262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91148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505200" y="3124200"/>
            <a:ext cx="4800600" cy="1606163"/>
          </a:xfrm>
        </p:spPr>
        <p:txBody>
          <a:bodyPr>
            <a:normAutofit fontScale="90000"/>
          </a:bodyPr>
          <a:lstStyle/>
          <a:p>
            <a:pPr algn="l"/>
            <a:br>
              <a:rPr lang="en-US" sz="1200" dirty="0"/>
            </a:br>
            <a:br>
              <a:rPr lang="en-US" sz="1200" dirty="0"/>
            </a:br>
            <a:r>
              <a:rPr lang="en-US" sz="3100" b="1" dirty="0">
                <a:latin typeface="+mn-lt"/>
              </a:rPr>
              <a:t>Mid-Career Excellence Award</a:t>
            </a:r>
            <a:br>
              <a:rPr lang="en-US" sz="3100" dirty="0">
                <a:latin typeface="+mn-lt"/>
              </a:rPr>
            </a:br>
            <a:br>
              <a:rPr lang="en-US" sz="3100" dirty="0">
                <a:latin typeface="+mn-lt"/>
              </a:rPr>
            </a:br>
            <a:r>
              <a:rPr lang="en-US" sz="3100" dirty="0" err="1">
                <a:latin typeface="+mn-lt"/>
              </a:rPr>
              <a:t>Tunmin</a:t>
            </a:r>
            <a:r>
              <a:rPr lang="en-US" sz="3100" dirty="0">
                <a:latin typeface="+mn-lt"/>
              </a:rPr>
              <a:t> (Catherine) Jai</a:t>
            </a:r>
            <a:br>
              <a:rPr lang="en-US" sz="3100" dirty="0">
                <a:latin typeface="+mn-lt"/>
              </a:rPr>
            </a:br>
            <a:r>
              <a:rPr lang="en-US" sz="3100" dirty="0">
                <a:latin typeface="+mn-lt"/>
              </a:rPr>
              <a:t>Texas Tech University</a:t>
            </a:r>
          </a:p>
        </p:txBody>
      </p:sp>
      <p:pic>
        <p:nvPicPr>
          <p:cNvPr id="6" name="image_0">
            <a:extLst>
              <a:ext uri="{FF2B5EF4-FFF2-40B4-BE49-F238E27FC236}">
                <a16:creationId xmlns:a16="http://schemas.microsoft.com/office/drawing/2014/main" id="{8257C69E-FB69-6F05-ADC6-317FC4BC352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304800"/>
            <a:ext cx="2157285" cy="121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E6A1B006-56C3-680A-A939-C4E3413134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9226"/>
            <a:ext cx="1981200" cy="20075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erson in a black suit&#10;&#10;AI-generated content may be incorrect.">
            <a:extLst>
              <a:ext uri="{FF2B5EF4-FFF2-40B4-BE49-F238E27FC236}">
                <a16:creationId xmlns:a16="http://schemas.microsoft.com/office/drawing/2014/main" id="{18473F35-EC0C-098F-498F-F9BE900D0C8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0999" y="2528844"/>
            <a:ext cx="2722095" cy="3186155"/>
          </a:xfrm>
          <a:prstGeom prst="rect">
            <a:avLst/>
          </a:prstGeom>
          <a:noFill/>
          <a:ln>
            <a:noFill/>
          </a:ln>
        </p:spPr>
      </p:pic>
    </p:spTree>
    <p:extLst>
      <p:ext uri="{BB962C8B-B14F-4D97-AF65-F5344CB8AC3E}">
        <p14:creationId xmlns:p14="http://schemas.microsoft.com/office/powerpoint/2010/main" val="20596392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EACEF-FCCB-F489-DDAD-250426524E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13C75E-6C06-ACBC-9BC7-40C55F8CEFD4}"/>
              </a:ext>
            </a:extLst>
          </p:cNvPr>
          <p:cNvSpPr>
            <a:spLocks noGrp="1"/>
          </p:cNvSpPr>
          <p:nvPr>
            <p:ph type="ctrTitle"/>
          </p:nvPr>
        </p:nvSpPr>
        <p:spPr>
          <a:xfrm>
            <a:off x="2819400" y="2667000"/>
            <a:ext cx="6561992" cy="3634216"/>
          </a:xfrm>
        </p:spPr>
        <p:txBody>
          <a:bodyPr>
            <a:normAutofit fontScale="90000"/>
          </a:bodyPr>
          <a:lstStyle/>
          <a:p>
            <a:pPr algn="l"/>
            <a:br>
              <a:rPr lang="en-US" sz="1200" dirty="0"/>
            </a:br>
            <a:br>
              <a:rPr lang="en-US" sz="1200" dirty="0"/>
            </a:br>
            <a:r>
              <a:rPr lang="en-US" sz="3100" dirty="0">
                <a:latin typeface="+mn-lt"/>
              </a:rPr>
              <a:t>Thank you to:</a:t>
            </a:r>
            <a:br>
              <a:rPr lang="en-US" sz="3100" dirty="0">
                <a:latin typeface="+mn-lt"/>
              </a:rPr>
            </a:br>
            <a:br>
              <a:rPr lang="en-US" sz="3100" dirty="0">
                <a:latin typeface="+mn-lt"/>
              </a:rPr>
            </a:br>
            <a:r>
              <a:rPr lang="en-US" sz="2900" b="1" dirty="0">
                <a:latin typeface="+mn-lt"/>
              </a:rPr>
              <a:t>Tracie Tung, Nominator</a:t>
            </a:r>
            <a:br>
              <a:rPr lang="en-US" sz="2900" dirty="0">
                <a:solidFill>
                  <a:srgbClr val="FF0000"/>
                </a:solidFill>
                <a:latin typeface="+mn-lt"/>
              </a:rPr>
            </a:br>
            <a:br>
              <a:rPr lang="en-US" sz="2900" dirty="0">
                <a:solidFill>
                  <a:srgbClr val="FF0000"/>
                </a:solidFill>
                <a:latin typeface="+mn-lt"/>
              </a:rPr>
            </a:br>
            <a:r>
              <a:rPr lang="en-US" sz="2900" dirty="0">
                <a:latin typeface="+mn-lt"/>
              </a:rPr>
              <a:t>Lynn M. Boorady </a:t>
            </a:r>
            <a:br>
              <a:rPr lang="en-US" sz="2900" dirty="0">
                <a:latin typeface="+mn-lt"/>
              </a:rPr>
            </a:br>
            <a:r>
              <a:rPr lang="en-US" sz="2900" dirty="0">
                <a:latin typeface="+mn-lt"/>
              </a:rPr>
              <a:t>Veena </a:t>
            </a:r>
            <a:r>
              <a:rPr lang="en-US" sz="2900" dirty="0" err="1">
                <a:latin typeface="+mn-lt"/>
              </a:rPr>
              <a:t>Chattaraman</a:t>
            </a:r>
            <a:r>
              <a:rPr lang="en-US" sz="2900" dirty="0">
                <a:latin typeface="+mn-lt"/>
              </a:rPr>
              <a:t> </a:t>
            </a:r>
            <a:br>
              <a:rPr lang="en-US" sz="2900" dirty="0">
                <a:latin typeface="+mn-lt"/>
              </a:rPr>
            </a:br>
            <a:r>
              <a:rPr lang="en-US" sz="2900" dirty="0" err="1">
                <a:latin typeface="+mn-lt"/>
              </a:rPr>
              <a:t>Hyunjoo</a:t>
            </a:r>
            <a:r>
              <a:rPr lang="en-US" sz="2900" dirty="0">
                <a:latin typeface="+mn-lt"/>
              </a:rPr>
              <a:t> </a:t>
            </a:r>
            <a:r>
              <a:rPr lang="en-US" sz="2900" dirty="0" err="1">
                <a:latin typeface="+mn-lt"/>
              </a:rPr>
              <a:t>Im</a:t>
            </a:r>
            <a:r>
              <a:rPr lang="en-US" sz="2900" dirty="0">
                <a:latin typeface="+mn-lt"/>
              </a:rPr>
              <a:t> </a:t>
            </a:r>
            <a:br>
              <a:rPr lang="en-US" sz="2900" dirty="0">
                <a:latin typeface="+mn-lt"/>
              </a:rPr>
            </a:br>
            <a:r>
              <a:rPr lang="en-US" sz="2900" dirty="0">
                <a:latin typeface="+mn-lt"/>
              </a:rPr>
              <a:t>Juanjuan Wu </a:t>
            </a:r>
            <a:br>
              <a:rPr lang="en-US" sz="2900" dirty="0">
                <a:latin typeface="+mn-lt"/>
              </a:rPr>
            </a:br>
            <a:r>
              <a:rPr lang="en-US" sz="2900" dirty="0" err="1">
                <a:latin typeface="+mn-lt"/>
              </a:rPr>
              <a:t>Ruoh</a:t>
            </a:r>
            <a:r>
              <a:rPr lang="en-US" sz="2900" dirty="0">
                <a:latin typeface="+mn-lt"/>
              </a:rPr>
              <a:t>-Nan (Terry) Yan</a:t>
            </a:r>
            <a:br>
              <a:rPr lang="en-US" sz="2900" dirty="0">
                <a:latin typeface="+mn-lt"/>
              </a:rPr>
            </a:br>
            <a:br>
              <a:rPr lang="en-US" sz="3100" dirty="0">
                <a:solidFill>
                  <a:srgbClr val="FF0000"/>
                </a:solidFill>
                <a:latin typeface="+mn-lt"/>
              </a:rPr>
            </a:br>
            <a:endParaRPr lang="en-US" sz="3100" dirty="0">
              <a:solidFill>
                <a:srgbClr val="FF0000"/>
              </a:solidFill>
              <a:latin typeface="+mn-lt"/>
            </a:endParaRPr>
          </a:p>
        </p:txBody>
      </p:sp>
      <p:pic>
        <p:nvPicPr>
          <p:cNvPr id="6" name="image_0">
            <a:extLst>
              <a:ext uri="{FF2B5EF4-FFF2-40B4-BE49-F238E27FC236}">
                <a16:creationId xmlns:a16="http://schemas.microsoft.com/office/drawing/2014/main" id="{13955B64-FD91-1846-B19D-AA367B016C2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0800" y="304800"/>
            <a:ext cx="2157285" cy="121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325EF599-80BD-6CF0-AD67-6128CEB50D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2400"/>
            <a:ext cx="1981200" cy="2007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2752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F6D0A-9104-DCA6-FC38-2C32392F47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C26E25-209C-0636-6480-F1DF2C1B319B}"/>
              </a:ext>
            </a:extLst>
          </p:cNvPr>
          <p:cNvSpPr>
            <a:spLocks noGrp="1"/>
          </p:cNvSpPr>
          <p:nvPr>
            <p:ph type="ctrTitle"/>
          </p:nvPr>
        </p:nvSpPr>
        <p:spPr>
          <a:xfrm>
            <a:off x="3124200" y="3423138"/>
            <a:ext cx="5638800" cy="1606163"/>
          </a:xfrm>
        </p:spPr>
        <p:txBody>
          <a:bodyPr>
            <a:noAutofit/>
          </a:bodyPr>
          <a:lstStyle/>
          <a:p>
            <a:pPr marL="877570" marR="996950" algn="l">
              <a:spcBef>
                <a:spcPts val="2400"/>
              </a:spcBef>
            </a:pPr>
            <a:br>
              <a:rPr lang="en-US" sz="2600" dirty="0"/>
            </a:br>
            <a:r>
              <a:rPr lang="en-US" sz="2800" b="1" dirty="0">
                <a:effectLst/>
                <a:latin typeface="Calibri" panose="020F0502020204030204" pitchFamily="34" charset="0"/>
                <a:ea typeface="Calibri" panose="020F0502020204030204" pitchFamily="34" charset="0"/>
              </a:rPr>
              <a:t>Rising Star Award </a:t>
            </a:r>
            <a:br>
              <a:rPr lang="en-US" sz="2600" b="1" dirty="0">
                <a:effectLst/>
                <a:latin typeface="Calibri" panose="020F0502020204030204" pitchFamily="34" charset="0"/>
                <a:ea typeface="Calibri" panose="020F0502020204030204" pitchFamily="34" charset="0"/>
              </a:rPr>
            </a:br>
            <a:br>
              <a:rPr lang="en-US" sz="2600" b="1" dirty="0">
                <a:effectLst/>
                <a:latin typeface="Calibri" panose="020F0502020204030204" pitchFamily="34" charset="0"/>
                <a:ea typeface="Calibri" panose="020F0502020204030204" pitchFamily="34" charset="0"/>
              </a:rPr>
            </a:br>
            <a:br>
              <a:rPr lang="en-US" sz="2600" b="1" dirty="0">
                <a:effectLst/>
                <a:latin typeface="Calibri" panose="020F0502020204030204" pitchFamily="34" charset="0"/>
                <a:ea typeface="Calibri" panose="020F0502020204030204" pitchFamily="34" charset="0"/>
              </a:rPr>
            </a:br>
            <a:r>
              <a:rPr lang="en-US" sz="2600" dirty="0">
                <a:latin typeface="Calibri" panose="020F0502020204030204" pitchFamily="34" charset="0"/>
                <a:ea typeface="Calibri" panose="020F0502020204030204" pitchFamily="34" charset="0"/>
              </a:rPr>
              <a:t>Song-</a:t>
            </a:r>
            <a:r>
              <a:rPr lang="en-US" sz="2600" dirty="0" err="1">
                <a:latin typeface="Calibri" panose="020F0502020204030204" pitchFamily="34" charset="0"/>
                <a:ea typeface="Calibri" panose="020F0502020204030204" pitchFamily="34" charset="0"/>
              </a:rPr>
              <a:t>yi</a:t>
            </a:r>
            <a:r>
              <a:rPr lang="en-US" sz="2600" dirty="0">
                <a:latin typeface="Calibri" panose="020F0502020204030204" pitchFamily="34" charset="0"/>
                <a:ea typeface="Calibri" panose="020F0502020204030204" pitchFamily="34" charset="0"/>
              </a:rPr>
              <a:t> Youn</a:t>
            </a:r>
            <a:br>
              <a:rPr lang="en-US" sz="2600" dirty="0">
                <a:latin typeface="Calibri" panose="020F0502020204030204" pitchFamily="34" charset="0"/>
                <a:ea typeface="Calibri" panose="020F0502020204030204" pitchFamily="34" charset="0"/>
              </a:rPr>
            </a:br>
            <a:r>
              <a:rPr lang="en-US" sz="2600" dirty="0">
                <a:latin typeface="Calibri" panose="020F0502020204030204" pitchFamily="34" charset="0"/>
                <a:ea typeface="Calibri" panose="020F0502020204030204" pitchFamily="34" charset="0"/>
              </a:rPr>
              <a:t>University of Missouri </a:t>
            </a:r>
            <a:endParaRPr lang="en-US" sz="2600" dirty="0">
              <a:latin typeface="Calibri" panose="020F0502020204030204" pitchFamily="34" charset="0"/>
            </a:endParaRPr>
          </a:p>
        </p:txBody>
      </p:sp>
      <p:pic>
        <p:nvPicPr>
          <p:cNvPr id="6" name="image_0">
            <a:extLst>
              <a:ext uri="{FF2B5EF4-FFF2-40B4-BE49-F238E27FC236}">
                <a16:creationId xmlns:a16="http://schemas.microsoft.com/office/drawing/2014/main" id="{691A138E-1E08-BAB4-B8A0-49BD7178FC1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0800" y="304800"/>
            <a:ext cx="2157285" cy="121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erson in a black suit&#10;&#10;AI-generated content may be incorrect.">
            <a:extLst>
              <a:ext uri="{FF2B5EF4-FFF2-40B4-BE49-F238E27FC236}">
                <a16:creationId xmlns:a16="http://schemas.microsoft.com/office/drawing/2014/main" id="{D7D84E3F-6505-9278-596A-E79A16FF098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2438400"/>
            <a:ext cx="2299498" cy="3057525"/>
          </a:xfrm>
          <a:prstGeom prst="rect">
            <a:avLst/>
          </a:prstGeom>
          <a:noFill/>
          <a:ln>
            <a:noFill/>
          </a:ln>
        </p:spPr>
      </p:pic>
      <p:pic>
        <p:nvPicPr>
          <p:cNvPr id="7" name="Picture 6">
            <a:extLst>
              <a:ext uri="{FF2B5EF4-FFF2-40B4-BE49-F238E27FC236}">
                <a16:creationId xmlns:a16="http://schemas.microsoft.com/office/drawing/2014/main" id="{BF6229B4-0D21-40B4-3373-503DE3668C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52400"/>
            <a:ext cx="1981200" cy="2007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6594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876FE-59E3-4B0F-46C0-D94EF3B553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965D8A-4696-69B3-4C9F-EF74B326852B}"/>
              </a:ext>
            </a:extLst>
          </p:cNvPr>
          <p:cNvSpPr>
            <a:spLocks noGrp="1"/>
          </p:cNvSpPr>
          <p:nvPr>
            <p:ph type="ctrTitle"/>
          </p:nvPr>
        </p:nvSpPr>
        <p:spPr>
          <a:xfrm>
            <a:off x="2587870" y="4695053"/>
            <a:ext cx="6561992" cy="1606163"/>
          </a:xfrm>
        </p:spPr>
        <p:txBody>
          <a:bodyPr>
            <a:normAutofit fontScale="90000"/>
          </a:bodyPr>
          <a:lstStyle/>
          <a:p>
            <a:pPr algn="l"/>
            <a:br>
              <a:rPr lang="en-US" sz="1200" dirty="0"/>
            </a:br>
            <a:br>
              <a:rPr lang="en-US" sz="1200" dirty="0"/>
            </a:br>
            <a:r>
              <a:rPr lang="en-US" sz="3100" dirty="0">
                <a:latin typeface="+mn-lt"/>
              </a:rPr>
              <a:t>Thank you to:</a:t>
            </a:r>
            <a:br>
              <a:rPr lang="en-US" sz="3100" dirty="0">
                <a:latin typeface="+mn-lt"/>
              </a:rPr>
            </a:br>
            <a:br>
              <a:rPr lang="en-US" sz="3100" dirty="0">
                <a:latin typeface="+mn-lt"/>
              </a:rPr>
            </a:br>
            <a:r>
              <a:rPr lang="en-US" sz="2900" b="1" dirty="0">
                <a:latin typeface="+mn-lt"/>
              </a:rPr>
              <a:t>Jung Ha-Brookshire, Nominator</a:t>
            </a:r>
            <a:br>
              <a:rPr lang="en-US" sz="2900" dirty="0">
                <a:latin typeface="+mn-lt"/>
              </a:rPr>
            </a:br>
            <a:br>
              <a:rPr lang="en-US" sz="2900" dirty="0">
                <a:latin typeface="+mn-lt"/>
              </a:rPr>
            </a:br>
            <a:r>
              <a:rPr lang="en-US" sz="2900" dirty="0">
                <a:latin typeface="+mn-lt"/>
              </a:rPr>
              <a:t>Sejin Ha </a:t>
            </a:r>
            <a:br>
              <a:rPr lang="en-US" sz="2900" dirty="0">
                <a:latin typeface="+mn-lt"/>
              </a:rPr>
            </a:br>
            <a:r>
              <a:rPr lang="en-US" sz="2900" dirty="0">
                <a:latin typeface="+mn-lt"/>
              </a:rPr>
              <a:t>Kyu-Hye Lee </a:t>
            </a:r>
            <a:br>
              <a:rPr lang="en-US" sz="2900" dirty="0">
                <a:latin typeface="+mn-lt"/>
              </a:rPr>
            </a:br>
            <a:r>
              <a:rPr lang="en-US" sz="2900" dirty="0">
                <a:latin typeface="+mn-lt"/>
              </a:rPr>
              <a:t>Tracie Tung</a:t>
            </a:r>
            <a:br>
              <a:rPr lang="en-US" sz="2900" dirty="0">
                <a:latin typeface="+mn-lt"/>
              </a:rPr>
            </a:br>
            <a:r>
              <a:rPr lang="en-US" sz="2900" dirty="0">
                <a:latin typeface="+mn-lt"/>
              </a:rPr>
              <a:t>Li Zhao </a:t>
            </a:r>
            <a:br>
              <a:rPr lang="en-US" sz="2900" dirty="0">
                <a:latin typeface="+mn-lt"/>
              </a:rPr>
            </a:br>
            <a:r>
              <a:rPr lang="en-US" sz="2900" dirty="0">
                <a:latin typeface="+mn-lt"/>
              </a:rPr>
              <a:t>Jin Su </a:t>
            </a:r>
            <a:br>
              <a:rPr lang="en-US" sz="3100" dirty="0">
                <a:solidFill>
                  <a:srgbClr val="FF0000"/>
                </a:solidFill>
                <a:latin typeface="+mn-lt"/>
              </a:rPr>
            </a:br>
            <a:endParaRPr lang="en-US" sz="3100" dirty="0">
              <a:solidFill>
                <a:srgbClr val="FF0000"/>
              </a:solidFill>
              <a:latin typeface="+mn-lt"/>
            </a:endParaRPr>
          </a:p>
        </p:txBody>
      </p:sp>
      <p:pic>
        <p:nvPicPr>
          <p:cNvPr id="6" name="image_0">
            <a:extLst>
              <a:ext uri="{FF2B5EF4-FFF2-40B4-BE49-F238E27FC236}">
                <a16:creationId xmlns:a16="http://schemas.microsoft.com/office/drawing/2014/main" id="{2C1530FD-89EF-F373-3F07-B69A5193A9E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381000"/>
            <a:ext cx="2157285" cy="121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3B73E09-1781-5F8A-CD2C-2CB2FECF4E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2400"/>
            <a:ext cx="1981200" cy="2007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03990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57891-11DB-3F5E-B7A3-402686181A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46027E-7F0D-E49C-10C8-AAE9D221C262}"/>
              </a:ext>
            </a:extLst>
          </p:cNvPr>
          <p:cNvSpPr>
            <a:spLocks noGrp="1"/>
          </p:cNvSpPr>
          <p:nvPr>
            <p:ph type="ctrTitle"/>
          </p:nvPr>
        </p:nvSpPr>
        <p:spPr>
          <a:xfrm>
            <a:off x="3254734" y="3352800"/>
            <a:ext cx="5638800" cy="1606163"/>
          </a:xfrm>
        </p:spPr>
        <p:txBody>
          <a:bodyPr>
            <a:noAutofit/>
          </a:bodyPr>
          <a:lstStyle/>
          <a:p>
            <a:pPr marL="575945" marR="631190" algn="l">
              <a:spcBef>
                <a:spcPts val="2400"/>
              </a:spcBef>
              <a:spcAft>
                <a:spcPts val="1200"/>
              </a:spcAft>
            </a:pPr>
            <a:br>
              <a:rPr lang="en-US" sz="2700" dirty="0"/>
            </a:br>
            <a:r>
              <a:rPr lang="en-US" sz="2700" b="1" dirty="0">
                <a:effectLst/>
                <a:latin typeface="Calibri" panose="020F0502020204030204" pitchFamily="34" charset="0"/>
                <a:ea typeface="Calibri" panose="020F0502020204030204" pitchFamily="34" charset="0"/>
              </a:rPr>
              <a:t>Teaching Excellence Award</a:t>
            </a:r>
            <a:br>
              <a:rPr lang="en-US" sz="2700" b="1" dirty="0">
                <a:effectLst/>
                <a:latin typeface="Calibri" panose="020F0502020204030204" pitchFamily="34" charset="0"/>
                <a:ea typeface="Calibri" panose="020F0502020204030204" pitchFamily="34" charset="0"/>
              </a:rPr>
            </a:br>
            <a:br>
              <a:rPr lang="en-US" sz="1800" b="1" dirty="0">
                <a:effectLst/>
                <a:latin typeface="Calibri" panose="020F0502020204030204" pitchFamily="34" charset="0"/>
                <a:ea typeface="Calibri" panose="020F0502020204030204" pitchFamily="34" charset="0"/>
              </a:rPr>
            </a:br>
            <a:br>
              <a:rPr lang="en-US" sz="1800" b="1" dirty="0">
                <a:effectLst/>
                <a:latin typeface="Calibri" panose="020F0502020204030204" pitchFamily="34" charset="0"/>
                <a:ea typeface="Calibri" panose="020F0502020204030204" pitchFamily="34" charset="0"/>
              </a:rPr>
            </a:br>
            <a:r>
              <a:rPr lang="en-US" sz="2600" dirty="0">
                <a:latin typeface="Calibri" panose="020F0502020204030204" pitchFamily="34" charset="0"/>
                <a:ea typeface="Calibri" panose="020F0502020204030204" pitchFamily="34" charset="0"/>
              </a:rPr>
              <a:t>Kelly Reddy-Best</a:t>
            </a:r>
            <a:br>
              <a:rPr lang="en-US" sz="2600" dirty="0">
                <a:latin typeface="Calibri" panose="020F0502020204030204" pitchFamily="34" charset="0"/>
                <a:ea typeface="Calibri" panose="020F0502020204030204" pitchFamily="34" charset="0"/>
              </a:rPr>
            </a:br>
            <a:r>
              <a:rPr lang="en-US" sz="2600" dirty="0">
                <a:latin typeface="Calibri" panose="020F0502020204030204" pitchFamily="34" charset="0"/>
                <a:ea typeface="Calibri" panose="020F0502020204030204" pitchFamily="34" charset="0"/>
              </a:rPr>
              <a:t>Illinois State University </a:t>
            </a:r>
            <a:br>
              <a:rPr lang="en-US" sz="1800" b="1" dirty="0">
                <a:effectLst/>
                <a:latin typeface="Calibri" panose="020F0502020204030204" pitchFamily="34" charset="0"/>
                <a:ea typeface="Calibri" panose="020F0502020204030204" pitchFamily="34" charset="0"/>
              </a:rPr>
            </a:br>
            <a:endParaRPr lang="en-US" sz="2600" dirty="0">
              <a:latin typeface="Calibri" panose="020F0502020204030204" pitchFamily="34" charset="0"/>
            </a:endParaRPr>
          </a:p>
        </p:txBody>
      </p:sp>
      <p:pic>
        <p:nvPicPr>
          <p:cNvPr id="6" name="image_0">
            <a:extLst>
              <a:ext uri="{FF2B5EF4-FFF2-40B4-BE49-F238E27FC236}">
                <a16:creationId xmlns:a16="http://schemas.microsoft.com/office/drawing/2014/main" id="{CB29D19C-4C6C-D502-1A37-1F064F5C9D0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228600"/>
            <a:ext cx="2157285" cy="121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DD81C1F4-42D3-0232-85B4-8B2F7B68A0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2400"/>
            <a:ext cx="1981200" cy="20075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erson smiling in front of bushes&#10;&#10;AI-generated content may be incorrect.">
            <a:extLst>
              <a:ext uri="{FF2B5EF4-FFF2-40B4-BE49-F238E27FC236}">
                <a16:creationId xmlns:a16="http://schemas.microsoft.com/office/drawing/2014/main" id="{C47C8112-11DC-8C60-A7C4-2742B3A70C4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466" y="2590800"/>
            <a:ext cx="3288782" cy="2819400"/>
          </a:xfrm>
          <a:prstGeom prst="rect">
            <a:avLst/>
          </a:prstGeom>
          <a:noFill/>
          <a:ln>
            <a:noFill/>
          </a:ln>
        </p:spPr>
      </p:pic>
    </p:spTree>
    <p:extLst>
      <p:ext uri="{BB962C8B-B14F-4D97-AF65-F5344CB8AC3E}">
        <p14:creationId xmlns:p14="http://schemas.microsoft.com/office/powerpoint/2010/main" val="22136856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53A34-3ED9-091F-0382-CA5CC6E723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6403E0-80D1-4593-0009-4C6D827F2CB2}"/>
              </a:ext>
            </a:extLst>
          </p:cNvPr>
          <p:cNvSpPr>
            <a:spLocks noGrp="1"/>
          </p:cNvSpPr>
          <p:nvPr>
            <p:ph type="ctrTitle"/>
          </p:nvPr>
        </p:nvSpPr>
        <p:spPr>
          <a:xfrm>
            <a:off x="2667000" y="5521580"/>
            <a:ext cx="6561992" cy="1606163"/>
          </a:xfrm>
        </p:spPr>
        <p:txBody>
          <a:bodyPr>
            <a:normAutofit fontScale="90000"/>
          </a:bodyPr>
          <a:lstStyle/>
          <a:p>
            <a:pPr algn="l"/>
            <a:r>
              <a:rPr lang="en-US" sz="3100" dirty="0">
                <a:latin typeface="+mn-lt"/>
              </a:rPr>
              <a:t>Thank you to:</a:t>
            </a:r>
            <a:br>
              <a:rPr lang="en-US" sz="3100" dirty="0">
                <a:latin typeface="+mn-lt"/>
              </a:rPr>
            </a:br>
            <a:br>
              <a:rPr lang="en-US" sz="3100" dirty="0">
                <a:latin typeface="+mn-lt"/>
              </a:rPr>
            </a:br>
            <a:r>
              <a:rPr lang="en-US" sz="3100" b="1" dirty="0">
                <a:latin typeface="+mn-lt"/>
              </a:rPr>
              <a:t>Dina Smith-Glaviana , Nominator</a:t>
            </a:r>
            <a:br>
              <a:rPr lang="en-US" sz="3100" dirty="0">
                <a:latin typeface="+mn-lt"/>
              </a:rPr>
            </a:br>
            <a:br>
              <a:rPr lang="en-US" sz="3100" dirty="0">
                <a:latin typeface="+mn-lt"/>
              </a:rPr>
            </a:br>
            <a:r>
              <a:rPr lang="en-US" sz="2700" dirty="0">
                <a:latin typeface="+mn-lt"/>
              </a:rPr>
              <a:t>Michael </a:t>
            </a:r>
            <a:r>
              <a:rPr lang="en-US" sz="2700" dirty="0" err="1">
                <a:latin typeface="+mn-lt"/>
              </a:rPr>
              <a:t>Mamp</a:t>
            </a:r>
            <a:br>
              <a:rPr lang="en-US" sz="2700" dirty="0">
                <a:latin typeface="+mn-lt"/>
              </a:rPr>
            </a:br>
            <a:r>
              <a:rPr lang="en-US" sz="2700" dirty="0">
                <a:latin typeface="+mn-lt"/>
              </a:rPr>
              <a:t>Susan Kaiser</a:t>
            </a:r>
            <a:br>
              <a:rPr lang="en-US" sz="2700" dirty="0">
                <a:latin typeface="+mn-lt"/>
              </a:rPr>
            </a:br>
            <a:r>
              <a:rPr lang="en-US" sz="2700" dirty="0">
                <a:latin typeface="+mn-lt"/>
              </a:rPr>
              <a:t>Jessica Lee Ridgway Clayton</a:t>
            </a:r>
            <a:br>
              <a:rPr lang="en-US" sz="2700" dirty="0">
                <a:latin typeface="+mn-lt"/>
              </a:rPr>
            </a:br>
            <a:r>
              <a:rPr lang="en-US" sz="2700" dirty="0">
                <a:latin typeface="+mn-lt"/>
              </a:rPr>
              <a:t>Rachel Eike</a:t>
            </a:r>
            <a:br>
              <a:rPr lang="en-US" sz="2700" dirty="0">
                <a:latin typeface="+mn-lt"/>
              </a:rPr>
            </a:br>
            <a:r>
              <a:rPr lang="en-US" sz="2700" dirty="0">
                <a:latin typeface="+mn-lt"/>
              </a:rPr>
              <a:t>Cydni M. Robertson</a:t>
            </a:r>
            <a:br>
              <a:rPr lang="en-US" sz="2700" dirty="0">
                <a:latin typeface="+mn-lt"/>
              </a:rPr>
            </a:br>
            <a:r>
              <a:rPr lang="en-US" sz="2700" dirty="0">
                <a:latin typeface="+mn-lt"/>
              </a:rPr>
              <a:t>Jeremy M. Bernardoni</a:t>
            </a:r>
            <a:br>
              <a:rPr lang="en-US" sz="2700" dirty="0">
                <a:latin typeface="+mn-lt"/>
              </a:rPr>
            </a:br>
            <a:r>
              <a:rPr lang="en-US" sz="2700" dirty="0">
                <a:latin typeface="+mn-lt"/>
              </a:rPr>
              <a:t>Dorothy Vernon</a:t>
            </a:r>
            <a:br>
              <a:rPr lang="en-US" sz="2700" dirty="0">
                <a:latin typeface="+mn-lt"/>
              </a:rPr>
            </a:br>
            <a:r>
              <a:rPr lang="en-US" sz="2700" dirty="0">
                <a:latin typeface="+mn-lt"/>
              </a:rPr>
              <a:t>Sarah West Hixson</a:t>
            </a:r>
            <a:br>
              <a:rPr lang="en-US" sz="2700" dirty="0">
                <a:latin typeface="+mn-lt"/>
              </a:rPr>
            </a:br>
            <a:r>
              <a:rPr lang="en-US" sz="2700" dirty="0">
                <a:latin typeface="+mn-lt"/>
              </a:rPr>
              <a:t>Zahra Falsafi</a:t>
            </a:r>
            <a:br>
              <a:rPr lang="en-US" sz="2700" dirty="0">
                <a:latin typeface="+mn-lt"/>
              </a:rPr>
            </a:br>
            <a:r>
              <a:rPr lang="en-US" sz="2700" dirty="0" err="1">
                <a:latin typeface="+mn-lt"/>
              </a:rPr>
              <a:t>Dyese</a:t>
            </a:r>
            <a:r>
              <a:rPr lang="en-US" sz="2700" dirty="0">
                <a:latin typeface="+mn-lt"/>
              </a:rPr>
              <a:t> Matthews</a:t>
            </a:r>
            <a:br>
              <a:rPr lang="en-US" sz="2700" dirty="0">
                <a:latin typeface="+mn-lt"/>
              </a:rPr>
            </a:br>
            <a:r>
              <a:rPr lang="en-US" sz="2700" dirty="0">
                <a:latin typeface="+mn-lt"/>
              </a:rPr>
              <a:t>Sophia Strathearn</a:t>
            </a:r>
            <a:br>
              <a:rPr lang="en-US" sz="2700" dirty="0">
                <a:solidFill>
                  <a:srgbClr val="FF0000"/>
                </a:solidFill>
                <a:latin typeface="+mn-lt"/>
              </a:rPr>
            </a:br>
            <a:endParaRPr lang="en-US" sz="2700" dirty="0">
              <a:solidFill>
                <a:srgbClr val="FF0000"/>
              </a:solidFill>
              <a:latin typeface="+mn-lt"/>
            </a:endParaRPr>
          </a:p>
        </p:txBody>
      </p:sp>
      <p:pic>
        <p:nvPicPr>
          <p:cNvPr id="6" name="image_0">
            <a:extLst>
              <a:ext uri="{FF2B5EF4-FFF2-40B4-BE49-F238E27FC236}">
                <a16:creationId xmlns:a16="http://schemas.microsoft.com/office/drawing/2014/main" id="{1FEC7DF5-A0E1-F691-F22D-EE337F03016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533338"/>
            <a:ext cx="2157285" cy="121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87C08F16-4BA4-1E53-212E-7EE5D2956E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2400"/>
            <a:ext cx="1981200" cy="2007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08679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6D428-667E-4E67-870C-C9B6A6C00E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07A716-0215-E64B-80C2-CC8098CD5580}"/>
              </a:ext>
            </a:extLst>
          </p:cNvPr>
          <p:cNvSpPr>
            <a:spLocks noGrp="1"/>
          </p:cNvSpPr>
          <p:nvPr>
            <p:ph type="ctrTitle"/>
          </p:nvPr>
        </p:nvSpPr>
        <p:spPr>
          <a:xfrm>
            <a:off x="3254734" y="3352800"/>
            <a:ext cx="5638800" cy="1606163"/>
          </a:xfrm>
        </p:spPr>
        <p:txBody>
          <a:bodyPr>
            <a:noAutofit/>
          </a:bodyPr>
          <a:lstStyle/>
          <a:p>
            <a:pPr marL="575945" marR="631190" algn="l">
              <a:spcBef>
                <a:spcPts val="2400"/>
              </a:spcBef>
              <a:spcAft>
                <a:spcPts val="1200"/>
              </a:spcAft>
            </a:pPr>
            <a:br>
              <a:rPr lang="en-US" sz="2700" dirty="0"/>
            </a:br>
            <a:r>
              <a:rPr lang="en-US" sz="2700" b="1" dirty="0">
                <a:effectLst/>
                <a:latin typeface="Calibri" panose="020F0502020204030204" pitchFamily="34" charset="0"/>
                <a:ea typeface="Calibri" panose="020F0502020204030204" pitchFamily="34" charset="0"/>
              </a:rPr>
              <a:t>Teaching Excellence Award</a:t>
            </a:r>
            <a:br>
              <a:rPr lang="en-US" sz="2700" b="1" dirty="0">
                <a:effectLst/>
                <a:latin typeface="Calibri" panose="020F0502020204030204" pitchFamily="34" charset="0"/>
                <a:ea typeface="Calibri" panose="020F0502020204030204" pitchFamily="34" charset="0"/>
              </a:rPr>
            </a:br>
            <a:br>
              <a:rPr lang="en-US" sz="1800" b="1" dirty="0">
                <a:effectLst/>
                <a:latin typeface="Calibri" panose="020F0502020204030204" pitchFamily="34" charset="0"/>
                <a:ea typeface="Calibri" panose="020F0502020204030204" pitchFamily="34" charset="0"/>
              </a:rPr>
            </a:br>
            <a:br>
              <a:rPr lang="en-US" sz="1800" b="1" dirty="0">
                <a:effectLst/>
                <a:latin typeface="Calibri" panose="020F0502020204030204" pitchFamily="34" charset="0"/>
                <a:ea typeface="Calibri" panose="020F0502020204030204" pitchFamily="34" charset="0"/>
              </a:rPr>
            </a:br>
            <a:r>
              <a:rPr lang="en-US" sz="2600" dirty="0">
                <a:latin typeface="Calibri" panose="020F0502020204030204" pitchFamily="34" charset="0"/>
                <a:ea typeface="Calibri" panose="020F0502020204030204" pitchFamily="34" charset="0"/>
              </a:rPr>
              <a:t>Ling Zhang</a:t>
            </a:r>
            <a:br>
              <a:rPr lang="en-US" sz="2600" dirty="0">
                <a:latin typeface="Calibri" panose="020F0502020204030204" pitchFamily="34" charset="0"/>
                <a:ea typeface="Calibri" panose="020F0502020204030204" pitchFamily="34" charset="0"/>
              </a:rPr>
            </a:br>
            <a:r>
              <a:rPr lang="en-US" sz="2600" dirty="0">
                <a:latin typeface="Calibri" panose="020F0502020204030204" pitchFamily="34" charset="0"/>
                <a:ea typeface="Calibri" panose="020F0502020204030204" pitchFamily="34" charset="0"/>
              </a:rPr>
              <a:t>Iowa State University </a:t>
            </a:r>
            <a:br>
              <a:rPr lang="en-US" sz="1800" b="1" dirty="0">
                <a:effectLst/>
                <a:latin typeface="Calibri" panose="020F0502020204030204" pitchFamily="34" charset="0"/>
                <a:ea typeface="Calibri" panose="020F0502020204030204" pitchFamily="34" charset="0"/>
              </a:rPr>
            </a:br>
            <a:endParaRPr lang="en-US" sz="2600" dirty="0">
              <a:latin typeface="Calibri" panose="020F0502020204030204" pitchFamily="34" charset="0"/>
            </a:endParaRPr>
          </a:p>
        </p:txBody>
      </p:sp>
      <p:pic>
        <p:nvPicPr>
          <p:cNvPr id="6" name="image_0">
            <a:extLst>
              <a:ext uri="{FF2B5EF4-FFF2-40B4-BE49-F238E27FC236}">
                <a16:creationId xmlns:a16="http://schemas.microsoft.com/office/drawing/2014/main" id="{CC668B3A-7F4F-E5EA-41E8-C4B57C735FC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228600"/>
            <a:ext cx="2157285" cy="121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9BEFBD7A-6D62-AD1B-1691-50E69D8384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2400"/>
            <a:ext cx="1981200" cy="200755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erson wearing glasses and a blue jacket&#10;&#10;AI-generated content may be incorrect.">
            <a:extLst>
              <a:ext uri="{FF2B5EF4-FFF2-40B4-BE49-F238E27FC236}">
                <a16:creationId xmlns:a16="http://schemas.microsoft.com/office/drawing/2014/main" id="{3093E95E-37FE-2073-3915-D52ED49019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2438400"/>
            <a:ext cx="2438400" cy="3355674"/>
          </a:xfrm>
          <a:prstGeom prst="rect">
            <a:avLst/>
          </a:prstGeom>
        </p:spPr>
      </p:pic>
    </p:spTree>
    <p:extLst>
      <p:ext uri="{BB962C8B-B14F-4D97-AF65-F5344CB8AC3E}">
        <p14:creationId xmlns:p14="http://schemas.microsoft.com/office/powerpoint/2010/main" val="35482020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6C460-A1F0-C116-A949-40E8570B7B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330252-CA8A-18D2-7DD4-EA755B5677ED}"/>
              </a:ext>
            </a:extLst>
          </p:cNvPr>
          <p:cNvSpPr>
            <a:spLocks noGrp="1"/>
          </p:cNvSpPr>
          <p:nvPr>
            <p:ph type="ctrTitle"/>
          </p:nvPr>
        </p:nvSpPr>
        <p:spPr>
          <a:xfrm>
            <a:off x="2514600" y="5029200"/>
            <a:ext cx="6561992" cy="1606163"/>
          </a:xfrm>
        </p:spPr>
        <p:txBody>
          <a:bodyPr>
            <a:normAutofit fontScale="90000"/>
          </a:bodyPr>
          <a:lstStyle/>
          <a:p>
            <a:pPr algn="l"/>
            <a:br>
              <a:rPr lang="en-US" sz="1200" dirty="0"/>
            </a:br>
            <a:br>
              <a:rPr lang="en-US" sz="1200" dirty="0"/>
            </a:br>
            <a:r>
              <a:rPr lang="en-US" sz="3100" dirty="0">
                <a:latin typeface="+mn-lt"/>
              </a:rPr>
              <a:t>Thank you to:</a:t>
            </a:r>
            <a:br>
              <a:rPr lang="en-US" sz="3100" dirty="0">
                <a:latin typeface="+mn-lt"/>
              </a:rPr>
            </a:br>
            <a:br>
              <a:rPr lang="en-US" sz="3100" dirty="0">
                <a:latin typeface="+mn-lt"/>
              </a:rPr>
            </a:br>
            <a:r>
              <a:rPr lang="en-US" sz="3100" b="1" dirty="0">
                <a:latin typeface="+mn-lt"/>
              </a:rPr>
              <a:t>Ann Marie Fiore, Nominator</a:t>
            </a:r>
            <a:br>
              <a:rPr lang="en-US" sz="3100" dirty="0">
                <a:latin typeface="+mn-lt"/>
              </a:rPr>
            </a:br>
            <a:br>
              <a:rPr lang="en-US" sz="3100" dirty="0">
                <a:latin typeface="+mn-lt"/>
              </a:rPr>
            </a:br>
            <a:r>
              <a:rPr lang="en-US" sz="2400" dirty="0" err="1">
                <a:latin typeface="+mn-lt"/>
              </a:rPr>
              <a:t>Belange</a:t>
            </a:r>
            <a:r>
              <a:rPr lang="en-US" sz="2400" dirty="0">
                <a:latin typeface="+mn-lt"/>
              </a:rPr>
              <a:t> Mutunda</a:t>
            </a:r>
            <a:br>
              <a:rPr lang="en-US" sz="2400" dirty="0">
                <a:latin typeface="+mn-lt"/>
              </a:rPr>
            </a:br>
            <a:r>
              <a:rPr lang="en-US" sz="2400" dirty="0" err="1">
                <a:latin typeface="+mn-lt"/>
              </a:rPr>
              <a:t>Bingyue</a:t>
            </a:r>
            <a:r>
              <a:rPr lang="en-US" sz="2400" dirty="0">
                <a:latin typeface="+mn-lt"/>
              </a:rPr>
              <a:t> Wei</a:t>
            </a:r>
            <a:br>
              <a:rPr lang="en-US" sz="2400" dirty="0">
                <a:latin typeface="+mn-lt"/>
              </a:rPr>
            </a:br>
            <a:r>
              <a:rPr lang="en-US" sz="2400" dirty="0">
                <a:latin typeface="+mn-lt"/>
              </a:rPr>
              <a:t>Constance R. Spotts</a:t>
            </a:r>
            <a:br>
              <a:rPr lang="en-US" sz="2400" dirty="0">
                <a:latin typeface="+mn-lt"/>
              </a:rPr>
            </a:br>
            <a:r>
              <a:rPr lang="en-US" sz="2400" dirty="0">
                <a:latin typeface="+mn-lt"/>
              </a:rPr>
              <a:t>Eulanda A. Sanders</a:t>
            </a:r>
            <a:br>
              <a:rPr lang="en-US" sz="2400" dirty="0">
                <a:latin typeface="+mn-lt"/>
              </a:rPr>
            </a:br>
            <a:r>
              <a:rPr lang="en-US" sz="2400" dirty="0" err="1">
                <a:latin typeface="+mn-lt"/>
              </a:rPr>
              <a:t>Chanmi</a:t>
            </a:r>
            <a:r>
              <a:rPr lang="en-US" sz="2400" dirty="0">
                <a:latin typeface="+mn-lt"/>
              </a:rPr>
              <a:t> Gloria Hwang</a:t>
            </a:r>
            <a:br>
              <a:rPr lang="en-US" sz="2400" dirty="0">
                <a:latin typeface="+mn-lt"/>
              </a:rPr>
            </a:br>
            <a:r>
              <a:rPr lang="en-US" sz="2400" dirty="0">
                <a:latin typeface="+mn-lt"/>
              </a:rPr>
              <a:t>Li "Lily" Jiang</a:t>
            </a:r>
            <a:br>
              <a:rPr lang="en-US" sz="2400" dirty="0">
                <a:latin typeface="+mn-lt"/>
              </a:rPr>
            </a:br>
            <a:r>
              <a:rPr lang="en-US" sz="2400" dirty="0">
                <a:latin typeface="+mn-lt"/>
              </a:rPr>
              <a:t>Rachel J. Eike</a:t>
            </a:r>
            <a:br>
              <a:rPr lang="en-US" sz="2400" dirty="0">
                <a:latin typeface="+mn-lt"/>
              </a:rPr>
            </a:br>
            <a:r>
              <a:rPr lang="en-US" sz="2400" dirty="0">
                <a:latin typeface="+mn-lt"/>
              </a:rPr>
              <a:t>Sophia Luu</a:t>
            </a:r>
            <a:br>
              <a:rPr lang="en-US" sz="2400" dirty="0">
                <a:latin typeface="+mn-lt"/>
              </a:rPr>
            </a:br>
            <a:r>
              <a:rPr lang="en-US" sz="2400" dirty="0">
                <a:latin typeface="+mn-lt"/>
              </a:rPr>
              <a:t>Elizabeth Bye</a:t>
            </a:r>
            <a:br>
              <a:rPr lang="en-US" sz="2400" dirty="0">
                <a:latin typeface="+mn-lt"/>
              </a:rPr>
            </a:br>
            <a:r>
              <a:rPr lang="en-US" sz="2400" dirty="0">
                <a:latin typeface="+mn-lt"/>
              </a:rPr>
              <a:t>Elena Karpova</a:t>
            </a:r>
            <a:br>
              <a:rPr lang="en-US" sz="2400" dirty="0">
                <a:solidFill>
                  <a:srgbClr val="FF0000"/>
                </a:solidFill>
                <a:latin typeface="+mn-lt"/>
              </a:rPr>
            </a:br>
            <a:r>
              <a:rPr lang="en-US" sz="2400" dirty="0">
                <a:latin typeface="+mn-lt"/>
              </a:rPr>
              <a:t>Jean L. Parsons</a:t>
            </a:r>
          </a:p>
        </p:txBody>
      </p:sp>
      <p:pic>
        <p:nvPicPr>
          <p:cNvPr id="6" name="image_0">
            <a:extLst>
              <a:ext uri="{FF2B5EF4-FFF2-40B4-BE49-F238E27FC236}">
                <a16:creationId xmlns:a16="http://schemas.microsoft.com/office/drawing/2014/main" id="{B12E0C0C-6487-3F47-0B13-B8BC8A5FED0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533338"/>
            <a:ext cx="2157285" cy="121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08F5905-0CDD-47BC-3AA7-C53C237A53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2400"/>
            <a:ext cx="1981200" cy="2007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8670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8BA5F19-D5E1-4ECC-BEC2-DF7AEDFD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BB4D578A-F2C4-4EA9-A811-B48E66D63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40492"/>
            <a:ext cx="9144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914400" y="3962400"/>
            <a:ext cx="7280934" cy="739881"/>
          </a:xfrm>
        </p:spPr>
        <p:txBody>
          <a:bodyPr>
            <a:noAutofit/>
          </a:bodyPr>
          <a:lstStyle/>
          <a:p>
            <a:br>
              <a:rPr lang="en-US" sz="2200" b="1" dirty="0"/>
            </a:br>
            <a:br>
              <a:rPr lang="en-US" sz="2800" b="1" dirty="0"/>
            </a:br>
            <a:r>
              <a:rPr lang="en-US" sz="2800" b="1" dirty="0">
                <a:latin typeface="+mn-lt"/>
              </a:rPr>
              <a:t>No nomination received for </a:t>
            </a:r>
            <a:r>
              <a:rPr lang="en-US" sz="2800" b="1" dirty="0">
                <a:latin typeface="Calibri" panose="020F0502020204030204" pitchFamily="34" charset="0"/>
                <a:ea typeface="Calibri" panose="020F0502020204030204" pitchFamily="34" charset="0"/>
              </a:rPr>
              <a:t>Ha-Brookshire </a:t>
            </a:r>
            <a:br>
              <a:rPr lang="en-US" sz="2800" b="1" dirty="0">
                <a:latin typeface="Calibri" panose="020F0502020204030204" pitchFamily="34" charset="0"/>
                <a:ea typeface="Calibri" panose="020F0502020204030204" pitchFamily="34" charset="0"/>
              </a:rPr>
            </a:br>
            <a:r>
              <a:rPr lang="en-US" sz="2800" b="1" dirty="0">
                <a:latin typeface="Calibri" panose="020F0502020204030204" pitchFamily="34" charset="0"/>
                <a:ea typeface="Calibri" panose="020F0502020204030204" pitchFamily="34" charset="0"/>
              </a:rPr>
              <a:t>Distinguished Scholar Award, and</a:t>
            </a:r>
            <a:r>
              <a:rPr lang="en-US" sz="2800" b="1" dirty="0">
                <a:latin typeface="+mn-lt"/>
              </a:rPr>
              <a:t> Service Excellence Award this year.</a:t>
            </a:r>
          </a:p>
        </p:txBody>
      </p:sp>
      <p:pic>
        <p:nvPicPr>
          <p:cNvPr id="3" name="Picture 2" descr="A circular logo with a city skyline and a arch&#10;&#10;AI-generated content may be incorrect.">
            <a:extLst>
              <a:ext uri="{FF2B5EF4-FFF2-40B4-BE49-F238E27FC236}">
                <a16:creationId xmlns:a16="http://schemas.microsoft.com/office/drawing/2014/main" id="{40BB8742-809B-3514-FDFD-77EDC0E43DC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124200" y="423540"/>
            <a:ext cx="2590800" cy="2625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79576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362200"/>
            <a:ext cx="5562600" cy="2902883"/>
          </a:xfrm>
        </p:spPr>
        <p:txBody>
          <a:bodyPr>
            <a:normAutofit/>
          </a:bodyPr>
          <a:lstStyle/>
          <a:p>
            <a:pPr algn="r"/>
            <a:r>
              <a:rPr lang="en-US" sz="2800" b="1" dirty="0">
                <a:latin typeface="+mn-lt"/>
              </a:rPr>
              <a:t>Janet Else Visiting Scholar Award</a:t>
            </a:r>
            <a:br>
              <a:rPr lang="en-US" sz="2800" dirty="0">
                <a:latin typeface="+mn-lt"/>
              </a:rPr>
            </a:br>
            <a:br>
              <a:rPr lang="en-US" sz="2800" dirty="0">
                <a:latin typeface="+mn-lt"/>
              </a:rPr>
            </a:br>
            <a:br>
              <a:rPr lang="en-US" sz="2800" dirty="0">
                <a:latin typeface="+mn-lt"/>
              </a:rPr>
            </a:br>
            <a:r>
              <a:rPr lang="en-US" sz="2600" dirty="0">
                <a:latin typeface="Aptos" panose="020B0004020202020204" pitchFamily="34" charset="0"/>
              </a:rPr>
              <a:t>Patricia </a:t>
            </a:r>
            <a:r>
              <a:rPr lang="en-US" sz="2600" dirty="0" err="1">
                <a:latin typeface="Aptos" panose="020B0004020202020204" pitchFamily="34" charset="0"/>
              </a:rPr>
              <a:t>Quintana</a:t>
            </a:r>
            <a:br>
              <a:rPr lang="en-US" sz="2600" dirty="0">
                <a:latin typeface="Aptos" panose="020B0004020202020204" pitchFamily="34" charset="0"/>
              </a:rPr>
            </a:br>
            <a:r>
              <a:rPr lang="en-US" sz="2600" dirty="0">
                <a:latin typeface="Aptos" panose="020B0004020202020204" pitchFamily="34" charset="0"/>
              </a:rPr>
              <a:t>Universidad </a:t>
            </a:r>
            <a:r>
              <a:rPr lang="en-US" sz="2600" dirty="0" err="1">
                <a:latin typeface="Aptos" panose="020B0004020202020204" pitchFamily="34" charset="0"/>
              </a:rPr>
              <a:t>Catolica</a:t>
            </a:r>
            <a:r>
              <a:rPr lang="en-US" sz="2600" dirty="0">
                <a:latin typeface="Aptos" panose="020B0004020202020204" pitchFamily="34" charset="0"/>
              </a:rPr>
              <a:t> de El Salvador</a:t>
            </a:r>
          </a:p>
        </p:txBody>
      </p:sp>
      <p:pic>
        <p:nvPicPr>
          <p:cNvPr id="9" name="image_0">
            <a:extLst>
              <a:ext uri="{FF2B5EF4-FFF2-40B4-BE49-F238E27FC236}">
                <a16:creationId xmlns:a16="http://schemas.microsoft.com/office/drawing/2014/main" id="{F50173AC-05E4-0E66-E76D-75B9BD9A355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5389" y="474360"/>
            <a:ext cx="2157285" cy="121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D231348-53BF-589F-8197-CBA6FEA7CB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52400"/>
            <a:ext cx="1981200" cy="20075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9EF0B95-CFAA-823E-EB8C-97E24E3DEED4}"/>
              </a:ext>
            </a:extLst>
          </p:cNvPr>
          <p:cNvPicPr>
            <a:picLocks noChangeAspect="1"/>
          </p:cNvPicPr>
          <p:nvPr/>
        </p:nvPicPr>
        <p:blipFill>
          <a:blip r:embed="rId5"/>
          <a:stretch>
            <a:fillRect/>
          </a:stretch>
        </p:blipFill>
        <p:spPr>
          <a:xfrm>
            <a:off x="6399039" y="2286000"/>
            <a:ext cx="2323067" cy="3347627"/>
          </a:xfrm>
          <a:prstGeom prst="rect">
            <a:avLst/>
          </a:prstGeom>
        </p:spPr>
      </p:pic>
    </p:spTree>
    <p:extLst>
      <p:ext uri="{BB962C8B-B14F-4D97-AF65-F5344CB8AC3E}">
        <p14:creationId xmlns:p14="http://schemas.microsoft.com/office/powerpoint/2010/main" val="2336218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4914" y="3891494"/>
            <a:ext cx="8179506" cy="1115415"/>
          </a:xfrm>
        </p:spPr>
        <p:txBody>
          <a:bodyPr vert="horz" lIns="91440" tIns="45720" rIns="91440" bIns="45720" rtlCol="0" anchor="b">
            <a:normAutofit/>
          </a:bodyPr>
          <a:lstStyle/>
          <a:p>
            <a:pPr algn="ctr"/>
            <a:r>
              <a:rPr lang="en-US" sz="2600" b="0" cap="none" dirty="0">
                <a:latin typeface="+mn-lt"/>
              </a:rPr>
              <a:t>Special thanks to </a:t>
            </a:r>
            <a:r>
              <a:rPr lang="en-US" sz="2600" dirty="0">
                <a:latin typeface="+mn-lt"/>
              </a:rPr>
              <a:t>RayeCarol Cavender </a:t>
            </a:r>
            <a:r>
              <a:rPr lang="en-US" sz="2600" b="0" cap="none" dirty="0">
                <a:latin typeface="+mn-lt"/>
              </a:rPr>
              <a:t>and </a:t>
            </a:r>
            <a:r>
              <a:rPr lang="en-US" sz="2600" dirty="0">
                <a:latin typeface="+mn-lt"/>
              </a:rPr>
              <a:t>Laurie Apple</a:t>
            </a:r>
            <a:br>
              <a:rPr lang="en-US" sz="2600" b="0" cap="none" dirty="0">
                <a:latin typeface="+mn-lt"/>
              </a:rPr>
            </a:br>
            <a:r>
              <a:rPr lang="en-US" sz="2600" b="0" cap="none" dirty="0">
                <a:latin typeface="+mn-lt"/>
              </a:rPr>
              <a:t>for all their hard work in making this conference a success!</a:t>
            </a:r>
          </a:p>
        </p:txBody>
      </p:sp>
      <p:cxnSp>
        <p:nvCxnSpPr>
          <p:cNvPr id="14" name="Straight Connector 13">
            <a:extLst>
              <a:ext uri="{FF2B5EF4-FFF2-40B4-BE49-F238E27FC236}">
                <a16:creationId xmlns:a16="http://schemas.microsoft.com/office/drawing/2014/main" id="{8F880EF2-DF79-4D9D-8F11-E91D48C797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3000" y="5778706"/>
            <a:ext cx="6858000" cy="0"/>
          </a:xfrm>
          <a:prstGeom prst="line">
            <a:avLst/>
          </a:prstGeom>
          <a:ln w="19050">
            <a:solidFill>
              <a:srgbClr val="C47A63"/>
            </a:solidFill>
          </a:ln>
        </p:spPr>
        <p:style>
          <a:lnRef idx="1">
            <a:schemeClr val="accent1"/>
          </a:lnRef>
          <a:fillRef idx="0">
            <a:schemeClr val="accent1"/>
          </a:fillRef>
          <a:effectRef idx="0">
            <a:schemeClr val="accent1"/>
          </a:effectRef>
          <a:fontRef idx="minor">
            <a:schemeClr val="tx1"/>
          </a:fontRef>
        </p:style>
      </p:cxnSp>
      <p:pic>
        <p:nvPicPr>
          <p:cNvPr id="17" name="image_0">
            <a:extLst>
              <a:ext uri="{FF2B5EF4-FFF2-40B4-BE49-F238E27FC236}">
                <a16:creationId xmlns:a16="http://schemas.microsoft.com/office/drawing/2014/main" id="{6B1BF15E-84BE-A67F-359C-F51835D0B3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0" y="5562600"/>
            <a:ext cx="2157285" cy="121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8F650D0E-21AB-612C-6190-76D1D144D2F2}"/>
              </a:ext>
            </a:extLst>
          </p:cNvPr>
          <p:cNvPicPr>
            <a:picLocks noChangeAspect="1"/>
          </p:cNvPicPr>
          <p:nvPr/>
        </p:nvPicPr>
        <p:blipFill>
          <a:blip r:embed="rId4"/>
          <a:stretch>
            <a:fillRect/>
          </a:stretch>
        </p:blipFill>
        <p:spPr>
          <a:xfrm>
            <a:off x="5029200" y="457201"/>
            <a:ext cx="3243618" cy="3420032"/>
          </a:xfrm>
          <a:prstGeom prst="rect">
            <a:avLst/>
          </a:prstGeom>
        </p:spPr>
      </p:pic>
      <p:pic>
        <p:nvPicPr>
          <p:cNvPr id="8" name="Picture 7">
            <a:extLst>
              <a:ext uri="{FF2B5EF4-FFF2-40B4-BE49-F238E27FC236}">
                <a16:creationId xmlns:a16="http://schemas.microsoft.com/office/drawing/2014/main" id="{A2F34023-9E77-EE57-8392-217481F39084}"/>
              </a:ext>
            </a:extLst>
          </p:cNvPr>
          <p:cNvPicPr>
            <a:picLocks noChangeAspect="1"/>
          </p:cNvPicPr>
          <p:nvPr/>
        </p:nvPicPr>
        <p:blipFill>
          <a:blip r:embed="rId5"/>
          <a:stretch>
            <a:fillRect/>
          </a:stretch>
        </p:blipFill>
        <p:spPr>
          <a:xfrm>
            <a:off x="1465059" y="425221"/>
            <a:ext cx="2954541" cy="3460457"/>
          </a:xfrm>
          <a:prstGeom prst="rect">
            <a:avLst/>
          </a:prstGeom>
        </p:spPr>
      </p:pic>
      <p:pic>
        <p:nvPicPr>
          <p:cNvPr id="9" name="Picture 2">
            <a:extLst>
              <a:ext uri="{FF2B5EF4-FFF2-40B4-BE49-F238E27FC236}">
                <a16:creationId xmlns:a16="http://schemas.microsoft.com/office/drawing/2014/main" id="{09D72B32-935A-C62F-C67B-592F299174F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 y="5742584"/>
            <a:ext cx="1100772" cy="1115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66204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FB33DC6A-1F1C-4A06-834E-CFF88F1C0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Freeform: Shape 24">
            <a:extLst>
              <a:ext uri="{FF2B5EF4-FFF2-40B4-BE49-F238E27FC236}">
                <a16:creationId xmlns:a16="http://schemas.microsoft.com/office/drawing/2014/main" id="{0FE1D5CF-87B8-4A8A-AD3C-01D06A6076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656480" cy="6858000"/>
          </a:xfrm>
          <a:custGeom>
            <a:avLst/>
            <a:gdLst>
              <a:gd name="connsiteX0" fmla="*/ 0 w 6208641"/>
              <a:gd name="connsiteY0" fmla="*/ 0 h 6858000"/>
              <a:gd name="connsiteX1" fmla="*/ 5464181 w 6208641"/>
              <a:gd name="connsiteY1" fmla="*/ 0 h 6858000"/>
              <a:gd name="connsiteX2" fmla="*/ 5538086 w 6208641"/>
              <a:gd name="connsiteY2" fmla="*/ 159684 h 6858000"/>
              <a:gd name="connsiteX3" fmla="*/ 6208641 w 6208641"/>
              <a:gd name="connsiteY3" fmla="*/ 3706589 h 6858000"/>
              <a:gd name="connsiteX4" fmla="*/ 5734754 w 6208641"/>
              <a:gd name="connsiteY4" fmla="*/ 6730443 h 6858000"/>
              <a:gd name="connsiteX5" fmla="*/ 5689361 w 6208641"/>
              <a:gd name="connsiteY5" fmla="*/ 6858000 h 6858000"/>
              <a:gd name="connsiteX6" fmla="*/ 0 w 620864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8641" h="6858000">
                <a:moveTo>
                  <a:pt x="0" y="0"/>
                </a:moveTo>
                <a:lnTo>
                  <a:pt x="5464181" y="0"/>
                </a:lnTo>
                <a:lnTo>
                  <a:pt x="5538086" y="159684"/>
                </a:lnTo>
                <a:cubicBezTo>
                  <a:pt x="5961440" y="1172168"/>
                  <a:pt x="6208641" y="2392735"/>
                  <a:pt x="6208641" y="3706589"/>
                </a:cubicBezTo>
                <a:cubicBezTo>
                  <a:pt x="6208641" y="4801467"/>
                  <a:pt x="6036974" y="5831563"/>
                  <a:pt x="5734754" y="6730443"/>
                </a:cubicBezTo>
                <a:lnTo>
                  <a:pt x="568936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7" name="Freeform: Shape 26">
            <a:extLst>
              <a:ext uri="{FF2B5EF4-FFF2-40B4-BE49-F238E27FC236}">
                <a16:creationId xmlns:a16="http://schemas.microsoft.com/office/drawing/2014/main" id="{60926200-45C2-41E9-839F-31CD5FE4C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2493" cy="6858000"/>
          </a:xfrm>
          <a:custGeom>
            <a:avLst/>
            <a:gdLst>
              <a:gd name="connsiteX0" fmla="*/ 0 w 6203325"/>
              <a:gd name="connsiteY0" fmla="*/ 0 h 6858000"/>
              <a:gd name="connsiteX1" fmla="*/ 5458865 w 6203325"/>
              <a:gd name="connsiteY1" fmla="*/ 0 h 6858000"/>
              <a:gd name="connsiteX2" fmla="*/ 5532770 w 6203325"/>
              <a:gd name="connsiteY2" fmla="*/ 159684 h 6858000"/>
              <a:gd name="connsiteX3" fmla="*/ 6203325 w 6203325"/>
              <a:gd name="connsiteY3" fmla="*/ 3706589 h 6858000"/>
              <a:gd name="connsiteX4" fmla="*/ 5729438 w 6203325"/>
              <a:gd name="connsiteY4" fmla="*/ 6730443 h 6858000"/>
              <a:gd name="connsiteX5" fmla="*/ 5684045 w 6203325"/>
              <a:gd name="connsiteY5" fmla="*/ 6858000 h 6858000"/>
              <a:gd name="connsiteX6" fmla="*/ 0 w 620332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3325" h="6858000">
                <a:moveTo>
                  <a:pt x="0" y="0"/>
                </a:moveTo>
                <a:lnTo>
                  <a:pt x="5458865" y="0"/>
                </a:lnTo>
                <a:lnTo>
                  <a:pt x="5532770" y="159684"/>
                </a:lnTo>
                <a:cubicBezTo>
                  <a:pt x="5956124" y="1172168"/>
                  <a:pt x="6203325" y="2392735"/>
                  <a:pt x="6203325" y="3706589"/>
                </a:cubicBezTo>
                <a:cubicBezTo>
                  <a:pt x="6203325" y="4801467"/>
                  <a:pt x="6031658" y="5831563"/>
                  <a:pt x="5729438" y="6730443"/>
                </a:cubicBezTo>
                <a:lnTo>
                  <a:pt x="568404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3DD78289-451E-1168-C0BD-48EBA78AB6AE}"/>
              </a:ext>
            </a:extLst>
          </p:cNvPr>
          <p:cNvSpPr>
            <a:spLocks noGrp="1"/>
          </p:cNvSpPr>
          <p:nvPr>
            <p:ph type="ctrTitle"/>
          </p:nvPr>
        </p:nvSpPr>
        <p:spPr>
          <a:xfrm>
            <a:off x="366823" y="1106034"/>
            <a:ext cx="3764306" cy="3204134"/>
          </a:xfrm>
        </p:spPr>
        <p:txBody>
          <a:bodyPr anchor="b">
            <a:normAutofit/>
          </a:bodyPr>
          <a:lstStyle/>
          <a:p>
            <a:pPr algn="l"/>
            <a:r>
              <a:rPr lang="en-US" sz="4700" b="1">
                <a:latin typeface="+mn-lt"/>
              </a:rPr>
              <a:t>CTRJ Awards</a:t>
            </a:r>
          </a:p>
        </p:txBody>
      </p:sp>
      <p:sp>
        <p:nvSpPr>
          <p:cNvPr id="29" name="Rectangle 2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7704"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1" name="Rectangle 3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823" y="4546920"/>
            <a:ext cx="376430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3C0CE6B-B891-BB82-C0CC-6EB762F5EB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6616" y="1371600"/>
            <a:ext cx="3910378"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784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A4BD6EE-7B51-447C-AAB3-028B7A3E5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16273" y="2133600"/>
            <a:ext cx="4584280" cy="3365646"/>
          </a:xfrm>
        </p:spPr>
        <p:txBody>
          <a:bodyPr vert="horz" lIns="91440" tIns="45720" rIns="91440" bIns="45720" rtlCol="0" anchor="b">
            <a:normAutofit/>
          </a:bodyPr>
          <a:lstStyle/>
          <a:p>
            <a:pPr algn="l"/>
            <a:br>
              <a:rPr lang="en-US" sz="2700" dirty="0"/>
            </a:br>
            <a:r>
              <a:rPr lang="en-US" sz="2700" dirty="0" err="1"/>
              <a:t>Garim</a:t>
            </a:r>
            <a:r>
              <a:rPr lang="en-US" sz="2700" dirty="0"/>
              <a:t> Lee</a:t>
            </a:r>
            <a:br>
              <a:rPr lang="en-US" sz="2700" dirty="0"/>
            </a:br>
            <a:r>
              <a:rPr lang="en-US" sz="2700" dirty="0"/>
              <a:t>Indiana University-Bloomington </a:t>
            </a:r>
            <a:br>
              <a:rPr lang="en-US" sz="2700" dirty="0"/>
            </a:br>
            <a:br>
              <a:rPr lang="en-US" sz="2700" dirty="0"/>
            </a:br>
            <a:br>
              <a:rPr lang="en-US" sz="2700" dirty="0"/>
            </a:br>
            <a:br>
              <a:rPr lang="en-US" sz="2700" dirty="0"/>
            </a:br>
            <a:r>
              <a:rPr lang="en-US" sz="2700" dirty="0"/>
              <a:t> </a:t>
            </a:r>
            <a:br>
              <a:rPr lang="en-US" sz="2700" dirty="0"/>
            </a:br>
            <a:endParaRPr lang="en-US" sz="2700" dirty="0"/>
          </a:p>
        </p:txBody>
      </p:sp>
      <p:sp>
        <p:nvSpPr>
          <p:cNvPr id="5" name="TextBox 4">
            <a:extLst>
              <a:ext uri="{FF2B5EF4-FFF2-40B4-BE49-F238E27FC236}">
                <a16:creationId xmlns:a16="http://schemas.microsoft.com/office/drawing/2014/main" id="{4C264D5A-5229-4031-B8DE-837C6F7A831B}"/>
              </a:ext>
            </a:extLst>
          </p:cNvPr>
          <p:cNvSpPr txBox="1"/>
          <p:nvPr/>
        </p:nvSpPr>
        <p:spPr>
          <a:xfrm>
            <a:off x="459486" y="4264579"/>
            <a:ext cx="3774558" cy="1845282"/>
          </a:xfrm>
          <a:prstGeom prst="rect">
            <a:avLst/>
          </a:prstGeom>
        </p:spPr>
        <p:txBody>
          <a:bodyPr vert="horz" lIns="91440" tIns="45720" rIns="91440" bIns="45720" rtlCol="0">
            <a:normAutofit/>
          </a:bodyPr>
          <a:lstStyle/>
          <a:p>
            <a:pPr>
              <a:lnSpc>
                <a:spcPct val="90000"/>
              </a:lnSpc>
              <a:spcBef>
                <a:spcPts val="1000"/>
              </a:spcBef>
            </a:pPr>
            <a:r>
              <a:rPr lang="en-US" sz="2400" b="1"/>
              <a:t>CTRJ Best Reviewer Award</a:t>
            </a:r>
          </a:p>
        </p:txBody>
      </p:sp>
      <p:pic>
        <p:nvPicPr>
          <p:cNvPr id="7" name="image_0">
            <a:extLst>
              <a:ext uri="{FF2B5EF4-FFF2-40B4-BE49-F238E27FC236}">
                <a16:creationId xmlns:a16="http://schemas.microsoft.com/office/drawing/2014/main" id="{D546D54F-AE8E-1282-4EA3-A08EA3802F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061371" y="268485"/>
            <a:ext cx="2694186" cy="152221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ketch line">
            <a:extLst>
              <a:ext uri="{FF2B5EF4-FFF2-40B4-BE49-F238E27FC236}">
                <a16:creationId xmlns:a16="http://schemas.microsoft.com/office/drawing/2014/main" id="{6B5FF7CD-712E-4187-BFF5-B192FFB33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650" y="4005089"/>
            <a:ext cx="3257550" cy="18288"/>
          </a:xfrm>
          <a:custGeom>
            <a:avLst/>
            <a:gdLst>
              <a:gd name="connsiteX0" fmla="*/ 0 w 3257550"/>
              <a:gd name="connsiteY0" fmla="*/ 0 h 18288"/>
              <a:gd name="connsiteX1" fmla="*/ 618935 w 3257550"/>
              <a:gd name="connsiteY1" fmla="*/ 0 h 18288"/>
              <a:gd name="connsiteX2" fmla="*/ 1270445 w 3257550"/>
              <a:gd name="connsiteY2" fmla="*/ 0 h 18288"/>
              <a:gd name="connsiteX3" fmla="*/ 1954530 w 3257550"/>
              <a:gd name="connsiteY3" fmla="*/ 0 h 18288"/>
              <a:gd name="connsiteX4" fmla="*/ 2638616 w 3257550"/>
              <a:gd name="connsiteY4" fmla="*/ 0 h 18288"/>
              <a:gd name="connsiteX5" fmla="*/ 3257550 w 3257550"/>
              <a:gd name="connsiteY5" fmla="*/ 0 h 18288"/>
              <a:gd name="connsiteX6" fmla="*/ 3257550 w 3257550"/>
              <a:gd name="connsiteY6" fmla="*/ 18288 h 18288"/>
              <a:gd name="connsiteX7" fmla="*/ 2540889 w 3257550"/>
              <a:gd name="connsiteY7" fmla="*/ 18288 h 18288"/>
              <a:gd name="connsiteX8" fmla="*/ 1824228 w 3257550"/>
              <a:gd name="connsiteY8" fmla="*/ 18288 h 18288"/>
              <a:gd name="connsiteX9" fmla="*/ 1172718 w 3257550"/>
              <a:gd name="connsiteY9" fmla="*/ 18288 h 18288"/>
              <a:gd name="connsiteX10" fmla="*/ 0 w 3257550"/>
              <a:gd name="connsiteY10" fmla="*/ 18288 h 18288"/>
              <a:gd name="connsiteX11" fmla="*/ 0 w 3257550"/>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7550" h="18288" fill="none" extrusionOk="0">
                <a:moveTo>
                  <a:pt x="0" y="0"/>
                </a:moveTo>
                <a:cubicBezTo>
                  <a:pt x="222571" y="-4581"/>
                  <a:pt x="395946" y="-20429"/>
                  <a:pt x="618935" y="0"/>
                </a:cubicBezTo>
                <a:cubicBezTo>
                  <a:pt x="841925" y="20429"/>
                  <a:pt x="1064831" y="-497"/>
                  <a:pt x="1270445" y="0"/>
                </a:cubicBezTo>
                <a:cubicBezTo>
                  <a:pt x="1476059" y="497"/>
                  <a:pt x="1673547" y="428"/>
                  <a:pt x="1954530" y="0"/>
                </a:cubicBezTo>
                <a:cubicBezTo>
                  <a:pt x="2235513" y="-428"/>
                  <a:pt x="2452407" y="27906"/>
                  <a:pt x="2638616" y="0"/>
                </a:cubicBezTo>
                <a:cubicBezTo>
                  <a:pt x="2824825" y="-27906"/>
                  <a:pt x="3043878" y="-22618"/>
                  <a:pt x="3257550" y="0"/>
                </a:cubicBezTo>
                <a:cubicBezTo>
                  <a:pt x="3256841" y="8157"/>
                  <a:pt x="3257137" y="12125"/>
                  <a:pt x="3257550" y="18288"/>
                </a:cubicBezTo>
                <a:cubicBezTo>
                  <a:pt x="2955505" y="29918"/>
                  <a:pt x="2697243" y="41720"/>
                  <a:pt x="2540889" y="18288"/>
                </a:cubicBezTo>
                <a:cubicBezTo>
                  <a:pt x="2384535" y="-5144"/>
                  <a:pt x="2114539" y="6231"/>
                  <a:pt x="1824228" y="18288"/>
                </a:cubicBezTo>
                <a:cubicBezTo>
                  <a:pt x="1533917" y="30345"/>
                  <a:pt x="1462450" y="24037"/>
                  <a:pt x="1172718" y="18288"/>
                </a:cubicBezTo>
                <a:cubicBezTo>
                  <a:pt x="882986" y="12540"/>
                  <a:pt x="500637" y="24492"/>
                  <a:pt x="0" y="18288"/>
                </a:cubicBezTo>
                <a:cubicBezTo>
                  <a:pt x="-46" y="12483"/>
                  <a:pt x="-203" y="6491"/>
                  <a:pt x="0" y="0"/>
                </a:cubicBezTo>
                <a:close/>
              </a:path>
              <a:path w="3257550" h="18288" stroke="0" extrusionOk="0">
                <a:moveTo>
                  <a:pt x="0" y="0"/>
                </a:moveTo>
                <a:cubicBezTo>
                  <a:pt x="278434" y="16845"/>
                  <a:pt x="441207" y="-24568"/>
                  <a:pt x="618935" y="0"/>
                </a:cubicBezTo>
                <a:cubicBezTo>
                  <a:pt x="796663" y="24568"/>
                  <a:pt x="985120" y="5689"/>
                  <a:pt x="1172718" y="0"/>
                </a:cubicBezTo>
                <a:cubicBezTo>
                  <a:pt x="1360316" y="-5689"/>
                  <a:pt x="1666432" y="29765"/>
                  <a:pt x="1889379" y="0"/>
                </a:cubicBezTo>
                <a:cubicBezTo>
                  <a:pt x="2112326" y="-29765"/>
                  <a:pt x="2378171" y="13184"/>
                  <a:pt x="2508314" y="0"/>
                </a:cubicBezTo>
                <a:cubicBezTo>
                  <a:pt x="2638457" y="-13184"/>
                  <a:pt x="2897393" y="-18048"/>
                  <a:pt x="3257550" y="0"/>
                </a:cubicBezTo>
                <a:cubicBezTo>
                  <a:pt x="3257286" y="4493"/>
                  <a:pt x="3257934" y="9472"/>
                  <a:pt x="3257550" y="18288"/>
                </a:cubicBezTo>
                <a:cubicBezTo>
                  <a:pt x="3005417" y="4399"/>
                  <a:pt x="2789824" y="23493"/>
                  <a:pt x="2606040" y="18288"/>
                </a:cubicBezTo>
                <a:cubicBezTo>
                  <a:pt x="2422256" y="13084"/>
                  <a:pt x="2161816" y="17045"/>
                  <a:pt x="1889379" y="18288"/>
                </a:cubicBezTo>
                <a:cubicBezTo>
                  <a:pt x="1616942" y="19531"/>
                  <a:pt x="1456938" y="28545"/>
                  <a:pt x="1335595" y="18288"/>
                </a:cubicBezTo>
                <a:cubicBezTo>
                  <a:pt x="1214252" y="8031"/>
                  <a:pt x="876335" y="26295"/>
                  <a:pt x="684085" y="18288"/>
                </a:cubicBezTo>
                <a:cubicBezTo>
                  <a:pt x="491835" y="10282"/>
                  <a:pt x="213058" y="3432"/>
                  <a:pt x="0" y="18288"/>
                </a:cubicBezTo>
                <a:cubicBezTo>
                  <a:pt x="843" y="9577"/>
                  <a:pt x="371" y="690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CC7F3D3-670A-30AC-51E3-04640013DA4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16273" y="168327"/>
            <a:ext cx="2012909" cy="2039688"/>
          </a:xfrm>
          <a:prstGeom prst="rect">
            <a:avLst/>
          </a:prstGeom>
          <a:noFill/>
          <a:extLst>
            <a:ext uri="{909E8E84-426E-40DD-AFC4-6F175D3DCCD1}">
              <a14:hiddenFill xmlns:a14="http://schemas.microsoft.com/office/drawing/2010/main">
                <a:solidFill>
                  <a:srgbClr val="FFFFFF"/>
                </a:solidFill>
              </a14:hiddenFill>
            </a:ext>
          </a:extLst>
        </p:spPr>
      </p:pic>
      <p:pic>
        <p:nvPicPr>
          <p:cNvPr id="31746" name="Picture 2">
            <a:extLst>
              <a:ext uri="{FF2B5EF4-FFF2-40B4-BE49-F238E27FC236}">
                <a16:creationId xmlns:a16="http://schemas.microsoft.com/office/drawing/2014/main" id="{CAAB2493-745E-B602-7D11-1DB0A6BD313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07914" y="2514600"/>
            <a:ext cx="3276600"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0089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AD6BB-7A4F-F922-CAB3-9EA3FB1257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8C8B7C-CC14-E755-CD51-3B02A31A19C2}"/>
              </a:ext>
            </a:extLst>
          </p:cNvPr>
          <p:cNvSpPr>
            <a:spLocks noGrp="1"/>
          </p:cNvSpPr>
          <p:nvPr>
            <p:ph type="ctrTitle"/>
          </p:nvPr>
        </p:nvSpPr>
        <p:spPr>
          <a:xfrm>
            <a:off x="990600" y="2423769"/>
            <a:ext cx="4584280" cy="3365646"/>
          </a:xfrm>
        </p:spPr>
        <p:txBody>
          <a:bodyPr vert="horz" lIns="91440" tIns="45720" rIns="91440" bIns="45720" rtlCol="0" anchor="b">
            <a:normAutofit/>
          </a:bodyPr>
          <a:lstStyle/>
          <a:p>
            <a:pPr algn="r"/>
            <a:br>
              <a:rPr lang="en-US" sz="2700" dirty="0"/>
            </a:br>
            <a:r>
              <a:rPr lang="en-US" sz="2700" dirty="0"/>
              <a:t>Soo In Shim</a:t>
            </a:r>
            <a:br>
              <a:rPr lang="en-US" sz="2700" dirty="0"/>
            </a:br>
            <a:r>
              <a:rPr lang="en-US" sz="2700" dirty="0"/>
              <a:t>Jeonbuk National University </a:t>
            </a:r>
            <a:br>
              <a:rPr lang="en-US" sz="2700" dirty="0"/>
            </a:br>
            <a:br>
              <a:rPr lang="en-US" sz="2700" dirty="0"/>
            </a:br>
            <a:br>
              <a:rPr lang="en-US" sz="2700" dirty="0"/>
            </a:br>
            <a:br>
              <a:rPr lang="en-US" sz="2700" dirty="0"/>
            </a:br>
            <a:r>
              <a:rPr lang="en-US" sz="2700" dirty="0"/>
              <a:t> </a:t>
            </a:r>
            <a:br>
              <a:rPr lang="en-US" sz="2700" dirty="0"/>
            </a:br>
            <a:endParaRPr lang="en-US" sz="2700" dirty="0"/>
          </a:p>
        </p:txBody>
      </p:sp>
      <p:sp>
        <p:nvSpPr>
          <p:cNvPr id="5" name="TextBox 4">
            <a:extLst>
              <a:ext uri="{FF2B5EF4-FFF2-40B4-BE49-F238E27FC236}">
                <a16:creationId xmlns:a16="http://schemas.microsoft.com/office/drawing/2014/main" id="{B8B66F1E-8E84-A2AC-04F0-B69CDE2FFA6E}"/>
              </a:ext>
            </a:extLst>
          </p:cNvPr>
          <p:cNvSpPr txBox="1"/>
          <p:nvPr/>
        </p:nvSpPr>
        <p:spPr>
          <a:xfrm>
            <a:off x="2057400" y="4191000"/>
            <a:ext cx="3774558" cy="1845282"/>
          </a:xfrm>
          <a:prstGeom prst="rect">
            <a:avLst/>
          </a:prstGeom>
        </p:spPr>
        <p:txBody>
          <a:bodyPr vert="horz" lIns="91440" tIns="45720" rIns="91440" bIns="45720" rtlCol="0">
            <a:normAutofit/>
          </a:bodyPr>
          <a:lstStyle/>
          <a:p>
            <a:pPr>
              <a:lnSpc>
                <a:spcPct val="90000"/>
              </a:lnSpc>
              <a:spcBef>
                <a:spcPts val="1000"/>
              </a:spcBef>
            </a:pPr>
            <a:r>
              <a:rPr lang="en-US" sz="2400" b="1" dirty="0"/>
              <a:t>CTRJ Best Reviewer Award</a:t>
            </a:r>
          </a:p>
        </p:txBody>
      </p:sp>
      <p:pic>
        <p:nvPicPr>
          <p:cNvPr id="7" name="image_0">
            <a:extLst>
              <a:ext uri="{FF2B5EF4-FFF2-40B4-BE49-F238E27FC236}">
                <a16:creationId xmlns:a16="http://schemas.microsoft.com/office/drawing/2014/main" id="{43B70CFE-B961-8A89-715A-0C875B83F33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061371" y="268485"/>
            <a:ext cx="2694186" cy="152221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5B80B1F9-BDAD-026B-0C15-2C0EAC3965D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16273" y="168327"/>
            <a:ext cx="2012909" cy="20396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A867DFF-3993-AD2D-556A-C2D482736745}"/>
              </a:ext>
            </a:extLst>
          </p:cNvPr>
          <p:cNvPicPr>
            <a:picLocks noChangeAspect="1"/>
          </p:cNvPicPr>
          <p:nvPr/>
        </p:nvPicPr>
        <p:blipFill>
          <a:blip r:embed="rId5"/>
          <a:stretch>
            <a:fillRect/>
          </a:stretch>
        </p:blipFill>
        <p:spPr>
          <a:xfrm>
            <a:off x="6248400" y="2208015"/>
            <a:ext cx="2420573" cy="3581400"/>
          </a:xfrm>
          <a:prstGeom prst="rect">
            <a:avLst/>
          </a:prstGeom>
        </p:spPr>
      </p:pic>
    </p:spTree>
    <p:extLst>
      <p:ext uri="{BB962C8B-B14F-4D97-AF65-F5344CB8AC3E}">
        <p14:creationId xmlns:p14="http://schemas.microsoft.com/office/powerpoint/2010/main" val="15359378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E82CE-FCFD-468F-8348-E827214BA8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1016C0-FCE0-1774-C3B7-580A146EEF4B}"/>
              </a:ext>
            </a:extLst>
          </p:cNvPr>
          <p:cNvSpPr>
            <a:spLocks noGrp="1"/>
          </p:cNvSpPr>
          <p:nvPr>
            <p:ph type="ctrTitle"/>
          </p:nvPr>
        </p:nvSpPr>
        <p:spPr>
          <a:xfrm>
            <a:off x="838200" y="2133600"/>
            <a:ext cx="4584280" cy="3365646"/>
          </a:xfrm>
        </p:spPr>
        <p:txBody>
          <a:bodyPr vert="horz" lIns="91440" tIns="45720" rIns="91440" bIns="45720" rtlCol="0" anchor="b">
            <a:normAutofit/>
          </a:bodyPr>
          <a:lstStyle/>
          <a:p>
            <a:pPr algn="r"/>
            <a:br>
              <a:rPr lang="en-US" sz="2700" dirty="0"/>
            </a:br>
            <a:r>
              <a:rPr lang="en-US" sz="2700" dirty="0"/>
              <a:t>Dina Smith-Glaviana</a:t>
            </a:r>
            <a:br>
              <a:rPr lang="en-US" sz="2700" dirty="0"/>
            </a:br>
            <a:r>
              <a:rPr lang="en-US" sz="2700" dirty="0"/>
              <a:t>Virgina Tech</a:t>
            </a:r>
            <a:br>
              <a:rPr lang="en-US" sz="2700" dirty="0"/>
            </a:br>
            <a:br>
              <a:rPr lang="en-US" sz="2700" dirty="0"/>
            </a:br>
            <a:br>
              <a:rPr lang="en-US" sz="2700" dirty="0"/>
            </a:br>
            <a:br>
              <a:rPr lang="en-US" sz="2700" dirty="0"/>
            </a:br>
            <a:r>
              <a:rPr lang="en-US" sz="2700" dirty="0"/>
              <a:t> </a:t>
            </a:r>
            <a:br>
              <a:rPr lang="en-US" sz="2700" dirty="0"/>
            </a:br>
            <a:endParaRPr lang="en-US" sz="2700" dirty="0"/>
          </a:p>
        </p:txBody>
      </p:sp>
      <p:sp>
        <p:nvSpPr>
          <p:cNvPr id="5" name="TextBox 4">
            <a:extLst>
              <a:ext uri="{FF2B5EF4-FFF2-40B4-BE49-F238E27FC236}">
                <a16:creationId xmlns:a16="http://schemas.microsoft.com/office/drawing/2014/main" id="{E202117B-14E9-A064-150F-042446B67CD9}"/>
              </a:ext>
            </a:extLst>
          </p:cNvPr>
          <p:cNvSpPr txBox="1"/>
          <p:nvPr/>
        </p:nvSpPr>
        <p:spPr>
          <a:xfrm>
            <a:off x="1981200" y="4045686"/>
            <a:ext cx="3774558" cy="1845282"/>
          </a:xfrm>
          <a:prstGeom prst="rect">
            <a:avLst/>
          </a:prstGeom>
        </p:spPr>
        <p:txBody>
          <a:bodyPr vert="horz" lIns="91440" tIns="45720" rIns="91440" bIns="45720" rtlCol="0">
            <a:normAutofit/>
          </a:bodyPr>
          <a:lstStyle/>
          <a:p>
            <a:pPr>
              <a:lnSpc>
                <a:spcPct val="90000"/>
              </a:lnSpc>
              <a:spcBef>
                <a:spcPts val="1000"/>
              </a:spcBef>
            </a:pPr>
            <a:r>
              <a:rPr lang="en-US" sz="2400" b="1" dirty="0"/>
              <a:t>CTRJ Best Reviewer Award</a:t>
            </a:r>
          </a:p>
        </p:txBody>
      </p:sp>
      <p:pic>
        <p:nvPicPr>
          <p:cNvPr id="7" name="image_0">
            <a:extLst>
              <a:ext uri="{FF2B5EF4-FFF2-40B4-BE49-F238E27FC236}">
                <a16:creationId xmlns:a16="http://schemas.microsoft.com/office/drawing/2014/main" id="{0700AA88-A8B5-8BD3-A460-8F8768B2FEE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061371" y="268485"/>
            <a:ext cx="2694186" cy="152221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D3C4A1AF-8C1F-E76E-453F-9B1D3E952B6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16273" y="168327"/>
            <a:ext cx="2012909" cy="2039688"/>
          </a:xfrm>
          <a:prstGeom prst="rect">
            <a:avLst/>
          </a:prstGeom>
          <a:noFill/>
          <a:extLst>
            <a:ext uri="{909E8E84-426E-40DD-AFC4-6F175D3DCCD1}">
              <a14:hiddenFill xmlns:a14="http://schemas.microsoft.com/office/drawing/2010/main">
                <a:solidFill>
                  <a:srgbClr val="FFFFFF"/>
                </a:solidFill>
              </a14:hiddenFill>
            </a:ext>
          </a:extLst>
        </p:spPr>
      </p:pic>
      <p:pic>
        <p:nvPicPr>
          <p:cNvPr id="33794" name="Picture 2" descr="Dina Smith-Glaviana">
            <a:extLst>
              <a:ext uri="{FF2B5EF4-FFF2-40B4-BE49-F238E27FC236}">
                <a16:creationId xmlns:a16="http://schemas.microsoft.com/office/drawing/2014/main" id="{963EA73A-DE6B-34C6-1A69-4C254585F6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4261" y="1905000"/>
            <a:ext cx="2448405" cy="3430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4455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45927" y="2743200"/>
            <a:ext cx="6781800" cy="3466592"/>
          </a:xfrm>
        </p:spPr>
        <p:txBody>
          <a:bodyPr anchor="ctr">
            <a:normAutofit/>
          </a:bodyPr>
          <a:lstStyle/>
          <a:p>
            <a:pPr algn="l"/>
            <a:r>
              <a:rPr lang="en-US" sz="2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Stanciel, G., Reddy-Best, K. L., Simon, J. D., Streck, K. G., Green, D. N., Matthews, D., &amp; Gordon, J. (2022). </a:t>
            </a:r>
            <a:r>
              <a:rPr lang="en-US" sz="26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Radical Structural Change in North American Dress and Textile Museums and Collections: Critically Analyzing Social Justice, Oppression, and Empowerment. </a:t>
            </a:r>
            <a:br>
              <a:rPr lang="en-US" sz="2000" i="1" dirty="0"/>
            </a:br>
            <a:r>
              <a:rPr lang="en-US" sz="2000" dirty="0"/>
              <a:t> </a:t>
            </a:r>
            <a:br>
              <a:rPr lang="en-US" sz="2000" dirty="0"/>
            </a:br>
            <a:endParaRPr lang="en-US" sz="2000" dirty="0"/>
          </a:p>
        </p:txBody>
      </p:sp>
      <p:sp>
        <p:nvSpPr>
          <p:cNvPr id="3" name="TextBox 2">
            <a:extLst>
              <a:ext uri="{FF2B5EF4-FFF2-40B4-BE49-F238E27FC236}">
                <a16:creationId xmlns:a16="http://schemas.microsoft.com/office/drawing/2014/main" id="{82C240A7-24E1-4CE0-BDF1-A7D54C4CA824}"/>
              </a:ext>
            </a:extLst>
          </p:cNvPr>
          <p:cNvSpPr txBox="1"/>
          <p:nvPr/>
        </p:nvSpPr>
        <p:spPr>
          <a:xfrm>
            <a:off x="690629" y="2250499"/>
            <a:ext cx="7848599" cy="584775"/>
          </a:xfrm>
          <a:prstGeom prst="rect">
            <a:avLst/>
          </a:prstGeom>
          <a:noFill/>
        </p:spPr>
        <p:txBody>
          <a:bodyPr wrap="square" rtlCol="0">
            <a:spAutoFit/>
          </a:bodyPr>
          <a:lstStyle/>
          <a:p>
            <a:pPr algn="ctr"/>
            <a:r>
              <a:rPr lang="en-US" sz="3200" b="1" dirty="0"/>
              <a:t>CTRJ Most Cited Publication Award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704" y="3373263"/>
            <a:ext cx="1165244" cy="1305878"/>
          </a:xfrm>
          <a:prstGeom prst="rect">
            <a:avLst/>
          </a:prstGeom>
        </p:spPr>
      </p:pic>
      <p:sp>
        <p:nvSpPr>
          <p:cNvPr id="6" name="Rectangle 1">
            <a:extLst>
              <a:ext uri="{FF2B5EF4-FFF2-40B4-BE49-F238E27FC236}">
                <a16:creationId xmlns:a16="http://schemas.microsoft.com/office/drawing/2014/main" id="{3CD42187-A8CD-F14A-A28A-9B6E33F8DEB4}"/>
              </a:ext>
            </a:extLst>
          </p:cNvPr>
          <p:cNvSpPr>
            <a:spLocks noChangeArrowheads="1"/>
          </p:cNvSpPr>
          <p:nvPr/>
        </p:nvSpPr>
        <p:spPr bwMode="auto">
          <a:xfrm>
            <a:off x="457200" y="37258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900" b="0" i="0" u="none" strike="noStrike" cap="none" normalizeH="0" baseline="0">
                <a:ln>
                  <a:noFill/>
                </a:ln>
                <a:solidFill>
                  <a:schemeClr val="tx1"/>
                </a:solidFill>
                <a:effectLst/>
                <a:latin typeface="Arial" panose="020B0604020202020204" pitchFamily="34" charset="0"/>
                <a:ea typeface="Helvetica" pitchFamily="2"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8" name="image_0">
            <a:extLst>
              <a:ext uri="{FF2B5EF4-FFF2-40B4-BE49-F238E27FC236}">
                <a16:creationId xmlns:a16="http://schemas.microsoft.com/office/drawing/2014/main" id="{3DF887FF-187F-3E85-9091-25AE8DAF4F7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70442" y="400255"/>
            <a:ext cx="2157285" cy="121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F7B51C92-34B4-00D2-1CDF-CC0295EFD9BB}"/>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16273" y="168327"/>
            <a:ext cx="2012909" cy="2039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2441291"/>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472194" y="3200400"/>
            <a:ext cx="5867399" cy="2727076"/>
          </a:xfrm>
        </p:spPr>
        <p:txBody>
          <a:bodyPr anchor="ctr">
            <a:normAutofit/>
          </a:bodyPr>
          <a:lstStyle/>
          <a:p>
            <a:pPr algn="l"/>
            <a:r>
              <a:rPr lang="en-US" sz="2800" dirty="0">
                <a:latin typeface="Calibri" panose="020F0502020204030204" pitchFamily="34" charset="0"/>
              </a:rPr>
              <a:t>Chan, C. K., Shin, J., &amp; Jiang, S. X. K. (2017). </a:t>
            </a:r>
            <a:r>
              <a:rPr lang="en-US" sz="2800" i="1" dirty="0">
                <a:latin typeface="Calibri" panose="020F0502020204030204" pitchFamily="34" charset="0"/>
              </a:rPr>
              <a:t>Development of Tailor-Shaped Bacterial Cellulose Textile Cultivation Techniques for Zero-Waste Design. </a:t>
            </a:r>
            <a:br>
              <a:rPr lang="en-US" sz="2600" dirty="0">
                <a:latin typeface="+mn-lt"/>
              </a:rPr>
            </a:br>
            <a:r>
              <a:rPr lang="en-US" sz="2000" dirty="0"/>
              <a:t> </a:t>
            </a:r>
            <a:br>
              <a:rPr lang="en-US" sz="2000" dirty="0"/>
            </a:br>
            <a:endParaRPr lang="en-US" sz="2000" dirty="0"/>
          </a:p>
        </p:txBody>
      </p:sp>
      <p:sp>
        <p:nvSpPr>
          <p:cNvPr id="3" name="TextBox 2">
            <a:extLst>
              <a:ext uri="{FF2B5EF4-FFF2-40B4-BE49-F238E27FC236}">
                <a16:creationId xmlns:a16="http://schemas.microsoft.com/office/drawing/2014/main" id="{82C240A7-24E1-4CE0-BDF1-A7D54C4CA824}"/>
              </a:ext>
            </a:extLst>
          </p:cNvPr>
          <p:cNvSpPr txBox="1"/>
          <p:nvPr/>
        </p:nvSpPr>
        <p:spPr>
          <a:xfrm>
            <a:off x="873827" y="2362200"/>
            <a:ext cx="7848599" cy="584775"/>
          </a:xfrm>
          <a:prstGeom prst="rect">
            <a:avLst/>
          </a:prstGeom>
          <a:noFill/>
        </p:spPr>
        <p:txBody>
          <a:bodyPr wrap="square" rtlCol="0">
            <a:spAutoFit/>
          </a:bodyPr>
          <a:lstStyle/>
          <a:p>
            <a:pPr algn="ctr"/>
            <a:r>
              <a:rPr lang="en-US" sz="3200" b="1" dirty="0"/>
              <a:t>CTRJ Highest </a:t>
            </a:r>
            <a:r>
              <a:rPr lang="en-US" sz="3200" b="1" dirty="0" err="1"/>
              <a:t>Altmetric</a:t>
            </a:r>
            <a:r>
              <a:rPr lang="en-US" sz="3200" b="1" dirty="0"/>
              <a:t> Score Award</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3505200"/>
            <a:ext cx="1118974" cy="1254023"/>
          </a:xfrm>
          <a:prstGeom prst="rect">
            <a:avLst/>
          </a:prstGeom>
        </p:spPr>
      </p:pic>
      <p:pic>
        <p:nvPicPr>
          <p:cNvPr id="10" name="image_0">
            <a:extLst>
              <a:ext uri="{FF2B5EF4-FFF2-40B4-BE49-F238E27FC236}">
                <a16:creationId xmlns:a16="http://schemas.microsoft.com/office/drawing/2014/main" id="{85E7E87B-066A-23C7-F3CF-EAFEC5F3770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5141" y="381000"/>
            <a:ext cx="2157285" cy="121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11081E84-D0D9-148D-BFB9-B4DB471AB2D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16273" y="168327"/>
            <a:ext cx="2012909" cy="2039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595942"/>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 y="2743200"/>
            <a:ext cx="9296399" cy="4267200"/>
          </a:xfrm>
        </p:spPr>
        <p:txBody>
          <a:bodyPr anchor="ctr">
            <a:noAutofit/>
          </a:bodyPr>
          <a:lstStyle/>
          <a:p>
            <a:r>
              <a:rPr lang="en-US" sz="2800" b="1" i="0" u="none" strike="noStrike" baseline="0" dirty="0">
                <a:latin typeface="Calibri-Bold"/>
              </a:rPr>
              <a:t>ITAA Publications Policy Committee</a:t>
            </a:r>
            <a:br>
              <a:rPr lang="en-US" sz="2800" b="1" i="0" u="none" strike="noStrike" baseline="0" dirty="0">
                <a:latin typeface="Calibri-Bold"/>
              </a:rPr>
            </a:br>
            <a:r>
              <a:rPr lang="en-US" sz="2800" dirty="0">
                <a:latin typeface="Calibri" panose="020F0502020204030204" pitchFamily="34" charset="0"/>
              </a:rPr>
              <a:t>Haejung (Maria) Kim, University of North Texas</a:t>
            </a:r>
            <a:br>
              <a:rPr lang="en-US" sz="2800" b="0" i="0" u="none" strike="noStrike" baseline="0" dirty="0">
                <a:latin typeface="Calibri" panose="020F0502020204030204" pitchFamily="34" charset="0"/>
              </a:rPr>
            </a:br>
            <a:br>
              <a:rPr lang="en-US" sz="2800" b="0" i="0" u="none" strike="noStrike" baseline="0" dirty="0">
                <a:latin typeface="Calibri" panose="020F0502020204030204" pitchFamily="34" charset="0"/>
              </a:rPr>
            </a:br>
            <a:br>
              <a:rPr lang="en-US" sz="2800" b="0" i="0" u="none" strike="noStrike" baseline="0" dirty="0">
                <a:latin typeface="Calibri" panose="020F0502020204030204" pitchFamily="34" charset="0"/>
              </a:rPr>
            </a:br>
            <a:endParaRPr lang="en-US" sz="2800" dirty="0">
              <a:latin typeface="+mn-lt"/>
            </a:endParaRPr>
          </a:p>
        </p:txBody>
      </p:sp>
      <p:sp>
        <p:nvSpPr>
          <p:cNvPr id="3" name="TextBox 2">
            <a:extLst>
              <a:ext uri="{FF2B5EF4-FFF2-40B4-BE49-F238E27FC236}">
                <a16:creationId xmlns:a16="http://schemas.microsoft.com/office/drawing/2014/main" id="{82C240A7-24E1-4CE0-BDF1-A7D54C4CA824}"/>
              </a:ext>
            </a:extLst>
          </p:cNvPr>
          <p:cNvSpPr txBox="1"/>
          <p:nvPr/>
        </p:nvSpPr>
        <p:spPr>
          <a:xfrm>
            <a:off x="1409699" y="2081480"/>
            <a:ext cx="6553200" cy="1323439"/>
          </a:xfrm>
          <a:prstGeom prst="rect">
            <a:avLst/>
          </a:prstGeom>
          <a:noFill/>
        </p:spPr>
        <p:txBody>
          <a:bodyPr wrap="square" rtlCol="0">
            <a:spAutoFit/>
          </a:bodyPr>
          <a:lstStyle/>
          <a:p>
            <a:pPr algn="ctr"/>
            <a:r>
              <a:rPr lang="en-US" sz="4000" b="1" dirty="0">
                <a:latin typeface="Calibri-Bold"/>
              </a:rPr>
              <a:t>CTRJ Recognition of Service 2025 outgoing members</a:t>
            </a:r>
            <a:endParaRPr lang="en-US" sz="4000" b="1" dirty="0"/>
          </a:p>
        </p:txBody>
      </p:sp>
      <p:pic>
        <p:nvPicPr>
          <p:cNvPr id="6" name="image_0">
            <a:extLst>
              <a:ext uri="{FF2B5EF4-FFF2-40B4-BE49-F238E27FC236}">
                <a16:creationId xmlns:a16="http://schemas.microsoft.com/office/drawing/2014/main" id="{C250A979-B591-480C-922E-C92053071D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0" y="373899"/>
            <a:ext cx="1633586" cy="923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233E1A15-8D4D-CD46-2459-E6558B2AB78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16273" y="168327"/>
            <a:ext cx="1563473" cy="1584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6068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2999" y="2209801"/>
            <a:ext cx="6858000" cy="1828800"/>
          </a:xfrm>
        </p:spPr>
        <p:txBody>
          <a:bodyPr>
            <a:normAutofit/>
          </a:bodyPr>
          <a:lstStyle/>
          <a:p>
            <a:r>
              <a:rPr lang="en-US" sz="3600" b="1" dirty="0">
                <a:solidFill>
                  <a:schemeClr val="bg1"/>
                </a:solidFill>
                <a:latin typeface="+mn-lt"/>
              </a:rPr>
              <a:t>Graduate Student Fellowships</a:t>
            </a:r>
          </a:p>
        </p:txBody>
      </p:sp>
      <p:cxnSp>
        <p:nvCxnSpPr>
          <p:cNvPr id="4" name="Straight Connector 3">
            <a:extLst>
              <a:ext uri="{FF2B5EF4-FFF2-40B4-BE49-F238E27FC236}">
                <a16:creationId xmlns:a16="http://schemas.microsoft.com/office/drawing/2014/main" id="{FF226DE8-630F-8344-BACB-DABC75CF30C1}"/>
              </a:ext>
            </a:extLst>
          </p:cNvPr>
          <p:cNvCxnSpPr>
            <a:cxnSpLocks/>
          </p:cNvCxnSpPr>
          <p:nvPr/>
        </p:nvCxnSpPr>
        <p:spPr>
          <a:xfrm>
            <a:off x="2362200" y="4191000"/>
            <a:ext cx="4419600" cy="0"/>
          </a:xfrm>
          <a:prstGeom prst="line">
            <a:avLst/>
          </a:prstGeom>
          <a:ln w="15875" cmpd="sng">
            <a:solidFill>
              <a:srgbClr val="BF3900">
                <a:alpha val="85882"/>
              </a:srgbClr>
            </a:solidFill>
          </a:ln>
        </p:spPr>
        <p:style>
          <a:lnRef idx="1">
            <a:schemeClr val="accent1"/>
          </a:lnRef>
          <a:fillRef idx="0">
            <a:schemeClr val="accent1"/>
          </a:fillRef>
          <a:effectRef idx="0">
            <a:schemeClr val="accent1"/>
          </a:effectRef>
          <a:fontRef idx="minor">
            <a:schemeClr val="tx1"/>
          </a:fontRef>
        </p:style>
      </p:cxnSp>
      <p:pic>
        <p:nvPicPr>
          <p:cNvPr id="7" name="image_0">
            <a:extLst>
              <a:ext uri="{FF2B5EF4-FFF2-40B4-BE49-F238E27FC236}">
                <a16:creationId xmlns:a16="http://schemas.microsoft.com/office/drawing/2014/main" id="{72CB9BA9-5D4E-CD4B-5997-0F4FA14C108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5389" y="474360"/>
            <a:ext cx="2157285" cy="121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C7C92A65-AD02-1525-83A3-D4C93A4DCE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16273" y="168327"/>
            <a:ext cx="1563473" cy="1584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571682"/>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743200"/>
            <a:ext cx="4876800" cy="2427120"/>
          </a:xfrm>
        </p:spPr>
        <p:txBody>
          <a:bodyPr anchor="t">
            <a:noAutofit/>
          </a:bodyPr>
          <a:lstStyle/>
          <a:p>
            <a:pPr algn="r"/>
            <a:r>
              <a:rPr lang="en-US" sz="2700" b="1" dirty="0">
                <a:latin typeface="+mn-lt"/>
              </a:rPr>
              <a:t>Kitty Dickerson Fellowship for Professional Promise – Doctoral </a:t>
            </a:r>
            <a:br>
              <a:rPr lang="en-US" sz="2700" dirty="0">
                <a:latin typeface="+mn-lt"/>
              </a:rPr>
            </a:br>
            <a:br>
              <a:rPr lang="en-US" sz="2700" dirty="0">
                <a:latin typeface="+mn-lt"/>
              </a:rPr>
            </a:br>
            <a:r>
              <a:rPr lang="en-US" sz="2700" dirty="0">
                <a:latin typeface="+mn-lt"/>
              </a:rPr>
              <a:t>Ashley Chenn</a:t>
            </a:r>
            <a:br>
              <a:rPr lang="en-US" sz="2700" dirty="0">
                <a:latin typeface="+mn-lt"/>
              </a:rPr>
            </a:br>
            <a:r>
              <a:rPr lang="en-US" sz="2700" dirty="0">
                <a:latin typeface="+mn-lt"/>
              </a:rPr>
              <a:t>Hong Kong Polytechnic University </a:t>
            </a:r>
          </a:p>
        </p:txBody>
      </p:sp>
      <p:pic>
        <p:nvPicPr>
          <p:cNvPr id="7" name="image_0">
            <a:extLst>
              <a:ext uri="{FF2B5EF4-FFF2-40B4-BE49-F238E27FC236}">
                <a16:creationId xmlns:a16="http://schemas.microsoft.com/office/drawing/2014/main" id="{AF906A21-7247-CB26-7EC7-57358A6EB4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304800"/>
            <a:ext cx="2157285" cy="121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342818EE-C561-C4AD-FD4B-62E95A56B58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16273" y="168327"/>
            <a:ext cx="1563473" cy="1584273"/>
          </a:xfrm>
          <a:prstGeom prst="rect">
            <a:avLst/>
          </a:prstGeom>
          <a:noFill/>
          <a:extLst>
            <a:ext uri="{909E8E84-426E-40DD-AFC4-6F175D3DCCD1}">
              <a14:hiddenFill xmlns:a14="http://schemas.microsoft.com/office/drawing/2010/main">
                <a:solidFill>
                  <a:srgbClr val="FFFFFF"/>
                </a:solidFill>
              </a14:hiddenFill>
            </a:ext>
          </a:extLst>
        </p:spPr>
      </p:pic>
      <p:pic>
        <p:nvPicPr>
          <p:cNvPr id="35842" name="Picture 2">
            <a:extLst>
              <a:ext uri="{FF2B5EF4-FFF2-40B4-BE49-F238E27FC236}">
                <a16:creationId xmlns:a16="http://schemas.microsoft.com/office/drawing/2014/main" id="{EBC9CF4A-D64E-3357-25B2-8E2DF9A369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2209800"/>
            <a:ext cx="312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28710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9A7CF-4962-28B3-7854-713CAF06D1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496AD0-3B48-1A91-89BF-AECB8D83090B}"/>
              </a:ext>
            </a:extLst>
          </p:cNvPr>
          <p:cNvSpPr>
            <a:spLocks noGrp="1"/>
          </p:cNvSpPr>
          <p:nvPr>
            <p:ph type="ctrTitle"/>
          </p:nvPr>
        </p:nvSpPr>
        <p:spPr>
          <a:xfrm>
            <a:off x="914400" y="2590800"/>
            <a:ext cx="4648200" cy="2427120"/>
          </a:xfrm>
        </p:spPr>
        <p:txBody>
          <a:bodyPr anchor="t">
            <a:noAutofit/>
          </a:bodyPr>
          <a:lstStyle/>
          <a:p>
            <a:pPr algn="r"/>
            <a:r>
              <a:rPr lang="en-US" sz="2600" b="1" dirty="0">
                <a:latin typeface="+mn-lt"/>
              </a:rPr>
              <a:t>Kitty Dickerson Fellowship for Professional Promise – Masters </a:t>
            </a:r>
            <a:br>
              <a:rPr lang="en-US" sz="2600" dirty="0">
                <a:latin typeface="+mn-lt"/>
              </a:rPr>
            </a:br>
            <a:br>
              <a:rPr lang="en-US" sz="2600" dirty="0">
                <a:latin typeface="+mn-lt"/>
              </a:rPr>
            </a:br>
            <a:r>
              <a:rPr lang="en-US" sz="2600" dirty="0">
                <a:latin typeface="+mn-lt"/>
              </a:rPr>
              <a:t>Emilie Delaye</a:t>
            </a:r>
            <a:br>
              <a:rPr lang="en-US" sz="2600" dirty="0">
                <a:latin typeface="+mn-lt"/>
              </a:rPr>
            </a:br>
            <a:r>
              <a:rPr lang="en-US" sz="2600" dirty="0">
                <a:latin typeface="+mn-lt"/>
              </a:rPr>
              <a:t>University of Delaware </a:t>
            </a:r>
          </a:p>
        </p:txBody>
      </p:sp>
      <p:pic>
        <p:nvPicPr>
          <p:cNvPr id="7" name="image_0">
            <a:extLst>
              <a:ext uri="{FF2B5EF4-FFF2-40B4-BE49-F238E27FC236}">
                <a16:creationId xmlns:a16="http://schemas.microsoft.com/office/drawing/2014/main" id="{046AF307-DEE8-8B30-3782-B600550AAA5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0442" y="228600"/>
            <a:ext cx="2157285" cy="121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DC2ED28-CC88-3052-0476-5D0B8B631AB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16273" y="168327"/>
            <a:ext cx="1563473" cy="15842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BBB1709-341A-F20E-0587-2985B16B5622}"/>
              </a:ext>
            </a:extLst>
          </p:cNvPr>
          <p:cNvPicPr>
            <a:picLocks noChangeAspect="1"/>
          </p:cNvPicPr>
          <p:nvPr/>
        </p:nvPicPr>
        <p:blipFill>
          <a:blip r:embed="rId5"/>
          <a:stretch>
            <a:fillRect/>
          </a:stretch>
        </p:blipFill>
        <p:spPr>
          <a:xfrm>
            <a:off x="6228814" y="1676400"/>
            <a:ext cx="2498913" cy="3664688"/>
          </a:xfrm>
          <a:prstGeom prst="rect">
            <a:avLst/>
          </a:prstGeom>
        </p:spPr>
      </p:pic>
    </p:spTree>
    <p:extLst>
      <p:ext uri="{BB962C8B-B14F-4D97-AF65-F5344CB8AC3E}">
        <p14:creationId xmlns:p14="http://schemas.microsoft.com/office/powerpoint/2010/main" val="33670290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1524000"/>
            <a:ext cx="4495800" cy="2628537"/>
          </a:xfrm>
        </p:spPr>
        <p:txBody>
          <a:bodyPr>
            <a:normAutofit/>
          </a:bodyPr>
          <a:lstStyle/>
          <a:p>
            <a:pPr algn="l"/>
            <a:r>
              <a:rPr lang="en-US" sz="3800" b="1" dirty="0">
                <a:latin typeface="+mn-lt"/>
              </a:rPr>
              <a:t>Outgoing Council Members</a:t>
            </a:r>
          </a:p>
        </p:txBody>
      </p:sp>
      <p:cxnSp>
        <p:nvCxnSpPr>
          <p:cNvPr id="4" name="Straight Connector 3">
            <a:extLst>
              <a:ext uri="{FF2B5EF4-FFF2-40B4-BE49-F238E27FC236}">
                <a16:creationId xmlns:a16="http://schemas.microsoft.com/office/drawing/2014/main" id="{E28DFC5B-48CC-C847-B438-D9B698696175}"/>
              </a:ext>
            </a:extLst>
          </p:cNvPr>
          <p:cNvCxnSpPr>
            <a:cxnSpLocks/>
          </p:cNvCxnSpPr>
          <p:nvPr/>
        </p:nvCxnSpPr>
        <p:spPr>
          <a:xfrm>
            <a:off x="4724400" y="3257732"/>
            <a:ext cx="0" cy="1238068"/>
          </a:xfrm>
          <a:prstGeom prst="line">
            <a:avLst/>
          </a:prstGeom>
          <a:ln w="15875" cmpd="sng">
            <a:solidFill>
              <a:srgbClr val="BF3900">
                <a:alpha val="85882"/>
              </a:srgb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4E87825-5345-1C3B-A406-261F29409F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76400"/>
            <a:ext cx="3657601" cy="3706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719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505200" y="2590800"/>
            <a:ext cx="4995303" cy="2427120"/>
          </a:xfrm>
        </p:spPr>
        <p:txBody>
          <a:bodyPr anchor="t">
            <a:noAutofit/>
          </a:bodyPr>
          <a:lstStyle/>
          <a:p>
            <a:pPr algn="l"/>
            <a:br>
              <a:rPr lang="en-US" sz="2500" dirty="0"/>
            </a:br>
            <a:r>
              <a:rPr lang="en-US" sz="2500" b="1" dirty="0">
                <a:latin typeface="+mn-lt"/>
              </a:rPr>
              <a:t>Sara Douglas Fellowship for Professional Promise – Doctoral</a:t>
            </a:r>
            <a:br>
              <a:rPr lang="en-US" sz="2500" dirty="0">
                <a:latin typeface="+mn-lt"/>
              </a:rPr>
            </a:br>
            <a:br>
              <a:rPr lang="en-US" sz="2500" dirty="0">
                <a:latin typeface="+mn-lt"/>
              </a:rPr>
            </a:br>
            <a:r>
              <a:rPr lang="en-US" sz="2500" dirty="0">
                <a:latin typeface="+mn-lt"/>
              </a:rPr>
              <a:t> Shahbaj Kabir</a:t>
            </a:r>
            <a:br>
              <a:rPr lang="en-US" sz="2500" dirty="0">
                <a:latin typeface="+mn-lt"/>
              </a:rPr>
            </a:br>
            <a:r>
              <a:rPr lang="en-US" sz="2500" dirty="0">
                <a:latin typeface="+mn-lt"/>
              </a:rPr>
              <a:t>Auburn University </a:t>
            </a:r>
          </a:p>
        </p:txBody>
      </p:sp>
      <p:pic>
        <p:nvPicPr>
          <p:cNvPr id="7" name="image_0">
            <a:extLst>
              <a:ext uri="{FF2B5EF4-FFF2-40B4-BE49-F238E27FC236}">
                <a16:creationId xmlns:a16="http://schemas.microsoft.com/office/drawing/2014/main" id="{2929A6C3-0E7F-7BBC-C2AD-FFC6984718A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10189" y="168327"/>
            <a:ext cx="2157285" cy="121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EB66256-77DE-FC47-7106-A2EF14272D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16273" y="168327"/>
            <a:ext cx="1563473" cy="15842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6A1CFF2-32F6-42D1-08E9-69A9B90640CC}"/>
              </a:ext>
            </a:extLst>
          </p:cNvPr>
          <p:cNvPicPr>
            <a:picLocks noChangeAspect="1"/>
          </p:cNvPicPr>
          <p:nvPr/>
        </p:nvPicPr>
        <p:blipFill>
          <a:blip r:embed="rId4"/>
          <a:stretch>
            <a:fillRect/>
          </a:stretch>
        </p:blipFill>
        <p:spPr>
          <a:xfrm>
            <a:off x="304800" y="2350920"/>
            <a:ext cx="2693020" cy="2743200"/>
          </a:xfrm>
          <a:prstGeom prst="rect">
            <a:avLst/>
          </a:prstGeom>
        </p:spPr>
      </p:pic>
    </p:spTree>
    <p:extLst>
      <p:ext uri="{BB962C8B-B14F-4D97-AF65-F5344CB8AC3E}">
        <p14:creationId xmlns:p14="http://schemas.microsoft.com/office/powerpoint/2010/main" val="17571456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60F89-AC1B-04F7-21C3-06CC180E19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D9A875-8C24-937A-A66C-B2271F36C6DA}"/>
              </a:ext>
            </a:extLst>
          </p:cNvPr>
          <p:cNvSpPr>
            <a:spLocks noGrp="1"/>
          </p:cNvSpPr>
          <p:nvPr>
            <p:ph type="ctrTitle"/>
          </p:nvPr>
        </p:nvSpPr>
        <p:spPr>
          <a:xfrm>
            <a:off x="533400" y="2362200"/>
            <a:ext cx="4995303" cy="2427120"/>
          </a:xfrm>
        </p:spPr>
        <p:txBody>
          <a:bodyPr anchor="t">
            <a:noAutofit/>
          </a:bodyPr>
          <a:lstStyle/>
          <a:p>
            <a:pPr algn="r"/>
            <a:br>
              <a:rPr lang="en-US" sz="2500" dirty="0"/>
            </a:br>
            <a:r>
              <a:rPr lang="en-US" sz="2500" b="1" dirty="0">
                <a:latin typeface="+mn-lt"/>
              </a:rPr>
              <a:t>Sara Douglas Fellowship for Professional Promise – Doctoral</a:t>
            </a:r>
            <a:br>
              <a:rPr lang="en-US" sz="2500" b="1" dirty="0">
                <a:latin typeface="+mn-lt"/>
              </a:rPr>
            </a:br>
            <a:br>
              <a:rPr lang="en-US" sz="2500" b="1" dirty="0">
                <a:latin typeface="+mn-lt"/>
              </a:rPr>
            </a:br>
            <a:r>
              <a:rPr lang="en-US" sz="2500" dirty="0">
                <a:latin typeface="+mn-lt"/>
              </a:rPr>
              <a:t>  Yoo-Won Min</a:t>
            </a:r>
            <a:br>
              <a:rPr lang="en-US" sz="2500" dirty="0">
                <a:latin typeface="+mn-lt"/>
              </a:rPr>
            </a:br>
            <a:r>
              <a:rPr lang="en-US" sz="2500" dirty="0">
                <a:latin typeface="+mn-lt"/>
              </a:rPr>
              <a:t>North Carolina State University </a:t>
            </a:r>
          </a:p>
        </p:txBody>
      </p:sp>
      <p:pic>
        <p:nvPicPr>
          <p:cNvPr id="7" name="image_0">
            <a:extLst>
              <a:ext uri="{FF2B5EF4-FFF2-40B4-BE49-F238E27FC236}">
                <a16:creationId xmlns:a16="http://schemas.microsoft.com/office/drawing/2014/main" id="{EC88898A-D79B-1ED2-3307-60014B5A0FE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10189" y="168327"/>
            <a:ext cx="2157285" cy="121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27DF2353-81BC-04E9-4587-4219D80B42E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16273" y="168327"/>
            <a:ext cx="1563473" cy="15842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2C477FF-C4F9-3905-2E5B-373CDA1D2887}"/>
              </a:ext>
            </a:extLst>
          </p:cNvPr>
          <p:cNvPicPr>
            <a:picLocks noChangeAspect="1"/>
          </p:cNvPicPr>
          <p:nvPr/>
        </p:nvPicPr>
        <p:blipFill>
          <a:blip r:embed="rId4"/>
          <a:stretch>
            <a:fillRect/>
          </a:stretch>
        </p:blipFill>
        <p:spPr>
          <a:xfrm>
            <a:off x="6678384" y="1828800"/>
            <a:ext cx="2116654" cy="3263175"/>
          </a:xfrm>
          <a:prstGeom prst="rect">
            <a:avLst/>
          </a:prstGeom>
        </p:spPr>
      </p:pic>
    </p:spTree>
    <p:extLst>
      <p:ext uri="{BB962C8B-B14F-4D97-AF65-F5344CB8AC3E}">
        <p14:creationId xmlns:p14="http://schemas.microsoft.com/office/powerpoint/2010/main" val="16767993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63A34-7A9D-E5AA-75BD-E223D4225E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AF2C9D-F152-6E8B-012B-5557376ED0DF}"/>
              </a:ext>
            </a:extLst>
          </p:cNvPr>
          <p:cNvSpPr>
            <a:spLocks noGrp="1"/>
          </p:cNvSpPr>
          <p:nvPr>
            <p:ph type="ctrTitle"/>
          </p:nvPr>
        </p:nvSpPr>
        <p:spPr>
          <a:xfrm>
            <a:off x="533400" y="2590800"/>
            <a:ext cx="4724400" cy="2427120"/>
          </a:xfrm>
        </p:spPr>
        <p:txBody>
          <a:bodyPr anchor="t">
            <a:noAutofit/>
          </a:bodyPr>
          <a:lstStyle/>
          <a:p>
            <a:pPr algn="r"/>
            <a:br>
              <a:rPr lang="en-US" sz="2500" dirty="0"/>
            </a:br>
            <a:r>
              <a:rPr lang="en-US" sz="2500" b="1" dirty="0">
                <a:latin typeface="+mn-lt"/>
              </a:rPr>
              <a:t>Sara Douglas Fellowship for Professional Promise – Masters</a:t>
            </a:r>
            <a:br>
              <a:rPr lang="en-US" sz="2500" b="1" dirty="0">
                <a:latin typeface="+mn-lt"/>
              </a:rPr>
            </a:br>
            <a:br>
              <a:rPr lang="en-US" sz="2500" b="1" dirty="0">
                <a:latin typeface="+mn-lt"/>
              </a:rPr>
            </a:br>
            <a:r>
              <a:rPr lang="en-US" sz="2500" dirty="0">
                <a:latin typeface="+mn-lt"/>
              </a:rPr>
              <a:t>  Suchi Acharjya</a:t>
            </a:r>
            <a:br>
              <a:rPr lang="en-US" sz="2500" dirty="0">
                <a:latin typeface="+mn-lt"/>
              </a:rPr>
            </a:br>
            <a:r>
              <a:rPr lang="en-US" sz="2500" dirty="0">
                <a:latin typeface="+mn-lt"/>
              </a:rPr>
              <a:t>University of North Texas</a:t>
            </a:r>
            <a:br>
              <a:rPr lang="en-US" sz="2500" dirty="0">
                <a:latin typeface="+mn-lt"/>
              </a:rPr>
            </a:br>
            <a:endParaRPr lang="en-US" sz="2500" dirty="0">
              <a:latin typeface="+mn-lt"/>
            </a:endParaRPr>
          </a:p>
        </p:txBody>
      </p:sp>
      <p:pic>
        <p:nvPicPr>
          <p:cNvPr id="7" name="image_0">
            <a:extLst>
              <a:ext uri="{FF2B5EF4-FFF2-40B4-BE49-F238E27FC236}">
                <a16:creationId xmlns:a16="http://schemas.microsoft.com/office/drawing/2014/main" id="{C69920D3-F061-2E9F-E11E-E6216C97E7C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28587" y="304800"/>
            <a:ext cx="1976611" cy="1117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F5CAA734-B2C1-A465-DEF3-5D319F8FB8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16273" y="168327"/>
            <a:ext cx="1563473" cy="1584273"/>
          </a:xfrm>
          <a:prstGeom prst="rect">
            <a:avLst/>
          </a:prstGeom>
          <a:noFill/>
          <a:extLst>
            <a:ext uri="{909E8E84-426E-40DD-AFC4-6F175D3DCCD1}">
              <a14:hiddenFill xmlns:a14="http://schemas.microsoft.com/office/drawing/2010/main">
                <a:solidFill>
                  <a:srgbClr val="FFFFFF"/>
                </a:solidFill>
              </a14:hiddenFill>
            </a:ext>
          </a:extLst>
        </p:spPr>
      </p:pic>
      <p:pic>
        <p:nvPicPr>
          <p:cNvPr id="36866" name="Picture 2" descr="Profile photo of Suchi Subhra Acharjya">
            <a:extLst>
              <a:ext uri="{FF2B5EF4-FFF2-40B4-BE49-F238E27FC236}">
                <a16:creationId xmlns:a16="http://schemas.microsoft.com/office/drawing/2014/main" id="{C0B0F75C-E09C-754A-EC31-88B7F73763C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1998" y="2514600"/>
            <a:ext cx="27432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20746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52B11-C78B-A31E-A410-C2A0C8E9E5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2AFEB1-1C1C-5351-A9E7-869D58C59744}"/>
              </a:ext>
            </a:extLst>
          </p:cNvPr>
          <p:cNvSpPr>
            <a:spLocks noGrp="1"/>
          </p:cNvSpPr>
          <p:nvPr>
            <p:ph type="ctrTitle"/>
          </p:nvPr>
        </p:nvSpPr>
        <p:spPr>
          <a:xfrm>
            <a:off x="533400" y="2590800"/>
            <a:ext cx="4724400" cy="2427120"/>
          </a:xfrm>
        </p:spPr>
        <p:txBody>
          <a:bodyPr anchor="t">
            <a:noAutofit/>
          </a:bodyPr>
          <a:lstStyle/>
          <a:p>
            <a:pPr algn="r"/>
            <a:br>
              <a:rPr lang="en-US" sz="2500" dirty="0"/>
            </a:br>
            <a:r>
              <a:rPr lang="en-US" sz="2500" b="1" dirty="0">
                <a:latin typeface="+mn-lt"/>
              </a:rPr>
              <a:t>Sara Douglas Fellowship for Professional Promise – Masters</a:t>
            </a:r>
            <a:br>
              <a:rPr lang="en-US" sz="2500" dirty="0">
                <a:latin typeface="+mn-lt"/>
              </a:rPr>
            </a:br>
            <a:br>
              <a:rPr lang="en-US" sz="2500" dirty="0">
                <a:latin typeface="+mn-lt"/>
              </a:rPr>
            </a:br>
            <a:r>
              <a:rPr lang="en-US" sz="2500" dirty="0">
                <a:latin typeface="+mn-lt"/>
              </a:rPr>
              <a:t>  </a:t>
            </a:r>
            <a:r>
              <a:rPr lang="it-IT" sz="2500" dirty="0">
                <a:latin typeface="+mn-lt"/>
              </a:rPr>
              <a:t>Zhara Falsafi</a:t>
            </a:r>
            <a:br>
              <a:rPr lang="it-IT" sz="2500" dirty="0">
                <a:latin typeface="+mn-lt"/>
              </a:rPr>
            </a:br>
            <a:r>
              <a:rPr lang="it-IT" sz="2500" dirty="0">
                <a:latin typeface="+mn-lt"/>
              </a:rPr>
              <a:t>Iowa State University </a:t>
            </a:r>
            <a:br>
              <a:rPr lang="en-US" sz="2500" dirty="0">
                <a:latin typeface="+mn-lt"/>
              </a:rPr>
            </a:br>
            <a:endParaRPr lang="en-US" sz="2500" dirty="0">
              <a:latin typeface="+mn-lt"/>
            </a:endParaRPr>
          </a:p>
        </p:txBody>
      </p:sp>
      <p:pic>
        <p:nvPicPr>
          <p:cNvPr id="7" name="image_0">
            <a:extLst>
              <a:ext uri="{FF2B5EF4-FFF2-40B4-BE49-F238E27FC236}">
                <a16:creationId xmlns:a16="http://schemas.microsoft.com/office/drawing/2014/main" id="{03FC0471-3F41-9CEA-4BDD-BFC3FC599F7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28587" y="304800"/>
            <a:ext cx="1976611" cy="1117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53D365B1-9A5D-73E5-12AD-07783A0CF25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16273" y="168327"/>
            <a:ext cx="1563473" cy="15842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08C6FA1-5AEE-10D7-C13A-4127E5AD3CB2}"/>
              </a:ext>
            </a:extLst>
          </p:cNvPr>
          <p:cNvPicPr>
            <a:picLocks noChangeAspect="1"/>
          </p:cNvPicPr>
          <p:nvPr/>
        </p:nvPicPr>
        <p:blipFill>
          <a:blip r:embed="rId4"/>
          <a:stretch>
            <a:fillRect/>
          </a:stretch>
        </p:blipFill>
        <p:spPr>
          <a:xfrm>
            <a:off x="5791200" y="2057400"/>
            <a:ext cx="3040828" cy="3352800"/>
          </a:xfrm>
          <a:prstGeom prst="rect">
            <a:avLst/>
          </a:prstGeom>
        </p:spPr>
      </p:pic>
    </p:spTree>
    <p:extLst>
      <p:ext uri="{BB962C8B-B14F-4D97-AF65-F5344CB8AC3E}">
        <p14:creationId xmlns:p14="http://schemas.microsoft.com/office/powerpoint/2010/main" val="32709005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7378D-0507-EE81-C23B-7ECA374D3A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253D05-FAD0-43D8-E953-8758D0508B1E}"/>
              </a:ext>
            </a:extLst>
          </p:cNvPr>
          <p:cNvSpPr>
            <a:spLocks noGrp="1"/>
          </p:cNvSpPr>
          <p:nvPr>
            <p:ph type="ctrTitle"/>
          </p:nvPr>
        </p:nvSpPr>
        <p:spPr>
          <a:xfrm>
            <a:off x="228600" y="2391370"/>
            <a:ext cx="5257800" cy="2427120"/>
          </a:xfrm>
        </p:spPr>
        <p:txBody>
          <a:bodyPr anchor="t">
            <a:noAutofit/>
          </a:bodyPr>
          <a:lstStyle/>
          <a:p>
            <a:pPr algn="r"/>
            <a:br>
              <a:rPr lang="en-US" sz="2500" dirty="0"/>
            </a:br>
            <a:r>
              <a:rPr lang="en-US" sz="2500" b="1" dirty="0">
                <a:latin typeface="+mn-lt"/>
              </a:rPr>
              <a:t>Sara Douglas Fellowship for Professional Promise – Masters</a:t>
            </a:r>
            <a:br>
              <a:rPr lang="en-US" sz="2500" dirty="0">
                <a:latin typeface="+mn-lt"/>
              </a:rPr>
            </a:br>
            <a:br>
              <a:rPr lang="en-US" sz="2500" dirty="0">
                <a:latin typeface="+mn-lt"/>
              </a:rPr>
            </a:br>
            <a:r>
              <a:rPr lang="en-US" sz="2500" dirty="0">
                <a:latin typeface="+mn-lt"/>
              </a:rPr>
              <a:t>Manika Sai Tejaswini </a:t>
            </a:r>
            <a:r>
              <a:rPr lang="en-US" sz="2500" dirty="0" err="1">
                <a:latin typeface="+mn-lt"/>
              </a:rPr>
              <a:t>Vallabhajosyula</a:t>
            </a:r>
            <a:br>
              <a:rPr lang="en-US" sz="2500" dirty="0">
                <a:latin typeface="+mn-lt"/>
              </a:rPr>
            </a:br>
            <a:r>
              <a:rPr lang="en-US" sz="2500" dirty="0">
                <a:latin typeface="+mn-lt"/>
              </a:rPr>
              <a:t>University of North Texas</a:t>
            </a:r>
            <a:br>
              <a:rPr lang="en-US" sz="2500" dirty="0">
                <a:latin typeface="+mn-lt"/>
              </a:rPr>
            </a:br>
            <a:endParaRPr lang="en-US" sz="2500" dirty="0">
              <a:latin typeface="+mn-lt"/>
            </a:endParaRPr>
          </a:p>
        </p:txBody>
      </p:sp>
      <p:pic>
        <p:nvPicPr>
          <p:cNvPr id="7" name="image_0">
            <a:extLst>
              <a:ext uri="{FF2B5EF4-FFF2-40B4-BE49-F238E27FC236}">
                <a16:creationId xmlns:a16="http://schemas.microsoft.com/office/drawing/2014/main" id="{F24BBE22-E5B3-3444-9479-ABF622C4892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28587" y="304800"/>
            <a:ext cx="1976611" cy="1117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56DECA35-0534-FB74-80AE-96B21484C5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16273" y="168327"/>
            <a:ext cx="1563473" cy="1584273"/>
          </a:xfrm>
          <a:prstGeom prst="rect">
            <a:avLst/>
          </a:prstGeom>
          <a:noFill/>
          <a:extLst>
            <a:ext uri="{909E8E84-426E-40DD-AFC4-6F175D3DCCD1}">
              <a14:hiddenFill xmlns:a14="http://schemas.microsoft.com/office/drawing/2010/main">
                <a:solidFill>
                  <a:srgbClr val="FFFFFF"/>
                </a:solidFill>
              </a14:hiddenFill>
            </a:ext>
          </a:extLst>
        </p:spPr>
      </p:pic>
      <p:pic>
        <p:nvPicPr>
          <p:cNvPr id="45058" name="Picture 2" descr="Manikya Sai Tejaswini Vallabhajosyula ...">
            <a:extLst>
              <a:ext uri="{FF2B5EF4-FFF2-40B4-BE49-F238E27FC236}">
                <a16:creationId xmlns:a16="http://schemas.microsoft.com/office/drawing/2014/main" id="{D179E111-C91E-AB8F-2C83-0EC18D3A9A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828800"/>
            <a:ext cx="2971800"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63226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9830" y="2256791"/>
            <a:ext cx="5105400" cy="2920815"/>
          </a:xfrm>
        </p:spPr>
        <p:txBody>
          <a:bodyPr anchor="t">
            <a:normAutofit/>
          </a:bodyPr>
          <a:lstStyle/>
          <a:p>
            <a:pPr algn="r"/>
            <a:br>
              <a:rPr lang="en-US" sz="2100" dirty="0"/>
            </a:br>
            <a:r>
              <a:rPr lang="en-US" sz="2700" b="1" dirty="0">
                <a:latin typeface="+mn-lt"/>
              </a:rPr>
              <a:t>Oris Glisson Fellowship - Outstanding Beginning Masters </a:t>
            </a:r>
            <a:r>
              <a:rPr lang="en-US" sz="2700" dirty="0">
                <a:latin typeface="+mn-lt"/>
              </a:rPr>
              <a:t>Student  </a:t>
            </a:r>
            <a:br>
              <a:rPr lang="en-US" sz="2700" dirty="0">
                <a:latin typeface="+mn-lt"/>
              </a:rPr>
            </a:br>
            <a:br>
              <a:rPr lang="en-US" sz="2700" dirty="0">
                <a:latin typeface="+mn-lt"/>
              </a:rPr>
            </a:br>
            <a:r>
              <a:rPr lang="en-US" sz="2700" dirty="0">
                <a:latin typeface="+mn-lt"/>
              </a:rPr>
              <a:t>Sujin Yoo</a:t>
            </a:r>
            <a:br>
              <a:rPr lang="en-US" sz="2700" dirty="0">
                <a:latin typeface="+mn-lt"/>
              </a:rPr>
            </a:br>
            <a:r>
              <a:rPr lang="en-US" sz="2700" dirty="0">
                <a:latin typeface="+mn-lt"/>
              </a:rPr>
              <a:t>Cornell University </a:t>
            </a:r>
            <a:endParaRPr lang="en-US" sz="2600" dirty="0">
              <a:latin typeface="+mn-lt"/>
            </a:endParaRPr>
          </a:p>
        </p:txBody>
      </p:sp>
      <p:pic>
        <p:nvPicPr>
          <p:cNvPr id="9" name="image_0">
            <a:extLst>
              <a:ext uri="{FF2B5EF4-FFF2-40B4-BE49-F238E27FC236}">
                <a16:creationId xmlns:a16="http://schemas.microsoft.com/office/drawing/2014/main" id="{B2102DFE-D0E7-4E90-A665-7CF9A88A740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381000"/>
            <a:ext cx="1646586" cy="93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2ED464A-B7E9-063A-F2CA-9228417797F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16273" y="168327"/>
            <a:ext cx="1563473" cy="15842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FFA9FCC-3228-FD93-DA7A-2FDB3FAB0CB2}"/>
              </a:ext>
            </a:extLst>
          </p:cNvPr>
          <p:cNvPicPr>
            <a:picLocks noChangeAspect="1"/>
          </p:cNvPicPr>
          <p:nvPr/>
        </p:nvPicPr>
        <p:blipFill>
          <a:blip r:embed="rId5"/>
          <a:stretch>
            <a:fillRect/>
          </a:stretch>
        </p:blipFill>
        <p:spPr>
          <a:xfrm>
            <a:off x="6248400" y="1828800"/>
            <a:ext cx="2437584" cy="3488599"/>
          </a:xfrm>
          <a:prstGeom prst="rect">
            <a:avLst/>
          </a:prstGeom>
        </p:spPr>
      </p:pic>
    </p:spTree>
    <p:extLst>
      <p:ext uri="{BB962C8B-B14F-4D97-AF65-F5344CB8AC3E}">
        <p14:creationId xmlns:p14="http://schemas.microsoft.com/office/powerpoint/2010/main" val="5572630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3400" y="2590800"/>
            <a:ext cx="5146481" cy="2427120"/>
          </a:xfrm>
        </p:spPr>
        <p:txBody>
          <a:bodyPr anchor="t">
            <a:normAutofit/>
          </a:bodyPr>
          <a:lstStyle/>
          <a:p>
            <a:pPr algn="r"/>
            <a:r>
              <a:rPr lang="en-US" sz="2400" b="1" dirty="0">
                <a:latin typeface="+mn-lt"/>
              </a:rPr>
              <a:t>Robert C. Hillestad Fellowship: Outstanding Student in the Study of Historic Textiles or Costume Award</a:t>
            </a:r>
            <a:br>
              <a:rPr lang="en-US" sz="2400" dirty="0">
                <a:latin typeface="+mn-lt"/>
              </a:rPr>
            </a:br>
            <a:br>
              <a:rPr lang="en-US" sz="2400" dirty="0">
                <a:latin typeface="+mn-lt"/>
              </a:rPr>
            </a:br>
            <a:r>
              <a:rPr lang="en-US" sz="2400" dirty="0">
                <a:latin typeface="+mn-lt"/>
              </a:rPr>
              <a:t>Sephra Lamothe</a:t>
            </a:r>
            <a:br>
              <a:rPr lang="en-US" sz="2400" dirty="0">
                <a:latin typeface="+mn-lt"/>
              </a:rPr>
            </a:br>
            <a:r>
              <a:rPr lang="en-US" sz="2400" dirty="0">
                <a:latin typeface="+mn-lt"/>
              </a:rPr>
              <a:t>Cornell University</a:t>
            </a:r>
          </a:p>
        </p:txBody>
      </p:sp>
      <p:pic>
        <p:nvPicPr>
          <p:cNvPr id="9" name="image_0">
            <a:extLst>
              <a:ext uri="{FF2B5EF4-FFF2-40B4-BE49-F238E27FC236}">
                <a16:creationId xmlns:a16="http://schemas.microsoft.com/office/drawing/2014/main" id="{45373EFB-BD39-7DB3-FE53-019C2CCD36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0" y="381000"/>
            <a:ext cx="1646586" cy="93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F775DF29-88FE-EC55-D9F7-60B3AC628D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16273" y="168327"/>
            <a:ext cx="1563473" cy="15842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E3982B7-B95D-03EA-0318-280B12F6E3AA}"/>
              </a:ext>
            </a:extLst>
          </p:cNvPr>
          <p:cNvPicPr>
            <a:picLocks noChangeAspect="1"/>
          </p:cNvPicPr>
          <p:nvPr/>
        </p:nvPicPr>
        <p:blipFill>
          <a:blip r:embed="rId4"/>
          <a:stretch>
            <a:fillRect/>
          </a:stretch>
        </p:blipFill>
        <p:spPr>
          <a:xfrm>
            <a:off x="6324600" y="1600200"/>
            <a:ext cx="2375652" cy="3475560"/>
          </a:xfrm>
          <a:prstGeom prst="rect">
            <a:avLst/>
          </a:prstGeom>
        </p:spPr>
      </p:pic>
    </p:spTree>
    <p:extLst>
      <p:ext uri="{BB962C8B-B14F-4D97-AF65-F5344CB8AC3E}">
        <p14:creationId xmlns:p14="http://schemas.microsoft.com/office/powerpoint/2010/main" val="38802280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EFC40-DD78-B17C-FA47-A11F8646F2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D0BDA3-0241-D6D3-097A-4CF2BC24BBAA}"/>
              </a:ext>
            </a:extLst>
          </p:cNvPr>
          <p:cNvSpPr>
            <a:spLocks noGrp="1"/>
          </p:cNvSpPr>
          <p:nvPr>
            <p:ph type="ctrTitle"/>
          </p:nvPr>
        </p:nvSpPr>
        <p:spPr>
          <a:xfrm>
            <a:off x="416274" y="2590800"/>
            <a:ext cx="5263608" cy="2427120"/>
          </a:xfrm>
        </p:spPr>
        <p:txBody>
          <a:bodyPr anchor="t">
            <a:normAutofit/>
          </a:bodyPr>
          <a:lstStyle/>
          <a:p>
            <a:pPr algn="r"/>
            <a:r>
              <a:rPr lang="en-US" sz="2400" b="1" dirty="0">
                <a:latin typeface="+mn-lt"/>
              </a:rPr>
              <a:t>Robert C. Hillestad Fellowship: Outstanding Student in the Study of Historic Textiles or Costume Award</a:t>
            </a:r>
            <a:br>
              <a:rPr lang="en-US" sz="2400" dirty="0">
                <a:latin typeface="+mn-lt"/>
              </a:rPr>
            </a:br>
            <a:br>
              <a:rPr lang="en-US" sz="2400" dirty="0">
                <a:latin typeface="+mn-lt"/>
              </a:rPr>
            </a:br>
            <a:r>
              <a:rPr lang="en-US" sz="2400" dirty="0">
                <a:latin typeface="+mn-lt"/>
              </a:rPr>
              <a:t>Mackenzie Miller</a:t>
            </a:r>
            <a:br>
              <a:rPr lang="en-US" sz="2400" dirty="0">
                <a:latin typeface="+mn-lt"/>
              </a:rPr>
            </a:br>
            <a:r>
              <a:rPr lang="en-US" sz="2400" dirty="0">
                <a:latin typeface="+mn-lt"/>
              </a:rPr>
              <a:t>University of Missouri </a:t>
            </a:r>
          </a:p>
        </p:txBody>
      </p:sp>
      <p:pic>
        <p:nvPicPr>
          <p:cNvPr id="9" name="image_0">
            <a:extLst>
              <a:ext uri="{FF2B5EF4-FFF2-40B4-BE49-F238E27FC236}">
                <a16:creationId xmlns:a16="http://schemas.microsoft.com/office/drawing/2014/main" id="{AA91AC35-1D4B-C7EE-4390-A94CB16D186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0" y="381000"/>
            <a:ext cx="1646586" cy="93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301C2E97-C14C-8737-4A1B-DE595A26DDA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16273" y="168327"/>
            <a:ext cx="1563473" cy="15842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666DEBE-3F07-D128-F8F9-8A22F684EB85}"/>
              </a:ext>
            </a:extLst>
          </p:cNvPr>
          <p:cNvPicPr>
            <a:picLocks noChangeAspect="1"/>
          </p:cNvPicPr>
          <p:nvPr/>
        </p:nvPicPr>
        <p:blipFill>
          <a:blip r:embed="rId4"/>
          <a:stretch>
            <a:fillRect/>
          </a:stretch>
        </p:blipFill>
        <p:spPr>
          <a:xfrm>
            <a:off x="6324600" y="2209800"/>
            <a:ext cx="2573750" cy="2889960"/>
          </a:xfrm>
          <a:prstGeom prst="rect">
            <a:avLst/>
          </a:prstGeom>
        </p:spPr>
      </p:pic>
    </p:spTree>
    <p:extLst>
      <p:ext uri="{BB962C8B-B14F-4D97-AF65-F5344CB8AC3E}">
        <p14:creationId xmlns:p14="http://schemas.microsoft.com/office/powerpoint/2010/main" val="18877122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5A8F9-A700-2B77-5B28-BDA4D7480E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821C9B-4A1D-5FE7-DEA7-6AF3E36BBEE2}"/>
              </a:ext>
            </a:extLst>
          </p:cNvPr>
          <p:cNvSpPr>
            <a:spLocks noGrp="1"/>
          </p:cNvSpPr>
          <p:nvPr>
            <p:ph type="ctrTitle"/>
          </p:nvPr>
        </p:nvSpPr>
        <p:spPr>
          <a:xfrm>
            <a:off x="609600" y="2590800"/>
            <a:ext cx="4994081" cy="2427120"/>
          </a:xfrm>
        </p:spPr>
        <p:txBody>
          <a:bodyPr anchor="t">
            <a:normAutofit/>
          </a:bodyPr>
          <a:lstStyle/>
          <a:p>
            <a:pPr algn="r"/>
            <a:r>
              <a:rPr lang="en-US" sz="2400" b="1" dirty="0">
                <a:latin typeface="+mn-lt"/>
              </a:rPr>
              <a:t>Robert C. Hillestad Fellowship: Outstanding Student in the Study of Historic Textiles or Costume Award</a:t>
            </a:r>
            <a:br>
              <a:rPr lang="en-US" sz="2400" dirty="0">
                <a:latin typeface="+mn-lt"/>
              </a:rPr>
            </a:br>
            <a:br>
              <a:rPr lang="en-US" sz="2400" dirty="0">
                <a:latin typeface="+mn-lt"/>
              </a:rPr>
            </a:br>
            <a:r>
              <a:rPr lang="en-US" sz="2400" dirty="0">
                <a:latin typeface="+mn-lt"/>
              </a:rPr>
              <a:t>Kim Phung Nguyen</a:t>
            </a:r>
            <a:br>
              <a:rPr lang="en-US" sz="2400" dirty="0">
                <a:latin typeface="+mn-lt"/>
              </a:rPr>
            </a:br>
            <a:r>
              <a:rPr lang="en-US" sz="2400" dirty="0">
                <a:latin typeface="+mn-lt"/>
              </a:rPr>
              <a:t>Cornell University</a:t>
            </a:r>
          </a:p>
        </p:txBody>
      </p:sp>
      <p:pic>
        <p:nvPicPr>
          <p:cNvPr id="9" name="image_0">
            <a:extLst>
              <a:ext uri="{FF2B5EF4-FFF2-40B4-BE49-F238E27FC236}">
                <a16:creationId xmlns:a16="http://schemas.microsoft.com/office/drawing/2014/main" id="{C0C3B8C5-0E0F-243D-0BF6-311961CEC78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0" y="381000"/>
            <a:ext cx="1646586" cy="93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B055AEAF-50B1-A044-9E58-E48C69EEC7E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16273" y="168327"/>
            <a:ext cx="1563473" cy="15842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4D7ADB5-39F5-D818-D775-C3C415EE9756}"/>
              </a:ext>
            </a:extLst>
          </p:cNvPr>
          <p:cNvPicPr>
            <a:picLocks noChangeAspect="1"/>
          </p:cNvPicPr>
          <p:nvPr/>
        </p:nvPicPr>
        <p:blipFill>
          <a:blip r:embed="rId4"/>
          <a:stretch>
            <a:fillRect/>
          </a:stretch>
        </p:blipFill>
        <p:spPr>
          <a:xfrm>
            <a:off x="6019800" y="1981200"/>
            <a:ext cx="2882389" cy="3124200"/>
          </a:xfrm>
          <a:prstGeom prst="rect">
            <a:avLst/>
          </a:prstGeom>
        </p:spPr>
      </p:pic>
    </p:spTree>
    <p:extLst>
      <p:ext uri="{BB962C8B-B14F-4D97-AF65-F5344CB8AC3E}">
        <p14:creationId xmlns:p14="http://schemas.microsoft.com/office/powerpoint/2010/main" val="42770113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3400" y="2667000"/>
            <a:ext cx="5334000" cy="2667000"/>
          </a:xfrm>
        </p:spPr>
        <p:txBody>
          <a:bodyPr anchor="t">
            <a:noAutofit/>
          </a:bodyPr>
          <a:lstStyle/>
          <a:p>
            <a:pPr algn="r"/>
            <a:r>
              <a:rPr lang="en-US" sz="2400" b="1" dirty="0">
                <a:latin typeface="+mn-lt"/>
              </a:rPr>
              <a:t>Marjorie Joseph Fellowship – Outstanding Beginning Doctoral Student </a:t>
            </a:r>
            <a:br>
              <a:rPr lang="en-US" sz="2400" dirty="0">
                <a:latin typeface="+mn-lt"/>
              </a:rPr>
            </a:br>
            <a:br>
              <a:rPr lang="en-US" sz="2400" dirty="0">
                <a:latin typeface="+mn-lt"/>
              </a:rPr>
            </a:br>
            <a:r>
              <a:rPr lang="en-US" sz="2400" dirty="0">
                <a:latin typeface="+mn-lt"/>
              </a:rPr>
              <a:t>Hyunjeong (Lacy) Rhee</a:t>
            </a:r>
            <a:br>
              <a:rPr lang="en-US" sz="2400" dirty="0">
                <a:latin typeface="+mn-lt"/>
              </a:rPr>
            </a:br>
            <a:r>
              <a:rPr lang="en-US" sz="2400" dirty="0">
                <a:latin typeface="+mn-lt"/>
              </a:rPr>
              <a:t> University of Missouri </a:t>
            </a:r>
            <a:br>
              <a:rPr lang="en-US" sz="2400" dirty="0">
                <a:latin typeface="+mn-lt"/>
              </a:rPr>
            </a:br>
            <a:endParaRPr lang="en-US" sz="2400" dirty="0">
              <a:latin typeface="+mn-lt"/>
            </a:endParaRPr>
          </a:p>
        </p:txBody>
      </p:sp>
      <p:pic>
        <p:nvPicPr>
          <p:cNvPr id="9" name="image_0">
            <a:extLst>
              <a:ext uri="{FF2B5EF4-FFF2-40B4-BE49-F238E27FC236}">
                <a16:creationId xmlns:a16="http://schemas.microsoft.com/office/drawing/2014/main" id="{5AA978E3-5531-37E4-B2D5-EE057676109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0" y="381000"/>
            <a:ext cx="1646586" cy="93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D78DD861-04B9-3ED3-0986-D7DF8B05B9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16273" y="168327"/>
            <a:ext cx="1563473" cy="15842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88C0222-96D5-B6D3-50C5-6C791458C9AB}"/>
              </a:ext>
            </a:extLst>
          </p:cNvPr>
          <p:cNvPicPr>
            <a:picLocks noChangeAspect="1"/>
          </p:cNvPicPr>
          <p:nvPr/>
        </p:nvPicPr>
        <p:blipFill>
          <a:blip r:embed="rId4"/>
          <a:stretch>
            <a:fillRect/>
          </a:stretch>
        </p:blipFill>
        <p:spPr>
          <a:xfrm>
            <a:off x="6477000" y="1866569"/>
            <a:ext cx="2304798" cy="3200400"/>
          </a:xfrm>
          <a:prstGeom prst="rect">
            <a:avLst/>
          </a:prstGeom>
        </p:spPr>
      </p:pic>
    </p:spTree>
    <p:extLst>
      <p:ext uri="{BB962C8B-B14F-4D97-AF65-F5344CB8AC3E}">
        <p14:creationId xmlns:p14="http://schemas.microsoft.com/office/powerpoint/2010/main" val="114413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 y="3991557"/>
            <a:ext cx="5257800" cy="1606163"/>
          </a:xfrm>
        </p:spPr>
        <p:txBody>
          <a:bodyPr vert="horz" lIns="91440" tIns="45720" rIns="91440" bIns="45720" rtlCol="0">
            <a:normAutofit/>
          </a:bodyPr>
          <a:lstStyle/>
          <a:p>
            <a:pPr algn="r"/>
            <a:r>
              <a:rPr lang="en-US" sz="2800" dirty="0">
                <a:latin typeface="+mn-lt"/>
              </a:rPr>
              <a:t>Jung Ha-Brookshire</a:t>
            </a:r>
            <a:br>
              <a:rPr lang="en-US" sz="2800" dirty="0">
                <a:latin typeface="+mn-lt"/>
              </a:rPr>
            </a:br>
            <a:r>
              <a:rPr lang="en-US" sz="2800" dirty="0">
                <a:latin typeface="+mn-lt"/>
              </a:rPr>
              <a:t>Counselor</a:t>
            </a:r>
            <a:br>
              <a:rPr lang="en-US" sz="2800" dirty="0">
                <a:latin typeface="+mn-lt"/>
              </a:rPr>
            </a:br>
            <a:r>
              <a:rPr lang="en-US" sz="2800" dirty="0">
                <a:latin typeface="+mn-lt"/>
              </a:rPr>
              <a:t>University of Missouri</a:t>
            </a:r>
          </a:p>
        </p:txBody>
      </p:sp>
      <p:cxnSp>
        <p:nvCxnSpPr>
          <p:cNvPr id="5" name="Straight Connector 4">
            <a:extLst>
              <a:ext uri="{FF2B5EF4-FFF2-40B4-BE49-F238E27FC236}">
                <a16:creationId xmlns:a16="http://schemas.microsoft.com/office/drawing/2014/main" id="{976DBDA5-59B9-D840-A203-9D008D2607A6}"/>
              </a:ext>
            </a:extLst>
          </p:cNvPr>
          <p:cNvCxnSpPr>
            <a:cxnSpLocks/>
          </p:cNvCxnSpPr>
          <p:nvPr/>
        </p:nvCxnSpPr>
        <p:spPr>
          <a:xfrm>
            <a:off x="3124200" y="5715000"/>
            <a:ext cx="1905000" cy="0"/>
          </a:xfrm>
          <a:prstGeom prst="line">
            <a:avLst/>
          </a:prstGeom>
          <a:ln w="15875" cmpd="sng">
            <a:solidFill>
              <a:srgbClr val="BF3900">
                <a:alpha val="85882"/>
              </a:srgbClr>
            </a:solidFill>
          </a:ln>
        </p:spPr>
        <p:style>
          <a:lnRef idx="1">
            <a:schemeClr val="accent1"/>
          </a:lnRef>
          <a:fillRef idx="0">
            <a:schemeClr val="accent1"/>
          </a:fillRef>
          <a:effectRef idx="0">
            <a:schemeClr val="accent1"/>
          </a:effectRef>
          <a:fontRef idx="minor">
            <a:schemeClr val="tx1"/>
          </a:fontRef>
        </p:style>
      </p:cxnSp>
      <p:pic>
        <p:nvPicPr>
          <p:cNvPr id="7" name="image_0">
            <a:extLst>
              <a:ext uri="{FF2B5EF4-FFF2-40B4-BE49-F238E27FC236}">
                <a16:creationId xmlns:a16="http://schemas.microsoft.com/office/drawing/2014/main" id="{DEE5AD39-CE62-AA62-671A-2CD3A3EC860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533338"/>
            <a:ext cx="2157285" cy="121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F58E0A10-DCF8-B655-0215-D2007E3FBD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8600"/>
            <a:ext cx="1981200" cy="2007557"/>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6" descr="Jung Ha-Brookshire, PhD">
            <a:extLst>
              <a:ext uri="{FF2B5EF4-FFF2-40B4-BE49-F238E27FC236}">
                <a16:creationId xmlns:a16="http://schemas.microsoft.com/office/drawing/2014/main" id="{4ACF19A3-FD89-F0B0-D0DE-11D84A8AD45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0" name="Picture 8" descr="Dr. Jung Ha-Brookshire Receives ITAA ...">
            <a:extLst>
              <a:ext uri="{FF2B5EF4-FFF2-40B4-BE49-F238E27FC236}">
                <a16:creationId xmlns:a16="http://schemas.microsoft.com/office/drawing/2014/main" id="{63B115D0-0678-FC8C-D267-5593EB485F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2242689"/>
            <a:ext cx="2590800" cy="3472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9448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D4557-C64A-35AA-27E7-454643A573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56B553-CE7B-1685-2280-4F555BB52830}"/>
              </a:ext>
            </a:extLst>
          </p:cNvPr>
          <p:cNvSpPr>
            <a:spLocks noGrp="1"/>
          </p:cNvSpPr>
          <p:nvPr>
            <p:ph type="ctrTitle"/>
          </p:nvPr>
        </p:nvSpPr>
        <p:spPr>
          <a:xfrm>
            <a:off x="304800" y="2514600"/>
            <a:ext cx="5638800" cy="2667000"/>
          </a:xfrm>
        </p:spPr>
        <p:txBody>
          <a:bodyPr anchor="t">
            <a:noAutofit/>
          </a:bodyPr>
          <a:lstStyle/>
          <a:p>
            <a:pPr algn="r"/>
            <a:r>
              <a:rPr lang="en-US" sz="2400" b="1" dirty="0">
                <a:latin typeface="+mn-lt"/>
              </a:rPr>
              <a:t>Joan Laughlin Fellowship for Outstanding Continuing Doctoral Student </a:t>
            </a:r>
            <a:br>
              <a:rPr lang="en-US" sz="2400" b="1" dirty="0">
                <a:latin typeface="+mn-lt"/>
              </a:rPr>
            </a:br>
            <a:br>
              <a:rPr lang="en-US" sz="2400" b="1" dirty="0">
                <a:latin typeface="+mn-lt"/>
              </a:rPr>
            </a:br>
            <a:br>
              <a:rPr lang="en-US" sz="2400" b="1" dirty="0">
                <a:latin typeface="+mn-lt"/>
              </a:rPr>
            </a:br>
            <a:r>
              <a:rPr lang="en-US" sz="2400" dirty="0">
                <a:latin typeface="+mn-lt"/>
              </a:rPr>
              <a:t>Emma Nicoson</a:t>
            </a:r>
            <a:br>
              <a:rPr lang="en-US" sz="2400" dirty="0">
                <a:latin typeface="+mn-lt"/>
              </a:rPr>
            </a:br>
            <a:r>
              <a:rPr lang="en-US" sz="2400" dirty="0">
                <a:latin typeface="+mn-lt"/>
              </a:rPr>
              <a:t>University of Missouri </a:t>
            </a:r>
            <a:br>
              <a:rPr lang="en-US" sz="2400" dirty="0">
                <a:latin typeface="+mn-lt"/>
              </a:rPr>
            </a:br>
            <a:endParaRPr lang="en-US" sz="2400" dirty="0">
              <a:latin typeface="+mn-lt"/>
            </a:endParaRPr>
          </a:p>
        </p:txBody>
      </p:sp>
      <p:pic>
        <p:nvPicPr>
          <p:cNvPr id="9" name="image_0">
            <a:extLst>
              <a:ext uri="{FF2B5EF4-FFF2-40B4-BE49-F238E27FC236}">
                <a16:creationId xmlns:a16="http://schemas.microsoft.com/office/drawing/2014/main" id="{02CA6219-9509-5138-B687-97518073B50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0" y="381000"/>
            <a:ext cx="1646586" cy="93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E04D2188-43D3-904E-2BED-C92FD619D2C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16273" y="168327"/>
            <a:ext cx="1563473" cy="15842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4A88471-5BCB-B0AE-5544-D8ADD2B26F1D}"/>
              </a:ext>
            </a:extLst>
          </p:cNvPr>
          <p:cNvPicPr>
            <a:picLocks noChangeAspect="1"/>
          </p:cNvPicPr>
          <p:nvPr/>
        </p:nvPicPr>
        <p:blipFill>
          <a:blip r:embed="rId4"/>
          <a:stretch>
            <a:fillRect/>
          </a:stretch>
        </p:blipFill>
        <p:spPr>
          <a:xfrm>
            <a:off x="6248400" y="2057400"/>
            <a:ext cx="2511878" cy="2971800"/>
          </a:xfrm>
          <a:prstGeom prst="rect">
            <a:avLst/>
          </a:prstGeom>
        </p:spPr>
      </p:pic>
    </p:spTree>
    <p:extLst>
      <p:ext uri="{BB962C8B-B14F-4D97-AF65-F5344CB8AC3E}">
        <p14:creationId xmlns:p14="http://schemas.microsoft.com/office/powerpoint/2010/main" val="4804224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2999" y="1447801"/>
            <a:ext cx="6858000" cy="2438400"/>
          </a:xfrm>
        </p:spPr>
        <p:txBody>
          <a:bodyPr>
            <a:normAutofit/>
          </a:bodyPr>
          <a:lstStyle/>
          <a:p>
            <a:r>
              <a:rPr lang="en-US" sz="3800" b="1" dirty="0">
                <a:solidFill>
                  <a:schemeClr val="bg1"/>
                </a:solidFill>
                <a:latin typeface="+mn-lt"/>
              </a:rPr>
              <a:t>Undergraduate Student Scholarships</a:t>
            </a:r>
          </a:p>
        </p:txBody>
      </p:sp>
      <p:cxnSp>
        <p:nvCxnSpPr>
          <p:cNvPr id="4" name="Straight Connector 3">
            <a:extLst>
              <a:ext uri="{FF2B5EF4-FFF2-40B4-BE49-F238E27FC236}">
                <a16:creationId xmlns:a16="http://schemas.microsoft.com/office/drawing/2014/main" id="{B8A24B51-2D66-1646-9006-EEA65A2B08D4}"/>
              </a:ext>
            </a:extLst>
          </p:cNvPr>
          <p:cNvCxnSpPr>
            <a:cxnSpLocks/>
          </p:cNvCxnSpPr>
          <p:nvPr/>
        </p:nvCxnSpPr>
        <p:spPr>
          <a:xfrm>
            <a:off x="3505200" y="4038600"/>
            <a:ext cx="1905000" cy="0"/>
          </a:xfrm>
          <a:prstGeom prst="line">
            <a:avLst/>
          </a:prstGeom>
          <a:ln w="15875" cmpd="sng">
            <a:solidFill>
              <a:srgbClr val="BF3900">
                <a:alpha val="85882"/>
              </a:srgbClr>
            </a:solidFill>
          </a:ln>
        </p:spPr>
        <p:style>
          <a:lnRef idx="1">
            <a:schemeClr val="accent1"/>
          </a:lnRef>
          <a:fillRef idx="0">
            <a:schemeClr val="accent1"/>
          </a:fillRef>
          <a:effectRef idx="0">
            <a:schemeClr val="accent1"/>
          </a:effectRef>
          <a:fontRef idx="minor">
            <a:schemeClr val="tx1"/>
          </a:fontRef>
        </p:style>
      </p:cxnSp>
      <p:pic>
        <p:nvPicPr>
          <p:cNvPr id="7" name="image_0">
            <a:extLst>
              <a:ext uri="{FF2B5EF4-FFF2-40B4-BE49-F238E27FC236}">
                <a16:creationId xmlns:a16="http://schemas.microsoft.com/office/drawing/2014/main" id="{7DBDCB58-1D9B-B8BB-9C94-F170DEA244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0" y="381000"/>
            <a:ext cx="1646586" cy="93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67F0C541-6BB8-79B5-DCF5-4558203E423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81000" y="152400"/>
            <a:ext cx="1563473" cy="1584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4499442"/>
      </p:ext>
    </p:extLst>
  </p:cSld>
  <p:clrMapOvr>
    <a:overrideClrMapping bg1="dk1" tx1="lt1" bg2="dk2" tx2="lt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87C619C-EBAB-488E-96B9-153AA4C9B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130DA1C1-36FD-41D8-9826-EE797BF39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89984" cy="6858000"/>
          </a:xfrm>
          <a:custGeom>
            <a:avLst/>
            <a:gdLst>
              <a:gd name="connsiteX0" fmla="*/ 0 w 7433452"/>
              <a:gd name="connsiteY0" fmla="*/ 0 h 6858000"/>
              <a:gd name="connsiteX1" fmla="*/ 1592736 w 7433452"/>
              <a:gd name="connsiteY1" fmla="*/ 0 h 6858000"/>
              <a:gd name="connsiteX2" fmla="*/ 2171700 w 7433452"/>
              <a:gd name="connsiteY2" fmla="*/ 0 h 6858000"/>
              <a:gd name="connsiteX3" fmla="*/ 2762696 w 7433452"/>
              <a:gd name="connsiteY3" fmla="*/ 0 h 6858000"/>
              <a:gd name="connsiteX4" fmla="*/ 2829254 w 7433452"/>
              <a:gd name="connsiteY4" fmla="*/ 0 h 6858000"/>
              <a:gd name="connsiteX5" fmla="*/ 7415310 w 7433452"/>
              <a:gd name="connsiteY5" fmla="*/ 0 h 6858000"/>
              <a:gd name="connsiteX6" fmla="*/ 7405703 w 7433452"/>
              <a:gd name="connsiteY6" fmla="*/ 94814 h 6858000"/>
              <a:gd name="connsiteX7" fmla="*/ 7410754 w 7433452"/>
              <a:gd name="connsiteY7" fmla="*/ 421796 h 6858000"/>
              <a:gd name="connsiteX8" fmla="*/ 7414688 w 7433452"/>
              <a:gd name="connsiteY8" fmla="*/ 812192 h 6858000"/>
              <a:gd name="connsiteX9" fmla="*/ 7395017 w 7433452"/>
              <a:gd name="connsiteY9" fmla="*/ 1113642 h 6858000"/>
              <a:gd name="connsiteX10" fmla="*/ 7422810 w 7433452"/>
              <a:gd name="connsiteY10" fmla="*/ 1796708 h 6858000"/>
              <a:gd name="connsiteX11" fmla="*/ 7421161 w 7433452"/>
              <a:gd name="connsiteY11" fmla="*/ 2327333 h 6858000"/>
              <a:gd name="connsiteX12" fmla="*/ 7412023 w 7433452"/>
              <a:gd name="connsiteY12" fmla="*/ 2784280 h 6858000"/>
              <a:gd name="connsiteX13" fmla="*/ 7417480 w 7433452"/>
              <a:gd name="connsiteY13" fmla="*/ 2985458 h 6858000"/>
              <a:gd name="connsiteX14" fmla="*/ 7403774 w 7433452"/>
              <a:gd name="connsiteY14" fmla="*/ 3531096 h 6858000"/>
              <a:gd name="connsiteX15" fmla="*/ 7414307 w 7433452"/>
              <a:gd name="connsiteY15" fmla="*/ 4336830 h 6858000"/>
              <a:gd name="connsiteX16" fmla="*/ 7413419 w 7433452"/>
              <a:gd name="connsiteY16" fmla="*/ 5026893 h 6858000"/>
              <a:gd name="connsiteX17" fmla="*/ 7417734 w 7433452"/>
              <a:gd name="connsiteY17" fmla="*/ 5252632 h 6858000"/>
              <a:gd name="connsiteX18" fmla="*/ 7417734 w 7433452"/>
              <a:gd name="connsiteY18" fmla="*/ 5466282 h 6858000"/>
              <a:gd name="connsiteX19" fmla="*/ 7379659 w 7433452"/>
              <a:gd name="connsiteY19" fmla="*/ 6121225 h 6858000"/>
              <a:gd name="connsiteX20" fmla="*/ 7395115 w 7433452"/>
              <a:gd name="connsiteY20" fmla="*/ 6708907 h 6858000"/>
              <a:gd name="connsiteX21" fmla="*/ 7412408 w 7433452"/>
              <a:gd name="connsiteY21" fmla="*/ 6858000 h 6858000"/>
              <a:gd name="connsiteX22" fmla="*/ 2829254 w 7433452"/>
              <a:gd name="connsiteY22" fmla="*/ 6858000 h 6858000"/>
              <a:gd name="connsiteX23" fmla="*/ 2762696 w 7433452"/>
              <a:gd name="connsiteY23" fmla="*/ 6858000 h 6858000"/>
              <a:gd name="connsiteX24" fmla="*/ 2171700 w 7433452"/>
              <a:gd name="connsiteY24" fmla="*/ 6858000 h 6858000"/>
              <a:gd name="connsiteX25" fmla="*/ 1592736 w 7433452"/>
              <a:gd name="connsiteY25" fmla="*/ 6858000 h 6858000"/>
              <a:gd name="connsiteX26" fmla="*/ 0 w 7433452"/>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33452" h="6858000">
                <a:moveTo>
                  <a:pt x="0" y="0"/>
                </a:moveTo>
                <a:lnTo>
                  <a:pt x="1592736" y="0"/>
                </a:lnTo>
                <a:lnTo>
                  <a:pt x="2171700" y="0"/>
                </a:lnTo>
                <a:lnTo>
                  <a:pt x="2762696" y="0"/>
                </a:lnTo>
                <a:lnTo>
                  <a:pt x="2829254" y="0"/>
                </a:lnTo>
                <a:lnTo>
                  <a:pt x="7415310" y="0"/>
                </a:lnTo>
                <a:lnTo>
                  <a:pt x="7405703" y="94814"/>
                </a:lnTo>
                <a:cubicBezTo>
                  <a:pt x="7398856" y="203629"/>
                  <a:pt x="7403520" y="312712"/>
                  <a:pt x="7410754" y="421796"/>
                </a:cubicBezTo>
                <a:cubicBezTo>
                  <a:pt x="7421580" y="551656"/>
                  <a:pt x="7422900" y="682144"/>
                  <a:pt x="7414688" y="812192"/>
                </a:cubicBezTo>
                <a:cubicBezTo>
                  <a:pt x="7406693" y="912591"/>
                  <a:pt x="7397682" y="1012988"/>
                  <a:pt x="7395017" y="1113642"/>
                </a:cubicBezTo>
                <a:cubicBezTo>
                  <a:pt x="7388670" y="1342689"/>
                  <a:pt x="7407708" y="1569316"/>
                  <a:pt x="7422810" y="1796708"/>
                </a:cubicBezTo>
                <a:cubicBezTo>
                  <a:pt x="7434487" y="1973710"/>
                  <a:pt x="7439944" y="2150457"/>
                  <a:pt x="7421161" y="2327333"/>
                </a:cubicBezTo>
                <a:cubicBezTo>
                  <a:pt x="7405170" y="2479266"/>
                  <a:pt x="7396793" y="2631453"/>
                  <a:pt x="7412023" y="2784280"/>
                </a:cubicBezTo>
                <a:cubicBezTo>
                  <a:pt x="7418749" y="2851085"/>
                  <a:pt x="7425984" y="2918653"/>
                  <a:pt x="7417480" y="2985458"/>
                </a:cubicBezTo>
                <a:cubicBezTo>
                  <a:pt x="7394508" y="3167039"/>
                  <a:pt x="7398063" y="3349132"/>
                  <a:pt x="7403774" y="3531096"/>
                </a:cubicBezTo>
                <a:cubicBezTo>
                  <a:pt x="7412277" y="3799715"/>
                  <a:pt x="7426364" y="4067954"/>
                  <a:pt x="7414307" y="4336830"/>
                </a:cubicBezTo>
                <a:cubicBezTo>
                  <a:pt x="7404027" y="4566639"/>
                  <a:pt x="7420653" y="4796831"/>
                  <a:pt x="7413419" y="5026893"/>
                </a:cubicBezTo>
                <a:cubicBezTo>
                  <a:pt x="7410982" y="5102162"/>
                  <a:pt x="7412429" y="5177504"/>
                  <a:pt x="7417734" y="5252632"/>
                </a:cubicBezTo>
                <a:cubicBezTo>
                  <a:pt x="7424271" y="5323700"/>
                  <a:pt x="7424271" y="5395213"/>
                  <a:pt x="7417734" y="5466282"/>
                </a:cubicBezTo>
                <a:cubicBezTo>
                  <a:pt x="7393239" y="5683875"/>
                  <a:pt x="7383214" y="5902486"/>
                  <a:pt x="7379659" y="6121225"/>
                </a:cubicBezTo>
                <a:cubicBezTo>
                  <a:pt x="7376423" y="6317442"/>
                  <a:pt x="7378041" y="6513586"/>
                  <a:pt x="7395115" y="6708907"/>
                </a:cubicBezTo>
                <a:lnTo>
                  <a:pt x="7412408" y="6858000"/>
                </a:lnTo>
                <a:lnTo>
                  <a:pt x="2829254" y="6858000"/>
                </a:lnTo>
                <a:lnTo>
                  <a:pt x="2762696" y="6858000"/>
                </a:lnTo>
                <a:lnTo>
                  <a:pt x="2171700" y="6858000"/>
                </a:lnTo>
                <a:lnTo>
                  <a:pt x="159273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ctrTitle"/>
          </p:nvPr>
        </p:nvSpPr>
        <p:spPr>
          <a:xfrm>
            <a:off x="304800" y="-304800"/>
            <a:ext cx="5113734" cy="3566160"/>
          </a:xfrm>
        </p:spPr>
        <p:txBody>
          <a:bodyPr>
            <a:normAutofit/>
          </a:bodyPr>
          <a:lstStyle/>
          <a:p>
            <a:pPr algn="l"/>
            <a:r>
              <a:rPr lang="en-US" sz="3900" b="1" i="1" dirty="0">
                <a:solidFill>
                  <a:srgbClr val="FFFFFF"/>
                </a:solidFill>
                <a:latin typeface="+mn-lt"/>
              </a:rPr>
              <a:t>The Blanche Payne Scholarship in Apparel or Fashion Design</a:t>
            </a:r>
            <a:endParaRPr lang="en-US" sz="3100" i="1" dirty="0">
              <a:solidFill>
                <a:srgbClr val="FFFFFF"/>
              </a:solidFill>
              <a:latin typeface="+mn-lt"/>
            </a:endParaRPr>
          </a:p>
        </p:txBody>
      </p:sp>
      <p:pic>
        <p:nvPicPr>
          <p:cNvPr id="3" name="Picture 2">
            <a:extLst>
              <a:ext uri="{FF2B5EF4-FFF2-40B4-BE49-F238E27FC236}">
                <a16:creationId xmlns:a16="http://schemas.microsoft.com/office/drawing/2014/main" id="{2EC05B36-68A5-C524-CE59-55AD9E40F0F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749726" y="1459230"/>
            <a:ext cx="3168451" cy="3210604"/>
          </a:xfrm>
          <a:prstGeom prst="rect">
            <a:avLst/>
          </a:prstGeom>
          <a:noFill/>
          <a:extLst>
            <a:ext uri="{909E8E84-426E-40DD-AFC4-6F175D3DCCD1}">
              <a14:hiddenFill xmlns:a14="http://schemas.microsoft.com/office/drawing/2010/main">
                <a:solidFill>
                  <a:srgbClr val="FFFFFF"/>
                </a:solidFill>
              </a14:hiddenFill>
            </a:ext>
          </a:extLst>
        </p:spPr>
      </p:pic>
      <p:sp>
        <p:nvSpPr>
          <p:cNvPr id="14" name="sketch line">
            <a:extLst>
              <a:ext uri="{FF2B5EF4-FFF2-40B4-BE49-F238E27FC236}">
                <a16:creationId xmlns:a16="http://schemas.microsoft.com/office/drawing/2014/main" id="{35BC54F7-1315-4D6C-9420-A5BF0CDDB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106" y="4252192"/>
            <a:ext cx="3042412" cy="18288"/>
          </a:xfrm>
          <a:custGeom>
            <a:avLst/>
            <a:gdLst>
              <a:gd name="connsiteX0" fmla="*/ 0 w 3042412"/>
              <a:gd name="connsiteY0" fmla="*/ 0 h 18288"/>
              <a:gd name="connsiteX1" fmla="*/ 608482 w 3042412"/>
              <a:gd name="connsiteY1" fmla="*/ 0 h 18288"/>
              <a:gd name="connsiteX2" fmla="*/ 1216965 w 3042412"/>
              <a:gd name="connsiteY2" fmla="*/ 0 h 18288"/>
              <a:gd name="connsiteX3" fmla="*/ 1825447 w 3042412"/>
              <a:gd name="connsiteY3" fmla="*/ 0 h 18288"/>
              <a:gd name="connsiteX4" fmla="*/ 2373081 w 3042412"/>
              <a:gd name="connsiteY4" fmla="*/ 0 h 18288"/>
              <a:gd name="connsiteX5" fmla="*/ 3042412 w 3042412"/>
              <a:gd name="connsiteY5" fmla="*/ 0 h 18288"/>
              <a:gd name="connsiteX6" fmla="*/ 3042412 w 3042412"/>
              <a:gd name="connsiteY6" fmla="*/ 18288 h 18288"/>
              <a:gd name="connsiteX7" fmla="*/ 2494778 w 3042412"/>
              <a:gd name="connsiteY7" fmla="*/ 18288 h 18288"/>
              <a:gd name="connsiteX8" fmla="*/ 1977568 w 3042412"/>
              <a:gd name="connsiteY8" fmla="*/ 18288 h 18288"/>
              <a:gd name="connsiteX9" fmla="*/ 1369085 w 3042412"/>
              <a:gd name="connsiteY9" fmla="*/ 18288 h 18288"/>
              <a:gd name="connsiteX10" fmla="*/ 821451 w 3042412"/>
              <a:gd name="connsiteY10" fmla="*/ 18288 h 18288"/>
              <a:gd name="connsiteX11" fmla="*/ 0 w 3042412"/>
              <a:gd name="connsiteY11" fmla="*/ 18288 h 18288"/>
              <a:gd name="connsiteX12" fmla="*/ 0 w 304241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42412" h="18288" fill="none" extrusionOk="0">
                <a:moveTo>
                  <a:pt x="0" y="0"/>
                </a:moveTo>
                <a:cubicBezTo>
                  <a:pt x="247021" y="406"/>
                  <a:pt x="311375" y="-28103"/>
                  <a:pt x="608482" y="0"/>
                </a:cubicBezTo>
                <a:cubicBezTo>
                  <a:pt x="905589" y="28103"/>
                  <a:pt x="941513" y="26984"/>
                  <a:pt x="1216965" y="0"/>
                </a:cubicBezTo>
                <a:cubicBezTo>
                  <a:pt x="1492417" y="-26984"/>
                  <a:pt x="1661512" y="20769"/>
                  <a:pt x="1825447" y="0"/>
                </a:cubicBezTo>
                <a:cubicBezTo>
                  <a:pt x="1989382" y="-20769"/>
                  <a:pt x="2140981" y="8352"/>
                  <a:pt x="2373081" y="0"/>
                </a:cubicBezTo>
                <a:cubicBezTo>
                  <a:pt x="2605181" y="-8352"/>
                  <a:pt x="2830372" y="-14633"/>
                  <a:pt x="3042412" y="0"/>
                </a:cubicBezTo>
                <a:cubicBezTo>
                  <a:pt x="3042854" y="4516"/>
                  <a:pt x="3041585" y="12266"/>
                  <a:pt x="3042412" y="18288"/>
                </a:cubicBezTo>
                <a:cubicBezTo>
                  <a:pt x="2922119" y="39475"/>
                  <a:pt x="2679586" y="-798"/>
                  <a:pt x="2494778" y="18288"/>
                </a:cubicBezTo>
                <a:cubicBezTo>
                  <a:pt x="2309970" y="37374"/>
                  <a:pt x="2104493" y="36554"/>
                  <a:pt x="1977568" y="18288"/>
                </a:cubicBezTo>
                <a:cubicBezTo>
                  <a:pt x="1850643" y="23"/>
                  <a:pt x="1545734" y="34278"/>
                  <a:pt x="1369085" y="18288"/>
                </a:cubicBezTo>
                <a:cubicBezTo>
                  <a:pt x="1192436" y="2298"/>
                  <a:pt x="1048764" y="-2260"/>
                  <a:pt x="821451" y="18288"/>
                </a:cubicBezTo>
                <a:cubicBezTo>
                  <a:pt x="594138" y="38836"/>
                  <a:pt x="213550" y="54130"/>
                  <a:pt x="0" y="18288"/>
                </a:cubicBezTo>
                <a:cubicBezTo>
                  <a:pt x="-306" y="11477"/>
                  <a:pt x="485" y="4355"/>
                  <a:pt x="0" y="0"/>
                </a:cubicBezTo>
                <a:close/>
              </a:path>
              <a:path w="3042412" h="18288" stroke="0" extrusionOk="0">
                <a:moveTo>
                  <a:pt x="0" y="0"/>
                </a:moveTo>
                <a:cubicBezTo>
                  <a:pt x="254249" y="43"/>
                  <a:pt x="299528" y="-14916"/>
                  <a:pt x="547634" y="0"/>
                </a:cubicBezTo>
                <a:cubicBezTo>
                  <a:pt x="795740" y="14916"/>
                  <a:pt x="855495" y="-10692"/>
                  <a:pt x="1064844" y="0"/>
                </a:cubicBezTo>
                <a:cubicBezTo>
                  <a:pt x="1274193" y="10692"/>
                  <a:pt x="1405125" y="19931"/>
                  <a:pt x="1612478" y="0"/>
                </a:cubicBezTo>
                <a:cubicBezTo>
                  <a:pt x="1819831" y="-19931"/>
                  <a:pt x="1987615" y="-25056"/>
                  <a:pt x="2220961" y="0"/>
                </a:cubicBezTo>
                <a:cubicBezTo>
                  <a:pt x="2454307" y="25056"/>
                  <a:pt x="2867952" y="-30598"/>
                  <a:pt x="3042412" y="0"/>
                </a:cubicBezTo>
                <a:cubicBezTo>
                  <a:pt x="3042989" y="4624"/>
                  <a:pt x="3043231" y="11191"/>
                  <a:pt x="3042412" y="18288"/>
                </a:cubicBezTo>
                <a:cubicBezTo>
                  <a:pt x="2909174" y="44498"/>
                  <a:pt x="2715419" y="-8999"/>
                  <a:pt x="2433930" y="18288"/>
                </a:cubicBezTo>
                <a:cubicBezTo>
                  <a:pt x="2152441" y="45575"/>
                  <a:pt x="1986593" y="28277"/>
                  <a:pt x="1764599" y="18288"/>
                </a:cubicBezTo>
                <a:cubicBezTo>
                  <a:pt x="1542605" y="8299"/>
                  <a:pt x="1467397" y="18704"/>
                  <a:pt x="1247389" y="18288"/>
                </a:cubicBezTo>
                <a:cubicBezTo>
                  <a:pt x="1027381" y="17873"/>
                  <a:pt x="870240" y="28275"/>
                  <a:pt x="578058" y="18288"/>
                </a:cubicBezTo>
                <a:cubicBezTo>
                  <a:pt x="285876" y="8301"/>
                  <a:pt x="157187" y="20360"/>
                  <a:pt x="0" y="18288"/>
                </a:cubicBezTo>
                <a:cubicBezTo>
                  <a:pt x="-171" y="12755"/>
                  <a:pt x="-690" y="7930"/>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CB132F2-A1B7-BE6D-FE7B-0EA3683F8634}"/>
              </a:ext>
            </a:extLst>
          </p:cNvPr>
          <p:cNvSpPr txBox="1"/>
          <p:nvPr/>
        </p:nvSpPr>
        <p:spPr>
          <a:xfrm>
            <a:off x="356592" y="4432300"/>
            <a:ext cx="5010150" cy="2492990"/>
          </a:xfrm>
          <a:prstGeom prst="rect">
            <a:avLst/>
          </a:prstGeom>
          <a:noFill/>
        </p:spPr>
        <p:txBody>
          <a:bodyPr wrap="square">
            <a:spAutoFit/>
          </a:bodyPr>
          <a:lstStyle/>
          <a:p>
            <a:r>
              <a:rPr lang="en-US" sz="2600" dirty="0">
                <a:solidFill>
                  <a:srgbClr val="FFFFFF"/>
                </a:solidFill>
                <a:latin typeface="+mn-lt"/>
              </a:rPr>
              <a:t>is awarded to undergraduate students, who demonstrate outstanding design scholarship and professional promise based on a submitted portfolio. </a:t>
            </a:r>
            <a:br>
              <a:rPr lang="en-US" sz="2600" dirty="0">
                <a:solidFill>
                  <a:srgbClr val="FFFFFF"/>
                </a:solidFill>
                <a:latin typeface="+mn-lt"/>
              </a:rPr>
            </a:br>
            <a:endParaRPr lang="en-US" sz="2600" dirty="0"/>
          </a:p>
        </p:txBody>
      </p:sp>
    </p:spTree>
    <p:extLst>
      <p:ext uri="{BB962C8B-B14F-4D97-AF65-F5344CB8AC3E}">
        <p14:creationId xmlns:p14="http://schemas.microsoft.com/office/powerpoint/2010/main" val="39372349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72047" y="2243775"/>
            <a:ext cx="4638373" cy="3954969"/>
          </a:xfrm>
        </p:spPr>
        <p:txBody>
          <a:bodyPr vert="horz" lIns="91440" tIns="45720" rIns="91440" bIns="45720" rtlCol="0" anchor="ctr">
            <a:normAutofit/>
          </a:bodyPr>
          <a:lstStyle/>
          <a:p>
            <a:pPr algn="l">
              <a:lnSpc>
                <a:spcPct val="90000"/>
              </a:lnSpc>
            </a:pPr>
            <a:r>
              <a:rPr lang="en-US" sz="2800" b="1" dirty="0">
                <a:latin typeface="+mn-lt"/>
              </a:rPr>
              <a:t>Blanche Payne Scholarship in Apparel or Fashion Design</a:t>
            </a:r>
            <a:br>
              <a:rPr lang="en-US" sz="3200" b="1" dirty="0"/>
            </a:br>
            <a:br>
              <a:rPr lang="en-US" sz="2900" dirty="0">
                <a:solidFill>
                  <a:srgbClr val="FFFFFF"/>
                </a:solidFill>
              </a:rPr>
            </a:br>
            <a:endParaRPr lang="en-US" sz="2900" i="1" dirty="0">
              <a:solidFill>
                <a:srgbClr val="FFFFFF"/>
              </a:solidFill>
            </a:endParaRPr>
          </a:p>
        </p:txBody>
      </p:sp>
      <p:sp>
        <p:nvSpPr>
          <p:cNvPr id="3" name="TextBox 2"/>
          <p:cNvSpPr txBox="1"/>
          <p:nvPr/>
        </p:nvSpPr>
        <p:spPr>
          <a:xfrm>
            <a:off x="609600" y="4495800"/>
            <a:ext cx="5562600" cy="954107"/>
          </a:xfrm>
          <a:prstGeom prst="rect">
            <a:avLst/>
          </a:prstGeom>
          <a:noFill/>
        </p:spPr>
        <p:txBody>
          <a:bodyPr wrap="square" rtlCol="0">
            <a:spAutoFit/>
          </a:bodyPr>
          <a:lstStyle/>
          <a:p>
            <a:r>
              <a:rPr lang="en-US" sz="2800" dirty="0">
                <a:solidFill>
                  <a:srgbClr val="000000"/>
                </a:solidFill>
                <a:latin typeface="Aptos" panose="020B0004020202020204" pitchFamily="34" charset="0"/>
              </a:rPr>
              <a:t>Alex Culley</a:t>
            </a:r>
          </a:p>
          <a:p>
            <a:r>
              <a:rPr lang="en-US" sz="2800" dirty="0">
                <a:solidFill>
                  <a:srgbClr val="000000"/>
                </a:solidFill>
                <a:latin typeface="Aptos" panose="020B0004020202020204" pitchFamily="34" charset="0"/>
              </a:rPr>
              <a:t>University of Delaware</a:t>
            </a:r>
          </a:p>
        </p:txBody>
      </p:sp>
      <p:pic>
        <p:nvPicPr>
          <p:cNvPr id="4" name="Picture 3">
            <a:extLst>
              <a:ext uri="{FF2B5EF4-FFF2-40B4-BE49-F238E27FC236}">
                <a16:creationId xmlns:a16="http://schemas.microsoft.com/office/drawing/2014/main" id="{A0C2B737-2A74-CA31-E8B0-C154B61A64D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653297" y="615956"/>
            <a:ext cx="1563473" cy="15842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F042638-0E87-1FF7-1F2C-19760C9939BB}"/>
              </a:ext>
            </a:extLst>
          </p:cNvPr>
          <p:cNvPicPr>
            <a:picLocks noChangeAspect="1"/>
          </p:cNvPicPr>
          <p:nvPr/>
        </p:nvPicPr>
        <p:blipFill>
          <a:blip r:embed="rId3"/>
          <a:stretch>
            <a:fillRect/>
          </a:stretch>
        </p:blipFill>
        <p:spPr>
          <a:xfrm>
            <a:off x="5789827" y="385155"/>
            <a:ext cx="3124200" cy="6087689"/>
          </a:xfrm>
          <a:prstGeom prst="rect">
            <a:avLst/>
          </a:prstGeom>
        </p:spPr>
      </p:pic>
      <p:pic>
        <p:nvPicPr>
          <p:cNvPr id="9" name="Picture 8">
            <a:extLst>
              <a:ext uri="{FF2B5EF4-FFF2-40B4-BE49-F238E27FC236}">
                <a16:creationId xmlns:a16="http://schemas.microsoft.com/office/drawing/2014/main" id="{DC640199-6C2E-6FEF-7672-5656708EBD95}"/>
              </a:ext>
            </a:extLst>
          </p:cNvPr>
          <p:cNvPicPr>
            <a:picLocks noChangeAspect="1"/>
          </p:cNvPicPr>
          <p:nvPr/>
        </p:nvPicPr>
        <p:blipFill>
          <a:blip r:embed="rId4"/>
          <a:stretch>
            <a:fillRect/>
          </a:stretch>
        </p:blipFill>
        <p:spPr>
          <a:xfrm>
            <a:off x="358308" y="304799"/>
            <a:ext cx="2232492" cy="2452343"/>
          </a:xfrm>
          <a:prstGeom prst="rect">
            <a:avLst/>
          </a:prstGeom>
        </p:spPr>
      </p:pic>
    </p:spTree>
    <p:extLst>
      <p:ext uri="{BB962C8B-B14F-4D97-AF65-F5344CB8AC3E}">
        <p14:creationId xmlns:p14="http://schemas.microsoft.com/office/powerpoint/2010/main" val="22905650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0027" y="2183607"/>
            <a:ext cx="4957404" cy="2465765"/>
          </a:xfrm>
        </p:spPr>
        <p:txBody>
          <a:bodyPr>
            <a:normAutofit/>
          </a:bodyPr>
          <a:lstStyle/>
          <a:p>
            <a:pPr algn="l">
              <a:lnSpc>
                <a:spcPct val="90000"/>
              </a:lnSpc>
            </a:pPr>
            <a:r>
              <a:rPr lang="en-US" sz="2800" b="1" dirty="0">
                <a:latin typeface="+mn-lt"/>
              </a:rPr>
              <a:t>Blanche Payne Scholarship in Apparel or Fashion Design</a:t>
            </a:r>
            <a:br>
              <a:rPr lang="en-US" sz="2800" b="1" dirty="0">
                <a:latin typeface="+mn-lt"/>
              </a:rPr>
            </a:br>
            <a:endParaRPr lang="en-US" sz="3100" i="1" dirty="0">
              <a:solidFill>
                <a:schemeClr val="bg1"/>
              </a:solidFill>
            </a:endParaRPr>
          </a:p>
        </p:txBody>
      </p:sp>
      <p:sp>
        <p:nvSpPr>
          <p:cNvPr id="3" name="TextBox 2"/>
          <p:cNvSpPr txBox="1"/>
          <p:nvPr/>
        </p:nvSpPr>
        <p:spPr>
          <a:xfrm>
            <a:off x="589077" y="4687461"/>
            <a:ext cx="5375049" cy="954107"/>
          </a:xfrm>
          <a:prstGeom prst="rect">
            <a:avLst/>
          </a:prstGeom>
          <a:noFill/>
        </p:spPr>
        <p:txBody>
          <a:bodyPr wrap="square" rtlCol="0">
            <a:spAutoFit/>
          </a:bodyPr>
          <a:lstStyle/>
          <a:p>
            <a:r>
              <a:rPr lang="en-US" sz="2800" dirty="0" err="1">
                <a:solidFill>
                  <a:srgbClr val="000000"/>
                </a:solidFill>
                <a:latin typeface="Aptos" panose="020B0004020202020204" pitchFamily="34" charset="0"/>
                <a:ea typeface="Times New Roman" panose="02020603050405020304" pitchFamily="18" charset="0"/>
                <a:cs typeface="Aptos" panose="020B0004020202020204" pitchFamily="34" charset="0"/>
              </a:rPr>
              <a:t>Nijma</a:t>
            </a:r>
            <a:r>
              <a:rPr lang="en-US" sz="2800" dirty="0">
                <a:solidFill>
                  <a:srgbClr val="000000"/>
                </a:solidFill>
                <a:latin typeface="Aptos" panose="020B0004020202020204" pitchFamily="34" charset="0"/>
                <a:ea typeface="Times New Roman" panose="02020603050405020304" pitchFamily="18" charset="0"/>
                <a:cs typeface="Aptos" panose="020B0004020202020204" pitchFamily="34" charset="0"/>
              </a:rPr>
              <a:t> Lara</a:t>
            </a:r>
          </a:p>
          <a:p>
            <a:r>
              <a:rPr lang="en-US" sz="2800" dirty="0">
                <a:solidFill>
                  <a:srgbClr val="000000"/>
                </a:solidFill>
                <a:latin typeface="Aptos" panose="020B0004020202020204" pitchFamily="34" charset="0"/>
                <a:ea typeface="Times New Roman" panose="02020603050405020304" pitchFamily="18" charset="0"/>
                <a:cs typeface="Aptos" panose="020B0004020202020204" pitchFamily="34" charset="0"/>
              </a:rPr>
              <a:t>Georgia Southern University</a:t>
            </a:r>
            <a:endParaRPr lang="en-US" sz="2500" dirty="0"/>
          </a:p>
        </p:txBody>
      </p:sp>
      <p:pic>
        <p:nvPicPr>
          <p:cNvPr id="4" name="Picture 3">
            <a:extLst>
              <a:ext uri="{FF2B5EF4-FFF2-40B4-BE49-F238E27FC236}">
                <a16:creationId xmlns:a16="http://schemas.microsoft.com/office/drawing/2014/main" id="{C87B297A-6430-3B8B-7DAE-1D3C2D4A76E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657600" y="567584"/>
            <a:ext cx="1563473" cy="15842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B87418E-154D-0D73-F4E8-E54DEA28153F}"/>
              </a:ext>
            </a:extLst>
          </p:cNvPr>
          <p:cNvPicPr>
            <a:picLocks noChangeAspect="1"/>
          </p:cNvPicPr>
          <p:nvPr/>
        </p:nvPicPr>
        <p:blipFill>
          <a:blip r:embed="rId4"/>
          <a:stretch>
            <a:fillRect/>
          </a:stretch>
        </p:blipFill>
        <p:spPr>
          <a:xfrm>
            <a:off x="5867399" y="1216432"/>
            <a:ext cx="3078085" cy="4564859"/>
          </a:xfrm>
          <a:prstGeom prst="rect">
            <a:avLst/>
          </a:prstGeom>
        </p:spPr>
      </p:pic>
      <p:pic>
        <p:nvPicPr>
          <p:cNvPr id="11" name="Picture 10">
            <a:extLst>
              <a:ext uri="{FF2B5EF4-FFF2-40B4-BE49-F238E27FC236}">
                <a16:creationId xmlns:a16="http://schemas.microsoft.com/office/drawing/2014/main" id="{0B1F57F8-D6D8-18FE-E8E8-1E4F48134EC1}"/>
              </a:ext>
            </a:extLst>
          </p:cNvPr>
          <p:cNvPicPr>
            <a:picLocks noChangeAspect="1"/>
          </p:cNvPicPr>
          <p:nvPr/>
        </p:nvPicPr>
        <p:blipFill>
          <a:blip r:embed="rId5"/>
          <a:stretch>
            <a:fillRect/>
          </a:stretch>
        </p:blipFill>
        <p:spPr>
          <a:xfrm>
            <a:off x="685800" y="304800"/>
            <a:ext cx="2023411" cy="2590800"/>
          </a:xfrm>
          <a:prstGeom prst="rect">
            <a:avLst/>
          </a:prstGeom>
        </p:spPr>
      </p:pic>
    </p:spTree>
    <p:extLst>
      <p:ext uri="{BB962C8B-B14F-4D97-AF65-F5344CB8AC3E}">
        <p14:creationId xmlns:p14="http://schemas.microsoft.com/office/powerpoint/2010/main" val="21161532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5B896-AAC2-E208-95B2-8EE19A964E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2A00F1-1093-E382-2DD4-F5A048B46347}"/>
              </a:ext>
            </a:extLst>
          </p:cNvPr>
          <p:cNvSpPr>
            <a:spLocks noGrp="1"/>
          </p:cNvSpPr>
          <p:nvPr>
            <p:ph type="ctrTitle"/>
          </p:nvPr>
        </p:nvSpPr>
        <p:spPr>
          <a:xfrm>
            <a:off x="492351" y="2196117"/>
            <a:ext cx="4957404" cy="2465765"/>
          </a:xfrm>
        </p:spPr>
        <p:txBody>
          <a:bodyPr>
            <a:normAutofit/>
          </a:bodyPr>
          <a:lstStyle/>
          <a:p>
            <a:pPr algn="l">
              <a:lnSpc>
                <a:spcPct val="90000"/>
              </a:lnSpc>
            </a:pPr>
            <a:r>
              <a:rPr lang="en-US" sz="2800" b="1" dirty="0">
                <a:latin typeface="+mn-lt"/>
              </a:rPr>
              <a:t>Blanche Payne Scholarship in Apparel or Fashion Design</a:t>
            </a:r>
            <a:br>
              <a:rPr lang="en-US" sz="2800" b="1" dirty="0">
                <a:latin typeface="+mn-lt"/>
              </a:rPr>
            </a:br>
            <a:endParaRPr lang="en-US" sz="3100" i="1" dirty="0">
              <a:solidFill>
                <a:schemeClr val="bg1"/>
              </a:solidFill>
            </a:endParaRPr>
          </a:p>
        </p:txBody>
      </p:sp>
      <p:sp>
        <p:nvSpPr>
          <p:cNvPr id="3" name="TextBox 2">
            <a:extLst>
              <a:ext uri="{FF2B5EF4-FFF2-40B4-BE49-F238E27FC236}">
                <a16:creationId xmlns:a16="http://schemas.microsoft.com/office/drawing/2014/main" id="{A28345CE-5B97-7F8E-24A7-BD525E76F67B}"/>
              </a:ext>
            </a:extLst>
          </p:cNvPr>
          <p:cNvSpPr txBox="1"/>
          <p:nvPr/>
        </p:nvSpPr>
        <p:spPr>
          <a:xfrm>
            <a:off x="617149" y="4800600"/>
            <a:ext cx="4657008" cy="830997"/>
          </a:xfrm>
          <a:prstGeom prst="rect">
            <a:avLst/>
          </a:prstGeom>
          <a:noFill/>
        </p:spPr>
        <p:txBody>
          <a:bodyPr wrap="square" rtlCol="0">
            <a:spAutoFit/>
          </a:bodyPr>
          <a:lstStyle/>
          <a:p>
            <a:r>
              <a:rPr lang="en-US" sz="2400" dirty="0">
                <a:solidFill>
                  <a:srgbClr val="000000"/>
                </a:solidFill>
                <a:latin typeface="Aptos" panose="020B0004020202020204" pitchFamily="34" charset="0"/>
                <a:ea typeface="Times New Roman" panose="02020603050405020304" pitchFamily="18" charset="0"/>
                <a:cs typeface="Aptos" panose="020B0004020202020204" pitchFamily="34" charset="0"/>
              </a:rPr>
              <a:t>Ella Renshaw</a:t>
            </a:r>
          </a:p>
          <a:p>
            <a:r>
              <a:rPr lang="en-US" sz="2400" dirty="0">
                <a:solidFill>
                  <a:srgbClr val="000000"/>
                </a:solidFill>
                <a:latin typeface="Aptos" panose="020B0004020202020204" pitchFamily="34" charset="0"/>
                <a:ea typeface="Times New Roman" panose="02020603050405020304" pitchFamily="18" charset="0"/>
                <a:cs typeface="Aptos" panose="020B0004020202020204" pitchFamily="34" charset="0"/>
              </a:rPr>
              <a:t>West Virginia University</a:t>
            </a:r>
            <a:endParaRPr lang="en-US" sz="2500" dirty="0"/>
          </a:p>
        </p:txBody>
      </p:sp>
      <p:pic>
        <p:nvPicPr>
          <p:cNvPr id="4" name="Picture 3">
            <a:extLst>
              <a:ext uri="{FF2B5EF4-FFF2-40B4-BE49-F238E27FC236}">
                <a16:creationId xmlns:a16="http://schemas.microsoft.com/office/drawing/2014/main" id="{FFB66C7F-E6BB-C42F-20E5-07B3AE0BCE2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507484" y="685800"/>
            <a:ext cx="1792073" cy="18159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2CC72AA-D6D9-1FFF-E1CB-FA04AD0AAE6D}"/>
              </a:ext>
            </a:extLst>
          </p:cNvPr>
          <p:cNvPicPr>
            <a:picLocks noChangeAspect="1"/>
          </p:cNvPicPr>
          <p:nvPr/>
        </p:nvPicPr>
        <p:blipFill>
          <a:blip r:embed="rId4"/>
          <a:stretch>
            <a:fillRect/>
          </a:stretch>
        </p:blipFill>
        <p:spPr>
          <a:xfrm>
            <a:off x="5324957" y="761348"/>
            <a:ext cx="3581400" cy="5335304"/>
          </a:xfrm>
          <a:prstGeom prst="rect">
            <a:avLst/>
          </a:prstGeom>
        </p:spPr>
      </p:pic>
      <p:pic>
        <p:nvPicPr>
          <p:cNvPr id="9" name="Picture 8" descr="A person with long blonde hair&#10;&#10;AI-generated content may be incorrect.">
            <a:extLst>
              <a:ext uri="{FF2B5EF4-FFF2-40B4-BE49-F238E27FC236}">
                <a16:creationId xmlns:a16="http://schemas.microsoft.com/office/drawing/2014/main" id="{074FF838-44BE-43AA-9FAD-EDC7642E1CF7}"/>
              </a:ext>
            </a:extLst>
          </p:cNvPr>
          <p:cNvPicPr>
            <a:picLocks noChangeAspect="1"/>
          </p:cNvPicPr>
          <p:nvPr/>
        </p:nvPicPr>
        <p:blipFill>
          <a:blip r:embed="rId5" r:link="rId6" cstate="print">
            <a:extLst>
              <a:ext uri="{28A0092B-C50C-407E-A947-70E740481C1C}">
                <a14:useLocalDpi xmlns:a14="http://schemas.microsoft.com/office/drawing/2010/main" val="0"/>
              </a:ext>
            </a:extLst>
          </a:blip>
          <a:srcRect/>
          <a:stretch>
            <a:fillRect/>
          </a:stretch>
        </p:blipFill>
        <p:spPr bwMode="auto">
          <a:xfrm>
            <a:off x="642549" y="381000"/>
            <a:ext cx="1978700" cy="2465765"/>
          </a:xfrm>
          <a:prstGeom prst="rect">
            <a:avLst/>
          </a:prstGeom>
          <a:noFill/>
          <a:ln>
            <a:noFill/>
          </a:ln>
        </p:spPr>
      </p:pic>
    </p:spTree>
    <p:extLst>
      <p:ext uri="{BB962C8B-B14F-4D97-AF65-F5344CB8AC3E}">
        <p14:creationId xmlns:p14="http://schemas.microsoft.com/office/powerpoint/2010/main" val="4075715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78113-C0B1-484B-F5F6-40DB1E6FA7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6533D7-E5CF-C0F4-3E4F-6E8807622054}"/>
              </a:ext>
            </a:extLst>
          </p:cNvPr>
          <p:cNvSpPr>
            <a:spLocks noGrp="1"/>
          </p:cNvSpPr>
          <p:nvPr>
            <p:ph type="ctrTitle"/>
          </p:nvPr>
        </p:nvSpPr>
        <p:spPr>
          <a:xfrm>
            <a:off x="567402" y="2590800"/>
            <a:ext cx="4957404" cy="2465765"/>
          </a:xfrm>
        </p:spPr>
        <p:txBody>
          <a:bodyPr>
            <a:normAutofit/>
          </a:bodyPr>
          <a:lstStyle/>
          <a:p>
            <a:pPr algn="l">
              <a:lnSpc>
                <a:spcPct val="90000"/>
              </a:lnSpc>
            </a:pPr>
            <a:r>
              <a:rPr lang="en-US" sz="2400" b="1" dirty="0">
                <a:latin typeface="+mn-lt"/>
              </a:rPr>
              <a:t>Blanche Payne Scholarship in Apparel or Fashion Design</a:t>
            </a:r>
            <a:br>
              <a:rPr lang="en-US" sz="2800" b="1" dirty="0">
                <a:latin typeface="+mn-lt"/>
              </a:rPr>
            </a:br>
            <a:endParaRPr lang="en-US" sz="3100" i="1" dirty="0">
              <a:solidFill>
                <a:schemeClr val="bg1"/>
              </a:solidFill>
            </a:endParaRPr>
          </a:p>
        </p:txBody>
      </p:sp>
      <p:sp>
        <p:nvSpPr>
          <p:cNvPr id="3" name="TextBox 2">
            <a:extLst>
              <a:ext uri="{FF2B5EF4-FFF2-40B4-BE49-F238E27FC236}">
                <a16:creationId xmlns:a16="http://schemas.microsoft.com/office/drawing/2014/main" id="{D858F761-5247-297A-A724-6442ACEDA5DE}"/>
              </a:ext>
            </a:extLst>
          </p:cNvPr>
          <p:cNvSpPr txBox="1"/>
          <p:nvPr/>
        </p:nvSpPr>
        <p:spPr>
          <a:xfrm>
            <a:off x="522952" y="4856946"/>
            <a:ext cx="5410200" cy="954107"/>
          </a:xfrm>
          <a:prstGeom prst="rect">
            <a:avLst/>
          </a:prstGeom>
          <a:noFill/>
        </p:spPr>
        <p:txBody>
          <a:bodyPr wrap="square" rtlCol="0">
            <a:spAutoFit/>
          </a:bodyPr>
          <a:lstStyle/>
          <a:p>
            <a:r>
              <a:rPr lang="en-US" sz="2800" dirty="0">
                <a:solidFill>
                  <a:srgbClr val="000000"/>
                </a:solidFill>
                <a:latin typeface="Aptos" panose="020B0004020202020204" pitchFamily="34" charset="0"/>
                <a:ea typeface="Times New Roman" panose="02020603050405020304" pitchFamily="18" charset="0"/>
                <a:cs typeface="Aptos" panose="020B0004020202020204" pitchFamily="34" charset="0"/>
              </a:rPr>
              <a:t>Martha Rigney</a:t>
            </a:r>
          </a:p>
          <a:p>
            <a:r>
              <a:rPr lang="en-US" sz="2800" dirty="0">
                <a:solidFill>
                  <a:srgbClr val="000000"/>
                </a:solidFill>
                <a:latin typeface="Aptos" panose="020B0004020202020204" pitchFamily="34" charset="0"/>
                <a:ea typeface="Times New Roman" panose="02020603050405020304" pitchFamily="18" charset="0"/>
                <a:cs typeface="Aptos" panose="020B0004020202020204" pitchFamily="34" charset="0"/>
              </a:rPr>
              <a:t>Louisiana State University</a:t>
            </a:r>
            <a:endParaRPr lang="en-US" sz="2500" dirty="0"/>
          </a:p>
        </p:txBody>
      </p:sp>
      <p:pic>
        <p:nvPicPr>
          <p:cNvPr id="4" name="Picture 3">
            <a:extLst>
              <a:ext uri="{FF2B5EF4-FFF2-40B4-BE49-F238E27FC236}">
                <a16:creationId xmlns:a16="http://schemas.microsoft.com/office/drawing/2014/main" id="{4BB746F7-B599-CDDF-1CF2-E973A614A68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429000" y="533400"/>
            <a:ext cx="1828800" cy="18531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7783E58-7970-F6E3-8ECA-842966727215}"/>
              </a:ext>
            </a:extLst>
          </p:cNvPr>
          <p:cNvPicPr>
            <a:picLocks noChangeAspect="1"/>
          </p:cNvPicPr>
          <p:nvPr/>
        </p:nvPicPr>
        <p:blipFill>
          <a:blip r:embed="rId4"/>
          <a:stretch>
            <a:fillRect/>
          </a:stretch>
        </p:blipFill>
        <p:spPr>
          <a:xfrm>
            <a:off x="5772215" y="928167"/>
            <a:ext cx="3117763" cy="4882886"/>
          </a:xfrm>
          <a:prstGeom prst="rect">
            <a:avLst/>
          </a:prstGeom>
        </p:spPr>
      </p:pic>
      <p:pic>
        <p:nvPicPr>
          <p:cNvPr id="11" name="Picture 10" descr="A person with curly hair wearing glasses&#10;&#10;AI-generated content may be incorrect.">
            <a:extLst>
              <a:ext uri="{FF2B5EF4-FFF2-40B4-BE49-F238E27FC236}">
                <a16:creationId xmlns:a16="http://schemas.microsoft.com/office/drawing/2014/main" id="{BB6F597B-41D8-19F6-9161-40295E84E0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4702" y="76200"/>
            <a:ext cx="2359883" cy="3083984"/>
          </a:xfrm>
          <a:prstGeom prst="rect">
            <a:avLst/>
          </a:prstGeom>
        </p:spPr>
      </p:pic>
    </p:spTree>
    <p:extLst>
      <p:ext uri="{BB962C8B-B14F-4D97-AF65-F5344CB8AC3E}">
        <p14:creationId xmlns:p14="http://schemas.microsoft.com/office/powerpoint/2010/main" val="42609517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A4422-7C4A-1D9E-2903-0AD6FC3301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F03AA2-CC65-8F12-C4B9-3BBDDE58854A}"/>
              </a:ext>
            </a:extLst>
          </p:cNvPr>
          <p:cNvSpPr>
            <a:spLocks noGrp="1"/>
          </p:cNvSpPr>
          <p:nvPr>
            <p:ph type="ctrTitle"/>
          </p:nvPr>
        </p:nvSpPr>
        <p:spPr>
          <a:xfrm>
            <a:off x="381000" y="2424278"/>
            <a:ext cx="4957404" cy="2465765"/>
          </a:xfrm>
        </p:spPr>
        <p:txBody>
          <a:bodyPr>
            <a:normAutofit/>
          </a:bodyPr>
          <a:lstStyle/>
          <a:p>
            <a:pPr algn="l">
              <a:lnSpc>
                <a:spcPct val="90000"/>
              </a:lnSpc>
            </a:pPr>
            <a:r>
              <a:rPr lang="en-US" sz="2400" b="1" dirty="0">
                <a:latin typeface="+mn-lt"/>
              </a:rPr>
              <a:t>Blanche Payne Scholarship in Apparel or Fashion Design</a:t>
            </a:r>
            <a:br>
              <a:rPr lang="en-US" sz="2400" b="1" dirty="0">
                <a:latin typeface="+mn-lt"/>
              </a:rPr>
            </a:br>
            <a:endParaRPr lang="en-US" sz="2400" i="1" dirty="0">
              <a:solidFill>
                <a:schemeClr val="bg1"/>
              </a:solidFill>
            </a:endParaRPr>
          </a:p>
        </p:txBody>
      </p:sp>
      <p:sp>
        <p:nvSpPr>
          <p:cNvPr id="3" name="TextBox 2">
            <a:extLst>
              <a:ext uri="{FF2B5EF4-FFF2-40B4-BE49-F238E27FC236}">
                <a16:creationId xmlns:a16="http://schemas.microsoft.com/office/drawing/2014/main" id="{11C92AC1-DEFD-3592-B0FE-90E109A1F557}"/>
              </a:ext>
            </a:extLst>
          </p:cNvPr>
          <p:cNvSpPr txBox="1"/>
          <p:nvPr/>
        </p:nvSpPr>
        <p:spPr>
          <a:xfrm>
            <a:off x="381000" y="4877343"/>
            <a:ext cx="5555974" cy="830997"/>
          </a:xfrm>
          <a:prstGeom prst="rect">
            <a:avLst/>
          </a:prstGeom>
          <a:noFill/>
        </p:spPr>
        <p:txBody>
          <a:bodyPr wrap="square" rtlCol="0">
            <a:spAutoFit/>
          </a:bodyPr>
          <a:lstStyle/>
          <a:p>
            <a:r>
              <a:rPr lang="en-US" sz="2400" dirty="0" err="1">
                <a:solidFill>
                  <a:srgbClr val="000000"/>
                </a:solidFill>
                <a:latin typeface="Aptos" panose="020B0004020202020204" pitchFamily="34" charset="0"/>
                <a:ea typeface="Times New Roman" panose="02020603050405020304" pitchFamily="18" charset="0"/>
                <a:cs typeface="Aptos" panose="020B0004020202020204" pitchFamily="34" charset="0"/>
              </a:rPr>
              <a:t>Kimngan</a:t>
            </a:r>
            <a:r>
              <a:rPr lang="en-US" sz="2400" dirty="0">
                <a:solidFill>
                  <a:srgbClr val="000000"/>
                </a:solidFill>
                <a:latin typeface="Aptos" panose="020B0004020202020204" pitchFamily="34" charset="0"/>
                <a:ea typeface="Times New Roman" panose="02020603050405020304" pitchFamily="18" charset="0"/>
                <a:cs typeface="Aptos" panose="020B0004020202020204" pitchFamily="34" charset="0"/>
              </a:rPr>
              <a:t> Tran</a:t>
            </a:r>
          </a:p>
          <a:p>
            <a:r>
              <a:rPr lang="en-US" sz="2400" dirty="0">
                <a:solidFill>
                  <a:srgbClr val="000000"/>
                </a:solidFill>
                <a:latin typeface="Aptos" panose="020B0004020202020204" pitchFamily="34" charset="0"/>
                <a:ea typeface="Times New Roman" panose="02020603050405020304" pitchFamily="18" charset="0"/>
                <a:cs typeface="Aptos" panose="020B0004020202020204" pitchFamily="34" charset="0"/>
              </a:rPr>
              <a:t>Texas Women’s University</a:t>
            </a:r>
            <a:endParaRPr lang="en-US" sz="2500" dirty="0"/>
          </a:p>
        </p:txBody>
      </p:sp>
      <p:pic>
        <p:nvPicPr>
          <p:cNvPr id="4" name="Picture 3">
            <a:extLst>
              <a:ext uri="{FF2B5EF4-FFF2-40B4-BE49-F238E27FC236}">
                <a16:creationId xmlns:a16="http://schemas.microsoft.com/office/drawing/2014/main" id="{AF73A95D-9962-945F-C23A-16138DD937A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420815" y="755211"/>
            <a:ext cx="1917589" cy="19431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E3F6E79-AE3C-C386-4FDB-A01F7AD01D30}"/>
              </a:ext>
            </a:extLst>
          </p:cNvPr>
          <p:cNvPicPr>
            <a:picLocks noChangeAspect="1"/>
          </p:cNvPicPr>
          <p:nvPr/>
        </p:nvPicPr>
        <p:blipFill>
          <a:blip r:embed="rId4"/>
          <a:stretch>
            <a:fillRect/>
          </a:stretch>
        </p:blipFill>
        <p:spPr>
          <a:xfrm>
            <a:off x="5562600" y="990600"/>
            <a:ext cx="3400225" cy="5034200"/>
          </a:xfrm>
          <a:prstGeom prst="rect">
            <a:avLst/>
          </a:prstGeom>
        </p:spPr>
      </p:pic>
      <p:pic>
        <p:nvPicPr>
          <p:cNvPr id="76802" name="Picture 2" descr="Profile photo of Kim Tran">
            <a:extLst>
              <a:ext uri="{FF2B5EF4-FFF2-40B4-BE49-F238E27FC236}">
                <a16:creationId xmlns:a16="http://schemas.microsoft.com/office/drawing/2014/main" id="{BFF14CAD-6D19-797D-4DDF-CE0889061C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609600"/>
            <a:ext cx="2590800"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07423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1199D26-7D8F-4A64-BDBB-73AFABE144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04800" y="1599786"/>
            <a:ext cx="5059093" cy="3082870"/>
          </a:xfrm>
        </p:spPr>
        <p:txBody>
          <a:bodyPr>
            <a:normAutofit/>
          </a:bodyPr>
          <a:lstStyle/>
          <a:p>
            <a:pPr algn="l"/>
            <a:r>
              <a:rPr lang="en-US" sz="4800" b="1" i="1" dirty="0">
                <a:latin typeface="+mn-lt"/>
              </a:rPr>
              <a:t>Congratulations to all the winners!</a:t>
            </a:r>
            <a:br>
              <a:rPr lang="en-US" sz="4800" b="1" dirty="0"/>
            </a:br>
            <a:br>
              <a:rPr lang="en-US" sz="4800" dirty="0"/>
            </a:br>
            <a:endParaRPr lang="en-US" sz="4800" i="1" dirty="0"/>
          </a:p>
        </p:txBody>
      </p:sp>
      <p:sp>
        <p:nvSpPr>
          <p:cNvPr id="14" name="sketch line">
            <a:extLst>
              <a:ext uri="{FF2B5EF4-FFF2-40B4-BE49-F238E27FC236}">
                <a16:creationId xmlns:a16="http://schemas.microsoft.com/office/drawing/2014/main" id="{D7F2FAFA-4D50-41E7-9480-5BABA64EE9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214" y="3870524"/>
            <a:ext cx="3182691" cy="18288"/>
          </a:xfrm>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43CAB84-0BBF-ECFB-C8B9-E76CD426422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628307" y="1143000"/>
            <a:ext cx="338398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85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276600" y="944536"/>
            <a:ext cx="5714999" cy="4927601"/>
          </a:xfrm>
        </p:spPr>
        <p:txBody>
          <a:bodyPr anchor="ctr">
            <a:normAutofit/>
          </a:bodyPr>
          <a:lstStyle/>
          <a:p>
            <a:pPr algn="l"/>
            <a:r>
              <a:rPr lang="en-US" sz="3600" b="1" dirty="0">
                <a:solidFill>
                  <a:schemeClr val="tx1">
                    <a:lumMod val="85000"/>
                    <a:lumOff val="15000"/>
                  </a:schemeClr>
                </a:solidFill>
                <a:latin typeface="+mn-lt"/>
              </a:rPr>
              <a:t>Scholarship Awards: Research and Teaching</a:t>
            </a:r>
            <a:br>
              <a:rPr lang="en-US" sz="3600" b="1" dirty="0">
                <a:solidFill>
                  <a:schemeClr val="tx1">
                    <a:lumMod val="85000"/>
                    <a:lumOff val="15000"/>
                  </a:schemeClr>
                </a:solidFill>
                <a:latin typeface="+mn-lt"/>
              </a:rPr>
            </a:br>
            <a:br>
              <a:rPr lang="en-US" sz="3600" b="1" dirty="0">
                <a:solidFill>
                  <a:schemeClr val="tx1">
                    <a:lumMod val="85000"/>
                    <a:lumOff val="15000"/>
                  </a:schemeClr>
                </a:solidFill>
                <a:latin typeface="+mn-lt"/>
              </a:rPr>
            </a:br>
            <a:r>
              <a:rPr lang="en-US" sz="3600" b="1" dirty="0">
                <a:solidFill>
                  <a:schemeClr val="tx1">
                    <a:lumMod val="85000"/>
                    <a:lumOff val="15000"/>
                  </a:schemeClr>
                </a:solidFill>
                <a:latin typeface="+mn-lt"/>
              </a:rPr>
              <a:t>Student Best Paper Award</a:t>
            </a:r>
          </a:p>
        </p:txBody>
      </p:sp>
      <p:cxnSp>
        <p:nvCxnSpPr>
          <p:cNvPr id="4" name="Straight Connector 3">
            <a:extLst>
              <a:ext uri="{FF2B5EF4-FFF2-40B4-BE49-F238E27FC236}">
                <a16:creationId xmlns:a16="http://schemas.microsoft.com/office/drawing/2014/main" id="{402FB600-020B-FF4C-9FFC-58333D31FEA6}"/>
              </a:ext>
            </a:extLst>
          </p:cNvPr>
          <p:cNvCxnSpPr>
            <a:cxnSpLocks/>
          </p:cNvCxnSpPr>
          <p:nvPr/>
        </p:nvCxnSpPr>
        <p:spPr>
          <a:xfrm>
            <a:off x="3048000" y="2971800"/>
            <a:ext cx="0" cy="2133600"/>
          </a:xfrm>
          <a:prstGeom prst="line">
            <a:avLst/>
          </a:prstGeom>
          <a:ln w="15875" cmpd="sng">
            <a:solidFill>
              <a:srgbClr val="BF3900">
                <a:alpha val="85882"/>
              </a:srgbClr>
            </a:solidFill>
          </a:ln>
        </p:spPr>
        <p:style>
          <a:lnRef idx="1">
            <a:schemeClr val="accent1"/>
          </a:lnRef>
          <a:fillRef idx="0">
            <a:schemeClr val="accent1"/>
          </a:fillRef>
          <a:effectRef idx="0">
            <a:schemeClr val="accent1"/>
          </a:effectRef>
          <a:fontRef idx="minor">
            <a:schemeClr val="tx1"/>
          </a:fontRef>
        </p:style>
      </p:cxnSp>
      <p:pic>
        <p:nvPicPr>
          <p:cNvPr id="6" name="image_0">
            <a:extLst>
              <a:ext uri="{FF2B5EF4-FFF2-40B4-BE49-F238E27FC236}">
                <a16:creationId xmlns:a16="http://schemas.microsoft.com/office/drawing/2014/main" id="{663534DB-5BA5-7A46-03F1-7CE6913C691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0" y="381000"/>
            <a:ext cx="1646586" cy="93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F68543F4-1C94-4F6F-536C-84D886ED4B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81000" y="152400"/>
            <a:ext cx="1563473" cy="1584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434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7A1F6-0D28-5438-6426-0E7AF6F752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380320-EDF4-DAEC-1863-005A724AFA61}"/>
              </a:ext>
            </a:extLst>
          </p:cNvPr>
          <p:cNvSpPr>
            <a:spLocks noGrp="1"/>
          </p:cNvSpPr>
          <p:nvPr>
            <p:ph type="ctrTitle"/>
          </p:nvPr>
        </p:nvSpPr>
        <p:spPr>
          <a:xfrm>
            <a:off x="1752600" y="3991557"/>
            <a:ext cx="3581400" cy="1606163"/>
          </a:xfrm>
        </p:spPr>
        <p:txBody>
          <a:bodyPr vert="horz" lIns="91440" tIns="45720" rIns="91440" bIns="45720" rtlCol="0">
            <a:normAutofit/>
          </a:bodyPr>
          <a:lstStyle/>
          <a:p>
            <a:pPr algn="r"/>
            <a:r>
              <a:rPr lang="en-US" sz="2800" dirty="0">
                <a:latin typeface="Calibri" panose="020F0502020204030204" pitchFamily="34" charset="0"/>
              </a:rPr>
              <a:t>Kim Hahn</a:t>
            </a:r>
            <a:br>
              <a:rPr lang="en-US" sz="2800" b="0" i="0" u="none" strike="noStrike" baseline="0" dirty="0">
                <a:latin typeface="Calibri" panose="020F0502020204030204" pitchFamily="34" charset="0"/>
              </a:rPr>
            </a:br>
            <a:r>
              <a:rPr lang="en-US" sz="2800" dirty="0">
                <a:latin typeface="Calibri" panose="020F0502020204030204" pitchFamily="34" charset="0"/>
              </a:rPr>
              <a:t>Treasurer </a:t>
            </a:r>
            <a:br>
              <a:rPr lang="en-US" sz="2800" b="0" i="0" u="none" strike="noStrike" baseline="0" dirty="0">
                <a:latin typeface="Calibri" panose="020F0502020204030204" pitchFamily="34" charset="0"/>
              </a:rPr>
            </a:br>
            <a:r>
              <a:rPr lang="en-US" sz="2800" b="0" i="0" u="none" strike="noStrike" baseline="0" dirty="0">
                <a:latin typeface="Calibri" panose="020F0502020204030204" pitchFamily="34" charset="0"/>
              </a:rPr>
              <a:t>Kent State University</a:t>
            </a:r>
            <a:endParaRPr lang="en-US" sz="2800" dirty="0">
              <a:latin typeface="+mn-lt"/>
            </a:endParaRPr>
          </a:p>
        </p:txBody>
      </p:sp>
      <p:cxnSp>
        <p:nvCxnSpPr>
          <p:cNvPr id="5" name="Straight Connector 4">
            <a:extLst>
              <a:ext uri="{FF2B5EF4-FFF2-40B4-BE49-F238E27FC236}">
                <a16:creationId xmlns:a16="http://schemas.microsoft.com/office/drawing/2014/main" id="{77E98453-CF4A-ECCB-F615-E9B007475685}"/>
              </a:ext>
            </a:extLst>
          </p:cNvPr>
          <p:cNvCxnSpPr>
            <a:cxnSpLocks/>
          </p:cNvCxnSpPr>
          <p:nvPr/>
        </p:nvCxnSpPr>
        <p:spPr>
          <a:xfrm>
            <a:off x="3124200" y="5715000"/>
            <a:ext cx="1905000" cy="0"/>
          </a:xfrm>
          <a:prstGeom prst="line">
            <a:avLst/>
          </a:prstGeom>
          <a:ln w="15875" cmpd="sng">
            <a:solidFill>
              <a:srgbClr val="BF3900">
                <a:alpha val="85882"/>
              </a:srgbClr>
            </a:solidFill>
          </a:ln>
        </p:spPr>
        <p:style>
          <a:lnRef idx="1">
            <a:schemeClr val="accent1"/>
          </a:lnRef>
          <a:fillRef idx="0">
            <a:schemeClr val="accent1"/>
          </a:fillRef>
          <a:effectRef idx="0">
            <a:schemeClr val="accent1"/>
          </a:effectRef>
          <a:fontRef idx="minor">
            <a:schemeClr val="tx1"/>
          </a:fontRef>
        </p:style>
      </p:cxnSp>
      <p:pic>
        <p:nvPicPr>
          <p:cNvPr id="7" name="image_0">
            <a:extLst>
              <a:ext uri="{FF2B5EF4-FFF2-40B4-BE49-F238E27FC236}">
                <a16:creationId xmlns:a16="http://schemas.microsoft.com/office/drawing/2014/main" id="{77AB69E1-11F0-EE2F-698E-CFBBAD8D147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533338"/>
            <a:ext cx="2157285" cy="121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F6DB510B-84E2-018F-8DBA-97AB0FE6AE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8600"/>
            <a:ext cx="1981200" cy="2007557"/>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Kim Hahn, Ph.D. Profile | School of Fashion">
            <a:extLst>
              <a:ext uri="{FF2B5EF4-FFF2-40B4-BE49-F238E27FC236}">
                <a16:creationId xmlns:a16="http://schemas.microsoft.com/office/drawing/2014/main" id="{4023FBE7-114F-A0F8-6576-A996EF57AF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438400"/>
            <a:ext cx="2285999" cy="3428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6790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6337" y="222639"/>
            <a:ext cx="8164286" cy="4958962"/>
          </a:xfrm>
        </p:spPr>
        <p:txBody>
          <a:bodyPr>
            <a:normAutofit/>
          </a:bodyPr>
          <a:lstStyle/>
          <a:p>
            <a:r>
              <a:rPr lang="en-US" sz="3200" b="1" dirty="0">
                <a:latin typeface="+mn-lt"/>
              </a:rPr>
              <a:t>Best Doctoral Student Paper Award </a:t>
            </a:r>
            <a:br>
              <a:rPr lang="en-US" sz="3200" b="1" dirty="0">
                <a:latin typeface="+mn-lt"/>
              </a:rPr>
            </a:br>
            <a:r>
              <a:rPr lang="en-US" sz="3200" b="1" dirty="0"/>
              <a:t>1</a:t>
            </a:r>
            <a:r>
              <a:rPr lang="en-US" sz="3200" b="1" baseline="30000" dirty="0"/>
              <a:t>st</a:t>
            </a:r>
            <a:r>
              <a:rPr lang="en-US" sz="3200" b="1" dirty="0"/>
              <a:t> </a:t>
            </a:r>
            <a:r>
              <a:rPr lang="en-US" sz="3200" b="1" dirty="0">
                <a:latin typeface="+mn-lt"/>
              </a:rPr>
              <a:t>Place</a:t>
            </a:r>
            <a:r>
              <a:rPr lang="en-US" sz="3200" b="1" dirty="0"/>
              <a:t> </a:t>
            </a:r>
            <a:br>
              <a:rPr lang="en-US" sz="2800" b="1" dirty="0">
                <a:latin typeface="+mn-lt"/>
              </a:rPr>
            </a:br>
            <a:br>
              <a:rPr lang="en-US" sz="2800" dirty="0">
                <a:solidFill>
                  <a:srgbClr val="000000"/>
                </a:solidFill>
                <a:latin typeface="+mn-lt"/>
              </a:rPr>
            </a:br>
            <a:r>
              <a:rPr lang="en-US" sz="2600" b="1" dirty="0" err="1">
                <a:latin typeface="Calibri" panose="020F0502020204030204" pitchFamily="34" charset="0"/>
              </a:rPr>
              <a:t>Sanghee</a:t>
            </a:r>
            <a:r>
              <a:rPr lang="en-US" sz="2600" b="1" dirty="0">
                <a:latin typeface="Calibri" panose="020F0502020204030204" pitchFamily="34" charset="0"/>
              </a:rPr>
              <a:t> Kim, Texas Tech University </a:t>
            </a:r>
            <a:br>
              <a:rPr lang="en-US" sz="2600" dirty="0">
                <a:latin typeface="Calibri" panose="020F0502020204030204" pitchFamily="34" charset="0"/>
              </a:rPr>
            </a:br>
            <a:br>
              <a:rPr lang="en-US" sz="2600" dirty="0">
                <a:latin typeface="Calibri" panose="020F0502020204030204" pitchFamily="34" charset="0"/>
              </a:rPr>
            </a:br>
            <a:r>
              <a:rPr lang="en-US" sz="2600" i="1" dirty="0">
                <a:latin typeface="Calibri" panose="020F0502020204030204" pitchFamily="34" charset="0"/>
              </a:rPr>
              <a:t>The Coolness of AI-Generated Luxury Ads: Effects of Luxury Purchase Types and Advertising Visuals on Perceived Verisimilitude and Creativity </a:t>
            </a:r>
            <a:endParaRPr lang="en-US" sz="2600" i="1" dirty="0">
              <a:latin typeface="+mn-lt"/>
            </a:endParaRPr>
          </a:p>
        </p:txBody>
      </p:sp>
      <p:pic>
        <p:nvPicPr>
          <p:cNvPr id="5" name="image_0">
            <a:extLst>
              <a:ext uri="{FF2B5EF4-FFF2-40B4-BE49-F238E27FC236}">
                <a16:creationId xmlns:a16="http://schemas.microsoft.com/office/drawing/2014/main" id="{9D2E737D-C437-A999-2795-F40F0BDC0B7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0" y="381000"/>
            <a:ext cx="1646586" cy="93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8C06B9C-098E-74D2-C66F-D01561C45DD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81000" y="152400"/>
            <a:ext cx="1563473" cy="1584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58651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785068"/>
            <a:ext cx="8534400" cy="4724400"/>
          </a:xfrm>
        </p:spPr>
        <p:txBody>
          <a:bodyPr>
            <a:normAutofit/>
          </a:bodyPr>
          <a:lstStyle/>
          <a:p>
            <a:r>
              <a:rPr lang="en-US" sz="3200" b="1" dirty="0">
                <a:latin typeface="+mn-lt"/>
              </a:rPr>
              <a:t>Best Doctoral Student Paper Award </a:t>
            </a:r>
            <a:br>
              <a:rPr lang="en-US" sz="3200" b="1" dirty="0"/>
            </a:br>
            <a:r>
              <a:rPr lang="en-US" sz="3200" b="1" dirty="0">
                <a:latin typeface="+mn-lt"/>
              </a:rPr>
              <a:t>2</a:t>
            </a:r>
            <a:r>
              <a:rPr lang="en-US" sz="3200" b="1" baseline="30000" dirty="0">
                <a:latin typeface="+mn-lt"/>
              </a:rPr>
              <a:t>nd</a:t>
            </a:r>
            <a:r>
              <a:rPr lang="en-US" sz="3200" b="1" dirty="0">
                <a:latin typeface="+mn-lt"/>
              </a:rPr>
              <a:t> Place (tie)</a:t>
            </a:r>
            <a:br>
              <a:rPr lang="en-US" sz="4000" dirty="0"/>
            </a:br>
            <a:br>
              <a:rPr lang="en-US" sz="2800" dirty="0">
                <a:latin typeface="+mn-lt"/>
              </a:rPr>
            </a:br>
            <a:br>
              <a:rPr lang="en-US" sz="2600" b="0" i="0" u="none" strike="noStrike" baseline="0" dirty="0">
                <a:latin typeface="Calibri" panose="020F0502020204030204" pitchFamily="34" charset="0"/>
              </a:rPr>
            </a:br>
            <a:r>
              <a:rPr lang="en-US" sz="2600" b="1" dirty="0">
                <a:latin typeface="Calibri-Italic"/>
              </a:rPr>
              <a:t>April Elisha Stanley, Iowa State University </a:t>
            </a:r>
            <a:br>
              <a:rPr lang="en-US" sz="2600" dirty="0">
                <a:latin typeface="Calibri-Italic"/>
              </a:rPr>
            </a:br>
            <a:br>
              <a:rPr lang="en-US" sz="2600" i="1" dirty="0">
                <a:latin typeface="Calibri-Italic"/>
              </a:rPr>
            </a:br>
            <a:r>
              <a:rPr lang="en-US" sz="2600" i="1" dirty="0">
                <a:latin typeface="Calibri-Italic"/>
              </a:rPr>
              <a:t>Analyzing Irish Whitework: The Pim’s Collection of </a:t>
            </a:r>
            <a:r>
              <a:rPr lang="en-US" sz="2600" i="1" dirty="0" err="1">
                <a:latin typeface="Calibri-Italic"/>
              </a:rPr>
              <a:t>Mountmellick</a:t>
            </a:r>
            <a:r>
              <a:rPr lang="en-US" sz="2600" i="1" dirty="0">
                <a:latin typeface="Calibri-Italic"/>
              </a:rPr>
              <a:t> Embroidery Patterns in Ireland</a:t>
            </a:r>
            <a:br>
              <a:rPr lang="en-US" sz="2800" dirty="0">
                <a:latin typeface="+mn-lt"/>
              </a:rPr>
            </a:br>
            <a:br>
              <a:rPr lang="en-US" sz="2800" dirty="0">
                <a:latin typeface="+mn-lt"/>
              </a:rPr>
            </a:br>
            <a:br>
              <a:rPr lang="en-US" sz="2800" dirty="0">
                <a:latin typeface="+mn-lt"/>
              </a:rPr>
            </a:br>
            <a:endParaRPr lang="en-US" sz="2400" dirty="0">
              <a:latin typeface="+mn-lt"/>
            </a:endParaRPr>
          </a:p>
        </p:txBody>
      </p:sp>
      <p:pic>
        <p:nvPicPr>
          <p:cNvPr id="5" name="image_0">
            <a:extLst>
              <a:ext uri="{FF2B5EF4-FFF2-40B4-BE49-F238E27FC236}">
                <a16:creationId xmlns:a16="http://schemas.microsoft.com/office/drawing/2014/main" id="{5CD161B5-ED53-0F8B-391F-C773F91A23F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0" y="381000"/>
            <a:ext cx="1646586" cy="93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308C5296-6F15-1CEC-24D4-291B3106CA7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81000" y="152400"/>
            <a:ext cx="1563473" cy="1584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91835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199" y="1524000"/>
            <a:ext cx="8229601" cy="4890520"/>
          </a:xfrm>
        </p:spPr>
        <p:txBody>
          <a:bodyPr>
            <a:normAutofit/>
          </a:bodyPr>
          <a:lstStyle/>
          <a:p>
            <a:pPr>
              <a:lnSpc>
                <a:spcPct val="100000"/>
              </a:lnSpc>
            </a:pPr>
            <a:r>
              <a:rPr lang="en-US" sz="3200" b="1" dirty="0">
                <a:latin typeface="+mn-lt"/>
              </a:rPr>
              <a:t>Best Doctoral Student Paper Award </a:t>
            </a:r>
            <a:br>
              <a:rPr lang="en-US" sz="3200" b="1" dirty="0">
                <a:latin typeface="+mn-lt"/>
              </a:rPr>
            </a:br>
            <a:r>
              <a:rPr lang="en-US" sz="3200" b="1" dirty="0">
                <a:latin typeface="+mn-lt"/>
              </a:rPr>
              <a:t>2</a:t>
            </a:r>
            <a:r>
              <a:rPr lang="en-US" sz="3200" b="1" baseline="30000" dirty="0">
                <a:latin typeface="+mn-lt"/>
              </a:rPr>
              <a:t>nd</a:t>
            </a:r>
            <a:r>
              <a:rPr lang="en-US" sz="3200" b="1" dirty="0">
                <a:latin typeface="+mn-lt"/>
              </a:rPr>
              <a:t> Place (tie)</a:t>
            </a:r>
            <a:br>
              <a:rPr lang="en-US" sz="3200" b="1" dirty="0">
                <a:latin typeface="+mn-lt"/>
              </a:rPr>
            </a:br>
            <a:br>
              <a:rPr lang="en-US" sz="4000" dirty="0"/>
            </a:br>
            <a:r>
              <a:rPr lang="en-US" sz="2800" b="1" dirty="0">
                <a:latin typeface="+mn-lt"/>
              </a:rPr>
              <a:t>Seong Eun Kim, University of Missouri </a:t>
            </a:r>
            <a:br>
              <a:rPr lang="en-US" sz="2800" dirty="0">
                <a:latin typeface="+mn-lt"/>
              </a:rPr>
            </a:br>
            <a:br>
              <a:rPr lang="en-US" sz="2800" dirty="0">
                <a:latin typeface="+mn-lt"/>
              </a:rPr>
            </a:br>
            <a:r>
              <a:rPr lang="en-US" sz="2800" i="1" dirty="0">
                <a:latin typeface="+mn-lt"/>
              </a:rPr>
              <a:t>What is Dupe? Discovering the Consumer-Perceived Legally Copied Products in the Fashion Industry</a:t>
            </a:r>
            <a:br>
              <a:rPr lang="en-US" sz="2600" b="1" dirty="0">
                <a:latin typeface="Calibri" panose="020F0502020204030204" pitchFamily="34" charset="0"/>
              </a:rPr>
            </a:br>
            <a:br>
              <a:rPr lang="en-US" sz="2600" b="1" dirty="0">
                <a:latin typeface="Calibri" panose="020F0502020204030204" pitchFamily="34" charset="0"/>
              </a:rPr>
            </a:br>
            <a:br>
              <a:rPr lang="en-US" sz="2600" b="1" dirty="0">
                <a:latin typeface="Calibri" panose="020F0502020204030204" pitchFamily="34" charset="0"/>
              </a:rPr>
            </a:br>
            <a:endParaRPr lang="en-US" sz="2400" dirty="0"/>
          </a:p>
        </p:txBody>
      </p:sp>
      <p:pic>
        <p:nvPicPr>
          <p:cNvPr id="5" name="image_0">
            <a:extLst>
              <a:ext uri="{FF2B5EF4-FFF2-40B4-BE49-F238E27FC236}">
                <a16:creationId xmlns:a16="http://schemas.microsoft.com/office/drawing/2014/main" id="{05DAE28A-A355-743C-833C-348CB312D3B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0" y="381000"/>
            <a:ext cx="1646586" cy="93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ECE17BCF-09AC-DA00-77AA-BCDCAC285CF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81000" y="152400"/>
            <a:ext cx="1563473" cy="1584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76110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75597-A73E-7DBD-5CF6-C6A22A1E37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D6097F-8EAC-4078-C390-85E8F9421CB6}"/>
              </a:ext>
            </a:extLst>
          </p:cNvPr>
          <p:cNvSpPr>
            <a:spLocks noGrp="1"/>
          </p:cNvSpPr>
          <p:nvPr>
            <p:ph type="ctrTitle"/>
          </p:nvPr>
        </p:nvSpPr>
        <p:spPr>
          <a:xfrm>
            <a:off x="228599" y="829124"/>
            <a:ext cx="8686801" cy="4890520"/>
          </a:xfrm>
        </p:spPr>
        <p:txBody>
          <a:bodyPr>
            <a:normAutofit/>
          </a:bodyPr>
          <a:lstStyle/>
          <a:p>
            <a:pPr>
              <a:spcAft>
                <a:spcPts val="1200"/>
              </a:spcAft>
            </a:pPr>
            <a:r>
              <a:rPr lang="en-US" sz="3200" b="1" dirty="0">
                <a:latin typeface="+mn-lt"/>
              </a:rPr>
              <a:t>Master Level 1</a:t>
            </a:r>
            <a:r>
              <a:rPr lang="en-US" sz="3200" b="1" baseline="30000" dirty="0">
                <a:latin typeface="+mn-lt"/>
              </a:rPr>
              <a:t>st</a:t>
            </a:r>
            <a:r>
              <a:rPr lang="en-US" sz="3200" b="1" dirty="0">
                <a:latin typeface="+mn-lt"/>
              </a:rPr>
              <a:t> Place</a:t>
            </a:r>
            <a:br>
              <a:rPr lang="en-US" sz="3200" b="1" dirty="0">
                <a:latin typeface="+mn-lt"/>
              </a:rPr>
            </a:br>
            <a:br>
              <a:rPr lang="en-US" sz="4000" dirty="0"/>
            </a:br>
            <a:br>
              <a:rPr lang="en-US" sz="2800" dirty="0"/>
            </a:br>
            <a:r>
              <a:rPr lang="en-US" sz="2800" b="1" dirty="0" err="1">
                <a:latin typeface="+mn-lt"/>
              </a:rPr>
              <a:t>Huieun</a:t>
            </a:r>
            <a:r>
              <a:rPr lang="en-US" sz="2800" b="1" dirty="0">
                <a:latin typeface="+mn-lt"/>
              </a:rPr>
              <a:t> Do, Cornell University</a:t>
            </a:r>
            <a:br>
              <a:rPr lang="en-US" sz="2800" dirty="0">
                <a:latin typeface="+mn-lt"/>
              </a:rPr>
            </a:br>
            <a:br>
              <a:rPr lang="en-US" sz="2800" dirty="0">
                <a:latin typeface="+mn-lt"/>
              </a:rPr>
            </a:br>
            <a:r>
              <a:rPr lang="en-US" sz="2800" i="1" dirty="0">
                <a:latin typeface="+mn-lt"/>
              </a:rPr>
              <a:t>Ice Hockey Elbow Pad Design Tailored for Female Athletes</a:t>
            </a:r>
            <a:br>
              <a:rPr lang="en-US" sz="2800" dirty="0">
                <a:latin typeface="+mn-lt"/>
              </a:rPr>
            </a:br>
            <a:br>
              <a:rPr lang="en-US" sz="3200" dirty="0"/>
            </a:br>
            <a:endParaRPr lang="en-US" sz="2400" dirty="0"/>
          </a:p>
        </p:txBody>
      </p:sp>
      <p:pic>
        <p:nvPicPr>
          <p:cNvPr id="5" name="image_0">
            <a:extLst>
              <a:ext uri="{FF2B5EF4-FFF2-40B4-BE49-F238E27FC236}">
                <a16:creationId xmlns:a16="http://schemas.microsoft.com/office/drawing/2014/main" id="{35A5B6AD-D12F-4E4B-BBDF-3A9E51D80A4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0" y="381000"/>
            <a:ext cx="1646586" cy="93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9857B023-94C8-73BA-09F2-596D1E53E9D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81000" y="152400"/>
            <a:ext cx="1563473" cy="1584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0020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21C57-01D4-BBB2-C85C-97F683CB7E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388D60-1E20-F60A-BF4F-D490FEF967F8}"/>
              </a:ext>
            </a:extLst>
          </p:cNvPr>
          <p:cNvSpPr>
            <a:spLocks noGrp="1"/>
          </p:cNvSpPr>
          <p:nvPr>
            <p:ph type="ctrTitle"/>
          </p:nvPr>
        </p:nvSpPr>
        <p:spPr>
          <a:xfrm>
            <a:off x="304800" y="864684"/>
            <a:ext cx="8686801" cy="4890520"/>
          </a:xfrm>
        </p:spPr>
        <p:txBody>
          <a:bodyPr>
            <a:normAutofit/>
          </a:bodyPr>
          <a:lstStyle/>
          <a:p>
            <a:r>
              <a:rPr lang="en-US" sz="3200" b="1" dirty="0">
                <a:latin typeface="+mn-lt"/>
              </a:rPr>
              <a:t>Master Level 2</a:t>
            </a:r>
            <a:r>
              <a:rPr lang="en-US" sz="3200" b="1" baseline="30000" dirty="0">
                <a:latin typeface="+mn-lt"/>
              </a:rPr>
              <a:t>nd</a:t>
            </a:r>
            <a:r>
              <a:rPr lang="en-US" sz="3200" b="1" dirty="0">
                <a:latin typeface="+mn-lt"/>
              </a:rPr>
              <a:t> Place</a:t>
            </a:r>
            <a:br>
              <a:rPr lang="en-US" sz="4000" dirty="0"/>
            </a:br>
            <a:br>
              <a:rPr lang="en-US" sz="2800" dirty="0"/>
            </a:br>
            <a:br>
              <a:rPr lang="en-US" sz="2800" dirty="0"/>
            </a:br>
            <a:r>
              <a:rPr lang="en-US" sz="2600" b="1" dirty="0">
                <a:latin typeface="Calibri" panose="020F0502020204030204" pitchFamily="34" charset="0"/>
              </a:rPr>
              <a:t>Fnu Al-Amin, Auburn University </a:t>
            </a:r>
            <a:br>
              <a:rPr lang="en-US" sz="2600" dirty="0">
                <a:latin typeface="Calibri" panose="020F0502020204030204" pitchFamily="34" charset="0"/>
              </a:rPr>
            </a:br>
            <a:br>
              <a:rPr lang="en-US" sz="2600" dirty="0">
                <a:latin typeface="Calibri" panose="020F0502020204030204" pitchFamily="34" charset="0"/>
              </a:rPr>
            </a:br>
            <a:r>
              <a:rPr lang="en-US" sz="2600" i="1" dirty="0">
                <a:latin typeface="Calibri" panose="020F0502020204030204" pitchFamily="34" charset="0"/>
              </a:rPr>
              <a:t>Going Green or Green Sheen: Investigating Consumer Perceptions Towards Apparel Made From Recycled Polyester Fabric</a:t>
            </a:r>
            <a:br>
              <a:rPr lang="en-US" sz="2800" dirty="0">
                <a:latin typeface="+mn-lt"/>
              </a:rPr>
            </a:br>
            <a:br>
              <a:rPr lang="en-US" sz="3200" dirty="0"/>
            </a:br>
            <a:endParaRPr lang="en-US" sz="2400" dirty="0"/>
          </a:p>
        </p:txBody>
      </p:sp>
      <p:pic>
        <p:nvPicPr>
          <p:cNvPr id="5" name="image_0">
            <a:extLst>
              <a:ext uri="{FF2B5EF4-FFF2-40B4-BE49-F238E27FC236}">
                <a16:creationId xmlns:a16="http://schemas.microsoft.com/office/drawing/2014/main" id="{94E926D2-033B-18C4-19BC-A32F4932DD7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0" y="381000"/>
            <a:ext cx="1646586" cy="93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6ECBF57-5C88-CAB9-BFCD-BD7DFC677CD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81000" y="152400"/>
            <a:ext cx="1563473" cy="1584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21198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430028" y="1506731"/>
            <a:ext cx="5074558" cy="4927601"/>
          </a:xfrm>
        </p:spPr>
        <p:txBody>
          <a:bodyPr anchor="ctr">
            <a:normAutofit/>
          </a:bodyPr>
          <a:lstStyle/>
          <a:p>
            <a:pPr algn="l">
              <a:lnSpc>
                <a:spcPct val="90000"/>
              </a:lnSpc>
            </a:pPr>
            <a:br>
              <a:rPr lang="en-US" sz="4700" dirty="0">
                <a:solidFill>
                  <a:schemeClr val="tx1">
                    <a:lumMod val="85000"/>
                    <a:lumOff val="15000"/>
                  </a:schemeClr>
                </a:solidFill>
              </a:rPr>
            </a:br>
            <a:br>
              <a:rPr lang="en-US" sz="4700" dirty="0">
                <a:solidFill>
                  <a:schemeClr val="tx1">
                    <a:lumMod val="85000"/>
                    <a:lumOff val="15000"/>
                  </a:schemeClr>
                </a:solidFill>
              </a:rPr>
            </a:br>
            <a:r>
              <a:rPr lang="en-US" sz="3600" b="1" dirty="0">
                <a:solidFill>
                  <a:schemeClr val="tx1">
                    <a:lumMod val="85000"/>
                    <a:lumOff val="15000"/>
                  </a:schemeClr>
                </a:solidFill>
                <a:latin typeface="+mn-lt"/>
              </a:rPr>
              <a:t>Rutherford </a:t>
            </a:r>
            <a:br>
              <a:rPr lang="en-US" sz="3600" b="1" dirty="0">
                <a:solidFill>
                  <a:schemeClr val="tx1">
                    <a:lumMod val="85000"/>
                    <a:lumOff val="15000"/>
                  </a:schemeClr>
                </a:solidFill>
                <a:latin typeface="+mn-lt"/>
              </a:rPr>
            </a:br>
            <a:r>
              <a:rPr lang="en-US" sz="3600" b="1" dirty="0">
                <a:solidFill>
                  <a:schemeClr val="tx1">
                    <a:lumMod val="85000"/>
                    <a:lumOff val="15000"/>
                  </a:schemeClr>
                </a:solidFill>
                <a:latin typeface="+mn-lt"/>
              </a:rPr>
              <a:t>Teaching Innovation Awards</a:t>
            </a:r>
            <a:br>
              <a:rPr lang="en-US" sz="4700" dirty="0">
                <a:solidFill>
                  <a:schemeClr val="tx1">
                    <a:lumMod val="85000"/>
                    <a:lumOff val="15000"/>
                  </a:schemeClr>
                </a:solidFill>
              </a:rPr>
            </a:br>
            <a:br>
              <a:rPr lang="en-US" sz="4700" dirty="0">
                <a:solidFill>
                  <a:schemeClr val="tx1">
                    <a:lumMod val="85000"/>
                    <a:lumOff val="15000"/>
                  </a:schemeClr>
                </a:solidFill>
              </a:rPr>
            </a:br>
            <a:endParaRPr lang="en-US" sz="4700" dirty="0">
              <a:solidFill>
                <a:schemeClr val="tx1">
                  <a:lumMod val="85000"/>
                  <a:lumOff val="15000"/>
                </a:schemeClr>
              </a:solidFill>
            </a:endParaRPr>
          </a:p>
        </p:txBody>
      </p:sp>
      <p:cxnSp>
        <p:nvCxnSpPr>
          <p:cNvPr id="4" name="Straight Connector 3">
            <a:extLst>
              <a:ext uri="{FF2B5EF4-FFF2-40B4-BE49-F238E27FC236}">
                <a16:creationId xmlns:a16="http://schemas.microsoft.com/office/drawing/2014/main" id="{3A173F33-CDB9-4344-BC22-1EEEF2ABF02A}"/>
              </a:ext>
            </a:extLst>
          </p:cNvPr>
          <p:cNvCxnSpPr>
            <a:cxnSpLocks/>
          </p:cNvCxnSpPr>
          <p:nvPr/>
        </p:nvCxnSpPr>
        <p:spPr>
          <a:xfrm>
            <a:off x="3276600" y="3049789"/>
            <a:ext cx="0" cy="2133600"/>
          </a:xfrm>
          <a:prstGeom prst="line">
            <a:avLst/>
          </a:prstGeom>
          <a:ln w="15875" cmpd="sng">
            <a:solidFill>
              <a:srgbClr val="BF3900">
                <a:alpha val="85882"/>
              </a:srgbClr>
            </a:solidFill>
          </a:ln>
        </p:spPr>
        <p:style>
          <a:lnRef idx="1">
            <a:schemeClr val="accent1"/>
          </a:lnRef>
          <a:fillRef idx="0">
            <a:schemeClr val="accent1"/>
          </a:fillRef>
          <a:effectRef idx="0">
            <a:schemeClr val="accent1"/>
          </a:effectRef>
          <a:fontRef idx="minor">
            <a:schemeClr val="tx1"/>
          </a:fontRef>
        </p:style>
      </p:cxnSp>
      <p:pic>
        <p:nvPicPr>
          <p:cNvPr id="6" name="image_0">
            <a:extLst>
              <a:ext uri="{FF2B5EF4-FFF2-40B4-BE49-F238E27FC236}">
                <a16:creationId xmlns:a16="http://schemas.microsoft.com/office/drawing/2014/main" id="{6F83D57F-AFCC-08C1-9B18-5C25EE34C10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0" y="381000"/>
            <a:ext cx="1646586" cy="93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E234322F-DB26-DF93-638C-D122460FBB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81000" y="304800"/>
            <a:ext cx="1563473" cy="1584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21470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905000"/>
            <a:ext cx="8763000" cy="5540883"/>
          </a:xfrm>
        </p:spPr>
        <p:txBody>
          <a:bodyPr>
            <a:normAutofit fontScale="90000"/>
          </a:bodyPr>
          <a:lstStyle/>
          <a:p>
            <a:r>
              <a:rPr lang="en-US" sz="3600" b="1" dirty="0">
                <a:latin typeface="+mn-lt"/>
              </a:rPr>
              <a:t>Nancy Rutherford Teaching Innovation Award</a:t>
            </a:r>
            <a:br>
              <a:rPr lang="en-US" sz="3600" b="1" dirty="0">
                <a:latin typeface="+mn-lt"/>
              </a:rPr>
            </a:br>
            <a:r>
              <a:rPr lang="en-US" sz="3600" b="1" dirty="0">
                <a:latin typeface="+mn-lt"/>
              </a:rPr>
              <a:t>1</a:t>
            </a:r>
            <a:r>
              <a:rPr lang="en-US" sz="3600" b="1" baseline="30000" dirty="0">
                <a:latin typeface="+mn-lt"/>
              </a:rPr>
              <a:t>st</a:t>
            </a:r>
            <a:r>
              <a:rPr lang="en-US" sz="3600" b="1" dirty="0">
                <a:latin typeface="+mn-lt"/>
              </a:rPr>
              <a:t> Place</a:t>
            </a:r>
            <a:br>
              <a:rPr lang="en-US" b="1" dirty="0"/>
            </a:br>
            <a:br>
              <a:rPr lang="en-US" sz="2800" b="1" dirty="0"/>
            </a:br>
            <a:br>
              <a:rPr lang="en-US" sz="3100" dirty="0">
                <a:solidFill>
                  <a:srgbClr val="000000"/>
                </a:solidFill>
                <a:latin typeface="Calibri" panose="020F0502020204030204" pitchFamily="34" charset="0"/>
              </a:rPr>
            </a:br>
            <a:r>
              <a:rPr lang="en-US" sz="2900" b="1" dirty="0">
                <a:latin typeface="Calibri" panose="020F0502020204030204" pitchFamily="34" charset="0"/>
              </a:rPr>
              <a:t>Xun (Catherine) Sun1,2, Li Zhao1, Jia Wu3 </a:t>
            </a:r>
            <a:br>
              <a:rPr lang="en-US" sz="2900" b="1" dirty="0">
                <a:latin typeface="Calibri" panose="020F0502020204030204" pitchFamily="34" charset="0"/>
              </a:rPr>
            </a:br>
            <a:r>
              <a:rPr lang="en-US" sz="2900" b="1" dirty="0">
                <a:latin typeface="Calibri" panose="020F0502020204030204" pitchFamily="34" charset="0"/>
              </a:rPr>
              <a:t>1University of Missouri. 2Illinois State University. 3Auburn University Advancing </a:t>
            </a:r>
            <a:br>
              <a:rPr lang="en-US" sz="2900" b="1" dirty="0">
                <a:latin typeface="Calibri" panose="020F0502020204030204" pitchFamily="34" charset="0"/>
              </a:rPr>
            </a:br>
            <a:br>
              <a:rPr lang="en-US" sz="2900" dirty="0">
                <a:latin typeface="Calibri" panose="020F0502020204030204" pitchFamily="34" charset="0"/>
              </a:rPr>
            </a:br>
            <a:r>
              <a:rPr lang="en-US" sz="2900" i="1" dirty="0">
                <a:latin typeface="Calibri" panose="020F0502020204030204" pitchFamily="34" charset="0"/>
              </a:rPr>
              <a:t>Students’ Generative AI Literacy: A Fashion Merchandising Toolkit and Teaching Guide</a:t>
            </a:r>
            <a:br>
              <a:rPr lang="en-US" sz="3600" i="1" dirty="0"/>
            </a:br>
            <a:br>
              <a:rPr lang="en-US" sz="3100" b="1" dirty="0"/>
            </a:br>
            <a:br>
              <a:rPr lang="en-US" sz="2700" i="1" dirty="0"/>
            </a:br>
            <a:r>
              <a:rPr lang="en-US" sz="2700" i="1" dirty="0"/>
              <a:t> </a:t>
            </a:r>
            <a:br>
              <a:rPr lang="en-US" sz="2700" i="1" dirty="0"/>
            </a:br>
            <a:endParaRPr lang="en-US" i="1" dirty="0">
              <a:latin typeface="+mn-lt"/>
            </a:endParaRPr>
          </a:p>
        </p:txBody>
      </p:sp>
      <p:pic>
        <p:nvPicPr>
          <p:cNvPr id="5" name="image_0">
            <a:extLst>
              <a:ext uri="{FF2B5EF4-FFF2-40B4-BE49-F238E27FC236}">
                <a16:creationId xmlns:a16="http://schemas.microsoft.com/office/drawing/2014/main" id="{A78371C7-417C-86CE-9D08-FA23497DCE0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381000"/>
            <a:ext cx="1646586" cy="93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DF41DD4-B894-F83C-DDFE-7AC8E57B66E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81000" y="152400"/>
            <a:ext cx="1563473" cy="1584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13668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 y="1250449"/>
            <a:ext cx="9220200" cy="5540883"/>
          </a:xfrm>
        </p:spPr>
        <p:txBody>
          <a:bodyPr>
            <a:normAutofit/>
          </a:bodyPr>
          <a:lstStyle/>
          <a:p>
            <a:r>
              <a:rPr lang="en-US" sz="3600" b="1" dirty="0">
                <a:latin typeface="+mn-lt"/>
              </a:rPr>
              <a:t>Nancy Rutherford Teaching Innovation Award</a:t>
            </a:r>
            <a:br>
              <a:rPr lang="en-US" sz="3600" b="1" dirty="0">
                <a:latin typeface="+mn-lt"/>
              </a:rPr>
            </a:br>
            <a:r>
              <a:rPr lang="en-US" sz="3600" b="1" dirty="0">
                <a:latin typeface="+mn-lt"/>
              </a:rPr>
              <a:t>2</a:t>
            </a:r>
            <a:r>
              <a:rPr lang="en-US" sz="3600" b="1" baseline="30000" dirty="0">
                <a:latin typeface="+mn-lt"/>
              </a:rPr>
              <a:t>nd</a:t>
            </a:r>
            <a:r>
              <a:rPr lang="en-US" sz="3600" b="1" dirty="0">
                <a:latin typeface="+mn-lt"/>
              </a:rPr>
              <a:t> Place</a:t>
            </a:r>
            <a:br>
              <a:rPr lang="en-US" b="1" dirty="0"/>
            </a:br>
            <a:br>
              <a:rPr lang="en-US" b="1" dirty="0"/>
            </a:br>
            <a:r>
              <a:rPr lang="nl-NL" sz="2600" b="1" dirty="0">
                <a:latin typeface="Calibri" panose="020F0502020204030204" pitchFamily="34" charset="0"/>
              </a:rPr>
              <a:t>Mahendran Balasubramanian, Texas Tech University </a:t>
            </a:r>
            <a:br>
              <a:rPr lang="nl-NL" sz="2600" dirty="0">
                <a:latin typeface="Calibri" panose="020F0502020204030204" pitchFamily="34" charset="0"/>
              </a:rPr>
            </a:br>
            <a:br>
              <a:rPr lang="nl-NL" sz="2600" dirty="0">
                <a:latin typeface="Calibri" panose="020F0502020204030204" pitchFamily="34" charset="0"/>
              </a:rPr>
            </a:br>
            <a:r>
              <a:rPr lang="nl-NL" sz="2600" i="1" dirty="0">
                <a:latin typeface="Calibri" panose="020F0502020204030204" pitchFamily="34" charset="0"/>
              </a:rPr>
              <a:t>Enhancing Fashion Design Pedagogy with Generative AI Tools </a:t>
            </a:r>
            <a:br>
              <a:rPr lang="en-US" sz="3100" b="1" dirty="0"/>
            </a:br>
            <a:br>
              <a:rPr lang="en-US" sz="2700" i="1" dirty="0"/>
            </a:br>
            <a:r>
              <a:rPr lang="en-US" sz="2700" i="1" dirty="0"/>
              <a:t> </a:t>
            </a:r>
            <a:br>
              <a:rPr lang="en-US" sz="2700" i="1" dirty="0"/>
            </a:br>
            <a:endParaRPr lang="en-US" i="1" dirty="0">
              <a:latin typeface="+mn-lt"/>
            </a:endParaRPr>
          </a:p>
        </p:txBody>
      </p:sp>
      <p:pic>
        <p:nvPicPr>
          <p:cNvPr id="5" name="image_0">
            <a:extLst>
              <a:ext uri="{FF2B5EF4-FFF2-40B4-BE49-F238E27FC236}">
                <a16:creationId xmlns:a16="http://schemas.microsoft.com/office/drawing/2014/main" id="{E12C4C71-A598-20D0-6BC6-49D7F22D29F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381000"/>
            <a:ext cx="1646586" cy="93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305E7DA4-90E0-F0C1-9CE8-D0B6E1A5D5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81000" y="152400"/>
            <a:ext cx="1563473" cy="1584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09882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905000"/>
            <a:ext cx="8763000" cy="5540883"/>
          </a:xfrm>
        </p:spPr>
        <p:txBody>
          <a:bodyPr>
            <a:normAutofit fontScale="90000"/>
          </a:bodyPr>
          <a:lstStyle/>
          <a:p>
            <a:r>
              <a:rPr lang="en-US" sz="3600" b="1" dirty="0">
                <a:latin typeface="+mn-lt"/>
              </a:rPr>
              <a:t>Nancy Rutherford Teaching Innovation Award</a:t>
            </a:r>
            <a:br>
              <a:rPr lang="en-US" sz="3600" b="1" dirty="0">
                <a:latin typeface="+mn-lt"/>
              </a:rPr>
            </a:br>
            <a:r>
              <a:rPr lang="en-US" sz="3600" b="1" dirty="0">
                <a:latin typeface="+mn-lt"/>
              </a:rPr>
              <a:t>3</a:t>
            </a:r>
            <a:r>
              <a:rPr lang="en-US" sz="3600" b="1" baseline="30000" dirty="0">
                <a:latin typeface="+mn-lt"/>
              </a:rPr>
              <a:t>rd</a:t>
            </a:r>
            <a:r>
              <a:rPr lang="en-US" sz="3600" b="1" dirty="0">
                <a:latin typeface="+mn-lt"/>
              </a:rPr>
              <a:t> Place</a:t>
            </a:r>
            <a:br>
              <a:rPr lang="en-US" b="1" dirty="0"/>
            </a:br>
            <a:br>
              <a:rPr lang="en-US" sz="3000" b="1" dirty="0"/>
            </a:br>
            <a:br>
              <a:rPr lang="en-US" sz="2800" dirty="0">
                <a:solidFill>
                  <a:srgbClr val="000000"/>
                </a:solidFill>
                <a:latin typeface="Calibri" panose="020F0502020204030204" pitchFamily="34" charset="0"/>
              </a:rPr>
            </a:br>
            <a:r>
              <a:rPr lang="en-US" sz="2800" b="1" dirty="0">
                <a:latin typeface="Calibri" panose="020F0502020204030204" pitchFamily="34" charset="0"/>
              </a:rPr>
              <a:t>Swagata Chakraborty, University of North Texas </a:t>
            </a:r>
            <a:br>
              <a:rPr lang="en-US" sz="2800" dirty="0">
                <a:latin typeface="Calibri" panose="020F0502020204030204" pitchFamily="34" charset="0"/>
              </a:rPr>
            </a:br>
            <a:br>
              <a:rPr lang="en-US" sz="2800" dirty="0">
                <a:latin typeface="Calibri" panose="020F0502020204030204" pitchFamily="34" charset="0"/>
              </a:rPr>
            </a:br>
            <a:r>
              <a:rPr lang="en-US" sz="2800" i="1" dirty="0">
                <a:latin typeface="Calibri" panose="020F0502020204030204" pitchFamily="34" charset="0"/>
              </a:rPr>
              <a:t>Technology And Generative Artificial Intelligence for Compelling Visual Communication </a:t>
            </a:r>
            <a:br>
              <a:rPr lang="en-US" sz="2800" i="1" dirty="0">
                <a:latin typeface="+mn-lt"/>
              </a:rPr>
            </a:br>
            <a:br>
              <a:rPr lang="en-US" sz="4000" i="1" dirty="0"/>
            </a:br>
            <a:br>
              <a:rPr lang="en-US" sz="3100" b="1" dirty="0"/>
            </a:br>
            <a:br>
              <a:rPr lang="en-US" sz="2700" i="1" dirty="0"/>
            </a:br>
            <a:r>
              <a:rPr lang="en-US" sz="2700" i="1" dirty="0"/>
              <a:t> </a:t>
            </a:r>
            <a:br>
              <a:rPr lang="en-US" sz="2700" i="1" dirty="0"/>
            </a:br>
            <a:endParaRPr lang="en-US" i="1" dirty="0">
              <a:latin typeface="+mn-lt"/>
            </a:endParaRPr>
          </a:p>
        </p:txBody>
      </p:sp>
      <p:pic>
        <p:nvPicPr>
          <p:cNvPr id="5" name="image_0">
            <a:extLst>
              <a:ext uri="{FF2B5EF4-FFF2-40B4-BE49-F238E27FC236}">
                <a16:creationId xmlns:a16="http://schemas.microsoft.com/office/drawing/2014/main" id="{34FC0FCE-6F88-BA44-6B46-A94235D4EC1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381000"/>
            <a:ext cx="1646586" cy="93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8DF8BB92-9128-F358-0972-87A99A9F77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81000" y="152400"/>
            <a:ext cx="1563473" cy="1584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26272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F1339-ACBD-57EB-F0BC-CB252F984B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4EFD35-FA21-B4C4-81F5-4C447B264229}"/>
              </a:ext>
            </a:extLst>
          </p:cNvPr>
          <p:cNvSpPr>
            <a:spLocks noGrp="1"/>
          </p:cNvSpPr>
          <p:nvPr>
            <p:ph type="ctrTitle"/>
          </p:nvPr>
        </p:nvSpPr>
        <p:spPr>
          <a:xfrm>
            <a:off x="4953000" y="965199"/>
            <a:ext cx="3855357" cy="4927601"/>
          </a:xfrm>
        </p:spPr>
        <p:txBody>
          <a:bodyPr anchor="ctr">
            <a:normAutofit fontScale="90000"/>
          </a:bodyPr>
          <a:lstStyle/>
          <a:p>
            <a:pPr algn="l"/>
            <a:br>
              <a:rPr lang="en-US" sz="4800" b="1" dirty="0">
                <a:solidFill>
                  <a:schemeClr val="tx1">
                    <a:lumMod val="85000"/>
                    <a:lumOff val="15000"/>
                  </a:schemeClr>
                </a:solidFill>
              </a:rPr>
            </a:br>
            <a:br>
              <a:rPr lang="en-US" sz="4800" b="1" dirty="0">
                <a:solidFill>
                  <a:schemeClr val="tx1">
                    <a:lumMod val="85000"/>
                    <a:lumOff val="15000"/>
                  </a:schemeClr>
                </a:solidFill>
              </a:rPr>
            </a:br>
            <a:r>
              <a:rPr lang="en-US" b="1" dirty="0">
                <a:latin typeface="Calibri "/>
              </a:rPr>
              <a:t>Sponsored</a:t>
            </a:r>
            <a:r>
              <a:rPr lang="en-US" b="1" dirty="0"/>
              <a:t> </a:t>
            </a:r>
            <a:r>
              <a:rPr lang="en-US" b="1" dirty="0">
                <a:latin typeface="Calibri "/>
              </a:rPr>
              <a:t>Papers of Distinction Awards</a:t>
            </a:r>
            <a:br>
              <a:rPr lang="en-US" b="1" dirty="0"/>
            </a:br>
            <a:br>
              <a:rPr lang="en-US" sz="4800" b="1" dirty="0">
                <a:solidFill>
                  <a:schemeClr val="tx1">
                    <a:lumMod val="85000"/>
                    <a:lumOff val="15000"/>
                  </a:schemeClr>
                </a:solidFill>
                <a:latin typeface="+mn-lt"/>
              </a:rPr>
            </a:br>
            <a:endParaRPr lang="en-US" sz="4800" b="1" dirty="0">
              <a:solidFill>
                <a:schemeClr val="tx1">
                  <a:lumMod val="85000"/>
                  <a:lumOff val="15000"/>
                </a:schemeClr>
              </a:solidFill>
              <a:latin typeface="+mn-lt"/>
            </a:endParaRPr>
          </a:p>
        </p:txBody>
      </p:sp>
      <p:cxnSp>
        <p:nvCxnSpPr>
          <p:cNvPr id="4" name="Straight Connector 3">
            <a:extLst>
              <a:ext uri="{FF2B5EF4-FFF2-40B4-BE49-F238E27FC236}">
                <a16:creationId xmlns:a16="http://schemas.microsoft.com/office/drawing/2014/main" id="{8F64DA4E-9F86-C2C5-C19C-845241B0935C}"/>
              </a:ext>
            </a:extLst>
          </p:cNvPr>
          <p:cNvCxnSpPr>
            <a:cxnSpLocks/>
          </p:cNvCxnSpPr>
          <p:nvPr/>
        </p:nvCxnSpPr>
        <p:spPr>
          <a:xfrm>
            <a:off x="4564487" y="2971800"/>
            <a:ext cx="0" cy="2133600"/>
          </a:xfrm>
          <a:prstGeom prst="line">
            <a:avLst/>
          </a:prstGeom>
          <a:ln w="15875" cmpd="sng">
            <a:solidFill>
              <a:srgbClr val="BF3900">
                <a:alpha val="85882"/>
              </a:srgb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562BEB4-3F0F-E66C-62AA-F7E0F65235B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62000" y="1828800"/>
            <a:ext cx="3352800" cy="3397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84051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23863-5DB5-753A-D4FF-E42BB0E2AB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7C8242-03CC-E504-679D-A9C86A1E5426}"/>
              </a:ext>
            </a:extLst>
          </p:cNvPr>
          <p:cNvSpPr>
            <a:spLocks noGrp="1"/>
          </p:cNvSpPr>
          <p:nvPr>
            <p:ph type="ctrTitle"/>
          </p:nvPr>
        </p:nvSpPr>
        <p:spPr>
          <a:xfrm>
            <a:off x="533400" y="3991557"/>
            <a:ext cx="4838700" cy="1606163"/>
          </a:xfrm>
        </p:spPr>
        <p:txBody>
          <a:bodyPr vert="horz" lIns="91440" tIns="45720" rIns="91440" bIns="45720" rtlCol="0">
            <a:normAutofit/>
          </a:bodyPr>
          <a:lstStyle/>
          <a:p>
            <a:pPr algn="r"/>
            <a:r>
              <a:rPr lang="en-US" sz="2800" dirty="0">
                <a:latin typeface="Calibri" panose="020F0502020204030204" pitchFamily="34" charset="0"/>
              </a:rPr>
              <a:t>Charles Freeman</a:t>
            </a:r>
            <a:br>
              <a:rPr lang="en-US" sz="2800" b="0" i="0" u="none" strike="noStrike" baseline="0" dirty="0">
                <a:latin typeface="Calibri" panose="020F0502020204030204" pitchFamily="34" charset="0"/>
              </a:rPr>
            </a:br>
            <a:r>
              <a:rPr lang="en-US" sz="2800" dirty="0">
                <a:latin typeface="Calibri" panose="020F0502020204030204" pitchFamily="34" charset="0"/>
              </a:rPr>
              <a:t>VP of Professional Development </a:t>
            </a:r>
            <a:br>
              <a:rPr lang="en-US" sz="2800" b="0" i="0" u="none" strike="noStrike" baseline="0" dirty="0">
                <a:latin typeface="Calibri" panose="020F0502020204030204" pitchFamily="34" charset="0"/>
              </a:rPr>
            </a:br>
            <a:r>
              <a:rPr lang="en-US" sz="2800" dirty="0">
                <a:latin typeface="Calibri" panose="020F0502020204030204" pitchFamily="34" charset="0"/>
              </a:rPr>
              <a:t>Texas Christian University</a:t>
            </a:r>
          </a:p>
        </p:txBody>
      </p:sp>
      <p:cxnSp>
        <p:nvCxnSpPr>
          <p:cNvPr id="5" name="Straight Connector 4">
            <a:extLst>
              <a:ext uri="{FF2B5EF4-FFF2-40B4-BE49-F238E27FC236}">
                <a16:creationId xmlns:a16="http://schemas.microsoft.com/office/drawing/2014/main" id="{5214ED4C-37EC-2654-D1A1-7AE71FBCC6CA}"/>
              </a:ext>
            </a:extLst>
          </p:cNvPr>
          <p:cNvCxnSpPr>
            <a:cxnSpLocks/>
          </p:cNvCxnSpPr>
          <p:nvPr/>
        </p:nvCxnSpPr>
        <p:spPr>
          <a:xfrm>
            <a:off x="3124200" y="5715000"/>
            <a:ext cx="1905000" cy="0"/>
          </a:xfrm>
          <a:prstGeom prst="line">
            <a:avLst/>
          </a:prstGeom>
          <a:ln w="15875" cmpd="sng">
            <a:solidFill>
              <a:srgbClr val="BF3900">
                <a:alpha val="85882"/>
              </a:srgbClr>
            </a:solidFill>
          </a:ln>
        </p:spPr>
        <p:style>
          <a:lnRef idx="1">
            <a:schemeClr val="accent1"/>
          </a:lnRef>
          <a:fillRef idx="0">
            <a:schemeClr val="accent1"/>
          </a:fillRef>
          <a:effectRef idx="0">
            <a:schemeClr val="accent1"/>
          </a:effectRef>
          <a:fontRef idx="minor">
            <a:schemeClr val="tx1"/>
          </a:fontRef>
        </p:style>
      </p:cxnSp>
      <p:pic>
        <p:nvPicPr>
          <p:cNvPr id="7" name="image_0">
            <a:extLst>
              <a:ext uri="{FF2B5EF4-FFF2-40B4-BE49-F238E27FC236}">
                <a16:creationId xmlns:a16="http://schemas.microsoft.com/office/drawing/2014/main" id="{44438582-ED9E-75CE-A732-6E416FBAFD2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533338"/>
            <a:ext cx="2157285" cy="121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CF45DC66-DFD1-71C9-EBD7-293762F1FE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8600"/>
            <a:ext cx="1981200" cy="2007557"/>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harles Freeman">
            <a:extLst>
              <a:ext uri="{FF2B5EF4-FFF2-40B4-BE49-F238E27FC236}">
                <a16:creationId xmlns:a16="http://schemas.microsoft.com/office/drawing/2014/main" id="{6E2B0C62-E5F7-1FC2-96FA-77AB9AF586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3565" y="2151870"/>
            <a:ext cx="2690685" cy="3587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12299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B0C6A-F0C9-4245-C04E-CD16D5EDC3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C926E1-3440-93ED-97A3-C65FD781AED6}"/>
              </a:ext>
            </a:extLst>
          </p:cNvPr>
          <p:cNvSpPr>
            <a:spLocks noGrp="1"/>
          </p:cNvSpPr>
          <p:nvPr>
            <p:ph type="ctrTitle"/>
          </p:nvPr>
        </p:nvSpPr>
        <p:spPr>
          <a:xfrm>
            <a:off x="152400" y="1524000"/>
            <a:ext cx="8763000" cy="5540883"/>
          </a:xfrm>
        </p:spPr>
        <p:txBody>
          <a:bodyPr>
            <a:normAutofit/>
          </a:bodyPr>
          <a:lstStyle/>
          <a:p>
            <a:r>
              <a:rPr lang="en-US" sz="3600" b="1" dirty="0">
                <a:latin typeface="+mn-lt"/>
              </a:rPr>
              <a:t>Marilyn DeLong Curatorial Exhibition Excellence Award  </a:t>
            </a:r>
            <a:br>
              <a:rPr lang="en-US" sz="3600" b="1" dirty="0">
                <a:latin typeface="+mn-lt"/>
              </a:rPr>
            </a:br>
            <a:br>
              <a:rPr lang="en-US" sz="3600" b="1" dirty="0">
                <a:latin typeface="+mn-lt"/>
              </a:rPr>
            </a:br>
            <a:r>
              <a:rPr lang="en-US" sz="2700" b="1" dirty="0" err="1">
                <a:latin typeface="+mn-lt"/>
              </a:rPr>
              <a:t>Dyese</a:t>
            </a:r>
            <a:r>
              <a:rPr lang="en-US" sz="2700" b="1" dirty="0">
                <a:latin typeface="+mn-lt"/>
              </a:rPr>
              <a:t> Matthews1, Catherine Blumenkamp2, Denise Green2. </a:t>
            </a:r>
            <a:br>
              <a:rPr lang="en-US" sz="2700" dirty="0">
                <a:latin typeface="+mn-lt"/>
              </a:rPr>
            </a:br>
            <a:br>
              <a:rPr lang="en-US" sz="2700" dirty="0">
                <a:latin typeface="+mn-lt"/>
              </a:rPr>
            </a:br>
            <a:r>
              <a:rPr lang="en-US" sz="2700" dirty="0">
                <a:latin typeface="+mn-lt"/>
              </a:rPr>
              <a:t>1Parsons, The New School. 2Cornell University</a:t>
            </a:r>
            <a:br>
              <a:rPr lang="en-US" sz="2700" dirty="0">
                <a:latin typeface="+mn-lt"/>
              </a:rPr>
            </a:br>
            <a:br>
              <a:rPr lang="en-US" sz="2700" dirty="0">
                <a:latin typeface="+mn-lt"/>
              </a:rPr>
            </a:br>
            <a:r>
              <a:rPr lang="en-US" sz="2700" dirty="0">
                <a:latin typeface="+mn-lt"/>
              </a:rPr>
              <a:t> </a:t>
            </a:r>
            <a:r>
              <a:rPr lang="en-US" sz="2700" i="1" dirty="0">
                <a:latin typeface="+mn-lt"/>
              </a:rPr>
              <a:t>Harlem Noire: Fashion Movement, Moment &amp; Memory </a:t>
            </a:r>
            <a:br>
              <a:rPr lang="en-US" sz="2700" i="1" dirty="0">
                <a:latin typeface="+mn-lt"/>
              </a:rPr>
            </a:br>
            <a:br>
              <a:rPr lang="en-US" sz="2700" i="1" dirty="0"/>
            </a:br>
            <a:endParaRPr lang="en-US" i="1" dirty="0">
              <a:latin typeface="+mn-lt"/>
            </a:endParaRPr>
          </a:p>
        </p:txBody>
      </p:sp>
      <p:pic>
        <p:nvPicPr>
          <p:cNvPr id="5" name="image_0">
            <a:extLst>
              <a:ext uri="{FF2B5EF4-FFF2-40B4-BE49-F238E27FC236}">
                <a16:creationId xmlns:a16="http://schemas.microsoft.com/office/drawing/2014/main" id="{E6B0FCAD-CC57-86CD-5CF7-30BA94CD6B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381000"/>
            <a:ext cx="1646586" cy="93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DCA306A8-FD70-5E42-EDBE-F6B36EB5210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81000" y="152400"/>
            <a:ext cx="1563473" cy="1584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59968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4767F-0B9B-6B2D-F130-E121BD1A7F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DC85A5-82DA-F6CB-85C6-265FC4C9C63E}"/>
              </a:ext>
            </a:extLst>
          </p:cNvPr>
          <p:cNvSpPr>
            <a:spLocks noGrp="1"/>
          </p:cNvSpPr>
          <p:nvPr>
            <p:ph type="ctrTitle"/>
          </p:nvPr>
        </p:nvSpPr>
        <p:spPr>
          <a:xfrm>
            <a:off x="152400" y="971446"/>
            <a:ext cx="8763000" cy="5540883"/>
          </a:xfrm>
        </p:spPr>
        <p:txBody>
          <a:bodyPr>
            <a:normAutofit/>
          </a:bodyPr>
          <a:lstStyle/>
          <a:p>
            <a:r>
              <a:rPr lang="en-US" sz="3600" b="1" dirty="0">
                <a:latin typeface="+mn-lt"/>
              </a:rPr>
              <a:t>Margaret Rucker Paper of Distinction Award – Sustainability </a:t>
            </a:r>
            <a:br>
              <a:rPr lang="en-US" sz="3600" b="1" dirty="0">
                <a:latin typeface="+mn-lt"/>
              </a:rPr>
            </a:br>
            <a:br>
              <a:rPr lang="en-US" sz="3600" b="1" dirty="0">
                <a:latin typeface="+mn-lt"/>
              </a:rPr>
            </a:br>
            <a:r>
              <a:rPr lang="en-US" sz="2700" b="1" dirty="0">
                <a:latin typeface="+mn-lt"/>
              </a:rPr>
              <a:t>Li Jiang, Ling Zhang</a:t>
            </a:r>
            <a:br>
              <a:rPr lang="en-US" sz="2700" b="1" dirty="0">
                <a:latin typeface="+mn-lt"/>
              </a:rPr>
            </a:br>
            <a:r>
              <a:rPr lang="en-US" sz="2700" dirty="0">
                <a:latin typeface="+mn-lt"/>
              </a:rPr>
              <a:t>Iowa State University</a:t>
            </a:r>
            <a:br>
              <a:rPr lang="en-US" sz="2700" dirty="0">
                <a:latin typeface="+mn-lt"/>
              </a:rPr>
            </a:br>
            <a:br>
              <a:rPr lang="en-US" sz="2700" dirty="0">
                <a:latin typeface="+mn-lt"/>
              </a:rPr>
            </a:br>
            <a:r>
              <a:rPr lang="en-US" sz="2700" i="1" dirty="0">
                <a:latin typeface="+mn-lt"/>
              </a:rPr>
              <a:t>Advancing Sustainable Fashion Through </a:t>
            </a:r>
            <a:r>
              <a:rPr lang="en-US" sz="2700" i="1" dirty="0" err="1">
                <a:latin typeface="+mn-lt"/>
              </a:rPr>
              <a:t>Usercentric</a:t>
            </a:r>
            <a:r>
              <a:rPr lang="en-US" sz="2700" i="1" dirty="0">
                <a:latin typeface="+mn-lt"/>
              </a:rPr>
              <a:t> Computational Design: Enhancing User Engagement and Creative Experiences in Garment Customization </a:t>
            </a:r>
            <a:br>
              <a:rPr lang="en-US" sz="2700" i="1" dirty="0"/>
            </a:br>
            <a:endParaRPr lang="en-US" sz="2700" i="1" dirty="0">
              <a:latin typeface="+mn-lt"/>
            </a:endParaRPr>
          </a:p>
        </p:txBody>
      </p:sp>
      <p:pic>
        <p:nvPicPr>
          <p:cNvPr id="5" name="image_0">
            <a:extLst>
              <a:ext uri="{FF2B5EF4-FFF2-40B4-BE49-F238E27FC236}">
                <a16:creationId xmlns:a16="http://schemas.microsoft.com/office/drawing/2014/main" id="{ED89CE55-B2F0-35D2-EC78-BB70C568C1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381000"/>
            <a:ext cx="1646586" cy="93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67963EE-05FE-1E7B-1C09-D24E5395B8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81000" y="152400"/>
            <a:ext cx="1563473" cy="1584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38022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3D62A-7F7A-4075-3EFF-373D4EB5CB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8AF6C0-D8DA-2F2D-5940-7A2C96D1CE1B}"/>
              </a:ext>
            </a:extLst>
          </p:cNvPr>
          <p:cNvSpPr>
            <a:spLocks noGrp="1"/>
          </p:cNvSpPr>
          <p:nvPr>
            <p:ph type="ctrTitle"/>
          </p:nvPr>
        </p:nvSpPr>
        <p:spPr>
          <a:xfrm>
            <a:off x="76200" y="533400"/>
            <a:ext cx="8763000" cy="5540883"/>
          </a:xfrm>
        </p:spPr>
        <p:txBody>
          <a:bodyPr>
            <a:normAutofit/>
          </a:bodyPr>
          <a:lstStyle/>
          <a:p>
            <a:r>
              <a:rPr lang="en-US" sz="3600" b="1" dirty="0">
                <a:latin typeface="+mn-lt"/>
              </a:rPr>
              <a:t>Margaret Rucker Paper of Distinction Award – Textile and Apparel Industries </a:t>
            </a:r>
            <a:br>
              <a:rPr lang="en-US" sz="3600" b="1" dirty="0">
                <a:latin typeface="+mn-lt"/>
              </a:rPr>
            </a:br>
            <a:br>
              <a:rPr lang="en-US" sz="3600" b="1" dirty="0">
                <a:latin typeface="+mn-lt"/>
              </a:rPr>
            </a:br>
            <a:r>
              <a:rPr lang="en-US" sz="2500" b="1" dirty="0">
                <a:latin typeface="+mn-lt"/>
              </a:rPr>
              <a:t>Md. Rafiqul Islam Rana</a:t>
            </a:r>
            <a:br>
              <a:rPr lang="en-US" sz="2500" dirty="0">
                <a:latin typeface="+mn-lt"/>
              </a:rPr>
            </a:br>
            <a:r>
              <a:rPr lang="en-US" sz="2500" dirty="0">
                <a:latin typeface="+mn-lt"/>
              </a:rPr>
              <a:t>University of South Carolina </a:t>
            </a:r>
            <a:br>
              <a:rPr lang="en-US" sz="2500" dirty="0">
                <a:latin typeface="+mn-lt"/>
              </a:rPr>
            </a:br>
            <a:br>
              <a:rPr lang="en-US" sz="2500" dirty="0">
                <a:latin typeface="+mn-lt"/>
              </a:rPr>
            </a:br>
            <a:r>
              <a:rPr lang="en-US" sz="2500" i="1" dirty="0">
                <a:latin typeface="+mn-lt"/>
              </a:rPr>
              <a:t>When Global Goals Fail Local Lives: A Critical Study of the Gap Between Sustainable Development Goal Commitments and Garment Worker Realities </a:t>
            </a:r>
          </a:p>
        </p:txBody>
      </p:sp>
      <p:pic>
        <p:nvPicPr>
          <p:cNvPr id="5" name="image_0">
            <a:extLst>
              <a:ext uri="{FF2B5EF4-FFF2-40B4-BE49-F238E27FC236}">
                <a16:creationId xmlns:a16="http://schemas.microsoft.com/office/drawing/2014/main" id="{1B44A293-31B4-F353-CB4B-491D0203D3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381000"/>
            <a:ext cx="1646586" cy="93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55A9C71E-EE94-55C1-12B7-F140EFBA781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81000" y="152400"/>
            <a:ext cx="1563473" cy="1584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3494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58F3B-E747-92CC-B80F-E0F9EFFCF0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D5BCFF-2208-8149-94C2-877D35752F64}"/>
              </a:ext>
            </a:extLst>
          </p:cNvPr>
          <p:cNvSpPr>
            <a:spLocks noGrp="1"/>
          </p:cNvSpPr>
          <p:nvPr>
            <p:ph type="ctrTitle"/>
          </p:nvPr>
        </p:nvSpPr>
        <p:spPr>
          <a:xfrm>
            <a:off x="76200" y="533400"/>
            <a:ext cx="8763000" cy="5540883"/>
          </a:xfrm>
        </p:spPr>
        <p:txBody>
          <a:bodyPr>
            <a:normAutofit/>
          </a:bodyPr>
          <a:lstStyle/>
          <a:p>
            <a:r>
              <a:rPr lang="en-US" sz="3600" b="1" dirty="0" err="1">
                <a:latin typeface="+mn-lt"/>
              </a:rPr>
              <a:t>Youngone</a:t>
            </a:r>
            <a:r>
              <a:rPr lang="en-US" sz="3600" b="1" dirty="0">
                <a:latin typeface="+mn-lt"/>
              </a:rPr>
              <a:t> Paper of Distinction Award – Sustainability and Social Responsibility </a:t>
            </a:r>
            <a:br>
              <a:rPr lang="en-US" sz="2500" i="1" dirty="0">
                <a:latin typeface="+mn-lt"/>
              </a:rPr>
            </a:br>
            <a:br>
              <a:rPr lang="en-US" sz="2500" i="1" dirty="0">
                <a:latin typeface="+mn-lt"/>
              </a:rPr>
            </a:br>
            <a:r>
              <a:rPr lang="en-US" sz="2500" b="1" i="1" dirty="0">
                <a:latin typeface="+mn-lt"/>
              </a:rPr>
              <a:t>Liwen Gu1, Sibei Xia2, </a:t>
            </a:r>
            <a:r>
              <a:rPr lang="en-US" sz="2500" b="1" i="1" dirty="0" err="1">
                <a:latin typeface="+mn-lt"/>
              </a:rPr>
              <a:t>Yanwen</a:t>
            </a:r>
            <a:r>
              <a:rPr lang="en-US" sz="2500" b="1" i="1" dirty="0">
                <a:latin typeface="+mn-lt"/>
              </a:rPr>
              <a:t> Ruan3, Cynthia Istook4 </a:t>
            </a:r>
            <a:br>
              <a:rPr lang="en-US" sz="2500" i="1" dirty="0">
                <a:latin typeface="+mn-lt"/>
              </a:rPr>
            </a:br>
            <a:r>
              <a:rPr lang="en-US" sz="2500" i="1" dirty="0">
                <a:latin typeface="+mn-lt"/>
              </a:rPr>
              <a:t>1Donghua University. 2Louisiana State University. 3Shanghai University of Engineering Science. 4North Carolina State University </a:t>
            </a:r>
            <a:br>
              <a:rPr lang="en-US" sz="2500" i="1" dirty="0">
                <a:latin typeface="+mn-lt"/>
              </a:rPr>
            </a:br>
            <a:br>
              <a:rPr lang="en-US" sz="2500" i="1" dirty="0">
                <a:latin typeface="+mn-lt"/>
              </a:rPr>
            </a:br>
            <a:r>
              <a:rPr lang="en-US" sz="2500" i="1" dirty="0">
                <a:latin typeface="+mn-lt"/>
              </a:rPr>
              <a:t>Automated 3D Garment Flattening with an Improved Feature Curve Morphing Technique for Ease Distribution</a:t>
            </a:r>
          </a:p>
        </p:txBody>
      </p:sp>
      <p:pic>
        <p:nvPicPr>
          <p:cNvPr id="5" name="image_0">
            <a:extLst>
              <a:ext uri="{FF2B5EF4-FFF2-40B4-BE49-F238E27FC236}">
                <a16:creationId xmlns:a16="http://schemas.microsoft.com/office/drawing/2014/main" id="{974B9781-7048-E3A0-086B-FDFEF8C2B5E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381000"/>
            <a:ext cx="1646586" cy="93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26E6086E-C496-F657-8E94-0E4651C808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81000" y="152400"/>
            <a:ext cx="1563473" cy="1584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0447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7C732-62D9-F792-9568-E9FAA179D5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9B4FEC-4794-2887-B15D-108AC3E3AFDA}"/>
              </a:ext>
            </a:extLst>
          </p:cNvPr>
          <p:cNvSpPr>
            <a:spLocks noGrp="1"/>
          </p:cNvSpPr>
          <p:nvPr>
            <p:ph type="ctrTitle"/>
          </p:nvPr>
        </p:nvSpPr>
        <p:spPr>
          <a:xfrm>
            <a:off x="76200" y="533400"/>
            <a:ext cx="8763000" cy="5540883"/>
          </a:xfrm>
        </p:spPr>
        <p:txBody>
          <a:bodyPr>
            <a:normAutofit/>
          </a:bodyPr>
          <a:lstStyle/>
          <a:p>
            <a:r>
              <a:rPr lang="en-US" sz="3600" b="1" dirty="0" err="1">
                <a:latin typeface="+mn-lt"/>
              </a:rPr>
              <a:t>Youngone</a:t>
            </a:r>
            <a:r>
              <a:rPr lang="en-US" sz="3600" b="1" dirty="0">
                <a:latin typeface="+mn-lt"/>
              </a:rPr>
              <a:t> Paper of Distinction Award – Textile and Apparel Industries </a:t>
            </a:r>
            <a:br>
              <a:rPr lang="en-US" sz="3600" b="1" dirty="0">
                <a:latin typeface="+mn-lt"/>
              </a:rPr>
            </a:br>
            <a:br>
              <a:rPr lang="en-US" sz="3600" b="1" dirty="0">
                <a:latin typeface="+mn-lt"/>
              </a:rPr>
            </a:br>
            <a:r>
              <a:rPr lang="en-US" sz="2500" b="1" dirty="0">
                <a:latin typeface="+mn-lt"/>
              </a:rPr>
              <a:t>Blake Mudd1, Kelly Reddy-Best2 </a:t>
            </a:r>
            <a:br>
              <a:rPr lang="en-US" sz="2500" b="1" dirty="0">
                <a:latin typeface="+mn-lt"/>
              </a:rPr>
            </a:br>
            <a:r>
              <a:rPr lang="en-US" sz="2500" dirty="0">
                <a:latin typeface="+mn-lt"/>
              </a:rPr>
              <a:t>1University of Houston. 2Illinois State University </a:t>
            </a:r>
            <a:br>
              <a:rPr lang="en-US" sz="2500" b="1" dirty="0">
                <a:latin typeface="+mn-lt"/>
              </a:rPr>
            </a:br>
            <a:br>
              <a:rPr lang="en-US" sz="2500" b="1" dirty="0">
                <a:latin typeface="+mn-lt"/>
              </a:rPr>
            </a:br>
            <a:r>
              <a:rPr lang="en-US" sz="2500" i="1" dirty="0">
                <a:latin typeface="+mn-lt"/>
              </a:rPr>
              <a:t>The Role of Government in Sustaining or Creating Barriers Towards Ethical Textile and Apparel Manufacturing Practices in the United States </a:t>
            </a:r>
          </a:p>
        </p:txBody>
      </p:sp>
      <p:pic>
        <p:nvPicPr>
          <p:cNvPr id="5" name="image_0">
            <a:extLst>
              <a:ext uri="{FF2B5EF4-FFF2-40B4-BE49-F238E27FC236}">
                <a16:creationId xmlns:a16="http://schemas.microsoft.com/office/drawing/2014/main" id="{BB9D2FC4-D6A7-672F-17B1-5B2ED4B1C8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381000"/>
            <a:ext cx="1646586" cy="93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5EB90FA-AD2A-4F81-484B-A0C5BA3073C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81000" y="152400"/>
            <a:ext cx="1563473" cy="1584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3256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10192-687A-FC6A-F98E-5772276C29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95F55B-0C23-9648-650D-EB9F9DA6247D}"/>
              </a:ext>
            </a:extLst>
          </p:cNvPr>
          <p:cNvSpPr>
            <a:spLocks noGrp="1"/>
          </p:cNvSpPr>
          <p:nvPr>
            <p:ph type="ctrTitle"/>
          </p:nvPr>
        </p:nvSpPr>
        <p:spPr>
          <a:xfrm>
            <a:off x="4648200" y="1371600"/>
            <a:ext cx="3855357" cy="4927601"/>
          </a:xfrm>
        </p:spPr>
        <p:txBody>
          <a:bodyPr anchor="ctr">
            <a:normAutofit/>
          </a:bodyPr>
          <a:lstStyle/>
          <a:p>
            <a:pPr algn="l"/>
            <a:br>
              <a:rPr lang="en-US" sz="4800" dirty="0">
                <a:solidFill>
                  <a:schemeClr val="tx1">
                    <a:lumMod val="85000"/>
                    <a:lumOff val="15000"/>
                  </a:schemeClr>
                </a:solidFill>
              </a:rPr>
            </a:br>
            <a:br>
              <a:rPr lang="en-US" sz="4800" dirty="0">
                <a:solidFill>
                  <a:schemeClr val="tx1">
                    <a:lumMod val="85000"/>
                    <a:lumOff val="15000"/>
                  </a:schemeClr>
                </a:solidFill>
              </a:rPr>
            </a:br>
            <a:r>
              <a:rPr lang="en-US" sz="4800" b="1" dirty="0">
                <a:solidFill>
                  <a:schemeClr val="tx1">
                    <a:lumMod val="85000"/>
                    <a:lumOff val="15000"/>
                  </a:schemeClr>
                </a:solidFill>
                <a:latin typeface="+mn-lt"/>
              </a:rPr>
              <a:t>Papers of </a:t>
            </a:r>
            <a:br>
              <a:rPr lang="en-US" sz="4800" b="1" dirty="0">
                <a:solidFill>
                  <a:schemeClr val="tx1">
                    <a:lumMod val="85000"/>
                    <a:lumOff val="15000"/>
                  </a:schemeClr>
                </a:solidFill>
                <a:latin typeface="+mn-lt"/>
              </a:rPr>
            </a:br>
            <a:r>
              <a:rPr lang="en-US" sz="4800" b="1" dirty="0">
                <a:solidFill>
                  <a:schemeClr val="tx1">
                    <a:lumMod val="85000"/>
                    <a:lumOff val="15000"/>
                  </a:schemeClr>
                </a:solidFill>
                <a:latin typeface="+mn-lt"/>
              </a:rPr>
              <a:t>Distinction</a:t>
            </a:r>
            <a:br>
              <a:rPr lang="en-US" sz="4800" b="1" dirty="0">
                <a:solidFill>
                  <a:schemeClr val="tx1">
                    <a:lumMod val="85000"/>
                    <a:lumOff val="15000"/>
                  </a:schemeClr>
                </a:solidFill>
                <a:latin typeface="+mn-lt"/>
              </a:rPr>
            </a:br>
            <a:br>
              <a:rPr lang="en-US" sz="4800" b="1" dirty="0">
                <a:solidFill>
                  <a:schemeClr val="tx1">
                    <a:lumMod val="85000"/>
                    <a:lumOff val="15000"/>
                  </a:schemeClr>
                </a:solidFill>
                <a:latin typeface="+mn-lt"/>
              </a:rPr>
            </a:br>
            <a:endParaRPr lang="en-US" sz="4800" b="1" dirty="0">
              <a:solidFill>
                <a:schemeClr val="tx1">
                  <a:lumMod val="85000"/>
                  <a:lumOff val="15000"/>
                </a:schemeClr>
              </a:solidFill>
              <a:latin typeface="+mn-lt"/>
            </a:endParaRPr>
          </a:p>
        </p:txBody>
      </p:sp>
      <p:cxnSp>
        <p:nvCxnSpPr>
          <p:cNvPr id="4" name="Straight Connector 3">
            <a:extLst>
              <a:ext uri="{FF2B5EF4-FFF2-40B4-BE49-F238E27FC236}">
                <a16:creationId xmlns:a16="http://schemas.microsoft.com/office/drawing/2014/main" id="{8C473538-01B3-921E-F681-AEE47018DDB1}"/>
              </a:ext>
            </a:extLst>
          </p:cNvPr>
          <p:cNvCxnSpPr>
            <a:cxnSpLocks/>
          </p:cNvCxnSpPr>
          <p:nvPr/>
        </p:nvCxnSpPr>
        <p:spPr>
          <a:xfrm>
            <a:off x="4564487" y="2971800"/>
            <a:ext cx="0" cy="2133600"/>
          </a:xfrm>
          <a:prstGeom prst="line">
            <a:avLst/>
          </a:prstGeom>
          <a:ln w="15875" cmpd="sng">
            <a:solidFill>
              <a:srgbClr val="BF3900">
                <a:alpha val="85882"/>
              </a:srgb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EA708CB1-7E88-DD59-A459-4DBD482A7FC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38200" y="2362200"/>
            <a:ext cx="3124199" cy="3165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43619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524000"/>
            <a:ext cx="8839200" cy="4191000"/>
          </a:xfrm>
        </p:spPr>
        <p:txBody>
          <a:bodyPr>
            <a:normAutofit/>
          </a:bodyPr>
          <a:lstStyle/>
          <a:p>
            <a:pPr marL="0" marR="0"/>
            <a:r>
              <a:rPr lang="en-US" sz="3300" b="1" dirty="0">
                <a:latin typeface="+mn-lt"/>
              </a:rPr>
              <a:t>Consumer Behavior Track</a:t>
            </a:r>
            <a:br>
              <a:rPr lang="en-US" sz="2800" b="1" dirty="0">
                <a:latin typeface="+mn-lt"/>
              </a:rPr>
            </a:br>
            <a:br>
              <a:rPr lang="en-US" sz="3600" dirty="0"/>
            </a:br>
            <a:br>
              <a:rPr lang="en-US" sz="2500" dirty="0"/>
            </a:br>
            <a:r>
              <a:rPr lang="en-US" sz="28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Hyunjeong (Lacy) Rhee &amp; Li Zhao, </a:t>
            </a:r>
            <a:br>
              <a:rPr lang="en-US" sz="28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b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University of Missouri </a:t>
            </a:r>
            <a:b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br>
            <a:b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br>
            <a:r>
              <a:rPr lang="en-US" sz="28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Revisiting Fashion Product Reviews: AI-Driven Analysis of the Pre-Purchase vs. Post-Purchase Divide </a:t>
            </a:r>
            <a:endParaRPr lang="en-US" sz="2800" i="1" dirty="0">
              <a:latin typeface="+mn-lt"/>
            </a:endParaRPr>
          </a:p>
        </p:txBody>
      </p:sp>
      <p:pic>
        <p:nvPicPr>
          <p:cNvPr id="5" name="image_0">
            <a:extLst>
              <a:ext uri="{FF2B5EF4-FFF2-40B4-BE49-F238E27FC236}">
                <a16:creationId xmlns:a16="http://schemas.microsoft.com/office/drawing/2014/main" id="{7EE4AD3F-8DC2-D00A-96AB-C212FAFD153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381000"/>
            <a:ext cx="1646586" cy="93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980B6BF7-FE40-3EF1-15E9-AC8D51D1F86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33400" y="304800"/>
            <a:ext cx="1563473" cy="1584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46033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00244"/>
            <a:ext cx="8839200" cy="4159123"/>
          </a:xfrm>
        </p:spPr>
        <p:txBody>
          <a:bodyPr>
            <a:normAutofit/>
          </a:bodyPr>
          <a:lstStyle/>
          <a:p>
            <a:pPr marR="0" lvl="0"/>
            <a:r>
              <a:rPr lang="en-US" sz="3300" b="1" dirty="0">
                <a:latin typeface="+mn-lt"/>
              </a:rPr>
              <a:t>Culture Track</a:t>
            </a:r>
            <a:br>
              <a:rPr lang="en-US" sz="2800" dirty="0">
                <a:latin typeface="+mn-lt"/>
              </a:rPr>
            </a:br>
            <a:br>
              <a:rPr lang="en-US" sz="2800" dirty="0">
                <a:latin typeface="+mn-lt"/>
              </a:rPr>
            </a:b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br>
              <a:rPr lang="en-US" sz="1800" dirty="0">
                <a:solidFill>
                  <a:srgbClr val="000000"/>
                </a:solidFill>
                <a:effectLst/>
                <a:latin typeface="Calibri" panose="020F0502020204030204" pitchFamily="34" charset="0"/>
                <a:ea typeface="DFKai-SB" panose="03000509000000000000" pitchFamily="65" charset="-120"/>
                <a:cs typeface="Times New Roman" panose="02020603050405020304" pitchFamily="18" charset="0"/>
              </a:rPr>
            </a:br>
            <a:r>
              <a:rPr lang="en-US" sz="2500" b="1" dirty="0">
                <a:solidFill>
                  <a:srgbClr val="000000"/>
                </a:solidFill>
                <a:latin typeface="Calibri" panose="020F0502020204030204" pitchFamily="34" charset="0"/>
                <a:ea typeface="Calibri" panose="020F0502020204030204" pitchFamily="34" charset="0"/>
                <a:cs typeface="Calibri" panose="020F0502020204030204" pitchFamily="34" charset="0"/>
              </a:rPr>
              <a:t>Andy Reilly, Jordan Antonio, </a:t>
            </a:r>
            <a:r>
              <a:rPr lang="en-US" sz="2500" b="1" dirty="0" err="1">
                <a:solidFill>
                  <a:srgbClr val="000000"/>
                </a:solidFill>
                <a:latin typeface="Calibri" panose="020F0502020204030204" pitchFamily="34" charset="0"/>
                <a:ea typeface="Calibri" panose="020F0502020204030204" pitchFamily="34" charset="0"/>
                <a:cs typeface="Calibri" panose="020F0502020204030204" pitchFamily="34" charset="0"/>
              </a:rPr>
              <a:t>Youngjin</a:t>
            </a:r>
            <a:r>
              <a:rPr lang="en-US" sz="2500" b="1" dirty="0">
                <a:solidFill>
                  <a:srgbClr val="000000"/>
                </a:solidFill>
                <a:latin typeface="Calibri" panose="020F0502020204030204" pitchFamily="34" charset="0"/>
                <a:ea typeface="Calibri" panose="020F0502020204030204" pitchFamily="34" charset="0"/>
                <a:cs typeface="Calibri" panose="020F0502020204030204" pitchFamily="34" charset="0"/>
              </a:rPr>
              <a:t> Bahng </a:t>
            </a:r>
            <a:br>
              <a:rPr lang="en-US" sz="2500" dirty="0">
                <a:solidFill>
                  <a:srgbClr val="000000"/>
                </a:solidFill>
                <a:latin typeface="Calibri" panose="020F0502020204030204" pitchFamily="34" charset="0"/>
                <a:ea typeface="Calibri" panose="020F0502020204030204" pitchFamily="34" charset="0"/>
                <a:cs typeface="Calibri" panose="020F0502020204030204" pitchFamily="34" charset="0"/>
              </a:rPr>
            </a:br>
            <a:r>
              <a:rPr lang="en-US" sz="2500" dirty="0">
                <a:solidFill>
                  <a:srgbClr val="000000"/>
                </a:solidFill>
                <a:latin typeface="Calibri" panose="020F0502020204030204" pitchFamily="34" charset="0"/>
                <a:ea typeface="Calibri" panose="020F0502020204030204" pitchFamily="34" charset="0"/>
                <a:cs typeface="Calibri" panose="020F0502020204030204" pitchFamily="34" charset="0"/>
              </a:rPr>
              <a:t>University of Hawai`i, Manoa </a:t>
            </a:r>
            <a:br>
              <a:rPr lang="en-US" sz="2500" dirty="0">
                <a:solidFill>
                  <a:srgbClr val="000000"/>
                </a:solidFill>
                <a:latin typeface="Calibri" panose="020F0502020204030204" pitchFamily="34" charset="0"/>
                <a:ea typeface="Calibri" panose="020F0502020204030204" pitchFamily="34" charset="0"/>
                <a:cs typeface="Calibri" panose="020F0502020204030204" pitchFamily="34" charset="0"/>
              </a:rPr>
            </a:br>
            <a:br>
              <a:rPr lang="en-US" sz="2500" dirty="0">
                <a:solidFill>
                  <a:srgbClr val="000000"/>
                </a:solidFill>
                <a:latin typeface="Calibri" panose="020F0502020204030204" pitchFamily="34" charset="0"/>
                <a:ea typeface="Calibri" panose="020F0502020204030204" pitchFamily="34" charset="0"/>
                <a:cs typeface="Calibri" panose="020F0502020204030204" pitchFamily="34" charset="0"/>
              </a:rPr>
            </a:br>
            <a:r>
              <a:rPr lang="en-US" sz="2500" i="1" dirty="0" err="1">
                <a:solidFill>
                  <a:srgbClr val="000000"/>
                </a:solidFill>
                <a:latin typeface="Calibri" panose="020F0502020204030204" pitchFamily="34" charset="0"/>
                <a:ea typeface="Calibri" panose="020F0502020204030204" pitchFamily="34" charset="0"/>
                <a:cs typeface="Calibri" panose="020F0502020204030204" pitchFamily="34" charset="0"/>
              </a:rPr>
              <a:t>sustʻĀINAble</a:t>
            </a:r>
            <a:r>
              <a:rPr lang="en-US" sz="2500" i="1" dirty="0">
                <a:solidFill>
                  <a:srgbClr val="000000"/>
                </a:solidFill>
                <a:latin typeface="Calibri" panose="020F0502020204030204" pitchFamily="34" charset="0"/>
                <a:ea typeface="Calibri" panose="020F0502020204030204" pitchFamily="34" charset="0"/>
                <a:cs typeface="Calibri" panose="020F0502020204030204" pitchFamily="34" charset="0"/>
              </a:rPr>
              <a:t> Fashion: </a:t>
            </a:r>
            <a:r>
              <a:rPr lang="en-US" sz="2500" i="1" dirty="0" err="1">
                <a:solidFill>
                  <a:srgbClr val="000000"/>
                </a:solidFill>
                <a:latin typeface="Calibri" panose="020F0502020204030204" pitchFamily="34" charset="0"/>
                <a:ea typeface="Calibri" panose="020F0502020204030204" pitchFamily="34" charset="0"/>
                <a:cs typeface="Calibri" panose="020F0502020204030204" pitchFamily="34" charset="0"/>
              </a:rPr>
              <a:t>Kānaka</a:t>
            </a:r>
            <a:r>
              <a:rPr lang="en-US" sz="2500" i="1" dirty="0">
                <a:solidFill>
                  <a:srgbClr val="000000"/>
                </a:solidFill>
                <a:latin typeface="Calibri" panose="020F0502020204030204" pitchFamily="34" charset="0"/>
                <a:ea typeface="Calibri" panose="020F0502020204030204" pitchFamily="34" charset="0"/>
                <a:cs typeface="Calibri" panose="020F0502020204030204" pitchFamily="34" charset="0"/>
              </a:rPr>
              <a:t> Maoli (Native Hawaiian) Fashion Designers Sustainability Efforts </a:t>
            </a:r>
            <a:endParaRPr lang="en-US" sz="2600" i="1" dirty="0">
              <a:latin typeface="+mn-lt"/>
            </a:endParaRPr>
          </a:p>
        </p:txBody>
      </p:sp>
      <p:pic>
        <p:nvPicPr>
          <p:cNvPr id="5" name="image_0">
            <a:extLst>
              <a:ext uri="{FF2B5EF4-FFF2-40B4-BE49-F238E27FC236}">
                <a16:creationId xmlns:a16="http://schemas.microsoft.com/office/drawing/2014/main" id="{29C18D87-63C9-8937-6CA5-CDB9D65C45D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381000"/>
            <a:ext cx="1646586" cy="93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E3831707-BB8B-0EC3-5E91-59C1B67E858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33400" y="304800"/>
            <a:ext cx="1563473" cy="1584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30346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609600"/>
            <a:ext cx="8839200" cy="5105400"/>
          </a:xfrm>
        </p:spPr>
        <p:txBody>
          <a:bodyPr>
            <a:normAutofit/>
          </a:bodyPr>
          <a:lstStyle/>
          <a:p>
            <a:pPr marR="0" lvl="0"/>
            <a:r>
              <a:rPr lang="en-US" sz="3400" b="1" dirty="0">
                <a:solidFill>
                  <a:srgbClr val="000000"/>
                </a:solidFill>
                <a:latin typeface="+mn-lt"/>
                <a:ea typeface="DFKai-SB"/>
                <a:cs typeface="Times New Roman" panose="02020603050405020304" pitchFamily="18" charset="0"/>
              </a:rPr>
              <a:t>Design/Product Development Track </a:t>
            </a:r>
            <a:br>
              <a:rPr lang="en-US" sz="2800" b="1" dirty="0">
                <a:solidFill>
                  <a:srgbClr val="000000"/>
                </a:solidFill>
                <a:latin typeface="+mn-lt"/>
                <a:ea typeface="DFKai-SB"/>
                <a:cs typeface="Times New Roman" panose="02020603050405020304" pitchFamily="18" charset="0"/>
              </a:rPr>
            </a:br>
            <a:br>
              <a:rPr lang="en-US" sz="2800" b="1" dirty="0">
                <a:solidFill>
                  <a:srgbClr val="000000"/>
                </a:solidFill>
                <a:latin typeface="+mn-lt"/>
                <a:ea typeface="DFKai-SB"/>
                <a:cs typeface="Times New Roman" panose="02020603050405020304" pitchFamily="18" charset="0"/>
              </a:rPr>
            </a:br>
            <a:br>
              <a:rPr lang="en-US" sz="2800" dirty="0">
                <a:latin typeface="+mn-lt"/>
              </a:rPr>
            </a:br>
            <a:r>
              <a:rPr lang="en-US" sz="2700" b="1" dirty="0">
                <a:solidFill>
                  <a:srgbClr val="000000"/>
                </a:solidFill>
                <a:latin typeface="Calibri" panose="020F0502020204030204" pitchFamily="34" charset="0"/>
                <a:ea typeface="Calibri" panose="020F0502020204030204" pitchFamily="34" charset="0"/>
                <a:cs typeface="Calibri" panose="020F0502020204030204" pitchFamily="34" charset="0"/>
              </a:rPr>
              <a:t>Colleen Pokorny, Bolanle </a:t>
            </a:r>
            <a:r>
              <a:rPr lang="en-US" sz="2700" b="1" dirty="0" err="1">
                <a:solidFill>
                  <a:srgbClr val="000000"/>
                </a:solidFill>
                <a:latin typeface="Calibri" panose="020F0502020204030204" pitchFamily="34" charset="0"/>
                <a:ea typeface="Calibri" panose="020F0502020204030204" pitchFamily="34" charset="0"/>
                <a:cs typeface="Calibri" panose="020F0502020204030204" pitchFamily="34" charset="0"/>
              </a:rPr>
              <a:t>Dahunsi</a:t>
            </a:r>
            <a:br>
              <a:rPr lang="en-US" sz="2700" dirty="0">
                <a:solidFill>
                  <a:srgbClr val="000000"/>
                </a:solidFill>
                <a:latin typeface="Calibri" panose="020F0502020204030204" pitchFamily="34" charset="0"/>
                <a:ea typeface="Calibri" panose="020F0502020204030204" pitchFamily="34" charset="0"/>
                <a:cs typeface="Calibri" panose="020F0502020204030204" pitchFamily="34" charset="0"/>
              </a:rPr>
            </a:br>
            <a:r>
              <a:rPr lang="en-US" sz="2700" dirty="0">
                <a:solidFill>
                  <a:srgbClr val="000000"/>
                </a:solidFill>
                <a:latin typeface="Calibri" panose="020F0502020204030204" pitchFamily="34" charset="0"/>
                <a:ea typeface="Calibri" panose="020F0502020204030204" pitchFamily="34" charset="0"/>
                <a:cs typeface="Calibri" panose="020F0502020204030204" pitchFamily="34" charset="0"/>
              </a:rPr>
              <a:t>Oregon State University </a:t>
            </a:r>
            <a:br>
              <a:rPr lang="en-US" sz="2700" dirty="0">
                <a:solidFill>
                  <a:srgbClr val="000000"/>
                </a:solidFill>
                <a:latin typeface="Calibri" panose="020F0502020204030204" pitchFamily="34" charset="0"/>
                <a:ea typeface="Calibri" panose="020F0502020204030204" pitchFamily="34" charset="0"/>
                <a:cs typeface="Calibri" panose="020F0502020204030204" pitchFamily="34" charset="0"/>
              </a:rPr>
            </a:br>
            <a:br>
              <a:rPr lang="en-US" sz="2700" dirty="0">
                <a:solidFill>
                  <a:srgbClr val="000000"/>
                </a:solidFill>
                <a:latin typeface="Calibri" panose="020F0502020204030204" pitchFamily="34" charset="0"/>
                <a:ea typeface="Calibri" panose="020F0502020204030204" pitchFamily="34" charset="0"/>
                <a:cs typeface="Calibri" panose="020F0502020204030204" pitchFamily="34" charset="0"/>
              </a:rPr>
            </a:br>
            <a:r>
              <a:rPr lang="en-US" sz="2700" i="1" dirty="0">
                <a:solidFill>
                  <a:srgbClr val="000000"/>
                </a:solidFill>
                <a:latin typeface="Calibri" panose="020F0502020204030204" pitchFamily="34" charset="0"/>
                <a:ea typeface="Calibri" panose="020F0502020204030204" pitchFamily="34" charset="0"/>
                <a:cs typeface="Calibri" panose="020F0502020204030204" pitchFamily="34" charset="0"/>
              </a:rPr>
              <a:t>Integrating AI Image Generation in an Introductory Design Course </a:t>
            </a:r>
            <a:endParaRPr lang="en-US" sz="2700" i="1" dirty="0">
              <a:latin typeface="+mn-lt"/>
            </a:endParaRPr>
          </a:p>
        </p:txBody>
      </p:sp>
      <p:pic>
        <p:nvPicPr>
          <p:cNvPr id="5" name="image_0">
            <a:extLst>
              <a:ext uri="{FF2B5EF4-FFF2-40B4-BE49-F238E27FC236}">
                <a16:creationId xmlns:a16="http://schemas.microsoft.com/office/drawing/2014/main" id="{B51E3BCF-4327-12C6-B5D0-B3374B3F99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381000"/>
            <a:ext cx="1646586" cy="93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09503FF4-2AB1-4488-77E4-E7AC7F2D7C1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33400" y="304800"/>
            <a:ext cx="1563473" cy="1584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4489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 y="1096936"/>
            <a:ext cx="8839200" cy="5105400"/>
          </a:xfrm>
        </p:spPr>
        <p:txBody>
          <a:bodyPr>
            <a:normAutofit/>
          </a:bodyPr>
          <a:lstStyle/>
          <a:p>
            <a:pPr marR="0" lvl="0"/>
            <a:r>
              <a:rPr lang="en-US" sz="3500" b="1" dirty="0">
                <a:solidFill>
                  <a:srgbClr val="000000"/>
                </a:solidFill>
                <a:latin typeface="+mn-lt"/>
                <a:ea typeface="DFKai-SB"/>
                <a:cs typeface="Times New Roman" panose="02020603050405020304" pitchFamily="18" charset="0"/>
              </a:rPr>
              <a:t>Historic Track </a:t>
            </a:r>
            <a:br>
              <a:rPr lang="en-US" sz="2800" b="1" dirty="0">
                <a:solidFill>
                  <a:srgbClr val="000000"/>
                </a:solidFill>
                <a:latin typeface="+mn-lt"/>
                <a:ea typeface="DFKai-SB"/>
                <a:cs typeface="Times New Roman" panose="02020603050405020304" pitchFamily="18" charset="0"/>
              </a:rPr>
            </a:br>
            <a:br>
              <a:rPr lang="en-US" sz="2800" b="1" dirty="0">
                <a:solidFill>
                  <a:srgbClr val="000000"/>
                </a:solidFill>
                <a:latin typeface="+mn-lt"/>
                <a:ea typeface="DFKai-SB"/>
                <a:cs typeface="Times New Roman" panose="02020603050405020304" pitchFamily="18" charset="0"/>
              </a:rPr>
            </a:b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Constance Spotts, Ling Zhang</a:t>
            </a:r>
            <a:b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b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Iowa State University </a:t>
            </a:r>
            <a:b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br>
            <a:b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br>
            <a:r>
              <a:rPr lang="en-US" sz="2800" i="1" dirty="0">
                <a:solidFill>
                  <a:srgbClr val="000000"/>
                </a:solidFill>
                <a:latin typeface="Calibri" panose="020F0502020204030204" pitchFamily="34" charset="0"/>
                <a:ea typeface="Calibri" panose="020F0502020204030204" pitchFamily="34" charset="0"/>
                <a:cs typeface="Calibri" panose="020F0502020204030204" pitchFamily="34" charset="0"/>
              </a:rPr>
              <a:t>Empowering Architects of Economic Independence: Keister’s Ladies’ Tailoring College’s Journey from Home Sewing to Industry Design Across Five Decades </a:t>
            </a:r>
            <a:r>
              <a:rPr lang="en-US" sz="25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br>
              <a:rPr lang="en-US" sz="2500" dirty="0">
                <a:solidFill>
                  <a:srgbClr val="000000"/>
                </a:solidFill>
                <a:effectLst/>
                <a:latin typeface="Calibri" panose="020F0502020204030204" pitchFamily="34" charset="0"/>
                <a:ea typeface="DFKai-SB" panose="03000509000000000000" pitchFamily="65" charset="-120"/>
                <a:cs typeface="Times New Roman" panose="02020603050405020304" pitchFamily="18" charset="0"/>
              </a:rPr>
            </a:br>
            <a:br>
              <a:rPr lang="en-US" sz="2400" dirty="0">
                <a:latin typeface="+mn-lt"/>
              </a:rPr>
            </a:br>
            <a:endParaRPr lang="en-US" sz="2400" dirty="0">
              <a:latin typeface="+mn-lt"/>
            </a:endParaRPr>
          </a:p>
        </p:txBody>
      </p:sp>
      <p:pic>
        <p:nvPicPr>
          <p:cNvPr id="5" name="image_0">
            <a:extLst>
              <a:ext uri="{FF2B5EF4-FFF2-40B4-BE49-F238E27FC236}">
                <a16:creationId xmlns:a16="http://schemas.microsoft.com/office/drawing/2014/main" id="{138C9D19-D205-E642-56F6-F1F76F12A5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381000"/>
            <a:ext cx="1646586" cy="93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77F8D5C8-F64E-72EE-1B3E-997C0586CF5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33400" y="304800"/>
            <a:ext cx="1563473" cy="1584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1258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8C92D-58ED-181F-3DEF-E5609CBD9B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FD9EEB-4CA1-BD87-D8BE-F36472C32047}"/>
              </a:ext>
            </a:extLst>
          </p:cNvPr>
          <p:cNvSpPr>
            <a:spLocks noGrp="1"/>
          </p:cNvSpPr>
          <p:nvPr>
            <p:ph type="ctrTitle"/>
          </p:nvPr>
        </p:nvSpPr>
        <p:spPr>
          <a:xfrm>
            <a:off x="533400" y="3991557"/>
            <a:ext cx="4838700" cy="1606163"/>
          </a:xfrm>
        </p:spPr>
        <p:txBody>
          <a:bodyPr vert="horz" lIns="91440" tIns="45720" rIns="91440" bIns="45720" rtlCol="0">
            <a:normAutofit/>
          </a:bodyPr>
          <a:lstStyle/>
          <a:p>
            <a:pPr algn="r"/>
            <a:r>
              <a:rPr lang="en-US" sz="2800" dirty="0">
                <a:latin typeface="Calibri" panose="020F0502020204030204" pitchFamily="34" charset="0"/>
              </a:rPr>
              <a:t>Jeong-Ju (Jay) Yoo</a:t>
            </a:r>
            <a:br>
              <a:rPr lang="en-US" sz="2800" dirty="0">
                <a:latin typeface="Calibri" panose="020F0502020204030204" pitchFamily="34" charset="0"/>
              </a:rPr>
            </a:br>
            <a:r>
              <a:rPr lang="en-US" sz="2800" dirty="0">
                <a:latin typeface="Calibri" panose="020F0502020204030204" pitchFamily="34" charset="0"/>
              </a:rPr>
              <a:t>VP of Scholarship </a:t>
            </a:r>
            <a:br>
              <a:rPr lang="en-US" sz="2800" dirty="0">
                <a:latin typeface="Calibri" panose="020F0502020204030204" pitchFamily="34" charset="0"/>
              </a:rPr>
            </a:br>
            <a:r>
              <a:rPr lang="en-US" sz="2800" dirty="0">
                <a:latin typeface="Calibri" panose="020F0502020204030204" pitchFamily="34" charset="0"/>
              </a:rPr>
              <a:t>Baylor University</a:t>
            </a:r>
          </a:p>
        </p:txBody>
      </p:sp>
      <p:cxnSp>
        <p:nvCxnSpPr>
          <p:cNvPr id="5" name="Straight Connector 4">
            <a:extLst>
              <a:ext uri="{FF2B5EF4-FFF2-40B4-BE49-F238E27FC236}">
                <a16:creationId xmlns:a16="http://schemas.microsoft.com/office/drawing/2014/main" id="{672ECDD1-6B82-EA14-0A18-8956AA224752}"/>
              </a:ext>
            </a:extLst>
          </p:cNvPr>
          <p:cNvCxnSpPr>
            <a:cxnSpLocks/>
          </p:cNvCxnSpPr>
          <p:nvPr/>
        </p:nvCxnSpPr>
        <p:spPr>
          <a:xfrm>
            <a:off x="3124200" y="5715000"/>
            <a:ext cx="1905000" cy="0"/>
          </a:xfrm>
          <a:prstGeom prst="line">
            <a:avLst/>
          </a:prstGeom>
          <a:ln w="15875" cmpd="sng">
            <a:solidFill>
              <a:srgbClr val="BF3900">
                <a:alpha val="85882"/>
              </a:srgbClr>
            </a:solidFill>
          </a:ln>
        </p:spPr>
        <p:style>
          <a:lnRef idx="1">
            <a:schemeClr val="accent1"/>
          </a:lnRef>
          <a:fillRef idx="0">
            <a:schemeClr val="accent1"/>
          </a:fillRef>
          <a:effectRef idx="0">
            <a:schemeClr val="accent1"/>
          </a:effectRef>
          <a:fontRef idx="minor">
            <a:schemeClr val="tx1"/>
          </a:fontRef>
        </p:style>
      </p:cxnSp>
      <p:pic>
        <p:nvPicPr>
          <p:cNvPr id="7" name="image_0">
            <a:extLst>
              <a:ext uri="{FF2B5EF4-FFF2-40B4-BE49-F238E27FC236}">
                <a16:creationId xmlns:a16="http://schemas.microsoft.com/office/drawing/2014/main" id="{1381522B-53D2-A4FE-11C9-191A42C2B55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533338"/>
            <a:ext cx="2157285" cy="121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E894DF83-C14D-7ED8-A2B7-9B143DBEAC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8600"/>
            <a:ext cx="1981200" cy="2007557"/>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Jay Yoo">
            <a:extLst>
              <a:ext uri="{FF2B5EF4-FFF2-40B4-BE49-F238E27FC236}">
                <a16:creationId xmlns:a16="http://schemas.microsoft.com/office/drawing/2014/main" id="{F603CC89-67E2-4554-2B0D-4A3ADF569E7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2653628"/>
            <a:ext cx="2309685" cy="3083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9113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FE50E-60E5-9949-2697-7A408851C9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352E33-0708-435C-B9D5-950C86E514F3}"/>
              </a:ext>
            </a:extLst>
          </p:cNvPr>
          <p:cNvSpPr>
            <a:spLocks noGrp="1"/>
          </p:cNvSpPr>
          <p:nvPr>
            <p:ph type="ctrTitle"/>
          </p:nvPr>
        </p:nvSpPr>
        <p:spPr>
          <a:xfrm>
            <a:off x="76200" y="846339"/>
            <a:ext cx="8839200" cy="5105400"/>
          </a:xfrm>
        </p:spPr>
        <p:txBody>
          <a:bodyPr>
            <a:normAutofit/>
          </a:bodyPr>
          <a:lstStyle/>
          <a:p>
            <a:pPr marR="0" lvl="0"/>
            <a:r>
              <a:rPr lang="en-US" sz="3500" b="1" dirty="0">
                <a:solidFill>
                  <a:srgbClr val="000000"/>
                </a:solidFill>
                <a:latin typeface="+mn-lt"/>
                <a:ea typeface="DFKai-SB"/>
                <a:cs typeface="Times New Roman" panose="02020603050405020304" pitchFamily="18" charset="0"/>
              </a:rPr>
              <a:t>Management Paper of Distinction </a:t>
            </a:r>
            <a:br>
              <a:rPr lang="en-US" sz="3500" b="1" dirty="0">
                <a:solidFill>
                  <a:srgbClr val="000000"/>
                </a:solidFill>
                <a:latin typeface="+mn-lt"/>
                <a:ea typeface="DFKai-SB"/>
                <a:cs typeface="Times New Roman" panose="02020603050405020304" pitchFamily="18" charset="0"/>
              </a:rPr>
            </a:br>
            <a:br>
              <a:rPr lang="en-US" sz="3500" b="1" dirty="0">
                <a:solidFill>
                  <a:srgbClr val="000000"/>
                </a:solidFill>
                <a:latin typeface="+mn-lt"/>
                <a:ea typeface="DFKai-SB"/>
                <a:cs typeface="Times New Roman" panose="02020603050405020304" pitchFamily="18" charset="0"/>
              </a:rPr>
            </a:br>
            <a:r>
              <a:rPr lang="en-US" sz="2800" b="1" dirty="0">
                <a:solidFill>
                  <a:srgbClr val="000000"/>
                </a:solidFill>
                <a:latin typeface="+mn-lt"/>
                <a:ea typeface="DFKai-SB"/>
                <a:cs typeface="Times New Roman" panose="02020603050405020304" pitchFamily="18" charset="0"/>
              </a:rPr>
              <a:t>Jisu Jang and Jiyun Kang</a:t>
            </a:r>
            <a:br>
              <a:rPr lang="en-US" sz="2800" dirty="0">
                <a:solidFill>
                  <a:srgbClr val="000000"/>
                </a:solidFill>
                <a:latin typeface="+mn-lt"/>
                <a:ea typeface="DFKai-SB"/>
                <a:cs typeface="Times New Roman" panose="02020603050405020304" pitchFamily="18" charset="0"/>
              </a:rPr>
            </a:br>
            <a:r>
              <a:rPr lang="en-US" sz="2800" dirty="0">
                <a:solidFill>
                  <a:srgbClr val="000000"/>
                </a:solidFill>
                <a:latin typeface="+mn-lt"/>
                <a:ea typeface="DFKai-SB"/>
                <a:cs typeface="Times New Roman" panose="02020603050405020304" pitchFamily="18" charset="0"/>
              </a:rPr>
              <a:t>Purdue University </a:t>
            </a:r>
            <a:br>
              <a:rPr lang="en-US" sz="2800" dirty="0">
                <a:solidFill>
                  <a:srgbClr val="000000"/>
                </a:solidFill>
                <a:latin typeface="+mn-lt"/>
                <a:ea typeface="DFKai-SB"/>
                <a:cs typeface="Times New Roman" panose="02020603050405020304" pitchFamily="18" charset="0"/>
              </a:rPr>
            </a:br>
            <a:br>
              <a:rPr lang="en-US" sz="2800" dirty="0">
                <a:solidFill>
                  <a:srgbClr val="000000"/>
                </a:solidFill>
                <a:latin typeface="+mn-lt"/>
                <a:ea typeface="DFKai-SB"/>
                <a:cs typeface="Times New Roman" panose="02020603050405020304" pitchFamily="18" charset="0"/>
              </a:rPr>
            </a:br>
            <a:r>
              <a:rPr lang="en-US" sz="2800" i="1" dirty="0">
                <a:solidFill>
                  <a:srgbClr val="000000"/>
                </a:solidFill>
                <a:latin typeface="+mn-lt"/>
                <a:ea typeface="DFKai-SB"/>
                <a:cs typeface="Times New Roman" panose="02020603050405020304" pitchFamily="18" charset="0"/>
              </a:rPr>
              <a:t>Mitigating Consumer Stress Through Blockchain Based Digital Product Passports in Luxury Fashion Retail Platforms </a:t>
            </a:r>
            <a:br>
              <a:rPr lang="en-US" sz="2800" dirty="0">
                <a:solidFill>
                  <a:srgbClr val="000000"/>
                </a:solidFill>
                <a:effectLst/>
                <a:latin typeface="Calibri" panose="020F0502020204030204" pitchFamily="34" charset="0"/>
                <a:ea typeface="DFKai-SB" panose="03000509000000000000" pitchFamily="65" charset="-120"/>
                <a:cs typeface="Times New Roman" panose="02020603050405020304" pitchFamily="18" charset="0"/>
              </a:rPr>
            </a:br>
            <a:br>
              <a:rPr lang="en-US" sz="2400" dirty="0">
                <a:latin typeface="+mn-lt"/>
              </a:rPr>
            </a:br>
            <a:endParaRPr lang="en-US" sz="2400" dirty="0">
              <a:latin typeface="+mn-lt"/>
            </a:endParaRPr>
          </a:p>
        </p:txBody>
      </p:sp>
      <p:pic>
        <p:nvPicPr>
          <p:cNvPr id="5" name="image_0">
            <a:extLst>
              <a:ext uri="{FF2B5EF4-FFF2-40B4-BE49-F238E27FC236}">
                <a16:creationId xmlns:a16="http://schemas.microsoft.com/office/drawing/2014/main" id="{E338006C-6249-7D74-E4E1-AABA3CAD274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381000"/>
            <a:ext cx="1646586" cy="93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D3893A4E-ADB9-94D6-9BDD-C1CD8A678FC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33400" y="304800"/>
            <a:ext cx="1563473" cy="1584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8485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1A5BB-C275-FBD4-23E6-879B134A02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FDF942-9BA7-EBC7-B858-297BFADF7F03}"/>
              </a:ext>
            </a:extLst>
          </p:cNvPr>
          <p:cNvSpPr>
            <a:spLocks noGrp="1"/>
          </p:cNvSpPr>
          <p:nvPr>
            <p:ph type="ctrTitle"/>
          </p:nvPr>
        </p:nvSpPr>
        <p:spPr>
          <a:xfrm>
            <a:off x="152400" y="1435100"/>
            <a:ext cx="8839200" cy="5105400"/>
          </a:xfrm>
        </p:spPr>
        <p:txBody>
          <a:bodyPr>
            <a:normAutofit/>
          </a:bodyPr>
          <a:lstStyle/>
          <a:p>
            <a:pPr marR="0" lvl="0"/>
            <a:r>
              <a:rPr lang="en-US" sz="3500" b="1" dirty="0">
                <a:solidFill>
                  <a:srgbClr val="000000"/>
                </a:solidFill>
                <a:latin typeface="+mn-lt"/>
                <a:ea typeface="DFKai-SB"/>
                <a:cs typeface="Times New Roman" panose="02020603050405020304" pitchFamily="18" charset="0"/>
              </a:rPr>
              <a:t>Pedagogy and Professional Development Paper of Distinction </a:t>
            </a:r>
            <a:br>
              <a:rPr lang="en-US" sz="3500" b="1" dirty="0">
                <a:solidFill>
                  <a:srgbClr val="000000"/>
                </a:solidFill>
                <a:latin typeface="+mn-lt"/>
                <a:ea typeface="DFKai-SB"/>
                <a:cs typeface="Times New Roman" panose="02020603050405020304" pitchFamily="18" charset="0"/>
              </a:rPr>
            </a:br>
            <a:br>
              <a:rPr lang="en-US" sz="3500" b="1" dirty="0">
                <a:solidFill>
                  <a:srgbClr val="000000"/>
                </a:solidFill>
                <a:latin typeface="+mn-lt"/>
                <a:ea typeface="DFKai-SB"/>
                <a:cs typeface="Times New Roman" panose="02020603050405020304" pitchFamily="18" charset="0"/>
              </a:rPr>
            </a:br>
            <a:r>
              <a:rPr lang="en-US" sz="2800" b="1" dirty="0">
                <a:solidFill>
                  <a:srgbClr val="000000"/>
                </a:solidFill>
                <a:latin typeface="+mn-lt"/>
                <a:ea typeface="DFKai-SB"/>
                <a:cs typeface="Times New Roman" panose="02020603050405020304" pitchFamily="18" charset="0"/>
              </a:rPr>
              <a:t>Xun (Catherine) Sun1,2, Li Zhao1, Jia Wu3 </a:t>
            </a:r>
            <a:br>
              <a:rPr lang="en-US" sz="2800" b="1" dirty="0">
                <a:solidFill>
                  <a:srgbClr val="000000"/>
                </a:solidFill>
                <a:latin typeface="+mn-lt"/>
                <a:ea typeface="DFKai-SB"/>
                <a:cs typeface="Times New Roman" panose="02020603050405020304" pitchFamily="18" charset="0"/>
              </a:rPr>
            </a:br>
            <a:r>
              <a:rPr lang="en-US" sz="2800" dirty="0">
                <a:solidFill>
                  <a:srgbClr val="000000"/>
                </a:solidFill>
                <a:latin typeface="+mn-lt"/>
                <a:ea typeface="DFKai-SB"/>
                <a:cs typeface="Times New Roman" panose="02020603050405020304" pitchFamily="18" charset="0"/>
              </a:rPr>
              <a:t>1University of Missouri. 2Illinois State University. 3Auburn University </a:t>
            </a:r>
            <a:br>
              <a:rPr lang="en-US" sz="2800" dirty="0">
                <a:solidFill>
                  <a:srgbClr val="000000"/>
                </a:solidFill>
                <a:latin typeface="+mn-lt"/>
                <a:ea typeface="DFKai-SB"/>
                <a:cs typeface="Times New Roman" panose="02020603050405020304" pitchFamily="18" charset="0"/>
              </a:rPr>
            </a:br>
            <a:br>
              <a:rPr lang="en-US" sz="2800" dirty="0">
                <a:solidFill>
                  <a:srgbClr val="000000"/>
                </a:solidFill>
                <a:latin typeface="+mn-lt"/>
                <a:ea typeface="DFKai-SB"/>
                <a:cs typeface="Times New Roman" panose="02020603050405020304" pitchFamily="18" charset="0"/>
              </a:rPr>
            </a:br>
            <a:r>
              <a:rPr lang="en-US" sz="2800" i="1" dirty="0">
                <a:solidFill>
                  <a:srgbClr val="000000"/>
                </a:solidFill>
                <a:latin typeface="+mn-lt"/>
                <a:ea typeface="DFKai-SB"/>
                <a:cs typeface="Times New Roman" panose="02020603050405020304" pitchFamily="18" charset="0"/>
              </a:rPr>
              <a:t>Advancing Students’ Generative AI Literacy: A Fashion Merchandising Toolkit and Teaching Guide </a:t>
            </a:r>
            <a:br>
              <a:rPr lang="en-US" sz="2800" dirty="0">
                <a:latin typeface="+mn-lt"/>
              </a:rPr>
            </a:br>
            <a:endParaRPr lang="en-US" sz="2800" dirty="0">
              <a:latin typeface="+mn-lt"/>
            </a:endParaRPr>
          </a:p>
        </p:txBody>
      </p:sp>
      <p:pic>
        <p:nvPicPr>
          <p:cNvPr id="5" name="image_0">
            <a:extLst>
              <a:ext uri="{FF2B5EF4-FFF2-40B4-BE49-F238E27FC236}">
                <a16:creationId xmlns:a16="http://schemas.microsoft.com/office/drawing/2014/main" id="{425A6E0E-2EBB-4A5C-EAD0-0ADA5F5603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381000"/>
            <a:ext cx="1646586" cy="93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6AB444C7-6959-9D7D-ED9C-E212F59263E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33400" y="304800"/>
            <a:ext cx="1563473" cy="1584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7922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10272-D588-A37C-DEC0-B05D85A730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B9358F-D73F-E4EA-BE56-C152F3B8268A}"/>
              </a:ext>
            </a:extLst>
          </p:cNvPr>
          <p:cNvSpPr>
            <a:spLocks noGrp="1"/>
          </p:cNvSpPr>
          <p:nvPr>
            <p:ph type="ctrTitle"/>
          </p:nvPr>
        </p:nvSpPr>
        <p:spPr>
          <a:xfrm>
            <a:off x="76200" y="533400"/>
            <a:ext cx="8839200" cy="5105400"/>
          </a:xfrm>
        </p:spPr>
        <p:txBody>
          <a:bodyPr>
            <a:normAutofit/>
          </a:bodyPr>
          <a:lstStyle/>
          <a:p>
            <a:pPr marR="0" lvl="0"/>
            <a:r>
              <a:rPr lang="en-US" sz="3500" b="1" dirty="0">
                <a:solidFill>
                  <a:srgbClr val="000000"/>
                </a:solidFill>
                <a:latin typeface="+mn-lt"/>
                <a:ea typeface="DFKai-SB"/>
                <a:cs typeface="Times New Roman" panose="02020603050405020304" pitchFamily="18" charset="0"/>
              </a:rPr>
              <a:t>Sociology and Psychological Aspects </a:t>
            </a:r>
            <a:br>
              <a:rPr lang="en-US" sz="3500" b="1" dirty="0">
                <a:solidFill>
                  <a:srgbClr val="000000"/>
                </a:solidFill>
                <a:latin typeface="+mn-lt"/>
                <a:ea typeface="DFKai-SB"/>
                <a:cs typeface="Times New Roman" panose="02020603050405020304" pitchFamily="18" charset="0"/>
              </a:rPr>
            </a:br>
            <a:br>
              <a:rPr lang="en-US" sz="3500" b="1" dirty="0">
                <a:solidFill>
                  <a:srgbClr val="000000"/>
                </a:solidFill>
                <a:latin typeface="+mn-lt"/>
                <a:ea typeface="DFKai-SB"/>
                <a:cs typeface="Times New Roman" panose="02020603050405020304" pitchFamily="18" charset="0"/>
              </a:rPr>
            </a:br>
            <a:r>
              <a:rPr lang="en-US" sz="2800" b="1" dirty="0" err="1">
                <a:solidFill>
                  <a:srgbClr val="000000"/>
                </a:solidFill>
                <a:latin typeface="+mn-lt"/>
                <a:ea typeface="DFKai-SB"/>
                <a:cs typeface="Times New Roman" panose="02020603050405020304" pitchFamily="18" charset="0"/>
              </a:rPr>
              <a:t>Jonghan</a:t>
            </a:r>
            <a:r>
              <a:rPr lang="en-US" sz="2800" b="1" dirty="0">
                <a:solidFill>
                  <a:srgbClr val="000000"/>
                </a:solidFill>
                <a:latin typeface="+mn-lt"/>
                <a:ea typeface="DFKai-SB"/>
                <a:cs typeface="Times New Roman" panose="02020603050405020304" pitchFamily="18" charset="0"/>
              </a:rPr>
              <a:t> Hyun &amp; Swagata Chakraborty</a:t>
            </a:r>
            <a:br>
              <a:rPr lang="en-US" sz="2800" dirty="0">
                <a:solidFill>
                  <a:srgbClr val="000000"/>
                </a:solidFill>
                <a:latin typeface="+mn-lt"/>
                <a:ea typeface="DFKai-SB"/>
                <a:cs typeface="Times New Roman" panose="02020603050405020304" pitchFamily="18" charset="0"/>
              </a:rPr>
            </a:br>
            <a:r>
              <a:rPr lang="en-US" sz="2800" dirty="0">
                <a:solidFill>
                  <a:srgbClr val="000000"/>
                </a:solidFill>
                <a:latin typeface="+mn-lt"/>
                <a:ea typeface="DFKai-SB"/>
                <a:cs typeface="Times New Roman" panose="02020603050405020304" pitchFamily="18" charset="0"/>
              </a:rPr>
              <a:t>University of North Texas </a:t>
            </a:r>
            <a:br>
              <a:rPr lang="en-US" sz="2800" dirty="0">
                <a:solidFill>
                  <a:srgbClr val="000000"/>
                </a:solidFill>
                <a:latin typeface="+mn-lt"/>
                <a:ea typeface="DFKai-SB"/>
                <a:cs typeface="Times New Roman" panose="02020603050405020304" pitchFamily="18" charset="0"/>
              </a:rPr>
            </a:br>
            <a:br>
              <a:rPr lang="en-US" sz="2800" dirty="0">
                <a:solidFill>
                  <a:srgbClr val="000000"/>
                </a:solidFill>
                <a:latin typeface="+mn-lt"/>
                <a:ea typeface="DFKai-SB"/>
                <a:cs typeface="Times New Roman" panose="02020603050405020304" pitchFamily="18" charset="0"/>
              </a:rPr>
            </a:br>
            <a:r>
              <a:rPr lang="en-US" sz="2800" i="1" dirty="0">
                <a:solidFill>
                  <a:srgbClr val="000000"/>
                </a:solidFill>
                <a:latin typeface="+mn-lt"/>
                <a:ea typeface="DFKai-SB"/>
                <a:cs typeface="Times New Roman" panose="02020603050405020304" pitchFamily="18" charset="0"/>
              </a:rPr>
              <a:t>Cosmopolitanism, Ethnocentrism, and Sustainable Consumption: The Mediating Roles of Self Expression and Self-Presentation </a:t>
            </a:r>
            <a:endParaRPr lang="en-US" sz="2800" i="1" dirty="0">
              <a:latin typeface="+mn-lt"/>
            </a:endParaRPr>
          </a:p>
        </p:txBody>
      </p:sp>
      <p:pic>
        <p:nvPicPr>
          <p:cNvPr id="5" name="image_0">
            <a:extLst>
              <a:ext uri="{FF2B5EF4-FFF2-40B4-BE49-F238E27FC236}">
                <a16:creationId xmlns:a16="http://schemas.microsoft.com/office/drawing/2014/main" id="{2A1832C3-4271-CAF1-0CCB-4A6FD621878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381000"/>
            <a:ext cx="1646586" cy="93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C8D8436A-D823-7BC8-EC71-72AC64D1FD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33400" y="304800"/>
            <a:ext cx="1563473" cy="1584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6578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6A93F-E636-7AA3-83F3-08F594037F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83E031-6FC5-BA4C-7DCC-7659917A9E39}"/>
              </a:ext>
            </a:extLst>
          </p:cNvPr>
          <p:cNvSpPr>
            <a:spLocks noGrp="1"/>
          </p:cNvSpPr>
          <p:nvPr>
            <p:ph type="ctrTitle"/>
          </p:nvPr>
        </p:nvSpPr>
        <p:spPr>
          <a:xfrm>
            <a:off x="76200" y="533400"/>
            <a:ext cx="8839200" cy="5105400"/>
          </a:xfrm>
        </p:spPr>
        <p:txBody>
          <a:bodyPr>
            <a:normAutofit/>
          </a:bodyPr>
          <a:lstStyle/>
          <a:p>
            <a:pPr marR="0" lvl="0"/>
            <a:r>
              <a:rPr lang="en-US" sz="3500" b="1" dirty="0">
                <a:solidFill>
                  <a:srgbClr val="000000"/>
                </a:solidFill>
                <a:latin typeface="+mn-lt"/>
                <a:ea typeface="DFKai-SB"/>
                <a:cs typeface="Times New Roman" panose="02020603050405020304" pitchFamily="18" charset="0"/>
              </a:rPr>
              <a:t>Undergraduate Paper of Distinction </a:t>
            </a:r>
            <a:br>
              <a:rPr lang="en-US" sz="3500" b="1" dirty="0">
                <a:solidFill>
                  <a:srgbClr val="000000"/>
                </a:solidFill>
                <a:latin typeface="+mn-lt"/>
                <a:ea typeface="DFKai-SB"/>
                <a:cs typeface="Times New Roman" panose="02020603050405020304" pitchFamily="18" charset="0"/>
              </a:rPr>
            </a:br>
            <a:br>
              <a:rPr lang="en-US" sz="3500" b="1" dirty="0">
                <a:solidFill>
                  <a:srgbClr val="000000"/>
                </a:solidFill>
                <a:latin typeface="+mn-lt"/>
                <a:ea typeface="DFKai-SB"/>
                <a:cs typeface="Times New Roman" panose="02020603050405020304" pitchFamily="18" charset="0"/>
              </a:rPr>
            </a:br>
            <a:r>
              <a:rPr lang="en-US" sz="2800" b="1" dirty="0">
                <a:solidFill>
                  <a:srgbClr val="000000"/>
                </a:solidFill>
                <a:latin typeface="+mn-lt"/>
                <a:ea typeface="DFKai-SB"/>
                <a:cs typeface="Times New Roman" panose="02020603050405020304" pitchFamily="18" charset="0"/>
              </a:rPr>
              <a:t>Eduardo Cazares Avila, Yuli Liang, </a:t>
            </a:r>
            <a:br>
              <a:rPr lang="en-US" sz="2800" b="1" dirty="0">
                <a:solidFill>
                  <a:srgbClr val="000000"/>
                </a:solidFill>
                <a:latin typeface="+mn-lt"/>
                <a:ea typeface="DFKai-SB"/>
                <a:cs typeface="Times New Roman" panose="02020603050405020304" pitchFamily="18" charset="0"/>
              </a:rPr>
            </a:br>
            <a:r>
              <a:rPr lang="en-US" sz="2800" dirty="0">
                <a:solidFill>
                  <a:srgbClr val="000000"/>
                </a:solidFill>
                <a:latin typeface="+mn-lt"/>
                <a:ea typeface="DFKai-SB"/>
                <a:cs typeface="Times New Roman" panose="02020603050405020304" pitchFamily="18" charset="0"/>
              </a:rPr>
              <a:t>Texas State University </a:t>
            </a:r>
            <a:br>
              <a:rPr lang="en-US" sz="2800" dirty="0">
                <a:solidFill>
                  <a:srgbClr val="000000"/>
                </a:solidFill>
                <a:latin typeface="+mn-lt"/>
                <a:ea typeface="DFKai-SB"/>
                <a:cs typeface="Times New Roman" panose="02020603050405020304" pitchFamily="18" charset="0"/>
              </a:rPr>
            </a:br>
            <a:br>
              <a:rPr lang="en-US" sz="2800" dirty="0">
                <a:solidFill>
                  <a:srgbClr val="000000"/>
                </a:solidFill>
                <a:latin typeface="+mn-lt"/>
                <a:ea typeface="DFKai-SB"/>
                <a:cs typeface="Times New Roman" panose="02020603050405020304" pitchFamily="18" charset="0"/>
              </a:rPr>
            </a:br>
            <a:r>
              <a:rPr lang="en-US" sz="2800" i="1" dirty="0">
                <a:solidFill>
                  <a:srgbClr val="000000"/>
                </a:solidFill>
                <a:latin typeface="+mn-lt"/>
                <a:ea typeface="DFKai-SB"/>
                <a:cs typeface="Times New Roman" panose="02020603050405020304" pitchFamily="18" charset="0"/>
              </a:rPr>
              <a:t>College Students’ Awareness and Concerns about Data Collection on Fashion Social Commerce </a:t>
            </a:r>
            <a:endParaRPr lang="en-US" sz="2800" i="1" dirty="0">
              <a:latin typeface="+mn-lt"/>
            </a:endParaRPr>
          </a:p>
        </p:txBody>
      </p:sp>
      <p:pic>
        <p:nvPicPr>
          <p:cNvPr id="5" name="image_0">
            <a:extLst>
              <a:ext uri="{FF2B5EF4-FFF2-40B4-BE49-F238E27FC236}">
                <a16:creationId xmlns:a16="http://schemas.microsoft.com/office/drawing/2014/main" id="{913CE1FA-63E6-D30C-42B0-AFA08D76A8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381000"/>
            <a:ext cx="1646586" cy="93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FD845F89-694C-2DB1-0671-6F2D7AC63A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33400" y="304800"/>
            <a:ext cx="1563473" cy="1584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31591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724400" y="1371600"/>
            <a:ext cx="3787999" cy="4927601"/>
          </a:xfrm>
        </p:spPr>
        <p:txBody>
          <a:bodyPr anchor="ctr">
            <a:normAutofit/>
          </a:bodyPr>
          <a:lstStyle/>
          <a:p>
            <a:pPr algn="l">
              <a:lnSpc>
                <a:spcPct val="90000"/>
              </a:lnSpc>
            </a:pPr>
            <a:br>
              <a:rPr lang="en-US" sz="4700" dirty="0">
                <a:solidFill>
                  <a:schemeClr val="tx1">
                    <a:lumMod val="85000"/>
                    <a:lumOff val="15000"/>
                  </a:schemeClr>
                </a:solidFill>
              </a:rPr>
            </a:br>
            <a:br>
              <a:rPr lang="en-US" sz="4700" dirty="0">
                <a:solidFill>
                  <a:schemeClr val="tx1">
                    <a:lumMod val="85000"/>
                    <a:lumOff val="15000"/>
                  </a:schemeClr>
                </a:solidFill>
              </a:rPr>
            </a:br>
            <a:r>
              <a:rPr lang="en-US" sz="3600" b="1" dirty="0">
                <a:solidFill>
                  <a:schemeClr val="tx1">
                    <a:lumMod val="85000"/>
                    <a:lumOff val="15000"/>
                  </a:schemeClr>
                </a:solidFill>
                <a:latin typeface="+mn-lt"/>
              </a:rPr>
              <a:t>Creative Design Awards</a:t>
            </a:r>
            <a:br>
              <a:rPr lang="en-US" sz="4700" dirty="0">
                <a:solidFill>
                  <a:schemeClr val="tx1">
                    <a:lumMod val="85000"/>
                    <a:lumOff val="15000"/>
                  </a:schemeClr>
                </a:solidFill>
              </a:rPr>
            </a:br>
            <a:br>
              <a:rPr lang="en-US" sz="4700" dirty="0">
                <a:solidFill>
                  <a:schemeClr val="tx1">
                    <a:lumMod val="85000"/>
                    <a:lumOff val="15000"/>
                  </a:schemeClr>
                </a:solidFill>
              </a:rPr>
            </a:br>
            <a:br>
              <a:rPr lang="en-US" sz="4700" dirty="0">
                <a:solidFill>
                  <a:schemeClr val="tx1">
                    <a:lumMod val="85000"/>
                    <a:lumOff val="15000"/>
                  </a:schemeClr>
                </a:solidFill>
              </a:rPr>
            </a:br>
            <a:endParaRPr lang="en-US" sz="4700" dirty="0">
              <a:solidFill>
                <a:schemeClr val="tx1">
                  <a:lumMod val="85000"/>
                  <a:lumOff val="15000"/>
                </a:schemeClr>
              </a:solidFill>
            </a:endParaRPr>
          </a:p>
        </p:txBody>
      </p:sp>
      <p:cxnSp>
        <p:nvCxnSpPr>
          <p:cNvPr id="4" name="Straight Connector 3">
            <a:extLst>
              <a:ext uri="{FF2B5EF4-FFF2-40B4-BE49-F238E27FC236}">
                <a16:creationId xmlns:a16="http://schemas.microsoft.com/office/drawing/2014/main" id="{445881C1-EDBB-1148-8572-1C4F4DB3E6C1}"/>
              </a:ext>
            </a:extLst>
          </p:cNvPr>
          <p:cNvCxnSpPr>
            <a:cxnSpLocks/>
          </p:cNvCxnSpPr>
          <p:nvPr/>
        </p:nvCxnSpPr>
        <p:spPr>
          <a:xfrm>
            <a:off x="4343400" y="3048000"/>
            <a:ext cx="0" cy="2133600"/>
          </a:xfrm>
          <a:prstGeom prst="line">
            <a:avLst/>
          </a:prstGeom>
          <a:ln w="15875" cmpd="sng">
            <a:solidFill>
              <a:srgbClr val="BF3900">
                <a:alpha val="85882"/>
              </a:srgb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9812FAFF-5D21-F038-BA76-998BF99405D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66552" y="2198995"/>
            <a:ext cx="2943446" cy="2982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2843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650998"/>
            <a:ext cx="4953000" cy="4927601"/>
          </a:xfrm>
        </p:spPr>
        <p:txBody>
          <a:bodyPr anchor="ctr">
            <a:noAutofit/>
          </a:bodyPr>
          <a:lstStyle/>
          <a:p>
            <a:pPr algn="l"/>
            <a:br>
              <a:rPr lang="en-US" sz="3200" dirty="0">
                <a:solidFill>
                  <a:schemeClr val="tx1">
                    <a:lumMod val="85000"/>
                    <a:lumOff val="15000"/>
                  </a:schemeClr>
                </a:solidFill>
              </a:rPr>
            </a:br>
            <a:br>
              <a:rPr lang="en-US" sz="3200" dirty="0">
                <a:solidFill>
                  <a:schemeClr val="tx1">
                    <a:lumMod val="85000"/>
                    <a:lumOff val="15000"/>
                  </a:schemeClr>
                </a:solidFill>
              </a:rPr>
            </a:br>
            <a:r>
              <a:rPr lang="en-US" sz="3200" b="1" dirty="0">
                <a:solidFill>
                  <a:schemeClr val="tx1">
                    <a:lumMod val="85000"/>
                    <a:lumOff val="15000"/>
                  </a:schemeClr>
                </a:solidFill>
                <a:latin typeface="+mn-lt"/>
              </a:rPr>
              <a:t>Creative Design Awards – </a:t>
            </a:r>
            <a:br>
              <a:rPr lang="en-US" sz="3200" dirty="0">
                <a:solidFill>
                  <a:schemeClr val="tx1">
                    <a:lumMod val="85000"/>
                    <a:lumOff val="15000"/>
                  </a:schemeClr>
                </a:solidFill>
              </a:rPr>
            </a:br>
            <a:br>
              <a:rPr lang="en-US" sz="3200" dirty="0">
                <a:solidFill>
                  <a:schemeClr val="tx1">
                    <a:lumMod val="85000"/>
                    <a:lumOff val="15000"/>
                  </a:schemeClr>
                </a:solidFill>
              </a:rPr>
            </a:br>
            <a:endParaRPr lang="en-US" sz="3200" dirty="0">
              <a:solidFill>
                <a:schemeClr val="tx1">
                  <a:lumMod val="85000"/>
                  <a:lumOff val="15000"/>
                </a:schemeClr>
              </a:solidFill>
            </a:endParaRPr>
          </a:p>
        </p:txBody>
      </p:sp>
      <p:cxnSp>
        <p:nvCxnSpPr>
          <p:cNvPr id="4" name="Straight Connector 3">
            <a:extLst>
              <a:ext uri="{FF2B5EF4-FFF2-40B4-BE49-F238E27FC236}">
                <a16:creationId xmlns:a16="http://schemas.microsoft.com/office/drawing/2014/main" id="{6278FFDD-38C1-E14B-82FF-58F4EE33F9F1}"/>
              </a:ext>
            </a:extLst>
          </p:cNvPr>
          <p:cNvCxnSpPr>
            <a:cxnSpLocks/>
          </p:cNvCxnSpPr>
          <p:nvPr/>
        </p:nvCxnSpPr>
        <p:spPr>
          <a:xfrm>
            <a:off x="4953000" y="3048000"/>
            <a:ext cx="0" cy="2133600"/>
          </a:xfrm>
          <a:prstGeom prst="line">
            <a:avLst/>
          </a:prstGeom>
          <a:ln w="15875" cmpd="sng">
            <a:solidFill>
              <a:srgbClr val="BF3900">
                <a:alpha val="85882"/>
              </a:srgbClr>
            </a:solidFill>
          </a:ln>
        </p:spPr>
        <p:style>
          <a:lnRef idx="1">
            <a:schemeClr val="accent1"/>
          </a:lnRef>
          <a:fillRef idx="0">
            <a:schemeClr val="accent1"/>
          </a:fillRef>
          <a:effectRef idx="0">
            <a:schemeClr val="accent1"/>
          </a:effectRef>
          <a:fontRef idx="minor">
            <a:schemeClr val="tx1"/>
          </a:fontRef>
        </p:style>
      </p:cxnSp>
      <p:pic>
        <p:nvPicPr>
          <p:cNvPr id="6" name="image_0">
            <a:extLst>
              <a:ext uri="{FF2B5EF4-FFF2-40B4-BE49-F238E27FC236}">
                <a16:creationId xmlns:a16="http://schemas.microsoft.com/office/drawing/2014/main" id="{A4489D76-E39E-14B6-6F20-BE9D42C1892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0" y="381000"/>
            <a:ext cx="1646586" cy="93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467B366-75E6-7957-283F-E40E873035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33400" y="304800"/>
            <a:ext cx="1563473" cy="15842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8DEA953-3767-C8BD-F6C0-C6CFDCC58520}"/>
              </a:ext>
            </a:extLst>
          </p:cNvPr>
          <p:cNvSpPr txBox="1"/>
          <p:nvPr/>
        </p:nvSpPr>
        <p:spPr>
          <a:xfrm>
            <a:off x="5181600" y="3814717"/>
            <a:ext cx="2819399" cy="600164"/>
          </a:xfrm>
          <a:prstGeom prst="rect">
            <a:avLst/>
          </a:prstGeom>
          <a:noFill/>
        </p:spPr>
        <p:txBody>
          <a:bodyPr wrap="square" rtlCol="0">
            <a:spAutoFit/>
          </a:bodyPr>
          <a:lstStyle/>
          <a:p>
            <a:r>
              <a:rPr lang="en-US" sz="3300" b="1" dirty="0">
                <a:solidFill>
                  <a:schemeClr val="tx1">
                    <a:lumMod val="85000"/>
                    <a:lumOff val="15000"/>
                  </a:schemeClr>
                </a:solidFill>
              </a:rPr>
              <a:t>Professional</a:t>
            </a:r>
            <a:endParaRPr lang="en-US" sz="3300" dirty="0"/>
          </a:p>
        </p:txBody>
      </p:sp>
    </p:spTree>
    <p:extLst>
      <p:ext uri="{BB962C8B-B14F-4D97-AF65-F5344CB8AC3E}">
        <p14:creationId xmlns:p14="http://schemas.microsoft.com/office/powerpoint/2010/main" val="3134163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506731"/>
            <a:ext cx="5454140" cy="5703778"/>
          </a:xfrm>
        </p:spPr>
        <p:txBody>
          <a:bodyPr>
            <a:normAutofit/>
          </a:bodyPr>
          <a:lstStyle/>
          <a:p>
            <a:pPr marL="0" marR="0"/>
            <a:br>
              <a:rPr lang="en-US" sz="3000" dirty="0"/>
            </a:br>
            <a:r>
              <a:rPr lang="en-US" sz="2700" b="1" dirty="0">
                <a:solidFill>
                  <a:srgbClr val="212121"/>
                </a:solidFill>
                <a:latin typeface="Aptos" panose="020B0004020202020204" pitchFamily="34" charset="0"/>
                <a:ea typeface="DengXian" panose="02010600030101010101" pitchFamily="2" charset="-122"/>
                <a:cs typeface="Aptos" panose="020B0004020202020204" pitchFamily="34" charset="0"/>
              </a:rPr>
              <a:t>Sandra Hutton Award for Excellence in Fiber Arts</a:t>
            </a: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endParaRPr lang="en-US" sz="4000" i="1" dirty="0">
              <a:solidFill>
                <a:srgbClr val="FF0000"/>
              </a:solidFill>
              <a:latin typeface="+mn-lt"/>
            </a:endParaRPr>
          </a:p>
        </p:txBody>
      </p:sp>
      <p:pic>
        <p:nvPicPr>
          <p:cNvPr id="6" name="image_0">
            <a:extLst>
              <a:ext uri="{FF2B5EF4-FFF2-40B4-BE49-F238E27FC236}">
                <a16:creationId xmlns:a16="http://schemas.microsoft.com/office/drawing/2014/main" id="{EDB9108B-A099-D311-1A35-BA7C544502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12958" y="278051"/>
            <a:ext cx="1213339"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F20A885F-3CC2-BDCD-D12B-D140B10B90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33400" y="304800"/>
            <a:ext cx="1563473" cy="15842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60D5FDA-16B9-A296-4370-8ABB78F33A9C}"/>
              </a:ext>
            </a:extLst>
          </p:cNvPr>
          <p:cNvSpPr txBox="1"/>
          <p:nvPr/>
        </p:nvSpPr>
        <p:spPr>
          <a:xfrm>
            <a:off x="502652" y="3581400"/>
            <a:ext cx="5059948" cy="2264081"/>
          </a:xfrm>
          <a:prstGeom prst="rect">
            <a:avLst/>
          </a:prstGeom>
          <a:noFill/>
        </p:spPr>
        <p:txBody>
          <a:bodyPr wrap="square">
            <a:spAutoFit/>
          </a:bodyPr>
          <a:lstStyle/>
          <a:p>
            <a:pPr marL="266700" marR="0" indent="-635">
              <a:lnSpc>
                <a:spcPct val="98000"/>
              </a:lnSpc>
              <a:spcBef>
                <a:spcPts val="5"/>
              </a:spcBef>
              <a:buNone/>
            </a:pPr>
            <a:r>
              <a:rPr lang="en-US" sz="2400" b="1" dirty="0">
                <a:latin typeface="Calibri" panose="020F0502020204030204" pitchFamily="34" charset="0"/>
                <a:ea typeface="Calibri" panose="020F0502020204030204" pitchFamily="34" charset="0"/>
              </a:rPr>
              <a:t>Colleen Pokorny, Bolanle </a:t>
            </a:r>
            <a:r>
              <a:rPr lang="en-US" sz="2400" b="1" dirty="0" err="1">
                <a:latin typeface="Calibri" panose="020F0502020204030204" pitchFamily="34" charset="0"/>
                <a:ea typeface="Calibri" panose="020F0502020204030204" pitchFamily="34" charset="0"/>
              </a:rPr>
              <a:t>Dahunsi</a:t>
            </a:r>
            <a:r>
              <a:rPr lang="en-US" sz="2400" b="1" dirty="0">
                <a:latin typeface="Calibri" panose="020F0502020204030204" pitchFamily="34" charset="0"/>
                <a:ea typeface="Calibri" panose="020F0502020204030204" pitchFamily="34" charset="0"/>
              </a:rPr>
              <a:t>, Marianne Dickson </a:t>
            </a:r>
          </a:p>
          <a:p>
            <a:pPr marL="266700" marR="0" indent="-635">
              <a:lnSpc>
                <a:spcPct val="98000"/>
              </a:lnSpc>
              <a:spcBef>
                <a:spcPts val="5"/>
              </a:spcBef>
              <a:buNone/>
            </a:pPr>
            <a:endParaRPr lang="en-US" sz="2400" b="1" i="1" dirty="0">
              <a:effectLst/>
              <a:latin typeface="Calibri" panose="020F0502020204030204" pitchFamily="34" charset="0"/>
              <a:ea typeface="Calibri" panose="020F0502020204030204" pitchFamily="34" charset="0"/>
            </a:endParaRPr>
          </a:p>
          <a:p>
            <a:pPr marL="266700" marR="0" indent="-635">
              <a:lnSpc>
                <a:spcPct val="98000"/>
              </a:lnSpc>
              <a:spcBef>
                <a:spcPts val="5"/>
              </a:spcBef>
              <a:buNone/>
            </a:pPr>
            <a:r>
              <a:rPr lang="en-US" sz="2400" i="1" dirty="0">
                <a:effectLst/>
                <a:latin typeface="Calibri" panose="020F0502020204030204" pitchFamily="34" charset="0"/>
                <a:ea typeface="Calibri" panose="020F0502020204030204" pitchFamily="34" charset="0"/>
              </a:rPr>
              <a:t>Crafting Community: A Kantha- Inspired Approach to Addressing Academic Loneliness</a:t>
            </a:r>
            <a:endParaRPr lang="en-US" sz="2400" dirty="0">
              <a:effectLst/>
              <a:latin typeface="Calibri" panose="020F0502020204030204" pitchFamily="34" charset="0"/>
              <a:ea typeface="Calibri" panose="020F0502020204030204" pitchFamily="34" charset="0"/>
            </a:endParaRPr>
          </a:p>
        </p:txBody>
      </p:sp>
      <p:pic>
        <p:nvPicPr>
          <p:cNvPr id="10" name="Picture 9" descr="A colorful patchwork jacket&#10;&#10;AI-generated content may be incorrect.">
            <a:extLst>
              <a:ext uri="{FF2B5EF4-FFF2-40B4-BE49-F238E27FC236}">
                <a16:creationId xmlns:a16="http://schemas.microsoft.com/office/drawing/2014/main" id="{470C5536-AADE-4EB9-32F9-D7B55A3EEF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5000" y="1506731"/>
            <a:ext cx="3200400" cy="4572000"/>
          </a:xfrm>
          <a:prstGeom prst="rect">
            <a:avLst/>
          </a:prstGeom>
        </p:spPr>
      </p:pic>
    </p:spTree>
    <p:extLst>
      <p:ext uri="{BB962C8B-B14F-4D97-AF65-F5344CB8AC3E}">
        <p14:creationId xmlns:p14="http://schemas.microsoft.com/office/powerpoint/2010/main" val="40829431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4133A-96B2-2A69-CE0E-9D4E2A4DC2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7603A4-565C-AD88-B647-E41C84E373BF}"/>
              </a:ext>
            </a:extLst>
          </p:cNvPr>
          <p:cNvSpPr>
            <a:spLocks noGrp="1"/>
          </p:cNvSpPr>
          <p:nvPr>
            <p:ph type="ctrTitle"/>
          </p:nvPr>
        </p:nvSpPr>
        <p:spPr>
          <a:xfrm>
            <a:off x="123164" y="1506731"/>
            <a:ext cx="5330976" cy="5703778"/>
          </a:xfrm>
        </p:spPr>
        <p:txBody>
          <a:bodyPr>
            <a:normAutofit/>
          </a:bodyPr>
          <a:lstStyle/>
          <a:p>
            <a:pPr marL="0" marR="0"/>
            <a:br>
              <a:rPr lang="en-US" sz="3000" dirty="0"/>
            </a:br>
            <a:r>
              <a:rPr lang="en-US" sz="2700" b="1" dirty="0">
                <a:solidFill>
                  <a:srgbClr val="212121"/>
                </a:solidFill>
                <a:latin typeface="Aptos" panose="020B0004020202020204" pitchFamily="34" charset="0"/>
                <a:ea typeface="DengXian" panose="02010600030101010101" pitchFamily="2" charset="-122"/>
                <a:cs typeface="Aptos" panose="020B0004020202020204" pitchFamily="34" charset="0"/>
              </a:rPr>
              <a:t>ITAA Award for Innovative Design Scholarship </a:t>
            </a: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endParaRPr lang="en-US" sz="4000" i="1" dirty="0">
              <a:solidFill>
                <a:srgbClr val="FF0000"/>
              </a:solidFill>
              <a:latin typeface="+mn-lt"/>
            </a:endParaRPr>
          </a:p>
        </p:txBody>
      </p:sp>
      <p:pic>
        <p:nvPicPr>
          <p:cNvPr id="6" name="image_0">
            <a:extLst>
              <a:ext uri="{FF2B5EF4-FFF2-40B4-BE49-F238E27FC236}">
                <a16:creationId xmlns:a16="http://schemas.microsoft.com/office/drawing/2014/main" id="{3989FAC5-9481-3698-4463-CE0A0A8BD40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12958" y="278051"/>
            <a:ext cx="1213339"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D64B62AD-8E95-14D7-E86D-28F1FE02F36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33400" y="304800"/>
            <a:ext cx="1563473" cy="15842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80C9A42-8A85-F3A4-58A7-40E246F6B78F}"/>
              </a:ext>
            </a:extLst>
          </p:cNvPr>
          <p:cNvSpPr txBox="1"/>
          <p:nvPr/>
        </p:nvSpPr>
        <p:spPr>
          <a:xfrm>
            <a:off x="123164" y="3733800"/>
            <a:ext cx="5896636" cy="2492990"/>
          </a:xfrm>
          <a:prstGeom prst="rect">
            <a:avLst/>
          </a:prstGeom>
          <a:noFill/>
        </p:spPr>
        <p:txBody>
          <a:bodyPr wrap="square">
            <a:spAutoFit/>
          </a:bodyPr>
          <a:lstStyle/>
          <a:p>
            <a:pPr marL="266700" marR="401955" indent="-635"/>
            <a:r>
              <a:rPr lang="en-US" sz="2600" b="1" dirty="0">
                <a:latin typeface="Calibri" panose="020F0502020204030204" pitchFamily="34" charset="0"/>
                <a:ea typeface="Calibri" panose="020F0502020204030204" pitchFamily="34" charset="0"/>
              </a:rPr>
              <a:t>Danielle Martin, Niloufar </a:t>
            </a:r>
            <a:r>
              <a:rPr lang="en-US" sz="2600" b="1" dirty="0" err="1">
                <a:latin typeface="Calibri" panose="020F0502020204030204" pitchFamily="34" charset="0"/>
                <a:ea typeface="Calibri" panose="020F0502020204030204" pitchFamily="34" charset="0"/>
              </a:rPr>
              <a:t>Ashournia</a:t>
            </a:r>
            <a:r>
              <a:rPr lang="en-US" sz="2600" b="1" dirty="0">
                <a:latin typeface="Calibri" panose="020F0502020204030204" pitchFamily="34" charset="0"/>
                <a:ea typeface="Calibri" panose="020F0502020204030204" pitchFamily="34" charset="0"/>
              </a:rPr>
              <a:t>, Haya Abdelhamid, </a:t>
            </a:r>
            <a:r>
              <a:rPr lang="en-US" sz="2600" b="1" dirty="0" err="1">
                <a:latin typeface="Calibri" panose="020F0502020204030204" pitchFamily="34" charset="0"/>
                <a:ea typeface="Calibri" panose="020F0502020204030204" pitchFamily="34" charset="0"/>
              </a:rPr>
              <a:t>Shantine</a:t>
            </a:r>
            <a:r>
              <a:rPr lang="en-US" sz="2600" b="1" dirty="0">
                <a:latin typeface="Calibri" panose="020F0502020204030204" pitchFamily="34" charset="0"/>
                <a:ea typeface="Calibri" panose="020F0502020204030204" pitchFamily="34" charset="0"/>
              </a:rPr>
              <a:t> Li</a:t>
            </a:r>
          </a:p>
          <a:p>
            <a:pPr marL="266700" marR="401955" indent="-635">
              <a:buNone/>
            </a:pPr>
            <a:endParaRPr lang="en-US" sz="2600" b="1" i="1" dirty="0">
              <a:effectLst/>
              <a:latin typeface="Calibri" panose="020F0502020204030204" pitchFamily="34" charset="0"/>
              <a:ea typeface="Calibri" panose="020F0502020204030204" pitchFamily="34" charset="0"/>
            </a:endParaRPr>
          </a:p>
          <a:p>
            <a:pPr marL="266700" marR="401955" indent="-635">
              <a:buNone/>
            </a:pPr>
            <a:r>
              <a:rPr lang="en-US" sz="2600" i="1" dirty="0">
                <a:effectLst/>
                <a:latin typeface="Calibri" panose="020F0502020204030204" pitchFamily="34" charset="0"/>
                <a:ea typeface="Calibri" panose="020F0502020204030204" pitchFamily="34" charset="0"/>
              </a:rPr>
              <a:t>inBetween3dPrintDress: A 3D Printed Structured Draped Dress</a:t>
            </a:r>
            <a:r>
              <a:rPr lang="en-US" sz="2600" dirty="0">
                <a:effectLst/>
                <a:latin typeface="Calibri" panose="020F0502020204030204" pitchFamily="34" charset="0"/>
                <a:ea typeface="Calibri" panose="020F0502020204030204" pitchFamily="34" charset="0"/>
              </a:rPr>
              <a:t> </a:t>
            </a:r>
          </a:p>
          <a:p>
            <a:pPr marL="266700" marR="401955" indent="-635">
              <a:buNone/>
            </a:pPr>
            <a:r>
              <a:rPr lang="en-US" sz="2600" dirty="0">
                <a:effectLst/>
                <a:latin typeface="Calibri" panose="020F0502020204030204" pitchFamily="34" charset="0"/>
                <a:ea typeface="Calibri" panose="020F0502020204030204" pitchFamily="34" charset="0"/>
              </a:rPr>
              <a:t> </a:t>
            </a:r>
          </a:p>
        </p:txBody>
      </p:sp>
      <p:pic>
        <p:nvPicPr>
          <p:cNvPr id="8" name="Picture 7" descr="A mannequin with a dress on&#10;&#10;AI-generated content may be incorrect.">
            <a:extLst>
              <a:ext uri="{FF2B5EF4-FFF2-40B4-BE49-F238E27FC236}">
                <a16:creationId xmlns:a16="http://schemas.microsoft.com/office/drawing/2014/main" id="{1C8883BD-160E-7D25-A883-1B9DAB93EB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5000" y="1447800"/>
            <a:ext cx="3200400" cy="4572000"/>
          </a:xfrm>
          <a:prstGeom prst="rect">
            <a:avLst/>
          </a:prstGeom>
        </p:spPr>
      </p:pic>
    </p:spTree>
    <p:extLst>
      <p:ext uri="{BB962C8B-B14F-4D97-AF65-F5344CB8AC3E}">
        <p14:creationId xmlns:p14="http://schemas.microsoft.com/office/powerpoint/2010/main" val="75303393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97591-3A77-87C9-D391-247482EF23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63F1E7-448B-4180-D875-453A0248C7E8}"/>
              </a:ext>
            </a:extLst>
          </p:cNvPr>
          <p:cNvSpPr>
            <a:spLocks noGrp="1"/>
          </p:cNvSpPr>
          <p:nvPr>
            <p:ph type="ctrTitle"/>
          </p:nvPr>
        </p:nvSpPr>
        <p:spPr>
          <a:xfrm>
            <a:off x="228600" y="1857323"/>
            <a:ext cx="5330976" cy="5703778"/>
          </a:xfrm>
        </p:spPr>
        <p:txBody>
          <a:bodyPr>
            <a:normAutofit/>
          </a:bodyPr>
          <a:lstStyle/>
          <a:p>
            <a:pPr marL="0" marR="0"/>
            <a:br>
              <a:rPr lang="en-US" sz="3000" dirty="0"/>
            </a:br>
            <a:r>
              <a:rPr lang="en-US" sz="2700" b="1" dirty="0">
                <a:solidFill>
                  <a:srgbClr val="212121"/>
                </a:solidFill>
                <a:latin typeface="Aptos" panose="020B0004020202020204" pitchFamily="34" charset="0"/>
                <a:ea typeface="DengXian" panose="02010600030101010101" pitchFamily="2" charset="-122"/>
                <a:cs typeface="Aptos" panose="020B0004020202020204" pitchFamily="34" charset="0"/>
              </a:rPr>
              <a:t>ITAA Award for Creative and Innovative Employment of Techniques </a:t>
            </a: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endParaRPr lang="en-US" sz="4000" i="1" dirty="0">
              <a:solidFill>
                <a:srgbClr val="FF0000"/>
              </a:solidFill>
              <a:latin typeface="+mn-lt"/>
            </a:endParaRPr>
          </a:p>
        </p:txBody>
      </p:sp>
      <p:pic>
        <p:nvPicPr>
          <p:cNvPr id="6" name="image_0">
            <a:extLst>
              <a:ext uri="{FF2B5EF4-FFF2-40B4-BE49-F238E27FC236}">
                <a16:creationId xmlns:a16="http://schemas.microsoft.com/office/drawing/2014/main" id="{F1199381-C7B8-3575-B8D2-3A8C2B43FA4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12958" y="278051"/>
            <a:ext cx="1213339"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263DE04B-A536-AB7B-EF29-1C563710949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33400" y="304800"/>
            <a:ext cx="1563473" cy="15842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B24199E-6000-818E-651F-8C96AEC165A8}"/>
              </a:ext>
            </a:extLst>
          </p:cNvPr>
          <p:cNvSpPr txBox="1"/>
          <p:nvPr/>
        </p:nvSpPr>
        <p:spPr>
          <a:xfrm>
            <a:off x="425450" y="4045598"/>
            <a:ext cx="5102376" cy="1846659"/>
          </a:xfrm>
          <a:prstGeom prst="rect">
            <a:avLst/>
          </a:prstGeom>
          <a:noFill/>
        </p:spPr>
        <p:txBody>
          <a:bodyPr wrap="square">
            <a:spAutoFit/>
          </a:bodyPr>
          <a:lstStyle/>
          <a:p>
            <a:pPr marL="266700" marR="401955" indent="-635">
              <a:buNone/>
            </a:pPr>
            <a:r>
              <a:rPr lang="en-US" sz="2400" b="1" dirty="0">
                <a:latin typeface="Calibri" panose="020F0502020204030204" pitchFamily="34" charset="0"/>
                <a:ea typeface="Calibri" panose="020F0502020204030204" pitchFamily="34" charset="0"/>
              </a:rPr>
              <a:t>Ling Zhang, </a:t>
            </a:r>
            <a:r>
              <a:rPr lang="en-US" sz="2400" b="1" dirty="0" err="1">
                <a:latin typeface="Calibri" panose="020F0502020204030204" pitchFamily="34" charset="0"/>
                <a:ea typeface="Calibri" panose="020F0502020204030204" pitchFamily="34" charset="0"/>
              </a:rPr>
              <a:t>Chanmi</a:t>
            </a:r>
            <a:r>
              <a:rPr lang="en-US" sz="2400" b="1" dirty="0">
                <a:latin typeface="Calibri" panose="020F0502020204030204" pitchFamily="34" charset="0"/>
                <a:ea typeface="Calibri" panose="020F0502020204030204" pitchFamily="34" charset="0"/>
              </a:rPr>
              <a:t> Hwang </a:t>
            </a:r>
          </a:p>
          <a:p>
            <a:pPr marL="266700" marR="401955" indent="-635">
              <a:buNone/>
            </a:pPr>
            <a:endParaRPr lang="en-US" sz="1800" b="1" i="1" dirty="0">
              <a:effectLst/>
              <a:latin typeface="Calibri" panose="020F0502020204030204" pitchFamily="34" charset="0"/>
              <a:ea typeface="Calibri" panose="020F0502020204030204" pitchFamily="34" charset="0"/>
            </a:endParaRPr>
          </a:p>
          <a:p>
            <a:pPr marL="266700" marR="401955" indent="-635">
              <a:buNone/>
            </a:pPr>
            <a:r>
              <a:rPr lang="en-US" sz="2400" i="1" dirty="0">
                <a:effectLst/>
                <a:latin typeface="Calibri" panose="020F0502020204030204" pitchFamily="34" charset="0"/>
                <a:ea typeface="Calibri" panose="020F0502020204030204" pitchFamily="34" charset="0"/>
              </a:rPr>
              <a:t>Bound Between Fingers: A Maternal Narrative in Collaborative Creative Practice</a:t>
            </a:r>
            <a:endParaRPr lang="en-US" sz="2400" dirty="0">
              <a:effectLst/>
              <a:latin typeface="Calibri" panose="020F0502020204030204" pitchFamily="34" charset="0"/>
              <a:ea typeface="Calibri" panose="020F0502020204030204" pitchFamily="34" charset="0"/>
            </a:endParaRPr>
          </a:p>
        </p:txBody>
      </p:sp>
      <p:pic>
        <p:nvPicPr>
          <p:cNvPr id="8" name="Picture 7" descr="A person in a white dress&#10;&#10;AI-generated content may be incorrect.">
            <a:extLst>
              <a:ext uri="{FF2B5EF4-FFF2-40B4-BE49-F238E27FC236}">
                <a16:creationId xmlns:a16="http://schemas.microsoft.com/office/drawing/2014/main" id="{A6513E25-BD59-FE81-F29F-8F5ACFB153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20877" y="1447800"/>
            <a:ext cx="3200400" cy="4572000"/>
          </a:xfrm>
          <a:prstGeom prst="rect">
            <a:avLst/>
          </a:prstGeom>
        </p:spPr>
      </p:pic>
    </p:spTree>
    <p:extLst>
      <p:ext uri="{BB962C8B-B14F-4D97-AF65-F5344CB8AC3E}">
        <p14:creationId xmlns:p14="http://schemas.microsoft.com/office/powerpoint/2010/main" val="353865059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76E7F-744D-4EE8-4775-F017D2C761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37547C-15F5-7857-2DFD-B1C1A9C2ADA2}"/>
              </a:ext>
            </a:extLst>
          </p:cNvPr>
          <p:cNvSpPr>
            <a:spLocks noGrp="1"/>
          </p:cNvSpPr>
          <p:nvPr>
            <p:ph type="ctrTitle"/>
          </p:nvPr>
        </p:nvSpPr>
        <p:spPr>
          <a:xfrm>
            <a:off x="228600" y="1857323"/>
            <a:ext cx="5330976" cy="5703778"/>
          </a:xfrm>
        </p:spPr>
        <p:txBody>
          <a:bodyPr>
            <a:normAutofit/>
          </a:bodyPr>
          <a:lstStyle/>
          <a:p>
            <a:pPr marL="0" marR="0"/>
            <a:br>
              <a:rPr lang="en-US" sz="3000" dirty="0"/>
            </a:br>
            <a:r>
              <a:rPr lang="en-US" sz="2700" b="1" dirty="0">
                <a:solidFill>
                  <a:srgbClr val="212121"/>
                </a:solidFill>
                <a:latin typeface="Aptos" panose="020B0004020202020204" pitchFamily="34" charset="0"/>
                <a:ea typeface="DengXian" panose="02010600030101010101" pitchFamily="2" charset="-122"/>
                <a:cs typeface="Aptos" panose="020B0004020202020204" pitchFamily="34" charset="0"/>
              </a:rPr>
              <a:t>Margaret Rucker Best Design Award </a:t>
            </a: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endParaRPr lang="en-US" sz="4000" i="1" dirty="0">
              <a:solidFill>
                <a:srgbClr val="FF0000"/>
              </a:solidFill>
              <a:latin typeface="+mn-lt"/>
            </a:endParaRPr>
          </a:p>
        </p:txBody>
      </p:sp>
      <p:pic>
        <p:nvPicPr>
          <p:cNvPr id="6" name="image_0">
            <a:extLst>
              <a:ext uri="{FF2B5EF4-FFF2-40B4-BE49-F238E27FC236}">
                <a16:creationId xmlns:a16="http://schemas.microsoft.com/office/drawing/2014/main" id="{1F08F0C7-E8AC-7684-524E-AB271F6B965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12958" y="278051"/>
            <a:ext cx="1213339"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0470507F-CE2E-81C8-F13D-A77EC3159F9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33400" y="304800"/>
            <a:ext cx="1563473" cy="15842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5F2ADD4-ABEB-9245-E04F-B452CBA28903}"/>
              </a:ext>
            </a:extLst>
          </p:cNvPr>
          <p:cNvSpPr txBox="1"/>
          <p:nvPr/>
        </p:nvSpPr>
        <p:spPr>
          <a:xfrm>
            <a:off x="381000" y="3814766"/>
            <a:ext cx="4800600" cy="2308324"/>
          </a:xfrm>
          <a:prstGeom prst="rect">
            <a:avLst/>
          </a:prstGeom>
          <a:noFill/>
        </p:spPr>
        <p:txBody>
          <a:bodyPr wrap="square">
            <a:spAutoFit/>
          </a:bodyPr>
          <a:lstStyle/>
          <a:p>
            <a:pPr marL="266700" marR="401955" indent="-635"/>
            <a:r>
              <a:rPr lang="en-US" sz="2400" b="1" dirty="0">
                <a:latin typeface="Calibri" panose="020F0502020204030204" pitchFamily="34" charset="0"/>
                <a:ea typeface="Calibri" panose="020F0502020204030204" pitchFamily="34" charset="0"/>
              </a:rPr>
              <a:t>Lida Aflatoony, Kristen Morris</a:t>
            </a:r>
          </a:p>
          <a:p>
            <a:pPr marL="266700" marR="401955" indent="-635">
              <a:buNone/>
            </a:pPr>
            <a:endParaRPr lang="en-US" sz="2400" b="1" i="1" dirty="0">
              <a:effectLst/>
              <a:latin typeface="Calibri" panose="020F0502020204030204" pitchFamily="34" charset="0"/>
              <a:ea typeface="Calibri" panose="020F0502020204030204" pitchFamily="34" charset="0"/>
            </a:endParaRPr>
          </a:p>
          <a:p>
            <a:pPr marL="266700" marR="401955" indent="-635">
              <a:buNone/>
            </a:pPr>
            <a:r>
              <a:rPr lang="en-US" sz="2400" i="1" dirty="0">
                <a:effectLst/>
                <a:latin typeface="Calibri" panose="020F0502020204030204" pitchFamily="34" charset="0"/>
                <a:ea typeface="Calibri" panose="020F0502020204030204" pitchFamily="34" charset="0"/>
              </a:rPr>
              <a:t>From Sneaker to Boot:</a:t>
            </a:r>
            <a:r>
              <a:rPr lang="en-US" sz="2400" dirty="0">
                <a:effectLst/>
                <a:latin typeface="Calibri" panose="020F0502020204030204" pitchFamily="34" charset="0"/>
                <a:ea typeface="Calibri" panose="020F0502020204030204" pitchFamily="34" charset="0"/>
              </a:rPr>
              <a:t> </a:t>
            </a:r>
            <a:r>
              <a:rPr lang="en-US" sz="2400" i="1" dirty="0">
                <a:effectLst/>
                <a:latin typeface="Calibri" panose="020F0502020204030204" pitchFamily="34" charset="0"/>
                <a:ea typeface="Calibri" panose="020F0502020204030204" pitchFamily="34" charset="0"/>
              </a:rPr>
              <a:t>A Modular Footwear Design to Enhance Fit and Function for Ankle-Foot Orthosis Users</a:t>
            </a:r>
            <a:endParaRPr lang="en-US" sz="2400" dirty="0">
              <a:effectLst/>
              <a:latin typeface="Calibri" panose="020F0502020204030204" pitchFamily="34" charset="0"/>
              <a:ea typeface="Calibri" panose="020F0502020204030204" pitchFamily="34" charset="0"/>
            </a:endParaRPr>
          </a:p>
        </p:txBody>
      </p:sp>
      <p:pic>
        <p:nvPicPr>
          <p:cNvPr id="8" name="Picture 7" descr="A prosthetic leg and a pair of shoes&#10;&#10;AI-generated content may be incorrect.">
            <a:extLst>
              <a:ext uri="{FF2B5EF4-FFF2-40B4-BE49-F238E27FC236}">
                <a16:creationId xmlns:a16="http://schemas.microsoft.com/office/drawing/2014/main" id="{A167A94D-45DC-6E91-30EF-14391408C4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9693" y="1656782"/>
            <a:ext cx="3020568" cy="4315968"/>
          </a:xfrm>
          <a:prstGeom prst="rect">
            <a:avLst/>
          </a:prstGeom>
        </p:spPr>
      </p:pic>
    </p:spTree>
    <p:extLst>
      <p:ext uri="{BB962C8B-B14F-4D97-AF65-F5344CB8AC3E}">
        <p14:creationId xmlns:p14="http://schemas.microsoft.com/office/powerpoint/2010/main" val="36149121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B6DE9-2ADE-D5A4-72C9-977A5FF3A2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4A6504-6165-F361-55C3-895A508A0CF8}"/>
              </a:ext>
            </a:extLst>
          </p:cNvPr>
          <p:cNvSpPr>
            <a:spLocks noGrp="1"/>
          </p:cNvSpPr>
          <p:nvPr>
            <p:ph type="ctrTitle"/>
          </p:nvPr>
        </p:nvSpPr>
        <p:spPr>
          <a:xfrm>
            <a:off x="990600" y="4038600"/>
            <a:ext cx="4572000" cy="1606163"/>
          </a:xfrm>
        </p:spPr>
        <p:txBody>
          <a:bodyPr vert="horz" lIns="91440" tIns="45720" rIns="91440" bIns="45720" rtlCol="0">
            <a:normAutofit/>
          </a:bodyPr>
          <a:lstStyle/>
          <a:p>
            <a:pPr algn="r"/>
            <a:r>
              <a:rPr lang="en-US" sz="2800" dirty="0">
                <a:latin typeface="Calibri" panose="020F0502020204030204" pitchFamily="34" charset="0"/>
              </a:rPr>
              <a:t>Hye Seung Jeong</a:t>
            </a:r>
            <a:br>
              <a:rPr lang="en-US" sz="2800" b="0" i="0" u="none" strike="noStrike" baseline="0" dirty="0">
                <a:latin typeface="Calibri" panose="020F0502020204030204" pitchFamily="34" charset="0"/>
              </a:rPr>
            </a:br>
            <a:r>
              <a:rPr lang="en-US" sz="2800" b="0" i="0" u="none" strike="noStrike" baseline="0" dirty="0">
                <a:latin typeface="Calibri" panose="020F0502020204030204" pitchFamily="34" charset="0"/>
              </a:rPr>
              <a:t>Graduate Student Liaison</a:t>
            </a:r>
            <a:br>
              <a:rPr lang="en-US" sz="2800" b="0" i="0" u="none" strike="noStrike" baseline="0" dirty="0">
                <a:latin typeface="Calibri" panose="020F0502020204030204" pitchFamily="34" charset="0"/>
              </a:rPr>
            </a:br>
            <a:r>
              <a:rPr lang="en-US" sz="2800" dirty="0">
                <a:latin typeface="Calibri" panose="020F0502020204030204" pitchFamily="34" charset="0"/>
              </a:rPr>
              <a:t>University of Georgia</a:t>
            </a:r>
          </a:p>
        </p:txBody>
      </p:sp>
      <p:cxnSp>
        <p:nvCxnSpPr>
          <p:cNvPr id="5" name="Straight Connector 4">
            <a:extLst>
              <a:ext uri="{FF2B5EF4-FFF2-40B4-BE49-F238E27FC236}">
                <a16:creationId xmlns:a16="http://schemas.microsoft.com/office/drawing/2014/main" id="{08414608-A4B4-C913-9FB5-2E646CF1F3DE}"/>
              </a:ext>
            </a:extLst>
          </p:cNvPr>
          <p:cNvCxnSpPr>
            <a:cxnSpLocks/>
          </p:cNvCxnSpPr>
          <p:nvPr/>
        </p:nvCxnSpPr>
        <p:spPr>
          <a:xfrm>
            <a:off x="3124200" y="5715000"/>
            <a:ext cx="1905000" cy="0"/>
          </a:xfrm>
          <a:prstGeom prst="line">
            <a:avLst/>
          </a:prstGeom>
          <a:ln w="15875" cmpd="sng">
            <a:solidFill>
              <a:srgbClr val="BF3900">
                <a:alpha val="85882"/>
              </a:srgbClr>
            </a:solidFill>
          </a:ln>
        </p:spPr>
        <p:style>
          <a:lnRef idx="1">
            <a:schemeClr val="accent1"/>
          </a:lnRef>
          <a:fillRef idx="0">
            <a:schemeClr val="accent1"/>
          </a:fillRef>
          <a:effectRef idx="0">
            <a:schemeClr val="accent1"/>
          </a:effectRef>
          <a:fontRef idx="minor">
            <a:schemeClr val="tx1"/>
          </a:fontRef>
        </p:style>
      </p:cxnSp>
      <p:pic>
        <p:nvPicPr>
          <p:cNvPr id="7" name="image_0">
            <a:extLst>
              <a:ext uri="{FF2B5EF4-FFF2-40B4-BE49-F238E27FC236}">
                <a16:creationId xmlns:a16="http://schemas.microsoft.com/office/drawing/2014/main" id="{206AA76E-BC06-9BB8-6CB4-3B8905D09A0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533338"/>
            <a:ext cx="2157285" cy="121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2" descr="Hye Seung Jeong | UGA FACS">
            <a:extLst>
              <a:ext uri="{FF2B5EF4-FFF2-40B4-BE49-F238E27FC236}">
                <a16:creationId xmlns:a16="http://schemas.microsoft.com/office/drawing/2014/main" id="{E35FA844-B8FA-D780-4EFD-050405D9482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2822462"/>
            <a:ext cx="2578594" cy="31973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71AC968-818D-81B2-F6D4-1B4A7469BF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09458"/>
            <a:ext cx="1981200" cy="2007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2220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EA29EB-597A-7450-A4B1-5CDAD96A40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2629AD-E677-8435-16D4-4BBAD555BC2A}"/>
              </a:ext>
            </a:extLst>
          </p:cNvPr>
          <p:cNvSpPr>
            <a:spLocks noGrp="1"/>
          </p:cNvSpPr>
          <p:nvPr>
            <p:ph type="ctrTitle"/>
          </p:nvPr>
        </p:nvSpPr>
        <p:spPr>
          <a:xfrm>
            <a:off x="228600" y="1857323"/>
            <a:ext cx="5330976" cy="5703778"/>
          </a:xfrm>
        </p:spPr>
        <p:txBody>
          <a:bodyPr>
            <a:normAutofit/>
          </a:bodyPr>
          <a:lstStyle/>
          <a:p>
            <a:pPr marL="0" marR="0"/>
            <a:br>
              <a:rPr lang="en-US" sz="3000" dirty="0"/>
            </a:br>
            <a:r>
              <a:rPr lang="en-US" sz="2700" b="1" dirty="0">
                <a:solidFill>
                  <a:srgbClr val="212121"/>
                </a:solidFill>
                <a:latin typeface="Aptos" panose="020B0004020202020204" pitchFamily="34" charset="0"/>
                <a:ea typeface="DengXian" panose="02010600030101010101" pitchFamily="2" charset="-122"/>
                <a:cs typeface="Aptos" panose="020B0004020202020204" pitchFamily="34" charset="0"/>
              </a:rPr>
              <a:t>Schofield Summit Design Award </a:t>
            </a:r>
            <a:br>
              <a:rPr lang="en-US" sz="2700" b="1" dirty="0">
                <a:solidFill>
                  <a:srgbClr val="212121"/>
                </a:solidFill>
                <a:latin typeface="Aptos" panose="020B0004020202020204" pitchFamily="34" charset="0"/>
                <a:ea typeface="DengXian" panose="02010600030101010101" pitchFamily="2" charset="-122"/>
                <a:cs typeface="Aptos" panose="020B0004020202020204" pitchFamily="34" charset="0"/>
              </a:rPr>
            </a:br>
            <a:br>
              <a:rPr lang="en-US" sz="2700" b="1" dirty="0">
                <a:solidFill>
                  <a:srgbClr val="212121"/>
                </a:solidFill>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endParaRPr lang="en-US" sz="4000" i="1" dirty="0">
              <a:solidFill>
                <a:srgbClr val="FF0000"/>
              </a:solidFill>
              <a:latin typeface="+mn-lt"/>
            </a:endParaRPr>
          </a:p>
        </p:txBody>
      </p:sp>
      <p:pic>
        <p:nvPicPr>
          <p:cNvPr id="6" name="image_0">
            <a:extLst>
              <a:ext uri="{FF2B5EF4-FFF2-40B4-BE49-F238E27FC236}">
                <a16:creationId xmlns:a16="http://schemas.microsoft.com/office/drawing/2014/main" id="{AC11B0DE-7C38-3783-222D-3604E536D72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12958" y="278051"/>
            <a:ext cx="1213339"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FDBEBE67-F286-EC47-07D4-67AE9D22359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33400" y="304800"/>
            <a:ext cx="1563473" cy="15842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8C0DEE4-A5C1-3512-5932-D3F4D68EF951}"/>
              </a:ext>
            </a:extLst>
          </p:cNvPr>
          <p:cNvSpPr txBox="1"/>
          <p:nvPr/>
        </p:nvSpPr>
        <p:spPr>
          <a:xfrm>
            <a:off x="190500" y="3886200"/>
            <a:ext cx="4572000" cy="1223412"/>
          </a:xfrm>
          <a:prstGeom prst="rect">
            <a:avLst/>
          </a:prstGeom>
          <a:noFill/>
        </p:spPr>
        <p:txBody>
          <a:bodyPr wrap="square">
            <a:spAutoFit/>
          </a:bodyPr>
          <a:lstStyle/>
          <a:p>
            <a:pPr marL="266065" marR="409575">
              <a:lnSpc>
                <a:spcPct val="98000"/>
              </a:lnSpc>
              <a:tabLst>
                <a:tab pos="403860" algn="l"/>
              </a:tabLst>
            </a:pPr>
            <a:r>
              <a:rPr lang="en-US" sz="2500" b="1" dirty="0" err="1">
                <a:latin typeface="Calibri" panose="020F0502020204030204" pitchFamily="34" charset="0"/>
                <a:ea typeface="Calibri" panose="020F0502020204030204" pitchFamily="34" charset="0"/>
              </a:rPr>
              <a:t>Chanjuan</a:t>
            </a:r>
            <a:r>
              <a:rPr lang="en-US" sz="2500" b="1" dirty="0">
                <a:latin typeface="Calibri" panose="020F0502020204030204" pitchFamily="34" charset="0"/>
                <a:ea typeface="Calibri" panose="020F0502020204030204" pitchFamily="34" charset="0"/>
              </a:rPr>
              <a:t> Chen</a:t>
            </a:r>
          </a:p>
          <a:p>
            <a:pPr marL="266065" marR="409575" indent="0">
              <a:lnSpc>
                <a:spcPct val="98000"/>
              </a:lnSpc>
              <a:buNone/>
              <a:tabLst>
                <a:tab pos="403860" algn="l"/>
              </a:tabLst>
            </a:pPr>
            <a:endParaRPr lang="en-US" sz="2500" i="1" dirty="0">
              <a:effectLst/>
              <a:latin typeface="Calibri" panose="020F0502020204030204" pitchFamily="34" charset="0"/>
              <a:ea typeface="Calibri" panose="020F0502020204030204" pitchFamily="34" charset="0"/>
            </a:endParaRPr>
          </a:p>
          <a:p>
            <a:pPr marL="266065" marR="409575" indent="0">
              <a:lnSpc>
                <a:spcPct val="98000"/>
              </a:lnSpc>
              <a:buNone/>
              <a:tabLst>
                <a:tab pos="403860" algn="l"/>
              </a:tabLst>
            </a:pPr>
            <a:r>
              <a:rPr lang="en-US" sz="2500" i="1" dirty="0">
                <a:effectLst/>
                <a:latin typeface="Calibri" panose="020F0502020204030204" pitchFamily="34" charset="0"/>
                <a:ea typeface="Calibri" panose="020F0502020204030204" pitchFamily="34" charset="0"/>
              </a:rPr>
              <a:t>Her Algorithmic Beauty</a:t>
            </a:r>
            <a:endParaRPr lang="en-US" sz="2500" dirty="0">
              <a:effectLst/>
              <a:latin typeface="Calibri" panose="020F0502020204030204" pitchFamily="34" charset="0"/>
              <a:ea typeface="Calibri" panose="020F0502020204030204" pitchFamily="34" charset="0"/>
            </a:endParaRPr>
          </a:p>
        </p:txBody>
      </p:sp>
      <p:pic>
        <p:nvPicPr>
          <p:cNvPr id="8" name="Picture 7" descr="A mannequin wearing a dress&#10;&#10;AI-generated content may be incorrect.">
            <a:extLst>
              <a:ext uri="{FF2B5EF4-FFF2-40B4-BE49-F238E27FC236}">
                <a16:creationId xmlns:a16="http://schemas.microsoft.com/office/drawing/2014/main" id="{516C0146-2F5D-C139-F164-D08F8F5DBC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3100" y="1524000"/>
            <a:ext cx="3200400" cy="4572000"/>
          </a:xfrm>
          <a:prstGeom prst="rect">
            <a:avLst/>
          </a:prstGeom>
        </p:spPr>
      </p:pic>
    </p:spTree>
    <p:extLst>
      <p:ext uri="{BB962C8B-B14F-4D97-AF65-F5344CB8AC3E}">
        <p14:creationId xmlns:p14="http://schemas.microsoft.com/office/powerpoint/2010/main" val="199070492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D0DDF-0FE3-1E6E-80A1-5EB30427BA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9701D5-7386-8F64-B476-E4E04F52ACF5}"/>
              </a:ext>
            </a:extLst>
          </p:cNvPr>
          <p:cNvSpPr>
            <a:spLocks noGrp="1"/>
          </p:cNvSpPr>
          <p:nvPr>
            <p:ph type="ctrTitle"/>
          </p:nvPr>
        </p:nvSpPr>
        <p:spPr>
          <a:xfrm>
            <a:off x="381000" y="1650998"/>
            <a:ext cx="4953000" cy="4927601"/>
          </a:xfrm>
        </p:spPr>
        <p:txBody>
          <a:bodyPr anchor="ctr">
            <a:noAutofit/>
          </a:bodyPr>
          <a:lstStyle/>
          <a:p>
            <a:pPr algn="l"/>
            <a:br>
              <a:rPr lang="en-US" sz="3200" dirty="0">
                <a:solidFill>
                  <a:schemeClr val="tx1">
                    <a:lumMod val="85000"/>
                    <a:lumOff val="15000"/>
                  </a:schemeClr>
                </a:solidFill>
              </a:rPr>
            </a:br>
            <a:br>
              <a:rPr lang="en-US" sz="3200" dirty="0">
                <a:solidFill>
                  <a:schemeClr val="tx1">
                    <a:lumMod val="85000"/>
                    <a:lumOff val="15000"/>
                  </a:schemeClr>
                </a:solidFill>
              </a:rPr>
            </a:br>
            <a:r>
              <a:rPr lang="en-US" sz="3200" b="1" dirty="0">
                <a:solidFill>
                  <a:schemeClr val="tx1">
                    <a:lumMod val="85000"/>
                    <a:lumOff val="15000"/>
                  </a:schemeClr>
                </a:solidFill>
                <a:latin typeface="+mn-lt"/>
              </a:rPr>
              <a:t>Creative Design Awards – </a:t>
            </a:r>
            <a:br>
              <a:rPr lang="en-US" sz="3200" dirty="0">
                <a:solidFill>
                  <a:schemeClr val="tx1">
                    <a:lumMod val="85000"/>
                    <a:lumOff val="15000"/>
                  </a:schemeClr>
                </a:solidFill>
              </a:rPr>
            </a:br>
            <a:br>
              <a:rPr lang="en-US" sz="3200" dirty="0">
                <a:solidFill>
                  <a:schemeClr val="tx1">
                    <a:lumMod val="85000"/>
                    <a:lumOff val="15000"/>
                  </a:schemeClr>
                </a:solidFill>
              </a:rPr>
            </a:br>
            <a:endParaRPr lang="en-US" sz="3200" dirty="0">
              <a:solidFill>
                <a:schemeClr val="tx1">
                  <a:lumMod val="85000"/>
                  <a:lumOff val="15000"/>
                </a:schemeClr>
              </a:solidFill>
            </a:endParaRPr>
          </a:p>
        </p:txBody>
      </p:sp>
      <p:cxnSp>
        <p:nvCxnSpPr>
          <p:cNvPr id="4" name="Straight Connector 3">
            <a:extLst>
              <a:ext uri="{FF2B5EF4-FFF2-40B4-BE49-F238E27FC236}">
                <a16:creationId xmlns:a16="http://schemas.microsoft.com/office/drawing/2014/main" id="{60382ED5-875A-2C54-46B5-279E83524F38}"/>
              </a:ext>
            </a:extLst>
          </p:cNvPr>
          <p:cNvCxnSpPr>
            <a:cxnSpLocks/>
          </p:cNvCxnSpPr>
          <p:nvPr/>
        </p:nvCxnSpPr>
        <p:spPr>
          <a:xfrm>
            <a:off x="4953000" y="3048000"/>
            <a:ext cx="0" cy="2133600"/>
          </a:xfrm>
          <a:prstGeom prst="line">
            <a:avLst/>
          </a:prstGeom>
          <a:ln w="15875" cmpd="sng">
            <a:solidFill>
              <a:srgbClr val="BF3900">
                <a:alpha val="85882"/>
              </a:srgbClr>
            </a:solidFill>
          </a:ln>
        </p:spPr>
        <p:style>
          <a:lnRef idx="1">
            <a:schemeClr val="accent1"/>
          </a:lnRef>
          <a:fillRef idx="0">
            <a:schemeClr val="accent1"/>
          </a:fillRef>
          <a:effectRef idx="0">
            <a:schemeClr val="accent1"/>
          </a:effectRef>
          <a:fontRef idx="minor">
            <a:schemeClr val="tx1"/>
          </a:fontRef>
        </p:style>
      </p:cxnSp>
      <p:pic>
        <p:nvPicPr>
          <p:cNvPr id="6" name="image_0">
            <a:extLst>
              <a:ext uri="{FF2B5EF4-FFF2-40B4-BE49-F238E27FC236}">
                <a16:creationId xmlns:a16="http://schemas.microsoft.com/office/drawing/2014/main" id="{BF062411-133A-7DCA-6A3F-35FB8CF002A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0" y="381000"/>
            <a:ext cx="1646586" cy="93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81936AA1-1203-E683-296D-3B4DEB8CCF8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33400" y="304800"/>
            <a:ext cx="1563473" cy="15842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38EC5F1-84C0-2A75-8102-75E07927219C}"/>
              </a:ext>
            </a:extLst>
          </p:cNvPr>
          <p:cNvSpPr txBox="1"/>
          <p:nvPr/>
        </p:nvSpPr>
        <p:spPr>
          <a:xfrm>
            <a:off x="5181600" y="3814717"/>
            <a:ext cx="2819399" cy="600164"/>
          </a:xfrm>
          <a:prstGeom prst="rect">
            <a:avLst/>
          </a:prstGeom>
          <a:noFill/>
        </p:spPr>
        <p:txBody>
          <a:bodyPr wrap="square" rtlCol="0">
            <a:spAutoFit/>
          </a:bodyPr>
          <a:lstStyle/>
          <a:p>
            <a:r>
              <a:rPr lang="en-US" sz="3300" b="1" dirty="0">
                <a:solidFill>
                  <a:schemeClr val="tx1">
                    <a:lumMod val="85000"/>
                    <a:lumOff val="15000"/>
                  </a:schemeClr>
                </a:solidFill>
              </a:rPr>
              <a:t>Graduate</a:t>
            </a:r>
            <a:endParaRPr lang="en-US" sz="3300" dirty="0"/>
          </a:p>
        </p:txBody>
      </p:sp>
    </p:spTree>
    <p:extLst>
      <p:ext uri="{BB962C8B-B14F-4D97-AF65-F5344CB8AC3E}">
        <p14:creationId xmlns:p14="http://schemas.microsoft.com/office/powerpoint/2010/main" val="322936982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448F0-5171-E8EF-8101-9DED0422C7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B9C6AC-A8EC-E53B-5095-D5BF33FD8A1C}"/>
              </a:ext>
            </a:extLst>
          </p:cNvPr>
          <p:cNvSpPr>
            <a:spLocks noGrp="1"/>
          </p:cNvSpPr>
          <p:nvPr>
            <p:ph type="ctrTitle"/>
          </p:nvPr>
        </p:nvSpPr>
        <p:spPr>
          <a:xfrm>
            <a:off x="123164" y="1506731"/>
            <a:ext cx="5330976" cy="5703778"/>
          </a:xfrm>
        </p:spPr>
        <p:txBody>
          <a:bodyPr>
            <a:normAutofit/>
          </a:bodyPr>
          <a:lstStyle/>
          <a:p>
            <a:pPr marL="0" marR="0"/>
            <a:br>
              <a:rPr lang="en-US" sz="3000" dirty="0"/>
            </a:br>
            <a:r>
              <a:rPr lang="en-US" sz="2700" b="1" dirty="0">
                <a:solidFill>
                  <a:srgbClr val="212121"/>
                </a:solidFill>
                <a:latin typeface="Aptos" panose="020B0004020202020204" pitchFamily="34" charset="0"/>
                <a:ea typeface="DengXian" panose="02010600030101010101" pitchFamily="2" charset="-122"/>
                <a:cs typeface="Aptos" panose="020B0004020202020204" pitchFamily="34" charset="0"/>
              </a:rPr>
              <a:t>ITAA Award for Innovative Design Scholarship </a:t>
            </a: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endParaRPr lang="en-US" sz="4000" i="1" dirty="0">
              <a:solidFill>
                <a:srgbClr val="FF0000"/>
              </a:solidFill>
              <a:latin typeface="+mn-lt"/>
            </a:endParaRPr>
          </a:p>
        </p:txBody>
      </p:sp>
      <p:pic>
        <p:nvPicPr>
          <p:cNvPr id="6" name="image_0">
            <a:extLst>
              <a:ext uri="{FF2B5EF4-FFF2-40B4-BE49-F238E27FC236}">
                <a16:creationId xmlns:a16="http://schemas.microsoft.com/office/drawing/2014/main" id="{29BA6519-B926-2511-EE0A-02C899C479D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12958" y="278051"/>
            <a:ext cx="1213339"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D9FB585C-3AA2-2784-2E79-52741E08296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33400" y="304800"/>
            <a:ext cx="1563473" cy="15842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196DB2F-5BEF-103D-BE2C-CE08A4ED5F64}"/>
              </a:ext>
            </a:extLst>
          </p:cNvPr>
          <p:cNvSpPr txBox="1"/>
          <p:nvPr/>
        </p:nvSpPr>
        <p:spPr>
          <a:xfrm>
            <a:off x="0" y="3541823"/>
            <a:ext cx="6089650" cy="2015936"/>
          </a:xfrm>
          <a:prstGeom prst="rect">
            <a:avLst/>
          </a:prstGeom>
          <a:noFill/>
        </p:spPr>
        <p:txBody>
          <a:bodyPr wrap="square">
            <a:spAutoFit/>
          </a:bodyPr>
          <a:lstStyle/>
          <a:p>
            <a:pPr marL="266700" marR="0" indent="-635">
              <a:buNone/>
            </a:pPr>
            <a:r>
              <a:rPr lang="en-US" sz="2500" b="1" dirty="0">
                <a:latin typeface="Calibri" panose="020F0502020204030204" pitchFamily="34" charset="0"/>
                <a:ea typeface="Calibri" panose="020F0502020204030204" pitchFamily="34" charset="0"/>
              </a:rPr>
              <a:t>Lasya Aji Silpa </a:t>
            </a:r>
          </a:p>
          <a:p>
            <a:pPr marL="266700" marR="0" indent="-635">
              <a:buNone/>
            </a:pPr>
            <a:endParaRPr lang="en-US" sz="2500" i="1" dirty="0">
              <a:effectLst/>
              <a:latin typeface="Calibri" panose="020F0502020204030204" pitchFamily="34" charset="0"/>
              <a:ea typeface="Calibri" panose="020F0502020204030204" pitchFamily="34" charset="0"/>
            </a:endParaRPr>
          </a:p>
          <a:p>
            <a:pPr marL="266700" marR="0" indent="-635">
              <a:buNone/>
            </a:pPr>
            <a:r>
              <a:rPr lang="en-US" sz="2500" i="1" dirty="0">
                <a:effectLst/>
                <a:latin typeface="Calibri" panose="020F0502020204030204" pitchFamily="34" charset="0"/>
                <a:ea typeface="Calibri" panose="020F0502020204030204" pitchFamily="34" charset="0"/>
              </a:rPr>
              <a:t>Modular Gambit: A Reconfigurable Chess-Inspired Dress Exploring Playful User Agency</a:t>
            </a:r>
            <a:endParaRPr lang="en-US" sz="2500" dirty="0">
              <a:effectLst/>
              <a:latin typeface="Calibri" panose="020F0502020204030204" pitchFamily="34" charset="0"/>
              <a:ea typeface="Calibri" panose="020F0502020204030204" pitchFamily="34" charset="0"/>
            </a:endParaRPr>
          </a:p>
        </p:txBody>
      </p:sp>
      <p:pic>
        <p:nvPicPr>
          <p:cNvPr id="8" name="Picture 7" descr="A mannequin with a black and white dress&#10;&#10;AI-generated content may be incorrect.">
            <a:extLst>
              <a:ext uri="{FF2B5EF4-FFF2-40B4-BE49-F238E27FC236}">
                <a16:creationId xmlns:a16="http://schemas.microsoft.com/office/drawing/2014/main" id="{50C1F4C5-E603-7818-2D8C-89E983DC6F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9650" y="1752600"/>
            <a:ext cx="2792707" cy="3989581"/>
          </a:xfrm>
          <a:prstGeom prst="rect">
            <a:avLst/>
          </a:prstGeom>
        </p:spPr>
      </p:pic>
    </p:spTree>
    <p:extLst>
      <p:ext uri="{BB962C8B-B14F-4D97-AF65-F5344CB8AC3E}">
        <p14:creationId xmlns:p14="http://schemas.microsoft.com/office/powerpoint/2010/main" val="202594685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08311-4348-F390-CF69-3955C0E22D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0EF42B-16E3-A87A-8C45-C87ABB784661}"/>
              </a:ext>
            </a:extLst>
          </p:cNvPr>
          <p:cNvSpPr>
            <a:spLocks noGrp="1"/>
          </p:cNvSpPr>
          <p:nvPr>
            <p:ph type="ctrTitle"/>
          </p:nvPr>
        </p:nvSpPr>
        <p:spPr>
          <a:xfrm>
            <a:off x="228600" y="1857323"/>
            <a:ext cx="5330976" cy="5703778"/>
          </a:xfrm>
        </p:spPr>
        <p:txBody>
          <a:bodyPr>
            <a:normAutofit/>
          </a:bodyPr>
          <a:lstStyle/>
          <a:p>
            <a:pPr marL="0" marR="0"/>
            <a:br>
              <a:rPr lang="en-US" sz="3000" dirty="0"/>
            </a:br>
            <a:r>
              <a:rPr lang="en-US" sz="2700" b="1" dirty="0">
                <a:solidFill>
                  <a:srgbClr val="212121"/>
                </a:solidFill>
                <a:latin typeface="Aptos" panose="020B0004020202020204" pitchFamily="34" charset="0"/>
                <a:ea typeface="DengXian" panose="02010600030101010101" pitchFamily="2" charset="-122"/>
                <a:cs typeface="Aptos" panose="020B0004020202020204" pitchFamily="34" charset="0"/>
              </a:rPr>
              <a:t>ITAA Award for Creative and Innovative Employment of Techniques </a:t>
            </a: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endParaRPr lang="en-US" sz="4000" i="1" dirty="0">
              <a:solidFill>
                <a:srgbClr val="FF0000"/>
              </a:solidFill>
              <a:latin typeface="+mn-lt"/>
            </a:endParaRPr>
          </a:p>
        </p:txBody>
      </p:sp>
      <p:pic>
        <p:nvPicPr>
          <p:cNvPr id="6" name="image_0">
            <a:extLst>
              <a:ext uri="{FF2B5EF4-FFF2-40B4-BE49-F238E27FC236}">
                <a16:creationId xmlns:a16="http://schemas.microsoft.com/office/drawing/2014/main" id="{215052D4-BBBE-5971-EA3D-DC004565DB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12958" y="278051"/>
            <a:ext cx="1213339"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1966DEE-6F13-63E8-3E48-EAC423A3B0C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33400" y="304800"/>
            <a:ext cx="1563473" cy="15842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F946C2D-93D1-E770-7039-2925C7419616}"/>
              </a:ext>
            </a:extLst>
          </p:cNvPr>
          <p:cNvSpPr txBox="1"/>
          <p:nvPr/>
        </p:nvSpPr>
        <p:spPr>
          <a:xfrm>
            <a:off x="501650" y="3960960"/>
            <a:ext cx="5330976" cy="2015936"/>
          </a:xfrm>
          <a:prstGeom prst="rect">
            <a:avLst/>
          </a:prstGeom>
          <a:noFill/>
        </p:spPr>
        <p:txBody>
          <a:bodyPr wrap="square">
            <a:spAutoFit/>
          </a:bodyPr>
          <a:lstStyle/>
          <a:p>
            <a:pPr marL="266700" marR="401955" indent="-635"/>
            <a:r>
              <a:rPr lang="en-US" sz="2500" b="1" dirty="0">
                <a:latin typeface="Calibri" panose="020F0502020204030204" pitchFamily="34" charset="0"/>
                <a:ea typeface="Calibri" panose="020F0502020204030204" pitchFamily="34" charset="0"/>
              </a:rPr>
              <a:t>Yawen Chen</a:t>
            </a:r>
          </a:p>
          <a:p>
            <a:pPr marL="266700" marR="401955" indent="-635">
              <a:buNone/>
            </a:pPr>
            <a:endParaRPr lang="en-US" sz="2500" i="1" dirty="0">
              <a:effectLst/>
              <a:latin typeface="Calibri" panose="020F0502020204030204" pitchFamily="34" charset="0"/>
              <a:ea typeface="Calibri" panose="020F0502020204030204" pitchFamily="34" charset="0"/>
            </a:endParaRPr>
          </a:p>
          <a:p>
            <a:pPr marL="266700" marR="401955" indent="-635">
              <a:buNone/>
            </a:pPr>
            <a:r>
              <a:rPr lang="en-US" sz="2500" i="1" dirty="0">
                <a:effectLst/>
                <a:latin typeface="Calibri" panose="020F0502020204030204" pitchFamily="34" charset="0"/>
                <a:ea typeface="Calibri" panose="020F0502020204030204" pitchFamily="34" charset="0"/>
              </a:rPr>
              <a:t>Kiss of Time: Translating Aging, Wrinkles, and Scars into Feminist Couture</a:t>
            </a:r>
            <a:endParaRPr lang="en-US" sz="2500" dirty="0">
              <a:effectLst/>
              <a:latin typeface="Calibri" panose="020F0502020204030204" pitchFamily="34" charset="0"/>
              <a:ea typeface="Calibri" panose="020F0502020204030204" pitchFamily="34" charset="0"/>
            </a:endParaRPr>
          </a:p>
        </p:txBody>
      </p:sp>
      <p:pic>
        <p:nvPicPr>
          <p:cNvPr id="8" name="Picture 7" descr="A person in a white outfit&#10;&#10;AI-generated content may be incorrect.">
            <a:extLst>
              <a:ext uri="{FF2B5EF4-FFF2-40B4-BE49-F238E27FC236}">
                <a16:creationId xmlns:a16="http://schemas.microsoft.com/office/drawing/2014/main" id="{1989B126-7B60-AACA-F666-3D60F415AB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89600" y="1524000"/>
            <a:ext cx="3200400" cy="4572000"/>
          </a:xfrm>
          <a:prstGeom prst="rect">
            <a:avLst/>
          </a:prstGeom>
        </p:spPr>
      </p:pic>
    </p:spTree>
    <p:extLst>
      <p:ext uri="{BB962C8B-B14F-4D97-AF65-F5344CB8AC3E}">
        <p14:creationId xmlns:p14="http://schemas.microsoft.com/office/powerpoint/2010/main" val="197408350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79DE0-58BB-9A41-BD6C-07FF6BEEE7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12A4A3-652C-D6E7-4BE7-589A0CC9814B}"/>
              </a:ext>
            </a:extLst>
          </p:cNvPr>
          <p:cNvSpPr>
            <a:spLocks noGrp="1"/>
          </p:cNvSpPr>
          <p:nvPr>
            <p:ph type="ctrTitle"/>
          </p:nvPr>
        </p:nvSpPr>
        <p:spPr>
          <a:xfrm>
            <a:off x="228600" y="1857323"/>
            <a:ext cx="5330976" cy="5703778"/>
          </a:xfrm>
        </p:spPr>
        <p:txBody>
          <a:bodyPr>
            <a:normAutofit/>
          </a:bodyPr>
          <a:lstStyle/>
          <a:p>
            <a:pPr marL="0" marR="0"/>
            <a:br>
              <a:rPr lang="en-US" sz="3000" dirty="0"/>
            </a:br>
            <a:r>
              <a:rPr lang="en-US" sz="2700" b="1" dirty="0">
                <a:solidFill>
                  <a:srgbClr val="212121"/>
                </a:solidFill>
                <a:latin typeface="Aptos" panose="020B0004020202020204" pitchFamily="34" charset="0"/>
                <a:ea typeface="DengXian" panose="02010600030101010101" pitchFamily="2" charset="-122"/>
                <a:cs typeface="Aptos" panose="020B0004020202020204" pitchFamily="34" charset="0"/>
              </a:rPr>
              <a:t>Margaret Rucker Best Design Award </a:t>
            </a: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endParaRPr lang="en-US" sz="4000" i="1" dirty="0">
              <a:solidFill>
                <a:srgbClr val="FF0000"/>
              </a:solidFill>
              <a:latin typeface="+mn-lt"/>
            </a:endParaRPr>
          </a:p>
        </p:txBody>
      </p:sp>
      <p:pic>
        <p:nvPicPr>
          <p:cNvPr id="6" name="image_0">
            <a:extLst>
              <a:ext uri="{FF2B5EF4-FFF2-40B4-BE49-F238E27FC236}">
                <a16:creationId xmlns:a16="http://schemas.microsoft.com/office/drawing/2014/main" id="{9BDFE165-2316-3F45-0911-49615748C90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12958" y="278051"/>
            <a:ext cx="1213339"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6EC434CD-FCDD-1F29-637C-A957F96D55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33400" y="304800"/>
            <a:ext cx="1563473" cy="15842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9A50A33-4445-FAB0-124F-84883D5473AF}"/>
              </a:ext>
            </a:extLst>
          </p:cNvPr>
          <p:cNvSpPr txBox="1"/>
          <p:nvPr/>
        </p:nvSpPr>
        <p:spPr>
          <a:xfrm>
            <a:off x="381000" y="4114800"/>
            <a:ext cx="5626100" cy="2400657"/>
          </a:xfrm>
          <a:prstGeom prst="rect">
            <a:avLst/>
          </a:prstGeom>
          <a:noFill/>
        </p:spPr>
        <p:txBody>
          <a:bodyPr wrap="square">
            <a:spAutoFit/>
          </a:bodyPr>
          <a:lstStyle/>
          <a:p>
            <a:pPr marL="266700" marR="401955" indent="-635"/>
            <a:r>
              <a:rPr lang="en-US" sz="2500" b="1" dirty="0">
                <a:latin typeface="Calibri" panose="020F0502020204030204" pitchFamily="34" charset="0"/>
                <a:ea typeface="Calibri" panose="020F0502020204030204" pitchFamily="34" charset="0"/>
              </a:rPr>
              <a:t>Gwynedd Taylor</a:t>
            </a:r>
          </a:p>
          <a:p>
            <a:pPr marL="266700" marR="401955" indent="-635">
              <a:buNone/>
            </a:pPr>
            <a:endParaRPr lang="en-US" sz="2500" b="1" i="1" dirty="0">
              <a:effectLst/>
              <a:latin typeface="Calibri" panose="020F0502020204030204" pitchFamily="34" charset="0"/>
              <a:ea typeface="Calibri" panose="020F0502020204030204" pitchFamily="34" charset="0"/>
            </a:endParaRPr>
          </a:p>
          <a:p>
            <a:pPr marL="266700" marR="401955" indent="-635">
              <a:buNone/>
            </a:pPr>
            <a:r>
              <a:rPr lang="en-US" sz="2500" i="1" dirty="0">
                <a:effectLst/>
                <a:latin typeface="Calibri" panose="020F0502020204030204" pitchFamily="34" charset="0"/>
                <a:ea typeface="Calibri" panose="020F0502020204030204" pitchFamily="34" charset="0"/>
              </a:rPr>
              <a:t>Work Assisted Exoskeleton Harness for Female Construction Workers- Mary</a:t>
            </a:r>
          </a:p>
          <a:p>
            <a:pPr marL="266700" marR="401955" indent="-635">
              <a:buNone/>
            </a:pPr>
            <a:endParaRPr lang="en-US" sz="2500" b="1" i="1" dirty="0">
              <a:latin typeface="Calibri" panose="020F0502020204030204" pitchFamily="34" charset="0"/>
              <a:ea typeface="Calibri" panose="020F0502020204030204" pitchFamily="34" charset="0"/>
            </a:endParaRPr>
          </a:p>
        </p:txBody>
      </p:sp>
      <p:pic>
        <p:nvPicPr>
          <p:cNvPr id="8" name="Picture 7" descr="A person wearing a harness&#10;&#10;AI-generated content may be incorrect.">
            <a:extLst>
              <a:ext uri="{FF2B5EF4-FFF2-40B4-BE49-F238E27FC236}">
                <a16:creationId xmlns:a16="http://schemas.microsoft.com/office/drawing/2014/main" id="{7EA57783-A462-177E-D7CE-3B92E8413B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78027" y="1447800"/>
            <a:ext cx="3200400" cy="4572000"/>
          </a:xfrm>
          <a:prstGeom prst="rect">
            <a:avLst/>
          </a:prstGeom>
        </p:spPr>
      </p:pic>
    </p:spTree>
    <p:extLst>
      <p:ext uri="{BB962C8B-B14F-4D97-AF65-F5344CB8AC3E}">
        <p14:creationId xmlns:p14="http://schemas.microsoft.com/office/powerpoint/2010/main" val="417269465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AEBD5-03E9-887D-2D12-0DDAA9B4E9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5D349D-2763-0192-0845-6B90C49B95AA}"/>
              </a:ext>
            </a:extLst>
          </p:cNvPr>
          <p:cNvSpPr>
            <a:spLocks noGrp="1"/>
          </p:cNvSpPr>
          <p:nvPr>
            <p:ph type="ctrTitle"/>
          </p:nvPr>
        </p:nvSpPr>
        <p:spPr>
          <a:xfrm>
            <a:off x="228600" y="1857323"/>
            <a:ext cx="5330976" cy="5703778"/>
          </a:xfrm>
        </p:spPr>
        <p:txBody>
          <a:bodyPr>
            <a:normAutofit/>
          </a:bodyPr>
          <a:lstStyle/>
          <a:p>
            <a:pPr marL="0" marR="0"/>
            <a:br>
              <a:rPr lang="en-US" sz="3000" dirty="0"/>
            </a:br>
            <a:r>
              <a:rPr lang="en-US" sz="2700" b="1" dirty="0">
                <a:solidFill>
                  <a:srgbClr val="212121"/>
                </a:solidFill>
                <a:latin typeface="Aptos" panose="020B0004020202020204" pitchFamily="34" charset="0"/>
                <a:ea typeface="DengXian" panose="02010600030101010101" pitchFamily="2" charset="-122"/>
                <a:cs typeface="Aptos" panose="020B0004020202020204" pitchFamily="34" charset="0"/>
              </a:rPr>
              <a:t>Schofield Rising Designer Award </a:t>
            </a:r>
            <a:br>
              <a:rPr lang="en-US" sz="2700" b="1" dirty="0">
                <a:solidFill>
                  <a:srgbClr val="212121"/>
                </a:solidFill>
                <a:latin typeface="Aptos" panose="020B0004020202020204" pitchFamily="34" charset="0"/>
                <a:ea typeface="DengXian" panose="02010600030101010101" pitchFamily="2" charset="-122"/>
                <a:cs typeface="Aptos" panose="020B0004020202020204" pitchFamily="34" charset="0"/>
              </a:rPr>
            </a:br>
            <a:br>
              <a:rPr lang="en-US" sz="2700" b="1" dirty="0">
                <a:solidFill>
                  <a:srgbClr val="212121"/>
                </a:solidFill>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endParaRPr lang="en-US" sz="4000" i="1" dirty="0">
              <a:solidFill>
                <a:srgbClr val="FF0000"/>
              </a:solidFill>
              <a:latin typeface="+mn-lt"/>
            </a:endParaRPr>
          </a:p>
        </p:txBody>
      </p:sp>
      <p:pic>
        <p:nvPicPr>
          <p:cNvPr id="6" name="image_0">
            <a:extLst>
              <a:ext uri="{FF2B5EF4-FFF2-40B4-BE49-F238E27FC236}">
                <a16:creationId xmlns:a16="http://schemas.microsoft.com/office/drawing/2014/main" id="{8A8CF4AE-5CAD-EB00-752D-7D0C7E941F9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12958" y="278051"/>
            <a:ext cx="1213339"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308F4F3C-D97C-23B2-3BA5-DF344BC354B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33400" y="304800"/>
            <a:ext cx="1563473" cy="15842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8C6B8B0-BEFE-0C60-A15E-D6A25C1BAC23}"/>
              </a:ext>
            </a:extLst>
          </p:cNvPr>
          <p:cNvSpPr txBox="1"/>
          <p:nvPr/>
        </p:nvSpPr>
        <p:spPr>
          <a:xfrm>
            <a:off x="196850" y="3733259"/>
            <a:ext cx="5137150" cy="2300245"/>
          </a:xfrm>
          <a:prstGeom prst="rect">
            <a:avLst/>
          </a:prstGeom>
          <a:noFill/>
        </p:spPr>
        <p:txBody>
          <a:bodyPr wrap="square">
            <a:spAutoFit/>
          </a:bodyPr>
          <a:lstStyle/>
          <a:p>
            <a:pPr marL="266065" marR="114300">
              <a:lnSpc>
                <a:spcPct val="98000"/>
              </a:lnSpc>
              <a:spcBef>
                <a:spcPts val="205"/>
              </a:spcBef>
              <a:tabLst>
                <a:tab pos="402590" algn="l"/>
              </a:tabLst>
            </a:pPr>
            <a:r>
              <a:rPr lang="en-US" sz="2500" b="1" i="1" dirty="0">
                <a:latin typeface="Calibri" panose="020F0502020204030204" pitchFamily="34" charset="0"/>
                <a:ea typeface="Calibri" panose="020F0502020204030204" pitchFamily="34" charset="0"/>
              </a:rPr>
              <a:t> </a:t>
            </a:r>
            <a:r>
              <a:rPr lang="en-US" sz="2500" b="1" dirty="0">
                <a:latin typeface="Calibri" panose="020F0502020204030204" pitchFamily="34" charset="0"/>
                <a:ea typeface="Calibri" panose="020F0502020204030204" pitchFamily="34" charset="0"/>
              </a:rPr>
              <a:t>Jacqueline Schmidt</a:t>
            </a:r>
          </a:p>
          <a:p>
            <a:pPr marL="266065" marR="114300" indent="0">
              <a:lnSpc>
                <a:spcPct val="98000"/>
              </a:lnSpc>
              <a:spcBef>
                <a:spcPts val="205"/>
              </a:spcBef>
              <a:buNone/>
              <a:tabLst>
                <a:tab pos="402590" algn="l"/>
              </a:tabLst>
            </a:pPr>
            <a:endParaRPr lang="en-US" sz="1800" b="1" i="1" dirty="0">
              <a:effectLst/>
              <a:latin typeface="Calibri" panose="020F0502020204030204" pitchFamily="34" charset="0"/>
              <a:ea typeface="Calibri" panose="020F0502020204030204" pitchFamily="34" charset="0"/>
            </a:endParaRPr>
          </a:p>
          <a:p>
            <a:pPr marL="266065" marR="114300" indent="0">
              <a:lnSpc>
                <a:spcPct val="98000"/>
              </a:lnSpc>
              <a:spcBef>
                <a:spcPts val="205"/>
              </a:spcBef>
              <a:buNone/>
              <a:tabLst>
                <a:tab pos="402590" algn="l"/>
              </a:tabLst>
            </a:pPr>
            <a:r>
              <a:rPr lang="en-US" sz="2500" i="1" dirty="0">
                <a:effectLst/>
                <a:latin typeface="Calibri" panose="020F0502020204030204" pitchFamily="34" charset="0"/>
                <a:ea typeface="Calibri" panose="020F0502020204030204" pitchFamily="34" charset="0"/>
              </a:rPr>
              <a:t>Iridescence: How the Chaos Theory and Innovation Upcycling Techniques Redirects the Life Path of Materials</a:t>
            </a:r>
            <a:endParaRPr lang="en-US" sz="2500" dirty="0">
              <a:effectLst/>
              <a:latin typeface="Calibri" panose="020F0502020204030204" pitchFamily="34" charset="0"/>
              <a:ea typeface="Calibri" panose="020F0502020204030204" pitchFamily="34" charset="0"/>
            </a:endParaRPr>
          </a:p>
        </p:txBody>
      </p:sp>
      <p:pic>
        <p:nvPicPr>
          <p:cNvPr id="8" name="Picture 7" descr="A person in a dress&#10;&#10;AI-generated content may be incorrect.">
            <a:extLst>
              <a:ext uri="{FF2B5EF4-FFF2-40B4-BE49-F238E27FC236}">
                <a16:creationId xmlns:a16="http://schemas.microsoft.com/office/drawing/2014/main" id="{BA050E14-2928-BC52-675D-81A4570660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5000" y="1524000"/>
            <a:ext cx="3200400" cy="4562856"/>
          </a:xfrm>
          <a:prstGeom prst="rect">
            <a:avLst/>
          </a:prstGeom>
        </p:spPr>
      </p:pic>
    </p:spTree>
    <p:extLst>
      <p:ext uri="{BB962C8B-B14F-4D97-AF65-F5344CB8AC3E}">
        <p14:creationId xmlns:p14="http://schemas.microsoft.com/office/powerpoint/2010/main" val="27267980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15E6B-1266-F806-CB62-FEC5A457EF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8A41D0-9364-572B-0575-F76E5335422E}"/>
              </a:ext>
            </a:extLst>
          </p:cNvPr>
          <p:cNvSpPr>
            <a:spLocks noGrp="1"/>
          </p:cNvSpPr>
          <p:nvPr>
            <p:ph type="ctrTitle"/>
          </p:nvPr>
        </p:nvSpPr>
        <p:spPr>
          <a:xfrm>
            <a:off x="381000" y="1650998"/>
            <a:ext cx="4953000" cy="4927601"/>
          </a:xfrm>
        </p:spPr>
        <p:txBody>
          <a:bodyPr anchor="ctr">
            <a:noAutofit/>
          </a:bodyPr>
          <a:lstStyle/>
          <a:p>
            <a:pPr algn="l"/>
            <a:br>
              <a:rPr lang="en-US" sz="3200" dirty="0">
                <a:solidFill>
                  <a:schemeClr val="tx1">
                    <a:lumMod val="85000"/>
                    <a:lumOff val="15000"/>
                  </a:schemeClr>
                </a:solidFill>
              </a:rPr>
            </a:br>
            <a:br>
              <a:rPr lang="en-US" sz="3200" dirty="0">
                <a:solidFill>
                  <a:schemeClr val="tx1">
                    <a:lumMod val="85000"/>
                    <a:lumOff val="15000"/>
                  </a:schemeClr>
                </a:solidFill>
              </a:rPr>
            </a:br>
            <a:r>
              <a:rPr lang="en-US" sz="3200" b="1" dirty="0">
                <a:solidFill>
                  <a:schemeClr val="tx1">
                    <a:lumMod val="85000"/>
                    <a:lumOff val="15000"/>
                  </a:schemeClr>
                </a:solidFill>
                <a:latin typeface="+mn-lt"/>
              </a:rPr>
              <a:t>Creative Design Awards – </a:t>
            </a:r>
            <a:br>
              <a:rPr lang="en-US" sz="3200" dirty="0">
                <a:solidFill>
                  <a:schemeClr val="tx1">
                    <a:lumMod val="85000"/>
                    <a:lumOff val="15000"/>
                  </a:schemeClr>
                </a:solidFill>
              </a:rPr>
            </a:br>
            <a:br>
              <a:rPr lang="en-US" sz="3200" dirty="0">
                <a:solidFill>
                  <a:schemeClr val="tx1">
                    <a:lumMod val="85000"/>
                    <a:lumOff val="15000"/>
                  </a:schemeClr>
                </a:solidFill>
              </a:rPr>
            </a:br>
            <a:endParaRPr lang="en-US" sz="3200" dirty="0">
              <a:solidFill>
                <a:schemeClr val="tx1">
                  <a:lumMod val="85000"/>
                  <a:lumOff val="15000"/>
                </a:schemeClr>
              </a:solidFill>
            </a:endParaRPr>
          </a:p>
        </p:txBody>
      </p:sp>
      <p:cxnSp>
        <p:nvCxnSpPr>
          <p:cNvPr id="4" name="Straight Connector 3">
            <a:extLst>
              <a:ext uri="{FF2B5EF4-FFF2-40B4-BE49-F238E27FC236}">
                <a16:creationId xmlns:a16="http://schemas.microsoft.com/office/drawing/2014/main" id="{7E7E310D-78A5-E247-780E-E2F0544CCB26}"/>
              </a:ext>
            </a:extLst>
          </p:cNvPr>
          <p:cNvCxnSpPr>
            <a:cxnSpLocks/>
          </p:cNvCxnSpPr>
          <p:nvPr/>
        </p:nvCxnSpPr>
        <p:spPr>
          <a:xfrm>
            <a:off x="4953000" y="3048000"/>
            <a:ext cx="0" cy="2133600"/>
          </a:xfrm>
          <a:prstGeom prst="line">
            <a:avLst/>
          </a:prstGeom>
          <a:ln w="15875" cmpd="sng">
            <a:solidFill>
              <a:srgbClr val="BF3900">
                <a:alpha val="85882"/>
              </a:srgbClr>
            </a:solidFill>
          </a:ln>
        </p:spPr>
        <p:style>
          <a:lnRef idx="1">
            <a:schemeClr val="accent1"/>
          </a:lnRef>
          <a:fillRef idx="0">
            <a:schemeClr val="accent1"/>
          </a:fillRef>
          <a:effectRef idx="0">
            <a:schemeClr val="accent1"/>
          </a:effectRef>
          <a:fontRef idx="minor">
            <a:schemeClr val="tx1"/>
          </a:fontRef>
        </p:style>
      </p:cxnSp>
      <p:pic>
        <p:nvPicPr>
          <p:cNvPr id="6" name="image_0">
            <a:extLst>
              <a:ext uri="{FF2B5EF4-FFF2-40B4-BE49-F238E27FC236}">
                <a16:creationId xmlns:a16="http://schemas.microsoft.com/office/drawing/2014/main" id="{0467A375-05E4-41C6-8EE7-61C048BBA49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0" y="381000"/>
            <a:ext cx="1646586" cy="93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0F4B9E9-DA22-5DA0-475F-DBF78F2C92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33400" y="304800"/>
            <a:ext cx="1563473" cy="15842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5288A0B-7ABC-7F21-FB6F-17A74280C5B5}"/>
              </a:ext>
            </a:extLst>
          </p:cNvPr>
          <p:cNvSpPr txBox="1"/>
          <p:nvPr/>
        </p:nvSpPr>
        <p:spPr>
          <a:xfrm>
            <a:off x="5181600" y="3814717"/>
            <a:ext cx="2819399" cy="600164"/>
          </a:xfrm>
          <a:prstGeom prst="rect">
            <a:avLst/>
          </a:prstGeom>
          <a:noFill/>
        </p:spPr>
        <p:txBody>
          <a:bodyPr wrap="square" rtlCol="0">
            <a:spAutoFit/>
          </a:bodyPr>
          <a:lstStyle/>
          <a:p>
            <a:r>
              <a:rPr lang="en-US" sz="3300" b="1" dirty="0">
                <a:solidFill>
                  <a:schemeClr val="tx1">
                    <a:lumMod val="85000"/>
                    <a:lumOff val="15000"/>
                  </a:schemeClr>
                </a:solidFill>
              </a:rPr>
              <a:t>Undergraduate</a:t>
            </a:r>
            <a:endParaRPr lang="en-US" sz="3300" dirty="0"/>
          </a:p>
        </p:txBody>
      </p:sp>
    </p:spTree>
    <p:extLst>
      <p:ext uri="{BB962C8B-B14F-4D97-AF65-F5344CB8AC3E}">
        <p14:creationId xmlns:p14="http://schemas.microsoft.com/office/powerpoint/2010/main" val="29882321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24E5B-8870-3C66-FC5C-3D620023B1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4AC73E-B08F-E994-2010-5AD73268C609}"/>
              </a:ext>
            </a:extLst>
          </p:cNvPr>
          <p:cNvSpPr>
            <a:spLocks noGrp="1"/>
          </p:cNvSpPr>
          <p:nvPr>
            <p:ph type="ctrTitle"/>
          </p:nvPr>
        </p:nvSpPr>
        <p:spPr>
          <a:xfrm>
            <a:off x="228600" y="1857323"/>
            <a:ext cx="5330976" cy="5703778"/>
          </a:xfrm>
        </p:spPr>
        <p:txBody>
          <a:bodyPr>
            <a:normAutofit/>
          </a:bodyPr>
          <a:lstStyle/>
          <a:p>
            <a:pPr marL="0" marR="0"/>
            <a:br>
              <a:rPr lang="en-US" sz="3000" dirty="0"/>
            </a:br>
            <a:r>
              <a:rPr lang="en-US" sz="2700" b="1" dirty="0">
                <a:solidFill>
                  <a:srgbClr val="212121"/>
                </a:solidFill>
                <a:latin typeface="Aptos" panose="020B0004020202020204" pitchFamily="34" charset="0"/>
                <a:ea typeface="DengXian" panose="02010600030101010101" pitchFamily="2" charset="-122"/>
                <a:cs typeface="Aptos" panose="020B0004020202020204" pitchFamily="34" charset="0"/>
              </a:rPr>
              <a:t>Schofield Emerging Designer Award </a:t>
            </a:r>
            <a:br>
              <a:rPr lang="en-US" sz="2700" b="1" dirty="0">
                <a:solidFill>
                  <a:srgbClr val="212121"/>
                </a:solidFill>
                <a:latin typeface="Aptos" panose="020B0004020202020204" pitchFamily="34" charset="0"/>
                <a:ea typeface="DengXian" panose="02010600030101010101" pitchFamily="2" charset="-122"/>
                <a:cs typeface="Aptos" panose="020B0004020202020204" pitchFamily="34" charset="0"/>
              </a:rPr>
            </a:br>
            <a:br>
              <a:rPr lang="en-US" sz="2700" b="1" dirty="0">
                <a:solidFill>
                  <a:srgbClr val="212121"/>
                </a:solidFill>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endParaRPr lang="en-US" sz="4000" i="1" dirty="0">
              <a:solidFill>
                <a:srgbClr val="FF0000"/>
              </a:solidFill>
              <a:latin typeface="+mn-lt"/>
            </a:endParaRPr>
          </a:p>
        </p:txBody>
      </p:sp>
      <p:pic>
        <p:nvPicPr>
          <p:cNvPr id="6" name="image_0">
            <a:extLst>
              <a:ext uri="{FF2B5EF4-FFF2-40B4-BE49-F238E27FC236}">
                <a16:creationId xmlns:a16="http://schemas.microsoft.com/office/drawing/2014/main" id="{E2A4E47F-9B6D-BD7B-E6B2-A76011AB9FE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12958" y="278051"/>
            <a:ext cx="1213339"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94E789EC-A791-4F44-051D-007AFBBC17A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33400" y="304800"/>
            <a:ext cx="1563473" cy="15842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FE5678F-91B1-5A35-93C1-219E45326CC5}"/>
              </a:ext>
            </a:extLst>
          </p:cNvPr>
          <p:cNvSpPr txBox="1"/>
          <p:nvPr/>
        </p:nvSpPr>
        <p:spPr>
          <a:xfrm>
            <a:off x="381000" y="4191000"/>
            <a:ext cx="4572000" cy="1223412"/>
          </a:xfrm>
          <a:prstGeom prst="rect">
            <a:avLst/>
          </a:prstGeom>
          <a:noFill/>
        </p:spPr>
        <p:txBody>
          <a:bodyPr wrap="square">
            <a:spAutoFit/>
          </a:bodyPr>
          <a:lstStyle/>
          <a:p>
            <a:pPr marL="266065" marR="285750" indent="-20320">
              <a:lnSpc>
                <a:spcPct val="98000"/>
              </a:lnSpc>
            </a:pPr>
            <a:r>
              <a:rPr lang="en-US" sz="2500" b="1" kern="0" spc="-10" dirty="0">
                <a:latin typeface="Calibri" panose="020F0502020204030204" pitchFamily="34" charset="0"/>
                <a:ea typeface="Calibri" panose="020F0502020204030204" pitchFamily="34" charset="0"/>
              </a:rPr>
              <a:t>Samantha Huynh</a:t>
            </a:r>
            <a:endParaRPr lang="en-US" sz="2500" b="1" kern="0" dirty="0">
              <a:latin typeface="Calibri" panose="020F0502020204030204" pitchFamily="34" charset="0"/>
              <a:ea typeface="Calibri" panose="020F0502020204030204" pitchFamily="34" charset="0"/>
            </a:endParaRPr>
          </a:p>
          <a:p>
            <a:pPr marL="266065" marR="285750" indent="-20320">
              <a:lnSpc>
                <a:spcPct val="98000"/>
              </a:lnSpc>
              <a:buNone/>
            </a:pPr>
            <a:endParaRPr lang="en-US" sz="2500" i="1" kern="0" spc="-10" dirty="0">
              <a:effectLst/>
              <a:latin typeface="Calibri" panose="020F0502020204030204" pitchFamily="34" charset="0"/>
              <a:ea typeface="Calibri" panose="020F0502020204030204" pitchFamily="34" charset="0"/>
            </a:endParaRPr>
          </a:p>
          <a:p>
            <a:pPr marL="266065" marR="285750" indent="-20320">
              <a:lnSpc>
                <a:spcPct val="98000"/>
              </a:lnSpc>
              <a:buNone/>
            </a:pPr>
            <a:r>
              <a:rPr lang="en-US" sz="2500" i="1" kern="0" spc="-10" dirty="0">
                <a:effectLst/>
                <a:latin typeface="Calibri" panose="020F0502020204030204" pitchFamily="34" charset="0"/>
                <a:ea typeface="Calibri" panose="020F0502020204030204" pitchFamily="34" charset="0"/>
              </a:rPr>
              <a:t>SCAURA </a:t>
            </a:r>
            <a:endParaRPr lang="en-US" sz="2500" kern="0" dirty="0">
              <a:effectLst/>
              <a:latin typeface="Calibri" panose="020F0502020204030204" pitchFamily="34" charset="0"/>
              <a:ea typeface="Calibri" panose="020F0502020204030204" pitchFamily="34" charset="0"/>
            </a:endParaRPr>
          </a:p>
        </p:txBody>
      </p:sp>
      <p:pic>
        <p:nvPicPr>
          <p:cNvPr id="8" name="Picture 7" descr="A handbag on a wall&#10;&#10;AI-generated content may be incorrect.">
            <a:extLst>
              <a:ext uri="{FF2B5EF4-FFF2-40B4-BE49-F238E27FC236}">
                <a16:creationId xmlns:a16="http://schemas.microsoft.com/office/drawing/2014/main" id="{D4A6C9E8-5E34-3ADD-F525-173ECAFBF3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9794" y="1447800"/>
            <a:ext cx="2743206" cy="4572009"/>
          </a:xfrm>
          <a:prstGeom prst="rect">
            <a:avLst/>
          </a:prstGeom>
        </p:spPr>
      </p:pic>
    </p:spTree>
    <p:extLst>
      <p:ext uri="{BB962C8B-B14F-4D97-AF65-F5344CB8AC3E}">
        <p14:creationId xmlns:p14="http://schemas.microsoft.com/office/powerpoint/2010/main" val="104222631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4B087-40CA-23C0-7F31-967665057A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676574-FF88-13CC-3981-0E914C6DABBC}"/>
              </a:ext>
            </a:extLst>
          </p:cNvPr>
          <p:cNvSpPr>
            <a:spLocks noGrp="1"/>
          </p:cNvSpPr>
          <p:nvPr>
            <p:ph type="ctrTitle"/>
          </p:nvPr>
        </p:nvSpPr>
        <p:spPr>
          <a:xfrm>
            <a:off x="228600" y="1857323"/>
            <a:ext cx="5330976" cy="5703778"/>
          </a:xfrm>
        </p:spPr>
        <p:txBody>
          <a:bodyPr>
            <a:normAutofit/>
          </a:bodyPr>
          <a:lstStyle/>
          <a:p>
            <a:pPr marL="0" marR="0"/>
            <a:br>
              <a:rPr lang="en-US" sz="3000" dirty="0"/>
            </a:br>
            <a:r>
              <a:rPr lang="en-US" sz="2700" b="1" dirty="0">
                <a:solidFill>
                  <a:srgbClr val="212121"/>
                </a:solidFill>
                <a:latin typeface="Aptos" panose="020B0004020202020204" pitchFamily="34" charset="0"/>
                <a:ea typeface="DengXian" panose="02010600030101010101" pitchFamily="2" charset="-122"/>
                <a:cs typeface="Aptos" panose="020B0004020202020204" pitchFamily="34" charset="0"/>
              </a:rPr>
              <a:t>Schofield Guiding Mentor Award </a:t>
            </a:r>
            <a:br>
              <a:rPr lang="en-US" sz="2700" b="1" dirty="0">
                <a:solidFill>
                  <a:srgbClr val="212121"/>
                </a:solidFill>
                <a:latin typeface="Aptos" panose="020B0004020202020204" pitchFamily="34" charset="0"/>
                <a:ea typeface="DengXian" panose="02010600030101010101" pitchFamily="2" charset="-122"/>
                <a:cs typeface="Aptos" panose="020B0004020202020204" pitchFamily="34" charset="0"/>
              </a:rPr>
            </a:br>
            <a:br>
              <a:rPr lang="en-US" sz="2700" b="1" dirty="0">
                <a:solidFill>
                  <a:srgbClr val="212121"/>
                </a:solidFill>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br>
              <a:rPr lang="en-US" sz="1800" dirty="0">
                <a:solidFill>
                  <a:srgbClr val="212121"/>
                </a:solidFill>
                <a:effectLst/>
                <a:latin typeface="Aptos" panose="020B0004020202020204" pitchFamily="34" charset="0"/>
                <a:ea typeface="DengXian" panose="02010600030101010101" pitchFamily="2" charset="-122"/>
                <a:cs typeface="Aptos" panose="020B0004020202020204" pitchFamily="34" charset="0"/>
              </a:rPr>
            </a:br>
            <a:endParaRPr lang="en-US" sz="4000" i="1" dirty="0">
              <a:solidFill>
                <a:srgbClr val="FF0000"/>
              </a:solidFill>
              <a:latin typeface="+mn-lt"/>
            </a:endParaRPr>
          </a:p>
        </p:txBody>
      </p:sp>
      <p:pic>
        <p:nvPicPr>
          <p:cNvPr id="6" name="image_0">
            <a:extLst>
              <a:ext uri="{FF2B5EF4-FFF2-40B4-BE49-F238E27FC236}">
                <a16:creationId xmlns:a16="http://schemas.microsoft.com/office/drawing/2014/main" id="{6347AEC1-07CA-DFD8-81C3-35F633E3A0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12958" y="278051"/>
            <a:ext cx="1213339"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5A12A2A7-1530-4A87-423A-ECB177B4832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33400" y="304800"/>
            <a:ext cx="1563473" cy="15842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B3BD2AF-70A7-928D-A159-C123F56C526E}"/>
              </a:ext>
            </a:extLst>
          </p:cNvPr>
          <p:cNvSpPr txBox="1"/>
          <p:nvPr/>
        </p:nvSpPr>
        <p:spPr>
          <a:xfrm>
            <a:off x="304800" y="4191000"/>
            <a:ext cx="4572000" cy="1223412"/>
          </a:xfrm>
          <a:prstGeom prst="rect">
            <a:avLst/>
          </a:prstGeom>
          <a:noFill/>
        </p:spPr>
        <p:txBody>
          <a:bodyPr wrap="square">
            <a:spAutoFit/>
          </a:bodyPr>
          <a:lstStyle/>
          <a:p>
            <a:pPr marL="266065" marR="285750" indent="-20320">
              <a:lnSpc>
                <a:spcPct val="98000"/>
              </a:lnSpc>
            </a:pPr>
            <a:r>
              <a:rPr lang="en-US" sz="2500" b="1" kern="0" dirty="0">
                <a:latin typeface="Calibri" panose="020F0502020204030204" pitchFamily="34" charset="0"/>
                <a:ea typeface="Calibri" panose="020F0502020204030204" pitchFamily="34" charset="0"/>
              </a:rPr>
              <a:t>Rachel Eike</a:t>
            </a:r>
          </a:p>
          <a:p>
            <a:pPr marL="266065" marR="285750" indent="-20320">
              <a:lnSpc>
                <a:spcPct val="98000"/>
              </a:lnSpc>
              <a:buNone/>
            </a:pPr>
            <a:endParaRPr lang="en-US" sz="2500" i="1" kern="0" spc="-10" dirty="0">
              <a:effectLst/>
              <a:latin typeface="Calibri" panose="020F0502020204030204" pitchFamily="34" charset="0"/>
              <a:ea typeface="Calibri" panose="020F0502020204030204" pitchFamily="34" charset="0"/>
            </a:endParaRPr>
          </a:p>
          <a:p>
            <a:pPr marL="266065" marR="285750" indent="-20320">
              <a:lnSpc>
                <a:spcPct val="98000"/>
              </a:lnSpc>
              <a:buNone/>
            </a:pPr>
            <a:r>
              <a:rPr lang="en-US" sz="2500" i="1" kern="0" spc="-10" dirty="0">
                <a:effectLst/>
                <a:latin typeface="Calibri" panose="020F0502020204030204" pitchFamily="34" charset="0"/>
                <a:ea typeface="Calibri" panose="020F0502020204030204" pitchFamily="34" charset="0"/>
              </a:rPr>
              <a:t>SCAURA</a:t>
            </a:r>
            <a:r>
              <a:rPr lang="en-US" sz="2500" kern="0" dirty="0">
                <a:effectLst/>
                <a:latin typeface="Calibri" panose="020F0502020204030204" pitchFamily="34" charset="0"/>
                <a:ea typeface="Calibri" panose="020F0502020204030204" pitchFamily="34" charset="0"/>
              </a:rPr>
              <a:t> </a:t>
            </a:r>
          </a:p>
        </p:txBody>
      </p:sp>
      <p:pic>
        <p:nvPicPr>
          <p:cNvPr id="7" name="Picture 6" descr="A handbag on a wall&#10;&#10;AI-generated content may be incorrect.">
            <a:extLst>
              <a:ext uri="{FF2B5EF4-FFF2-40B4-BE49-F238E27FC236}">
                <a16:creationId xmlns:a16="http://schemas.microsoft.com/office/drawing/2014/main" id="{D35D54EF-5A22-EE4B-C5D2-5EA1F27308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9794" y="1447800"/>
            <a:ext cx="2743206" cy="4572009"/>
          </a:xfrm>
          <a:prstGeom prst="rect">
            <a:avLst/>
          </a:prstGeom>
        </p:spPr>
      </p:pic>
    </p:spTree>
    <p:extLst>
      <p:ext uri="{BB962C8B-B14F-4D97-AF65-F5344CB8AC3E}">
        <p14:creationId xmlns:p14="http://schemas.microsoft.com/office/powerpoint/2010/main" val="302423578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7B5BF-0ABE-6CC6-C5E1-9C279CB5DD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45CBB0-8B0B-DBB2-25B3-D3A60694041F}"/>
              </a:ext>
            </a:extLst>
          </p:cNvPr>
          <p:cNvSpPr>
            <a:spLocks noGrp="1"/>
          </p:cNvSpPr>
          <p:nvPr>
            <p:ph type="ctrTitle"/>
          </p:nvPr>
        </p:nvSpPr>
        <p:spPr>
          <a:xfrm>
            <a:off x="176013" y="1676400"/>
            <a:ext cx="8791973" cy="3733800"/>
          </a:xfrm>
        </p:spPr>
        <p:txBody>
          <a:bodyPr>
            <a:noAutofit/>
          </a:bodyPr>
          <a:lstStyle/>
          <a:p>
            <a:r>
              <a:rPr lang="en-US" sz="3100" b="1" dirty="0">
                <a:latin typeface="+mn-lt"/>
              </a:rPr>
              <a:t>Best KSCT Oral Presentation</a:t>
            </a:r>
            <a:br>
              <a:rPr lang="en-US" sz="3100" b="1" dirty="0">
                <a:latin typeface="+mn-lt"/>
              </a:rPr>
            </a:br>
            <a:br>
              <a:rPr lang="en-US" sz="3100" b="1" dirty="0">
                <a:latin typeface="+mn-lt"/>
              </a:rPr>
            </a:br>
            <a:br>
              <a:rPr lang="en-US" sz="2600" dirty="0"/>
            </a:br>
            <a:r>
              <a:rPr lang="en-US" sz="3200" b="1" dirty="0" err="1"/>
              <a:t>Saenim</a:t>
            </a:r>
            <a:r>
              <a:rPr lang="en-US" sz="3200" b="1" dirty="0"/>
              <a:t> Kwack, Jihye Kim, Sunwoo Kim, Yuri Lee</a:t>
            </a:r>
            <a:br>
              <a:rPr lang="en-US" sz="3200" b="1" dirty="0"/>
            </a:br>
            <a:r>
              <a:rPr lang="en-US" sz="2600" dirty="0"/>
              <a:t>Seoul National University</a:t>
            </a:r>
            <a:br>
              <a:rPr lang="en-US" sz="2600" dirty="0"/>
            </a:br>
            <a:r>
              <a:rPr lang="en-US" sz="2600" dirty="0"/>
              <a:t> </a:t>
            </a:r>
            <a:br>
              <a:rPr lang="en-US" sz="2600" dirty="0"/>
            </a:br>
            <a:r>
              <a:rPr lang="en-US" sz="2600" b="1" i="1" dirty="0"/>
              <a:t>Understanding Elderly Consumers' Intention to Use Smart Clothing: Psychological Influences and the Role of Introducers</a:t>
            </a:r>
            <a:br>
              <a:rPr lang="en-US" sz="2200" dirty="0"/>
            </a:br>
            <a:endParaRPr lang="en-US" sz="2200" i="1" dirty="0">
              <a:solidFill>
                <a:srgbClr val="FF0000"/>
              </a:solidFill>
              <a:highlight>
                <a:srgbClr val="FFFF00"/>
              </a:highlight>
              <a:latin typeface="+mn-lt"/>
            </a:endParaRPr>
          </a:p>
        </p:txBody>
      </p:sp>
      <p:pic>
        <p:nvPicPr>
          <p:cNvPr id="11" name="image_0">
            <a:extLst>
              <a:ext uri="{FF2B5EF4-FFF2-40B4-BE49-F238E27FC236}">
                <a16:creationId xmlns:a16="http://schemas.microsoft.com/office/drawing/2014/main" id="{92B8EE45-5FC6-8604-CCEA-FA9A76E9410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91077" y="292311"/>
            <a:ext cx="1646586" cy="93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0221122C-C14F-73BA-977D-0B1B71BE260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152401"/>
            <a:ext cx="1654391"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53780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E6EC212E707C544A8D3E6E7CCFE45BE" ma:contentTypeVersion="13" ma:contentTypeDescription="Create a new document." ma:contentTypeScope="" ma:versionID="7a80a5fe4f62fe5e68196c45c38f56ee">
  <xsd:schema xmlns:xsd="http://www.w3.org/2001/XMLSchema" xmlns:xs="http://www.w3.org/2001/XMLSchema" xmlns:p="http://schemas.microsoft.com/office/2006/metadata/properties" xmlns:ns3="5db52a12-0deb-437d-ae3b-cfeb8eedc97c" xmlns:ns4="3bce9e1b-6ee1-445f-b1e4-64f095bad954" targetNamespace="http://schemas.microsoft.com/office/2006/metadata/properties" ma:root="true" ma:fieldsID="d568a3ccac35c0c17ec0fd529ecd48ab" ns3:_="" ns4:_="">
    <xsd:import namespace="5db52a12-0deb-437d-ae3b-cfeb8eedc97c"/>
    <xsd:import namespace="3bce9e1b-6ee1-445f-b1e4-64f095bad954"/>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b52a12-0deb-437d-ae3b-cfeb8eedc9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bce9e1b-6ee1-445f-b1e4-64f095bad95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79CDE08-1AC2-4833-B794-C539485299DC}">
  <ds:schemaRefs>
    <ds:schemaRef ds:uri="http://purl.org/dc/terms/"/>
    <ds:schemaRef ds:uri="5db52a12-0deb-437d-ae3b-cfeb8eedc97c"/>
    <ds:schemaRef ds:uri="http://schemas.microsoft.com/office/2006/documentManagement/types"/>
    <ds:schemaRef ds:uri="http://schemas.microsoft.com/office/2006/metadata/properties"/>
    <ds:schemaRef ds:uri="http://schemas.openxmlformats.org/package/2006/metadata/core-properties"/>
    <ds:schemaRef ds:uri="http://www.w3.org/XML/1998/namespace"/>
    <ds:schemaRef ds:uri="http://purl.org/dc/dcmitype/"/>
    <ds:schemaRef ds:uri="http://schemas.microsoft.com/office/infopath/2007/PartnerControls"/>
    <ds:schemaRef ds:uri="3bce9e1b-6ee1-445f-b1e4-64f095bad954"/>
    <ds:schemaRef ds:uri="http://purl.org/dc/elements/1.1/"/>
  </ds:schemaRefs>
</ds:datastoreItem>
</file>

<file path=customXml/itemProps2.xml><?xml version="1.0" encoding="utf-8"?>
<ds:datastoreItem xmlns:ds="http://schemas.openxmlformats.org/officeDocument/2006/customXml" ds:itemID="{1ADC34A0-FB54-42AE-87F8-C5083E9A1C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b52a12-0deb-437d-ae3b-cfeb8eedc97c"/>
    <ds:schemaRef ds:uri="3bce9e1b-6ee1-445f-b1e4-64f095bad95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42CF9F9-1ACC-406A-B1A6-0C4D8109756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35663</TotalTime>
  <Words>2655</Words>
  <Application>Microsoft Office PowerPoint</Application>
  <PresentationFormat>On-screen Show (4:3)</PresentationFormat>
  <Paragraphs>239</Paragraphs>
  <Slides>101</Slides>
  <Notes>49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101</vt:i4>
      </vt:variant>
    </vt:vector>
  </HeadingPairs>
  <TitlesOfParts>
    <vt:vector size="110" baseType="lpstr">
      <vt:lpstr>Aptos</vt:lpstr>
      <vt:lpstr>Arial</vt:lpstr>
      <vt:lpstr>Calibri</vt:lpstr>
      <vt:lpstr>Calibri </vt:lpstr>
      <vt:lpstr>Calibri Light</vt:lpstr>
      <vt:lpstr>Calibri-Bold</vt:lpstr>
      <vt:lpstr>Calibri-Italic</vt:lpstr>
      <vt:lpstr>1_Office Theme</vt:lpstr>
      <vt:lpstr>Office Theme</vt:lpstr>
      <vt:lpstr>PowerPoint Presentation</vt:lpstr>
      <vt:lpstr>       2025 ITAA Award Ceremony  </vt:lpstr>
      <vt:lpstr>Special thanks to RayeCarol Cavender and Laurie Apple for all their hard work in making this conference a success!</vt:lpstr>
      <vt:lpstr>Outgoing Council Members</vt:lpstr>
      <vt:lpstr>Jung Ha-Brookshire Counselor University of Missouri</vt:lpstr>
      <vt:lpstr>Kim Hahn Treasurer  Kent State University</vt:lpstr>
      <vt:lpstr>Charles Freeman VP of Professional Development  Texas Christian University</vt:lpstr>
      <vt:lpstr>Jeong-Ju (Jay) Yoo VP of Scholarship  Baylor University</vt:lpstr>
      <vt:lpstr>Hye Seung Jeong Graduate Student Liaison University of Georgia</vt:lpstr>
      <vt:lpstr>Thank you for your service to ITAA!</vt:lpstr>
      <vt:lpstr>ITAA Fellowship, Scholarships and Distinguished Awards  2025</vt:lpstr>
      <vt:lpstr>Thank You to  All Reviewers and Judges!</vt:lpstr>
      <vt:lpstr>Faculty Awards</vt:lpstr>
      <vt:lpstr>    ITAA Fellow  Lynn Boorady Oklahoma State University</vt:lpstr>
      <vt:lpstr>  Thank you to:  Andy Reilly, Nominator  Susan P. Ashdown  Elizabeth Bye  Jung Ha-Brookshire Jana Hawley Seung-Hee Lee Beth Myers Heeju Terry Park  Hyejune (June) Park  Jon Pedersen   Jessica Lee Ridgway Clayton Arlesa Shephard   </vt:lpstr>
      <vt:lpstr>    ITAA Fellow  Nancy Nelson Hodges University of North Carolina at Greensboro </vt:lpstr>
      <vt:lpstr>  Thank you to:  Elena Karpova, Nominator  Elizabeth Bye Julie Chang Ann Marie Fiore  Tammy Kinley Karen L. LaBat Gwendolyn S. O’Neal Tim Pickett Carol Warfield </vt:lpstr>
      <vt:lpstr>    Mid-Career Excellence Award  Jiyun Kang Purdue University</vt:lpstr>
      <vt:lpstr>  Thank you to:  Byoungho “Ellie” Jin, Nominator  Youn-Kyung ‘Lydia’ Kim Chuanlan Liu  Jay Yoo  Cosette M. Joyner Martinez  Seung-Hee Lee  Liping A. Cai  Jonathan Bauchet   </vt:lpstr>
      <vt:lpstr>  Mid-Career Excellence Award  Tunmin (Catherine) Jai Texas Tech University</vt:lpstr>
      <vt:lpstr>  Thank you to:  Tracie Tung, Nominator  Lynn M. Boorady  Veena Chattaraman  Hyunjoo Im  Juanjuan Wu  Ruoh-Nan (Terry) Yan  </vt:lpstr>
      <vt:lpstr> Rising Star Award    Song-yi Youn University of Missouri </vt:lpstr>
      <vt:lpstr>  Thank you to:  Jung Ha-Brookshire, Nominator  Sejin Ha  Kyu-Hye Lee  Tracie Tung Li Zhao  Jin Su  </vt:lpstr>
      <vt:lpstr> Teaching Excellence Award   Kelly Reddy-Best Illinois State University  </vt:lpstr>
      <vt:lpstr>Thank you to:  Dina Smith-Glaviana , Nominator  Michael Mamp Susan Kaiser Jessica Lee Ridgway Clayton Rachel Eike Cydni M. Robertson Jeremy M. Bernardoni Dorothy Vernon Sarah West Hixson Zahra Falsafi Dyese Matthews Sophia Strathearn </vt:lpstr>
      <vt:lpstr> Teaching Excellence Award   Ling Zhang Iowa State University  </vt:lpstr>
      <vt:lpstr>  Thank you to:  Ann Marie Fiore, Nominator  Belange Mutunda Bingyue Wei Constance R. Spotts Eulanda A. Sanders Chanmi Gloria Hwang Li "Lily" Jiang Rachel J. Eike Sophia Luu Elizabeth Bye Elena Karpova Jean L. Parsons</vt:lpstr>
      <vt:lpstr>  No nomination received for Ha-Brookshire  Distinguished Scholar Award, and Service Excellence Award this year.</vt:lpstr>
      <vt:lpstr>Janet Else Visiting Scholar Award   Patricia Quintana Universidad Catolica de El Salvador</vt:lpstr>
      <vt:lpstr>CTRJ Awards</vt:lpstr>
      <vt:lpstr> Garim Lee Indiana University-Bloomington       </vt:lpstr>
      <vt:lpstr> Soo In Shim Jeonbuk National University       </vt:lpstr>
      <vt:lpstr> Dina Smith-Glaviana Virgina Tech      </vt:lpstr>
      <vt:lpstr>Stanciel, G., Reddy-Best, K. L., Simon, J. D., Streck, K. G., Green, D. N., Matthews, D., &amp; Gordon, J. (2022). Radical Structural Change in North American Dress and Textile Museums and Collections: Critically Analyzing Social Justice, Oppression, and Empowerment.    </vt:lpstr>
      <vt:lpstr>Chan, C. K., Shin, J., &amp; Jiang, S. X. K. (2017). Development of Tailor-Shaped Bacterial Cellulose Textile Cultivation Techniques for Zero-Waste Design.    </vt:lpstr>
      <vt:lpstr>ITAA Publications Policy Committee Haejung (Maria) Kim, University of North Texas   </vt:lpstr>
      <vt:lpstr>Graduate Student Fellowships</vt:lpstr>
      <vt:lpstr>Kitty Dickerson Fellowship for Professional Promise – Doctoral   Ashley Chenn Hong Kong Polytechnic University </vt:lpstr>
      <vt:lpstr>Kitty Dickerson Fellowship for Professional Promise – Masters   Emilie Delaye University of Delaware </vt:lpstr>
      <vt:lpstr> Sara Douglas Fellowship for Professional Promise – Doctoral   Shahbaj Kabir Auburn University </vt:lpstr>
      <vt:lpstr> Sara Douglas Fellowship for Professional Promise – Doctoral    Yoo-Won Min North Carolina State University </vt:lpstr>
      <vt:lpstr> Sara Douglas Fellowship for Professional Promise – Masters    Suchi Acharjya University of North Texas </vt:lpstr>
      <vt:lpstr> Sara Douglas Fellowship for Professional Promise – Masters    Zhara Falsafi Iowa State University  </vt:lpstr>
      <vt:lpstr> Sara Douglas Fellowship for Professional Promise – Masters  Manika Sai Tejaswini Vallabhajosyula University of North Texas </vt:lpstr>
      <vt:lpstr> Oris Glisson Fellowship - Outstanding Beginning Masters Student    Sujin Yoo Cornell University </vt:lpstr>
      <vt:lpstr>Robert C. Hillestad Fellowship: Outstanding Student in the Study of Historic Textiles or Costume Award  Sephra Lamothe Cornell University</vt:lpstr>
      <vt:lpstr>Robert C. Hillestad Fellowship: Outstanding Student in the Study of Historic Textiles or Costume Award  Mackenzie Miller University of Missouri </vt:lpstr>
      <vt:lpstr>Robert C. Hillestad Fellowship: Outstanding Student in the Study of Historic Textiles or Costume Award  Kim Phung Nguyen Cornell University</vt:lpstr>
      <vt:lpstr>Marjorie Joseph Fellowship – Outstanding Beginning Doctoral Student   Hyunjeong (Lacy) Rhee  University of Missouri  </vt:lpstr>
      <vt:lpstr>Joan Laughlin Fellowship for Outstanding Continuing Doctoral Student    Emma Nicoson University of Missouri  </vt:lpstr>
      <vt:lpstr>Undergraduate Student Scholarships</vt:lpstr>
      <vt:lpstr>The Blanche Payne Scholarship in Apparel or Fashion Design</vt:lpstr>
      <vt:lpstr>Blanche Payne Scholarship in Apparel or Fashion Design  </vt:lpstr>
      <vt:lpstr>Blanche Payne Scholarship in Apparel or Fashion Design </vt:lpstr>
      <vt:lpstr>Blanche Payne Scholarship in Apparel or Fashion Design </vt:lpstr>
      <vt:lpstr>Blanche Payne Scholarship in Apparel or Fashion Design </vt:lpstr>
      <vt:lpstr>Blanche Payne Scholarship in Apparel or Fashion Design </vt:lpstr>
      <vt:lpstr>Congratulations to all the winners!  </vt:lpstr>
      <vt:lpstr>Scholarship Awards: Research and Teaching  Student Best Paper Award</vt:lpstr>
      <vt:lpstr>Best Doctoral Student Paper Award  1st Place   Sanghee Kim, Texas Tech University   The Coolness of AI-Generated Luxury Ads: Effects of Luxury Purchase Types and Advertising Visuals on Perceived Verisimilitude and Creativity </vt:lpstr>
      <vt:lpstr>Best Doctoral Student Paper Award  2nd Place (tie)   April Elisha Stanley, Iowa State University   Analyzing Irish Whitework: The Pim’s Collection of Mountmellick Embroidery Patterns in Ireland   </vt:lpstr>
      <vt:lpstr>Best Doctoral Student Paper Award  2nd Place (tie)  Seong Eun Kim, University of Missouri   What is Dupe? Discovering the Consumer-Perceived Legally Copied Products in the Fashion Industry   </vt:lpstr>
      <vt:lpstr>Master Level 1st Place   Huieun Do, Cornell University  Ice Hockey Elbow Pad Design Tailored for Female Athletes  </vt:lpstr>
      <vt:lpstr>Master Level 2nd Place   Fnu Al-Amin, Auburn University   Going Green or Green Sheen: Investigating Consumer Perceptions Towards Apparel Made From Recycled Polyester Fabric  </vt:lpstr>
      <vt:lpstr>  Rutherford  Teaching Innovation Awards  </vt:lpstr>
      <vt:lpstr>Nancy Rutherford Teaching Innovation Award 1st Place   Xun (Catherine) Sun1,2, Li Zhao1, Jia Wu3  1University of Missouri. 2Illinois State University. 3Auburn University Advancing   Students’ Generative AI Literacy: A Fashion Merchandising Toolkit and Teaching Guide     </vt:lpstr>
      <vt:lpstr>Nancy Rutherford Teaching Innovation Award 2nd Place  Mahendran Balasubramanian, Texas Tech University   Enhancing Fashion Design Pedagogy with Generative AI Tools     </vt:lpstr>
      <vt:lpstr>Nancy Rutherford Teaching Innovation Award 3rd Place   Swagata Chakraborty, University of North Texas   Technology And Generative Artificial Intelligence for Compelling Visual Communication       </vt:lpstr>
      <vt:lpstr>  Sponsored Papers of Distinction Awards  </vt:lpstr>
      <vt:lpstr>Marilyn DeLong Curatorial Exhibition Excellence Award    Dyese Matthews1, Catherine Blumenkamp2, Denise Green2.   1Parsons, The New School. 2Cornell University   Harlem Noire: Fashion Movement, Moment &amp; Memory   </vt:lpstr>
      <vt:lpstr>Margaret Rucker Paper of Distinction Award – Sustainability   Li Jiang, Ling Zhang Iowa State University  Advancing Sustainable Fashion Through Usercentric Computational Design: Enhancing User Engagement and Creative Experiences in Garment Customization  </vt:lpstr>
      <vt:lpstr>Margaret Rucker Paper of Distinction Award – Textile and Apparel Industries   Md. Rafiqul Islam Rana University of South Carolina   When Global Goals Fail Local Lives: A Critical Study of the Gap Between Sustainable Development Goal Commitments and Garment Worker Realities </vt:lpstr>
      <vt:lpstr>Youngone Paper of Distinction Award – Sustainability and Social Responsibility   Liwen Gu1, Sibei Xia2, Yanwen Ruan3, Cynthia Istook4  1Donghua University. 2Louisiana State University. 3Shanghai University of Engineering Science. 4North Carolina State University   Automated 3D Garment Flattening with an Improved Feature Curve Morphing Technique for Ease Distribution</vt:lpstr>
      <vt:lpstr>Youngone Paper of Distinction Award – Textile and Apparel Industries   Blake Mudd1, Kelly Reddy-Best2  1University of Houston. 2Illinois State University   The Role of Government in Sustaining or Creating Barriers Towards Ethical Textile and Apparel Manufacturing Practices in the United States </vt:lpstr>
      <vt:lpstr>  Papers of  Distinction  </vt:lpstr>
      <vt:lpstr>Consumer Behavior Track   Hyunjeong (Lacy) Rhee &amp; Li Zhao,  University of Missouri   Revisiting Fashion Product Reviews: AI-Driven Analysis of the Pre-Purchase vs. Post-Purchase Divide </vt:lpstr>
      <vt:lpstr>Culture Track    Andy Reilly, Jordan Antonio, Youngjin Bahng  University of Hawai`i, Manoa   sustʻĀINAble Fashion: Kānaka Maoli (Native Hawaiian) Fashion Designers Sustainability Efforts </vt:lpstr>
      <vt:lpstr>Design/Product Development Track    Colleen Pokorny, Bolanle Dahunsi Oregon State University   Integrating AI Image Generation in an Introductory Design Course </vt:lpstr>
      <vt:lpstr>Historic Track   Constance Spotts, Ling Zhang Iowa State University   Empowering Architects of Economic Independence: Keister’s Ladies’ Tailoring College’s Journey from Home Sewing to Industry Design Across Five Decades    </vt:lpstr>
      <vt:lpstr>Management Paper of Distinction   Jisu Jang and Jiyun Kang Purdue University   Mitigating Consumer Stress Through Blockchain Based Digital Product Passports in Luxury Fashion Retail Platforms   </vt:lpstr>
      <vt:lpstr>Pedagogy and Professional Development Paper of Distinction   Xun (Catherine) Sun1,2, Li Zhao1, Jia Wu3  1University of Missouri. 2Illinois State University. 3Auburn University   Advancing Students’ Generative AI Literacy: A Fashion Merchandising Toolkit and Teaching Guide  </vt:lpstr>
      <vt:lpstr>Sociology and Psychological Aspects   Jonghan Hyun &amp; Swagata Chakraborty University of North Texas   Cosmopolitanism, Ethnocentrism, and Sustainable Consumption: The Mediating Roles of Self Expression and Self-Presentation </vt:lpstr>
      <vt:lpstr>Undergraduate Paper of Distinction   Eduardo Cazares Avila, Yuli Liang,  Texas State University   College Students’ Awareness and Concerns about Data Collection on Fashion Social Commerce </vt:lpstr>
      <vt:lpstr>  Creative Design Awards   </vt:lpstr>
      <vt:lpstr>  Creative Design Awards –   </vt:lpstr>
      <vt:lpstr> Sandra Hutton Award for Excellence in Fiber Arts               </vt:lpstr>
      <vt:lpstr> ITAA Award for Innovative Design Scholarship                </vt:lpstr>
      <vt:lpstr> ITAA Award for Creative and Innovative Employment of Techniques                </vt:lpstr>
      <vt:lpstr> Margaret Rucker Best Design Award                </vt:lpstr>
      <vt:lpstr> Schofield Summit Design Award                 </vt:lpstr>
      <vt:lpstr>  Creative Design Awards –   </vt:lpstr>
      <vt:lpstr> ITAA Award for Innovative Design Scholarship                </vt:lpstr>
      <vt:lpstr> ITAA Award for Creative and Innovative Employment of Techniques                </vt:lpstr>
      <vt:lpstr> Margaret Rucker Best Design Award                </vt:lpstr>
      <vt:lpstr> Schofield Rising Designer Award                 </vt:lpstr>
      <vt:lpstr>  Creative Design Awards –   </vt:lpstr>
      <vt:lpstr> Schofield Emerging Designer Award                 </vt:lpstr>
      <vt:lpstr> Schofield Guiding Mentor Award                </vt:lpstr>
      <vt:lpstr>Best KSCT Oral Presentation   Saenim Kwack, Jihye Kim, Sunwoo Kim, Yuri Lee Seoul National University   Understanding Elderly Consumers' Intention to Use Smart Clothing: Psychological Influences and the Role of Introducers </vt:lpstr>
      <vt:lpstr>  Best KSCT Poster Presentation    Seowon Heo, Jisoo Ha  Seoul National University  A Practical Study on Overcoming Design Compromises in 3D Fashion Design Implementation   </vt:lpstr>
      <vt:lpstr>Congratulations, Recipients!  Thank you, Sponsors!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ITAA 2019  Awards Ceremony</dc:title>
  <dc:creator>Boorady, Lynn M</dc:creator>
  <cp:lastModifiedBy>Sherry Schofield</cp:lastModifiedBy>
  <cp:revision>737</cp:revision>
  <dcterms:created xsi:type="dcterms:W3CDTF">2019-04-01T14:26:41Z</dcterms:created>
  <dcterms:modified xsi:type="dcterms:W3CDTF">2025-11-22T00:07:48Z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0x0101003E6EC212E707C544A8D3E6E7CCFE45BE</vt:lpwstr>
  </property>
</Properties>
</file>