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322" r:id="rId3"/>
    <p:sldId id="321" r:id="rId4"/>
    <p:sldId id="323" r:id="rId5"/>
    <p:sldId id="267" r:id="rId6"/>
    <p:sldId id="312" r:id="rId7"/>
    <p:sldId id="318" r:id="rId8"/>
    <p:sldId id="319" r:id="rId9"/>
    <p:sldId id="305" r:id="rId10"/>
    <p:sldId id="320" r:id="rId11"/>
    <p:sldId id="306" r:id="rId12"/>
    <p:sldId id="260" r:id="rId13"/>
    <p:sldId id="273" r:id="rId14"/>
    <p:sldId id="302" r:id="rId15"/>
    <p:sldId id="270" r:id="rId16"/>
    <p:sldId id="325" r:id="rId17"/>
    <p:sldId id="317" r:id="rId18"/>
    <p:sldId id="299" r:id="rId19"/>
    <p:sldId id="300" r:id="rId20"/>
    <p:sldId id="301" r:id="rId21"/>
    <p:sldId id="315" r:id="rId22"/>
    <p:sldId id="257" r:id="rId23"/>
    <p:sldId id="258" r:id="rId24"/>
    <p:sldId id="264" r:id="rId25"/>
    <p:sldId id="262" r:id="rId26"/>
    <p:sldId id="263" r:id="rId27"/>
    <p:sldId id="274" r:id="rId28"/>
    <p:sldId id="265" r:id="rId29"/>
    <p:sldId id="314" r:id="rId30"/>
    <p:sldId id="326" r:id="rId31"/>
    <p:sldId id="291" r:id="rId32"/>
    <p:sldId id="297" r:id="rId33"/>
    <p:sldId id="327" r:id="rId34"/>
    <p:sldId id="324" r:id="rId35"/>
    <p:sldId id="284" r:id="rId36"/>
    <p:sldId id="308" r:id="rId37"/>
    <p:sldId id="310" r:id="rId38"/>
    <p:sldId id="266" r:id="rId39"/>
    <p:sldId id="278" r:id="rId40"/>
    <p:sldId id="328" r:id="rId41"/>
    <p:sldId id="295" r:id="rId42"/>
    <p:sldId id="296" r:id="rId43"/>
    <p:sldId id="289" r:id="rId44"/>
    <p:sldId id="294" r:id="rId45"/>
    <p:sldId id="298" r:id="rId46"/>
    <p:sldId id="279" r:id="rId47"/>
    <p:sldId id="283" r:id="rId48"/>
    <p:sldId id="280" r:id="rId49"/>
    <p:sldId id="281" r:id="rId50"/>
    <p:sldId id="282" r:id="rId51"/>
    <p:sldId id="275" r:id="rId52"/>
    <p:sldId id="276" r:id="rId53"/>
    <p:sldId id="277" r:id="rId54"/>
    <p:sldId id="287" r:id="rId55"/>
    <p:sldId id="288" r:id="rId56"/>
    <p:sldId id="290" r:id="rId57"/>
    <p:sldId id="303" r:id="rId58"/>
    <p:sldId id="304" r:id="rId59"/>
    <p:sldId id="313"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CFFF94-D95F-46F2-A954-89C8C93B69B4}" v="21" dt="2026-09-11T12:07:08.5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24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995EE6-7E80-44AD-8693-FA6EB1B4AE24}"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600FE9-F6AB-4CE4-A6D2-2012B05CEA2A}" type="slidenum">
              <a:rPr lang="en-US" smtClean="0"/>
              <a:t>‹#›</a:t>
            </a:fld>
            <a:endParaRPr lang="en-US"/>
          </a:p>
        </p:txBody>
      </p:sp>
    </p:spTree>
    <p:extLst>
      <p:ext uri="{BB962C8B-B14F-4D97-AF65-F5344CB8AC3E}">
        <p14:creationId xmlns:p14="http://schemas.microsoft.com/office/powerpoint/2010/main" val="3767551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ecisionsindentistry.com/article/diabetes-screening-dental-practice/"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entalbilling.com/dont-bundle-trouble-what-you-need-to-know-about-cdt-diagnostic-codes/" TargetMode="External"/><Relationship Id="rId2" Type="http://schemas.openxmlformats.org/officeDocument/2006/relationships/slide" Target="../slides/slide32.xml"/><Relationship Id="rId1" Type="http://schemas.openxmlformats.org/officeDocument/2006/relationships/notesMaster" Target="../notesMasters/notesMaster1.xml"/><Relationship Id="rId5" Type="http://schemas.openxmlformats.org/officeDocument/2006/relationships/hyperlink" Target="https://www.uhcprovider.com/en/policies-protocols/dental-policies.html" TargetMode="External"/><Relationship Id="rId4" Type="http://schemas.openxmlformats.org/officeDocument/2006/relationships/hyperlink" Target="https://bms.wv.gov/media/41077/download?inlin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00FE9-F6AB-4CE4-A6D2-2012B05CEA2A}" type="slidenum">
              <a:rPr lang="en-US" smtClean="0"/>
              <a:t>12</a:t>
            </a:fld>
            <a:endParaRPr lang="en-US"/>
          </a:p>
        </p:txBody>
      </p:sp>
    </p:spTree>
    <p:extLst>
      <p:ext uri="{BB962C8B-B14F-4D97-AF65-F5344CB8AC3E}">
        <p14:creationId xmlns:p14="http://schemas.microsoft.com/office/powerpoint/2010/main" val="254123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 CDT Insurance Coding Protocol</a:t>
            </a:r>
          </a:p>
          <a:p>
            <a:r>
              <a:rPr lang="en-US" dirty="0"/>
              <a:t>To properly track and document the service within the patient record, the ADA implemented specific </a:t>
            </a:r>
            <a:r>
              <a:rPr lang="en-US" b="1" dirty="0"/>
              <a:t>Code on Dental Procedures and Nomenclature (CDT)</a:t>
            </a:r>
            <a:r>
              <a:rPr lang="en-US" dirty="0"/>
              <a:t> codes. The office protocol should outline how the RDH documents the procedure: [, </a:t>
            </a:r>
            <a:r>
              <a:rPr lang="en-US" dirty="0">
                <a:hlinkClick r:id="rId3"/>
              </a:rPr>
              <a:t>2</a:t>
            </a:r>
            <a:r>
              <a:rPr lang="en-US" dirty="0"/>
              <a:t>]</a:t>
            </a:r>
          </a:p>
          <a:p>
            <a:pPr lvl="0"/>
            <a:r>
              <a:rPr lang="en-US" b="1" dirty="0"/>
              <a:t>Code D0412:</a:t>
            </a:r>
            <a:r>
              <a:rPr lang="en-US" dirty="0"/>
              <a:t> Blood glucose level test – in-office using a glucose meter. This code records immediate findings at the point of service.</a:t>
            </a:r>
          </a:p>
          <a:p>
            <a:pPr lvl="0"/>
            <a:r>
              <a:rPr lang="en-US" b="1" dirty="0"/>
              <a:t>Code D0411:</a:t>
            </a:r>
            <a:r>
              <a:rPr lang="en-US" dirty="0"/>
              <a:t> In-office pre-procedure HbA1c test.</a:t>
            </a:r>
          </a:p>
          <a:p>
            <a:endParaRPr lang="en-US" dirty="0"/>
          </a:p>
        </p:txBody>
      </p:sp>
      <p:sp>
        <p:nvSpPr>
          <p:cNvPr id="4" name="Slide Number Placeholder 3"/>
          <p:cNvSpPr>
            <a:spLocks noGrp="1"/>
          </p:cNvSpPr>
          <p:nvPr>
            <p:ph type="sldNum" sz="quarter" idx="5"/>
          </p:nvPr>
        </p:nvSpPr>
        <p:spPr/>
        <p:txBody>
          <a:bodyPr/>
          <a:lstStyle/>
          <a:p>
            <a:fld id="{00600FE9-F6AB-4CE4-A6D2-2012B05CEA2A}" type="slidenum">
              <a:rPr lang="en-US" smtClean="0"/>
              <a:t>31</a:t>
            </a:fld>
            <a:endParaRPr lang="en-US"/>
          </a:p>
        </p:txBody>
      </p:sp>
    </p:spTree>
    <p:extLst>
      <p:ext uri="{BB962C8B-B14F-4D97-AF65-F5344CB8AC3E}">
        <p14:creationId xmlns:p14="http://schemas.microsoft.com/office/powerpoint/2010/main" val="3393841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Commercial PPO’s- Delta Dental &amp; Blue Cross Blue Sheild (WV)- These providers typically bundle D0412 into the primary comprehensive or periodic oral evaluation (e.g., D0120 or D0150) rather than paying a separate fee. </a:t>
            </a:r>
            <a:r>
              <a:rPr lang="en-US" dirty="0">
                <a:hlinkClick r:id="rId3"/>
              </a:rPr>
              <a:t>Dental Bunding Info</a:t>
            </a:r>
            <a:endParaRPr lang="en-US" dirty="0"/>
          </a:p>
          <a:p>
            <a:r>
              <a:rPr lang="en-US" b="1" dirty="0"/>
              <a:t>Aetna Dental PPO</a:t>
            </a:r>
            <a:r>
              <a:rPr lang="en-US" dirty="0"/>
              <a:t>: Often treats D0412 as a non-covered service or an inclusive component of the overall diagnostic visit. </a:t>
            </a:r>
          </a:p>
          <a:p>
            <a:endParaRPr lang="en-US" dirty="0"/>
          </a:p>
          <a:p>
            <a:r>
              <a:rPr lang="en-US" dirty="0"/>
              <a:t>Whether Delta Dental reimburses for </a:t>
            </a:r>
            <a:r>
              <a:rPr lang="en-US" b="1" dirty="0"/>
              <a:t>D0412</a:t>
            </a:r>
            <a:r>
              <a:rPr lang="en-US" dirty="0"/>
              <a:t> (in-office blood glucose test) in West Virginia depends entirely on your specific employer or individual policy tier, as diagnostic adjunctive codes are frequently classified as non-covered or bundled services</a:t>
            </a:r>
          </a:p>
          <a:p>
            <a:endParaRPr lang="en-US" dirty="0"/>
          </a:p>
          <a:p>
            <a:r>
              <a:rPr lang="en-US" dirty="0"/>
              <a:t>WV Medicaid does not reimburse for D0412- for tracking purposes only.  </a:t>
            </a:r>
            <a:r>
              <a:rPr lang="en-US" dirty="0">
                <a:hlinkClick r:id="rId4"/>
              </a:rPr>
              <a:t>WV </a:t>
            </a:r>
            <a:r>
              <a:rPr lang="en-US" dirty="0" err="1">
                <a:hlinkClick r:id="rId4"/>
              </a:rPr>
              <a:t>Bureru</a:t>
            </a:r>
            <a:r>
              <a:rPr lang="en-US" dirty="0">
                <a:hlinkClick r:id="rId4"/>
              </a:rPr>
              <a:t> for Medical Services Dental Fee Schedule 4_26-3_27</a:t>
            </a:r>
            <a:endParaRPr lang="en-US" dirty="0"/>
          </a:p>
          <a:p>
            <a:r>
              <a:rPr lang="en-US" dirty="0"/>
              <a:t>United Healthcare Dental- reviewed under specific criteria for medical necessity, consider </a:t>
            </a:r>
            <a:r>
              <a:rPr lang="en-US" dirty="0" err="1"/>
              <a:t>perio</a:t>
            </a:r>
            <a:r>
              <a:rPr lang="en-US" dirty="0"/>
              <a:t> and diabetes- see dental clinical </a:t>
            </a:r>
            <a:r>
              <a:rPr lang="en-US" dirty="0" err="1"/>
              <a:t>pplicies</a:t>
            </a:r>
            <a:r>
              <a:rPr lang="en-US" dirty="0"/>
              <a:t> and guidelines </a:t>
            </a:r>
            <a:r>
              <a:rPr lang="en-US" dirty="0">
                <a:hlinkClick r:id="rId5"/>
              </a:rPr>
              <a:t>United Healthcare Dental Clinical Policies and Guidelines</a:t>
            </a:r>
            <a:endParaRPr lang="en-US" dirty="0"/>
          </a:p>
          <a:p>
            <a:r>
              <a:rPr lang="en-US" dirty="0"/>
              <a:t>Commercial PPO’s- (WV)- v</a:t>
            </a:r>
          </a:p>
          <a:p>
            <a:endParaRPr lang="en-US" dirty="0"/>
          </a:p>
          <a:p>
            <a:endParaRPr lang="en-US" dirty="0"/>
          </a:p>
        </p:txBody>
      </p:sp>
      <p:sp>
        <p:nvSpPr>
          <p:cNvPr id="4" name="Slide Number Placeholder 3"/>
          <p:cNvSpPr>
            <a:spLocks noGrp="1"/>
          </p:cNvSpPr>
          <p:nvPr>
            <p:ph type="sldNum" sz="quarter" idx="5"/>
          </p:nvPr>
        </p:nvSpPr>
        <p:spPr/>
        <p:txBody>
          <a:bodyPr/>
          <a:lstStyle/>
          <a:p>
            <a:fld id="{00600FE9-F6AB-4CE4-A6D2-2012B05CEA2A}" type="slidenum">
              <a:rPr lang="en-US" smtClean="0"/>
              <a:t>32</a:t>
            </a:fld>
            <a:endParaRPr lang="en-US"/>
          </a:p>
        </p:txBody>
      </p:sp>
    </p:spTree>
    <p:extLst>
      <p:ext uri="{BB962C8B-B14F-4D97-AF65-F5344CB8AC3E}">
        <p14:creationId xmlns:p14="http://schemas.microsoft.com/office/powerpoint/2010/main" val="3936843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00FE9-F6AB-4CE4-A6D2-2012B05CEA2A}" type="slidenum">
              <a:rPr lang="en-US" smtClean="0"/>
              <a:t>38</a:t>
            </a:fld>
            <a:endParaRPr lang="en-US"/>
          </a:p>
        </p:txBody>
      </p:sp>
    </p:spTree>
    <p:extLst>
      <p:ext uri="{BB962C8B-B14F-4D97-AF65-F5344CB8AC3E}">
        <p14:creationId xmlns:p14="http://schemas.microsoft.com/office/powerpoint/2010/main" val="1717092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835F-BB54-F7BB-37B9-E4D42F73F8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6E30D4-9C87-6794-D939-ED244175C6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2CEBC0-36B6-39DF-A5EC-4A830CF93752}"/>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5" name="Footer Placeholder 4">
            <a:extLst>
              <a:ext uri="{FF2B5EF4-FFF2-40B4-BE49-F238E27FC236}">
                <a16:creationId xmlns:a16="http://schemas.microsoft.com/office/drawing/2014/main" id="{E90B5094-0543-CD6E-0DBC-AE1AB1052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888655-46A3-E846-74D6-0B335F68B7AA}"/>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371874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E98A4-D7CD-54D1-74E0-525E4F3EBC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BCA641-85C6-E79F-C002-595CFF1E98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8162E5-2024-4D14-4E8C-03396DB61C9A}"/>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5" name="Footer Placeholder 4">
            <a:extLst>
              <a:ext uri="{FF2B5EF4-FFF2-40B4-BE49-F238E27FC236}">
                <a16:creationId xmlns:a16="http://schemas.microsoft.com/office/drawing/2014/main" id="{24EC3E03-C966-C9B5-815F-EB6B063C42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A81BBD-6DCE-0959-7A02-37B31885E9CD}"/>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3209253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196BA-FE11-0B17-59CF-3DDF25D153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C05611-438E-9175-243F-70949431292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02DA7F-D428-96BC-5597-6D3280A1496D}"/>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5" name="Footer Placeholder 4">
            <a:extLst>
              <a:ext uri="{FF2B5EF4-FFF2-40B4-BE49-F238E27FC236}">
                <a16:creationId xmlns:a16="http://schemas.microsoft.com/office/drawing/2014/main" id="{3527452B-31B0-CC96-5A88-AF89C6ECD9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57A1EF-AF61-9DBF-0BCE-8DF47B1D1BAF}"/>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3220558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88BAF-811C-556B-389A-269C05ADBE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AE064F-6FD2-C39A-B9CC-45B52D4BE0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07C992-9F6C-F7F3-866E-FB1ECB7AC9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935E0C-F5C1-110C-BCCA-4A02B5230886}"/>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6" name="Footer Placeholder 5">
            <a:extLst>
              <a:ext uri="{FF2B5EF4-FFF2-40B4-BE49-F238E27FC236}">
                <a16:creationId xmlns:a16="http://schemas.microsoft.com/office/drawing/2014/main" id="{9DBEE67C-D2AB-BA79-A288-75DAE661DF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A65E1F-2BB5-02AD-27E7-A2D5C9C30D64}"/>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1137648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DA7B4-7188-EFD9-74EF-86840D640E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C2CA42-FBF6-AF6E-6272-FAF0980516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082E70-C59C-6022-DCE7-0D90CABAD6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0F1F01-5FB8-8627-BEE5-BEC1160058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970A15-950D-3294-085C-13A2A1B325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09545C-397F-7191-DFC1-7B9331C1EF03}"/>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8" name="Footer Placeholder 7">
            <a:extLst>
              <a:ext uri="{FF2B5EF4-FFF2-40B4-BE49-F238E27FC236}">
                <a16:creationId xmlns:a16="http://schemas.microsoft.com/office/drawing/2014/main" id="{01E0502B-147D-1A21-7553-DEACF621D5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493DD2-A58A-43D9-B00A-7321AFFAB57A}"/>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2014352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663B-7A81-3803-068E-3330998055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141C7E-41CF-65ED-D6AB-C63A095C39DF}"/>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4" name="Footer Placeholder 3">
            <a:extLst>
              <a:ext uri="{FF2B5EF4-FFF2-40B4-BE49-F238E27FC236}">
                <a16:creationId xmlns:a16="http://schemas.microsoft.com/office/drawing/2014/main" id="{9E18646E-9B49-343A-6056-317A0A2EFB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7786C9-014A-E977-61E0-4486EA88E2E4}"/>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3504344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637A49-A698-1F41-B1CE-9DF6E8E25EBD}"/>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3" name="Footer Placeholder 2">
            <a:extLst>
              <a:ext uri="{FF2B5EF4-FFF2-40B4-BE49-F238E27FC236}">
                <a16:creationId xmlns:a16="http://schemas.microsoft.com/office/drawing/2014/main" id="{6E96D017-3474-3CA6-6A0C-35299D4E05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B74297-2A2D-6F97-F7D7-295397409E80}"/>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3797239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38F7D-E156-4A91-4042-31EDFF8007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F5D032-2CFE-5D51-363A-99D4A349D2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BEA313-54AB-832E-4CE7-1CFB2F6E6D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DA18A1-9997-9703-2DB8-927CD92527F8}"/>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6" name="Footer Placeholder 5">
            <a:extLst>
              <a:ext uri="{FF2B5EF4-FFF2-40B4-BE49-F238E27FC236}">
                <a16:creationId xmlns:a16="http://schemas.microsoft.com/office/drawing/2014/main" id="{6A8CC017-25B7-6579-6804-BCC7CC525A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B4B5A9-2509-6976-CEE2-443789D95968}"/>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1772775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7333-D058-C92F-DFD0-D28465BABA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B13047-9193-FB53-D4AD-682097415E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86DFA6-9CA9-7C57-C6B3-5326CCE80B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374026-2A4F-C7B0-0D89-4DB6F8DA1048}"/>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6" name="Footer Placeholder 5">
            <a:extLst>
              <a:ext uri="{FF2B5EF4-FFF2-40B4-BE49-F238E27FC236}">
                <a16:creationId xmlns:a16="http://schemas.microsoft.com/office/drawing/2014/main" id="{67023186-1822-8C8D-6DB2-B9D98D822C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84F6FC-5238-1549-5946-2A053E4953FC}"/>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1722197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B014-FA09-2E37-40F6-4C791FA034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D1AEA3-15D7-F02B-19FB-773F9FF417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33EA0A-A795-A9D9-35E1-3D420C9B414C}"/>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5" name="Footer Placeholder 4">
            <a:extLst>
              <a:ext uri="{FF2B5EF4-FFF2-40B4-BE49-F238E27FC236}">
                <a16:creationId xmlns:a16="http://schemas.microsoft.com/office/drawing/2014/main" id="{43D37860-0E34-142E-2415-031E732DE4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287D3F-72F1-A3D3-F30B-0CF52A605BEE}"/>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3325310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0F7CF5-185B-A3F6-C2EC-B34088A18E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1CD617-57C3-F277-E3D4-E9829A7535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0A1A5-9811-91E9-C294-508D8BA537F5}"/>
              </a:ext>
            </a:extLst>
          </p:cNvPr>
          <p:cNvSpPr>
            <a:spLocks noGrp="1"/>
          </p:cNvSpPr>
          <p:nvPr>
            <p:ph type="dt" sz="half" idx="10"/>
          </p:nvPr>
        </p:nvSpPr>
        <p:spPr/>
        <p:txBody>
          <a:bodyPr/>
          <a:lstStyle/>
          <a:p>
            <a:fld id="{EFEADCC2-C821-4CB2-B0DB-B6FE493FB4CA}" type="datetimeFigureOut">
              <a:rPr lang="en-US" smtClean="0"/>
              <a:t>9/11/2026</a:t>
            </a:fld>
            <a:endParaRPr lang="en-US"/>
          </a:p>
        </p:txBody>
      </p:sp>
      <p:sp>
        <p:nvSpPr>
          <p:cNvPr id="5" name="Footer Placeholder 4">
            <a:extLst>
              <a:ext uri="{FF2B5EF4-FFF2-40B4-BE49-F238E27FC236}">
                <a16:creationId xmlns:a16="http://schemas.microsoft.com/office/drawing/2014/main" id="{DE789FDB-BAA2-F243-17E6-A04D219E95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60A672-CF55-C548-C878-D13DCA90C506}"/>
              </a:ext>
            </a:extLst>
          </p:cNvPr>
          <p:cNvSpPr>
            <a:spLocks noGrp="1"/>
          </p:cNvSpPr>
          <p:nvPr>
            <p:ph type="sldNum" sz="quarter" idx="12"/>
          </p:nvPr>
        </p:nvSpPr>
        <p:spPr/>
        <p:txBody>
          <a:bodyPr/>
          <a:lstStyle/>
          <a:p>
            <a:fld id="{6FEDF3D3-48EB-475F-98AD-2E4770D7771A}" type="slidenum">
              <a:rPr lang="en-US" smtClean="0"/>
              <a:t>‹#›</a:t>
            </a:fld>
            <a:endParaRPr lang="en-US"/>
          </a:p>
        </p:txBody>
      </p:sp>
    </p:spTree>
    <p:extLst>
      <p:ext uri="{BB962C8B-B14F-4D97-AF65-F5344CB8AC3E}">
        <p14:creationId xmlns:p14="http://schemas.microsoft.com/office/powerpoint/2010/main" val="1976786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77073B-59E7-754D-617D-C3D312B6C8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3A2270-9283-2FCD-CEA0-F5A5BE4064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DE16B6-0949-9D33-0A9B-5AF38721CD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FEADCC2-C821-4CB2-B0DB-B6FE493FB4CA}" type="datetimeFigureOut">
              <a:rPr lang="en-US" smtClean="0"/>
              <a:t>9/11/2026</a:t>
            </a:fld>
            <a:endParaRPr lang="en-US"/>
          </a:p>
        </p:txBody>
      </p:sp>
      <p:sp>
        <p:nvSpPr>
          <p:cNvPr id="5" name="Footer Placeholder 4">
            <a:extLst>
              <a:ext uri="{FF2B5EF4-FFF2-40B4-BE49-F238E27FC236}">
                <a16:creationId xmlns:a16="http://schemas.microsoft.com/office/drawing/2014/main" id="{0A858030-52A5-650A-6F78-3E0F82780D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FFE604-8CE2-049D-6478-8FE89A2D8B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FEDF3D3-48EB-475F-98AD-2E4770D7771A}" type="slidenum">
              <a:rPr lang="en-US" smtClean="0"/>
              <a:t>‹#›</a:t>
            </a:fld>
            <a:endParaRPr lang="en-US"/>
          </a:p>
        </p:txBody>
      </p:sp>
    </p:spTree>
    <p:extLst>
      <p:ext uri="{BB962C8B-B14F-4D97-AF65-F5344CB8AC3E}">
        <p14:creationId xmlns:p14="http://schemas.microsoft.com/office/powerpoint/2010/main" val="1595298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link.springer.com/article/10.1007/s00592-026-02642-3" TargetMode="External"/><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ada.org/resources/ada-library/oral-health-topics/diabete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www.gdha.org/diabetes-testing-in-the-dental-sett" TargetMode="External"/><Relationship Id="rId2" Type="http://schemas.openxmlformats.org/officeDocument/2006/relationships/image" Target="../media/image23.png"/><Relationship Id="rId1" Type="http://schemas.openxmlformats.org/officeDocument/2006/relationships/slideLayout" Target="../slideLayouts/slideLayout4.xml"/><Relationship Id="rId5" Type="http://schemas.openxmlformats.org/officeDocument/2006/relationships/hyperlink" Target="https://jada.ada.org/article/S0002-8177(14)65196-5/fulltext" TargetMode="External"/><Relationship Id="rId4" Type="http://schemas.openxmlformats.org/officeDocument/2006/relationships/hyperlink" Target="https://decisionsindentistry.com/article/diabetes-screening-dental-practice/"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hyperlink" Target="https://www.gdha.org/diabetes-testing-in-the-dental-sett"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bing.com/ck/a?!&amp;&amp;p=c3891a222415bc8a645891a2566e3944fa1002a38d6c44796cdedf3f217633e5JmltdHM9MTc4OTA4NDgwMA&amp;ptn=3&amp;ver=2&amp;hsh=4&amp;fclid=1eee343e-db39-6453-3805-24d3df396232&amp;psq=clia+certificate+of+waiver&amp;u=a1aHR0cHM6Ly9pbnRlZ3JhbGNsaW5pY3NvbHV0aW9ucy5jb20vY2xpYS1jZXJ0aWZpY2F0ZS1vZi13YWl2ZXIv&amp;ntb=1" TargetMode="External"/><Relationship Id="rId2" Type="http://schemas.openxmlformats.org/officeDocument/2006/relationships/hyperlink" Target="https://www.bing.com/ck/a?!&amp;&amp;p=17f122bd27bb9f3f1efb6d048eca43e4dfa7eff22af95c4d3e5d6b17bd856a02JmltdHM9MTc4OTA4NDgwMA&amp;ptn=3&amp;ver=2&amp;hsh=4&amp;fclid=1eee343e-db39-6453-3805-24d3df396232&amp;psq=clia+certificate+of+waiver&amp;u=a1aHR0cHM6Ly93d3cuY21zLmdvdi9yZWd1bGF0aW9ucy1hbmQtZ3VpZGFuY2UvbGVnaXNsYXRpb24vY2xpYS9kb3dubG9hZHMvaG93b2J0YWluY2VydGlmaWNhdGVvZndhaXZlci5wZGY&amp;ntb=1"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dhhr.wv.gov/ols/regulatory/Pages/CLIA.aspx" TargetMode="Externa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decisionsindentistry.com/article/diabetes-screening-dental-practic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hyperlink" Target="https://diabetes.org/health-wellness/keeping-your-mouth-healthy"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fda.gov/regulatory-information/search-fda-guidance-documents/blood-glucose-monitoring-test-systems-prescription-point-care-use" TargetMode="External"/><Relationship Id="rId2" Type="http://schemas.openxmlformats.org/officeDocument/2006/relationships/hyperlink" Target="https://www.ada.org/resources/ada-library/oral-health-topics/diabetes"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teero.com/cdt-codes/dental-code-d0414-laboratory-microbial-specimen-processing" TargetMode="External"/><Relationship Id="rId2" Type="http://schemas.openxmlformats.org/officeDocument/2006/relationships/hyperlink" Target="https://www.teero.com/cdt-codes/dental-code-d0411-hba1c-point-of-care-testing-explained"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diabetes.org/living-with-diabetes/treatment-care/checking-your-blood-sugar"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0D333-3B92-7398-67BC-C25617519910}"/>
              </a:ext>
            </a:extLst>
          </p:cNvPr>
          <p:cNvSpPr>
            <a:spLocks noGrp="1"/>
          </p:cNvSpPr>
          <p:nvPr>
            <p:ph type="ctrTitle"/>
          </p:nvPr>
        </p:nvSpPr>
        <p:spPr/>
        <p:txBody>
          <a:bodyPr/>
          <a:lstStyle/>
          <a:p>
            <a:r>
              <a:rPr lang="en-US" dirty="0"/>
              <a:t>Chairside Glucose Testing</a:t>
            </a:r>
            <a:br>
              <a:rPr lang="en-US" dirty="0"/>
            </a:br>
            <a:r>
              <a:rPr lang="en-US" dirty="0"/>
              <a:t>in the Dental Office</a:t>
            </a:r>
          </a:p>
        </p:txBody>
      </p:sp>
      <p:sp>
        <p:nvSpPr>
          <p:cNvPr id="3" name="Subtitle 2">
            <a:extLst>
              <a:ext uri="{FF2B5EF4-FFF2-40B4-BE49-F238E27FC236}">
                <a16:creationId xmlns:a16="http://schemas.microsoft.com/office/drawing/2014/main" id="{8629834B-5572-85D0-74BF-FCEC80BADDDC}"/>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428701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Photograph of Elizabeth Puette, a smiling woman with shoulder-length brown hair, wearing a dark top, set against a dark brown background. Accompanying text details her role as an assistant professor at West Virginia University School of Dentistry, her educational background, involvement in oral health advocacy, and recognition as a WV State Champion for the 100 Million Mouths Campaign.">
            <a:extLst>
              <a:ext uri="{FF2B5EF4-FFF2-40B4-BE49-F238E27FC236}">
                <a16:creationId xmlns:a16="http://schemas.microsoft.com/office/drawing/2014/main" id="{6146E646-0360-17D8-C843-7E9468FA5198}"/>
              </a:ext>
            </a:extLst>
          </p:cNvPr>
          <p:cNvPicPr>
            <a:picLocks noGrp="1" noChangeAspect="1"/>
          </p:cNvPicPr>
          <p:nvPr>
            <p:ph idx="1"/>
          </p:nvPr>
        </p:nvPicPr>
        <p:blipFill>
          <a:blip r:embed="rId2"/>
          <a:stretch>
            <a:fillRect/>
          </a:stretch>
        </p:blipFill>
        <p:spPr>
          <a:xfrm>
            <a:off x="2543614" y="1142624"/>
            <a:ext cx="7104772" cy="4572752"/>
          </a:xfrm>
        </p:spPr>
      </p:pic>
    </p:spTree>
    <p:extLst>
      <p:ext uri="{BB962C8B-B14F-4D97-AF65-F5344CB8AC3E}">
        <p14:creationId xmlns:p14="http://schemas.microsoft.com/office/powerpoint/2010/main" val="1435371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BC18E71-110D-4FB6-A411-14268735D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ADBF8E-DDC4-A9F2-4566-EF6133AB79B4}"/>
              </a:ext>
            </a:extLst>
          </p:cNvPr>
          <p:cNvSpPr>
            <a:spLocks noGrp="1"/>
          </p:cNvSpPr>
          <p:nvPr>
            <p:ph type="title"/>
          </p:nvPr>
        </p:nvSpPr>
        <p:spPr>
          <a:xfrm>
            <a:off x="708218" y="0"/>
            <a:ext cx="7194165" cy="1336817"/>
          </a:xfrm>
        </p:spPr>
        <p:txBody>
          <a:bodyPr>
            <a:normAutofit/>
          </a:bodyPr>
          <a:lstStyle/>
          <a:p>
            <a:r>
              <a:rPr lang="en-US" dirty="0"/>
              <a:t>Contributors </a:t>
            </a:r>
          </a:p>
        </p:txBody>
      </p:sp>
      <p:sp>
        <p:nvSpPr>
          <p:cNvPr id="3" name="Content Placeholder 2">
            <a:extLst>
              <a:ext uri="{FF2B5EF4-FFF2-40B4-BE49-F238E27FC236}">
                <a16:creationId xmlns:a16="http://schemas.microsoft.com/office/drawing/2014/main" id="{3AA93F87-A6F0-74BF-6895-2D94E42EF194}"/>
              </a:ext>
            </a:extLst>
          </p:cNvPr>
          <p:cNvSpPr>
            <a:spLocks noGrp="1"/>
          </p:cNvSpPr>
          <p:nvPr>
            <p:ph idx="1"/>
          </p:nvPr>
        </p:nvSpPr>
        <p:spPr>
          <a:xfrm>
            <a:off x="138015" y="1172417"/>
            <a:ext cx="10235188" cy="4640215"/>
          </a:xfrm>
        </p:spPr>
        <p:txBody>
          <a:bodyPr>
            <a:normAutofit fontScale="25000" lnSpcReduction="20000"/>
          </a:bodyPr>
          <a:lstStyle/>
          <a:p>
            <a:r>
              <a:rPr lang="en-US" sz="11200" dirty="0">
                <a:latin typeface="+mj-lt"/>
              </a:rPr>
              <a:t>Kim Zaremba-Rabatin, DMD,  Associate Professor</a:t>
            </a:r>
          </a:p>
          <a:p>
            <a:pPr marL="0" indent="0">
              <a:buNone/>
            </a:pPr>
            <a:r>
              <a:rPr lang="en-US" sz="11200" dirty="0">
                <a:latin typeface="+mj-lt"/>
              </a:rPr>
              <a:t> 	WVU School of Dentistry, Periodontics</a:t>
            </a:r>
          </a:p>
          <a:p>
            <a:pPr marL="0" indent="0">
              <a:buNone/>
            </a:pPr>
            <a:r>
              <a:rPr lang="en-US" sz="12800" dirty="0">
                <a:latin typeface="+mj-lt"/>
              </a:rPr>
              <a:t>	</a:t>
            </a:r>
            <a:r>
              <a:rPr lang="en-US" sz="7200" i="1" dirty="0">
                <a:latin typeface="+mj-lt"/>
              </a:rPr>
              <a:t>Medical School Mentor with 100 MMC Initiative:</a:t>
            </a:r>
          </a:p>
          <a:p>
            <a:pPr marL="0" indent="0">
              <a:buNone/>
            </a:pPr>
            <a:r>
              <a:rPr lang="en-US" sz="7200" i="1" dirty="0">
                <a:latin typeface="+mj-lt"/>
              </a:rPr>
              <a:t>	Diabetes and Perio Systemic Link project with </a:t>
            </a:r>
          </a:p>
          <a:p>
            <a:pPr marL="0" indent="0">
              <a:buNone/>
            </a:pPr>
            <a:r>
              <a:rPr lang="en-US" sz="7200" i="1" dirty="0">
                <a:latin typeface="+mj-lt"/>
              </a:rPr>
              <a:t>	WV AHEC Scholars, WV School of Osteopathic Medicine</a:t>
            </a:r>
          </a:p>
          <a:p>
            <a:pPr marL="0" indent="0">
              <a:buNone/>
            </a:pPr>
            <a:endParaRPr lang="en-US" sz="12800" dirty="0">
              <a:latin typeface="+mj-lt"/>
            </a:endParaRPr>
          </a:p>
          <a:p>
            <a:r>
              <a:rPr lang="en-US" sz="11200" dirty="0">
                <a:latin typeface="+mj-lt"/>
              </a:rPr>
              <a:t>Kaitlyn McQuain, RDH, MSDH, Assistant Professor</a:t>
            </a:r>
          </a:p>
          <a:p>
            <a:pPr marL="0" indent="0">
              <a:buNone/>
            </a:pPr>
            <a:r>
              <a:rPr lang="en-US" sz="11200" dirty="0">
                <a:latin typeface="+mj-lt"/>
              </a:rPr>
              <a:t>	WVU School of Dentistry, Dental Hygiene</a:t>
            </a:r>
          </a:p>
          <a:p>
            <a:pPr marL="0" indent="0">
              <a:buNone/>
            </a:pPr>
            <a:r>
              <a:rPr lang="en-US" sz="12800" dirty="0">
                <a:latin typeface="+mj-lt"/>
              </a:rPr>
              <a:t>	</a:t>
            </a:r>
            <a:r>
              <a:rPr lang="en-US" sz="7200" i="1" dirty="0">
                <a:latin typeface="+mj-lt"/>
              </a:rPr>
              <a:t>Quality Improvement, Glucometer Simulation prior to </a:t>
            </a:r>
          </a:p>
          <a:p>
            <a:pPr marL="0" indent="0">
              <a:buNone/>
            </a:pPr>
            <a:r>
              <a:rPr lang="en-US" sz="7200" i="1" dirty="0">
                <a:latin typeface="+mj-lt"/>
              </a:rPr>
              <a:t>	peer practice in dental hygiene curriculum </a:t>
            </a:r>
          </a:p>
          <a:p>
            <a:pPr marL="0" indent="0">
              <a:buNone/>
            </a:pPr>
            <a:endParaRPr lang="en-US" sz="7200" i="1" dirty="0">
              <a:latin typeface="+mj-lt"/>
            </a:endParaRPr>
          </a:p>
          <a:p>
            <a:pPr marL="0" indent="0">
              <a:buNone/>
            </a:pPr>
            <a:r>
              <a:rPr lang="en-US" sz="11200" dirty="0">
                <a:latin typeface="+mj-lt"/>
              </a:rPr>
              <a:t>100 Million Mouths Campaign</a:t>
            </a:r>
          </a:p>
          <a:p>
            <a:pPr marL="457200" lvl="1" indent="0">
              <a:buNone/>
            </a:pPr>
            <a:r>
              <a:rPr lang="en-US" sz="7200" i="1" dirty="0">
                <a:latin typeface="+mj-lt"/>
              </a:rPr>
              <a:t>	Harvard School of Dental Medicine and </a:t>
            </a:r>
            <a:r>
              <a:rPr lang="en-US" sz="7200" i="1" dirty="0" err="1">
                <a:latin typeface="+mj-lt"/>
              </a:rPr>
              <a:t>Umass</a:t>
            </a:r>
            <a:r>
              <a:rPr lang="en-US" sz="7200" i="1" dirty="0">
                <a:latin typeface="+mj-lt"/>
              </a:rPr>
              <a:t> Chan Medical School, </a:t>
            </a:r>
          </a:p>
          <a:p>
            <a:pPr marL="457200" lvl="1" indent="0">
              <a:buNone/>
            </a:pPr>
            <a:r>
              <a:rPr lang="en-US" sz="7200" i="1" dirty="0">
                <a:latin typeface="+mj-lt"/>
              </a:rPr>
              <a:t>	WV Champion Funding from Delta Community Care Foundation </a:t>
            </a:r>
          </a:p>
          <a:p>
            <a:endParaRPr lang="en-US" sz="12800" dirty="0"/>
          </a:p>
          <a:p>
            <a:endParaRPr lang="en-US" sz="2000" dirty="0"/>
          </a:p>
        </p:txBody>
      </p:sp>
      <p:sp>
        <p:nvSpPr>
          <p:cNvPr id="25" name="Freeform: Shape 24">
            <a:extLst>
              <a:ext uri="{FF2B5EF4-FFF2-40B4-BE49-F238E27FC236}">
                <a16:creationId xmlns:a16="http://schemas.microsoft.com/office/drawing/2014/main" id="{C2A922FF-5D1B-444A-AA3F-33B14B8778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10600" y="0"/>
            <a:ext cx="3581400" cy="6858000"/>
          </a:xfrm>
          <a:custGeom>
            <a:avLst/>
            <a:gdLst>
              <a:gd name="connsiteX0" fmla="*/ 103528 w 3531060"/>
              <a:gd name="connsiteY0" fmla="*/ 0 h 6858000"/>
              <a:gd name="connsiteX1" fmla="*/ 3531060 w 3531060"/>
              <a:gd name="connsiteY1" fmla="*/ 0 h 6858000"/>
              <a:gd name="connsiteX2" fmla="*/ 3531060 w 3531060"/>
              <a:gd name="connsiteY2" fmla="*/ 6858000 h 6858000"/>
              <a:gd name="connsiteX3" fmla="*/ 11227 w 3531060"/>
              <a:gd name="connsiteY3" fmla="*/ 6858000 h 6858000"/>
              <a:gd name="connsiteX4" fmla="*/ 13007 w 3531060"/>
              <a:gd name="connsiteY4" fmla="*/ 6830689 h 6858000"/>
              <a:gd name="connsiteX5" fmla="*/ 13816 w 3531060"/>
              <a:gd name="connsiteY5" fmla="*/ 6805387 h 6858000"/>
              <a:gd name="connsiteX6" fmla="*/ 6804 w 3531060"/>
              <a:gd name="connsiteY6" fmla="*/ 6745068 h 6858000"/>
              <a:gd name="connsiteX7" fmla="*/ 0 w 3531060"/>
              <a:gd name="connsiteY7" fmla="*/ 6729489 h 6858000"/>
              <a:gd name="connsiteX8" fmla="*/ 2954 w 3531060"/>
              <a:gd name="connsiteY8" fmla="*/ 6720173 h 6858000"/>
              <a:gd name="connsiteX9" fmla="*/ 5781 w 3531060"/>
              <a:gd name="connsiteY9" fmla="*/ 6647880 h 6858000"/>
              <a:gd name="connsiteX10" fmla="*/ 18369 w 3531060"/>
              <a:gd name="connsiteY10" fmla="*/ 6601567 h 6858000"/>
              <a:gd name="connsiteX11" fmla="*/ 23416 w 3531060"/>
              <a:gd name="connsiteY11" fmla="*/ 6560762 h 6858000"/>
              <a:gd name="connsiteX12" fmla="*/ 18598 w 3531060"/>
              <a:gd name="connsiteY12" fmla="*/ 6513714 h 6858000"/>
              <a:gd name="connsiteX13" fmla="*/ 59435 w 3531060"/>
              <a:gd name="connsiteY13" fmla="*/ 6445731 h 6858000"/>
              <a:gd name="connsiteX14" fmla="*/ 63794 w 3531060"/>
              <a:gd name="connsiteY14" fmla="*/ 6393381 h 6858000"/>
              <a:gd name="connsiteX15" fmla="*/ 106081 w 3531060"/>
              <a:gd name="connsiteY15" fmla="*/ 6308405 h 6858000"/>
              <a:gd name="connsiteX16" fmla="*/ 113316 w 3531060"/>
              <a:gd name="connsiteY16" fmla="*/ 6212827 h 6858000"/>
              <a:gd name="connsiteX17" fmla="*/ 254196 w 3531060"/>
              <a:gd name="connsiteY17" fmla="*/ 5897402 h 6858000"/>
              <a:gd name="connsiteX18" fmla="*/ 262830 w 3531060"/>
              <a:gd name="connsiteY18" fmla="*/ 5814193 h 6858000"/>
              <a:gd name="connsiteX19" fmla="*/ 280557 w 3531060"/>
              <a:gd name="connsiteY19" fmla="*/ 5702062 h 6858000"/>
              <a:gd name="connsiteX20" fmla="*/ 297372 w 3531060"/>
              <a:gd name="connsiteY20" fmla="*/ 5654420 h 6858000"/>
              <a:gd name="connsiteX21" fmla="*/ 335148 w 3531060"/>
              <a:gd name="connsiteY21" fmla="*/ 5528164 h 6858000"/>
              <a:gd name="connsiteX22" fmla="*/ 360460 w 3531060"/>
              <a:gd name="connsiteY22" fmla="*/ 5405598 h 6858000"/>
              <a:gd name="connsiteX23" fmla="*/ 397460 w 3531060"/>
              <a:gd name="connsiteY23" fmla="*/ 5273144 h 6858000"/>
              <a:gd name="connsiteX24" fmla="*/ 494993 w 3531060"/>
              <a:gd name="connsiteY24" fmla="*/ 4964102 h 6858000"/>
              <a:gd name="connsiteX25" fmla="*/ 568696 w 3531060"/>
              <a:gd name="connsiteY25" fmla="*/ 4673314 h 6858000"/>
              <a:gd name="connsiteX26" fmla="*/ 564053 w 3531060"/>
              <a:gd name="connsiteY26" fmla="*/ 4444162 h 6858000"/>
              <a:gd name="connsiteX27" fmla="*/ 562482 w 3531060"/>
              <a:gd name="connsiteY27" fmla="*/ 4238831 h 6858000"/>
              <a:gd name="connsiteX28" fmla="*/ 566528 w 3531060"/>
              <a:gd name="connsiteY28" fmla="*/ 4167684 h 6858000"/>
              <a:gd name="connsiteX29" fmla="*/ 565861 w 3531060"/>
              <a:gd name="connsiteY29" fmla="*/ 4066422 h 6858000"/>
              <a:gd name="connsiteX30" fmla="*/ 535898 w 3531060"/>
              <a:gd name="connsiteY30" fmla="*/ 3956159 h 6858000"/>
              <a:gd name="connsiteX31" fmla="*/ 529864 w 3531060"/>
              <a:gd name="connsiteY31" fmla="*/ 3827475 h 6858000"/>
              <a:gd name="connsiteX32" fmla="*/ 529398 w 3531060"/>
              <a:gd name="connsiteY32" fmla="*/ 3731753 h 6858000"/>
              <a:gd name="connsiteX33" fmla="*/ 516932 w 3531060"/>
              <a:gd name="connsiteY33" fmla="*/ 3591228 h 6858000"/>
              <a:gd name="connsiteX34" fmla="*/ 516408 w 3531060"/>
              <a:gd name="connsiteY34" fmla="*/ 3470066 h 6858000"/>
              <a:gd name="connsiteX35" fmla="*/ 503912 w 3531060"/>
              <a:gd name="connsiteY35" fmla="*/ 3378353 h 6858000"/>
              <a:gd name="connsiteX36" fmla="*/ 510998 w 3531060"/>
              <a:gd name="connsiteY36" fmla="*/ 3426234 h 6858000"/>
              <a:gd name="connsiteX37" fmla="*/ 493021 w 3531060"/>
              <a:gd name="connsiteY37" fmla="*/ 3298102 h 6858000"/>
              <a:gd name="connsiteX38" fmla="*/ 476639 w 3531060"/>
              <a:gd name="connsiteY38" fmla="*/ 3237723 h 6858000"/>
              <a:gd name="connsiteX39" fmla="*/ 495722 w 3531060"/>
              <a:gd name="connsiteY39" fmla="*/ 3171637 h 6858000"/>
              <a:gd name="connsiteX40" fmla="*/ 450994 w 3531060"/>
              <a:gd name="connsiteY40" fmla="*/ 3065288 h 6858000"/>
              <a:gd name="connsiteX41" fmla="*/ 421746 w 3531060"/>
              <a:gd name="connsiteY41" fmla="*/ 2897536 h 6858000"/>
              <a:gd name="connsiteX42" fmla="*/ 385928 w 3531060"/>
              <a:gd name="connsiteY42" fmla="*/ 2840607 h 6858000"/>
              <a:gd name="connsiteX43" fmla="*/ 352690 w 3531060"/>
              <a:gd name="connsiteY43" fmla="*/ 2704145 h 6858000"/>
              <a:gd name="connsiteX44" fmla="*/ 327326 w 3531060"/>
              <a:gd name="connsiteY44" fmla="*/ 2596651 h 6858000"/>
              <a:gd name="connsiteX45" fmla="*/ 316968 w 3531060"/>
              <a:gd name="connsiteY45" fmla="*/ 2569830 h 6858000"/>
              <a:gd name="connsiteX46" fmla="*/ 291337 w 3531060"/>
              <a:gd name="connsiteY46" fmla="*/ 2512570 h 6858000"/>
              <a:gd name="connsiteX47" fmla="*/ 296082 w 3531060"/>
              <a:gd name="connsiteY47" fmla="*/ 2497590 h 6858000"/>
              <a:gd name="connsiteX48" fmla="*/ 296084 w 3531060"/>
              <a:gd name="connsiteY48" fmla="*/ 2497483 h 6858000"/>
              <a:gd name="connsiteX49" fmla="*/ 294022 w 3531060"/>
              <a:gd name="connsiteY49" fmla="*/ 2484247 h 6858000"/>
              <a:gd name="connsiteX50" fmla="*/ 292784 w 3531060"/>
              <a:gd name="connsiteY50" fmla="*/ 2486499 h 6858000"/>
              <a:gd name="connsiteX51" fmla="*/ 275200 w 3531060"/>
              <a:gd name="connsiteY51" fmla="*/ 2427557 h 6858000"/>
              <a:gd name="connsiteX52" fmla="*/ 286266 w 3531060"/>
              <a:gd name="connsiteY52" fmla="*/ 2384112 h 6858000"/>
              <a:gd name="connsiteX53" fmla="*/ 263813 w 3531060"/>
              <a:gd name="connsiteY53" fmla="*/ 2270223 h 6858000"/>
              <a:gd name="connsiteX54" fmla="*/ 238402 w 3531060"/>
              <a:gd name="connsiteY54" fmla="*/ 2198449 h 6858000"/>
              <a:gd name="connsiteX55" fmla="*/ 235318 w 3531060"/>
              <a:gd name="connsiteY55" fmla="*/ 2195917 h 6858000"/>
              <a:gd name="connsiteX56" fmla="*/ 230374 w 3531060"/>
              <a:gd name="connsiteY56" fmla="*/ 2180424 h 6858000"/>
              <a:gd name="connsiteX57" fmla="*/ 218180 w 3531060"/>
              <a:gd name="connsiteY57" fmla="*/ 2103866 h 6858000"/>
              <a:gd name="connsiteX58" fmla="*/ 215674 w 3531060"/>
              <a:gd name="connsiteY58" fmla="*/ 2091957 h 6858000"/>
              <a:gd name="connsiteX59" fmla="*/ 205319 w 3531060"/>
              <a:gd name="connsiteY59" fmla="*/ 2010962 h 6858000"/>
              <a:gd name="connsiteX60" fmla="*/ 203437 w 3531060"/>
              <a:gd name="connsiteY60" fmla="*/ 1997565 h 6858000"/>
              <a:gd name="connsiteX61" fmla="*/ 199907 w 3531060"/>
              <a:gd name="connsiteY61" fmla="*/ 1995657 h 6858000"/>
              <a:gd name="connsiteX62" fmla="*/ 199391 w 3531060"/>
              <a:gd name="connsiteY62" fmla="*/ 1990646 h 6858000"/>
              <a:gd name="connsiteX63" fmla="*/ 208753 w 3531060"/>
              <a:gd name="connsiteY63" fmla="*/ 1964565 h 6858000"/>
              <a:gd name="connsiteX64" fmla="*/ 205295 w 3531060"/>
              <a:gd name="connsiteY64" fmla="*/ 1849539 h 6858000"/>
              <a:gd name="connsiteX65" fmla="*/ 215900 w 3531060"/>
              <a:gd name="connsiteY65" fmla="*/ 1739005 h 6858000"/>
              <a:gd name="connsiteX66" fmla="*/ 214116 w 3531060"/>
              <a:gd name="connsiteY66" fmla="*/ 1572143 h 6858000"/>
              <a:gd name="connsiteX67" fmla="*/ 171292 w 3531060"/>
              <a:gd name="connsiteY67" fmla="*/ 1394445 h 6858000"/>
              <a:gd name="connsiteX68" fmla="*/ 147310 w 3531060"/>
              <a:gd name="connsiteY68" fmla="*/ 1368244 h 6858000"/>
              <a:gd name="connsiteX69" fmla="*/ 136918 w 3531060"/>
              <a:gd name="connsiteY69" fmla="*/ 1304100 h 6858000"/>
              <a:gd name="connsiteX70" fmla="*/ 133350 w 3531060"/>
              <a:gd name="connsiteY70" fmla="*/ 1266991 h 6858000"/>
              <a:gd name="connsiteX71" fmla="*/ 120972 w 3531060"/>
              <a:gd name="connsiteY71" fmla="*/ 1165753 h 6858000"/>
              <a:gd name="connsiteX72" fmla="*/ 123458 w 3531060"/>
              <a:gd name="connsiteY72" fmla="*/ 1076447 h 6858000"/>
              <a:gd name="connsiteX73" fmla="*/ 97854 w 3531060"/>
              <a:gd name="connsiteY73" fmla="*/ 1017164 h 6858000"/>
              <a:gd name="connsiteX74" fmla="*/ 87953 w 3531060"/>
              <a:gd name="connsiteY74" fmla="*/ 994620 h 6858000"/>
              <a:gd name="connsiteX75" fmla="*/ 88632 w 3531060"/>
              <a:gd name="connsiteY75" fmla="*/ 989015 h 6858000"/>
              <a:gd name="connsiteX76" fmla="*/ 88620 w 3531060"/>
              <a:gd name="connsiteY76" fmla="*/ 980586 h 6858000"/>
              <a:gd name="connsiteX77" fmla="*/ 88469 w 3531060"/>
              <a:gd name="connsiteY77" fmla="*/ 980346 h 6858000"/>
              <a:gd name="connsiteX78" fmla="*/ 88753 w 3531060"/>
              <a:gd name="connsiteY78" fmla="*/ 972517 h 6858000"/>
              <a:gd name="connsiteX79" fmla="*/ 92049 w 3531060"/>
              <a:gd name="connsiteY79" fmla="*/ 934639 h 6858000"/>
              <a:gd name="connsiteX80" fmla="*/ 75170 w 3531060"/>
              <a:gd name="connsiteY80" fmla="*/ 858806 h 6858000"/>
              <a:gd name="connsiteX81" fmla="*/ 73032 w 3531060"/>
              <a:gd name="connsiteY81" fmla="*/ 847069 h 6858000"/>
              <a:gd name="connsiteX82" fmla="*/ 72378 w 3531060"/>
              <a:gd name="connsiteY82" fmla="*/ 846222 h 6858000"/>
              <a:gd name="connsiteX83" fmla="*/ 79554 w 3531060"/>
              <a:gd name="connsiteY83" fmla="*/ 769298 h 6858000"/>
              <a:gd name="connsiteX84" fmla="*/ 81564 w 3531060"/>
              <a:gd name="connsiteY84" fmla="*/ 766224 h 6858000"/>
              <a:gd name="connsiteX85" fmla="*/ 82266 w 3531060"/>
              <a:gd name="connsiteY85" fmla="*/ 747981 h 6858000"/>
              <a:gd name="connsiteX86" fmla="*/ 81702 w 3531060"/>
              <a:gd name="connsiteY86" fmla="*/ 745740 h 6858000"/>
              <a:gd name="connsiteX87" fmla="*/ 103923 w 3531060"/>
              <a:gd name="connsiteY87" fmla="*/ 677309 h 6858000"/>
              <a:gd name="connsiteX88" fmla="*/ 104946 w 3531060"/>
              <a:gd name="connsiteY88" fmla="*/ 620242 h 6858000"/>
              <a:gd name="connsiteX89" fmla="*/ 112314 w 3531060"/>
              <a:gd name="connsiteY89" fmla="*/ 507811 h 6858000"/>
              <a:gd name="connsiteX90" fmla="*/ 120754 w 3531060"/>
              <a:gd name="connsiteY90" fmla="*/ 390502 h 6858000"/>
              <a:gd name="connsiteX91" fmla="*/ 96054 w 3531060"/>
              <a:gd name="connsiteY91" fmla="*/ 236774 h 6858000"/>
              <a:gd name="connsiteX92" fmla="*/ 100614 w 3531060"/>
              <a:gd name="connsiteY92" fmla="*/ 106394 h 6858000"/>
              <a:gd name="connsiteX93" fmla="*/ 96438 w 3531060"/>
              <a:gd name="connsiteY93" fmla="*/ 51592 h 6858000"/>
              <a:gd name="connsiteX94" fmla="*/ 104784 w 3531060"/>
              <a:gd name="connsiteY94" fmla="*/ 60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531060" h="6858000">
                <a:moveTo>
                  <a:pt x="103528" y="0"/>
                </a:moveTo>
                <a:lnTo>
                  <a:pt x="3531060" y="0"/>
                </a:lnTo>
                <a:lnTo>
                  <a:pt x="3531060" y="6858000"/>
                </a:lnTo>
                <a:lnTo>
                  <a:pt x="11227" y="6858000"/>
                </a:lnTo>
                <a:lnTo>
                  <a:pt x="13007" y="6830689"/>
                </a:lnTo>
                <a:cubicBezTo>
                  <a:pt x="13519" y="6821195"/>
                  <a:pt x="13839" y="6812491"/>
                  <a:pt x="13816" y="6805387"/>
                </a:cubicBezTo>
                <a:cubicBezTo>
                  <a:pt x="15254" y="6794161"/>
                  <a:pt x="9459" y="6753337"/>
                  <a:pt x="6804" y="6745068"/>
                </a:cubicBezTo>
                <a:lnTo>
                  <a:pt x="0" y="6729489"/>
                </a:lnTo>
                <a:lnTo>
                  <a:pt x="2954" y="6720173"/>
                </a:lnTo>
                <a:cubicBezTo>
                  <a:pt x="4526" y="6681672"/>
                  <a:pt x="-2520" y="6667698"/>
                  <a:pt x="5781" y="6647880"/>
                </a:cubicBezTo>
                <a:cubicBezTo>
                  <a:pt x="8350" y="6628113"/>
                  <a:pt x="15430" y="6616086"/>
                  <a:pt x="18369" y="6601567"/>
                </a:cubicBezTo>
                <a:cubicBezTo>
                  <a:pt x="15090" y="6579062"/>
                  <a:pt x="27561" y="6584422"/>
                  <a:pt x="23416" y="6560762"/>
                </a:cubicBezTo>
                <a:cubicBezTo>
                  <a:pt x="13805" y="6562800"/>
                  <a:pt x="26779" y="6518102"/>
                  <a:pt x="18598" y="6513714"/>
                </a:cubicBezTo>
                <a:cubicBezTo>
                  <a:pt x="31032" y="6499191"/>
                  <a:pt x="54928" y="6469276"/>
                  <a:pt x="59435" y="6445731"/>
                </a:cubicBezTo>
                <a:cubicBezTo>
                  <a:pt x="64302" y="6435600"/>
                  <a:pt x="68176" y="6406542"/>
                  <a:pt x="63794" y="6393381"/>
                </a:cubicBezTo>
                <a:cubicBezTo>
                  <a:pt x="87384" y="6347124"/>
                  <a:pt x="95956" y="6355867"/>
                  <a:pt x="106081" y="6308405"/>
                </a:cubicBezTo>
                <a:cubicBezTo>
                  <a:pt x="113812" y="6278148"/>
                  <a:pt x="101282" y="6242621"/>
                  <a:pt x="113316" y="6212827"/>
                </a:cubicBezTo>
                <a:cubicBezTo>
                  <a:pt x="156730" y="6067155"/>
                  <a:pt x="232746" y="6024676"/>
                  <a:pt x="254196" y="5897402"/>
                </a:cubicBezTo>
                <a:cubicBezTo>
                  <a:pt x="278709" y="5861657"/>
                  <a:pt x="256257" y="5849960"/>
                  <a:pt x="262830" y="5814193"/>
                </a:cubicBezTo>
                <a:cubicBezTo>
                  <a:pt x="292627" y="5729321"/>
                  <a:pt x="262967" y="5779716"/>
                  <a:pt x="280557" y="5702062"/>
                </a:cubicBezTo>
                <a:cubicBezTo>
                  <a:pt x="301001" y="5690324"/>
                  <a:pt x="289062" y="5671797"/>
                  <a:pt x="297372" y="5654420"/>
                </a:cubicBezTo>
                <a:cubicBezTo>
                  <a:pt x="310717" y="5602328"/>
                  <a:pt x="319320" y="5592033"/>
                  <a:pt x="335148" y="5528164"/>
                </a:cubicBezTo>
                <a:cubicBezTo>
                  <a:pt x="331779" y="5417827"/>
                  <a:pt x="359342" y="5444441"/>
                  <a:pt x="360460" y="5405598"/>
                </a:cubicBezTo>
                <a:cubicBezTo>
                  <a:pt x="382241" y="5333681"/>
                  <a:pt x="391308" y="5299039"/>
                  <a:pt x="397460" y="5273144"/>
                </a:cubicBezTo>
                <a:cubicBezTo>
                  <a:pt x="403590" y="5241156"/>
                  <a:pt x="498677" y="5031223"/>
                  <a:pt x="494993" y="4964102"/>
                </a:cubicBezTo>
                <a:cubicBezTo>
                  <a:pt x="509257" y="4834400"/>
                  <a:pt x="557982" y="4859515"/>
                  <a:pt x="568696" y="4673314"/>
                </a:cubicBezTo>
                <a:cubicBezTo>
                  <a:pt x="562875" y="4576630"/>
                  <a:pt x="603384" y="4599723"/>
                  <a:pt x="564053" y="4444162"/>
                </a:cubicBezTo>
                <a:cubicBezTo>
                  <a:pt x="584088" y="4367766"/>
                  <a:pt x="539882" y="4356597"/>
                  <a:pt x="562482" y="4238831"/>
                </a:cubicBezTo>
                <a:cubicBezTo>
                  <a:pt x="563771" y="4228532"/>
                  <a:pt x="565115" y="4176012"/>
                  <a:pt x="566528" y="4167684"/>
                </a:cubicBezTo>
                <a:cubicBezTo>
                  <a:pt x="564092" y="4133380"/>
                  <a:pt x="570965" y="4101677"/>
                  <a:pt x="565861" y="4066422"/>
                </a:cubicBezTo>
                <a:cubicBezTo>
                  <a:pt x="560756" y="4031167"/>
                  <a:pt x="538898" y="3990412"/>
                  <a:pt x="535898" y="3956159"/>
                </a:cubicBezTo>
                <a:cubicBezTo>
                  <a:pt x="531004" y="3900312"/>
                  <a:pt x="534822" y="3857908"/>
                  <a:pt x="529864" y="3827475"/>
                </a:cubicBezTo>
                <a:cubicBezTo>
                  <a:pt x="531280" y="3816371"/>
                  <a:pt x="529214" y="3754146"/>
                  <a:pt x="529398" y="3731753"/>
                </a:cubicBezTo>
                <a:cubicBezTo>
                  <a:pt x="528440" y="3695632"/>
                  <a:pt x="516799" y="3663823"/>
                  <a:pt x="516932" y="3591228"/>
                </a:cubicBezTo>
                <a:cubicBezTo>
                  <a:pt x="516182" y="3570529"/>
                  <a:pt x="515070" y="3493177"/>
                  <a:pt x="516408" y="3470066"/>
                </a:cubicBezTo>
                <a:cubicBezTo>
                  <a:pt x="518516" y="3452307"/>
                  <a:pt x="501804" y="3396112"/>
                  <a:pt x="503912" y="3378353"/>
                </a:cubicBezTo>
                <a:lnTo>
                  <a:pt x="510998" y="3426234"/>
                </a:lnTo>
                <a:lnTo>
                  <a:pt x="493021" y="3298102"/>
                </a:lnTo>
                <a:cubicBezTo>
                  <a:pt x="493214" y="3294338"/>
                  <a:pt x="479452" y="3243952"/>
                  <a:pt x="476639" y="3237723"/>
                </a:cubicBezTo>
                <a:cubicBezTo>
                  <a:pt x="477369" y="3215695"/>
                  <a:pt x="494992" y="3193666"/>
                  <a:pt x="495722" y="3171637"/>
                </a:cubicBezTo>
                <a:cubicBezTo>
                  <a:pt x="481856" y="3119765"/>
                  <a:pt x="465452" y="3125243"/>
                  <a:pt x="450994" y="3065288"/>
                </a:cubicBezTo>
                <a:cubicBezTo>
                  <a:pt x="450473" y="3010398"/>
                  <a:pt x="430414" y="2952609"/>
                  <a:pt x="421746" y="2897536"/>
                </a:cubicBezTo>
                <a:cubicBezTo>
                  <a:pt x="400922" y="2881359"/>
                  <a:pt x="396356" y="2866991"/>
                  <a:pt x="385928" y="2840607"/>
                </a:cubicBezTo>
                <a:lnTo>
                  <a:pt x="352690" y="2704145"/>
                </a:lnTo>
                <a:cubicBezTo>
                  <a:pt x="340107" y="2662486"/>
                  <a:pt x="333280" y="2619036"/>
                  <a:pt x="327326" y="2596651"/>
                </a:cubicBezTo>
                <a:cubicBezTo>
                  <a:pt x="320226" y="2593515"/>
                  <a:pt x="322845" y="2562919"/>
                  <a:pt x="316968" y="2569830"/>
                </a:cubicBezTo>
                <a:cubicBezTo>
                  <a:pt x="318605" y="2548205"/>
                  <a:pt x="298030" y="2527006"/>
                  <a:pt x="291337" y="2512570"/>
                </a:cubicBezTo>
                <a:lnTo>
                  <a:pt x="296082" y="2497590"/>
                </a:lnTo>
                <a:cubicBezTo>
                  <a:pt x="296082" y="2497555"/>
                  <a:pt x="296082" y="2497521"/>
                  <a:pt x="296084" y="2497483"/>
                </a:cubicBezTo>
                <a:cubicBezTo>
                  <a:pt x="296167" y="2488909"/>
                  <a:pt x="295802" y="2483236"/>
                  <a:pt x="294022" y="2484247"/>
                </a:cubicBezTo>
                <a:lnTo>
                  <a:pt x="292784" y="2486499"/>
                </a:lnTo>
                <a:lnTo>
                  <a:pt x="275200" y="2427557"/>
                </a:lnTo>
                <a:lnTo>
                  <a:pt x="286266" y="2384112"/>
                </a:lnTo>
                <a:cubicBezTo>
                  <a:pt x="281552" y="2356889"/>
                  <a:pt x="268975" y="2302167"/>
                  <a:pt x="263813" y="2270223"/>
                </a:cubicBezTo>
                <a:cubicBezTo>
                  <a:pt x="260813" y="2252348"/>
                  <a:pt x="240336" y="2209833"/>
                  <a:pt x="238402" y="2198449"/>
                </a:cubicBezTo>
                <a:lnTo>
                  <a:pt x="235318" y="2195917"/>
                </a:lnTo>
                <a:lnTo>
                  <a:pt x="230374" y="2180424"/>
                </a:lnTo>
                <a:lnTo>
                  <a:pt x="218180" y="2103866"/>
                </a:lnTo>
                <a:lnTo>
                  <a:pt x="215674" y="2091957"/>
                </a:lnTo>
                <a:cubicBezTo>
                  <a:pt x="213530" y="2076472"/>
                  <a:pt x="207358" y="2026694"/>
                  <a:pt x="205319" y="2010962"/>
                </a:cubicBezTo>
                <a:cubicBezTo>
                  <a:pt x="205156" y="2005218"/>
                  <a:pt x="204594" y="2000520"/>
                  <a:pt x="203437" y="1997565"/>
                </a:cubicBezTo>
                <a:lnTo>
                  <a:pt x="199907" y="1995657"/>
                </a:lnTo>
                <a:cubicBezTo>
                  <a:pt x="199736" y="1993986"/>
                  <a:pt x="199562" y="1992316"/>
                  <a:pt x="199391" y="1990646"/>
                </a:cubicBezTo>
                <a:lnTo>
                  <a:pt x="208753" y="1964565"/>
                </a:lnTo>
                <a:cubicBezTo>
                  <a:pt x="217880" y="1924146"/>
                  <a:pt x="220709" y="1860908"/>
                  <a:pt x="205295" y="1849539"/>
                </a:cubicBezTo>
                <a:cubicBezTo>
                  <a:pt x="201352" y="1822143"/>
                  <a:pt x="217642" y="1765000"/>
                  <a:pt x="215900" y="1739005"/>
                </a:cubicBezTo>
                <a:cubicBezTo>
                  <a:pt x="215305" y="1683384"/>
                  <a:pt x="214710" y="1627764"/>
                  <a:pt x="214116" y="1572143"/>
                </a:cubicBezTo>
                <a:lnTo>
                  <a:pt x="171292" y="1394445"/>
                </a:lnTo>
                <a:lnTo>
                  <a:pt x="147310" y="1368244"/>
                </a:lnTo>
                <a:cubicBezTo>
                  <a:pt x="150887" y="1343046"/>
                  <a:pt x="142396" y="1338329"/>
                  <a:pt x="136918" y="1304100"/>
                </a:cubicBezTo>
                <a:cubicBezTo>
                  <a:pt x="140988" y="1289635"/>
                  <a:pt x="138268" y="1278156"/>
                  <a:pt x="133350" y="1266991"/>
                </a:cubicBezTo>
                <a:cubicBezTo>
                  <a:pt x="133212" y="1233548"/>
                  <a:pt x="125209" y="1203243"/>
                  <a:pt x="120972" y="1165753"/>
                </a:cubicBezTo>
                <a:cubicBezTo>
                  <a:pt x="124590" y="1125005"/>
                  <a:pt x="127933" y="1116514"/>
                  <a:pt x="123458" y="1076447"/>
                </a:cubicBezTo>
                <a:lnTo>
                  <a:pt x="97854" y="1017164"/>
                </a:lnTo>
                <a:lnTo>
                  <a:pt x="87953" y="994620"/>
                </a:lnTo>
                <a:lnTo>
                  <a:pt x="88632" y="989015"/>
                </a:lnTo>
                <a:cubicBezTo>
                  <a:pt x="88926" y="985113"/>
                  <a:pt x="88892" y="982471"/>
                  <a:pt x="88620" y="980586"/>
                </a:cubicBezTo>
                <a:lnTo>
                  <a:pt x="88469" y="980346"/>
                </a:lnTo>
                <a:cubicBezTo>
                  <a:pt x="88563" y="977736"/>
                  <a:pt x="88658" y="975127"/>
                  <a:pt x="88753" y="972517"/>
                </a:cubicBezTo>
                <a:cubicBezTo>
                  <a:pt x="89577" y="959384"/>
                  <a:pt x="90705" y="946679"/>
                  <a:pt x="92049" y="934639"/>
                </a:cubicBezTo>
                <a:cubicBezTo>
                  <a:pt x="89786" y="915687"/>
                  <a:pt x="78339" y="873402"/>
                  <a:pt x="75170" y="858806"/>
                </a:cubicBezTo>
                <a:cubicBezTo>
                  <a:pt x="75311" y="853363"/>
                  <a:pt x="74422" y="849791"/>
                  <a:pt x="73032" y="847069"/>
                </a:cubicBezTo>
                <a:lnTo>
                  <a:pt x="72378" y="846222"/>
                </a:lnTo>
                <a:lnTo>
                  <a:pt x="79554" y="769298"/>
                </a:lnTo>
                <a:lnTo>
                  <a:pt x="81564" y="766224"/>
                </a:lnTo>
                <a:cubicBezTo>
                  <a:pt x="82786" y="762689"/>
                  <a:pt x="83312" y="757352"/>
                  <a:pt x="82266" y="747981"/>
                </a:cubicBezTo>
                <a:lnTo>
                  <a:pt x="81702" y="745740"/>
                </a:lnTo>
                <a:lnTo>
                  <a:pt x="103923" y="677309"/>
                </a:lnTo>
                <a:cubicBezTo>
                  <a:pt x="105299" y="672730"/>
                  <a:pt x="102678" y="623245"/>
                  <a:pt x="104946" y="620242"/>
                </a:cubicBezTo>
                <a:cubicBezTo>
                  <a:pt x="92830" y="565919"/>
                  <a:pt x="114403" y="564337"/>
                  <a:pt x="112314" y="507811"/>
                </a:cubicBezTo>
                <a:cubicBezTo>
                  <a:pt x="111846" y="486024"/>
                  <a:pt x="112944" y="445088"/>
                  <a:pt x="120754" y="390502"/>
                </a:cubicBezTo>
                <a:cubicBezTo>
                  <a:pt x="118044" y="345330"/>
                  <a:pt x="97534" y="291126"/>
                  <a:pt x="96054" y="236774"/>
                </a:cubicBezTo>
                <a:cubicBezTo>
                  <a:pt x="94028" y="198301"/>
                  <a:pt x="94008" y="171041"/>
                  <a:pt x="100614" y="106394"/>
                </a:cubicBezTo>
                <a:cubicBezTo>
                  <a:pt x="84650" y="66832"/>
                  <a:pt x="99424" y="89628"/>
                  <a:pt x="96438" y="51592"/>
                </a:cubicBezTo>
                <a:cubicBezTo>
                  <a:pt x="111136" y="65057"/>
                  <a:pt x="88198" y="4390"/>
                  <a:pt x="104784" y="6004"/>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4842F084-28AE-458A-9633-FBC3E2A691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2176" y="607951"/>
            <a:ext cx="2464414" cy="1780854"/>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26B38427-698A-4037-8803-2E4F11C55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9385" y="2612543"/>
            <a:ext cx="2464414" cy="1780854"/>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Rectangle 6">
            <a:extLst>
              <a:ext uri="{FF2B5EF4-FFF2-40B4-BE49-F238E27FC236}">
                <a16:creationId xmlns:a16="http://schemas.microsoft.com/office/drawing/2014/main" id="{0CA5ED4B-E306-4431-876E-C91851D3E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44876">
            <a:off x="10606620" y="2368283"/>
            <a:ext cx="1203216"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FDF70C11-856B-FCCB-FE64-AA81D731F2EA}"/>
              </a:ext>
            </a:extLst>
          </p:cNvPr>
          <p:cNvPicPr>
            <a:picLocks noChangeAspect="1"/>
          </p:cNvPicPr>
          <p:nvPr/>
        </p:nvPicPr>
        <p:blipFill>
          <a:blip r:embed="rId2"/>
          <a:stretch>
            <a:fillRect/>
          </a:stretch>
        </p:blipFill>
        <p:spPr>
          <a:xfrm>
            <a:off x="9675691" y="649791"/>
            <a:ext cx="1375898" cy="1697174"/>
          </a:xfrm>
          <a:prstGeom prst="rect">
            <a:avLst/>
          </a:prstGeom>
        </p:spPr>
      </p:pic>
      <p:sp>
        <p:nvSpPr>
          <p:cNvPr id="33" name="Freeform: Shape 32">
            <a:extLst>
              <a:ext uri="{FF2B5EF4-FFF2-40B4-BE49-F238E27FC236}">
                <a16:creationId xmlns:a16="http://schemas.microsoft.com/office/drawing/2014/main" id="{F6678D8D-0F79-43DA-8E1A-D0F97435B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2134" y="4517935"/>
            <a:ext cx="2464414" cy="1780507"/>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5D3DE8F2-6D1B-4D7A-A0F0-60326AEEC8E3}"/>
              </a:ext>
            </a:extLst>
          </p:cNvPr>
          <p:cNvPicPr>
            <a:picLocks noChangeAspect="1"/>
          </p:cNvPicPr>
          <p:nvPr/>
        </p:nvPicPr>
        <p:blipFill>
          <a:blip r:embed="rId3"/>
          <a:stretch>
            <a:fillRect/>
          </a:stretch>
        </p:blipFill>
        <p:spPr>
          <a:xfrm>
            <a:off x="9146228" y="4939482"/>
            <a:ext cx="2262332" cy="965392"/>
          </a:xfrm>
          <a:prstGeom prst="rect">
            <a:avLst/>
          </a:prstGeom>
        </p:spPr>
      </p:pic>
      <p:pic>
        <p:nvPicPr>
          <p:cNvPr id="11" name="Picture 10">
            <a:extLst>
              <a:ext uri="{FF2B5EF4-FFF2-40B4-BE49-F238E27FC236}">
                <a16:creationId xmlns:a16="http://schemas.microsoft.com/office/drawing/2014/main" id="{204129AF-5204-335C-1C7B-FAA75EE79B82}"/>
              </a:ext>
            </a:extLst>
          </p:cNvPr>
          <p:cNvPicPr>
            <a:picLocks noChangeAspect="1"/>
          </p:cNvPicPr>
          <p:nvPr/>
        </p:nvPicPr>
        <p:blipFill>
          <a:blip r:embed="rId4"/>
          <a:stretch>
            <a:fillRect/>
          </a:stretch>
        </p:blipFill>
        <p:spPr>
          <a:xfrm>
            <a:off x="9359793" y="2704785"/>
            <a:ext cx="1540075" cy="1575480"/>
          </a:xfrm>
          <a:prstGeom prst="rect">
            <a:avLst/>
          </a:prstGeom>
        </p:spPr>
      </p:pic>
    </p:spTree>
    <p:extLst>
      <p:ext uri="{BB962C8B-B14F-4D97-AF65-F5344CB8AC3E}">
        <p14:creationId xmlns:p14="http://schemas.microsoft.com/office/powerpoint/2010/main" val="1522289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D7AA5-84EF-D244-8890-2A1AC1C712D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88773C4-CB27-86BD-116B-A0BA4D70AE4A}"/>
              </a:ext>
            </a:extLst>
          </p:cNvPr>
          <p:cNvSpPr>
            <a:spLocks noGrp="1"/>
          </p:cNvSpPr>
          <p:nvPr>
            <p:ph idx="1"/>
          </p:nvPr>
        </p:nvSpPr>
        <p:spPr/>
        <p:txBody>
          <a:bodyPr/>
          <a:lstStyle/>
          <a:p>
            <a:pPr algn="ctr"/>
            <a:r>
              <a:rPr lang="en-US" dirty="0"/>
              <a:t>Oral health professionals are urged to check all regulations and consult their state dental board for current requirements pertaining to diabetes screening in dental settings, including the chairside use of glucometers. This 10-minute presentation is intended to raise awareness about chairside glucometer use in the dental setting and to raise awareness about interprofessional integration of healthcare professionals. </a:t>
            </a:r>
          </a:p>
        </p:txBody>
      </p:sp>
    </p:spTree>
    <p:extLst>
      <p:ext uri="{BB962C8B-B14F-4D97-AF65-F5344CB8AC3E}">
        <p14:creationId xmlns:p14="http://schemas.microsoft.com/office/powerpoint/2010/main" val="3343279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B69D7-AE94-6EF9-027C-72162DEE1191}"/>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05B57B19-7066-EE65-0119-1B8C6864C2DF}"/>
              </a:ext>
            </a:extLst>
          </p:cNvPr>
          <p:cNvSpPr>
            <a:spLocks noGrp="1"/>
          </p:cNvSpPr>
          <p:nvPr>
            <p:ph idx="1"/>
          </p:nvPr>
        </p:nvSpPr>
        <p:spPr/>
        <p:txBody>
          <a:bodyPr>
            <a:normAutofit fontScale="92500" lnSpcReduction="20000"/>
          </a:bodyPr>
          <a:lstStyle/>
          <a:p>
            <a:pPr lvl="0"/>
            <a:r>
              <a:rPr lang="en-US" dirty="0"/>
              <a:t>Discuss the concept, considerations and benefits of chairside screening for diabetes mellitus in dental settings.</a:t>
            </a:r>
          </a:p>
          <a:p>
            <a:pPr lvl="0"/>
            <a:r>
              <a:rPr lang="en-US" dirty="0"/>
              <a:t>Briefly review the oral health considerations and possible treatment ramifications for dental patients presenting with diabetes.</a:t>
            </a:r>
          </a:p>
          <a:p>
            <a:pPr lvl="0"/>
            <a:r>
              <a:rPr lang="en-US" dirty="0"/>
              <a:t>Review current research related to chairside blood glucose screening in the dental office. </a:t>
            </a:r>
          </a:p>
          <a:p>
            <a:pPr lvl="0"/>
            <a:r>
              <a:rPr lang="en-US" dirty="0"/>
              <a:t>Present WVBOD scope of practice for chairside glucose testing.</a:t>
            </a:r>
          </a:p>
          <a:p>
            <a:pPr lvl="0"/>
            <a:r>
              <a:rPr lang="en-US" dirty="0"/>
              <a:t>Present American Dental Association (ADA) clinical protocols, coding guidelines, and regulatory frameworks that govern how a dental team must manage chairside glucose testing.</a:t>
            </a:r>
          </a:p>
          <a:p>
            <a:r>
              <a:rPr lang="en-US" dirty="0"/>
              <a:t>List resources, guides and recommendations oral health professionals can use to implement prediabetes assessment and point-of-care screening for diabetes mellitus.</a:t>
            </a:r>
          </a:p>
          <a:p>
            <a:pPr lvl="0"/>
            <a:endParaRPr lang="en-US" dirty="0"/>
          </a:p>
          <a:p>
            <a:endParaRPr lang="en-US" dirty="0"/>
          </a:p>
        </p:txBody>
      </p:sp>
    </p:spTree>
    <p:extLst>
      <p:ext uri="{BB962C8B-B14F-4D97-AF65-F5344CB8AC3E}">
        <p14:creationId xmlns:p14="http://schemas.microsoft.com/office/powerpoint/2010/main" val="3835952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67398F7-1138-5850-CB1D-82B4EC0AE5ED}"/>
              </a:ext>
            </a:extLst>
          </p:cNvPr>
          <p:cNvPicPr>
            <a:picLocks noGrp="1" noChangeAspect="1"/>
          </p:cNvPicPr>
          <p:nvPr>
            <p:ph sz="half" idx="1"/>
          </p:nvPr>
        </p:nvPicPr>
        <p:blipFill>
          <a:blip r:embed="rId2"/>
          <a:stretch>
            <a:fillRect/>
          </a:stretch>
        </p:blipFill>
        <p:spPr>
          <a:xfrm>
            <a:off x="1874593" y="142310"/>
            <a:ext cx="8055470" cy="5977486"/>
          </a:xfrm>
          <a:prstGeom prst="rect">
            <a:avLst/>
          </a:prstGeom>
        </p:spPr>
      </p:pic>
      <p:sp>
        <p:nvSpPr>
          <p:cNvPr id="3" name="TextBox 2">
            <a:extLst>
              <a:ext uri="{FF2B5EF4-FFF2-40B4-BE49-F238E27FC236}">
                <a16:creationId xmlns:a16="http://schemas.microsoft.com/office/drawing/2014/main" id="{8CB1D0DA-9642-04AE-60D7-35E5C0820A66}"/>
              </a:ext>
            </a:extLst>
          </p:cNvPr>
          <p:cNvSpPr txBox="1"/>
          <p:nvPr/>
        </p:nvSpPr>
        <p:spPr>
          <a:xfrm>
            <a:off x="689811" y="6111508"/>
            <a:ext cx="10138610" cy="923330"/>
          </a:xfrm>
          <a:prstGeom prst="rect">
            <a:avLst/>
          </a:prstGeom>
          <a:noFill/>
        </p:spPr>
        <p:txBody>
          <a:bodyPr wrap="square" rtlCol="0">
            <a:spAutoFit/>
          </a:bodyPr>
          <a:lstStyle/>
          <a:p>
            <a:pPr algn="ctr"/>
            <a:r>
              <a:rPr lang="en-US" dirty="0"/>
              <a:t>Pamphlet created by Trevor Lovell DO c as an  OMS-III.  and Kaitlynn Lopes OMS-III – as part of the WV AHEC Scholars Immersion, organized by A Alston and team , WV School of Osteopathic Medicine. </a:t>
            </a:r>
          </a:p>
          <a:p>
            <a:pPr algn="ctr"/>
            <a:endParaRPr lang="en-US" dirty="0"/>
          </a:p>
        </p:txBody>
      </p:sp>
    </p:spTree>
    <p:extLst>
      <p:ext uri="{BB962C8B-B14F-4D97-AF65-F5344CB8AC3E}">
        <p14:creationId xmlns:p14="http://schemas.microsoft.com/office/powerpoint/2010/main" val="4015845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84382D7-8A21-B8F0-CE9E-6C7D5F5BF332}"/>
              </a:ext>
            </a:extLst>
          </p:cNvPr>
          <p:cNvPicPr>
            <a:picLocks noGrp="1" noChangeAspect="1"/>
          </p:cNvPicPr>
          <p:nvPr>
            <p:ph idx="1"/>
          </p:nvPr>
        </p:nvPicPr>
        <p:blipFill>
          <a:blip r:embed="rId2"/>
          <a:stretch>
            <a:fillRect/>
          </a:stretch>
        </p:blipFill>
        <p:spPr>
          <a:xfrm>
            <a:off x="4164404" y="508268"/>
            <a:ext cx="7370890" cy="5541662"/>
          </a:xfrm>
          <a:prstGeom prst="rect">
            <a:avLst/>
          </a:prstGeom>
        </p:spPr>
      </p:pic>
      <p:pic>
        <p:nvPicPr>
          <p:cNvPr id="7" name="Picture 6">
            <a:extLst>
              <a:ext uri="{FF2B5EF4-FFF2-40B4-BE49-F238E27FC236}">
                <a16:creationId xmlns:a16="http://schemas.microsoft.com/office/drawing/2014/main" id="{97492FB0-4A3F-D541-BFFB-7311980C0B14}"/>
              </a:ext>
            </a:extLst>
          </p:cNvPr>
          <p:cNvPicPr>
            <a:picLocks noChangeAspect="1"/>
          </p:cNvPicPr>
          <p:nvPr/>
        </p:nvPicPr>
        <p:blipFill>
          <a:blip r:embed="rId3"/>
          <a:stretch>
            <a:fillRect/>
          </a:stretch>
        </p:blipFill>
        <p:spPr>
          <a:xfrm>
            <a:off x="355190" y="1614400"/>
            <a:ext cx="3534449" cy="3329397"/>
          </a:xfrm>
          <a:prstGeom prst="rect">
            <a:avLst/>
          </a:prstGeom>
        </p:spPr>
      </p:pic>
    </p:spTree>
    <p:extLst>
      <p:ext uri="{BB962C8B-B14F-4D97-AF65-F5344CB8AC3E}">
        <p14:creationId xmlns:p14="http://schemas.microsoft.com/office/powerpoint/2010/main" val="3975325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D7C04-9F1A-C1A4-0909-74A22367F74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D206642-433F-45A8-2F55-13A3B72F23E3}"/>
              </a:ext>
            </a:extLst>
          </p:cNvPr>
          <p:cNvPicPr>
            <a:picLocks noGrp="1" noChangeAspect="1"/>
          </p:cNvPicPr>
          <p:nvPr>
            <p:ph idx="1"/>
          </p:nvPr>
        </p:nvPicPr>
        <p:blipFill>
          <a:blip r:embed="rId2"/>
          <a:stretch>
            <a:fillRect/>
          </a:stretch>
        </p:blipFill>
        <p:spPr>
          <a:xfrm>
            <a:off x="2536731" y="365125"/>
            <a:ext cx="7716542" cy="5975115"/>
          </a:xfrm>
          <a:prstGeom prst="rect">
            <a:avLst/>
          </a:prstGeom>
        </p:spPr>
      </p:pic>
    </p:spTree>
    <p:extLst>
      <p:ext uri="{BB962C8B-B14F-4D97-AF65-F5344CB8AC3E}">
        <p14:creationId xmlns:p14="http://schemas.microsoft.com/office/powerpoint/2010/main" val="2149774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2E33497-E42F-BA73-85DD-17F30C84B979}"/>
              </a:ext>
            </a:extLst>
          </p:cNvPr>
          <p:cNvPicPr>
            <a:picLocks noGrp="1" noChangeAspect="1"/>
          </p:cNvPicPr>
          <p:nvPr>
            <p:ph idx="1"/>
          </p:nvPr>
        </p:nvPicPr>
        <p:blipFill>
          <a:blip r:embed="rId2"/>
          <a:stretch>
            <a:fillRect/>
          </a:stretch>
        </p:blipFill>
        <p:spPr>
          <a:xfrm>
            <a:off x="5757100" y="365125"/>
            <a:ext cx="4590060" cy="6212976"/>
          </a:xfrm>
          <a:prstGeom prst="rect">
            <a:avLst/>
          </a:prstGeom>
        </p:spPr>
      </p:pic>
      <p:pic>
        <p:nvPicPr>
          <p:cNvPr id="4" name="Picture 3">
            <a:extLst>
              <a:ext uri="{FF2B5EF4-FFF2-40B4-BE49-F238E27FC236}">
                <a16:creationId xmlns:a16="http://schemas.microsoft.com/office/drawing/2014/main" id="{7079BDFD-9CA9-DCB3-E50D-AE1B9336DD6E}"/>
              </a:ext>
            </a:extLst>
          </p:cNvPr>
          <p:cNvPicPr>
            <a:picLocks noChangeAspect="1"/>
          </p:cNvPicPr>
          <p:nvPr/>
        </p:nvPicPr>
        <p:blipFill>
          <a:blip r:embed="rId3"/>
          <a:stretch>
            <a:fillRect/>
          </a:stretch>
        </p:blipFill>
        <p:spPr>
          <a:xfrm>
            <a:off x="1844840" y="2544358"/>
            <a:ext cx="2791215" cy="743054"/>
          </a:xfrm>
          <a:prstGeom prst="rect">
            <a:avLst/>
          </a:prstGeom>
        </p:spPr>
      </p:pic>
    </p:spTree>
    <p:extLst>
      <p:ext uri="{BB962C8B-B14F-4D97-AF65-F5344CB8AC3E}">
        <p14:creationId xmlns:p14="http://schemas.microsoft.com/office/powerpoint/2010/main" val="4202309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3111532-A96A-68A9-D4E5-08D4D18098AE}"/>
              </a:ext>
            </a:extLst>
          </p:cNvPr>
          <p:cNvPicPr>
            <a:picLocks noChangeAspect="1"/>
          </p:cNvPicPr>
          <p:nvPr/>
        </p:nvPicPr>
        <p:blipFill>
          <a:blip r:embed="rId2"/>
          <a:srcRect l="12404"/>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83D09DC-BBA6-4B7E-8E78-E8B95FE7027E}"/>
              </a:ext>
            </a:extLst>
          </p:cNvPr>
          <p:cNvSpPr>
            <a:spLocks noGrp="1"/>
          </p:cNvSpPr>
          <p:nvPr>
            <p:ph idx="1"/>
          </p:nvPr>
        </p:nvSpPr>
        <p:spPr>
          <a:xfrm>
            <a:off x="838200" y="2434201"/>
            <a:ext cx="3822189" cy="3742762"/>
          </a:xfrm>
        </p:spPr>
        <p:txBody>
          <a:bodyPr>
            <a:normAutofit/>
          </a:bodyPr>
          <a:lstStyle/>
          <a:p>
            <a:pPr marL="0" indent="0">
              <a:buNone/>
            </a:pPr>
            <a:endParaRPr lang="en-US" sz="2000" dirty="0"/>
          </a:p>
          <a:p>
            <a:r>
              <a:rPr lang="en-US" sz="2000" dirty="0"/>
              <a:t>According to the </a:t>
            </a:r>
            <a:r>
              <a:rPr lang="en-US" sz="2000" i="1" dirty="0"/>
              <a:t>National Diabetes Statistical Report</a:t>
            </a:r>
            <a:r>
              <a:rPr lang="en-US" sz="2000" dirty="0"/>
              <a:t>, approximately 27.6% of adults aged ≥18 years with diabetes who are undiagnosed, representing 11.0 million people.</a:t>
            </a:r>
          </a:p>
        </p:txBody>
      </p:sp>
      <p:sp>
        <p:nvSpPr>
          <p:cNvPr id="6" name="TextBox 5">
            <a:extLst>
              <a:ext uri="{FF2B5EF4-FFF2-40B4-BE49-F238E27FC236}">
                <a16:creationId xmlns:a16="http://schemas.microsoft.com/office/drawing/2014/main" id="{20DE4352-57FB-FE03-38F8-23B835780253}"/>
              </a:ext>
            </a:extLst>
          </p:cNvPr>
          <p:cNvSpPr txBox="1"/>
          <p:nvPr/>
        </p:nvSpPr>
        <p:spPr>
          <a:xfrm>
            <a:off x="10250905" y="6400800"/>
            <a:ext cx="1002197" cy="261610"/>
          </a:xfrm>
          <a:prstGeom prst="rect">
            <a:avLst/>
          </a:prstGeom>
          <a:noFill/>
        </p:spPr>
        <p:txBody>
          <a:bodyPr wrap="none" rtlCol="0">
            <a:spAutoFit/>
          </a:bodyPr>
          <a:lstStyle/>
          <a:p>
            <a:r>
              <a:rPr lang="en-US" sz="1100" dirty="0"/>
              <a:t>Dexcom.com</a:t>
            </a:r>
          </a:p>
        </p:txBody>
      </p:sp>
    </p:spTree>
    <p:extLst>
      <p:ext uri="{BB962C8B-B14F-4D97-AF65-F5344CB8AC3E}">
        <p14:creationId xmlns:p14="http://schemas.microsoft.com/office/powerpoint/2010/main" val="953171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DBA282-A4CC-E9E8-C644-D0CBD03DDD0E}"/>
              </a:ext>
            </a:extLst>
          </p:cNvPr>
          <p:cNvSpPr>
            <a:spLocks noGrp="1"/>
          </p:cNvSpPr>
          <p:nvPr>
            <p:ph type="title"/>
          </p:nvPr>
        </p:nvSpPr>
        <p:spPr>
          <a:xfrm>
            <a:off x="640080" y="325369"/>
            <a:ext cx="4368602" cy="1956841"/>
          </a:xfrm>
        </p:spPr>
        <p:txBody>
          <a:bodyPr anchor="b">
            <a:normAutofit/>
          </a:bodyPr>
          <a:lstStyle/>
          <a:p>
            <a:r>
              <a:rPr lang="en-US" sz="3000"/>
              <a:t>Medical and Dental Collaboration to Manage Diabetic Patient Populations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72BC650-D83C-9340-B83D-14FA89C50129}"/>
              </a:ext>
            </a:extLst>
          </p:cNvPr>
          <p:cNvSpPr>
            <a:spLocks noGrp="1"/>
          </p:cNvSpPr>
          <p:nvPr>
            <p:ph idx="1"/>
          </p:nvPr>
        </p:nvSpPr>
        <p:spPr>
          <a:xfrm>
            <a:off x="640080" y="2872899"/>
            <a:ext cx="4243589" cy="3320668"/>
          </a:xfrm>
        </p:spPr>
        <p:txBody>
          <a:bodyPr>
            <a:normAutofit/>
          </a:bodyPr>
          <a:lstStyle/>
          <a:p>
            <a:pPr marL="0" indent="0">
              <a:buNone/>
            </a:pPr>
            <a:r>
              <a:rPr lang="en-US" sz="2200"/>
              <a:t>• Primary Care Providers have a unique opportunity to collaborate with dental providers to optimize patient care and quality of life.</a:t>
            </a:r>
          </a:p>
          <a:p>
            <a:pPr marL="0" indent="0">
              <a:buNone/>
            </a:pPr>
            <a:r>
              <a:rPr lang="en-US" sz="2200"/>
              <a:t>• Dental providers have an important role in collaborating with primary care providers to best manage oral conditions and optimize overall body wellness and QOL</a:t>
            </a:r>
          </a:p>
        </p:txBody>
      </p:sp>
      <p:pic>
        <p:nvPicPr>
          <p:cNvPr id="5" name="Picture 4">
            <a:extLst>
              <a:ext uri="{FF2B5EF4-FFF2-40B4-BE49-F238E27FC236}">
                <a16:creationId xmlns:a16="http://schemas.microsoft.com/office/drawing/2014/main" id="{13FE1E87-6052-CC30-9D49-17DF0639530A}"/>
              </a:ext>
            </a:extLst>
          </p:cNvPr>
          <p:cNvPicPr>
            <a:picLocks noChangeAspect="1"/>
          </p:cNvPicPr>
          <p:nvPr/>
        </p:nvPicPr>
        <p:blipFill>
          <a:blip r:embed="rId2"/>
          <a:srcRect l="19328" r="29182"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09374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FC646-39C6-8DA1-B911-D16CB2AD7DE1}"/>
              </a:ext>
            </a:extLst>
          </p:cNvPr>
          <p:cNvSpPr>
            <a:spLocks noGrp="1"/>
          </p:cNvSpPr>
          <p:nvPr>
            <p:ph type="title"/>
          </p:nvPr>
        </p:nvSpPr>
        <p:spPr/>
        <p:txBody>
          <a:bodyPr/>
          <a:lstStyle/>
          <a:p>
            <a:r>
              <a:rPr lang="en-US" dirty="0"/>
              <a:t>Why Take the Time To Screen?</a:t>
            </a:r>
          </a:p>
        </p:txBody>
      </p:sp>
      <p:sp>
        <p:nvSpPr>
          <p:cNvPr id="3" name="Content Placeholder 2">
            <a:extLst>
              <a:ext uri="{FF2B5EF4-FFF2-40B4-BE49-F238E27FC236}">
                <a16:creationId xmlns:a16="http://schemas.microsoft.com/office/drawing/2014/main" id="{25FC001C-9881-5E52-9786-CADACCCD1899}"/>
              </a:ext>
            </a:extLst>
          </p:cNvPr>
          <p:cNvSpPr>
            <a:spLocks noGrp="1"/>
          </p:cNvSpPr>
          <p:nvPr>
            <p:ph idx="1"/>
          </p:nvPr>
        </p:nvSpPr>
        <p:spPr/>
        <p:txBody>
          <a:bodyPr/>
          <a:lstStyle/>
          <a:p>
            <a:r>
              <a:rPr lang="en-US" dirty="0"/>
              <a:t>Screening offers a service to refer and collaborate with the patients PCP to maximize treatment outcomes</a:t>
            </a:r>
          </a:p>
          <a:p>
            <a:r>
              <a:rPr lang="en-US" dirty="0"/>
              <a:t>Screening may reduce medical emergencies in the dental office</a:t>
            </a:r>
          </a:p>
          <a:p>
            <a:pPr lvl="1"/>
            <a:r>
              <a:rPr lang="en-US" dirty="0"/>
              <a:t>Ex: screening high-risk periodontal patients using a glucometer helps the dental team safely manage chairside risks such as hypoglycemia during procedures</a:t>
            </a:r>
          </a:p>
          <a:p>
            <a:r>
              <a:rPr lang="en-US" dirty="0"/>
              <a:t>Beneficence: Identify patients who need referral to primary care physicians</a:t>
            </a:r>
          </a:p>
          <a:p>
            <a:pPr marL="0" indent="0">
              <a:buNone/>
            </a:pPr>
            <a:endParaRPr lang="en-US" dirty="0"/>
          </a:p>
        </p:txBody>
      </p:sp>
    </p:spTree>
    <p:extLst>
      <p:ext uri="{BB962C8B-B14F-4D97-AF65-F5344CB8AC3E}">
        <p14:creationId xmlns:p14="http://schemas.microsoft.com/office/powerpoint/2010/main" val="89994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CE7830-8A18-9461-2E1F-23E25A38B6B1}"/>
              </a:ext>
            </a:extLst>
          </p:cNvPr>
          <p:cNvSpPr>
            <a:spLocks noGrp="1"/>
          </p:cNvSpPr>
          <p:nvPr>
            <p:ph idx="1"/>
          </p:nvPr>
        </p:nvSpPr>
        <p:spPr/>
        <p:txBody>
          <a:bodyPr>
            <a:normAutofit fontScale="62500" lnSpcReduction="20000"/>
          </a:bodyPr>
          <a:lstStyle/>
          <a:p>
            <a:r>
              <a:rPr lang="en-US" b="1" dirty="0"/>
              <a:t>Abstract</a:t>
            </a:r>
          </a:p>
          <a:p>
            <a:r>
              <a:rPr lang="en-US" b="1" dirty="0"/>
              <a:t>Background: </a:t>
            </a:r>
            <a:r>
              <a:rPr lang="en-US" dirty="0"/>
              <a:t>Approaches to patient care consistent with a greater emphasis on the importance of risk factors associated with periodontal disease should include measures to reduce risk. In this article, we investigate the extent to which periodontists' and general practice dentists' (GPs) behaviors and attitudes reflect current understanding of the most important environmental risk factor for periodontitis (smoking) and the most important systemic disease risk factor for periodontitis (diabetes mellitus).</a:t>
            </a:r>
          </a:p>
          <a:p>
            <a:r>
              <a:rPr lang="en-US" b="1" dirty="0"/>
              <a:t>Methods: </a:t>
            </a:r>
            <a:r>
              <a:rPr lang="en-US" dirty="0"/>
              <a:t>A mail survey of active periodontists and GPs in the Northeastern United States was conducted during the fall of 2002. Random samples of periodontists and GPs listed in the designated Northeastern states were drawn from the 2002 American Academy of Periodontology Directory and the 2001 American Dental Directory, respectively. Responses were received from 103 periodontists (for a response rate of 73%) and from 105 GPs (for a response rate of 80%).</a:t>
            </a:r>
          </a:p>
          <a:p>
            <a:r>
              <a:rPr lang="en-US" b="1" dirty="0"/>
              <a:t>Results: </a:t>
            </a:r>
            <a:r>
              <a:rPr lang="en-US" dirty="0"/>
              <a:t>Although periodontists generally perform risk identification and management behaviors for patients who smoke or who have diabetes more frequently than GPs, both groups tend to engage in activities that inquire, discuss, and inform more than they tend to undertake measures to control or manage these risk factors. Rates of proactive patient management activities are quite low in both clinician groups.</a:t>
            </a:r>
          </a:p>
          <a:p>
            <a:r>
              <a:rPr lang="en-US" b="1" dirty="0"/>
              <a:t>Conclusions: </a:t>
            </a:r>
            <a:r>
              <a:rPr lang="en-US" dirty="0"/>
              <a:t>There is a need to increase periodontists' and GPs' involvement in the active management of the patient who smokes and in the diabetic patient. Such actions can be expected to result in improved periodontal and general health outcomes.</a:t>
            </a:r>
          </a:p>
          <a:p>
            <a:endParaRPr lang="en-US" dirty="0"/>
          </a:p>
        </p:txBody>
      </p:sp>
      <p:pic>
        <p:nvPicPr>
          <p:cNvPr id="5" name="Picture 4">
            <a:extLst>
              <a:ext uri="{FF2B5EF4-FFF2-40B4-BE49-F238E27FC236}">
                <a16:creationId xmlns:a16="http://schemas.microsoft.com/office/drawing/2014/main" id="{0CFA06DD-FA05-7B0A-6C9D-44D2031EC6C7}"/>
              </a:ext>
            </a:extLst>
          </p:cNvPr>
          <p:cNvPicPr>
            <a:picLocks noChangeAspect="1"/>
          </p:cNvPicPr>
          <p:nvPr/>
        </p:nvPicPr>
        <p:blipFill>
          <a:blip r:embed="rId2"/>
          <a:stretch>
            <a:fillRect/>
          </a:stretch>
        </p:blipFill>
        <p:spPr>
          <a:xfrm>
            <a:off x="3638223" y="6176963"/>
            <a:ext cx="4686954" cy="323895"/>
          </a:xfrm>
          <a:prstGeom prst="rect">
            <a:avLst/>
          </a:prstGeom>
        </p:spPr>
      </p:pic>
      <p:pic>
        <p:nvPicPr>
          <p:cNvPr id="6" name="Content Placeholder 4">
            <a:extLst>
              <a:ext uri="{FF2B5EF4-FFF2-40B4-BE49-F238E27FC236}">
                <a16:creationId xmlns:a16="http://schemas.microsoft.com/office/drawing/2014/main" id="{253389AC-0FD2-A18A-2463-2F1D44DAF070}"/>
              </a:ext>
            </a:extLst>
          </p:cNvPr>
          <p:cNvPicPr>
            <a:picLocks noGrp="1" noChangeAspect="1"/>
          </p:cNvPicPr>
          <p:nvPr>
            <p:ph idx="1"/>
          </p:nvPr>
        </p:nvPicPr>
        <p:blipFill>
          <a:blip r:embed="rId3"/>
          <a:stretch>
            <a:fillRect/>
          </a:stretch>
        </p:blipFill>
        <p:spPr>
          <a:xfrm>
            <a:off x="3249397" y="357142"/>
            <a:ext cx="5464606" cy="1449217"/>
          </a:xfrm>
          <a:prstGeom prst="rect">
            <a:avLst/>
          </a:prstGeom>
        </p:spPr>
      </p:pic>
    </p:spTree>
    <p:extLst>
      <p:ext uri="{BB962C8B-B14F-4D97-AF65-F5344CB8AC3E}">
        <p14:creationId xmlns:p14="http://schemas.microsoft.com/office/powerpoint/2010/main" val="2749084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79E3B3-9479-AD39-35F7-74C8D8620E6F}"/>
              </a:ext>
            </a:extLst>
          </p:cNvPr>
          <p:cNvSpPr>
            <a:spLocks noGrp="1"/>
          </p:cNvSpPr>
          <p:nvPr>
            <p:ph idx="1"/>
          </p:nvPr>
        </p:nvSpPr>
        <p:spPr>
          <a:xfrm>
            <a:off x="838200" y="2141537"/>
            <a:ext cx="10515600" cy="4351338"/>
          </a:xfrm>
        </p:spPr>
        <p:txBody>
          <a:bodyPr>
            <a:normAutofit fontScale="55000" lnSpcReduction="20000"/>
          </a:bodyPr>
          <a:lstStyle/>
          <a:p>
            <a:endParaRPr lang="en-US" dirty="0">
              <a:effectLst/>
            </a:endParaRPr>
          </a:p>
          <a:p>
            <a:pPr marL="0" indent="0">
              <a:buNone/>
            </a:pPr>
            <a:endParaRPr lang="en-US" dirty="0"/>
          </a:p>
          <a:p>
            <a:pPr marL="0" indent="0">
              <a:buNone/>
            </a:pPr>
            <a:r>
              <a:rPr lang="en-US" dirty="0">
                <a:effectLst/>
              </a:rPr>
              <a:t>This study aimed to determine the prevalence and characteristics of positive blood glucose screening for diabetes or prediabetes among dental patients.</a:t>
            </a:r>
          </a:p>
          <a:p>
            <a:r>
              <a:rPr lang="en-US" dirty="0"/>
              <a:t>Materials and Methods</a:t>
            </a:r>
          </a:p>
          <a:p>
            <a:r>
              <a:rPr lang="en-US" dirty="0">
                <a:effectLst/>
              </a:rPr>
              <a:t>This prospective cohort study recruited 749 dental patients aged 18 years and older from October 1, 2023 to August 9, 2024. Patients undergoing treatment for diabetes were excluded. Blood glucose measurements were taken using fingerstick, with screening positivity defined as fasting blood glucose levels of 100 mg/dL or more or non‐fasting blood glucose levels of 140 mg/dL or more. Positive individuals were referred to internal medicine clinics. The background and dental results of the positive and negative screening groups were compared, and multivariate logistic regression was performed.</a:t>
            </a:r>
          </a:p>
          <a:p>
            <a:r>
              <a:rPr lang="en-US" dirty="0"/>
              <a:t>Results</a:t>
            </a:r>
          </a:p>
          <a:p>
            <a:r>
              <a:rPr lang="en-US" dirty="0">
                <a:effectLst/>
              </a:rPr>
              <a:t>Participants' average age was 54.5 ± 16.2 years, with 369 men (49.2%) and 19 women (2.5%) with a history of diabetes. Blood glucose screening was positive in 139 individuals (18.6%). Among the 34 patients who visited the internal medicine clinics, eight were diagnosed with diabetes and 10 with prediabetes. Patients in the positive group were significantly older, included more men, had more individuals with a history of diabetes, and exhibited a higher bleeding on probing (BOP) rate and alveolar bone loss (BL). The BOP rate and BL remained significant after adjustment.</a:t>
            </a:r>
          </a:p>
          <a:p>
            <a:r>
              <a:rPr lang="en-US" dirty="0"/>
              <a:t>Conclusions</a:t>
            </a:r>
          </a:p>
          <a:p>
            <a:r>
              <a:rPr lang="en-US" dirty="0">
                <a:effectLst/>
              </a:rPr>
              <a:t>Blood glucose measurements in dental clinics may provide a practical and valuable opportunity for the early detection and intervention of diabetes and prediabetes.</a:t>
            </a:r>
          </a:p>
          <a:p>
            <a:endParaRPr lang="en-US" dirty="0"/>
          </a:p>
        </p:txBody>
      </p:sp>
      <p:pic>
        <p:nvPicPr>
          <p:cNvPr id="5" name="Picture 4">
            <a:extLst>
              <a:ext uri="{FF2B5EF4-FFF2-40B4-BE49-F238E27FC236}">
                <a16:creationId xmlns:a16="http://schemas.microsoft.com/office/drawing/2014/main" id="{D7173127-1731-9239-0DC8-43D09E067B88}"/>
              </a:ext>
            </a:extLst>
          </p:cNvPr>
          <p:cNvPicPr>
            <a:picLocks noChangeAspect="1"/>
          </p:cNvPicPr>
          <p:nvPr/>
        </p:nvPicPr>
        <p:blipFill>
          <a:blip r:embed="rId2"/>
          <a:stretch>
            <a:fillRect/>
          </a:stretch>
        </p:blipFill>
        <p:spPr>
          <a:xfrm>
            <a:off x="3256547" y="365125"/>
            <a:ext cx="5165558" cy="2019822"/>
          </a:xfrm>
          <a:prstGeom prst="rect">
            <a:avLst/>
          </a:prstGeom>
        </p:spPr>
      </p:pic>
    </p:spTree>
    <p:extLst>
      <p:ext uri="{BB962C8B-B14F-4D97-AF65-F5344CB8AC3E}">
        <p14:creationId xmlns:p14="http://schemas.microsoft.com/office/powerpoint/2010/main" val="2596174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5E3718-048D-DD32-62F4-0A6BC4F1A979}"/>
              </a:ext>
            </a:extLst>
          </p:cNvPr>
          <p:cNvSpPr>
            <a:spLocks noGrp="1"/>
          </p:cNvSpPr>
          <p:nvPr>
            <p:ph idx="1"/>
          </p:nvPr>
        </p:nvSpPr>
        <p:spPr>
          <a:xfrm>
            <a:off x="838200" y="2270391"/>
            <a:ext cx="10262937" cy="3906572"/>
          </a:xfrm>
        </p:spPr>
        <p:txBody>
          <a:bodyPr>
            <a:normAutofit fontScale="47500" lnSpcReduction="20000"/>
          </a:bodyPr>
          <a:lstStyle/>
          <a:p>
            <a:r>
              <a:rPr lang="en-US" dirty="0"/>
              <a:t>Purpose:</a:t>
            </a:r>
          </a:p>
          <a:p>
            <a:r>
              <a:rPr lang="en-US" dirty="0">
                <a:effectLst/>
              </a:rPr>
              <a:t>To assess the knowledge and attitudes of dentists at the largest municipal healthcare system in the United States with regard to point-of-care chairside diabetes testing in the dental clinic.</a:t>
            </a:r>
          </a:p>
          <a:p>
            <a:r>
              <a:rPr lang="en-US" dirty="0"/>
              <a:t>Materials and Methods:</a:t>
            </a:r>
          </a:p>
          <a:p>
            <a:r>
              <a:rPr lang="en-US" dirty="0">
                <a:effectLst/>
              </a:rPr>
              <a:t>A 29-item survey was designed in a web-based platform (Survey Monkey) and distributed in November 2020 to 264 dental providers (attending dentists and residents) within eleven dental departments of the New York City Health + Hospitals municipal healthcare system. The questionnaire included sections on demographics, current practices, level of diabetes training, scope of practice, and attitudes regarding chairside diabetes testing. Descriptive statistics, bivariate analyses, and logistic regression analyses were performed, with statistical significance set at 0.05.</a:t>
            </a:r>
          </a:p>
          <a:p>
            <a:r>
              <a:rPr lang="en-US" dirty="0"/>
              <a:t>Results:</a:t>
            </a:r>
          </a:p>
          <a:p>
            <a:r>
              <a:rPr lang="en-US" dirty="0">
                <a:effectLst/>
              </a:rPr>
              <a:t>Dentists’ willingness to provide chairside HbA1c screening was positively associated with their agreement that this was part of their role (OR = 7.2, p = 0.001) and that screening has an impact on diabetes control (OR = 4.3, p = 0.04). The two most commonly reported barriers to willingness to provide chairside HbA1c screening were amount of time required to obtain and discuss a patient’s test results (82.3%) and lack of reimbursement (70.6%).</a:t>
            </a:r>
          </a:p>
          <a:p>
            <a:r>
              <a:rPr lang="en-US" dirty="0"/>
              <a:t>Conclusion:</a:t>
            </a:r>
          </a:p>
          <a:p>
            <a:r>
              <a:rPr lang="en-US" dirty="0">
                <a:effectLst/>
              </a:rPr>
              <a:t>Among the largest municipal healthcare systems in the US, there is very limited integration of diabetes screening and management in the dental setting. Given the epidemic of diabetes among the vulnerable population that these hospitals serve, the dental setting is a critical but underutilized site for diabetes screening and medical referral. Increased efforts should be directed towards implementing workflows that incorporate auxiliary dental staff in order to address barriers to chairside screening.</a:t>
            </a:r>
          </a:p>
          <a:p>
            <a:endParaRPr lang="en-US" dirty="0"/>
          </a:p>
        </p:txBody>
      </p:sp>
      <p:pic>
        <p:nvPicPr>
          <p:cNvPr id="4" name="Content Placeholder 4">
            <a:extLst>
              <a:ext uri="{FF2B5EF4-FFF2-40B4-BE49-F238E27FC236}">
                <a16:creationId xmlns:a16="http://schemas.microsoft.com/office/drawing/2014/main" id="{F07260E8-6C6F-FD60-A3EF-37FE1992D2D2}"/>
              </a:ext>
            </a:extLst>
          </p:cNvPr>
          <p:cNvPicPr>
            <a:picLocks noGrp="1" noChangeAspect="1"/>
          </p:cNvPicPr>
          <p:nvPr>
            <p:ph idx="1"/>
          </p:nvPr>
        </p:nvPicPr>
        <p:blipFill>
          <a:blip r:embed="rId2"/>
          <a:stretch>
            <a:fillRect/>
          </a:stretch>
        </p:blipFill>
        <p:spPr>
          <a:xfrm>
            <a:off x="2848565" y="440076"/>
            <a:ext cx="6147637" cy="1626359"/>
          </a:xfrm>
          <a:prstGeom prst="rect">
            <a:avLst/>
          </a:prstGeom>
        </p:spPr>
      </p:pic>
    </p:spTree>
    <p:extLst>
      <p:ext uri="{BB962C8B-B14F-4D97-AF65-F5344CB8AC3E}">
        <p14:creationId xmlns:p14="http://schemas.microsoft.com/office/powerpoint/2010/main" val="3397635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23FBB2B-37CD-9BE2-2577-966D07DF2638}"/>
              </a:ext>
            </a:extLst>
          </p:cNvPr>
          <p:cNvPicPr>
            <a:picLocks noGrp="1" noChangeAspect="1"/>
          </p:cNvPicPr>
          <p:nvPr>
            <p:ph sz="half" idx="1"/>
          </p:nvPr>
        </p:nvPicPr>
        <p:blipFill>
          <a:blip r:embed="rId2"/>
          <a:stretch>
            <a:fillRect/>
          </a:stretch>
        </p:blipFill>
        <p:spPr>
          <a:xfrm>
            <a:off x="0" y="1224643"/>
            <a:ext cx="7043958" cy="4239418"/>
          </a:xfrm>
          <a:prstGeom prst="rect">
            <a:avLst/>
          </a:prstGeom>
        </p:spPr>
      </p:pic>
      <p:sp>
        <p:nvSpPr>
          <p:cNvPr id="7" name="Content Placeholder 6">
            <a:extLst>
              <a:ext uri="{FF2B5EF4-FFF2-40B4-BE49-F238E27FC236}">
                <a16:creationId xmlns:a16="http://schemas.microsoft.com/office/drawing/2014/main" id="{DECD588D-EDD3-B49C-8B00-B944D575A97F}"/>
              </a:ext>
            </a:extLst>
          </p:cNvPr>
          <p:cNvSpPr>
            <a:spLocks noGrp="1"/>
          </p:cNvSpPr>
          <p:nvPr>
            <p:ph sz="half" idx="2"/>
          </p:nvPr>
        </p:nvSpPr>
        <p:spPr>
          <a:xfrm>
            <a:off x="6682391" y="1602876"/>
            <a:ext cx="5181600" cy="4351338"/>
          </a:xfrm>
        </p:spPr>
        <p:txBody>
          <a:bodyPr>
            <a:normAutofit fontScale="85000" lnSpcReduction="20000"/>
          </a:bodyPr>
          <a:lstStyle/>
          <a:p>
            <a:r>
              <a:rPr lang="en-US" dirty="0"/>
              <a:t>The Bidirectional Relationship Between Diabetes and Periodontitis. </a:t>
            </a:r>
          </a:p>
          <a:p>
            <a:r>
              <a:rPr lang="en-US" dirty="0"/>
              <a:t>Poorly controlled diabetes leads to hyperglycemia, the formation of advanced glycation end-products (AGEs), and activation of inflammatory pathways, which contribute to the destruction of periodontal tissues.</a:t>
            </a:r>
          </a:p>
          <a:p>
            <a:r>
              <a:rPr lang="en-US" dirty="0"/>
              <a:t> Conversely, periodontitis induces local and systemic inflammation that disrupts glucose homeostasis, thereby exacerbating diabetic conditions</a:t>
            </a:r>
          </a:p>
        </p:txBody>
      </p:sp>
      <p:sp>
        <p:nvSpPr>
          <p:cNvPr id="8" name="TextBox 7">
            <a:extLst>
              <a:ext uri="{FF2B5EF4-FFF2-40B4-BE49-F238E27FC236}">
                <a16:creationId xmlns:a16="http://schemas.microsoft.com/office/drawing/2014/main" id="{F4DFD71D-6177-CEEE-EDF1-0393ED66CFD2}"/>
              </a:ext>
            </a:extLst>
          </p:cNvPr>
          <p:cNvSpPr txBox="1"/>
          <p:nvPr/>
        </p:nvSpPr>
        <p:spPr>
          <a:xfrm>
            <a:off x="1556084" y="6160168"/>
            <a:ext cx="9470093" cy="369332"/>
          </a:xfrm>
          <a:prstGeom prst="rect">
            <a:avLst/>
          </a:prstGeom>
          <a:noFill/>
        </p:spPr>
        <p:txBody>
          <a:bodyPr wrap="none" rtlCol="0">
            <a:spAutoFit/>
          </a:bodyPr>
          <a:lstStyle/>
          <a:p>
            <a:r>
              <a:rPr lang="en-US" dirty="0">
                <a:hlinkClick r:id="rId3"/>
              </a:rPr>
              <a:t>Periodontitis and diabetes: a bidirectional link | Acta </a:t>
            </a:r>
            <a:r>
              <a:rPr lang="en-US" dirty="0" err="1">
                <a:hlinkClick r:id="rId3"/>
              </a:rPr>
              <a:t>Diabetologica</a:t>
            </a:r>
            <a:r>
              <a:rPr lang="en-US" dirty="0">
                <a:hlinkClick r:id="rId3"/>
              </a:rPr>
              <a:t> | Springer Nature Link</a:t>
            </a:r>
            <a:r>
              <a:rPr lang="en-US" dirty="0"/>
              <a:t> 2026</a:t>
            </a:r>
          </a:p>
        </p:txBody>
      </p:sp>
    </p:spTree>
    <p:extLst>
      <p:ext uri="{BB962C8B-B14F-4D97-AF65-F5344CB8AC3E}">
        <p14:creationId xmlns:p14="http://schemas.microsoft.com/office/powerpoint/2010/main" val="3691339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E7E19C-F0A0-6463-F331-2F367F322EE4}"/>
              </a:ext>
            </a:extLst>
          </p:cNvPr>
          <p:cNvSpPr>
            <a:spLocks noGrp="1"/>
          </p:cNvSpPr>
          <p:nvPr>
            <p:ph sz="half" idx="1"/>
          </p:nvPr>
        </p:nvSpPr>
        <p:spPr>
          <a:xfrm>
            <a:off x="774031" y="1530784"/>
            <a:ext cx="5181600" cy="4351338"/>
          </a:xfrm>
        </p:spPr>
        <p:txBody>
          <a:bodyPr/>
          <a:lstStyle/>
          <a:p>
            <a:r>
              <a:rPr lang="en-US" dirty="0"/>
              <a:t>Chairside oral tests for diabetes in dentistry provide a practical approach for early detection of diabetes and prediabetes. </a:t>
            </a:r>
          </a:p>
          <a:p>
            <a:r>
              <a:rPr lang="en-US" dirty="0"/>
              <a:t>These tests can be integrated into routine dental visits, allowing dental professionals to screen patients conveniently and effectively.</a:t>
            </a:r>
          </a:p>
        </p:txBody>
      </p:sp>
      <p:pic>
        <p:nvPicPr>
          <p:cNvPr id="7" name="Content Placeholder 6">
            <a:extLst>
              <a:ext uri="{FF2B5EF4-FFF2-40B4-BE49-F238E27FC236}">
                <a16:creationId xmlns:a16="http://schemas.microsoft.com/office/drawing/2014/main" id="{CFFDB549-8B31-7577-3C2E-A15DEC2A8604}"/>
              </a:ext>
            </a:extLst>
          </p:cNvPr>
          <p:cNvPicPr>
            <a:picLocks noGrp="1" noChangeAspect="1"/>
          </p:cNvPicPr>
          <p:nvPr>
            <p:ph sz="half" idx="2"/>
          </p:nvPr>
        </p:nvPicPr>
        <p:blipFill>
          <a:blip r:embed="rId2"/>
          <a:stretch>
            <a:fillRect/>
          </a:stretch>
        </p:blipFill>
        <p:spPr>
          <a:xfrm>
            <a:off x="6585061" y="1190787"/>
            <a:ext cx="3826266" cy="4646179"/>
          </a:xfrm>
          <a:prstGeom prst="rect">
            <a:avLst/>
          </a:prstGeom>
        </p:spPr>
      </p:pic>
      <p:sp>
        <p:nvSpPr>
          <p:cNvPr id="11" name="Title 1">
            <a:extLst>
              <a:ext uri="{FF2B5EF4-FFF2-40B4-BE49-F238E27FC236}">
                <a16:creationId xmlns:a16="http://schemas.microsoft.com/office/drawing/2014/main" id="{B6DB6BB4-E623-F374-6DCC-C65A0158B4F0}"/>
              </a:ext>
            </a:extLst>
          </p:cNvPr>
          <p:cNvSpPr txBox="1">
            <a:spLocks/>
          </p:cNvSpPr>
          <p:nvPr/>
        </p:nvSpPr>
        <p:spPr>
          <a:xfrm>
            <a:off x="7371433" y="5730458"/>
            <a:ext cx="2253830" cy="78263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dirty="0"/>
              <a:t>From WV AHEC Scholar Immersion, WV hosted by WV School of Osteopathic Medicine “Diabetes and Oral Health- What’s The Link, What’s My Role- How Can I Help” Puette, Salman, Zaremba 2023</a:t>
            </a:r>
          </a:p>
        </p:txBody>
      </p:sp>
    </p:spTree>
    <p:extLst>
      <p:ext uri="{BB962C8B-B14F-4D97-AF65-F5344CB8AC3E}">
        <p14:creationId xmlns:p14="http://schemas.microsoft.com/office/powerpoint/2010/main" val="169776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07664-B550-B477-8C05-ACFBE42FC45F}"/>
              </a:ext>
            </a:extLst>
          </p:cNvPr>
          <p:cNvSpPr>
            <a:spLocks noGrp="1"/>
          </p:cNvSpPr>
          <p:nvPr>
            <p:ph type="title"/>
          </p:nvPr>
        </p:nvSpPr>
        <p:spPr/>
        <p:txBody>
          <a:bodyPr/>
          <a:lstStyle/>
          <a:p>
            <a:r>
              <a:rPr lang="en-US" dirty="0"/>
              <a:t>Point of Service Tests</a:t>
            </a:r>
          </a:p>
        </p:txBody>
      </p:sp>
      <p:sp>
        <p:nvSpPr>
          <p:cNvPr id="3" name="Content Placeholder 2">
            <a:extLst>
              <a:ext uri="{FF2B5EF4-FFF2-40B4-BE49-F238E27FC236}">
                <a16:creationId xmlns:a16="http://schemas.microsoft.com/office/drawing/2014/main" id="{3A903400-CA16-F76E-172E-687D8B239208}"/>
              </a:ext>
            </a:extLst>
          </p:cNvPr>
          <p:cNvSpPr>
            <a:spLocks noGrp="1"/>
          </p:cNvSpPr>
          <p:nvPr>
            <p:ph idx="1"/>
          </p:nvPr>
        </p:nvSpPr>
        <p:spPr/>
        <p:txBody>
          <a:bodyPr/>
          <a:lstStyle/>
          <a:p>
            <a:r>
              <a:rPr lang="en-US" dirty="0"/>
              <a:t>Check blood/blood test</a:t>
            </a:r>
          </a:p>
          <a:p>
            <a:r>
              <a:rPr lang="en-US" dirty="0"/>
              <a:t>Check for scope of practice in your State:  RDH, DDS</a:t>
            </a:r>
          </a:p>
          <a:p>
            <a:endParaRPr lang="en-US" dirty="0"/>
          </a:p>
          <a:p>
            <a:r>
              <a:rPr lang="en-US" dirty="0"/>
              <a:t>Finger stick</a:t>
            </a:r>
          </a:p>
          <a:p>
            <a:r>
              <a:rPr lang="en-US" dirty="0"/>
              <a:t>Gingival fluid from gums </a:t>
            </a:r>
          </a:p>
        </p:txBody>
      </p:sp>
    </p:spTree>
    <p:extLst>
      <p:ext uri="{BB962C8B-B14F-4D97-AF65-F5344CB8AC3E}">
        <p14:creationId xmlns:p14="http://schemas.microsoft.com/office/powerpoint/2010/main" val="1079765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1410-17C2-CB4E-B7AC-71131BD60E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5C4221-B762-154D-9EC4-7602D1B2760D}"/>
              </a:ext>
            </a:extLst>
          </p:cNvPr>
          <p:cNvSpPr>
            <a:spLocks noGrp="1"/>
          </p:cNvSpPr>
          <p:nvPr>
            <p:ph idx="1"/>
          </p:nvPr>
        </p:nvSpPr>
        <p:spPr/>
        <p:txBody>
          <a:bodyPr/>
          <a:lstStyle/>
          <a:p>
            <a:r>
              <a:rPr lang="en-US" dirty="0"/>
              <a:t>Blood glucose test- screening</a:t>
            </a:r>
          </a:p>
          <a:p>
            <a:pPr lvl="1"/>
            <a:r>
              <a:rPr lang="en-US" dirty="0"/>
              <a:t>Measures immediate blood sugar level at the exact time of the visit</a:t>
            </a:r>
          </a:p>
          <a:p>
            <a:endParaRPr lang="en-US" dirty="0"/>
          </a:p>
          <a:p>
            <a:r>
              <a:rPr lang="en-US" dirty="0"/>
              <a:t>HbA1c Test</a:t>
            </a:r>
          </a:p>
          <a:p>
            <a:pPr lvl="1"/>
            <a:r>
              <a:rPr lang="en-US" dirty="0"/>
              <a:t>Estimates your average blood sugar levels over the past two or three months </a:t>
            </a:r>
          </a:p>
          <a:p>
            <a:pPr lvl="1"/>
            <a:r>
              <a:rPr lang="en-US" dirty="0"/>
              <a:t> Measures glycated hemoglobin levels to assess long-term glucose control.</a:t>
            </a:r>
          </a:p>
          <a:p>
            <a:pPr marL="457200" lvl="1" indent="0" algn="ctr">
              <a:buNone/>
            </a:pPr>
            <a:endParaRPr lang="en-US" dirty="0"/>
          </a:p>
          <a:p>
            <a:pPr lvl="1" algn="ctr"/>
            <a:r>
              <a:rPr lang="en-US" sz="1000" dirty="0"/>
              <a:t>https://www.webmd.com/diabetes/glycated-hemoglobin-test-hba1c</a:t>
            </a:r>
          </a:p>
          <a:p>
            <a:pPr lvl="1"/>
            <a:endParaRPr lang="en-US" dirty="0"/>
          </a:p>
        </p:txBody>
      </p:sp>
    </p:spTree>
    <p:extLst>
      <p:ext uri="{BB962C8B-B14F-4D97-AF65-F5344CB8AC3E}">
        <p14:creationId xmlns:p14="http://schemas.microsoft.com/office/powerpoint/2010/main" val="2145454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A9E1-2506-0FD5-6A64-7F1E3F5AA636}"/>
              </a:ext>
            </a:extLst>
          </p:cNvPr>
          <p:cNvSpPr>
            <a:spLocks noGrp="1"/>
          </p:cNvSpPr>
          <p:nvPr>
            <p:ph type="title"/>
          </p:nvPr>
        </p:nvSpPr>
        <p:spPr/>
        <p:txBody>
          <a:bodyPr/>
          <a:lstStyle/>
          <a:p>
            <a:r>
              <a:rPr lang="en-US" dirty="0"/>
              <a:t>Blood Glucose </a:t>
            </a:r>
            <a:r>
              <a:rPr lang="en-US" b="1" dirty="0"/>
              <a:t>Screening</a:t>
            </a:r>
          </a:p>
        </p:txBody>
      </p:sp>
      <p:sp>
        <p:nvSpPr>
          <p:cNvPr id="3" name="Content Placeholder 2">
            <a:extLst>
              <a:ext uri="{FF2B5EF4-FFF2-40B4-BE49-F238E27FC236}">
                <a16:creationId xmlns:a16="http://schemas.microsoft.com/office/drawing/2014/main" id="{08156A0A-58DB-FC04-2BA3-9C130AA89D40}"/>
              </a:ext>
            </a:extLst>
          </p:cNvPr>
          <p:cNvSpPr>
            <a:spLocks noGrp="1"/>
          </p:cNvSpPr>
          <p:nvPr>
            <p:ph sz="half" idx="1"/>
          </p:nvPr>
        </p:nvSpPr>
        <p:spPr>
          <a:xfrm>
            <a:off x="838200" y="1825625"/>
            <a:ext cx="6626902" cy="4667250"/>
          </a:xfrm>
        </p:spPr>
        <p:txBody>
          <a:bodyPr>
            <a:normAutofit fontScale="85000" lnSpcReduction="20000"/>
          </a:bodyPr>
          <a:lstStyle/>
          <a:p>
            <a:r>
              <a:rPr lang="en-US" dirty="0"/>
              <a:t>Not a formal diagnosis</a:t>
            </a:r>
          </a:p>
          <a:p>
            <a:r>
              <a:rPr lang="en-US" dirty="0"/>
              <a:t>Quick in office test</a:t>
            </a:r>
          </a:p>
          <a:p>
            <a:pPr lvl="1"/>
            <a:r>
              <a:rPr lang="en-US" dirty="0"/>
              <a:t>Screening</a:t>
            </a:r>
          </a:p>
          <a:p>
            <a:pPr lvl="2"/>
            <a:r>
              <a:rPr lang="en-US" dirty="0"/>
              <a:t>Blood glucose measurements in dental clinics may provide a practical and valuable opportunity for the early detection and intervention of diabetes and prediabetes.</a:t>
            </a:r>
          </a:p>
          <a:p>
            <a:pPr lvl="1"/>
            <a:r>
              <a:rPr lang="en-US" dirty="0"/>
              <a:t>Assess risk assessment</a:t>
            </a:r>
          </a:p>
          <a:p>
            <a:pPr lvl="1"/>
            <a:r>
              <a:rPr lang="en-US" dirty="0"/>
              <a:t>Treatment planning</a:t>
            </a:r>
          </a:p>
          <a:p>
            <a:pPr lvl="1"/>
            <a:r>
              <a:rPr lang="en-US" dirty="0"/>
              <a:t>Oral hygiene instruction topics- </a:t>
            </a:r>
            <a:r>
              <a:rPr lang="en-US" dirty="0" err="1"/>
              <a:t>perio</a:t>
            </a:r>
            <a:r>
              <a:rPr lang="en-US" dirty="0"/>
              <a:t> and diabetes systemic link</a:t>
            </a:r>
          </a:p>
          <a:p>
            <a:pPr lvl="2"/>
            <a:r>
              <a:rPr lang="en-US" b="1" dirty="0"/>
              <a:t>The Oral Link:</a:t>
            </a:r>
            <a:r>
              <a:rPr lang="en-US" dirty="0"/>
              <a:t> Severe gum disease (periodontitis) and high blood sugar share a strong, two-way relationship. Inflammation in the mouth can worsen blood sugar control, and high blood sugar makes gum infections harder to heal.</a:t>
            </a:r>
          </a:p>
          <a:p>
            <a:r>
              <a:rPr lang="en-US" dirty="0"/>
              <a:t>Method of referral to PCP to evaluate for diabetes</a:t>
            </a:r>
          </a:p>
          <a:p>
            <a:endParaRPr lang="en-US" dirty="0"/>
          </a:p>
        </p:txBody>
      </p:sp>
      <p:pic>
        <p:nvPicPr>
          <p:cNvPr id="5" name="Picture 4">
            <a:extLst>
              <a:ext uri="{FF2B5EF4-FFF2-40B4-BE49-F238E27FC236}">
                <a16:creationId xmlns:a16="http://schemas.microsoft.com/office/drawing/2014/main" id="{B93BA8CB-8DFA-F33A-1A94-AECBC71E24EE}"/>
              </a:ext>
            </a:extLst>
          </p:cNvPr>
          <p:cNvPicPr>
            <a:picLocks noChangeAspect="1"/>
          </p:cNvPicPr>
          <p:nvPr/>
        </p:nvPicPr>
        <p:blipFill>
          <a:blip r:embed="rId2"/>
          <a:stretch>
            <a:fillRect/>
          </a:stretch>
        </p:blipFill>
        <p:spPr>
          <a:xfrm>
            <a:off x="8003075" y="2007406"/>
            <a:ext cx="3398849" cy="4485469"/>
          </a:xfrm>
          <a:prstGeom prst="rect">
            <a:avLst/>
          </a:prstGeom>
        </p:spPr>
      </p:pic>
      <p:pic>
        <p:nvPicPr>
          <p:cNvPr id="8" name="Picture 7">
            <a:extLst>
              <a:ext uri="{FF2B5EF4-FFF2-40B4-BE49-F238E27FC236}">
                <a16:creationId xmlns:a16="http://schemas.microsoft.com/office/drawing/2014/main" id="{A1565368-280E-3C70-7CC1-38D1C1D128D9}"/>
              </a:ext>
            </a:extLst>
          </p:cNvPr>
          <p:cNvPicPr>
            <a:picLocks noChangeAspect="1"/>
          </p:cNvPicPr>
          <p:nvPr/>
        </p:nvPicPr>
        <p:blipFill>
          <a:blip r:embed="rId3"/>
          <a:stretch>
            <a:fillRect/>
          </a:stretch>
        </p:blipFill>
        <p:spPr>
          <a:xfrm>
            <a:off x="8622748" y="511772"/>
            <a:ext cx="1876687" cy="1495634"/>
          </a:xfrm>
          <a:prstGeom prst="rect">
            <a:avLst/>
          </a:prstGeom>
        </p:spPr>
      </p:pic>
    </p:spTree>
    <p:extLst>
      <p:ext uri="{BB962C8B-B14F-4D97-AF65-F5344CB8AC3E}">
        <p14:creationId xmlns:p14="http://schemas.microsoft.com/office/powerpoint/2010/main" val="513495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338050-0923-5127-AF20-A8173F963104}"/>
              </a:ext>
            </a:extLst>
          </p:cNvPr>
          <p:cNvSpPr>
            <a:spLocks noGrp="1"/>
          </p:cNvSpPr>
          <p:nvPr>
            <p:ph type="title"/>
          </p:nvPr>
        </p:nvSpPr>
        <p:spPr>
          <a:xfrm>
            <a:off x="640080" y="325369"/>
            <a:ext cx="4368602" cy="1956841"/>
          </a:xfrm>
        </p:spPr>
        <p:txBody>
          <a:bodyPr anchor="b">
            <a:normAutofit/>
          </a:bodyPr>
          <a:lstStyle/>
          <a:p>
            <a:r>
              <a:rPr lang="en-US" sz="5400" dirty="0"/>
              <a:t>State Dental Practice Act</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939A20-2013-FC74-AAFB-C1EF8D7BC278}"/>
              </a:ext>
            </a:extLst>
          </p:cNvPr>
          <p:cNvSpPr>
            <a:spLocks noGrp="1"/>
          </p:cNvSpPr>
          <p:nvPr>
            <p:ph idx="1"/>
          </p:nvPr>
        </p:nvSpPr>
        <p:spPr>
          <a:xfrm>
            <a:off x="640080" y="2872899"/>
            <a:ext cx="4243589" cy="3320668"/>
          </a:xfrm>
        </p:spPr>
        <p:txBody>
          <a:bodyPr>
            <a:normAutofit/>
          </a:bodyPr>
          <a:lstStyle/>
          <a:p>
            <a:r>
              <a:rPr lang="en-US" sz="2200" dirty="0"/>
              <a:t>blood glucose finger-stick screening is generally regulated under individual </a:t>
            </a:r>
            <a:r>
              <a:rPr lang="en-US" sz="2200" b="1" dirty="0"/>
              <a:t>state dental practice acts</a:t>
            </a:r>
            <a:r>
              <a:rPr lang="en-US" sz="2200" dirty="0"/>
              <a:t> and broader federal/state laboratory rules</a:t>
            </a:r>
          </a:p>
          <a:p>
            <a:endParaRPr lang="en-US" sz="2200" dirty="0"/>
          </a:p>
          <a:p>
            <a:endParaRPr lang="en-US" sz="2200" dirty="0"/>
          </a:p>
          <a:p>
            <a:r>
              <a:rPr lang="en-US" sz="1100" dirty="0"/>
              <a:t>https://decisionsindentistry.com/article/diabetes-screening-dental-practice/</a:t>
            </a:r>
          </a:p>
        </p:txBody>
      </p:sp>
      <p:pic>
        <p:nvPicPr>
          <p:cNvPr id="5" name="Picture 4">
            <a:extLst>
              <a:ext uri="{FF2B5EF4-FFF2-40B4-BE49-F238E27FC236}">
                <a16:creationId xmlns:a16="http://schemas.microsoft.com/office/drawing/2014/main" id="{FBD5DD09-5AE0-A9BA-5437-C060A5A0F67F}"/>
              </a:ext>
            </a:extLst>
          </p:cNvPr>
          <p:cNvPicPr>
            <a:picLocks noChangeAspect="1"/>
          </p:cNvPicPr>
          <p:nvPr/>
        </p:nvPicPr>
        <p:blipFill>
          <a:blip r:embed="rId2"/>
          <a:srcRect l="2318" r="3800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18173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D6851-C4B5-AA07-0B10-D0C05DCCA3FC}"/>
              </a:ext>
            </a:extLst>
          </p:cNvPr>
          <p:cNvSpPr>
            <a:spLocks noGrp="1"/>
          </p:cNvSpPr>
          <p:nvPr>
            <p:ph type="title"/>
          </p:nvPr>
        </p:nvSpPr>
        <p:spPr/>
        <p:txBody>
          <a:bodyPr/>
          <a:lstStyle/>
          <a:p>
            <a:r>
              <a:rPr lang="en-US" dirty="0"/>
              <a:t>Screening for Diabetes in WV Dental Offices</a:t>
            </a:r>
          </a:p>
        </p:txBody>
      </p:sp>
      <p:sp>
        <p:nvSpPr>
          <p:cNvPr id="3" name="Content Placeholder 2">
            <a:extLst>
              <a:ext uri="{FF2B5EF4-FFF2-40B4-BE49-F238E27FC236}">
                <a16:creationId xmlns:a16="http://schemas.microsoft.com/office/drawing/2014/main" id="{3D804086-AE84-344F-29C3-72BC86D25268}"/>
              </a:ext>
            </a:extLst>
          </p:cNvPr>
          <p:cNvSpPr>
            <a:spLocks noGrp="1"/>
          </p:cNvSpPr>
          <p:nvPr>
            <p:ph idx="1"/>
          </p:nvPr>
        </p:nvSpPr>
        <p:spPr/>
        <p:txBody>
          <a:bodyPr>
            <a:normAutofit fontScale="92500" lnSpcReduction="20000"/>
          </a:bodyPr>
          <a:lstStyle/>
          <a:p>
            <a:pPr marL="0" indent="0">
              <a:buNone/>
            </a:pPr>
            <a:endParaRPr lang="en-US" dirty="0"/>
          </a:p>
          <a:p>
            <a:r>
              <a:rPr lang="en-US" dirty="0"/>
              <a:t>6.1.7.b.15. performing screenings and diagnostic tests Of teeth and surrounding tissues, including but not limited to restorative chartings, caries activity test, cytology smears, salivary analysis and smears, vitality tests, and recording findings for interpretation by a supervising dentist;</a:t>
            </a:r>
          </a:p>
          <a:p>
            <a:r>
              <a:rPr lang="en-US" dirty="0"/>
              <a:t>5.1.7. Supra • and subgingival scaling Of teeth; Polishing of coronal and/or exposed surfaces of teeth; Dental health education; Nutritional counseling; Recording periodontal findings; Scaling excessive cement from the surfaces of teeth and restorations; Performing screenings and diagnostic tests of teeth and surrounding tissues and recording findings for interpretation by a supervising dentist (including such procedures as restorative chartings, caries activity test, cytology smears, salivary analysis and smears, vitality test, etc.)</a:t>
            </a:r>
          </a:p>
        </p:txBody>
      </p:sp>
    </p:spTree>
    <p:extLst>
      <p:ext uri="{BB962C8B-B14F-4D97-AF65-F5344CB8AC3E}">
        <p14:creationId xmlns:p14="http://schemas.microsoft.com/office/powerpoint/2010/main" val="3635332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D580-8C86-9291-A9F0-35F0E7E0C75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C4CA138-5F0E-2099-7FCD-421E8608A9E4}"/>
              </a:ext>
            </a:extLst>
          </p:cNvPr>
          <p:cNvSpPr>
            <a:spLocks noGrp="1"/>
          </p:cNvSpPr>
          <p:nvPr>
            <p:ph idx="1"/>
          </p:nvPr>
        </p:nvSpPr>
        <p:spPr/>
        <p:txBody>
          <a:bodyPr>
            <a:normAutofit lnSpcReduction="10000"/>
          </a:bodyPr>
          <a:lstStyle/>
          <a:p>
            <a:pPr marL="0" indent="0" algn="ctr">
              <a:buNone/>
            </a:pPr>
            <a:r>
              <a:rPr lang="en-US" dirty="0"/>
              <a:t>While an RDH can physically collect health data—such as recording medical histories, taking vital signs, or performing a finger-prick glucometer test—the data must be </a:t>
            </a:r>
            <a:r>
              <a:rPr lang="en-US" b="1" dirty="0"/>
              <a:t>recorded for interpretation by a supervising dentist</a:t>
            </a:r>
            <a:r>
              <a:rPr lang="en-US" dirty="0"/>
              <a:t>. An RDH cannot independently diagnose diabetes or medical conditions. </a:t>
            </a:r>
          </a:p>
          <a:p>
            <a:endParaRPr lang="en-US" dirty="0"/>
          </a:p>
          <a:p>
            <a:r>
              <a:rPr lang="en-US" dirty="0"/>
              <a:t>6.1.6. The dental hygienist shall consult with the supervising dentist or an attending physician if a significant change has occurred in the patient's medical history to determine that the patient is in a medically stable condition prior to receiving dental hygiene services.</a:t>
            </a:r>
          </a:p>
        </p:txBody>
      </p:sp>
    </p:spTree>
    <p:extLst>
      <p:ext uri="{BB962C8B-B14F-4D97-AF65-F5344CB8AC3E}">
        <p14:creationId xmlns:p14="http://schemas.microsoft.com/office/powerpoint/2010/main" val="2974882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00D45-C7DA-13D1-1148-85A403D95EEF}"/>
              </a:ext>
            </a:extLst>
          </p:cNvPr>
          <p:cNvSpPr>
            <a:spLocks noGrp="1"/>
          </p:cNvSpPr>
          <p:nvPr>
            <p:ph type="title"/>
          </p:nvPr>
        </p:nvSpPr>
        <p:spPr/>
        <p:txBody>
          <a:bodyPr/>
          <a:lstStyle/>
          <a:p>
            <a:r>
              <a:rPr lang="en-US" dirty="0"/>
              <a:t>Target Patient Protocol- ADA</a:t>
            </a:r>
          </a:p>
        </p:txBody>
      </p:sp>
      <p:sp>
        <p:nvSpPr>
          <p:cNvPr id="3" name="Content Placeholder 2">
            <a:extLst>
              <a:ext uri="{FF2B5EF4-FFF2-40B4-BE49-F238E27FC236}">
                <a16:creationId xmlns:a16="http://schemas.microsoft.com/office/drawing/2014/main" id="{6FE32552-5E04-C9F8-A2BE-B0DD9787B20F}"/>
              </a:ext>
            </a:extLst>
          </p:cNvPr>
          <p:cNvSpPr>
            <a:spLocks noGrp="1"/>
          </p:cNvSpPr>
          <p:nvPr>
            <p:ph idx="1"/>
          </p:nvPr>
        </p:nvSpPr>
        <p:spPr/>
        <p:txBody>
          <a:bodyPr/>
          <a:lstStyle/>
          <a:p>
            <a:r>
              <a:rPr lang="en-US" dirty="0"/>
              <a:t>The </a:t>
            </a:r>
            <a:r>
              <a:rPr lang="en-US" dirty="0">
                <a:hlinkClick r:id="rId2"/>
              </a:rPr>
              <a:t>American Dental Association (ADA)</a:t>
            </a:r>
            <a:r>
              <a:rPr lang="en-US" dirty="0"/>
              <a:t> recommends screening patients who present with oral manifestations of poorly controlled diabetes (e.g., severe periodontitis, xerostomia, oral candidiasis) or those meeting high-risk criteria (overweight, sedentary lifestyle, family history).</a:t>
            </a:r>
          </a:p>
          <a:p>
            <a:endParaRPr lang="en-US" dirty="0"/>
          </a:p>
          <a:p>
            <a:endParaRPr lang="en-US" dirty="0"/>
          </a:p>
          <a:p>
            <a:r>
              <a:rPr lang="en-US" sz="1600" dirty="0"/>
              <a:t>From www.ada.org</a:t>
            </a:r>
          </a:p>
          <a:p>
            <a:endParaRPr lang="en-US" dirty="0"/>
          </a:p>
        </p:txBody>
      </p:sp>
    </p:spTree>
    <p:extLst>
      <p:ext uri="{BB962C8B-B14F-4D97-AF65-F5344CB8AC3E}">
        <p14:creationId xmlns:p14="http://schemas.microsoft.com/office/powerpoint/2010/main" val="2135188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CBFA56-5594-03BF-CBB6-9B0CEE36EC01}"/>
              </a:ext>
            </a:extLst>
          </p:cNvPr>
          <p:cNvSpPr>
            <a:spLocks noGrp="1"/>
          </p:cNvSpPr>
          <p:nvPr>
            <p:ph type="title"/>
          </p:nvPr>
        </p:nvSpPr>
        <p:spPr/>
        <p:txBody>
          <a:bodyPr/>
          <a:lstStyle/>
          <a:p>
            <a:r>
              <a:rPr lang="en-US" dirty="0"/>
              <a:t>ADA Stance</a:t>
            </a:r>
          </a:p>
        </p:txBody>
      </p:sp>
      <p:sp>
        <p:nvSpPr>
          <p:cNvPr id="3" name="Content Placeholder 2">
            <a:extLst>
              <a:ext uri="{FF2B5EF4-FFF2-40B4-BE49-F238E27FC236}">
                <a16:creationId xmlns:a16="http://schemas.microsoft.com/office/drawing/2014/main" id="{082F52FB-2039-36E3-B921-6F8751FCC610}"/>
              </a:ext>
            </a:extLst>
          </p:cNvPr>
          <p:cNvSpPr>
            <a:spLocks noGrp="1"/>
          </p:cNvSpPr>
          <p:nvPr>
            <p:ph sz="half" idx="1"/>
          </p:nvPr>
        </p:nvSpPr>
        <p:spPr/>
        <p:txBody>
          <a:bodyPr>
            <a:normAutofit fontScale="85000" lnSpcReduction="20000"/>
          </a:bodyPr>
          <a:lstStyle/>
          <a:p>
            <a:r>
              <a:rPr lang="en-US" dirty="0"/>
              <a:t>The </a:t>
            </a:r>
            <a:r>
              <a:rPr lang="en-US" b="1" dirty="0"/>
              <a:t>American Dental Association (ADA)</a:t>
            </a:r>
            <a:r>
              <a:rPr lang="en-US" dirty="0"/>
              <a:t> does not issue a specific, standalone "collaborative agreement template" for glucometers between dentists and RDHs, as scope-of-practice delegation is strictly regulated at the state level. </a:t>
            </a:r>
          </a:p>
          <a:p>
            <a:r>
              <a:rPr lang="en-US" dirty="0"/>
              <a:t>However, the ADA provides clear </a:t>
            </a:r>
            <a:r>
              <a:rPr lang="en-US" b="1" dirty="0"/>
              <a:t>clinical protocols, coding guidelines, and regulatory frameworks</a:t>
            </a:r>
            <a:r>
              <a:rPr lang="en-US" dirty="0"/>
              <a:t> that govern how a dental team must manage chairside glucose testing.</a:t>
            </a:r>
          </a:p>
          <a:p>
            <a:r>
              <a:rPr lang="en-US" dirty="0"/>
              <a:t>From www.ada.org</a:t>
            </a:r>
          </a:p>
          <a:p>
            <a:endParaRPr lang="en-US" dirty="0"/>
          </a:p>
        </p:txBody>
      </p:sp>
      <p:pic>
        <p:nvPicPr>
          <p:cNvPr id="6" name="Content Placeholder 4">
            <a:extLst>
              <a:ext uri="{FF2B5EF4-FFF2-40B4-BE49-F238E27FC236}">
                <a16:creationId xmlns:a16="http://schemas.microsoft.com/office/drawing/2014/main" id="{CC1A94E4-EA2B-98DA-3FAE-5886F23AC5AB}"/>
              </a:ext>
            </a:extLst>
          </p:cNvPr>
          <p:cNvPicPr>
            <a:picLocks noGrp="1" noChangeAspect="1"/>
          </p:cNvPicPr>
          <p:nvPr>
            <p:ph sz="half" idx="2"/>
          </p:nvPr>
        </p:nvPicPr>
        <p:blipFill>
          <a:blip r:embed="rId2"/>
          <a:stretch>
            <a:fillRect/>
          </a:stretch>
        </p:blipFill>
        <p:spPr>
          <a:xfrm>
            <a:off x="6172200" y="2251217"/>
            <a:ext cx="5181600" cy="3500153"/>
          </a:xfrm>
          <a:prstGeom prst="rect">
            <a:avLst/>
          </a:prstGeom>
        </p:spPr>
      </p:pic>
      <p:sp>
        <p:nvSpPr>
          <p:cNvPr id="8" name="TextBox 7">
            <a:extLst>
              <a:ext uri="{FF2B5EF4-FFF2-40B4-BE49-F238E27FC236}">
                <a16:creationId xmlns:a16="http://schemas.microsoft.com/office/drawing/2014/main" id="{6B1A1137-D3FB-03FE-4430-86F6E0A42509}"/>
              </a:ext>
            </a:extLst>
          </p:cNvPr>
          <p:cNvSpPr txBox="1"/>
          <p:nvPr/>
        </p:nvSpPr>
        <p:spPr>
          <a:xfrm>
            <a:off x="4939035" y="6184941"/>
            <a:ext cx="5939446" cy="253916"/>
          </a:xfrm>
          <a:prstGeom prst="rect">
            <a:avLst/>
          </a:prstGeom>
          <a:noFill/>
        </p:spPr>
        <p:txBody>
          <a:bodyPr wrap="none" rtlCol="0">
            <a:spAutoFit/>
          </a:bodyPr>
          <a:lstStyle/>
          <a:p>
            <a:r>
              <a:rPr lang="en-US" sz="1050" dirty="0"/>
              <a:t>https://www.rdhmag.com/patient-care/article/16408174/d0411-diabetes-and-the-dental-hygienist</a:t>
            </a:r>
          </a:p>
        </p:txBody>
      </p:sp>
    </p:spTree>
    <p:extLst>
      <p:ext uri="{BB962C8B-B14F-4D97-AF65-F5344CB8AC3E}">
        <p14:creationId xmlns:p14="http://schemas.microsoft.com/office/powerpoint/2010/main" val="1976852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C5246606-96D0-AAD6-4C70-6095F29A104A}"/>
              </a:ext>
            </a:extLst>
          </p:cNvPr>
          <p:cNvPicPr>
            <a:picLocks noGrp="1" noChangeAspect="1"/>
          </p:cNvPicPr>
          <p:nvPr>
            <p:ph sz="half" idx="2"/>
          </p:nvPr>
        </p:nvPicPr>
        <p:blipFill>
          <a:blip r:embed="rId2"/>
          <a:srcRect r="22880" b="-1"/>
          <a:stretch>
            <a:fillRect/>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D9EECBE-C3DD-928E-0627-4FA8A1C9FEC0}"/>
              </a:ext>
            </a:extLst>
          </p:cNvPr>
          <p:cNvSpPr>
            <a:spLocks noGrp="1"/>
          </p:cNvSpPr>
          <p:nvPr>
            <p:ph sz="half" idx="1"/>
          </p:nvPr>
        </p:nvSpPr>
        <p:spPr>
          <a:xfrm>
            <a:off x="536293" y="1361213"/>
            <a:ext cx="4680284" cy="5150268"/>
          </a:xfrm>
        </p:spPr>
        <p:txBody>
          <a:bodyPr vert="horz" lIns="91440" tIns="45720" rIns="91440" bIns="45720" rtlCol="0">
            <a:normAutofit lnSpcReduction="10000"/>
          </a:bodyPr>
          <a:lstStyle/>
          <a:p>
            <a:pPr marL="0" indent="0">
              <a:buNone/>
            </a:pPr>
            <a:r>
              <a:rPr lang="en-US" sz="1800" dirty="0"/>
              <a:t>The protocol established between a dentist and an RDH must incorporate the following ADA-backed criteria:</a:t>
            </a:r>
          </a:p>
          <a:p>
            <a:pPr marL="0" indent="0">
              <a:buNone/>
            </a:pPr>
            <a:endParaRPr lang="en-US" sz="1800" dirty="0"/>
          </a:p>
          <a:p>
            <a:r>
              <a:rPr lang="en-US" sz="1800" dirty="0"/>
              <a:t>1. ADA Point-of-Care (POC) Testing Guidelines</a:t>
            </a:r>
          </a:p>
          <a:p>
            <a:pPr marL="0" indent="0">
              <a:buNone/>
            </a:pPr>
            <a:endParaRPr lang="en-US" sz="1800" dirty="0"/>
          </a:p>
          <a:p>
            <a:pPr lvl="0"/>
            <a:r>
              <a:rPr lang="en-US" sz="1800" b="1" dirty="0"/>
              <a:t>Role Distinction:</a:t>
            </a:r>
            <a:r>
              <a:rPr lang="en-US" sz="1800" dirty="0"/>
              <a:t> The ADA notes that dental teams are </a:t>
            </a:r>
            <a:r>
              <a:rPr lang="en-US" sz="1800" b="1" dirty="0"/>
              <a:t>not expected to diagnose diabetes</a:t>
            </a:r>
            <a:r>
              <a:rPr lang="en-US" sz="1800" dirty="0"/>
              <a:t>. The protocol must state that the RDH performs the finger-stick test strictly for </a:t>
            </a:r>
            <a:r>
              <a:rPr lang="en-US" sz="1800" i="1" dirty="0"/>
              <a:t>screening</a:t>
            </a:r>
            <a:r>
              <a:rPr lang="en-US" sz="1800" dirty="0"/>
              <a:t>, </a:t>
            </a:r>
            <a:r>
              <a:rPr lang="en-US" sz="1800" i="1" dirty="0"/>
              <a:t>risk assessment</a:t>
            </a:r>
            <a:r>
              <a:rPr lang="en-US" sz="1800" dirty="0"/>
              <a:t>, or </a:t>
            </a:r>
            <a:r>
              <a:rPr lang="en-US" sz="1800" i="1" dirty="0"/>
              <a:t>emergency management</a:t>
            </a:r>
            <a:r>
              <a:rPr lang="en-US" sz="1800" dirty="0"/>
              <a:t>, while the dentist reviews the data to modify the treatment plan or initiate a medical referral. [</a:t>
            </a:r>
            <a:r>
              <a:rPr lang="en-US" sz="1800" dirty="0">
                <a:hlinkClick r:id="rId3"/>
              </a:rPr>
              <a:t>1</a:t>
            </a:r>
            <a:r>
              <a:rPr lang="en-US" sz="1800" dirty="0"/>
              <a:t>, </a:t>
            </a:r>
            <a:r>
              <a:rPr lang="en-US" sz="1800" dirty="0">
                <a:hlinkClick r:id="rId4"/>
              </a:rPr>
              <a:t>2</a:t>
            </a:r>
            <a:r>
              <a:rPr lang="en-US" sz="1800" dirty="0"/>
              <a:t>, </a:t>
            </a:r>
            <a:r>
              <a:rPr lang="en-US" sz="1800" dirty="0">
                <a:hlinkClick r:id="rId5"/>
              </a:rPr>
              <a:t>3</a:t>
            </a:r>
            <a:r>
              <a:rPr lang="en-US" sz="1800" dirty="0"/>
              <a:t>]</a:t>
            </a:r>
          </a:p>
          <a:p>
            <a:endParaRPr lang="en-US" sz="1600" dirty="0"/>
          </a:p>
          <a:p>
            <a:r>
              <a:rPr lang="en-US" sz="1600" dirty="0"/>
              <a:t>From www.ada.org</a:t>
            </a:r>
          </a:p>
        </p:txBody>
      </p:sp>
    </p:spTree>
    <p:extLst>
      <p:ext uri="{BB962C8B-B14F-4D97-AF65-F5344CB8AC3E}">
        <p14:creationId xmlns:p14="http://schemas.microsoft.com/office/powerpoint/2010/main" val="239266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9C44DC-1835-06AC-1D54-E48E202572F8}"/>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dirty="0"/>
              <a:t>ADA Stance</a:t>
            </a:r>
          </a:p>
        </p:txBody>
      </p:sp>
      <p:sp>
        <p:nvSpPr>
          <p:cNvPr id="2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232AA3-5AE7-E240-29D3-564DB7DD0487}"/>
              </a:ext>
            </a:extLst>
          </p:cNvPr>
          <p:cNvSpPr>
            <a:spLocks noGrp="1"/>
          </p:cNvSpPr>
          <p:nvPr>
            <p:ph sz="half" idx="1"/>
          </p:nvPr>
        </p:nvSpPr>
        <p:spPr>
          <a:xfrm>
            <a:off x="572493" y="2071316"/>
            <a:ext cx="6713552" cy="4119172"/>
          </a:xfrm>
        </p:spPr>
        <p:txBody>
          <a:bodyPr vert="horz" lIns="91440" tIns="45720" rIns="91440" bIns="45720" rtlCol="0" anchor="t">
            <a:normAutofit lnSpcReduction="10000"/>
          </a:bodyPr>
          <a:lstStyle/>
          <a:p>
            <a:pPr fontAlgn="base"/>
            <a:r>
              <a:rPr lang="en-US" sz="1700" b="1" dirty="0"/>
              <a:t>Monitoring Glucose Levels</a:t>
            </a:r>
            <a:r>
              <a:rPr lang="en-US" sz="1700" dirty="0"/>
              <a:t>. </a:t>
            </a:r>
          </a:p>
          <a:p>
            <a:pPr lvl="1" fontAlgn="base"/>
            <a:r>
              <a:rPr lang="en-US" sz="1700" dirty="0"/>
              <a:t>Blood-glucose levels can be checked chairside using a drop of blood. </a:t>
            </a:r>
          </a:p>
          <a:p>
            <a:pPr lvl="1" fontAlgn="base"/>
            <a:r>
              <a:rPr lang="en-US" sz="1700" dirty="0"/>
              <a:t>Glucometers designed for use in a variety of settings, such as nursing homes, health fairs or dental clinics, are available by prescription. </a:t>
            </a:r>
          </a:p>
          <a:p>
            <a:pPr lvl="1" fontAlgn="base"/>
            <a:r>
              <a:rPr lang="en-US" sz="1700" dirty="0"/>
              <a:t>Because they are intended for use by multiple individuals, they are designed to facilitate thorough cleaning and disinfection between uses to help prevent the spread of bloodborne pathogens.</a:t>
            </a:r>
            <a:r>
              <a:rPr lang="en-US" sz="1700" baseline="30000" dirty="0"/>
              <a:t>20</a:t>
            </a:r>
            <a:r>
              <a:rPr lang="en-US" sz="1700" dirty="0"/>
              <a:t> After each use, the device must be cleaned and disinfected according to the manufacturer’s instructions.</a:t>
            </a:r>
            <a:r>
              <a:rPr lang="en-US" sz="1700" baseline="30000" dirty="0"/>
              <a:t>20,21</a:t>
            </a:r>
            <a:endParaRPr lang="en-US" sz="1700" dirty="0"/>
          </a:p>
          <a:p>
            <a:pPr fontAlgn="base"/>
            <a:r>
              <a:rPr lang="en-US" sz="1700" dirty="0"/>
              <a:t>Staff should be familiar with glucometer use to help avoid errors that could affect glucose readings, such as improper use, problems with the device or reagents used with the device, or environmental problems like lighting.</a:t>
            </a:r>
            <a:endParaRPr lang="en-US" sz="1700" baseline="30000" dirty="0"/>
          </a:p>
          <a:p>
            <a:pPr fontAlgn="base"/>
            <a:r>
              <a:rPr lang="en-US" sz="1700" baseline="30000" dirty="0"/>
              <a:t>www.ada.org</a:t>
            </a:r>
            <a:endParaRPr lang="en-US" sz="1700" dirty="0"/>
          </a:p>
          <a:p>
            <a:endParaRPr lang="en-US" sz="1700" dirty="0"/>
          </a:p>
        </p:txBody>
      </p:sp>
      <p:pic>
        <p:nvPicPr>
          <p:cNvPr id="6" name="Content Placeholder 5">
            <a:extLst>
              <a:ext uri="{FF2B5EF4-FFF2-40B4-BE49-F238E27FC236}">
                <a16:creationId xmlns:a16="http://schemas.microsoft.com/office/drawing/2014/main" id="{143CA8D4-61FA-60DA-AD29-8D1B126176F2}"/>
              </a:ext>
            </a:extLst>
          </p:cNvPr>
          <p:cNvPicPr>
            <a:picLocks noGrp="1" noChangeAspect="1"/>
          </p:cNvPicPr>
          <p:nvPr>
            <p:ph sz="half" idx="2"/>
          </p:nvPr>
        </p:nvPicPr>
        <p:blipFill>
          <a:blip r:embed="rId2"/>
          <a:srcRect l="12437" r="19629"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453293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D61B5-59EA-E6D1-8782-B8A317A6547E}"/>
              </a:ext>
            </a:extLst>
          </p:cNvPr>
          <p:cNvSpPr>
            <a:spLocks noGrp="1"/>
          </p:cNvSpPr>
          <p:nvPr>
            <p:ph type="title"/>
          </p:nvPr>
        </p:nvSpPr>
        <p:spPr/>
        <p:txBody>
          <a:bodyPr/>
          <a:lstStyle/>
          <a:p>
            <a:r>
              <a:rPr lang="en-US" dirty="0"/>
              <a:t>Federal CLIA Regulatory Madate- </a:t>
            </a:r>
            <a:br>
              <a:rPr lang="en-US" dirty="0"/>
            </a:br>
            <a:r>
              <a:rPr lang="en-US" dirty="0"/>
              <a:t>ADA Website</a:t>
            </a:r>
          </a:p>
        </p:txBody>
      </p:sp>
      <p:sp>
        <p:nvSpPr>
          <p:cNvPr id="3" name="Content Placeholder 2">
            <a:extLst>
              <a:ext uri="{FF2B5EF4-FFF2-40B4-BE49-F238E27FC236}">
                <a16:creationId xmlns:a16="http://schemas.microsoft.com/office/drawing/2014/main" id="{7CA0600C-C4ED-E255-C6B3-1EC34294DEBC}"/>
              </a:ext>
            </a:extLst>
          </p:cNvPr>
          <p:cNvSpPr>
            <a:spLocks noGrp="1"/>
          </p:cNvSpPr>
          <p:nvPr>
            <p:ph idx="1"/>
          </p:nvPr>
        </p:nvSpPr>
        <p:spPr/>
        <p:txBody>
          <a:bodyPr/>
          <a:lstStyle/>
          <a:p>
            <a:pPr marL="0" indent="0">
              <a:buNone/>
            </a:pPr>
            <a:endParaRPr lang="en-US" dirty="0"/>
          </a:p>
          <a:p>
            <a:r>
              <a:rPr lang="en-US" dirty="0"/>
              <a:t>Even though an RDH performs the physical test, the ADA highlights that chairside glucose testing is legally considered a laboratory test regulated under the </a:t>
            </a:r>
            <a:r>
              <a:rPr lang="en-US" b="1" dirty="0"/>
              <a:t>Clinical Laboratory Improvement Amendments (CLIA)</a:t>
            </a:r>
            <a:r>
              <a:rPr lang="en-US" dirty="0"/>
              <a:t>. [, </a:t>
            </a:r>
            <a:r>
              <a:rPr lang="en-US" dirty="0">
                <a:hlinkClick r:id="rId2"/>
              </a:rPr>
              <a:t>2</a:t>
            </a:r>
            <a:r>
              <a:rPr lang="en-US" dirty="0"/>
              <a:t>]</a:t>
            </a:r>
          </a:p>
          <a:p>
            <a:endParaRPr lang="en-US" dirty="0"/>
          </a:p>
          <a:p>
            <a:endParaRPr lang="en-US" dirty="0"/>
          </a:p>
          <a:p>
            <a:pPr marL="0" indent="0">
              <a:buNone/>
            </a:pPr>
            <a:endParaRPr lang="en-US" dirty="0"/>
          </a:p>
          <a:p>
            <a:r>
              <a:rPr lang="en-US" sz="1600" dirty="0"/>
              <a:t>From www.ada.org</a:t>
            </a:r>
          </a:p>
          <a:p>
            <a:endParaRPr lang="en-US" dirty="0"/>
          </a:p>
        </p:txBody>
      </p:sp>
    </p:spTree>
    <p:extLst>
      <p:ext uri="{BB962C8B-B14F-4D97-AF65-F5344CB8AC3E}">
        <p14:creationId xmlns:p14="http://schemas.microsoft.com/office/powerpoint/2010/main" val="3822936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674D4-685D-D87E-A93D-895416563C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55B575-024A-AD63-2551-CDE1AC4433B5}"/>
              </a:ext>
            </a:extLst>
          </p:cNvPr>
          <p:cNvSpPr>
            <a:spLocks noGrp="1"/>
          </p:cNvSpPr>
          <p:nvPr>
            <p:ph type="title"/>
          </p:nvPr>
        </p:nvSpPr>
        <p:spPr/>
        <p:txBody>
          <a:bodyPr/>
          <a:lstStyle/>
          <a:p>
            <a:r>
              <a:rPr lang="en-US" dirty="0"/>
              <a:t>CLIA Compliance- Check with your BOD </a:t>
            </a:r>
          </a:p>
        </p:txBody>
      </p:sp>
      <p:sp>
        <p:nvSpPr>
          <p:cNvPr id="3" name="Content Placeholder 2">
            <a:extLst>
              <a:ext uri="{FF2B5EF4-FFF2-40B4-BE49-F238E27FC236}">
                <a16:creationId xmlns:a16="http://schemas.microsoft.com/office/drawing/2014/main" id="{598D9749-30F7-3871-8A27-AD2B29594E41}"/>
              </a:ext>
            </a:extLst>
          </p:cNvPr>
          <p:cNvSpPr>
            <a:spLocks noGrp="1"/>
          </p:cNvSpPr>
          <p:nvPr>
            <p:ph idx="1"/>
          </p:nvPr>
        </p:nvSpPr>
        <p:spPr/>
        <p:txBody>
          <a:bodyPr>
            <a:normAutofit fontScale="62500" lnSpcReduction="20000"/>
          </a:bodyPr>
          <a:lstStyle/>
          <a:p>
            <a:r>
              <a:rPr lang="en-US" b="1" dirty="0"/>
              <a:t>CLIA Compliance:</a:t>
            </a:r>
            <a:r>
              <a:rPr lang="en-US" dirty="0"/>
              <a:t> Under federal law via the Centers for Medicare &amp; Medicaid Services, any in-office or chairside finger-stick blood glucose test using a glucometer classifies the facility as a medical laboratory. Even though it typically qualifies as a simple "waived test," the practice must obtain a </a:t>
            </a:r>
            <a:r>
              <a:rPr lang="en-US" b="1" dirty="0"/>
              <a:t>CLIA Certificate of Waiver</a:t>
            </a:r>
            <a:r>
              <a:rPr lang="en-US" dirty="0"/>
              <a:t>, which affects whether and how staff can perform the test on-site.</a:t>
            </a:r>
          </a:p>
          <a:p>
            <a:r>
              <a:rPr lang="en-US" dirty="0"/>
              <a:t>Cannot bill without a CLIA waiver.</a:t>
            </a:r>
          </a:p>
          <a:p>
            <a:endParaRPr lang="en-US" dirty="0"/>
          </a:p>
          <a:p>
            <a:r>
              <a:rPr lang="en-US" b="1" dirty="0"/>
              <a:t>What is a CLIA Certificate of Waiver?</a:t>
            </a:r>
          </a:p>
          <a:p>
            <a:r>
              <a:rPr lang="en-US" dirty="0"/>
              <a:t>A </a:t>
            </a:r>
            <a:r>
              <a:rPr lang="en-US" b="1" dirty="0"/>
              <a:t>CLIA Certificate of Waiver</a:t>
            </a:r>
            <a:r>
              <a:rPr lang="en-US" dirty="0"/>
              <a:t> is issued to laboratories that perform only </a:t>
            </a:r>
            <a:r>
              <a:rPr lang="en-US" b="1" dirty="0"/>
              <a:t>waived tests</a:t>
            </a:r>
            <a:r>
              <a:rPr lang="en-US" dirty="0"/>
              <a:t>, which are defined as simple laboratory examinations and procedures with an </a:t>
            </a:r>
            <a:r>
              <a:rPr lang="en-US" b="1" dirty="0"/>
              <a:t>insignificant risk of erroneous results</a:t>
            </a:r>
            <a:r>
              <a:rPr lang="en-US" dirty="0"/>
              <a:t> when performed according to manufacturer instructions (CMS, CDC, FDA) </a:t>
            </a:r>
            <a:r>
              <a:rPr lang="en-US" dirty="0">
                <a:hlinkClick r:id="rId2"/>
              </a:rPr>
              <a:t>Centers for Medicare &amp; Medicaid Services+1</a:t>
            </a:r>
            <a:r>
              <a:rPr lang="en-US" dirty="0"/>
              <a:t>. These tests include common point-of-care procedures such as </a:t>
            </a:r>
            <a:r>
              <a:rPr lang="en-US" b="1" dirty="0"/>
              <a:t>rapid strep tests, urine pregnancy tests, glucose monitoring, and urine dipsticks</a:t>
            </a:r>
            <a:r>
              <a:rPr lang="en-US" dirty="0"/>
              <a:t> </a:t>
            </a:r>
            <a:r>
              <a:rPr lang="en-US" dirty="0">
                <a:hlinkClick r:id="rId3"/>
              </a:rPr>
              <a:t>integralclinicsolutions.com</a:t>
            </a:r>
            <a:r>
              <a:rPr lang="en-US" dirty="0"/>
              <a:t>. Facilities must obtain a </a:t>
            </a:r>
            <a:r>
              <a:rPr lang="en-US" dirty="0" err="1"/>
              <a:t>CoW</a:t>
            </a:r>
            <a:r>
              <a:rPr lang="en-US" dirty="0"/>
              <a:t> before performing any FDA-waived testing.</a:t>
            </a:r>
          </a:p>
          <a:p>
            <a:endParaRPr lang="en-US" dirty="0"/>
          </a:p>
          <a:p>
            <a:endParaRPr lang="en-US" dirty="0"/>
          </a:p>
          <a:p>
            <a:r>
              <a:rPr lang="en-US" dirty="0"/>
              <a:t>https://dimensionsofdentalhygiene.com/article/getting-started/</a:t>
            </a:r>
          </a:p>
        </p:txBody>
      </p:sp>
    </p:spTree>
    <p:extLst>
      <p:ext uri="{BB962C8B-B14F-4D97-AF65-F5344CB8AC3E}">
        <p14:creationId xmlns:p14="http://schemas.microsoft.com/office/powerpoint/2010/main" val="2403590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F5722-0B94-FDBD-EC40-65402C3CB6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74A230-5E39-2372-7341-72FD5731C81B}"/>
              </a:ext>
            </a:extLst>
          </p:cNvPr>
          <p:cNvSpPr>
            <a:spLocks noGrp="1"/>
          </p:cNvSpPr>
          <p:nvPr>
            <p:ph idx="1"/>
          </p:nvPr>
        </p:nvSpPr>
        <p:spPr/>
        <p:txBody>
          <a:bodyPr/>
          <a:lstStyle/>
          <a:p>
            <a:pPr marL="0" indent="0">
              <a:buNone/>
            </a:pPr>
            <a:endParaRPr lang="en-US" dirty="0"/>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endParaRPr lang="en-US" dirty="0">
              <a:hlinkClick r:id="rId2"/>
            </a:endParaRPr>
          </a:p>
          <a:p>
            <a:r>
              <a:rPr lang="en-US" dirty="0">
                <a:hlinkClick r:id="rId2"/>
              </a:rPr>
              <a:t>Clinical Laboratory Improvement Amendments (CLIA)</a:t>
            </a:r>
            <a:endParaRPr lang="en-US" dirty="0"/>
          </a:p>
        </p:txBody>
      </p:sp>
      <p:pic>
        <p:nvPicPr>
          <p:cNvPr id="5" name="Picture 4">
            <a:extLst>
              <a:ext uri="{FF2B5EF4-FFF2-40B4-BE49-F238E27FC236}">
                <a16:creationId xmlns:a16="http://schemas.microsoft.com/office/drawing/2014/main" id="{60969A66-C769-2541-148A-CF251B9B4B6C}"/>
              </a:ext>
            </a:extLst>
          </p:cNvPr>
          <p:cNvPicPr>
            <a:picLocks noChangeAspect="1"/>
          </p:cNvPicPr>
          <p:nvPr/>
        </p:nvPicPr>
        <p:blipFill>
          <a:blip r:embed="rId3"/>
          <a:stretch>
            <a:fillRect/>
          </a:stretch>
        </p:blipFill>
        <p:spPr>
          <a:xfrm>
            <a:off x="838200" y="681037"/>
            <a:ext cx="9868841" cy="2397083"/>
          </a:xfrm>
          <a:prstGeom prst="rect">
            <a:avLst/>
          </a:prstGeom>
        </p:spPr>
      </p:pic>
      <p:pic>
        <p:nvPicPr>
          <p:cNvPr id="7" name="Picture 6">
            <a:extLst>
              <a:ext uri="{FF2B5EF4-FFF2-40B4-BE49-F238E27FC236}">
                <a16:creationId xmlns:a16="http://schemas.microsoft.com/office/drawing/2014/main" id="{EA07E9D7-BE43-4C04-ECD7-24C6CA5ADA6D}"/>
              </a:ext>
            </a:extLst>
          </p:cNvPr>
          <p:cNvPicPr>
            <a:picLocks noChangeAspect="1"/>
          </p:cNvPicPr>
          <p:nvPr/>
        </p:nvPicPr>
        <p:blipFill>
          <a:blip r:embed="rId4"/>
          <a:stretch>
            <a:fillRect/>
          </a:stretch>
        </p:blipFill>
        <p:spPr>
          <a:xfrm>
            <a:off x="8258774" y="3078120"/>
            <a:ext cx="2448267" cy="1714739"/>
          </a:xfrm>
          <a:prstGeom prst="rect">
            <a:avLst/>
          </a:prstGeom>
        </p:spPr>
      </p:pic>
    </p:spTree>
    <p:extLst>
      <p:ext uri="{BB962C8B-B14F-4D97-AF65-F5344CB8AC3E}">
        <p14:creationId xmlns:p14="http://schemas.microsoft.com/office/powerpoint/2010/main" val="1311160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8467-2773-6305-6541-5A241D8CC224}"/>
              </a:ext>
            </a:extLst>
          </p:cNvPr>
          <p:cNvSpPr>
            <a:spLocks noGrp="1"/>
          </p:cNvSpPr>
          <p:nvPr>
            <p:ph type="title"/>
          </p:nvPr>
        </p:nvSpPr>
        <p:spPr/>
        <p:txBody>
          <a:bodyPr>
            <a:normAutofit/>
          </a:bodyPr>
          <a:lstStyle/>
          <a:p>
            <a:r>
              <a:rPr lang="en-US" dirty="0"/>
              <a:t>ADA CDT Code</a:t>
            </a:r>
            <a:br>
              <a:rPr lang="en-US" dirty="0"/>
            </a:br>
            <a:r>
              <a:rPr lang="en-US" sz="2000" dirty="0" err="1"/>
              <a:t>Code</a:t>
            </a:r>
            <a:r>
              <a:rPr lang="en-US" sz="2000" dirty="0"/>
              <a:t> on Dental Procedures and Nomenclature (CDT)</a:t>
            </a:r>
          </a:p>
        </p:txBody>
      </p:sp>
      <p:pic>
        <p:nvPicPr>
          <p:cNvPr id="7" name="Picture 6">
            <a:extLst>
              <a:ext uri="{FF2B5EF4-FFF2-40B4-BE49-F238E27FC236}">
                <a16:creationId xmlns:a16="http://schemas.microsoft.com/office/drawing/2014/main" id="{23161802-EF04-E557-62F3-CA7F203F9DCC}"/>
              </a:ext>
            </a:extLst>
          </p:cNvPr>
          <p:cNvPicPr>
            <a:picLocks noChangeAspect="1"/>
          </p:cNvPicPr>
          <p:nvPr/>
        </p:nvPicPr>
        <p:blipFill>
          <a:blip r:embed="rId3"/>
          <a:stretch>
            <a:fillRect/>
          </a:stretch>
        </p:blipFill>
        <p:spPr>
          <a:xfrm>
            <a:off x="5610157" y="3066999"/>
            <a:ext cx="971686" cy="724001"/>
          </a:xfrm>
          <a:prstGeom prst="rect">
            <a:avLst/>
          </a:prstGeom>
        </p:spPr>
      </p:pic>
      <p:pic>
        <p:nvPicPr>
          <p:cNvPr id="6" name="Content Placeholder 4">
            <a:extLst>
              <a:ext uri="{FF2B5EF4-FFF2-40B4-BE49-F238E27FC236}">
                <a16:creationId xmlns:a16="http://schemas.microsoft.com/office/drawing/2014/main" id="{F669A7A9-2204-53E8-64CE-6D2D8A955B7B}"/>
              </a:ext>
            </a:extLst>
          </p:cNvPr>
          <p:cNvPicPr>
            <a:picLocks noChangeAspect="1"/>
          </p:cNvPicPr>
          <p:nvPr/>
        </p:nvPicPr>
        <p:blipFill>
          <a:blip r:embed="rId4"/>
          <a:stretch>
            <a:fillRect/>
          </a:stretch>
        </p:blipFill>
        <p:spPr>
          <a:xfrm>
            <a:off x="2671284" y="2605686"/>
            <a:ext cx="6849431" cy="2791215"/>
          </a:xfrm>
          <a:prstGeom prst="rect">
            <a:avLst/>
          </a:prstGeom>
        </p:spPr>
      </p:pic>
      <p:pic>
        <p:nvPicPr>
          <p:cNvPr id="9" name="Content Placeholder 8">
            <a:extLst>
              <a:ext uri="{FF2B5EF4-FFF2-40B4-BE49-F238E27FC236}">
                <a16:creationId xmlns:a16="http://schemas.microsoft.com/office/drawing/2014/main" id="{6E132ED9-1CFC-44B6-66DE-FF1CB4EA3682}"/>
              </a:ext>
            </a:extLst>
          </p:cNvPr>
          <p:cNvPicPr>
            <a:picLocks noGrp="1" noChangeAspect="1"/>
          </p:cNvPicPr>
          <p:nvPr>
            <p:ph idx="1"/>
          </p:nvPr>
        </p:nvPicPr>
        <p:blipFill>
          <a:blip r:embed="rId3"/>
          <a:stretch>
            <a:fillRect/>
          </a:stretch>
        </p:blipFill>
        <p:spPr>
          <a:xfrm>
            <a:off x="9957568" y="5396901"/>
            <a:ext cx="971686" cy="724001"/>
          </a:xfrm>
          <a:prstGeom prst="rect">
            <a:avLst/>
          </a:prstGeom>
        </p:spPr>
      </p:pic>
    </p:spTree>
    <p:extLst>
      <p:ext uri="{BB962C8B-B14F-4D97-AF65-F5344CB8AC3E}">
        <p14:creationId xmlns:p14="http://schemas.microsoft.com/office/powerpoint/2010/main" val="3339169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8BD04-8663-C64C-D182-8FF6C748369D}"/>
              </a:ext>
            </a:extLst>
          </p:cNvPr>
          <p:cNvSpPr>
            <a:spLocks noGrp="1"/>
          </p:cNvSpPr>
          <p:nvPr>
            <p:ph type="title"/>
          </p:nvPr>
        </p:nvSpPr>
        <p:spPr/>
        <p:txBody>
          <a:bodyPr/>
          <a:lstStyle/>
          <a:p>
            <a:r>
              <a:rPr lang="en-US" dirty="0"/>
              <a:t>Summary of Coverage Examples in WV</a:t>
            </a:r>
          </a:p>
        </p:txBody>
      </p:sp>
      <p:pic>
        <p:nvPicPr>
          <p:cNvPr id="5" name="Content Placeholder 4">
            <a:extLst>
              <a:ext uri="{FF2B5EF4-FFF2-40B4-BE49-F238E27FC236}">
                <a16:creationId xmlns:a16="http://schemas.microsoft.com/office/drawing/2014/main" id="{D69B00FC-7E08-607C-3465-DAEC754238FD}"/>
              </a:ext>
            </a:extLst>
          </p:cNvPr>
          <p:cNvPicPr>
            <a:picLocks noGrp="1" noChangeAspect="1"/>
          </p:cNvPicPr>
          <p:nvPr>
            <p:ph idx="1"/>
          </p:nvPr>
        </p:nvPicPr>
        <p:blipFill>
          <a:blip r:embed="rId3"/>
          <a:stretch>
            <a:fillRect/>
          </a:stretch>
        </p:blipFill>
        <p:spPr>
          <a:xfrm>
            <a:off x="1828048" y="2023101"/>
            <a:ext cx="8535903" cy="3479925"/>
          </a:xfrm>
          <a:prstGeom prst="rect">
            <a:avLst/>
          </a:prstGeom>
        </p:spPr>
      </p:pic>
    </p:spTree>
    <p:extLst>
      <p:ext uri="{BB962C8B-B14F-4D97-AF65-F5344CB8AC3E}">
        <p14:creationId xmlns:p14="http://schemas.microsoft.com/office/powerpoint/2010/main" val="3306612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DAFE2-6CF1-D42B-D93A-80F71F7C4628}"/>
              </a:ext>
            </a:extLst>
          </p:cNvPr>
          <p:cNvSpPr>
            <a:spLocks noGrp="1"/>
          </p:cNvSpPr>
          <p:nvPr>
            <p:ph type="title"/>
          </p:nvPr>
        </p:nvSpPr>
        <p:spPr>
          <a:xfrm>
            <a:off x="434715" y="365125"/>
            <a:ext cx="11362543" cy="1325563"/>
          </a:xfrm>
        </p:spPr>
        <p:txBody>
          <a:bodyPr>
            <a:normAutofit fontScale="90000"/>
          </a:bodyPr>
          <a:lstStyle/>
          <a:p>
            <a:pPr algn="ctr"/>
            <a:r>
              <a:rPr lang="en-US" dirty="0"/>
              <a:t>Need a Refresher Course?  </a:t>
            </a:r>
            <a:br>
              <a:rPr lang="en-US" dirty="0"/>
            </a:br>
            <a:r>
              <a:rPr lang="en-US" dirty="0"/>
              <a:t>Examples of clinical findings often noted </a:t>
            </a:r>
            <a:br>
              <a:rPr lang="en-US" dirty="0"/>
            </a:br>
            <a:r>
              <a:rPr lang="en-US" dirty="0"/>
              <a:t>in a patient with diabetes </a:t>
            </a:r>
          </a:p>
        </p:txBody>
      </p:sp>
      <p:pic>
        <p:nvPicPr>
          <p:cNvPr id="5" name="Content Placeholder 4">
            <a:extLst>
              <a:ext uri="{FF2B5EF4-FFF2-40B4-BE49-F238E27FC236}">
                <a16:creationId xmlns:a16="http://schemas.microsoft.com/office/drawing/2014/main" id="{7EC25CE5-E4A8-9AB6-23CC-32A9ED683771}"/>
              </a:ext>
            </a:extLst>
          </p:cNvPr>
          <p:cNvPicPr>
            <a:picLocks noGrp="1" noChangeAspect="1"/>
          </p:cNvPicPr>
          <p:nvPr>
            <p:ph idx="1"/>
          </p:nvPr>
        </p:nvPicPr>
        <p:blipFill>
          <a:blip r:embed="rId2"/>
          <a:stretch>
            <a:fillRect/>
          </a:stretch>
        </p:blipFill>
        <p:spPr>
          <a:xfrm>
            <a:off x="3309160" y="2150798"/>
            <a:ext cx="3280170" cy="2636861"/>
          </a:xfrm>
        </p:spPr>
      </p:pic>
      <p:sp>
        <p:nvSpPr>
          <p:cNvPr id="7" name="TextBox 6">
            <a:extLst>
              <a:ext uri="{FF2B5EF4-FFF2-40B4-BE49-F238E27FC236}">
                <a16:creationId xmlns:a16="http://schemas.microsoft.com/office/drawing/2014/main" id="{B6A4C33B-55EC-2E8D-62E1-93613637BEB8}"/>
              </a:ext>
            </a:extLst>
          </p:cNvPr>
          <p:cNvSpPr txBox="1"/>
          <p:nvPr/>
        </p:nvSpPr>
        <p:spPr>
          <a:xfrm>
            <a:off x="3394364" y="5942567"/>
            <a:ext cx="6096000" cy="369332"/>
          </a:xfrm>
          <a:prstGeom prst="rect">
            <a:avLst/>
          </a:prstGeom>
          <a:noFill/>
        </p:spPr>
        <p:txBody>
          <a:bodyPr wrap="square">
            <a:spAutoFit/>
          </a:bodyPr>
          <a:lstStyle/>
          <a:p>
            <a:r>
              <a:rPr lang="en-US" dirty="0"/>
              <a:t>https://www.smilesforlifeoralhealth.org/topic/diabetes/</a:t>
            </a:r>
          </a:p>
        </p:txBody>
      </p:sp>
      <p:pic>
        <p:nvPicPr>
          <p:cNvPr id="8" name="Content Placeholder 4">
            <a:extLst>
              <a:ext uri="{FF2B5EF4-FFF2-40B4-BE49-F238E27FC236}">
                <a16:creationId xmlns:a16="http://schemas.microsoft.com/office/drawing/2014/main" id="{EEDE20F2-38CA-512A-6A46-3CB5B053D6BE}"/>
              </a:ext>
            </a:extLst>
          </p:cNvPr>
          <p:cNvPicPr>
            <a:picLocks noChangeAspect="1"/>
          </p:cNvPicPr>
          <p:nvPr/>
        </p:nvPicPr>
        <p:blipFill>
          <a:blip r:embed="rId3"/>
          <a:stretch>
            <a:fillRect/>
          </a:stretch>
        </p:blipFill>
        <p:spPr>
          <a:xfrm>
            <a:off x="4886156" y="5247770"/>
            <a:ext cx="2419688" cy="743054"/>
          </a:xfrm>
          <a:prstGeom prst="rect">
            <a:avLst/>
          </a:prstGeom>
        </p:spPr>
      </p:pic>
      <p:pic>
        <p:nvPicPr>
          <p:cNvPr id="4" name="Picture 3">
            <a:extLst>
              <a:ext uri="{FF2B5EF4-FFF2-40B4-BE49-F238E27FC236}">
                <a16:creationId xmlns:a16="http://schemas.microsoft.com/office/drawing/2014/main" id="{163906C7-6748-346C-B225-629201FAE458}"/>
              </a:ext>
            </a:extLst>
          </p:cNvPr>
          <p:cNvPicPr>
            <a:picLocks noChangeAspect="1"/>
          </p:cNvPicPr>
          <p:nvPr/>
        </p:nvPicPr>
        <p:blipFill>
          <a:blip r:embed="rId4"/>
          <a:stretch>
            <a:fillRect/>
          </a:stretch>
        </p:blipFill>
        <p:spPr>
          <a:xfrm>
            <a:off x="6794600" y="2257261"/>
            <a:ext cx="2816236" cy="2144873"/>
          </a:xfrm>
          <a:prstGeom prst="rect">
            <a:avLst/>
          </a:prstGeom>
        </p:spPr>
      </p:pic>
      <p:pic>
        <p:nvPicPr>
          <p:cNvPr id="9" name="Picture 8">
            <a:extLst>
              <a:ext uri="{FF2B5EF4-FFF2-40B4-BE49-F238E27FC236}">
                <a16:creationId xmlns:a16="http://schemas.microsoft.com/office/drawing/2014/main" id="{ADCBDC1C-E5F9-155E-1D65-869A1C675F84}"/>
              </a:ext>
            </a:extLst>
          </p:cNvPr>
          <p:cNvPicPr>
            <a:picLocks noChangeAspect="1"/>
          </p:cNvPicPr>
          <p:nvPr/>
        </p:nvPicPr>
        <p:blipFill>
          <a:blip r:embed="rId5"/>
          <a:stretch>
            <a:fillRect/>
          </a:stretch>
        </p:blipFill>
        <p:spPr>
          <a:xfrm>
            <a:off x="9610836" y="1980997"/>
            <a:ext cx="2343477" cy="2838847"/>
          </a:xfrm>
          <a:prstGeom prst="rect">
            <a:avLst/>
          </a:prstGeom>
        </p:spPr>
      </p:pic>
      <p:pic>
        <p:nvPicPr>
          <p:cNvPr id="11" name="Picture 10">
            <a:extLst>
              <a:ext uri="{FF2B5EF4-FFF2-40B4-BE49-F238E27FC236}">
                <a16:creationId xmlns:a16="http://schemas.microsoft.com/office/drawing/2014/main" id="{2B64E647-C153-8F22-0D17-41200E3000E4}"/>
              </a:ext>
            </a:extLst>
          </p:cNvPr>
          <p:cNvPicPr>
            <a:picLocks noChangeAspect="1"/>
          </p:cNvPicPr>
          <p:nvPr/>
        </p:nvPicPr>
        <p:blipFill>
          <a:blip r:embed="rId6"/>
          <a:stretch>
            <a:fillRect/>
          </a:stretch>
        </p:blipFill>
        <p:spPr>
          <a:xfrm>
            <a:off x="644235" y="2257261"/>
            <a:ext cx="2562583" cy="2562583"/>
          </a:xfrm>
          <a:prstGeom prst="rect">
            <a:avLst/>
          </a:prstGeom>
        </p:spPr>
      </p:pic>
    </p:spTree>
    <p:extLst>
      <p:ext uri="{BB962C8B-B14F-4D97-AF65-F5344CB8AC3E}">
        <p14:creationId xmlns:p14="http://schemas.microsoft.com/office/powerpoint/2010/main" val="2642998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2E443-FC77-8E26-D387-D8601C9395A6}"/>
              </a:ext>
            </a:extLst>
          </p:cNvPr>
          <p:cNvSpPr>
            <a:spLocks noGrp="1"/>
          </p:cNvSpPr>
          <p:nvPr>
            <p:ph type="title"/>
          </p:nvPr>
        </p:nvSpPr>
        <p:spPr/>
        <p:txBody>
          <a:bodyPr/>
          <a:lstStyle/>
          <a:p>
            <a:pPr algn="ctr"/>
            <a:r>
              <a:rPr lang="en-US" dirty="0"/>
              <a:t>Glucometer in Dental </a:t>
            </a:r>
            <a:br>
              <a:rPr lang="en-US" dirty="0"/>
            </a:br>
            <a:r>
              <a:rPr lang="en-US" dirty="0"/>
              <a:t>and Dental Hygiene Curriculum</a:t>
            </a:r>
          </a:p>
        </p:txBody>
      </p:sp>
      <p:pic>
        <p:nvPicPr>
          <p:cNvPr id="5" name="Content Placeholder 4">
            <a:extLst>
              <a:ext uri="{FF2B5EF4-FFF2-40B4-BE49-F238E27FC236}">
                <a16:creationId xmlns:a16="http://schemas.microsoft.com/office/drawing/2014/main" id="{940DF028-1B5E-1776-6202-B87C41A037D7}"/>
              </a:ext>
            </a:extLst>
          </p:cNvPr>
          <p:cNvPicPr>
            <a:picLocks noGrp="1" noChangeAspect="1"/>
          </p:cNvPicPr>
          <p:nvPr>
            <p:ph idx="1"/>
          </p:nvPr>
        </p:nvPicPr>
        <p:blipFill>
          <a:blip r:embed="rId2"/>
          <a:stretch>
            <a:fillRect/>
          </a:stretch>
        </p:blipFill>
        <p:spPr>
          <a:xfrm>
            <a:off x="2685200" y="1927564"/>
            <a:ext cx="6821600" cy="4391849"/>
          </a:xfrm>
          <a:prstGeom prst="rect">
            <a:avLst/>
          </a:prstGeom>
        </p:spPr>
      </p:pic>
    </p:spTree>
    <p:extLst>
      <p:ext uri="{BB962C8B-B14F-4D97-AF65-F5344CB8AC3E}">
        <p14:creationId xmlns:p14="http://schemas.microsoft.com/office/powerpoint/2010/main" val="2096197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379EA-1427-8F0B-8C21-924F1042257A}"/>
              </a:ext>
            </a:extLst>
          </p:cNvPr>
          <p:cNvSpPr>
            <a:spLocks noGrp="1"/>
          </p:cNvSpPr>
          <p:nvPr>
            <p:ph type="title"/>
          </p:nvPr>
        </p:nvSpPr>
        <p:spPr/>
        <p:txBody>
          <a:bodyPr>
            <a:normAutofit fontScale="90000"/>
          </a:bodyPr>
          <a:lstStyle/>
          <a:p>
            <a:pPr algn="ctr"/>
            <a:r>
              <a:rPr lang="en-US" dirty="0"/>
              <a:t>Interprofessional Research </a:t>
            </a:r>
            <a:br>
              <a:rPr lang="en-US" dirty="0"/>
            </a:br>
            <a:r>
              <a:rPr lang="en-US" dirty="0"/>
              <a:t>Related to Diabetes and Oral Health in </a:t>
            </a:r>
            <a:br>
              <a:rPr lang="en-US" dirty="0"/>
            </a:br>
            <a:r>
              <a:rPr lang="en-US" dirty="0"/>
              <a:t>Dental and Dental Hygiene Curriculum</a:t>
            </a:r>
          </a:p>
        </p:txBody>
      </p:sp>
      <p:pic>
        <p:nvPicPr>
          <p:cNvPr id="5" name="Content Placeholder 4">
            <a:extLst>
              <a:ext uri="{FF2B5EF4-FFF2-40B4-BE49-F238E27FC236}">
                <a16:creationId xmlns:a16="http://schemas.microsoft.com/office/drawing/2014/main" id="{CE01E40D-794B-8DA4-11C3-D0123D5BFE7C}"/>
              </a:ext>
            </a:extLst>
          </p:cNvPr>
          <p:cNvPicPr>
            <a:picLocks noGrp="1" noChangeAspect="1"/>
          </p:cNvPicPr>
          <p:nvPr>
            <p:ph idx="1"/>
          </p:nvPr>
        </p:nvPicPr>
        <p:blipFill>
          <a:blip r:embed="rId2"/>
          <a:stretch>
            <a:fillRect/>
          </a:stretch>
        </p:blipFill>
        <p:spPr>
          <a:xfrm>
            <a:off x="2238323" y="1895316"/>
            <a:ext cx="7715354" cy="4351338"/>
          </a:xfrm>
          <a:prstGeom prst="rect">
            <a:avLst/>
          </a:prstGeom>
        </p:spPr>
      </p:pic>
      <p:sp>
        <p:nvSpPr>
          <p:cNvPr id="6" name="TextBox 5">
            <a:extLst>
              <a:ext uri="{FF2B5EF4-FFF2-40B4-BE49-F238E27FC236}">
                <a16:creationId xmlns:a16="http://schemas.microsoft.com/office/drawing/2014/main" id="{3D70E105-5698-2B5E-5209-D0AC9C7A72CA}"/>
              </a:ext>
            </a:extLst>
          </p:cNvPr>
          <p:cNvSpPr txBox="1"/>
          <p:nvPr/>
        </p:nvSpPr>
        <p:spPr>
          <a:xfrm>
            <a:off x="8657375" y="6246654"/>
            <a:ext cx="1901483" cy="246221"/>
          </a:xfrm>
          <a:prstGeom prst="rect">
            <a:avLst/>
          </a:prstGeom>
          <a:noFill/>
        </p:spPr>
        <p:txBody>
          <a:bodyPr wrap="none" rtlCol="0">
            <a:spAutoFit/>
          </a:bodyPr>
          <a:lstStyle/>
          <a:p>
            <a:r>
              <a:rPr lang="en-US" sz="1000" dirty="0"/>
              <a:t>WVU IRB approval 2508208605</a:t>
            </a:r>
          </a:p>
        </p:txBody>
      </p:sp>
    </p:spTree>
    <p:extLst>
      <p:ext uri="{BB962C8B-B14F-4D97-AF65-F5344CB8AC3E}">
        <p14:creationId xmlns:p14="http://schemas.microsoft.com/office/powerpoint/2010/main" val="467912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C8DE2-E8D3-0E83-BDEF-E5F156BA21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246C47-4D47-49C1-8655-DD75D195724D}"/>
              </a:ext>
            </a:extLst>
          </p:cNvPr>
          <p:cNvSpPr>
            <a:spLocks noGrp="1"/>
          </p:cNvSpPr>
          <p:nvPr>
            <p:ph idx="1"/>
          </p:nvPr>
        </p:nvSpPr>
        <p:spPr/>
        <p:txBody>
          <a:bodyPr/>
          <a:lstStyle/>
          <a:p>
            <a:r>
              <a:rPr lang="en-US" dirty="0"/>
              <a:t>https://catalog.nidcr.nih.gov/catalog/diabetes-dental-tips</a:t>
            </a:r>
          </a:p>
        </p:txBody>
      </p:sp>
      <p:pic>
        <p:nvPicPr>
          <p:cNvPr id="5" name="Picture 4">
            <a:extLst>
              <a:ext uri="{FF2B5EF4-FFF2-40B4-BE49-F238E27FC236}">
                <a16:creationId xmlns:a16="http://schemas.microsoft.com/office/drawing/2014/main" id="{A549711D-76F2-AC54-CBC2-A70BBB9A8CEB}"/>
              </a:ext>
            </a:extLst>
          </p:cNvPr>
          <p:cNvPicPr>
            <a:picLocks noChangeAspect="1"/>
          </p:cNvPicPr>
          <p:nvPr/>
        </p:nvPicPr>
        <p:blipFill>
          <a:blip r:embed="rId2"/>
          <a:stretch>
            <a:fillRect/>
          </a:stretch>
        </p:blipFill>
        <p:spPr>
          <a:xfrm>
            <a:off x="0" y="340091"/>
            <a:ext cx="11806989" cy="6386057"/>
          </a:xfrm>
          <a:prstGeom prst="rect">
            <a:avLst/>
          </a:prstGeom>
        </p:spPr>
      </p:pic>
    </p:spTree>
    <p:extLst>
      <p:ext uri="{BB962C8B-B14F-4D97-AF65-F5344CB8AC3E}">
        <p14:creationId xmlns:p14="http://schemas.microsoft.com/office/powerpoint/2010/main" val="966708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Shape 15">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a:extLst>
              <a:ext uri="{FF2B5EF4-FFF2-40B4-BE49-F238E27FC236}">
                <a16:creationId xmlns:a16="http://schemas.microsoft.com/office/drawing/2014/main" id="{940633E5-61B6-F111-D8AC-D1653BF5FA1E}"/>
              </a:ext>
            </a:extLst>
          </p:cNvPr>
          <p:cNvPicPr>
            <a:picLocks noGrp="1" noChangeAspect="1"/>
          </p:cNvPicPr>
          <p:nvPr>
            <p:ph idx="1"/>
          </p:nvPr>
        </p:nvPicPr>
        <p:blipFill>
          <a:blip r:embed="rId2"/>
          <a:stretch>
            <a:fillRect/>
          </a:stretch>
        </p:blipFill>
        <p:spPr>
          <a:xfrm>
            <a:off x="637376" y="1031065"/>
            <a:ext cx="3784722" cy="4413670"/>
          </a:xfrm>
          <a:prstGeom prst="rect">
            <a:avLst/>
          </a:prstGeom>
        </p:spPr>
      </p:pic>
      <p:sp>
        <p:nvSpPr>
          <p:cNvPr id="18" name="Freeform: Shape 17">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7EC23B53-B828-1887-BEB0-349176013027}"/>
              </a:ext>
            </a:extLst>
          </p:cNvPr>
          <p:cNvPicPr>
            <a:picLocks noChangeAspect="1"/>
          </p:cNvPicPr>
          <p:nvPr/>
        </p:nvPicPr>
        <p:blipFill>
          <a:blip r:embed="rId3"/>
          <a:stretch>
            <a:fillRect/>
          </a:stretch>
        </p:blipFill>
        <p:spPr>
          <a:xfrm>
            <a:off x="5545243" y="1794531"/>
            <a:ext cx="6026387" cy="3811688"/>
          </a:xfrm>
          <a:prstGeom prst="rect">
            <a:avLst/>
          </a:prstGeom>
        </p:spPr>
      </p:pic>
    </p:spTree>
    <p:extLst>
      <p:ext uri="{BB962C8B-B14F-4D97-AF65-F5344CB8AC3E}">
        <p14:creationId xmlns:p14="http://schemas.microsoft.com/office/powerpoint/2010/main" val="1340370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88706-D4FC-1390-1CC0-6FDECBDC4356}"/>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EC42058B-ED8D-AF1E-576E-14DE1FAA5DC1}"/>
              </a:ext>
            </a:extLst>
          </p:cNvPr>
          <p:cNvSpPr>
            <a:spLocks noGrp="1"/>
          </p:cNvSpPr>
          <p:nvPr>
            <p:ph idx="1"/>
          </p:nvPr>
        </p:nvSpPr>
        <p:spPr/>
        <p:txBody>
          <a:bodyPr>
            <a:normAutofit fontScale="62500" lnSpcReduction="20000"/>
          </a:bodyPr>
          <a:lstStyle/>
          <a:p>
            <a:r>
              <a:rPr lang="en-US" dirty="0"/>
              <a:t>Diabetes Screening in the Dental Practice.  T Siu DMD, MS and D Beals DDS, MS. 2021 Decisions in Dentistry. </a:t>
            </a:r>
            <a:r>
              <a:rPr lang="en-US" dirty="0">
                <a:hlinkClick r:id="rId3"/>
              </a:rPr>
              <a:t>https://decisionsindentistry.com/article/diabetes-screening-dental-practice/</a:t>
            </a:r>
            <a:endParaRPr lang="en-US" dirty="0"/>
          </a:p>
          <a:p>
            <a:r>
              <a:rPr lang="en-US" dirty="0"/>
              <a:t>Glucometer Testing in the Dental Office.  B Mealey DDS, MS. 2007.  Dimensions of Dental Hygiene peer reviewed journal. </a:t>
            </a:r>
          </a:p>
          <a:p>
            <a:r>
              <a:rPr lang="en-US" dirty="0"/>
              <a:t>Kunzel C, Lalla E, Lamster IB. Management of the patient who smokes and the diabetic patient in the dental office. J </a:t>
            </a:r>
            <a:r>
              <a:rPr lang="en-US" dirty="0" err="1"/>
              <a:t>Periodontol</a:t>
            </a:r>
            <a:r>
              <a:rPr lang="en-US" dirty="0"/>
              <a:t>. 2006 Mar;77(3):331-40. </a:t>
            </a:r>
            <a:r>
              <a:rPr lang="en-US" dirty="0" err="1"/>
              <a:t>doi</a:t>
            </a:r>
            <a:r>
              <a:rPr lang="en-US" dirty="0"/>
              <a:t>: 10.1902/jop.2006.040276. PMID: 16512746.</a:t>
            </a:r>
          </a:p>
          <a:p>
            <a:r>
              <a:rPr lang="en-US" b="1" dirty="0"/>
              <a:t>D0411, diabetes, and the dental hygienist.  RDH magazine. J Collins, RDH, CDA, 2018</a:t>
            </a:r>
          </a:p>
          <a:p>
            <a:r>
              <a:rPr lang="en-US" b="1" dirty="0"/>
              <a:t>American Diabetes Association (ADA).  </a:t>
            </a:r>
            <a:r>
              <a:rPr lang="en-US" b="1" dirty="0">
                <a:hlinkClick r:id="rId4"/>
              </a:rPr>
              <a:t>https://diabetes.org/health-wellness/keeping-your-mouth-healthy</a:t>
            </a:r>
            <a:r>
              <a:rPr lang="en-US" b="1" dirty="0"/>
              <a:t>   accessed 8/26</a:t>
            </a:r>
          </a:p>
          <a:p>
            <a:r>
              <a:rPr lang="en-US" dirty="0"/>
              <a:t>Harai N, </a:t>
            </a:r>
            <a:r>
              <a:rPr lang="en-US" dirty="0" err="1"/>
              <a:t>Tawata</a:t>
            </a:r>
            <a:r>
              <a:rPr lang="en-US" dirty="0"/>
              <a:t> M, Nakamura H, Fujitani T, Akiyama S, Takagi T, </a:t>
            </a:r>
            <a:r>
              <a:rPr lang="en-US" dirty="0" err="1"/>
              <a:t>Itsumura</a:t>
            </a:r>
            <a:r>
              <a:rPr lang="en-US" dirty="0"/>
              <a:t> K, </a:t>
            </a:r>
            <a:r>
              <a:rPr lang="en-US" dirty="0" err="1"/>
              <a:t>Shukuzawa</a:t>
            </a:r>
            <a:r>
              <a:rPr lang="en-US" dirty="0"/>
              <a:t> E, Saotome S, Mikami J, Ozawa A, Oka K, </a:t>
            </a:r>
            <a:r>
              <a:rPr lang="en-US" dirty="0" err="1"/>
              <a:t>Mitsuzuka</a:t>
            </a:r>
            <a:r>
              <a:rPr lang="en-US" dirty="0"/>
              <a:t> K, </a:t>
            </a:r>
            <a:r>
              <a:rPr lang="en-US" dirty="0" err="1"/>
              <a:t>Isoyama</a:t>
            </a:r>
            <a:r>
              <a:rPr lang="en-US" dirty="0"/>
              <a:t> A, Nakazato M, Okubo E, </a:t>
            </a:r>
            <a:r>
              <a:rPr lang="en-US" dirty="0" err="1"/>
              <a:t>Yokomori</a:t>
            </a:r>
            <a:r>
              <a:rPr lang="en-US" dirty="0"/>
              <a:t> N, Aida K, Ooka T, Tsuchiya K. Blood glucose screening in dental clinics as an opportunity for detection of diabetes and prediabetes: The </a:t>
            </a:r>
            <a:r>
              <a:rPr lang="en-US" dirty="0" err="1"/>
              <a:t>Kyoutou</a:t>
            </a:r>
            <a:r>
              <a:rPr lang="en-US" dirty="0"/>
              <a:t> Dental and Diabetes (KDD) Study. J Diabetes </a:t>
            </a:r>
            <a:r>
              <a:rPr lang="en-US" dirty="0" err="1"/>
              <a:t>Investig</a:t>
            </a:r>
            <a:r>
              <a:rPr lang="en-US" dirty="0"/>
              <a:t>. 2025 Sep;16(9):1742-1749. </a:t>
            </a:r>
            <a:r>
              <a:rPr lang="en-US" dirty="0" err="1"/>
              <a:t>doi</a:t>
            </a:r>
            <a:r>
              <a:rPr lang="en-US" dirty="0"/>
              <a:t>: 10.1111/jdi.70093. </a:t>
            </a:r>
            <a:r>
              <a:rPr lang="en-US" dirty="0" err="1"/>
              <a:t>Epub</a:t>
            </a:r>
            <a:r>
              <a:rPr lang="en-US" dirty="0"/>
              <a:t> 2025 Jun 6. Erratum in: J Diabetes </a:t>
            </a:r>
            <a:r>
              <a:rPr lang="en-US" dirty="0" err="1"/>
              <a:t>Investig</a:t>
            </a:r>
            <a:r>
              <a:rPr lang="en-US" dirty="0"/>
              <a:t>. 2026 Feb;17(2):375. </a:t>
            </a:r>
            <a:r>
              <a:rPr lang="en-US" dirty="0" err="1"/>
              <a:t>doi</a:t>
            </a:r>
            <a:r>
              <a:rPr lang="en-US" dirty="0"/>
              <a:t>: 10.1111/jdi.70219. PMID: 40474748; PMCID: PMC12400372.</a:t>
            </a:r>
            <a:endParaRPr lang="en-US" b="1" dirty="0"/>
          </a:p>
          <a:p>
            <a:endParaRPr lang="en-US" b="1" dirty="0"/>
          </a:p>
          <a:p>
            <a:endParaRPr lang="en-US" dirty="0"/>
          </a:p>
          <a:p>
            <a:endParaRPr lang="en-US" dirty="0"/>
          </a:p>
        </p:txBody>
      </p:sp>
      <p:pic>
        <p:nvPicPr>
          <p:cNvPr id="5" name="Picture 4">
            <a:extLst>
              <a:ext uri="{FF2B5EF4-FFF2-40B4-BE49-F238E27FC236}">
                <a16:creationId xmlns:a16="http://schemas.microsoft.com/office/drawing/2014/main" id="{6C67F65D-BE09-69EC-078D-EBA0D4D09542}"/>
              </a:ext>
            </a:extLst>
          </p:cNvPr>
          <p:cNvPicPr>
            <a:picLocks noChangeAspect="1"/>
          </p:cNvPicPr>
          <p:nvPr/>
        </p:nvPicPr>
        <p:blipFill>
          <a:blip r:embed="rId5"/>
          <a:stretch>
            <a:fillRect/>
          </a:stretch>
        </p:blipFill>
        <p:spPr>
          <a:xfrm>
            <a:off x="9696303" y="5843276"/>
            <a:ext cx="914548" cy="333687"/>
          </a:xfrm>
          <a:prstGeom prst="rect">
            <a:avLst/>
          </a:prstGeom>
        </p:spPr>
      </p:pic>
    </p:spTree>
    <p:extLst>
      <p:ext uri="{BB962C8B-B14F-4D97-AF65-F5344CB8AC3E}">
        <p14:creationId xmlns:p14="http://schemas.microsoft.com/office/powerpoint/2010/main" val="2295613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2E636-8D59-8EA0-4FCC-E6D45FD7118C}"/>
              </a:ext>
            </a:extLst>
          </p:cNvPr>
          <p:cNvSpPr>
            <a:spLocks noGrp="1"/>
          </p:cNvSpPr>
          <p:nvPr>
            <p:ph type="title"/>
          </p:nvPr>
        </p:nvSpPr>
        <p:spPr/>
        <p:txBody>
          <a:bodyPr/>
          <a:lstStyle/>
          <a:p>
            <a:r>
              <a:rPr lang="en-US" dirty="0"/>
              <a:t>References Continued</a:t>
            </a:r>
          </a:p>
        </p:txBody>
      </p:sp>
      <p:sp>
        <p:nvSpPr>
          <p:cNvPr id="3" name="Content Placeholder 2">
            <a:extLst>
              <a:ext uri="{FF2B5EF4-FFF2-40B4-BE49-F238E27FC236}">
                <a16:creationId xmlns:a16="http://schemas.microsoft.com/office/drawing/2014/main" id="{CE3C6837-C403-F130-9442-ED9E4CDE6F37}"/>
              </a:ext>
            </a:extLst>
          </p:cNvPr>
          <p:cNvSpPr>
            <a:spLocks noGrp="1"/>
          </p:cNvSpPr>
          <p:nvPr>
            <p:ph idx="1"/>
          </p:nvPr>
        </p:nvSpPr>
        <p:spPr/>
        <p:txBody>
          <a:bodyPr>
            <a:normAutofit fontScale="92500" lnSpcReduction="20000"/>
          </a:bodyPr>
          <a:lstStyle/>
          <a:p>
            <a:endParaRPr lang="en-US" dirty="0"/>
          </a:p>
          <a:p>
            <a:r>
              <a:rPr lang="en-US" dirty="0"/>
              <a:t>ADA American Dental Association </a:t>
            </a:r>
            <a:r>
              <a:rPr lang="en-US" dirty="0">
                <a:hlinkClick r:id="rId2"/>
              </a:rPr>
              <a:t>https://www.ada.org/resources/ada-library/oral-health-topics/diabetes</a:t>
            </a:r>
            <a:endParaRPr lang="en-US" dirty="0"/>
          </a:p>
          <a:p>
            <a:r>
              <a:rPr lang="en-US" dirty="0"/>
              <a:t>U.S. Food &amp; Drug Administration. Blood glucose monitoring test systems for prescription point-of-care use: Guidance for industry and Food and Drug Administration staff. August 2026. "</a:t>
            </a:r>
            <a:r>
              <a:rPr lang="en-US" dirty="0">
                <a:hlinkClick r:id="rId3"/>
              </a:rPr>
              <a:t>https://www.fda.gov/regulatory-information/search-fda-guidance-documents/blood-glucose-monitoring-test-systems-prescription-point-care-use</a:t>
            </a:r>
            <a:r>
              <a:rPr lang="en-US" dirty="0"/>
              <a:t>". Accessed January 12, 2022.</a:t>
            </a:r>
          </a:p>
          <a:p>
            <a:r>
              <a:rPr lang="en-US" dirty="0" err="1"/>
              <a:t>Teero</a:t>
            </a:r>
            <a:r>
              <a:rPr lang="en-US" dirty="0"/>
              <a:t> CDT Code D0421: Blood Glucose Testing In-Office</a:t>
            </a:r>
          </a:p>
          <a:p>
            <a:pPr marL="0" indent="0">
              <a:buNone/>
            </a:pPr>
            <a:r>
              <a:rPr lang="en-US" dirty="0"/>
              <a:t>  https://www.teero.com/cdt-codes/dental-code-d0412-blood-glucose-testing-in-office</a:t>
            </a:r>
          </a:p>
          <a:p>
            <a:endParaRPr lang="en-US" dirty="0"/>
          </a:p>
        </p:txBody>
      </p:sp>
      <p:pic>
        <p:nvPicPr>
          <p:cNvPr id="5" name="Picture 4">
            <a:extLst>
              <a:ext uri="{FF2B5EF4-FFF2-40B4-BE49-F238E27FC236}">
                <a16:creationId xmlns:a16="http://schemas.microsoft.com/office/drawing/2014/main" id="{2AE3DD53-41A0-AEA8-45EF-6439139E5569}"/>
              </a:ext>
            </a:extLst>
          </p:cNvPr>
          <p:cNvPicPr>
            <a:picLocks noChangeAspect="1"/>
          </p:cNvPicPr>
          <p:nvPr/>
        </p:nvPicPr>
        <p:blipFill>
          <a:blip r:embed="rId4"/>
          <a:stretch>
            <a:fillRect/>
          </a:stretch>
        </p:blipFill>
        <p:spPr>
          <a:xfrm>
            <a:off x="6486464" y="2366938"/>
            <a:ext cx="876422" cy="352474"/>
          </a:xfrm>
          <a:prstGeom prst="rect">
            <a:avLst/>
          </a:prstGeom>
        </p:spPr>
      </p:pic>
    </p:spTree>
    <p:extLst>
      <p:ext uri="{BB962C8B-B14F-4D97-AF65-F5344CB8AC3E}">
        <p14:creationId xmlns:p14="http://schemas.microsoft.com/office/powerpoint/2010/main" val="5788724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B201BA-BFCA-9860-F8BD-5E98E23C6A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596DD1A-5C62-8F16-F631-ED534C73D72C}"/>
              </a:ext>
            </a:extLst>
          </p:cNvPr>
          <p:cNvSpPr>
            <a:spLocks noGrp="1"/>
          </p:cNvSpPr>
          <p:nvPr>
            <p:ph type="body" idx="1"/>
          </p:nvPr>
        </p:nvSpPr>
        <p:spPr/>
        <p:txBody>
          <a:bodyPr/>
          <a:lstStyle/>
          <a:p>
            <a:r>
              <a:rPr lang="en-US" dirty="0"/>
              <a:t>Additional Information</a:t>
            </a:r>
          </a:p>
        </p:txBody>
      </p:sp>
    </p:spTree>
    <p:extLst>
      <p:ext uri="{BB962C8B-B14F-4D97-AF65-F5344CB8AC3E}">
        <p14:creationId xmlns:p14="http://schemas.microsoft.com/office/powerpoint/2010/main" val="25540735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A749E-CAA0-1013-DC5E-71A1CD9BDBB6}"/>
              </a:ext>
            </a:extLst>
          </p:cNvPr>
          <p:cNvSpPr>
            <a:spLocks noGrp="1"/>
          </p:cNvSpPr>
          <p:nvPr>
            <p:ph type="title"/>
          </p:nvPr>
        </p:nvSpPr>
        <p:spPr/>
        <p:txBody>
          <a:bodyPr/>
          <a:lstStyle/>
          <a:p>
            <a:r>
              <a:rPr lang="en-US" dirty="0"/>
              <a:t>FAQ about D0412</a:t>
            </a:r>
          </a:p>
        </p:txBody>
      </p:sp>
      <p:pic>
        <p:nvPicPr>
          <p:cNvPr id="8" name="Content Placeholder 7">
            <a:extLst>
              <a:ext uri="{FF2B5EF4-FFF2-40B4-BE49-F238E27FC236}">
                <a16:creationId xmlns:a16="http://schemas.microsoft.com/office/drawing/2014/main" id="{612BD0F9-5D36-57F0-1275-BF950FC85AF7}"/>
              </a:ext>
            </a:extLst>
          </p:cNvPr>
          <p:cNvPicPr>
            <a:picLocks noGrp="1" noChangeAspect="1"/>
          </p:cNvPicPr>
          <p:nvPr>
            <p:ph idx="1"/>
          </p:nvPr>
        </p:nvPicPr>
        <p:blipFill>
          <a:blip r:embed="rId2"/>
          <a:stretch>
            <a:fillRect/>
          </a:stretch>
        </p:blipFill>
        <p:spPr>
          <a:xfrm>
            <a:off x="497142" y="1877759"/>
            <a:ext cx="10395504" cy="3615196"/>
          </a:xfrm>
          <a:prstGeom prst="rect">
            <a:avLst/>
          </a:prstGeom>
        </p:spPr>
      </p:pic>
    </p:spTree>
    <p:extLst>
      <p:ext uri="{BB962C8B-B14F-4D97-AF65-F5344CB8AC3E}">
        <p14:creationId xmlns:p14="http://schemas.microsoft.com/office/powerpoint/2010/main" val="35101486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6A3F2-82C0-F530-EA33-9403DFA61053}"/>
              </a:ext>
            </a:extLst>
          </p:cNvPr>
          <p:cNvSpPr>
            <a:spLocks noGrp="1"/>
          </p:cNvSpPr>
          <p:nvPr>
            <p:ph type="title"/>
          </p:nvPr>
        </p:nvSpPr>
        <p:spPr/>
        <p:txBody>
          <a:bodyPr/>
          <a:lstStyle/>
          <a:p>
            <a:r>
              <a:rPr lang="en-US" dirty="0"/>
              <a:t>FAQ: What is the typical reimbursement range for D0412</a:t>
            </a:r>
          </a:p>
        </p:txBody>
      </p:sp>
      <p:pic>
        <p:nvPicPr>
          <p:cNvPr id="10" name="Picture 9">
            <a:extLst>
              <a:ext uri="{FF2B5EF4-FFF2-40B4-BE49-F238E27FC236}">
                <a16:creationId xmlns:a16="http://schemas.microsoft.com/office/drawing/2014/main" id="{F04E65A2-876B-6742-5D6D-82BF0848A99B}"/>
              </a:ext>
            </a:extLst>
          </p:cNvPr>
          <p:cNvPicPr>
            <a:picLocks noChangeAspect="1"/>
          </p:cNvPicPr>
          <p:nvPr/>
        </p:nvPicPr>
        <p:blipFill>
          <a:blip r:embed="rId2"/>
          <a:stretch>
            <a:fillRect/>
          </a:stretch>
        </p:blipFill>
        <p:spPr>
          <a:xfrm>
            <a:off x="766738" y="2117340"/>
            <a:ext cx="10587062" cy="3602107"/>
          </a:xfrm>
          <a:prstGeom prst="rect">
            <a:avLst/>
          </a:prstGeom>
        </p:spPr>
      </p:pic>
    </p:spTree>
    <p:extLst>
      <p:ext uri="{BB962C8B-B14F-4D97-AF65-F5344CB8AC3E}">
        <p14:creationId xmlns:p14="http://schemas.microsoft.com/office/powerpoint/2010/main" val="2303592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87BCD-0604-CD41-70E5-DF18283B833D}"/>
              </a:ext>
            </a:extLst>
          </p:cNvPr>
          <p:cNvSpPr>
            <a:spLocks noGrp="1"/>
          </p:cNvSpPr>
          <p:nvPr>
            <p:ph type="title"/>
          </p:nvPr>
        </p:nvSpPr>
        <p:spPr/>
        <p:txBody>
          <a:bodyPr/>
          <a:lstStyle/>
          <a:p>
            <a:r>
              <a:rPr lang="en-US" dirty="0"/>
              <a:t>Codes- fingerstick blood sugar test</a:t>
            </a:r>
          </a:p>
        </p:txBody>
      </p:sp>
      <p:sp>
        <p:nvSpPr>
          <p:cNvPr id="3" name="Content Placeholder 2">
            <a:extLst>
              <a:ext uri="{FF2B5EF4-FFF2-40B4-BE49-F238E27FC236}">
                <a16:creationId xmlns:a16="http://schemas.microsoft.com/office/drawing/2014/main" id="{E49AC480-981D-5ACD-BB69-180BA6FD05EB}"/>
              </a:ext>
            </a:extLst>
          </p:cNvPr>
          <p:cNvSpPr>
            <a:spLocks noGrp="1"/>
          </p:cNvSpPr>
          <p:nvPr>
            <p:ph idx="1"/>
          </p:nvPr>
        </p:nvSpPr>
        <p:spPr/>
        <p:txBody>
          <a:bodyPr/>
          <a:lstStyle/>
          <a:p>
            <a:r>
              <a:rPr lang="en-US" dirty="0"/>
              <a:t>CPT 82962 is the code for a blood glucose test performed using an FDA‑cleared home‑use glucose monitoring device, typically via fingerstick, with a 2026 Medicare national reimbursement rate of $3.28</a:t>
            </a:r>
          </a:p>
          <a:p>
            <a:endParaRPr lang="en-US" dirty="0"/>
          </a:p>
        </p:txBody>
      </p:sp>
    </p:spTree>
    <p:extLst>
      <p:ext uri="{BB962C8B-B14F-4D97-AF65-F5344CB8AC3E}">
        <p14:creationId xmlns:p14="http://schemas.microsoft.com/office/powerpoint/2010/main" val="25742567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235E8-C863-18EF-40CF-EC8BAF8C6D5E}"/>
              </a:ext>
            </a:extLst>
          </p:cNvPr>
          <p:cNvSpPr>
            <a:spLocks noGrp="1"/>
          </p:cNvSpPr>
          <p:nvPr>
            <p:ph type="title"/>
          </p:nvPr>
        </p:nvSpPr>
        <p:spPr/>
        <p:txBody>
          <a:bodyPr/>
          <a:lstStyle/>
          <a:p>
            <a:r>
              <a:rPr lang="en-US" dirty="0"/>
              <a:t>Case Example for Billing D0412</a:t>
            </a:r>
          </a:p>
        </p:txBody>
      </p:sp>
      <p:pic>
        <p:nvPicPr>
          <p:cNvPr id="8" name="Picture 7">
            <a:extLst>
              <a:ext uri="{FF2B5EF4-FFF2-40B4-BE49-F238E27FC236}">
                <a16:creationId xmlns:a16="http://schemas.microsoft.com/office/drawing/2014/main" id="{2CE1BEC7-1326-4717-206E-C6AC9ADEBB7A}"/>
              </a:ext>
            </a:extLst>
          </p:cNvPr>
          <p:cNvPicPr>
            <a:picLocks noChangeAspect="1"/>
          </p:cNvPicPr>
          <p:nvPr/>
        </p:nvPicPr>
        <p:blipFill>
          <a:blip r:embed="rId2"/>
          <a:stretch>
            <a:fillRect/>
          </a:stretch>
        </p:blipFill>
        <p:spPr>
          <a:xfrm>
            <a:off x="1074621" y="1980276"/>
            <a:ext cx="9658563" cy="3666545"/>
          </a:xfrm>
          <a:prstGeom prst="rect">
            <a:avLst/>
          </a:prstGeom>
        </p:spPr>
      </p:pic>
    </p:spTree>
    <p:extLst>
      <p:ext uri="{BB962C8B-B14F-4D97-AF65-F5344CB8AC3E}">
        <p14:creationId xmlns:p14="http://schemas.microsoft.com/office/powerpoint/2010/main" val="29054880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60886-DC8B-E8AC-CCCD-1E434C6C7C16}"/>
              </a:ext>
            </a:extLst>
          </p:cNvPr>
          <p:cNvSpPr>
            <a:spLocks noGrp="1"/>
          </p:cNvSpPr>
          <p:nvPr>
            <p:ph type="title"/>
          </p:nvPr>
        </p:nvSpPr>
        <p:spPr/>
        <p:txBody>
          <a:bodyPr/>
          <a:lstStyle/>
          <a:p>
            <a:r>
              <a:rPr lang="en-US" dirty="0"/>
              <a:t>Clinical Tip:  Documentation </a:t>
            </a:r>
          </a:p>
        </p:txBody>
      </p:sp>
      <p:sp>
        <p:nvSpPr>
          <p:cNvPr id="3" name="Content Placeholder 2">
            <a:extLst>
              <a:ext uri="{FF2B5EF4-FFF2-40B4-BE49-F238E27FC236}">
                <a16:creationId xmlns:a16="http://schemas.microsoft.com/office/drawing/2014/main" id="{F77572F4-7E25-329F-0F96-0378A747149E}"/>
              </a:ext>
            </a:extLst>
          </p:cNvPr>
          <p:cNvSpPr>
            <a:spLocks noGrp="1"/>
          </p:cNvSpPr>
          <p:nvPr>
            <p:ph idx="1"/>
          </p:nvPr>
        </p:nvSpPr>
        <p:spPr/>
        <p:txBody>
          <a:bodyPr>
            <a:normAutofit fontScale="77500" lnSpcReduction="20000"/>
          </a:bodyPr>
          <a:lstStyle/>
          <a:p>
            <a:r>
              <a:rPr lang="en-US"/>
              <a:t>Patient chief complaint and relevant medical/dental history clearly recorded.</a:t>
            </a:r>
          </a:p>
          <a:p>
            <a:pPr lvl="1"/>
            <a:r>
              <a:rPr lang="en-US" i="1"/>
              <a:t>For example, uncontrolled diabetes, risk factors for diabetes</a:t>
            </a:r>
          </a:p>
          <a:p>
            <a:pPr lvl="0"/>
            <a:r>
              <a:rPr lang="en-US"/>
              <a:t>Testing rationale (e.g., diabetes diagnosis, unusual symptoms, pre-sedation evaluation)</a:t>
            </a:r>
          </a:p>
          <a:p>
            <a:pPr lvl="0"/>
            <a:r>
              <a:rPr lang="en-US"/>
              <a:t>Clinical findings that support the use of D0412 specifically (not a more general or more specific code).</a:t>
            </a:r>
          </a:p>
          <a:p>
            <a:pPr lvl="1"/>
            <a:r>
              <a:rPr lang="en-US" i="1"/>
              <a:t>For example, severe periodontal disease or rapidly progressing perio disease</a:t>
            </a:r>
            <a:r>
              <a:rPr lang="en-US"/>
              <a:t> </a:t>
            </a:r>
          </a:p>
          <a:p>
            <a:pPr lvl="0"/>
            <a:r>
              <a:rPr lang="en-US"/>
              <a:t>Any diagnostic tests, imaging, or supplementary data that justify the procedure.</a:t>
            </a:r>
          </a:p>
          <a:p>
            <a:pPr lvl="0"/>
            <a:r>
              <a:rPr lang="en-US"/>
              <a:t>Treatment plan with rationale connecting the diagnosis to the procedure coded as D0412.</a:t>
            </a:r>
          </a:p>
          <a:p>
            <a:pPr lvl="0"/>
            <a:r>
              <a:rPr lang="en-US"/>
              <a:t>Test findings (specific reading and normal range)</a:t>
            </a:r>
          </a:p>
          <a:p>
            <a:pPr lvl="0"/>
            <a:r>
              <a:rPr lang="en-US"/>
              <a:t>Follow-up steps based on findings (e.g., procedure adjustments, doctor referral)</a:t>
            </a:r>
          </a:p>
          <a:p>
            <a:pPr lvl="0"/>
            <a:r>
              <a:rPr lang="en-US"/>
              <a:t>Post-procedure notes, including outcomes and follow-up recommendations.</a:t>
            </a:r>
          </a:p>
          <a:p>
            <a:pPr marL="457200" lvl="1" indent="0">
              <a:buNone/>
            </a:pPr>
            <a:endParaRPr lang="en-US" dirty="0"/>
          </a:p>
        </p:txBody>
      </p:sp>
    </p:spTree>
    <p:extLst>
      <p:ext uri="{BB962C8B-B14F-4D97-AF65-F5344CB8AC3E}">
        <p14:creationId xmlns:p14="http://schemas.microsoft.com/office/powerpoint/2010/main" val="3800155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DAF01-22F9-8754-6D4C-4F5C73D98D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DB8E974-2F45-3DC2-BED8-0406161F46A0}"/>
              </a:ext>
            </a:extLst>
          </p:cNvPr>
          <p:cNvSpPr>
            <a:spLocks noGrp="1"/>
          </p:cNvSpPr>
          <p:nvPr>
            <p:ph idx="1"/>
          </p:nvPr>
        </p:nvSpPr>
        <p:spPr/>
        <p:txBody>
          <a:bodyPr>
            <a:normAutofit fontScale="77500" lnSpcReduction="20000"/>
          </a:bodyPr>
          <a:lstStyle/>
          <a:p>
            <a:pPr fontAlgn="base"/>
            <a:r>
              <a:rPr lang="en-US" dirty="0"/>
              <a:t>Three common complications that can occur when glucose levels are not well controlled are hypoglycemia, hyperglycemia and diabetic ketoacidosis.</a:t>
            </a:r>
          </a:p>
          <a:p>
            <a:pPr fontAlgn="base"/>
            <a:r>
              <a:rPr lang="en-US" b="1" dirty="0"/>
              <a:t>Hypoglycemia</a:t>
            </a:r>
            <a:r>
              <a:rPr lang="en-US" dirty="0"/>
              <a:t>. Hypoglycemia is a condition in which blood glucose levels drop below normal. For many people with diabetes, this means a blood glucose level of 70 milligrams/deciliter (mg/dL) or less.</a:t>
            </a:r>
            <a:r>
              <a:rPr lang="en-US" baseline="30000" dirty="0"/>
              <a:t>12, 13</a:t>
            </a:r>
            <a:r>
              <a:rPr lang="en-US" dirty="0"/>
              <a:t> Hypoglycemia also may be referred to as “insulin shock” or “insulin reaction.” Untreated hypoglycemia can result in unconsciousness, coma or death.</a:t>
            </a:r>
          </a:p>
          <a:p>
            <a:pPr fontAlgn="base"/>
            <a:r>
              <a:rPr lang="en-US" dirty="0"/>
              <a:t>Several situations can lead to hypoglycemia:</a:t>
            </a:r>
            <a:r>
              <a:rPr lang="en-US" baseline="30000" dirty="0"/>
              <a:t>12</a:t>
            </a:r>
            <a:endParaRPr lang="en-US" dirty="0"/>
          </a:p>
          <a:p>
            <a:pPr lvl="0" fontAlgn="base"/>
            <a:r>
              <a:rPr lang="en-US" dirty="0"/>
              <a:t>Adverse effect of insulin or other diabetes medications;</a:t>
            </a:r>
          </a:p>
          <a:p>
            <a:pPr lvl="0" fontAlgn="base"/>
            <a:r>
              <a:rPr lang="en-US" dirty="0"/>
              <a:t>Disruption in food intake (due to, for example, illness/nausea, vomiting, diarrhea, skipping or delaying a meal, or timing of a medical or dental appointment);</a:t>
            </a:r>
          </a:p>
          <a:p>
            <a:pPr lvl="0" fontAlgn="base"/>
            <a:r>
              <a:rPr lang="en-US" dirty="0"/>
              <a:t>Drinking too much alcohol for the amount of food being eaten;</a:t>
            </a:r>
          </a:p>
          <a:p>
            <a:pPr lvl="0" fontAlgn="base"/>
            <a:r>
              <a:rPr lang="en-US" dirty="0"/>
              <a:t>An unexpected/unplanned increase in physical activity.</a:t>
            </a:r>
          </a:p>
          <a:p>
            <a:endParaRPr lang="en-US" dirty="0"/>
          </a:p>
        </p:txBody>
      </p:sp>
    </p:spTree>
    <p:extLst>
      <p:ext uri="{BB962C8B-B14F-4D97-AF65-F5344CB8AC3E}">
        <p14:creationId xmlns:p14="http://schemas.microsoft.com/office/powerpoint/2010/main" val="25295164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CA6C-62F2-0C8D-A69F-292D6AE13C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99C185-74E3-14B3-6EB9-809F6E5B2F6D}"/>
              </a:ext>
            </a:extLst>
          </p:cNvPr>
          <p:cNvSpPr>
            <a:spLocks noGrp="1"/>
          </p:cNvSpPr>
          <p:nvPr>
            <p:ph idx="1"/>
          </p:nvPr>
        </p:nvSpPr>
        <p:spPr/>
        <p:txBody>
          <a:bodyPr/>
          <a:lstStyle/>
          <a:p>
            <a:r>
              <a:rPr lang="en-US" dirty="0"/>
              <a:t>The following is a summary from ADA pages</a:t>
            </a:r>
          </a:p>
        </p:txBody>
      </p:sp>
    </p:spTree>
    <p:extLst>
      <p:ext uri="{BB962C8B-B14F-4D97-AF65-F5344CB8AC3E}">
        <p14:creationId xmlns:p14="http://schemas.microsoft.com/office/powerpoint/2010/main" val="30956987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20CEB-375F-1985-A6EF-FB5A1678A42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8BEF8F-BD81-6737-AF2D-ECD77251E759}"/>
              </a:ext>
            </a:extLst>
          </p:cNvPr>
          <p:cNvSpPr>
            <a:spLocks noGrp="1"/>
          </p:cNvSpPr>
          <p:nvPr>
            <p:ph idx="1"/>
          </p:nvPr>
        </p:nvSpPr>
        <p:spPr/>
        <p:txBody>
          <a:bodyPr>
            <a:normAutofit fontScale="55000" lnSpcReduction="20000"/>
          </a:bodyPr>
          <a:lstStyle/>
          <a:p>
            <a:pPr fontAlgn="base"/>
            <a:r>
              <a:rPr lang="en-US" i="1" dirty="0"/>
              <a:t>Treatment</a:t>
            </a:r>
            <a:r>
              <a:rPr lang="en-US" dirty="0"/>
              <a:t>. If hypoglycemia is suspected, immediate treatment should be implemented.</a:t>
            </a:r>
          </a:p>
          <a:p>
            <a:pPr lvl="0" fontAlgn="base"/>
            <a:r>
              <a:rPr lang="en-US" dirty="0"/>
              <a:t>Check the patient’s blood glucose levels using a glucometer. Levels that are ≤70 mg/dL indicate hypoglycemia.</a:t>
            </a:r>
          </a:p>
          <a:p>
            <a:pPr lvl="0" fontAlgn="base"/>
            <a:r>
              <a:rPr lang="en-US" dirty="0"/>
              <a:t>Provide the patient with 15-20 grams of oral carbohydrates to eat or drink, such as:</a:t>
            </a:r>
            <a:r>
              <a:rPr lang="en-US" sz="1600" baseline="30000" dirty="0"/>
              <a:t>12, 13</a:t>
            </a:r>
            <a:br>
              <a:rPr lang="en-US" dirty="0"/>
            </a:br>
            <a:endParaRPr lang="en-US" dirty="0"/>
          </a:p>
          <a:p>
            <a:pPr lvl="1" fontAlgn="base"/>
            <a:r>
              <a:rPr lang="en-US" dirty="0"/>
              <a:t>4 glucose tablets or one tube of glucose gel;</a:t>
            </a:r>
          </a:p>
          <a:p>
            <a:pPr lvl="1" fontAlgn="base"/>
            <a:r>
              <a:rPr lang="en-US" dirty="0"/>
              <a:t>½ cup of fruit juice* or regular (non-diet) soda;</a:t>
            </a:r>
          </a:p>
          <a:p>
            <a:pPr lvl="1" fontAlgn="base"/>
            <a:r>
              <a:rPr lang="en-US" dirty="0"/>
              <a:t>1 tablespoon of sugar, honey or corn syrup;</a:t>
            </a:r>
          </a:p>
          <a:p>
            <a:pPr lvl="1" fontAlgn="base"/>
            <a:r>
              <a:rPr lang="en-US" dirty="0"/>
              <a:t>8 ounces of non-fat or 1% milk;</a:t>
            </a:r>
          </a:p>
          <a:p>
            <a:pPr lvl="1" fontAlgn="base"/>
            <a:r>
              <a:rPr lang="en-US" dirty="0"/>
              <a:t>Hard candies, jelly beans or gumdrops;</a:t>
            </a:r>
          </a:p>
          <a:p>
            <a:pPr lvl="1" fontAlgn="base"/>
            <a:r>
              <a:rPr lang="en-US" dirty="0"/>
              <a:t>2 tablespoons of raisins.</a:t>
            </a:r>
          </a:p>
          <a:p>
            <a:pPr fontAlgn="base"/>
            <a:r>
              <a:rPr lang="en-US" dirty="0"/>
              <a:t>(*NOTE: People who have concomitant kidney disease should not drink orange juice for their 15 grams of carbohydrates because of the high potassium content.</a:t>
            </a:r>
            <a:r>
              <a:rPr lang="en-US" sz="1600" baseline="30000" dirty="0"/>
              <a:t>12</a:t>
            </a:r>
            <a:r>
              <a:rPr lang="en-US" dirty="0"/>
              <a:t> Apple, grape, or cranberry juice cocktail are good alternatives.)</a:t>
            </a:r>
          </a:p>
          <a:p>
            <a:pPr lvl="0" fontAlgn="base"/>
            <a:r>
              <a:rPr lang="en-US" dirty="0"/>
              <a:t>Wait 15 minutes, then check blood glucose levels again.</a:t>
            </a:r>
          </a:p>
          <a:p>
            <a:pPr lvl="0" fontAlgn="base"/>
            <a:r>
              <a:rPr lang="en-US" dirty="0"/>
              <a:t>Repeat these steps until blood glucose levels are above 70 mg/dL.</a:t>
            </a:r>
          </a:p>
          <a:p>
            <a:pPr fontAlgn="base"/>
            <a:r>
              <a:rPr lang="en-US" dirty="0"/>
              <a:t>In severe cases, hypoglycemia can cause unconsciousness, seizures or coma. If the dental patient is not awake and/or unable to eat or drink, emergency medical help should be summoned.</a:t>
            </a:r>
            <a:r>
              <a:rPr lang="en-US" sz="1600" baseline="30000" dirty="0"/>
              <a:t>13</a:t>
            </a:r>
            <a:endParaRPr lang="en-US" dirty="0"/>
          </a:p>
          <a:p>
            <a:endParaRPr lang="en-US" dirty="0"/>
          </a:p>
        </p:txBody>
      </p:sp>
    </p:spTree>
    <p:extLst>
      <p:ext uri="{BB962C8B-B14F-4D97-AF65-F5344CB8AC3E}">
        <p14:creationId xmlns:p14="http://schemas.microsoft.com/office/powerpoint/2010/main" val="15002954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711B9-C05F-E050-FB96-07E990BCFA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3D9011-31FE-F032-1B3E-4A1E84C14F6D}"/>
              </a:ext>
            </a:extLst>
          </p:cNvPr>
          <p:cNvSpPr>
            <a:spLocks noGrp="1"/>
          </p:cNvSpPr>
          <p:nvPr>
            <p:ph idx="1"/>
          </p:nvPr>
        </p:nvSpPr>
        <p:spPr/>
        <p:txBody>
          <a:bodyPr>
            <a:normAutofit fontScale="40000" lnSpcReduction="20000"/>
          </a:bodyPr>
          <a:lstStyle/>
          <a:p>
            <a:pPr fontAlgn="base"/>
            <a:r>
              <a:rPr lang="en-US" b="1" dirty="0"/>
              <a:t>Hyperglycemia</a:t>
            </a:r>
            <a:r>
              <a:rPr lang="en-US" dirty="0"/>
              <a:t>. Hyperglycemia occurs when blood glucose levels are abnormally high. This can occur anytime there is not enough insulin in the bloodstream or the body is not using insulin properly.</a:t>
            </a:r>
          </a:p>
          <a:p>
            <a:pPr fontAlgn="base"/>
            <a:r>
              <a:rPr lang="en-US" dirty="0"/>
              <a:t>Several conditions can lead to hyperglycemia (e.g., pancreatitis, Cushing’s syndrome, pancreatic cancer, adrenal hormone insufficiency), but it is a primary symptom of diabetes. Untreated hyperglycemia can damage the cardiovascular, circulatory or nervous systems, the kidneys or vision.</a:t>
            </a:r>
            <a:r>
              <a:rPr lang="en-US" baseline="30000" dirty="0"/>
              <a:t>15</a:t>
            </a:r>
            <a:r>
              <a:rPr lang="en-US" dirty="0"/>
              <a:t> It can also result in delayed wound healing.</a:t>
            </a:r>
            <a:r>
              <a:rPr lang="en-US" baseline="30000" dirty="0"/>
              <a:t>16</a:t>
            </a:r>
            <a:r>
              <a:rPr lang="en-US" dirty="0"/>
              <a:t> In more serious cases, extreme or prolonged hyperglycemia, can cause a life-threatening condition called ketoacidosis (see below for further discussion).</a:t>
            </a:r>
          </a:p>
          <a:p>
            <a:pPr fontAlgn="base"/>
            <a:r>
              <a:rPr lang="en-US" dirty="0"/>
              <a:t>A number of circumstances can lead to hyperglycemia in people with diabetes:</a:t>
            </a:r>
            <a:r>
              <a:rPr lang="en-US" baseline="30000" dirty="0"/>
              <a:t>17</a:t>
            </a:r>
            <a:endParaRPr lang="en-US" dirty="0"/>
          </a:p>
          <a:p>
            <a:pPr lvl="0" fontAlgn="base"/>
            <a:r>
              <a:rPr lang="en-US" dirty="0"/>
              <a:t>Low insulin levels, which can occur either when insufficient insulin is used (e.g. miscalculation in the amount injected or an insulin-pump malfunction) or when insulin is not used efficiently by the body;</a:t>
            </a:r>
          </a:p>
          <a:p>
            <a:pPr lvl="0" fontAlgn="base"/>
            <a:r>
              <a:rPr lang="en-US" dirty="0"/>
              <a:t>Eating more than planned or exercising less than planned according to the amount of insulin taken;</a:t>
            </a:r>
          </a:p>
          <a:p>
            <a:pPr lvl="0" fontAlgn="base"/>
            <a:r>
              <a:rPr lang="en-US" dirty="0"/>
              <a:t>Stress, either physical (e.g., illness-related or medical/dental procedure-related) or emotional (e.g., conflict, personal loss).</a:t>
            </a:r>
            <a:br>
              <a:rPr lang="en-US" dirty="0"/>
            </a:br>
            <a:endParaRPr lang="en-US" dirty="0"/>
          </a:p>
          <a:p>
            <a:pPr fontAlgn="base"/>
            <a:r>
              <a:rPr lang="en-US" i="1" dirty="0"/>
              <a:t>Symptoms</a:t>
            </a:r>
            <a:r>
              <a:rPr lang="en-US" dirty="0"/>
              <a:t>. Symptoms of hyperglycemia include:</a:t>
            </a:r>
          </a:p>
          <a:p>
            <a:pPr lvl="0" fontAlgn="base"/>
            <a:r>
              <a:rPr lang="en-US" dirty="0"/>
              <a:t>high levels of sugar in the urine;</a:t>
            </a:r>
          </a:p>
          <a:p>
            <a:pPr lvl="0" fontAlgn="base"/>
            <a:r>
              <a:rPr lang="en-US" dirty="0"/>
              <a:t>frequent urination;</a:t>
            </a:r>
          </a:p>
          <a:p>
            <a:pPr lvl="0" fontAlgn="base"/>
            <a:r>
              <a:rPr lang="en-US" dirty="0"/>
              <a:t>increased thirst;</a:t>
            </a:r>
          </a:p>
          <a:p>
            <a:pPr lvl="0" fontAlgn="base"/>
            <a:r>
              <a:rPr lang="en-US" dirty="0"/>
              <a:t>fatigue;</a:t>
            </a:r>
          </a:p>
          <a:p>
            <a:pPr lvl="0" fontAlgn="base"/>
            <a:r>
              <a:rPr lang="en-US" dirty="0"/>
              <a:t>blurred vision.</a:t>
            </a:r>
          </a:p>
          <a:p>
            <a:pPr fontAlgn="base"/>
            <a:r>
              <a:rPr lang="en-US" i="1" dirty="0"/>
              <a:t>Treatment</a:t>
            </a:r>
            <a:r>
              <a:rPr lang="en-US" dirty="0"/>
              <a:t>. Lifestyle changes, like increased exercise or eating a healthy, well-proportioned diet,</a:t>
            </a:r>
            <a:r>
              <a:rPr lang="en-US" baseline="30000" dirty="0"/>
              <a:t>18</a:t>
            </a:r>
            <a:r>
              <a:rPr lang="en-US" dirty="0"/>
              <a:t> may help control hyperglycemia. (NOTE: People with diabetes whose glucose level is above 240 mg/dL are advised to check their urine for ketones. If ketones are present, they should not exercise and should consult their physician for other ways to reduce their blood sugar levels.</a:t>
            </a:r>
            <a:r>
              <a:rPr lang="en-US" baseline="30000" dirty="0"/>
              <a:t>17</a:t>
            </a:r>
            <a:r>
              <a:rPr lang="en-US" dirty="0"/>
              <a:t>) If these changes do not help resolve hyperglycemia, a physician may recommend adjusting current medications or prescribing new or additional medication to better manage glucose levels.</a:t>
            </a:r>
          </a:p>
          <a:p>
            <a:endParaRPr lang="en-US" dirty="0"/>
          </a:p>
        </p:txBody>
      </p:sp>
    </p:spTree>
    <p:extLst>
      <p:ext uri="{BB962C8B-B14F-4D97-AF65-F5344CB8AC3E}">
        <p14:creationId xmlns:p14="http://schemas.microsoft.com/office/powerpoint/2010/main" val="4427299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A3AC3-2845-CA4D-3579-C0AFE6BCDEA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4FB66A-4442-D6EC-406F-2E4714B3477C}"/>
              </a:ext>
            </a:extLst>
          </p:cNvPr>
          <p:cNvSpPr>
            <a:spLocks noGrp="1"/>
          </p:cNvSpPr>
          <p:nvPr>
            <p:ph idx="1"/>
          </p:nvPr>
        </p:nvSpPr>
        <p:spPr/>
        <p:txBody>
          <a:bodyPr>
            <a:normAutofit fontScale="40000" lnSpcReduction="20000"/>
          </a:bodyPr>
          <a:lstStyle/>
          <a:p>
            <a:pPr fontAlgn="base"/>
            <a:r>
              <a:rPr lang="en-US" b="1" dirty="0"/>
              <a:t>Diabetic Ketoacidosis</a:t>
            </a:r>
            <a:r>
              <a:rPr lang="en-US" dirty="0"/>
              <a:t>. Diabetic ketoacidosis is a serious condition that can develop when there is not enough insulin to help the body adequately use glucose.</a:t>
            </a:r>
          </a:p>
          <a:p>
            <a:pPr fontAlgn="base"/>
            <a:r>
              <a:rPr lang="en-US" dirty="0"/>
              <a:t>Diabetic ketoacidosis develops when the balance between glucose and insulin levels is not well controlled. The body typically metabolizes glucose to generate energy. When insulin levels are too low, the body begins to break down fat cells for energy instead, which results in the production of acidic ketones in the blood. Buildup of ketones in the blood can be toxic. Without intervention, which usually must be done in a hospital, coma or death can occur.</a:t>
            </a:r>
            <a:r>
              <a:rPr lang="en-US" baseline="30000" dirty="0"/>
              <a:t>19</a:t>
            </a:r>
            <a:endParaRPr lang="en-US" dirty="0"/>
          </a:p>
          <a:p>
            <a:pPr fontAlgn="base"/>
            <a:r>
              <a:rPr lang="en-US" i="1" dirty="0"/>
              <a:t>Symptoms</a:t>
            </a:r>
            <a:r>
              <a:rPr lang="en-US" dirty="0"/>
              <a:t>. The following symptoms may indicate diabetic ketoacidosis:</a:t>
            </a:r>
            <a:r>
              <a:rPr lang="en-US" baseline="30000" dirty="0"/>
              <a:t>19</a:t>
            </a:r>
            <a:endParaRPr lang="en-US" dirty="0"/>
          </a:p>
          <a:p>
            <a:pPr lvl="0" fontAlgn="base"/>
            <a:r>
              <a:rPr lang="en-US" dirty="0"/>
              <a:t>breath that smells fruity;</a:t>
            </a:r>
          </a:p>
          <a:p>
            <a:pPr lvl="0" fontAlgn="base"/>
            <a:r>
              <a:rPr lang="en-US" dirty="0"/>
              <a:t>very dry mouth;</a:t>
            </a:r>
          </a:p>
          <a:p>
            <a:pPr lvl="0" fontAlgn="base"/>
            <a:r>
              <a:rPr lang="en-US" dirty="0"/>
              <a:t>high blood glucose levels; </a:t>
            </a:r>
          </a:p>
          <a:p>
            <a:pPr lvl="0" fontAlgn="base"/>
            <a:r>
              <a:rPr lang="en-US" dirty="0"/>
              <a:t>high levels of ketones in the urine;</a:t>
            </a:r>
          </a:p>
          <a:p>
            <a:pPr lvl="0" fontAlgn="base"/>
            <a:r>
              <a:rPr lang="en-US" dirty="0"/>
              <a:t>frequent urination;</a:t>
            </a:r>
          </a:p>
          <a:p>
            <a:pPr lvl="0" fontAlgn="base"/>
            <a:r>
              <a:rPr lang="en-US" dirty="0"/>
              <a:t>shortness of breath;</a:t>
            </a:r>
          </a:p>
          <a:p>
            <a:pPr lvl="0" fontAlgn="base"/>
            <a:r>
              <a:rPr lang="en-US" dirty="0"/>
              <a:t>constant tired feeling;</a:t>
            </a:r>
          </a:p>
          <a:p>
            <a:pPr lvl="0" fontAlgn="base"/>
            <a:r>
              <a:rPr lang="en-US" dirty="0"/>
              <a:t>dry or flushed skin;</a:t>
            </a:r>
          </a:p>
          <a:p>
            <a:pPr lvl="0" fontAlgn="base"/>
            <a:r>
              <a:rPr lang="en-US" dirty="0"/>
              <a:t>nausea, vomiting or abdominal pain;</a:t>
            </a:r>
          </a:p>
          <a:p>
            <a:pPr lvl="0" fontAlgn="base"/>
            <a:r>
              <a:rPr lang="en-US" dirty="0"/>
              <a:t>difficulty concentrating or confusion.</a:t>
            </a:r>
          </a:p>
          <a:p>
            <a:pPr fontAlgn="base"/>
            <a:r>
              <a:rPr lang="en-US" i="1" dirty="0"/>
              <a:t>Treatment</a:t>
            </a:r>
            <a:r>
              <a:rPr lang="en-US" dirty="0"/>
              <a:t>. If ketoacidosis is suspected, the symptomatic person should be taken to the nearest emergency room or that person’s physician should be immediately contacted.</a:t>
            </a:r>
            <a:r>
              <a:rPr lang="en-US" baseline="30000" dirty="0"/>
              <a:t>19</a:t>
            </a:r>
            <a:endParaRPr lang="en-US" dirty="0"/>
          </a:p>
          <a:p>
            <a:endParaRPr lang="en-US" dirty="0"/>
          </a:p>
        </p:txBody>
      </p:sp>
    </p:spTree>
    <p:extLst>
      <p:ext uri="{BB962C8B-B14F-4D97-AF65-F5344CB8AC3E}">
        <p14:creationId xmlns:p14="http://schemas.microsoft.com/office/powerpoint/2010/main" val="3027828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5D870-EE78-0428-A6AA-4F7825ED830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2B8EA96-96D3-EB31-C898-CAF5CAFB58E8}"/>
              </a:ext>
            </a:extLst>
          </p:cNvPr>
          <p:cNvSpPr>
            <a:spLocks noGrp="1"/>
          </p:cNvSpPr>
          <p:nvPr>
            <p:ph idx="1"/>
          </p:nvPr>
        </p:nvSpPr>
        <p:spPr/>
        <p:txBody>
          <a:bodyPr>
            <a:normAutofit fontScale="55000" lnSpcReduction="20000"/>
          </a:bodyPr>
          <a:lstStyle/>
          <a:p>
            <a:pPr fontAlgn="base"/>
            <a:r>
              <a:rPr lang="en-US" dirty="0"/>
              <a:t>Diabetes can arise in individuals at any age. As with all patients, it is recommended that dentists review the patient’s medical history, take vital signs, and evaluate for oral signs and symptoms of inadequately controlled diabetes, which may be common</a:t>
            </a:r>
            <a:r>
              <a:rPr lang="en-US" baseline="30000" dirty="0"/>
              <a:t>.42</a:t>
            </a:r>
            <a:r>
              <a:rPr lang="en-US" dirty="0"/>
              <a:t> Oral manifestations of uncontrolled diabetes can include xerostomia, burning sensation in the mouth (which may possibly be related to neuropathy), impaired/delayed wound healing, increased incidence and severity of infections, secondary infection with candidiasis; parotid salivary gland enlargement; gingivitis and/or periodontitis.</a:t>
            </a:r>
            <a:r>
              <a:rPr lang="en-US" baseline="30000" dirty="0"/>
              <a:t>22, 42</a:t>
            </a:r>
            <a:endParaRPr lang="en-US" dirty="0"/>
          </a:p>
          <a:p>
            <a:pPr fontAlgn="base"/>
            <a:r>
              <a:rPr lang="en-US" dirty="0"/>
              <a:t>A dentist may want to ask a patient with diabetes questions such as:</a:t>
            </a:r>
            <a:r>
              <a:rPr lang="en-US" baseline="30000" dirty="0"/>
              <a:t>42</a:t>
            </a:r>
            <a:endParaRPr lang="en-US" dirty="0"/>
          </a:p>
          <a:p>
            <a:pPr lvl="0" fontAlgn="base"/>
            <a:r>
              <a:rPr lang="en-US" dirty="0"/>
              <a:t>How old were you when you were diagnosed with diabetes and what type of diabetes do you have?</a:t>
            </a:r>
          </a:p>
          <a:p>
            <a:pPr lvl="0" fontAlgn="base"/>
            <a:r>
              <a:rPr lang="en-US" dirty="0"/>
              <a:t>What medications do you take?</a:t>
            </a:r>
          </a:p>
          <a:p>
            <a:pPr lvl="0" fontAlgn="base"/>
            <a:r>
              <a:rPr lang="en-US" dirty="0"/>
              <a:t>How do you monitor your blood sugar levels?</a:t>
            </a:r>
          </a:p>
          <a:p>
            <a:pPr lvl="0" fontAlgn="base"/>
            <a:r>
              <a:rPr lang="en-US" dirty="0"/>
              <a:t>How often do you see your doctor about your diabetes? When was your last visit to the doctor?</a:t>
            </a:r>
          </a:p>
          <a:p>
            <a:pPr lvl="0" fontAlgn="base"/>
            <a:r>
              <a:rPr lang="en-US" dirty="0"/>
              <a:t>What was your most recent HbA1c (A1C) result?</a:t>
            </a:r>
          </a:p>
          <a:p>
            <a:pPr lvl="0" fontAlgn="base"/>
            <a:r>
              <a:rPr lang="en-US" dirty="0"/>
              <a:t>Do you ever have episodes of very low (hypoglycemia) or very high blood sugar (hyperglycemia)?</a:t>
            </a:r>
          </a:p>
          <a:p>
            <a:pPr lvl="0" fontAlgn="base"/>
            <a:r>
              <a:rPr lang="en-US" dirty="0"/>
              <a:t>Do you ever find yourself disoriented, agitated, and anxious for no apparent reason?</a:t>
            </a:r>
          </a:p>
          <a:p>
            <a:pPr lvl="0" fontAlgn="base"/>
            <a:r>
              <a:rPr lang="en-US" dirty="0"/>
              <a:t>Do you have any mouth sores or discomfort?</a:t>
            </a:r>
          </a:p>
          <a:p>
            <a:pPr lvl="0" fontAlgn="base"/>
            <a:r>
              <a:rPr lang="en-US" dirty="0"/>
              <a:t>Does your mouth feel dry?</a:t>
            </a:r>
          </a:p>
          <a:p>
            <a:pPr lvl="0" fontAlgn="base"/>
            <a:r>
              <a:rPr lang="en-US" dirty="0"/>
              <a:t>Do you have any other medical conditions related to your diabetes, such as heart disease, high blood pressure, history of stroke, eye problems, limb numbness, kidney problems, delays in wound healing, history of gum disease? Please describe.</a:t>
            </a:r>
          </a:p>
          <a:p>
            <a:endParaRPr lang="en-US" dirty="0"/>
          </a:p>
        </p:txBody>
      </p:sp>
    </p:spTree>
    <p:extLst>
      <p:ext uri="{BB962C8B-B14F-4D97-AF65-F5344CB8AC3E}">
        <p14:creationId xmlns:p14="http://schemas.microsoft.com/office/powerpoint/2010/main" val="18686043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163AF-094D-8ABB-1726-023F154A74D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122877-F9E9-6132-01C4-D28E77FC5FE3}"/>
              </a:ext>
            </a:extLst>
          </p:cNvPr>
          <p:cNvSpPr>
            <a:spLocks noGrp="1"/>
          </p:cNvSpPr>
          <p:nvPr>
            <p:ph idx="1"/>
          </p:nvPr>
        </p:nvSpPr>
        <p:spPr/>
        <p:txBody>
          <a:bodyPr>
            <a:normAutofit fontScale="47500" lnSpcReduction="20000"/>
          </a:bodyPr>
          <a:lstStyle/>
          <a:p>
            <a:pPr fontAlgn="base"/>
            <a:r>
              <a:rPr lang="en-US" dirty="0"/>
              <a:t>In general, morning appointments are advisable for patients with diabetes since endogenous cortisol levels are typically higher at this time; because cortisol increases blood sugar levels, the risk of hypoglycemia is less.</a:t>
            </a:r>
            <a:r>
              <a:rPr lang="en-US" baseline="30000" dirty="0"/>
              <a:t>43, 44</a:t>
            </a:r>
            <a:r>
              <a:rPr lang="en-US" dirty="0"/>
              <a:t> For patients using short- and/or long-acting insulin therapy, appointments should be scheduled so they do not coincide with peak insulin activity, which increases the risk of hypoglycemia.</a:t>
            </a:r>
            <a:r>
              <a:rPr lang="en-US" baseline="30000" dirty="0"/>
              <a:t>43</a:t>
            </a:r>
            <a:r>
              <a:rPr lang="en-US" dirty="0"/>
              <a:t> It is important to confirm that the patient has eaten normally prior to the appointment and has taken all scheduled medications.</a:t>
            </a:r>
            <a:r>
              <a:rPr lang="en-US" baseline="30000" dirty="0"/>
              <a:t>43</a:t>
            </a:r>
            <a:r>
              <a:rPr lang="en-US" dirty="0"/>
              <a:t> If a procedure is planned with the expectation that the patient will alter normal eating habits ahead of time (e.g., conscious sedation), diabetes medication dosing may need to be modified in consultation with the patient’s physician.</a:t>
            </a:r>
            <a:r>
              <a:rPr lang="en-US" baseline="30000" dirty="0"/>
              <a:t>43</a:t>
            </a:r>
            <a:r>
              <a:rPr lang="en-US" dirty="0"/>
              <a:t> Patients with well-controlled diabetes can usually be managed conventionally for most surgical procedures.</a:t>
            </a:r>
            <a:r>
              <a:rPr lang="en-US" baseline="30000" dirty="0"/>
              <a:t>42</a:t>
            </a:r>
            <a:r>
              <a:rPr lang="en-US" dirty="0"/>
              <a:t> If the patient’s food consumption will be affected after oral or dental surgery, a plan to balance the patient’s diabetes medications and food intake should be established in advance.</a:t>
            </a:r>
            <a:r>
              <a:rPr lang="en-US" baseline="30000" dirty="0"/>
              <a:t>42</a:t>
            </a:r>
            <a:endParaRPr lang="en-US" dirty="0"/>
          </a:p>
          <a:p>
            <a:pPr fontAlgn="base"/>
            <a:r>
              <a:rPr lang="en-US" dirty="0"/>
              <a:t>When treating patients with marginally or poorly controlled diabetes, elective dental treatment may need to be delayed until the patient’s diabetes is considered stable or better controlled.</a:t>
            </a:r>
            <a:r>
              <a:rPr lang="en-US" baseline="30000" dirty="0"/>
              <a:t>42</a:t>
            </a:r>
            <a:endParaRPr lang="en-US" dirty="0"/>
          </a:p>
          <a:p>
            <a:pPr fontAlgn="base"/>
            <a:r>
              <a:rPr lang="en-US" dirty="0"/>
              <a:t>Dental implant placement is generally safe and reliable in patients with properly controlled diabetes, and possibly in those with moderately controlled disease. Two recent systematic reviews concluded that implants in patients with diabetes have predictably high survival rate at least within the first three years, provided that the patients maintain good glycemic control,</a:t>
            </a:r>
            <a:r>
              <a:rPr lang="en-US" baseline="30000" dirty="0"/>
              <a:t>45</a:t>
            </a:r>
            <a:r>
              <a:rPr lang="en-US" dirty="0"/>
              <a:t> and that implant procedures are safe and predictable in patients with well-controlled diabetes.</a:t>
            </a:r>
            <a:r>
              <a:rPr lang="en-US" baseline="30000" dirty="0"/>
              <a:t>46</a:t>
            </a:r>
            <a:r>
              <a:rPr lang="en-US" dirty="0"/>
              <a:t> However, systematic reviews have also advised that clinicians consider HbA1c values for risk assessment of patients with diabetes prior to implant placement (and throughout the implant’s lifespan), and to consider hyperglycemia as a significant risk factor associated with peri-implant inflammation.</a:t>
            </a:r>
            <a:r>
              <a:rPr lang="en-US" baseline="30000" dirty="0"/>
              <a:t>45, 47</a:t>
            </a:r>
            <a:r>
              <a:rPr lang="en-US" dirty="0"/>
              <a:t> In patients with poorly controlled diabetes, implant placement may have an unpredictable prognosis, delayed osseointegration and higher risk of failure.</a:t>
            </a:r>
            <a:r>
              <a:rPr lang="en-US" baseline="30000" dirty="0"/>
              <a:t>42, 46</a:t>
            </a:r>
            <a:endParaRPr lang="en-US" dirty="0"/>
          </a:p>
          <a:p>
            <a:pPr fontAlgn="base"/>
            <a:r>
              <a:rPr lang="en-US" dirty="0"/>
              <a:t>Coordination with the patient’s physician may be necessary to determine the patient’s health status and whether planned dental treatment can be safely and effectively accomplished.</a:t>
            </a:r>
            <a:r>
              <a:rPr lang="en-US" baseline="30000" dirty="0"/>
              <a:t>42</a:t>
            </a:r>
            <a:r>
              <a:rPr lang="en-US" dirty="0"/>
              <a:t> Physicians should make laboratory test results available to the dentist upon request, and inform the dentist of any diabetic complications of relevance to the individual patient prior to dental procedures.</a:t>
            </a:r>
            <a:r>
              <a:rPr lang="en-US" baseline="30000" dirty="0"/>
              <a:t>42</a:t>
            </a:r>
            <a:r>
              <a:rPr lang="en-US" dirty="0"/>
              <a:t> The physician may need to adjust the patient’s diabetes medication to help ensure sustained metabolic control, before, during, and after surgical procedures.</a:t>
            </a:r>
            <a:r>
              <a:rPr lang="en-US" baseline="30000" dirty="0"/>
              <a:t>42</a:t>
            </a:r>
            <a:r>
              <a:rPr lang="en-US" dirty="0"/>
              <a:t> Patients with diabetes should obtain regular medical and dental care, including regular dental visits for full evaluation of their dental and periodontal condition.</a:t>
            </a:r>
            <a:r>
              <a:rPr lang="en-US" baseline="30000" dirty="0"/>
              <a:t>28</a:t>
            </a:r>
            <a:endParaRPr lang="en-US" dirty="0"/>
          </a:p>
          <a:p>
            <a:endParaRPr lang="en-US" dirty="0"/>
          </a:p>
        </p:txBody>
      </p:sp>
    </p:spTree>
    <p:extLst>
      <p:ext uri="{BB962C8B-B14F-4D97-AF65-F5344CB8AC3E}">
        <p14:creationId xmlns:p14="http://schemas.microsoft.com/office/powerpoint/2010/main" val="8658052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B2C77-8CC9-A570-8140-36C91DFFA3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0B69B5-6250-86CC-27F7-AE3389F44800}"/>
              </a:ext>
            </a:extLst>
          </p:cNvPr>
          <p:cNvSpPr>
            <a:spLocks noGrp="1"/>
          </p:cNvSpPr>
          <p:nvPr>
            <p:ph idx="1"/>
          </p:nvPr>
        </p:nvSpPr>
        <p:spPr/>
        <p:txBody>
          <a:bodyPr>
            <a:normAutofit fontScale="92500" lnSpcReduction="10000"/>
          </a:bodyPr>
          <a:lstStyle/>
          <a:p>
            <a:r>
              <a:rPr lang="en-US" b="1" dirty="0"/>
              <a:t>Emergency Management</a:t>
            </a:r>
            <a:r>
              <a:rPr lang="en-US" dirty="0"/>
              <a:t>. Although patients with diabetes often recognize signs and symptoms of hypoglycemia and self-intervene before changes in or loss of consciousness occurs, they may not be fully cognizant of such signs.</a:t>
            </a:r>
            <a:r>
              <a:rPr lang="en-US" baseline="30000" dirty="0"/>
              <a:t>2</a:t>
            </a:r>
            <a:r>
              <a:rPr lang="en-US" dirty="0"/>
              <a:t> As a result, a hypoglycemic event may arise in a clinical setting without any initial signs or visible indications from the patient with diabetes. Training staff to recognize signs of hypoglycemia (e.g., mood changes, unusual behavior or profuse sweating), and to use a glucometer to test a diabetic patient’s blood glucose levels can help prevent hypoglycemic episodes.</a:t>
            </a:r>
            <a:r>
              <a:rPr lang="en-US" baseline="30000" dirty="0"/>
              <a:t>2, 44</a:t>
            </a:r>
            <a:r>
              <a:rPr lang="en-US" dirty="0"/>
              <a:t> Every dental office is advised to have a protocol for managing hypoglycemia in conscious and unconscious patients.</a:t>
            </a:r>
            <a:r>
              <a:rPr lang="en-US" baseline="30000" dirty="0"/>
              <a:t>2</a:t>
            </a:r>
            <a:r>
              <a:rPr lang="en-US" dirty="0"/>
              <a:t> Having snack foods or oral glucose tablets or gels available, especially in practices where a large number of surgical procedures are performed, is also prudent.</a:t>
            </a:r>
            <a:r>
              <a:rPr lang="en-US" baseline="30000" dirty="0"/>
              <a:t>2</a:t>
            </a:r>
            <a:endParaRPr lang="en-US" dirty="0"/>
          </a:p>
        </p:txBody>
      </p:sp>
    </p:spTree>
    <p:extLst>
      <p:ext uri="{BB962C8B-B14F-4D97-AF65-F5344CB8AC3E}">
        <p14:creationId xmlns:p14="http://schemas.microsoft.com/office/powerpoint/2010/main" val="22576371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78F83F2-A4CD-C348-A80E-CF719ED57DFC}"/>
              </a:ext>
            </a:extLst>
          </p:cNvPr>
          <p:cNvPicPr>
            <a:picLocks noGrp="1" noChangeAspect="1"/>
          </p:cNvPicPr>
          <p:nvPr>
            <p:ph idx="1"/>
          </p:nvPr>
        </p:nvPicPr>
        <p:blipFill>
          <a:blip r:embed="rId2"/>
          <a:stretch>
            <a:fillRect/>
          </a:stretch>
        </p:blipFill>
        <p:spPr>
          <a:xfrm>
            <a:off x="424810" y="0"/>
            <a:ext cx="6371600" cy="3581146"/>
          </a:xfrm>
          <a:prstGeom prst="rect">
            <a:avLst/>
          </a:prstGeom>
        </p:spPr>
      </p:pic>
      <p:pic>
        <p:nvPicPr>
          <p:cNvPr id="7" name="Picture 6">
            <a:extLst>
              <a:ext uri="{FF2B5EF4-FFF2-40B4-BE49-F238E27FC236}">
                <a16:creationId xmlns:a16="http://schemas.microsoft.com/office/drawing/2014/main" id="{7FFC0C47-E12A-C131-0BA0-FCC50563C1BA}"/>
              </a:ext>
            </a:extLst>
          </p:cNvPr>
          <p:cNvPicPr>
            <a:picLocks noChangeAspect="1"/>
          </p:cNvPicPr>
          <p:nvPr/>
        </p:nvPicPr>
        <p:blipFill>
          <a:blip r:embed="rId3"/>
          <a:stretch>
            <a:fillRect/>
          </a:stretch>
        </p:blipFill>
        <p:spPr>
          <a:xfrm>
            <a:off x="6096000" y="3429000"/>
            <a:ext cx="5139214" cy="3318298"/>
          </a:xfrm>
          <a:prstGeom prst="rect">
            <a:avLst/>
          </a:prstGeom>
        </p:spPr>
      </p:pic>
      <p:sp>
        <p:nvSpPr>
          <p:cNvPr id="9" name="TextBox 8">
            <a:extLst>
              <a:ext uri="{FF2B5EF4-FFF2-40B4-BE49-F238E27FC236}">
                <a16:creationId xmlns:a16="http://schemas.microsoft.com/office/drawing/2014/main" id="{C710F48D-7585-872F-9F93-4B724793CF56}"/>
              </a:ext>
            </a:extLst>
          </p:cNvPr>
          <p:cNvSpPr txBox="1"/>
          <p:nvPr/>
        </p:nvSpPr>
        <p:spPr>
          <a:xfrm>
            <a:off x="2272284" y="6426571"/>
            <a:ext cx="4027064" cy="253916"/>
          </a:xfrm>
          <a:prstGeom prst="rect">
            <a:avLst/>
          </a:prstGeom>
          <a:noFill/>
        </p:spPr>
        <p:txBody>
          <a:bodyPr wrap="none" rtlCol="0">
            <a:spAutoFit/>
          </a:bodyPr>
          <a:lstStyle/>
          <a:p>
            <a:r>
              <a:rPr lang="en-US" sz="1050" dirty="0"/>
              <a:t>https://diabetes.org/health-wellness/keeping-your-mouth-healthy</a:t>
            </a:r>
          </a:p>
        </p:txBody>
      </p:sp>
    </p:spTree>
    <p:extLst>
      <p:ext uri="{BB962C8B-B14F-4D97-AF65-F5344CB8AC3E}">
        <p14:creationId xmlns:p14="http://schemas.microsoft.com/office/powerpoint/2010/main" val="13570079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43AF0C-9059-E983-D0F4-144917827ECA}"/>
              </a:ext>
            </a:extLst>
          </p:cNvPr>
          <p:cNvPicPr>
            <a:picLocks noChangeAspect="1"/>
          </p:cNvPicPr>
          <p:nvPr/>
        </p:nvPicPr>
        <p:blipFill>
          <a:blip r:embed="rId2"/>
          <a:stretch>
            <a:fillRect/>
          </a:stretch>
        </p:blipFill>
        <p:spPr>
          <a:xfrm>
            <a:off x="1813063" y="1137834"/>
            <a:ext cx="7530962" cy="4582331"/>
          </a:xfrm>
          <a:prstGeom prst="rect">
            <a:avLst/>
          </a:prstGeom>
        </p:spPr>
      </p:pic>
      <p:pic>
        <p:nvPicPr>
          <p:cNvPr id="7" name="Picture 6">
            <a:extLst>
              <a:ext uri="{FF2B5EF4-FFF2-40B4-BE49-F238E27FC236}">
                <a16:creationId xmlns:a16="http://schemas.microsoft.com/office/drawing/2014/main" id="{9508991E-9F58-E458-30FE-4AD944306EBD}"/>
              </a:ext>
            </a:extLst>
          </p:cNvPr>
          <p:cNvPicPr>
            <a:picLocks noChangeAspect="1"/>
          </p:cNvPicPr>
          <p:nvPr/>
        </p:nvPicPr>
        <p:blipFill>
          <a:blip r:embed="rId3"/>
          <a:stretch>
            <a:fillRect/>
          </a:stretch>
        </p:blipFill>
        <p:spPr>
          <a:xfrm>
            <a:off x="1813063" y="6043358"/>
            <a:ext cx="7667625" cy="396232"/>
          </a:xfrm>
          <a:prstGeom prst="rect">
            <a:avLst/>
          </a:prstGeom>
        </p:spPr>
      </p:pic>
      <p:sp>
        <p:nvSpPr>
          <p:cNvPr id="8" name="TextBox 7">
            <a:extLst>
              <a:ext uri="{FF2B5EF4-FFF2-40B4-BE49-F238E27FC236}">
                <a16:creationId xmlns:a16="http://schemas.microsoft.com/office/drawing/2014/main" id="{B778CF11-249D-DFBB-7AA7-501F0F7EB8C2}"/>
              </a:ext>
            </a:extLst>
          </p:cNvPr>
          <p:cNvSpPr txBox="1"/>
          <p:nvPr/>
        </p:nvSpPr>
        <p:spPr>
          <a:xfrm>
            <a:off x="3424428" y="6508867"/>
            <a:ext cx="4027064" cy="253916"/>
          </a:xfrm>
          <a:prstGeom prst="rect">
            <a:avLst/>
          </a:prstGeom>
          <a:noFill/>
        </p:spPr>
        <p:txBody>
          <a:bodyPr wrap="none" rtlCol="0">
            <a:spAutoFit/>
          </a:bodyPr>
          <a:lstStyle/>
          <a:p>
            <a:r>
              <a:rPr lang="en-US" sz="1050" dirty="0"/>
              <a:t>https://diabetes.org/health-wellness/keeping-your-mouth-healthy</a:t>
            </a:r>
          </a:p>
        </p:txBody>
      </p:sp>
    </p:spTree>
    <p:extLst>
      <p:ext uri="{BB962C8B-B14F-4D97-AF65-F5344CB8AC3E}">
        <p14:creationId xmlns:p14="http://schemas.microsoft.com/office/powerpoint/2010/main" val="10784447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199A-978C-DE44-D083-88AB0BE66A7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AEE9FCE-48E5-8D83-15FA-D2075535DE97}"/>
              </a:ext>
            </a:extLst>
          </p:cNvPr>
          <p:cNvSpPr>
            <a:spLocks noGrp="1"/>
          </p:cNvSpPr>
          <p:nvPr>
            <p:ph idx="1"/>
          </p:nvPr>
        </p:nvSpPr>
        <p:spPr/>
        <p:txBody>
          <a:bodyPr>
            <a:normAutofit fontScale="70000" lnSpcReduction="20000"/>
          </a:bodyPr>
          <a:lstStyle/>
          <a:p>
            <a:r>
              <a:rPr lang="en-US" dirty="0"/>
              <a:t>What Is D0412? (CDT Code Overview)</a:t>
            </a:r>
          </a:p>
          <a:p>
            <a:r>
              <a:rPr lang="en-US" b="1" dirty="0"/>
              <a:t>CDT code D0412</a:t>
            </a:r>
            <a:r>
              <a:rPr lang="en-US" dirty="0"/>
              <a:t> (</a:t>
            </a:r>
            <a:r>
              <a:rPr lang="en-US" i="1" dirty="0"/>
              <a:t>Blood Glucose Testing In-Office</a:t>
            </a:r>
            <a:r>
              <a:rPr lang="en-US" dirty="0"/>
              <a:t>) is the dental procedure code for in-office blood glucose testing conducted with a glucose meter device. It belongs to the </a:t>
            </a:r>
            <a:r>
              <a:rPr lang="en-US" b="1" dirty="0"/>
              <a:t>Diagnostic</a:t>
            </a:r>
            <a:r>
              <a:rPr lang="en-US" dirty="0"/>
              <a:t> category of CDT codes (</a:t>
            </a:r>
            <a:r>
              <a:rPr lang="en-US" i="1" dirty="0"/>
              <a:t>Tests and Examinations</a:t>
            </a:r>
            <a:r>
              <a:rPr lang="en-US" dirty="0"/>
              <a:t> subcategory).</a:t>
            </a:r>
          </a:p>
          <a:p>
            <a:r>
              <a:rPr lang="en-US" dirty="0"/>
              <a:t>When Should You Use D0412?</a:t>
            </a:r>
          </a:p>
          <a:p>
            <a:r>
              <a:rPr lang="en-US" dirty="0"/>
              <a:t>The </a:t>
            </a:r>
            <a:r>
              <a:rPr lang="en-US" b="1" dirty="0"/>
              <a:t>D0412 dental code</a:t>
            </a:r>
            <a:r>
              <a:rPr lang="en-US" dirty="0"/>
              <a:t> applies to in-office blood glucose testing conducted with a glucose meter device. This CDT code is utilized when dental professionals need to check a patient's blood sugar levels during dental care, especially for diabetic patients or those who may experience low blood sugar during treatment procedures. Proper application of D0412 helps ensure practices follow clinical standards while addressing patient medical requirements in treatment planning.</a:t>
            </a:r>
          </a:p>
          <a:p>
            <a:r>
              <a:rPr lang="en-US" b="1" dirty="0"/>
              <a:t>Quick reference:</a:t>
            </a:r>
            <a:r>
              <a:rPr lang="en-US" dirty="0"/>
              <a:t> Use D0412 when the clinical scenario specifically matches </a:t>
            </a:r>
            <a:r>
              <a:rPr lang="en-US" i="1" dirty="0"/>
              <a:t>blood glucose testing in-office</a:t>
            </a:r>
            <a:r>
              <a:rPr lang="en-US" dirty="0"/>
              <a:t>. Do not use this code as a substitute for related procedures in the same category. Consider whether </a:t>
            </a:r>
            <a:r>
              <a:rPr lang="en-US" dirty="0">
                <a:hlinkClick r:id="rId2"/>
              </a:rPr>
              <a:t>D0411 (HbA1c Point-of-Care Testing Explained)</a:t>
            </a:r>
            <a:r>
              <a:rPr lang="en-US" dirty="0"/>
              <a:t> or </a:t>
            </a:r>
            <a:r>
              <a:rPr lang="en-US" dirty="0">
                <a:hlinkClick r:id="rId3"/>
              </a:rPr>
              <a:t>D0414 (Laboratory Microbial Specimen Processing)</a:t>
            </a:r>
            <a:r>
              <a:rPr lang="en-US" dirty="0"/>
              <a:t> might be more appropriate instead.</a:t>
            </a:r>
          </a:p>
          <a:p>
            <a:endParaRPr lang="en-US" dirty="0"/>
          </a:p>
        </p:txBody>
      </p:sp>
    </p:spTree>
    <p:extLst>
      <p:ext uri="{BB962C8B-B14F-4D97-AF65-F5344CB8AC3E}">
        <p14:creationId xmlns:p14="http://schemas.microsoft.com/office/powerpoint/2010/main" val="17665825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7A435-8ADF-317F-5C50-4599DD45A7D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B397D2-68FD-8559-3BC4-84D563E35063}"/>
              </a:ext>
            </a:extLst>
          </p:cNvPr>
          <p:cNvSpPr>
            <a:spLocks noGrp="1"/>
          </p:cNvSpPr>
          <p:nvPr>
            <p:ph idx="1"/>
          </p:nvPr>
        </p:nvSpPr>
        <p:spPr/>
        <p:txBody>
          <a:bodyPr>
            <a:normAutofit fontScale="55000" lnSpcReduction="20000"/>
          </a:bodyPr>
          <a:lstStyle/>
          <a:p>
            <a:r>
              <a:rPr lang="en-US" b="1" dirty="0"/>
              <a:t>What are the target ranges?</a:t>
            </a:r>
          </a:p>
          <a:p>
            <a:r>
              <a:rPr lang="en-US" dirty="0"/>
              <a:t>Blood glucose targets are individualized based on:</a:t>
            </a:r>
          </a:p>
          <a:p>
            <a:pPr lvl="0"/>
            <a:r>
              <a:rPr lang="en-US" dirty="0"/>
              <a:t>duration of diabetes</a:t>
            </a:r>
          </a:p>
          <a:p>
            <a:pPr lvl="0"/>
            <a:r>
              <a:rPr lang="en-US" dirty="0"/>
              <a:t>age/life expectancy</a:t>
            </a:r>
          </a:p>
          <a:p>
            <a:pPr lvl="0"/>
            <a:r>
              <a:rPr lang="en-US" dirty="0"/>
              <a:t>conditions a person may have</a:t>
            </a:r>
          </a:p>
          <a:p>
            <a:pPr lvl="0"/>
            <a:r>
              <a:rPr lang="en-US" dirty="0"/>
              <a:t>cardiovascular disease or diabetes complications</a:t>
            </a:r>
          </a:p>
          <a:p>
            <a:pPr lvl="0"/>
            <a:r>
              <a:rPr lang="en-US" dirty="0"/>
              <a:t>hypoglycemia unawareness</a:t>
            </a:r>
          </a:p>
          <a:p>
            <a:pPr lvl="0"/>
            <a:r>
              <a:rPr lang="en-US" dirty="0"/>
              <a:t>individual patient considerations</a:t>
            </a:r>
          </a:p>
          <a:p>
            <a:r>
              <a:rPr lang="en-US" dirty="0"/>
              <a:t>The American Diabetes Association suggests the following targets for most nonpregnant adults with diabetes. A1C targets differ based on age and health. Also, more or less stringent glycemic goals may be appropriate for each individual. </a:t>
            </a:r>
          </a:p>
          <a:p>
            <a:pPr lvl="0"/>
            <a:r>
              <a:rPr lang="en-US" b="1" dirty="0"/>
              <a:t>A1C: </a:t>
            </a:r>
            <a:r>
              <a:rPr lang="en-US" dirty="0"/>
              <a:t>Less than 7%</a:t>
            </a:r>
            <a:br>
              <a:rPr lang="en-US" dirty="0"/>
            </a:br>
            <a:r>
              <a:rPr lang="en-US" b="1" dirty="0"/>
              <a:t>A1C may also be reported as </a:t>
            </a:r>
            <a:r>
              <a:rPr lang="en-US" b="1" dirty="0" err="1"/>
              <a:t>eAG</a:t>
            </a:r>
            <a:r>
              <a:rPr lang="en-US" b="1" dirty="0"/>
              <a:t>:</a:t>
            </a:r>
            <a:r>
              <a:rPr lang="en-US" dirty="0"/>
              <a:t> Less than 154 mg/dL</a:t>
            </a:r>
          </a:p>
          <a:p>
            <a:pPr lvl="0"/>
            <a:r>
              <a:rPr lang="en-US" b="1" dirty="0"/>
              <a:t>Before a meal (</a:t>
            </a:r>
            <a:r>
              <a:rPr lang="en-US" b="1" dirty="0" err="1"/>
              <a:t>preprandial</a:t>
            </a:r>
            <a:r>
              <a:rPr lang="en-US" b="1" dirty="0"/>
              <a:t> plasma glucose):</a:t>
            </a:r>
            <a:r>
              <a:rPr lang="en-US" dirty="0"/>
              <a:t> 80–130 mg/dL</a:t>
            </a:r>
          </a:p>
          <a:p>
            <a:pPr lvl="0"/>
            <a:r>
              <a:rPr lang="en-US" b="1" dirty="0"/>
              <a:t>1-2 hours after beginning of the meal (postprandial plasma glucose)*:</a:t>
            </a:r>
            <a:r>
              <a:rPr lang="en-US" dirty="0"/>
              <a:t> Less than 180 mg/dL</a:t>
            </a:r>
          </a:p>
          <a:p>
            <a:endParaRPr lang="en-US" dirty="0"/>
          </a:p>
        </p:txBody>
      </p:sp>
    </p:spTree>
    <p:extLst>
      <p:ext uri="{BB962C8B-B14F-4D97-AF65-F5344CB8AC3E}">
        <p14:creationId xmlns:p14="http://schemas.microsoft.com/office/powerpoint/2010/main" val="15666066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2A58-683B-BA2F-316D-2D50766563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6E13EE-9126-1421-343E-0291AE59317C}"/>
              </a:ext>
            </a:extLst>
          </p:cNvPr>
          <p:cNvSpPr>
            <a:spLocks noGrp="1"/>
          </p:cNvSpPr>
          <p:nvPr>
            <p:ph idx="1"/>
          </p:nvPr>
        </p:nvSpPr>
        <p:spPr/>
        <p:txBody>
          <a:bodyPr/>
          <a:lstStyle/>
          <a:p>
            <a:r>
              <a:rPr lang="en-US" dirty="0">
                <a:hlinkClick r:id="rId2"/>
              </a:rPr>
              <a:t>American Diabetes Association Check your Blood Glucose</a:t>
            </a:r>
            <a:endParaRPr lang="en-US" dirty="0"/>
          </a:p>
        </p:txBody>
      </p:sp>
    </p:spTree>
    <p:extLst>
      <p:ext uri="{BB962C8B-B14F-4D97-AF65-F5344CB8AC3E}">
        <p14:creationId xmlns:p14="http://schemas.microsoft.com/office/powerpoint/2010/main" val="2251410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BB7DB-9A0C-9597-62B3-FF92CA6448D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ED0A0CD-96DC-8ACC-2BF6-F24266859BB0}"/>
              </a:ext>
            </a:extLst>
          </p:cNvPr>
          <p:cNvPicPr>
            <a:picLocks noGrp="1" noChangeAspect="1"/>
          </p:cNvPicPr>
          <p:nvPr>
            <p:ph idx="1"/>
          </p:nvPr>
        </p:nvPicPr>
        <p:blipFill>
          <a:blip r:embed="rId2"/>
          <a:stretch>
            <a:fillRect/>
          </a:stretch>
        </p:blipFill>
        <p:spPr>
          <a:xfrm>
            <a:off x="3290105" y="1825625"/>
            <a:ext cx="5611789" cy="4351338"/>
          </a:xfrm>
          <a:prstGeom prst="rect">
            <a:avLst/>
          </a:prstGeom>
        </p:spPr>
      </p:pic>
    </p:spTree>
    <p:extLst>
      <p:ext uri="{BB962C8B-B14F-4D97-AF65-F5344CB8AC3E}">
        <p14:creationId xmlns:p14="http://schemas.microsoft.com/office/powerpoint/2010/main" val="40622317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4660</TotalTime>
  <Words>5578</Words>
  <Application>Microsoft Office PowerPoint</Application>
  <PresentationFormat>Widescreen</PresentationFormat>
  <Paragraphs>289</Paragraphs>
  <Slides>59</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Aptos</vt:lpstr>
      <vt:lpstr>Aptos Display</vt:lpstr>
      <vt:lpstr>Arial</vt:lpstr>
      <vt:lpstr>Office Theme</vt:lpstr>
      <vt:lpstr>Chairside Glucose Testing in the Dental Office</vt:lpstr>
      <vt:lpstr>PowerPoint Presentation</vt:lpstr>
      <vt:lpstr>Contributors </vt:lpstr>
      <vt:lpstr>PowerPoint Presentation</vt:lpstr>
      <vt:lpstr>Objectives</vt:lpstr>
      <vt:lpstr>PowerPoint Presentation</vt:lpstr>
      <vt:lpstr>PowerPoint Presentation</vt:lpstr>
      <vt:lpstr>PowerPoint Presentation</vt:lpstr>
      <vt:lpstr>PowerPoint Presentation</vt:lpstr>
      <vt:lpstr>PowerPoint Presentation</vt:lpstr>
      <vt:lpstr>Medical and Dental Collaboration to Manage Diabetic Patient Populations</vt:lpstr>
      <vt:lpstr>Why Take the Time To Screen?</vt:lpstr>
      <vt:lpstr>PowerPoint Presentation</vt:lpstr>
      <vt:lpstr>PowerPoint Presentation</vt:lpstr>
      <vt:lpstr>PowerPoint Presentation</vt:lpstr>
      <vt:lpstr>PowerPoint Presentation</vt:lpstr>
      <vt:lpstr>PowerPoint Presentation</vt:lpstr>
      <vt:lpstr>Point of Service Tests</vt:lpstr>
      <vt:lpstr>PowerPoint Presentation</vt:lpstr>
      <vt:lpstr>Blood Glucose Screening</vt:lpstr>
      <vt:lpstr>State Dental Practice Act</vt:lpstr>
      <vt:lpstr>Screening for Diabetes in WV Dental Offices</vt:lpstr>
      <vt:lpstr>PowerPoint Presentation</vt:lpstr>
      <vt:lpstr>Target Patient Protocol- ADA</vt:lpstr>
      <vt:lpstr>ADA Stance</vt:lpstr>
      <vt:lpstr>PowerPoint Presentation</vt:lpstr>
      <vt:lpstr>ADA Stance</vt:lpstr>
      <vt:lpstr>Federal CLIA Regulatory Madate-  ADA Website</vt:lpstr>
      <vt:lpstr>CLIA Compliance- Check with your BOD </vt:lpstr>
      <vt:lpstr>PowerPoint Presentation</vt:lpstr>
      <vt:lpstr>ADA CDT Code Code on Dental Procedures and Nomenclature (CDT)</vt:lpstr>
      <vt:lpstr>Summary of Coverage Examples in WV</vt:lpstr>
      <vt:lpstr>Need a Refresher Course?   Examples of clinical findings often noted  in a patient with diabetes </vt:lpstr>
      <vt:lpstr>Glucometer in Dental  and Dental Hygiene Curriculum</vt:lpstr>
      <vt:lpstr>Interprofessional Research  Related to Diabetes and Oral Health in  Dental and Dental Hygiene Curriculum</vt:lpstr>
      <vt:lpstr>PowerPoint Presentation</vt:lpstr>
      <vt:lpstr>PowerPoint Presentation</vt:lpstr>
      <vt:lpstr>References</vt:lpstr>
      <vt:lpstr>References Continued</vt:lpstr>
      <vt:lpstr>PowerPoint Presentation</vt:lpstr>
      <vt:lpstr>FAQ about D0412</vt:lpstr>
      <vt:lpstr>FAQ: What is the typical reimbursement range for D0412</vt:lpstr>
      <vt:lpstr>Codes- fingerstick blood sugar test</vt:lpstr>
      <vt:lpstr>Case Example for Billing D0412</vt:lpstr>
      <vt:lpstr>Clinical Tip:  Documentation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Puette, Elizabeth</dc:creator>
  <cp:lastModifiedBy>Elizabeth Puette</cp:lastModifiedBy>
  <cp:revision>3</cp:revision>
  <dcterms:created xsi:type="dcterms:W3CDTF">2026-08-31T18:01:33Z</dcterms:created>
  <dcterms:modified xsi:type="dcterms:W3CDTF">2026-09-11T12:16:42Z</dcterms:modified>
</cp:coreProperties>
</file>