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8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683" autoAdjust="0"/>
  </p:normalViewPr>
  <p:slideViewPr>
    <p:cSldViewPr snapToGrid="0" snapToObjects="1">
      <p:cViewPr varScale="1">
        <p:scale>
          <a:sx n="95" d="100"/>
          <a:sy n="95" d="100"/>
        </p:scale>
        <p:origin x="10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5DFF78-E43E-4B84-B9D1-CEA239D4F9AA}" type="doc">
      <dgm:prSet loTypeId="urn:microsoft.com/office/officeart/2016/7/layout/BasicProcessNew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BBBABE8-662B-4493-9AF7-31A59D2149DF}">
      <dgm:prSet/>
      <dgm:spPr/>
      <dgm:t>
        <a:bodyPr/>
        <a:lstStyle/>
        <a:p>
          <a:r>
            <a:rPr lang="en-US" b="1" dirty="0"/>
            <a:t>Learning Objectives</a:t>
          </a:r>
        </a:p>
        <a:p>
          <a:endParaRPr lang="en-US" dirty="0"/>
        </a:p>
        <a:p>
          <a:endParaRPr lang="en-US" dirty="0"/>
        </a:p>
      </dgm:t>
    </dgm:pt>
    <dgm:pt modelId="{BC34B887-38AB-41E6-8B80-10768DA017D6}" type="parTrans" cxnId="{9FE2DEA8-7574-4C81-86AF-3F10C626226E}">
      <dgm:prSet/>
      <dgm:spPr/>
      <dgm:t>
        <a:bodyPr/>
        <a:lstStyle/>
        <a:p>
          <a:endParaRPr lang="en-US"/>
        </a:p>
      </dgm:t>
    </dgm:pt>
    <dgm:pt modelId="{EC0B2624-8DE3-4D73-B068-F9483EB9EC46}" type="sibTrans" cxnId="{9FE2DEA8-7574-4C81-86AF-3F10C626226E}">
      <dgm:prSet/>
      <dgm:spPr/>
      <dgm:t>
        <a:bodyPr/>
        <a:lstStyle/>
        <a:p>
          <a:endParaRPr lang="en-US"/>
        </a:p>
      </dgm:t>
    </dgm:pt>
    <dgm:pt modelId="{FD8B1403-C5D3-42EB-9A69-9BC138E7CCC0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Familiarize yourself with current experiences of families and providers regarding the age one dental exam recommendation and implementation.</a:t>
          </a:r>
          <a:b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F33B431-2967-4A0E-9B51-20652173FD35}" type="parTrans" cxnId="{DC46B2CA-9651-49D2-A137-975521D16384}">
      <dgm:prSet/>
      <dgm:spPr/>
      <dgm:t>
        <a:bodyPr/>
        <a:lstStyle/>
        <a:p>
          <a:endParaRPr lang="en-US"/>
        </a:p>
      </dgm:t>
    </dgm:pt>
    <dgm:pt modelId="{E336E3FE-1D77-43FE-B927-F48269CBF54C}" type="sibTrans" cxnId="{DC46B2CA-9651-49D2-A137-975521D16384}">
      <dgm:prSet/>
      <dgm:spPr/>
      <dgm:t>
        <a:bodyPr/>
        <a:lstStyle/>
        <a:p>
          <a:endParaRPr lang="en-US"/>
        </a:p>
      </dgm:t>
    </dgm:pt>
    <dgm:pt modelId="{981D012C-0706-4C8D-B9D1-72FCBC66C55E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Implement at least one practice or workflow change to increase your office’s readiness to establish a dental home for children under three years of age.</a:t>
          </a:r>
        </a:p>
      </dgm:t>
    </dgm:pt>
    <dgm:pt modelId="{DDD9A582-220E-4D06-AEAA-A707A8B1439D}" type="parTrans" cxnId="{82722967-6F3A-4FD1-8F12-AB7ACC543808}">
      <dgm:prSet/>
      <dgm:spPr/>
      <dgm:t>
        <a:bodyPr/>
        <a:lstStyle/>
        <a:p>
          <a:endParaRPr lang="en-US"/>
        </a:p>
      </dgm:t>
    </dgm:pt>
    <dgm:pt modelId="{55FE7CB5-0A87-42A7-824E-9B9605EF7302}" type="sibTrans" cxnId="{82722967-6F3A-4FD1-8F12-AB7ACC543808}">
      <dgm:prSet/>
      <dgm:spPr/>
      <dgm:t>
        <a:bodyPr/>
        <a:lstStyle/>
        <a:p>
          <a:endParaRPr lang="en-US"/>
        </a:p>
      </dgm:t>
    </dgm:pt>
    <dgm:pt modelId="{D28DBBCC-9BE0-40A9-B288-24A9CBDD7212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Identify three strategies to consciously manage your physiological and emotional response to crying infants and toddlers during dental exams.</a:t>
          </a:r>
          <a:b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E726A28-B012-4FC2-8CC0-9D10CD179FA4}" type="parTrans" cxnId="{F9BCE58B-522C-4C1B-AAB8-07ED2F359988}">
      <dgm:prSet/>
      <dgm:spPr/>
      <dgm:t>
        <a:bodyPr/>
        <a:lstStyle/>
        <a:p>
          <a:endParaRPr lang="en-US"/>
        </a:p>
      </dgm:t>
    </dgm:pt>
    <dgm:pt modelId="{953184EA-10F3-44CE-907C-E96145D8FF3B}" type="sibTrans" cxnId="{F9BCE58B-522C-4C1B-AAB8-07ED2F359988}">
      <dgm:prSet/>
      <dgm:spPr/>
      <dgm:t>
        <a:bodyPr/>
        <a:lstStyle/>
        <a:p>
          <a:endParaRPr lang="en-US"/>
        </a:p>
      </dgm:t>
    </dgm:pt>
    <dgm:pt modelId="{D84964C2-00EA-4B15-8025-8D0DB1B8743B}" type="pres">
      <dgm:prSet presAssocID="{035DFF78-E43E-4B84-B9D1-CEA239D4F9AA}" presName="Name0" presStyleCnt="0">
        <dgm:presLayoutVars>
          <dgm:dir/>
          <dgm:resizeHandles val="exact"/>
        </dgm:presLayoutVars>
      </dgm:prSet>
      <dgm:spPr/>
    </dgm:pt>
    <dgm:pt modelId="{E735BABE-C0FA-4640-B139-2B29B027054B}" type="pres">
      <dgm:prSet presAssocID="{1BBBABE8-662B-4493-9AF7-31A59D2149DF}" presName="node" presStyleLbl="node1" presStyleIdx="0" presStyleCnt="1">
        <dgm:presLayoutVars>
          <dgm:bulletEnabled val="1"/>
        </dgm:presLayoutVars>
      </dgm:prSet>
      <dgm:spPr/>
    </dgm:pt>
  </dgm:ptLst>
  <dgm:cxnLst>
    <dgm:cxn modelId="{E1CA0404-795F-4050-B96D-442634D24F9E}" type="presOf" srcId="{D28DBBCC-9BE0-40A9-B288-24A9CBDD7212}" destId="{E735BABE-C0FA-4640-B139-2B29B027054B}" srcOrd="0" destOrd="2" presId="urn:microsoft.com/office/officeart/2016/7/layout/BasicProcessNew"/>
    <dgm:cxn modelId="{88C8EE3F-64E8-43DF-A34A-FC65C5262E70}" type="presOf" srcId="{981D012C-0706-4C8D-B9D1-72FCBC66C55E}" destId="{E735BABE-C0FA-4640-B139-2B29B027054B}" srcOrd="0" destOrd="3" presId="urn:microsoft.com/office/officeart/2016/7/layout/BasicProcessNew"/>
    <dgm:cxn modelId="{82722967-6F3A-4FD1-8F12-AB7ACC543808}" srcId="{1BBBABE8-662B-4493-9AF7-31A59D2149DF}" destId="{981D012C-0706-4C8D-B9D1-72FCBC66C55E}" srcOrd="2" destOrd="0" parTransId="{DDD9A582-220E-4D06-AEAA-A707A8B1439D}" sibTransId="{55FE7CB5-0A87-42A7-824E-9B9605EF7302}"/>
    <dgm:cxn modelId="{F9BCE58B-522C-4C1B-AAB8-07ED2F359988}" srcId="{1BBBABE8-662B-4493-9AF7-31A59D2149DF}" destId="{D28DBBCC-9BE0-40A9-B288-24A9CBDD7212}" srcOrd="1" destOrd="0" parTransId="{EE726A28-B012-4FC2-8CC0-9D10CD179FA4}" sibTransId="{953184EA-10F3-44CE-907C-E96145D8FF3B}"/>
    <dgm:cxn modelId="{9FE2DEA8-7574-4C81-86AF-3F10C626226E}" srcId="{035DFF78-E43E-4B84-B9D1-CEA239D4F9AA}" destId="{1BBBABE8-662B-4493-9AF7-31A59D2149DF}" srcOrd="0" destOrd="0" parTransId="{BC34B887-38AB-41E6-8B80-10768DA017D6}" sibTransId="{EC0B2624-8DE3-4D73-B068-F9483EB9EC46}"/>
    <dgm:cxn modelId="{33FE50CA-0490-4A5E-8960-DDE2F431BECC}" type="presOf" srcId="{1BBBABE8-662B-4493-9AF7-31A59D2149DF}" destId="{E735BABE-C0FA-4640-B139-2B29B027054B}" srcOrd="0" destOrd="0" presId="urn:microsoft.com/office/officeart/2016/7/layout/BasicProcessNew"/>
    <dgm:cxn modelId="{DC46B2CA-9651-49D2-A137-975521D16384}" srcId="{1BBBABE8-662B-4493-9AF7-31A59D2149DF}" destId="{FD8B1403-C5D3-42EB-9A69-9BC138E7CCC0}" srcOrd="0" destOrd="0" parTransId="{5F33B431-2967-4A0E-9B51-20652173FD35}" sibTransId="{E336E3FE-1D77-43FE-B927-F48269CBF54C}"/>
    <dgm:cxn modelId="{D4EA91D6-AA19-438E-A170-B0A65A5D9E01}" type="presOf" srcId="{FD8B1403-C5D3-42EB-9A69-9BC138E7CCC0}" destId="{E735BABE-C0FA-4640-B139-2B29B027054B}" srcOrd="0" destOrd="1" presId="urn:microsoft.com/office/officeart/2016/7/layout/BasicProcessNew"/>
    <dgm:cxn modelId="{AD3943DB-A737-4623-A109-791221F2EE80}" type="presOf" srcId="{035DFF78-E43E-4B84-B9D1-CEA239D4F9AA}" destId="{D84964C2-00EA-4B15-8025-8D0DB1B8743B}" srcOrd="0" destOrd="0" presId="urn:microsoft.com/office/officeart/2016/7/layout/BasicProcessNew"/>
    <dgm:cxn modelId="{23D848B9-B47F-408B-9237-610032A5FAD0}" type="presParOf" srcId="{D84964C2-00EA-4B15-8025-8D0DB1B8743B}" destId="{E735BABE-C0FA-4640-B139-2B29B027054B}" srcOrd="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5BABE-C0FA-4640-B139-2B29B027054B}">
      <dsp:nvSpPr>
        <dsp:cNvPr id="0" name=""/>
        <dsp:cNvSpPr/>
      </dsp:nvSpPr>
      <dsp:spPr>
        <a:xfrm>
          <a:off x="5546" y="0"/>
          <a:ext cx="11347189" cy="57099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Learning Objectives</a:t>
          </a:r>
        </a:p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 dirty="0"/>
        </a:p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Familiarize yourself with current experiences of families and providers regarding the age one dental exam recommendation and implementation.</a:t>
          </a:r>
          <a:br>
            <a:rPr lang="en-US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endParaRPr lang="en-US" sz="2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Identify three strategies to consciously manage your physiological and emotional response to crying infants and toddlers during dental exams.</a:t>
          </a:r>
          <a:br>
            <a:rPr lang="en-US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</a:br>
          <a:endParaRPr lang="en-US" sz="2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Implement at least one practice or workflow change to increase your office’s readiness to establish a dental home for children under three years of age.</a:t>
          </a:r>
        </a:p>
      </dsp:txBody>
      <dsp:txXfrm>
        <a:off x="5546" y="0"/>
        <a:ext cx="11347189" cy="5709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18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xhere.com/es/photo/1064182" TargetMode="Externa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lickr.com/photos/clappstar/2517932104" TargetMode="Externa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hyperlink" Target="https://irp.cdn-website.com/4cb23709/files/uploaded/2026+WV+Children-s+OH+Report+Card_Final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lizabethandjane.ca/2014/10/ottawa-child-photographer-abigail/" TargetMode="Externa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aapd.org/media/policies_guidelines/e_injuries.pdf" TargetMode="Externa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klirenman.com/2016/04/nap-every-day-metaphor-for-education.html" TargetMode="External"/><Relationship Id="rId4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4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280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3D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11,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7830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 One and Done!</a:t>
            </a:r>
            <a:endParaRPr lang="en-US" sz="5800" dirty="0"/>
          </a:p>
        </p:txBody>
      </p:sp>
      <p:sp>
        <p:nvSpPr>
          <p:cNvPr id="4" name="Text 2"/>
          <p:cNvSpPr/>
          <p:nvPr/>
        </p:nvSpPr>
        <p:spPr>
          <a:xfrm>
            <a:off x="822960" y="320040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D6DF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Implementing the first dental visit with confidence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4160520"/>
            <a:ext cx="2926080" cy="0"/>
          </a:xfrm>
          <a:prstGeom prst="line">
            <a:avLst/>
          </a:prstGeom>
          <a:noFill/>
          <a:ln w="38100">
            <a:solidFill>
              <a:srgbClr val="F2C2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4343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Meghan Bastin, DMD, MPH, TTS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88736" y="1051560"/>
            <a:ext cx="640080" cy="64008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157" y="1217981"/>
            <a:ext cx="307238" cy="3072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8745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500" dirty="0">
                <a:solidFill>
                  <a:srgbClr val="F3D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REMEMBRANCE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September 11, 2001 — 2026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457200" y="320040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D6DF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Twenty-five years.</a:t>
            </a:r>
            <a:endParaRPr lang="en-US" sz="2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D70CBCC-888B-A86A-8D83-42C2B01EB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859919" y="4208932"/>
            <a:ext cx="2697714" cy="17984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02C1E0B1-C131-B286-EE67-81E78F9094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98607"/>
              </p:ext>
            </p:extLst>
          </p:nvPr>
        </p:nvGraphicFramePr>
        <p:xfrm>
          <a:off x="519953" y="555812"/>
          <a:ext cx="11358282" cy="5709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49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554480"/>
            <a:ext cx="822960" cy="822960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50" y="1768450"/>
            <a:ext cx="395021" cy="3950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0" y="16002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remembrance to resilience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828800" y="2377440"/>
            <a:ext cx="9418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initiative at the center of today is called </a:t>
            </a:r>
            <a:r>
              <a:rPr lang="en-US" sz="18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PEARLS</a:t>
            </a:r>
            <a:r>
              <a:rPr lang="en-US" sz="18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Perinatal &amp; Early Action for </a:t>
            </a:r>
            <a:r>
              <a:rPr lang="en-US" sz="1800" b="1" i="1" dirty="0">
                <a:solidFill>
                  <a:srgbClr val="6E4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Resilient Little Smiles</a:t>
            </a:r>
            <a:r>
              <a:rPr lang="en-US" sz="18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Resilience is exactly what we build when we care for the very young: healthier children, stronger families, a stronger state.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828800" y="4206240"/>
            <a:ext cx="75607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talk about the youngest smiles in our communities and why so few of them are being seen.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5B8B40-6598-A013-830E-53EA0118C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6" t="36023" r="60475" b="5875"/>
          <a:stretch>
            <a:fillRect/>
          </a:stretch>
        </p:blipFill>
        <p:spPr>
          <a:xfrm>
            <a:off x="9389535" y="3840920"/>
            <a:ext cx="2223345" cy="24032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RECOMMENDATION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dental visit by age one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566160" cy="1371600"/>
          </a:xfrm>
          <a:prstGeom prst="roundRect">
            <a:avLst>
              <a:gd name="adj" fmla="val 6667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822960" y="2606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 Dental Association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480560" y="1828800"/>
            <a:ext cx="3566160" cy="1371600"/>
          </a:xfrm>
          <a:prstGeom prst="roundRect">
            <a:avLst>
              <a:gd name="adj" fmla="val 6667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480560" y="201168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AAPD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4663440" y="2606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Am. Academy of Pediatric Dentistry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321040" y="1828800"/>
            <a:ext cx="3566160" cy="1371600"/>
          </a:xfrm>
          <a:prstGeom prst="roundRect">
            <a:avLst>
              <a:gd name="adj" fmla="val 6667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21040" y="201168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AAP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8503920" y="2606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Am. Academy of Pediatrics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61188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recommend a first dental visit — a </a:t>
            </a:r>
            <a:r>
              <a:rPr lang="en-US" sz="1700" b="1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dental home</a:t>
            </a:r>
            <a:r>
              <a:rPr lang="en-US" sz="17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by 12 months of age, or within 6 months of the first tooth. 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709160"/>
            <a:ext cx="10927080" cy="960120"/>
          </a:xfrm>
          <a:prstGeom prst="roundRect">
            <a:avLst>
              <a:gd name="adj" fmla="val 7619"/>
            </a:avLst>
          </a:prstGeom>
          <a:solidFill>
            <a:srgbClr val="FBF1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4400" y="4709160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A8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Here’s the question:  </a:t>
            </a:r>
            <a:r>
              <a:rPr lang="en-US" sz="1600" i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everyone agrees, why are so few one-year-olds actually being seen?</a:t>
            </a:r>
            <a:endParaRPr lang="en-US" sz="1600" dirty="0"/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7F4B9F6D-628F-CF69-BE30-7A27A2917B2F}"/>
              </a:ext>
            </a:extLst>
          </p:cNvPr>
          <p:cNvSpPr/>
          <p:nvPr/>
        </p:nvSpPr>
        <p:spPr>
          <a:xfrm>
            <a:off x="640080" y="64891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— A STUDY FROM OUR REGION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Parents are being told to wait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777240" cy="777240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162" y="1985162"/>
            <a:ext cx="373075" cy="3730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1783080"/>
            <a:ext cx="969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i="1" dirty="0">
                <a:solidFill>
                  <a:srgbClr val="6E4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“Come back when they're three.”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691640" y="2514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what mothers repeatedly heard from dental providers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3108960"/>
            <a:ext cx="10881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6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Researchers from Pitt, WVU, and COHRA interviewed </a:t>
            </a:r>
            <a:r>
              <a:rPr lang="en-US" sz="1650" b="1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126 mothers</a:t>
            </a:r>
            <a:r>
              <a:rPr lang="en-US" sz="16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young children across Pennsylvania and West Virginia. A recurring theme: the dentists in mothers' own social networks </a:t>
            </a:r>
            <a:r>
              <a:rPr lang="en-US" sz="165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contradicted the age-one recommendation</a:t>
            </a:r>
            <a:r>
              <a:rPr lang="en-US" sz="16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telling families to wait until age three. The opposition came from providers themselves.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40080" y="53949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Burgette JM, et al. Opposition to Early Dental Visit by Dentists: A Qualitative Study on Mothers' Social Networks. JDR Clin Transl Res. 2023;8(1):48–55.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48CB94-FF15-8A1C-508C-D5ED3095A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68538" y="430895"/>
            <a:ext cx="2781300" cy="1855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NUMBERS — WEST VIRGINIA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report card shows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4023360" cy="3291840"/>
          </a:xfrm>
          <a:prstGeom prst="roundRect">
            <a:avLst>
              <a:gd name="adj" fmla="val 3333"/>
            </a:avLst>
          </a:prstGeom>
          <a:solidFill>
            <a:srgbClr val="2641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228600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4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~16.9%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924449" y="3511296"/>
            <a:ext cx="3416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WV children ages 1-2 enrolled in Medicaid received preventive dental care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937760" y="1929384"/>
            <a:ext cx="384048" cy="384048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612" y="2029236"/>
            <a:ext cx="184343" cy="18434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0" y="187452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recommendation is age 1.  </a:t>
            </a: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most of the youngest children with Medicaid insurance are not seen in WV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937760" y="3026664"/>
            <a:ext cx="384048" cy="384048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612" y="3126516"/>
            <a:ext cx="184343" cy="184343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937760" y="4123944"/>
            <a:ext cx="384048" cy="384048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612" y="4223796"/>
            <a:ext cx="184343" cy="18434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86400" y="406908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youngest are the gap.  </a:t>
            </a: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best chance to prevent disease is the age we're most likely to skip.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640080" y="54406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WV Oral Health Coalition, Oral Health Report Card (2026). National first-visit recommendation: AAPD/AAP/ADA.</a:t>
            </a:r>
          </a:p>
          <a:p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https://irp.cdn-website.com/4cb23709/files/uploaded/2026+WV+Children-s+OH+Report+Card_Final.pdf</a:t>
            </a: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</a:p>
        </p:txBody>
      </p:sp>
      <p:sp>
        <p:nvSpPr>
          <p:cNvPr id="17" name="Text 12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3064A80D-233F-426B-713A-F0A80ECA8E5B}"/>
              </a:ext>
            </a:extLst>
          </p:cNvPr>
          <p:cNvSpPr/>
          <p:nvPr/>
        </p:nvSpPr>
        <p:spPr>
          <a:xfrm>
            <a:off x="5486400" y="3087347"/>
            <a:ext cx="6035040" cy="568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28.8% of children ages 3-5 have decay experience, </a:t>
            </a:r>
            <a:r>
              <a:rPr lang="en-US" sz="1450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treated or untreated decay.</a:t>
            </a:r>
            <a:endParaRPr lang="en-US" sz="145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D7F40F-6BF2-4E7B-AA6F-FEE973823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3007" y="2088241"/>
            <a:ext cx="362001" cy="2857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BB17CEE-0C68-D58C-33FA-E5370DCC29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3788" y="3066343"/>
            <a:ext cx="276264" cy="2953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objections from providers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566160" cy="2481943"/>
          </a:xfrm>
          <a:prstGeom prst="roundRect">
            <a:avLst>
              <a:gd name="adj" fmla="val 2941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057400" y="2103120"/>
            <a:ext cx="731520" cy="73152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595" y="2293315"/>
            <a:ext cx="351130" cy="3511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29718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i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“They cry and it disrupts my office.”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480560" y="1828800"/>
            <a:ext cx="3566160" cy="2481943"/>
          </a:xfrm>
          <a:prstGeom prst="roundRect">
            <a:avLst>
              <a:gd name="adj" fmla="val 2941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897880" y="2103120"/>
            <a:ext cx="731520" cy="731520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075" y="2293315"/>
            <a:ext cx="351130" cy="3511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09160" y="29718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i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“I'm not comfortable with babies.”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321040" y="1828800"/>
            <a:ext cx="3566160" cy="2481943"/>
          </a:xfrm>
          <a:prstGeom prst="roundRect">
            <a:avLst>
              <a:gd name="adj" fmla="val 2941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738360" y="2103120"/>
            <a:ext cx="731520" cy="73152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8555" y="2293315"/>
            <a:ext cx="351130" cy="35113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49640" y="29718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i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“It'll wreck my schedule.”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64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3D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YOU’RE WIRED TO RESPOND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8288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crying child is a </a:t>
            </a:r>
            <a:r>
              <a:rPr lang="en-US" sz="4400" b="1" i="1" dirty="0">
                <a:solidFill>
                  <a:srgbClr val="F4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biological siren.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22960" y="310896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D6DF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reaches your nervous system in 100–200 milliseconds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47548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good news: our nervous system has a brake and we can use it on purpose.  Let’s breathe.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PROVIDER'S PRIMAL REACTION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 crying child hijacks you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3566160" cy="2926080"/>
          </a:xfrm>
          <a:prstGeom prst="roundRect">
            <a:avLst>
              <a:gd name="adj" fmla="val 3125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066544" y="2194560"/>
            <a:ext cx="713232" cy="713232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984" y="2380000"/>
            <a:ext cx="342351" cy="34235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017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RESPONSE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68680" y="35204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Auditory, emotional, and motor regions fire before you've decided anything.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480560" y="1920240"/>
            <a:ext cx="3566160" cy="2926080"/>
          </a:xfrm>
          <a:prstGeom prst="roundRect">
            <a:avLst>
              <a:gd name="adj" fmla="val 3125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907024" y="2194560"/>
            <a:ext cx="713232" cy="713232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464" y="2380000"/>
            <a:ext cx="342351" cy="34235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663440" y="3017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UNCLEAR THINKING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709160" y="35204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cry recruits the amygdala and competes with the fine-motor control you need.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321040" y="1920240"/>
            <a:ext cx="3566160" cy="2926080"/>
          </a:xfrm>
          <a:prstGeom prst="roundRect">
            <a:avLst>
              <a:gd name="adj" fmla="val 3125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747504" y="2194560"/>
            <a:ext cx="713232" cy="713232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2944" y="2380000"/>
            <a:ext cx="342351" cy="34235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03920" y="3017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COPING MECHANISMS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549640" y="35204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the </a:t>
            </a:r>
            <a:r>
              <a:rPr lang="en-US" sz="1300" dirty="0" err="1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vagus</a:t>
            </a: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nerve help you manage your responses.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30-second reset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566160" cy="256032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D7D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2103120"/>
            <a:ext cx="658368" cy="658368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76" y="2274296"/>
            <a:ext cx="316017" cy="31601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21488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sigh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91640" y="24871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Fastest reset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68680" y="301752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breaths in through the nose, one long breath out. Repeat 1–3×.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480560" y="1828800"/>
            <a:ext cx="3566160" cy="256032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D7D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754880" y="2103120"/>
            <a:ext cx="658368" cy="658368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056" y="2274296"/>
            <a:ext cx="316017" cy="31601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532120" y="21488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 breathing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5532120" y="24871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6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4 · 4 · 4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709160" y="301752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four, hold four, out four, hold four. The exhale is the brake.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8321040" y="1828800"/>
            <a:ext cx="3566160" cy="256032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D7D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8595360" y="2103120"/>
            <a:ext cx="658368" cy="658368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6536" y="2274296"/>
            <a:ext cx="316017" cy="31601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372600" y="21488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Prosodic voice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9372600" y="24871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8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Co-regulate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549640" y="301752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Sing-song pitch signals safety to the child; humming calms you both.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640080" y="4663440"/>
            <a:ext cx="10927080" cy="868680"/>
          </a:xfrm>
          <a:prstGeom prst="roundRect">
            <a:avLst>
              <a:gd name="adj" fmla="val 8421"/>
            </a:avLst>
          </a:prstGeom>
          <a:solidFill>
            <a:srgbClr val="2641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8"/>
          <p:cNvSpPr/>
          <p:nvPr/>
        </p:nvSpPr>
        <p:spPr>
          <a:xfrm>
            <a:off x="914400" y="466344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 NOW  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physiological sighs together. That feeling is the most important skill to call upon in the future.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MINDSET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Brushing is a daily-living skill — not a negotiation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6446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7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thrashing toddler defeats most parents; we need to model the skill.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40080" y="2487168"/>
            <a:ext cx="6446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Infants and toddlers cry over everything: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40080" y="2879352"/>
            <a:ext cx="2057400" cy="548640"/>
          </a:xfrm>
          <a:prstGeom prst="roundRect">
            <a:avLst>
              <a:gd name="adj" fmla="val 50000"/>
            </a:avLst>
          </a:prstGeom>
          <a:solidFill>
            <a:srgbClr val="F0EBF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879352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E4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hair-brushing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34640" y="2879352"/>
            <a:ext cx="2057400" cy="548640"/>
          </a:xfrm>
          <a:prstGeom prst="roundRect">
            <a:avLst>
              <a:gd name="adj" fmla="val 50000"/>
            </a:avLst>
          </a:prstGeom>
          <a:solidFill>
            <a:srgbClr val="FBF1CF"/>
          </a:solidFill>
          <a:ln/>
        </p:spPr>
      </p:sp>
      <p:sp>
        <p:nvSpPr>
          <p:cNvPr id="9" name="Text 7"/>
          <p:cNvSpPr/>
          <p:nvPr/>
        </p:nvSpPr>
        <p:spPr>
          <a:xfrm>
            <a:off x="2862072" y="2879352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bath time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0" y="2879352"/>
            <a:ext cx="2057400" cy="548640"/>
          </a:xfrm>
          <a:prstGeom prst="roundRect">
            <a:avLst>
              <a:gd name="adj" fmla="val 50000"/>
            </a:avLst>
          </a:prstGeom>
          <a:solidFill>
            <a:srgbClr val="E7EDF8"/>
          </a:solidFill>
          <a:ln/>
        </p:spPr>
      </p:sp>
      <p:sp>
        <p:nvSpPr>
          <p:cNvPr id="11" name="Text 9"/>
          <p:cNvSpPr/>
          <p:nvPr/>
        </p:nvSpPr>
        <p:spPr>
          <a:xfrm>
            <a:off x="5056632" y="2879352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wrong cheese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3537720"/>
            <a:ext cx="2057400" cy="548640"/>
          </a:xfrm>
          <a:prstGeom prst="roundRect">
            <a:avLst>
              <a:gd name="adj" fmla="val 50000"/>
            </a:avLst>
          </a:prstGeom>
          <a:solidFill>
            <a:srgbClr val="F0EBF8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" y="3537720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E4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shoes 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834640" y="3537720"/>
            <a:ext cx="2057400" cy="548640"/>
          </a:xfrm>
          <a:prstGeom prst="roundRect">
            <a:avLst>
              <a:gd name="adj" fmla="val 50000"/>
            </a:avLst>
          </a:prstGeom>
          <a:solidFill>
            <a:srgbClr val="FBF1CF"/>
          </a:solidFill>
          <a:ln/>
        </p:spPr>
      </p:sp>
      <p:sp>
        <p:nvSpPr>
          <p:cNvPr id="15" name="Text 13"/>
          <p:cNvSpPr/>
          <p:nvPr/>
        </p:nvSpPr>
        <p:spPr>
          <a:xfrm>
            <a:off x="2862072" y="3537720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 seat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0" y="3537720"/>
            <a:ext cx="2057400" cy="548640"/>
          </a:xfrm>
          <a:prstGeom prst="roundRect">
            <a:avLst>
              <a:gd name="adj" fmla="val 50000"/>
            </a:avLst>
          </a:prstGeom>
          <a:solidFill>
            <a:srgbClr val="E7EDF8"/>
          </a:solidFill>
          <a:ln/>
        </p:spPr>
      </p:sp>
      <p:sp>
        <p:nvSpPr>
          <p:cNvPr id="17" name="Text 15"/>
          <p:cNvSpPr/>
          <p:nvPr/>
        </p:nvSpPr>
        <p:spPr>
          <a:xfrm>
            <a:off x="5056632" y="3537720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leaving the park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800600"/>
            <a:ext cx="6446520" cy="1143000"/>
          </a:xfrm>
          <a:prstGeom prst="roundRect">
            <a:avLst>
              <a:gd name="adj" fmla="val 8000"/>
            </a:avLst>
          </a:prstGeom>
          <a:solidFill>
            <a:srgbClr val="26417A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4974336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F3D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 TO THE PARENT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914400" y="5248656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“This is normal. He's not hurt. Watch how we help him.”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7452360" y="1600200"/>
            <a:ext cx="4069080" cy="4023360"/>
          </a:xfrm>
          <a:prstGeom prst="roundRect">
            <a:avLst>
              <a:gd name="adj" fmla="val 1364"/>
            </a:avLst>
          </a:prstGeom>
          <a:solidFill>
            <a:srgbClr val="F0EBF8"/>
          </a:solidFill>
          <a:ln w="28575">
            <a:solidFill>
              <a:srgbClr val="26417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589520" y="3246120"/>
            <a:ext cx="3794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drop your photo here ]</a:t>
            </a:r>
            <a:endParaRPr lang="en-US" sz="12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“Crying Gets You Things” baby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7452360" y="5687568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credit: Dr. Gerald Rosen · AAPD Toronto 2024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3249719-9E80-F935-C492-0A17FBA053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08" r="18534"/>
          <a:stretch>
            <a:fillRect/>
          </a:stretch>
        </p:blipFill>
        <p:spPr>
          <a:xfrm>
            <a:off x="7889337" y="1779336"/>
            <a:ext cx="3195125" cy="36650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kern="0" spc="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MOVEMENT YOU CAN JOIN</a:t>
            </a:r>
            <a:endParaRPr lang="en-US" sz="32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822960" cy="82296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50" y="1997050"/>
            <a:ext cx="395021" cy="3950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783080"/>
            <a:ext cx="9692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6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Perinatal &amp; Early Action for Resilient Little Smiles</a:t>
            </a:r>
            <a:endParaRPr lang="en-US" sz="16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6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multi-year, ADA-sponsored initiative — with West Virginia as a focus, because our Medicaid children rank poorly for early visits.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85800" y="3319272"/>
            <a:ext cx="292608" cy="292608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33192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43000" y="32918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Educate  </a:t>
            </a:r>
            <a:r>
              <a:rPr lang="en-US" sz="15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pediatricians, OB-GYNs, dentists, and other providers on why these visits matter.  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85800" y="3977640"/>
            <a:ext cx="292608" cy="292608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85800" y="3977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43000" y="3950208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A6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Strategize  </a:t>
            </a:r>
            <a:r>
              <a:rPr lang="en-US" sz="15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with MCOs to remove barriers to early visits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85800" y="4636008"/>
            <a:ext cx="292608" cy="292608"/>
          </a:xfrm>
          <a:prstGeom prst="ellipse">
            <a:avLst/>
          </a:prstGeom>
          <a:solidFill>
            <a:srgbClr val="A87B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85800" y="4636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143000" y="4608576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8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</a:t>
            </a:r>
            <a:r>
              <a:rPr lang="en-US" sz="15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the number of young children seen by the end of 2027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0080" y="54406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WV Dental Association / ADA, PEARLS initiative (goals through 2027).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451A63C-0B91-320F-EF8B-4FD43D6CC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88948" y="3788473"/>
            <a:ext cx="3424604" cy="2280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age-one visit is not what you fear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96112" y="2354580"/>
            <a:ext cx="457200" cy="45720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2473452"/>
            <a:ext cx="219456" cy="2194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874520"/>
            <a:ext cx="4251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short hands-on time.  </a:t>
            </a:r>
            <a:r>
              <a:rPr lang="en-US" sz="1450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than five minutes, not </a:t>
            </a: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restorative appointment.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0" y="1874520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473952" y="2354580"/>
            <a:ext cx="457200" cy="45720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824" y="2473452"/>
            <a:ext cx="219456" cy="2194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32320" y="1874520"/>
            <a:ext cx="4251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low-tech.  </a:t>
            </a: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lap, a toothbrush, a light, and a fluoride varnish.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640080" y="3520440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896112" y="4000500"/>
            <a:ext cx="457200" cy="45720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4119372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554480" y="3520440"/>
            <a:ext cx="4251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mostly counseling.  </a:t>
            </a: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coaching the caregiver as much as examining the child.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6217920" y="3520440"/>
            <a:ext cx="5349240" cy="1417320"/>
          </a:xfrm>
          <a:prstGeom prst="roundRect">
            <a:avLst>
              <a:gd name="adj" fmla="val 5806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6473952" y="4000500"/>
            <a:ext cx="457200" cy="45720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824" y="4119372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32320" y="3520440"/>
            <a:ext cx="4251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Crying is expected.  </a:t>
            </a: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crying toddler is normal — and not a failed visit.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POSITION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knee-to-knee exam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280160" y="2377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303822" y="1187494"/>
            <a:ext cx="673950" cy="673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Caregiver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720840" y="2029968"/>
            <a:ext cx="310896" cy="310896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720840" y="20299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178040" y="196596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faces caregiver with legs around caregiver’s waist.  When lowered into the provider’s lap, caregiver is responsible for holding child’s hands and verbally reassuring them.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720840" y="2871216"/>
            <a:ext cx="310896" cy="310896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720840" y="2871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78040" y="2807208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provider manages the patient’s head.  You might need to provide stabilization to prevent side-to-side movements.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720840" y="3712464"/>
            <a:ext cx="310896" cy="310896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720840" y="37124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178040" y="3648456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 the lip, dry the teeth, visual + tactile exam, brush, rinse, dry, and apply fluoride varnish.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720840" y="4553712"/>
            <a:ext cx="310896" cy="310896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20840" y="45537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178040" y="4489704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thing takes minutes — narrate to the caregiver beforehand (tell-show-do) as well as while you do it.  Celebrate!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DF7D57-5815-6482-D46F-1FF4D493E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1" r="18189"/>
          <a:stretch>
            <a:fillRect/>
          </a:stretch>
        </p:blipFill>
        <p:spPr bwMode="auto">
          <a:xfrm rot="16200000">
            <a:off x="1319861" y="1192257"/>
            <a:ext cx="3610933" cy="4867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64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51576" y="1188720"/>
            <a:ext cx="685800" cy="68580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884" y="1367028"/>
            <a:ext cx="329184" cy="329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0574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F3D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PRACTICE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251460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Knee-to-knee, at your table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2011680" y="3566160"/>
            <a:ext cx="8138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700" dirty="0">
                <a:solidFill>
                  <a:srgbClr val="D6DF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up. One of you is the caregiver, one is the provider. Use the puppet at your table and position it knee-to-knee. Lift the lip, look, and narrate to your 'caregiver' as you go. Two minutes.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Anticipatory guidance is the visit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exam takes minutes. The value is what you send home with the caregiver. Personalize the message and you’ve added value to the visit and prevented disease: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3566160" cy="1188720"/>
          </a:xfrm>
          <a:prstGeom prst="roundRect">
            <a:avLst>
              <a:gd name="adj" fmla="val 692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68680" y="2834640"/>
            <a:ext cx="548640" cy="54864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26" y="2977286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00200" y="25146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Brushing &amp; fluoride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434840" y="2514600"/>
            <a:ext cx="3566160" cy="1188720"/>
          </a:xfrm>
          <a:prstGeom prst="roundRect">
            <a:avLst>
              <a:gd name="adj" fmla="val 692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63440" y="2834640"/>
            <a:ext cx="548640" cy="54864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086" y="2977286"/>
            <a:ext cx="263347" cy="26334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25146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Pacifier &amp; sucking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8229600" y="2514600"/>
            <a:ext cx="3566160" cy="1188720"/>
          </a:xfrm>
          <a:prstGeom prst="roundRect">
            <a:avLst>
              <a:gd name="adj" fmla="val 692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458200" y="2834640"/>
            <a:ext cx="548640" cy="548640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846" y="2977286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189720" y="251460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Bottle &amp; sippy habits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640080" y="3931920"/>
            <a:ext cx="3566160" cy="1188720"/>
          </a:xfrm>
          <a:prstGeom prst="roundRect">
            <a:avLst>
              <a:gd name="adj" fmla="val 692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868680" y="4251960"/>
            <a:ext cx="548640" cy="54864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326" y="4394606"/>
            <a:ext cx="263347" cy="263347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600200" y="393192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 &amp; juice</a:t>
            </a:r>
            <a:endParaRPr lang="en-US" sz="1500" dirty="0"/>
          </a:p>
        </p:txBody>
      </p:sp>
      <p:sp>
        <p:nvSpPr>
          <p:cNvPr id="21" name="Shape 15"/>
          <p:cNvSpPr/>
          <p:nvPr/>
        </p:nvSpPr>
        <p:spPr>
          <a:xfrm>
            <a:off x="4434840" y="3931920"/>
            <a:ext cx="3566160" cy="1188720"/>
          </a:xfrm>
          <a:prstGeom prst="roundRect">
            <a:avLst>
              <a:gd name="adj" fmla="val 692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4663440" y="4251960"/>
            <a:ext cx="548640" cy="548640"/>
          </a:xfrm>
          <a:prstGeom prst="ellipse">
            <a:avLst/>
          </a:prstGeom>
          <a:solidFill>
            <a:srgbClr val="5C657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6086" y="4394606"/>
            <a:ext cx="263347" cy="263347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94960" y="393192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Teething &amp; trauma</a:t>
            </a:r>
            <a:endParaRPr lang="en-US" sz="1500" dirty="0"/>
          </a:p>
        </p:txBody>
      </p:sp>
      <p:sp>
        <p:nvSpPr>
          <p:cNvPr id="25" name="Shape 18"/>
          <p:cNvSpPr/>
          <p:nvPr/>
        </p:nvSpPr>
        <p:spPr>
          <a:xfrm>
            <a:off x="8229600" y="3931920"/>
            <a:ext cx="3566160" cy="1188720"/>
          </a:xfrm>
          <a:prstGeom prst="roundRect">
            <a:avLst>
              <a:gd name="adj" fmla="val 692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8458200" y="4251960"/>
            <a:ext cx="548640" cy="548640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0846" y="4394606"/>
            <a:ext cx="263347" cy="263347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189720" y="393192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Dental home &amp; recall</a:t>
            </a:r>
            <a:endParaRPr lang="en-US" sz="1500" dirty="0"/>
          </a:p>
        </p:txBody>
      </p:sp>
      <p:sp>
        <p:nvSpPr>
          <p:cNvPr id="29" name="Text 21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ANTICIPATORY GUIDANCE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Brushing &amp; fluoride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927080" cy="896112"/>
          </a:xfrm>
          <a:prstGeom prst="roundRect">
            <a:avLst>
              <a:gd name="adj" fmla="val 816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874520"/>
            <a:ext cx="31089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A6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 – first tooth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114800" y="1874520"/>
            <a:ext cx="7315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Wipe gingiva with a clean, damp cloth after feeds.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880360"/>
            <a:ext cx="1092708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D7D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2880360"/>
            <a:ext cx="31089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tooth – age 3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114800" y="2880360"/>
            <a:ext cx="7315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Brush 2×/day with a SMEAR — a grain of rice — of fluoride toothpaste.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886200"/>
            <a:ext cx="10927080" cy="896112"/>
          </a:xfrm>
          <a:prstGeom prst="roundRect">
            <a:avLst>
              <a:gd name="adj" fmla="val 8163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68680" y="3886200"/>
            <a:ext cx="31089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Ages 3 – 5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114800" y="3886200"/>
            <a:ext cx="7315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PEA-SIZED amount, two minutes, twice a day.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892040"/>
            <a:ext cx="10927080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D7D9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4892040"/>
            <a:ext cx="31089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C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Until ~age 6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114800" y="4892040"/>
            <a:ext cx="7315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Adults supervise brushing and go over it themselves too; child learns to spit.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ANTICIPATORY GUIDANCE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Habits: pacifiers, bottles, diet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566160" cy="3200400"/>
          </a:xfrm>
          <a:prstGeom prst="roundRect">
            <a:avLst>
              <a:gd name="adj" fmla="val 2857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066544" y="2103120"/>
            <a:ext cx="713232" cy="713232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984" y="2288560"/>
            <a:ext cx="342351" cy="34235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9718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Pacifier &amp; thumb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96112" y="3474720"/>
            <a:ext cx="30540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in infancy. Aim to wean the pacifier by age 2-3 to protect the bite; discourage prolonged thumb-sucking.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480560" y="1828800"/>
            <a:ext cx="3566160" cy="3200400"/>
          </a:xfrm>
          <a:prstGeom prst="roundRect">
            <a:avLst>
              <a:gd name="adj" fmla="val 2857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907024" y="2103120"/>
            <a:ext cx="713232" cy="713232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464" y="2288560"/>
            <a:ext cx="342351" cy="34235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663440" y="29718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Bottle &amp; sippy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736592" y="3474720"/>
            <a:ext cx="30540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bottle in bed with milk or juice. Wean from the bottle around 12–15 months. Water between meals.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321040" y="1828800"/>
            <a:ext cx="3566160" cy="3200400"/>
          </a:xfrm>
          <a:prstGeom prst="roundRect">
            <a:avLst>
              <a:gd name="adj" fmla="val 2857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747504" y="2103120"/>
            <a:ext cx="713232" cy="713232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2944" y="2288560"/>
            <a:ext cx="342351" cy="34235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03920" y="29718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 &amp; juice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577072" y="3474720"/>
            <a:ext cx="30540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13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frequency, not just amount. No juice under 12 months; limit after. Sipping sugar all day feeds decay.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ANTICIPATORY GUIDANCE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Teething &amp; toddler trauma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349240" cy="3200400"/>
          </a:xfrm>
          <a:prstGeom prst="roundRect">
            <a:avLst>
              <a:gd name="adj" fmla="val 2857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96112" y="2084832"/>
            <a:ext cx="640080" cy="640080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3" y="2251253"/>
            <a:ext cx="307238" cy="30723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21488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Teething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96112" y="28346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Chilled (not frozen) teething ring; clean finger to rub gums.
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6E4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benzocaine gels</a:t>
            </a:r>
            <a:r>
              <a:rPr lang="en-US" sz="14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(FDA warning) and amber necklaces (choking/strangulation).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72200" y="1828800"/>
            <a:ext cx="5349240" cy="3200400"/>
          </a:xfrm>
          <a:prstGeom prst="roundRect">
            <a:avLst>
              <a:gd name="adj" fmla="val 2857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428232" y="2084832"/>
            <a:ext cx="640080" cy="64008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653" y="2251253"/>
            <a:ext cx="307238" cy="30723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23760" y="21488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Toddler trauma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428232" y="28346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walkers fall — lip/tooth injuries are common.
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A8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avulsed BABY tooth is NOT replanted.</a:t>
            </a:r>
            <a:r>
              <a:rPr lang="en-US" sz="14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00" dirty="0">
              <a:solidFill>
                <a:srgbClr val="3A3F4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sz="1400" dirty="0">
                <a:hlinkClick r:id="rId5"/>
              </a:rPr>
              <a:t>https://www.aapd.org/media/policies_guidelines/e_injuries.pdf</a:t>
            </a:r>
            <a:r>
              <a:rPr lang="en-US" sz="1400" dirty="0"/>
              <a:t> </a:t>
            </a:r>
          </a:p>
        </p:txBody>
      </p:sp>
      <p:sp>
        <p:nvSpPr>
          <p:cNvPr id="14" name="Text 10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PAID FOR GOOD CARE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codes to document your services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D0145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2423160" y="1938528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 evaluation, patient under 3 + caregiver counseling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17920" y="182880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0" y="182880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D1206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001000" y="1938528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Topical fluoride varnish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88036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28803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D1330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23160" y="2990088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 hygiene instruction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17920" y="288036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0" y="28803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D1310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001000" y="2990088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Nutritional counseling for control of dental disease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93192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393192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D1120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2423160" y="4041648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Prophylaxis — child (when appropriate)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17920" y="393192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E7ED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00800" y="393192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46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D0602/03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8001000" y="4041648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Caries risk assessment (moderate / high)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5074920"/>
            <a:ext cx="10927080" cy="640080"/>
          </a:xfrm>
          <a:prstGeom prst="roundRect">
            <a:avLst>
              <a:gd name="adj" fmla="val 10000"/>
            </a:avLst>
          </a:prstGeom>
          <a:solidFill>
            <a:srgbClr val="FBF1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14400" y="50749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8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unbundle:  </a:t>
            </a:r>
            <a:r>
              <a:rPr lang="en-US" sz="1350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counseling that's part of D0145 shouldn't be billed twice. Document what you covered.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PAID FOR GOOD CARE (CONT.)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Yes — a toothbrush prophy is a real prophy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10927080" cy="960120"/>
          </a:xfrm>
          <a:prstGeom prst="roundRect">
            <a:avLst>
              <a:gd name="adj" fmla="val 8571"/>
            </a:avLst>
          </a:prstGeom>
          <a:solidFill>
            <a:srgbClr val="2641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554480"/>
            <a:ext cx="10378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4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D1120, prophylaxis – child:  </a:t>
            </a: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“Removal of plaque, calculus, and stains from the tooth structures… in the primary and transitional dentition. It is intended to control local irritational factors.”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2697480"/>
            <a:ext cx="5349240" cy="1207008"/>
          </a:xfrm>
          <a:prstGeom prst="roundRect">
            <a:avLst>
              <a:gd name="adj" fmla="val 6818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96112" y="3017520"/>
            <a:ext cx="566928" cy="566928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513" y="3164921"/>
            <a:ext cx="272125" cy="27212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45920" y="2697480"/>
            <a:ext cx="41605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by what you remove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17920" y="2697480"/>
            <a:ext cx="5349240" cy="1207008"/>
          </a:xfrm>
          <a:prstGeom prst="roundRect">
            <a:avLst>
              <a:gd name="adj" fmla="val 6818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73952" y="3017520"/>
            <a:ext cx="566928" cy="566928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353" y="3164921"/>
            <a:ext cx="272125" cy="272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23760" y="2697480"/>
            <a:ext cx="41605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age-appropriate technique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40080" y="4087368"/>
            <a:ext cx="5349240" cy="1207008"/>
          </a:xfrm>
          <a:prstGeom prst="roundRect">
            <a:avLst>
              <a:gd name="adj" fmla="val 6818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96112" y="4407408"/>
            <a:ext cx="566928" cy="566928"/>
          </a:xfrm>
          <a:prstGeom prst="ellipse">
            <a:avLst/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513" y="4554809"/>
            <a:ext cx="272125" cy="27212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087368"/>
            <a:ext cx="41605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service, not a lesson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217920" y="4087368"/>
            <a:ext cx="5349240" cy="1207008"/>
          </a:xfrm>
          <a:prstGeom prst="roundRect">
            <a:avLst>
              <a:gd name="adj" fmla="val 6818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6473952" y="4407408"/>
            <a:ext cx="566928" cy="566928"/>
          </a:xfrm>
          <a:prstGeom prst="ellipse">
            <a:avLst/>
          </a:prstGeom>
          <a:solidFill>
            <a:srgbClr val="5C657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1353" y="4554809"/>
            <a:ext cx="272125" cy="27212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223760" y="4087368"/>
            <a:ext cx="41605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clinical value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640080" y="6199632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CDT 2025 (ADA), descriptor for D1120.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FOR SUCCESS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See them in the morning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914400" cy="91440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2066544"/>
            <a:ext cx="438912" cy="4389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20240" y="187452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b="1" dirty="0">
                <a:solidFill>
                  <a:srgbClr val="24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infants and toddlers before lunch.  </a:t>
            </a:r>
            <a:r>
              <a:rPr lang="en-US" sz="17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Afternoons collide with naps.  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731520" y="3337560"/>
            <a:ext cx="128016" cy="128016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05840" y="32461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your under-3 visits into one morning block — brace the office once.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731520" y="3886200"/>
            <a:ext cx="128016" cy="128016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05840" y="379476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exam short—less than five minutes total time.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31520" y="4434840"/>
            <a:ext cx="128016" cy="128016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05840" y="434340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Communicate to the front desk and waiting room: little ones may be heard, and that's okay.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BD787D-24CC-57F2-635C-A0300AB34C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382000" y="3569654"/>
            <a:ext cx="3048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NOT ALONE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 when needed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394960" cy="3017520"/>
          </a:xfrm>
          <a:prstGeom prst="roundRect">
            <a:avLst>
              <a:gd name="adj" fmla="val 3030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5394960" cy="640080"/>
          </a:xfrm>
          <a:prstGeom prst="roundRect">
            <a:avLst>
              <a:gd name="adj" fmla="val 14286"/>
            </a:avLst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handle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74320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Well-baby exams, varnish, counseling, early risk assessment, small cooperative care.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63640" y="1874520"/>
            <a:ext cx="5394960" cy="3017520"/>
          </a:xfrm>
          <a:prstGeom prst="roundRect">
            <a:avLst>
              <a:gd name="adj" fmla="val 3030"/>
            </a:avLst>
          </a:prstGeom>
          <a:solidFill>
            <a:srgbClr val="F0E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63640" y="1874520"/>
            <a:ext cx="5394960" cy="640080"/>
          </a:xfrm>
          <a:prstGeom prst="roundRect">
            <a:avLst>
              <a:gd name="adj" fmla="val 14286"/>
            </a:avLst>
          </a:prstGeom>
          <a:solidFill>
            <a:srgbClr val="8A6BB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92240" y="1874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 to a pediatric dentist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37960" y="274320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Extensive decay, behavioral or medical needs beyond your comfort, sedation/GA, trauma to permanent teeth.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exams often mean you're referring less over time.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pledge — pick up a book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6766560" cy="3291840"/>
          </a:xfrm>
          <a:prstGeom prst="roundRect">
            <a:avLst>
              <a:gd name="adj" fmla="val 3333"/>
            </a:avLst>
          </a:prstGeom>
          <a:solidFill>
            <a:srgbClr val="FBF1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5840" y="2194560"/>
            <a:ext cx="640080" cy="64008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261" y="23609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74520" y="2240280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pledge to see children under 3.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874520" y="3154680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the pledge on your way out. Then visit the </a:t>
            </a:r>
            <a:r>
              <a:rPr lang="en-US" sz="1500" b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Nook</a:t>
            </a:r>
            <a:r>
              <a:rPr lang="en-US" sz="15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choose a dental-themed book for your waiting room — with a sticker inside: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874520" y="434340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i="1" dirty="0">
                <a:solidFill>
                  <a:srgbClr val="6E4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“My dental provider pledged to see children under 3 years old.”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7680960" y="1828800"/>
            <a:ext cx="3886200" cy="3291840"/>
          </a:xfrm>
          <a:prstGeom prst="roundRect">
            <a:avLst>
              <a:gd name="adj" fmla="val 3333"/>
            </a:avLst>
          </a:prstGeom>
          <a:solidFill>
            <a:srgbClr val="2641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9162288" y="2331720"/>
            <a:ext cx="914400" cy="914400"/>
          </a:xfrm>
          <a:prstGeom prst="ellipse">
            <a:avLst/>
          </a:prstGeom>
          <a:solidFill>
            <a:srgbClr val="F2C20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2" y="2569464"/>
            <a:ext cx="438912" cy="4389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001000" y="3429000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500" dirty="0">
                <a:solidFill>
                  <a:srgbClr val="D6DF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book in the waiting room tells every family: little ones are welcome here.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40080" y="53035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pledge. One book. One more open door for the youngest patients in our community.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GO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42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one page with you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822960" cy="822960"/>
          </a:xfrm>
          <a:prstGeom prst="ellipse">
            <a:avLst/>
          </a:prstGeom>
          <a:solidFill>
            <a:srgbClr val="3460B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50" y="2042770"/>
            <a:ext cx="395021" cy="3950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82880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bag: a one-page chairside guide — the exam, the amounts, the codes, and the reset — everything from today on a single sheet.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40080" y="3200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46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85800" y="3611880"/>
            <a:ext cx="108813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“Tiny Smiles” (Give Kids A Smile) — free professional packet to build confidence seeing babies.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AAPD Reference Manual — Perinatal &amp; Infant Oral Health Care best practices.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Burgette JM, et al. Opposition to Early Dental Visit by Dentists. JDR Clin Transl Res. 2023;8(1):48–55.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WV Oral Health Coalition — Oral Health Report Card (2026).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A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CDT (Current Dental Terminology), ADA — verify codes &amp; MCO fee schedules locally.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40080" y="64922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One and Done!  ·  Meghan Bastin, DMD, MPH, TTS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2191</Words>
  <Application>Microsoft Office PowerPoint</Application>
  <PresentationFormat>Widescreen</PresentationFormat>
  <Paragraphs>243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 One and Done (CE)</dc:title>
  <dc:subject>PptxGenJS Presentation</dc:subject>
  <dc:creator>Meghan Bastin, DMD, MPH</dc:creator>
  <cp:lastModifiedBy>Meghan Bastin</cp:lastModifiedBy>
  <cp:revision>5</cp:revision>
  <dcterms:created xsi:type="dcterms:W3CDTF">2026-08-27T00:51:53Z</dcterms:created>
  <dcterms:modified xsi:type="dcterms:W3CDTF">2026-08-28T12:28:51Z</dcterms:modified>
</cp:coreProperties>
</file>