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Garet Ultra-Bold" charset="1" panose="00000000000000000000"/>
      <p:regular r:id="rId16"/>
    </p:embeddedFont>
    <p:embeddedFont>
      <p:font typeface="Poppins Medium" charset="1" panose="02000000000000000000"/>
      <p:regular r:id="rId17"/>
    </p:embeddedFont>
    <p:embeddedFont>
      <p:font typeface="Poppins Light" charset="1" panose="02000000000000000000"/>
      <p:regular r:id="rId18"/>
    </p:embeddedFont>
    <p:embeddedFont>
      <p:font typeface="Montserrat Bold" charset="1" panose="000008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jpeg" Type="http://schemas.openxmlformats.org/officeDocument/2006/relationships/image"/><Relationship Id="rId11" Target="../media/image13.jpeg" Type="http://schemas.openxmlformats.org/officeDocument/2006/relationships/image"/><Relationship Id="rId12" Target="../media/image14.jpeg" Type="http://schemas.openxmlformats.org/officeDocument/2006/relationships/image"/><Relationship Id="rId13" Target="../media/image15.jpeg" Type="http://schemas.openxmlformats.org/officeDocument/2006/relationships/image"/><Relationship Id="rId14" Target="../media/image16.jpeg" Type="http://schemas.openxmlformats.org/officeDocument/2006/relationships/image"/><Relationship Id="rId15" Target="../media/image17.jpeg" Type="http://schemas.openxmlformats.org/officeDocument/2006/relationships/image"/><Relationship Id="rId16" Target="../media/image18.jpeg" Type="http://schemas.openxmlformats.org/officeDocument/2006/relationships/image"/><Relationship Id="rId17" Target="../media/image19.jpeg" Type="http://schemas.openxmlformats.org/officeDocument/2006/relationships/image"/><Relationship Id="rId18" Target="../media/image20.jpeg" Type="http://schemas.openxmlformats.org/officeDocument/2006/relationships/image"/><Relationship Id="rId19" Target="../media/image21.jpeg" Type="http://schemas.openxmlformats.org/officeDocument/2006/relationships/image"/><Relationship Id="rId2" Target="../media/image4.jpeg" Type="http://schemas.openxmlformats.org/officeDocument/2006/relationships/image"/><Relationship Id="rId20" Target="../media/image22.jpeg" Type="http://schemas.openxmlformats.org/officeDocument/2006/relationships/image"/><Relationship Id="rId21" Target="../media/image23.jpeg" Type="http://schemas.openxmlformats.org/officeDocument/2006/relationships/image"/><Relationship Id="rId22" Target="../media/image24.jpeg" Type="http://schemas.openxmlformats.org/officeDocument/2006/relationships/image"/><Relationship Id="rId23" Target="../media/image25.jpeg" Type="http://schemas.openxmlformats.org/officeDocument/2006/relationships/image"/><Relationship Id="rId24" Target="../media/image26.jpeg" Type="http://schemas.openxmlformats.org/officeDocument/2006/relationships/image"/><Relationship Id="rId25" Target="../media/image27.jpeg" Type="http://schemas.openxmlformats.org/officeDocument/2006/relationships/image"/><Relationship Id="rId26" Target="../media/image28.jpeg" Type="http://schemas.openxmlformats.org/officeDocument/2006/relationships/image"/><Relationship Id="rId27" Target="../media/image29.jpeg" Type="http://schemas.openxmlformats.org/officeDocument/2006/relationships/image"/><Relationship Id="rId28" Target="../media/image30.jpeg" Type="http://schemas.openxmlformats.org/officeDocument/2006/relationships/image"/><Relationship Id="rId29" Target="../media/image31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Relationship Id="rId6" Target="../media/image8.jpeg" Type="http://schemas.openxmlformats.org/officeDocument/2006/relationships/image"/><Relationship Id="rId7" Target="../media/image9.jpeg" Type="http://schemas.openxmlformats.org/officeDocument/2006/relationships/image"/><Relationship Id="rId8" Target="../media/image10.jpeg" Type="http://schemas.openxmlformats.org/officeDocument/2006/relationships/image"/><Relationship Id="rId9" Target="../media/image1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7463" y="1285875"/>
            <a:ext cx="7713074" cy="7715250"/>
          </a:xfrm>
          <a:custGeom>
            <a:avLst/>
            <a:gdLst/>
            <a:ahLst/>
            <a:cxnLst/>
            <a:rect r="r" b="b" t="t" l="l"/>
            <a:pathLst>
              <a:path h="7715250" w="7713074">
                <a:moveTo>
                  <a:pt x="0" y="0"/>
                </a:moveTo>
                <a:lnTo>
                  <a:pt x="7713074" y="0"/>
                </a:lnTo>
                <a:lnTo>
                  <a:pt x="7713074" y="7715250"/>
                </a:lnTo>
                <a:lnTo>
                  <a:pt x="0" y="771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87463" y="1285875"/>
            <a:ext cx="7713074" cy="7715250"/>
          </a:xfrm>
          <a:custGeom>
            <a:avLst/>
            <a:gdLst/>
            <a:ahLst/>
            <a:cxnLst/>
            <a:rect r="r" b="b" t="t" l="l"/>
            <a:pathLst>
              <a:path h="7715250" w="7713074">
                <a:moveTo>
                  <a:pt x="0" y="0"/>
                </a:moveTo>
                <a:lnTo>
                  <a:pt x="7713074" y="0"/>
                </a:lnTo>
                <a:lnTo>
                  <a:pt x="7713074" y="7715250"/>
                </a:lnTo>
                <a:lnTo>
                  <a:pt x="0" y="771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59419" y="-196621"/>
            <a:ext cx="3711061" cy="10680242"/>
            <a:chOff x="0" y="0"/>
            <a:chExt cx="1255347" cy="36128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55347" cy="3612823"/>
            </a:xfrm>
            <a:custGeom>
              <a:avLst/>
              <a:gdLst/>
              <a:ahLst/>
              <a:cxnLst/>
              <a:rect r="r" b="b" t="t" l="l"/>
              <a:pathLst>
                <a:path h="3612823" w="1255347">
                  <a:moveTo>
                    <a:pt x="0" y="0"/>
                  </a:moveTo>
                  <a:lnTo>
                    <a:pt x="1255347" y="0"/>
                  </a:lnTo>
                  <a:lnTo>
                    <a:pt x="1255347" y="3612823"/>
                  </a:lnTo>
                  <a:lnTo>
                    <a:pt x="0" y="3612823"/>
                  </a:lnTo>
                  <a:close/>
                </a:path>
              </a:pathLst>
            </a:custGeom>
            <a:solidFill>
              <a:srgbClr val="194C9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989332" y="1028700"/>
            <a:ext cx="5269968" cy="1351767"/>
          </a:xfrm>
          <a:custGeom>
            <a:avLst/>
            <a:gdLst/>
            <a:ahLst/>
            <a:cxnLst/>
            <a:rect r="r" b="b" t="t" l="l"/>
            <a:pathLst>
              <a:path h="1351767" w="5269968">
                <a:moveTo>
                  <a:pt x="0" y="0"/>
                </a:moveTo>
                <a:lnTo>
                  <a:pt x="5269968" y="0"/>
                </a:lnTo>
                <a:lnTo>
                  <a:pt x="5269968" y="1351767"/>
                </a:lnTo>
                <a:lnTo>
                  <a:pt x="0" y="1351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036005" y="4295775"/>
            <a:ext cx="10727595" cy="1533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b="true">
                <a:solidFill>
                  <a:srgbClr val="194C9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DVSEd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4C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7187" y="8556043"/>
            <a:ext cx="11287024" cy="1922995"/>
            <a:chOff x="0" y="0"/>
            <a:chExt cx="15049366" cy="256399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3559673" cy="2563994"/>
              <a:chOff x="0" y="0"/>
              <a:chExt cx="3440139" cy="650495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440139" cy="650495"/>
              </a:xfrm>
              <a:custGeom>
                <a:avLst/>
                <a:gdLst/>
                <a:ahLst/>
                <a:cxnLst/>
                <a:rect r="r" b="b" t="t" l="l"/>
                <a:pathLst>
                  <a:path h="650495" w="3440139">
                    <a:moveTo>
                      <a:pt x="0" y="0"/>
                    </a:moveTo>
                    <a:lnTo>
                      <a:pt x="3440139" y="0"/>
                    </a:lnTo>
                    <a:lnTo>
                      <a:pt x="3440139" y="650495"/>
                    </a:lnTo>
                    <a:lnTo>
                      <a:pt x="0" y="6504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AutoShape 5" id="5"/>
            <p:cNvSpPr/>
            <p:nvPr/>
          </p:nvSpPr>
          <p:spPr>
            <a:xfrm rot="0">
              <a:off x="5227553" y="1083611"/>
              <a:ext cx="9821813" cy="0"/>
            </a:xfrm>
            <a:prstGeom prst="line">
              <a:avLst/>
            </a:prstGeom>
            <a:ln cap="flat" w="152400">
              <a:solidFill>
                <a:srgbClr val="194C9B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844109" y="-166973"/>
            <a:ext cx="10646012" cy="10646012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377" y="-95377"/>
              <a:ext cx="6540754" cy="6540754"/>
            </a:xfrm>
            <a:custGeom>
              <a:avLst/>
              <a:gdLst/>
              <a:ahLst/>
              <a:cxnLst/>
              <a:rect r="r" b="b" t="t" l="l"/>
              <a:pathLst>
                <a:path h="6540754" w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/>
              <a:stretch>
                <a:fillRect l="-8767" t="0" r="-83819" b="-28391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 rot="0">
            <a:off x="1028700" y="2554054"/>
            <a:ext cx="6260006" cy="0"/>
          </a:xfrm>
          <a:prstGeom prst="line">
            <a:avLst/>
          </a:prstGeom>
          <a:ln cap="flat" w="114300">
            <a:solidFill>
              <a:srgbClr val="C6C2D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028700" y="1181100"/>
            <a:ext cx="15275216" cy="1094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00"/>
              </a:lnSpc>
            </a:pPr>
            <a:r>
              <a:rPr lang="en-US" sz="82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WHO ARE DVS FOUNDATION?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3378669"/>
            <a:ext cx="9293123" cy="404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7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DVS Foundation was established in 2012 by </a:t>
            </a:r>
          </a:p>
          <a:p>
            <a:pPr algn="l">
              <a:lnSpc>
                <a:spcPts val="5400"/>
              </a:lnSpc>
            </a:pPr>
            <a:r>
              <a:rPr lang="en-US" sz="27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Rami and Dhiru V. Shah to formalise their family’s philanthropic efforts. Through a combination of strategic grant-making and the delivery of our own in-house programmes, we aim to drive meaningful change.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59419" y="-196621"/>
            <a:ext cx="3711061" cy="10680242"/>
            <a:chOff x="0" y="0"/>
            <a:chExt cx="1255347" cy="36128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55347" cy="3612823"/>
            </a:xfrm>
            <a:custGeom>
              <a:avLst/>
              <a:gdLst/>
              <a:ahLst/>
              <a:cxnLst/>
              <a:rect r="r" b="b" t="t" l="l"/>
              <a:pathLst>
                <a:path h="3612823" w="1255347">
                  <a:moveTo>
                    <a:pt x="0" y="0"/>
                  </a:moveTo>
                  <a:lnTo>
                    <a:pt x="1255347" y="0"/>
                  </a:lnTo>
                  <a:lnTo>
                    <a:pt x="1255347" y="3612823"/>
                  </a:lnTo>
                  <a:lnTo>
                    <a:pt x="0" y="3612823"/>
                  </a:lnTo>
                  <a:close/>
                </a:path>
              </a:pathLst>
            </a:custGeom>
            <a:solidFill>
              <a:srgbClr val="194C9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3655474" y="866775"/>
            <a:ext cx="10727595" cy="1533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b="true" sz="9000">
                <a:solidFill>
                  <a:srgbClr val="194C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DVS AWARDS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2931522" y="8408957"/>
            <a:ext cx="1724581" cy="172458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1420" t="0" r="-28579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931522" y="6489369"/>
            <a:ext cx="1724581" cy="172458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55307" t="-32808" r="0" b="-3739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931522" y="4569782"/>
            <a:ext cx="1724581" cy="172458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24999" t="0" r="-2500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932777" y="2650865"/>
            <a:ext cx="1724581" cy="172458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24999" t="0" r="-2500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4789453" y="8408957"/>
            <a:ext cx="1724581" cy="1724581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58397" t="0" r="0" b="-5598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4789453" y="6491314"/>
            <a:ext cx="1724581" cy="172458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25000" t="0" r="-24999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789453" y="4576232"/>
            <a:ext cx="1724581" cy="172458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25000" t="0" r="-2500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790708" y="2661151"/>
            <a:ext cx="1724581" cy="172458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25000" t="0" r="-2500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3655474" y="2650865"/>
            <a:ext cx="1724581" cy="1724581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49999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5509278" y="2645175"/>
            <a:ext cx="1724581" cy="172458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16648" t="0" r="-33351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7363082" y="2650865"/>
            <a:ext cx="1724581" cy="172458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l="-80612" t="-596" r="-28586" b="-38615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9218964" y="2650865"/>
            <a:ext cx="1724581" cy="172458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0" t="-38259" r="0" b="-12013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1074845" y="2650865"/>
            <a:ext cx="1724581" cy="1724581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4"/>
              <a:stretch>
                <a:fillRect l="-25136" t="0" r="-25136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3655474" y="4569782"/>
            <a:ext cx="1724581" cy="172458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5"/>
              <a:stretch>
                <a:fillRect l="-25136" t="0" r="-25136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5509278" y="4569782"/>
            <a:ext cx="1724581" cy="172458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6"/>
              <a:stretch>
                <a:fillRect l="-25136" t="0" r="-25136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7346377" y="4569782"/>
            <a:ext cx="1724581" cy="1724581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7"/>
              <a:stretch>
                <a:fillRect l="-24540" t="0" r="-25733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9218964" y="4569782"/>
            <a:ext cx="1724581" cy="1724581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8"/>
              <a:stretch>
                <a:fillRect l="-27522" t="0" r="-22750" b="0"/>
              </a:stretch>
            </a:blip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1074845" y="4569782"/>
            <a:ext cx="1724581" cy="1724581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9"/>
              <a:stretch>
                <a:fillRect l="-25136" t="0" r="-25136" b="0"/>
              </a:stretch>
            </a:blip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3655474" y="6491314"/>
            <a:ext cx="1724581" cy="1724581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0"/>
              <a:stretch>
                <a:fillRect l="-25136" t="0" r="-25136" b="0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5509278" y="6491314"/>
            <a:ext cx="1724581" cy="1724581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1"/>
              <a:stretch>
                <a:fillRect l="-25136" t="0" r="-25136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7363082" y="6491314"/>
            <a:ext cx="1724581" cy="1724581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2"/>
              <a:stretch>
                <a:fillRect l="-25136" t="0" r="-25136" b="0"/>
              </a:stretch>
            </a:blip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9218964" y="6491314"/>
            <a:ext cx="1724581" cy="1724581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3"/>
              <a:stretch>
                <a:fillRect l="-63313" t="-15509" r="-29371" b="-12714"/>
              </a:stretch>
            </a:blip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11074845" y="6491314"/>
            <a:ext cx="1724581" cy="1724581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4"/>
              <a:stretch>
                <a:fillRect l="-25136" t="0" r="-25136" b="0"/>
              </a:stretch>
            </a:blip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3655474" y="8410230"/>
            <a:ext cx="1724581" cy="1724581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5"/>
              <a:stretch>
                <a:fillRect l="-25136" t="0" r="-25136" b="0"/>
              </a:stretch>
            </a:blip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5509278" y="8410230"/>
            <a:ext cx="1724581" cy="1724581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6"/>
              <a:stretch>
                <a:fillRect l="-25136" t="0" r="-25136" b="0"/>
              </a:stretch>
            </a:blip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7346377" y="8410230"/>
            <a:ext cx="1724581" cy="1724581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7"/>
              <a:stretch>
                <a:fillRect l="-25136" t="0" r="-45098" b="-13283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9218964" y="8410230"/>
            <a:ext cx="1724581" cy="1724581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8"/>
              <a:stretch>
                <a:fillRect l="-25136" t="0" r="-25136" b="0"/>
              </a:stretch>
            </a:blip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11074845" y="8410230"/>
            <a:ext cx="1724581" cy="1724581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9"/>
              <a:stretch>
                <a:fillRect l="-25136" t="0" r="-25136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4C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4238" y="-154196"/>
            <a:ext cx="18436475" cy="3383433"/>
            <a:chOff x="0" y="0"/>
            <a:chExt cx="24581967" cy="451124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4581967" cy="4511244"/>
              <a:chOff x="0" y="0"/>
              <a:chExt cx="6236536" cy="114451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236536" cy="1144519"/>
              </a:xfrm>
              <a:custGeom>
                <a:avLst/>
                <a:gdLst/>
                <a:ahLst/>
                <a:cxnLst/>
                <a:rect r="r" b="b" t="t" l="l"/>
                <a:pathLst>
                  <a:path h="1144519" w="6236536">
                    <a:moveTo>
                      <a:pt x="0" y="0"/>
                    </a:moveTo>
                    <a:lnTo>
                      <a:pt x="6236536" y="0"/>
                    </a:lnTo>
                    <a:lnTo>
                      <a:pt x="6236536" y="1144519"/>
                    </a:lnTo>
                    <a:lnTo>
                      <a:pt x="0" y="11445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AutoShape 5" id="5"/>
            <p:cNvSpPr/>
            <p:nvPr/>
          </p:nvSpPr>
          <p:spPr>
            <a:xfrm rot="0">
              <a:off x="15910971" y="2282219"/>
              <a:ext cx="8670996" cy="0"/>
            </a:xfrm>
            <a:prstGeom prst="line">
              <a:avLst/>
            </a:prstGeom>
            <a:ln cap="flat" w="152400">
              <a:solidFill>
                <a:srgbClr val="194C9B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9304516" y="4195929"/>
            <a:ext cx="8760760" cy="5840507"/>
          </a:xfrm>
          <a:custGeom>
            <a:avLst/>
            <a:gdLst/>
            <a:ahLst/>
            <a:cxnLst/>
            <a:rect r="r" b="b" t="t" l="l"/>
            <a:pathLst>
              <a:path h="5840507" w="8760760">
                <a:moveTo>
                  <a:pt x="0" y="0"/>
                </a:moveTo>
                <a:lnTo>
                  <a:pt x="8760760" y="0"/>
                </a:lnTo>
                <a:lnTo>
                  <a:pt x="8760760" y="5840506"/>
                </a:lnTo>
                <a:lnTo>
                  <a:pt x="0" y="584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766949"/>
            <a:ext cx="10526952" cy="1533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b="true" sz="9000">
                <a:solidFill>
                  <a:srgbClr val="194C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DVS AWARDS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246468"/>
            <a:ext cx="8115300" cy="404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7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DVS Awards celebrate Year 12 students who embody the values represented in our award categories. The Awards aim to recognise students making significant contribution to their schools and communities.</a:t>
            </a:r>
          </a:p>
          <a:p>
            <a:pPr algn="l">
              <a:lnSpc>
                <a:spcPts val="540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59419" y="-196621"/>
            <a:ext cx="3711061" cy="10680242"/>
            <a:chOff x="0" y="0"/>
            <a:chExt cx="1255347" cy="36128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55347" cy="3612823"/>
            </a:xfrm>
            <a:custGeom>
              <a:avLst/>
              <a:gdLst/>
              <a:ahLst/>
              <a:cxnLst/>
              <a:rect r="r" b="b" t="t" l="l"/>
              <a:pathLst>
                <a:path h="3612823" w="1255347">
                  <a:moveTo>
                    <a:pt x="0" y="0"/>
                  </a:moveTo>
                  <a:lnTo>
                    <a:pt x="1255347" y="0"/>
                  </a:lnTo>
                  <a:lnTo>
                    <a:pt x="1255347" y="3612823"/>
                  </a:lnTo>
                  <a:lnTo>
                    <a:pt x="0" y="3612823"/>
                  </a:lnTo>
                  <a:close/>
                </a:path>
              </a:pathLst>
            </a:custGeom>
            <a:solidFill>
              <a:srgbClr val="194C9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642059" y="2768104"/>
            <a:ext cx="8268641" cy="6987976"/>
          </a:xfrm>
          <a:custGeom>
            <a:avLst/>
            <a:gdLst/>
            <a:ahLst/>
            <a:cxnLst/>
            <a:rect r="r" b="b" t="t" l="l"/>
            <a:pathLst>
              <a:path h="6987976" w="8268641">
                <a:moveTo>
                  <a:pt x="0" y="0"/>
                </a:moveTo>
                <a:lnTo>
                  <a:pt x="8268642" y="0"/>
                </a:lnTo>
                <a:lnTo>
                  <a:pt x="8268642" y="6987976"/>
                </a:lnTo>
                <a:lnTo>
                  <a:pt x="0" y="6987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05" t="-2532" r="-14708" b="-278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24090" y="1181100"/>
            <a:ext cx="13635210" cy="109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00"/>
              </a:lnSpc>
            </a:pPr>
            <a:r>
              <a:rPr lang="en-US" b="true" sz="8200">
                <a:solidFill>
                  <a:srgbClr val="194C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AWARD CATEGORIES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51642" y="2549029"/>
            <a:ext cx="10357500" cy="720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Kindness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Resilience 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Ambition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Leadership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Community Impact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Integrity &amp; Respect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Environmental Stewardship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Teamwork &amp; Collaboration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Innovative Thinking</a:t>
            </a:r>
          </a:p>
          <a:p>
            <a:pPr algn="l" marL="618762" indent="-309381" lvl="1">
              <a:lnSpc>
                <a:spcPts val="5731"/>
              </a:lnSpc>
              <a:buFont typeface="Arial"/>
              <a:buChar char="•"/>
            </a:pPr>
            <a:r>
              <a:rPr lang="en-US" sz="2865">
                <a:solidFill>
                  <a:srgbClr val="194C9B"/>
                </a:solidFill>
                <a:latin typeface="Poppins Light"/>
                <a:ea typeface="Poppins Light"/>
                <a:cs typeface="Poppins Light"/>
                <a:sym typeface="Poppins Light"/>
              </a:rPr>
              <a:t>Personal Growth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4C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4238" y="-173246"/>
            <a:ext cx="18436475" cy="3383433"/>
            <a:chOff x="0" y="0"/>
            <a:chExt cx="24581967" cy="451124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4581967" cy="4511244"/>
              <a:chOff x="0" y="0"/>
              <a:chExt cx="6236536" cy="114451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236536" cy="1144519"/>
              </a:xfrm>
              <a:custGeom>
                <a:avLst/>
                <a:gdLst/>
                <a:ahLst/>
                <a:cxnLst/>
                <a:rect r="r" b="b" t="t" l="l"/>
                <a:pathLst>
                  <a:path h="1144519" w="6236536">
                    <a:moveTo>
                      <a:pt x="0" y="0"/>
                    </a:moveTo>
                    <a:lnTo>
                      <a:pt x="6236536" y="0"/>
                    </a:lnTo>
                    <a:lnTo>
                      <a:pt x="6236536" y="1144519"/>
                    </a:lnTo>
                    <a:lnTo>
                      <a:pt x="0" y="11445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AutoShape 5" id="5"/>
            <p:cNvSpPr/>
            <p:nvPr/>
          </p:nvSpPr>
          <p:spPr>
            <a:xfrm rot="0">
              <a:off x="15910971" y="2282219"/>
              <a:ext cx="8670996" cy="0"/>
            </a:xfrm>
            <a:prstGeom prst="line">
              <a:avLst/>
            </a:prstGeom>
            <a:ln cap="flat" w="152400">
              <a:solidFill>
                <a:srgbClr val="194C9B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819173"/>
            <a:ext cx="16106529" cy="2132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00"/>
              </a:lnSpc>
            </a:pPr>
            <a:r>
              <a:rPr lang="en-US" sz="8200" b="true">
                <a:solidFill>
                  <a:srgbClr val="194C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DO </a:t>
            </a:r>
          </a:p>
          <a:p>
            <a:pPr algn="l">
              <a:lnSpc>
                <a:spcPts val="8200"/>
              </a:lnSpc>
            </a:pPr>
            <a:r>
              <a:rPr lang="en-US" b="true" sz="8200">
                <a:solidFill>
                  <a:srgbClr val="194C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WINNERS RECEIVE?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904625" y="4042806"/>
            <a:ext cx="8121501" cy="5971803"/>
          </a:xfrm>
          <a:custGeom>
            <a:avLst/>
            <a:gdLst/>
            <a:ahLst/>
            <a:cxnLst/>
            <a:rect r="r" b="b" t="t" l="l"/>
            <a:pathLst>
              <a:path h="5971803" w="8121501">
                <a:moveTo>
                  <a:pt x="0" y="0"/>
                </a:moveTo>
                <a:lnTo>
                  <a:pt x="8121501" y="0"/>
                </a:lnTo>
                <a:lnTo>
                  <a:pt x="8121501" y="5971802"/>
                </a:lnTo>
                <a:lnTo>
                  <a:pt x="0" y="5971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38" r="0" b="-983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3823731"/>
            <a:ext cx="8875925" cy="4260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3476" indent="-306738" lvl="1">
              <a:lnSpc>
                <a:spcPts val="5682"/>
              </a:lnSpc>
              <a:buFont typeface="Arial"/>
              <a:buChar char="•"/>
            </a:pPr>
            <a:r>
              <a:rPr lang="en-US" sz="284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Certificate of Achievement</a:t>
            </a:r>
          </a:p>
          <a:p>
            <a:pPr algn="l" marL="613476" indent="-306738" lvl="1">
              <a:lnSpc>
                <a:spcPts val="5682"/>
              </a:lnSpc>
              <a:buFont typeface="Arial"/>
              <a:buChar char="•"/>
            </a:pPr>
            <a:r>
              <a:rPr lang="en-US" sz="284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£100 gift voucher</a:t>
            </a:r>
          </a:p>
          <a:p>
            <a:pPr algn="l" marL="613476" indent="-306738" lvl="1">
              <a:lnSpc>
                <a:spcPts val="5682"/>
              </a:lnSpc>
              <a:buFont typeface="Arial"/>
              <a:buChar char="•"/>
            </a:pPr>
            <a:r>
              <a:rPr lang="en-US" sz="284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An invitation to the DVS Awards Ceremony </a:t>
            </a:r>
          </a:p>
          <a:p>
            <a:pPr algn="l">
              <a:lnSpc>
                <a:spcPts val="5682"/>
              </a:lnSpc>
            </a:pPr>
            <a:r>
              <a:rPr lang="en-US" sz="284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   at The Manor Hotel Elstree</a:t>
            </a:r>
          </a:p>
          <a:p>
            <a:pPr algn="l" marL="613476" indent="-306738" lvl="1">
              <a:lnSpc>
                <a:spcPts val="5682"/>
              </a:lnSpc>
              <a:buFont typeface="Arial"/>
              <a:buChar char="•"/>
            </a:pPr>
            <a:r>
              <a:rPr lang="en-US" sz="284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</a:t>
            </a:r>
            <a:r>
              <a:rPr lang="en-US" sz="284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pportunity to network with corporate professionals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4C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4238" y="-154196"/>
            <a:ext cx="18436475" cy="3383433"/>
            <a:chOff x="0" y="0"/>
            <a:chExt cx="24581967" cy="451124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4581967" cy="4511244"/>
              <a:chOff x="0" y="0"/>
              <a:chExt cx="6236536" cy="114451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236536" cy="1144519"/>
              </a:xfrm>
              <a:custGeom>
                <a:avLst/>
                <a:gdLst/>
                <a:ahLst/>
                <a:cxnLst/>
                <a:rect r="r" b="b" t="t" l="l"/>
                <a:pathLst>
                  <a:path h="1144519" w="6236536">
                    <a:moveTo>
                      <a:pt x="0" y="0"/>
                    </a:moveTo>
                    <a:lnTo>
                      <a:pt x="6236536" y="0"/>
                    </a:lnTo>
                    <a:lnTo>
                      <a:pt x="6236536" y="1144519"/>
                    </a:lnTo>
                    <a:lnTo>
                      <a:pt x="0" y="11445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AutoShape 5" id="5"/>
            <p:cNvSpPr/>
            <p:nvPr/>
          </p:nvSpPr>
          <p:spPr>
            <a:xfrm rot="0">
              <a:off x="15910971" y="2282219"/>
              <a:ext cx="8670996" cy="0"/>
            </a:xfrm>
            <a:prstGeom prst="line">
              <a:avLst/>
            </a:prstGeom>
            <a:ln cap="flat" w="152400">
              <a:solidFill>
                <a:srgbClr val="194C9B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3684896" y="1673563"/>
            <a:ext cx="3869870" cy="1555674"/>
          </a:xfrm>
          <a:custGeom>
            <a:avLst/>
            <a:gdLst/>
            <a:ahLst/>
            <a:cxnLst/>
            <a:rect r="r" b="b" t="t" l="l"/>
            <a:pathLst>
              <a:path h="1555674" w="3869870">
                <a:moveTo>
                  <a:pt x="0" y="0"/>
                </a:moveTo>
                <a:lnTo>
                  <a:pt x="3869870" y="0"/>
                </a:lnTo>
                <a:lnTo>
                  <a:pt x="3869870" y="1555674"/>
                </a:lnTo>
                <a:lnTo>
                  <a:pt x="0" y="1555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08345" y="3824343"/>
            <a:ext cx="8756930" cy="5897878"/>
          </a:xfrm>
          <a:custGeom>
            <a:avLst/>
            <a:gdLst/>
            <a:ahLst/>
            <a:cxnLst/>
            <a:rect r="r" b="b" t="t" l="l"/>
            <a:pathLst>
              <a:path h="5897878" w="8756930">
                <a:moveTo>
                  <a:pt x="0" y="0"/>
                </a:moveTo>
                <a:lnTo>
                  <a:pt x="8756931" y="0"/>
                </a:lnTo>
                <a:lnTo>
                  <a:pt x="8756931" y="5897878"/>
                </a:lnTo>
                <a:lnTo>
                  <a:pt x="0" y="5897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03" t="0" r="-11831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576449"/>
            <a:ext cx="10526952" cy="2343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b="true" sz="9000">
                <a:solidFill>
                  <a:srgbClr val="194C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CAREER DISCOVERY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17220" y="3624318"/>
            <a:ext cx="8115300" cy="6097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7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Career Discovery Days offer Year 12 students a comprehensive introduction to various industries through a range of activities designed to enhance their understanding of the world of work. Students visit the offices of our corporate partners, gaining first-hand insights into different fields and having the opportunity to speak with professionals about their roles and career journeys.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4C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4238" y="-154196"/>
            <a:ext cx="18436475" cy="3383433"/>
            <a:chOff x="0" y="0"/>
            <a:chExt cx="24581967" cy="451124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4581967" cy="4511244"/>
              <a:chOff x="0" y="0"/>
              <a:chExt cx="6236536" cy="114451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236536" cy="1144519"/>
              </a:xfrm>
              <a:custGeom>
                <a:avLst/>
                <a:gdLst/>
                <a:ahLst/>
                <a:cxnLst/>
                <a:rect r="r" b="b" t="t" l="l"/>
                <a:pathLst>
                  <a:path h="1144519" w="6236536">
                    <a:moveTo>
                      <a:pt x="0" y="0"/>
                    </a:moveTo>
                    <a:lnTo>
                      <a:pt x="6236536" y="0"/>
                    </a:lnTo>
                    <a:lnTo>
                      <a:pt x="6236536" y="1144519"/>
                    </a:lnTo>
                    <a:lnTo>
                      <a:pt x="0" y="11445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AutoShape 5" id="5"/>
            <p:cNvSpPr/>
            <p:nvPr/>
          </p:nvSpPr>
          <p:spPr>
            <a:xfrm rot="0">
              <a:off x="15910971" y="2282219"/>
              <a:ext cx="8670996" cy="0"/>
            </a:xfrm>
            <a:prstGeom prst="line">
              <a:avLst/>
            </a:prstGeom>
            <a:ln cap="flat" w="152400">
              <a:solidFill>
                <a:srgbClr val="194C9B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639753" y="3824343"/>
            <a:ext cx="6929336" cy="6004389"/>
          </a:xfrm>
          <a:custGeom>
            <a:avLst/>
            <a:gdLst/>
            <a:ahLst/>
            <a:cxnLst/>
            <a:rect r="r" b="b" t="t" l="l"/>
            <a:pathLst>
              <a:path h="6004389" w="6929336">
                <a:moveTo>
                  <a:pt x="0" y="0"/>
                </a:moveTo>
                <a:lnTo>
                  <a:pt x="6929336" y="0"/>
                </a:lnTo>
                <a:lnTo>
                  <a:pt x="6929336" y="6004388"/>
                </a:lnTo>
                <a:lnTo>
                  <a:pt x="0" y="600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886" t="-5620" r="0" b="-579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251250"/>
            <a:ext cx="10526952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b="true" sz="9000">
                <a:solidFill>
                  <a:srgbClr val="194C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WHYOHYOU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969412" y="1079800"/>
            <a:ext cx="1670340" cy="1688696"/>
          </a:xfrm>
          <a:custGeom>
            <a:avLst/>
            <a:gdLst/>
            <a:ahLst/>
            <a:cxnLst/>
            <a:rect r="r" b="b" t="t" l="l"/>
            <a:pathLst>
              <a:path h="1688696" w="1670340">
                <a:moveTo>
                  <a:pt x="0" y="0"/>
                </a:moveTo>
                <a:lnTo>
                  <a:pt x="1670341" y="0"/>
                </a:lnTo>
                <a:lnTo>
                  <a:pt x="1670341" y="1688695"/>
                </a:lnTo>
                <a:lnTo>
                  <a:pt x="0" y="1688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693" t="-47414" r="-55281" b="-2783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3624318"/>
            <a:ext cx="8526780" cy="4726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27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Working with a leading educational consultant, we have intensely developed and designed the five-week WhyOhYou programme which is focussed on personal development for youth aged 15-18 years old. This programme empowers young people to explore self-development, set meaningful goals and learn practical strategies to achieve them.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DAGmMX1iGOQ</dc:identifier>
  <dcterms:modified xsi:type="dcterms:W3CDTF">2011-08-01T06:04:30Z</dcterms:modified>
  <cp:revision>1</cp:revision>
  <dc:title>DVSEd Presentation</dc:title>
</cp:coreProperties>
</file>