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60" r:id="rId4"/>
    <p:sldId id="261" r:id="rId5"/>
    <p:sldId id="299" r:id="rId6"/>
    <p:sldId id="262" r:id="rId7"/>
    <p:sldId id="263" r:id="rId8"/>
    <p:sldId id="265" r:id="rId9"/>
    <p:sldId id="267" r:id="rId10"/>
    <p:sldId id="268" r:id="rId11"/>
    <p:sldId id="270" r:id="rId12"/>
    <p:sldId id="271" r:id="rId13"/>
    <p:sldId id="272" r:id="rId14"/>
    <p:sldId id="273" r:id="rId15"/>
    <p:sldId id="275" r:id="rId16"/>
    <p:sldId id="276" r:id="rId17"/>
    <p:sldId id="277" r:id="rId18"/>
    <p:sldId id="278" r:id="rId19"/>
    <p:sldId id="282" r:id="rId20"/>
    <p:sldId id="300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00CC99"/>
    <a:srgbClr val="0000FF"/>
    <a:srgbClr val="FFFF99"/>
    <a:srgbClr val="92ADCE"/>
    <a:srgbClr val="99CCFF"/>
    <a:srgbClr val="33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1" autoAdjust="0"/>
    <p:restoredTop sz="94691"/>
  </p:normalViewPr>
  <p:slideViewPr>
    <p:cSldViewPr snapToGrid="0">
      <p:cViewPr>
        <p:scale>
          <a:sx n="81" d="100"/>
          <a:sy n="81" d="100"/>
        </p:scale>
        <p:origin x="14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73C66-4846-44F5-8317-91209114B4CE}" type="datetimeFigureOut">
              <a:rPr lang="en-US" smtClean="0"/>
              <a:t>6/24/25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8237A-ADD7-4802-BE0F-169689E5E6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10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8237A-ADD7-4802-BE0F-169689E5E69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61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05450-2E1D-7A39-0A60-730145330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74682-82CF-DA41-AD57-425A4453E133}" type="datetimeFigureOut">
              <a:rPr lang="en-US" smtClean="0"/>
              <a:t>6/24/25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0BFEE-72A9-FF75-0514-A88B1145E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AE700-FB19-35E4-149D-A8C716402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57EB-F3D8-934C-ACB8-83A2C08832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459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757C8-5DBD-FE02-F10D-4826802B3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67065F-6651-D38C-0254-7BE440A1C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5ABE-D842-724D-C26E-D5A6831A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74682-82CF-DA41-AD57-425A4453E133}" type="datetimeFigureOut">
              <a:rPr lang="en-US" smtClean="0"/>
              <a:t>6/24/25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1553E-7668-B00E-E9E8-93CF85E32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11377-66C6-5128-67F1-3DABC667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57EB-F3D8-934C-ACB8-83A2C08832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37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4803EB-A7F1-3502-2170-A603EFC6A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C35E3-3F80-D7ED-4C6C-E05136E89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5FE4C-DCCD-6223-2FD5-89F099AB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74682-82CF-DA41-AD57-425A4453E133}" type="datetimeFigureOut">
              <a:rPr lang="en-US" smtClean="0"/>
              <a:t>6/24/25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B615A-A42B-D41A-D7C3-07F35D56F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20EDD-A9A6-DADF-3773-F65A2553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57EB-F3D8-934C-ACB8-83A2C08832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1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C575A-F85F-D666-3507-33ABBFF67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DIN Condense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46063-A861-1E00-9867-4D8A6D757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defRPr>
            </a:lvl1pPr>
            <a:lvl2pPr>
              <a:defRPr b="0" i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defRPr>
            </a:lvl2pPr>
            <a:lvl3pPr>
              <a:defRPr b="0" i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defRPr>
            </a:lvl3pPr>
            <a:lvl4pPr>
              <a:defRPr b="0" i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defRPr>
            </a:lvl4pPr>
            <a:lvl5pPr>
              <a:defRPr b="0" i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A0901-5F3C-F52F-DB4C-3EE659B8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74682-82CF-DA41-AD57-425A4453E133}" type="datetimeFigureOut">
              <a:rPr lang="en-US" smtClean="0"/>
              <a:t>6/24/25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D2E82-8F21-58CD-EE93-82003C7C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B5108-0579-814D-23EE-BA75FF274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57EB-F3D8-934C-ACB8-83A2C08832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185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6CED4-5B47-4C02-7EDD-C23771FA3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B2057-1DE5-019D-9173-A5AD96BB4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74682-82CF-DA41-AD57-425A4453E133}" type="datetimeFigureOut">
              <a:rPr lang="en-US" smtClean="0"/>
              <a:t>6/24/25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7F987-F099-AD22-531F-E78D492E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71CFF-8DA9-1D84-7901-532AB8FA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57EB-F3D8-934C-ACB8-83A2C08832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49ECF-0857-4942-22BF-692B2FA3F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BF72B-92BF-697B-B6B1-FD6408756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CB973A-3CF1-994B-4AD0-540ABA9E9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0DDB0-FECF-1E74-5945-3171B788C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74682-82CF-DA41-AD57-425A4453E133}" type="datetimeFigureOut">
              <a:rPr lang="en-US" smtClean="0"/>
              <a:t>6/24/25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FD4AE-F5B1-AD75-FB1F-630D4EFC9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083EB-D8FE-EE28-1048-ADD99476D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57EB-F3D8-934C-ACB8-83A2C08832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474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282A-5D32-ECD3-C117-E79919C5E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D7581-EEF0-8109-54AA-2BC012946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A29138-4CEC-33BB-D7C7-1D9A26079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89DF37-F588-CF16-153B-616A956EB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15F25B-7E36-F77B-151F-71B67CCACC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A30D4E-5D13-2E2E-5664-2F5B5E0B8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74682-82CF-DA41-AD57-425A4453E133}" type="datetimeFigureOut">
              <a:rPr lang="en-US" smtClean="0"/>
              <a:t>6/24/25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B40FF5-85AE-2148-FE1B-B6E5B4937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2D4F51-C5B1-BED6-035B-C1D1D43F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57EB-F3D8-934C-ACB8-83A2C08832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671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11E99-F2BD-4385-E7A2-FF9CCD8C3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03555-9C4F-3958-A0EA-CC34C3C65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74682-82CF-DA41-AD57-425A4453E133}" type="datetimeFigureOut">
              <a:rPr lang="en-US" smtClean="0"/>
              <a:t>6/24/25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35DE6C-2BCB-3D5F-B35D-A54998D1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2B9C0-CDB8-84DE-E191-0386A4522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57EB-F3D8-934C-ACB8-83A2C08832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686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59D82-29D9-9BC1-428A-EDF35E35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74682-82CF-DA41-AD57-425A4453E133}" type="datetimeFigureOut">
              <a:rPr lang="en-US" smtClean="0"/>
              <a:t>6/24/25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32512B-A8EA-A028-C95F-D572BBB14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714D0-BEC3-55AD-B57D-CA9EA9D8D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57EB-F3D8-934C-ACB8-83A2C08832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64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A2CC1-E378-55E9-ED9F-D38431161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E7FB1-2AD8-31BE-4EF3-03D02B4BF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EF1969-DF47-8F06-C6A7-4F9FFB6F3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71105-6768-2C06-1AED-11ED117D4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74682-82CF-DA41-AD57-425A4453E133}" type="datetimeFigureOut">
              <a:rPr lang="en-US" smtClean="0"/>
              <a:t>6/24/25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B8027-CE32-F1F1-6E93-89D00B095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F8523-999F-B5F7-0FBF-0D14279D8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57EB-F3D8-934C-ACB8-83A2C08832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41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5DC34-7431-2005-9E63-4B80B497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75C8CA-5995-1188-8D45-A115C32BB1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A37D4-8689-CEDF-9D1B-42590DE7B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1CCD23-2798-9DD4-C656-840340BE5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74682-82CF-DA41-AD57-425A4453E133}" type="datetimeFigureOut">
              <a:rPr lang="en-US" smtClean="0"/>
              <a:t>6/24/25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C63E8-C10B-B485-4E29-A1824722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FAC485-5A15-8DFB-C4F9-C62EF1921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57EB-F3D8-934C-ACB8-83A2C08832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463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F4D592-AE19-E18D-1B3F-CBA3432C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7BB8C-0309-1761-4AB9-20CBDBEA7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FFFEC-B59B-7362-D599-17CD97A582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74682-82CF-DA41-AD57-425A4453E133}" type="datetimeFigureOut">
              <a:rPr lang="en-US" smtClean="0"/>
              <a:t>6/24/25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D5209-A842-2B55-0C78-4E9A3D4FA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3EE6E-D391-56BC-E9FA-1489A0E2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F57EB-F3D8-934C-ACB8-83A2C08832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45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781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99AAA-0B93-FAB2-891E-B7A0091CD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 NIKLAUS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714AF-0360-27C6-9742-284FE3F8E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863" y="1825625"/>
            <a:ext cx="7214937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Founder &amp; CEO of Compliant Technologies</a:t>
            </a:r>
          </a:p>
          <a:p>
            <a:r>
              <a:rPr lang="en-US" dirty="0"/>
              <a:t>Current EMS helicopter pilot Danville, KY, 34+ years flying experience</a:t>
            </a:r>
          </a:p>
          <a:p>
            <a:r>
              <a:rPr lang="en-US" dirty="0"/>
              <a:t>Retired from U.S. Army in 2006 as CW4, 20 years Active Duty</a:t>
            </a:r>
          </a:p>
          <a:p>
            <a:r>
              <a:rPr lang="en-US" dirty="0"/>
              <a:t>Liaison to Covered Units with USASOC</a:t>
            </a:r>
          </a:p>
          <a:p>
            <a:r>
              <a:rPr lang="en-US" dirty="0"/>
              <a:t>Contractor to U.S. State Department, 2006-2007, Poppy Eradication Program Afghanistan</a:t>
            </a:r>
          </a:p>
          <a:p>
            <a:r>
              <a:rPr lang="en-US" dirty="0"/>
              <a:t>Analyst DynCorp Intl, Falls Church, VA</a:t>
            </a:r>
          </a:p>
          <a:p>
            <a:r>
              <a:rPr lang="en-US" dirty="0"/>
              <a:t>Degrees in Forestry, Business, Aeronautics</a:t>
            </a:r>
          </a:p>
          <a:p>
            <a:r>
              <a:rPr lang="en-US" dirty="0"/>
              <a:t>Various entrepreneurial experiences </a:t>
            </a:r>
          </a:p>
        </p:txBody>
      </p:sp>
      <p:pic>
        <p:nvPicPr>
          <p:cNvPr id="5" name="Picture 4" descr="A person in a blue shirt&#10;&#10;Description automatically generated">
            <a:extLst>
              <a:ext uri="{FF2B5EF4-FFF2-40B4-BE49-F238E27FC236}">
                <a16:creationId xmlns:a16="http://schemas.microsoft.com/office/drawing/2014/main" id="{DB276E81-3498-3F08-5F46-13B8D4B5D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2" r="9866"/>
          <a:stretch/>
        </p:blipFill>
        <p:spPr>
          <a:xfrm>
            <a:off x="838200" y="1690688"/>
            <a:ext cx="31672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44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6684A-209A-A9AE-0B92-74FE1274E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 DE LA CRUZ</a:t>
            </a:r>
          </a:p>
        </p:txBody>
      </p:sp>
      <p:pic>
        <p:nvPicPr>
          <p:cNvPr id="5" name="Content Placeholder 4" descr="A person standing in front of a poster&#10;&#10;Description automatically generated">
            <a:extLst>
              <a:ext uri="{FF2B5EF4-FFF2-40B4-BE49-F238E27FC236}">
                <a16:creationId xmlns:a16="http://schemas.microsoft.com/office/drawing/2014/main" id="{9DCB1C31-8AF8-AFFC-71D7-869B66FA2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941" t="14082" r="31980" b="24349"/>
          <a:stretch/>
        </p:blipFill>
        <p:spPr>
          <a:xfrm>
            <a:off x="934453" y="1690688"/>
            <a:ext cx="3476419" cy="3651333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7C5733-F16D-951D-A2FB-B29831FD708B}"/>
              </a:ext>
            </a:extLst>
          </p:cNvPr>
          <p:cNvSpPr txBox="1">
            <a:spLocks/>
          </p:cNvSpPr>
          <p:nvPr/>
        </p:nvSpPr>
        <p:spPr>
          <a:xfrm>
            <a:off x="4507125" y="1664871"/>
            <a:ext cx="72149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CordiaUPC" panose="020B0304020202020204" pitchFamily="34" charset="-34"/>
                <a:ea typeface="+mn-ea"/>
                <a:cs typeface="CordiaUPC" panose="020B0304020202020204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CordiaUPC" panose="020B0304020202020204" pitchFamily="34" charset="-34"/>
                <a:ea typeface="+mn-ea"/>
                <a:cs typeface="CordiaUPC" panose="020B0304020202020204" pitchFamily="34" charset="-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CordiaUPC" panose="020B0304020202020204" pitchFamily="34" charset="-34"/>
                <a:ea typeface="+mn-ea"/>
                <a:cs typeface="CordiaUPC" panose="020B0304020202020204" pitchFamily="34" charset="-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CordiaUPC" panose="020B0304020202020204" pitchFamily="34" charset="-34"/>
                <a:ea typeface="+mn-ea"/>
                <a:cs typeface="CordiaUPC" panose="020B0304020202020204" pitchFamily="34" charset="-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CordiaUPC" panose="020B0304020202020204" pitchFamily="34" charset="-34"/>
                <a:ea typeface="+mn-ea"/>
                <a:cs typeface="CordiaUPC" panose="020B0304020202020204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President &amp; COO of Compliant Technologies</a:t>
            </a:r>
          </a:p>
          <a:p>
            <a:r>
              <a:rPr lang="en-US" dirty="0"/>
              <a:t>30 years of experience in protection services and training</a:t>
            </a:r>
          </a:p>
          <a:p>
            <a:r>
              <a:rPr lang="en-US" dirty="0"/>
              <a:t>International Master Instructor for Compliant Technologies Advanced Training</a:t>
            </a:r>
          </a:p>
        </p:txBody>
      </p:sp>
    </p:spTree>
    <p:extLst>
      <p:ext uri="{BB962C8B-B14F-4D97-AF65-F5344CB8AC3E}">
        <p14:creationId xmlns:p14="http://schemas.microsoft.com/office/powerpoint/2010/main" val="1040952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47135-72C4-F84B-8DC8-118D7C8D4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CONSULTANT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95F8A-C4E1-E1B0-BABD-25CF5C8F0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004" y="1690688"/>
            <a:ext cx="726077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Alexei V. Shvilkin, MD</a:t>
            </a:r>
          </a:p>
          <a:p>
            <a:r>
              <a:rPr lang="en-US" dirty="0"/>
              <a:t>Evaluated Senxunda’s Medical Research on The G.L.O.V.E. technology</a:t>
            </a:r>
          </a:p>
          <a:p>
            <a:r>
              <a:rPr lang="en-US" dirty="0"/>
              <a:t>Board Certified Cardiologist and Electrophysiologist</a:t>
            </a:r>
          </a:p>
          <a:p>
            <a:r>
              <a:rPr lang="en-US" dirty="0"/>
              <a:t>American Board of Internal Medicine (Cardiovascular Disease)</a:t>
            </a:r>
          </a:p>
          <a:p>
            <a:r>
              <a:rPr lang="en-US" dirty="0"/>
              <a:t>American Board of Internal Medicine (Clinical Cardiac Electrophysiology)</a:t>
            </a:r>
          </a:p>
          <a:p>
            <a:r>
              <a:rPr lang="en-US" dirty="0"/>
              <a:t>Practicing Cardiologist for 35 years</a:t>
            </a:r>
          </a:p>
        </p:txBody>
      </p:sp>
      <p:pic>
        <p:nvPicPr>
          <p:cNvPr id="5" name="Picture 4" descr="A person wearing a suit and glasses&#10;&#10;Description automatically generated">
            <a:extLst>
              <a:ext uri="{FF2B5EF4-FFF2-40B4-BE49-F238E27FC236}">
                <a16:creationId xmlns:a16="http://schemas.microsoft.com/office/drawing/2014/main" id="{577D6B1A-ABF0-F075-B92F-F11CCBE2C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2638779" cy="399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78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2CB0B-8C6E-C4C7-8104-C011801C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CONSULTANT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01211-E9EC-CE9F-D67B-4BC359F61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486" y="1825625"/>
            <a:ext cx="8066314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Dorin Panescu, PhD</a:t>
            </a:r>
          </a:p>
          <a:p>
            <a:r>
              <a:rPr lang="en-US" dirty="0"/>
              <a:t>Research for Peer-Rated Article for Compliant Technologies and Senxunda Electronic Technology Co LTD</a:t>
            </a:r>
          </a:p>
          <a:p>
            <a:r>
              <a:rPr lang="en-US" dirty="0"/>
              <a:t>Chief Technical Officer and Vice President of Research and Development, Axon Therapies, Inc.</a:t>
            </a:r>
          </a:p>
          <a:p>
            <a:r>
              <a:rPr lang="en-US" dirty="0"/>
              <a:t>Ph.D and M.S. Degrees in Electrical and Computer Engineering</a:t>
            </a:r>
          </a:p>
          <a:p>
            <a:r>
              <a:rPr lang="en-US" dirty="0"/>
              <a:t>165 issued US patents</a:t>
            </a:r>
          </a:p>
          <a:p>
            <a:r>
              <a:rPr lang="en-US" dirty="0"/>
              <a:t>Co-authored over 200 technical publications</a:t>
            </a:r>
          </a:p>
          <a:p>
            <a:r>
              <a:rPr lang="en-US" dirty="0"/>
              <a:t>Fellow of the IEEE</a:t>
            </a:r>
          </a:p>
          <a:p>
            <a:r>
              <a:rPr lang="en-US" dirty="0"/>
              <a:t>IEEE Chair of the Therapeutic Systems and Technologies Technical Committee</a:t>
            </a:r>
          </a:p>
          <a:p>
            <a:r>
              <a:rPr lang="en-US" dirty="0"/>
              <a:t>Taser expert and author of many technical papers</a:t>
            </a:r>
          </a:p>
        </p:txBody>
      </p:sp>
      <p:pic>
        <p:nvPicPr>
          <p:cNvPr id="5" name="Picture 4" descr="A person in a suit smiling&#10;&#10;Description automatically generated">
            <a:extLst>
              <a:ext uri="{FF2B5EF4-FFF2-40B4-BE49-F238E27FC236}">
                <a16:creationId xmlns:a16="http://schemas.microsoft.com/office/drawing/2014/main" id="{6C74396C-4C28-0F06-EC29-2E0539D5A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09" r="25488"/>
          <a:stretch/>
        </p:blipFill>
        <p:spPr>
          <a:xfrm>
            <a:off x="790068" y="1825624"/>
            <a:ext cx="2248099" cy="278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28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CE7DC-58C6-EB06-ACB0-671731F9C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5412"/>
          </a:xfrm>
        </p:spPr>
        <p:txBody>
          <a:bodyPr/>
          <a:lstStyle/>
          <a:p>
            <a:r>
              <a:rPr lang="en-US" dirty="0"/>
              <a:t>MEET THE GAME CHANGER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1F1A62-9C99-5D2F-78F4-256E0192AC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37512" y="2163741"/>
            <a:ext cx="6270676" cy="41804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799F98-027E-9FA9-FFAA-DDA514D7F242}"/>
              </a:ext>
            </a:extLst>
          </p:cNvPr>
          <p:cNvSpPr txBox="1">
            <a:spLocks/>
          </p:cNvSpPr>
          <p:nvPr/>
        </p:nvSpPr>
        <p:spPr>
          <a:xfrm>
            <a:off x="4127821" y="1397602"/>
            <a:ext cx="3936357" cy="917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DIN Condensed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solidFill>
                  <a:schemeClr val="accent5"/>
                </a:solidFill>
                <a:latin typeface="Bahnschrift SemiBold Condensed" panose="020B0502040204020203" pitchFamily="34" charset="0"/>
              </a:rPr>
              <a:t>The G.L.O.V.E.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A2A4D-D333-4651-58B1-A7D204674831}"/>
              </a:ext>
            </a:extLst>
          </p:cNvPr>
          <p:cNvSpPr txBox="1"/>
          <p:nvPr/>
        </p:nvSpPr>
        <p:spPr>
          <a:xfrm>
            <a:off x="5233666" y="6333166"/>
            <a:ext cx="183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CCFF"/>
                </a:solidFill>
                <a:latin typeface="Bahnschrift SemiLight Condensed" panose="020B0502040204020203" pitchFamily="34" charset="0"/>
              </a:rPr>
              <a:t>CT-G5</a:t>
            </a:r>
            <a:endParaRPr lang="en-US" dirty="0">
              <a:solidFill>
                <a:schemeClr val="bg1"/>
              </a:solidFill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783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CD81-75F6-E03A-957A-17F5F2492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G.L.O.V.E.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3982C-F6B4-0CC0-C8BA-4CF45A68B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135"/>
            <a:ext cx="10515600" cy="241549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G</a:t>
            </a:r>
            <a:r>
              <a:rPr lang="en-US" dirty="0"/>
              <a:t>enerated </a:t>
            </a:r>
            <a:r>
              <a:rPr lang="en-US" b="1" dirty="0">
                <a:solidFill>
                  <a:srgbClr val="00B0F0"/>
                </a:solidFill>
              </a:rPr>
              <a:t>L</a:t>
            </a:r>
            <a:r>
              <a:rPr lang="en-US" dirty="0"/>
              <a:t>ow </a:t>
            </a:r>
            <a:r>
              <a:rPr lang="en-US" b="1" dirty="0">
                <a:solidFill>
                  <a:srgbClr val="00B0F0"/>
                </a:solidFill>
              </a:rPr>
              <a:t>O</a:t>
            </a:r>
            <a:r>
              <a:rPr lang="en-US" dirty="0"/>
              <a:t>utput </a:t>
            </a:r>
            <a:r>
              <a:rPr lang="en-US" b="1" dirty="0">
                <a:solidFill>
                  <a:srgbClr val="00B0F0"/>
                </a:solidFill>
              </a:rPr>
              <a:t>V</a:t>
            </a:r>
            <a:r>
              <a:rPr lang="en-US" dirty="0"/>
              <a:t>oltage </a:t>
            </a:r>
            <a:r>
              <a:rPr lang="en-US" b="1" dirty="0">
                <a:solidFill>
                  <a:srgbClr val="00B0F0"/>
                </a:solidFill>
              </a:rPr>
              <a:t>E</a:t>
            </a:r>
            <a:r>
              <a:rPr lang="en-US" dirty="0"/>
              <a:t>mitter</a:t>
            </a:r>
          </a:p>
          <a:p>
            <a:r>
              <a:rPr lang="en-US" dirty="0"/>
              <a:t>A glove that transforms into a low optic, non-lethal CD3 De-escalation tool in 1 second and is a real “Game Changer”</a:t>
            </a:r>
          </a:p>
          <a:p>
            <a:r>
              <a:rPr lang="en-US" dirty="0"/>
              <a:t>For Operations within the existing Force Continuum, we refer to it as: “The New Protocol in Peacekeeping!”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E70E2-2D89-24ED-CA0D-B0EF46CE89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74989" y="3646025"/>
            <a:ext cx="4425808" cy="2950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77ADBD-0B8C-8673-73B3-21CCEFF3762F}"/>
              </a:ext>
            </a:extLst>
          </p:cNvPr>
          <p:cNvSpPr txBox="1"/>
          <p:nvPr/>
        </p:nvSpPr>
        <p:spPr>
          <a:xfrm>
            <a:off x="5233666" y="6333166"/>
            <a:ext cx="183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CCFF"/>
                </a:solidFill>
                <a:latin typeface="Bahnschrift SemiLight Condensed" panose="020B0502040204020203" pitchFamily="34" charset="0"/>
              </a:rPr>
              <a:t>CT-G5</a:t>
            </a:r>
            <a:endParaRPr lang="en-US" dirty="0">
              <a:solidFill>
                <a:schemeClr val="bg1"/>
              </a:solidFill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628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981F1-DA79-B9EE-E71E-EB1F12AF7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THE G.L.O.V.E.?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E27CC-1212-952A-320C-720C721D4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G.L.O.V.E. can give the user a tactical advantage when deployed properly</a:t>
            </a:r>
          </a:p>
          <a:p>
            <a:r>
              <a:rPr lang="en-US" b="1" dirty="0">
                <a:solidFill>
                  <a:srgbClr val="FFFF99"/>
                </a:solidFill>
              </a:rPr>
              <a:t>55-65% of all encounters end up on the ground - Protect your officers! Protect your image! </a:t>
            </a:r>
          </a:p>
          <a:p>
            <a:r>
              <a:rPr lang="en-US" dirty="0"/>
              <a:t>The G.L.O.V.E.:</a:t>
            </a:r>
          </a:p>
          <a:p>
            <a:pPr lvl="1"/>
            <a:r>
              <a:rPr lang="en-US" dirty="0"/>
              <a:t>Has very low optics or negative optics</a:t>
            </a:r>
          </a:p>
          <a:p>
            <a:pPr lvl="1"/>
            <a:r>
              <a:rPr lang="en-US" dirty="0"/>
              <a:t>Can help de-escalate situations before an incident evolves</a:t>
            </a:r>
          </a:p>
          <a:p>
            <a:pPr lvl="1"/>
            <a:r>
              <a:rPr lang="en-US" dirty="0"/>
              <a:t>Can help the user create space if attacked or finish the encounter – it’s likely having a “built-in back-up”</a:t>
            </a:r>
          </a:p>
          <a:p>
            <a:pPr lvl="1"/>
            <a:r>
              <a:rPr lang="en-US" dirty="0"/>
              <a:t>Excellent for weapons transition and retention and is not easily taken away</a:t>
            </a:r>
          </a:p>
          <a:p>
            <a:pPr lvl="1"/>
            <a:r>
              <a:rPr lang="en-US" dirty="0"/>
              <a:t>All but eliminates weapons confusion</a:t>
            </a:r>
          </a:p>
          <a:p>
            <a:pPr lvl="1"/>
            <a:r>
              <a:rPr lang="en-US" dirty="0"/>
              <a:t>Can help lower injury/liability risk for the user and the subject</a:t>
            </a:r>
          </a:p>
          <a:p>
            <a:pPr lvl="1"/>
            <a:r>
              <a:rPr lang="en-US" dirty="0"/>
              <a:t>Can help lower medical expenses for the user and the subject</a:t>
            </a:r>
          </a:p>
          <a:p>
            <a:pPr lvl="1"/>
            <a:r>
              <a:rPr lang="en-US" dirty="0"/>
              <a:t>Is very competitive in price to other main industry tools and weapons</a:t>
            </a:r>
          </a:p>
          <a:p>
            <a:pPr lvl="1"/>
            <a:r>
              <a:rPr lang="en-US" dirty="0"/>
              <a:t>Has zero operational costs</a:t>
            </a:r>
          </a:p>
        </p:txBody>
      </p:sp>
    </p:spTree>
    <p:extLst>
      <p:ext uri="{BB962C8B-B14F-4D97-AF65-F5344CB8AC3E}">
        <p14:creationId xmlns:p14="http://schemas.microsoft.com/office/powerpoint/2010/main" val="1536632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99794-AE94-6A77-DF57-D8488214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82C0C-1C05-6F3F-463E-5F9DA8B79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 the trainer approach</a:t>
            </a:r>
          </a:p>
          <a:p>
            <a:r>
              <a:rPr lang="en-US" dirty="0"/>
              <a:t>4-8 hour training course depending on size of class</a:t>
            </a:r>
          </a:p>
          <a:p>
            <a:r>
              <a:rPr lang="en-US" dirty="0"/>
              <a:t>All training materials are accessible on our website</a:t>
            </a:r>
          </a:p>
          <a:p>
            <a:r>
              <a:rPr lang="en-US" dirty="0"/>
              <a:t>Re-certification is every two years either in-person or online</a:t>
            </a:r>
          </a:p>
          <a:p>
            <a:r>
              <a:rPr lang="en-US" dirty="0"/>
              <a:t>Compliant Technologies AMI (Agency Master Instructor) is required for healthcare systems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FFFF99"/>
                </a:solidFill>
              </a:rPr>
              <a:t>“EVERYONE HAS A PLAN UNTIL THEY GET PUNCHED IN THE FACE” – MIKE TYSON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EC811D-173E-9AB1-C82D-2D36890EF6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27082" y="681037"/>
            <a:ext cx="3926718" cy="26178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50D95E-4D8C-B824-0D13-F02D85E4E534}"/>
              </a:ext>
            </a:extLst>
          </p:cNvPr>
          <p:cNvSpPr txBox="1"/>
          <p:nvPr/>
        </p:nvSpPr>
        <p:spPr>
          <a:xfrm>
            <a:off x="8472110" y="3298849"/>
            <a:ext cx="183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CCFF"/>
                </a:solidFill>
                <a:latin typeface="Bahnschrift SemiLight Condensed" panose="020B0502040204020203" pitchFamily="34" charset="0"/>
              </a:rPr>
              <a:t>CT-G5</a:t>
            </a:r>
          </a:p>
        </p:txBody>
      </p:sp>
    </p:spTree>
    <p:extLst>
      <p:ext uri="{BB962C8B-B14F-4D97-AF65-F5344CB8AC3E}">
        <p14:creationId xmlns:p14="http://schemas.microsoft.com/office/powerpoint/2010/main" val="3771310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940BF-5CB4-4706-A131-AEE0D866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G.L.O.V.E.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27C5A-F644-AED6-353B-F58E68BF9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45" y="1690687"/>
            <a:ext cx="8066240" cy="480218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Sizes: 			2XS - 3XL</a:t>
            </a:r>
          </a:p>
          <a:p>
            <a:r>
              <a:rPr lang="en-US" dirty="0"/>
              <a:t>Weight: 			9-23oz. Or 2</a:t>
            </a:r>
            <a:r>
              <a:rPr lang="en-US" b="1" u="sng" dirty="0"/>
              <a:t>60-650 grams</a:t>
            </a:r>
            <a:endParaRPr lang="en-US" dirty="0"/>
          </a:p>
          <a:p>
            <a:r>
              <a:rPr lang="en-US" dirty="0"/>
              <a:t>Activation: 		1 second on via switch located on the glove</a:t>
            </a:r>
          </a:p>
          <a:p>
            <a:r>
              <a:rPr lang="en-US" dirty="0"/>
              <a:t>Duration of use: 		90 minutes</a:t>
            </a:r>
          </a:p>
          <a:p>
            <a:r>
              <a:rPr lang="en-US" dirty="0"/>
              <a:t>Duration of charge:		2 days to months</a:t>
            </a:r>
          </a:p>
          <a:p>
            <a:r>
              <a:rPr lang="en-US" dirty="0"/>
              <a:t>Battery: 			3.7V Lithium-Ion</a:t>
            </a:r>
          </a:p>
          <a:p>
            <a:r>
              <a:rPr lang="en-US" dirty="0"/>
              <a:t>Charge time: 		2 hours</a:t>
            </a:r>
          </a:p>
          <a:p>
            <a:r>
              <a:rPr lang="en-US" dirty="0"/>
              <a:t>Voltage Range: 		324-362V (cannot go above 380V)</a:t>
            </a:r>
          </a:p>
          <a:p>
            <a:r>
              <a:rPr lang="en-US" dirty="0"/>
              <a:t>Maximum Current: 		0.7-1.2A</a:t>
            </a:r>
          </a:p>
          <a:p>
            <a:r>
              <a:rPr lang="en-US" dirty="0"/>
              <a:t>Pulse duration (</a:t>
            </a:r>
            <a:r>
              <a:rPr lang="en-US" sz="2800" dirty="0">
                <a:solidFill>
                  <a:schemeClr val="bg1"/>
                </a:solidFill>
              </a:rPr>
              <a:t>µs): 		114-116 (.000115 second)</a:t>
            </a:r>
          </a:p>
          <a:p>
            <a:r>
              <a:rPr lang="en-US" dirty="0"/>
              <a:t>Pulse charge (</a:t>
            </a:r>
            <a:r>
              <a:rPr lang="en-US" sz="2800" dirty="0">
                <a:solidFill>
                  <a:schemeClr val="bg1"/>
                </a:solidFill>
              </a:rPr>
              <a:t>µC): 		72.4-111.7 (.000111 Amp-second)</a:t>
            </a:r>
          </a:p>
          <a:p>
            <a:r>
              <a:rPr lang="en-US" dirty="0"/>
              <a:t>Pulse repetition rate (pps): 	29-30</a:t>
            </a:r>
          </a:p>
          <a:p>
            <a:r>
              <a:rPr lang="en-US" dirty="0"/>
              <a:t>Duty Cycle (%): 		0.348</a:t>
            </a:r>
          </a:p>
          <a:p>
            <a:r>
              <a:rPr lang="en-US" dirty="0"/>
              <a:t>Operating temperature: 	14</a:t>
            </a:r>
            <a:r>
              <a:rPr lang="en-US" sz="2800" dirty="0">
                <a:solidFill>
                  <a:schemeClr val="bg1"/>
                </a:solidFill>
              </a:rPr>
              <a:t>°F to 122°F (-10°C to 50°C)</a:t>
            </a:r>
          </a:p>
          <a:p>
            <a:r>
              <a:rPr lang="en-US" dirty="0"/>
              <a:t>Special features:		Smart Touch Finger, Stand-by Mode, Event Recording Capability</a:t>
            </a:r>
          </a:p>
        </p:txBody>
      </p:sp>
    </p:spTree>
    <p:extLst>
      <p:ext uri="{BB962C8B-B14F-4D97-AF65-F5344CB8AC3E}">
        <p14:creationId xmlns:p14="http://schemas.microsoft.com/office/powerpoint/2010/main" val="891289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6AAD-6D0E-B87C-13B1-EE9163342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FIT 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CDF43-8EAA-E0AF-8003-73050918D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Assists staff in stopping individuals who are being physically aggressive</a:t>
            </a:r>
          </a:p>
          <a:p>
            <a:r>
              <a:rPr lang="en-US" dirty="0"/>
              <a:t>Helps keep individuals in compliance once under control</a:t>
            </a:r>
          </a:p>
          <a:p>
            <a:r>
              <a:rPr lang="en-US" dirty="0"/>
              <a:t>Not a replacement for any existing tool in use today</a:t>
            </a:r>
          </a:p>
          <a:p>
            <a:r>
              <a:rPr lang="en-US" dirty="0"/>
              <a:t>Usable within the entire engagement but is primarily deployed early on within the vicinity of Soft Empty Hand Control Techniques</a:t>
            </a:r>
          </a:p>
          <a:p>
            <a:r>
              <a:rPr lang="en-US" dirty="0"/>
              <a:t>Activates in 1-second</a:t>
            </a:r>
          </a:p>
          <a:p>
            <a:r>
              <a:rPr lang="en-US" dirty="0"/>
              <a:t>Compliance from most people within 3-5 seconds</a:t>
            </a:r>
          </a:p>
          <a:p>
            <a:r>
              <a:rPr lang="en-US" dirty="0"/>
              <a:t>Allows the user to test it before deployment</a:t>
            </a:r>
          </a:p>
          <a:p>
            <a:r>
              <a:rPr lang="en-US" dirty="0"/>
              <a:t>At the user’s disposal all the way through an event including the ability to transition to higher levels of Force</a:t>
            </a:r>
          </a:p>
        </p:txBody>
      </p:sp>
    </p:spTree>
    <p:extLst>
      <p:ext uri="{BB962C8B-B14F-4D97-AF65-F5344CB8AC3E}">
        <p14:creationId xmlns:p14="http://schemas.microsoft.com/office/powerpoint/2010/main" val="2989113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2493-6B6E-A3EF-AADD-FB42C02B6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358"/>
            <a:ext cx="10515600" cy="3862137"/>
          </a:xfrm>
        </p:spPr>
        <p:txBody>
          <a:bodyPr>
            <a:normAutofit/>
          </a:bodyPr>
          <a:lstStyle/>
          <a:p>
            <a:r>
              <a:rPr lang="en-US" sz="4800" dirty="0"/>
              <a:t>YOU NEVER KNOW WHEN…</a:t>
            </a:r>
            <a:br>
              <a:rPr lang="en-US" sz="4800" dirty="0"/>
            </a:br>
            <a:r>
              <a:rPr lang="en-US" sz="4800" dirty="0"/>
              <a:t>BECAUSE ANYTHING CAN HAPPEN AT ANYTIME!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WE WANT TO HELP YOU</a:t>
            </a:r>
            <a:br>
              <a:rPr lang="en-US" sz="4800" dirty="0"/>
            </a:br>
            <a:r>
              <a:rPr lang="en-US" b="1" dirty="0">
                <a:solidFill>
                  <a:srgbClr val="FFFF99"/>
                </a:solidFill>
                <a:latin typeface="DIN Condensed" pitchFamily="2" charset="0"/>
              </a:rPr>
              <a:t>DO NO HARM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EA413D-9469-7AB7-34C5-E510F2023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2" r="13214"/>
          <a:stretch/>
        </p:blipFill>
        <p:spPr bwMode="auto">
          <a:xfrm>
            <a:off x="2677784" y="4568773"/>
            <a:ext cx="3265817" cy="205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F200729-D631-13FA-74F9-26BE6F94B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8" r="15858"/>
          <a:stretch/>
        </p:blipFill>
        <p:spPr bwMode="auto">
          <a:xfrm>
            <a:off x="6296024" y="4568773"/>
            <a:ext cx="3028951" cy="205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125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7EE8E-3889-A31D-3DC0-33B8581BA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C9805-8FB7-DD29-239C-0F37FD87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952"/>
            <a:ext cx="10515600" cy="754929"/>
          </a:xfrm>
        </p:spPr>
        <p:txBody>
          <a:bodyPr/>
          <a:lstStyle/>
          <a:p>
            <a:r>
              <a:rPr lang="en-US" dirty="0"/>
              <a:t>MY-SHIELD®, GLOVE STIX &amp; EAGLE PROTECT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FD4B2-67BB-2384-05F6-2A2D8A0D4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713" y="1015882"/>
            <a:ext cx="6958360" cy="5581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GloveSTIX:</a:t>
            </a:r>
          </a:p>
          <a:p>
            <a:pPr lvl="1"/>
            <a:r>
              <a:rPr lang="en-US" sz="1800" dirty="0"/>
              <a:t>Dehumidify and Deodorize the G.L.O.V.E. Products from the inside and emits Silver IONs into the fabric prohibiting the growth of Staff, bacteria and molds</a:t>
            </a:r>
          </a:p>
          <a:p>
            <a:pPr lvl="1"/>
            <a:r>
              <a:rPr lang="en-US" sz="1800" dirty="0"/>
              <a:t>Good for 10 Years</a:t>
            </a:r>
          </a:p>
          <a:p>
            <a:pPr lvl="1"/>
            <a:r>
              <a:rPr lang="en-US" sz="2000" dirty="0"/>
              <a:t>Moisture absorbers lasts 4-6 months</a:t>
            </a:r>
          </a:p>
          <a:p>
            <a:pPr lvl="1"/>
            <a:endParaRPr lang="en-US" sz="1000" dirty="0"/>
          </a:p>
          <a:p>
            <a:pPr marL="0" indent="0">
              <a:buNone/>
            </a:pPr>
            <a:r>
              <a:rPr lang="en-US" sz="2000" dirty="0"/>
              <a:t>MY-SHIELD® SURFACE CLEANER &amp; BROAD SPECTRUM DISINFECTANT:</a:t>
            </a:r>
          </a:p>
          <a:p>
            <a:pPr lvl="1"/>
            <a:r>
              <a:rPr lang="en-US" sz="1800" dirty="0"/>
              <a:t>Cleaning and Disinfecting surfaces and fabrics, i.e., your office areas and CD3 products</a:t>
            </a:r>
          </a:p>
          <a:p>
            <a:pPr lvl="1"/>
            <a:r>
              <a:rPr lang="en-US" sz="1800" dirty="0"/>
              <a:t>Kills all Viruses and Bacteria for up to 28 Days</a:t>
            </a:r>
          </a:p>
          <a:p>
            <a:pPr lvl="1"/>
            <a:r>
              <a:rPr lang="en-US" sz="1800" dirty="0"/>
              <a:t>Kills 94% of MRSA</a:t>
            </a:r>
          </a:p>
          <a:p>
            <a:pPr lvl="1"/>
            <a:r>
              <a:rPr lang="en-US" sz="1800" dirty="0"/>
              <a:t>Neutralizes Fentanyl and other drugs and narcotics</a:t>
            </a:r>
          </a:p>
          <a:p>
            <a:pPr lvl="1"/>
            <a:r>
              <a:rPr lang="en-US" sz="1800" dirty="0"/>
              <a:t>There are many My-Shield® products – all are patented, made in the USA, EPA certified, FDA approved and food safe!</a:t>
            </a:r>
          </a:p>
          <a:p>
            <a:pPr marL="457200" lvl="1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800" dirty="0"/>
              <a:t>EAGLE PROTECT:</a:t>
            </a:r>
          </a:p>
          <a:p>
            <a:pPr lvl="1"/>
            <a:r>
              <a:rPr lang="en-US" sz="1800" dirty="0"/>
              <a:t>Lightweight and Durable 3mil or 6mil Nitril Gloves</a:t>
            </a:r>
          </a:p>
          <a:p>
            <a:pPr lvl="1"/>
            <a:r>
              <a:rPr lang="en-US" sz="1800" dirty="0"/>
              <a:t>FENTANYL resistant for up to 240 minutes (ASTM D6978 Rated)</a:t>
            </a:r>
          </a:p>
          <a:p>
            <a:endParaRPr lang="en-US" sz="1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D01EA3-13F7-ADA1-5C70-206E40719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1" t="5038" r="78645" b="91218"/>
          <a:stretch/>
        </p:blipFill>
        <p:spPr>
          <a:xfrm>
            <a:off x="9023628" y="6228365"/>
            <a:ext cx="1603107" cy="422858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8AE30902-D393-75B5-FFF8-7670FDECD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4" r="5141"/>
          <a:stretch/>
        </p:blipFill>
        <p:spPr bwMode="auto">
          <a:xfrm>
            <a:off x="7713393" y="1249046"/>
            <a:ext cx="1900946" cy="295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Derma² Nitrile Exam Gloves - Black image">
            <a:extLst>
              <a:ext uri="{FF2B5EF4-FFF2-40B4-BE49-F238E27FC236}">
                <a16:creationId xmlns:a16="http://schemas.microsoft.com/office/drawing/2014/main" id="{D1B8E8F4-06A9-2B2A-C488-3D3DBAAB9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5" t="22157" r="6668" b="12697"/>
          <a:stretch/>
        </p:blipFill>
        <p:spPr bwMode="auto">
          <a:xfrm>
            <a:off x="7605132" y="4646057"/>
            <a:ext cx="2460652" cy="179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nunchaku with yellow text&#10;&#10;Description automatically generated">
            <a:extLst>
              <a:ext uri="{FF2B5EF4-FFF2-40B4-BE49-F238E27FC236}">
                <a16:creationId xmlns:a16="http://schemas.microsoft.com/office/drawing/2014/main" id="{BCD46BA7-4FA6-4567-B822-A3F944C8B5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4" t="34841" r="24753" b="38270"/>
          <a:stretch/>
        </p:blipFill>
        <p:spPr>
          <a:xfrm rot="3831869">
            <a:off x="9368453" y="2414975"/>
            <a:ext cx="2721454" cy="11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81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781A7-BDC0-D0CE-2A97-B85AB978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265"/>
          </a:xfrm>
        </p:spPr>
        <p:txBody>
          <a:bodyPr/>
          <a:lstStyle/>
          <a:p>
            <a:r>
              <a:rPr lang="en-US" dirty="0"/>
              <a:t>WARRANTY AND CUSTOMER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79C33-5FDC-885D-4A1A-57BB74BAE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2390"/>
            <a:ext cx="10515600" cy="4894573"/>
          </a:xfrm>
        </p:spPr>
        <p:txBody>
          <a:bodyPr/>
          <a:lstStyle/>
          <a:p>
            <a:r>
              <a:rPr lang="en-US" dirty="0"/>
              <a:t>Compliant Technologies’ products come with a full 1-year warranty</a:t>
            </a:r>
          </a:p>
          <a:p>
            <a:r>
              <a:rPr lang="en-US" dirty="0"/>
              <a:t>Other warranty options are available:</a:t>
            </a:r>
          </a:p>
          <a:p>
            <a:pPr lvl="1"/>
            <a:r>
              <a:rPr lang="en-US" dirty="0"/>
              <a:t>Options for additional 2</a:t>
            </a:r>
            <a:r>
              <a:rPr lang="en-US" baseline="30000" dirty="0"/>
              <a:t>nd</a:t>
            </a:r>
            <a:r>
              <a:rPr lang="en-US" dirty="0"/>
              <a:t> and 3</a:t>
            </a:r>
            <a:r>
              <a:rPr lang="en-US" baseline="30000" dirty="0"/>
              <a:t>rd</a:t>
            </a:r>
            <a:r>
              <a:rPr lang="en-US" dirty="0"/>
              <a:t> year warranty packages on any non-subscription purchase</a:t>
            </a:r>
          </a:p>
          <a:p>
            <a:pPr lvl="1"/>
            <a:r>
              <a:rPr lang="en-US" dirty="0"/>
              <a:t>Subscription package with Warranty for the entirety of the subscription contract</a:t>
            </a:r>
          </a:p>
          <a:p>
            <a:r>
              <a:rPr lang="en-US" dirty="0"/>
              <a:t>Compliant Technologies can provide “framework” for or samples of Use of Force Policies</a:t>
            </a:r>
          </a:p>
          <a:p>
            <a:r>
              <a:rPr lang="en-US" dirty="0"/>
              <a:t>Responsive to our customer needs and service after the sale</a:t>
            </a:r>
          </a:p>
          <a:p>
            <a:r>
              <a:rPr lang="en-US" dirty="0"/>
              <a:t>Compliant Technologies maintains full product liability insurance</a:t>
            </a:r>
          </a:p>
          <a:p>
            <a:r>
              <a:rPr lang="en-US" dirty="0"/>
              <a:t>You are why we exist, so we don’t sell our products to the public</a:t>
            </a:r>
          </a:p>
        </p:txBody>
      </p:sp>
    </p:spTree>
    <p:extLst>
      <p:ext uri="{BB962C8B-B14F-4D97-AF65-F5344CB8AC3E}">
        <p14:creationId xmlns:p14="http://schemas.microsoft.com/office/powerpoint/2010/main" val="2220330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A42A6-AC47-66AB-C944-B156232F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35DC9-7120-1D13-AA6F-F8B4BD0EB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 you for your service. We are honored to be here and if you see fit, we will be honored to partner with you in your mission.</a:t>
            </a:r>
          </a:p>
          <a:p>
            <a:r>
              <a:rPr lang="en-US" dirty="0"/>
              <a:t>We're not here to compete with or bad mouth any other products in use today.</a:t>
            </a:r>
          </a:p>
          <a:p>
            <a:r>
              <a:rPr lang="en-US" dirty="0"/>
              <a:t>For the first time in Healthcare history, we have a technology that can be used early in an incident that allows officers to have a low optic, humane, safe, and yet effective de-escalation option. This technology allows officers to free up their hands, transition to and retain their tools while also helping to mitigate tool confusion and lower chances of injury.</a:t>
            </a:r>
          </a:p>
          <a:p>
            <a:r>
              <a:rPr lang="en-US" dirty="0"/>
              <a:t>For our time together, we encourage you to have an open mind and think outside of the conventional box that we know today. </a:t>
            </a:r>
          </a:p>
        </p:txBody>
      </p:sp>
    </p:spTree>
    <p:extLst>
      <p:ext uri="{BB962C8B-B14F-4D97-AF65-F5344CB8AC3E}">
        <p14:creationId xmlns:p14="http://schemas.microsoft.com/office/powerpoint/2010/main" val="1523020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D759D-328E-D037-98F4-1822874F5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4848"/>
          </a:xfrm>
        </p:spPr>
        <p:txBody>
          <a:bodyPr/>
          <a:lstStyle/>
          <a:p>
            <a:r>
              <a:rPr lang="en-US" dirty="0"/>
              <a:t>BOTTOM LINE UP FRONT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13003-4397-D5DB-56AD-AC63D73F4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9975"/>
            <a:ext cx="10515600" cy="4334004"/>
          </a:xfrm>
        </p:spPr>
        <p:txBody>
          <a:bodyPr>
            <a:normAutofit/>
          </a:bodyPr>
          <a:lstStyle/>
          <a:p>
            <a:r>
              <a:rPr lang="en-US" dirty="0"/>
              <a:t>Violence against Healthcare employees is greater than other professions and on the rise.</a:t>
            </a:r>
          </a:p>
          <a:p>
            <a:r>
              <a:rPr lang="en-US" dirty="0"/>
              <a:t>Healthcare workers are more likely to encounter aggression:</a:t>
            </a:r>
          </a:p>
          <a:p>
            <a:pPr lvl="1"/>
            <a:r>
              <a:rPr lang="en-US" dirty="0"/>
              <a:t>75% of nearly 25,000 workplace assaults occur annually in Healthcare settings.</a:t>
            </a:r>
          </a:p>
          <a:p>
            <a:pPr lvl="1"/>
            <a:r>
              <a:rPr lang="en-US" dirty="0"/>
              <a:t>30% of nurses and 26% of emergency department physicians have reported incidents of violence.</a:t>
            </a:r>
          </a:p>
          <a:p>
            <a:r>
              <a:rPr lang="en-US" dirty="0"/>
              <a:t>Employees in the field consider these incidents to be a “part of the job”.</a:t>
            </a:r>
          </a:p>
          <a:p>
            <a:r>
              <a:rPr lang="en-US" dirty="0"/>
              <a:t>This is unacceptable in our eyes!</a:t>
            </a:r>
          </a:p>
          <a:p>
            <a:r>
              <a:rPr lang="en-US" dirty="0"/>
              <a:t>We Believe in the Win-Win!</a:t>
            </a:r>
          </a:p>
          <a:p>
            <a:r>
              <a:rPr lang="en-US" dirty="0"/>
              <a:t>Why can't we have safer hospitals, and also...</a:t>
            </a:r>
          </a:p>
          <a:p>
            <a:r>
              <a:rPr lang="en-US" dirty="0"/>
              <a:t>Protect our staff, our image, and our budgets?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55D054-A931-52F5-E390-75CCBC110987}"/>
              </a:ext>
            </a:extLst>
          </p:cNvPr>
          <p:cNvSpPr txBox="1">
            <a:spLocks/>
          </p:cNvSpPr>
          <p:nvPr/>
        </p:nvSpPr>
        <p:spPr>
          <a:xfrm>
            <a:off x="840288" y="5753394"/>
            <a:ext cx="9831887" cy="824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DIN Condensed" pitchFamily="2" charset="0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99"/>
                </a:solidFill>
              </a:rPr>
              <a:t>STOP VIOLENCE AND DO NO HARM</a:t>
            </a:r>
          </a:p>
        </p:txBody>
      </p:sp>
    </p:spTree>
    <p:extLst>
      <p:ext uri="{BB962C8B-B14F-4D97-AF65-F5344CB8AC3E}">
        <p14:creationId xmlns:p14="http://schemas.microsoft.com/office/powerpoint/2010/main" val="1141470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EDD4E-0AC8-B463-75ED-70C508DAF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615F-D827-16C6-46B2-AD8544EB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4848"/>
          </a:xfrm>
        </p:spPr>
        <p:txBody>
          <a:bodyPr/>
          <a:lstStyle/>
          <a:p>
            <a:r>
              <a:rPr lang="en-US" dirty="0"/>
              <a:t>COMPLIANT TECHNOLOGIES, LLC</a:t>
            </a:r>
          </a:p>
        </p:txBody>
      </p:sp>
      <p:pic>
        <p:nvPicPr>
          <p:cNvPr id="5" name="Picture 4" descr="A screenshot of a news&#10;&#10;Description automatically generated">
            <a:extLst>
              <a:ext uri="{FF2B5EF4-FFF2-40B4-BE49-F238E27FC236}">
                <a16:creationId xmlns:a16="http://schemas.microsoft.com/office/drawing/2014/main" id="{9DF976A5-7F31-CAFC-DB9C-D93498B40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6" t="2377" r="2852" b="53356"/>
          <a:stretch/>
        </p:blipFill>
        <p:spPr>
          <a:xfrm>
            <a:off x="2338087" y="1356022"/>
            <a:ext cx="7708739" cy="2176041"/>
          </a:xfrm>
          <a:prstGeom prst="rect">
            <a:avLst/>
          </a:prstGeom>
        </p:spPr>
      </p:pic>
      <p:pic>
        <p:nvPicPr>
          <p:cNvPr id="6" name="Picture 5" descr="A screenshot of a news&#10;&#10;Description automatically generated">
            <a:extLst>
              <a:ext uri="{FF2B5EF4-FFF2-40B4-BE49-F238E27FC236}">
                <a16:creationId xmlns:a16="http://schemas.microsoft.com/office/drawing/2014/main" id="{AEEFF80F-FF1F-DECC-BC8D-47E6C1FF3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6" t="49296" r="9782" b="8555"/>
          <a:stretch/>
        </p:blipFill>
        <p:spPr>
          <a:xfrm>
            <a:off x="3017135" y="3698111"/>
            <a:ext cx="6574420" cy="2071870"/>
          </a:xfrm>
          <a:prstGeom prst="rect">
            <a:avLst/>
          </a:prstGeom>
        </p:spPr>
      </p:pic>
      <p:pic>
        <p:nvPicPr>
          <p:cNvPr id="7" name="Picture 6" descr="A screenshot of a news&#10;&#10;Description automatically generated">
            <a:extLst>
              <a:ext uri="{FF2B5EF4-FFF2-40B4-BE49-F238E27FC236}">
                <a16:creationId xmlns:a16="http://schemas.microsoft.com/office/drawing/2014/main" id="{55E59E6F-3226-A3D6-0A10-3433978D1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15" t="4496" r="8109" b="91341"/>
          <a:stretch/>
        </p:blipFill>
        <p:spPr>
          <a:xfrm>
            <a:off x="6844495" y="1913534"/>
            <a:ext cx="3009418" cy="20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47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30825-2B5C-FC1C-25AB-2F3D780FF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CAN HELP YOU…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BF15D-6C83-8E30-B305-B4971E030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22821"/>
          </a:xfrm>
        </p:spPr>
        <p:txBody>
          <a:bodyPr/>
          <a:lstStyle/>
          <a:p>
            <a:r>
              <a:rPr lang="en-US" dirty="0"/>
              <a:t>Prepare? -$1,500 or 6.8 billion (Minnesota)</a:t>
            </a:r>
          </a:p>
          <a:p>
            <a:r>
              <a:rPr lang="en-US" dirty="0"/>
              <a:t>Reduce injury rates by 40-50%? However, agencies have reported a 76-90% reduction</a:t>
            </a:r>
          </a:p>
          <a:p>
            <a:r>
              <a:rPr lang="en-US" dirty="0"/>
              <a:t>Reduce medical expense, workers’ compensation, and litigation by 40-50%? </a:t>
            </a:r>
          </a:p>
          <a:p>
            <a:r>
              <a:rPr lang="en-US" dirty="0"/>
              <a:t>By providing tools that pay for themselves?</a:t>
            </a:r>
          </a:p>
          <a:p>
            <a:r>
              <a:rPr lang="en-US" dirty="0"/>
              <a:t>By providing tools that are easy to use and maintain?</a:t>
            </a:r>
          </a:p>
          <a:p>
            <a:r>
              <a:rPr lang="en-US" dirty="0"/>
              <a:t>By providing additional advanced training?</a:t>
            </a:r>
          </a:p>
          <a:p>
            <a:r>
              <a:rPr lang="en-US" b="1" dirty="0">
                <a:solidFill>
                  <a:srgbClr val="FFFF99"/>
                </a:solidFill>
              </a:rPr>
              <a:t>STOP THE FIGHT NOW AND… DO NO HARM!</a:t>
            </a:r>
          </a:p>
        </p:txBody>
      </p:sp>
    </p:spTree>
    <p:extLst>
      <p:ext uri="{BB962C8B-B14F-4D97-AF65-F5344CB8AC3E}">
        <p14:creationId xmlns:p14="http://schemas.microsoft.com/office/powerpoint/2010/main" val="2258911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FB2D4-20E1-2120-33E2-C3E56A3CA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525"/>
            <a:ext cx="10515600" cy="1325563"/>
          </a:xfrm>
        </p:spPr>
        <p:txBody>
          <a:bodyPr/>
          <a:lstStyle/>
          <a:p>
            <a:r>
              <a:rPr lang="en-US" sz="3600" dirty="0"/>
              <a:t>ONE OF OUR GOALS IS…</a:t>
            </a:r>
            <a:br>
              <a:rPr lang="en-US" dirty="0"/>
            </a:br>
            <a:r>
              <a:rPr lang="en-US" dirty="0"/>
              <a:t>MEASURING COST SAVINGS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3AA42-4019-C718-7878-875F8E74C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355" y="1663575"/>
            <a:ext cx="3561397" cy="4351338"/>
          </a:xfrm>
          <a:solidFill>
            <a:schemeClr val="accent1">
              <a:alpha val="35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br>
              <a:rPr lang="en-US" sz="700" b="1" dirty="0"/>
            </a:br>
            <a:r>
              <a:rPr lang="en-US" sz="4000" b="1" dirty="0"/>
              <a:t>STAFF</a:t>
            </a:r>
          </a:p>
          <a:p>
            <a:r>
              <a:rPr lang="en-US" dirty="0"/>
              <a:t>Reduction in staff injury rates by 40-50%</a:t>
            </a:r>
          </a:p>
          <a:p>
            <a:r>
              <a:rPr lang="en-US" dirty="0"/>
              <a:t>Reduce your medical expense by 40-50%</a:t>
            </a:r>
          </a:p>
          <a:p>
            <a:r>
              <a:rPr lang="en-US" dirty="0"/>
              <a:t>Reduce workers’ compensation costs by 40-50%</a:t>
            </a:r>
          </a:p>
          <a:p>
            <a:r>
              <a:rPr lang="en-US" dirty="0"/>
              <a:t>Less overtime needed</a:t>
            </a:r>
          </a:p>
          <a:p>
            <a:r>
              <a:rPr lang="en-US" dirty="0"/>
              <a:t>Better overall morale</a:t>
            </a:r>
          </a:p>
          <a:p>
            <a:r>
              <a:rPr lang="en-US" dirty="0"/>
              <a:t>Increased staff retention</a:t>
            </a:r>
          </a:p>
          <a:p>
            <a:r>
              <a:rPr lang="en-US" dirty="0"/>
              <a:t>Staff confidence and experience grows</a:t>
            </a:r>
          </a:p>
          <a:p>
            <a:r>
              <a:rPr lang="en-US" dirty="0"/>
              <a:t>Less need for the costs of hiring NEW staff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CA1F32-7A2C-443B-910B-A47DC618E871}"/>
              </a:ext>
            </a:extLst>
          </p:cNvPr>
          <p:cNvSpPr txBox="1">
            <a:spLocks/>
          </p:cNvSpPr>
          <p:nvPr/>
        </p:nvSpPr>
        <p:spPr>
          <a:xfrm>
            <a:off x="4410311" y="1663575"/>
            <a:ext cx="3560537" cy="4351338"/>
          </a:xfrm>
          <a:prstGeom prst="rect">
            <a:avLst/>
          </a:prstGeom>
          <a:solidFill>
            <a:schemeClr val="accent1">
              <a:alpha val="35201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CordiaUPC" panose="020B0304020202020204" pitchFamily="34" charset="-34"/>
                <a:ea typeface="+mn-ea"/>
                <a:cs typeface="CordiaUPC" panose="020B0304020202020204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CordiaUPC" panose="020B0304020202020204" pitchFamily="34" charset="-34"/>
                <a:ea typeface="+mn-ea"/>
                <a:cs typeface="CordiaUPC" panose="020B0304020202020204" pitchFamily="34" charset="-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CordiaUPC" panose="020B0304020202020204" pitchFamily="34" charset="-34"/>
                <a:ea typeface="+mn-ea"/>
                <a:cs typeface="CordiaUPC" panose="020B0304020202020204" pitchFamily="34" charset="-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CordiaUPC" panose="020B0304020202020204" pitchFamily="34" charset="-34"/>
                <a:ea typeface="+mn-ea"/>
                <a:cs typeface="CordiaUPC" panose="020B0304020202020204" pitchFamily="34" charset="-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CordiaUPC" panose="020B0304020202020204" pitchFamily="34" charset="-34"/>
                <a:ea typeface="+mn-ea"/>
                <a:cs typeface="CordiaUPC" panose="020B0304020202020204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PATIENT / SUBJECT</a:t>
            </a:r>
          </a:p>
          <a:p>
            <a:r>
              <a:rPr lang="en-US" sz="2200" dirty="0"/>
              <a:t>Reduce patient/subject injury rates by 40-50%</a:t>
            </a:r>
          </a:p>
          <a:p>
            <a:r>
              <a:rPr lang="en-US" sz="2200" dirty="0"/>
              <a:t>Reduce subject-related costs of medical expense by 40-50%</a:t>
            </a:r>
          </a:p>
          <a:p>
            <a:r>
              <a:rPr lang="en-US" sz="2200" dirty="0"/>
              <a:t>Reduce liability and litigation costs by 40-50%</a:t>
            </a:r>
          </a:p>
          <a:p>
            <a:r>
              <a:rPr lang="en-US" sz="2200" dirty="0"/>
              <a:t>Less behavioral issues</a:t>
            </a:r>
          </a:p>
          <a:p>
            <a:r>
              <a:rPr lang="en-US" sz="2200" dirty="0"/>
              <a:t>Less restraining needed</a:t>
            </a:r>
          </a:p>
          <a:p>
            <a:r>
              <a:rPr lang="en-US" sz="2200" dirty="0"/>
              <a:t>Decrease in facility tension</a:t>
            </a:r>
          </a:p>
          <a:p>
            <a:r>
              <a:rPr lang="en-US" sz="2200" dirty="0"/>
              <a:t>Better atmosphere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B7D21E-7DB9-4282-E23E-1E566F395C28}"/>
              </a:ext>
            </a:extLst>
          </p:cNvPr>
          <p:cNvSpPr txBox="1">
            <a:spLocks/>
          </p:cNvSpPr>
          <p:nvPr/>
        </p:nvSpPr>
        <p:spPr>
          <a:xfrm>
            <a:off x="8075023" y="1663575"/>
            <a:ext cx="3394527" cy="4351338"/>
          </a:xfrm>
          <a:prstGeom prst="rect">
            <a:avLst/>
          </a:prstGeom>
          <a:solidFill>
            <a:schemeClr val="accent1">
              <a:alpha val="35201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CordiaUPC" panose="020B0304020202020204" pitchFamily="34" charset="-34"/>
                <a:ea typeface="+mn-ea"/>
                <a:cs typeface="CordiaUPC" panose="020B0304020202020204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CordiaUPC" panose="020B0304020202020204" pitchFamily="34" charset="-34"/>
                <a:ea typeface="+mn-ea"/>
                <a:cs typeface="CordiaUPC" panose="020B0304020202020204" pitchFamily="34" charset="-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CordiaUPC" panose="020B0304020202020204" pitchFamily="34" charset="-34"/>
                <a:ea typeface="+mn-ea"/>
                <a:cs typeface="CordiaUPC" panose="020B0304020202020204" pitchFamily="34" charset="-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CordiaUPC" panose="020B0304020202020204" pitchFamily="34" charset="-34"/>
                <a:ea typeface="+mn-ea"/>
                <a:cs typeface="CordiaUPC" panose="020B0304020202020204" pitchFamily="34" charset="-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CordiaUPC" panose="020B0304020202020204" pitchFamily="34" charset="-34"/>
                <a:ea typeface="+mn-ea"/>
                <a:cs typeface="CordiaUPC" panose="020B0304020202020204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OTHER TOOLS</a:t>
            </a:r>
          </a:p>
          <a:p>
            <a:r>
              <a:rPr lang="en-US" sz="2000" dirty="0"/>
              <a:t>CS – if not needed is still accessible</a:t>
            </a:r>
          </a:p>
          <a:p>
            <a:r>
              <a:rPr lang="en-US" sz="2000" dirty="0"/>
              <a:t>Content cost</a:t>
            </a:r>
          </a:p>
          <a:p>
            <a:r>
              <a:rPr lang="en-US" sz="2000" dirty="0"/>
              <a:t>De-contamination costs, manpower and materials</a:t>
            </a:r>
          </a:p>
          <a:p>
            <a:r>
              <a:rPr lang="en-US" sz="2000" dirty="0"/>
              <a:t>Quality of life improves with less paperwork and no after affects</a:t>
            </a:r>
          </a:p>
          <a:p>
            <a:r>
              <a:rPr lang="en-US" sz="2000" dirty="0"/>
              <a:t>CEW’s if not needed are still accessible</a:t>
            </a:r>
          </a:p>
          <a:p>
            <a:r>
              <a:rPr lang="en-US" sz="2000" dirty="0"/>
              <a:t>Less injury risk to everyone</a:t>
            </a:r>
          </a:p>
          <a:p>
            <a:r>
              <a:rPr lang="en-US" sz="2000" dirty="0"/>
              <a:t>No cartridge cost or consumable costs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434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4C761-790B-6E97-D30C-0A0597E19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COMPLIANT TECHNOLOGIES, LLC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851E6-8D78-6EDB-7A77-7FE678C8D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Kentucky-based, Veteran-owned, Limited Liability Company, started in 2018</a:t>
            </a:r>
          </a:p>
          <a:p>
            <a:r>
              <a:rPr lang="en-US" dirty="0"/>
              <a:t>Approaching 600 agencies, 43 states, 9 countries</a:t>
            </a:r>
          </a:p>
          <a:p>
            <a:r>
              <a:rPr lang="en-US" dirty="0"/>
              <a:t>60,000+ real-world uses with no officer or subject injury and no lawsuits to date</a:t>
            </a:r>
          </a:p>
          <a:p>
            <a:r>
              <a:rPr lang="en-US" dirty="0"/>
              <a:t>U.S. patented and manufacturing</a:t>
            </a:r>
          </a:p>
          <a:p>
            <a:r>
              <a:rPr lang="en-US" dirty="0"/>
              <a:t>Complete Medical and Product Testing</a:t>
            </a:r>
          </a:p>
        </p:txBody>
      </p:sp>
    </p:spTree>
    <p:extLst>
      <p:ext uri="{BB962C8B-B14F-4D97-AF65-F5344CB8AC3E}">
        <p14:creationId xmlns:p14="http://schemas.microsoft.com/office/powerpoint/2010/main" val="3020164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52F0F-A73A-C41A-A08A-3ECE506E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411A7-9E4B-3E26-D2F9-2D4676AAB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Compliant Technologies’ team members are current and former public servants</a:t>
            </a:r>
          </a:p>
          <a:p>
            <a:r>
              <a:rPr lang="en-US" dirty="0"/>
              <a:t>Their duties include Military, Law Enforcement, Corrections, Security and EMS agencies</a:t>
            </a:r>
          </a:p>
          <a:p>
            <a:r>
              <a:rPr lang="en-US" dirty="0"/>
              <a:t>All Compliant Technologies’ dealers are certified instructors</a:t>
            </a:r>
          </a:p>
        </p:txBody>
      </p:sp>
    </p:spTree>
    <p:extLst>
      <p:ext uri="{BB962C8B-B14F-4D97-AF65-F5344CB8AC3E}">
        <p14:creationId xmlns:p14="http://schemas.microsoft.com/office/powerpoint/2010/main" val="1435337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LIANT PRESENTATION" id="{B48B8926-9EC7-9848-84FF-F3BED44CDDF3}" vid="{E76E2E38-A876-D54A-8824-585C98A147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2168</TotalTime>
  <Words>1624</Words>
  <Application>Microsoft Macintosh PowerPoint</Application>
  <PresentationFormat>Widescreen</PresentationFormat>
  <Paragraphs>175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Bahnschrift SemiBold Condensed</vt:lpstr>
      <vt:lpstr>Bahnschrift SemiLight Condensed</vt:lpstr>
      <vt:lpstr>Calibri</vt:lpstr>
      <vt:lpstr>Calibri Light</vt:lpstr>
      <vt:lpstr>CordiaUPC</vt:lpstr>
      <vt:lpstr>DIN Condensed</vt:lpstr>
      <vt:lpstr>Office Theme</vt:lpstr>
      <vt:lpstr>PowerPoint Presentation</vt:lpstr>
      <vt:lpstr>YOU NEVER KNOW WHEN… BECAUSE ANYTHING CAN HAPPEN AT ANYTIME!  WE WANT TO HELP YOU DO NO HARM</vt:lpstr>
      <vt:lpstr>INTRODUCTION</vt:lpstr>
      <vt:lpstr>BOTTOM LINE UP FRONT</vt:lpstr>
      <vt:lpstr>COMPLIANT TECHNOLOGIES, LLC</vt:lpstr>
      <vt:lpstr>WHAT IF WE CAN HELP YOU…</vt:lpstr>
      <vt:lpstr>ONE OF OUR GOALS IS… MEASURING COST SAVINGS</vt:lpstr>
      <vt:lpstr>COMPLIANT TECHNOLOGIES, LLC</vt:lpstr>
      <vt:lpstr>TEAM MEMBERS</vt:lpstr>
      <vt:lpstr>JEFF NIKLAUS</vt:lpstr>
      <vt:lpstr>DAN DE LA CRUZ</vt:lpstr>
      <vt:lpstr>MEDICAL CONSULTANT</vt:lpstr>
      <vt:lpstr>RESEARCH CONSULTANT</vt:lpstr>
      <vt:lpstr>MEET THE GAME CHANGER</vt:lpstr>
      <vt:lpstr>THE G.L.O.V.E.</vt:lpstr>
      <vt:lpstr>WHY USE THE G.L.O.V.E.?</vt:lpstr>
      <vt:lpstr>TRAINING</vt:lpstr>
      <vt:lpstr>G.L.O.V.E. SPECIFICATIONS</vt:lpstr>
      <vt:lpstr>HOW DO WE FIT IN?</vt:lpstr>
      <vt:lpstr>MY-SHIELD®, GLOVE STIX &amp; EAGLE PROTECT</vt:lpstr>
      <vt:lpstr>WARRANTY AND CUSTOMER SERVICE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Cefalu</dc:creator>
  <cp:lastModifiedBy>Kelly Cefalu</cp:lastModifiedBy>
  <cp:revision>30</cp:revision>
  <dcterms:created xsi:type="dcterms:W3CDTF">2023-09-14T17:43:27Z</dcterms:created>
  <dcterms:modified xsi:type="dcterms:W3CDTF">2025-06-24T18:44:42Z</dcterms:modified>
</cp:coreProperties>
</file>