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0058400" cy="7772400"/>
  <p:notesSz cx="6858000" cy="9144000"/>
  <p:embeddedFontLst>
    <p:embeddedFont>
      <p:font typeface="Canva Sans Bold" panose="020B0604020202020204" charset="0"/>
      <p:regular r:id="rId8"/>
    </p:embeddedFont>
    <p:embeddedFont>
      <p:font typeface="Raleway" pitchFamily="2" charset="0"/>
      <p:regular r:id="rId9"/>
      <p:bold r:id="rId10"/>
      <p:italic r:id="rId11"/>
      <p:boldItalic r:id="rId12"/>
    </p:embeddedFont>
    <p:embeddedFont>
      <p:font typeface="Raleway Bold" panose="020B0604020202020204" charset="0"/>
      <p:regular r:id="rId13"/>
    </p:embeddedFont>
  </p:embeddedFontLst>
  <p:defaultTextStyle>
    <a:defPPr rtl="0"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DE178C-1F79-4182-8CFB-00EE9FB3FF44}" v="1" dt="2024-10-15T19:13:36.7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155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BD70A6-42F3-480A-9AED-2E3F977093B0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326BDD-DCC6-4476-9525-FD6BA7963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72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326BDD-DCC6-4476-9525-FD6BA7963A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58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rtlCol="0"/>
          <a:lstStyle/>
          <a:p>
            <a:pPr rtl="0"/>
            <a:r>
              <a:rPr lang="es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s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8BD707-D9CF-40AE-B4C6-C98DA3205C09}" type="datetimeFigureOut">
              <a:rPr lang="en-US" smtClean="0"/>
              <a:pPr rtl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us"/>
              <a:t>Click to edit Master text styles</a:t>
            </a:r>
          </a:p>
          <a:p>
            <a:pPr lvl="1" rtl="0"/>
            <a:r>
              <a:rPr lang="es-us"/>
              <a:t>Second level</a:t>
            </a:r>
          </a:p>
          <a:p>
            <a:pPr lvl="2" rtl="0"/>
            <a:r>
              <a:rPr lang="es-us"/>
              <a:t>Third level</a:t>
            </a:r>
          </a:p>
          <a:p>
            <a:pPr lvl="3" rtl="0"/>
            <a:r>
              <a:rPr lang="es-us"/>
              <a:t>Fourth level</a:t>
            </a:r>
          </a:p>
          <a:p>
            <a:pPr lvl="4" rtl="0"/>
            <a:r>
              <a:rPr lang="es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8BD707-D9CF-40AE-B4C6-C98DA3205C09}" type="datetimeFigureOut">
              <a:rPr lang="en-US" smtClean="0"/>
              <a:pPr rtl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/>
          <a:p>
            <a:pPr rtl="0"/>
            <a:r>
              <a:rPr lang="es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es-us"/>
              <a:t>Click to edit Master text styles</a:t>
            </a:r>
          </a:p>
          <a:p>
            <a:pPr lvl="1" rtl="0"/>
            <a:r>
              <a:rPr lang="es-us"/>
              <a:t>Second level</a:t>
            </a:r>
          </a:p>
          <a:p>
            <a:pPr lvl="2" rtl="0"/>
            <a:r>
              <a:rPr lang="es-us"/>
              <a:t>Third level</a:t>
            </a:r>
          </a:p>
          <a:p>
            <a:pPr lvl="3" rtl="0"/>
            <a:r>
              <a:rPr lang="es-us"/>
              <a:t>Fourth level</a:t>
            </a:r>
          </a:p>
          <a:p>
            <a:pPr lvl="4" rtl="0"/>
            <a:r>
              <a:rPr lang="es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8BD707-D9CF-40AE-B4C6-C98DA3205C09}" type="datetimeFigureOut">
              <a:rPr lang="en-US" smtClean="0"/>
              <a:pPr rtl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us"/>
              <a:t>Click to edit Master text styles</a:t>
            </a:r>
          </a:p>
          <a:p>
            <a:pPr lvl="1" rtl="0"/>
            <a:r>
              <a:rPr lang="es-us"/>
              <a:t>Second level</a:t>
            </a:r>
          </a:p>
          <a:p>
            <a:pPr lvl="2" rtl="0"/>
            <a:r>
              <a:rPr lang="es-us"/>
              <a:t>Third level</a:t>
            </a:r>
          </a:p>
          <a:p>
            <a:pPr lvl="3" rtl="0"/>
            <a:r>
              <a:rPr lang="es-us"/>
              <a:t>Fourth level</a:t>
            </a:r>
          </a:p>
          <a:p>
            <a:pPr lvl="4" rtl="0"/>
            <a:r>
              <a:rPr lang="es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8BD707-D9CF-40AE-B4C6-C98DA3205C09}" type="datetimeFigureOut">
              <a:rPr lang="en-US" smtClean="0"/>
              <a:pPr rtl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pPr rtl="0"/>
            <a:r>
              <a:rPr lang="es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8BD707-D9CF-40AE-B4C6-C98DA3205C09}" type="datetimeFigureOut">
              <a:rPr lang="en-US" smtClean="0"/>
              <a:pPr rtl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s-us"/>
              <a:t>Click to edit Master text styles</a:t>
            </a:r>
          </a:p>
          <a:p>
            <a:pPr lvl="1" rtl="0"/>
            <a:r>
              <a:rPr lang="es-us"/>
              <a:t>Second level</a:t>
            </a:r>
          </a:p>
          <a:p>
            <a:pPr lvl="2" rtl="0"/>
            <a:r>
              <a:rPr lang="es-us"/>
              <a:t>Third level</a:t>
            </a:r>
          </a:p>
          <a:p>
            <a:pPr lvl="3" rtl="0"/>
            <a:r>
              <a:rPr lang="es-us"/>
              <a:t>Fourth level</a:t>
            </a:r>
          </a:p>
          <a:p>
            <a:pPr lvl="4" rtl="0"/>
            <a:r>
              <a:rPr lang="es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s-us"/>
              <a:t>Click to edit Master text styles</a:t>
            </a:r>
          </a:p>
          <a:p>
            <a:pPr lvl="1" rtl="0"/>
            <a:r>
              <a:rPr lang="es-us"/>
              <a:t>Second level</a:t>
            </a:r>
          </a:p>
          <a:p>
            <a:pPr lvl="2" rtl="0"/>
            <a:r>
              <a:rPr lang="es-us"/>
              <a:t>Third level</a:t>
            </a:r>
          </a:p>
          <a:p>
            <a:pPr lvl="3" rtl="0"/>
            <a:r>
              <a:rPr lang="es-us"/>
              <a:t>Fourth level</a:t>
            </a:r>
          </a:p>
          <a:p>
            <a:pPr lvl="4" rtl="0"/>
            <a:r>
              <a:rPr lang="es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8BD707-D9CF-40AE-B4C6-C98DA3205C09}" type="datetimeFigureOut">
              <a:rPr lang="en-US" smtClean="0"/>
              <a:pPr rtl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s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us"/>
              <a:t>Click to edit Master text styles</a:t>
            </a:r>
          </a:p>
          <a:p>
            <a:pPr lvl="1" rtl="0"/>
            <a:r>
              <a:rPr lang="es-us"/>
              <a:t>Second level</a:t>
            </a:r>
          </a:p>
          <a:p>
            <a:pPr lvl="2" rtl="0"/>
            <a:r>
              <a:rPr lang="es-us"/>
              <a:t>Third level</a:t>
            </a:r>
          </a:p>
          <a:p>
            <a:pPr lvl="3" rtl="0"/>
            <a:r>
              <a:rPr lang="es-us"/>
              <a:t>Fourth level</a:t>
            </a:r>
          </a:p>
          <a:p>
            <a:pPr lvl="4" rtl="0"/>
            <a:r>
              <a:rPr lang="es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us"/>
              <a:t>Click to edit Master text styles</a:t>
            </a:r>
          </a:p>
          <a:p>
            <a:pPr lvl="1" rtl="0"/>
            <a:r>
              <a:rPr lang="es-us"/>
              <a:t>Second level</a:t>
            </a:r>
          </a:p>
          <a:p>
            <a:pPr lvl="2" rtl="0"/>
            <a:r>
              <a:rPr lang="es-us"/>
              <a:t>Third level</a:t>
            </a:r>
          </a:p>
          <a:p>
            <a:pPr lvl="3" rtl="0"/>
            <a:r>
              <a:rPr lang="es-us"/>
              <a:t>Fourth level</a:t>
            </a:r>
          </a:p>
          <a:p>
            <a:pPr lvl="4" rtl="0"/>
            <a:r>
              <a:rPr lang="es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8BD707-D9CF-40AE-B4C6-C98DA3205C09}" type="datetimeFigureOut">
              <a:rPr lang="en-US" smtClean="0"/>
              <a:pPr rtl="0"/>
              <a:t>4/30/2026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8BD707-D9CF-40AE-B4C6-C98DA3205C09}" type="datetimeFigureOut">
              <a:rPr lang="en-US" smtClean="0"/>
              <a:pPr rtl="0"/>
              <a:t>4/30/2026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8BD707-D9CF-40AE-B4C6-C98DA3205C09}" type="datetimeFigureOut">
              <a:rPr lang="en-US" smtClean="0"/>
              <a:pPr rtl="0"/>
              <a:t>4/30/2026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es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s-us"/>
              <a:t>Click to edit Master text styles</a:t>
            </a:r>
          </a:p>
          <a:p>
            <a:pPr lvl="1" rtl="0"/>
            <a:r>
              <a:rPr lang="es-us"/>
              <a:t>Second level</a:t>
            </a:r>
          </a:p>
          <a:p>
            <a:pPr lvl="2" rtl="0"/>
            <a:r>
              <a:rPr lang="es-us"/>
              <a:t>Third level</a:t>
            </a:r>
          </a:p>
          <a:p>
            <a:pPr lvl="3" rtl="0"/>
            <a:r>
              <a:rPr lang="es-us"/>
              <a:t>Fourth level</a:t>
            </a:r>
          </a:p>
          <a:p>
            <a:pPr lvl="4" rtl="0"/>
            <a:r>
              <a:rPr lang="es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8BD707-D9CF-40AE-B4C6-C98DA3205C09}" type="datetimeFigureOut">
              <a:rPr lang="en-US" smtClean="0"/>
              <a:pPr rtl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es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8BD707-D9CF-40AE-B4C6-C98DA3205C09}" type="datetimeFigureOut">
              <a:rPr lang="en-US" smtClean="0"/>
              <a:pPr rtl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us"/>
              <a:t>Click to edit Master text styles</a:t>
            </a:r>
          </a:p>
          <a:p>
            <a:pPr lvl="1" rtl="0"/>
            <a:r>
              <a:rPr lang="es-us"/>
              <a:t>Second level</a:t>
            </a:r>
          </a:p>
          <a:p>
            <a:pPr lvl="2" rtl="0"/>
            <a:r>
              <a:rPr lang="es-us"/>
              <a:t>Third level</a:t>
            </a:r>
          </a:p>
          <a:p>
            <a:pPr lvl="3" rtl="0"/>
            <a:r>
              <a:rPr lang="es-us"/>
              <a:t>Fourth level</a:t>
            </a:r>
          </a:p>
          <a:p>
            <a:pPr lvl="4" rtl="0"/>
            <a:r>
              <a:rPr lang="es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 smtClean="0"/>
              <a:pPr rtl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hyperlink" Target="https://mobilefoodpantry.ctfoodshare.org/" TargetMode="External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/>
          <p:cNvSpPr txBox="1"/>
          <p:nvPr/>
        </p:nvSpPr>
        <p:spPr>
          <a:xfrm>
            <a:off x="95542" y="-207464"/>
            <a:ext cx="3307923" cy="77023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0">
              <a:lnSpc>
                <a:spcPts val="2099"/>
              </a:lnSpc>
            </a:pPr>
            <a:br>
              <a:rPr lang="es-us" sz="1499" b="1" dirty="0">
                <a:solidFill>
                  <a:srgbClr val="00677E"/>
                </a:solidFill>
                <a:latin typeface="Raleway Bold"/>
                <a:ea typeface="Raleway Bold"/>
                <a:cs typeface="Raleway Bold"/>
                <a:sym typeface="Raleway Bold"/>
              </a:rPr>
            </a:br>
            <a:r>
              <a:rPr lang="es-us" sz="1499" b="1" dirty="0">
                <a:solidFill>
                  <a:srgbClr val="00677E"/>
                </a:solidFill>
                <a:latin typeface="Raleway Bold"/>
                <a:ea typeface="Raleway Bold"/>
                <a:cs typeface="Raleway Bold"/>
                <a:sym typeface="Raleway Bold"/>
              </a:rPr>
              <a:t>Distribuidoras de alimentos móviles</a:t>
            </a:r>
            <a:br>
              <a:rPr lang="es-us" sz="1499" b="1" dirty="0">
                <a:solidFill>
                  <a:srgbClr val="00677E"/>
                </a:solidFill>
                <a:latin typeface="Raleway Bold"/>
                <a:ea typeface="Raleway Bold"/>
                <a:cs typeface="Raleway Bold"/>
                <a:sym typeface="Raleway Bold"/>
              </a:rPr>
            </a:br>
            <a:endParaRPr lang="en-US" sz="1499" b="1" dirty="0">
              <a:solidFill>
                <a:srgbClr val="00677E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>
              <a:lnSpc>
                <a:spcPts val="1679"/>
              </a:lnSpc>
            </a:pPr>
            <a: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¡Nuestros camiones llevan alimentos nutritivos gratuitos a más de 100 lugares!</a:t>
            </a:r>
          </a:p>
          <a:p>
            <a:pPr algn="ctr" rtl="0">
              <a:lnSpc>
                <a:spcPts val="1679"/>
              </a:lnSpc>
            </a:pPr>
            <a:endParaRPr lang="en-US" sz="12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ctr" rtl="0">
              <a:lnSpc>
                <a:spcPts val="1679"/>
              </a:lnSpc>
            </a:pPr>
            <a: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Se recibe a los visitantes en un entorno respetuoso y digno, donde se les permite elegir sus alimentos, siempre que sea posible.</a:t>
            </a:r>
          </a:p>
          <a:p>
            <a:pPr algn="ctr" rtl="0">
              <a:lnSpc>
                <a:spcPts val="1679"/>
              </a:lnSpc>
            </a:pPr>
            <a:endParaRPr lang="en-US" sz="12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ctr" rtl="0">
              <a:lnSpc>
                <a:spcPts val="1819"/>
              </a:lnSpc>
            </a:pPr>
            <a:r>
              <a:rPr lang="es-us" sz="1299" b="1" u="sng" dirty="0">
                <a:solidFill>
                  <a:srgbClr val="00677E"/>
                </a:solidFill>
                <a:latin typeface="Raleway Bold"/>
                <a:ea typeface="Raleway Bold"/>
                <a:cs typeface="Raleway Bold"/>
                <a:sym typeface="Raleway Bold"/>
              </a:rPr>
              <a:t>Requisitos</a:t>
            </a:r>
          </a:p>
          <a:p>
            <a:pPr algn="ctr" rtl="0">
              <a:lnSpc>
                <a:spcPts val="1679"/>
              </a:lnSpc>
            </a:pPr>
            <a:endParaRPr lang="en-US" sz="1299" b="1" u="sng" dirty="0">
              <a:solidFill>
                <a:srgbClr val="00677E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 rtl="0">
              <a:lnSpc>
                <a:spcPts val="1679"/>
              </a:lnSpc>
              <a:tabLst>
                <a:tab pos="742950" algn="l"/>
              </a:tabLst>
            </a:pPr>
            <a:r>
              <a:rPr lang="es-us" sz="1200" dirty="0">
                <a:solidFill>
                  <a:srgbClr val="01677E"/>
                </a:solidFill>
                <a:latin typeface="Raleway"/>
                <a:ea typeface="Raleway"/>
                <a:cs typeface="Raleway"/>
                <a:sym typeface="Raleway"/>
              </a:rPr>
              <a:t>                      </a:t>
            </a:r>
            <a:r>
              <a:rPr lang="es-us" sz="1200" b="1" dirty="0">
                <a:solidFill>
                  <a:srgbClr val="01677E"/>
                </a:solidFill>
                <a:latin typeface="Raleway Bold"/>
                <a:ea typeface="Raleway Bold"/>
                <a:cs typeface="Raleway Bold"/>
                <a:sym typeface="Raleway Bold"/>
              </a:rPr>
              <a:t> </a:t>
            </a:r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 Tener coordinadores de sitio</a:t>
            </a:r>
          </a:p>
          <a:p>
            <a:pPr algn="l" rtl="0">
              <a:lnSpc>
                <a:spcPts val="1679"/>
              </a:lnSpc>
              <a:tabLst>
                <a:tab pos="742950" algn="l"/>
              </a:tabLst>
            </a:pPr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                         primario y secundario </a:t>
            </a:r>
          </a:p>
          <a:p>
            <a:pPr algn="ctr" rtl="0">
              <a:lnSpc>
                <a:spcPts val="1679"/>
              </a:lnSpc>
            </a:pPr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>
              <a:lnSpc>
                <a:spcPts val="1679"/>
              </a:lnSpc>
            </a:pPr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 rtl="0">
              <a:lnSpc>
                <a:spcPts val="1679"/>
              </a:lnSpc>
            </a:pPr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                        Contar con un mínimo de ocho</a:t>
            </a:r>
          </a:p>
          <a:p>
            <a:pPr algn="l" rtl="0">
              <a:lnSpc>
                <a:spcPts val="1679"/>
              </a:lnSpc>
            </a:pPr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                        voluntarios </a:t>
            </a:r>
          </a:p>
          <a:p>
            <a:pPr algn="ctr" rtl="0">
              <a:lnSpc>
                <a:spcPts val="1679"/>
              </a:lnSpc>
            </a:pPr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>
              <a:lnSpc>
                <a:spcPts val="1679"/>
              </a:lnSpc>
            </a:pPr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 defTabSz="860425" rtl="0">
              <a:lnSpc>
                <a:spcPts val="1679"/>
              </a:lnSpc>
            </a:pPr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                        Seguir todas las pautas de           	logística y seguridad alimentaria </a:t>
            </a:r>
          </a:p>
          <a:p>
            <a:pPr algn="ctr" rtl="0">
              <a:lnSpc>
                <a:spcPts val="1679"/>
              </a:lnSpc>
            </a:pPr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>
              <a:lnSpc>
                <a:spcPts val="1959"/>
              </a:lnSpc>
            </a:pPr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>
              <a:lnSpc>
                <a:spcPts val="2099"/>
              </a:lnSpc>
            </a:pPr>
            <a:r>
              <a:rPr lang="es-us" sz="1499" b="1" u="sng" dirty="0">
                <a:solidFill>
                  <a:srgbClr val="00677E"/>
                </a:solidFill>
                <a:latin typeface="Raleway Bold"/>
                <a:ea typeface="Raleway Bold"/>
                <a:cs typeface="Raleway Bold"/>
                <a:sym typeface="Raleway Bold"/>
              </a:rPr>
              <a:t>Requisitos para los coordinadores de sitios y los voluntarios</a:t>
            </a:r>
            <a:endParaRPr lang="en-US" sz="1499" b="1" u="sng" dirty="0">
              <a:solidFill>
                <a:srgbClr val="00677E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 rtl="0">
              <a:lnSpc>
                <a:spcPts val="2099"/>
              </a:lnSpc>
            </a:pPr>
            <a:endParaRPr lang="en-US" sz="1499" b="1" u="sng" dirty="0">
              <a:solidFill>
                <a:srgbClr val="00677E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 rtl="0">
              <a:lnSpc>
                <a:spcPts val="1679"/>
              </a:lnSpc>
              <a:tabLst>
                <a:tab pos="569913" algn="l"/>
              </a:tabLst>
            </a:pPr>
            <a:r>
              <a:rPr lang="es-us" sz="1200" dirty="0">
                <a:solidFill>
                  <a:srgbClr val="01677E"/>
                </a:solidFill>
                <a:latin typeface="Raleway"/>
                <a:ea typeface="Raleway"/>
                <a:cs typeface="Raleway"/>
                <a:sym typeface="Raleway"/>
              </a:rPr>
              <a:t>          </a:t>
            </a:r>
            <a:r>
              <a:rPr lang="es-us" sz="1200" b="1" dirty="0">
                <a:solidFill>
                  <a:srgbClr val="01677E"/>
                </a:solidFill>
                <a:latin typeface="Raleway Bold"/>
                <a:ea typeface="Raleway Bold"/>
                <a:cs typeface="Raleway Bold"/>
                <a:sym typeface="Raleway Bold"/>
              </a:rPr>
              <a:t>          </a:t>
            </a:r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 Servir a las personas con respeto </a:t>
            </a:r>
          </a:p>
          <a:p>
            <a:pPr algn="l" rtl="0">
              <a:lnSpc>
                <a:spcPts val="1679"/>
              </a:lnSpc>
              <a:tabLst>
                <a:tab pos="796925" algn="l"/>
              </a:tabLst>
            </a:pPr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                      y ofrecerles la posibilidad de 	elegir cuando sea posible</a:t>
            </a:r>
          </a:p>
          <a:p>
            <a:pPr algn="ctr" rtl="0">
              <a:lnSpc>
                <a:spcPts val="1679"/>
              </a:lnSpc>
            </a:pPr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 defTabSz="796925" rtl="0">
              <a:lnSpc>
                <a:spcPts val="1679"/>
              </a:lnSpc>
            </a:pPr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                      Representar bien al banco de 	alimentos  y preocuparse por 	nuestra comunidad</a:t>
            </a:r>
          </a:p>
        </p:txBody>
      </p:sp>
      <p:sp>
        <p:nvSpPr>
          <p:cNvPr id="2" name="Freeform 2"/>
          <p:cNvSpPr/>
          <p:nvPr/>
        </p:nvSpPr>
        <p:spPr>
          <a:xfrm>
            <a:off x="3666977" y="0"/>
            <a:ext cx="2721642" cy="2687045"/>
          </a:xfrm>
          <a:custGeom>
            <a:avLst/>
            <a:gdLst/>
            <a:ahLst/>
            <a:cxnLst/>
            <a:rect l="l" t="t" r="r" b="b"/>
            <a:pathLst>
              <a:path w="2721642" h="2687045">
                <a:moveTo>
                  <a:pt x="0" y="0"/>
                </a:moveTo>
                <a:lnTo>
                  <a:pt x="2721641" y="0"/>
                </a:lnTo>
                <a:lnTo>
                  <a:pt x="2721641" y="2687045"/>
                </a:lnTo>
                <a:lnTo>
                  <a:pt x="0" y="268704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3786403" y="4089261"/>
            <a:ext cx="2550752" cy="2544679"/>
          </a:xfrm>
          <a:custGeom>
            <a:avLst/>
            <a:gdLst/>
            <a:ahLst/>
            <a:cxnLst/>
            <a:rect l="l" t="t" r="r" b="b"/>
            <a:pathLst>
              <a:path w="2550752" h="2544679">
                <a:moveTo>
                  <a:pt x="0" y="0"/>
                </a:moveTo>
                <a:lnTo>
                  <a:pt x="2550752" y="0"/>
                </a:lnTo>
                <a:lnTo>
                  <a:pt x="2550752" y="2544679"/>
                </a:lnTo>
                <a:lnTo>
                  <a:pt x="0" y="254467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238758" y="2505468"/>
            <a:ext cx="483081" cy="514759"/>
          </a:xfrm>
          <a:custGeom>
            <a:avLst/>
            <a:gdLst/>
            <a:ahLst/>
            <a:cxnLst/>
            <a:rect l="l" t="t" r="r" b="b"/>
            <a:pathLst>
              <a:path w="483081" h="514759">
                <a:moveTo>
                  <a:pt x="0" y="0"/>
                </a:moveTo>
                <a:lnTo>
                  <a:pt x="483081" y="0"/>
                </a:lnTo>
                <a:lnTo>
                  <a:pt x="483081" y="514759"/>
                </a:lnTo>
                <a:lnTo>
                  <a:pt x="0" y="514759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203997" y="3406943"/>
            <a:ext cx="483081" cy="391688"/>
          </a:xfrm>
          <a:custGeom>
            <a:avLst/>
            <a:gdLst/>
            <a:ahLst/>
            <a:cxnLst/>
            <a:rect l="l" t="t" r="r" b="b"/>
            <a:pathLst>
              <a:path w="483081" h="391688">
                <a:moveTo>
                  <a:pt x="0" y="0"/>
                </a:moveTo>
                <a:lnTo>
                  <a:pt x="483082" y="0"/>
                </a:lnTo>
                <a:lnTo>
                  <a:pt x="483082" y="391688"/>
                </a:lnTo>
                <a:lnTo>
                  <a:pt x="0" y="39168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238758" y="4189156"/>
            <a:ext cx="413561" cy="458794"/>
          </a:xfrm>
          <a:custGeom>
            <a:avLst/>
            <a:gdLst/>
            <a:ahLst/>
            <a:cxnLst/>
            <a:rect l="l" t="t" r="r" b="b"/>
            <a:pathLst>
              <a:path w="413561" h="458794">
                <a:moveTo>
                  <a:pt x="0" y="0"/>
                </a:moveTo>
                <a:lnTo>
                  <a:pt x="413560" y="0"/>
                </a:lnTo>
                <a:lnTo>
                  <a:pt x="413560" y="458794"/>
                </a:lnTo>
                <a:lnTo>
                  <a:pt x="0" y="45879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180733" y="6112775"/>
            <a:ext cx="541106" cy="475296"/>
          </a:xfrm>
          <a:custGeom>
            <a:avLst/>
            <a:gdLst/>
            <a:ahLst/>
            <a:cxnLst/>
            <a:rect l="l" t="t" r="r" b="b"/>
            <a:pathLst>
              <a:path w="541106" h="475296">
                <a:moveTo>
                  <a:pt x="0" y="0"/>
                </a:moveTo>
                <a:lnTo>
                  <a:pt x="541106" y="0"/>
                </a:lnTo>
                <a:lnTo>
                  <a:pt x="541106" y="475296"/>
                </a:lnTo>
                <a:lnTo>
                  <a:pt x="0" y="47529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236134" y="6962094"/>
            <a:ext cx="450944" cy="450944"/>
          </a:xfrm>
          <a:custGeom>
            <a:avLst/>
            <a:gdLst/>
            <a:ahLst/>
            <a:cxnLst/>
            <a:rect l="l" t="t" r="r" b="b"/>
            <a:pathLst>
              <a:path w="450944" h="450944">
                <a:moveTo>
                  <a:pt x="0" y="0"/>
                </a:moveTo>
                <a:lnTo>
                  <a:pt x="450944" y="0"/>
                </a:lnTo>
                <a:lnTo>
                  <a:pt x="450944" y="450944"/>
                </a:lnTo>
                <a:lnTo>
                  <a:pt x="0" y="450944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9" name="Freeform 9"/>
          <p:cNvSpPr/>
          <p:nvPr/>
        </p:nvSpPr>
        <p:spPr>
          <a:xfrm flipH="1">
            <a:off x="7636091" y="2687045"/>
            <a:ext cx="1633691" cy="838007"/>
          </a:xfrm>
          <a:custGeom>
            <a:avLst/>
            <a:gdLst/>
            <a:ahLst/>
            <a:cxnLst/>
            <a:rect l="l" t="t" r="r" b="b"/>
            <a:pathLst>
              <a:path w="1633691" h="838007">
                <a:moveTo>
                  <a:pt x="1633690" y="0"/>
                </a:moveTo>
                <a:lnTo>
                  <a:pt x="0" y="0"/>
                </a:lnTo>
                <a:lnTo>
                  <a:pt x="0" y="838007"/>
                </a:lnTo>
                <a:lnTo>
                  <a:pt x="1633690" y="838007"/>
                </a:lnTo>
                <a:lnTo>
                  <a:pt x="163369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6933244" y="383695"/>
            <a:ext cx="3039383" cy="934610"/>
          </a:xfrm>
          <a:custGeom>
            <a:avLst/>
            <a:gdLst/>
            <a:ahLst/>
            <a:cxnLst/>
            <a:rect l="l" t="t" r="r" b="b"/>
            <a:pathLst>
              <a:path w="3039383" h="934610">
                <a:moveTo>
                  <a:pt x="0" y="0"/>
                </a:moveTo>
                <a:lnTo>
                  <a:pt x="3039384" y="0"/>
                </a:lnTo>
                <a:lnTo>
                  <a:pt x="3039384" y="934611"/>
                </a:lnTo>
                <a:lnTo>
                  <a:pt x="0" y="934611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12" name="TextBox 12"/>
          <p:cNvSpPr txBox="1"/>
          <p:nvPr/>
        </p:nvSpPr>
        <p:spPr>
          <a:xfrm>
            <a:off x="3949147" y="3106048"/>
            <a:ext cx="2157301" cy="689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0">
              <a:lnSpc>
                <a:spcPts val="2811"/>
              </a:lnSpc>
              <a:spcBef>
                <a:spcPct val="0"/>
              </a:spcBef>
            </a:pPr>
            <a:r>
              <a:rPr lang="es-us" sz="2008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Certificado de </a:t>
            </a:r>
          </a:p>
          <a:p>
            <a:pPr algn="ctr" rtl="0">
              <a:lnSpc>
                <a:spcPts val="2811"/>
              </a:lnSpc>
              <a:spcBef>
                <a:spcPct val="0"/>
              </a:spcBef>
            </a:pPr>
            <a:r>
              <a:rPr lang="es-us" sz="2008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agradecimiento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921502" y="1453988"/>
            <a:ext cx="3051125" cy="12104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0">
              <a:lnSpc>
                <a:spcPts val="2379"/>
              </a:lnSpc>
              <a:spcBef>
                <a:spcPct val="0"/>
              </a:spcBef>
            </a:pPr>
            <a:r>
              <a:rPr lang="es-us" sz="1699" b="1" dirty="0">
                <a:solidFill>
                  <a:srgbClr val="002252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Coordinador del sitio y voluntario Formación para distribuidoras de </a:t>
            </a:r>
            <a:br>
              <a:rPr lang="es-us" sz="1699" b="1" dirty="0">
                <a:solidFill>
                  <a:srgbClr val="002252"/>
                </a:solidFill>
                <a:latin typeface="Canva Sans Bold"/>
                <a:ea typeface="Canva Sans Bold"/>
                <a:cs typeface="Canva Sans Bold"/>
                <a:sym typeface="Canva Sans Bold"/>
              </a:rPr>
            </a:br>
            <a:r>
              <a:rPr lang="es-us" sz="1699" b="1" dirty="0">
                <a:solidFill>
                  <a:srgbClr val="002252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alimentos móviles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995859" y="3643719"/>
            <a:ext cx="2914154" cy="39762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0">
              <a:lnSpc>
                <a:spcPts val="2379"/>
              </a:lnSpc>
              <a:spcBef>
                <a:spcPct val="0"/>
              </a:spcBef>
            </a:pPr>
            <a:r>
              <a:rPr lang="es-us" sz="1699" b="1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Los voluntarios son una parte fundamental de la comunidad de Connecticut </a:t>
            </a:r>
            <a:r>
              <a:rPr lang="es-us" sz="1699" b="1" dirty="0" err="1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Foodshare</a:t>
            </a:r>
            <a:r>
              <a:rPr lang="es-us" sz="1699" b="1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 y de nuestro banco de alimentos.</a:t>
            </a:r>
          </a:p>
          <a:p>
            <a:pPr algn="ctr" rtl="0">
              <a:lnSpc>
                <a:spcPts val="2379"/>
              </a:lnSpc>
              <a:spcBef>
                <a:spcPct val="0"/>
              </a:spcBef>
            </a:pPr>
            <a:r>
              <a:rPr lang="es-us" sz="1699" b="1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  </a:t>
            </a:r>
          </a:p>
          <a:p>
            <a:pPr algn="ctr" rtl="0">
              <a:lnSpc>
                <a:spcPts val="2379"/>
              </a:lnSpc>
              <a:spcBef>
                <a:spcPct val="0"/>
              </a:spcBef>
            </a:pPr>
            <a:r>
              <a:rPr lang="es-us" sz="1699" b="1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Gracias a su servicio voluntario, las personas necesitadas tienen acceso a millones de platos de comida a través de nuestras despensas móviles.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4367183" y="1715868"/>
            <a:ext cx="1389191" cy="686700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/>
          <a:p>
            <a:pPr algn="ctr" rtl="0">
              <a:lnSpc>
                <a:spcPts val="4199"/>
              </a:lnSpc>
            </a:pPr>
            <a:r>
              <a:rPr lang="es-us" sz="2999" b="1">
                <a:solidFill>
                  <a:srgbClr val="02667E"/>
                </a:solidFill>
                <a:latin typeface="Raleway Bold"/>
                <a:ea typeface="Raleway Bold"/>
                <a:cs typeface="Raleway Bold"/>
                <a:sym typeface="Raleway Bold"/>
              </a:rPr>
              <a:t>Muchas</a:t>
            </a:r>
          </a:p>
          <a:p>
            <a:pPr algn="ctr" rtl="0">
              <a:lnSpc>
                <a:spcPts val="4199"/>
              </a:lnSpc>
              <a:spcBef>
                <a:spcPct val="0"/>
              </a:spcBef>
            </a:pPr>
            <a:endParaRPr lang="en-US" sz="2999" b="1" dirty="0">
              <a:solidFill>
                <a:srgbClr val="02667E"/>
              </a:solidFill>
              <a:latin typeface="Raleway Bold"/>
              <a:ea typeface="Raleway Bold"/>
              <a:cs typeface="Raleway Bold"/>
              <a:sym typeface="Raleway 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4612456" y="1245214"/>
            <a:ext cx="830684" cy="574573"/>
          </a:xfrm>
          <a:prstGeom prst="rect">
            <a:avLst/>
          </a:prstGeom>
        </p:spPr>
        <p:txBody>
          <a:bodyPr lIns="0" tIns="0" rIns="0" bIns="0" rtlCol="0" anchor="t">
            <a:prstTxWarp prst="textArchDown">
              <a:avLst/>
            </a:prstTxWarp>
            <a:spAutoFit/>
          </a:bodyPr>
          <a:lstStyle/>
          <a:p>
            <a:pPr algn="ctr" rtl="0">
              <a:lnSpc>
                <a:spcPts val="4199"/>
              </a:lnSpc>
              <a:spcBef>
                <a:spcPct val="0"/>
              </a:spcBef>
            </a:pPr>
            <a:r>
              <a:rPr lang="es-us" sz="2999" b="1">
                <a:solidFill>
                  <a:srgbClr val="02667E"/>
                </a:solidFill>
                <a:latin typeface="Raleway Bold"/>
                <a:ea typeface="Raleway Bold"/>
                <a:cs typeface="Raleway Bold"/>
                <a:sym typeface="Raleway Bold"/>
              </a:rPr>
              <a:t>gracias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A2EAEF-7B15-11CA-67F2-8A01EE30CB88}"/>
              </a:ext>
            </a:extLst>
          </p:cNvPr>
          <p:cNvSpPr txBox="1"/>
          <p:nvPr/>
        </p:nvSpPr>
        <p:spPr>
          <a:xfrm>
            <a:off x="1066800" y="2687045"/>
            <a:ext cx="2286000" cy="589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618605" y="308169"/>
            <a:ext cx="2858395" cy="73715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0"/>
            <a:r>
              <a:rPr lang="es-us" sz="1400" b="1" dirty="0">
                <a:solidFill>
                  <a:srgbClr val="00677E"/>
                </a:solidFill>
                <a:latin typeface="Raleway Bold"/>
                <a:ea typeface="Raleway Bold"/>
                <a:cs typeface="Raleway Bold"/>
                <a:sym typeface="Raleway Bold"/>
              </a:rPr>
              <a:t>Crear el ambiente adecuad</a:t>
            </a:r>
            <a:r>
              <a:rPr lang="es-us" sz="1400" b="1" dirty="0">
                <a:solidFill>
                  <a:srgbClr val="01677E"/>
                </a:solidFill>
                <a:latin typeface="Raleway Bold"/>
                <a:ea typeface="Raleway Bold"/>
                <a:cs typeface="Raleway Bold"/>
                <a:sym typeface="Raleway Bold"/>
              </a:rPr>
              <a:t>o</a:t>
            </a:r>
            <a:br>
              <a:rPr lang="es-us" sz="1400" b="1" dirty="0">
                <a:solidFill>
                  <a:srgbClr val="01677E"/>
                </a:solidFill>
                <a:latin typeface="Raleway Bold"/>
                <a:ea typeface="Raleway Bold"/>
                <a:cs typeface="Raleway Bold"/>
                <a:sym typeface="Raleway Bold"/>
              </a:rPr>
            </a:br>
            <a:endParaRPr lang="en-US" sz="1400" b="1" dirty="0">
              <a:solidFill>
                <a:srgbClr val="01677E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/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 Sonreír y hacer contacto visual</a:t>
            </a:r>
          </a:p>
          <a:p>
            <a:pPr algn="ctr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/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Permanecer en calma y no apurarse</a:t>
            </a:r>
          </a:p>
          <a:p>
            <a:pPr algn="ctr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/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Tratar a los visitantes, los conductores </a:t>
            </a:r>
            <a:b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</a:br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y los alimentos con cuidado</a:t>
            </a:r>
          </a:p>
          <a:p>
            <a:pPr algn="ctr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/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Retirar los alimentos de mala calidad</a:t>
            </a:r>
          </a:p>
          <a:p>
            <a:pPr algn="ctr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/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No llevar prendas o símbolos políticos</a:t>
            </a:r>
          </a:p>
          <a:p>
            <a:pPr algn="ctr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/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Dé a elegir cuando o donde sea posible</a:t>
            </a:r>
          </a:p>
          <a:p>
            <a:pPr algn="ctr" rtl="0"/>
            <a:br>
              <a:rPr lang="en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</a:br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/>
            <a: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Cuando se les permite elegir los alimentos, los visitantes se sienten respetados y se desperdicia una menor cantidad de alimentos.</a:t>
            </a:r>
            <a:b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lang="en-US" sz="12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ctr" rtl="0"/>
            <a:r>
              <a:rPr lang="es-us" sz="1400" b="1" u="sng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Ejemplos de opciones</a:t>
            </a:r>
          </a:p>
          <a:p>
            <a:pPr algn="ctr" rtl="0"/>
            <a:r>
              <a:rPr lang="es-us" sz="14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Puede decir:</a:t>
            </a:r>
            <a:br>
              <a:rPr lang="es-us" sz="14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</a:br>
            <a:endParaRPr lang="en-US" sz="14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 rtl="0"/>
            <a: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“Puede elegir los dos artículos que quiera de esta mesa”.</a:t>
            </a:r>
          </a:p>
          <a:p>
            <a:pPr algn="l" rtl="0"/>
            <a:endParaRPr lang="en-US" sz="12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l" rtl="0"/>
            <a: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“Tenemos manzanas, bananas y naranjas. ¿Cuáles dos prefiere?”</a:t>
            </a:r>
          </a:p>
          <a:p>
            <a:pPr algn="l" rtl="0"/>
            <a:endParaRPr lang="en-US" sz="12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l" rtl="0"/>
            <a: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“¿Prefiere manzanas o bananas el día </a:t>
            </a:r>
            <a:b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de hoy?”</a:t>
            </a:r>
          </a:p>
          <a:p>
            <a:pPr algn="ctr" rtl="0">
              <a:lnSpc>
                <a:spcPts val="1679"/>
              </a:lnSpc>
            </a:pPr>
            <a:endParaRPr lang="en-US" sz="12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404937" y="3979771"/>
            <a:ext cx="433263" cy="253982"/>
          </a:xfrm>
          <a:custGeom>
            <a:avLst/>
            <a:gdLst/>
            <a:ahLst/>
            <a:cxnLst/>
            <a:rect l="l" t="t" r="r" b="b"/>
            <a:pathLst>
              <a:path w="433263" h="253982">
                <a:moveTo>
                  <a:pt x="0" y="0"/>
                </a:moveTo>
                <a:lnTo>
                  <a:pt x="433262" y="0"/>
                </a:lnTo>
                <a:lnTo>
                  <a:pt x="433262" y="253982"/>
                </a:lnTo>
                <a:lnTo>
                  <a:pt x="0" y="2539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424391" y="4352587"/>
            <a:ext cx="327288" cy="320994"/>
          </a:xfrm>
          <a:custGeom>
            <a:avLst/>
            <a:gdLst/>
            <a:ahLst/>
            <a:cxnLst/>
            <a:rect l="l" t="t" r="r" b="b"/>
            <a:pathLst>
              <a:path w="327288" h="320994">
                <a:moveTo>
                  <a:pt x="0" y="0"/>
                </a:moveTo>
                <a:lnTo>
                  <a:pt x="327288" y="0"/>
                </a:lnTo>
                <a:lnTo>
                  <a:pt x="327288" y="320994"/>
                </a:lnTo>
                <a:lnTo>
                  <a:pt x="0" y="32099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404937" y="4817998"/>
            <a:ext cx="428867" cy="207286"/>
          </a:xfrm>
          <a:custGeom>
            <a:avLst/>
            <a:gdLst/>
            <a:ahLst/>
            <a:cxnLst/>
            <a:rect l="l" t="t" r="r" b="b"/>
            <a:pathLst>
              <a:path w="428867" h="207286">
                <a:moveTo>
                  <a:pt x="0" y="0"/>
                </a:moveTo>
                <a:lnTo>
                  <a:pt x="428866" y="0"/>
                </a:lnTo>
                <a:lnTo>
                  <a:pt x="428866" y="207286"/>
                </a:lnTo>
                <a:lnTo>
                  <a:pt x="0" y="20728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304800" y="228600"/>
            <a:ext cx="470165" cy="463042"/>
          </a:xfrm>
          <a:custGeom>
            <a:avLst/>
            <a:gdLst/>
            <a:ahLst/>
            <a:cxnLst/>
            <a:rect l="l" t="t" r="r" b="b"/>
            <a:pathLst>
              <a:path w="470165" h="463042">
                <a:moveTo>
                  <a:pt x="0" y="0"/>
                </a:moveTo>
                <a:lnTo>
                  <a:pt x="470165" y="0"/>
                </a:lnTo>
                <a:lnTo>
                  <a:pt x="470165" y="463042"/>
                </a:lnTo>
                <a:lnTo>
                  <a:pt x="0" y="46304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4877130" y="889553"/>
            <a:ext cx="368245" cy="373741"/>
          </a:xfrm>
          <a:custGeom>
            <a:avLst/>
            <a:gdLst/>
            <a:ahLst/>
            <a:cxnLst/>
            <a:rect l="l" t="t" r="r" b="b"/>
            <a:pathLst>
              <a:path w="368245" h="373741">
                <a:moveTo>
                  <a:pt x="0" y="0"/>
                </a:moveTo>
                <a:lnTo>
                  <a:pt x="368245" y="0"/>
                </a:lnTo>
                <a:lnTo>
                  <a:pt x="368245" y="373741"/>
                </a:lnTo>
                <a:lnTo>
                  <a:pt x="0" y="37374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4882126" y="1469868"/>
            <a:ext cx="304601" cy="330415"/>
          </a:xfrm>
          <a:custGeom>
            <a:avLst/>
            <a:gdLst/>
            <a:ahLst/>
            <a:cxnLst/>
            <a:rect l="l" t="t" r="r" b="b"/>
            <a:pathLst>
              <a:path w="304601" h="330415">
                <a:moveTo>
                  <a:pt x="0" y="0"/>
                </a:moveTo>
                <a:lnTo>
                  <a:pt x="304601" y="0"/>
                </a:lnTo>
                <a:lnTo>
                  <a:pt x="304601" y="330415"/>
                </a:lnTo>
                <a:lnTo>
                  <a:pt x="0" y="33041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4902076" y="2252263"/>
            <a:ext cx="309833" cy="294342"/>
          </a:xfrm>
          <a:custGeom>
            <a:avLst/>
            <a:gdLst/>
            <a:ahLst/>
            <a:cxnLst/>
            <a:rect l="l" t="t" r="r" b="b"/>
            <a:pathLst>
              <a:path w="309833" h="294342">
                <a:moveTo>
                  <a:pt x="0" y="0"/>
                </a:moveTo>
                <a:lnTo>
                  <a:pt x="309834" y="0"/>
                </a:lnTo>
                <a:lnTo>
                  <a:pt x="309834" y="294342"/>
                </a:lnTo>
                <a:lnTo>
                  <a:pt x="0" y="29434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4940727" y="2752677"/>
            <a:ext cx="232529" cy="296846"/>
          </a:xfrm>
          <a:custGeom>
            <a:avLst/>
            <a:gdLst/>
            <a:ahLst/>
            <a:cxnLst/>
            <a:rect l="l" t="t" r="r" b="b"/>
            <a:pathLst>
              <a:path w="232529" h="296846">
                <a:moveTo>
                  <a:pt x="0" y="0"/>
                </a:moveTo>
                <a:lnTo>
                  <a:pt x="232529" y="0"/>
                </a:lnTo>
                <a:lnTo>
                  <a:pt x="232529" y="296846"/>
                </a:lnTo>
                <a:lnTo>
                  <a:pt x="0" y="296846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4940727" y="4060474"/>
            <a:ext cx="275712" cy="217228"/>
          </a:xfrm>
          <a:custGeom>
            <a:avLst/>
            <a:gdLst/>
            <a:ahLst/>
            <a:cxnLst/>
            <a:rect l="l" t="t" r="r" b="b"/>
            <a:pathLst>
              <a:path w="275712" h="217228">
                <a:moveTo>
                  <a:pt x="0" y="0"/>
                </a:moveTo>
                <a:lnTo>
                  <a:pt x="275712" y="0"/>
                </a:lnTo>
                <a:lnTo>
                  <a:pt x="275712" y="217228"/>
                </a:lnTo>
                <a:lnTo>
                  <a:pt x="0" y="21722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4913744" y="3367930"/>
            <a:ext cx="305848" cy="305848"/>
          </a:xfrm>
          <a:custGeom>
            <a:avLst/>
            <a:gdLst/>
            <a:ahLst/>
            <a:cxnLst/>
            <a:rect l="l" t="t" r="r" b="b"/>
            <a:pathLst>
              <a:path w="305848" h="305848">
                <a:moveTo>
                  <a:pt x="0" y="0"/>
                </a:moveTo>
                <a:lnTo>
                  <a:pt x="305848" y="0"/>
                </a:lnTo>
                <a:lnTo>
                  <a:pt x="305848" y="305847"/>
                </a:lnTo>
                <a:lnTo>
                  <a:pt x="0" y="305847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13" name="Freeform 13"/>
          <p:cNvSpPr/>
          <p:nvPr/>
        </p:nvSpPr>
        <p:spPr>
          <a:xfrm>
            <a:off x="4895946" y="3333991"/>
            <a:ext cx="341445" cy="324157"/>
          </a:xfrm>
          <a:custGeom>
            <a:avLst/>
            <a:gdLst/>
            <a:ahLst/>
            <a:cxnLst/>
            <a:rect l="l" t="t" r="r" b="b"/>
            <a:pathLst>
              <a:path w="341445" h="324157">
                <a:moveTo>
                  <a:pt x="0" y="0"/>
                </a:moveTo>
                <a:lnTo>
                  <a:pt x="341445" y="0"/>
                </a:lnTo>
                <a:lnTo>
                  <a:pt x="341445" y="324157"/>
                </a:lnTo>
                <a:lnTo>
                  <a:pt x="0" y="324157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/>
            </a:stretch>
          </a:blipFill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14" name="TextBox 14"/>
          <p:cNvSpPr txBox="1"/>
          <p:nvPr/>
        </p:nvSpPr>
        <p:spPr>
          <a:xfrm>
            <a:off x="202412" y="74393"/>
            <a:ext cx="3058096" cy="81374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0">
              <a:lnSpc>
                <a:spcPts val="1540"/>
              </a:lnSpc>
            </a:pPr>
            <a:endParaRPr dirty="0"/>
          </a:p>
          <a:p>
            <a:pPr algn="ctr" rtl="0"/>
            <a:r>
              <a:rPr lang="es-us" sz="1400" b="1" dirty="0">
                <a:solidFill>
                  <a:srgbClr val="00677E"/>
                </a:solidFill>
                <a:latin typeface="Raleway Bold"/>
                <a:ea typeface="Raleway Bold"/>
                <a:cs typeface="Raleway Bold"/>
                <a:sym typeface="Raleway Bold"/>
              </a:rPr>
              <a:t>Elegibilidad para </a:t>
            </a:r>
            <a:br>
              <a:rPr lang="es-us" sz="1400" b="1" dirty="0">
                <a:solidFill>
                  <a:srgbClr val="00677E"/>
                </a:solidFill>
                <a:latin typeface="Raleway Bold"/>
                <a:ea typeface="Raleway Bold"/>
                <a:cs typeface="Raleway Bold"/>
                <a:sym typeface="Raleway Bold"/>
              </a:rPr>
            </a:br>
            <a:r>
              <a:rPr lang="es-us" sz="1400" b="1" dirty="0">
                <a:solidFill>
                  <a:srgbClr val="00677E"/>
                </a:solidFill>
                <a:latin typeface="Raleway Bold"/>
                <a:ea typeface="Raleway Bold"/>
                <a:cs typeface="Raleway Bold"/>
                <a:sym typeface="Raleway Bold"/>
              </a:rPr>
              <a:t>recibir alimentos</a:t>
            </a:r>
          </a:p>
          <a:p>
            <a:pPr algn="l" rtl="0"/>
            <a:endParaRPr lang="en-US" sz="1400" b="1" dirty="0">
              <a:solidFill>
                <a:srgbClr val="00677E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 rtl="0"/>
            <a:r>
              <a:rPr lang="es-us" sz="1299" b="1" dirty="0">
                <a:solidFill>
                  <a:srgbClr val="00677E"/>
                </a:solidFill>
                <a:latin typeface="Raleway Bold"/>
                <a:ea typeface="Raleway Bold"/>
                <a:cs typeface="Raleway Bold"/>
                <a:sym typeface="Raleway Bold"/>
              </a:rPr>
              <a:t>                Los visitantes deben:</a:t>
            </a:r>
          </a:p>
          <a:p>
            <a:pPr algn="ctr" rtl="0"/>
            <a:endParaRPr lang="en-US" sz="1299" b="1" dirty="0">
              <a:solidFill>
                <a:srgbClr val="00677E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/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Tener 16 años o más</a:t>
            </a:r>
          </a:p>
          <a:p>
            <a:pPr algn="ctr" rtl="0"/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 para recibir alimentos</a:t>
            </a:r>
          </a:p>
          <a:p>
            <a:pPr algn="ctr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>
              <a:lnSpc>
                <a:spcPct val="150000"/>
              </a:lnSpc>
            </a:pPr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Estar presente para recibir los alimentos</a:t>
            </a:r>
          </a:p>
          <a:p>
            <a:pPr algn="ctr" rtl="0"/>
            <a:r>
              <a:rPr lang="es-us" sz="1200" b="1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 </a:t>
            </a:r>
            <a: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Si un visitante ha traído a alguien que </a:t>
            </a:r>
          </a:p>
          <a:p>
            <a:pPr algn="ctr" rtl="0"/>
            <a: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no puede esperar en la fila, dirija al visitante al Coordinador del sitio o al Conductor para que apruebe que reciba alimentos para otra persona.</a:t>
            </a:r>
          </a:p>
          <a:p>
            <a:pPr algn="ctr" rtl="0"/>
            <a:endParaRPr lang="en-US" sz="12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ctr" rtl="0"/>
            <a:endParaRPr lang="en-US" sz="12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ctr" rtl="0"/>
            <a:r>
              <a:rPr lang="es-us" sz="1299" b="1" dirty="0">
                <a:solidFill>
                  <a:srgbClr val="00677E"/>
                </a:solidFill>
                <a:latin typeface="Raleway Bold"/>
                <a:ea typeface="Raleway Bold"/>
                <a:cs typeface="Raleway Bold"/>
                <a:sym typeface="Raleway Bold"/>
              </a:rPr>
              <a:t>  Los visitantes no necesitan</a:t>
            </a:r>
          </a:p>
          <a:p>
            <a:pPr algn="just" rtl="0"/>
            <a:endParaRPr lang="es-us" sz="1200" b="1" dirty="0">
              <a:solidFill>
                <a:srgbClr val="000000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just" rtl="0"/>
            <a:r>
              <a:rPr lang="es-US" sz="1200" b="1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	</a:t>
            </a:r>
          </a:p>
          <a:p>
            <a:pPr algn="just" rtl="0"/>
            <a:r>
              <a:rPr lang="es-US" sz="1200" b="1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	</a:t>
            </a:r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Identificación personal</a:t>
            </a:r>
          </a:p>
          <a:p>
            <a:pPr algn="just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just" rtl="0"/>
            <a:r>
              <a:rPr lang="en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	</a:t>
            </a:r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Prueba de residencia</a:t>
            </a:r>
          </a:p>
          <a:p>
            <a:pPr algn="just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just" rtl="0"/>
            <a:r>
              <a:rPr lang="en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	</a:t>
            </a:r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Prueba de ingresos </a:t>
            </a:r>
          </a:p>
          <a:p>
            <a:pPr algn="ctr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/>
            <a:endParaRPr lang="es-us" sz="1299" b="1" dirty="0">
              <a:solidFill>
                <a:srgbClr val="00677E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/>
            <a:r>
              <a:rPr lang="es-us" sz="1299" b="1" dirty="0">
                <a:solidFill>
                  <a:srgbClr val="00677E"/>
                </a:solidFill>
                <a:latin typeface="Raleway Bold"/>
                <a:ea typeface="Raleway Bold"/>
                <a:cs typeface="Raleway Bold"/>
                <a:sym typeface="Raleway Bold"/>
              </a:rPr>
              <a:t>Alimentos de los voluntarios</a:t>
            </a:r>
          </a:p>
          <a:p>
            <a:pPr algn="ctr" rtl="0"/>
            <a:r>
              <a:rPr lang="es-us" sz="1299" b="1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 </a:t>
            </a:r>
          </a:p>
          <a:p>
            <a:pPr algn="ctr" rtl="0"/>
            <a: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Los voluntarios que reciban alimentos deben hacerlo antes o después de la distribución.</a:t>
            </a:r>
          </a:p>
          <a:p>
            <a:pPr algn="ctr" rtl="0"/>
            <a:endParaRPr lang="en-US" sz="12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ctr" rtl="0"/>
            <a: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Los voluntarios no deben tomar comida mientras sirven a los visitantes.</a:t>
            </a:r>
          </a:p>
          <a:p>
            <a:pPr algn="ctr" rtl="0"/>
            <a:endParaRPr lang="en-US" sz="12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ctr" rtl="0"/>
            <a: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Cada visitante, </a:t>
            </a:r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incluidos los voluntarios</a:t>
            </a:r>
            <a: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, deben recibir la misma cantidad de alimentos.</a:t>
            </a:r>
          </a:p>
          <a:p>
            <a:pPr algn="ctr" rtl="0">
              <a:lnSpc>
                <a:spcPts val="1679"/>
              </a:lnSpc>
            </a:pPr>
            <a:endParaRPr lang="en-US" sz="12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ctr" rtl="0">
              <a:lnSpc>
                <a:spcPts val="1679"/>
              </a:lnSpc>
            </a:pPr>
            <a:endParaRPr lang="en-US" sz="12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ctr" rtl="0">
              <a:lnSpc>
                <a:spcPts val="1679"/>
              </a:lnSpc>
            </a:pPr>
            <a:endParaRPr lang="en-US" sz="12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6780232" y="107608"/>
            <a:ext cx="3201968" cy="77716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0"/>
            <a:r>
              <a:rPr lang="es-us" sz="1400" b="1" dirty="0">
                <a:solidFill>
                  <a:srgbClr val="00677E"/>
                </a:solidFill>
                <a:latin typeface="Raleway Bold"/>
                <a:ea typeface="Raleway Bold"/>
                <a:cs typeface="Raleway Bold"/>
                <a:sym typeface="Raleway Bold"/>
              </a:rPr>
              <a:t>Antes, durante y después</a:t>
            </a:r>
          </a:p>
          <a:p>
            <a:pPr algn="l" rtl="0"/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Antes</a:t>
            </a:r>
          </a:p>
          <a:p>
            <a:pPr algn="l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rtl="0">
              <a:tabLst>
                <a:tab pos="227013" algn="l"/>
              </a:tabLst>
            </a:pPr>
            <a: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   </a:t>
            </a:r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• Los visitantes deben esperar al menos a </a:t>
            </a:r>
            <a:b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	10 pies del lugar donde se instalará el camión.</a:t>
            </a:r>
          </a:p>
          <a:p>
            <a:pPr algn="just" rtl="0"/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   • El conductor determina qué puestos </a:t>
            </a:r>
          </a:p>
          <a:p>
            <a:pPr algn="just" rtl="0"/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      se abrirán y establece el recuento </a:t>
            </a:r>
          </a:p>
          <a:p>
            <a:pPr algn="just" rtl="0"/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      de cada artículo que se distribuirá. </a:t>
            </a:r>
          </a:p>
          <a:p>
            <a:pPr algn="just" rtl="0"/>
            <a:endParaRPr lang="en-US" sz="11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l" rtl="0"/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Durante</a:t>
            </a:r>
          </a:p>
          <a:p>
            <a:pPr algn="l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just" defTabSz="117475" rtl="0">
              <a:tabLst>
                <a:tab pos="53975" algn="l"/>
              </a:tabLst>
            </a:pPr>
            <a:r>
              <a:rPr lang="es-us" sz="105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    </a:t>
            </a:r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• Los voluntarios deben permanecer en su</a:t>
            </a:r>
          </a:p>
          <a:p>
            <a:pPr algn="l" rtl="0"/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       mesa o puesto hasta que termine la </a:t>
            </a:r>
          </a:p>
          <a:p>
            <a:pPr algn="l" rtl="0"/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       distribución.</a:t>
            </a:r>
          </a:p>
          <a:p>
            <a:pPr algn="l" rtl="0"/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    • Avise a un Coordinador del sitio de cualquier</a:t>
            </a:r>
          </a:p>
          <a:p>
            <a:pPr algn="l" rtl="0"/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       pregunta o duda que surja.</a:t>
            </a:r>
          </a:p>
          <a:p>
            <a:pPr algn="just" rtl="0"/>
            <a:endParaRPr lang="en-US" sz="11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l" rtl="0"/>
            <a:r>
              <a:rPr lang="es-us" sz="1200" b="1" dirty="0">
                <a:solidFill>
                  <a:srgbClr val="002252"/>
                </a:solidFill>
                <a:latin typeface="Raleway Bold"/>
                <a:ea typeface="Raleway Bold"/>
                <a:cs typeface="Raleway Bold"/>
                <a:sym typeface="Raleway Bold"/>
              </a:rPr>
              <a:t>Después</a:t>
            </a:r>
          </a:p>
          <a:p>
            <a:pPr algn="l" rtl="0"/>
            <a:endParaRPr lang="en-US" sz="1200" b="1" dirty="0">
              <a:solidFill>
                <a:srgbClr val="002252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l" rtl="0"/>
            <a: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es-us" sz="1100" u="sng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El conductor informa cuándo comenzar a cerrar:</a:t>
            </a:r>
            <a:endParaRPr lang="es-us" sz="11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l" rtl="0"/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   • Despejar las mesas</a:t>
            </a:r>
          </a:p>
          <a:p>
            <a:pPr algn="l" defTabSz="227013" rtl="0"/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   • Recoger los cartones, cajas o bolsas que         	hayan quedado</a:t>
            </a:r>
          </a:p>
          <a:p>
            <a:pPr algn="l" rtl="0"/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   • Volver a cargar las mesas en el camión</a:t>
            </a:r>
          </a:p>
          <a:p>
            <a:pPr algn="l" rtl="0">
              <a:tabLst>
                <a:tab pos="227013" algn="l"/>
              </a:tabLst>
            </a:pPr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   • Esperar que el conductor indique que es </a:t>
            </a:r>
            <a:b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	hora de partir</a:t>
            </a:r>
            <a:b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</a:br>
            <a:endParaRPr lang="es-us" sz="11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ctr" rtl="0"/>
            <a:r>
              <a:rPr lang="es-us" sz="1400" b="1" dirty="0">
                <a:solidFill>
                  <a:srgbClr val="00677E"/>
                </a:solidFill>
                <a:latin typeface="Raleway Bold"/>
                <a:ea typeface="Raleway Bold"/>
                <a:cs typeface="Raleway Bold"/>
                <a:sym typeface="Raleway Bold"/>
              </a:rPr>
              <a:t>Horario y alertas del sitio</a:t>
            </a:r>
            <a:br>
              <a:rPr lang="es-us" sz="1400" b="1" dirty="0">
                <a:solidFill>
                  <a:srgbClr val="00677E"/>
                </a:solidFill>
                <a:latin typeface="Raleway Bold"/>
                <a:ea typeface="Raleway Bold"/>
                <a:cs typeface="Raleway Bold"/>
                <a:sym typeface="Raleway Bold"/>
              </a:rPr>
            </a:br>
            <a:endParaRPr lang="es-us" sz="1400" b="1" dirty="0">
              <a:solidFill>
                <a:srgbClr val="00677E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algn="ctr" rtl="0"/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Envíe un mensaje de texto con la palabra </a:t>
            </a:r>
            <a:r>
              <a:rPr lang="es-us" sz="1100" b="1" dirty="0">
                <a:solidFill>
                  <a:srgbClr val="FF3131"/>
                </a:solidFill>
                <a:latin typeface="Raleway Bold"/>
                <a:ea typeface="Raleway"/>
                <a:cs typeface="Raleway"/>
                <a:sym typeface="Raleway Bold"/>
              </a:rPr>
              <a:t>COMIDA</a:t>
            </a:r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al </a:t>
            </a:r>
            <a:r>
              <a:rPr lang="es-us" sz="1100" b="1" dirty="0">
                <a:solidFill>
                  <a:srgbClr val="FF3131"/>
                </a:solidFill>
                <a:latin typeface="Raleway Bold"/>
                <a:ea typeface="Raleway Bold"/>
                <a:cs typeface="Raleway Bold"/>
                <a:sym typeface="Raleway Bold"/>
              </a:rPr>
              <a:t>85511</a:t>
            </a:r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para suscribirse a los </a:t>
            </a:r>
            <a:b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avisos de horarios de la distribuidora de alimentos. Una vez inscrito, recibirá un mensaje de texto cuando se cancele un sitio.</a:t>
            </a:r>
          </a:p>
          <a:p>
            <a:pPr algn="ctr" rtl="0"/>
            <a:endParaRPr lang="en-US" sz="11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ctr" rtl="0"/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Cuando un distrito escolar cancele las clases </a:t>
            </a:r>
            <a:r>
              <a:rPr lang="es-us" sz="1100" b="1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durante todo el día debido a las inclemencias </a:t>
            </a:r>
            <a:br>
              <a:rPr lang="es-us" sz="1100" b="1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</a:br>
            <a:r>
              <a:rPr lang="es-us" sz="1100" b="1" dirty="0">
                <a:solidFill>
                  <a:srgbClr val="000000"/>
                </a:solidFill>
                <a:latin typeface="Raleway Bold"/>
                <a:ea typeface="Raleway Bold"/>
                <a:cs typeface="Raleway Bold"/>
                <a:sym typeface="Raleway Bold"/>
              </a:rPr>
              <a:t>del tiempo</a:t>
            </a:r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, las distribuidoras de alimentos </a:t>
            </a:r>
            <a:b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móviles de esa localidad también cerrarán.</a:t>
            </a:r>
          </a:p>
          <a:p>
            <a:pPr algn="ctr" rtl="0"/>
            <a:endParaRPr lang="en-US" sz="12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ctr" rtl="0"/>
            <a:r>
              <a:rPr lang="es-u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Visite: </a:t>
            </a:r>
            <a:r>
              <a:rPr lang="es-us" sz="1100" b="1" u="sng" dirty="0">
                <a:solidFill>
                  <a:srgbClr val="00677E"/>
                </a:solidFill>
                <a:latin typeface="Raleway Bold"/>
                <a:ea typeface="Raleway Bold"/>
                <a:cs typeface="Raleway Bold"/>
                <a:sym typeface="Raleway Bold"/>
                <a:hlinkClick r:id="rId13" tooltip="https://mobilefoodpantry.ctfoodshare.org/"/>
              </a:rPr>
              <a:t>https://mobilefoodpantry.ctfoodshare.org</a:t>
            </a:r>
          </a:p>
          <a:p>
            <a:pPr algn="ctr" rtl="0"/>
            <a:r>
              <a:rPr lang="es-us" sz="12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 para más información.</a:t>
            </a:r>
          </a:p>
          <a:p>
            <a:pPr algn="l" rtl="0">
              <a:lnSpc>
                <a:spcPts val="1679"/>
              </a:lnSpc>
            </a:pPr>
            <a:endParaRPr lang="en-US" sz="12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63a4cee-81d4-4c35-9873-d31a84528d1f">
      <Terms xmlns="http://schemas.microsoft.com/office/infopath/2007/PartnerControls"/>
    </lcf76f155ced4ddcb4097134ff3c332f>
    <_ip_UnifiedCompliancePolicyUIAction xmlns="http://schemas.microsoft.com/sharepoint/v3" xsi:nil="true"/>
    <Yes_x002f_No xmlns="563a4cee-81d4-4c35-9873-d31a84528d1f">true</Yes_x002f_No>
    <_ip_UnifiedCompliancePolicyProperties xmlns="http://schemas.microsoft.com/sharepoint/v3" xsi:nil="true"/>
    <TaxCatchAll xmlns="dfc5117b-a2ce-467b-a1d7-6770eaf062c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9C7AAD33723645BD7989F0DE38BC1A" ma:contentTypeVersion="22" ma:contentTypeDescription="Create a new document." ma:contentTypeScope="" ma:versionID="27ea4f77f24197c7f4ba998670e9477a">
  <xsd:schema xmlns:xsd="http://www.w3.org/2001/XMLSchema" xmlns:xs="http://www.w3.org/2001/XMLSchema" xmlns:p="http://schemas.microsoft.com/office/2006/metadata/properties" xmlns:ns1="http://schemas.microsoft.com/sharepoint/v3" xmlns:ns2="563a4cee-81d4-4c35-9873-d31a84528d1f" xmlns:ns3="dfc5117b-a2ce-467b-a1d7-6770eaf062c7" targetNamespace="http://schemas.microsoft.com/office/2006/metadata/properties" ma:root="true" ma:fieldsID="844c8ad7036b090645445df392710753" ns1:_="" ns2:_="" ns3:_="">
    <xsd:import namespace="http://schemas.microsoft.com/sharepoint/v3"/>
    <xsd:import namespace="563a4cee-81d4-4c35-9873-d31a84528d1f"/>
    <xsd:import namespace="dfc5117b-a2ce-467b-a1d7-6770eaf062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1:_ip_UnifiedCompliancePolicyProperties" minOccurs="0"/>
                <xsd:element ref="ns1:_ip_UnifiedCompliancePolicyUIAction" minOccurs="0"/>
                <xsd:element ref="ns2:Yes_x002f_No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3a4cee-81d4-4c35-9873-d31a84528d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03b36d5-d458-46d2-9927-f4e712d3a6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Yes_x002f_No" ma:index="26" nillable="true" ma:displayName="Yes/No" ma:default="1" ma:format="Dropdown" ma:internalName="Yes_x002f_No">
      <xsd:simpleType>
        <xsd:restriction base="dms:Boolean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c5117b-a2ce-467b-a1d7-6770eaf062c7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b5dee9a-14e3-4042-a4e1-d6ee4b119455}" ma:internalName="TaxCatchAll" ma:showField="CatchAllData" ma:web="dfc5117b-a2ce-467b-a1d7-6770eaf062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CEB87E-FFBD-435F-8325-6CBA4C224040}">
  <ds:schemaRefs>
    <ds:schemaRef ds:uri="http://schemas.microsoft.com/office/2006/metadata/properties"/>
    <ds:schemaRef ds:uri="http://schemas.microsoft.com/office/infopath/2007/PartnerControls"/>
    <ds:schemaRef ds:uri="55e2529d-8f67-43a7-8dcc-63eeffb050db"/>
  </ds:schemaRefs>
</ds:datastoreItem>
</file>

<file path=customXml/itemProps2.xml><?xml version="1.0" encoding="utf-8"?>
<ds:datastoreItem xmlns:ds="http://schemas.openxmlformats.org/officeDocument/2006/customXml" ds:itemID="{57E8CF82-EF0B-4DD1-AA0A-C7E4652DCE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D643A8-33A7-403C-830B-EEA178DCBE50}"/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653</Words>
  <Application>Microsoft Office PowerPoint</Application>
  <PresentationFormat>Custom</PresentationFormat>
  <Paragraphs>120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Raleway</vt:lpstr>
      <vt:lpstr>Aptos</vt:lpstr>
      <vt:lpstr>Arial</vt:lpstr>
      <vt:lpstr>Canva Sans Bold</vt:lpstr>
      <vt:lpstr>Calibri</vt:lpstr>
      <vt:lpstr>Raleway 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tri-fold</dc:title>
  <dc:creator>Sarah Santora</dc:creator>
  <cp:lastModifiedBy>Sarah Santora</cp:lastModifiedBy>
  <cp:revision>3</cp:revision>
  <dcterms:created xsi:type="dcterms:W3CDTF">2006-08-16T00:00:00Z</dcterms:created>
  <dcterms:modified xsi:type="dcterms:W3CDTF">2026-04-30T17:46:37Z</dcterms:modified>
  <dc:identifier>DAGSowDhP9Q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0x010100A89C7AAD33723645BD7989F0DE38BC1A</vt:lpwstr>
  </property>
</Properties>
</file>