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0" r:id="rId4"/>
  </p:sldMasterIdLst>
  <p:notesMasterIdLst>
    <p:notesMasterId r:id="rId18"/>
  </p:notesMasterIdLst>
  <p:handoutMasterIdLst>
    <p:handoutMasterId r:id="rId19"/>
  </p:handoutMasterIdLst>
  <p:sldIdLst>
    <p:sldId id="322" r:id="rId5"/>
    <p:sldId id="409" r:id="rId6"/>
    <p:sldId id="2147375279" r:id="rId7"/>
    <p:sldId id="2147375280" r:id="rId8"/>
    <p:sldId id="1599" r:id="rId9"/>
    <p:sldId id="1613" r:id="rId10"/>
    <p:sldId id="2147375276" r:id="rId11"/>
    <p:sldId id="2147375273" r:id="rId12"/>
    <p:sldId id="1600" r:id="rId13"/>
    <p:sldId id="412" r:id="rId14"/>
    <p:sldId id="2147375274" r:id="rId15"/>
    <p:sldId id="1608" r:id="rId16"/>
    <p:sldId id="3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1AF54310-F1D9-4643-891A-F2E2EA8E9C76}">
          <p14:sldIdLst>
            <p14:sldId id="322"/>
          </p14:sldIdLst>
        </p14:section>
        <p14:section name="Evidence" id="{0E8A7602-4796-475B-A04D-6BD1274E083D}">
          <p14:sldIdLst>
            <p14:sldId id="409"/>
            <p14:sldId id="2147375279"/>
            <p14:sldId id="2147375280"/>
            <p14:sldId id="1599"/>
            <p14:sldId id="1613"/>
            <p14:sldId id="2147375276"/>
            <p14:sldId id="2147375273"/>
            <p14:sldId id="1600"/>
            <p14:sldId id="412"/>
            <p14:sldId id="2147375274"/>
            <p14:sldId id="1608"/>
          </p14:sldIdLst>
        </p14:section>
        <p14:section name="Closing" id="{CA157315-5F53-46AC-BE79-ADCB2617707B}">
          <p14:sldIdLst>
            <p14:sldId id="390"/>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CCA"/>
    <a:srgbClr val="767676"/>
    <a:srgbClr val="CDCDCD"/>
    <a:srgbClr val="B7C628"/>
    <a:srgbClr val="FFDD10"/>
    <a:srgbClr val="326295"/>
    <a:srgbClr val="3E3E3E"/>
    <a:srgbClr val="B4A76C"/>
    <a:srgbClr val="598787"/>
    <a:srgbClr val="037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B3A78E-A986-4B27-83BD-38881C40BDAE}" v="17" dt="2025-10-07T18:46:45.5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3543" autoAdjust="0"/>
  </p:normalViewPr>
  <p:slideViewPr>
    <p:cSldViewPr snapToGrid="0">
      <p:cViewPr varScale="1">
        <p:scale>
          <a:sx n="100" d="100"/>
          <a:sy n="100" d="100"/>
        </p:scale>
        <p:origin x="168" y="312"/>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472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Asthma</a:t>
            </a:r>
            <a:r>
              <a:rPr lang="en-US" baseline="0" dirty="0">
                <a:solidFill>
                  <a:schemeClr val="tx1"/>
                </a:solidFill>
              </a:rPr>
              <a:t> prevalence in Ontario, by fiscal year</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3793347056550879E-2"/>
          <c:y val="0.15859808502242564"/>
          <c:w val="0.901960883838826"/>
          <c:h val="0.6457372070982168"/>
        </c:manualLayout>
      </c:layout>
      <c:lineChart>
        <c:grouping val="standard"/>
        <c:varyColors val="0"/>
        <c:ser>
          <c:idx val="0"/>
          <c:order val="0"/>
          <c:tx>
            <c:strRef>
              <c:f>Sheet1!$B$1</c:f>
              <c:strCache>
                <c:ptCount val="1"/>
                <c:pt idx="0">
                  <c:v>Series 2</c:v>
                </c:pt>
              </c:strCache>
            </c:strRef>
          </c:tx>
          <c:spPr>
            <a:ln w="28575" cap="rnd">
              <a:solidFill>
                <a:schemeClr val="accent1"/>
              </a:solidFill>
              <a:round/>
            </a:ln>
            <a:effectLst/>
          </c:spPr>
          <c:marker>
            <c:symbol val="none"/>
          </c:marker>
          <c:dLbls>
            <c:dLbl>
              <c:idx val="22"/>
              <c:layout>
                <c:manualLayout>
                  <c:x val="-1.4991908783493857E-2"/>
                  <c:y val="-5.45322019746614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51-4EC8-B011-8691C5B415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Sheet1!$A$6:$A$28</c:f>
              <c:strCache>
                <c:ptCount val="23"/>
                <c:pt idx="0">
                  <c:v>2000/01</c:v>
                </c:pt>
                <c:pt idx="1">
                  <c:v>2001/02</c:v>
                </c:pt>
                <c:pt idx="2">
                  <c:v>2002/03</c:v>
                </c:pt>
                <c:pt idx="3">
                  <c:v>2003/04</c:v>
                </c:pt>
                <c:pt idx="4">
                  <c:v>2004/05</c:v>
                </c:pt>
                <c:pt idx="5">
                  <c:v>2005/06</c:v>
                </c:pt>
                <c:pt idx="6">
                  <c:v>2006/07</c:v>
                </c:pt>
                <c:pt idx="7">
                  <c:v>2007/08</c:v>
                </c:pt>
                <c:pt idx="8">
                  <c:v>2008/09</c:v>
                </c:pt>
                <c:pt idx="9">
                  <c:v>2009/10</c:v>
                </c:pt>
                <c:pt idx="10">
                  <c:v>2010/11</c:v>
                </c:pt>
                <c:pt idx="11">
                  <c:v>2011/12</c:v>
                </c:pt>
                <c:pt idx="12">
                  <c:v>2012/13</c:v>
                </c:pt>
                <c:pt idx="13">
                  <c:v>2013/14</c:v>
                </c:pt>
                <c:pt idx="14">
                  <c:v>2014/15</c:v>
                </c:pt>
                <c:pt idx="15">
                  <c:v>2015/16</c:v>
                </c:pt>
                <c:pt idx="16">
                  <c:v>2016/17</c:v>
                </c:pt>
                <c:pt idx="17">
                  <c:v>2017/18</c:v>
                </c:pt>
                <c:pt idx="18">
                  <c:v>2018/19</c:v>
                </c:pt>
                <c:pt idx="19">
                  <c:v>2019/20</c:v>
                </c:pt>
                <c:pt idx="20">
                  <c:v>2020/21</c:v>
                </c:pt>
                <c:pt idx="21">
                  <c:v>2021/22*</c:v>
                </c:pt>
                <c:pt idx="22">
                  <c:v>2022/23*</c:v>
                </c:pt>
              </c:strCache>
            </c:strRef>
          </c:cat>
          <c:val>
            <c:numRef>
              <c:f>Sheet1!$B$6:$B$28</c:f>
              <c:numCache>
                <c:formatCode>General</c:formatCode>
                <c:ptCount val="23"/>
                <c:pt idx="0">
                  <c:v>114.3</c:v>
                </c:pt>
                <c:pt idx="1">
                  <c:v>118.69999999999999</c:v>
                </c:pt>
                <c:pt idx="2">
                  <c:v>122.4</c:v>
                </c:pt>
                <c:pt idx="3">
                  <c:v>126.30000000000001</c:v>
                </c:pt>
                <c:pt idx="4">
                  <c:v>129.9</c:v>
                </c:pt>
                <c:pt idx="5">
                  <c:v>133.5</c:v>
                </c:pt>
                <c:pt idx="6">
                  <c:v>136.9</c:v>
                </c:pt>
                <c:pt idx="7">
                  <c:v>139.80000000000001</c:v>
                </c:pt>
                <c:pt idx="8">
                  <c:v>142.6</c:v>
                </c:pt>
                <c:pt idx="9">
                  <c:v>145.39999999999998</c:v>
                </c:pt>
                <c:pt idx="10">
                  <c:v>147.69999999999999</c:v>
                </c:pt>
                <c:pt idx="11">
                  <c:v>149.9</c:v>
                </c:pt>
                <c:pt idx="12">
                  <c:v>151.6</c:v>
                </c:pt>
                <c:pt idx="13">
                  <c:v>153.19999999999999</c:v>
                </c:pt>
                <c:pt idx="14">
                  <c:v>154.60000000000002</c:v>
                </c:pt>
                <c:pt idx="15">
                  <c:v>156.4</c:v>
                </c:pt>
                <c:pt idx="16">
                  <c:v>157.30000000000001</c:v>
                </c:pt>
                <c:pt idx="17">
                  <c:v>159.30000000000001</c:v>
                </c:pt>
                <c:pt idx="18">
                  <c:v>159.19999999999999</c:v>
                </c:pt>
                <c:pt idx="19">
                  <c:v>159.1</c:v>
                </c:pt>
                <c:pt idx="20">
                  <c:v>158.1</c:v>
                </c:pt>
                <c:pt idx="21">
                  <c:v>159</c:v>
                </c:pt>
                <c:pt idx="22">
                  <c:v>156.30000000000001</c:v>
                </c:pt>
              </c:numCache>
            </c:numRef>
          </c:val>
          <c:smooth val="0"/>
          <c:extLst>
            <c:ext xmlns:c16="http://schemas.microsoft.com/office/drawing/2014/chart" uri="{C3380CC4-5D6E-409C-BE32-E72D297353CC}">
              <c16:uniqueId val="{00000002-C47E-474F-88B5-68C6F56881E2}"/>
            </c:ext>
          </c:extLst>
        </c:ser>
        <c:dLbls>
          <c:showLegendKey val="0"/>
          <c:showVal val="0"/>
          <c:showCatName val="0"/>
          <c:showSerName val="0"/>
          <c:showPercent val="0"/>
          <c:showBubbleSize val="0"/>
        </c:dLbls>
        <c:smooth val="0"/>
        <c:axId val="924214688"/>
        <c:axId val="496446344"/>
      </c:lineChart>
      <c:catAx>
        <c:axId val="9242146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a:t>
                </a:r>
                <a:r>
                  <a:rPr lang="en-US" baseline="0" dirty="0">
                    <a:solidFill>
                      <a:schemeClr val="tx1"/>
                    </a:solidFill>
                  </a:rPr>
                  <a:t> year</a:t>
                </a:r>
                <a:endParaRPr lang="en-US" dirty="0">
                  <a:solidFill>
                    <a:schemeClr val="tx1"/>
                  </a:solidFill>
                </a:endParaRPr>
              </a:p>
            </c:rich>
          </c:tx>
          <c:layout>
            <c:manualLayout>
              <c:xMode val="edge"/>
              <c:yMode val="edge"/>
              <c:x val="0.46747512000624658"/>
              <c:y val="0.9244591412702778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6446344"/>
        <c:crosses val="autoZero"/>
        <c:auto val="1"/>
        <c:lblAlgn val="ctr"/>
        <c:lblOffset val="100"/>
        <c:tickLblSkip val="2"/>
        <c:tickMarkSkip val="4"/>
        <c:noMultiLvlLbl val="0"/>
      </c:catAx>
      <c:valAx>
        <c:axId val="496446344"/>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1330" b="0" i="0" u="none" strike="noStrike" baseline="0" dirty="0">
                    <a:solidFill>
                      <a:schemeClr val="tx1"/>
                    </a:solidFill>
                    <a:effectLst/>
                  </a:rPr>
                  <a:t>Crude rate per 1,000 Ontario population</a:t>
                </a:r>
                <a:endParaRPr lang="en-US" sz="1100" dirty="0">
                  <a:solidFill>
                    <a:schemeClr val="tx1"/>
                  </a:solidFill>
                </a:endParaRPr>
              </a:p>
            </c:rich>
          </c:tx>
          <c:layout>
            <c:manualLayout>
              <c:xMode val="edge"/>
              <c:yMode val="edge"/>
              <c:x val="1.3529153546832489E-2"/>
              <c:y val="0.1071649196785931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24214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0" i="0" u="none" strike="noStrike" kern="1200" spc="0" baseline="0" dirty="0">
                <a:solidFill>
                  <a:schemeClr val="tx1"/>
                </a:solidFill>
              </a:rPr>
              <a:t>Asthma-specific physician office visits in fiscal year 2022/23* in Ontario, by age group†</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968996170744877"/>
          <c:y val="0.15139805116530436"/>
          <c:w val="0.75780613014462772"/>
          <c:h val="0.6363100156933504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0-C547-43C4-A782-D10D9C0DF405}"/>
              </c:ext>
            </c:extLst>
          </c:dPt>
          <c:cat>
            <c:strRef>
              <c:f>Sheet1!$A$2:$A$6</c:f>
              <c:strCache>
                <c:ptCount val="5"/>
                <c:pt idx="0">
                  <c:v>All (0-99)</c:v>
                </c:pt>
                <c:pt idx="1">
                  <c:v>0-4</c:v>
                </c:pt>
                <c:pt idx="2">
                  <c:v>5-9</c:v>
                </c:pt>
                <c:pt idx="3">
                  <c:v>10-14</c:v>
                </c:pt>
                <c:pt idx="4">
                  <c:v>15-19</c:v>
                </c:pt>
              </c:strCache>
            </c:strRef>
          </c:cat>
          <c:val>
            <c:numRef>
              <c:f>Sheet1!$B$2:$B$6</c:f>
              <c:numCache>
                <c:formatCode>General</c:formatCode>
                <c:ptCount val="5"/>
                <c:pt idx="0">
                  <c:v>651596</c:v>
                </c:pt>
                <c:pt idx="1">
                  <c:v>121666</c:v>
                </c:pt>
                <c:pt idx="2">
                  <c:v>80765</c:v>
                </c:pt>
                <c:pt idx="3">
                  <c:v>43412</c:v>
                </c:pt>
                <c:pt idx="4">
                  <c:v>23840</c:v>
                </c:pt>
              </c:numCache>
            </c:numRef>
          </c:val>
          <c:extLst>
            <c:ext xmlns:c16="http://schemas.microsoft.com/office/drawing/2014/chart" uri="{C3380CC4-5D6E-409C-BE32-E72D297353CC}">
              <c16:uniqueId val="{00000000-5BEB-4393-813C-06A270C790F3}"/>
            </c:ext>
          </c:extLst>
        </c:ser>
        <c:dLbls>
          <c:showLegendKey val="0"/>
          <c:showVal val="0"/>
          <c:showCatName val="0"/>
          <c:showSerName val="0"/>
          <c:showPercent val="0"/>
          <c:showBubbleSize val="0"/>
        </c:dLbls>
        <c:gapWidth val="219"/>
        <c:axId val="1299603008"/>
        <c:axId val="1299604088"/>
      </c:barChart>
      <c:lineChart>
        <c:grouping val="standard"/>
        <c:varyColors val="0"/>
        <c:ser>
          <c:idx val="1"/>
          <c:order val="1"/>
          <c:spPr>
            <a:ln w="28575" cap="rnd">
              <a:noFill/>
              <a:round/>
            </a:ln>
            <a:effectLst/>
          </c:spPr>
          <c:marker>
            <c:symbol val="none"/>
          </c:marker>
          <c:dLbls>
            <c:dLbl>
              <c:idx val="0"/>
              <c:layout>
                <c:manualLayout>
                  <c:x val="-3.1032029114905074E-2"/>
                  <c:y val="-2.5391169484935357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B-4393-813C-06A270C790F3}"/>
                </c:ext>
              </c:extLst>
            </c:dLbl>
            <c:dLbl>
              <c:idx val="1"/>
              <c:layout>
                <c:manualLayout>
                  <c:x val="-2.8644480367075582E-2"/>
                  <c:y val="-5.035583507794157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EB-4393-813C-06A270C790F3}"/>
                </c:ext>
              </c:extLst>
            </c:dLbl>
            <c:dLbl>
              <c:idx val="2"/>
              <c:layout>
                <c:manualLayout>
                  <c:x val="-2.5120457305350678E-2"/>
                  <c:y val="-5.5857713622889549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EB-4393-813C-06A270C790F3}"/>
                </c:ext>
              </c:extLst>
            </c:dLbl>
            <c:dLbl>
              <c:idx val="3"/>
              <c:layout>
                <c:manualLayout>
                  <c:x val="-2.1558234203612872E-2"/>
                  <c:y val="-5.8608652895363586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EB-4393-813C-06A270C790F3}"/>
                </c:ext>
              </c:extLst>
            </c:dLbl>
            <c:dLbl>
              <c:idx val="4"/>
              <c:layout>
                <c:manualLayout>
                  <c:x val="-2.390758291142946E-2"/>
                  <c:y val="-5.3106774350415512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EB-4393-813C-06A270C790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Sheet1!$A$2:$A$6</c:f>
              <c:strCache>
                <c:ptCount val="5"/>
                <c:pt idx="0">
                  <c:v>All (0-99)</c:v>
                </c:pt>
                <c:pt idx="1">
                  <c:v>0-4</c:v>
                </c:pt>
                <c:pt idx="2">
                  <c:v>5-9</c:v>
                </c:pt>
                <c:pt idx="3">
                  <c:v>10-14</c:v>
                </c:pt>
                <c:pt idx="4">
                  <c:v>15-19</c:v>
                </c:pt>
              </c:strCache>
            </c:strRef>
          </c:cat>
          <c:val>
            <c:numRef>
              <c:f>Sheet1!$C$2:$C$6</c:f>
              <c:numCache>
                <c:formatCode>0.0%</c:formatCode>
                <c:ptCount val="5"/>
                <c:pt idx="0">
                  <c:v>1</c:v>
                </c:pt>
                <c:pt idx="1">
                  <c:v>0.18671999214237045</c:v>
                </c:pt>
                <c:pt idx="2">
                  <c:v>0.12394950245243985</c:v>
                </c:pt>
                <c:pt idx="3">
                  <c:v>6.6624104506473339E-2</c:v>
                </c:pt>
                <c:pt idx="4">
                  <c:v>3.6587087704651348E-2</c:v>
                </c:pt>
              </c:numCache>
            </c:numRef>
          </c:val>
          <c:smooth val="0"/>
          <c:extLst>
            <c:ext xmlns:c16="http://schemas.microsoft.com/office/drawing/2014/chart" uri="{C3380CC4-5D6E-409C-BE32-E72D297353CC}">
              <c16:uniqueId val="{00000001-5BEB-4393-813C-06A270C790F3}"/>
            </c:ext>
          </c:extLst>
        </c:ser>
        <c:dLbls>
          <c:showLegendKey val="0"/>
          <c:showVal val="0"/>
          <c:showCatName val="0"/>
          <c:showSerName val="0"/>
          <c:showPercent val="0"/>
          <c:showBubbleSize val="0"/>
        </c:dLbls>
        <c:marker val="1"/>
        <c:smooth val="0"/>
        <c:axId val="1366766704"/>
        <c:axId val="1366757344"/>
      </c:lineChart>
      <c:catAx>
        <c:axId val="12996030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Age group (years)</a:t>
                </a:r>
              </a:p>
            </c:rich>
          </c:tx>
          <c:layout>
            <c:manualLayout>
              <c:xMode val="edge"/>
              <c:yMode val="edge"/>
              <c:x val="0.45904959542241014"/>
              <c:y val="0.8906834955610225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04088"/>
        <c:crosses val="autoZero"/>
        <c:auto val="1"/>
        <c:lblAlgn val="ctr"/>
        <c:lblOffset val="100"/>
        <c:noMultiLvlLbl val="0"/>
      </c:catAx>
      <c:valAx>
        <c:axId val="1299604088"/>
        <c:scaling>
          <c:orientation val="minMax"/>
          <c:max val="66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Number of asthma-specific </a:t>
                </a:r>
                <a:br>
                  <a:rPr lang="en-US" dirty="0">
                    <a:solidFill>
                      <a:schemeClr val="tx1"/>
                    </a:solidFill>
                  </a:rPr>
                </a:br>
                <a:r>
                  <a:rPr lang="en-US" dirty="0">
                    <a:solidFill>
                      <a:schemeClr val="tx1"/>
                    </a:solidFill>
                  </a:rPr>
                  <a:t>physician office visits</a:t>
                </a:r>
              </a:p>
            </c:rich>
          </c:tx>
          <c:layout>
            <c:manualLayout>
              <c:xMode val="edge"/>
              <c:yMode val="edge"/>
              <c:x val="3.4216799510100024E-2"/>
              <c:y val="0.1900912505727113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03008"/>
        <c:crosses val="autoZero"/>
        <c:crossBetween val="between"/>
        <c:majorUnit val="132000"/>
      </c:valAx>
      <c:valAx>
        <c:axId val="1366757344"/>
        <c:scaling>
          <c:orientation val="minMax"/>
          <c:max val="1"/>
          <c:min val="0"/>
        </c:scaling>
        <c:delete val="0"/>
        <c:axPos val="r"/>
        <c:title>
          <c:tx>
            <c:rich>
              <a:bodyPr rot="5400000" spcFirstLastPara="1" vertOverflow="ellipsis"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Percentage</a:t>
                </a:r>
              </a:p>
            </c:rich>
          </c:tx>
          <c:layout>
            <c:manualLayout>
              <c:xMode val="edge"/>
              <c:yMode val="edge"/>
              <c:x val="0.94864521593342699"/>
              <c:y val="0.36915816450027833"/>
            </c:manualLayout>
          </c:layout>
          <c:overlay val="0"/>
          <c:spPr>
            <a:noFill/>
            <a:ln>
              <a:noFill/>
            </a:ln>
            <a:effectLst/>
          </c:spPr>
          <c:txPr>
            <a:bodyPr rot="5400000" spcFirstLastPara="1" vertOverflow="ellipsis"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66766704"/>
        <c:crosses val="max"/>
        <c:crossBetween val="between"/>
        <c:majorUnit val="0.2"/>
      </c:valAx>
      <c:catAx>
        <c:axId val="1366766704"/>
        <c:scaling>
          <c:orientation val="minMax"/>
        </c:scaling>
        <c:delete val="1"/>
        <c:axPos val="b"/>
        <c:numFmt formatCode="General" sourceLinked="1"/>
        <c:majorTickMark val="out"/>
        <c:minorTickMark val="none"/>
        <c:tickLblPos val="nextTo"/>
        <c:crossAx val="1366757344"/>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0" dirty="0">
                <a:solidFill>
                  <a:schemeClr val="tx1"/>
                </a:solidFill>
              </a:rPr>
              <a:t>Asthma incidence rate in fiscal year 2022/23,</a:t>
            </a:r>
            <a:r>
              <a:rPr lang="en-US" sz="1600" b="0" baseline="0" dirty="0">
                <a:solidFill>
                  <a:schemeClr val="tx1"/>
                </a:solidFill>
              </a:rPr>
              <a:t> by Ontario Health region</a:t>
            </a:r>
            <a:endParaRPr lang="en-US" sz="1600" b="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356162979851672"/>
          <c:y val="0.18362378434458385"/>
          <c:w val="0.79921777656854354"/>
          <c:h val="0.64881383518224145"/>
        </c:manualLayout>
      </c:layout>
      <c:barChart>
        <c:barDir val="col"/>
        <c:grouping val="clustered"/>
        <c:varyColors val="0"/>
        <c:ser>
          <c:idx val="0"/>
          <c:order val="0"/>
          <c:tx>
            <c:strRef>
              <c:f>Sheet1!$B$1</c:f>
              <c:strCache>
                <c:ptCount val="1"/>
                <c:pt idx="0">
                  <c:v>asthma incidence</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3EFB-4B3B-B9F9-04DA2A98AB1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Central</c:v>
                </c:pt>
                <c:pt idx="2">
                  <c:v>Toronto</c:v>
                </c:pt>
                <c:pt idx="3">
                  <c:v>East</c:v>
                </c:pt>
                <c:pt idx="4">
                  <c:v>West</c:v>
                </c:pt>
                <c:pt idx="5">
                  <c:v>North East</c:v>
                </c:pt>
                <c:pt idx="6">
                  <c:v>North West</c:v>
                </c:pt>
              </c:strCache>
            </c:strRef>
          </c:cat>
          <c:val>
            <c:numRef>
              <c:f>Sheet1!$B$2:$B$8</c:f>
              <c:numCache>
                <c:formatCode>0.00</c:formatCode>
                <c:ptCount val="7"/>
                <c:pt idx="0">
                  <c:v>3.02</c:v>
                </c:pt>
                <c:pt idx="1">
                  <c:v>3.82</c:v>
                </c:pt>
                <c:pt idx="2">
                  <c:v>2.83</c:v>
                </c:pt>
                <c:pt idx="3">
                  <c:v>2.67</c:v>
                </c:pt>
                <c:pt idx="4">
                  <c:v>2.64</c:v>
                </c:pt>
                <c:pt idx="5" formatCode="General">
                  <c:v>2.06</c:v>
                </c:pt>
                <c:pt idx="6" formatCode="General">
                  <c:v>1.62</c:v>
                </c:pt>
              </c:numCache>
            </c:numRef>
          </c:val>
          <c:extLst>
            <c:ext xmlns:c16="http://schemas.microsoft.com/office/drawing/2014/chart" uri="{C3380CC4-5D6E-409C-BE32-E72D297353CC}">
              <c16:uniqueId val="{00000002-3EFB-4B3B-B9F9-04DA2A98AB1D}"/>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Ontario Health region</a:t>
                </a:r>
              </a:p>
            </c:rich>
          </c:tx>
          <c:layout>
            <c:manualLayout>
              <c:xMode val="edge"/>
              <c:yMode val="edge"/>
              <c:x val="0.42013922782047641"/>
              <c:y val="0.9300247420882230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max val="4"/>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Crude rate per 1,000 Ontario population</a:t>
                </a:r>
              </a:p>
            </c:rich>
          </c:tx>
          <c:layout>
            <c:manualLayout>
              <c:xMode val="edge"/>
              <c:yMode val="edge"/>
              <c:x val="6.9632814339202292E-2"/>
              <c:y val="0.1511838429463528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i="0" u="none" strike="noStrike" kern="1200" spc="0" baseline="0" dirty="0">
                <a:solidFill>
                  <a:schemeClr val="tx1"/>
                </a:solidFill>
              </a:rPr>
              <a:t>Asthma incidence rate, by fiscal year and by Ontario Health region</a:t>
            </a:r>
            <a:endParaRPr lang="en-US" sz="2000" b="0" i="0" u="none" strike="sngStrike" kern="1200" spc="0" baseline="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940354947182642E-2"/>
          <c:y val="0.14191759496139283"/>
          <c:w val="0.77091714077704609"/>
          <c:h val="0.58189454074259794"/>
        </c:manualLayout>
      </c:layout>
      <c:lineChart>
        <c:grouping val="standard"/>
        <c:varyColors val="0"/>
        <c:ser>
          <c:idx val="0"/>
          <c:order val="0"/>
          <c:tx>
            <c:strRef>
              <c:f>Sheet1!$B$1</c:f>
              <c:strCache>
                <c:ptCount val="1"/>
                <c:pt idx="0">
                  <c:v>Ontario</c:v>
                </c:pt>
              </c:strCache>
            </c:strRef>
          </c:tx>
          <c:spPr>
            <a:ln w="28575" cap="rnd">
              <a:solidFill>
                <a:schemeClr val="accent1"/>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4.3</c:v>
                </c:pt>
                <c:pt idx="1">
                  <c:v>4.2</c:v>
                </c:pt>
                <c:pt idx="2">
                  <c:v>4.2699999999999996</c:v>
                </c:pt>
                <c:pt idx="3">
                  <c:v>4.05</c:v>
                </c:pt>
                <c:pt idx="4">
                  <c:v>3.92</c:v>
                </c:pt>
                <c:pt idx="5">
                  <c:v>3.99</c:v>
                </c:pt>
                <c:pt idx="6">
                  <c:v>3.65</c:v>
                </c:pt>
                <c:pt idx="7">
                  <c:v>3.51</c:v>
                </c:pt>
                <c:pt idx="8">
                  <c:v>2.46</c:v>
                </c:pt>
                <c:pt idx="9">
                  <c:v>3.13</c:v>
                </c:pt>
                <c:pt idx="10">
                  <c:v>3.02</c:v>
                </c:pt>
              </c:numCache>
            </c:numRef>
          </c:val>
          <c:smooth val="0"/>
          <c:extLst>
            <c:ext xmlns:c16="http://schemas.microsoft.com/office/drawing/2014/chart" uri="{C3380CC4-5D6E-409C-BE32-E72D297353CC}">
              <c16:uniqueId val="{00000002-3EFB-4B3B-B9F9-04DA2A98AB1D}"/>
            </c:ext>
          </c:extLst>
        </c:ser>
        <c:ser>
          <c:idx val="1"/>
          <c:order val="1"/>
          <c:tx>
            <c:strRef>
              <c:f>Sheet1!$C$1</c:f>
              <c:strCache>
                <c:ptCount val="1"/>
                <c:pt idx="0">
                  <c:v>West</c:v>
                </c:pt>
              </c:strCache>
            </c:strRef>
          </c:tx>
          <c:spPr>
            <a:ln w="28575" cap="rnd">
              <a:solidFill>
                <a:srgbClr val="B4A76C"/>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3.4654870076015483</c:v>
                </c:pt>
                <c:pt idx="1">
                  <c:v>3.3125692489118914</c:v>
                </c:pt>
                <c:pt idx="2">
                  <c:v>3.4386663892208711</c:v>
                </c:pt>
                <c:pt idx="3">
                  <c:v>3.432721775262082</c:v>
                </c:pt>
                <c:pt idx="4">
                  <c:v>3.3708931081914599</c:v>
                </c:pt>
                <c:pt idx="5">
                  <c:v>3.4691214166895521</c:v>
                </c:pt>
                <c:pt idx="6">
                  <c:v>3.2337527556323189</c:v>
                </c:pt>
                <c:pt idx="7">
                  <c:v>3.1879467985845067</c:v>
                </c:pt>
                <c:pt idx="8">
                  <c:v>2.409657903142961</c:v>
                </c:pt>
                <c:pt idx="9">
                  <c:v>2.9744861670800113</c:v>
                </c:pt>
                <c:pt idx="10">
                  <c:v>2.6407357754975416</c:v>
                </c:pt>
              </c:numCache>
            </c:numRef>
          </c:val>
          <c:smooth val="0"/>
          <c:extLst>
            <c:ext xmlns:c16="http://schemas.microsoft.com/office/drawing/2014/chart" uri="{C3380CC4-5D6E-409C-BE32-E72D297353CC}">
              <c16:uniqueId val="{00000002-4FF0-4DDC-AEA8-34398CA612D0}"/>
            </c:ext>
          </c:extLst>
        </c:ser>
        <c:ser>
          <c:idx val="2"/>
          <c:order val="2"/>
          <c:tx>
            <c:strRef>
              <c:f>Sheet1!$D$1</c:f>
              <c:strCache>
                <c:ptCount val="1"/>
                <c:pt idx="0">
                  <c:v>Central</c:v>
                </c:pt>
              </c:strCache>
            </c:strRef>
          </c:tx>
          <c:spPr>
            <a:ln w="28575" cap="rnd">
              <a:solidFill>
                <a:srgbClr val="598787"/>
              </a:solidFill>
              <a:prstDash val="lg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5.0649176384451779</c:v>
                </c:pt>
                <c:pt idx="1">
                  <c:v>5.0787718325779609</c:v>
                </c:pt>
                <c:pt idx="2">
                  <c:v>5.0647770015137707</c:v>
                </c:pt>
                <c:pt idx="3">
                  <c:v>4.7392012058613799</c:v>
                </c:pt>
                <c:pt idx="4">
                  <c:v>4.5188636681429548</c:v>
                </c:pt>
                <c:pt idx="5">
                  <c:v>4.6252824780912132</c:v>
                </c:pt>
                <c:pt idx="6">
                  <c:v>4.2170207237396733</c:v>
                </c:pt>
                <c:pt idx="7">
                  <c:v>3.9898855809854572</c:v>
                </c:pt>
                <c:pt idx="8">
                  <c:v>2.5038447622535194</c:v>
                </c:pt>
                <c:pt idx="9">
                  <c:v>3.5891860955541706</c:v>
                </c:pt>
                <c:pt idx="10">
                  <c:v>3.8157016457946762</c:v>
                </c:pt>
              </c:numCache>
            </c:numRef>
          </c:val>
          <c:smooth val="0"/>
          <c:extLst>
            <c:ext xmlns:c16="http://schemas.microsoft.com/office/drawing/2014/chart" uri="{C3380CC4-5D6E-409C-BE32-E72D297353CC}">
              <c16:uniqueId val="{00000003-4FF0-4DDC-AEA8-34398CA612D0}"/>
            </c:ext>
          </c:extLst>
        </c:ser>
        <c:ser>
          <c:idx val="3"/>
          <c:order val="3"/>
          <c:tx>
            <c:strRef>
              <c:f>Sheet1!$E$1</c:f>
              <c:strCache>
                <c:ptCount val="1"/>
                <c:pt idx="0">
                  <c:v>Toronto</c:v>
                </c:pt>
              </c:strCache>
            </c:strRef>
          </c:tx>
          <c:spPr>
            <a:ln w="28575" cap="rnd">
              <a:solidFill>
                <a:schemeClr val="accent4"/>
              </a:solidFill>
              <a:prstDash val="lgDash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Sheet1!$E$2:$E$12</c:f>
              <c:numCache>
                <c:formatCode>General</c:formatCode>
                <c:ptCount val="11"/>
                <c:pt idx="0">
                  <c:v>4.5</c:v>
                </c:pt>
                <c:pt idx="1">
                  <c:v>4.4400000000000004</c:v>
                </c:pt>
                <c:pt idx="2">
                  <c:v>4.4000000000000004</c:v>
                </c:pt>
                <c:pt idx="3">
                  <c:v>4.4000000000000004</c:v>
                </c:pt>
                <c:pt idx="4">
                  <c:v>4.24</c:v>
                </c:pt>
                <c:pt idx="5">
                  <c:v>4.1900000000000004</c:v>
                </c:pt>
                <c:pt idx="6">
                  <c:v>3.8200000000000003</c:v>
                </c:pt>
                <c:pt idx="7">
                  <c:v>3.6899999999999995</c:v>
                </c:pt>
                <c:pt idx="8">
                  <c:v>2.5099999999999998</c:v>
                </c:pt>
                <c:pt idx="9">
                  <c:v>3.17</c:v>
                </c:pt>
                <c:pt idx="10">
                  <c:v>2.8300000000000005</c:v>
                </c:pt>
              </c:numCache>
            </c:numRef>
          </c:val>
          <c:smooth val="0"/>
          <c:extLst>
            <c:ext xmlns:c16="http://schemas.microsoft.com/office/drawing/2014/chart" uri="{C3380CC4-5D6E-409C-BE32-E72D297353CC}">
              <c16:uniqueId val="{00000004-4FF0-4DDC-AEA8-34398CA612D0}"/>
            </c:ext>
          </c:extLst>
        </c:ser>
        <c:ser>
          <c:idx val="4"/>
          <c:order val="4"/>
          <c:tx>
            <c:strRef>
              <c:f>Sheet1!$F$1</c:f>
              <c:strCache>
                <c:ptCount val="1"/>
                <c:pt idx="0">
                  <c:v>East</c:v>
                </c:pt>
              </c:strCache>
            </c:strRef>
          </c:tx>
          <c:spPr>
            <a:ln w="28575" cap="rnd">
              <a:solidFill>
                <a:srgbClr val="326295"/>
              </a:solidFill>
              <a:prstDash val="sys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Sheet1!$F$2:$F$12</c:f>
              <c:numCache>
                <c:formatCode>General</c:formatCode>
                <c:ptCount val="11"/>
                <c:pt idx="0">
                  <c:v>4.4551367338987511</c:v>
                </c:pt>
                <c:pt idx="1">
                  <c:v>4.2065639879417889</c:v>
                </c:pt>
                <c:pt idx="2">
                  <c:v>4.3304042046857791</c:v>
                </c:pt>
                <c:pt idx="3">
                  <c:v>4.0120175421163156</c:v>
                </c:pt>
                <c:pt idx="4">
                  <c:v>3.8789401745989931</c:v>
                </c:pt>
                <c:pt idx="5">
                  <c:v>3.9550703753595755</c:v>
                </c:pt>
                <c:pt idx="6">
                  <c:v>3.5932539977491764</c:v>
                </c:pt>
                <c:pt idx="7">
                  <c:v>3.4167832721583555</c:v>
                </c:pt>
                <c:pt idx="8">
                  <c:v>2.5960796255040375</c:v>
                </c:pt>
                <c:pt idx="9">
                  <c:v>2.9489942440386439</c:v>
                </c:pt>
                <c:pt idx="10">
                  <c:v>2.6701503844959737</c:v>
                </c:pt>
              </c:numCache>
            </c:numRef>
          </c:val>
          <c:smooth val="0"/>
          <c:extLst>
            <c:ext xmlns:c16="http://schemas.microsoft.com/office/drawing/2014/chart" uri="{C3380CC4-5D6E-409C-BE32-E72D297353CC}">
              <c16:uniqueId val="{00000005-4FF0-4DDC-AEA8-34398CA612D0}"/>
            </c:ext>
          </c:extLst>
        </c:ser>
        <c:ser>
          <c:idx val="5"/>
          <c:order val="5"/>
          <c:tx>
            <c:strRef>
              <c:f>Sheet1!$G$1</c:f>
              <c:strCache>
                <c:ptCount val="1"/>
                <c:pt idx="0">
                  <c:v>North West</c:v>
                </c:pt>
              </c:strCache>
            </c:strRef>
          </c:tx>
          <c:spPr>
            <a:ln w="28575" cap="rnd">
              <a:solidFill>
                <a:srgbClr val="B7C628"/>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Sheet1!$G$2:$G$12</c:f>
              <c:numCache>
                <c:formatCode>#,##0.00</c:formatCode>
                <c:ptCount val="11"/>
                <c:pt idx="0">
                  <c:v>2.75</c:v>
                </c:pt>
                <c:pt idx="1">
                  <c:v>2.66</c:v>
                </c:pt>
                <c:pt idx="2">
                  <c:v>3.24</c:v>
                </c:pt>
                <c:pt idx="3">
                  <c:v>3.01</c:v>
                </c:pt>
                <c:pt idx="4">
                  <c:v>2.67</c:v>
                </c:pt>
                <c:pt idx="5">
                  <c:v>2.37</c:v>
                </c:pt>
                <c:pt idx="6">
                  <c:v>2.0699999999999998</c:v>
                </c:pt>
                <c:pt idx="7">
                  <c:v>2.1800000000000002</c:v>
                </c:pt>
                <c:pt idx="8">
                  <c:v>1.4</c:v>
                </c:pt>
                <c:pt idx="9" formatCode="General">
                  <c:v>1.79</c:v>
                </c:pt>
                <c:pt idx="10" formatCode="General">
                  <c:v>1.62</c:v>
                </c:pt>
              </c:numCache>
            </c:numRef>
          </c:val>
          <c:smooth val="0"/>
          <c:extLst>
            <c:ext xmlns:c16="http://schemas.microsoft.com/office/drawing/2014/chart" uri="{C3380CC4-5D6E-409C-BE32-E72D297353CC}">
              <c16:uniqueId val="{00000006-4FF0-4DDC-AEA8-34398CA612D0}"/>
            </c:ext>
          </c:extLst>
        </c:ser>
        <c:ser>
          <c:idx val="6"/>
          <c:order val="6"/>
          <c:tx>
            <c:strRef>
              <c:f>Sheet1!$H$1</c:f>
              <c:strCache>
                <c:ptCount val="1"/>
                <c:pt idx="0">
                  <c:v>North East</c:v>
                </c:pt>
              </c:strCache>
            </c:strRef>
          </c:tx>
          <c:spPr>
            <a:ln w="28575" cap="rnd">
              <a:solidFill>
                <a:srgbClr val="767676"/>
              </a:solidFill>
              <a:prstDash val="lgDashDot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Sheet1!$H$2:$H$12</c:f>
              <c:numCache>
                <c:formatCode>#,##0.00</c:formatCode>
                <c:ptCount val="11"/>
                <c:pt idx="0">
                  <c:v>3.25</c:v>
                </c:pt>
                <c:pt idx="1">
                  <c:v>3.31</c:v>
                </c:pt>
                <c:pt idx="2">
                  <c:v>3.32</c:v>
                </c:pt>
                <c:pt idx="3">
                  <c:v>2.71</c:v>
                </c:pt>
                <c:pt idx="4">
                  <c:v>2.75</c:v>
                </c:pt>
                <c:pt idx="5">
                  <c:v>2.8</c:v>
                </c:pt>
                <c:pt idx="6">
                  <c:v>2.64</c:v>
                </c:pt>
                <c:pt idx="7">
                  <c:v>2.38</c:v>
                </c:pt>
                <c:pt idx="8">
                  <c:v>1.85</c:v>
                </c:pt>
                <c:pt idx="9" formatCode="General">
                  <c:v>2.02</c:v>
                </c:pt>
                <c:pt idx="10" formatCode="General">
                  <c:v>2.06</c:v>
                </c:pt>
              </c:numCache>
            </c:numRef>
          </c:val>
          <c:smooth val="0"/>
          <c:extLst>
            <c:ext xmlns:c16="http://schemas.microsoft.com/office/drawing/2014/chart" uri="{C3380CC4-5D6E-409C-BE32-E72D297353CC}">
              <c16:uniqueId val="{00000000-42B4-41CD-BFF5-2EE800EBFCC0}"/>
            </c:ext>
          </c:extLst>
        </c:ser>
        <c:dLbls>
          <c:showLegendKey val="0"/>
          <c:showVal val="0"/>
          <c:showCatName val="0"/>
          <c:showSerName val="0"/>
          <c:showPercent val="0"/>
          <c:showBubbleSize val="0"/>
        </c:dLbls>
        <c:smooth val="0"/>
        <c:axId val="775961944"/>
        <c:axId val="775959064"/>
      </c:lineChart>
      <c:catAx>
        <c:axId val="7759619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5460110216121574"/>
              <c:y val="0.81162763854010567"/>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max val="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200" b="0" i="0" u="none" strike="noStrike" kern="1200" baseline="0" dirty="0">
                    <a:solidFill>
                      <a:schemeClr val="tx1"/>
                    </a:solidFill>
                  </a:rPr>
                  <a:t>Crude rate per 1,000 Ontario population</a:t>
                </a:r>
              </a:p>
            </c:rich>
          </c:tx>
          <c:layout>
            <c:manualLayout>
              <c:xMode val="edge"/>
              <c:yMode val="edge"/>
              <c:x val="2.8155409215529753E-2"/>
              <c:y val="0.1301226752429317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legend>
      <c:legendPos val="r"/>
      <c:layout>
        <c:manualLayout>
          <c:xMode val="edge"/>
          <c:yMode val="edge"/>
          <c:x val="0.87803389397440923"/>
          <c:y val="0.19108252863994443"/>
          <c:w val="0.10799766995318331"/>
          <c:h val="0.501632917010492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0" i="0" u="none" strike="noStrike" kern="1200" spc="0" baseline="0" dirty="0">
                <a:solidFill>
                  <a:schemeClr val="tx1"/>
                </a:solidFill>
              </a:rPr>
              <a:t>Asthma incidence rate, by fiscal year and by rurality</a:t>
            </a:r>
            <a:endParaRPr lang="en-US" sz="1600" b="0" i="0" u="none" strike="sngStrike" kern="1200" spc="0" baseline="0" dirty="0">
              <a:solidFill>
                <a:schemeClr val="tx1"/>
              </a:solidFill>
            </a:endParaRPr>
          </a:p>
        </c:rich>
      </c:tx>
      <c:layout>
        <c:manualLayout>
          <c:xMode val="edge"/>
          <c:yMode val="edge"/>
          <c:x val="0.26488700216820721"/>
          <c:y val="2.440157480314960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8560841844478655E-2"/>
          <c:y val="0.16410009262863973"/>
          <c:w val="0.8084012324546388"/>
          <c:h val="0.65222424707617765"/>
        </c:manualLayout>
      </c:layout>
      <c:lineChart>
        <c:grouping val="standard"/>
        <c:varyColors val="0"/>
        <c:ser>
          <c:idx val="0"/>
          <c:order val="0"/>
          <c:tx>
            <c:strRef>
              <c:f>Sheet1!$B$1</c:f>
              <c:strCache>
                <c:ptCount val="1"/>
                <c:pt idx="0">
                  <c:v>Rural</c:v>
                </c:pt>
              </c:strCache>
            </c:strRef>
          </c:tx>
          <c:spPr>
            <a:ln w="28575" cap="rnd">
              <a:solidFill>
                <a:schemeClr val="accent1"/>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2.77</c:v>
                </c:pt>
                <c:pt idx="1">
                  <c:v>2.6</c:v>
                </c:pt>
                <c:pt idx="2">
                  <c:v>2.44</c:v>
                </c:pt>
                <c:pt idx="3">
                  <c:v>2.39</c:v>
                </c:pt>
                <c:pt idx="4">
                  <c:v>2.2799999999999998</c:v>
                </c:pt>
                <c:pt idx="5">
                  <c:v>2.34</c:v>
                </c:pt>
                <c:pt idx="6">
                  <c:v>2.2200000000000002</c:v>
                </c:pt>
                <c:pt idx="7">
                  <c:v>2.09</c:v>
                </c:pt>
                <c:pt idx="8">
                  <c:v>1.54</c:v>
                </c:pt>
                <c:pt idx="9">
                  <c:v>1.79</c:v>
                </c:pt>
                <c:pt idx="10">
                  <c:v>1.72</c:v>
                </c:pt>
              </c:numCache>
            </c:numRef>
          </c:val>
          <c:smooth val="0"/>
          <c:extLst>
            <c:ext xmlns:c16="http://schemas.microsoft.com/office/drawing/2014/chart" uri="{C3380CC4-5D6E-409C-BE32-E72D297353CC}">
              <c16:uniqueId val="{00000000-42C3-412C-BB8C-63E8D4879F5B}"/>
            </c:ext>
          </c:extLst>
        </c:ser>
        <c:ser>
          <c:idx val="1"/>
          <c:order val="1"/>
          <c:tx>
            <c:strRef>
              <c:f>Sheet1!$C$1</c:f>
              <c:strCache>
                <c:ptCount val="1"/>
                <c:pt idx="0">
                  <c:v>Urban</c:v>
                </c:pt>
              </c:strCache>
            </c:strRef>
          </c:tx>
          <c:spPr>
            <a:ln w="28575" cap="rnd">
              <a:solidFill>
                <a:schemeClr val="accent2"/>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4.5</c:v>
                </c:pt>
                <c:pt idx="1">
                  <c:v>4.4000000000000004</c:v>
                </c:pt>
                <c:pt idx="2">
                  <c:v>4.5</c:v>
                </c:pt>
                <c:pt idx="3">
                  <c:v>4.2699999999999996</c:v>
                </c:pt>
                <c:pt idx="4">
                  <c:v>4.13</c:v>
                </c:pt>
                <c:pt idx="5">
                  <c:v>4.2</c:v>
                </c:pt>
                <c:pt idx="6">
                  <c:v>3.84</c:v>
                </c:pt>
                <c:pt idx="7">
                  <c:v>3.69</c:v>
                </c:pt>
                <c:pt idx="8">
                  <c:v>2.58</c:v>
                </c:pt>
                <c:pt idx="9">
                  <c:v>3.3</c:v>
                </c:pt>
                <c:pt idx="10">
                  <c:v>3.19</c:v>
                </c:pt>
              </c:numCache>
            </c:numRef>
          </c:val>
          <c:smooth val="0"/>
          <c:extLst>
            <c:ext xmlns:c16="http://schemas.microsoft.com/office/drawing/2014/chart" uri="{C3380CC4-5D6E-409C-BE32-E72D297353CC}">
              <c16:uniqueId val="{00000001-42C3-412C-BB8C-63E8D4879F5B}"/>
            </c:ext>
          </c:extLst>
        </c:ser>
        <c:ser>
          <c:idx val="2"/>
          <c:order val="2"/>
          <c:tx>
            <c:strRef>
              <c:f>Sheet1!$D$1</c:f>
              <c:strCache>
                <c:ptCount val="1"/>
                <c:pt idx="0">
                  <c:v>Ontario</c:v>
                </c:pt>
              </c:strCache>
            </c:strRef>
          </c:tx>
          <c:spPr>
            <a:ln w="28575" cap="rnd">
              <a:solidFill>
                <a:srgbClr val="7030A0"/>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4.3</c:v>
                </c:pt>
                <c:pt idx="1">
                  <c:v>4.2</c:v>
                </c:pt>
                <c:pt idx="2">
                  <c:v>4.2699999999999996</c:v>
                </c:pt>
                <c:pt idx="3">
                  <c:v>4.05</c:v>
                </c:pt>
                <c:pt idx="4">
                  <c:v>3.92</c:v>
                </c:pt>
                <c:pt idx="5">
                  <c:v>3.99</c:v>
                </c:pt>
                <c:pt idx="6">
                  <c:v>3.65</c:v>
                </c:pt>
                <c:pt idx="7">
                  <c:v>3.51</c:v>
                </c:pt>
                <c:pt idx="8">
                  <c:v>2.46</c:v>
                </c:pt>
                <c:pt idx="9">
                  <c:v>3.13</c:v>
                </c:pt>
                <c:pt idx="10">
                  <c:v>3.02</c:v>
                </c:pt>
              </c:numCache>
            </c:numRef>
          </c:val>
          <c:smooth val="0"/>
          <c:extLst>
            <c:ext xmlns:c16="http://schemas.microsoft.com/office/drawing/2014/chart" uri="{C3380CC4-5D6E-409C-BE32-E72D297353CC}">
              <c16:uniqueId val="{00000000-7B7E-4198-A0EC-E969B9083F91}"/>
            </c:ext>
          </c:extLst>
        </c:ser>
        <c:dLbls>
          <c:showLegendKey val="0"/>
          <c:showVal val="0"/>
          <c:showCatName val="0"/>
          <c:showSerName val="0"/>
          <c:showPercent val="0"/>
          <c:showBubbleSize val="0"/>
        </c:dLbls>
        <c:smooth val="0"/>
        <c:axId val="1146448208"/>
        <c:axId val="1146456488"/>
      </c:lineChart>
      <c:catAx>
        <c:axId val="11464482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58103480543193"/>
              <c:y val="0.9207164196543179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46456488"/>
        <c:crosses val="autoZero"/>
        <c:auto val="1"/>
        <c:lblAlgn val="ctr"/>
        <c:lblOffset val="100"/>
        <c:noMultiLvlLbl val="0"/>
      </c:catAx>
      <c:valAx>
        <c:axId val="1146456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1200" b="0" i="0" u="none" strike="noStrike" kern="1200" baseline="0" dirty="0">
                    <a:solidFill>
                      <a:schemeClr val="tx1"/>
                    </a:solidFill>
                  </a:rPr>
                  <a:t>Crude rate per 1,000 Ontario population</a:t>
                </a:r>
              </a:p>
            </c:rich>
          </c:tx>
          <c:layout>
            <c:manualLayout>
              <c:xMode val="edge"/>
              <c:yMode val="edge"/>
              <c:x val="1.4652790140362889E-2"/>
              <c:y val="0.2434476940382452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46448208"/>
        <c:crosses val="autoZero"/>
        <c:crossBetween val="between"/>
      </c:valAx>
      <c:spPr>
        <a:noFill/>
        <a:ln>
          <a:noFill/>
        </a:ln>
        <a:effectLst/>
      </c:spPr>
    </c:plotArea>
    <c:legend>
      <c:legendPos val="r"/>
      <c:layout>
        <c:manualLayout>
          <c:xMode val="edge"/>
          <c:yMode val="edge"/>
          <c:x val="0.90712550496405342"/>
          <c:y val="0.34792228218514271"/>
          <c:w val="9.0491475522081491E-2"/>
          <c:h val="0.267687110872113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r>
              <a:rPr lang="en-US" sz="1300" dirty="0">
                <a:solidFill>
                  <a:schemeClr val="tx1"/>
                </a:solidFill>
              </a:rPr>
              <a:t>Asthma-specific ED visit rates</a:t>
            </a:r>
            <a:r>
              <a:rPr lang="en-US" sz="1300" baseline="0" dirty="0">
                <a:solidFill>
                  <a:schemeClr val="tx1"/>
                </a:solidFill>
              </a:rPr>
              <a:t> per 100 people with asthma </a:t>
            </a:r>
            <a:br>
              <a:rPr lang="en-US" sz="1300" baseline="0" dirty="0">
                <a:solidFill>
                  <a:schemeClr val="tx1"/>
                </a:solidFill>
              </a:rPr>
            </a:br>
            <a:r>
              <a:rPr lang="en-US" sz="1300" dirty="0">
                <a:solidFill>
                  <a:schemeClr val="tx1"/>
                </a:solidFill>
              </a:rPr>
              <a:t>in fiscal year</a:t>
            </a:r>
            <a:r>
              <a:rPr lang="en-US" sz="1300" baseline="0" dirty="0">
                <a:solidFill>
                  <a:schemeClr val="tx1"/>
                </a:solidFill>
              </a:rPr>
              <a:t> </a:t>
            </a:r>
            <a:r>
              <a:rPr lang="en-US" sz="1300" dirty="0">
                <a:solidFill>
                  <a:schemeClr val="tx1"/>
                </a:solidFill>
              </a:rPr>
              <a:t>2022/23, </a:t>
            </a:r>
            <a:r>
              <a:rPr lang="en-US" sz="1300" baseline="0" dirty="0">
                <a:solidFill>
                  <a:schemeClr val="tx1"/>
                </a:solidFill>
              </a:rPr>
              <a:t>by Ontario Health region</a:t>
            </a:r>
            <a:endParaRPr lang="en-US" sz="1300" dirty="0">
              <a:solidFill>
                <a:schemeClr val="tx1"/>
              </a:solidFill>
            </a:endParaRPr>
          </a:p>
        </c:rich>
      </c:tx>
      <c:layout>
        <c:manualLayout>
          <c:xMode val="edge"/>
          <c:yMode val="edge"/>
          <c:x val="0.22296192019450572"/>
          <c:y val="3.7777122709910663E-3"/>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325897394820199"/>
          <c:y val="0.15603855408211559"/>
          <c:w val="0.86754710479551256"/>
          <c:h val="0.64018480449446624"/>
        </c:manualLayout>
      </c:layout>
      <c:barChart>
        <c:barDir val="col"/>
        <c:grouping val="clustered"/>
        <c:varyColors val="0"/>
        <c:ser>
          <c:idx val="0"/>
          <c:order val="0"/>
          <c:tx>
            <c:strRef>
              <c:f>Sheet1!$B$1</c:f>
              <c:strCache>
                <c:ptCount val="1"/>
                <c:pt idx="0">
                  <c:v>asthma specific ED visits</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3A6C-4901-A9A6-F834B9DC8D5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West</c:v>
                </c:pt>
                <c:pt idx="2">
                  <c:v>North East</c:v>
                </c:pt>
                <c:pt idx="3">
                  <c:v>West</c:v>
                </c:pt>
                <c:pt idx="4">
                  <c:v>East</c:v>
                </c:pt>
                <c:pt idx="5">
                  <c:v>Central</c:v>
                </c:pt>
                <c:pt idx="6">
                  <c:v>Toronto</c:v>
                </c:pt>
              </c:strCache>
            </c:strRef>
          </c:cat>
          <c:val>
            <c:numRef>
              <c:f>Sheet1!$B$2:$B$8</c:f>
              <c:numCache>
                <c:formatCode>0.00</c:formatCode>
                <c:ptCount val="7"/>
                <c:pt idx="0">
                  <c:v>1.23</c:v>
                </c:pt>
                <c:pt idx="1">
                  <c:v>2.0699999999999998</c:v>
                </c:pt>
                <c:pt idx="2">
                  <c:v>1.99</c:v>
                </c:pt>
                <c:pt idx="3">
                  <c:v>1.33</c:v>
                </c:pt>
                <c:pt idx="4">
                  <c:v>1.28</c:v>
                </c:pt>
                <c:pt idx="5">
                  <c:v>1.04</c:v>
                </c:pt>
                <c:pt idx="6">
                  <c:v>0.97</c:v>
                </c:pt>
              </c:numCache>
            </c:numRef>
          </c:val>
          <c:extLst>
            <c:ext xmlns:c16="http://schemas.microsoft.com/office/drawing/2014/chart" uri="{C3380CC4-5D6E-409C-BE32-E72D297353CC}">
              <c16:uniqueId val="{00000002-3A6C-4901-A9A6-F834B9DC8D5F}"/>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Ontario Health region</a:t>
                </a:r>
              </a:p>
            </c:rich>
          </c:tx>
          <c:layout>
            <c:manualLayout>
              <c:xMode val="edge"/>
              <c:yMode val="edge"/>
              <c:x val="0.42574865223499964"/>
              <c:y val="0.897113857570728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Rate</a:t>
                </a:r>
                <a:r>
                  <a:rPr lang="en-US" sz="1200" baseline="0" dirty="0">
                    <a:solidFill>
                      <a:schemeClr val="tx1"/>
                    </a:solidFill>
                  </a:rPr>
                  <a:t> p</a:t>
                </a:r>
                <a:r>
                  <a:rPr lang="en-US" sz="1200" dirty="0">
                    <a:solidFill>
                      <a:schemeClr val="tx1"/>
                    </a:solidFill>
                  </a:rPr>
                  <a:t>er 100 people with asthma</a:t>
                </a:r>
              </a:p>
            </c:rich>
          </c:tx>
          <c:layout>
            <c:manualLayout>
              <c:xMode val="edge"/>
              <c:yMode val="edge"/>
              <c:x val="1.0421598533512974E-2"/>
              <c:y val="0.149565458989190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US" sz="1300" b="0" i="0" u="none" strike="noStrike" kern="1200" spc="0" baseline="0" dirty="0">
                <a:solidFill>
                  <a:schemeClr val="tx1"/>
                </a:solidFill>
              </a:rPr>
              <a:t>Asthma-specific ED visit rates per 100 Ontario population in fiscal year 2022/23, by age group</a:t>
            </a:r>
            <a:endParaRPr lang="en-US" sz="1300" dirty="0">
              <a:solidFill>
                <a:schemeClr val="tx1"/>
              </a:solidFill>
            </a:endParaRPr>
          </a:p>
        </c:rich>
      </c:tx>
      <c:layout>
        <c:manualLayout>
          <c:xMode val="edge"/>
          <c:yMode val="edge"/>
          <c:x val="0.13651892967820028"/>
          <c:y val="3.7776132028991341E-3"/>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374696324140464"/>
          <c:y val="0.15963600701167194"/>
          <c:w val="0.67120632036967376"/>
          <c:h val="0.6483622678833433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9A4F-4DA7-86E2-15CADB41A43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(0-99)</c:v>
                </c:pt>
                <c:pt idx="1">
                  <c:v>0-4</c:v>
                </c:pt>
                <c:pt idx="2">
                  <c:v>5-9</c:v>
                </c:pt>
                <c:pt idx="3">
                  <c:v>10-14</c:v>
                </c:pt>
                <c:pt idx="4">
                  <c:v>15-19</c:v>
                </c:pt>
              </c:strCache>
            </c:strRef>
          </c:cat>
          <c:val>
            <c:numRef>
              <c:f>Sheet1!$B$2:$B$6</c:f>
              <c:numCache>
                <c:formatCode>General</c:formatCode>
                <c:ptCount val="5"/>
                <c:pt idx="0">
                  <c:v>1.23</c:v>
                </c:pt>
                <c:pt idx="1">
                  <c:v>12.65</c:v>
                </c:pt>
                <c:pt idx="2">
                  <c:v>3.62</c:v>
                </c:pt>
                <c:pt idx="3">
                  <c:v>1.25</c:v>
                </c:pt>
                <c:pt idx="4">
                  <c:v>0.9</c:v>
                </c:pt>
              </c:numCache>
            </c:numRef>
          </c:val>
          <c:extLst>
            <c:ext xmlns:c16="http://schemas.microsoft.com/office/drawing/2014/chart" uri="{C3380CC4-5D6E-409C-BE32-E72D297353CC}">
              <c16:uniqueId val="{00000002-9A4F-4DA7-86E2-15CADB41A434}"/>
            </c:ext>
          </c:extLst>
        </c:ser>
        <c:dLbls>
          <c:dLblPos val="outEnd"/>
          <c:showLegendKey val="0"/>
          <c:showVal val="1"/>
          <c:showCatName val="0"/>
          <c:showSerName val="0"/>
          <c:showPercent val="0"/>
          <c:showBubbleSize val="0"/>
        </c:dLbls>
        <c:gapWidth val="182"/>
        <c:axId val="995190976"/>
        <c:axId val="516242992"/>
      </c:barChart>
      <c:catAx>
        <c:axId val="99519097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Age group (years)</a:t>
                </a:r>
              </a:p>
            </c:rich>
          </c:tx>
          <c:layout>
            <c:manualLayout>
              <c:xMode val="edge"/>
              <c:yMode val="edge"/>
              <c:x val="1.5103851344497718E-2"/>
              <c:y val="0.2969540633162424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16242992"/>
        <c:crosses val="autoZero"/>
        <c:auto val="1"/>
        <c:lblAlgn val="ctr"/>
        <c:lblOffset val="100"/>
        <c:noMultiLvlLbl val="0"/>
      </c:catAx>
      <c:valAx>
        <c:axId val="516242992"/>
        <c:scaling>
          <c:orientation val="minMax"/>
          <c:max val="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Rate</a:t>
                </a:r>
                <a:r>
                  <a:rPr lang="en-US" sz="1200" baseline="0" dirty="0">
                    <a:solidFill>
                      <a:schemeClr val="tx1"/>
                    </a:solidFill>
                  </a:rPr>
                  <a:t> per</a:t>
                </a:r>
                <a:r>
                  <a:rPr lang="en-US" sz="1200" dirty="0">
                    <a:solidFill>
                      <a:schemeClr val="tx1"/>
                    </a:solidFill>
                  </a:rPr>
                  <a:t> 100 </a:t>
                </a:r>
                <a:r>
                  <a:rPr lang="en-US" sz="1200" b="0" i="0" u="none" strike="noStrike" kern="1200" baseline="0" dirty="0">
                    <a:solidFill>
                      <a:schemeClr val="tx1"/>
                    </a:solidFill>
                    <a:effectLst/>
                  </a:rPr>
                  <a:t>Ontario population</a:t>
                </a:r>
                <a:endParaRPr lang="en-US" sz="1200" dirty="0">
                  <a:solidFill>
                    <a:schemeClr val="tx1"/>
                  </a:solidFill>
                </a:endParaRPr>
              </a:p>
            </c:rich>
          </c:tx>
          <c:layout>
            <c:manualLayout>
              <c:xMode val="edge"/>
              <c:yMode val="edge"/>
              <c:x val="0.32221481305939242"/>
              <c:y val="0.9273355557386572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95190976"/>
        <c:crosses val="autoZero"/>
        <c:crossBetween val="between"/>
        <c:majorUnit val="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rPr>
              <a:t>Number of asthma-specific hospitalizations, by fiscal year and by age group (years)</a:t>
            </a:r>
            <a:endParaRPr lang="en-US" sz="1600" strike="sngStrike" dirty="0">
              <a:solidFill>
                <a:schemeClr val="tx1"/>
              </a:solidFill>
            </a:endParaRPr>
          </a:p>
        </c:rich>
      </c:tx>
      <c:layout>
        <c:manualLayout>
          <c:xMode val="edge"/>
          <c:yMode val="edge"/>
          <c:x val="0.15409512113450755"/>
          <c:y val="5.024550759659631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880894227648993"/>
          <c:y val="0.17077017044723858"/>
          <c:w val="0.77948297937208744"/>
          <c:h val="0.63222865343641865"/>
        </c:manualLayout>
      </c:layout>
      <c:lineChart>
        <c:grouping val="standard"/>
        <c:varyColors val="0"/>
        <c:ser>
          <c:idx val="0"/>
          <c:order val="0"/>
          <c:tx>
            <c:strRef>
              <c:f>Sheet1!$B$1</c:f>
              <c:strCache>
                <c:ptCount val="1"/>
                <c:pt idx="0">
                  <c:v>All (0-99)</c:v>
                </c:pt>
              </c:strCache>
            </c:strRef>
          </c:tx>
          <c:spPr>
            <a:ln w="28575" cap="rnd">
              <a:solidFill>
                <a:schemeClr val="accent1"/>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15160</c:v>
                </c:pt>
                <c:pt idx="1">
                  <c:v>15268</c:v>
                </c:pt>
                <c:pt idx="2">
                  <c:v>15629</c:v>
                </c:pt>
                <c:pt idx="3">
                  <c:v>13267</c:v>
                </c:pt>
                <c:pt idx="4">
                  <c:v>12201</c:v>
                </c:pt>
                <c:pt idx="5">
                  <c:v>11734</c:v>
                </c:pt>
                <c:pt idx="6">
                  <c:v>10926</c:v>
                </c:pt>
                <c:pt idx="7">
                  <c:v>10626</c:v>
                </c:pt>
                <c:pt idx="8">
                  <c:v>6385</c:v>
                </c:pt>
                <c:pt idx="9">
                  <c:v>9183</c:v>
                </c:pt>
                <c:pt idx="10">
                  <c:v>13302</c:v>
                </c:pt>
              </c:numCache>
            </c:numRef>
          </c:val>
          <c:smooth val="0"/>
          <c:extLst>
            <c:ext xmlns:c16="http://schemas.microsoft.com/office/drawing/2014/chart" uri="{C3380CC4-5D6E-409C-BE32-E72D297353CC}">
              <c16:uniqueId val="{00000000-BDA8-492A-93F3-B95B9C5FF02F}"/>
            </c:ext>
          </c:extLst>
        </c:ser>
        <c:ser>
          <c:idx val="1"/>
          <c:order val="1"/>
          <c:tx>
            <c:strRef>
              <c:f>Sheet1!$C$1</c:f>
              <c:strCache>
                <c:ptCount val="1"/>
                <c:pt idx="0">
                  <c:v>0-4</c:v>
                </c:pt>
              </c:strCache>
            </c:strRef>
          </c:tx>
          <c:spPr>
            <a:ln w="28575" cap="rnd">
              <a:solidFill>
                <a:schemeClr val="accent2"/>
              </a:solidFill>
              <a:prstDash val="lg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2720</c:v>
                </c:pt>
                <c:pt idx="1">
                  <c:v>2528</c:v>
                </c:pt>
                <c:pt idx="2">
                  <c:v>2714</c:v>
                </c:pt>
                <c:pt idx="3">
                  <c:v>2372</c:v>
                </c:pt>
                <c:pt idx="4">
                  <c:v>2432</c:v>
                </c:pt>
                <c:pt idx="5">
                  <c:v>2434</c:v>
                </c:pt>
                <c:pt idx="6">
                  <c:v>2506</c:v>
                </c:pt>
                <c:pt idx="7">
                  <c:v>2455</c:v>
                </c:pt>
                <c:pt idx="8">
                  <c:v>376</c:v>
                </c:pt>
                <c:pt idx="9">
                  <c:v>1739</c:v>
                </c:pt>
                <c:pt idx="10">
                  <c:v>3638</c:v>
                </c:pt>
              </c:numCache>
            </c:numRef>
          </c:val>
          <c:smooth val="0"/>
          <c:extLst>
            <c:ext xmlns:c16="http://schemas.microsoft.com/office/drawing/2014/chart" uri="{C3380CC4-5D6E-409C-BE32-E72D297353CC}">
              <c16:uniqueId val="{00000001-BDA8-492A-93F3-B95B9C5FF02F}"/>
            </c:ext>
          </c:extLst>
        </c:ser>
        <c:ser>
          <c:idx val="2"/>
          <c:order val="2"/>
          <c:tx>
            <c:strRef>
              <c:f>Sheet1!$D$1</c:f>
              <c:strCache>
                <c:ptCount val="1"/>
                <c:pt idx="0">
                  <c:v>5-9</c:v>
                </c:pt>
              </c:strCache>
            </c:strRef>
          </c:tx>
          <c:spPr>
            <a:ln w="28575" cap="rnd">
              <a:solidFill>
                <a:schemeClr val="accent3"/>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1142</c:v>
                </c:pt>
                <c:pt idx="1">
                  <c:v>1039</c:v>
                </c:pt>
                <c:pt idx="2">
                  <c:v>1380</c:v>
                </c:pt>
                <c:pt idx="3">
                  <c:v>982</c:v>
                </c:pt>
                <c:pt idx="4">
                  <c:v>945</c:v>
                </c:pt>
                <c:pt idx="5">
                  <c:v>815</c:v>
                </c:pt>
                <c:pt idx="6">
                  <c:v>743</c:v>
                </c:pt>
                <c:pt idx="7">
                  <c:v>827</c:v>
                </c:pt>
                <c:pt idx="8">
                  <c:v>206</c:v>
                </c:pt>
                <c:pt idx="9">
                  <c:v>383</c:v>
                </c:pt>
                <c:pt idx="10">
                  <c:v>1099</c:v>
                </c:pt>
              </c:numCache>
            </c:numRef>
          </c:val>
          <c:smooth val="0"/>
          <c:extLst>
            <c:ext xmlns:c16="http://schemas.microsoft.com/office/drawing/2014/chart" uri="{C3380CC4-5D6E-409C-BE32-E72D297353CC}">
              <c16:uniqueId val="{00000002-BDA8-492A-93F3-B95B9C5FF02F}"/>
            </c:ext>
          </c:extLst>
        </c:ser>
        <c:ser>
          <c:idx val="3"/>
          <c:order val="3"/>
          <c:tx>
            <c:strRef>
              <c:f>Sheet1!$E$1</c:f>
              <c:strCache>
                <c:ptCount val="1"/>
                <c:pt idx="0">
                  <c:v>10-14</c:v>
                </c:pt>
              </c:strCache>
            </c:strRef>
          </c:tx>
          <c:spPr>
            <a:ln w="28575" cap="rnd">
              <a:solidFill>
                <a:schemeClr val="accent4"/>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Sheet1!$E$2:$E$12</c:f>
              <c:numCache>
                <c:formatCode>General</c:formatCode>
                <c:ptCount val="11"/>
                <c:pt idx="0">
                  <c:v>649</c:v>
                </c:pt>
                <c:pt idx="1">
                  <c:v>564</c:v>
                </c:pt>
                <c:pt idx="2">
                  <c:v>589</c:v>
                </c:pt>
                <c:pt idx="3">
                  <c:v>467</c:v>
                </c:pt>
                <c:pt idx="4">
                  <c:v>447</c:v>
                </c:pt>
                <c:pt idx="5">
                  <c:v>397</c:v>
                </c:pt>
                <c:pt idx="6">
                  <c:v>347</c:v>
                </c:pt>
                <c:pt idx="7">
                  <c:v>342</c:v>
                </c:pt>
                <c:pt idx="8">
                  <c:v>140</c:v>
                </c:pt>
                <c:pt idx="9">
                  <c:v>194</c:v>
                </c:pt>
                <c:pt idx="10">
                  <c:v>352</c:v>
                </c:pt>
              </c:numCache>
            </c:numRef>
          </c:val>
          <c:smooth val="0"/>
          <c:extLst>
            <c:ext xmlns:c16="http://schemas.microsoft.com/office/drawing/2014/chart" uri="{C3380CC4-5D6E-409C-BE32-E72D297353CC}">
              <c16:uniqueId val="{00000003-BDA8-492A-93F3-B95B9C5FF02F}"/>
            </c:ext>
          </c:extLst>
        </c:ser>
        <c:dLbls>
          <c:showLegendKey val="0"/>
          <c:showVal val="0"/>
          <c:showCatName val="0"/>
          <c:showSerName val="0"/>
          <c:showPercent val="0"/>
          <c:showBubbleSize val="0"/>
        </c:dLbls>
        <c:smooth val="0"/>
        <c:axId val="1232554040"/>
        <c:axId val="1232551880"/>
      </c:lineChart>
      <c:catAx>
        <c:axId val="12325540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t>Fiscal 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32551880"/>
        <c:crosses val="autoZero"/>
        <c:auto val="1"/>
        <c:lblAlgn val="ctr"/>
        <c:lblOffset val="100"/>
        <c:noMultiLvlLbl val="0"/>
      </c:catAx>
      <c:valAx>
        <c:axId val="1232551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t>Number of asthma-specific  hospitalizations</a:t>
                </a:r>
              </a:p>
            </c:rich>
          </c:tx>
          <c:layout>
            <c:manualLayout>
              <c:xMode val="edge"/>
              <c:yMode val="edge"/>
              <c:x val="1.0115132327160126E-2"/>
              <c:y val="0.1526544845864137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32554040"/>
        <c:crosses val="autoZero"/>
        <c:crossBetween val="between"/>
      </c:valAx>
      <c:spPr>
        <a:noFill/>
        <a:ln>
          <a:noFill/>
        </a:ln>
        <a:effectLst/>
      </c:spPr>
    </c:plotArea>
    <c:legend>
      <c:legendPos val="r"/>
      <c:layout>
        <c:manualLayout>
          <c:xMode val="edge"/>
          <c:yMode val="edge"/>
          <c:x val="0.90481478474984445"/>
          <c:y val="0.21684882736744665"/>
          <c:w val="9.3048067572651882E-2"/>
          <c:h val="0.35598009799080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US" sz="1300" b="0" i="0" u="none" strike="noStrike" kern="1200" spc="0" baseline="0" dirty="0">
                <a:solidFill>
                  <a:schemeClr val="tx1"/>
                </a:solidFill>
              </a:rPr>
              <a:t>Asthma-specific hospitalization rates per 100 people with asthma in fiscal year 2022/23, by Ontario Health region </a:t>
            </a:r>
            <a:endParaRPr lang="en-US" sz="1300" dirty="0">
              <a:solidFill>
                <a:schemeClr val="tx1"/>
              </a:solidFill>
            </a:endParaRPr>
          </a:p>
        </c:rich>
      </c:tx>
      <c:layout>
        <c:manualLayout>
          <c:xMode val="edge"/>
          <c:yMode val="edge"/>
          <c:x val="0.22457300467383501"/>
          <c:y val="2.7515797771816279E-2"/>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8502919198228"/>
          <c:y val="0.20096308452778291"/>
          <c:w val="0.81798419415703005"/>
          <c:h val="0.58070607745273772"/>
        </c:manualLayout>
      </c:layout>
      <c:barChart>
        <c:barDir val="col"/>
        <c:grouping val="clustered"/>
        <c:varyColors val="0"/>
        <c:ser>
          <c:idx val="0"/>
          <c:order val="0"/>
          <c:tx>
            <c:strRef>
              <c:f>Sheet1!$B$1</c:f>
              <c:strCache>
                <c:ptCount val="1"/>
                <c:pt idx="0">
                  <c:v>asthma hospitalization crude</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0797-4749-9959-0F598D5F678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Toronto</c:v>
                </c:pt>
                <c:pt idx="2">
                  <c:v>North West</c:v>
                </c:pt>
                <c:pt idx="3">
                  <c:v>Central</c:v>
                </c:pt>
                <c:pt idx="4">
                  <c:v>West</c:v>
                </c:pt>
                <c:pt idx="5">
                  <c:v>North East</c:v>
                </c:pt>
                <c:pt idx="6">
                  <c:v>East</c:v>
                </c:pt>
              </c:strCache>
            </c:strRef>
          </c:cat>
          <c:val>
            <c:numRef>
              <c:f>Sheet1!$B$2:$B$8</c:f>
              <c:numCache>
                <c:formatCode>0.00</c:formatCode>
                <c:ptCount val="7"/>
                <c:pt idx="0">
                  <c:v>0.56000000000000005</c:v>
                </c:pt>
                <c:pt idx="1">
                  <c:v>0.81</c:v>
                </c:pt>
                <c:pt idx="2">
                  <c:v>0.77</c:v>
                </c:pt>
                <c:pt idx="3">
                  <c:v>0.64</c:v>
                </c:pt>
                <c:pt idx="4">
                  <c:v>0.5</c:v>
                </c:pt>
                <c:pt idx="5" formatCode="General">
                  <c:v>0.46</c:v>
                </c:pt>
                <c:pt idx="6">
                  <c:v>0.45</c:v>
                </c:pt>
              </c:numCache>
            </c:numRef>
          </c:val>
          <c:extLst>
            <c:ext xmlns:c16="http://schemas.microsoft.com/office/drawing/2014/chart" uri="{C3380CC4-5D6E-409C-BE32-E72D297353CC}">
              <c16:uniqueId val="{00000002-0797-4749-9959-0F598D5F678B}"/>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Ontario Health region</a:t>
                </a:r>
              </a:p>
            </c:rich>
          </c:tx>
          <c:layout>
            <c:manualLayout>
              <c:xMode val="edge"/>
              <c:yMode val="edge"/>
              <c:x val="0.4312705811866589"/>
              <c:y val="0.87603477610453007"/>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Rate</a:t>
                </a:r>
                <a:r>
                  <a:rPr lang="en-US" sz="1300" baseline="0" dirty="0">
                    <a:solidFill>
                      <a:schemeClr val="tx1"/>
                    </a:solidFill>
                  </a:rPr>
                  <a:t> p</a:t>
                </a:r>
                <a:r>
                  <a:rPr lang="en-US" sz="1300" dirty="0">
                    <a:solidFill>
                      <a:schemeClr val="tx1"/>
                    </a:solidFill>
                  </a:rPr>
                  <a:t>er 100 people with asthma</a:t>
                </a:r>
              </a:p>
            </c:rich>
          </c:tx>
          <c:layout>
            <c:manualLayout>
              <c:xMode val="edge"/>
              <c:yMode val="edge"/>
              <c:x val="1.6150495268653173E-2"/>
              <c:y val="0.1382592510121706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US" sz="1300" b="0" i="0" u="none" strike="noStrike" kern="1200" spc="0" baseline="0" dirty="0">
                <a:solidFill>
                  <a:schemeClr val="tx1"/>
                </a:solidFill>
              </a:rPr>
              <a:t>Asthma-specific hospitalization rates per 100 people with asthma in fiscal year 2022/23, by age group</a:t>
            </a:r>
          </a:p>
        </c:rich>
      </c:tx>
      <c:layout>
        <c:manualLayout>
          <c:xMode val="edge"/>
          <c:yMode val="edge"/>
          <c:x val="9.8480420395806734E-2"/>
          <c:y val="2.6727322891329373E-2"/>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642694627247366"/>
          <c:y val="0.19982344802336235"/>
          <c:w val="0.69717311144853633"/>
          <c:h val="0.5836889565417212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142C-4E53-8869-5243C93E2CE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(0-99)</c:v>
                </c:pt>
                <c:pt idx="1">
                  <c:v>0-4</c:v>
                </c:pt>
                <c:pt idx="2">
                  <c:v>5-9</c:v>
                </c:pt>
                <c:pt idx="3">
                  <c:v>10-14</c:v>
                </c:pt>
                <c:pt idx="4">
                  <c:v>15-19</c:v>
                </c:pt>
              </c:strCache>
            </c:strRef>
          </c:cat>
          <c:val>
            <c:numRef>
              <c:f>Sheet1!$B$2:$B$6</c:f>
              <c:numCache>
                <c:formatCode>General</c:formatCode>
                <c:ptCount val="5"/>
                <c:pt idx="0">
                  <c:v>0.56000000000000005</c:v>
                </c:pt>
                <c:pt idx="1">
                  <c:v>6.64</c:v>
                </c:pt>
                <c:pt idx="2">
                  <c:v>1.02</c:v>
                </c:pt>
                <c:pt idx="3">
                  <c:v>0.24</c:v>
                </c:pt>
                <c:pt idx="4">
                  <c:v>0.12</c:v>
                </c:pt>
              </c:numCache>
            </c:numRef>
          </c:val>
          <c:extLst>
            <c:ext xmlns:c16="http://schemas.microsoft.com/office/drawing/2014/chart" uri="{C3380CC4-5D6E-409C-BE32-E72D297353CC}">
              <c16:uniqueId val="{00000002-142C-4E53-8869-5243C93E2CE4}"/>
            </c:ext>
          </c:extLst>
        </c:ser>
        <c:dLbls>
          <c:dLblPos val="outEnd"/>
          <c:showLegendKey val="0"/>
          <c:showVal val="1"/>
          <c:showCatName val="0"/>
          <c:showSerName val="0"/>
          <c:showPercent val="0"/>
          <c:showBubbleSize val="0"/>
        </c:dLbls>
        <c:gapWidth val="182"/>
        <c:axId val="995190976"/>
        <c:axId val="516242992"/>
      </c:barChart>
      <c:catAx>
        <c:axId val="995190976"/>
        <c:scaling>
          <c:orientation val="minMax"/>
        </c:scaling>
        <c:delete val="0"/>
        <c:axPos val="l"/>
        <c:title>
          <c:tx>
            <c:rich>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Age group (years)</a:t>
                </a:r>
              </a:p>
            </c:rich>
          </c:tx>
          <c:layout>
            <c:manualLayout>
              <c:xMode val="edge"/>
              <c:yMode val="edge"/>
              <c:x val="3.972116403794506E-2"/>
              <c:y val="0.28645136844488023"/>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16242992"/>
        <c:crosses val="autoZero"/>
        <c:auto val="1"/>
        <c:lblAlgn val="ctr"/>
        <c:lblOffset val="100"/>
        <c:noMultiLvlLbl val="0"/>
      </c:catAx>
      <c:valAx>
        <c:axId val="516242992"/>
        <c:scaling>
          <c:orientation val="minMax"/>
          <c:max val="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Rate per 100 people with asthma</a:t>
                </a:r>
              </a:p>
            </c:rich>
          </c:tx>
          <c:layout>
            <c:manualLayout>
              <c:xMode val="edge"/>
              <c:yMode val="edge"/>
              <c:x val="0.39797576493703951"/>
              <c:y val="0.88786177765731189"/>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95190976"/>
        <c:crosses val="autoZero"/>
        <c:crossBetween val="between"/>
        <c:majorUnit val="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0.08905</cdr:x>
      <cdr:y>0.58919</cdr:y>
    </cdr:from>
    <cdr:to>
      <cdr:x>0.1229</cdr:x>
      <cdr:y>0.65481</cdr:y>
    </cdr:to>
    <cdr:sp macro="" textlink="">
      <cdr:nvSpPr>
        <cdr:cNvPr id="2" name="TextBox 1">
          <a:extLst xmlns:a="http://schemas.openxmlformats.org/drawingml/2006/main">
            <a:ext uri="{FF2B5EF4-FFF2-40B4-BE49-F238E27FC236}">
              <a16:creationId xmlns:a16="http://schemas.microsoft.com/office/drawing/2014/main" id="{2B51EE62-2D29-1C2B-622A-ECBC34CBE3BE}"/>
            </a:ext>
          </a:extLst>
        </cdr:cNvPr>
        <cdr:cNvSpPr txBox="1"/>
      </cdr:nvSpPr>
      <cdr:spPr>
        <a:xfrm xmlns:a="http://schemas.openxmlformats.org/drawingml/2006/main">
          <a:off x="1052673" y="2138361"/>
          <a:ext cx="400050" cy="238125"/>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l" fontAlgn="t"/>
          <a:r>
            <a:rPr lang="en-US" sz="1200" b="0" dirty="0">
              <a:ea typeface="MS PGothic"/>
              <a:cs typeface="Calibri"/>
            </a:rPr>
            <a:t>114.3</a:t>
          </a:r>
          <a:endParaRPr lang="en-CA" sz="1200" b="0" dirty="0">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10/7/2025</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10/7/2025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dirty="0">
                <a:solidFill>
                  <a:schemeClr val="tx1"/>
                </a:solidFill>
                <a:effectLst/>
                <a:latin typeface="Calibri" panose="020F0502020204030204" pitchFamily="34" charset="0"/>
                <a:cs typeface="Calibri" panose="020F0502020204030204" pitchFamily="34" charset="0"/>
                <a:hlinkClick r:id="rId3"/>
              </a:rPr>
              <a:t>QualityStandards@OntarioHealth.ca</a:t>
            </a:r>
            <a:r>
              <a:rPr lang="en-CA" dirty="0"/>
              <a:t>.</a:t>
            </a: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2508441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4201613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a:t>
            </a:fld>
            <a:endParaRPr lang="en-US" dirty="0"/>
          </a:p>
        </p:txBody>
      </p:sp>
    </p:spTree>
    <p:extLst>
      <p:ext uri="{BB962C8B-B14F-4D97-AF65-F5344CB8AC3E}">
        <p14:creationId xmlns:p14="http://schemas.microsoft.com/office/powerpoint/2010/main" val="321598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0597D704-995A-451A-AAA2-B9462F0B3A37}" type="slidenum">
              <a:rPr/>
              <a:pPr algn="l" rtl="0"/>
              <a:t>3</a:t>
            </a:fld>
            <a:endParaRPr lang="fr-CA" altLang="en-US" dirty="0"/>
          </a:p>
        </p:txBody>
      </p:sp>
    </p:spTree>
    <p:extLst>
      <p:ext uri="{BB962C8B-B14F-4D97-AF65-F5344CB8AC3E}">
        <p14:creationId xmlns:p14="http://schemas.microsoft.com/office/powerpoint/2010/main" val="190005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271081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dirty="0"/>
          </a:p>
        </p:txBody>
      </p:sp>
    </p:spTree>
    <p:extLst>
      <p:ext uri="{BB962C8B-B14F-4D97-AF65-F5344CB8AC3E}">
        <p14:creationId xmlns:p14="http://schemas.microsoft.com/office/powerpoint/2010/main" val="1668628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D5815-5365-0672-EACF-618C86B10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A82C-BDA8-C2B7-1553-9C08BCDAC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F85F9-2C5E-880F-FDC8-958F9DC885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5EA1CC-39DA-ED9D-9A13-E0DF090C3312}"/>
              </a:ext>
            </a:extLst>
          </p:cNvPr>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2346472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646-8B20-45A1-BAF9-29519305263A}" type="slidenum">
              <a:rPr lang="en-CA" smtClean="0"/>
              <a:t>8</a:t>
            </a:fld>
            <a:endParaRPr lang="en-CA" dirty="0"/>
          </a:p>
        </p:txBody>
      </p:sp>
    </p:spTree>
    <p:extLst>
      <p:ext uri="{BB962C8B-B14F-4D97-AF65-F5344CB8AC3E}">
        <p14:creationId xmlns:p14="http://schemas.microsoft.com/office/powerpoint/2010/main" val="223325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2295230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2414473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B5C021CA-F454-8B01-FE85-2EF721AE867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1A39F58A-1905-AA10-C77E-BB76BD5D0D3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03E387C3-0A52-720E-CBC8-181D12617E82}"/>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80A49952-7275-D54B-62AD-0730C4BB652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7" name="TextBox 6">
            <a:extLst>
              <a:ext uri="{FF2B5EF4-FFF2-40B4-BE49-F238E27FC236}">
                <a16:creationId xmlns:a16="http://schemas.microsoft.com/office/drawing/2014/main" id="{5CB8C3B5-AD5E-E243-207A-07FB4A66483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A111A3DE-64F3-8ED7-5C17-6FEAFF34FE8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D500AEB8-FCBB-FDBF-688B-2654A6BEB16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extBox 9">
            <a:extLst>
              <a:ext uri="{FF2B5EF4-FFF2-40B4-BE49-F238E27FC236}">
                <a16:creationId xmlns:a16="http://schemas.microsoft.com/office/drawing/2014/main" id="{0BC13B5A-1952-8E30-82AE-FFC303FFBDC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A3897620-43C7-C74E-FC86-56D9254B2AC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99259-867D-B349-D5A4-EDD8B94088BA}"/>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6428D1C4-31A3-D10B-4D6F-4AD6396BEF1A}"/>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hqontario.ca/Portals/0/documents/evidence/quality-standards/qs-asthma-in-children-and-adolescents-case-for-improvement-2025-en.pptx"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www.cihi.ca/sites/default/files/document/asthma-hospitalization-children-2018-chartbook-en-web.pdf" TargetMode="External"/><Relationship Id="rId4" Type="http://schemas.openxmlformats.org/officeDocument/2006/relationships/hyperlink" Target="https://www.cihi.ca/en/news/hospital-stays-for-respiratory-illnesses-increase-among-canadian-children"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s://www.cihi.ca/sites/default/files/document/asthma-hospitalization-children-2018-chartbook-en-web.pdf" TargetMode="Externa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hyperlink" Target="https://cps.ca/documents/position/managing-an-acute-asthma-exacerbati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www.cihi.ca/sites/default/files/document/asthma-hospitalization-children-2018-chartbook-en-web.pdf"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CA"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124757"/>
            <a:ext cx="5843587" cy="11375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CA" sz="4200" b="1" i="0" u="none" strike="noStrike" kern="1200" cap="none" spc="0" normalizeH="0" baseline="0" dirty="0">
                <a:ln>
                  <a:noFill/>
                </a:ln>
                <a:effectLst/>
                <a:uLnTx/>
                <a:uFillTx/>
                <a:latin typeface="+mn-lt"/>
                <a:ea typeface="+mn-ea"/>
                <a:cs typeface="+mn-cs"/>
              </a:rPr>
              <a:t>Asthma in Children and Adolescents</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199969" cy="1384995"/>
          </a:xfrm>
        </p:spPr>
        <p:txBody>
          <a:bodyPr/>
          <a:lstStyle/>
          <a:p>
            <a:r>
              <a:rPr lang="en-CA" dirty="0"/>
              <a:t>Guiding evidence-based care for people under 16 years of age in Ontario</a:t>
            </a:r>
          </a:p>
        </p:txBody>
      </p:sp>
      <p:sp>
        <p:nvSpPr>
          <p:cNvPr id="7" name="TextBox 6">
            <a:extLst>
              <a:ext uri="{FF2B5EF4-FFF2-40B4-BE49-F238E27FC236}">
                <a16:creationId xmlns:a16="http://schemas.microsoft.com/office/drawing/2014/main" id="{845646F4-AEE3-DBC2-5AF9-67112A1FD671}"/>
              </a:ext>
            </a:extLst>
          </p:cNvPr>
          <p:cNvSpPr txBox="1"/>
          <p:nvPr/>
        </p:nvSpPr>
        <p:spPr>
          <a:xfrm>
            <a:off x="608861" y="5476875"/>
            <a:ext cx="7592164" cy="838200"/>
          </a:xfrm>
          <a:prstGeom prst="rect">
            <a:avLst/>
          </a:prstGeom>
          <a:noFill/>
        </p:spPr>
        <p:txBody>
          <a:bodyPr wrap="square" lIns="0" tIns="0" rIns="0" bIns="0" rtlCol="0" anchor="t" anchorCtr="0">
            <a:noAutofit/>
          </a:bodyPr>
          <a:lstStyle/>
          <a:p>
            <a:pPr algn="l" fontAlgn="t"/>
            <a:r>
              <a:rPr lang="en-CA" sz="1600" dirty="0">
                <a:ea typeface="MS PGothic"/>
                <a:cs typeface="Calibri"/>
                <a:hlinkClick r:id="rId3"/>
              </a:rPr>
              <a:t>https://www.hqontario.ca/Portals/0/documents/evidence/quality-standards/qs-asthma-in-children-and-adolescents-case-for-improvement-2025-en.pptx</a:t>
            </a:r>
            <a:r>
              <a:rPr lang="en-CA" sz="1600" dirty="0">
                <a:ea typeface="MS PGothic"/>
                <a:cs typeface="Calibri"/>
              </a:rPr>
              <a:t>  - for the complete Quality Standard Presentation</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6A34-608B-7FCE-9286-544BA2B6CA45}"/>
              </a:ext>
            </a:extLst>
          </p:cNvPr>
          <p:cNvSpPr>
            <a:spLocks noGrp="1"/>
          </p:cNvSpPr>
          <p:nvPr>
            <p:ph type="title"/>
          </p:nvPr>
        </p:nvSpPr>
        <p:spPr>
          <a:xfrm>
            <a:off x="549641" y="167608"/>
            <a:ext cx="11339263" cy="997196"/>
          </a:xfrm>
        </p:spPr>
        <p:txBody>
          <a:bodyPr>
            <a:spAutoFit/>
          </a:bodyPr>
          <a:lstStyle/>
          <a:p>
            <a:r>
              <a:rPr lang="en-CA" sz="3600" dirty="0"/>
              <a:t>Asthma-specific hospitalizations are highest among the youngest children</a:t>
            </a:r>
          </a:p>
        </p:txBody>
      </p:sp>
      <p:sp>
        <p:nvSpPr>
          <p:cNvPr id="4" name="Text Placeholder 3">
            <a:extLst>
              <a:ext uri="{FF2B5EF4-FFF2-40B4-BE49-F238E27FC236}">
                <a16:creationId xmlns:a16="http://schemas.microsoft.com/office/drawing/2014/main" id="{3CE3CCF7-AEF3-4C94-8419-2F5FCF8E1181}"/>
              </a:ext>
            </a:extLst>
          </p:cNvPr>
          <p:cNvSpPr>
            <a:spLocks noGrp="1"/>
          </p:cNvSpPr>
          <p:nvPr>
            <p:ph type="body" sz="quarter" idx="11"/>
          </p:nvPr>
        </p:nvSpPr>
        <p:spPr>
          <a:xfrm>
            <a:off x="587742" y="1342120"/>
            <a:ext cx="10927984" cy="1107996"/>
          </a:xfrm>
        </p:spPr>
        <p:txBody>
          <a:bodyPr wrap="square">
            <a:spAutoFit/>
          </a:bodyPr>
          <a:lstStyle/>
          <a:p>
            <a:pPr>
              <a:spcAft>
                <a:spcPts val="600"/>
              </a:spcAft>
            </a:pPr>
            <a:r>
              <a:rPr lang="en-CA" sz="1800" dirty="0"/>
              <a:t>In fiscal year </a:t>
            </a:r>
            <a:r>
              <a:rPr lang="en-CA" sz="1800" b="0" i="0" dirty="0">
                <a:effectLst/>
              </a:rPr>
              <a:t>202</a:t>
            </a:r>
            <a:r>
              <a:rPr lang="en-CA" sz="1800" dirty="0"/>
              <a:t>2/</a:t>
            </a:r>
            <a:r>
              <a:rPr lang="en-CA" sz="1800" b="0" i="0" dirty="0">
                <a:effectLst/>
              </a:rPr>
              <a:t>23,* Ontario hospitals saw a significant increase in hospital stays due to respiratory illnesses among people under 18 years of age.</a:t>
            </a:r>
            <a:r>
              <a:rPr lang="en-CA" sz="1800" b="0" i="0" baseline="30000" dirty="0">
                <a:effectLst/>
              </a:rPr>
              <a:t>1</a:t>
            </a:r>
            <a:r>
              <a:rPr lang="en-CA" sz="1800" b="0" i="0" dirty="0">
                <a:effectLst/>
              </a:rPr>
              <a:t> </a:t>
            </a:r>
            <a:r>
              <a:rPr lang="en-CA" sz="1800" dirty="0"/>
              <a:t>Asthma-specific hospitalizations </a:t>
            </a:r>
            <a:r>
              <a:rPr lang="en-CA" sz="1800" b="0" i="0" dirty="0">
                <a:effectLst/>
              </a:rPr>
              <a:t>almost doubled from the previous year for those 0</a:t>
            </a:r>
            <a:r>
              <a:rPr lang="en-CA" sz="1800" b="0" i="0" dirty="0">
                <a:effectLst/>
                <a:latin typeface="Calibri" panose="020F0502020204030204" pitchFamily="34" charset="0"/>
                <a:cs typeface="Calibri" panose="020F0502020204030204" pitchFamily="34" charset="0"/>
              </a:rPr>
              <a:t>–</a:t>
            </a:r>
            <a:r>
              <a:rPr lang="en-CA" sz="1800" b="0" i="0" dirty="0">
                <a:effectLst/>
              </a:rPr>
              <a:t>14</a:t>
            </a:r>
            <a:r>
              <a:rPr lang="en-CA" sz="1800" dirty="0"/>
              <a:t> </a:t>
            </a:r>
            <a:r>
              <a:rPr lang="en-CA" sz="1800" b="0" i="0" dirty="0">
                <a:effectLst/>
              </a:rPr>
              <a:t>years of age. </a:t>
            </a:r>
            <a:r>
              <a:rPr lang="en-CA" sz="1800" dirty="0"/>
              <a:t>Higher a</a:t>
            </a:r>
            <a:r>
              <a:rPr lang="en-CA" sz="1800" dirty="0">
                <a:effectLst/>
              </a:rPr>
              <a:t>sthma-specific hospitalization rates observed among the youngest children may be related to </a:t>
            </a:r>
            <a:r>
              <a:rPr lang="en-CA" sz="1800" dirty="0"/>
              <a:t>difficulties in diagnosing </a:t>
            </a:r>
            <a:r>
              <a:rPr lang="en-CA" sz="1800" dirty="0">
                <a:effectLst/>
              </a:rPr>
              <a:t>and treating asthma in this age group.</a:t>
            </a:r>
            <a:r>
              <a:rPr lang="en-CA" sz="1800" baseline="30000" dirty="0">
                <a:effectLst/>
              </a:rPr>
              <a:t>2</a:t>
            </a:r>
          </a:p>
        </p:txBody>
      </p:sp>
      <p:graphicFrame>
        <p:nvGraphicFramePr>
          <p:cNvPr id="8" name="Chart 7" descr="Line graph showing the number of asthma-specific hospitalizations, by fiscal year and by age group.">
            <a:extLst>
              <a:ext uri="{FF2B5EF4-FFF2-40B4-BE49-F238E27FC236}">
                <a16:creationId xmlns:a16="http://schemas.microsoft.com/office/drawing/2014/main" id="{FA012DA6-3997-C11D-C0EF-86078FDAD15B}"/>
              </a:ext>
            </a:extLst>
          </p:cNvPr>
          <p:cNvGraphicFramePr/>
          <p:nvPr>
            <p:extLst>
              <p:ext uri="{D42A27DB-BD31-4B8C-83A1-F6EECF244321}">
                <p14:modId xmlns:p14="http://schemas.microsoft.com/office/powerpoint/2010/main" val="2932667555"/>
              </p:ext>
            </p:extLst>
          </p:nvPr>
        </p:nvGraphicFramePr>
        <p:xfrm>
          <a:off x="490537" y="2450117"/>
          <a:ext cx="11210926" cy="287852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F047E8B-3C30-F65A-A728-E5A4A4DCC31C}"/>
              </a:ext>
            </a:extLst>
          </p:cNvPr>
          <p:cNvSpPr/>
          <p:nvPr/>
        </p:nvSpPr>
        <p:spPr>
          <a:xfrm>
            <a:off x="53633" y="5257562"/>
            <a:ext cx="12038517" cy="1600438"/>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CA" sz="1100" b="0" i="0" u="none" baseline="0" dirty="0">
                <a:latin typeface="+mn-lt"/>
                <a:ea typeface="MS PGothic"/>
                <a:cs typeface="Calibri"/>
              </a:rPr>
              <a:t>*Data for fiscal years 2001/22 and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eaLnBrk="0" hangingPunct="0">
              <a:spcAft>
                <a:spcPts val="600"/>
              </a:spcAft>
              <a:defRPr/>
            </a:pPr>
            <a:r>
              <a:rPr lang="en-CA" sz="1100" b="0" i="0" u="none" baseline="0" dirty="0">
                <a:latin typeface="+mn-lt"/>
                <a:ea typeface="MS PGothic"/>
                <a:cs typeface="Calibri"/>
              </a:rPr>
              <a:t>Source: Statistics reported by OASIS, and data provided by ICES, Ontario.</a:t>
            </a:r>
            <a:endParaRPr lang="en-US" sz="1100" u="none" dirty="0">
              <a:solidFill>
                <a:srgbClr val="FF0000"/>
              </a:solidFill>
              <a:latin typeface="+mn-lt"/>
              <a:ea typeface="Calibri"/>
              <a:cs typeface="Calibri"/>
            </a:endParaRPr>
          </a:p>
          <a:p>
            <a:pPr algn="l" rtl="0">
              <a:spcAft>
                <a:spcPts val="0"/>
              </a:spcAft>
            </a:pPr>
            <a:r>
              <a:rPr lang="en-CA" sz="1100" b="0" i="0" u="none" baseline="0" dirty="0">
                <a:latin typeface="+mn-lt"/>
                <a:ea typeface="MS PGothic"/>
                <a:cs typeface="Calibri"/>
              </a:rPr>
              <a:t>References:</a:t>
            </a:r>
          </a:p>
          <a:p>
            <a:pPr marL="228600" indent="-228600" algn="l" rtl="0">
              <a:spcAft>
                <a:spcPts val="0"/>
              </a:spcAft>
              <a:buFont typeface="+mj-lt"/>
              <a:buAutoNum type="arabicPeriod"/>
            </a:pPr>
            <a:r>
              <a:rPr lang="en-CA" sz="1100" u="none" dirty="0">
                <a:latin typeface="+mn-lt"/>
                <a:ea typeface="MS PGothic"/>
                <a:cs typeface="Calibri"/>
              </a:rPr>
              <a:t>Canadian Institute for Health Information. Hospital stays for respiratory illnesses increase among Canadian children [Internet]. Ottawa (ON): The Institute; 2024 Feb 22 [cited 2024 Nov 25]. Available from: </a:t>
            </a:r>
            <a:r>
              <a:rPr lang="en-CA" sz="1100" u="none" dirty="0">
                <a:latin typeface="+mn-lt"/>
                <a:ea typeface="MS PGothic"/>
                <a:cs typeface="Calibri"/>
                <a:hlinkClick r:id="rId4"/>
              </a:rPr>
              <a:t>https://www.cihi.ca/en/news/hospital-stays-for-respiratory-illnesses-increase-among-canadian-children</a:t>
            </a:r>
            <a:endParaRPr lang="en-CA" sz="1100" u="none" dirty="0">
              <a:latin typeface="+mn-lt"/>
              <a:ea typeface="MS PGothic"/>
              <a:cs typeface="Calibri"/>
            </a:endParaRPr>
          </a:p>
          <a:p>
            <a:pPr marL="228600" indent="-228600" algn="l" rtl="0">
              <a:spcAft>
                <a:spcPts val="0"/>
              </a:spcAft>
              <a:buFont typeface="+mj-lt"/>
              <a:buAutoNum type="arabicPeriod"/>
            </a:pPr>
            <a:r>
              <a:rPr lang="en-US" sz="1100" b="0" i="0" u="none" baseline="0" dirty="0">
                <a:latin typeface="+mn-lt"/>
                <a:ea typeface="MS PGothic"/>
                <a:cs typeface="Calibri"/>
              </a:rPr>
              <a:t>Canadian Institute for Health Information. Asthma hospitalizations among children and youth in Canada: trends and inequalities [Internet]. Ottawa (ON): The Institute; 2018 [cited 2025 Jan 20]. Available from: </a:t>
            </a:r>
            <a:r>
              <a:rPr lang="en-US" sz="1100" b="0" i="0" u="none" baseline="0" dirty="0">
                <a:latin typeface="+mn-lt"/>
                <a:ea typeface="MS PGothic"/>
                <a:cs typeface="Calibri"/>
                <a:hlinkClick r:id="rId5"/>
              </a:rPr>
              <a:t>https://www.cihi.ca/sites/default/files/document/asthma-hospitalization-children-2018-chartbook-en-web.pdf</a:t>
            </a:r>
            <a:endParaRPr lang="en-CA" sz="1100" u="none" dirty="0">
              <a:latin typeface="+mn-lt"/>
              <a:ea typeface="MS PGothic"/>
              <a:cs typeface="Calibri"/>
            </a:endParaRPr>
          </a:p>
        </p:txBody>
      </p:sp>
      <p:sp>
        <p:nvSpPr>
          <p:cNvPr id="3" name="Oval 2">
            <a:extLst>
              <a:ext uri="{FF2B5EF4-FFF2-40B4-BE49-F238E27FC236}">
                <a16:creationId xmlns:a16="http://schemas.microsoft.com/office/drawing/2014/main" id="{13584B39-069E-EE7A-FB77-942F0057E921}"/>
              </a:ext>
            </a:extLst>
          </p:cNvPr>
          <p:cNvSpPr/>
          <p:nvPr/>
        </p:nvSpPr>
        <p:spPr>
          <a:xfrm>
            <a:off x="383880" y="1828800"/>
            <a:ext cx="11065170" cy="6667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
        <p:nvSpPr>
          <p:cNvPr id="5" name="Oval 4">
            <a:extLst>
              <a:ext uri="{FF2B5EF4-FFF2-40B4-BE49-F238E27FC236}">
                <a16:creationId xmlns:a16="http://schemas.microsoft.com/office/drawing/2014/main" id="{C7440C71-E97B-9472-A47F-74F184FA6B3C}"/>
              </a:ext>
            </a:extLst>
          </p:cNvPr>
          <p:cNvSpPr/>
          <p:nvPr/>
        </p:nvSpPr>
        <p:spPr>
          <a:xfrm>
            <a:off x="8794456" y="4181476"/>
            <a:ext cx="1597320" cy="4376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215498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5B83-1B40-B74B-F629-733622BAD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2A597-AD0F-B611-0D75-57869921E11C}"/>
              </a:ext>
            </a:extLst>
          </p:cNvPr>
          <p:cNvSpPr>
            <a:spLocks noGrp="1"/>
          </p:cNvSpPr>
          <p:nvPr>
            <p:ph type="title"/>
          </p:nvPr>
        </p:nvSpPr>
        <p:spPr>
          <a:xfrm>
            <a:off x="549363" y="168906"/>
            <a:ext cx="11266081" cy="997196"/>
          </a:xfrm>
        </p:spPr>
        <p:txBody>
          <a:bodyPr>
            <a:spAutoFit/>
          </a:bodyPr>
          <a:lstStyle/>
          <a:p>
            <a:r>
              <a:rPr lang="en-CA" sz="3600" dirty="0"/>
              <a:t>Asthma-specific hospitalization rates vary across regions in Ontario and across age groups</a:t>
            </a:r>
          </a:p>
        </p:txBody>
      </p:sp>
      <p:sp>
        <p:nvSpPr>
          <p:cNvPr id="8" name="Text Placeholder 5">
            <a:extLst>
              <a:ext uri="{FF2B5EF4-FFF2-40B4-BE49-F238E27FC236}">
                <a16:creationId xmlns:a16="http://schemas.microsoft.com/office/drawing/2014/main" id="{6B0E4EDD-3699-5B98-A041-C31700E23B8D}"/>
              </a:ext>
            </a:extLst>
          </p:cNvPr>
          <p:cNvSpPr txBox="1">
            <a:spLocks/>
          </p:cNvSpPr>
          <p:nvPr/>
        </p:nvSpPr>
        <p:spPr>
          <a:xfrm>
            <a:off x="549363" y="1421405"/>
            <a:ext cx="11193358" cy="553998"/>
          </a:xfrm>
          <a:prstGeom prst="rect">
            <a:avLst/>
          </a:prstGeom>
        </p:spPr>
        <p:txBody>
          <a:bodyPr vert="horz" wrap="square" lIns="0" tIns="0" rIns="0" bIns="0" numCol="1" spcCol="45720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In fiscal year 2022/23,* the rate of asthma-specific hospitalizations in people of all ages combined was highest in Toronto and North West regions. Children under 5 years of age had the highest rate of asthma-specific hospitalizations.</a:t>
            </a:r>
            <a:r>
              <a:rPr lang="en-CA" sz="1800" baseline="30000" dirty="0"/>
              <a:t>1</a:t>
            </a:r>
            <a:endParaRPr lang="en-CA" sz="1800" baseline="30000" dirty="0">
              <a:ea typeface="Calibri"/>
              <a:cs typeface="Calibri"/>
            </a:endParaRPr>
          </a:p>
        </p:txBody>
      </p:sp>
      <p:graphicFrame>
        <p:nvGraphicFramePr>
          <p:cNvPr id="11" name="Chart 10" descr="Bar graph showing asthma-specific hospitalization rates in fiscal year 2022/23, by Ontario Health region. Toronto and North West regions had the highest rates, at 0.8 per 100 people with asthma. West, North East, and East regions had the lowest rates, at 0.5 per 100 people with asthma. The rate for Ontario overall was 0.6 per 100 people with asthma.">
            <a:extLst>
              <a:ext uri="{FF2B5EF4-FFF2-40B4-BE49-F238E27FC236}">
                <a16:creationId xmlns:a16="http://schemas.microsoft.com/office/drawing/2014/main" id="{5F9A3368-49B6-A93B-284B-338CC0E472E6}"/>
              </a:ext>
            </a:extLst>
          </p:cNvPr>
          <p:cNvGraphicFramePr/>
          <p:nvPr>
            <p:extLst>
              <p:ext uri="{D42A27DB-BD31-4B8C-83A1-F6EECF244321}">
                <p14:modId xmlns:p14="http://schemas.microsoft.com/office/powerpoint/2010/main" val="80432881"/>
              </p:ext>
            </p:extLst>
          </p:nvPr>
        </p:nvGraphicFramePr>
        <p:xfrm>
          <a:off x="127547" y="2107933"/>
          <a:ext cx="7120277" cy="3240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descr="Bar graph showing asthma-specific hospitalization rates in fiscal year 2022/23, by age group. Children 0 to 4 years of age had a rate of 6.6 per 100 people with asthma. The rate for all age groups (0 to 99 years) was 0.6 per 100 people with asthma.">
            <a:extLst>
              <a:ext uri="{FF2B5EF4-FFF2-40B4-BE49-F238E27FC236}">
                <a16:creationId xmlns:a16="http://schemas.microsoft.com/office/drawing/2014/main" id="{BD28544C-E8D0-8381-486A-9A814EFD398C}"/>
              </a:ext>
            </a:extLst>
          </p:cNvPr>
          <p:cNvGraphicFramePr/>
          <p:nvPr>
            <p:extLst>
              <p:ext uri="{D42A27DB-BD31-4B8C-83A1-F6EECF244321}">
                <p14:modId xmlns:p14="http://schemas.microsoft.com/office/powerpoint/2010/main" val="1302294036"/>
              </p:ext>
            </p:extLst>
          </p:nvPr>
        </p:nvGraphicFramePr>
        <p:xfrm>
          <a:off x="7084193" y="2107933"/>
          <a:ext cx="4980259" cy="315329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C6345AD1-D748-6335-2F3D-184F5B7598CA}"/>
              </a:ext>
            </a:extLst>
          </p:cNvPr>
          <p:cNvSpPr/>
          <p:nvPr/>
        </p:nvSpPr>
        <p:spPr>
          <a:xfrm>
            <a:off x="47298" y="5348228"/>
            <a:ext cx="12085583" cy="1508105"/>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cs typeface="Calibri" panose="020F0502020204030204" pitchFamily="34" charset="0"/>
              </a:rPr>
              <a:t>*Data for fiscal year 2022/23 may be incomplete due to the 2-year algorithm to identify asthma, and numbers are subject to change</a:t>
            </a:r>
            <a:r>
              <a:rPr lang="en-CA" sz="1100" u="none" dirty="0">
                <a:latin typeface="+mn-lt"/>
                <a:cs typeface="Calibri" panose="020F0502020204030204" pitchFamily="34" charset="0"/>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u="none" dirty="0">
                <a:latin typeface="+mn-lt"/>
              </a:rPr>
              <a:t>Notes: </a:t>
            </a:r>
            <a:r>
              <a:rPr lang="en-CA" sz="1100" b="0" i="0" u="none" baseline="0" dirty="0">
                <a:latin typeface="+mn-lt"/>
                <a:cs typeface="Calibri" panose="020F0502020204030204" pitchFamily="34" charset="0"/>
              </a:rPr>
              <a:t>Rates are reported as a crude rate.</a:t>
            </a:r>
            <a:r>
              <a:rPr lang="en-CA" sz="1100" u="none" dirty="0">
                <a:latin typeface="+mn-lt"/>
              </a:rPr>
              <a:t> This analysis uses former Ontario Health regions that were in use prior to March 31, 2023. In this definition, each region conformed to 1 or more of the legacy LHINs. Results in this analysis will not be comparable to region analysis using the aligned regions, effective April 1, 2023. </a:t>
            </a:r>
            <a:r>
              <a:rPr lang="en-CA" sz="1100" u="none" dirty="0">
                <a:latin typeface="+mn-lt"/>
                <a:cs typeface="Calibri" panose="020F0502020204030204" pitchFamily="34" charset="0"/>
              </a:rPr>
              <a:t>R</a:t>
            </a:r>
            <a:r>
              <a:rPr lang="en-CA" sz="1100" b="0" i="0" u="none" baseline="0" dirty="0">
                <a:latin typeface="+mn-lt"/>
                <a:cs typeface="Calibri" panose="020F0502020204030204" pitchFamily="34" charset="0"/>
              </a:rPr>
              <a:t>ates reported by region were back-calculated using OASIS data published by LHIN.</a:t>
            </a:r>
            <a:r>
              <a:rPr lang="en-CA" sz="1100" u="none" dirty="0">
                <a:latin typeface="+mn-lt"/>
              </a:rPr>
              <a:t> </a:t>
            </a:r>
          </a:p>
          <a:p>
            <a:pPr>
              <a:spcAft>
                <a:spcPts val="600"/>
              </a:spcAft>
            </a:pPr>
            <a:r>
              <a:rPr lang="en-CA" sz="1100" b="0" i="0" u="none" baseline="0" dirty="0">
                <a:latin typeface="+mn-lt"/>
                <a:cs typeface="Calibri" panose="020F0502020204030204" pitchFamily="34" charset="0"/>
              </a:rPr>
              <a:t>Source: Statistics reported by OASIS, and data provided by ICES, Ontario.</a:t>
            </a:r>
          </a:p>
          <a:p>
            <a:pPr>
              <a:spcAft>
                <a:spcPts val="600"/>
              </a:spcAft>
            </a:pPr>
            <a:r>
              <a:rPr lang="en-CA" sz="1100" b="0" i="0" u="none" baseline="0" dirty="0">
                <a:latin typeface="+mn-lt"/>
                <a:cs typeface="Calibri" panose="020F0502020204030204" pitchFamily="34" charset="0"/>
              </a:rPr>
              <a:t>Reference: 1. Canadian Institute for Health Information. Asthma hospitalizations among children and youth in Canada: trends and inequalities [Internet]. Ottawa (ON): The Institute; 2018 [cited 2025 Jan 20]. Available from: </a:t>
            </a:r>
            <a:r>
              <a:rPr lang="en-CA" sz="1100" b="0" i="0" u="none" baseline="0" dirty="0">
                <a:latin typeface="+mn-lt"/>
                <a:cs typeface="Calibri" panose="020F0502020204030204" pitchFamily="34" charset="0"/>
                <a:hlinkClick r:id="rId5"/>
              </a:rPr>
              <a:t>https://www.cihi.ca/sites/default/files/document/asthma-hospitalization-children-2018-chartbook-en-web.pdf</a:t>
            </a:r>
            <a:endParaRPr lang="en-CA" sz="1100" b="0" i="0" u="none" baseline="0" dirty="0">
              <a:latin typeface="+mn-lt"/>
              <a:cs typeface="Calibri" panose="020F0502020204030204" pitchFamily="34" charset="0"/>
            </a:endParaRPr>
          </a:p>
        </p:txBody>
      </p:sp>
      <p:sp>
        <p:nvSpPr>
          <p:cNvPr id="3" name="Oval 2">
            <a:extLst>
              <a:ext uri="{FF2B5EF4-FFF2-40B4-BE49-F238E27FC236}">
                <a16:creationId xmlns:a16="http://schemas.microsoft.com/office/drawing/2014/main" id="{B40708D6-9F5B-13CC-64F0-98AA5576216F}"/>
              </a:ext>
            </a:extLst>
          </p:cNvPr>
          <p:cNvSpPr/>
          <p:nvPr/>
        </p:nvSpPr>
        <p:spPr>
          <a:xfrm>
            <a:off x="7718130" y="3429000"/>
            <a:ext cx="2692695" cy="88422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29443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720D-82E8-36B9-37D6-90A6BEC4B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59A6B-343B-4885-31EB-12975E96CB28}"/>
              </a:ext>
            </a:extLst>
          </p:cNvPr>
          <p:cNvSpPr>
            <a:spLocks noGrp="1"/>
          </p:cNvSpPr>
          <p:nvPr>
            <p:ph type="title"/>
          </p:nvPr>
        </p:nvSpPr>
        <p:spPr>
          <a:xfrm>
            <a:off x="567616" y="445155"/>
            <a:ext cx="11357916" cy="697541"/>
          </a:xfrm>
        </p:spPr>
        <p:txBody>
          <a:bodyPr/>
          <a:lstStyle/>
          <a:p>
            <a:r>
              <a:rPr lang="en-CA" sz="3600" dirty="0"/>
              <a:t>Asthma-specific physician office visits vary by age group</a:t>
            </a:r>
          </a:p>
        </p:txBody>
      </p:sp>
      <p:sp>
        <p:nvSpPr>
          <p:cNvPr id="4" name="Text Placeholder 3">
            <a:extLst>
              <a:ext uri="{FF2B5EF4-FFF2-40B4-BE49-F238E27FC236}">
                <a16:creationId xmlns:a16="http://schemas.microsoft.com/office/drawing/2014/main" id="{36780CEC-1A1F-1D74-C723-159609EA25C6}"/>
              </a:ext>
            </a:extLst>
          </p:cNvPr>
          <p:cNvSpPr>
            <a:spLocks noGrp="1"/>
          </p:cNvSpPr>
          <p:nvPr>
            <p:ph type="body" sz="quarter" idx="11"/>
          </p:nvPr>
        </p:nvSpPr>
        <p:spPr>
          <a:xfrm>
            <a:off x="552450" y="1373553"/>
            <a:ext cx="10920864" cy="799201"/>
          </a:xfrm>
        </p:spPr>
        <p:txBody>
          <a:bodyPr/>
          <a:lstStyle/>
          <a:p>
            <a:r>
              <a:rPr lang="en-CA" dirty="0"/>
              <a:t>Children under 5 years of age accounted for over 120,000 asthma-specific physician visits, or about 20% of all asthma-specific physician visits in Ontario, in fiscal year 2022/23.*</a:t>
            </a:r>
          </a:p>
        </p:txBody>
      </p:sp>
      <p:graphicFrame>
        <p:nvGraphicFramePr>
          <p:cNvPr id="10" name="Chart 9" descr="Bar graph showing asthma-specific physician office visits in fiscal year 2022/23 in Ontario, by age group. Children 0 to 4 years of age represented 18.7% of all asthma-specific physician office visits. For all age groups (0 to 99 years), the number of asthma-specific physician office visits was almost 660000.">
            <a:extLst>
              <a:ext uri="{FF2B5EF4-FFF2-40B4-BE49-F238E27FC236}">
                <a16:creationId xmlns:a16="http://schemas.microsoft.com/office/drawing/2014/main" id="{1C65999C-AEB9-2E61-5BF3-70BA9DF6FD31}"/>
              </a:ext>
            </a:extLst>
          </p:cNvPr>
          <p:cNvGraphicFramePr/>
          <p:nvPr>
            <p:extLst>
              <p:ext uri="{D42A27DB-BD31-4B8C-83A1-F6EECF244321}">
                <p14:modId xmlns:p14="http://schemas.microsoft.com/office/powerpoint/2010/main" val="2540308896"/>
              </p:ext>
            </p:extLst>
          </p:nvPr>
        </p:nvGraphicFramePr>
        <p:xfrm>
          <a:off x="341356" y="2124629"/>
          <a:ext cx="11509288" cy="349652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3F03DDE-F019-85BE-AA08-FBD3BA65352A}"/>
              </a:ext>
            </a:extLst>
          </p:cNvPr>
          <p:cNvSpPr/>
          <p:nvPr/>
        </p:nvSpPr>
        <p:spPr>
          <a:xfrm>
            <a:off x="47298" y="5641151"/>
            <a:ext cx="12066317" cy="1169551"/>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cs typeface="Calibri" panose="020F0502020204030204" pitchFamily="34" charset="0"/>
              </a:rPr>
              <a:t>*Data for fiscal year 2022/23 may be incomplete due to the 2-year algorithm to identify asthma, and numbers are subject to change</a:t>
            </a:r>
            <a:r>
              <a:rPr lang="en-CA" sz="1100" u="none" dirty="0">
                <a:latin typeface="+mn-lt"/>
                <a:cs typeface="Calibri" panose="020F0502020204030204" pitchFamily="34" charset="0"/>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u="none" dirty="0">
                <a:latin typeface="+mn-lt"/>
                <a:cs typeface="Calibri" panose="020F0502020204030204" pitchFamily="34" charset="0"/>
              </a:rPr>
              <a:t>†Percentages for age groups do not add up to 100%, as those aged 20 years and older are not presented.</a:t>
            </a:r>
          </a:p>
          <a:p>
            <a:pPr>
              <a:spcAft>
                <a:spcPts val="600"/>
              </a:spcAft>
            </a:pPr>
            <a:r>
              <a:rPr lang="en-CA" sz="1100" b="0" i="0" u="none" baseline="0" dirty="0">
                <a:latin typeface="+mn-lt"/>
                <a:cs typeface="Calibri" panose="020F0502020204030204" pitchFamily="34" charset="0"/>
              </a:rPr>
              <a:t>Note: Asthma-specific physician office visits were extracted from the Ontario Health </a:t>
            </a:r>
            <a:r>
              <a:rPr lang="en-CA" sz="1100" u="none" dirty="0">
                <a:latin typeface="+mn-lt"/>
                <a:cs typeface="Calibri" panose="020F0502020204030204" pitchFamily="34" charset="0"/>
              </a:rPr>
              <a:t>Insurance Plan (</a:t>
            </a:r>
            <a:r>
              <a:rPr lang="en-CA" sz="1100" b="0" i="0" u="none" baseline="0" dirty="0">
                <a:latin typeface="+mn-lt"/>
                <a:cs typeface="Calibri" panose="020F0502020204030204" pitchFamily="34" charset="0"/>
              </a:rPr>
              <a:t>OHIP) database with service delivery at physician office, long-term care, and home.</a:t>
            </a:r>
            <a:endParaRPr lang="en-CA" sz="1100" u="none" dirty="0">
              <a:latin typeface="+mn-lt"/>
              <a:cs typeface="Calibri" panose="020F0502020204030204" pitchFamily="34" charset="0"/>
            </a:endParaRPr>
          </a:p>
          <a:p>
            <a:pPr algn="l" rtl="0">
              <a:spcAft>
                <a:spcPts val="600"/>
              </a:spcAft>
            </a:pPr>
            <a:r>
              <a:rPr lang="en-CA" sz="1100" b="0" i="0" u="none" baseline="0" dirty="0">
                <a:latin typeface="+mn-lt"/>
                <a:cs typeface="Calibri" panose="020F0502020204030204" pitchFamily="34" charset="0"/>
              </a:rPr>
              <a:t>Source: Statistics reported by OASIS, and data provided by ICES, Ontario.</a:t>
            </a:r>
          </a:p>
        </p:txBody>
      </p:sp>
      <p:sp>
        <p:nvSpPr>
          <p:cNvPr id="3" name="Oval 2">
            <a:extLst>
              <a:ext uri="{FF2B5EF4-FFF2-40B4-BE49-F238E27FC236}">
                <a16:creationId xmlns:a16="http://schemas.microsoft.com/office/drawing/2014/main" id="{96B51E1A-A4E5-E123-1AFD-07F4A2667E81}"/>
              </a:ext>
            </a:extLst>
          </p:cNvPr>
          <p:cNvSpPr/>
          <p:nvPr/>
        </p:nvSpPr>
        <p:spPr>
          <a:xfrm>
            <a:off x="4029075" y="3686176"/>
            <a:ext cx="1162050" cy="1724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
        <p:nvSpPr>
          <p:cNvPr id="5" name="Oval 4">
            <a:extLst>
              <a:ext uri="{FF2B5EF4-FFF2-40B4-BE49-F238E27FC236}">
                <a16:creationId xmlns:a16="http://schemas.microsoft.com/office/drawing/2014/main" id="{9C4F699A-7CEA-6545-7478-AB1F52377D99}"/>
              </a:ext>
            </a:extLst>
          </p:cNvPr>
          <p:cNvSpPr/>
          <p:nvPr/>
        </p:nvSpPr>
        <p:spPr>
          <a:xfrm>
            <a:off x="5746455" y="3685872"/>
            <a:ext cx="1149645" cy="1724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21723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CA" dirty="0"/>
              <a:t>The data used in this presentation uses asthma statistics reported by the Ontario Asthma Surveillance Information System (OASIS) and data provided by ICES. The opinions, results, and conclusions included in this report are those of the authors and are independent from the funding sources. No endorsement by ICES or OASIS is intended or should be inferred. These datasets were linked using unique encoded identifiers and analyzed at ICES. Parts of this material are based on data and information compiled and provided by the Canadian Institute for Health Information (CIHI). However, the analyses, conclusions, opinions, and statements expressed herein are those of the authors, and not necessarily those of CIHI.</a:t>
            </a:r>
          </a:p>
        </p:txBody>
      </p:sp>
    </p:spTree>
    <p:extLst>
      <p:ext uri="{BB962C8B-B14F-4D97-AF65-F5344CB8AC3E}">
        <p14:creationId xmlns:p14="http://schemas.microsoft.com/office/powerpoint/2010/main" val="8116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n silhouettes of people, with one of the ten highlighted.">
            <a:extLst>
              <a:ext uri="{FF2B5EF4-FFF2-40B4-BE49-F238E27FC236}">
                <a16:creationId xmlns:a16="http://schemas.microsoft.com/office/drawing/2014/main" id="{05490EC3-0B07-0B02-EBC0-9CD170A85E5A}"/>
              </a:ext>
            </a:extLst>
          </p:cNvPr>
          <p:cNvPicPr>
            <a:picLocks noChangeAspect="1"/>
          </p:cNvPicPr>
          <p:nvPr/>
        </p:nvPicPr>
        <p:blipFill>
          <a:blip r:embed="rId3"/>
          <a:stretch>
            <a:fillRect/>
          </a:stretch>
        </p:blipFill>
        <p:spPr>
          <a:xfrm>
            <a:off x="1232692" y="1435877"/>
            <a:ext cx="3548283" cy="3018406"/>
          </a:xfrm>
          <a:prstGeom prst="rect">
            <a:avLst/>
          </a:prstGeom>
        </p:spPr>
      </p:pic>
      <p:sp>
        <p:nvSpPr>
          <p:cNvPr id="14" name="Title 13">
            <a:extLst>
              <a:ext uri="{FF2B5EF4-FFF2-40B4-BE49-F238E27FC236}">
                <a16:creationId xmlns:a16="http://schemas.microsoft.com/office/drawing/2014/main" id="{26FEFF09-2B13-E05D-E635-424040D84C96}"/>
              </a:ext>
            </a:extLst>
          </p:cNvPr>
          <p:cNvSpPr txBox="1">
            <a:spLocks noGrp="1"/>
          </p:cNvSpPr>
          <p:nvPr>
            <p:ph type="title" idx="4294967295"/>
          </p:nvPr>
        </p:nvSpPr>
        <p:spPr>
          <a:xfrm>
            <a:off x="5771674" y="1535643"/>
            <a:ext cx="5610701" cy="30008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t">
              <a:spcAft>
                <a:spcPts val="1200"/>
              </a:spcAft>
              <a:defRPr/>
            </a:pPr>
            <a:r>
              <a:rPr kumimoji="0" lang="en-CA" sz="2400" b="0" i="0" u="none" strike="noStrike" kern="1200" cap="none" spc="0" normalizeH="0" baseline="0" noProof="0" dirty="0">
                <a:ln>
                  <a:noFill/>
                </a:ln>
                <a:effectLst/>
                <a:uLnTx/>
                <a:uFillTx/>
                <a:latin typeface="+mn-lt"/>
                <a:ea typeface="MS PGothic"/>
                <a:cs typeface="Calibri"/>
              </a:rPr>
              <a:t>As of fiscal year 2022/23,* nearly 2.5 million people in Ontario have asthma (over 1 in 10).</a:t>
            </a:r>
            <a:br>
              <a:rPr kumimoji="0" lang="en-CA" sz="2400" b="0" i="0" u="none" strike="noStrike" kern="1200" cap="none" spc="0" normalizeH="0" baseline="0" noProof="0" dirty="0">
                <a:ln>
                  <a:noFill/>
                </a:ln>
                <a:effectLst/>
                <a:uLnTx/>
                <a:uFillTx/>
                <a:latin typeface="+mn-lt"/>
                <a:ea typeface="MS PGothic"/>
                <a:cs typeface="Calibri"/>
              </a:rPr>
            </a:br>
            <a:br>
              <a:rPr kumimoji="0" lang="en-CA" sz="2400" b="0" i="0" u="none" strike="noStrike" kern="1200" cap="none" spc="0" normalizeH="0" baseline="0" noProof="0" dirty="0">
                <a:ln>
                  <a:noFill/>
                </a:ln>
                <a:effectLst/>
                <a:uLnTx/>
                <a:uFillTx/>
                <a:latin typeface="+mn-lt"/>
                <a:ea typeface="MS PGothic"/>
                <a:cs typeface="Calibri"/>
              </a:rPr>
            </a:br>
            <a:r>
              <a:rPr lang="en-CA" sz="2400" b="0" dirty="0">
                <a:latin typeface="+mn-lt"/>
                <a:ea typeface="Calibri"/>
                <a:cs typeface="Calibri"/>
              </a:rPr>
              <a:t>Asthma is one of the most common chronic diseases of childhood in Canada, with nearly half a million people under 20 years of age living with the disease in 2022/23, and over 60% of prevalent cases occurring in people under 15 years of age.</a:t>
            </a:r>
            <a:endParaRPr lang="en-CA" sz="3600" b="0" i="0" u="none" strike="noStrike" kern="1200" cap="none" spc="0" normalizeH="0" baseline="0" noProof="0" dirty="0">
              <a:ln>
                <a:noFill/>
              </a:ln>
              <a:effectLst/>
              <a:uLnTx/>
              <a:uFillTx/>
              <a:latin typeface="+mn-lt"/>
              <a:ea typeface="MS PGothic"/>
              <a:cs typeface="Calibri"/>
            </a:endParaRPr>
          </a:p>
        </p:txBody>
      </p:sp>
      <p:sp>
        <p:nvSpPr>
          <p:cNvPr id="16" name="TextBox 15">
            <a:extLst>
              <a:ext uri="{FF2B5EF4-FFF2-40B4-BE49-F238E27FC236}">
                <a16:creationId xmlns:a16="http://schemas.microsoft.com/office/drawing/2014/main" id="{0B60055E-D62F-CC7C-3F90-4FAB27CB4FDF}"/>
              </a:ext>
            </a:extLst>
          </p:cNvPr>
          <p:cNvSpPr txBox="1"/>
          <p:nvPr/>
        </p:nvSpPr>
        <p:spPr>
          <a:xfrm>
            <a:off x="57149" y="6123742"/>
            <a:ext cx="12050767" cy="677108"/>
          </a:xfrm>
          <a:prstGeom prst="rect">
            <a:avLst/>
          </a:prstGeom>
          <a:noFill/>
        </p:spPr>
        <p:txBody>
          <a:bodyPr wrap="square" lIns="91440" tIns="45720" rIns="91440" bIns="45720" anchor="t">
            <a:spAutoFit/>
          </a:bodyPr>
          <a:lstStyle/>
          <a:p>
            <a:pPr eaLnBrk="0" hangingPunct="0">
              <a:spcAft>
                <a:spcPts val="600"/>
              </a:spcAft>
              <a:defRPr/>
            </a:pPr>
            <a:r>
              <a:rPr lang="en-CA" sz="1100" u="none" dirty="0">
                <a:latin typeface="Calibri"/>
                <a:ea typeface="Calibri"/>
                <a:cs typeface="Calibri"/>
              </a:rPr>
              <a:t>*Data for fiscal year 2022/23 may be incomplete due to the 2-year algorithm to identify asthma, and numbers are subject to change</a:t>
            </a:r>
            <a:r>
              <a:rPr lang="en-CA" sz="1100" dirty="0">
                <a:latin typeface="Calibri"/>
                <a:ea typeface="Calibri"/>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a:spcAft>
                <a:spcPts val="600"/>
              </a:spcAft>
              <a:defRPr/>
            </a:pPr>
            <a:r>
              <a:rPr lang="en-CA" sz="1100" dirty="0">
                <a:latin typeface="Calibri"/>
                <a:ea typeface="Calibri"/>
                <a:cs typeface="Calibri"/>
              </a:rPr>
              <a:t>Source</a:t>
            </a:r>
            <a:r>
              <a:rPr lang="en-CA" sz="1100" u="none" dirty="0">
                <a:latin typeface="Calibri"/>
                <a:ea typeface="Calibri"/>
                <a:cs typeface="Calibri"/>
              </a:rPr>
              <a:t>: Ontario Asthma Surveillance Information System (OASIS) (ICES), asthma prevalence crude rates.</a:t>
            </a:r>
            <a:endParaRPr lang="en-US" sz="1100" dirty="0">
              <a:latin typeface="Calibri"/>
              <a:ea typeface="Calibri"/>
              <a:cs typeface="Calibri"/>
            </a:endParaRPr>
          </a:p>
        </p:txBody>
      </p:sp>
      <p:sp>
        <p:nvSpPr>
          <p:cNvPr id="2" name="Oval 1">
            <a:extLst>
              <a:ext uri="{FF2B5EF4-FFF2-40B4-BE49-F238E27FC236}">
                <a16:creationId xmlns:a16="http://schemas.microsoft.com/office/drawing/2014/main" id="{04B22434-23D9-56F8-C4C7-2F38A3B8D8D9}"/>
              </a:ext>
            </a:extLst>
          </p:cNvPr>
          <p:cNvSpPr/>
          <p:nvPr/>
        </p:nvSpPr>
        <p:spPr>
          <a:xfrm>
            <a:off x="5619750" y="3429000"/>
            <a:ext cx="5762625" cy="12096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951154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173668-C51C-D59B-D6BF-09075185E1D0}"/>
              </a:ext>
            </a:extLst>
          </p:cNvPr>
          <p:cNvSpPr txBox="1">
            <a:spLocks noGrp="1"/>
          </p:cNvSpPr>
          <p:nvPr>
            <p:ph type="title" idx="4294967295"/>
          </p:nvPr>
        </p:nvSpPr>
        <p:spPr>
          <a:xfrm>
            <a:off x="383880" y="945624"/>
            <a:ext cx="7400259" cy="41242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Although asthma affects people of all ages, </a:t>
            </a:r>
            <a:r>
              <a:rPr kumimoji="0" lang="en-CA" sz="2200" b="1"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the incidence of asthma is higher in childhood.</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mn-cs"/>
              </a:rPr>
              <a:t>1</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Notably, </a:t>
            </a:r>
            <a:r>
              <a:rPr kumimoji="0" lang="en-CA" sz="2200" b="1"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for children under 6 years of age, there are no objective tests available to confirm a diagnosis</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of asthma.</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mn-cs"/>
              </a:rPr>
              <a:t>2</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Thus, clinicians are required to rely on reports from family members or care partners on asthma-like symptoms and exacerbations requiring medical attention rather than conventional methods such as respiratory tests.</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mn-cs"/>
              </a:rPr>
              <a:t>2,3</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This results in uncertainty in diagnosis </a:t>
            </a:r>
            <a:r>
              <a:rPr kumimoji="0" lang="en-CA" sz="2200" b="0" i="0" u="none" strike="noStrike" kern="1200" cap="none" spc="0" normalizeH="0" baseline="0" noProof="0" dirty="0">
                <a:ln>
                  <a:noFill/>
                </a:ln>
                <a:effectLst/>
                <a:uLnTx/>
                <a:uFillTx/>
                <a:latin typeface="+mn-lt"/>
                <a:ea typeface="Calibri" panose="020F0502020204030204" pitchFamily="34" charset="0"/>
                <a:cs typeface="+mn-cs"/>
              </a:rPr>
              <a:t>and</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treatment planning, </a:t>
            </a:r>
            <a:r>
              <a:rPr kumimoji="0" lang="en-CA" sz="2200" b="0" i="0" u="none" strike="noStrike" kern="1200" cap="none" spc="0" normalizeH="0" baseline="0" noProof="0" dirty="0">
                <a:ln>
                  <a:noFill/>
                </a:ln>
                <a:effectLst/>
                <a:uLnTx/>
                <a:uFillTx/>
                <a:latin typeface="+mn-lt"/>
                <a:ea typeface="Calibri" panose="020F0502020204030204" pitchFamily="34" charset="0"/>
                <a:cs typeface="+mn-cs"/>
              </a:rPr>
              <a:t>as well as </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higher morbidity, among younger age</a:t>
            </a:r>
            <a:r>
              <a:rPr lang="en-CA" sz="2200" b="0" dirty="0">
                <a:latin typeface="+mn-lt"/>
                <a:ea typeface="Calibri" panose="020F0502020204030204" pitchFamily="34" charset="0"/>
                <a:cs typeface="+mn-cs"/>
              </a:rPr>
              <a:t> </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groups.</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mn-cs"/>
              </a:rPr>
              <a:t>2-4</a:t>
            </a:r>
            <a:endParaRPr kumimoji="0" lang="en-CA"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D5467FBE-34FD-C418-0D13-9BF9157CF0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86668" y="862009"/>
            <a:ext cx="3952882" cy="3952882"/>
          </a:xfrm>
          <a:prstGeom prst="rect">
            <a:avLst/>
          </a:prstGeom>
        </p:spPr>
      </p:pic>
      <p:sp>
        <p:nvSpPr>
          <p:cNvPr id="18" name="Rectangle 17">
            <a:extLst>
              <a:ext uri="{FF2B5EF4-FFF2-40B4-BE49-F238E27FC236}">
                <a16:creationId xmlns:a16="http://schemas.microsoft.com/office/drawing/2014/main" id="{146EB7FF-EEBF-3B5A-63D2-5108C190C7B2}"/>
              </a:ext>
            </a:extLst>
          </p:cNvPr>
          <p:cNvSpPr/>
          <p:nvPr/>
        </p:nvSpPr>
        <p:spPr>
          <a:xfrm>
            <a:off x="47788" y="5599526"/>
            <a:ext cx="12060129" cy="1223412"/>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228600" indent="-228600" algn="l" rtl="0">
              <a:spcAft>
                <a:spcPts val="300"/>
              </a:spcAft>
              <a:buFont typeface="+mj-lt"/>
              <a:buAutoNum type="arabicPeriod"/>
            </a:pPr>
            <a:r>
              <a:rPr lang="en-CA" sz="1100" b="0" i="0" u="none" baseline="0" dirty="0">
                <a:latin typeface="+mn-lt"/>
                <a:cs typeface="Calibri" panose="020F0502020204030204" pitchFamily="34" charset="0"/>
              </a:rPr>
              <a:t>Nunes C, Pereira AM, Morais-Almeida M. Asthma costs and social impact. Asthma Res Pract. 2017 Jan 6;3:1.</a:t>
            </a:r>
          </a:p>
          <a:p>
            <a:pPr marL="228600" indent="-228600" algn="l" rtl="0">
              <a:spcAft>
                <a:spcPts val="300"/>
              </a:spcAft>
              <a:buFont typeface="+mj-lt"/>
              <a:buAutoNum type="arabicPeriod"/>
            </a:pPr>
            <a:r>
              <a:rPr lang="en-CA" sz="1100" b="0" i="0" u="none" baseline="0" dirty="0">
                <a:latin typeface="+mn-lt"/>
                <a:cs typeface="Calibri" panose="020F0502020204030204" pitchFamily="34" charset="0"/>
              </a:rPr>
              <a:t>Yang CL, Hicks EA, Mitchell P, et al. Canadian Thoracic Society 2021 guideline update: diagnosis and management of asthma in preschoolers, children and adults. Can J Respir Crit Care Sleep Med. 2021;5(6):348-61.</a:t>
            </a:r>
            <a:endParaRPr lang="en-CA" sz="1100" u="none" dirty="0">
              <a:latin typeface="+mn-lt"/>
              <a:cs typeface="Calibri" panose="020F0502020204030204" pitchFamily="34" charset="0"/>
            </a:endParaRPr>
          </a:p>
          <a:p>
            <a:pPr marL="228600" indent="-228600" algn="l" rtl="0">
              <a:spcAft>
                <a:spcPts val="300"/>
              </a:spcAft>
              <a:buFont typeface="+mj-lt"/>
              <a:buAutoNum type="arabicPeriod"/>
            </a:pPr>
            <a:r>
              <a:rPr lang="en-CA" sz="1100" b="0" i="0" u="none" baseline="0" dirty="0">
                <a:latin typeface="+mn-lt"/>
                <a:cs typeface="Calibri" panose="020F0502020204030204" pitchFamily="34" charset="0"/>
              </a:rPr>
              <a:t>Canadian Institute for Health Information. Asthma hospitalizations among children and youth in Canada: trends and inequalities. Ottawa (ON): The Institute; 2018.</a:t>
            </a:r>
          </a:p>
          <a:p>
            <a:pPr marL="228600" indent="-228600" algn="l" rtl="0">
              <a:spcAft>
                <a:spcPts val="300"/>
              </a:spcAft>
              <a:buFont typeface="+mj-lt"/>
              <a:buAutoNum type="arabicPeriod"/>
            </a:pPr>
            <a:r>
              <a:rPr lang="en-CA" sz="1100" b="0" i="0" u="none" baseline="0" dirty="0">
                <a:latin typeface="+mn-lt"/>
                <a:cs typeface="Calibri" panose="020F0502020204030204" pitchFamily="34" charset="0"/>
              </a:rPr>
              <a:t>Trottier ED, Chan K, Allain D, et al. Managing an acute asthma exacerbation in children [Internet]. Ottawa (ON): Canadian Paediatric Society; 2021 [updated 2024 Feb 8; </a:t>
            </a:r>
            <a:r>
              <a:rPr lang="en-CA" sz="1100" u="none" dirty="0">
                <a:latin typeface="+mn-lt"/>
                <a:cs typeface="Calibri" panose="020F0502020204030204" pitchFamily="34" charset="0"/>
              </a:rPr>
              <a:t>cited 2025 Jan 24].</a:t>
            </a:r>
            <a:r>
              <a:rPr lang="en-CA" sz="1100" b="0" i="0" u="none" baseline="0" dirty="0">
                <a:latin typeface="+mn-lt"/>
                <a:cs typeface="Calibri" panose="020F0502020204030204" pitchFamily="34" charset="0"/>
              </a:rPr>
              <a:t> Available from:</a:t>
            </a:r>
            <a:r>
              <a:rPr lang="en-CA" sz="1100" u="none" dirty="0">
                <a:latin typeface="+mn-lt"/>
                <a:cs typeface="Calibri" panose="020F0502020204030204" pitchFamily="34" charset="0"/>
              </a:rPr>
              <a:t> </a:t>
            </a:r>
            <a:r>
              <a:rPr lang="en-CA" sz="1100" b="0" i="0" u="none" baseline="0" dirty="0">
                <a:latin typeface="+mn-lt"/>
                <a:cs typeface="Calibri" panose="020F0502020204030204" pitchFamily="34" charset="0"/>
                <a:hlinkClick r:id="rId4"/>
              </a:rPr>
              <a:t>https://cps.ca/documents/position/managing-an-acute-asthma-exacerbation</a:t>
            </a:r>
            <a:endParaRPr lang="en-CA" sz="1100" b="0" i="0" u="none" baseline="0" dirty="0">
              <a:latin typeface="+mn-lt"/>
              <a:cs typeface="Calibri" panose="020F0502020204030204" pitchFamily="34" charset="0"/>
            </a:endParaRPr>
          </a:p>
        </p:txBody>
      </p:sp>
      <p:sp>
        <p:nvSpPr>
          <p:cNvPr id="2" name="Oval 1">
            <a:extLst>
              <a:ext uri="{FF2B5EF4-FFF2-40B4-BE49-F238E27FC236}">
                <a16:creationId xmlns:a16="http://schemas.microsoft.com/office/drawing/2014/main" id="{02F3A244-41B9-8A15-8D0C-E97921A62182}"/>
              </a:ext>
            </a:extLst>
          </p:cNvPr>
          <p:cNvSpPr/>
          <p:nvPr/>
        </p:nvSpPr>
        <p:spPr>
          <a:xfrm>
            <a:off x="383880" y="476249"/>
            <a:ext cx="7400259" cy="49815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54379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F78262-C45F-323A-CCF8-77CB7625CEA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5866" y="1048929"/>
            <a:ext cx="3913115" cy="3913115"/>
          </a:xfrm>
          <a:prstGeom prst="rect">
            <a:avLst/>
          </a:prstGeom>
        </p:spPr>
      </p:pic>
      <p:sp>
        <p:nvSpPr>
          <p:cNvPr id="5" name="Title 6">
            <a:extLst>
              <a:ext uri="{FF2B5EF4-FFF2-40B4-BE49-F238E27FC236}">
                <a16:creationId xmlns:a16="http://schemas.microsoft.com/office/drawing/2014/main" id="{10D9467E-A559-87F6-C932-716E36523FEE}"/>
              </a:ext>
            </a:extLst>
          </p:cNvPr>
          <p:cNvSpPr txBox="1">
            <a:spLocks noGrp="1"/>
          </p:cNvSpPr>
          <p:nvPr>
            <p:ph type="title" idx="4294967295"/>
          </p:nvPr>
        </p:nvSpPr>
        <p:spPr>
          <a:xfrm>
            <a:off x="3810000" y="1020328"/>
            <a:ext cx="7808259" cy="3970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j-lt"/>
                <a:ea typeface="Calibri"/>
                <a:cs typeface="Calibri"/>
              </a:rPr>
              <a:t>In Ontario, spirometry and other lung function testing to diagnose asthma is increasing but not yet routine, posing a risk for misdiagnosis.</a:t>
            </a:r>
            <a:r>
              <a:rPr kumimoji="0" lang="en-CA" sz="2200" b="0" i="0" u="none" strike="noStrike" kern="1200" cap="none" spc="0" normalizeH="0" baseline="30000" noProof="0" dirty="0">
                <a:ln>
                  <a:noFill/>
                </a:ln>
                <a:solidFill>
                  <a:schemeClr val="tx1"/>
                </a:solidFill>
                <a:effectLst/>
                <a:uLnTx/>
                <a:uFillTx/>
                <a:latin typeface="+mj-lt"/>
                <a:ea typeface="Calibri" panose="020F0502020204030204" pitchFamily="34" charset="0"/>
                <a:cs typeface="Arial" panose="020B0604020202020204" pitchFamily="34" charset="0"/>
              </a:rPr>
              <a:t> </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According to available administrative health data, about half of people 7 years of age and older (54%) receive a </a:t>
            </a:r>
            <a:r>
              <a:rPr kumimoji="0" lang="en-CA" sz="2200" b="1" i="0" u="none" strike="noStrike" kern="1200" cap="none" spc="0" normalizeH="0" baseline="0" noProof="0" dirty="0">
                <a:ln>
                  <a:noFill/>
                </a:ln>
                <a:solidFill>
                  <a:schemeClr val="tx1"/>
                </a:solidFill>
                <a:effectLst/>
                <a:uLnTx/>
                <a:uFillTx/>
                <a:latin typeface="+mj-lt"/>
                <a:ea typeface="Calibri"/>
                <a:cs typeface="Calibri"/>
              </a:rPr>
              <a:t>pulmonary function test</a:t>
            </a:r>
            <a:r>
              <a:rPr kumimoji="0" lang="en-CA" sz="2200" b="0" i="0" u="none" strike="noStrike" kern="1200" cap="none" spc="0" normalizeH="0" baseline="0" noProof="0" dirty="0">
                <a:ln>
                  <a:noFill/>
                </a:ln>
                <a:solidFill>
                  <a:schemeClr val="tx1"/>
                </a:solidFill>
                <a:effectLst/>
                <a:uLnTx/>
                <a:uFillTx/>
                <a:latin typeface="+mj-lt"/>
                <a:ea typeface="Calibri"/>
                <a:cs typeface="Calibri"/>
              </a:rPr>
              <a:t> (PFT) </a:t>
            </a:r>
            <a:r>
              <a:rPr kumimoji="0" lang="en-US"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within 1 year prior to or 2.5 years after their incident date to confirm their diagnosis.</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Assessing asthma control is also an important gap in care for people with asthma. </a:t>
            </a:r>
            <a:r>
              <a:rPr kumimoji="0" lang="en-CA" sz="2200" b="0" i="0" u="none" strike="noStrike" kern="1200" cap="none" spc="0" normalizeH="0" baseline="0" noProof="0" dirty="0">
                <a:ln>
                  <a:noFill/>
                </a:ln>
                <a:solidFill>
                  <a:schemeClr val="tx1"/>
                </a:solidFill>
                <a:effectLst/>
                <a:uLnTx/>
                <a:uFillTx/>
                <a:latin typeface="+mj-lt"/>
                <a:ea typeface="Calibri"/>
                <a:cs typeface="Calibri"/>
              </a:rPr>
              <a:t>The percentage of people with asthma who had a PFT to monitor their asthma</a:t>
            </a:r>
            <a:r>
              <a:rPr kumimoji="0" lang="en-CA" sz="2200" b="1" i="0" u="none" strike="noStrike" kern="1200" cap="none" spc="0" normalizeH="0" baseline="0" noProof="0" dirty="0">
                <a:ln>
                  <a:noFill/>
                </a:ln>
                <a:solidFill>
                  <a:schemeClr val="tx1"/>
                </a:solidFill>
                <a:effectLst/>
                <a:uLnTx/>
                <a:uFillTx/>
                <a:latin typeface="+mj-lt"/>
                <a:ea typeface="Calibri"/>
                <a:cs typeface="Calibri"/>
              </a:rPr>
              <a:t> </a:t>
            </a:r>
            <a:r>
              <a:rPr kumimoji="0" lang="en-CA" sz="2200" b="0" i="0" u="none" strike="noStrike" kern="1200" cap="none" spc="0" normalizeH="0" baseline="0" noProof="0" dirty="0">
                <a:ln>
                  <a:noFill/>
                </a:ln>
                <a:solidFill>
                  <a:schemeClr val="tx1"/>
                </a:solidFill>
                <a:effectLst/>
                <a:uLnTx/>
                <a:uFillTx/>
                <a:latin typeface="+mj-lt"/>
                <a:ea typeface="Calibri"/>
                <a:cs typeface="Calibri"/>
              </a:rPr>
              <a:t>fell from 10.3% in fiscal year 2000/01 to 4.5% in fiscal year 2022/23.*</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p:txBody>
      </p:sp>
      <p:sp>
        <p:nvSpPr>
          <p:cNvPr id="4" name="Rectangle 3">
            <a:extLst>
              <a:ext uri="{FF2B5EF4-FFF2-40B4-BE49-F238E27FC236}">
                <a16:creationId xmlns:a16="http://schemas.microsoft.com/office/drawing/2014/main" id="{2394A245-0EF7-3ECE-794D-DB90DEEFB844}"/>
              </a:ext>
            </a:extLst>
          </p:cNvPr>
          <p:cNvSpPr/>
          <p:nvPr/>
        </p:nvSpPr>
        <p:spPr>
          <a:xfrm>
            <a:off x="47298" y="5710212"/>
            <a:ext cx="11879316" cy="1092607"/>
          </a:xfrm>
          <a:prstGeom prst="rect">
            <a:avLst/>
          </a:prstGeom>
        </p:spPr>
        <p:txBody>
          <a:bodyPr wrap="square" lIns="91440" tIns="45720" rIns="91440" bIns="45720" anchor="t">
            <a:spAutoFit/>
          </a:bodyPr>
          <a:lstStyle/>
          <a:p>
            <a:pPr eaLnBrk="0" hangingPunct="0">
              <a:spcAft>
                <a:spcPts val="600"/>
              </a:spcAft>
              <a:defRPr/>
            </a:pPr>
            <a:r>
              <a:rPr kumimoji="0" lang="en-CA" sz="1100" b="0" i="0" u="none" strike="noStrike" kern="1200" cap="none" spc="0" normalizeH="0" baseline="0" noProof="0" dirty="0">
                <a:ln>
                  <a:noFill/>
                </a:ln>
                <a:effectLst/>
                <a:uLnTx/>
                <a:uFillTx/>
                <a:ea typeface="+mn-ea"/>
                <a:cs typeface="Calibri"/>
              </a:rPr>
              <a:t>*Data for fiscal year 2022/23 may be incomplete due to the 2-year algorithm to identify asthma, and numbers are subject to change.</a:t>
            </a:r>
            <a:r>
              <a:rPr lang="en-CA" sz="1100" dirty="0">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marL="0" marR="0" lvl="0" indent="0" algn="l" defTabSz="914400" rtl="0" eaLnBrk="0" fontAlgn="auto" latinLnBrk="0" hangingPunct="0">
              <a:lnSpc>
                <a:spcPct val="100000"/>
              </a:lnSpc>
              <a:spcAft>
                <a:spcPts val="600"/>
              </a:spcAft>
              <a:buClrTx/>
              <a:buSzTx/>
              <a:buFontTx/>
              <a:buNone/>
              <a:tabLst/>
              <a:defRPr/>
            </a:pPr>
            <a:r>
              <a:rPr kumimoji="0" lang="en-CA" sz="1100" b="0" i="0" u="none" strike="noStrike" kern="1200" cap="none" spc="0" normalizeH="0" baseline="0" noProof="0" dirty="0">
                <a:ln>
                  <a:noFill/>
                </a:ln>
                <a:effectLst/>
                <a:uLnTx/>
                <a:uFillTx/>
                <a:ea typeface="+mn-ea"/>
                <a:cs typeface="Calibri"/>
              </a:rPr>
              <a:t>Notes: Ontario Health Insurance Plan (OHIP) billings for PFT may have undercounted its utilization, as it can be part of “bundled care” performed by the </a:t>
            </a:r>
            <a:r>
              <a:rPr lang="en-CA" sz="1100" dirty="0">
                <a:cs typeface="Calibri"/>
              </a:rPr>
              <a:t>clinician</a:t>
            </a:r>
            <a:r>
              <a:rPr kumimoji="0" lang="en-CA" sz="1100" b="0" i="0" u="none" strike="noStrike" kern="1200" cap="none" spc="0" normalizeH="0" baseline="0" noProof="0" dirty="0">
                <a:ln>
                  <a:noFill/>
                </a:ln>
                <a:effectLst/>
                <a:uLnTx/>
                <a:uFillTx/>
                <a:ea typeface="+mn-ea"/>
                <a:cs typeface="Calibri"/>
              </a:rPr>
              <a:t> and therefore is not billed to OHIP separately. The percentage</a:t>
            </a:r>
            <a:r>
              <a:rPr lang="en-CA" sz="1100" dirty="0"/>
              <a:t> reported above is based on the percentage of asthma prevalence in people 7 years of age and older who had a PFT within 1 year prior to the index date.</a:t>
            </a:r>
            <a:endParaRPr lang="en-CA" sz="1100" dirty="0">
              <a:ea typeface="Calibri"/>
              <a:cs typeface="Calibri"/>
            </a:endParaRPr>
          </a:p>
          <a:p>
            <a:pPr eaLnBrk="0" hangingPunct="0">
              <a:spcAft>
                <a:spcPts val="600"/>
              </a:spcAft>
              <a:defRPr/>
            </a:pPr>
            <a:r>
              <a:rPr kumimoji="0" lang="en-CA" sz="1100" b="0" i="0" u="none" strike="noStrike" kern="1200" cap="none" spc="0" normalizeH="0" baseline="0" noProof="0" dirty="0">
                <a:ln>
                  <a:noFill/>
                </a:ln>
                <a:effectLst/>
                <a:uLnTx/>
                <a:uFillTx/>
                <a:ea typeface="+mn-ea"/>
                <a:cs typeface="Calibri"/>
              </a:rPr>
              <a:t>Source: </a:t>
            </a:r>
            <a:r>
              <a:rPr lang="en-CA" sz="1100" u="none" dirty="0">
                <a:cs typeface="Calibri"/>
              </a:rPr>
              <a:t>Statistics reported by OASIS, and data provided by ICES, Ontario.</a:t>
            </a:r>
            <a:endParaRPr lang="en-CA" sz="1100" u="none" dirty="0">
              <a:ea typeface="Calibri"/>
              <a:cs typeface="Calibri"/>
            </a:endParaRPr>
          </a:p>
        </p:txBody>
      </p:sp>
      <p:sp>
        <p:nvSpPr>
          <p:cNvPr id="3" name="Oval 2">
            <a:extLst>
              <a:ext uri="{FF2B5EF4-FFF2-40B4-BE49-F238E27FC236}">
                <a16:creationId xmlns:a16="http://schemas.microsoft.com/office/drawing/2014/main" id="{E4C6FD2B-0A3B-0AC9-3CF5-5692C4DCBF56}"/>
              </a:ext>
            </a:extLst>
          </p:cNvPr>
          <p:cNvSpPr/>
          <p:nvPr/>
        </p:nvSpPr>
        <p:spPr>
          <a:xfrm>
            <a:off x="3810000" y="1981201"/>
            <a:ext cx="7400259" cy="1724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016096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FFFB7-D61D-2D4C-70FA-82C38AEEF71C}"/>
              </a:ext>
            </a:extLst>
          </p:cNvPr>
          <p:cNvSpPr>
            <a:spLocks noGrp="1"/>
          </p:cNvSpPr>
          <p:nvPr>
            <p:ph type="title" idx="4294967295"/>
          </p:nvPr>
        </p:nvSpPr>
        <p:spPr>
          <a:xfrm>
            <a:off x="552450" y="386270"/>
            <a:ext cx="110871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Although the incidence of asthma has been decreasing over time, </a:t>
            </a:r>
            <a:r>
              <a:rPr kumimoji="0" lang="en-CA" sz="2200" b="1" i="0" u="none" strike="noStrike" kern="1200" cap="none" spc="0" normalizeH="0" baseline="0" noProof="0" dirty="0">
                <a:ln>
                  <a:noFill/>
                </a:ln>
                <a:effectLst/>
                <a:uLnTx/>
                <a:uFillTx/>
                <a:latin typeface="Calibri" pitchFamily="68" charset="0"/>
                <a:ea typeface="+mn-ea"/>
                <a:cs typeface="ＭＳ Ｐゴシック" pitchFamily="68" charset="-128"/>
              </a:rPr>
              <a:t>people with asthma are generally living longer</a:t>
            </a: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 thus the </a:t>
            </a:r>
            <a:r>
              <a:rPr kumimoji="0" lang="en-CA" sz="2200" b="1" i="0" u="none" strike="noStrike" kern="1200" cap="none" spc="0" normalizeH="0" baseline="0" noProof="0" dirty="0">
                <a:ln>
                  <a:noFill/>
                </a:ln>
                <a:effectLst/>
                <a:uLnTx/>
                <a:uFillTx/>
                <a:latin typeface="Calibri" pitchFamily="68" charset="0"/>
                <a:ea typeface="+mn-ea"/>
                <a:cs typeface="ＭＳ Ｐゴシック" pitchFamily="68" charset="-128"/>
              </a:rPr>
              <a:t>prevalence of asthma</a:t>
            </a: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 in Ontario (the number of people with the disease) </a:t>
            </a:r>
            <a:r>
              <a:rPr kumimoji="0" lang="en-CA" sz="2200" i="0" u="none" strike="noStrike" kern="1200" cap="none" spc="0" normalizeH="0" baseline="0" noProof="0" dirty="0">
                <a:ln>
                  <a:noFill/>
                </a:ln>
                <a:effectLst/>
                <a:uLnTx/>
                <a:uFillTx/>
                <a:latin typeface="Calibri" pitchFamily="68" charset="0"/>
                <a:ea typeface="+mn-ea"/>
                <a:cs typeface="ＭＳ Ｐゴシック" pitchFamily="68" charset="-128"/>
              </a:rPr>
              <a:t>has</a:t>
            </a: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 </a:t>
            </a:r>
            <a:r>
              <a:rPr kumimoji="0" lang="en-CA" sz="2200" b="1" i="0" u="none" strike="noStrike" kern="1200" cap="none" spc="0" normalizeH="0" baseline="0" noProof="0" dirty="0">
                <a:ln>
                  <a:noFill/>
                </a:ln>
                <a:effectLst/>
                <a:uLnTx/>
                <a:uFillTx/>
                <a:latin typeface="Calibri" pitchFamily="68" charset="0"/>
                <a:ea typeface="+mn-ea"/>
                <a:cs typeface="ＭＳ Ｐゴシック" pitchFamily="68" charset="-128"/>
              </a:rPr>
              <a:t>continued to increase for all ages combined.</a:t>
            </a: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It rose from 114 per 1,000 people in </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fiscal year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2000/01</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to 156 per 1,000 people in </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fiscal year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2022/23.* </a:t>
            </a:r>
            <a:endParaRPr kumimoji="0" lang="en-CA" sz="2200" b="0" i="0" u="none" strike="noStrike" kern="1200" cap="none" spc="0" normalizeH="0" baseline="0" noProof="0" dirty="0">
              <a:ln>
                <a:noFill/>
              </a:ln>
              <a:effectLst/>
              <a:uLnTx/>
              <a:uFillTx/>
              <a:latin typeface="+mn-lt"/>
              <a:ea typeface="+mn-ea"/>
              <a:cs typeface="+mn-cs"/>
            </a:endParaRPr>
          </a:p>
        </p:txBody>
      </p:sp>
      <p:graphicFrame>
        <p:nvGraphicFramePr>
          <p:cNvPr id="6" name="Chart 5" descr="Line graph showing the increase in asthma prevalence in Ontario over time.">
            <a:extLst>
              <a:ext uri="{FF2B5EF4-FFF2-40B4-BE49-F238E27FC236}">
                <a16:creationId xmlns:a16="http://schemas.microsoft.com/office/drawing/2014/main" id="{C60F42C5-A095-E60A-323D-44C60B4B5A41}"/>
              </a:ext>
            </a:extLst>
          </p:cNvPr>
          <p:cNvGraphicFramePr/>
          <p:nvPr>
            <p:extLst>
              <p:ext uri="{D42A27DB-BD31-4B8C-83A1-F6EECF244321}">
                <p14:modId xmlns:p14="http://schemas.microsoft.com/office/powerpoint/2010/main" val="3188951520"/>
              </p:ext>
            </p:extLst>
          </p:nvPr>
        </p:nvGraphicFramePr>
        <p:xfrm>
          <a:off x="185578" y="2124076"/>
          <a:ext cx="11820843" cy="362929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394A245-0EF7-3ECE-794D-DB90DEEFB844}"/>
              </a:ext>
            </a:extLst>
          </p:cNvPr>
          <p:cNvSpPr/>
          <p:nvPr/>
        </p:nvSpPr>
        <p:spPr>
          <a:xfrm>
            <a:off x="47298" y="5887372"/>
            <a:ext cx="12072194" cy="923330"/>
          </a:xfrm>
          <a:prstGeom prst="rect">
            <a:avLst/>
          </a:prstGeom>
        </p:spPr>
        <p:txBody>
          <a:bodyPr wrap="square" lIns="91440" tIns="45720" rIns="91440" bIns="45720" anchor="t">
            <a:spAutoFit/>
          </a:bodyPr>
          <a:lstStyle/>
          <a:p>
            <a:pPr eaLnBrk="0" hangingPunct="0">
              <a:spcAft>
                <a:spcPts val="600"/>
              </a:spcAft>
              <a:defRPr/>
            </a:pPr>
            <a:r>
              <a:rPr lang="en-CA" sz="1100" u="none" dirty="0">
                <a:latin typeface="Calibri"/>
                <a:ea typeface="Calibri"/>
                <a:cs typeface="Calibri"/>
              </a:rPr>
              <a:t>*Data for fiscal years 2021/22 and 2022/23 may be incomplete due to the 2-year algorithm to identify asthma, and numbers are subject to change</a:t>
            </a:r>
            <a:r>
              <a:rPr lang="en-CA" sz="1100" dirty="0">
                <a:latin typeface="Calibri"/>
                <a:ea typeface="Calibri"/>
                <a:cs typeface="Calibri"/>
              </a:rPr>
              <a:t>.</a:t>
            </a:r>
            <a:r>
              <a:rPr lang="en-CA" sz="1100" dirty="0">
                <a:ea typeface="+mn-lt"/>
                <a:cs typeface="+mn-lt"/>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eaLnBrk="0" hangingPunct="0">
              <a:spcAft>
                <a:spcPts val="600"/>
              </a:spcAft>
              <a:defRPr/>
            </a:pPr>
            <a:r>
              <a:rPr lang="en-CA" sz="1100" u="none" dirty="0">
                <a:latin typeface="Calibri"/>
                <a:ea typeface="Calibri"/>
                <a:cs typeface="Calibri"/>
              </a:rPr>
              <a:t>Note: Rates are reported as a crude rate. </a:t>
            </a:r>
          </a:p>
          <a:p>
            <a:pPr eaLnBrk="0" hangingPunct="0">
              <a:spcAft>
                <a:spcPts val="600"/>
              </a:spcAft>
              <a:defRPr/>
            </a:pPr>
            <a:r>
              <a:rPr lang="en-CA" sz="1100" u="none" dirty="0">
                <a:latin typeface="Calibri"/>
                <a:ea typeface="Calibri"/>
                <a:cs typeface="Calibri"/>
              </a:rPr>
              <a:t>Source: OASIS (ICES), asthma prevalence crude rates.</a:t>
            </a:r>
          </a:p>
        </p:txBody>
      </p:sp>
    </p:spTree>
    <p:extLst>
      <p:ext uri="{BB962C8B-B14F-4D97-AF65-F5344CB8AC3E}">
        <p14:creationId xmlns:p14="http://schemas.microsoft.com/office/powerpoint/2010/main" val="3775145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A9DAC-54AF-C6BC-90D6-CFBCB16140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B5F4D4-6F59-4B3F-00FF-33E3362D2D08}"/>
              </a:ext>
            </a:extLst>
          </p:cNvPr>
          <p:cNvSpPr>
            <a:spLocks noGrp="1"/>
          </p:cNvSpPr>
          <p:nvPr>
            <p:ph type="title"/>
          </p:nvPr>
        </p:nvSpPr>
        <p:spPr>
          <a:xfrm>
            <a:off x="561975" y="443983"/>
            <a:ext cx="11087100" cy="697541"/>
          </a:xfrm>
        </p:spPr>
        <p:txBody>
          <a:bodyPr/>
          <a:lstStyle/>
          <a:p>
            <a:r>
              <a:rPr lang="en-CA" sz="3600" dirty="0">
                <a:latin typeface="Calibri"/>
                <a:ea typeface="Calibri"/>
                <a:cs typeface="Calibri"/>
              </a:rPr>
              <a:t>Asthma incidence rates vary across regions in Ontario</a:t>
            </a:r>
          </a:p>
        </p:txBody>
      </p:sp>
      <p:sp>
        <p:nvSpPr>
          <p:cNvPr id="6" name="Text Placeholder 5">
            <a:extLst>
              <a:ext uri="{FF2B5EF4-FFF2-40B4-BE49-F238E27FC236}">
                <a16:creationId xmlns:a16="http://schemas.microsoft.com/office/drawing/2014/main" id="{83514EB3-6652-53A1-4FE9-69B33AD0349B}"/>
              </a:ext>
            </a:extLst>
          </p:cNvPr>
          <p:cNvSpPr>
            <a:spLocks noGrp="1"/>
          </p:cNvSpPr>
          <p:nvPr>
            <p:ph type="body" sz="quarter" idx="11"/>
          </p:nvPr>
        </p:nvSpPr>
        <p:spPr>
          <a:xfrm>
            <a:off x="552450" y="1400175"/>
            <a:ext cx="11087100" cy="771525"/>
          </a:xfrm>
        </p:spPr>
        <p:txBody>
          <a:bodyPr vert="horz" lIns="0" tIns="0" rIns="0" bIns="0" numCol="1" spcCol="457200" rtlCol="0" anchor="t">
            <a:noAutofit/>
          </a:bodyPr>
          <a:lstStyle/>
          <a:p>
            <a:r>
              <a:rPr lang="en-CA" dirty="0"/>
              <a:t>In fiscal year 2022/23,* Central region had the highest incidence rate of asthma, whereas North West region had the lowest incidence rate.</a:t>
            </a:r>
          </a:p>
        </p:txBody>
      </p:sp>
      <p:graphicFrame>
        <p:nvGraphicFramePr>
          <p:cNvPr id="5" name="Chart 4" descr="Bar graph showing the asthma incidence rate in fiscal year 2022/23, by Ontario Health region. Central region had the highest rate, at 3.82 per 1,000 people. North West region had the lowest rate, at 1.62 per 1,000 people. The rate for Ontario overall was 3.02 per 1,000 people.">
            <a:extLst>
              <a:ext uri="{FF2B5EF4-FFF2-40B4-BE49-F238E27FC236}">
                <a16:creationId xmlns:a16="http://schemas.microsoft.com/office/drawing/2014/main" id="{A76A60E3-972C-2C63-5D70-31FB32159DA9}"/>
              </a:ext>
            </a:extLst>
          </p:cNvPr>
          <p:cNvGraphicFramePr/>
          <p:nvPr>
            <p:extLst>
              <p:ext uri="{D42A27DB-BD31-4B8C-83A1-F6EECF244321}">
                <p14:modId xmlns:p14="http://schemas.microsoft.com/office/powerpoint/2010/main" val="3148256605"/>
              </p:ext>
            </p:extLst>
          </p:nvPr>
        </p:nvGraphicFramePr>
        <p:xfrm>
          <a:off x="435852" y="2171700"/>
          <a:ext cx="11320295" cy="335848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3E8F8D52-075B-A6B8-1D0B-D87DEC638D1D}"/>
              </a:ext>
            </a:extLst>
          </p:cNvPr>
          <p:cNvSpPr/>
          <p:nvPr/>
        </p:nvSpPr>
        <p:spPr>
          <a:xfrm>
            <a:off x="54850" y="5596116"/>
            <a:ext cx="12050765" cy="1261884"/>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b="0" i="0" u="none" baseline="0" dirty="0">
                <a:latin typeface="+mn-lt"/>
                <a:ea typeface="MS PGothic"/>
                <a:cs typeface="Calibri"/>
              </a:rPr>
              <a:t>Notes: </a:t>
            </a:r>
            <a:r>
              <a:rPr lang="en-CA" sz="1100" u="none" dirty="0">
                <a:latin typeface="+mn-lt"/>
                <a:ea typeface="MS PGothic"/>
                <a:cs typeface="Calibri"/>
              </a:rPr>
              <a:t>Rates are reported as a crude rate. </a:t>
            </a:r>
            <a:r>
              <a:rPr lang="en-CA" sz="1100" b="0" i="0" u="none" baseline="0" dirty="0">
                <a:latin typeface="+mn-lt"/>
                <a:ea typeface="MS PGothic"/>
                <a:cs typeface="Calibri"/>
              </a:rPr>
              <a:t>This analysis uses former Ontario Health region boundaries that were in use prior to March 31, 2023. In this definition, each region conformed to 1 or more of the legacy Local Health Integration Networks (LHINs). Results in this analysis will not be comparable to region analysis using the aligned regions, effective April 1, 2023. </a:t>
            </a:r>
            <a:r>
              <a:rPr lang="en-CA" sz="1100" u="none" dirty="0">
                <a:latin typeface="+mn-lt"/>
                <a:ea typeface="MS PGothic"/>
                <a:cs typeface="Calibri"/>
              </a:rPr>
              <a:t>R</a:t>
            </a:r>
            <a:r>
              <a:rPr lang="en-CA" sz="1100" b="0" i="0" u="none" baseline="0" dirty="0">
                <a:latin typeface="+mn-lt"/>
                <a:ea typeface="MS PGothic"/>
                <a:cs typeface="Calibri"/>
              </a:rPr>
              <a:t>ates reported by region were back-calculated using OASIS data published by LHIN.</a:t>
            </a:r>
          </a:p>
          <a:p>
            <a:pPr>
              <a:spcAft>
                <a:spcPts val="600"/>
              </a:spcAft>
            </a:pPr>
            <a:r>
              <a:rPr lang="en-CA" sz="1100" b="0" i="0" u="none" baseline="0" dirty="0">
                <a:latin typeface="+mn-lt"/>
                <a:ea typeface="MS PGothic"/>
                <a:cs typeface="Calibri"/>
              </a:rPr>
              <a:t>Source: Statistics reported by OASIS, and data provided by ICES, Ontario.</a:t>
            </a:r>
          </a:p>
        </p:txBody>
      </p:sp>
    </p:spTree>
    <p:extLst>
      <p:ext uri="{BB962C8B-B14F-4D97-AF65-F5344CB8AC3E}">
        <p14:creationId xmlns:p14="http://schemas.microsoft.com/office/powerpoint/2010/main" val="278864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4F70-3339-3890-0799-3F3D7AD9CB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203D20-A14A-50A5-375C-5B432B3F54B2}"/>
              </a:ext>
            </a:extLst>
          </p:cNvPr>
          <p:cNvSpPr>
            <a:spLocks noGrp="1"/>
          </p:cNvSpPr>
          <p:nvPr>
            <p:ph type="title"/>
          </p:nvPr>
        </p:nvSpPr>
        <p:spPr>
          <a:xfrm>
            <a:off x="552449" y="161798"/>
            <a:ext cx="11087100" cy="997196"/>
          </a:xfrm>
        </p:spPr>
        <p:txBody>
          <a:bodyPr>
            <a:spAutoFit/>
          </a:bodyPr>
          <a:lstStyle/>
          <a:p>
            <a:r>
              <a:rPr lang="en-CA" sz="3600" dirty="0"/>
              <a:t>Asthma incidence rates are decreasing over time but still vary across regions in Ontario</a:t>
            </a:r>
          </a:p>
        </p:txBody>
      </p:sp>
      <p:graphicFrame>
        <p:nvGraphicFramePr>
          <p:cNvPr id="5" name="Chart 4" descr="Line graph showing asthma incidence rate, by fiscal year and by Ontario Health region.">
            <a:extLst>
              <a:ext uri="{FF2B5EF4-FFF2-40B4-BE49-F238E27FC236}">
                <a16:creationId xmlns:a16="http://schemas.microsoft.com/office/drawing/2014/main" id="{A015A462-5321-1BFA-04DC-CF4284BE83D3}"/>
              </a:ext>
            </a:extLst>
          </p:cNvPr>
          <p:cNvGraphicFramePr/>
          <p:nvPr>
            <p:extLst>
              <p:ext uri="{D42A27DB-BD31-4B8C-83A1-F6EECF244321}">
                <p14:modId xmlns:p14="http://schemas.microsoft.com/office/powerpoint/2010/main" val="715822305"/>
              </p:ext>
            </p:extLst>
          </p:nvPr>
        </p:nvGraphicFramePr>
        <p:xfrm>
          <a:off x="186247" y="1600200"/>
          <a:ext cx="11819505" cy="419016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61607CEF-0EC0-20F4-210E-61783CB1EB52}"/>
              </a:ext>
            </a:extLst>
          </p:cNvPr>
          <p:cNvSpPr/>
          <p:nvPr/>
        </p:nvSpPr>
        <p:spPr>
          <a:xfrm>
            <a:off x="47298" y="5548818"/>
            <a:ext cx="11734857" cy="1261884"/>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years 2021/22 and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b="0" i="0" u="none" baseline="0" dirty="0">
                <a:latin typeface="+mn-lt"/>
                <a:ea typeface="MS PGothic"/>
                <a:cs typeface="Calibri"/>
              </a:rPr>
              <a:t>Notes: </a:t>
            </a:r>
            <a:r>
              <a:rPr lang="en-CA" sz="1100" u="none" dirty="0">
                <a:latin typeface="+mn-lt"/>
                <a:ea typeface="MS PGothic"/>
                <a:cs typeface="Calibri"/>
              </a:rPr>
              <a:t>Rates are reported as a crude rate. </a:t>
            </a:r>
            <a:r>
              <a:rPr lang="en-CA" sz="1100" b="0" i="0" u="none" baseline="0" dirty="0">
                <a:latin typeface="+mn-lt"/>
                <a:ea typeface="MS PGothic"/>
                <a:cs typeface="Calibri"/>
              </a:rPr>
              <a:t>This analysis uses former Ontario Health region boundaries that were in use prior to March 31, 2023. In this definition, each region conformed to 1 or more of the legacy LHINs. Results in this analysis will not be comparable to region analysis using the aligned regions, effective April 1, 2023. </a:t>
            </a:r>
            <a:r>
              <a:rPr lang="en-CA" sz="1100" u="none" dirty="0">
                <a:latin typeface="+mn-lt"/>
                <a:ea typeface="MS PGothic"/>
                <a:cs typeface="Calibri"/>
              </a:rPr>
              <a:t>R</a:t>
            </a:r>
            <a:r>
              <a:rPr lang="en-CA" sz="1100" b="0" i="0" u="none" baseline="0" dirty="0">
                <a:latin typeface="+mn-lt"/>
                <a:ea typeface="MS PGothic"/>
                <a:cs typeface="Calibri"/>
              </a:rPr>
              <a:t>ates reported by region were back-calculated using OASIS data published by LHIN.</a:t>
            </a:r>
          </a:p>
          <a:p>
            <a:pPr>
              <a:spcAft>
                <a:spcPts val="600"/>
              </a:spcAft>
            </a:pPr>
            <a:r>
              <a:rPr lang="en-CA" sz="1100" b="0" i="0" u="none" baseline="0" dirty="0">
                <a:latin typeface="+mn-lt"/>
                <a:ea typeface="MS PGothic"/>
                <a:cs typeface="Calibri"/>
              </a:rPr>
              <a:t>Source: Statistics reported by OASIS, and data provided by ICES, Ontario.</a:t>
            </a:r>
          </a:p>
        </p:txBody>
      </p:sp>
    </p:spTree>
    <p:extLst>
      <p:ext uri="{BB962C8B-B14F-4D97-AF65-F5344CB8AC3E}">
        <p14:creationId xmlns:p14="http://schemas.microsoft.com/office/powerpoint/2010/main" val="3067838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1E72A-64F4-D546-75E0-DC2BC8E57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4825C-1D15-9BCF-7E5D-1521E7CF9103}"/>
              </a:ext>
            </a:extLst>
          </p:cNvPr>
          <p:cNvSpPr>
            <a:spLocks noGrp="1"/>
          </p:cNvSpPr>
          <p:nvPr>
            <p:ph type="title"/>
          </p:nvPr>
        </p:nvSpPr>
        <p:spPr>
          <a:xfrm>
            <a:off x="552450" y="303884"/>
            <a:ext cx="11087100" cy="697541"/>
          </a:xfrm>
        </p:spPr>
        <p:txBody>
          <a:bodyPr>
            <a:spAutoFit/>
          </a:bodyPr>
          <a:lstStyle/>
          <a:p>
            <a:r>
              <a:rPr lang="en-CA" sz="3600" dirty="0"/>
              <a:t>Asthma incidence rates are consistently higher in urban areas compared with rural areas</a:t>
            </a:r>
          </a:p>
        </p:txBody>
      </p:sp>
      <p:sp>
        <p:nvSpPr>
          <p:cNvPr id="3" name="Text Placeholder 2">
            <a:extLst>
              <a:ext uri="{FF2B5EF4-FFF2-40B4-BE49-F238E27FC236}">
                <a16:creationId xmlns:a16="http://schemas.microsoft.com/office/drawing/2014/main" id="{E0637E09-1E52-B1C3-1865-6D02A64DA184}"/>
              </a:ext>
            </a:extLst>
          </p:cNvPr>
          <p:cNvSpPr>
            <a:spLocks noGrp="1"/>
          </p:cNvSpPr>
          <p:nvPr>
            <p:ph type="body" sz="quarter" idx="11"/>
          </p:nvPr>
        </p:nvSpPr>
        <p:spPr>
          <a:xfrm>
            <a:off x="552450" y="1335265"/>
            <a:ext cx="11087100" cy="4533900"/>
          </a:xfrm>
        </p:spPr>
        <p:txBody>
          <a:bodyPr/>
          <a:lstStyle/>
          <a:p>
            <a:pPr>
              <a:spcAft>
                <a:spcPts val="600"/>
              </a:spcAft>
            </a:pPr>
            <a:r>
              <a:rPr lang="en-CA" sz="1800" dirty="0"/>
              <a:t>In fiscal year 2022/23,* the asthma incidence rate was 85% higher in urban areas than in rural areas. </a:t>
            </a:r>
          </a:p>
          <a:p>
            <a:pPr>
              <a:spcAft>
                <a:spcPts val="0"/>
              </a:spcAft>
            </a:pPr>
            <a:r>
              <a:rPr lang="en-CA" sz="1800" dirty="0"/>
              <a:t>Although the reasons for this disparity are not completely understood, there are possible contributing factors</a:t>
            </a:r>
            <a:r>
              <a:rPr lang="en-CA" sz="1800" baseline="30000" dirty="0"/>
              <a:t>1</a:t>
            </a:r>
            <a:r>
              <a:rPr lang="en-CA" sz="1800" dirty="0"/>
              <a:t>:</a:t>
            </a:r>
            <a:endParaRPr lang="en-CA" sz="1800" strike="sngStrike" dirty="0"/>
          </a:p>
          <a:p>
            <a:pPr marL="285750" indent="-285750">
              <a:spcAft>
                <a:spcPts val="0"/>
              </a:spcAft>
              <a:buFont typeface="Arial" panose="020B0604020202020204" pitchFamily="34" charset="0"/>
              <a:buChar char="•"/>
            </a:pPr>
            <a:r>
              <a:rPr lang="en-CA" sz="1800" dirty="0"/>
              <a:t>Higher environmental exposures in rural or remote areas, which can protect against asthma development</a:t>
            </a:r>
            <a:endParaRPr lang="en-CA" sz="1800" strike="sngStrike" dirty="0"/>
          </a:p>
          <a:p>
            <a:pPr marL="285750" indent="-285750">
              <a:spcAft>
                <a:spcPts val="0"/>
              </a:spcAft>
              <a:buFont typeface="Arial" panose="020B0604020202020204" pitchFamily="34" charset="0"/>
              <a:buChar char="•"/>
            </a:pPr>
            <a:r>
              <a:rPr lang="en-CA" sz="1800" dirty="0"/>
              <a:t>Rural residents face higher difficulty accessing health care services than urban residents, resulting in decreased asthma diagnosis</a:t>
            </a:r>
            <a:endParaRPr lang="en-CA" sz="1800" baseline="30000" dirty="0"/>
          </a:p>
        </p:txBody>
      </p:sp>
      <p:graphicFrame>
        <p:nvGraphicFramePr>
          <p:cNvPr id="7" name="Chart 6" descr="Line graph showing asthma incidence rate, by fiscal year and by rurality.">
            <a:extLst>
              <a:ext uri="{FF2B5EF4-FFF2-40B4-BE49-F238E27FC236}">
                <a16:creationId xmlns:a16="http://schemas.microsoft.com/office/drawing/2014/main" id="{512051E7-791C-DA87-DF3E-02A21B56873A}"/>
              </a:ext>
            </a:extLst>
          </p:cNvPr>
          <p:cNvGraphicFramePr/>
          <p:nvPr>
            <p:extLst>
              <p:ext uri="{D42A27DB-BD31-4B8C-83A1-F6EECF244321}">
                <p14:modId xmlns:p14="http://schemas.microsoft.com/office/powerpoint/2010/main" val="340018928"/>
              </p:ext>
            </p:extLst>
          </p:nvPr>
        </p:nvGraphicFramePr>
        <p:xfrm>
          <a:off x="619125" y="2675538"/>
          <a:ext cx="10953750" cy="275692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35FF405A-B670-1CDF-B077-0166542B2D30}"/>
              </a:ext>
            </a:extLst>
          </p:cNvPr>
          <p:cNvSpPr/>
          <p:nvPr/>
        </p:nvSpPr>
        <p:spPr>
          <a:xfrm>
            <a:off x="47298" y="5503406"/>
            <a:ext cx="12087161" cy="1338828"/>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years 2021/22 and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lgn="l" rtl="0">
              <a:spcAft>
                <a:spcPts val="600"/>
              </a:spcAft>
            </a:pPr>
            <a:r>
              <a:rPr lang="en-CA" sz="1100" b="0" i="0" u="none" baseline="0" dirty="0">
                <a:latin typeface="+mn-lt"/>
                <a:ea typeface="MS PGothic"/>
                <a:cs typeface="Calibri"/>
              </a:rPr>
              <a:t>Note: Rates are reported as a crude rate.</a:t>
            </a:r>
          </a:p>
          <a:p>
            <a:pPr>
              <a:spcAft>
                <a:spcPts val="600"/>
              </a:spcAft>
            </a:pPr>
            <a:r>
              <a:rPr lang="en-CA" sz="1100" b="0" i="0" u="none" baseline="0" dirty="0">
                <a:latin typeface="+mn-lt"/>
                <a:ea typeface="MS PGothic"/>
                <a:cs typeface="Calibri"/>
              </a:rPr>
              <a:t>Source: Statistics reported by OASIS, and data provided by ICES, Ontario.</a:t>
            </a:r>
          </a:p>
          <a:p>
            <a:pPr algn="l" rtl="0">
              <a:spcAft>
                <a:spcPts val="600"/>
              </a:spcAft>
            </a:pPr>
            <a:r>
              <a:rPr lang="en-CA" sz="1100" b="0" i="0" u="none" baseline="0" dirty="0">
                <a:latin typeface="+mn-lt"/>
                <a:ea typeface="MS PGothic"/>
                <a:cs typeface="Calibri"/>
              </a:rPr>
              <a:t>Reference: 1. Canadian Institute for Health Information. Asthma hospitalizations among children and youth in Canada: trends and inequalities [Internet]. Ottawa (ON): The Institute; 2018 [cited 2025 Jan 20]. Available from: </a:t>
            </a:r>
            <a:r>
              <a:rPr lang="en-CA" sz="1100" b="0" i="0" u="none" baseline="0" dirty="0">
                <a:latin typeface="+mn-lt"/>
                <a:ea typeface="MS PGothic"/>
                <a:cs typeface="Calibri"/>
                <a:hlinkClick r:id="rId4"/>
              </a:rPr>
              <a:t>https://www.cihi.ca/sites/default/files/document/asthma-hospitalization-children-2018-chartbook-en-web.pdf</a:t>
            </a:r>
            <a:endParaRPr lang="en-CA" sz="1100" b="0" i="0" u="none" baseline="0" dirty="0">
              <a:latin typeface="+mn-lt"/>
              <a:ea typeface="MS PGothic"/>
              <a:cs typeface="Calibri"/>
            </a:endParaRPr>
          </a:p>
        </p:txBody>
      </p:sp>
    </p:spTree>
    <p:extLst>
      <p:ext uri="{BB962C8B-B14F-4D97-AF65-F5344CB8AC3E}">
        <p14:creationId xmlns:p14="http://schemas.microsoft.com/office/powerpoint/2010/main" val="170744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1F0E-113B-EFD4-7A01-607F04055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4BEC6-B762-0FC8-9442-AF2ACBEC216F}"/>
              </a:ext>
            </a:extLst>
          </p:cNvPr>
          <p:cNvSpPr>
            <a:spLocks noGrp="1"/>
          </p:cNvSpPr>
          <p:nvPr>
            <p:ph type="title"/>
          </p:nvPr>
        </p:nvSpPr>
        <p:spPr>
          <a:xfrm>
            <a:off x="533400" y="299317"/>
            <a:ext cx="11087100" cy="697541"/>
          </a:xfrm>
        </p:spPr>
        <p:txBody>
          <a:bodyPr>
            <a:spAutoFit/>
          </a:bodyPr>
          <a:lstStyle/>
          <a:p>
            <a:r>
              <a:rPr lang="en-CA" sz="3600" dirty="0"/>
              <a:t>Asthma-specific emergency department (ED) visit rates vary across regions in Ontario and across age groups</a:t>
            </a:r>
          </a:p>
        </p:txBody>
      </p:sp>
      <p:sp>
        <p:nvSpPr>
          <p:cNvPr id="4" name="Text Placeholder 3">
            <a:extLst>
              <a:ext uri="{FF2B5EF4-FFF2-40B4-BE49-F238E27FC236}">
                <a16:creationId xmlns:a16="http://schemas.microsoft.com/office/drawing/2014/main" id="{47A7179B-69E8-F009-562F-0B0FBE7DAF68}"/>
              </a:ext>
            </a:extLst>
          </p:cNvPr>
          <p:cNvSpPr>
            <a:spLocks noGrp="1"/>
          </p:cNvSpPr>
          <p:nvPr>
            <p:ph type="body" sz="quarter" idx="11"/>
          </p:nvPr>
        </p:nvSpPr>
        <p:spPr>
          <a:xfrm>
            <a:off x="533400" y="1397748"/>
            <a:ext cx="11087100" cy="4533900"/>
          </a:xfrm>
        </p:spPr>
        <p:txBody>
          <a:bodyPr/>
          <a:lstStyle/>
          <a:p>
            <a:r>
              <a:rPr lang="en-CA" sz="2000" dirty="0">
                <a:latin typeface="+mj-lt"/>
              </a:rPr>
              <a:t>In fiscal year 2022/23,* North West region had the highest rate of asthma-specific ED visits. The highest rate of asthma-specific ED visits was among children 0</a:t>
            </a:r>
            <a:r>
              <a:rPr lang="en-CA" sz="2000" dirty="0">
                <a:latin typeface="+mj-lt"/>
                <a:cs typeface="Calibri" panose="020F0502020204030204" pitchFamily="34" charset="0"/>
              </a:rPr>
              <a:t>–</a:t>
            </a:r>
            <a:r>
              <a:rPr lang="en-CA" sz="2000" dirty="0">
                <a:latin typeface="+mj-lt"/>
              </a:rPr>
              <a:t>4 years of age and accounted for about 24% of all asthma-specific ED visits among all age groups (i.e., 0</a:t>
            </a:r>
            <a:r>
              <a:rPr lang="en-CA" sz="2000" dirty="0">
                <a:latin typeface="+mj-lt"/>
                <a:cs typeface="Calibri" panose="020F0502020204030204" pitchFamily="34" charset="0"/>
              </a:rPr>
              <a:t>–</a:t>
            </a:r>
            <a:r>
              <a:rPr lang="en-CA" sz="2000" dirty="0">
                <a:latin typeface="+mj-lt"/>
              </a:rPr>
              <a:t>99 years).</a:t>
            </a:r>
            <a:endParaRPr lang="en-CA" sz="2000" dirty="0">
              <a:latin typeface="+mj-lt"/>
              <a:ea typeface="Calibri"/>
              <a:cs typeface="Calibri"/>
            </a:endParaRPr>
          </a:p>
        </p:txBody>
      </p:sp>
      <p:graphicFrame>
        <p:nvGraphicFramePr>
          <p:cNvPr id="7" name="Chart 6" descr="Bar graph showing asthma-specific emergency department visit rates in fiscal year 2022/23, by Ontario Health region. North West region had the highest rate, at 2.1 per 100 people with asthma. Central and Toronto regions had the lowest rates, at 1 per 100 people with asthma. The rate for Ontario overall was 1.2 per 100 people with asthma.">
            <a:extLst>
              <a:ext uri="{FF2B5EF4-FFF2-40B4-BE49-F238E27FC236}">
                <a16:creationId xmlns:a16="http://schemas.microsoft.com/office/drawing/2014/main" id="{E117E9FF-C696-9917-8653-F0CFA785CD7C}"/>
              </a:ext>
            </a:extLst>
          </p:cNvPr>
          <p:cNvGraphicFramePr/>
          <p:nvPr>
            <p:extLst>
              <p:ext uri="{D42A27DB-BD31-4B8C-83A1-F6EECF244321}">
                <p14:modId xmlns:p14="http://schemas.microsoft.com/office/powerpoint/2010/main" val="2690581436"/>
              </p:ext>
            </p:extLst>
          </p:nvPr>
        </p:nvGraphicFramePr>
        <p:xfrm>
          <a:off x="150796" y="2350091"/>
          <a:ext cx="7278346" cy="31356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Bar graph showing asthma-specific emergency department visit rates in fiscal year 2022/23, by age group. Children 0 to 4 years of age had a rate of 12.7 per 100 Ontario population. The rate for all age groups (0 to 99 years) was 1.2 per 100 Ontario population.">
            <a:extLst>
              <a:ext uri="{FF2B5EF4-FFF2-40B4-BE49-F238E27FC236}">
                <a16:creationId xmlns:a16="http://schemas.microsoft.com/office/drawing/2014/main" id="{8A928D39-864D-4D82-A6F2-5325BD2A9133}"/>
              </a:ext>
            </a:extLst>
          </p:cNvPr>
          <p:cNvGraphicFramePr/>
          <p:nvPr>
            <p:extLst>
              <p:ext uri="{D42A27DB-BD31-4B8C-83A1-F6EECF244321}">
                <p14:modId xmlns:p14="http://schemas.microsoft.com/office/powerpoint/2010/main" val="2044136086"/>
              </p:ext>
            </p:extLst>
          </p:nvPr>
        </p:nvGraphicFramePr>
        <p:xfrm>
          <a:off x="7644246" y="2350091"/>
          <a:ext cx="4396958" cy="3135662"/>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6238BE27-CF71-CCF3-D4AE-9B42510EBD0D}"/>
              </a:ext>
            </a:extLst>
          </p:cNvPr>
          <p:cNvSpPr/>
          <p:nvPr/>
        </p:nvSpPr>
        <p:spPr>
          <a:xfrm>
            <a:off x="47298" y="5548818"/>
            <a:ext cx="11706898" cy="1261884"/>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b="0" i="0" u="none" baseline="0" dirty="0">
                <a:latin typeface="+mn-lt"/>
                <a:ea typeface="MS PGothic"/>
                <a:cs typeface="Calibri"/>
              </a:rPr>
              <a:t>Notes: Rates are reported as a crude rate. This analysis uses former Ontario Health region boundaries that were in use prior to March 31, 2023. In this definition, </a:t>
            </a:r>
            <a:r>
              <a:rPr lang="en-CA" sz="1100" u="none" dirty="0">
                <a:latin typeface="+mn-lt"/>
                <a:ea typeface="MS PGothic"/>
                <a:cs typeface="Calibri"/>
              </a:rPr>
              <a:t>each </a:t>
            </a:r>
            <a:r>
              <a:rPr lang="en-CA" sz="1100" b="0" i="0" u="none" baseline="0" dirty="0">
                <a:latin typeface="+mn-lt"/>
                <a:ea typeface="MS PGothic"/>
                <a:cs typeface="Calibri"/>
              </a:rPr>
              <a:t>region conformed to 1 or more of the legacy LHINs. Results in this analysis will not be comparable to region analysis using the aligned regions, effective April 1, 2023. </a:t>
            </a:r>
            <a:r>
              <a:rPr lang="en-CA" sz="1100" u="none" dirty="0">
                <a:latin typeface="+mn-lt"/>
                <a:ea typeface="MS PGothic"/>
                <a:cs typeface="Calibri"/>
              </a:rPr>
              <a:t>R</a:t>
            </a:r>
            <a:r>
              <a:rPr lang="en-CA" sz="1100" b="0" i="0" u="none" baseline="0" dirty="0">
                <a:latin typeface="+mn-lt"/>
                <a:ea typeface="MS PGothic"/>
                <a:cs typeface="Calibri"/>
              </a:rPr>
              <a:t>ates reported by region were back-calculated using OASIS data published by LHIN.</a:t>
            </a:r>
          </a:p>
          <a:p>
            <a:pPr>
              <a:spcAft>
                <a:spcPts val="600"/>
              </a:spcAft>
            </a:pPr>
            <a:r>
              <a:rPr lang="en-CA" sz="1100" b="0" i="0" u="none" baseline="0" dirty="0">
                <a:latin typeface="+mn-lt"/>
                <a:ea typeface="MS PGothic"/>
                <a:cs typeface="Calibri"/>
              </a:rPr>
              <a:t>Source: Statistics reported by OASIS, and data provided by ICES, Ontario.</a:t>
            </a:r>
          </a:p>
        </p:txBody>
      </p:sp>
      <p:sp>
        <p:nvSpPr>
          <p:cNvPr id="3" name="Oval 2">
            <a:extLst>
              <a:ext uri="{FF2B5EF4-FFF2-40B4-BE49-F238E27FC236}">
                <a16:creationId xmlns:a16="http://schemas.microsoft.com/office/drawing/2014/main" id="{C96FC26C-3120-6113-AD9A-4D7993CCB601}"/>
              </a:ext>
            </a:extLst>
          </p:cNvPr>
          <p:cNvSpPr/>
          <p:nvPr/>
        </p:nvSpPr>
        <p:spPr>
          <a:xfrm>
            <a:off x="7281584" y="3590925"/>
            <a:ext cx="4721520" cy="102453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no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59856239"/>
      </p:ext>
    </p:extLst>
  </p:cSld>
  <p:clrMapOvr>
    <a:masterClrMapping/>
  </p:clrMapOvr>
</p:sld>
</file>

<file path=ppt/theme/theme1.xml><?xml version="1.0" encoding="utf-8"?>
<a:theme xmlns:a="http://schemas.openxmlformats.org/drawingml/2006/main" name="OH Template-Mar30">
  <a:themeElements>
    <a:clrScheme name="Custom 1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a9ebb6-6bae-4df8-b4d9-b705f0eb6b4b">
      <Terms xmlns="http://schemas.microsoft.com/office/infopath/2007/PartnerControls"/>
    </lcf76f155ced4ddcb4097134ff3c332f>
    <TaxCatchAll xmlns="623dabe2-7971-4695-be10-17b1dbde532f" xsi:nil="true"/>
  </documentManagement>
</p:properties>
</file>

<file path=customXml/itemProps1.xml><?xml version="1.0" encoding="utf-8"?>
<ds:datastoreItem xmlns:ds="http://schemas.openxmlformats.org/officeDocument/2006/customXml" ds:itemID="{9301DEB2-0E07-4FCA-BA4B-5DA8483D8384}">
  <ds:schemaRefs>
    <ds:schemaRef ds:uri="http://schemas.microsoft.com/sharepoint/v3/contenttype/forms"/>
  </ds:schemaRefs>
</ds:datastoreItem>
</file>

<file path=customXml/itemProps2.xml><?xml version="1.0" encoding="utf-8"?>
<ds:datastoreItem xmlns:ds="http://schemas.openxmlformats.org/officeDocument/2006/customXml" ds:itemID="{87FA127D-8962-4FB2-B14C-62FAD914A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3dabe2-7971-4695-be10-17b1dbde532f"/>
    <ds:schemaRef ds:uri="f4a9ebb6-6bae-4df8-b4d9-b705f0eb6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D69AE5-90D9-4106-9B2F-7034C324BE2B}">
  <ds:schemaRefs>
    <ds:schemaRef ds:uri="http://schemas.microsoft.com/office/2006/metadata/properties"/>
    <ds:schemaRef ds:uri="http://schemas.microsoft.com/office/infopath/2007/PartnerControls"/>
    <ds:schemaRef ds:uri="f4a9ebb6-6bae-4df8-b4d9-b705f0eb6b4b"/>
    <ds:schemaRef ds:uri="623dabe2-7971-4695-be10-17b1dbde532f"/>
  </ds:schemaRefs>
</ds:datastoreItem>
</file>

<file path=docProps/app.xml><?xml version="1.0" encoding="utf-8"?>
<Properties xmlns="http://schemas.openxmlformats.org/officeDocument/2006/extended-properties" xmlns:vt="http://schemas.openxmlformats.org/officeDocument/2006/docPropsVTypes">
  <Template>OH Template-Mar30</Template>
  <TotalTime>0</TotalTime>
  <Words>2694</Words>
  <Application>Microsoft Office PowerPoint</Application>
  <PresentationFormat>Widescreen</PresentationFormat>
  <Paragraphs>119</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MS PGothic</vt:lpstr>
      <vt:lpstr>Arial</vt:lpstr>
      <vt:lpstr>Calibri</vt:lpstr>
      <vt:lpstr>Calibri Light</vt:lpstr>
      <vt:lpstr>System Font Regular</vt:lpstr>
      <vt:lpstr>Wingdings</vt:lpstr>
      <vt:lpstr>OH Template-Mar30</vt:lpstr>
      <vt:lpstr>Asthma in Children and Adolescents</vt:lpstr>
      <vt:lpstr>As of fiscal year 2022/23,* nearly 2.5 million people in Ontario have asthma (over 1 in 10).  Asthma is one of the most common chronic diseases of childhood in Canada, with nearly half a million people under 20 years of age living with the disease in 2022/23, and over 60% of prevalent cases occurring in people under 15 years of age.</vt:lpstr>
      <vt:lpstr>Although asthma affects people of all ages, the incidence of asthma is higher in childhood.1 Notably, for children under 6 years of age, there are no objective tests available to confirm a diagnosis of asthma.2 Thus, clinicians are required to rely on reports from family members or care partners on asthma-like symptoms and exacerbations requiring medical attention rather than conventional methods such as respiratory tests.2,3 This results in uncertainty in diagnosis and treatment planning, as well as higher morbidity, among younger age groups.2-4</vt:lpstr>
      <vt:lpstr>In Ontario, spirometry and other lung function testing to diagnose asthma is increasing but not yet routine, posing a risk for misdiagnosis.  According to available administrative health data, about half of people 7 years of age and older (54%) receive a pulmonary function test (PFT) within 1 year prior to or 2.5 years after their incident date to confirm their diagnosis. Assessing asthma control is also an important gap in care for people with asthma. The percentage of people with asthma who had a PFT to monitor their asthma fell from 10.3% in fiscal year 2000/01 to 4.5% in fiscal year 2022/23.*</vt:lpstr>
      <vt:lpstr>Although the incidence of asthma has been decreasing over time, people with asthma are generally living longer, thus the prevalence of asthma in Ontario (the number of people with the disease) has continued to increase for all ages combined. It rose from 114 per 1,000 people in fiscal year 2000/01 to 156 per 1,000 people in fiscal year 2022/23.* </vt:lpstr>
      <vt:lpstr>Asthma incidence rates vary across regions in Ontario</vt:lpstr>
      <vt:lpstr>Asthma incidence rates are decreasing over time but still vary across regions in Ontario</vt:lpstr>
      <vt:lpstr>Asthma incidence rates are consistently higher in urban areas compared with rural areas</vt:lpstr>
      <vt:lpstr>Asthma-specific emergency department (ED) visit rates vary across regions in Ontario and across age groups</vt:lpstr>
      <vt:lpstr>Asthma-specific hospitalizations are highest among the youngest children</vt:lpstr>
      <vt:lpstr>Asthma-specific hospitalization rates vary across regions in Ontario and across age groups</vt:lpstr>
      <vt:lpstr>Asthma-specific physician office visits vary by age group</vt:lpstr>
      <vt:lpstr>Data sources and acknowledgement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in Children and Adolescents: Case for Improvement Deck</dc:title>
  <dc:subject/>
  <dc:creator/>
  <cp:keywords/>
  <dc:description/>
  <cp:lastModifiedBy/>
  <cp:revision>1</cp:revision>
  <dcterms:created xsi:type="dcterms:W3CDTF">2025-05-08T16:18:57Z</dcterms:created>
  <dcterms:modified xsi:type="dcterms:W3CDTF">2025-10-07T18:47:23Z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0x01010039C6991944287E4C86CAECC00C19A958</vt:lpwstr>
  </property>
</Properties>
</file>