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F9411F-8575-CE19-59DD-2335D52ECB08}" name="Katherine Stewart" initials="KS" userId="S::katherine@attainmentnetwork.org::e8085d96-b7d5-44d1-8dfd-a83b399e6c9d" providerId="AD"/>
  <p188:author id="{B05A6875-3B32-64CE-C62D-4BB6CECBB3E0}" name="Michelle Liu" initials="" userId="S::Michelle@attainmentnetwork.org::1c0cb8b2-0e6a-4ebc-a306-ae45441da1e2" providerId="AD"/>
  <p188:author id="{C96B45FC-FC7C-6B26-97B9-62F303749536}" name="Rana Tarkenton" initials="RT" userId="S::rana@attainmentnetwork.org::9098bcac-400a-40df-b2a8-987a91972e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B28A"/>
    <a:srgbClr val="29AFC1"/>
    <a:srgbClr val="00A2E4"/>
    <a:srgbClr val="002E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0F1F4A-B3DE-CB25-DE77-C9579E037146}" v="1" dt="2025-11-13T05:52:22.998"/>
    <p1510:client id="{FDA181F4-D995-DFA5-CE8B-EFC8678FCE11}" v="46" dt="2025-11-12T23:07:23.9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D0A19-AB95-A745-8D8D-17487EFDC0E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EFDD6-A9CB-F344-91E4-2C133ABB4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52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2EFDD6-A9CB-F344-91E4-2C133ABB4A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78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2EFDD6-A9CB-F344-91E4-2C133ABB4A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593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50C63-D369-5AEE-E191-89BFB5959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75444D-B67F-6274-BEB7-8051AC6D8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90E1E-969A-0AAC-7A87-FB98C7B60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3598-B721-9549-9FF8-7DA288DF63AF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A40CC-3D23-E3C4-75C7-EE275141F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9A2AA-5F7F-B7A0-4023-120C1D92E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D4C-303F-4F4E-839C-96110203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79390-8CA8-2E2B-063D-C09651B39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AEFC1E-59D2-2E21-038C-766256388D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69917-CE10-D00F-2503-54D0E4C7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3598-B721-9549-9FF8-7DA288DF63AF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71F8E-3F1F-7363-0281-A6C19F2E2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308B4-E7FA-178A-1964-E34A9D762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D4C-303F-4F4E-839C-96110203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96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33DE42-876C-7819-56F7-B053A01A6B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AE4E0F-F7C7-1BD4-98B5-BD013C647E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0BA20-C7DC-2742-5AF1-C87C61654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3598-B721-9549-9FF8-7DA288DF63AF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FF032-FC4F-4F55-69A9-C0110E34E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F39CE-E4E7-7C42-6880-00B5A3636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D4C-303F-4F4E-839C-96110203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77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950DF-7BBF-2CAE-69A7-DFDBB2430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EB4EA-42CE-8819-CB06-B84B602A0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9F79B-559B-E4BF-78A9-FE851EF68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3598-B721-9549-9FF8-7DA288DF63AF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8C13C-6082-5B72-D993-7AACF8AE5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05F4A-4F98-5421-CE63-D68585067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D4C-303F-4F4E-839C-96110203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6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DE498-8D77-31FD-D91A-827DB591C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4340F2-927E-0AB1-3D8A-B4A2F1DF8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A578A-79D3-AE5C-C798-5C7BEACF8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3598-B721-9549-9FF8-7DA288DF63AF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9D90C-E343-CEED-CAB4-533E0B78D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C087D-0086-8777-D629-34307A26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D4C-303F-4F4E-839C-96110203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23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B0D1B-FB02-433C-188A-FFDC50F42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E5164-FB15-AF3D-BC3B-F6CECAF3C4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C9639E-2CF7-AE77-77AA-8EB972407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23911-C835-E3D4-BADC-AB0A718E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3598-B721-9549-9FF8-7DA288DF63AF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CD6B92-729E-AA65-9AD4-AC97CDF5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A7B1B0-711A-073E-F8F6-CEC9E376B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D4C-303F-4F4E-839C-96110203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66922-BBC8-CAAB-5C58-24647D2B1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96BCD-BDFA-E40B-4781-D49685417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D5198-504F-2C68-A233-7112E0C0F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9C51E1-4C40-ACBE-AE50-DEAAAFE3E9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DAB40F-7A92-B293-3D77-CAC6E058DC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766E0-E8FC-D248-4E25-7C29391DF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3598-B721-9549-9FF8-7DA288DF63AF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320D7C-0BAE-CC08-4F9C-F3B2B7E9C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9BD1E6-E230-6AAD-F255-9525074A8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D4C-303F-4F4E-839C-96110203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47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F80D3-7A6E-478E-B35C-25B1117C7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624D58-647C-107A-4ED9-E59212AE2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3598-B721-9549-9FF8-7DA288DF63AF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A02A70-3C5A-6395-AB4E-91C7709D6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378175-1DD9-1CCD-CCB2-A5D4464D0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D4C-303F-4F4E-839C-96110203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44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85BFCE-EE3D-BA53-37D6-1C4666664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3598-B721-9549-9FF8-7DA288DF63AF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5E6E4-8C79-B7CE-2229-DB13E117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B2A6FC-1FA1-D892-B588-C97F8AC4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D4C-303F-4F4E-839C-96110203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BDC83-8E82-0DC4-1F95-61DE78448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629B5-0D43-F580-A4D2-3E4EA3A76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8D73BC-4D67-C64D-F207-E5CD08C3A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9D741-BB0A-30C0-A86E-977B8E52A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3598-B721-9549-9FF8-7DA288DF63AF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8D499-966E-C902-9E31-BB7C70443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9CF3C8-497B-4452-4854-AD4A24685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D4C-303F-4F4E-839C-96110203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10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0C948-CFDB-D95F-D95A-1AF05828A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E07FB8-97FC-48DB-22C8-F508B60DB5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F65BB3-60A2-8803-17CA-C8A784408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0D343-E35C-2D3A-424E-D355D3C36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3598-B721-9549-9FF8-7DA288DF63AF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CE7AD-E9DE-1319-E096-92E042964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CC73A-B63A-8359-93DF-18AAA4145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D4C-303F-4F4E-839C-96110203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1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5117D5-FE43-46D8-DD56-17A6F1B0F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01696-F019-FC27-2012-6355AAFDC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12C25-434D-2695-4974-EE252EE2E6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763598-B721-9549-9FF8-7DA288DF63AF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65D84-EF67-83F1-377A-B9A733932F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1F663-7852-8F6A-2AB0-3B7210CFD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EF9D4C-303F-4F4E-839C-96110203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5876172-5311-0BAE-DF97-DF4F14DFDF96}"/>
              </a:ext>
            </a:extLst>
          </p:cNvPr>
          <p:cNvSpPr txBox="1"/>
          <p:nvPr/>
        </p:nvSpPr>
        <p:spPr>
          <a:xfrm>
            <a:off x="307566" y="176688"/>
            <a:ext cx="118409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dirty="0">
                <a:latin typeface="Outfit"/>
              </a:rPr>
              <a:t>Ecosystem of [Industry] Programming Offerings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2BA461-B43C-7F4C-B7FF-AB69F477DD6D}"/>
              </a:ext>
            </a:extLst>
          </p:cNvPr>
          <p:cNvSpPr/>
          <p:nvPr/>
        </p:nvSpPr>
        <p:spPr>
          <a:xfrm>
            <a:off x="407083" y="1890841"/>
            <a:ext cx="1668975" cy="1793444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10330B-F6F7-BAF0-60DB-A647AA7CF136}"/>
              </a:ext>
            </a:extLst>
          </p:cNvPr>
          <p:cNvSpPr txBox="1"/>
          <p:nvPr/>
        </p:nvSpPr>
        <p:spPr>
          <a:xfrm>
            <a:off x="474035" y="1932753"/>
            <a:ext cx="1499412" cy="15106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latin typeface="Cabin"/>
              </a:rPr>
              <a:t>SNAPSHOT:</a:t>
            </a:r>
          </a:p>
          <a:p>
            <a:pPr>
              <a:spcAft>
                <a:spcPts val="300"/>
              </a:spcAft>
            </a:pPr>
            <a:r>
              <a:rPr lang="en-US" sz="1400" b="1" dirty="0">
                <a:latin typeface="Cabin"/>
              </a:rPr>
              <a:t>Industry Demand</a:t>
            </a:r>
          </a:p>
          <a:p>
            <a:pPr marL="171450" indent="-171450">
              <a:spcBef>
                <a:spcPts val="1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200" dirty="0">
                <a:latin typeface="Cabin"/>
              </a:rPr>
              <a:t>Key in demand healthcare jobs in state</a:t>
            </a:r>
          </a:p>
          <a:p>
            <a:pPr marL="34290" indent="-171450">
              <a:spcBef>
                <a:spcPts val="1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200" dirty="0">
                <a:latin typeface="Cabin"/>
              </a:rPr>
              <a:t>In defined   geographic area</a:t>
            </a:r>
            <a:endParaRPr lang="en-US" sz="1200" dirty="0">
              <a:latin typeface="Cabin" pitchFamily="2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4D1A0B-DF7D-7BA3-E67E-72209040B39F}"/>
              </a:ext>
            </a:extLst>
          </p:cNvPr>
          <p:cNvSpPr/>
          <p:nvPr/>
        </p:nvSpPr>
        <p:spPr>
          <a:xfrm>
            <a:off x="5631356" y="2718778"/>
            <a:ext cx="3675930" cy="1007976"/>
          </a:xfrm>
          <a:prstGeom prst="rect">
            <a:avLst/>
          </a:prstGeom>
          <a:solidFill>
            <a:srgbClr val="49B28A"/>
          </a:solidFill>
          <a:ln cap="rnd">
            <a:noFill/>
            <a:beve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960" tIns="30480" rIns="60960" bIns="30480" rtlCol="0" anchor="ctr"/>
          <a:lstStyle/>
          <a:p>
            <a:pPr algn="ctr"/>
            <a:endParaRPr lang="en-US" sz="1200" b="1">
              <a:cs typeface="Arial"/>
            </a:endParaRPr>
          </a:p>
          <a:p>
            <a:pPr algn="ctr"/>
            <a:endParaRPr lang="en-US" sz="1200" b="1">
              <a:cs typeface="Arial"/>
            </a:endParaRPr>
          </a:p>
          <a:p>
            <a:pPr algn="ctr"/>
            <a:endParaRPr lang="en-US" sz="1200" b="1">
              <a:cs typeface="Arial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AFE7DC-E2D3-2CC4-D3CC-8F6DBBF14D52}"/>
              </a:ext>
            </a:extLst>
          </p:cNvPr>
          <p:cNvSpPr/>
          <p:nvPr/>
        </p:nvSpPr>
        <p:spPr>
          <a:xfrm>
            <a:off x="9870005" y="1858856"/>
            <a:ext cx="2077585" cy="1175702"/>
          </a:xfrm>
          <a:prstGeom prst="rect">
            <a:avLst/>
          </a:prstGeom>
          <a:solidFill>
            <a:srgbClr val="00A2E4"/>
          </a:solidFill>
          <a:ln cap="rnd">
            <a:noFill/>
            <a:beve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960" tIns="30480" rIns="60960" bIns="30480" numCol="2" rtlCol="0" anchor="ctr"/>
          <a:lstStyle/>
          <a:p>
            <a:pPr algn="ctr"/>
            <a:endParaRPr lang="en-US" sz="1200">
              <a:latin typeface="Cabin" pitchFamily="2" charset="77"/>
              <a:cs typeface="Arial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80216E3-ADF0-65D2-D843-1AFC04F5A4AF}"/>
              </a:ext>
            </a:extLst>
          </p:cNvPr>
          <p:cNvSpPr/>
          <p:nvPr/>
        </p:nvSpPr>
        <p:spPr>
          <a:xfrm>
            <a:off x="2358354" y="1890840"/>
            <a:ext cx="7126744" cy="4790471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4A8F18A-810E-745D-3BAF-E53BA7EE3CC2}"/>
              </a:ext>
            </a:extLst>
          </p:cNvPr>
          <p:cNvSpPr txBox="1"/>
          <p:nvPr/>
        </p:nvSpPr>
        <p:spPr>
          <a:xfrm>
            <a:off x="5666878" y="2796795"/>
            <a:ext cx="3532097" cy="9079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bin"/>
              </a:rPr>
              <a:t>Offering 1</a:t>
            </a:r>
            <a:endParaRPr lang="en-US" sz="1200" dirty="0">
              <a:solidFill>
                <a:schemeClr val="bg1"/>
              </a:solidFill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bin"/>
              </a:rPr>
              <a:t>Offering 2</a:t>
            </a:r>
            <a:endParaRPr lang="en-US" sz="1200" dirty="0">
              <a:solidFill>
                <a:schemeClr val="bg1"/>
              </a:solidFill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bin"/>
              </a:rPr>
              <a:t>Offering 3</a:t>
            </a:r>
            <a:endParaRPr lang="en-US" sz="1200" dirty="0">
              <a:solidFill>
                <a:schemeClr val="bg1"/>
              </a:solidFill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sz="1200">
              <a:solidFill>
                <a:schemeClr val="bg1"/>
              </a:solidFill>
              <a:latin typeface="Cabin" pitchFamily="2" charset="7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7AC4328-EA62-4D21-1F52-F6E9F6DCF96E}"/>
              </a:ext>
            </a:extLst>
          </p:cNvPr>
          <p:cNvSpPr txBox="1"/>
          <p:nvPr/>
        </p:nvSpPr>
        <p:spPr>
          <a:xfrm>
            <a:off x="9986235" y="1935420"/>
            <a:ext cx="188373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>
                <a:solidFill>
                  <a:schemeClr val="bg1"/>
                </a:solidFill>
                <a:latin typeface="Cabin" pitchFamily="2" charset="77"/>
              </a:rPr>
              <a:t>JOB 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/>
                </a:solidFill>
                <a:latin typeface="Cabin" pitchFamily="2" charset="77"/>
              </a:rPr>
              <a:t>Title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/>
                </a:solidFill>
                <a:latin typeface="Cabin" pitchFamily="2" charset="77"/>
              </a:rPr>
              <a:t>Wages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/>
                </a:solidFill>
                <a:latin typeface="Cabin" pitchFamily="2" charset="77"/>
              </a:rPr>
              <a:t>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0CA98F3-6EB3-A982-5257-66186CBB1C58}"/>
              </a:ext>
            </a:extLst>
          </p:cNvPr>
          <p:cNvSpPr txBox="1"/>
          <p:nvPr/>
        </p:nvSpPr>
        <p:spPr>
          <a:xfrm>
            <a:off x="2479096" y="2364560"/>
            <a:ext cx="144894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Cabin"/>
              </a:rPr>
              <a:t>K12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31CD6B5-3527-1FFD-2F7A-12E3B0AD17EB}"/>
              </a:ext>
            </a:extLst>
          </p:cNvPr>
          <p:cNvSpPr txBox="1"/>
          <p:nvPr/>
        </p:nvSpPr>
        <p:spPr>
          <a:xfrm>
            <a:off x="5453469" y="2406412"/>
            <a:ext cx="368815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abin"/>
              </a:rPr>
              <a:t>Technical or Community College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E376E59-5B0D-7170-6920-7B7480D291D3}"/>
              </a:ext>
            </a:extLst>
          </p:cNvPr>
          <p:cNvSpPr txBox="1"/>
          <p:nvPr/>
        </p:nvSpPr>
        <p:spPr>
          <a:xfrm>
            <a:off x="9870005" y="3143454"/>
            <a:ext cx="20775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>
                <a:latin typeface="Cabin" pitchFamily="2" charset="77"/>
              </a:rPr>
              <a:t>Additional technical and professional skills needed?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36DE7FD-54DB-C213-BDCF-745A30AC5938}"/>
              </a:ext>
            </a:extLst>
          </p:cNvPr>
          <p:cNvSpPr txBox="1"/>
          <p:nvPr/>
        </p:nvSpPr>
        <p:spPr>
          <a:xfrm>
            <a:off x="2724824" y="5031076"/>
            <a:ext cx="2728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Outfit" pitchFamily="2" charset="0"/>
              </a:rPr>
              <a:t>CE, WBL, IRC? See next page.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731AB7B-FC52-5747-8976-B7F8D0293C4B}"/>
              </a:ext>
            </a:extLst>
          </p:cNvPr>
          <p:cNvCxnSpPr>
            <a:cxnSpLocks/>
          </p:cNvCxnSpPr>
          <p:nvPr/>
        </p:nvCxnSpPr>
        <p:spPr>
          <a:xfrm>
            <a:off x="407083" y="699908"/>
            <a:ext cx="1145619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A3037379-4F25-1E46-9EFA-E37A96CD67E7}"/>
              </a:ext>
            </a:extLst>
          </p:cNvPr>
          <p:cNvSpPr txBox="1"/>
          <p:nvPr/>
        </p:nvSpPr>
        <p:spPr>
          <a:xfrm>
            <a:off x="358248" y="853631"/>
            <a:ext cx="11505027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latin typeface="Cabin"/>
              </a:rPr>
              <a:t>Welcome! </a:t>
            </a:r>
            <a:r>
              <a:rPr lang="en-US" sz="1400" dirty="0">
                <a:solidFill>
                  <a:srgbClr val="333333"/>
                </a:solidFill>
                <a:latin typeface="Cabin"/>
                <a:cs typeface="Segoe UI"/>
              </a:rPr>
              <a:t>This template is designed to help you map current or prospective career-connected learning opportunities across your region’s broader ecosystem, including K-12, Technical College(s), Community College(s), and/or 4-yr Institution. To support effective collaboration and cross-institutional communication, we encourage you to also reference the Partnership Readiness and Collaboration tool.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07D32B1-0081-FC45-AF8B-58AAA976DD90}"/>
              </a:ext>
            </a:extLst>
          </p:cNvPr>
          <p:cNvSpPr/>
          <p:nvPr/>
        </p:nvSpPr>
        <p:spPr>
          <a:xfrm>
            <a:off x="2354526" y="1905810"/>
            <a:ext cx="7126744" cy="385699"/>
          </a:xfrm>
          <a:prstGeom prst="rect">
            <a:avLst/>
          </a:prstGeom>
          <a:solidFill>
            <a:srgbClr val="002E3F"/>
          </a:solidFill>
          <a:ln cap="rnd">
            <a:noFill/>
            <a:beve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b="1">
              <a:latin typeface="Cabin" pitchFamily="2" charset="77"/>
              <a:cs typeface="Arial"/>
            </a:endParaRPr>
          </a:p>
          <a:p>
            <a:pPr algn="ctr"/>
            <a:endParaRPr lang="en-US" sz="1200">
              <a:latin typeface="Cabin" pitchFamily="2" charset="77"/>
              <a:cs typeface="Arial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8BEAC91-7763-8C4E-B412-D5B1B61EAC71}"/>
              </a:ext>
            </a:extLst>
          </p:cNvPr>
          <p:cNvSpPr txBox="1"/>
          <p:nvPr/>
        </p:nvSpPr>
        <p:spPr>
          <a:xfrm>
            <a:off x="2720167" y="1931685"/>
            <a:ext cx="6478808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spc="100" dirty="0">
                <a:solidFill>
                  <a:schemeClr val="bg1"/>
                </a:solidFill>
                <a:latin typeface="Cabin"/>
              </a:rPr>
              <a:t>EDUCATION AND SKILLS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7E0B013-DAEA-354F-A78B-47BC2415C5D4}"/>
              </a:ext>
            </a:extLst>
          </p:cNvPr>
          <p:cNvSpPr/>
          <p:nvPr/>
        </p:nvSpPr>
        <p:spPr>
          <a:xfrm>
            <a:off x="2551502" y="2718776"/>
            <a:ext cx="2750047" cy="2239208"/>
          </a:xfrm>
          <a:prstGeom prst="rect">
            <a:avLst/>
          </a:prstGeom>
          <a:solidFill>
            <a:schemeClr val="tx2"/>
          </a:solidFill>
          <a:ln cap="rnd">
            <a:noFill/>
            <a:beve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960" tIns="30480" rIns="60960" bIns="30480" rtlCol="0" anchor="ctr"/>
          <a:lstStyle/>
          <a:p>
            <a:pPr algn="ctr"/>
            <a:endParaRPr lang="en-US" sz="1200" b="1">
              <a:cs typeface="Arial"/>
            </a:endParaRPr>
          </a:p>
          <a:p>
            <a:pPr algn="ctr"/>
            <a:endParaRPr lang="en-US" sz="1200" b="1">
              <a:cs typeface="Arial"/>
            </a:endParaRPr>
          </a:p>
          <a:p>
            <a:pPr algn="ctr"/>
            <a:endParaRPr lang="en-US" sz="1200" b="1">
              <a:cs typeface="Arial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2E1588B-5165-F041-A6F7-1AA424DEFDE3}"/>
              </a:ext>
            </a:extLst>
          </p:cNvPr>
          <p:cNvSpPr txBox="1"/>
          <p:nvPr/>
        </p:nvSpPr>
        <p:spPr>
          <a:xfrm>
            <a:off x="2587026" y="2796795"/>
            <a:ext cx="2361552" cy="9079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bin"/>
              </a:rPr>
              <a:t>Offering 1</a:t>
            </a:r>
            <a:endParaRPr lang="en-US" sz="1200" dirty="0">
              <a:solidFill>
                <a:schemeClr val="bg1"/>
              </a:solidFill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bin"/>
              </a:rPr>
              <a:t>Offering 2</a:t>
            </a:r>
            <a:endParaRPr lang="en-US" sz="1200" dirty="0">
              <a:solidFill>
                <a:schemeClr val="bg1"/>
              </a:solidFill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bin"/>
              </a:rPr>
              <a:t>Offering 3</a:t>
            </a:r>
            <a:endParaRPr lang="en-US" sz="1200" dirty="0">
              <a:solidFill>
                <a:schemeClr val="bg1"/>
              </a:solidFill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sz="1200">
              <a:solidFill>
                <a:schemeClr val="bg1"/>
              </a:solidFill>
              <a:latin typeface="Cabin" pitchFamily="2" charset="77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32FA15E-F208-234F-BE78-EEB03CF341B5}"/>
              </a:ext>
            </a:extLst>
          </p:cNvPr>
          <p:cNvSpPr/>
          <p:nvPr/>
        </p:nvSpPr>
        <p:spPr>
          <a:xfrm>
            <a:off x="5631356" y="4270293"/>
            <a:ext cx="3675930" cy="936411"/>
          </a:xfrm>
          <a:prstGeom prst="rect">
            <a:avLst/>
          </a:prstGeom>
          <a:solidFill>
            <a:schemeClr val="accent3"/>
          </a:solidFill>
          <a:ln cap="rnd">
            <a:noFill/>
            <a:beve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960" tIns="30480" rIns="60960" bIns="30480" rtlCol="0" anchor="ctr"/>
          <a:lstStyle/>
          <a:p>
            <a:pPr algn="ctr"/>
            <a:endParaRPr lang="en-US" sz="1200" b="1">
              <a:cs typeface="Arial"/>
            </a:endParaRPr>
          </a:p>
          <a:p>
            <a:pPr algn="ctr"/>
            <a:endParaRPr lang="en-US" sz="1200" b="1">
              <a:cs typeface="Arial"/>
            </a:endParaRPr>
          </a:p>
          <a:p>
            <a:pPr algn="ctr"/>
            <a:endParaRPr lang="en-US" sz="1200" b="1">
              <a:cs typeface="Arial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AA634A5-DE60-E843-8124-F6D4194EC88A}"/>
              </a:ext>
            </a:extLst>
          </p:cNvPr>
          <p:cNvSpPr txBox="1"/>
          <p:nvPr/>
        </p:nvSpPr>
        <p:spPr>
          <a:xfrm>
            <a:off x="5666878" y="4348311"/>
            <a:ext cx="3532097" cy="9079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bin"/>
              </a:rPr>
              <a:t>Offering 1</a:t>
            </a:r>
            <a:endParaRPr lang="en-US" sz="1200" dirty="0">
              <a:solidFill>
                <a:schemeClr val="bg1"/>
              </a:solidFill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bin"/>
              </a:rPr>
              <a:t>Offering 2</a:t>
            </a:r>
            <a:endParaRPr lang="en-US" sz="1200" dirty="0">
              <a:solidFill>
                <a:schemeClr val="bg1"/>
              </a:solidFill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bin"/>
              </a:rPr>
              <a:t>Offering 3</a:t>
            </a:r>
            <a:endParaRPr lang="en-US" sz="1200" dirty="0">
              <a:solidFill>
                <a:schemeClr val="bg1"/>
              </a:solidFill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sz="1200">
              <a:solidFill>
                <a:schemeClr val="bg1"/>
              </a:solidFill>
              <a:latin typeface="Cabin" pitchFamily="2" charset="77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B511442-29A9-ED46-98F6-F3EBA5FC7B08}"/>
              </a:ext>
            </a:extLst>
          </p:cNvPr>
          <p:cNvSpPr txBox="1"/>
          <p:nvPr/>
        </p:nvSpPr>
        <p:spPr>
          <a:xfrm>
            <a:off x="5393310" y="3912952"/>
            <a:ext cx="415605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  <a:latin typeface="Cabin"/>
              </a:rPr>
              <a:t>Community College or 4 Year Institution</a:t>
            </a:r>
            <a:endParaRPr lang="en-US">
              <a:solidFill>
                <a:schemeClr val="accent3"/>
              </a:solidFill>
              <a:latin typeface="Cabin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46E1ADF-588B-0148-8341-9748279C11F8}"/>
              </a:ext>
            </a:extLst>
          </p:cNvPr>
          <p:cNvSpPr/>
          <p:nvPr/>
        </p:nvSpPr>
        <p:spPr>
          <a:xfrm>
            <a:off x="2550644" y="5092295"/>
            <a:ext cx="174181" cy="1741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02D40EF-BC22-424F-92A4-E8F06E74395D}"/>
              </a:ext>
            </a:extLst>
          </p:cNvPr>
          <p:cNvSpPr/>
          <p:nvPr/>
        </p:nvSpPr>
        <p:spPr>
          <a:xfrm>
            <a:off x="9870005" y="3682442"/>
            <a:ext cx="2077585" cy="1175702"/>
          </a:xfrm>
          <a:prstGeom prst="rect">
            <a:avLst/>
          </a:prstGeom>
          <a:solidFill>
            <a:srgbClr val="00A2E4"/>
          </a:solidFill>
          <a:ln cap="rnd">
            <a:noFill/>
            <a:beve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960" tIns="30480" rIns="60960" bIns="30480" numCol="2" rtlCol="0" anchor="ctr"/>
          <a:lstStyle/>
          <a:p>
            <a:pPr algn="ctr"/>
            <a:endParaRPr lang="en-US" sz="1200">
              <a:latin typeface="Cabin" pitchFamily="2" charset="77"/>
              <a:cs typeface="Arial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2BA2539-4B70-E849-9E24-6A318C080275}"/>
              </a:ext>
            </a:extLst>
          </p:cNvPr>
          <p:cNvSpPr txBox="1"/>
          <p:nvPr/>
        </p:nvSpPr>
        <p:spPr>
          <a:xfrm>
            <a:off x="9986235" y="3759006"/>
            <a:ext cx="188373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>
                <a:solidFill>
                  <a:schemeClr val="bg1"/>
                </a:solidFill>
                <a:latin typeface="Cabin" pitchFamily="2" charset="77"/>
              </a:rPr>
              <a:t>JOB 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/>
                </a:solidFill>
                <a:latin typeface="Cabin" pitchFamily="2" charset="77"/>
              </a:rPr>
              <a:t>Title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/>
                </a:solidFill>
                <a:latin typeface="Cabin" pitchFamily="2" charset="77"/>
              </a:rPr>
              <a:t>Wages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/>
                </a:solidFill>
                <a:latin typeface="Cabin" pitchFamily="2" charset="77"/>
              </a:rPr>
              <a:t> 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39EAE4E-B694-574A-A908-F7721AC036C1}"/>
              </a:ext>
            </a:extLst>
          </p:cNvPr>
          <p:cNvSpPr txBox="1"/>
          <p:nvPr/>
        </p:nvSpPr>
        <p:spPr>
          <a:xfrm>
            <a:off x="9870005" y="4966245"/>
            <a:ext cx="20775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>
                <a:latin typeface="Cabin" pitchFamily="2" charset="77"/>
              </a:rPr>
              <a:t>Additional technical and professional skills needed?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8C3B79C-6748-8A42-AC7B-81243AF8A705}"/>
              </a:ext>
            </a:extLst>
          </p:cNvPr>
          <p:cNvSpPr/>
          <p:nvPr/>
        </p:nvSpPr>
        <p:spPr>
          <a:xfrm>
            <a:off x="9836201" y="5464932"/>
            <a:ext cx="2077585" cy="1175702"/>
          </a:xfrm>
          <a:prstGeom prst="rect">
            <a:avLst/>
          </a:prstGeom>
          <a:solidFill>
            <a:srgbClr val="00A2E4"/>
          </a:solidFill>
          <a:ln cap="rnd">
            <a:noFill/>
            <a:beve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960" tIns="30480" rIns="60960" bIns="30480" numCol="2" rtlCol="0" anchor="ctr"/>
          <a:lstStyle/>
          <a:p>
            <a:pPr algn="ctr"/>
            <a:endParaRPr lang="en-US" sz="1200">
              <a:latin typeface="Cabin" pitchFamily="2" charset="77"/>
              <a:cs typeface="Arial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94BFC9A-57D5-B543-A5FC-DC6BFA1982B4}"/>
              </a:ext>
            </a:extLst>
          </p:cNvPr>
          <p:cNvSpPr txBox="1"/>
          <p:nvPr/>
        </p:nvSpPr>
        <p:spPr>
          <a:xfrm>
            <a:off x="9952431" y="5541496"/>
            <a:ext cx="188373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>
                <a:solidFill>
                  <a:schemeClr val="bg1"/>
                </a:solidFill>
                <a:latin typeface="Cabin" pitchFamily="2" charset="77"/>
              </a:rPr>
              <a:t>JOB 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/>
                </a:solidFill>
                <a:latin typeface="Cabin" pitchFamily="2" charset="77"/>
              </a:rPr>
              <a:t>Title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/>
                </a:solidFill>
                <a:latin typeface="Cabin" pitchFamily="2" charset="77"/>
              </a:rPr>
              <a:t>Wages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/>
                </a:solidFill>
                <a:latin typeface="Cabin" pitchFamily="2" charset="77"/>
              </a:rPr>
              <a:t> </a:t>
            </a:r>
          </a:p>
        </p:txBody>
      </p:sp>
      <p:pic>
        <p:nvPicPr>
          <p:cNvPr id="83" name="Google Shape;20;p50">
            <a:extLst>
              <a:ext uri="{FF2B5EF4-FFF2-40B4-BE49-F238E27FC236}">
                <a16:creationId xmlns:a16="http://schemas.microsoft.com/office/drawing/2014/main" id="{799A48FE-EF25-4543-A6A5-0EE4228C0A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5975" t="42600" r="50406" b="33308"/>
          <a:stretch/>
        </p:blipFill>
        <p:spPr>
          <a:xfrm>
            <a:off x="10017804" y="197525"/>
            <a:ext cx="1929786" cy="425385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09AA661C-21C7-B54C-8FDE-41182DB8E4A6}"/>
              </a:ext>
            </a:extLst>
          </p:cNvPr>
          <p:cNvSpPr txBox="1"/>
          <p:nvPr/>
        </p:nvSpPr>
        <p:spPr>
          <a:xfrm>
            <a:off x="2479096" y="5923723"/>
            <a:ext cx="6586737" cy="9079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Cabin"/>
              </a:rPr>
              <a:t>Offering 1</a:t>
            </a:r>
            <a:endParaRPr lang="en-US" sz="1200" dirty="0"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Cabin"/>
              </a:rPr>
              <a:t>Offering 2</a:t>
            </a:r>
            <a:endParaRPr lang="en-US" sz="1200" dirty="0"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Cabin"/>
              </a:rPr>
              <a:t>Offering 3</a:t>
            </a:r>
            <a:endParaRPr lang="en-US" sz="1200" dirty="0"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sz="1200">
              <a:latin typeface="Cabin" pitchFamily="2" charset="77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8F70516-873C-D043-8076-EB1C59DAC3C9}"/>
              </a:ext>
            </a:extLst>
          </p:cNvPr>
          <p:cNvSpPr/>
          <p:nvPr/>
        </p:nvSpPr>
        <p:spPr>
          <a:xfrm>
            <a:off x="407083" y="4340687"/>
            <a:ext cx="1668975" cy="1793444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325A1C-28F9-7E47-849D-31D3A5084DB3}"/>
              </a:ext>
            </a:extLst>
          </p:cNvPr>
          <p:cNvSpPr txBox="1"/>
          <p:nvPr/>
        </p:nvSpPr>
        <p:spPr>
          <a:xfrm>
            <a:off x="474035" y="4382599"/>
            <a:ext cx="1499412" cy="1300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latin typeface="Cabin" pitchFamily="2" charset="77"/>
              </a:rPr>
              <a:t>SNAPSHOT:</a:t>
            </a:r>
          </a:p>
          <a:p>
            <a:pPr>
              <a:spcAft>
                <a:spcPts val="300"/>
              </a:spcAft>
            </a:pPr>
            <a:r>
              <a:rPr lang="en-US" sz="1400" b="1">
                <a:latin typeface="Cabin" pitchFamily="2" charset="77"/>
              </a:rPr>
              <a:t>L/Earner Interest</a:t>
            </a:r>
          </a:p>
          <a:p>
            <a:pPr marL="171450" indent="-171450">
              <a:spcAft>
                <a:spcPts val="3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200">
                <a:latin typeface="Cabin" pitchFamily="2" charset="77"/>
              </a:rPr>
              <a:t>Enrollment and demand interest; growth in programs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2ED2D5-06BB-3D46-9957-EEE732DA60FD}"/>
              </a:ext>
            </a:extLst>
          </p:cNvPr>
          <p:cNvSpPr/>
          <p:nvPr/>
        </p:nvSpPr>
        <p:spPr>
          <a:xfrm>
            <a:off x="2365411" y="5464932"/>
            <a:ext cx="7126744" cy="385699"/>
          </a:xfrm>
          <a:prstGeom prst="rect">
            <a:avLst/>
          </a:prstGeom>
          <a:solidFill>
            <a:srgbClr val="002E3F"/>
          </a:solidFill>
          <a:ln cap="rnd">
            <a:noFill/>
            <a:beve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b="1">
              <a:latin typeface="Cabin" pitchFamily="2" charset="77"/>
              <a:cs typeface="Arial"/>
            </a:endParaRPr>
          </a:p>
          <a:p>
            <a:pPr algn="ctr"/>
            <a:endParaRPr lang="en-US" sz="1200">
              <a:latin typeface="Cabin" pitchFamily="2" charset="77"/>
              <a:cs typeface="Arial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220EECB-355C-0447-B80C-4F175436DBEE}"/>
              </a:ext>
            </a:extLst>
          </p:cNvPr>
          <p:cNvSpPr txBox="1"/>
          <p:nvPr/>
        </p:nvSpPr>
        <p:spPr>
          <a:xfrm>
            <a:off x="2731052" y="5490807"/>
            <a:ext cx="6478808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spc="100" dirty="0">
                <a:solidFill>
                  <a:schemeClr val="bg1"/>
                </a:solidFill>
                <a:latin typeface="Cabin"/>
              </a:rPr>
              <a:t>ESSENTIAL AND TECHNICAL SKILLS DEVELOPMENT</a:t>
            </a:r>
          </a:p>
        </p:txBody>
      </p:sp>
    </p:spTree>
    <p:extLst>
      <p:ext uri="{BB962C8B-B14F-4D97-AF65-F5344CB8AC3E}">
        <p14:creationId xmlns:p14="http://schemas.microsoft.com/office/powerpoint/2010/main" val="2522329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7F4C2D-720C-8748-87F7-F41FE9229B00}"/>
              </a:ext>
            </a:extLst>
          </p:cNvPr>
          <p:cNvSpPr txBox="1"/>
          <p:nvPr/>
        </p:nvSpPr>
        <p:spPr>
          <a:xfrm>
            <a:off x="307566" y="176688"/>
            <a:ext cx="118409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dirty="0">
                <a:latin typeface="Outfit"/>
              </a:rPr>
              <a:t>Ecosystem of [Industry] Programming Offerings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FD4CFF6-099A-5848-A8D7-0D126DD08B43}"/>
              </a:ext>
            </a:extLst>
          </p:cNvPr>
          <p:cNvCxnSpPr>
            <a:cxnSpLocks/>
          </p:cNvCxnSpPr>
          <p:nvPr/>
        </p:nvCxnSpPr>
        <p:spPr>
          <a:xfrm>
            <a:off x="407083" y="699908"/>
            <a:ext cx="1145619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676EFC5-EDEB-3D47-9066-04CCED689F55}"/>
              </a:ext>
            </a:extLst>
          </p:cNvPr>
          <p:cNvSpPr txBox="1"/>
          <p:nvPr/>
        </p:nvSpPr>
        <p:spPr>
          <a:xfrm>
            <a:off x="330538" y="853631"/>
            <a:ext cx="11505027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latin typeface="Cabin"/>
              </a:rPr>
              <a:t>Welcome! Use this section of the tool to explore and document existing or potential (insert industry)-related career-connected learning accelerators. This tool is intended to support strategic alignment and collaboration across institutions. As needed, consult state-level frameworks—such as the Colorado Work-Based Learning Continuum, Quality Credentials Framework, and other resources on Colorado's Big 3 – to inform your planning.</a:t>
            </a:r>
          </a:p>
          <a:p>
            <a:endParaRPr lang="en-US" sz="1400">
              <a:solidFill>
                <a:srgbClr val="FF0000"/>
              </a:solidFill>
              <a:latin typeface="Cabin" pitchFamily="2" charset="77"/>
            </a:endParaRPr>
          </a:p>
        </p:txBody>
      </p:sp>
      <p:pic>
        <p:nvPicPr>
          <p:cNvPr id="5" name="Google Shape;20;p50">
            <a:extLst>
              <a:ext uri="{FF2B5EF4-FFF2-40B4-BE49-F238E27FC236}">
                <a16:creationId xmlns:a16="http://schemas.microsoft.com/office/drawing/2014/main" id="{430CF4E5-D2EE-9D45-985C-11E6A0E7D89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5975" t="42600" r="50406" b="33308"/>
          <a:stretch/>
        </p:blipFill>
        <p:spPr>
          <a:xfrm>
            <a:off x="10017804" y="197525"/>
            <a:ext cx="1929786" cy="42538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76E52EC-B81C-A945-A433-1DC73BEDA262}"/>
              </a:ext>
            </a:extLst>
          </p:cNvPr>
          <p:cNvSpPr/>
          <p:nvPr/>
        </p:nvSpPr>
        <p:spPr>
          <a:xfrm>
            <a:off x="410911" y="1752294"/>
            <a:ext cx="3364992" cy="479047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01BCB-F259-0E4F-BC74-A9DC96E517CA}"/>
              </a:ext>
            </a:extLst>
          </p:cNvPr>
          <p:cNvSpPr/>
          <p:nvPr/>
        </p:nvSpPr>
        <p:spPr>
          <a:xfrm>
            <a:off x="407083" y="1767264"/>
            <a:ext cx="3364992" cy="621792"/>
          </a:xfrm>
          <a:prstGeom prst="rect">
            <a:avLst/>
          </a:prstGeom>
          <a:solidFill>
            <a:schemeClr val="accent1"/>
          </a:solidFill>
          <a:ln cap="rnd">
            <a:noFill/>
            <a:beve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b="1">
              <a:latin typeface="Cabin" pitchFamily="2" charset="77"/>
              <a:cs typeface="Arial"/>
            </a:endParaRPr>
          </a:p>
          <a:p>
            <a:pPr algn="ctr"/>
            <a:endParaRPr lang="en-US" sz="1200">
              <a:latin typeface="Cabin" pitchFamily="2" charset="77"/>
              <a:cs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F156D9-B8F1-1C47-B394-179266203A30}"/>
              </a:ext>
            </a:extLst>
          </p:cNvPr>
          <p:cNvSpPr txBox="1"/>
          <p:nvPr/>
        </p:nvSpPr>
        <p:spPr>
          <a:xfrm>
            <a:off x="356196" y="1769989"/>
            <a:ext cx="341970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spc="100" dirty="0">
                <a:solidFill>
                  <a:schemeClr val="bg1"/>
                </a:solidFill>
                <a:latin typeface="Cabin"/>
              </a:rPr>
              <a:t>CONCURRENT</a:t>
            </a:r>
          </a:p>
          <a:p>
            <a:pPr algn="ctr"/>
            <a:r>
              <a:rPr lang="en-US" sz="1600" spc="100" dirty="0">
                <a:solidFill>
                  <a:schemeClr val="bg1"/>
                </a:solidFill>
                <a:latin typeface="Cabin"/>
              </a:rPr>
              <a:t>ENROLLMENT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BC6325D-9154-0A42-913B-00FB3BBBFA0B}"/>
              </a:ext>
            </a:extLst>
          </p:cNvPr>
          <p:cNvSpPr/>
          <p:nvPr/>
        </p:nvSpPr>
        <p:spPr>
          <a:xfrm>
            <a:off x="4454615" y="1752293"/>
            <a:ext cx="3364992" cy="4791456"/>
          </a:xfrm>
          <a:prstGeom prst="rect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5D66513-2339-7E40-B941-A725A7169D61}"/>
              </a:ext>
            </a:extLst>
          </p:cNvPr>
          <p:cNvSpPr/>
          <p:nvPr/>
        </p:nvSpPr>
        <p:spPr>
          <a:xfrm>
            <a:off x="4450787" y="1767264"/>
            <a:ext cx="3364992" cy="621792"/>
          </a:xfrm>
          <a:prstGeom prst="rect">
            <a:avLst/>
          </a:prstGeom>
          <a:solidFill>
            <a:schemeClr val="accent3"/>
          </a:solidFill>
          <a:ln cap="rnd">
            <a:noFill/>
            <a:beve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b="1">
              <a:latin typeface="Cabin" pitchFamily="2" charset="77"/>
              <a:cs typeface="Arial"/>
            </a:endParaRPr>
          </a:p>
          <a:p>
            <a:pPr algn="ctr"/>
            <a:endParaRPr lang="en-US" sz="1200">
              <a:latin typeface="Cabin" pitchFamily="2" charset="77"/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735EDF5-95D1-8C4A-9811-263AD239125A}"/>
              </a:ext>
            </a:extLst>
          </p:cNvPr>
          <p:cNvSpPr txBox="1"/>
          <p:nvPr/>
        </p:nvSpPr>
        <p:spPr>
          <a:xfrm>
            <a:off x="4449888" y="1769989"/>
            <a:ext cx="336589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spc="100" dirty="0">
                <a:solidFill>
                  <a:schemeClr val="bg1"/>
                </a:solidFill>
                <a:latin typeface="Cabin"/>
              </a:rPr>
              <a:t>WORK-BASED </a:t>
            </a:r>
          </a:p>
          <a:p>
            <a:pPr algn="ctr"/>
            <a:r>
              <a:rPr lang="en-US" sz="1600" spc="100" dirty="0">
                <a:solidFill>
                  <a:schemeClr val="bg1"/>
                </a:solidFill>
                <a:latin typeface="Cabin"/>
              </a:rPr>
              <a:t>LEARNING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E96194B-D7C5-544D-B3AC-486ADF2AB93A}"/>
              </a:ext>
            </a:extLst>
          </p:cNvPr>
          <p:cNvSpPr/>
          <p:nvPr/>
        </p:nvSpPr>
        <p:spPr>
          <a:xfrm>
            <a:off x="8505078" y="1752294"/>
            <a:ext cx="3364992" cy="4790471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4B4456B-134A-2542-BDB7-A7B82ED84E1B}"/>
              </a:ext>
            </a:extLst>
          </p:cNvPr>
          <p:cNvSpPr/>
          <p:nvPr/>
        </p:nvSpPr>
        <p:spPr>
          <a:xfrm>
            <a:off x="8501249" y="1767264"/>
            <a:ext cx="3364992" cy="621792"/>
          </a:xfrm>
          <a:prstGeom prst="rect">
            <a:avLst/>
          </a:prstGeom>
          <a:solidFill>
            <a:schemeClr val="tx2"/>
          </a:solidFill>
          <a:ln cap="rnd">
            <a:noFill/>
            <a:beve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b="1">
              <a:latin typeface="Cabin" pitchFamily="2" charset="77"/>
              <a:cs typeface="Arial"/>
            </a:endParaRPr>
          </a:p>
          <a:p>
            <a:pPr algn="ctr"/>
            <a:endParaRPr lang="en-US" sz="1200">
              <a:latin typeface="Cabin" pitchFamily="2" charset="77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A8C97B-4F1C-934A-AAC4-9A7826899C78}"/>
              </a:ext>
            </a:extLst>
          </p:cNvPr>
          <p:cNvSpPr txBox="1"/>
          <p:nvPr/>
        </p:nvSpPr>
        <p:spPr>
          <a:xfrm>
            <a:off x="8505079" y="1769989"/>
            <a:ext cx="336116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spc="100" dirty="0">
                <a:solidFill>
                  <a:schemeClr val="bg1"/>
                </a:solidFill>
                <a:latin typeface="Cabin"/>
              </a:rPr>
              <a:t>INDUSTRY-RECOGNIZED CREDENTIALS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DDDAC0D-8025-C146-A589-4EDC550FB407}"/>
              </a:ext>
            </a:extLst>
          </p:cNvPr>
          <p:cNvSpPr txBox="1"/>
          <p:nvPr/>
        </p:nvSpPr>
        <p:spPr>
          <a:xfrm>
            <a:off x="503688" y="2488558"/>
            <a:ext cx="3165487" cy="16979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i="1" dirty="0">
                <a:latin typeface="Cabin"/>
              </a:rPr>
              <a:t>List any relevant concurrent enrollment offerings across participating partners. For (insert industry), these include:</a:t>
            </a:r>
            <a:endParaRPr lang="en-US" dirty="0"/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sz="1200"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Cabin"/>
              </a:rPr>
              <a:t>Offering 1</a:t>
            </a: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Cabin"/>
              </a:rPr>
              <a:t>Offering 2</a:t>
            </a: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Cabin"/>
              </a:rPr>
              <a:t>Offering 3</a:t>
            </a: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sz="1200">
              <a:latin typeface="Cabin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941B95-C240-514C-BB7A-8D1647A40764}"/>
              </a:ext>
            </a:extLst>
          </p:cNvPr>
          <p:cNvSpPr txBox="1"/>
          <p:nvPr/>
        </p:nvSpPr>
        <p:spPr>
          <a:xfrm>
            <a:off x="4556398" y="2488558"/>
            <a:ext cx="3165487" cy="18825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i="1" dirty="0">
                <a:latin typeface="Cabin"/>
              </a:rPr>
              <a:t>Include any current or potential work-based learning opportunities that are embedded in current offerings or could be part of new programs. For (insert industry), these include:</a:t>
            </a:r>
            <a:endParaRPr lang="en-US"/>
          </a:p>
          <a:p>
            <a:pPr>
              <a:spcBef>
                <a:spcPts val="200"/>
              </a:spcBef>
            </a:pPr>
            <a:endParaRPr lang="en-US" sz="1200"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Cabin"/>
              </a:rPr>
              <a:t>Offering 1</a:t>
            </a: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Cabin"/>
              </a:rPr>
              <a:t>Offering 2</a:t>
            </a: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Cabin"/>
              </a:rPr>
              <a:t>Offering 3</a:t>
            </a: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sz="1200">
              <a:latin typeface="Cabin" pitchFamily="2" charset="7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3F0D37-0189-2546-9ED8-819A5FF9ABFF}"/>
              </a:ext>
            </a:extLst>
          </p:cNvPr>
          <p:cNvSpPr txBox="1"/>
          <p:nvPr/>
        </p:nvSpPr>
        <p:spPr>
          <a:xfrm>
            <a:off x="8612936" y="2488558"/>
            <a:ext cx="3165487" cy="18825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i="1" dirty="0">
                <a:latin typeface="Cabin"/>
              </a:rPr>
              <a:t>List any current or desired industry-recognized credentials that could be embedded into a pathway or larger set of industry-specific offerings. For (insert industry), these include:</a:t>
            </a:r>
            <a:endParaRPr lang="en-US" i="1" dirty="0">
              <a:latin typeface="Cabin"/>
            </a:endParaRPr>
          </a:p>
          <a:p>
            <a:pPr>
              <a:spcBef>
                <a:spcPts val="200"/>
              </a:spcBef>
            </a:pPr>
            <a:endParaRPr lang="en-US" sz="1200">
              <a:latin typeface="Cabin" pitchFamily="2" charset="77"/>
            </a:endParaRP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Cabin"/>
              </a:rPr>
              <a:t>Offering 1</a:t>
            </a: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Cabin"/>
              </a:rPr>
              <a:t>Offering 2</a:t>
            </a: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Cabin"/>
              </a:rPr>
              <a:t>Offering 3</a:t>
            </a:r>
          </a:p>
          <a:p>
            <a:pPr indent="-137160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sz="1200">
              <a:latin typeface="Cabin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387434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e Attainment Network 2">
      <a:dk1>
        <a:srgbClr val="002F41"/>
      </a:dk1>
      <a:lt1>
        <a:srgbClr val="FFFFFF"/>
      </a:lt1>
      <a:dk2>
        <a:srgbClr val="28AEC1"/>
      </a:dk2>
      <a:lt2>
        <a:srgbClr val="E7E6E6"/>
      </a:lt2>
      <a:accent1>
        <a:srgbClr val="00A2E3"/>
      </a:accent1>
      <a:accent2>
        <a:srgbClr val="49B28A"/>
      </a:accent2>
      <a:accent3>
        <a:srgbClr val="55BC50"/>
      </a:accent3>
      <a:accent4>
        <a:srgbClr val="8AC636"/>
      </a:accent4>
      <a:accent5>
        <a:srgbClr val="B9D12F"/>
      </a:accent5>
      <a:accent6>
        <a:srgbClr val="DBDC1B"/>
      </a:accent6>
      <a:hlink>
        <a:srgbClr val="FFE000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522b7ba-6ceb-4ae2-b02d-f9c757f1280c">
      <Terms xmlns="http://schemas.microsoft.com/office/infopath/2007/PartnerControls"/>
    </lcf76f155ced4ddcb4097134ff3c332f>
    <TaxCatchAll xmlns="316cf107-3a6c-4d01-95b0-e4a18048457a" xsi:nil="true"/>
    <MigrationWizIdPermissions xmlns="8522b7ba-6ceb-4ae2-b02d-f9c757f1280c" xsi:nil="true"/>
    <MigrationWizIdSecurityGroups xmlns="8522b7ba-6ceb-4ae2-b02d-f9c757f1280c" xsi:nil="true"/>
    <MigrationWizIdVersion xmlns="8522b7ba-6ceb-4ae2-b02d-f9c757f1280c" xsi:nil="true"/>
    <MigrationWizIdPermissionLevels xmlns="8522b7ba-6ceb-4ae2-b02d-f9c757f1280c" xsi:nil="true"/>
    <MigrationWizIdDocumentLibraryPermissions xmlns="8522b7ba-6ceb-4ae2-b02d-f9c757f1280c" xsi:nil="true"/>
    <lcf76f155ced4ddcb4097134ff3c332f0 xmlns="8522b7ba-6ceb-4ae2-b02d-f9c757f1280c" xsi:nil="true"/>
    <MigrationWizId xmlns="8522b7ba-6ceb-4ae2-b02d-f9c757f1280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CC42F6A904AC40BC4DF3995DB9F677" ma:contentTypeVersion="23" ma:contentTypeDescription="Create a new document." ma:contentTypeScope="" ma:versionID="192b342f9609e19411cbacdb8e13fff1">
  <xsd:schema xmlns:xsd="http://www.w3.org/2001/XMLSchema" xmlns:xs="http://www.w3.org/2001/XMLSchema" xmlns:p="http://schemas.microsoft.com/office/2006/metadata/properties" xmlns:ns2="8522b7ba-6ceb-4ae2-b02d-f9c757f1280c" xmlns:ns3="316cf107-3a6c-4d01-95b0-e4a18048457a" targetNamespace="http://schemas.microsoft.com/office/2006/metadata/properties" ma:root="true" ma:fieldsID="cc359d267038617309f3fd642f29edea" ns2:_="" ns3:_="">
    <xsd:import namespace="8522b7ba-6ceb-4ae2-b02d-f9c757f1280c"/>
    <xsd:import namespace="316cf107-3a6c-4d01-95b0-e4a18048457a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lcf76f155ced4ddcb4097134ff3c332f0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22b7ba-6ceb-4ae2-b02d-f9c757f1280c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MigrationWizIdPermissionLevels" ma:index="11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2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3" nillable="true" ma:displayName="MigrationWizIdSecurityGroups" ma:internalName="MigrationWizIdSecurityGroups">
      <xsd:simpleType>
        <xsd:restriction base="dms:Text"/>
      </xsd:simpleType>
    </xsd:element>
    <xsd:element name="lcf76f155ced4ddcb4097134ff3c332f0" ma:index="14" nillable="true" ma:displayName="Image Tags_0" ma:hidden="true" ma:internalName="lcf76f155ced4ddcb4097134ff3c332f0" ma:readOnly="false">
      <xsd:simpleType>
        <xsd:restriction base="dms:Note"/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b14c367-0f36-4b04-b0b3-2ebcfd78bd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6cf107-3a6c-4d01-95b0-e4a18048457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bb451e0-3c92-4178-adfb-4c40882489a1}" ma:internalName="TaxCatchAll" ma:showField="CatchAllData" ma:web="316cf107-3a6c-4d01-95b0-e4a1804845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11EF99-518D-41E0-8944-0C65E753266B}">
  <ds:schemaRefs>
    <ds:schemaRef ds:uri="316cf107-3a6c-4d01-95b0-e4a18048457a"/>
    <ds:schemaRef ds:uri="8522b7ba-6ceb-4ae2-b02d-f9c757f1280c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C55950A-5B40-4ECE-AF5A-D85A06AF86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60F2FF-C75C-4045-A003-C4F23573AB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22b7ba-6ceb-4ae2-b02d-f9c757f1280c"/>
    <ds:schemaRef ds:uri="316cf107-3a6c-4d01-95b0-e4a1804845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Stewart</dc:creator>
  <cp:revision>61</cp:revision>
  <cp:lastPrinted>2025-05-20T19:44:13Z</cp:lastPrinted>
  <dcterms:created xsi:type="dcterms:W3CDTF">2025-05-08T16:57:38Z</dcterms:created>
  <dcterms:modified xsi:type="dcterms:W3CDTF">2025-11-13T17:51:36Z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0x010100DCCC42F6A904AC40BC4DF3995DB9F677</vt:lpwstr>
  </property>
  <property fmtid="{D5CDD505-2E9C-101B-9397-08002B2CF9AE}" pid="3" name="MediaServiceImageTags">
    <vt:lpwstr/>
  </property>
</Properties>
</file>