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5"/>
  </p:notesMasterIdLst>
  <p:sldIdLst>
    <p:sldId id="272" r:id="rId4"/>
    <p:sldId id="258" r:id="rId5"/>
    <p:sldId id="350" r:id="rId6"/>
    <p:sldId id="349" r:id="rId7"/>
    <p:sldId id="351" r:id="rId8"/>
    <p:sldId id="261" r:id="rId9"/>
    <p:sldId id="301" r:id="rId10"/>
    <p:sldId id="263" r:id="rId11"/>
    <p:sldId id="352" r:id="rId12"/>
    <p:sldId id="262" r:id="rId13"/>
    <p:sldId id="346" r:id="rId14"/>
    <p:sldId id="300" r:id="rId15"/>
    <p:sldId id="279" r:id="rId16"/>
    <p:sldId id="310" r:id="rId17"/>
    <p:sldId id="322" r:id="rId18"/>
    <p:sldId id="323" r:id="rId19"/>
    <p:sldId id="317" r:id="rId20"/>
    <p:sldId id="326" r:id="rId21"/>
    <p:sldId id="327" r:id="rId22"/>
    <p:sldId id="328" r:id="rId23"/>
    <p:sldId id="318" r:id="rId24"/>
    <p:sldId id="311" r:id="rId25"/>
    <p:sldId id="333" r:id="rId26"/>
    <p:sldId id="353" r:id="rId27"/>
    <p:sldId id="325" r:id="rId28"/>
    <p:sldId id="335" r:id="rId29"/>
    <p:sldId id="302" r:id="rId30"/>
    <p:sldId id="338" r:id="rId31"/>
    <p:sldId id="337" r:id="rId32"/>
    <p:sldId id="343" r:id="rId33"/>
    <p:sldId id="34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7132"/>
    <a:srgbClr val="8972C0"/>
    <a:srgbClr val="A9D18E"/>
    <a:srgbClr val="042433"/>
    <a:srgbClr val="FFFFFF"/>
    <a:srgbClr val="FA8A00"/>
    <a:srgbClr val="F4B89A"/>
    <a:srgbClr val="FADFD2"/>
    <a:srgbClr val="FDEFE9"/>
    <a:srgbClr val="FCEF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69" autoAdjust="0"/>
    <p:restoredTop sz="94660"/>
  </p:normalViewPr>
  <p:slideViewPr>
    <p:cSldViewPr snapToGrid="0">
      <p:cViewPr varScale="1">
        <p:scale>
          <a:sx n="80" d="100"/>
          <a:sy n="80" d="100"/>
        </p:scale>
        <p:origin x="276" y="51"/>
      </p:cViewPr>
      <p:guideLst/>
    </p:cSldViewPr>
  </p:slideViewPr>
  <p:notesTextViewPr>
    <p:cViewPr>
      <p:scale>
        <a:sx n="1" d="1"/>
        <a:sy n="1" d="1"/>
      </p:scale>
      <p:origin x="0" y="0"/>
    </p:cViewPr>
  </p:notesTextViewPr>
  <p:notesViewPr>
    <p:cSldViewPr snapToGrid="0">
      <p:cViewPr>
        <p:scale>
          <a:sx n="65" d="100"/>
          <a:sy n="65" d="100"/>
        </p:scale>
        <p:origin x="287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4BC43D-BD9B-49DA-BBCF-AA19BC8659F1}"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NZ"/>
        </a:p>
      </dgm:t>
    </dgm:pt>
    <dgm:pt modelId="{46F37747-DA39-4B79-8F6A-9AB917976553}">
      <dgm:prSet phldrT="[Text]" phldr="0" custT="1"/>
      <dgm:spPr>
        <a:solidFill>
          <a:srgbClr val="69B4FF"/>
        </a:solidFill>
      </dgm:spPr>
      <dgm:t>
        <a:bodyPr/>
        <a:lstStyle/>
        <a:p>
          <a:r>
            <a:rPr lang="en-NZ" sz="2400" dirty="0">
              <a:solidFill>
                <a:schemeClr val="tx1"/>
              </a:solidFill>
            </a:rPr>
            <a:t>Policy lead</a:t>
          </a:r>
        </a:p>
      </dgm:t>
    </dgm:pt>
    <dgm:pt modelId="{A67F17FA-250D-4AA7-82AF-FB50FF0D1D9D}" type="parTrans" cxnId="{C963553F-B231-408B-AA88-7FA68645AD26}">
      <dgm:prSet/>
      <dgm:spPr/>
      <dgm:t>
        <a:bodyPr/>
        <a:lstStyle/>
        <a:p>
          <a:endParaRPr lang="en-NZ"/>
        </a:p>
      </dgm:t>
    </dgm:pt>
    <dgm:pt modelId="{99897AF6-A100-44CC-B2E7-22E8C9E8EB27}" type="sibTrans" cxnId="{C963553F-B231-408B-AA88-7FA68645AD26}">
      <dgm:prSet/>
      <dgm:spPr/>
      <dgm:t>
        <a:bodyPr/>
        <a:lstStyle/>
        <a:p>
          <a:endParaRPr lang="en-NZ"/>
        </a:p>
      </dgm:t>
    </dgm:pt>
    <dgm:pt modelId="{9C8547F0-4CD6-4B55-8518-BBBC5213C148}">
      <dgm:prSet phldrT="[Text]" phldr="0" custT="1"/>
      <dgm:spPr>
        <a:solidFill>
          <a:srgbClr val="FFCC66"/>
        </a:solidFill>
      </dgm:spPr>
      <dgm:t>
        <a:bodyPr/>
        <a:lstStyle/>
        <a:p>
          <a:r>
            <a:rPr lang="en-NZ" sz="2400" dirty="0">
              <a:solidFill>
                <a:schemeClr val="tx1"/>
              </a:solidFill>
            </a:rPr>
            <a:t>Coordinator</a:t>
          </a:r>
        </a:p>
      </dgm:t>
    </dgm:pt>
    <dgm:pt modelId="{047652DF-3C43-42A9-954A-283A7DBCB495}" type="parTrans" cxnId="{DAE3B972-6D04-4A53-9B72-D478DE21C055}">
      <dgm:prSet/>
      <dgm:spPr/>
      <dgm:t>
        <a:bodyPr/>
        <a:lstStyle/>
        <a:p>
          <a:endParaRPr lang="en-NZ"/>
        </a:p>
      </dgm:t>
    </dgm:pt>
    <dgm:pt modelId="{39E78EB5-7D5B-4324-A267-BA4605C25E73}" type="sibTrans" cxnId="{DAE3B972-6D04-4A53-9B72-D478DE21C055}">
      <dgm:prSet/>
      <dgm:spPr/>
      <dgm:t>
        <a:bodyPr/>
        <a:lstStyle/>
        <a:p>
          <a:endParaRPr lang="en-NZ"/>
        </a:p>
      </dgm:t>
    </dgm:pt>
    <dgm:pt modelId="{D0F507C0-6404-474B-96B5-E2C85A2B9F27}">
      <dgm:prSet phldrT="[Text]" phldr="0" custT="1"/>
      <dgm:spPr>
        <a:solidFill>
          <a:srgbClr val="8972C0"/>
        </a:solidFill>
      </dgm:spPr>
      <dgm:t>
        <a:bodyPr/>
        <a:lstStyle/>
        <a:p>
          <a:r>
            <a:rPr lang="en-NZ" sz="2400" dirty="0"/>
            <a:t>Distributor</a:t>
          </a:r>
        </a:p>
      </dgm:t>
    </dgm:pt>
    <dgm:pt modelId="{9E578908-69FC-4BFE-91E7-90CA1753DDB9}" type="parTrans" cxnId="{1090991B-280C-4D28-B4AC-2379DFBD7F5B}">
      <dgm:prSet/>
      <dgm:spPr/>
      <dgm:t>
        <a:bodyPr/>
        <a:lstStyle/>
        <a:p>
          <a:endParaRPr lang="en-NZ"/>
        </a:p>
      </dgm:t>
    </dgm:pt>
    <dgm:pt modelId="{79D095B2-E4E0-4647-8846-FF1C7808E831}" type="sibTrans" cxnId="{1090991B-280C-4D28-B4AC-2379DFBD7F5B}">
      <dgm:prSet/>
      <dgm:spPr/>
      <dgm:t>
        <a:bodyPr/>
        <a:lstStyle/>
        <a:p>
          <a:endParaRPr lang="en-NZ"/>
        </a:p>
      </dgm:t>
    </dgm:pt>
    <dgm:pt modelId="{1D20D2D8-CA57-4BB0-B4B6-2916B9B9C55B}">
      <dgm:prSet phldrT="[Text]" phldr="0" custT="1"/>
      <dgm:spPr>
        <a:solidFill>
          <a:srgbClr val="FD778A"/>
        </a:solidFill>
      </dgm:spPr>
      <dgm:t>
        <a:bodyPr/>
        <a:lstStyle/>
        <a:p>
          <a:r>
            <a:rPr lang="en-NZ" sz="2400" dirty="0"/>
            <a:t>Carer</a:t>
          </a:r>
        </a:p>
      </dgm:t>
    </dgm:pt>
    <dgm:pt modelId="{030DC6D1-0E5E-40AA-B5F1-E5F8FD94E13F}" type="parTrans" cxnId="{8BA34EFC-0618-402E-A641-BF04109E6AFA}">
      <dgm:prSet/>
      <dgm:spPr/>
      <dgm:t>
        <a:bodyPr/>
        <a:lstStyle/>
        <a:p>
          <a:endParaRPr lang="en-NZ"/>
        </a:p>
      </dgm:t>
    </dgm:pt>
    <dgm:pt modelId="{F51036FA-518C-40BF-9B4D-7239C91F441A}" type="sibTrans" cxnId="{8BA34EFC-0618-402E-A641-BF04109E6AFA}">
      <dgm:prSet/>
      <dgm:spPr/>
      <dgm:t>
        <a:bodyPr/>
        <a:lstStyle/>
        <a:p>
          <a:endParaRPr lang="en-NZ"/>
        </a:p>
      </dgm:t>
    </dgm:pt>
    <dgm:pt modelId="{D62AC57E-9626-4483-80D4-E4D3F77C8D75}">
      <dgm:prSet phldrT="[Text]" phldr="0" custT="1"/>
      <dgm:spPr>
        <a:solidFill>
          <a:srgbClr val="4AB1B6"/>
        </a:solidFill>
      </dgm:spPr>
      <dgm:t>
        <a:bodyPr/>
        <a:lstStyle/>
        <a:p>
          <a:r>
            <a:rPr lang="en-NZ" sz="2400" dirty="0"/>
            <a:t>Baby</a:t>
          </a:r>
        </a:p>
      </dgm:t>
    </dgm:pt>
    <dgm:pt modelId="{2B5467E5-D993-4DBA-848E-8FB987BCE6DC}" type="parTrans" cxnId="{80B7DECE-328D-4401-BB6E-EF8C7D8AE34C}">
      <dgm:prSet/>
      <dgm:spPr/>
      <dgm:t>
        <a:bodyPr/>
        <a:lstStyle/>
        <a:p>
          <a:endParaRPr lang="en-NZ"/>
        </a:p>
      </dgm:t>
    </dgm:pt>
    <dgm:pt modelId="{B07BAFF0-4FA2-425C-B5AF-5ACDA9D16A82}" type="sibTrans" cxnId="{80B7DECE-328D-4401-BB6E-EF8C7D8AE34C}">
      <dgm:prSet/>
      <dgm:spPr/>
      <dgm:t>
        <a:bodyPr/>
        <a:lstStyle/>
        <a:p>
          <a:endParaRPr lang="en-NZ"/>
        </a:p>
      </dgm:t>
    </dgm:pt>
    <dgm:pt modelId="{2798E480-957F-4A19-BB36-1115CD855877}" type="pres">
      <dgm:prSet presAssocID="{9B4BC43D-BD9B-49DA-BBCF-AA19BC8659F1}" presName="Name0" presStyleCnt="0">
        <dgm:presLayoutVars>
          <dgm:chMax val="7"/>
          <dgm:resizeHandles val="exact"/>
        </dgm:presLayoutVars>
      </dgm:prSet>
      <dgm:spPr/>
    </dgm:pt>
    <dgm:pt modelId="{BBA16104-60DB-463D-BD6C-7CDA6F98C0C7}" type="pres">
      <dgm:prSet presAssocID="{9B4BC43D-BD9B-49DA-BBCF-AA19BC8659F1}" presName="comp1" presStyleCnt="0"/>
      <dgm:spPr/>
    </dgm:pt>
    <dgm:pt modelId="{6513314F-0F04-4216-B6E4-F56246C33824}" type="pres">
      <dgm:prSet presAssocID="{9B4BC43D-BD9B-49DA-BBCF-AA19BC8659F1}" presName="circle1" presStyleLbl="node1" presStyleIdx="0" presStyleCnt="5"/>
      <dgm:spPr/>
    </dgm:pt>
    <dgm:pt modelId="{1C1A1FB6-5D14-4949-BFAB-881E3DF4A4E6}" type="pres">
      <dgm:prSet presAssocID="{9B4BC43D-BD9B-49DA-BBCF-AA19BC8659F1}" presName="c1text" presStyleLbl="node1" presStyleIdx="0" presStyleCnt="5">
        <dgm:presLayoutVars>
          <dgm:bulletEnabled val="1"/>
        </dgm:presLayoutVars>
      </dgm:prSet>
      <dgm:spPr/>
    </dgm:pt>
    <dgm:pt modelId="{8898A6F7-C834-4017-B050-4582A52AB7A3}" type="pres">
      <dgm:prSet presAssocID="{9B4BC43D-BD9B-49DA-BBCF-AA19BC8659F1}" presName="comp2" presStyleCnt="0"/>
      <dgm:spPr/>
    </dgm:pt>
    <dgm:pt modelId="{B474082F-882C-4EBB-B194-F10F8E9A7718}" type="pres">
      <dgm:prSet presAssocID="{9B4BC43D-BD9B-49DA-BBCF-AA19BC8659F1}" presName="circle2" presStyleLbl="node1" presStyleIdx="1" presStyleCnt="5"/>
      <dgm:spPr/>
    </dgm:pt>
    <dgm:pt modelId="{1DC2A840-48C7-4B1E-91A2-E66E31745D5C}" type="pres">
      <dgm:prSet presAssocID="{9B4BC43D-BD9B-49DA-BBCF-AA19BC8659F1}" presName="c2text" presStyleLbl="node1" presStyleIdx="1" presStyleCnt="5">
        <dgm:presLayoutVars>
          <dgm:bulletEnabled val="1"/>
        </dgm:presLayoutVars>
      </dgm:prSet>
      <dgm:spPr/>
    </dgm:pt>
    <dgm:pt modelId="{FACF09E5-28CD-4B9B-BB6C-96C8D96D7CDD}" type="pres">
      <dgm:prSet presAssocID="{9B4BC43D-BD9B-49DA-BBCF-AA19BC8659F1}" presName="comp3" presStyleCnt="0"/>
      <dgm:spPr/>
    </dgm:pt>
    <dgm:pt modelId="{15A829EF-3516-4478-8F3A-0AFCF1B78492}" type="pres">
      <dgm:prSet presAssocID="{9B4BC43D-BD9B-49DA-BBCF-AA19BC8659F1}" presName="circle3" presStyleLbl="node1" presStyleIdx="2" presStyleCnt="5"/>
      <dgm:spPr/>
    </dgm:pt>
    <dgm:pt modelId="{9E0549E6-F9C9-48E1-A0D2-BA78A1C85DD5}" type="pres">
      <dgm:prSet presAssocID="{9B4BC43D-BD9B-49DA-BBCF-AA19BC8659F1}" presName="c3text" presStyleLbl="node1" presStyleIdx="2" presStyleCnt="5">
        <dgm:presLayoutVars>
          <dgm:bulletEnabled val="1"/>
        </dgm:presLayoutVars>
      </dgm:prSet>
      <dgm:spPr/>
    </dgm:pt>
    <dgm:pt modelId="{01858E62-F630-4BDC-A182-9CB375DC64A9}" type="pres">
      <dgm:prSet presAssocID="{9B4BC43D-BD9B-49DA-BBCF-AA19BC8659F1}" presName="comp4" presStyleCnt="0"/>
      <dgm:spPr/>
    </dgm:pt>
    <dgm:pt modelId="{54A9EBE9-FCFF-4674-9CB8-2E80C2AF5B08}" type="pres">
      <dgm:prSet presAssocID="{9B4BC43D-BD9B-49DA-BBCF-AA19BC8659F1}" presName="circle4" presStyleLbl="node1" presStyleIdx="3" presStyleCnt="5"/>
      <dgm:spPr/>
    </dgm:pt>
    <dgm:pt modelId="{4D983CA5-0805-4AEA-88D0-084CADC2DE75}" type="pres">
      <dgm:prSet presAssocID="{9B4BC43D-BD9B-49DA-BBCF-AA19BC8659F1}" presName="c4text" presStyleLbl="node1" presStyleIdx="3" presStyleCnt="5">
        <dgm:presLayoutVars>
          <dgm:bulletEnabled val="1"/>
        </dgm:presLayoutVars>
      </dgm:prSet>
      <dgm:spPr/>
    </dgm:pt>
    <dgm:pt modelId="{8FA4EA19-9C60-4ED7-B8C5-69F0AF580325}" type="pres">
      <dgm:prSet presAssocID="{9B4BC43D-BD9B-49DA-BBCF-AA19BC8659F1}" presName="comp5" presStyleCnt="0"/>
      <dgm:spPr/>
    </dgm:pt>
    <dgm:pt modelId="{A862D8E6-4F12-4CC2-887E-71FD6F794F0E}" type="pres">
      <dgm:prSet presAssocID="{9B4BC43D-BD9B-49DA-BBCF-AA19BC8659F1}" presName="circle5" presStyleLbl="node1" presStyleIdx="4" presStyleCnt="5"/>
      <dgm:spPr/>
    </dgm:pt>
    <dgm:pt modelId="{803E60EB-0B33-4D08-A648-7F4A049097EE}" type="pres">
      <dgm:prSet presAssocID="{9B4BC43D-BD9B-49DA-BBCF-AA19BC8659F1}" presName="c5text" presStyleLbl="node1" presStyleIdx="4" presStyleCnt="5">
        <dgm:presLayoutVars>
          <dgm:bulletEnabled val="1"/>
        </dgm:presLayoutVars>
      </dgm:prSet>
      <dgm:spPr/>
    </dgm:pt>
  </dgm:ptLst>
  <dgm:cxnLst>
    <dgm:cxn modelId="{2DC79B12-379E-4DAA-8E7E-84BF53BF0A96}" type="presOf" srcId="{D0F507C0-6404-474B-96B5-E2C85A2B9F27}" destId="{15A829EF-3516-4478-8F3A-0AFCF1B78492}" srcOrd="0" destOrd="0" presId="urn:microsoft.com/office/officeart/2005/8/layout/venn2"/>
    <dgm:cxn modelId="{1090991B-280C-4D28-B4AC-2379DFBD7F5B}" srcId="{9B4BC43D-BD9B-49DA-BBCF-AA19BC8659F1}" destId="{D0F507C0-6404-474B-96B5-E2C85A2B9F27}" srcOrd="2" destOrd="0" parTransId="{9E578908-69FC-4BFE-91E7-90CA1753DDB9}" sibTransId="{79D095B2-E4E0-4647-8846-FF1C7808E831}"/>
    <dgm:cxn modelId="{C963553F-B231-408B-AA88-7FA68645AD26}" srcId="{9B4BC43D-BD9B-49DA-BBCF-AA19BC8659F1}" destId="{46F37747-DA39-4B79-8F6A-9AB917976553}" srcOrd="0" destOrd="0" parTransId="{A67F17FA-250D-4AA7-82AF-FB50FF0D1D9D}" sibTransId="{99897AF6-A100-44CC-B2E7-22E8C9E8EB27}"/>
    <dgm:cxn modelId="{29EEDE44-F723-41B3-934A-8B36DC420716}" type="presOf" srcId="{9C8547F0-4CD6-4B55-8518-BBBC5213C148}" destId="{B474082F-882C-4EBB-B194-F10F8E9A7718}" srcOrd="0" destOrd="0" presId="urn:microsoft.com/office/officeart/2005/8/layout/venn2"/>
    <dgm:cxn modelId="{DAE3B972-6D04-4A53-9B72-D478DE21C055}" srcId="{9B4BC43D-BD9B-49DA-BBCF-AA19BC8659F1}" destId="{9C8547F0-4CD6-4B55-8518-BBBC5213C148}" srcOrd="1" destOrd="0" parTransId="{047652DF-3C43-42A9-954A-283A7DBCB495}" sibTransId="{39E78EB5-7D5B-4324-A267-BA4605C25E73}"/>
    <dgm:cxn modelId="{4EC5C37B-8149-4BCA-B012-1C3DD87992DC}" type="presOf" srcId="{46F37747-DA39-4B79-8F6A-9AB917976553}" destId="{1C1A1FB6-5D14-4949-BFAB-881E3DF4A4E6}" srcOrd="1" destOrd="0" presId="urn:microsoft.com/office/officeart/2005/8/layout/venn2"/>
    <dgm:cxn modelId="{D39F6D7C-B0F2-4891-BCE0-5A3506593B6E}" type="presOf" srcId="{D0F507C0-6404-474B-96B5-E2C85A2B9F27}" destId="{9E0549E6-F9C9-48E1-A0D2-BA78A1C85DD5}" srcOrd="1" destOrd="0" presId="urn:microsoft.com/office/officeart/2005/8/layout/venn2"/>
    <dgm:cxn modelId="{DB4B7EA6-3B18-47DC-A725-76208AD34947}" type="presOf" srcId="{1D20D2D8-CA57-4BB0-B4B6-2916B9B9C55B}" destId="{54A9EBE9-FCFF-4674-9CB8-2E80C2AF5B08}" srcOrd="0" destOrd="0" presId="urn:microsoft.com/office/officeart/2005/8/layout/venn2"/>
    <dgm:cxn modelId="{F6D6B1B4-983D-47CF-9415-452A8B7CFBC3}" type="presOf" srcId="{D62AC57E-9626-4483-80D4-E4D3F77C8D75}" destId="{803E60EB-0B33-4D08-A648-7F4A049097EE}" srcOrd="1" destOrd="0" presId="urn:microsoft.com/office/officeart/2005/8/layout/venn2"/>
    <dgm:cxn modelId="{328B16C5-244E-47E7-9BF8-353E93899A29}" type="presOf" srcId="{9B4BC43D-BD9B-49DA-BBCF-AA19BC8659F1}" destId="{2798E480-957F-4A19-BB36-1115CD855877}" srcOrd="0" destOrd="0" presId="urn:microsoft.com/office/officeart/2005/8/layout/venn2"/>
    <dgm:cxn modelId="{9B6754C8-C2B0-4F38-96A6-F459366010F2}" type="presOf" srcId="{9C8547F0-4CD6-4B55-8518-BBBC5213C148}" destId="{1DC2A840-48C7-4B1E-91A2-E66E31745D5C}" srcOrd="1" destOrd="0" presId="urn:microsoft.com/office/officeart/2005/8/layout/venn2"/>
    <dgm:cxn modelId="{80B7DECE-328D-4401-BB6E-EF8C7D8AE34C}" srcId="{9B4BC43D-BD9B-49DA-BBCF-AA19BC8659F1}" destId="{D62AC57E-9626-4483-80D4-E4D3F77C8D75}" srcOrd="4" destOrd="0" parTransId="{2B5467E5-D993-4DBA-848E-8FB987BCE6DC}" sibTransId="{B07BAFF0-4FA2-425C-B5AF-5ACDA9D16A82}"/>
    <dgm:cxn modelId="{02341ED7-34C1-421F-A0B3-C740AE54FA41}" type="presOf" srcId="{1D20D2D8-CA57-4BB0-B4B6-2916B9B9C55B}" destId="{4D983CA5-0805-4AEA-88D0-084CADC2DE75}" srcOrd="1" destOrd="0" presId="urn:microsoft.com/office/officeart/2005/8/layout/venn2"/>
    <dgm:cxn modelId="{B0DC70EE-99E1-492E-966C-B9669AB75131}" type="presOf" srcId="{D62AC57E-9626-4483-80D4-E4D3F77C8D75}" destId="{A862D8E6-4F12-4CC2-887E-71FD6F794F0E}" srcOrd="0" destOrd="0" presId="urn:microsoft.com/office/officeart/2005/8/layout/venn2"/>
    <dgm:cxn modelId="{A16EFCF8-2ADD-465B-A895-C19AE6E06C3B}" type="presOf" srcId="{46F37747-DA39-4B79-8F6A-9AB917976553}" destId="{6513314F-0F04-4216-B6E4-F56246C33824}" srcOrd="0" destOrd="0" presId="urn:microsoft.com/office/officeart/2005/8/layout/venn2"/>
    <dgm:cxn modelId="{8BA34EFC-0618-402E-A641-BF04109E6AFA}" srcId="{9B4BC43D-BD9B-49DA-BBCF-AA19BC8659F1}" destId="{1D20D2D8-CA57-4BB0-B4B6-2916B9B9C55B}" srcOrd="3" destOrd="0" parTransId="{030DC6D1-0E5E-40AA-B5F1-E5F8FD94E13F}" sibTransId="{F51036FA-518C-40BF-9B4D-7239C91F441A}"/>
    <dgm:cxn modelId="{EE42F709-7886-49BC-9D4B-E880547933C8}" type="presParOf" srcId="{2798E480-957F-4A19-BB36-1115CD855877}" destId="{BBA16104-60DB-463D-BD6C-7CDA6F98C0C7}" srcOrd="0" destOrd="0" presId="urn:microsoft.com/office/officeart/2005/8/layout/venn2"/>
    <dgm:cxn modelId="{ABA5A741-0E15-4D03-9442-37CDB98E899D}" type="presParOf" srcId="{BBA16104-60DB-463D-BD6C-7CDA6F98C0C7}" destId="{6513314F-0F04-4216-B6E4-F56246C33824}" srcOrd="0" destOrd="0" presId="urn:microsoft.com/office/officeart/2005/8/layout/venn2"/>
    <dgm:cxn modelId="{9DEFB6F5-31AC-4B8B-8551-2EC2B7C1338C}" type="presParOf" srcId="{BBA16104-60DB-463D-BD6C-7CDA6F98C0C7}" destId="{1C1A1FB6-5D14-4949-BFAB-881E3DF4A4E6}" srcOrd="1" destOrd="0" presId="urn:microsoft.com/office/officeart/2005/8/layout/venn2"/>
    <dgm:cxn modelId="{6430F63D-E390-4639-8747-FF99A98ECE54}" type="presParOf" srcId="{2798E480-957F-4A19-BB36-1115CD855877}" destId="{8898A6F7-C834-4017-B050-4582A52AB7A3}" srcOrd="1" destOrd="0" presId="urn:microsoft.com/office/officeart/2005/8/layout/venn2"/>
    <dgm:cxn modelId="{D91C2C10-FAB1-4B7E-AB57-5300B175B25E}" type="presParOf" srcId="{8898A6F7-C834-4017-B050-4582A52AB7A3}" destId="{B474082F-882C-4EBB-B194-F10F8E9A7718}" srcOrd="0" destOrd="0" presId="urn:microsoft.com/office/officeart/2005/8/layout/venn2"/>
    <dgm:cxn modelId="{4380A6D1-D021-4A6C-95EB-9FFB5F85712D}" type="presParOf" srcId="{8898A6F7-C834-4017-B050-4582A52AB7A3}" destId="{1DC2A840-48C7-4B1E-91A2-E66E31745D5C}" srcOrd="1" destOrd="0" presId="urn:microsoft.com/office/officeart/2005/8/layout/venn2"/>
    <dgm:cxn modelId="{9BE92F85-07B6-4DAE-8BA9-9A2356144823}" type="presParOf" srcId="{2798E480-957F-4A19-BB36-1115CD855877}" destId="{FACF09E5-28CD-4B9B-BB6C-96C8D96D7CDD}" srcOrd="2" destOrd="0" presId="urn:microsoft.com/office/officeart/2005/8/layout/venn2"/>
    <dgm:cxn modelId="{34E6AE20-288D-4763-B400-C9622399DB46}" type="presParOf" srcId="{FACF09E5-28CD-4B9B-BB6C-96C8D96D7CDD}" destId="{15A829EF-3516-4478-8F3A-0AFCF1B78492}" srcOrd="0" destOrd="0" presId="urn:microsoft.com/office/officeart/2005/8/layout/venn2"/>
    <dgm:cxn modelId="{E783D574-BB41-4ECE-8D54-799AD68274A6}" type="presParOf" srcId="{FACF09E5-28CD-4B9B-BB6C-96C8D96D7CDD}" destId="{9E0549E6-F9C9-48E1-A0D2-BA78A1C85DD5}" srcOrd="1" destOrd="0" presId="urn:microsoft.com/office/officeart/2005/8/layout/venn2"/>
    <dgm:cxn modelId="{FF64AC2C-3EE3-466F-B072-FFF35B685E79}" type="presParOf" srcId="{2798E480-957F-4A19-BB36-1115CD855877}" destId="{01858E62-F630-4BDC-A182-9CB375DC64A9}" srcOrd="3" destOrd="0" presId="urn:microsoft.com/office/officeart/2005/8/layout/venn2"/>
    <dgm:cxn modelId="{B74787C7-4C64-4398-A8DE-4894A3188BAF}" type="presParOf" srcId="{01858E62-F630-4BDC-A182-9CB375DC64A9}" destId="{54A9EBE9-FCFF-4674-9CB8-2E80C2AF5B08}" srcOrd="0" destOrd="0" presId="urn:microsoft.com/office/officeart/2005/8/layout/venn2"/>
    <dgm:cxn modelId="{7D535E48-283C-4FBD-95F5-2E97C458A36F}" type="presParOf" srcId="{01858E62-F630-4BDC-A182-9CB375DC64A9}" destId="{4D983CA5-0805-4AEA-88D0-084CADC2DE75}" srcOrd="1" destOrd="0" presId="urn:microsoft.com/office/officeart/2005/8/layout/venn2"/>
    <dgm:cxn modelId="{D1729306-A885-4D10-B279-EE964F255186}" type="presParOf" srcId="{2798E480-957F-4A19-BB36-1115CD855877}" destId="{8FA4EA19-9C60-4ED7-B8C5-69F0AF580325}" srcOrd="4" destOrd="0" presId="urn:microsoft.com/office/officeart/2005/8/layout/venn2"/>
    <dgm:cxn modelId="{C296DA57-68DE-4F45-B034-097C389ED2F7}" type="presParOf" srcId="{8FA4EA19-9C60-4ED7-B8C5-69F0AF580325}" destId="{A862D8E6-4F12-4CC2-887E-71FD6F794F0E}" srcOrd="0" destOrd="0" presId="urn:microsoft.com/office/officeart/2005/8/layout/venn2"/>
    <dgm:cxn modelId="{3000A615-B1E7-4928-A8DC-58FAD4E10133}" type="presParOf" srcId="{8FA4EA19-9C60-4ED7-B8C5-69F0AF580325}" destId="{803E60EB-0B33-4D08-A648-7F4A049097E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C43BDA-D498-49CC-8F81-02ED315F24D7}" type="doc">
      <dgm:prSet loTypeId="urn:microsoft.com/office/officeart/2005/8/layout/rings+Icon" loCatId="relationship" qsTypeId="urn:microsoft.com/office/officeart/2005/8/quickstyle/3d3" qsCatId="3D" csTypeId="urn:microsoft.com/office/officeart/2005/8/colors/colorful1" csCatId="colorful" phldr="1"/>
      <dgm:spPr/>
      <dgm:t>
        <a:bodyPr/>
        <a:lstStyle/>
        <a:p>
          <a:endParaRPr lang="en-NZ"/>
        </a:p>
      </dgm:t>
    </dgm:pt>
    <dgm:pt modelId="{700C3FB7-E70B-49C0-877D-790E31AE7C05}">
      <dgm:prSet phldrT="[Text]"/>
      <dgm:spPr/>
      <dgm:t>
        <a:bodyPr/>
        <a:lstStyle/>
        <a:p>
          <a:r>
            <a:rPr lang="en-NZ" b="1" dirty="0"/>
            <a:t>Do</a:t>
          </a:r>
        </a:p>
      </dgm:t>
    </dgm:pt>
    <dgm:pt modelId="{8E21E0FD-6575-4673-89CE-2F34E83DAA33}" type="parTrans" cxnId="{2DC3CD12-A718-4F54-B877-0B970BE27BC4}">
      <dgm:prSet/>
      <dgm:spPr/>
      <dgm:t>
        <a:bodyPr/>
        <a:lstStyle/>
        <a:p>
          <a:endParaRPr lang="en-NZ"/>
        </a:p>
      </dgm:t>
    </dgm:pt>
    <dgm:pt modelId="{F41FCE8C-E0B4-40B0-AA10-A91FC9EF77EE}" type="sibTrans" cxnId="{2DC3CD12-A718-4F54-B877-0B970BE27BC4}">
      <dgm:prSet/>
      <dgm:spPr/>
      <dgm:t>
        <a:bodyPr/>
        <a:lstStyle/>
        <a:p>
          <a:endParaRPr lang="en-NZ"/>
        </a:p>
      </dgm:t>
    </dgm:pt>
    <dgm:pt modelId="{0B741897-18FC-452C-8D61-C85050408ABE}">
      <dgm:prSet phldrT="[Text]"/>
      <dgm:spPr/>
      <dgm:t>
        <a:bodyPr/>
        <a:lstStyle/>
        <a:p>
          <a:r>
            <a:rPr lang="en-NZ" b="1" dirty="0"/>
            <a:t>Feel</a:t>
          </a:r>
        </a:p>
      </dgm:t>
    </dgm:pt>
    <dgm:pt modelId="{3A0C5FB3-4CCA-4D1E-AD0D-0B4BA43FBD7B}" type="parTrans" cxnId="{F1AEA9CB-9B86-4DC8-9982-2BA8F527F059}">
      <dgm:prSet/>
      <dgm:spPr/>
      <dgm:t>
        <a:bodyPr/>
        <a:lstStyle/>
        <a:p>
          <a:endParaRPr lang="en-NZ"/>
        </a:p>
      </dgm:t>
    </dgm:pt>
    <dgm:pt modelId="{1F632102-4B68-4C55-9B9D-C4372267A8E5}" type="sibTrans" cxnId="{F1AEA9CB-9B86-4DC8-9982-2BA8F527F059}">
      <dgm:prSet/>
      <dgm:spPr/>
      <dgm:t>
        <a:bodyPr/>
        <a:lstStyle/>
        <a:p>
          <a:endParaRPr lang="en-NZ"/>
        </a:p>
      </dgm:t>
    </dgm:pt>
    <dgm:pt modelId="{81B4C90D-F9CA-4863-A20B-93293FA2B0CC}">
      <dgm:prSet phldrT="[Text]"/>
      <dgm:spPr/>
      <dgm:t>
        <a:bodyPr/>
        <a:lstStyle/>
        <a:p>
          <a:r>
            <a:rPr lang="en-NZ" b="1" dirty="0"/>
            <a:t>Believe</a:t>
          </a:r>
        </a:p>
      </dgm:t>
    </dgm:pt>
    <dgm:pt modelId="{23E3BCB2-48AD-41A6-A590-92B2535081A7}" type="parTrans" cxnId="{7341C8BA-FC27-4DFD-866A-DC2781C1F319}">
      <dgm:prSet/>
      <dgm:spPr/>
      <dgm:t>
        <a:bodyPr/>
        <a:lstStyle/>
        <a:p>
          <a:endParaRPr lang="en-NZ"/>
        </a:p>
      </dgm:t>
    </dgm:pt>
    <dgm:pt modelId="{415F00A0-462F-4FEB-A68F-49CA7D32FFAF}" type="sibTrans" cxnId="{7341C8BA-FC27-4DFD-866A-DC2781C1F319}">
      <dgm:prSet/>
      <dgm:spPr/>
      <dgm:t>
        <a:bodyPr/>
        <a:lstStyle/>
        <a:p>
          <a:endParaRPr lang="en-NZ"/>
        </a:p>
      </dgm:t>
    </dgm:pt>
    <dgm:pt modelId="{8DE22AA4-30CB-4D7F-B145-653E0F6D66F8}">
      <dgm:prSet phldrT="[Text]"/>
      <dgm:spPr/>
      <dgm:t>
        <a:bodyPr/>
        <a:lstStyle/>
        <a:p>
          <a:r>
            <a:rPr lang="en-NZ" b="1" dirty="0"/>
            <a:t>Know</a:t>
          </a:r>
        </a:p>
      </dgm:t>
    </dgm:pt>
    <dgm:pt modelId="{FE6ACC38-0D38-446B-ABC3-095B14178492}" type="parTrans" cxnId="{049B9373-5FC1-48CD-9068-639A1FF77C56}">
      <dgm:prSet/>
      <dgm:spPr/>
      <dgm:t>
        <a:bodyPr/>
        <a:lstStyle/>
        <a:p>
          <a:endParaRPr lang="en-NZ"/>
        </a:p>
      </dgm:t>
    </dgm:pt>
    <dgm:pt modelId="{36BF5A62-C6C8-468E-B6AC-A5E190315E27}" type="sibTrans" cxnId="{049B9373-5FC1-48CD-9068-639A1FF77C56}">
      <dgm:prSet/>
      <dgm:spPr/>
      <dgm:t>
        <a:bodyPr/>
        <a:lstStyle/>
        <a:p>
          <a:endParaRPr lang="en-NZ"/>
        </a:p>
      </dgm:t>
    </dgm:pt>
    <dgm:pt modelId="{B90FB972-7F81-4B8E-B5A2-E8C8206CCE01}" type="pres">
      <dgm:prSet presAssocID="{AAC43BDA-D498-49CC-8F81-02ED315F24D7}" presName="Name0" presStyleCnt="0">
        <dgm:presLayoutVars>
          <dgm:chMax val="7"/>
          <dgm:dir/>
          <dgm:resizeHandles val="exact"/>
        </dgm:presLayoutVars>
      </dgm:prSet>
      <dgm:spPr/>
    </dgm:pt>
    <dgm:pt modelId="{EDE589B6-91D9-459D-B564-05E6A05BB302}" type="pres">
      <dgm:prSet presAssocID="{AAC43BDA-D498-49CC-8F81-02ED315F24D7}" presName="ellipse1" presStyleLbl="vennNode1" presStyleIdx="0" presStyleCnt="4" custLinFactX="7882" custLinFactY="20153" custLinFactNeighborX="100000" custLinFactNeighborY="100000">
        <dgm:presLayoutVars>
          <dgm:bulletEnabled val="1"/>
        </dgm:presLayoutVars>
      </dgm:prSet>
      <dgm:spPr/>
    </dgm:pt>
    <dgm:pt modelId="{7D957C11-0B90-458C-BC4A-9FC88002A13E}" type="pres">
      <dgm:prSet presAssocID="{AAC43BDA-D498-49CC-8F81-02ED315F24D7}" presName="ellipse2" presStyleLbl="vennNode1" presStyleIdx="1" presStyleCnt="4" custLinFactNeighborX="-105">
        <dgm:presLayoutVars>
          <dgm:bulletEnabled val="1"/>
        </dgm:presLayoutVars>
      </dgm:prSet>
      <dgm:spPr/>
    </dgm:pt>
    <dgm:pt modelId="{B34E4B1E-D5E7-4EAB-8348-6AA78A1EC1F8}" type="pres">
      <dgm:prSet presAssocID="{AAC43BDA-D498-49CC-8F81-02ED315F24D7}" presName="ellipse3" presStyleLbl="vennNode1" presStyleIdx="2" presStyleCnt="4" custLinFactNeighborY="18364">
        <dgm:presLayoutVars>
          <dgm:bulletEnabled val="1"/>
        </dgm:presLayoutVars>
      </dgm:prSet>
      <dgm:spPr/>
    </dgm:pt>
    <dgm:pt modelId="{15514DE8-153B-4785-8A23-572D2A8AD45E}" type="pres">
      <dgm:prSet presAssocID="{AAC43BDA-D498-49CC-8F81-02ED315F24D7}" presName="ellipse4" presStyleLbl="vennNode1" presStyleIdx="3" presStyleCnt="4" custLinFactNeighborX="-978">
        <dgm:presLayoutVars>
          <dgm:bulletEnabled val="1"/>
        </dgm:presLayoutVars>
      </dgm:prSet>
      <dgm:spPr/>
    </dgm:pt>
  </dgm:ptLst>
  <dgm:cxnLst>
    <dgm:cxn modelId="{2DC3CD12-A718-4F54-B877-0B970BE27BC4}" srcId="{AAC43BDA-D498-49CC-8F81-02ED315F24D7}" destId="{700C3FB7-E70B-49C0-877D-790E31AE7C05}" srcOrd="0" destOrd="0" parTransId="{8E21E0FD-6575-4673-89CE-2F34E83DAA33}" sibTransId="{F41FCE8C-E0B4-40B0-AA10-A91FC9EF77EE}"/>
    <dgm:cxn modelId="{07E12263-5139-423E-9412-71849293D339}" type="presOf" srcId="{81B4C90D-F9CA-4863-A20B-93293FA2B0CC}" destId="{15514DE8-153B-4785-8A23-572D2A8AD45E}" srcOrd="0" destOrd="0" presId="urn:microsoft.com/office/officeart/2005/8/layout/rings+Icon"/>
    <dgm:cxn modelId="{049B9373-5FC1-48CD-9068-639A1FF77C56}" srcId="{AAC43BDA-D498-49CC-8F81-02ED315F24D7}" destId="{8DE22AA4-30CB-4D7F-B145-653E0F6D66F8}" srcOrd="2" destOrd="0" parTransId="{FE6ACC38-0D38-446B-ABC3-095B14178492}" sibTransId="{36BF5A62-C6C8-468E-B6AC-A5E190315E27}"/>
    <dgm:cxn modelId="{55726A82-8955-4B9E-AE1B-E5FE90C69FD7}" type="presOf" srcId="{8DE22AA4-30CB-4D7F-B145-653E0F6D66F8}" destId="{B34E4B1E-D5E7-4EAB-8348-6AA78A1EC1F8}" srcOrd="0" destOrd="0" presId="urn:microsoft.com/office/officeart/2005/8/layout/rings+Icon"/>
    <dgm:cxn modelId="{05900195-6318-458D-A769-58AFBBD0DA3C}" type="presOf" srcId="{700C3FB7-E70B-49C0-877D-790E31AE7C05}" destId="{EDE589B6-91D9-459D-B564-05E6A05BB302}" srcOrd="0" destOrd="0" presId="urn:microsoft.com/office/officeart/2005/8/layout/rings+Icon"/>
    <dgm:cxn modelId="{7341C8BA-FC27-4DFD-866A-DC2781C1F319}" srcId="{AAC43BDA-D498-49CC-8F81-02ED315F24D7}" destId="{81B4C90D-F9CA-4863-A20B-93293FA2B0CC}" srcOrd="3" destOrd="0" parTransId="{23E3BCB2-48AD-41A6-A590-92B2535081A7}" sibTransId="{415F00A0-462F-4FEB-A68F-49CA7D32FFAF}"/>
    <dgm:cxn modelId="{2B076DC6-337C-4912-AC19-DB1F4EADA14A}" type="presOf" srcId="{0B741897-18FC-452C-8D61-C85050408ABE}" destId="{7D957C11-0B90-458C-BC4A-9FC88002A13E}" srcOrd="0" destOrd="0" presId="urn:microsoft.com/office/officeart/2005/8/layout/rings+Icon"/>
    <dgm:cxn modelId="{F1AEA9CB-9B86-4DC8-9982-2BA8F527F059}" srcId="{AAC43BDA-D498-49CC-8F81-02ED315F24D7}" destId="{0B741897-18FC-452C-8D61-C85050408ABE}" srcOrd="1" destOrd="0" parTransId="{3A0C5FB3-4CCA-4D1E-AD0D-0B4BA43FBD7B}" sibTransId="{1F632102-4B68-4C55-9B9D-C4372267A8E5}"/>
    <dgm:cxn modelId="{D302E6D6-742B-4866-8BD4-2B8FFE9C7770}" type="presOf" srcId="{AAC43BDA-D498-49CC-8F81-02ED315F24D7}" destId="{B90FB972-7F81-4B8E-B5A2-E8C8206CCE01}" srcOrd="0" destOrd="0" presId="urn:microsoft.com/office/officeart/2005/8/layout/rings+Icon"/>
    <dgm:cxn modelId="{29CE60E0-18C5-4600-BDE7-58FAFDEF8DE7}" type="presParOf" srcId="{B90FB972-7F81-4B8E-B5A2-E8C8206CCE01}" destId="{EDE589B6-91D9-459D-B564-05E6A05BB302}" srcOrd="0" destOrd="0" presId="urn:microsoft.com/office/officeart/2005/8/layout/rings+Icon"/>
    <dgm:cxn modelId="{E55F9D3C-3545-458E-A02D-3A6C99E2031C}" type="presParOf" srcId="{B90FB972-7F81-4B8E-B5A2-E8C8206CCE01}" destId="{7D957C11-0B90-458C-BC4A-9FC88002A13E}" srcOrd="1" destOrd="0" presId="urn:microsoft.com/office/officeart/2005/8/layout/rings+Icon"/>
    <dgm:cxn modelId="{1D959146-6630-4FBA-B3A6-23CBFE953535}" type="presParOf" srcId="{B90FB972-7F81-4B8E-B5A2-E8C8206CCE01}" destId="{B34E4B1E-D5E7-4EAB-8348-6AA78A1EC1F8}" srcOrd="2" destOrd="0" presId="urn:microsoft.com/office/officeart/2005/8/layout/rings+Icon"/>
    <dgm:cxn modelId="{5B17B586-B08C-4213-B64C-A6064A226D6C}" type="presParOf" srcId="{B90FB972-7F81-4B8E-B5A2-E8C8206CCE01}" destId="{15514DE8-153B-4785-8A23-572D2A8AD45E}" srcOrd="3"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3BFC186-5F6F-4483-8659-C179BA0C6287}" type="doc">
      <dgm:prSet loTypeId="urn:microsoft.com/office/officeart/2005/8/layout/venn1" loCatId="relationship" qsTypeId="urn:microsoft.com/office/officeart/2005/8/quickstyle/simple1" qsCatId="simple" csTypeId="urn:microsoft.com/office/officeart/2005/8/colors/accent1_2" csCatId="accent1" phldr="1"/>
      <dgm:spPr/>
    </dgm:pt>
    <dgm:pt modelId="{A815B4BA-0929-47A0-BBA4-CFAF96170ABC}">
      <dgm:prSet phldrT="[Text]" custT="1"/>
      <dgm:spPr/>
      <dgm:t>
        <a:bodyPr/>
        <a:lstStyle/>
        <a:p>
          <a:r>
            <a:rPr lang="en-NZ" sz="4400" dirty="0">
              <a:solidFill>
                <a:schemeClr val="bg1"/>
              </a:solidFill>
            </a:rPr>
            <a:t>stage</a:t>
          </a:r>
        </a:p>
      </dgm:t>
    </dgm:pt>
    <dgm:pt modelId="{BF3C6C73-41B1-4CBB-829E-05D7131B4908}" type="parTrans" cxnId="{C6D8E27B-3738-42B2-8BF2-FDF40521AB9B}">
      <dgm:prSet/>
      <dgm:spPr/>
      <dgm:t>
        <a:bodyPr/>
        <a:lstStyle/>
        <a:p>
          <a:endParaRPr lang="en-NZ"/>
        </a:p>
      </dgm:t>
    </dgm:pt>
    <dgm:pt modelId="{BDF97BF2-83E8-4D98-B7A3-8FDDE6AAFC6A}" type="sibTrans" cxnId="{C6D8E27B-3738-42B2-8BF2-FDF40521AB9B}">
      <dgm:prSet/>
      <dgm:spPr/>
      <dgm:t>
        <a:bodyPr/>
        <a:lstStyle/>
        <a:p>
          <a:endParaRPr lang="en-NZ"/>
        </a:p>
      </dgm:t>
    </dgm:pt>
    <dgm:pt modelId="{9B724CDD-3E3E-4340-873B-9C35D09C683D}">
      <dgm:prSet phldrT="[Text]" custT="1"/>
      <dgm:spPr/>
      <dgm:t>
        <a:bodyPr/>
        <a:lstStyle/>
        <a:p>
          <a:r>
            <a:rPr lang="en-NZ" sz="4400" dirty="0">
              <a:solidFill>
                <a:schemeClr val="bg1"/>
              </a:solidFill>
            </a:rPr>
            <a:t>setting</a:t>
          </a:r>
        </a:p>
      </dgm:t>
    </dgm:pt>
    <dgm:pt modelId="{DD66F63D-3420-4E97-B139-D16FE73ACA22}" type="parTrans" cxnId="{B28A8CD2-1214-459A-994B-6A6120D8D221}">
      <dgm:prSet/>
      <dgm:spPr/>
      <dgm:t>
        <a:bodyPr/>
        <a:lstStyle/>
        <a:p>
          <a:endParaRPr lang="en-NZ"/>
        </a:p>
      </dgm:t>
    </dgm:pt>
    <dgm:pt modelId="{291B2284-063B-4800-858F-6CCBCB42C655}" type="sibTrans" cxnId="{B28A8CD2-1214-459A-994B-6A6120D8D221}">
      <dgm:prSet/>
      <dgm:spPr/>
      <dgm:t>
        <a:bodyPr/>
        <a:lstStyle/>
        <a:p>
          <a:endParaRPr lang="en-NZ"/>
        </a:p>
      </dgm:t>
    </dgm:pt>
    <dgm:pt modelId="{2BE5C969-18CC-4C63-ABC1-5D047C13E2D5}">
      <dgm:prSet phldrT="[Text]" custT="1"/>
      <dgm:spPr/>
      <dgm:t>
        <a:bodyPr/>
        <a:lstStyle/>
        <a:p>
          <a:r>
            <a:rPr lang="en-NZ" sz="4400" dirty="0">
              <a:solidFill>
                <a:schemeClr val="bg1"/>
              </a:solidFill>
            </a:rPr>
            <a:t>baby</a:t>
          </a:r>
        </a:p>
      </dgm:t>
    </dgm:pt>
    <dgm:pt modelId="{07F1751A-CF14-459C-9F73-2BC5B2FB86CD}" type="parTrans" cxnId="{148C8BA7-3C83-4CA4-9B58-5C280324093D}">
      <dgm:prSet/>
      <dgm:spPr/>
      <dgm:t>
        <a:bodyPr/>
        <a:lstStyle/>
        <a:p>
          <a:endParaRPr lang="en-NZ"/>
        </a:p>
      </dgm:t>
    </dgm:pt>
    <dgm:pt modelId="{E5D519BF-A967-448D-8EC8-648001D2614E}" type="sibTrans" cxnId="{148C8BA7-3C83-4CA4-9B58-5C280324093D}">
      <dgm:prSet/>
      <dgm:spPr/>
      <dgm:t>
        <a:bodyPr/>
        <a:lstStyle/>
        <a:p>
          <a:endParaRPr lang="en-NZ"/>
        </a:p>
      </dgm:t>
    </dgm:pt>
    <dgm:pt modelId="{1D3AED64-4769-4A44-86C6-FCAB9D443C06}" type="pres">
      <dgm:prSet presAssocID="{53BFC186-5F6F-4483-8659-C179BA0C6287}" presName="compositeShape" presStyleCnt="0">
        <dgm:presLayoutVars>
          <dgm:chMax val="7"/>
          <dgm:dir/>
          <dgm:resizeHandles val="exact"/>
        </dgm:presLayoutVars>
      </dgm:prSet>
      <dgm:spPr/>
    </dgm:pt>
    <dgm:pt modelId="{B9E534B7-2C31-485A-A6B6-3F458E62CF96}" type="pres">
      <dgm:prSet presAssocID="{A815B4BA-0929-47A0-BBA4-CFAF96170ABC}" presName="circ1" presStyleLbl="vennNode1" presStyleIdx="0" presStyleCnt="3"/>
      <dgm:spPr/>
    </dgm:pt>
    <dgm:pt modelId="{C321B4EF-33E9-4007-8C35-59CF0181015C}" type="pres">
      <dgm:prSet presAssocID="{A815B4BA-0929-47A0-BBA4-CFAF96170ABC}" presName="circ1Tx" presStyleLbl="revTx" presStyleIdx="0" presStyleCnt="0">
        <dgm:presLayoutVars>
          <dgm:chMax val="0"/>
          <dgm:chPref val="0"/>
          <dgm:bulletEnabled val="1"/>
        </dgm:presLayoutVars>
      </dgm:prSet>
      <dgm:spPr/>
    </dgm:pt>
    <dgm:pt modelId="{82BA6F7C-058B-4153-BD3B-E6C7A02F23BE}" type="pres">
      <dgm:prSet presAssocID="{9B724CDD-3E3E-4340-873B-9C35D09C683D}" presName="circ2" presStyleLbl="vennNode1" presStyleIdx="1" presStyleCnt="3" custLinFactNeighborX="-391" custLinFactNeighborY="697"/>
      <dgm:spPr/>
    </dgm:pt>
    <dgm:pt modelId="{91F089AE-D183-41F3-BECB-4A7FAE2A0E6E}" type="pres">
      <dgm:prSet presAssocID="{9B724CDD-3E3E-4340-873B-9C35D09C683D}" presName="circ2Tx" presStyleLbl="revTx" presStyleIdx="0" presStyleCnt="0">
        <dgm:presLayoutVars>
          <dgm:chMax val="0"/>
          <dgm:chPref val="0"/>
          <dgm:bulletEnabled val="1"/>
        </dgm:presLayoutVars>
      </dgm:prSet>
      <dgm:spPr/>
    </dgm:pt>
    <dgm:pt modelId="{12D43B97-FE93-4290-9D49-0755BD2E604F}" type="pres">
      <dgm:prSet presAssocID="{2BE5C969-18CC-4C63-ABC1-5D047C13E2D5}" presName="circ3" presStyleLbl="vennNode1" presStyleIdx="2" presStyleCnt="3"/>
      <dgm:spPr/>
    </dgm:pt>
    <dgm:pt modelId="{6910F943-C5FE-4082-84C3-47DAA2D9E84A}" type="pres">
      <dgm:prSet presAssocID="{2BE5C969-18CC-4C63-ABC1-5D047C13E2D5}" presName="circ3Tx" presStyleLbl="revTx" presStyleIdx="0" presStyleCnt="0">
        <dgm:presLayoutVars>
          <dgm:chMax val="0"/>
          <dgm:chPref val="0"/>
          <dgm:bulletEnabled val="1"/>
        </dgm:presLayoutVars>
      </dgm:prSet>
      <dgm:spPr/>
    </dgm:pt>
  </dgm:ptLst>
  <dgm:cxnLst>
    <dgm:cxn modelId="{4404ED0F-D6D2-45EF-B5A0-E19C64A97A60}" type="presOf" srcId="{2BE5C969-18CC-4C63-ABC1-5D047C13E2D5}" destId="{6910F943-C5FE-4082-84C3-47DAA2D9E84A}" srcOrd="1" destOrd="0" presId="urn:microsoft.com/office/officeart/2005/8/layout/venn1"/>
    <dgm:cxn modelId="{35EDC443-6FBE-41BE-9A6F-1F129B041B16}" type="presOf" srcId="{A815B4BA-0929-47A0-BBA4-CFAF96170ABC}" destId="{C321B4EF-33E9-4007-8C35-59CF0181015C}" srcOrd="1" destOrd="0" presId="urn:microsoft.com/office/officeart/2005/8/layout/venn1"/>
    <dgm:cxn modelId="{C9E2C464-A4D0-4447-99C1-D61F8B323EC5}" type="presOf" srcId="{9B724CDD-3E3E-4340-873B-9C35D09C683D}" destId="{82BA6F7C-058B-4153-BD3B-E6C7A02F23BE}" srcOrd="0" destOrd="0" presId="urn:microsoft.com/office/officeart/2005/8/layout/venn1"/>
    <dgm:cxn modelId="{38842C47-DE11-40AB-9BDB-89EC7644D2B5}" type="presOf" srcId="{A815B4BA-0929-47A0-BBA4-CFAF96170ABC}" destId="{B9E534B7-2C31-485A-A6B6-3F458E62CF96}" srcOrd="0" destOrd="0" presId="urn:microsoft.com/office/officeart/2005/8/layout/venn1"/>
    <dgm:cxn modelId="{40286D6C-4F3A-4EE4-B0ED-1E713DB121F4}" type="presOf" srcId="{53BFC186-5F6F-4483-8659-C179BA0C6287}" destId="{1D3AED64-4769-4A44-86C6-FCAB9D443C06}" srcOrd="0" destOrd="0" presId="urn:microsoft.com/office/officeart/2005/8/layout/venn1"/>
    <dgm:cxn modelId="{3ACB1F6F-ACB1-43B5-8232-820318504D7F}" type="presOf" srcId="{2BE5C969-18CC-4C63-ABC1-5D047C13E2D5}" destId="{12D43B97-FE93-4290-9D49-0755BD2E604F}" srcOrd="0" destOrd="0" presId="urn:microsoft.com/office/officeart/2005/8/layout/venn1"/>
    <dgm:cxn modelId="{C6D8E27B-3738-42B2-8BF2-FDF40521AB9B}" srcId="{53BFC186-5F6F-4483-8659-C179BA0C6287}" destId="{A815B4BA-0929-47A0-BBA4-CFAF96170ABC}" srcOrd="0" destOrd="0" parTransId="{BF3C6C73-41B1-4CBB-829E-05D7131B4908}" sibTransId="{BDF97BF2-83E8-4D98-B7A3-8FDDE6AAFC6A}"/>
    <dgm:cxn modelId="{148C8BA7-3C83-4CA4-9B58-5C280324093D}" srcId="{53BFC186-5F6F-4483-8659-C179BA0C6287}" destId="{2BE5C969-18CC-4C63-ABC1-5D047C13E2D5}" srcOrd="2" destOrd="0" parTransId="{07F1751A-CF14-459C-9F73-2BC5B2FB86CD}" sibTransId="{E5D519BF-A967-448D-8EC8-648001D2614E}"/>
    <dgm:cxn modelId="{B28A8CD2-1214-459A-994B-6A6120D8D221}" srcId="{53BFC186-5F6F-4483-8659-C179BA0C6287}" destId="{9B724CDD-3E3E-4340-873B-9C35D09C683D}" srcOrd="1" destOrd="0" parTransId="{DD66F63D-3420-4E97-B139-D16FE73ACA22}" sibTransId="{291B2284-063B-4800-858F-6CCBCB42C655}"/>
    <dgm:cxn modelId="{992836E5-79AE-4C0B-BAAB-000D250BB58A}" type="presOf" srcId="{9B724CDD-3E3E-4340-873B-9C35D09C683D}" destId="{91F089AE-D183-41F3-BECB-4A7FAE2A0E6E}" srcOrd="1" destOrd="0" presId="urn:microsoft.com/office/officeart/2005/8/layout/venn1"/>
    <dgm:cxn modelId="{FE94B265-6D3D-4BC1-84A3-14AB2D3B72E6}" type="presParOf" srcId="{1D3AED64-4769-4A44-86C6-FCAB9D443C06}" destId="{B9E534B7-2C31-485A-A6B6-3F458E62CF96}" srcOrd="0" destOrd="0" presId="urn:microsoft.com/office/officeart/2005/8/layout/venn1"/>
    <dgm:cxn modelId="{A901D612-8CEF-4B30-BADF-AACEA3323865}" type="presParOf" srcId="{1D3AED64-4769-4A44-86C6-FCAB9D443C06}" destId="{C321B4EF-33E9-4007-8C35-59CF0181015C}" srcOrd="1" destOrd="0" presId="urn:microsoft.com/office/officeart/2005/8/layout/venn1"/>
    <dgm:cxn modelId="{CA9EA4AD-A5D4-42A4-BA15-59435B044050}" type="presParOf" srcId="{1D3AED64-4769-4A44-86C6-FCAB9D443C06}" destId="{82BA6F7C-058B-4153-BD3B-E6C7A02F23BE}" srcOrd="2" destOrd="0" presId="urn:microsoft.com/office/officeart/2005/8/layout/venn1"/>
    <dgm:cxn modelId="{EE9BF7FA-F35A-4D1A-A74E-BC40618001DE}" type="presParOf" srcId="{1D3AED64-4769-4A44-86C6-FCAB9D443C06}" destId="{91F089AE-D183-41F3-BECB-4A7FAE2A0E6E}" srcOrd="3" destOrd="0" presId="urn:microsoft.com/office/officeart/2005/8/layout/venn1"/>
    <dgm:cxn modelId="{E4F41609-D9F9-4EDD-AC12-BC18529E06D9}" type="presParOf" srcId="{1D3AED64-4769-4A44-86C6-FCAB9D443C06}" destId="{12D43B97-FE93-4290-9D49-0755BD2E604F}" srcOrd="4" destOrd="0" presId="urn:microsoft.com/office/officeart/2005/8/layout/venn1"/>
    <dgm:cxn modelId="{E6F8DCA5-2EB5-4FE3-86CC-42B8760EF85C}" type="presParOf" srcId="{1D3AED64-4769-4A44-86C6-FCAB9D443C06}" destId="{6910F943-C5FE-4082-84C3-47DAA2D9E84A}"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3314F-0F04-4216-B6E4-F56246C33824}">
      <dsp:nvSpPr>
        <dsp:cNvPr id="0" name=""/>
        <dsp:cNvSpPr/>
      </dsp:nvSpPr>
      <dsp:spPr>
        <a:xfrm>
          <a:off x="1354666" y="0"/>
          <a:ext cx="5418667" cy="5418667"/>
        </a:xfrm>
        <a:prstGeom prst="ellipse">
          <a:avLst/>
        </a:prstGeom>
        <a:solidFill>
          <a:srgbClr val="69B4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NZ" sz="2400" kern="1200" dirty="0">
              <a:solidFill>
                <a:schemeClr val="tx1"/>
              </a:solidFill>
            </a:rPr>
            <a:t>Policy lead</a:t>
          </a:r>
        </a:p>
      </dsp:txBody>
      <dsp:txXfrm>
        <a:off x="3047999" y="270933"/>
        <a:ext cx="2032000" cy="541866"/>
      </dsp:txXfrm>
    </dsp:sp>
    <dsp:sp modelId="{B474082F-882C-4EBB-B194-F10F8E9A7718}">
      <dsp:nvSpPr>
        <dsp:cNvPr id="0" name=""/>
        <dsp:cNvSpPr/>
      </dsp:nvSpPr>
      <dsp:spPr>
        <a:xfrm>
          <a:off x="1761066" y="812800"/>
          <a:ext cx="4605866" cy="4605866"/>
        </a:xfrm>
        <a:prstGeom prst="ellipse">
          <a:avLst/>
        </a:prstGeom>
        <a:solidFill>
          <a:srgbClr val="FFCC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NZ" sz="2400" kern="1200" dirty="0">
              <a:solidFill>
                <a:schemeClr val="tx1"/>
              </a:solidFill>
            </a:rPr>
            <a:t>Coordinator</a:t>
          </a:r>
        </a:p>
      </dsp:txBody>
      <dsp:txXfrm>
        <a:off x="3070859" y="1077637"/>
        <a:ext cx="1986280" cy="529674"/>
      </dsp:txXfrm>
    </dsp:sp>
    <dsp:sp modelId="{15A829EF-3516-4478-8F3A-0AFCF1B78492}">
      <dsp:nvSpPr>
        <dsp:cNvPr id="0" name=""/>
        <dsp:cNvSpPr/>
      </dsp:nvSpPr>
      <dsp:spPr>
        <a:xfrm>
          <a:off x="2167466" y="1625600"/>
          <a:ext cx="3793066" cy="3793066"/>
        </a:xfrm>
        <a:prstGeom prst="ellipse">
          <a:avLst/>
        </a:prstGeom>
        <a:solidFill>
          <a:srgbClr val="8972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NZ" sz="2400" kern="1200" dirty="0"/>
            <a:t>Distributor</a:t>
          </a:r>
        </a:p>
      </dsp:txBody>
      <dsp:txXfrm>
        <a:off x="3082543" y="1887321"/>
        <a:ext cx="1962912" cy="523443"/>
      </dsp:txXfrm>
    </dsp:sp>
    <dsp:sp modelId="{54A9EBE9-FCFF-4674-9CB8-2E80C2AF5B08}">
      <dsp:nvSpPr>
        <dsp:cNvPr id="0" name=""/>
        <dsp:cNvSpPr/>
      </dsp:nvSpPr>
      <dsp:spPr>
        <a:xfrm>
          <a:off x="2573866" y="2438400"/>
          <a:ext cx="2980266" cy="2980266"/>
        </a:xfrm>
        <a:prstGeom prst="ellipse">
          <a:avLst/>
        </a:prstGeom>
        <a:solidFill>
          <a:srgbClr val="FD77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NZ" sz="2400" kern="1200" dirty="0"/>
            <a:t>Carer</a:t>
          </a:r>
        </a:p>
      </dsp:txBody>
      <dsp:txXfrm>
        <a:off x="3259327" y="2706624"/>
        <a:ext cx="1609344" cy="536448"/>
      </dsp:txXfrm>
    </dsp:sp>
    <dsp:sp modelId="{A862D8E6-4F12-4CC2-887E-71FD6F794F0E}">
      <dsp:nvSpPr>
        <dsp:cNvPr id="0" name=""/>
        <dsp:cNvSpPr/>
      </dsp:nvSpPr>
      <dsp:spPr>
        <a:xfrm>
          <a:off x="2980266" y="3251200"/>
          <a:ext cx="2167466" cy="2167466"/>
        </a:xfrm>
        <a:prstGeom prst="ellipse">
          <a:avLst/>
        </a:prstGeom>
        <a:solidFill>
          <a:srgbClr val="4AB1B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NZ" sz="2400" kern="1200" dirty="0"/>
            <a:t>Baby</a:t>
          </a:r>
        </a:p>
      </dsp:txBody>
      <dsp:txXfrm>
        <a:off x="3297684" y="3793066"/>
        <a:ext cx="1532630" cy="10837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589B6-91D9-459D-B564-05E6A05BB302}">
      <dsp:nvSpPr>
        <dsp:cNvPr id="0" name=""/>
        <dsp:cNvSpPr/>
      </dsp:nvSpPr>
      <dsp:spPr>
        <a:xfrm>
          <a:off x="2841383" y="4689050"/>
          <a:ext cx="2633788" cy="2634110"/>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NZ" sz="3700" b="1" kern="1200" dirty="0"/>
            <a:t>Do</a:t>
          </a:r>
        </a:p>
      </dsp:txBody>
      <dsp:txXfrm>
        <a:off x="3227092" y="5074806"/>
        <a:ext cx="1862370" cy="1862598"/>
      </dsp:txXfrm>
    </dsp:sp>
    <dsp:sp modelId="{7D957C11-0B90-458C-BC4A-9FC88002A13E}">
      <dsp:nvSpPr>
        <dsp:cNvPr id="0" name=""/>
        <dsp:cNvSpPr/>
      </dsp:nvSpPr>
      <dsp:spPr>
        <a:xfrm>
          <a:off x="1352309" y="3280893"/>
          <a:ext cx="2633788" cy="2634110"/>
        </a:xfrm>
        <a:prstGeom prst="ellipse">
          <a:avLst/>
        </a:prstGeom>
        <a:solidFill>
          <a:schemeClr val="accent3">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NZ" sz="3700" b="1" kern="1200" dirty="0"/>
            <a:t>Feel</a:t>
          </a:r>
        </a:p>
      </dsp:txBody>
      <dsp:txXfrm>
        <a:off x="1738018" y="3666649"/>
        <a:ext cx="1862370" cy="1862598"/>
      </dsp:txXfrm>
    </dsp:sp>
    <dsp:sp modelId="{B34E4B1E-D5E7-4EAB-8348-6AA78A1EC1F8}">
      <dsp:nvSpPr>
        <dsp:cNvPr id="0" name=""/>
        <dsp:cNvSpPr/>
      </dsp:nvSpPr>
      <dsp:spPr>
        <a:xfrm>
          <a:off x="2709479" y="2007816"/>
          <a:ext cx="2633788" cy="2634110"/>
        </a:xfrm>
        <a:prstGeom prst="ellipse">
          <a:avLst/>
        </a:prstGeom>
        <a:solidFill>
          <a:schemeClr val="accent4">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NZ" sz="3700" b="1" kern="1200" dirty="0"/>
            <a:t>Know</a:t>
          </a:r>
        </a:p>
      </dsp:txBody>
      <dsp:txXfrm>
        <a:off x="3095188" y="2393572"/>
        <a:ext cx="1862370" cy="1862598"/>
      </dsp:txXfrm>
    </dsp:sp>
    <dsp:sp modelId="{15514DE8-153B-4785-8A23-572D2A8AD45E}">
      <dsp:nvSpPr>
        <dsp:cNvPr id="0" name=""/>
        <dsp:cNvSpPr/>
      </dsp:nvSpPr>
      <dsp:spPr>
        <a:xfrm>
          <a:off x="4038795" y="3280893"/>
          <a:ext cx="2633788" cy="2634110"/>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NZ" sz="3700" b="1" kern="1200" dirty="0"/>
            <a:t>Believe</a:t>
          </a:r>
        </a:p>
      </dsp:txBody>
      <dsp:txXfrm>
        <a:off x="4424504" y="3666649"/>
        <a:ext cx="1862370" cy="18625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E534B7-2C31-485A-A6B6-3F458E62CF96}">
      <dsp:nvSpPr>
        <dsp:cNvPr id="0" name=""/>
        <dsp:cNvSpPr/>
      </dsp:nvSpPr>
      <dsp:spPr>
        <a:xfrm>
          <a:off x="1342787" y="57953"/>
          <a:ext cx="2781775" cy="278177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r>
            <a:rPr lang="en-NZ" sz="4400" kern="1200" dirty="0">
              <a:solidFill>
                <a:schemeClr val="bg1"/>
              </a:solidFill>
            </a:rPr>
            <a:t>stage</a:t>
          </a:r>
        </a:p>
      </dsp:txBody>
      <dsp:txXfrm>
        <a:off x="1713690" y="544764"/>
        <a:ext cx="2039968" cy="1251798"/>
      </dsp:txXfrm>
    </dsp:sp>
    <dsp:sp modelId="{82BA6F7C-058B-4153-BD3B-E6C7A02F23BE}">
      <dsp:nvSpPr>
        <dsp:cNvPr id="0" name=""/>
        <dsp:cNvSpPr/>
      </dsp:nvSpPr>
      <dsp:spPr>
        <a:xfrm>
          <a:off x="2335667" y="1815952"/>
          <a:ext cx="2781775" cy="278177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r>
            <a:rPr lang="en-NZ" sz="4400" kern="1200" dirty="0">
              <a:solidFill>
                <a:schemeClr val="bg1"/>
              </a:solidFill>
            </a:rPr>
            <a:t>setting</a:t>
          </a:r>
        </a:p>
      </dsp:txBody>
      <dsp:txXfrm>
        <a:off x="3186427" y="2534577"/>
        <a:ext cx="1669065" cy="1529976"/>
      </dsp:txXfrm>
    </dsp:sp>
    <dsp:sp modelId="{12D43B97-FE93-4290-9D49-0755BD2E604F}">
      <dsp:nvSpPr>
        <dsp:cNvPr id="0" name=""/>
        <dsp:cNvSpPr/>
      </dsp:nvSpPr>
      <dsp:spPr>
        <a:xfrm>
          <a:off x="339030" y="1796563"/>
          <a:ext cx="2781775" cy="2781775"/>
        </a:xfrm>
        <a:prstGeom prst="ellipse">
          <a:avLst/>
        </a:prstGeom>
        <a:solidFill>
          <a:schemeClr val="accent1">
            <a:alpha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r>
            <a:rPr lang="en-NZ" sz="4400" kern="1200" dirty="0">
              <a:solidFill>
                <a:schemeClr val="bg1"/>
              </a:solidFill>
            </a:rPr>
            <a:t>baby</a:t>
          </a:r>
        </a:p>
      </dsp:txBody>
      <dsp:txXfrm>
        <a:off x="600980" y="2515188"/>
        <a:ext cx="1669065" cy="1529976"/>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C3A1D3-517B-476F-B6DA-B32A1A8D8CC2}" type="datetimeFigureOut">
              <a:rPr lang="en-NZ" smtClean="0"/>
              <a:t>25/08/2026</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F84862-2CA8-474B-9DC1-63E7939BD21C}" type="slidenum">
              <a:rPr lang="en-NZ" smtClean="0"/>
              <a:t>‹#›</a:t>
            </a:fld>
            <a:endParaRPr lang="en-NZ"/>
          </a:p>
        </p:txBody>
      </p:sp>
    </p:spTree>
    <p:extLst>
      <p:ext uri="{BB962C8B-B14F-4D97-AF65-F5344CB8AC3E}">
        <p14:creationId xmlns:p14="http://schemas.microsoft.com/office/powerpoint/2010/main" val="27459730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NZ" b="1" dirty="0"/>
              <a:t>VISION</a:t>
            </a:r>
          </a:p>
          <a:p>
            <a:r>
              <a:rPr lang="en-NZ" dirty="0"/>
              <a:t>ARMS: The arms that lay a baby down to sleep have the greatest power to protect that baby. Our work in prevention is to resource those arms so that every baby wakes from sleep. As we learn together in this workshop, remember those arms.</a:t>
            </a:r>
          </a:p>
          <a:p>
            <a:r>
              <a:rPr lang="en-NZ" b="1" dirty="0"/>
              <a:t>WELCOME</a:t>
            </a:r>
          </a:p>
          <a:p>
            <a:r>
              <a:rPr lang="en-NZ" dirty="0"/>
              <a:t>Warmly welcome participants to the workshop and the program in ways that are culturally and locally preferred.</a:t>
            </a:r>
          </a:p>
          <a:p>
            <a:r>
              <a:rPr lang="en-NZ" b="1" dirty="0"/>
              <a:t>ACKNOWLEDGE</a:t>
            </a:r>
          </a:p>
          <a:p>
            <a:r>
              <a:rPr lang="en-NZ" dirty="0"/>
              <a:t>Policy leadership of the  </a:t>
            </a:r>
            <a:r>
              <a:rPr lang="en-NZ" b="1" dirty="0"/>
              <a:t>QLD Government</a:t>
            </a:r>
            <a:r>
              <a:rPr lang="en-NZ" dirty="0"/>
              <a:t>, NZ beginnings led by </a:t>
            </a:r>
            <a:r>
              <a:rPr lang="en-NZ" b="1" dirty="0"/>
              <a:t>Stephanie Cowan (CCL)</a:t>
            </a:r>
            <a:r>
              <a:rPr lang="en-NZ" dirty="0"/>
              <a:t>, Queensland studies led by </a:t>
            </a:r>
            <a:r>
              <a:rPr lang="en-NZ" b="1" dirty="0"/>
              <a:t>Jeanine Young, </a:t>
            </a:r>
            <a:r>
              <a:rPr lang="en-NZ" dirty="0"/>
              <a:t>advocacy of </a:t>
            </a:r>
            <a:r>
              <a:rPr lang="en-NZ" b="1" dirty="0"/>
              <a:t>QPQC</a:t>
            </a:r>
            <a:r>
              <a:rPr lang="en-NZ" dirty="0"/>
              <a:t>, Indigenous participation to date led by </a:t>
            </a:r>
            <a:r>
              <a:rPr lang="en-NZ" b="1" dirty="0"/>
              <a:t>Aboriginal and Torres Strait Islander </a:t>
            </a:r>
            <a:r>
              <a:rPr lang="en-NZ" spc="-30" dirty="0"/>
              <a:t>agencies and </a:t>
            </a:r>
            <a:r>
              <a:rPr lang="en-NZ" b="1" spc="-30" dirty="0"/>
              <a:t>communities</a:t>
            </a:r>
            <a:r>
              <a:rPr lang="en-NZ" spc="-30" dirty="0"/>
              <a:t> that have embraced this program and led it to this point. </a:t>
            </a:r>
          </a:p>
          <a:p>
            <a:r>
              <a:rPr lang="en-NZ" dirty="0"/>
              <a:t>In particular we acknowledge these </a:t>
            </a:r>
            <a:r>
              <a:rPr lang="en-NZ" b="1" dirty="0"/>
              <a:t>key people</a:t>
            </a:r>
            <a:r>
              <a:rPr lang="en-NZ" dirty="0"/>
              <a:t>: Leanne Craigie </a:t>
            </a:r>
            <a:r>
              <a:rPr lang="en-NZ" b="1" dirty="0"/>
              <a:t>(</a:t>
            </a:r>
            <a:r>
              <a:rPr lang="en-NZ" dirty="0"/>
              <a:t>Jeanine to add)</a:t>
            </a:r>
          </a:p>
          <a:p>
            <a:r>
              <a:rPr lang="en-NZ" dirty="0"/>
              <a:t>And we acknowledge the need for this program and the right to an equal chance at survival from preventable deaths for all babies in our state/country.</a:t>
            </a:r>
          </a:p>
          <a:p>
            <a:r>
              <a:rPr lang="en-NZ" b="1" dirty="0"/>
              <a:t>SET THE SCENE</a:t>
            </a:r>
          </a:p>
          <a:p>
            <a:r>
              <a:rPr lang="en-NZ" dirty="0"/>
              <a:t>Clarify expectations, time management as a mark of respect for the program and people, the program purpose as two-pronged:  1) about protecting infant breathing and not about SUDI; 2) about strengthening communities for fair and lasting change.</a:t>
            </a:r>
          </a:p>
        </p:txBody>
      </p:sp>
      <p:sp>
        <p:nvSpPr>
          <p:cNvPr id="4" name="Slide Number Placeholder 3"/>
          <p:cNvSpPr>
            <a:spLocks noGrp="1"/>
          </p:cNvSpPr>
          <p:nvPr>
            <p:ph type="sldNum" sz="quarter" idx="5"/>
          </p:nvPr>
        </p:nvSpPr>
        <p:spPr/>
        <p:txBody>
          <a:bodyPr/>
          <a:lstStyle/>
          <a:p>
            <a:fld id="{91F84862-2CA8-474B-9DC1-63E7939BD21C}" type="slidenum">
              <a:rPr lang="en-NZ" smtClean="0"/>
              <a:t>2</a:t>
            </a:fld>
            <a:endParaRPr lang="en-NZ"/>
          </a:p>
        </p:txBody>
      </p:sp>
    </p:spTree>
    <p:extLst>
      <p:ext uri="{BB962C8B-B14F-4D97-AF65-F5344CB8AC3E}">
        <p14:creationId xmlns:p14="http://schemas.microsoft.com/office/powerpoint/2010/main" val="25746604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12</a:t>
            </a:fld>
            <a:endParaRPr lang="en-NZ"/>
          </a:p>
        </p:txBody>
      </p:sp>
    </p:spTree>
    <p:extLst>
      <p:ext uri="{BB962C8B-B14F-4D97-AF65-F5344CB8AC3E}">
        <p14:creationId xmlns:p14="http://schemas.microsoft.com/office/powerpoint/2010/main" val="2709871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13</a:t>
            </a:fld>
            <a:endParaRPr lang="en-NZ"/>
          </a:p>
        </p:txBody>
      </p:sp>
    </p:spTree>
    <p:extLst>
      <p:ext uri="{BB962C8B-B14F-4D97-AF65-F5344CB8AC3E}">
        <p14:creationId xmlns:p14="http://schemas.microsoft.com/office/powerpoint/2010/main" val="41590029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14</a:t>
            </a:fld>
            <a:endParaRPr lang="en-NZ"/>
          </a:p>
        </p:txBody>
      </p:sp>
    </p:spTree>
    <p:extLst>
      <p:ext uri="{BB962C8B-B14F-4D97-AF65-F5344CB8AC3E}">
        <p14:creationId xmlns:p14="http://schemas.microsoft.com/office/powerpoint/2010/main" val="1050146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15</a:t>
            </a:fld>
            <a:endParaRPr lang="en-NZ"/>
          </a:p>
        </p:txBody>
      </p:sp>
    </p:spTree>
    <p:extLst>
      <p:ext uri="{BB962C8B-B14F-4D97-AF65-F5344CB8AC3E}">
        <p14:creationId xmlns:p14="http://schemas.microsoft.com/office/powerpoint/2010/main" val="4089819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16</a:t>
            </a:fld>
            <a:endParaRPr lang="en-NZ"/>
          </a:p>
        </p:txBody>
      </p:sp>
    </p:spTree>
    <p:extLst>
      <p:ext uri="{BB962C8B-B14F-4D97-AF65-F5344CB8AC3E}">
        <p14:creationId xmlns:p14="http://schemas.microsoft.com/office/powerpoint/2010/main" val="3516268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17</a:t>
            </a:fld>
            <a:endParaRPr lang="en-NZ"/>
          </a:p>
        </p:txBody>
      </p:sp>
    </p:spTree>
    <p:extLst>
      <p:ext uri="{BB962C8B-B14F-4D97-AF65-F5344CB8AC3E}">
        <p14:creationId xmlns:p14="http://schemas.microsoft.com/office/powerpoint/2010/main" val="30227462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18</a:t>
            </a:fld>
            <a:endParaRPr lang="en-NZ"/>
          </a:p>
        </p:txBody>
      </p:sp>
    </p:spTree>
    <p:extLst>
      <p:ext uri="{BB962C8B-B14F-4D97-AF65-F5344CB8AC3E}">
        <p14:creationId xmlns:p14="http://schemas.microsoft.com/office/powerpoint/2010/main" val="2686947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19</a:t>
            </a:fld>
            <a:endParaRPr lang="en-NZ"/>
          </a:p>
        </p:txBody>
      </p:sp>
    </p:spTree>
    <p:extLst>
      <p:ext uri="{BB962C8B-B14F-4D97-AF65-F5344CB8AC3E}">
        <p14:creationId xmlns:p14="http://schemas.microsoft.com/office/powerpoint/2010/main" val="899172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20</a:t>
            </a:fld>
            <a:endParaRPr lang="en-NZ"/>
          </a:p>
        </p:txBody>
      </p:sp>
    </p:spTree>
    <p:extLst>
      <p:ext uri="{BB962C8B-B14F-4D97-AF65-F5344CB8AC3E}">
        <p14:creationId xmlns:p14="http://schemas.microsoft.com/office/powerpoint/2010/main" val="3172152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21</a:t>
            </a:fld>
            <a:endParaRPr lang="en-NZ"/>
          </a:p>
        </p:txBody>
      </p:sp>
    </p:spTree>
    <p:extLst>
      <p:ext uri="{BB962C8B-B14F-4D97-AF65-F5344CB8AC3E}">
        <p14:creationId xmlns:p14="http://schemas.microsoft.com/office/powerpoint/2010/main" val="4174314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52C0D-1089-CE13-1CED-F2275C26C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C0C35-1EC2-AB5F-5198-2BC73F5DC2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D82ADA-3CA7-B474-80B0-BEEF8AD518D6}"/>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DE070731-CF9E-D7E3-4374-817A69099CA6}"/>
              </a:ext>
            </a:extLst>
          </p:cNvPr>
          <p:cNvSpPr>
            <a:spLocks noGrp="1"/>
          </p:cNvSpPr>
          <p:nvPr>
            <p:ph type="sldNum" sz="quarter" idx="5"/>
          </p:nvPr>
        </p:nvSpPr>
        <p:spPr/>
        <p:txBody>
          <a:bodyPr/>
          <a:lstStyle/>
          <a:p>
            <a:fld id="{15FB6A5A-2C19-46E2-9333-AB2F6BD95B03}" type="slidenum">
              <a:rPr lang="en-NZ" smtClean="0"/>
              <a:t>3</a:t>
            </a:fld>
            <a:endParaRPr lang="en-NZ"/>
          </a:p>
        </p:txBody>
      </p:sp>
    </p:spTree>
    <p:extLst>
      <p:ext uri="{BB962C8B-B14F-4D97-AF65-F5344CB8AC3E}">
        <p14:creationId xmlns:p14="http://schemas.microsoft.com/office/powerpoint/2010/main" val="4272088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22</a:t>
            </a:fld>
            <a:endParaRPr lang="en-NZ"/>
          </a:p>
        </p:txBody>
      </p:sp>
    </p:spTree>
    <p:extLst>
      <p:ext uri="{BB962C8B-B14F-4D97-AF65-F5344CB8AC3E}">
        <p14:creationId xmlns:p14="http://schemas.microsoft.com/office/powerpoint/2010/main" val="33846509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23</a:t>
            </a:fld>
            <a:endParaRPr lang="en-NZ"/>
          </a:p>
        </p:txBody>
      </p:sp>
    </p:spTree>
    <p:extLst>
      <p:ext uri="{BB962C8B-B14F-4D97-AF65-F5344CB8AC3E}">
        <p14:creationId xmlns:p14="http://schemas.microsoft.com/office/powerpoint/2010/main" val="8254508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B5DB2-064D-E7B8-7A98-1C9BD2F8E1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A408C-C12D-245B-487F-13F6EA1910F1}"/>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414830D-4872-3D3F-3170-DAF8C81890DB}"/>
              </a:ext>
            </a:extLst>
          </p:cNvPr>
          <p:cNvSpPr>
            <a:spLocks noGrp="1"/>
          </p:cNvSpPr>
          <p:nvPr>
            <p:ph type="body" idx="1"/>
          </p:nvPr>
        </p:nvSpPr>
        <p:spPr/>
        <p:txBody>
          <a:bodyPr/>
          <a:lstStyle/>
          <a:p>
            <a:r>
              <a:rPr lang="en-US" dirty="0"/>
              <a:t>the airway is in front and carries air to your lungs, while the esophagus is behind it and carries food to your stomach. </a:t>
            </a:r>
            <a:endParaRPr lang="en-NZ" dirty="0"/>
          </a:p>
        </p:txBody>
      </p:sp>
      <p:sp>
        <p:nvSpPr>
          <p:cNvPr id="4" name="Slide Number Placeholder 3">
            <a:extLst>
              <a:ext uri="{FF2B5EF4-FFF2-40B4-BE49-F238E27FC236}">
                <a16:creationId xmlns:a16="http://schemas.microsoft.com/office/drawing/2014/main" id="{F9EC2CDF-00B3-876D-CC83-E24797FE47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F84862-2CA8-474B-9DC1-63E7939BD21C}" type="slidenum">
              <a:rPr kumimoji="0" lang="en-N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N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577844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F2874-FE74-E7A0-50B9-C0528CA298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B27EC-48C6-450C-3A02-6280ABF6549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584B5D6-8B8D-25C1-D0FD-E11A154501E6}"/>
              </a:ext>
            </a:extLst>
          </p:cNvPr>
          <p:cNvSpPr>
            <a:spLocks noGrp="1"/>
          </p:cNvSpPr>
          <p:nvPr>
            <p:ph type="body" idx="1"/>
          </p:nvPr>
        </p:nvSpPr>
        <p:spPr/>
        <p:txBody>
          <a:bodyPr/>
          <a:lstStyle/>
          <a:p>
            <a:r>
              <a:rPr lang="en-US" dirty="0"/>
              <a:t>the airway is in front and carries air to your lungs, while the esophagus is behind it and carries food to your stomach. </a:t>
            </a:r>
            <a:endParaRPr lang="en-NZ" dirty="0"/>
          </a:p>
        </p:txBody>
      </p:sp>
      <p:sp>
        <p:nvSpPr>
          <p:cNvPr id="4" name="Slide Number Placeholder 3">
            <a:extLst>
              <a:ext uri="{FF2B5EF4-FFF2-40B4-BE49-F238E27FC236}">
                <a16:creationId xmlns:a16="http://schemas.microsoft.com/office/drawing/2014/main" id="{EFFF18A9-4A2B-6F79-7837-0027D399DE2C}"/>
              </a:ext>
            </a:extLst>
          </p:cNvPr>
          <p:cNvSpPr>
            <a:spLocks noGrp="1"/>
          </p:cNvSpPr>
          <p:nvPr>
            <p:ph type="sldNum" sz="quarter" idx="5"/>
          </p:nvPr>
        </p:nvSpPr>
        <p:spPr/>
        <p:txBody>
          <a:bodyPr/>
          <a:lstStyle/>
          <a:p>
            <a:fld id="{91F84862-2CA8-474B-9DC1-63E7939BD21C}" type="slidenum">
              <a:rPr lang="en-NZ" smtClean="0"/>
              <a:t>25</a:t>
            </a:fld>
            <a:endParaRPr lang="en-NZ"/>
          </a:p>
        </p:txBody>
      </p:sp>
    </p:spTree>
    <p:extLst>
      <p:ext uri="{BB962C8B-B14F-4D97-AF65-F5344CB8AC3E}">
        <p14:creationId xmlns:p14="http://schemas.microsoft.com/office/powerpoint/2010/main" val="20328552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26</a:t>
            </a:fld>
            <a:endParaRPr lang="en-NZ"/>
          </a:p>
        </p:txBody>
      </p:sp>
    </p:spTree>
    <p:extLst>
      <p:ext uri="{BB962C8B-B14F-4D97-AF65-F5344CB8AC3E}">
        <p14:creationId xmlns:p14="http://schemas.microsoft.com/office/powerpoint/2010/main" val="31539034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27</a:t>
            </a:fld>
            <a:endParaRPr lang="en-NZ"/>
          </a:p>
        </p:txBody>
      </p:sp>
    </p:spTree>
    <p:extLst>
      <p:ext uri="{BB962C8B-B14F-4D97-AF65-F5344CB8AC3E}">
        <p14:creationId xmlns:p14="http://schemas.microsoft.com/office/powerpoint/2010/main" val="1097125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28</a:t>
            </a:fld>
            <a:endParaRPr lang="en-NZ"/>
          </a:p>
        </p:txBody>
      </p:sp>
    </p:spTree>
    <p:extLst>
      <p:ext uri="{BB962C8B-B14F-4D97-AF65-F5344CB8AC3E}">
        <p14:creationId xmlns:p14="http://schemas.microsoft.com/office/powerpoint/2010/main" val="1300181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solidFill>
                  <a:schemeClr val="tx2">
                    <a:lumMod val="75000"/>
                    <a:lumOff val="25000"/>
                  </a:schemeClr>
                </a:solidFill>
              </a:rPr>
              <a:t>Med intensity high fidelity</a:t>
            </a:r>
          </a:p>
          <a:p>
            <a:r>
              <a:rPr lang="en-NZ" dirty="0">
                <a:solidFill>
                  <a:srgbClr val="7030A0"/>
                </a:solidFill>
              </a:rPr>
              <a:t>High intensity – low fidelity</a:t>
            </a:r>
          </a:p>
        </p:txBody>
      </p:sp>
      <p:sp>
        <p:nvSpPr>
          <p:cNvPr id="4" name="Slide Number Placeholder 3"/>
          <p:cNvSpPr>
            <a:spLocks noGrp="1"/>
          </p:cNvSpPr>
          <p:nvPr>
            <p:ph type="sldNum" sz="quarter" idx="5"/>
          </p:nvPr>
        </p:nvSpPr>
        <p:spPr/>
        <p:txBody>
          <a:bodyPr/>
          <a:lstStyle/>
          <a:p>
            <a:fld id="{91F84862-2CA8-474B-9DC1-63E7939BD21C}" type="slidenum">
              <a:rPr lang="en-NZ" smtClean="0"/>
              <a:t>29</a:t>
            </a:fld>
            <a:endParaRPr lang="en-NZ"/>
          </a:p>
        </p:txBody>
      </p:sp>
    </p:spTree>
    <p:extLst>
      <p:ext uri="{BB962C8B-B14F-4D97-AF65-F5344CB8AC3E}">
        <p14:creationId xmlns:p14="http://schemas.microsoft.com/office/powerpoint/2010/main" val="78017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30</a:t>
            </a:fld>
            <a:endParaRPr lang="en-NZ"/>
          </a:p>
        </p:txBody>
      </p:sp>
    </p:spTree>
    <p:extLst>
      <p:ext uri="{BB962C8B-B14F-4D97-AF65-F5344CB8AC3E}">
        <p14:creationId xmlns:p14="http://schemas.microsoft.com/office/powerpoint/2010/main" val="15190193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912FF-21A1-5ECE-1AB2-3ECF1240C5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6D01DC-0B4B-F9E3-4CF2-6960F63F018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2E9DE91-5E70-7C83-8A4C-801B9D8320A9}"/>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A97C5F6F-523F-C269-51A9-3D0C1BE978CA}"/>
              </a:ext>
            </a:extLst>
          </p:cNvPr>
          <p:cNvSpPr>
            <a:spLocks noGrp="1"/>
          </p:cNvSpPr>
          <p:nvPr>
            <p:ph type="sldNum" sz="quarter" idx="5"/>
          </p:nvPr>
        </p:nvSpPr>
        <p:spPr/>
        <p:txBody>
          <a:bodyPr/>
          <a:lstStyle/>
          <a:p>
            <a:fld id="{91F84862-2CA8-474B-9DC1-63E7939BD21C}" type="slidenum">
              <a:rPr lang="en-NZ" smtClean="0"/>
              <a:t>31</a:t>
            </a:fld>
            <a:endParaRPr lang="en-NZ"/>
          </a:p>
        </p:txBody>
      </p:sp>
    </p:spTree>
    <p:extLst>
      <p:ext uri="{BB962C8B-B14F-4D97-AF65-F5344CB8AC3E}">
        <p14:creationId xmlns:p14="http://schemas.microsoft.com/office/powerpoint/2010/main" val="1499633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31CA6-84CE-5A10-8F02-98BE23A2F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4DBCB-551D-1937-0FC8-95A8A60EB2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CAFDFC-60D3-9F95-AB83-283F5BF6FBCA}"/>
              </a:ext>
            </a:extLst>
          </p:cNvPr>
          <p:cNvSpPr>
            <a:spLocks noGrp="1"/>
          </p:cNvSpPr>
          <p:nvPr>
            <p:ph type="body" idx="1"/>
          </p:nvPr>
        </p:nvSpPr>
        <p:spPr/>
        <p:txBody>
          <a:bodyPr/>
          <a:lstStyle/>
          <a:p>
            <a:endParaRPr lang="en-NZ" dirty="0"/>
          </a:p>
        </p:txBody>
      </p:sp>
      <p:sp>
        <p:nvSpPr>
          <p:cNvPr id="4" name="Slide Number Placeholder 3">
            <a:extLst>
              <a:ext uri="{FF2B5EF4-FFF2-40B4-BE49-F238E27FC236}">
                <a16:creationId xmlns:a16="http://schemas.microsoft.com/office/drawing/2014/main" id="{4C34B6A0-BD22-1A73-B046-0B5D37DCB5ED}"/>
              </a:ext>
            </a:extLst>
          </p:cNvPr>
          <p:cNvSpPr>
            <a:spLocks noGrp="1"/>
          </p:cNvSpPr>
          <p:nvPr>
            <p:ph type="sldNum" sz="quarter" idx="5"/>
          </p:nvPr>
        </p:nvSpPr>
        <p:spPr/>
        <p:txBody>
          <a:bodyPr/>
          <a:lstStyle/>
          <a:p>
            <a:fld id="{15FB6A5A-2C19-46E2-9333-AB2F6BD95B03}" type="slidenum">
              <a:rPr lang="en-NZ" smtClean="0"/>
              <a:t>5</a:t>
            </a:fld>
            <a:endParaRPr lang="en-NZ"/>
          </a:p>
        </p:txBody>
      </p:sp>
    </p:spTree>
    <p:extLst>
      <p:ext uri="{BB962C8B-B14F-4D97-AF65-F5344CB8AC3E}">
        <p14:creationId xmlns:p14="http://schemas.microsoft.com/office/powerpoint/2010/main" val="2083368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6</a:t>
            </a:fld>
            <a:endParaRPr lang="en-NZ"/>
          </a:p>
        </p:txBody>
      </p:sp>
    </p:spTree>
    <p:extLst>
      <p:ext uri="{BB962C8B-B14F-4D97-AF65-F5344CB8AC3E}">
        <p14:creationId xmlns:p14="http://schemas.microsoft.com/office/powerpoint/2010/main" val="569660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7</a:t>
            </a:fld>
            <a:endParaRPr lang="en-NZ"/>
          </a:p>
        </p:txBody>
      </p:sp>
    </p:spTree>
    <p:extLst>
      <p:ext uri="{BB962C8B-B14F-4D97-AF65-F5344CB8AC3E}">
        <p14:creationId xmlns:p14="http://schemas.microsoft.com/office/powerpoint/2010/main" val="2272095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8</a:t>
            </a:fld>
            <a:endParaRPr lang="en-NZ"/>
          </a:p>
        </p:txBody>
      </p:sp>
    </p:spTree>
    <p:extLst>
      <p:ext uri="{BB962C8B-B14F-4D97-AF65-F5344CB8AC3E}">
        <p14:creationId xmlns:p14="http://schemas.microsoft.com/office/powerpoint/2010/main" val="155223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301D4-709D-D6E8-8F04-4116D0182C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646CE5-56E0-7321-6972-A82AB334F5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F087BC-4253-4110-1B31-E56D80677C26}"/>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DAC70B3D-1E9C-2947-E5B0-C7360DD59FB9}"/>
              </a:ext>
            </a:extLst>
          </p:cNvPr>
          <p:cNvSpPr>
            <a:spLocks noGrp="1"/>
          </p:cNvSpPr>
          <p:nvPr>
            <p:ph type="sldNum" sz="quarter" idx="5"/>
          </p:nvPr>
        </p:nvSpPr>
        <p:spPr/>
        <p:txBody>
          <a:bodyPr/>
          <a:lstStyle/>
          <a:p>
            <a:fld id="{91F84862-2CA8-474B-9DC1-63E7939BD21C}" type="slidenum">
              <a:rPr lang="en-NZ" smtClean="0"/>
              <a:t>9</a:t>
            </a:fld>
            <a:endParaRPr lang="en-NZ"/>
          </a:p>
        </p:txBody>
      </p:sp>
    </p:spTree>
    <p:extLst>
      <p:ext uri="{BB962C8B-B14F-4D97-AF65-F5344CB8AC3E}">
        <p14:creationId xmlns:p14="http://schemas.microsoft.com/office/powerpoint/2010/main" val="32509552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91F84862-2CA8-474B-9DC1-63E7939BD21C}" type="slidenum">
              <a:rPr lang="en-NZ" smtClean="0"/>
              <a:t>10</a:t>
            </a:fld>
            <a:endParaRPr lang="en-NZ"/>
          </a:p>
        </p:txBody>
      </p:sp>
    </p:spTree>
    <p:extLst>
      <p:ext uri="{BB962C8B-B14F-4D97-AF65-F5344CB8AC3E}">
        <p14:creationId xmlns:p14="http://schemas.microsoft.com/office/powerpoint/2010/main" val="3732552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91F84862-2CA8-474B-9DC1-63E7939BD21C}" type="slidenum">
              <a:rPr lang="en-NZ" smtClean="0"/>
              <a:t>11</a:t>
            </a:fld>
            <a:endParaRPr lang="en-NZ"/>
          </a:p>
        </p:txBody>
      </p:sp>
    </p:spTree>
    <p:extLst>
      <p:ext uri="{BB962C8B-B14F-4D97-AF65-F5344CB8AC3E}">
        <p14:creationId xmlns:p14="http://schemas.microsoft.com/office/powerpoint/2010/main" val="1950360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96EAD-B0FA-C316-3F80-3F7C2C8431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5D7E90ED-D2F7-7B88-DB30-01B5E51BC210}"/>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D6C949EE-C6C9-35EF-4C1E-5E642513BD28}"/>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5" name="Footer Placeholder 4">
            <a:extLst>
              <a:ext uri="{FF2B5EF4-FFF2-40B4-BE49-F238E27FC236}">
                <a16:creationId xmlns:a16="http://schemas.microsoft.com/office/drawing/2014/main" id="{A1E6B6DA-ACBC-9C42-D532-0951355CEB4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0A12BB0-2037-00F1-B5A0-A4141DF2159E}"/>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2002373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8B657-9CFD-161D-A591-F7BD953E2EDA}"/>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EB001780-CAF1-AF37-CC4A-A86BF479567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D13BC14B-B748-8FCB-3DE1-215D7D6E2F4B}"/>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5" name="Footer Placeholder 4">
            <a:extLst>
              <a:ext uri="{FF2B5EF4-FFF2-40B4-BE49-F238E27FC236}">
                <a16:creationId xmlns:a16="http://schemas.microsoft.com/office/drawing/2014/main" id="{24BAED7F-0470-29CD-78DA-0D8670BDDA0D}"/>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7BE8E96-7286-A50F-96A9-9C296D904FAD}"/>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2132351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F9A0220-64B5-4CB4-8841-F4B8D45AE4DC}"/>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F8DA265F-A367-F219-A05E-B879A06A1347}"/>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1AB6239-FDAC-F7F2-9A8C-9AB71001015A}"/>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5" name="Footer Placeholder 4">
            <a:extLst>
              <a:ext uri="{FF2B5EF4-FFF2-40B4-BE49-F238E27FC236}">
                <a16:creationId xmlns:a16="http://schemas.microsoft.com/office/drawing/2014/main" id="{FA629014-63CE-5851-DFD0-BEC7BEF6C83A}"/>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FC54251-56C1-88A9-3828-84BD78BD7778}"/>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3616017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541509C-2CC9-45EF-9374-A2761060C571}" type="datetimeFigureOut">
              <a:rPr lang="en-NZ" smtClean="0"/>
              <a:t>25/08/2026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2565718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1509C-2CC9-45EF-9374-A2761060C571}" type="datetimeFigureOut">
              <a:rPr lang="en-NZ" smtClean="0"/>
              <a:t>25/08/2026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3176638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41509C-2CC9-45EF-9374-A2761060C571}" type="datetimeFigureOut">
              <a:rPr lang="en-NZ" smtClean="0"/>
              <a:t>25/08/2026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2673263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541509C-2CC9-45EF-9374-A2761060C571}" type="datetimeFigureOut">
              <a:rPr lang="en-NZ" smtClean="0"/>
              <a:t>25/08/2026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744114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41509C-2CC9-45EF-9374-A2761060C571}" type="datetimeFigureOut">
              <a:rPr lang="en-NZ" smtClean="0"/>
              <a:t>25/08/2026</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2061675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541509C-2CC9-45EF-9374-A2761060C571}" type="datetimeFigureOut">
              <a:rPr lang="en-NZ" smtClean="0"/>
              <a:t>25/08/2026</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16955152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41509C-2CC9-45EF-9374-A2761060C571}" type="datetimeFigureOut">
              <a:rPr lang="en-NZ" smtClean="0"/>
              <a:t>25/08/2026</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1725007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41509C-2CC9-45EF-9374-A2761060C571}" type="datetimeFigureOut">
              <a:rPr lang="en-NZ" smtClean="0"/>
              <a:t>25/08/2026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964497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1F463-8A2C-A26F-437B-415C37C58AF8}"/>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82E54C4F-0F67-94E2-DD4F-938A19030F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7A23A7E-4B61-EB0A-4C68-64B0D8ACCBAC}"/>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5" name="Footer Placeholder 4">
            <a:extLst>
              <a:ext uri="{FF2B5EF4-FFF2-40B4-BE49-F238E27FC236}">
                <a16:creationId xmlns:a16="http://schemas.microsoft.com/office/drawing/2014/main" id="{46E04A78-31E4-8720-99C3-800621CB7600}"/>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6956A9C-A6EF-A4B3-5570-1B7B49F2E77E}"/>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20711158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41509C-2CC9-45EF-9374-A2761060C571}" type="datetimeFigureOut">
              <a:rPr lang="en-NZ" smtClean="0"/>
              <a:t>25/08/2026</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2055341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1509C-2CC9-45EF-9374-A2761060C571}" type="datetimeFigureOut">
              <a:rPr lang="en-NZ" smtClean="0"/>
              <a:t>25/08/2026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14017042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541509C-2CC9-45EF-9374-A2761060C571}" type="datetimeFigureOut">
              <a:rPr lang="en-NZ" smtClean="0"/>
              <a:t>25/08/2026</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546871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84DCE2-FA56-47EB-BA08-C813D51F0110}" type="datetime1">
              <a:rPr lang="en-NZ" smtClean="0"/>
              <a:t>25/08/2026</a:t>
            </a:fld>
            <a:endParaRPr lang="en-NZ"/>
          </a:p>
        </p:txBody>
      </p:sp>
      <p:sp>
        <p:nvSpPr>
          <p:cNvPr id="5" name="Footer Placeholder 4"/>
          <p:cNvSpPr>
            <a:spLocks noGrp="1"/>
          </p:cNvSpPr>
          <p:nvPr>
            <p:ph type="ftr" sz="quarter" idx="11"/>
          </p:nvPr>
        </p:nvSpPr>
        <p:spPr/>
        <p:txBody>
          <a:bodyPr/>
          <a:lstStyle/>
          <a:p>
            <a:r>
              <a:rPr lang="en-US"/>
              <a:t>© 2025 Change for our Children Limited All rights reserved.</a:t>
            </a:r>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1843103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D4D55C-C53D-493A-85B2-07A744BF9C05}" type="datetime1">
              <a:rPr lang="en-NZ" smtClean="0"/>
              <a:t>25/08/2026</a:t>
            </a:fld>
            <a:endParaRPr lang="en-NZ"/>
          </a:p>
        </p:txBody>
      </p:sp>
      <p:sp>
        <p:nvSpPr>
          <p:cNvPr id="5" name="Footer Placeholder 4"/>
          <p:cNvSpPr>
            <a:spLocks noGrp="1"/>
          </p:cNvSpPr>
          <p:nvPr>
            <p:ph type="ftr" sz="quarter" idx="11"/>
          </p:nvPr>
        </p:nvSpPr>
        <p:spPr/>
        <p:txBody>
          <a:bodyPr/>
          <a:lstStyle/>
          <a:p>
            <a:r>
              <a:rPr lang="en-US"/>
              <a:t>© 2025 Change for our Children Limited All rights reserved.</a:t>
            </a:r>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2232035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C40D95-CB6F-4229-B580-E95DE79E7C17}" type="datetime1">
              <a:rPr lang="en-NZ" smtClean="0"/>
              <a:t>25/08/2026</a:t>
            </a:fld>
            <a:endParaRPr lang="en-NZ"/>
          </a:p>
        </p:txBody>
      </p:sp>
      <p:sp>
        <p:nvSpPr>
          <p:cNvPr id="5" name="Footer Placeholder 4"/>
          <p:cNvSpPr>
            <a:spLocks noGrp="1"/>
          </p:cNvSpPr>
          <p:nvPr>
            <p:ph type="ftr" sz="quarter" idx="11"/>
          </p:nvPr>
        </p:nvSpPr>
        <p:spPr/>
        <p:txBody>
          <a:bodyPr/>
          <a:lstStyle/>
          <a:p>
            <a:r>
              <a:rPr lang="en-US"/>
              <a:t>© 2025 Change for our Children Limited All rights reserved.</a:t>
            </a:r>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21205546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EDEAE2-6B27-42CA-87A6-8B9722FBB72C}" type="datetime1">
              <a:rPr lang="en-NZ" smtClean="0"/>
              <a:t>25/08/2026</a:t>
            </a:fld>
            <a:endParaRPr lang="en-NZ"/>
          </a:p>
        </p:txBody>
      </p:sp>
      <p:sp>
        <p:nvSpPr>
          <p:cNvPr id="6" name="Footer Placeholder 5"/>
          <p:cNvSpPr>
            <a:spLocks noGrp="1"/>
          </p:cNvSpPr>
          <p:nvPr>
            <p:ph type="ftr" sz="quarter" idx="11"/>
          </p:nvPr>
        </p:nvSpPr>
        <p:spPr/>
        <p:txBody>
          <a:bodyPr/>
          <a:lstStyle/>
          <a:p>
            <a:r>
              <a:rPr lang="en-US"/>
              <a:t>© 2025 Change for our Children Limited All rights reserved.</a:t>
            </a:r>
            <a:endParaRPr lang="en-NZ"/>
          </a:p>
        </p:txBody>
      </p:sp>
      <p:sp>
        <p:nvSpPr>
          <p:cNvPr id="7" name="Slide Number Placeholder 6"/>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1997821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F71C75-77E9-493F-8DCA-02B2280BB859}" type="datetime1">
              <a:rPr lang="en-NZ" smtClean="0"/>
              <a:t>25/08/2026</a:t>
            </a:fld>
            <a:endParaRPr lang="en-NZ"/>
          </a:p>
        </p:txBody>
      </p:sp>
      <p:sp>
        <p:nvSpPr>
          <p:cNvPr id="8" name="Footer Placeholder 7"/>
          <p:cNvSpPr>
            <a:spLocks noGrp="1"/>
          </p:cNvSpPr>
          <p:nvPr>
            <p:ph type="ftr" sz="quarter" idx="11"/>
          </p:nvPr>
        </p:nvSpPr>
        <p:spPr/>
        <p:txBody>
          <a:bodyPr/>
          <a:lstStyle/>
          <a:p>
            <a:r>
              <a:rPr lang="en-US"/>
              <a:t>© 2025 Change for our Children Limited All rights reserved.</a:t>
            </a:r>
            <a:endParaRPr lang="en-NZ"/>
          </a:p>
        </p:txBody>
      </p:sp>
      <p:sp>
        <p:nvSpPr>
          <p:cNvPr id="9" name="Slide Number Placeholder 8"/>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13267677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9C04DA2-25C6-431A-BD21-913B2BC1C699}" type="datetime1">
              <a:rPr lang="en-NZ" smtClean="0"/>
              <a:t>25/08/2026</a:t>
            </a:fld>
            <a:endParaRPr lang="en-NZ"/>
          </a:p>
        </p:txBody>
      </p:sp>
      <p:sp>
        <p:nvSpPr>
          <p:cNvPr id="4" name="Footer Placeholder 3"/>
          <p:cNvSpPr>
            <a:spLocks noGrp="1"/>
          </p:cNvSpPr>
          <p:nvPr>
            <p:ph type="ftr" sz="quarter" idx="11"/>
          </p:nvPr>
        </p:nvSpPr>
        <p:spPr/>
        <p:txBody>
          <a:bodyPr/>
          <a:lstStyle/>
          <a:p>
            <a:r>
              <a:rPr lang="en-US"/>
              <a:t>© 2025 Change for our Children Limited All rights reserved.</a:t>
            </a:r>
            <a:endParaRPr lang="en-NZ"/>
          </a:p>
        </p:txBody>
      </p:sp>
      <p:sp>
        <p:nvSpPr>
          <p:cNvPr id="5" name="Slide Number Placeholder 4"/>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900075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CD8007-2D4C-4B6B-BFDC-B3CA58EFF940}" type="datetime1">
              <a:rPr lang="en-NZ" smtClean="0"/>
              <a:t>25/08/2026</a:t>
            </a:fld>
            <a:endParaRPr lang="en-NZ"/>
          </a:p>
        </p:txBody>
      </p:sp>
      <p:sp>
        <p:nvSpPr>
          <p:cNvPr id="3" name="Footer Placeholder 2"/>
          <p:cNvSpPr>
            <a:spLocks noGrp="1"/>
          </p:cNvSpPr>
          <p:nvPr>
            <p:ph type="ftr" sz="quarter" idx="11"/>
          </p:nvPr>
        </p:nvSpPr>
        <p:spPr/>
        <p:txBody>
          <a:bodyPr/>
          <a:lstStyle/>
          <a:p>
            <a:r>
              <a:rPr lang="en-US"/>
              <a:t>© 2025 Change for our Children Limited All rights reserved.</a:t>
            </a:r>
            <a:endParaRPr lang="en-NZ"/>
          </a:p>
        </p:txBody>
      </p:sp>
      <p:sp>
        <p:nvSpPr>
          <p:cNvPr id="4" name="Slide Number Placeholder 3"/>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879417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6AA9B-58A1-684E-9555-0FA98A00C905}"/>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226BA7C3-78DC-F530-A4F2-D587B18ABEA0}"/>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E2F2D6-B419-665A-9A43-286FFB618B85}"/>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5" name="Footer Placeholder 4">
            <a:extLst>
              <a:ext uri="{FF2B5EF4-FFF2-40B4-BE49-F238E27FC236}">
                <a16:creationId xmlns:a16="http://schemas.microsoft.com/office/drawing/2014/main" id="{41DD319C-44DF-C446-FDF6-182EBE6B663F}"/>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FD385EC-706B-E557-2A96-210164BDB567}"/>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32369642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EB75898-F187-4144-8523-76250A2B981F}" type="datetime1">
              <a:rPr lang="en-NZ" smtClean="0"/>
              <a:t>25/08/2026</a:t>
            </a:fld>
            <a:endParaRPr lang="en-NZ"/>
          </a:p>
        </p:txBody>
      </p:sp>
      <p:sp>
        <p:nvSpPr>
          <p:cNvPr id="6" name="Footer Placeholder 5"/>
          <p:cNvSpPr>
            <a:spLocks noGrp="1"/>
          </p:cNvSpPr>
          <p:nvPr>
            <p:ph type="ftr" sz="quarter" idx="11"/>
          </p:nvPr>
        </p:nvSpPr>
        <p:spPr/>
        <p:txBody>
          <a:bodyPr/>
          <a:lstStyle/>
          <a:p>
            <a:r>
              <a:rPr lang="en-US"/>
              <a:t>© 2025 Change for our Children Limited All rights reserved.</a:t>
            </a:r>
            <a:endParaRPr lang="en-NZ"/>
          </a:p>
        </p:txBody>
      </p:sp>
      <p:sp>
        <p:nvSpPr>
          <p:cNvPr id="7" name="Slide Number Placeholder 6"/>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7632324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63FADAD-49DC-4A18-8A4F-0A47E97F147A}" type="datetime1">
              <a:rPr lang="en-NZ" smtClean="0"/>
              <a:t>25/08/2026</a:t>
            </a:fld>
            <a:endParaRPr lang="en-NZ"/>
          </a:p>
        </p:txBody>
      </p:sp>
      <p:sp>
        <p:nvSpPr>
          <p:cNvPr id="6" name="Footer Placeholder 5"/>
          <p:cNvSpPr>
            <a:spLocks noGrp="1"/>
          </p:cNvSpPr>
          <p:nvPr>
            <p:ph type="ftr" sz="quarter" idx="11"/>
          </p:nvPr>
        </p:nvSpPr>
        <p:spPr/>
        <p:txBody>
          <a:bodyPr/>
          <a:lstStyle/>
          <a:p>
            <a:r>
              <a:rPr lang="en-US"/>
              <a:t>© 2025 Change for our Children Limited All rights reserved.</a:t>
            </a:r>
            <a:endParaRPr lang="en-NZ"/>
          </a:p>
        </p:txBody>
      </p:sp>
      <p:sp>
        <p:nvSpPr>
          <p:cNvPr id="7" name="Slide Number Placeholder 6"/>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6112770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751A86-7AF6-4873-A20D-0C0EF75F09B1}" type="datetime1">
              <a:rPr lang="en-NZ" smtClean="0"/>
              <a:t>25/08/2026</a:t>
            </a:fld>
            <a:endParaRPr lang="en-NZ"/>
          </a:p>
        </p:txBody>
      </p:sp>
      <p:sp>
        <p:nvSpPr>
          <p:cNvPr id="5" name="Footer Placeholder 4"/>
          <p:cNvSpPr>
            <a:spLocks noGrp="1"/>
          </p:cNvSpPr>
          <p:nvPr>
            <p:ph type="ftr" sz="quarter" idx="11"/>
          </p:nvPr>
        </p:nvSpPr>
        <p:spPr/>
        <p:txBody>
          <a:bodyPr/>
          <a:lstStyle/>
          <a:p>
            <a:r>
              <a:rPr lang="en-US"/>
              <a:t>© 2025 Change for our Children Limited All rights reserved.</a:t>
            </a:r>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17836760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10EA5A9-1114-498B-99BC-C91D9C4E7DC1}" type="datetime1">
              <a:rPr lang="en-NZ" smtClean="0"/>
              <a:t>25/08/2026</a:t>
            </a:fld>
            <a:endParaRPr lang="en-NZ"/>
          </a:p>
        </p:txBody>
      </p:sp>
      <p:sp>
        <p:nvSpPr>
          <p:cNvPr id="5" name="Footer Placeholder 4"/>
          <p:cNvSpPr>
            <a:spLocks noGrp="1"/>
          </p:cNvSpPr>
          <p:nvPr>
            <p:ph type="ftr" sz="quarter" idx="11"/>
          </p:nvPr>
        </p:nvSpPr>
        <p:spPr/>
        <p:txBody>
          <a:bodyPr/>
          <a:lstStyle/>
          <a:p>
            <a:r>
              <a:rPr lang="en-US"/>
              <a:t>© 2025 Change for our Children Limited All rights reserved.</a:t>
            </a:r>
            <a:endParaRPr lang="en-NZ"/>
          </a:p>
        </p:txBody>
      </p:sp>
      <p:sp>
        <p:nvSpPr>
          <p:cNvPr id="6" name="Slide Number Placeholder 5"/>
          <p:cNvSpPr>
            <a:spLocks noGrp="1"/>
          </p:cNvSpPr>
          <p:nvPr>
            <p:ph type="sldNum" sz="quarter" idx="12"/>
          </p:nvPr>
        </p:nvSpPr>
        <p:spPr/>
        <p:txBody>
          <a:bodyPr/>
          <a:lstStyle/>
          <a:p>
            <a:fld id="{8A019114-C7DA-4911-A051-2521364612E1}" type="slidenum">
              <a:rPr lang="en-NZ" smtClean="0"/>
              <a:t>‹#›</a:t>
            </a:fld>
            <a:endParaRPr lang="en-NZ"/>
          </a:p>
        </p:txBody>
      </p:sp>
    </p:spTree>
    <p:extLst>
      <p:ext uri="{BB962C8B-B14F-4D97-AF65-F5344CB8AC3E}">
        <p14:creationId xmlns:p14="http://schemas.microsoft.com/office/powerpoint/2010/main" val="3722144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0629A-298C-C317-F382-B9EC2B6D3774}"/>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B6DB620C-A6D3-4EA7-A2E5-9F52C99772B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DC6A0837-F243-31A7-8061-780BD774FF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EEA0DA27-5F7C-6BCD-E2C3-031244024804}"/>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6" name="Footer Placeholder 5">
            <a:extLst>
              <a:ext uri="{FF2B5EF4-FFF2-40B4-BE49-F238E27FC236}">
                <a16:creationId xmlns:a16="http://schemas.microsoft.com/office/drawing/2014/main" id="{7B527FC2-3531-D12E-9553-456018CB2B10}"/>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BC5705B0-4D33-B41B-B0B5-181E91E07FEA}"/>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194910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D3BDD-29F7-1F56-9978-9AE8E6EFB483}"/>
              </a:ext>
            </a:extLst>
          </p:cNvPr>
          <p:cNvSpPr>
            <a:spLocks noGrp="1"/>
          </p:cNvSpPr>
          <p:nvPr>
            <p:ph type="title"/>
          </p:nvPr>
        </p:nvSpPr>
        <p:spPr>
          <a:xfrm>
            <a:off x="839788" y="365127"/>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3EA4E515-1E83-86E8-79F1-8807D81B30D0}"/>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8A8DC0-C4BA-B784-9004-8FB18886186E}"/>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EB36917C-C315-15E8-A6D6-727890A42C51}"/>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211454-25D8-D061-366E-DF5CC4687F4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880096E4-2E02-8B8C-FE01-0A565AEC08E1}"/>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8" name="Footer Placeholder 7">
            <a:extLst>
              <a:ext uri="{FF2B5EF4-FFF2-40B4-BE49-F238E27FC236}">
                <a16:creationId xmlns:a16="http://schemas.microsoft.com/office/drawing/2014/main" id="{CBCD210F-F5FA-9055-8F9A-8876A51F505B}"/>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2CED03EF-4D64-9855-BF53-8BBD6E12EAF3}"/>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4292603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9F49-0639-930B-8EB5-F3F94052E832}"/>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BF797325-E5BC-1F1E-1151-2C634D28F34B}"/>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4" name="Footer Placeholder 3">
            <a:extLst>
              <a:ext uri="{FF2B5EF4-FFF2-40B4-BE49-F238E27FC236}">
                <a16:creationId xmlns:a16="http://schemas.microsoft.com/office/drawing/2014/main" id="{49BC39C9-286A-4C8C-481D-3F48EE9FC72A}"/>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42166D88-2C24-A461-D876-BDCBC23EEEEE}"/>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3701964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6AAB7-0152-B583-C1BA-7C0B4EE09530}"/>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3" name="Footer Placeholder 2">
            <a:extLst>
              <a:ext uri="{FF2B5EF4-FFF2-40B4-BE49-F238E27FC236}">
                <a16:creationId xmlns:a16="http://schemas.microsoft.com/office/drawing/2014/main" id="{C811BF41-4FE7-91A1-6572-C1AD7A8876B5}"/>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1FA0C809-827F-F71B-3E86-3CD043A96159}"/>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2192767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06844-ED98-C30F-BF42-AB73D2B7A9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7EE84FA7-9589-1F35-5F28-3A554B3B7685}"/>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DBE8FFD4-52B9-2689-9A20-AE8AAD91B922}"/>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E56B54-BD4A-0906-95EB-3224FA6A1235}"/>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6" name="Footer Placeholder 5">
            <a:extLst>
              <a:ext uri="{FF2B5EF4-FFF2-40B4-BE49-F238E27FC236}">
                <a16:creationId xmlns:a16="http://schemas.microsoft.com/office/drawing/2014/main" id="{AD6329E6-ACDD-191D-D1F3-2E6521A2EB31}"/>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EE3CEDC0-13FF-BE06-C287-9AD3CB8E2581}"/>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3087119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8BF1A-5C12-E790-262C-12717857A2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F7A24B62-3ECA-9BE5-6BF8-7B680A4905B6}"/>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NZ"/>
          </a:p>
        </p:txBody>
      </p:sp>
      <p:sp>
        <p:nvSpPr>
          <p:cNvPr id="4" name="Text Placeholder 3">
            <a:extLst>
              <a:ext uri="{FF2B5EF4-FFF2-40B4-BE49-F238E27FC236}">
                <a16:creationId xmlns:a16="http://schemas.microsoft.com/office/drawing/2014/main" id="{4BD682A7-C18F-7AFF-0030-23F8D741E234}"/>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6E0BA8-2159-A9A5-8A65-7FFA5D0BEE1C}"/>
              </a:ext>
            </a:extLst>
          </p:cNvPr>
          <p:cNvSpPr>
            <a:spLocks noGrp="1"/>
          </p:cNvSpPr>
          <p:nvPr>
            <p:ph type="dt" sz="half" idx="10"/>
          </p:nvPr>
        </p:nvSpPr>
        <p:spPr/>
        <p:txBody>
          <a:bodyPr/>
          <a:lstStyle/>
          <a:p>
            <a:fld id="{2BC8E9E8-EC93-405D-843E-3FE4C4B75D73}" type="datetimeFigureOut">
              <a:rPr lang="en-NZ" smtClean="0"/>
              <a:t>25/08/2026</a:t>
            </a:fld>
            <a:endParaRPr lang="en-NZ"/>
          </a:p>
        </p:txBody>
      </p:sp>
      <p:sp>
        <p:nvSpPr>
          <p:cNvPr id="6" name="Footer Placeholder 5">
            <a:extLst>
              <a:ext uri="{FF2B5EF4-FFF2-40B4-BE49-F238E27FC236}">
                <a16:creationId xmlns:a16="http://schemas.microsoft.com/office/drawing/2014/main" id="{EC2A7E45-508C-2472-D408-AEF0DED2397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9B346AD-F938-7E40-3543-53476B02F6C1}"/>
              </a:ext>
            </a:extLst>
          </p:cNvPr>
          <p:cNvSpPr>
            <a:spLocks noGrp="1"/>
          </p:cNvSpPr>
          <p:nvPr>
            <p:ph type="sldNum" sz="quarter" idx="12"/>
          </p:nvPr>
        </p:nvSpPr>
        <p:spPr/>
        <p:txBody>
          <a:bodyPr/>
          <a:lstStyle/>
          <a:p>
            <a:fld id="{1D065D98-ECBE-474F-8EA4-9285B8441D64}" type="slidenum">
              <a:rPr lang="en-NZ" smtClean="0"/>
              <a:t>‹#›</a:t>
            </a:fld>
            <a:endParaRPr lang="en-NZ"/>
          </a:p>
        </p:txBody>
      </p:sp>
    </p:spTree>
    <p:extLst>
      <p:ext uri="{BB962C8B-B14F-4D97-AF65-F5344CB8AC3E}">
        <p14:creationId xmlns:p14="http://schemas.microsoft.com/office/powerpoint/2010/main" val="3295934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B03549-0BC8-9726-29E5-5A6B4B34FB1F}"/>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C661F19A-1229-1928-2F37-E084CB45AA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B82ECDF-143B-22AF-74CE-B24C6233695B}"/>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C8E9E8-EC93-405D-843E-3FE4C4B75D73}" type="datetimeFigureOut">
              <a:rPr lang="en-NZ" smtClean="0"/>
              <a:t>25/08/2026</a:t>
            </a:fld>
            <a:endParaRPr lang="en-NZ"/>
          </a:p>
        </p:txBody>
      </p:sp>
      <p:sp>
        <p:nvSpPr>
          <p:cNvPr id="5" name="Footer Placeholder 4">
            <a:extLst>
              <a:ext uri="{FF2B5EF4-FFF2-40B4-BE49-F238E27FC236}">
                <a16:creationId xmlns:a16="http://schemas.microsoft.com/office/drawing/2014/main" id="{1DDC06A2-5EBC-0726-8043-A3C87D9B622A}"/>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7D415A64-ABD6-514C-EB45-AEA348DCBCAF}"/>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D065D98-ECBE-474F-8EA4-9285B8441D64}" type="slidenum">
              <a:rPr lang="en-NZ" smtClean="0"/>
              <a:t>‹#›</a:t>
            </a:fld>
            <a:endParaRPr lang="en-NZ"/>
          </a:p>
        </p:txBody>
      </p:sp>
    </p:spTree>
    <p:extLst>
      <p:ext uri="{BB962C8B-B14F-4D97-AF65-F5344CB8AC3E}">
        <p14:creationId xmlns:p14="http://schemas.microsoft.com/office/powerpoint/2010/main" val="2971059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41509C-2CC9-45EF-9374-A2761060C571}" type="datetimeFigureOut">
              <a:rPr lang="en-NZ" smtClean="0"/>
              <a:t>25/08/2026</a:t>
            </a:fld>
            <a:endParaRPr lang="en-NZ"/>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19114-C7DA-4911-A051-2521364612E1}" type="slidenum">
              <a:rPr lang="en-NZ" smtClean="0"/>
              <a:t>‹#›</a:t>
            </a:fld>
            <a:endParaRPr lang="en-NZ"/>
          </a:p>
        </p:txBody>
      </p:sp>
    </p:spTree>
    <p:extLst>
      <p:ext uri="{BB962C8B-B14F-4D97-AF65-F5344CB8AC3E}">
        <p14:creationId xmlns:p14="http://schemas.microsoft.com/office/powerpoint/2010/main" val="39312590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31DC8C-4C58-4637-A943-894776AC797A}" type="datetime1">
              <a:rPr lang="en-NZ" smtClean="0"/>
              <a:t>25/08/2026</a:t>
            </a:fld>
            <a:endParaRPr lang="en-NZ"/>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2025 Change for our Children Limited All rights reserved.</a:t>
            </a:r>
            <a:endParaRPr lang="en-NZ"/>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019114-C7DA-4911-A051-2521364612E1}" type="slidenum">
              <a:rPr lang="en-NZ" smtClean="0"/>
              <a:t>‹#›</a:t>
            </a:fld>
            <a:endParaRPr lang="en-NZ"/>
          </a:p>
        </p:txBody>
      </p:sp>
    </p:spTree>
    <p:extLst>
      <p:ext uri="{BB962C8B-B14F-4D97-AF65-F5344CB8AC3E}">
        <p14:creationId xmlns:p14="http://schemas.microsoft.com/office/powerpoint/2010/main" val="31177877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621D3DF4-C0D7-42E5-B173-6CD6F8769F25}"/>
              </a:ext>
            </a:extLst>
          </p:cNvPr>
          <p:cNvSpPr>
            <a:spLocks noGrp="1"/>
          </p:cNvSpPr>
          <p:nvPr>
            <p:ph type="ctrTitle"/>
          </p:nvPr>
        </p:nvSpPr>
        <p:spPr>
          <a:xfrm>
            <a:off x="2667000" y="2771115"/>
            <a:ext cx="6858000" cy="814305"/>
          </a:xfrm>
        </p:spPr>
        <p:txBody>
          <a:bodyPr>
            <a:noAutofit/>
          </a:bodyPr>
          <a:lstStyle/>
          <a:p>
            <a:pPr algn="r"/>
            <a:r>
              <a:rPr lang="en-NZ" b="1" dirty="0">
                <a:solidFill>
                  <a:srgbClr val="00B050"/>
                </a:solidFill>
                <a:latin typeface="Calibri" panose="020F0502020204030204" pitchFamily="34" charset="0"/>
                <a:cs typeface="Calibri" panose="020F0502020204030204" pitchFamily="34" charset="0"/>
              </a:rPr>
              <a:t>different results</a:t>
            </a:r>
          </a:p>
        </p:txBody>
      </p:sp>
      <p:sp>
        <p:nvSpPr>
          <p:cNvPr id="5" name="Subtitle 4">
            <a:extLst>
              <a:ext uri="{FF2B5EF4-FFF2-40B4-BE49-F238E27FC236}">
                <a16:creationId xmlns:a16="http://schemas.microsoft.com/office/drawing/2014/main" id="{304698FE-325A-4F73-80F3-8FABF6BDD6A2}"/>
              </a:ext>
            </a:extLst>
          </p:cNvPr>
          <p:cNvSpPr>
            <a:spLocks noGrp="1"/>
          </p:cNvSpPr>
          <p:nvPr>
            <p:ph type="subTitle" idx="1"/>
          </p:nvPr>
        </p:nvSpPr>
        <p:spPr/>
        <p:txBody>
          <a:bodyPr/>
          <a:lstStyle/>
          <a:p>
            <a:r>
              <a:rPr lang="en-US" sz="2700" i="1" dirty="0"/>
              <a:t>Presenting the Pēpi-Pod® Programme to Coordinators in New Zealand</a:t>
            </a:r>
          </a:p>
          <a:p>
            <a:endParaRPr lang="en-US" dirty="0"/>
          </a:p>
          <a:p>
            <a:endParaRPr lang="en-US" dirty="0"/>
          </a:p>
          <a:p>
            <a:endParaRPr lang="en-NZ" dirty="0"/>
          </a:p>
        </p:txBody>
      </p:sp>
      <p:pic>
        <p:nvPicPr>
          <p:cNvPr id="7" name="Picture 6" descr="A picture containing drawing&#10;&#10;Description automatically generated">
            <a:extLst>
              <a:ext uri="{FF2B5EF4-FFF2-40B4-BE49-F238E27FC236}">
                <a16:creationId xmlns:a16="http://schemas.microsoft.com/office/drawing/2014/main" id="{50179972-A5CE-4AC8-9F99-5DA2B8EB9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0859" y="5524704"/>
            <a:ext cx="2038685" cy="1241822"/>
          </a:xfrm>
          <a:prstGeom prst="rect">
            <a:avLst/>
          </a:prstGeom>
        </p:spPr>
      </p:pic>
      <p:sp>
        <p:nvSpPr>
          <p:cNvPr id="24" name="TextBox 23">
            <a:extLst>
              <a:ext uri="{FF2B5EF4-FFF2-40B4-BE49-F238E27FC236}">
                <a16:creationId xmlns:a16="http://schemas.microsoft.com/office/drawing/2014/main" id="{B20CECF4-B809-4360-B1ED-3EC39162C8DF}"/>
              </a:ext>
            </a:extLst>
          </p:cNvPr>
          <p:cNvSpPr txBox="1"/>
          <p:nvPr/>
        </p:nvSpPr>
        <p:spPr>
          <a:xfrm>
            <a:off x="2667000" y="1846079"/>
            <a:ext cx="6858000" cy="1015663"/>
          </a:xfrm>
          <a:prstGeom prst="rect">
            <a:avLst/>
          </a:prstGeom>
          <a:noFill/>
        </p:spPr>
        <p:txBody>
          <a:bodyPr wrap="square" rtlCol="0">
            <a:spAutoFit/>
          </a:bodyPr>
          <a:lstStyle/>
          <a:p>
            <a:pPr defTabSz="457200"/>
            <a:r>
              <a:rPr lang="en-NZ" sz="6000" b="1" dirty="0">
                <a:solidFill>
                  <a:srgbClr val="4472C4"/>
                </a:solidFill>
                <a:latin typeface="Calibri" panose="020F0502020204030204" pitchFamily="34" charset="0"/>
                <a:cs typeface="Calibri" panose="020F0502020204030204" pitchFamily="34" charset="0"/>
              </a:rPr>
              <a:t>different thinking …</a:t>
            </a:r>
          </a:p>
        </p:txBody>
      </p:sp>
      <p:pic>
        <p:nvPicPr>
          <p:cNvPr id="26" name="Picture 25">
            <a:extLst>
              <a:ext uri="{FF2B5EF4-FFF2-40B4-BE49-F238E27FC236}">
                <a16:creationId xmlns:a16="http://schemas.microsoft.com/office/drawing/2014/main" id="{50ED6A6A-F68A-410D-A167-0A532FF55DE5}"/>
              </a:ext>
            </a:extLst>
          </p:cNvPr>
          <p:cNvPicPr>
            <a:picLocks noChangeAspect="1"/>
          </p:cNvPicPr>
          <p:nvPr/>
        </p:nvPicPr>
        <p:blipFill>
          <a:blip r:embed="rId3"/>
          <a:stretch>
            <a:fillRect/>
          </a:stretch>
        </p:blipFill>
        <p:spPr>
          <a:xfrm>
            <a:off x="1858435" y="475134"/>
            <a:ext cx="2002709" cy="850466"/>
          </a:xfrm>
          <a:prstGeom prst="rect">
            <a:avLst/>
          </a:prstGeom>
        </p:spPr>
      </p:pic>
      <p:sp>
        <p:nvSpPr>
          <p:cNvPr id="27" name="TextBox 26">
            <a:extLst>
              <a:ext uri="{FF2B5EF4-FFF2-40B4-BE49-F238E27FC236}">
                <a16:creationId xmlns:a16="http://schemas.microsoft.com/office/drawing/2014/main" id="{56A2A8D3-65BB-4587-AC84-50ACC543D84F}"/>
              </a:ext>
            </a:extLst>
          </p:cNvPr>
          <p:cNvSpPr txBox="1"/>
          <p:nvPr/>
        </p:nvSpPr>
        <p:spPr>
          <a:xfrm>
            <a:off x="3861144" y="4642994"/>
            <a:ext cx="4469715" cy="707886"/>
          </a:xfrm>
          <a:prstGeom prst="rect">
            <a:avLst/>
          </a:prstGeom>
          <a:noFill/>
        </p:spPr>
        <p:txBody>
          <a:bodyPr wrap="square" rtlCol="0">
            <a:spAutoFit/>
          </a:bodyPr>
          <a:lstStyle/>
          <a:p>
            <a:pPr algn="ctr" defTabSz="457200"/>
            <a:r>
              <a:rPr lang="en-NZ" sz="2400" dirty="0">
                <a:solidFill>
                  <a:prstClr val="black"/>
                </a:solidFill>
                <a:latin typeface="Calibri" panose="020F0502020204030204"/>
              </a:rPr>
              <a:t>Stephanie Cowan</a:t>
            </a:r>
          </a:p>
          <a:p>
            <a:pPr algn="ctr" defTabSz="457200"/>
            <a:r>
              <a:rPr lang="en-NZ" sz="1600" dirty="0">
                <a:solidFill>
                  <a:prstClr val="black"/>
                </a:solidFill>
                <a:latin typeface="Calibri" panose="020F0502020204030204"/>
              </a:rPr>
              <a:t>Director, Change for our Children, 2025</a:t>
            </a:r>
          </a:p>
        </p:txBody>
      </p:sp>
      <p:cxnSp>
        <p:nvCxnSpPr>
          <p:cNvPr id="32" name="Straight Connector 31">
            <a:extLst>
              <a:ext uri="{FF2B5EF4-FFF2-40B4-BE49-F238E27FC236}">
                <a16:creationId xmlns:a16="http://schemas.microsoft.com/office/drawing/2014/main" id="{87C6B715-8D3F-4AB4-A080-D8CFBB14FB14}"/>
              </a:ext>
            </a:extLst>
          </p:cNvPr>
          <p:cNvCxnSpPr>
            <a:cxnSpLocks/>
          </p:cNvCxnSpPr>
          <p:nvPr/>
        </p:nvCxnSpPr>
        <p:spPr>
          <a:xfrm>
            <a:off x="3980122" y="4639560"/>
            <a:ext cx="4061637"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B1B238F6-2BD3-98C4-ED9F-1935773EB72E}"/>
              </a:ext>
            </a:extLst>
          </p:cNvPr>
          <p:cNvSpPr>
            <a:spLocks noGrp="1"/>
          </p:cNvSpPr>
          <p:nvPr>
            <p:ph type="ftr" sz="quarter" idx="11"/>
          </p:nvPr>
        </p:nvSpPr>
        <p:spPr>
          <a:xfrm>
            <a:off x="1858435" y="6356352"/>
            <a:ext cx="3415931" cy="365125"/>
          </a:xfrm>
        </p:spPr>
        <p:txBody>
          <a:bodyPr/>
          <a:lstStyle/>
          <a:p>
            <a:pPr algn="l" defTabSz="457200"/>
            <a:r>
              <a:rPr lang="en-US" sz="1000" dirty="0">
                <a:solidFill>
                  <a:prstClr val="black">
                    <a:tint val="75000"/>
                  </a:prstClr>
                </a:solidFill>
                <a:latin typeface="Aptos" panose="020B0004020202020204" pitchFamily="34" charset="0"/>
              </a:rPr>
              <a:t>© 2025 Change for our Children Limited All rights reserved.</a:t>
            </a:r>
            <a:endParaRPr lang="en-NZ" sz="1000" dirty="0">
              <a:solidFill>
                <a:prstClr val="black">
                  <a:tint val="75000"/>
                </a:prstClr>
              </a:solidFill>
              <a:latin typeface="Aptos" panose="020B0004020202020204" pitchFamily="34" charset="0"/>
            </a:endParaRPr>
          </a:p>
        </p:txBody>
      </p:sp>
    </p:spTree>
    <p:extLst>
      <p:ext uri="{BB962C8B-B14F-4D97-AF65-F5344CB8AC3E}">
        <p14:creationId xmlns:p14="http://schemas.microsoft.com/office/powerpoint/2010/main" val="1756580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0C84F-8532-8C69-7156-0B8FE6B33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06D9FD-C09C-4325-487E-98FD1876488C}"/>
              </a:ext>
            </a:extLst>
          </p:cNvPr>
          <p:cNvSpPr>
            <a:spLocks noGrp="1"/>
          </p:cNvSpPr>
          <p:nvPr>
            <p:ph type="title"/>
          </p:nvPr>
        </p:nvSpPr>
        <p:spPr/>
        <p:txBody>
          <a:bodyPr/>
          <a:lstStyle/>
          <a:p>
            <a:r>
              <a:rPr lang="en-NZ" dirty="0"/>
              <a:t>Approach to language</a:t>
            </a:r>
          </a:p>
        </p:txBody>
      </p:sp>
      <p:grpSp>
        <p:nvGrpSpPr>
          <p:cNvPr id="33" name="Group 32">
            <a:extLst>
              <a:ext uri="{FF2B5EF4-FFF2-40B4-BE49-F238E27FC236}">
                <a16:creationId xmlns:a16="http://schemas.microsoft.com/office/drawing/2014/main" id="{95763B87-7A5C-8B1C-D31E-6E914DCC3875}"/>
              </a:ext>
            </a:extLst>
          </p:cNvPr>
          <p:cNvGrpSpPr/>
          <p:nvPr/>
        </p:nvGrpSpPr>
        <p:grpSpPr>
          <a:xfrm>
            <a:off x="5961268" y="1690690"/>
            <a:ext cx="5522522" cy="4009280"/>
            <a:chOff x="5961267" y="1921563"/>
            <a:chExt cx="5522522" cy="4009280"/>
          </a:xfrm>
        </p:grpSpPr>
        <p:sp>
          <p:nvSpPr>
            <p:cNvPr id="16" name="Content Placeholder 3">
              <a:extLst>
                <a:ext uri="{FF2B5EF4-FFF2-40B4-BE49-F238E27FC236}">
                  <a16:creationId xmlns:a16="http://schemas.microsoft.com/office/drawing/2014/main" id="{15DBE318-1FD6-41C4-B55C-5B66E9E6D337}"/>
                </a:ext>
              </a:extLst>
            </p:cNvPr>
            <p:cNvSpPr txBox="1">
              <a:spLocks/>
            </p:cNvSpPr>
            <p:nvPr/>
          </p:nvSpPr>
          <p:spPr>
            <a:xfrm>
              <a:off x="5961267" y="2246255"/>
              <a:ext cx="2846979" cy="36845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500"/>
                </a:spcBef>
                <a:buNone/>
              </a:pPr>
              <a:r>
                <a:rPr lang="en-NZ" sz="2600" dirty="0">
                  <a:solidFill>
                    <a:srgbClr val="C85425"/>
                  </a:solidFill>
                </a:rPr>
                <a:t>death</a:t>
              </a:r>
            </a:p>
            <a:p>
              <a:pPr marL="0" indent="0" algn="r">
                <a:lnSpc>
                  <a:spcPct val="100000"/>
                </a:lnSpc>
                <a:spcBef>
                  <a:spcPts val="500"/>
                </a:spcBef>
                <a:buNone/>
              </a:pPr>
              <a:r>
                <a:rPr lang="en-NZ" sz="2600" dirty="0">
                  <a:solidFill>
                    <a:srgbClr val="C85425"/>
                  </a:solidFill>
                </a:rPr>
                <a:t>problem </a:t>
              </a:r>
            </a:p>
            <a:p>
              <a:pPr marL="0" indent="0" algn="r">
                <a:lnSpc>
                  <a:spcPct val="100000"/>
                </a:lnSpc>
                <a:spcBef>
                  <a:spcPts val="500"/>
                </a:spcBef>
                <a:buNone/>
              </a:pPr>
              <a:r>
                <a:rPr lang="en-NZ" sz="2600" dirty="0">
                  <a:solidFill>
                    <a:srgbClr val="C85425"/>
                  </a:solidFill>
                </a:rPr>
                <a:t>recipient</a:t>
              </a:r>
            </a:p>
            <a:p>
              <a:pPr marL="0" indent="0" algn="r">
                <a:lnSpc>
                  <a:spcPct val="100000"/>
                </a:lnSpc>
                <a:spcBef>
                  <a:spcPts val="500"/>
                </a:spcBef>
                <a:buNone/>
              </a:pPr>
              <a:r>
                <a:rPr lang="en-NZ" sz="2600" dirty="0">
                  <a:solidFill>
                    <a:srgbClr val="C85425"/>
                  </a:solidFill>
                </a:rPr>
                <a:t>minimise harm</a:t>
              </a:r>
            </a:p>
            <a:p>
              <a:pPr marL="0" indent="0" algn="r">
                <a:lnSpc>
                  <a:spcPct val="100000"/>
                </a:lnSpc>
                <a:spcBef>
                  <a:spcPts val="500"/>
                </a:spcBef>
                <a:buNone/>
              </a:pPr>
              <a:r>
                <a:rPr lang="en-NZ" sz="2600" dirty="0">
                  <a:solidFill>
                    <a:srgbClr val="C85425"/>
                  </a:solidFill>
                </a:rPr>
                <a:t>list messages </a:t>
              </a:r>
            </a:p>
            <a:p>
              <a:pPr marL="0" indent="0" algn="r">
                <a:lnSpc>
                  <a:spcPct val="100000"/>
                </a:lnSpc>
                <a:spcBef>
                  <a:spcPts val="500"/>
                </a:spcBef>
                <a:buNone/>
              </a:pPr>
              <a:r>
                <a:rPr lang="en-NZ" sz="2600" dirty="0">
                  <a:solidFill>
                    <a:srgbClr val="C85425"/>
                  </a:solidFill>
                </a:rPr>
                <a:t>telling</a:t>
              </a:r>
            </a:p>
            <a:p>
              <a:pPr marL="0" indent="0" algn="r">
                <a:lnSpc>
                  <a:spcPct val="100000"/>
                </a:lnSpc>
                <a:spcBef>
                  <a:spcPts val="500"/>
                </a:spcBef>
                <a:buNone/>
              </a:pPr>
              <a:r>
                <a:rPr lang="en-NZ" sz="2600" dirty="0">
                  <a:solidFill>
                    <a:srgbClr val="C85425"/>
                  </a:solidFill>
                </a:rPr>
                <a:t>informing</a:t>
              </a:r>
            </a:p>
            <a:p>
              <a:pPr marL="0" indent="0" algn="r">
                <a:lnSpc>
                  <a:spcPct val="100000"/>
                </a:lnSpc>
                <a:spcBef>
                  <a:spcPts val="500"/>
                </a:spcBef>
                <a:buNone/>
              </a:pPr>
              <a:r>
                <a:rPr lang="en-NZ" sz="2600" dirty="0">
                  <a:solidFill>
                    <a:srgbClr val="C85425"/>
                  </a:solidFill>
                </a:rPr>
                <a:t>risk</a:t>
              </a:r>
            </a:p>
            <a:p>
              <a:pPr marL="0" indent="0" algn="r">
                <a:lnSpc>
                  <a:spcPct val="100000"/>
                </a:lnSpc>
                <a:buNone/>
              </a:pPr>
              <a:endParaRPr lang="en-NZ" sz="2600" dirty="0">
                <a:solidFill>
                  <a:srgbClr val="C85425"/>
                </a:solidFill>
              </a:endParaRPr>
            </a:p>
            <a:p>
              <a:pPr marL="0" indent="0" algn="r">
                <a:lnSpc>
                  <a:spcPct val="100000"/>
                </a:lnSpc>
                <a:buNone/>
              </a:pPr>
              <a:endParaRPr lang="en-NZ" sz="2600" dirty="0">
                <a:solidFill>
                  <a:srgbClr val="C85425"/>
                </a:solidFill>
              </a:endParaRPr>
            </a:p>
            <a:p>
              <a:pPr marL="0" indent="0" algn="r">
                <a:buNone/>
              </a:pPr>
              <a:r>
                <a:rPr lang="en-NZ" sz="2400" dirty="0"/>
                <a:t> </a:t>
              </a:r>
            </a:p>
          </p:txBody>
        </p:sp>
        <p:sp>
          <p:nvSpPr>
            <p:cNvPr id="19" name="Content Placeholder 5">
              <a:extLst>
                <a:ext uri="{FF2B5EF4-FFF2-40B4-BE49-F238E27FC236}">
                  <a16:creationId xmlns:a16="http://schemas.microsoft.com/office/drawing/2014/main" id="{6CA4399C-312C-4E81-9741-9DDAFF835C3E}"/>
                </a:ext>
              </a:extLst>
            </p:cNvPr>
            <p:cNvSpPr txBox="1">
              <a:spLocks/>
            </p:cNvSpPr>
            <p:nvPr/>
          </p:nvSpPr>
          <p:spPr>
            <a:xfrm>
              <a:off x="8939219" y="2246255"/>
              <a:ext cx="2544570" cy="36845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500"/>
                </a:spcBef>
                <a:buNone/>
              </a:pPr>
              <a:r>
                <a:rPr lang="en-NZ" sz="2600" dirty="0">
                  <a:solidFill>
                    <a:srgbClr val="00B050"/>
                  </a:solidFill>
                </a:rPr>
                <a:t>breath</a:t>
              </a:r>
            </a:p>
            <a:p>
              <a:pPr marL="0" indent="0">
                <a:lnSpc>
                  <a:spcPct val="100000"/>
                </a:lnSpc>
                <a:spcBef>
                  <a:spcPts val="500"/>
                </a:spcBef>
                <a:buNone/>
              </a:pPr>
              <a:r>
                <a:rPr lang="en-NZ" sz="2600" dirty="0">
                  <a:solidFill>
                    <a:srgbClr val="00B050"/>
                  </a:solidFill>
                </a:rPr>
                <a:t>solution</a:t>
              </a:r>
            </a:p>
            <a:p>
              <a:pPr marL="0" indent="0">
                <a:lnSpc>
                  <a:spcPct val="100000"/>
                </a:lnSpc>
                <a:spcBef>
                  <a:spcPts val="500"/>
                </a:spcBef>
                <a:buNone/>
              </a:pPr>
              <a:r>
                <a:rPr lang="en-NZ" sz="2600" dirty="0">
                  <a:solidFill>
                    <a:srgbClr val="00B050"/>
                  </a:solidFill>
                </a:rPr>
                <a:t>participant</a:t>
              </a:r>
            </a:p>
            <a:p>
              <a:pPr marL="0" indent="0">
                <a:lnSpc>
                  <a:spcPct val="100000"/>
                </a:lnSpc>
                <a:spcBef>
                  <a:spcPts val="500"/>
                </a:spcBef>
                <a:buNone/>
              </a:pPr>
              <a:r>
                <a:rPr lang="en-NZ" sz="2600" dirty="0">
                  <a:solidFill>
                    <a:srgbClr val="00B050"/>
                  </a:solidFill>
                </a:rPr>
                <a:t>maximise safety</a:t>
              </a:r>
            </a:p>
            <a:p>
              <a:pPr marL="0" indent="0">
                <a:lnSpc>
                  <a:spcPct val="100000"/>
                </a:lnSpc>
                <a:spcBef>
                  <a:spcPts val="500"/>
                </a:spcBef>
                <a:buNone/>
              </a:pPr>
              <a:r>
                <a:rPr lang="en-NZ" sz="2600" dirty="0">
                  <a:solidFill>
                    <a:srgbClr val="00B050"/>
                  </a:solidFill>
                </a:rPr>
                <a:t>gist principles</a:t>
              </a:r>
            </a:p>
            <a:p>
              <a:pPr marL="0" indent="0">
                <a:lnSpc>
                  <a:spcPct val="100000"/>
                </a:lnSpc>
                <a:spcBef>
                  <a:spcPts val="500"/>
                </a:spcBef>
                <a:buNone/>
              </a:pPr>
              <a:r>
                <a:rPr lang="en-NZ" sz="2600" dirty="0">
                  <a:solidFill>
                    <a:srgbClr val="00B050"/>
                  </a:solidFill>
                </a:rPr>
                <a:t>trusting</a:t>
              </a:r>
            </a:p>
            <a:p>
              <a:pPr marL="0" indent="0">
                <a:lnSpc>
                  <a:spcPct val="100000"/>
                </a:lnSpc>
                <a:spcBef>
                  <a:spcPts val="500"/>
                </a:spcBef>
                <a:buNone/>
              </a:pPr>
              <a:r>
                <a:rPr lang="en-NZ" sz="2600" dirty="0">
                  <a:solidFill>
                    <a:srgbClr val="00B050"/>
                  </a:solidFill>
                </a:rPr>
                <a:t>enabling</a:t>
              </a:r>
            </a:p>
            <a:p>
              <a:pPr marL="0" indent="0">
                <a:lnSpc>
                  <a:spcPct val="100000"/>
                </a:lnSpc>
                <a:spcBef>
                  <a:spcPts val="500"/>
                </a:spcBef>
                <a:buNone/>
              </a:pPr>
              <a:r>
                <a:rPr lang="en-NZ" sz="2600" dirty="0">
                  <a:solidFill>
                    <a:srgbClr val="00B050"/>
                  </a:solidFill>
                </a:rPr>
                <a:t>protection</a:t>
              </a:r>
            </a:p>
            <a:p>
              <a:pPr marL="0" indent="0">
                <a:lnSpc>
                  <a:spcPct val="100000"/>
                </a:lnSpc>
                <a:buNone/>
              </a:pPr>
              <a:endParaRPr lang="en-NZ" sz="2600" dirty="0">
                <a:solidFill>
                  <a:srgbClr val="00B050"/>
                </a:solidFill>
              </a:endParaRPr>
            </a:p>
          </p:txBody>
        </p:sp>
        <p:sp>
          <p:nvSpPr>
            <p:cNvPr id="26" name="Arrow: Right 25">
              <a:extLst>
                <a:ext uri="{FF2B5EF4-FFF2-40B4-BE49-F238E27FC236}">
                  <a16:creationId xmlns:a16="http://schemas.microsoft.com/office/drawing/2014/main" id="{71A7F34A-03B3-A988-A252-205F2A710089}"/>
                </a:ext>
              </a:extLst>
            </p:cNvPr>
            <p:cNvSpPr/>
            <p:nvPr/>
          </p:nvSpPr>
          <p:spPr>
            <a:xfrm>
              <a:off x="7943851" y="1921563"/>
              <a:ext cx="1814512" cy="190711"/>
            </a:xfrm>
            <a:prstGeom prst="rightArrow">
              <a:avLst/>
            </a:prstGeom>
            <a:gradFill>
              <a:gsLst>
                <a:gs pos="0">
                  <a:srgbClr val="00AA48"/>
                </a:gs>
                <a:gs pos="64000">
                  <a:srgbClr val="C85425"/>
                </a:gs>
              </a:gsLst>
              <a:lin ang="108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grpSp>
      <p:sp>
        <p:nvSpPr>
          <p:cNvPr id="28" name="Content Placeholder 3">
            <a:extLst>
              <a:ext uri="{FF2B5EF4-FFF2-40B4-BE49-F238E27FC236}">
                <a16:creationId xmlns:a16="http://schemas.microsoft.com/office/drawing/2014/main" id="{36B70970-6C5C-86AE-832A-B75D18391B10}"/>
              </a:ext>
            </a:extLst>
          </p:cNvPr>
          <p:cNvSpPr txBox="1">
            <a:spLocks/>
          </p:cNvSpPr>
          <p:nvPr/>
        </p:nvSpPr>
        <p:spPr>
          <a:xfrm>
            <a:off x="779668" y="1968114"/>
            <a:ext cx="5181600" cy="4096711"/>
          </a:xfrm>
          <a:prstGeom prst="rect">
            <a:avLst/>
          </a:prstGeom>
          <a:solidFill>
            <a:srgbClr val="FDF3ED"/>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NZ" sz="3200" dirty="0"/>
              <a:t>Choose enabling topics</a:t>
            </a:r>
          </a:p>
          <a:p>
            <a:pPr marL="0" indent="0">
              <a:lnSpc>
                <a:spcPct val="100000"/>
              </a:lnSpc>
              <a:buNone/>
            </a:pPr>
            <a:r>
              <a:rPr lang="en-NZ" sz="3200" dirty="0"/>
              <a:t>Use enabling language</a:t>
            </a:r>
          </a:p>
          <a:p>
            <a:pPr marL="457189" lvl="1" indent="0">
              <a:lnSpc>
                <a:spcPct val="100000"/>
              </a:lnSpc>
              <a:buNone/>
            </a:pPr>
            <a:r>
              <a:rPr lang="en-NZ" dirty="0"/>
              <a:t>Ask questions in the direction of strengths</a:t>
            </a:r>
            <a:r>
              <a:rPr lang="en-NZ" spc="-10" dirty="0"/>
              <a:t> e.g. ‘</a:t>
            </a:r>
            <a:r>
              <a:rPr lang="en-NZ" i="1" spc="-10" dirty="0"/>
              <a:t>Are you smokefree</a:t>
            </a:r>
            <a:r>
              <a:rPr lang="en-NZ" spc="-10" dirty="0"/>
              <a:t>?’</a:t>
            </a:r>
          </a:p>
          <a:p>
            <a:pPr marL="0" indent="0">
              <a:lnSpc>
                <a:spcPct val="100000"/>
              </a:lnSpc>
              <a:buNone/>
            </a:pPr>
            <a:r>
              <a:rPr lang="en-NZ" sz="3200" dirty="0"/>
              <a:t>Practice enabling listening</a:t>
            </a:r>
          </a:p>
          <a:p>
            <a:pPr marL="457189" lvl="1" indent="0">
              <a:lnSpc>
                <a:spcPct val="100000"/>
              </a:lnSpc>
              <a:buNone/>
            </a:pPr>
            <a:r>
              <a:rPr lang="en-NZ" dirty="0"/>
              <a:t>Listen for enabling beliefs, feelings and values behind spoken words</a:t>
            </a:r>
          </a:p>
          <a:p>
            <a:pPr marL="0" indent="0">
              <a:lnSpc>
                <a:spcPct val="100000"/>
              </a:lnSpc>
              <a:buNone/>
            </a:pPr>
            <a:r>
              <a:rPr lang="en-NZ" sz="3200" dirty="0"/>
              <a:t>Lead conversations in enabling directions</a:t>
            </a:r>
          </a:p>
        </p:txBody>
      </p:sp>
      <p:sp>
        <p:nvSpPr>
          <p:cNvPr id="32" name="TextBox 31">
            <a:extLst>
              <a:ext uri="{FF2B5EF4-FFF2-40B4-BE49-F238E27FC236}">
                <a16:creationId xmlns:a16="http://schemas.microsoft.com/office/drawing/2014/main" id="{1E12AA3D-30D3-FFEF-97EB-C90A2562C83E}"/>
              </a:ext>
            </a:extLst>
          </p:cNvPr>
          <p:cNvSpPr txBox="1"/>
          <p:nvPr/>
        </p:nvSpPr>
        <p:spPr>
          <a:xfrm>
            <a:off x="779668" y="6064824"/>
            <a:ext cx="5181600" cy="461665"/>
          </a:xfrm>
          <a:prstGeom prst="rect">
            <a:avLst/>
          </a:prstGeom>
          <a:noFill/>
        </p:spPr>
        <p:txBody>
          <a:bodyPr wrap="square">
            <a:spAutoFit/>
          </a:bodyPr>
          <a:lstStyle/>
          <a:p>
            <a:pPr algn="r"/>
            <a:r>
              <a:rPr lang="en-US" sz="1200" dirty="0"/>
              <a:t>Cooperrider, D. L., &amp; Whitney, D. (2005). Appreciative inquiry: A positive revolution in change. Berrett-Koehler Publishers.</a:t>
            </a:r>
          </a:p>
        </p:txBody>
      </p:sp>
      <p:sp>
        <p:nvSpPr>
          <p:cNvPr id="3" name="Right Triangle 2">
            <a:extLst>
              <a:ext uri="{FF2B5EF4-FFF2-40B4-BE49-F238E27FC236}">
                <a16:creationId xmlns:a16="http://schemas.microsoft.com/office/drawing/2014/main" id="{9EB6B1C9-AE77-50BF-2CAD-547048E4836F}"/>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9380C60C-9880-9358-47FF-7D4DD10DBFB7}"/>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29433444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202527-C54E-43C6-770E-B06090D7F1A1}"/>
              </a:ext>
            </a:extLst>
          </p:cNvPr>
          <p:cNvSpPr>
            <a:spLocks noGrp="1"/>
          </p:cNvSpPr>
          <p:nvPr>
            <p:ph sz="half" idx="1"/>
          </p:nvPr>
        </p:nvSpPr>
        <p:spPr/>
        <p:txBody>
          <a:bodyPr/>
          <a:lstStyle/>
          <a:p>
            <a:pPr marL="0" indent="0">
              <a:buNone/>
            </a:pPr>
            <a:r>
              <a:rPr lang="en-NZ" sz="3600" dirty="0"/>
              <a:t>Four domains</a:t>
            </a:r>
          </a:p>
          <a:p>
            <a:pPr marL="457200" lvl="1" indent="0">
              <a:buNone/>
            </a:pPr>
            <a:r>
              <a:rPr lang="en-NZ" sz="2800" dirty="0"/>
              <a:t>Cognitive – what I know</a:t>
            </a:r>
          </a:p>
          <a:p>
            <a:pPr marL="457200" lvl="1" indent="0">
              <a:buNone/>
            </a:pPr>
            <a:r>
              <a:rPr lang="en-NZ" sz="2800" dirty="0"/>
              <a:t>Emotional – what I feel</a:t>
            </a:r>
          </a:p>
          <a:p>
            <a:pPr marL="457200" lvl="1" indent="0">
              <a:buNone/>
            </a:pPr>
            <a:r>
              <a:rPr lang="en-NZ" sz="2800" dirty="0"/>
              <a:t>Spiritual – what I believe</a:t>
            </a:r>
          </a:p>
          <a:p>
            <a:pPr marL="457200" lvl="1" indent="0">
              <a:buNone/>
            </a:pPr>
            <a:r>
              <a:rPr lang="en-NZ" sz="2800" dirty="0"/>
              <a:t>Physical – what I do</a:t>
            </a:r>
          </a:p>
          <a:p>
            <a:pPr marL="0" indent="0">
              <a:buNone/>
            </a:pPr>
            <a:r>
              <a:rPr lang="en-NZ" sz="3600" dirty="0"/>
              <a:t>Pay attention to</a:t>
            </a:r>
          </a:p>
          <a:p>
            <a:pPr marL="457200" lvl="1" indent="0">
              <a:buNone/>
            </a:pPr>
            <a:r>
              <a:rPr lang="en-NZ" sz="3200" dirty="0"/>
              <a:t>Feelings</a:t>
            </a:r>
          </a:p>
          <a:p>
            <a:pPr marL="457200" lvl="1" indent="0">
              <a:buNone/>
            </a:pPr>
            <a:r>
              <a:rPr lang="en-NZ" sz="3200" dirty="0"/>
              <a:t>Beliefs</a:t>
            </a:r>
          </a:p>
          <a:p>
            <a:pPr marL="457200" lvl="1" indent="0">
              <a:buNone/>
            </a:pPr>
            <a:endParaRPr lang="en-NZ" sz="3200" dirty="0"/>
          </a:p>
        </p:txBody>
      </p:sp>
      <p:sp>
        <p:nvSpPr>
          <p:cNvPr id="4" name="Content Placeholder 3">
            <a:extLst>
              <a:ext uri="{FF2B5EF4-FFF2-40B4-BE49-F238E27FC236}">
                <a16:creationId xmlns:a16="http://schemas.microsoft.com/office/drawing/2014/main" id="{28F61412-4D18-0314-9E9B-6ECFB5306BF2}"/>
              </a:ext>
            </a:extLst>
          </p:cNvPr>
          <p:cNvSpPr>
            <a:spLocks noGrp="1"/>
          </p:cNvSpPr>
          <p:nvPr>
            <p:ph sz="half" idx="2"/>
          </p:nvPr>
        </p:nvSpPr>
        <p:spPr/>
        <p:txBody>
          <a:bodyPr/>
          <a:lstStyle/>
          <a:p>
            <a:pPr marL="0" indent="0">
              <a:buNone/>
            </a:pPr>
            <a:endParaRPr lang="en-US" dirty="0"/>
          </a:p>
          <a:p>
            <a:endParaRPr lang="en-US" dirty="0"/>
          </a:p>
          <a:p>
            <a:endParaRPr lang="en-NZ" dirty="0"/>
          </a:p>
        </p:txBody>
      </p:sp>
      <p:sp>
        <p:nvSpPr>
          <p:cNvPr id="5" name="Title 3">
            <a:extLst>
              <a:ext uri="{FF2B5EF4-FFF2-40B4-BE49-F238E27FC236}">
                <a16:creationId xmlns:a16="http://schemas.microsoft.com/office/drawing/2014/main" id="{857BA92A-5BC6-D45F-84AC-1E948BEA9362}"/>
              </a:ext>
            </a:extLst>
          </p:cNvPr>
          <p:cNvSpPr>
            <a:spLocks noGrp="1"/>
          </p:cNvSpPr>
          <p:nvPr>
            <p:ph type="title"/>
          </p:nvPr>
        </p:nvSpPr>
        <p:spPr>
          <a:xfrm>
            <a:off x="838200" y="365125"/>
            <a:ext cx="10515600" cy="1325563"/>
          </a:xfrm>
        </p:spPr>
        <p:txBody>
          <a:bodyPr/>
          <a:lstStyle/>
          <a:p>
            <a:r>
              <a:rPr lang="en-NZ" dirty="0"/>
              <a:t>Approach to learning</a:t>
            </a:r>
          </a:p>
        </p:txBody>
      </p:sp>
      <p:graphicFrame>
        <p:nvGraphicFramePr>
          <p:cNvPr id="6" name="Diagram 5">
            <a:extLst>
              <a:ext uri="{FF2B5EF4-FFF2-40B4-BE49-F238E27FC236}">
                <a16:creationId xmlns:a16="http://schemas.microsoft.com/office/drawing/2014/main" id="{FF19652D-BF00-B6A0-5138-2A68FF9FBA75}"/>
              </a:ext>
            </a:extLst>
          </p:cNvPr>
          <p:cNvGraphicFramePr/>
          <p:nvPr>
            <p:extLst>
              <p:ext uri="{D42A27DB-BD31-4B8C-83A1-F6EECF244321}">
                <p14:modId xmlns:p14="http://schemas.microsoft.com/office/powerpoint/2010/main" val="3021535762"/>
              </p:ext>
            </p:extLst>
          </p:nvPr>
        </p:nvGraphicFramePr>
        <p:xfrm>
          <a:off x="4576140" y="-1262129"/>
          <a:ext cx="6698342" cy="7439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ight Triangle 1">
            <a:extLst>
              <a:ext uri="{FF2B5EF4-FFF2-40B4-BE49-F238E27FC236}">
                <a16:creationId xmlns:a16="http://schemas.microsoft.com/office/drawing/2014/main" id="{E950D67E-FA8B-08CC-4182-EB571BC244DC}"/>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TextBox 6">
            <a:extLst>
              <a:ext uri="{FF2B5EF4-FFF2-40B4-BE49-F238E27FC236}">
                <a16:creationId xmlns:a16="http://schemas.microsoft.com/office/drawing/2014/main" id="{8008CD5A-089B-F764-1A75-4FCA98EF50C2}"/>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3095063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389BB-A92F-C955-B193-2A0FE98EB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3C843-5181-8750-FFE4-B1288C6BF213}"/>
              </a:ext>
            </a:extLst>
          </p:cNvPr>
          <p:cNvSpPr>
            <a:spLocks noGrp="1"/>
          </p:cNvSpPr>
          <p:nvPr>
            <p:ph type="title"/>
          </p:nvPr>
        </p:nvSpPr>
        <p:spPr/>
        <p:txBody>
          <a:bodyPr/>
          <a:lstStyle/>
          <a:p>
            <a:r>
              <a:rPr lang="en-NZ" dirty="0"/>
              <a:t>Approach to messaging</a:t>
            </a:r>
          </a:p>
        </p:txBody>
      </p:sp>
      <p:sp>
        <p:nvSpPr>
          <p:cNvPr id="4" name="TextBox 3">
            <a:extLst>
              <a:ext uri="{FF2B5EF4-FFF2-40B4-BE49-F238E27FC236}">
                <a16:creationId xmlns:a16="http://schemas.microsoft.com/office/drawing/2014/main" id="{830A9DC1-CA70-2A7B-EED9-2B77DE485B59}"/>
              </a:ext>
            </a:extLst>
          </p:cNvPr>
          <p:cNvSpPr txBox="1"/>
          <p:nvPr/>
        </p:nvSpPr>
        <p:spPr>
          <a:xfrm>
            <a:off x="838200" y="1891079"/>
            <a:ext cx="5257800" cy="3928448"/>
          </a:xfrm>
          <a:prstGeom prst="rect">
            <a:avLst/>
          </a:prstGeom>
          <a:solidFill>
            <a:srgbClr val="FDF3ED"/>
          </a:solidFill>
        </p:spPr>
        <p:txBody>
          <a:bodyPr wrap="square">
            <a:spAutoFit/>
          </a:bodyPr>
          <a:lstStyle/>
          <a:p>
            <a:pPr>
              <a:lnSpc>
                <a:spcPct val="120000"/>
              </a:lnSpc>
            </a:pPr>
            <a:r>
              <a:rPr lang="en-US" sz="2000" i="1" dirty="0"/>
              <a:t>“Health </a:t>
            </a:r>
            <a:r>
              <a:rPr lang="en-US" sz="2200" i="1" dirty="0"/>
              <a:t>campaigns, including most safe infant sleep efforts, often share specific risk factors and detailed steps for avoiding risk. This is called verbatim [list] format.</a:t>
            </a:r>
          </a:p>
          <a:p>
            <a:pPr>
              <a:lnSpc>
                <a:spcPct val="120000"/>
              </a:lnSpc>
            </a:pPr>
            <a:r>
              <a:rPr lang="en-US" sz="1100" i="1" dirty="0"/>
              <a:t> …</a:t>
            </a:r>
          </a:p>
          <a:p>
            <a:pPr>
              <a:lnSpc>
                <a:spcPct val="120000"/>
              </a:lnSpc>
            </a:pPr>
            <a:r>
              <a:rPr lang="en-US" sz="2200" i="1" dirty="0"/>
              <a:t>Compared to verbatim, gist-based</a:t>
            </a:r>
            <a:r>
              <a:rPr lang="en-US" sz="2200" b="1" i="1" dirty="0">
                <a:solidFill>
                  <a:srgbClr val="0070C0"/>
                </a:solidFill>
              </a:rPr>
              <a:t> </a:t>
            </a:r>
            <a:r>
              <a:rPr lang="en-US" sz="2200" i="1" dirty="0"/>
              <a:t>reasoning is associated with </a:t>
            </a:r>
            <a:r>
              <a:rPr lang="en-US" sz="2200" i="1" dirty="0">
                <a:solidFill>
                  <a:srgbClr val="C85425"/>
                </a:solidFill>
              </a:rPr>
              <a:t>improved</a:t>
            </a:r>
            <a:r>
              <a:rPr lang="en-US" sz="2200" b="1" i="1" dirty="0">
                <a:solidFill>
                  <a:srgbClr val="0070C0"/>
                </a:solidFill>
              </a:rPr>
              <a:t> </a:t>
            </a:r>
            <a:r>
              <a:rPr lang="en-US" sz="2200" i="1" dirty="0"/>
              <a:t>judgment and decision making, and </a:t>
            </a:r>
            <a:r>
              <a:rPr lang="en-US" sz="2200" i="1" dirty="0">
                <a:solidFill>
                  <a:srgbClr val="C85425"/>
                </a:solidFill>
              </a:rPr>
              <a:t>increased</a:t>
            </a:r>
            <a:r>
              <a:rPr lang="en-US" sz="2200" i="1" dirty="0"/>
              <a:t> adoption of behaviors recommended </a:t>
            </a:r>
            <a:r>
              <a:rPr lang="en-US" sz="2000" i="1" dirty="0"/>
              <a:t>to reduce health risks.”</a:t>
            </a:r>
            <a:endParaRPr lang="en-NZ" sz="2000" i="1" dirty="0"/>
          </a:p>
        </p:txBody>
      </p:sp>
      <p:sp>
        <p:nvSpPr>
          <p:cNvPr id="5" name="Content Placeholder 6">
            <a:extLst>
              <a:ext uri="{FF2B5EF4-FFF2-40B4-BE49-F238E27FC236}">
                <a16:creationId xmlns:a16="http://schemas.microsoft.com/office/drawing/2014/main" id="{CF0D6CFA-2166-94C6-2BF8-DEF998C656EC}"/>
              </a:ext>
            </a:extLst>
          </p:cNvPr>
          <p:cNvSpPr txBox="1">
            <a:spLocks/>
          </p:cNvSpPr>
          <p:nvPr/>
        </p:nvSpPr>
        <p:spPr>
          <a:xfrm>
            <a:off x="6172200" y="1825625"/>
            <a:ext cx="5181600" cy="435133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List format</a:t>
            </a:r>
          </a:p>
          <a:p>
            <a:pPr lvl="1">
              <a:lnSpc>
                <a:spcPct val="107000"/>
              </a:lnSpc>
            </a:pPr>
            <a:r>
              <a:rPr lang="en-NZ" dirty="0">
                <a:latin typeface="Calibri" panose="020F0502020204030204" pitchFamily="34" charset="0"/>
                <a:cs typeface="Times New Roman" panose="02020603050405020304" pitchFamily="18" charset="0"/>
              </a:rPr>
              <a:t>Precise details </a:t>
            </a:r>
          </a:p>
          <a:p>
            <a:pPr lvl="1">
              <a:lnSpc>
                <a:spcPct val="107000"/>
              </a:lnSpc>
            </a:pPr>
            <a:r>
              <a:rPr lang="en-NZ" dirty="0">
                <a:latin typeface="Calibri" panose="020F0502020204030204" pitchFamily="34" charset="0"/>
                <a:cs typeface="Times New Roman" panose="02020603050405020304" pitchFamily="18" charset="0"/>
              </a:rPr>
              <a:t>Easy to forget – easy to overwhelm</a:t>
            </a:r>
          </a:p>
          <a:p>
            <a:pPr lvl="1">
              <a:lnSpc>
                <a:spcPct val="107000"/>
              </a:lnSpc>
            </a:pPr>
            <a:r>
              <a:rPr lang="en-NZ" dirty="0">
                <a:latin typeface="Calibri" panose="020F0502020204030204" pitchFamily="34" charset="0"/>
                <a:cs typeface="Times New Roman" panose="02020603050405020304" pitchFamily="18" charset="0"/>
              </a:rPr>
              <a:t>Focus is on being comprehensive</a:t>
            </a:r>
          </a:p>
          <a:p>
            <a:pPr lvl="1">
              <a:lnSpc>
                <a:spcPct val="107000"/>
              </a:lnSpc>
            </a:pPr>
            <a:r>
              <a:rPr lang="en-NZ" dirty="0">
                <a:latin typeface="Calibri" panose="020F0502020204030204" pitchFamily="34" charset="0"/>
                <a:cs typeface="Times New Roman" panose="02020603050405020304" pitchFamily="18" charset="0"/>
              </a:rPr>
              <a:t>Supports calculated risk-taking</a:t>
            </a:r>
          </a:p>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Gist format</a:t>
            </a:r>
          </a:p>
          <a:p>
            <a:pPr lvl="1">
              <a:lnSpc>
                <a:spcPct val="107000"/>
              </a:lnSpc>
            </a:pPr>
            <a:r>
              <a:rPr lang="en-US">
                <a:latin typeface="Calibri" panose="020F0502020204030204" pitchFamily="34" charset="0"/>
                <a:ea typeface="Calibri" panose="020F0502020204030204" pitchFamily="34" charset="0"/>
                <a:cs typeface="Times New Roman" panose="02020603050405020304" pitchFamily="18" charset="0"/>
              </a:rPr>
              <a:t>General meaning</a:t>
            </a:r>
            <a:endParaRPr lang="en-US"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Easy to understand and remember</a:t>
            </a:r>
          </a:p>
          <a:p>
            <a:pPr lvl="1">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Focus is on what’s most important</a:t>
            </a:r>
          </a:p>
          <a:p>
            <a:pPr lvl="1">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Supports protective action</a:t>
            </a:r>
          </a:p>
          <a:p>
            <a:pPr marL="0" indent="0">
              <a:lnSpc>
                <a:spcPct val="107000"/>
              </a:lnSpc>
              <a:buNone/>
            </a:pP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NZ" dirty="0"/>
          </a:p>
        </p:txBody>
      </p:sp>
      <p:sp>
        <p:nvSpPr>
          <p:cNvPr id="7" name="TextBox 6">
            <a:extLst>
              <a:ext uri="{FF2B5EF4-FFF2-40B4-BE49-F238E27FC236}">
                <a16:creationId xmlns:a16="http://schemas.microsoft.com/office/drawing/2014/main" id="{58C357D8-051F-74C7-94EF-4F1F157D72EA}"/>
              </a:ext>
            </a:extLst>
          </p:cNvPr>
          <p:cNvSpPr txBox="1"/>
          <p:nvPr/>
        </p:nvSpPr>
        <p:spPr>
          <a:xfrm>
            <a:off x="785813" y="5929787"/>
            <a:ext cx="5386387" cy="461665"/>
          </a:xfrm>
          <a:prstGeom prst="rect">
            <a:avLst/>
          </a:prstGeom>
          <a:noFill/>
        </p:spPr>
        <p:txBody>
          <a:bodyPr wrap="square">
            <a:spAutoFit/>
          </a:bodyPr>
          <a:lstStyle/>
          <a:p>
            <a:r>
              <a:rPr lang="en-US" sz="1200" dirty="0"/>
              <a:t>Middlemiss, Wendy, et al. "Crafting effective messages to enhance safe infant sleep." Journal of the American Association of Nurse Practitioners (2020).</a:t>
            </a:r>
          </a:p>
        </p:txBody>
      </p:sp>
      <p:sp>
        <p:nvSpPr>
          <p:cNvPr id="3" name="Right Triangle 2">
            <a:extLst>
              <a:ext uri="{FF2B5EF4-FFF2-40B4-BE49-F238E27FC236}">
                <a16:creationId xmlns:a16="http://schemas.microsoft.com/office/drawing/2014/main" id="{2FF22736-75DF-D634-582A-E55832D76EC0}"/>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a:extLst>
              <a:ext uri="{FF2B5EF4-FFF2-40B4-BE49-F238E27FC236}">
                <a16:creationId xmlns:a16="http://schemas.microsoft.com/office/drawing/2014/main" id="{754A87A7-EB89-DBA8-6EAE-DC6732DAEAE6}"/>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2937996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AF779160-7712-4C31-B991-01C59BCF8C1F}"/>
              </a:ext>
            </a:extLst>
          </p:cNvPr>
          <p:cNvSpPr txBox="1"/>
          <p:nvPr/>
        </p:nvSpPr>
        <p:spPr>
          <a:xfrm>
            <a:off x="6321779" y="1482699"/>
            <a:ext cx="4400991" cy="3416320"/>
          </a:xfrm>
          <a:prstGeom prst="rect">
            <a:avLst/>
          </a:prstGeom>
          <a:noFill/>
        </p:spPr>
        <p:txBody>
          <a:bodyPr wrap="square" rtlCol="0">
            <a:spAutoFit/>
          </a:bodyPr>
          <a:lstStyle/>
          <a:p>
            <a:pPr algn="ctr"/>
            <a:r>
              <a:rPr lang="en-NZ" sz="5400" dirty="0"/>
              <a:t>The </a:t>
            </a:r>
            <a:r>
              <a:rPr lang="en-NZ" sz="5400" b="1" dirty="0">
                <a:solidFill>
                  <a:schemeClr val="accent2"/>
                </a:solidFill>
              </a:rPr>
              <a:t>gist</a:t>
            </a:r>
            <a:r>
              <a:rPr lang="en-NZ" sz="5400" dirty="0"/>
              <a:t> </a:t>
            </a:r>
          </a:p>
          <a:p>
            <a:pPr algn="ctr"/>
            <a:r>
              <a:rPr lang="en-NZ" sz="5400" dirty="0"/>
              <a:t>of the </a:t>
            </a:r>
          </a:p>
          <a:p>
            <a:pPr algn="ctr"/>
            <a:r>
              <a:rPr lang="en-NZ" sz="5400" dirty="0"/>
              <a:t>Pēpi-Pod® approach</a:t>
            </a:r>
          </a:p>
        </p:txBody>
      </p:sp>
      <p:pic>
        <p:nvPicPr>
          <p:cNvPr id="6" name="Picture 5">
            <a:extLst>
              <a:ext uri="{FF2B5EF4-FFF2-40B4-BE49-F238E27FC236}">
                <a16:creationId xmlns:a16="http://schemas.microsoft.com/office/drawing/2014/main" id="{392A33A3-000E-4E53-B201-20C735EBE73E}"/>
              </a:ext>
            </a:extLst>
          </p:cNvPr>
          <p:cNvPicPr>
            <a:picLocks noChangeAspect="1"/>
          </p:cNvPicPr>
          <p:nvPr/>
        </p:nvPicPr>
        <p:blipFill>
          <a:blip r:embed="rId3"/>
          <a:stretch>
            <a:fillRect/>
          </a:stretch>
        </p:blipFill>
        <p:spPr>
          <a:xfrm>
            <a:off x="-1" y="-81062"/>
            <a:ext cx="4993481" cy="6990873"/>
          </a:xfrm>
          <a:prstGeom prst="rect">
            <a:avLst/>
          </a:prstGeom>
        </p:spPr>
      </p:pic>
      <p:sp>
        <p:nvSpPr>
          <p:cNvPr id="4" name="TextBox 3">
            <a:extLst>
              <a:ext uri="{FF2B5EF4-FFF2-40B4-BE49-F238E27FC236}">
                <a16:creationId xmlns:a16="http://schemas.microsoft.com/office/drawing/2014/main" id="{B97278A6-2865-E321-895E-91F4C35F68F6}"/>
              </a:ext>
            </a:extLst>
          </p:cNvPr>
          <p:cNvSpPr txBox="1"/>
          <p:nvPr/>
        </p:nvSpPr>
        <p:spPr>
          <a:xfrm>
            <a:off x="5575697" y="5861359"/>
            <a:ext cx="6322219" cy="646331"/>
          </a:xfrm>
          <a:prstGeom prst="rect">
            <a:avLst/>
          </a:prstGeom>
          <a:noFill/>
        </p:spPr>
        <p:txBody>
          <a:bodyPr wrap="square">
            <a:spAutoFit/>
          </a:bodyPr>
          <a:lstStyle/>
          <a:p>
            <a:pPr algn="r"/>
            <a:r>
              <a:rPr lang="en-US" sz="1200" dirty="0"/>
              <a:t>Blalock SJ, Reyna VF. Using fuzzy-trace theory to understand and improve health judgments, decisions, and behaviors: A literature review. Health Psychol. 2016;35(8):781-792. doi:10.1037/hea0000384</a:t>
            </a:r>
          </a:p>
        </p:txBody>
      </p:sp>
      <p:sp>
        <p:nvSpPr>
          <p:cNvPr id="5" name="Right Triangle 4">
            <a:extLst>
              <a:ext uri="{FF2B5EF4-FFF2-40B4-BE49-F238E27FC236}">
                <a16:creationId xmlns:a16="http://schemas.microsoft.com/office/drawing/2014/main" id="{CD61D0AF-F9CA-9B0B-AE44-206A1FD33299}"/>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TextBox 2">
            <a:extLst>
              <a:ext uri="{FF2B5EF4-FFF2-40B4-BE49-F238E27FC236}">
                <a16:creationId xmlns:a16="http://schemas.microsoft.com/office/drawing/2014/main" id="{B52055E0-01F2-AA57-8D31-20CD30EFFEA8}"/>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1701571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AF5D6-8A57-3976-6D43-DC24C83613B3}"/>
              </a:ext>
            </a:extLst>
          </p:cNvPr>
          <p:cNvSpPr>
            <a:spLocks noGrp="1"/>
          </p:cNvSpPr>
          <p:nvPr>
            <p:ph type="title"/>
          </p:nvPr>
        </p:nvSpPr>
        <p:spPr/>
        <p:txBody>
          <a:bodyPr/>
          <a:lstStyle/>
          <a:p>
            <a:r>
              <a:rPr lang="en-NZ" dirty="0"/>
              <a:t>Evidence for escalation of SUDI risk</a:t>
            </a:r>
            <a:endParaRPr lang="en-NZ" sz="2400" dirty="0">
              <a:solidFill>
                <a:schemeClr val="accent2"/>
              </a:solidFill>
            </a:endParaRPr>
          </a:p>
        </p:txBody>
      </p:sp>
      <p:sp>
        <p:nvSpPr>
          <p:cNvPr id="4" name="Content Placeholder 3">
            <a:extLst>
              <a:ext uri="{FF2B5EF4-FFF2-40B4-BE49-F238E27FC236}">
                <a16:creationId xmlns:a16="http://schemas.microsoft.com/office/drawing/2014/main" id="{F3D254D3-F137-ED03-BB0B-6589AF7D012D}"/>
              </a:ext>
            </a:extLst>
          </p:cNvPr>
          <p:cNvSpPr>
            <a:spLocks noGrp="1"/>
          </p:cNvSpPr>
          <p:nvPr>
            <p:ph sz="half" idx="2"/>
          </p:nvPr>
        </p:nvSpPr>
        <p:spPr>
          <a:xfrm>
            <a:off x="8523799" y="1630018"/>
            <a:ext cx="2830003" cy="4464412"/>
          </a:xfrm>
          <a:solidFill>
            <a:srgbClr val="E2E9F6"/>
          </a:solidFill>
        </p:spPr>
        <p:txBody>
          <a:bodyPr anchor="ctr">
            <a:normAutofit/>
          </a:bodyPr>
          <a:lstStyle/>
          <a:p>
            <a:pPr marL="0" indent="0" algn="ctr">
              <a:buNone/>
            </a:pPr>
            <a:r>
              <a:rPr lang="en-NZ" dirty="0"/>
              <a:t>The prevention work of the   Pēpi-Pod® bed is to break the joint action effect of ‘maternal smoking in pregnancy’  and ‘bed sharing’.</a:t>
            </a:r>
          </a:p>
        </p:txBody>
      </p:sp>
      <p:sp>
        <p:nvSpPr>
          <p:cNvPr id="12" name="TextBox 11">
            <a:extLst>
              <a:ext uri="{FF2B5EF4-FFF2-40B4-BE49-F238E27FC236}">
                <a16:creationId xmlns:a16="http://schemas.microsoft.com/office/drawing/2014/main" id="{027A756C-6A8A-991D-34B4-FD1E73CE0BCD}"/>
              </a:ext>
            </a:extLst>
          </p:cNvPr>
          <p:cNvSpPr txBox="1"/>
          <p:nvPr/>
        </p:nvSpPr>
        <p:spPr>
          <a:xfrm>
            <a:off x="741460" y="6226911"/>
            <a:ext cx="6094675" cy="276999"/>
          </a:xfrm>
          <a:prstGeom prst="rect">
            <a:avLst/>
          </a:prstGeom>
          <a:noFill/>
        </p:spPr>
        <p:txBody>
          <a:bodyPr wrap="square">
            <a:spAutoFit/>
          </a:bodyPr>
          <a:lstStyle/>
          <a:p>
            <a:r>
              <a:rPr lang="en-NZ" sz="1200" dirty="0"/>
              <a:t>Ref: Mitchell et al. NZMJ 2 June 2017, Vol 130 No 1456</a:t>
            </a:r>
          </a:p>
        </p:txBody>
      </p:sp>
      <p:pic>
        <p:nvPicPr>
          <p:cNvPr id="13" name="Picture 12">
            <a:extLst>
              <a:ext uri="{FF2B5EF4-FFF2-40B4-BE49-F238E27FC236}">
                <a16:creationId xmlns:a16="http://schemas.microsoft.com/office/drawing/2014/main" id="{4F3F6923-34B9-D865-003B-474AF4F7242F}"/>
              </a:ext>
            </a:extLst>
          </p:cNvPr>
          <p:cNvPicPr>
            <a:picLocks noChangeAspect="1"/>
          </p:cNvPicPr>
          <p:nvPr/>
        </p:nvPicPr>
        <p:blipFill>
          <a:blip r:embed="rId3"/>
          <a:stretch>
            <a:fillRect/>
          </a:stretch>
        </p:blipFill>
        <p:spPr>
          <a:xfrm>
            <a:off x="838200" y="1630019"/>
            <a:ext cx="7374912" cy="4464412"/>
          </a:xfrm>
          <a:prstGeom prst="rect">
            <a:avLst/>
          </a:prstGeom>
        </p:spPr>
      </p:pic>
      <p:sp>
        <p:nvSpPr>
          <p:cNvPr id="3" name="Right Triangle 2">
            <a:extLst>
              <a:ext uri="{FF2B5EF4-FFF2-40B4-BE49-F238E27FC236}">
                <a16:creationId xmlns:a16="http://schemas.microsoft.com/office/drawing/2014/main" id="{832F3677-BFB7-2FA3-A55F-B14C2586AF5A}"/>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F9095511-D73D-8B1C-1B86-D2E346EC1E75}"/>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111389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A3D37-C91B-2127-F585-C69E57989860}"/>
              </a:ext>
            </a:extLst>
          </p:cNvPr>
          <p:cNvSpPr>
            <a:spLocks noGrp="1"/>
          </p:cNvSpPr>
          <p:nvPr>
            <p:ph type="title"/>
          </p:nvPr>
        </p:nvSpPr>
        <p:spPr/>
        <p:txBody>
          <a:bodyPr/>
          <a:lstStyle/>
          <a:p>
            <a:r>
              <a:rPr lang="en-NZ" dirty="0"/>
              <a:t>Evidence for early intervention</a:t>
            </a:r>
          </a:p>
        </p:txBody>
      </p:sp>
      <p:sp>
        <p:nvSpPr>
          <p:cNvPr id="5" name="Content Placeholder 3">
            <a:extLst>
              <a:ext uri="{FF2B5EF4-FFF2-40B4-BE49-F238E27FC236}">
                <a16:creationId xmlns:a16="http://schemas.microsoft.com/office/drawing/2014/main" id="{702249FE-525D-AE57-5731-AD38017BF887}"/>
              </a:ext>
            </a:extLst>
          </p:cNvPr>
          <p:cNvSpPr txBox="1">
            <a:spLocks/>
          </p:cNvSpPr>
          <p:nvPr/>
        </p:nvSpPr>
        <p:spPr>
          <a:xfrm>
            <a:off x="8523799" y="1630018"/>
            <a:ext cx="2830003" cy="4464412"/>
          </a:xfrm>
          <a:prstGeom prst="rect">
            <a:avLst/>
          </a:prstGeom>
          <a:solidFill>
            <a:srgbClr val="E2E9F6"/>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NZ" dirty="0"/>
              <a:t>SUDI rates are concentrated in younger babies.</a:t>
            </a:r>
          </a:p>
          <a:p>
            <a:pPr marL="0" indent="0" algn="ctr">
              <a:spcBef>
                <a:spcPts val="1800"/>
              </a:spcBef>
              <a:buNone/>
            </a:pPr>
            <a:r>
              <a:rPr lang="en-NZ" dirty="0"/>
              <a:t>Pēpi-Pod® protection is needed from the very first sleep and for 4 completed months.</a:t>
            </a:r>
          </a:p>
        </p:txBody>
      </p:sp>
      <p:pic>
        <p:nvPicPr>
          <p:cNvPr id="9" name="Picture 8">
            <a:extLst>
              <a:ext uri="{FF2B5EF4-FFF2-40B4-BE49-F238E27FC236}">
                <a16:creationId xmlns:a16="http://schemas.microsoft.com/office/drawing/2014/main" id="{14AFB9F9-AEFF-BFD2-65F3-CA08402EFEB2}"/>
              </a:ext>
            </a:extLst>
          </p:cNvPr>
          <p:cNvPicPr>
            <a:picLocks noChangeAspect="1"/>
          </p:cNvPicPr>
          <p:nvPr/>
        </p:nvPicPr>
        <p:blipFill>
          <a:blip r:embed="rId3"/>
          <a:stretch>
            <a:fillRect/>
          </a:stretch>
        </p:blipFill>
        <p:spPr>
          <a:xfrm>
            <a:off x="1412215" y="1630018"/>
            <a:ext cx="5687085" cy="3867676"/>
          </a:xfrm>
          <a:prstGeom prst="rect">
            <a:avLst/>
          </a:prstGeom>
        </p:spPr>
      </p:pic>
      <p:sp>
        <p:nvSpPr>
          <p:cNvPr id="10" name="TextBox 9">
            <a:extLst>
              <a:ext uri="{FF2B5EF4-FFF2-40B4-BE49-F238E27FC236}">
                <a16:creationId xmlns:a16="http://schemas.microsoft.com/office/drawing/2014/main" id="{CC16BDBC-0C35-4019-522C-75C062DF5F02}"/>
              </a:ext>
            </a:extLst>
          </p:cNvPr>
          <p:cNvSpPr txBox="1"/>
          <p:nvPr/>
        </p:nvSpPr>
        <p:spPr>
          <a:xfrm>
            <a:off x="1384300" y="5594350"/>
            <a:ext cx="5753100" cy="369332"/>
          </a:xfrm>
          <a:prstGeom prst="rect">
            <a:avLst/>
          </a:prstGeom>
          <a:noFill/>
        </p:spPr>
        <p:txBody>
          <a:bodyPr wrap="square" rtlCol="0">
            <a:spAutoFit/>
          </a:bodyPr>
          <a:lstStyle/>
          <a:p>
            <a:pPr algn="ctr"/>
            <a:r>
              <a:rPr lang="en-NZ" dirty="0"/>
              <a:t>Infant age in completed months (from 7 days old)</a:t>
            </a:r>
          </a:p>
        </p:txBody>
      </p:sp>
      <p:sp>
        <p:nvSpPr>
          <p:cNvPr id="12" name="TextBox 11">
            <a:extLst>
              <a:ext uri="{FF2B5EF4-FFF2-40B4-BE49-F238E27FC236}">
                <a16:creationId xmlns:a16="http://schemas.microsoft.com/office/drawing/2014/main" id="{246EBA47-FBE2-F326-607C-4CF7A7F61EBA}"/>
              </a:ext>
            </a:extLst>
          </p:cNvPr>
          <p:cNvSpPr txBox="1"/>
          <p:nvPr/>
        </p:nvSpPr>
        <p:spPr>
          <a:xfrm>
            <a:off x="912483" y="1690690"/>
            <a:ext cx="461665" cy="3579810"/>
          </a:xfrm>
          <a:prstGeom prst="rect">
            <a:avLst/>
          </a:prstGeom>
          <a:noFill/>
        </p:spPr>
        <p:txBody>
          <a:bodyPr vert="vert270" wrap="square" rtlCol="0">
            <a:spAutoFit/>
          </a:bodyPr>
          <a:lstStyle/>
          <a:p>
            <a:pPr algn="ctr"/>
            <a:r>
              <a:rPr lang="en-NZ" dirty="0"/>
              <a:t>Number of SUDI deaths</a:t>
            </a:r>
          </a:p>
        </p:txBody>
      </p:sp>
      <p:sp>
        <p:nvSpPr>
          <p:cNvPr id="15" name="TextBox 14">
            <a:extLst>
              <a:ext uri="{FF2B5EF4-FFF2-40B4-BE49-F238E27FC236}">
                <a16:creationId xmlns:a16="http://schemas.microsoft.com/office/drawing/2014/main" id="{2F3DB528-0D9F-0E6F-BF60-5FA0BE48D819}"/>
              </a:ext>
            </a:extLst>
          </p:cNvPr>
          <p:cNvSpPr txBox="1"/>
          <p:nvPr/>
        </p:nvSpPr>
        <p:spPr>
          <a:xfrm>
            <a:off x="838200" y="6123541"/>
            <a:ext cx="3765550" cy="276999"/>
          </a:xfrm>
          <a:prstGeom prst="rect">
            <a:avLst/>
          </a:prstGeom>
          <a:noFill/>
        </p:spPr>
        <p:txBody>
          <a:bodyPr wrap="square">
            <a:spAutoFit/>
          </a:bodyPr>
          <a:lstStyle/>
          <a:p>
            <a:r>
              <a:rPr lang="en-NZ" sz="1200" dirty="0"/>
              <a:t>Ref: Mitchell et al. NZMJ 2 June 2017, Vol 130 No 1456</a:t>
            </a:r>
          </a:p>
        </p:txBody>
      </p:sp>
      <p:sp>
        <p:nvSpPr>
          <p:cNvPr id="3" name="Right Triangle 2">
            <a:extLst>
              <a:ext uri="{FF2B5EF4-FFF2-40B4-BE49-F238E27FC236}">
                <a16:creationId xmlns:a16="http://schemas.microsoft.com/office/drawing/2014/main" id="{5AE0BD1A-4311-8CAB-81F7-3CE9C03B6D9D}"/>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13A1740C-9473-A38C-EE7B-8DCB3E047EB5}"/>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4067876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C14C7-33C4-F2E9-64AD-2460A4C0D5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D6EE19-2269-3B11-0670-E7B7C332ABFF}"/>
              </a:ext>
            </a:extLst>
          </p:cNvPr>
          <p:cNvSpPr>
            <a:spLocks noGrp="1"/>
          </p:cNvSpPr>
          <p:nvPr>
            <p:ph type="title"/>
          </p:nvPr>
        </p:nvSpPr>
        <p:spPr/>
        <p:txBody>
          <a:bodyPr/>
          <a:lstStyle/>
          <a:p>
            <a:r>
              <a:rPr lang="en-NZ" dirty="0"/>
              <a:t>Evidence of impact in New Zealand</a:t>
            </a:r>
          </a:p>
        </p:txBody>
      </p:sp>
      <p:sp>
        <p:nvSpPr>
          <p:cNvPr id="5" name="Content Placeholder 3">
            <a:extLst>
              <a:ext uri="{FF2B5EF4-FFF2-40B4-BE49-F238E27FC236}">
                <a16:creationId xmlns:a16="http://schemas.microsoft.com/office/drawing/2014/main" id="{CC2B4266-06F8-3057-7497-CFB1FC3062EC}"/>
              </a:ext>
            </a:extLst>
          </p:cNvPr>
          <p:cNvSpPr txBox="1">
            <a:spLocks/>
          </p:cNvSpPr>
          <p:nvPr/>
        </p:nvSpPr>
        <p:spPr>
          <a:xfrm>
            <a:off x="8523799" y="1824412"/>
            <a:ext cx="2830003" cy="4270018"/>
          </a:xfrm>
          <a:prstGeom prst="rect">
            <a:avLst/>
          </a:prstGeom>
          <a:solidFill>
            <a:srgbClr val="E2E9F6"/>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NZ" dirty="0"/>
              <a:t>Change is possible.</a:t>
            </a:r>
          </a:p>
        </p:txBody>
      </p:sp>
      <p:pic>
        <p:nvPicPr>
          <p:cNvPr id="3" name="Picture 2">
            <a:extLst>
              <a:ext uri="{FF2B5EF4-FFF2-40B4-BE49-F238E27FC236}">
                <a16:creationId xmlns:a16="http://schemas.microsoft.com/office/drawing/2014/main" id="{0C90ADFE-171D-AA77-37C9-F5955DB134A6}"/>
              </a:ext>
            </a:extLst>
          </p:cNvPr>
          <p:cNvPicPr>
            <a:picLocks noChangeAspect="1"/>
          </p:cNvPicPr>
          <p:nvPr/>
        </p:nvPicPr>
        <p:blipFill>
          <a:blip r:embed="rId3"/>
          <a:stretch>
            <a:fillRect/>
          </a:stretch>
        </p:blipFill>
        <p:spPr>
          <a:xfrm>
            <a:off x="838198" y="1824412"/>
            <a:ext cx="7104100" cy="4267801"/>
          </a:xfrm>
          <a:prstGeom prst="rect">
            <a:avLst/>
          </a:prstGeom>
        </p:spPr>
      </p:pic>
      <p:sp>
        <p:nvSpPr>
          <p:cNvPr id="4" name="Right Triangle 3">
            <a:extLst>
              <a:ext uri="{FF2B5EF4-FFF2-40B4-BE49-F238E27FC236}">
                <a16:creationId xmlns:a16="http://schemas.microsoft.com/office/drawing/2014/main" id="{ADB001CB-0B8F-9B85-557D-89341518E8C3}"/>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TextBox 6">
            <a:extLst>
              <a:ext uri="{FF2B5EF4-FFF2-40B4-BE49-F238E27FC236}">
                <a16:creationId xmlns:a16="http://schemas.microsoft.com/office/drawing/2014/main" id="{B62C2692-5DF9-7D64-2E5D-A47365ED3E07}"/>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2794360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3B483-0CC9-E989-319B-05600595A0F5}"/>
              </a:ext>
            </a:extLst>
          </p:cNvPr>
          <p:cNvSpPr>
            <a:spLocks noGrp="1"/>
          </p:cNvSpPr>
          <p:nvPr>
            <p:ph type="title"/>
          </p:nvPr>
        </p:nvSpPr>
        <p:spPr/>
        <p:txBody>
          <a:bodyPr/>
          <a:lstStyle/>
          <a:p>
            <a:r>
              <a:rPr lang="en-NZ" dirty="0"/>
              <a:t>Triple risk model</a:t>
            </a:r>
          </a:p>
        </p:txBody>
      </p:sp>
      <p:graphicFrame>
        <p:nvGraphicFramePr>
          <p:cNvPr id="8" name="Diagram 7">
            <a:extLst>
              <a:ext uri="{FF2B5EF4-FFF2-40B4-BE49-F238E27FC236}">
                <a16:creationId xmlns:a16="http://schemas.microsoft.com/office/drawing/2014/main" id="{26ECCA72-1154-7C43-C99F-FC389F6432BA}"/>
              </a:ext>
            </a:extLst>
          </p:cNvPr>
          <p:cNvGraphicFramePr/>
          <p:nvPr>
            <p:extLst>
              <p:ext uri="{D42A27DB-BD31-4B8C-83A1-F6EECF244321}">
                <p14:modId xmlns:p14="http://schemas.microsoft.com/office/powerpoint/2010/main" val="741797535"/>
              </p:ext>
            </p:extLst>
          </p:nvPr>
        </p:nvGraphicFramePr>
        <p:xfrm>
          <a:off x="6330950" y="1301750"/>
          <a:ext cx="5467350" cy="46362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85D61201-9752-5D7E-56AD-3EB528DC8A0C}"/>
              </a:ext>
            </a:extLst>
          </p:cNvPr>
          <p:cNvSpPr txBox="1"/>
          <p:nvPr/>
        </p:nvSpPr>
        <p:spPr>
          <a:xfrm>
            <a:off x="6096000" y="6035586"/>
            <a:ext cx="5702300" cy="646331"/>
          </a:xfrm>
          <a:prstGeom prst="rect">
            <a:avLst/>
          </a:prstGeom>
          <a:noFill/>
        </p:spPr>
        <p:txBody>
          <a:bodyPr wrap="square">
            <a:spAutoFit/>
          </a:bodyPr>
          <a:lstStyle/>
          <a:p>
            <a:pPr algn="r"/>
            <a:r>
              <a:rPr lang="en-US" sz="1200" dirty="0" err="1"/>
              <a:t>Filiano</a:t>
            </a:r>
            <a:r>
              <a:rPr lang="en-US" sz="1200" dirty="0"/>
              <a:t> JJ, Kinney HC. A perspective on neuropathologic findings in victims of the sudden infant death syndrome: the triple-risk model. Biol Neonate. 1994;65(3-4):194-7. </a:t>
            </a:r>
            <a:r>
              <a:rPr lang="en-US" sz="1200" dirty="0" err="1"/>
              <a:t>doi</a:t>
            </a:r>
            <a:r>
              <a:rPr lang="en-US" sz="1200" dirty="0"/>
              <a:t>: 10.1159/000244052. PMID: 8038282.</a:t>
            </a:r>
            <a:endParaRPr lang="en-NZ" sz="1200" dirty="0"/>
          </a:p>
        </p:txBody>
      </p:sp>
      <p:sp>
        <p:nvSpPr>
          <p:cNvPr id="14" name="Content Placeholder 3">
            <a:extLst>
              <a:ext uri="{FF2B5EF4-FFF2-40B4-BE49-F238E27FC236}">
                <a16:creationId xmlns:a16="http://schemas.microsoft.com/office/drawing/2014/main" id="{1E110D58-D8CE-E03B-F516-AC649F72CCBB}"/>
              </a:ext>
            </a:extLst>
          </p:cNvPr>
          <p:cNvSpPr txBox="1">
            <a:spLocks/>
          </p:cNvSpPr>
          <p:nvPr/>
        </p:nvSpPr>
        <p:spPr>
          <a:xfrm>
            <a:off x="779668" y="1968114"/>
            <a:ext cx="5181600" cy="4096711"/>
          </a:xfrm>
          <a:prstGeom prst="rect">
            <a:avLst/>
          </a:prstGeom>
          <a:solidFill>
            <a:srgbClr val="EEF4F6"/>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NZ" sz="3200" dirty="0"/>
              <a:t> Vulnerability lies </a:t>
            </a:r>
            <a:r>
              <a:rPr lang="en-NZ" sz="3200" b="1" dirty="0"/>
              <a:t>hidden</a:t>
            </a:r>
            <a:r>
              <a:rPr lang="en-NZ" sz="3200" dirty="0"/>
              <a:t>  until three conditions align: </a:t>
            </a:r>
          </a:p>
          <a:p>
            <a:pPr lvl="1">
              <a:lnSpc>
                <a:spcPct val="100000"/>
              </a:lnSpc>
            </a:pPr>
            <a:r>
              <a:rPr lang="en-NZ" sz="2800" dirty="0"/>
              <a:t>a critical developmental stage for homeostatic control</a:t>
            </a:r>
          </a:p>
          <a:p>
            <a:pPr lvl="1">
              <a:lnSpc>
                <a:spcPct val="100000"/>
              </a:lnSpc>
            </a:pPr>
            <a:r>
              <a:rPr lang="en-NZ" sz="2800" dirty="0"/>
              <a:t>a vulnerable infant</a:t>
            </a:r>
          </a:p>
          <a:p>
            <a:pPr lvl="1">
              <a:lnSpc>
                <a:spcPct val="100000"/>
              </a:lnSpc>
            </a:pPr>
            <a:r>
              <a:rPr lang="en-NZ" sz="2800" dirty="0"/>
              <a:t>an external stressor(s) </a:t>
            </a:r>
          </a:p>
        </p:txBody>
      </p:sp>
      <p:sp>
        <p:nvSpPr>
          <p:cNvPr id="3" name="Right Triangle 2">
            <a:extLst>
              <a:ext uri="{FF2B5EF4-FFF2-40B4-BE49-F238E27FC236}">
                <a16:creationId xmlns:a16="http://schemas.microsoft.com/office/drawing/2014/main" id="{D39CC361-DF05-57B4-4A32-7D3660023BEC}"/>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A7836041-DC10-AC23-898A-213C893F9C81}"/>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300223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1ABDF-B4F2-B893-F4A4-69AB96509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B40E3B-2274-3ED0-B9A4-EDF8F3D275BE}"/>
              </a:ext>
            </a:extLst>
          </p:cNvPr>
          <p:cNvSpPr>
            <a:spLocks noGrp="1"/>
          </p:cNvSpPr>
          <p:nvPr>
            <p:ph type="title"/>
          </p:nvPr>
        </p:nvSpPr>
        <p:spPr/>
        <p:txBody>
          <a:bodyPr/>
          <a:lstStyle/>
          <a:p>
            <a:r>
              <a:rPr lang="en-NZ" dirty="0"/>
              <a:t>Critical Stage</a:t>
            </a:r>
          </a:p>
        </p:txBody>
      </p:sp>
      <p:sp>
        <p:nvSpPr>
          <p:cNvPr id="14" name="Content Placeholder 3">
            <a:extLst>
              <a:ext uri="{FF2B5EF4-FFF2-40B4-BE49-F238E27FC236}">
                <a16:creationId xmlns:a16="http://schemas.microsoft.com/office/drawing/2014/main" id="{925BE2AD-17A7-94CA-0EA6-98498BC1CBA1}"/>
              </a:ext>
            </a:extLst>
          </p:cNvPr>
          <p:cNvSpPr txBox="1">
            <a:spLocks/>
          </p:cNvSpPr>
          <p:nvPr/>
        </p:nvSpPr>
        <p:spPr>
          <a:xfrm>
            <a:off x="779668" y="1968114"/>
            <a:ext cx="5181600" cy="4096711"/>
          </a:xfrm>
          <a:prstGeom prst="rect">
            <a:avLst/>
          </a:prstGeom>
          <a:solidFill>
            <a:srgbClr val="EEF4F6"/>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NZ" sz="3200" dirty="0"/>
              <a:t>First 6 months </a:t>
            </a:r>
          </a:p>
          <a:p>
            <a:pPr lvl="1">
              <a:lnSpc>
                <a:spcPct val="100000"/>
              </a:lnSpc>
            </a:pPr>
            <a:r>
              <a:rPr lang="en-NZ" sz="2800" dirty="0"/>
              <a:t>a time of rapid brain and systems development </a:t>
            </a:r>
          </a:p>
          <a:p>
            <a:pPr lvl="1">
              <a:lnSpc>
                <a:spcPct val="100000"/>
              </a:lnSpc>
            </a:pPr>
            <a:r>
              <a:rPr lang="en-NZ" sz="2800" dirty="0"/>
              <a:t>back sleeping essential</a:t>
            </a:r>
          </a:p>
          <a:p>
            <a:pPr marL="0" indent="0">
              <a:lnSpc>
                <a:spcPct val="100000"/>
              </a:lnSpc>
              <a:buNone/>
            </a:pPr>
            <a:r>
              <a:rPr lang="en-NZ" sz="3200" dirty="0"/>
              <a:t>Second 6 months </a:t>
            </a:r>
          </a:p>
          <a:p>
            <a:pPr lvl="1">
              <a:lnSpc>
                <a:spcPct val="100000"/>
              </a:lnSpc>
            </a:pPr>
            <a:r>
              <a:rPr lang="en-NZ" sz="2800" dirty="0"/>
              <a:t>a time of increasing mobility</a:t>
            </a:r>
          </a:p>
          <a:p>
            <a:pPr lvl="1">
              <a:lnSpc>
                <a:spcPct val="100000"/>
              </a:lnSpc>
            </a:pPr>
            <a:r>
              <a:rPr lang="en-NZ" sz="2800" dirty="0"/>
              <a:t>checks to remove potential sleep hazards essential</a:t>
            </a:r>
          </a:p>
        </p:txBody>
      </p:sp>
      <p:pic>
        <p:nvPicPr>
          <p:cNvPr id="4" name="Picture 3">
            <a:extLst>
              <a:ext uri="{FF2B5EF4-FFF2-40B4-BE49-F238E27FC236}">
                <a16:creationId xmlns:a16="http://schemas.microsoft.com/office/drawing/2014/main" id="{09F5715D-3A6D-42AE-54EF-C8A13BA5E17B}"/>
              </a:ext>
            </a:extLst>
          </p:cNvPr>
          <p:cNvPicPr>
            <a:picLocks noChangeAspect="1"/>
          </p:cNvPicPr>
          <p:nvPr/>
        </p:nvPicPr>
        <p:blipFill>
          <a:blip r:embed="rId3"/>
          <a:stretch>
            <a:fillRect/>
          </a:stretch>
        </p:blipFill>
        <p:spPr>
          <a:xfrm>
            <a:off x="6540413" y="1934032"/>
            <a:ext cx="4813387" cy="4130793"/>
          </a:xfrm>
          <a:prstGeom prst="rect">
            <a:avLst/>
          </a:prstGeom>
        </p:spPr>
      </p:pic>
      <p:sp>
        <p:nvSpPr>
          <p:cNvPr id="7" name="Content Placeholder 3">
            <a:extLst>
              <a:ext uri="{FF2B5EF4-FFF2-40B4-BE49-F238E27FC236}">
                <a16:creationId xmlns:a16="http://schemas.microsoft.com/office/drawing/2014/main" id="{1003698A-E563-E255-4E32-C515CE834752}"/>
              </a:ext>
            </a:extLst>
          </p:cNvPr>
          <p:cNvSpPr txBox="1">
            <a:spLocks/>
          </p:cNvSpPr>
          <p:nvPr/>
        </p:nvSpPr>
        <p:spPr>
          <a:xfrm>
            <a:off x="6642526" y="2222172"/>
            <a:ext cx="1520463" cy="3588594"/>
          </a:xfrm>
          <a:prstGeom prst="rect">
            <a:avLst/>
          </a:prstGeom>
          <a:solidFill>
            <a:srgbClr val="EEF4F6">
              <a:alpha val="74902"/>
            </a:srgbClr>
          </a:solid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Young babies have:</a:t>
            </a:r>
          </a:p>
          <a:p>
            <a:pPr marL="180000" indent="-180000"/>
            <a:r>
              <a:rPr lang="en-US" sz="1600" dirty="0"/>
              <a:t>large heads</a:t>
            </a:r>
          </a:p>
          <a:p>
            <a:pPr marL="180000" indent="-180000"/>
            <a:r>
              <a:rPr lang="en-US" sz="1600" dirty="0"/>
              <a:t>bulge behind</a:t>
            </a:r>
          </a:p>
          <a:p>
            <a:pPr marL="180000" indent="-180000"/>
            <a:r>
              <a:rPr lang="en-US" sz="1600" dirty="0"/>
              <a:t>loose jaws</a:t>
            </a:r>
          </a:p>
          <a:p>
            <a:pPr marL="180000" indent="-180000"/>
            <a:r>
              <a:rPr lang="en-US" sz="1600" dirty="0"/>
              <a:t>short necks</a:t>
            </a:r>
          </a:p>
          <a:p>
            <a:pPr marL="180000" indent="-180000"/>
            <a:r>
              <a:rPr lang="en-US" sz="1600" dirty="0"/>
              <a:t>big tongues</a:t>
            </a:r>
          </a:p>
          <a:p>
            <a:pPr marL="0" indent="0">
              <a:buNone/>
            </a:pPr>
            <a:r>
              <a:rPr lang="en-US" sz="1600" dirty="0"/>
              <a:t>and</a:t>
            </a:r>
          </a:p>
          <a:p>
            <a:pPr marL="180000" indent="-180000"/>
            <a:r>
              <a:rPr lang="en-US" sz="1600" dirty="0"/>
              <a:t>only breathe through their noses</a:t>
            </a:r>
          </a:p>
        </p:txBody>
      </p:sp>
      <p:cxnSp>
        <p:nvCxnSpPr>
          <p:cNvPr id="13" name="Straight Connector 12">
            <a:extLst>
              <a:ext uri="{FF2B5EF4-FFF2-40B4-BE49-F238E27FC236}">
                <a16:creationId xmlns:a16="http://schemas.microsoft.com/office/drawing/2014/main" id="{59B80B93-AF85-F0CC-7123-9A95277FE79F}"/>
              </a:ext>
            </a:extLst>
          </p:cNvPr>
          <p:cNvCxnSpPr/>
          <p:nvPr/>
        </p:nvCxnSpPr>
        <p:spPr>
          <a:xfrm flipV="1">
            <a:off x="8810941" y="2543364"/>
            <a:ext cx="0" cy="1410962"/>
          </a:xfrm>
          <a:prstGeom prst="line">
            <a:avLst/>
          </a:prstGeom>
          <a:ln w="19050">
            <a:solidFill>
              <a:schemeClr val="bg1"/>
            </a:solidFill>
            <a:prstDash val="sysDash"/>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33681A7D-4717-AA85-4BCE-B158A410CEB0}"/>
              </a:ext>
            </a:extLst>
          </p:cNvPr>
          <p:cNvSpPr txBox="1"/>
          <p:nvPr/>
        </p:nvSpPr>
        <p:spPr>
          <a:xfrm>
            <a:off x="8496047" y="2500006"/>
            <a:ext cx="369332" cy="1410962"/>
          </a:xfrm>
          <a:prstGeom prst="rect">
            <a:avLst/>
          </a:prstGeom>
          <a:noFill/>
        </p:spPr>
        <p:txBody>
          <a:bodyPr vert="vert270" wrap="square" rtlCol="0">
            <a:spAutoFit/>
          </a:bodyPr>
          <a:lstStyle/>
          <a:p>
            <a:r>
              <a:rPr lang="en-NZ" sz="1200" dirty="0">
                <a:solidFill>
                  <a:schemeClr val="bg1"/>
                </a:solidFill>
              </a:rPr>
              <a:t>NATURE’S  PILLOW</a:t>
            </a:r>
          </a:p>
        </p:txBody>
      </p:sp>
      <p:pic>
        <p:nvPicPr>
          <p:cNvPr id="16" name="Picture 15">
            <a:extLst>
              <a:ext uri="{FF2B5EF4-FFF2-40B4-BE49-F238E27FC236}">
                <a16:creationId xmlns:a16="http://schemas.microsoft.com/office/drawing/2014/main" id="{EAEAD119-C062-1895-1A3C-C679DB3B93B1}"/>
              </a:ext>
            </a:extLst>
          </p:cNvPr>
          <p:cNvPicPr>
            <a:picLocks noChangeAspect="1"/>
          </p:cNvPicPr>
          <p:nvPr/>
        </p:nvPicPr>
        <p:blipFill>
          <a:blip r:embed="rId4"/>
          <a:stretch>
            <a:fillRect/>
          </a:stretch>
        </p:blipFill>
        <p:spPr>
          <a:xfrm>
            <a:off x="9579710" y="365127"/>
            <a:ext cx="1774090" cy="1505843"/>
          </a:xfrm>
          <a:prstGeom prst="rect">
            <a:avLst/>
          </a:prstGeom>
        </p:spPr>
      </p:pic>
      <p:sp>
        <p:nvSpPr>
          <p:cNvPr id="3" name="Right Triangle 2">
            <a:extLst>
              <a:ext uri="{FF2B5EF4-FFF2-40B4-BE49-F238E27FC236}">
                <a16:creationId xmlns:a16="http://schemas.microsoft.com/office/drawing/2014/main" id="{7236A769-10BB-8891-FFD6-16945091970D}"/>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E2EF26D9-7D15-FCBF-58A1-14E721E0A55C}"/>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336571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38CFF-8D97-E740-FDC6-B1B44A5677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4247E-8E10-BBE6-95D1-E82F6190EB1E}"/>
              </a:ext>
            </a:extLst>
          </p:cNvPr>
          <p:cNvSpPr>
            <a:spLocks noGrp="1"/>
          </p:cNvSpPr>
          <p:nvPr>
            <p:ph type="title"/>
          </p:nvPr>
        </p:nvSpPr>
        <p:spPr/>
        <p:txBody>
          <a:bodyPr/>
          <a:lstStyle/>
          <a:p>
            <a:r>
              <a:rPr lang="en-NZ" dirty="0"/>
              <a:t>Vulnerable baby</a:t>
            </a:r>
          </a:p>
        </p:txBody>
      </p:sp>
      <p:sp>
        <p:nvSpPr>
          <p:cNvPr id="14" name="Content Placeholder 3">
            <a:extLst>
              <a:ext uri="{FF2B5EF4-FFF2-40B4-BE49-F238E27FC236}">
                <a16:creationId xmlns:a16="http://schemas.microsoft.com/office/drawing/2014/main" id="{250BCD53-83DF-C929-606B-A92B4CC84045}"/>
              </a:ext>
            </a:extLst>
          </p:cNvPr>
          <p:cNvSpPr txBox="1">
            <a:spLocks/>
          </p:cNvSpPr>
          <p:nvPr/>
        </p:nvSpPr>
        <p:spPr>
          <a:xfrm>
            <a:off x="779668" y="1968114"/>
            <a:ext cx="5181600" cy="4096711"/>
          </a:xfrm>
          <a:prstGeom prst="rect">
            <a:avLst/>
          </a:prstGeom>
          <a:solidFill>
            <a:srgbClr val="EEF4F6"/>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NZ" sz="3200" dirty="0"/>
              <a:t>Arousal is protective</a:t>
            </a:r>
          </a:p>
          <a:p>
            <a:pPr lvl="1">
              <a:lnSpc>
                <a:spcPct val="100000"/>
              </a:lnSpc>
            </a:pPr>
            <a:r>
              <a:rPr lang="en-NZ" sz="2800" dirty="0"/>
              <a:t>it alerts a baby to the need to wake or breathe </a:t>
            </a:r>
          </a:p>
          <a:p>
            <a:pPr lvl="1">
              <a:lnSpc>
                <a:spcPct val="100000"/>
              </a:lnSpc>
            </a:pPr>
            <a:r>
              <a:rPr lang="en-NZ" sz="2800" dirty="0"/>
              <a:t>acts like a system ‘reset’.</a:t>
            </a:r>
          </a:p>
          <a:p>
            <a:pPr marL="0" indent="0">
              <a:lnSpc>
                <a:spcPct val="100000"/>
              </a:lnSpc>
              <a:buNone/>
            </a:pPr>
            <a:r>
              <a:rPr lang="en-NZ" sz="3200" dirty="0"/>
              <a:t>Exposure to smoking in pregnancy </a:t>
            </a:r>
          </a:p>
          <a:p>
            <a:pPr lvl="1">
              <a:lnSpc>
                <a:spcPct val="100000"/>
              </a:lnSpc>
            </a:pPr>
            <a:r>
              <a:rPr lang="en-NZ" sz="2800" dirty="0"/>
              <a:t>reduces baby’s oxygen supply</a:t>
            </a:r>
          </a:p>
          <a:p>
            <a:pPr lvl="1">
              <a:lnSpc>
                <a:spcPct val="100000"/>
              </a:lnSpc>
            </a:pPr>
            <a:r>
              <a:rPr lang="en-NZ" sz="2800" dirty="0"/>
              <a:t>changes the developing brain</a:t>
            </a:r>
          </a:p>
          <a:p>
            <a:pPr lvl="1">
              <a:lnSpc>
                <a:spcPct val="100000"/>
              </a:lnSpc>
            </a:pPr>
            <a:r>
              <a:rPr lang="en-NZ" sz="2800" b="1" dirty="0"/>
              <a:t>weakens arousal</a:t>
            </a:r>
            <a:endParaRPr lang="en-NZ" sz="2800" dirty="0"/>
          </a:p>
          <a:p>
            <a:pPr marL="457200" lvl="1" indent="0">
              <a:lnSpc>
                <a:spcPct val="100000"/>
              </a:lnSpc>
              <a:buNone/>
            </a:pPr>
            <a:endParaRPr lang="en-NZ" sz="2800" dirty="0"/>
          </a:p>
          <a:p>
            <a:pPr marL="457200" lvl="1" indent="0">
              <a:lnSpc>
                <a:spcPct val="100000"/>
              </a:lnSpc>
              <a:buNone/>
            </a:pPr>
            <a:endParaRPr lang="en-NZ" sz="2800" dirty="0"/>
          </a:p>
        </p:txBody>
      </p:sp>
      <p:pic>
        <p:nvPicPr>
          <p:cNvPr id="3" name="Picture 2">
            <a:extLst>
              <a:ext uri="{FF2B5EF4-FFF2-40B4-BE49-F238E27FC236}">
                <a16:creationId xmlns:a16="http://schemas.microsoft.com/office/drawing/2014/main" id="{28DEC657-D10A-FD72-3835-57C8B04C114D}"/>
              </a:ext>
            </a:extLst>
          </p:cNvPr>
          <p:cNvPicPr>
            <a:picLocks noChangeAspect="1"/>
          </p:cNvPicPr>
          <p:nvPr/>
        </p:nvPicPr>
        <p:blipFill>
          <a:blip r:embed="rId3"/>
          <a:stretch>
            <a:fillRect/>
          </a:stretch>
        </p:blipFill>
        <p:spPr>
          <a:xfrm>
            <a:off x="6230734" y="1936113"/>
            <a:ext cx="5468872" cy="4099473"/>
          </a:xfrm>
          <a:prstGeom prst="rect">
            <a:avLst/>
          </a:prstGeom>
        </p:spPr>
      </p:pic>
      <p:sp>
        <p:nvSpPr>
          <p:cNvPr id="5" name="TextBox 4">
            <a:extLst>
              <a:ext uri="{FF2B5EF4-FFF2-40B4-BE49-F238E27FC236}">
                <a16:creationId xmlns:a16="http://schemas.microsoft.com/office/drawing/2014/main" id="{CCC8540C-4183-EC08-0F59-35D4F613667C}"/>
              </a:ext>
            </a:extLst>
          </p:cNvPr>
          <p:cNvSpPr txBox="1"/>
          <p:nvPr/>
        </p:nvSpPr>
        <p:spPr>
          <a:xfrm>
            <a:off x="9333815" y="4016469"/>
            <a:ext cx="2414105" cy="2031325"/>
          </a:xfrm>
          <a:prstGeom prst="rect">
            <a:avLst/>
          </a:prstGeom>
          <a:noFill/>
        </p:spPr>
        <p:txBody>
          <a:bodyPr wrap="square" rtlCol="0">
            <a:spAutoFit/>
          </a:bodyPr>
          <a:lstStyle/>
          <a:p>
            <a:r>
              <a:rPr lang="en-NZ" sz="2000" dirty="0">
                <a:solidFill>
                  <a:schemeClr val="bg1"/>
                </a:solidFill>
                <a:latin typeface="Calibri"/>
              </a:rPr>
              <a:t>Strong babies are</a:t>
            </a:r>
          </a:p>
          <a:p>
            <a:endParaRPr lang="en-NZ" sz="1000" dirty="0">
              <a:solidFill>
                <a:schemeClr val="bg1"/>
              </a:solidFill>
              <a:latin typeface="Calibri"/>
            </a:endParaRPr>
          </a:p>
          <a:p>
            <a:pPr marL="285750" indent="-285750">
              <a:buFont typeface="Arial" panose="020B0604020202020204" pitchFamily="34" charset="0"/>
              <a:buChar char="•"/>
            </a:pPr>
            <a:r>
              <a:rPr lang="en-NZ" sz="2400" dirty="0">
                <a:solidFill>
                  <a:schemeClr val="bg1"/>
                </a:solidFill>
                <a:latin typeface="Calibri"/>
              </a:rPr>
              <a:t>Breastfed</a:t>
            </a:r>
          </a:p>
          <a:p>
            <a:pPr marL="285750" indent="-285750">
              <a:buFont typeface="Arial" panose="020B0604020202020204" pitchFamily="34" charset="0"/>
              <a:buChar char="•"/>
            </a:pPr>
            <a:r>
              <a:rPr lang="en-NZ" sz="2400" dirty="0">
                <a:solidFill>
                  <a:schemeClr val="bg1"/>
                </a:solidFill>
                <a:latin typeface="Calibri"/>
              </a:rPr>
              <a:t>Smokefree</a:t>
            </a:r>
          </a:p>
          <a:p>
            <a:pPr marL="285750" indent="-285750">
              <a:buFont typeface="Arial" panose="020B0604020202020204" pitchFamily="34" charset="0"/>
              <a:buChar char="•"/>
            </a:pPr>
            <a:r>
              <a:rPr lang="en-NZ" sz="2400" dirty="0">
                <a:solidFill>
                  <a:schemeClr val="bg1"/>
                </a:solidFill>
                <a:latin typeface="Calibri"/>
              </a:rPr>
              <a:t>Immunised</a:t>
            </a:r>
          </a:p>
          <a:p>
            <a:pPr marL="285750" indent="-285750">
              <a:buFont typeface="Arial" panose="020B0604020202020204" pitchFamily="34" charset="0"/>
              <a:buChar char="•"/>
            </a:pPr>
            <a:r>
              <a:rPr lang="en-NZ" sz="2400" dirty="0">
                <a:solidFill>
                  <a:schemeClr val="bg1"/>
                </a:solidFill>
                <a:latin typeface="Calibri"/>
              </a:rPr>
              <a:t>Handled gently</a:t>
            </a:r>
          </a:p>
        </p:txBody>
      </p:sp>
      <p:pic>
        <p:nvPicPr>
          <p:cNvPr id="6" name="Picture 5">
            <a:extLst>
              <a:ext uri="{FF2B5EF4-FFF2-40B4-BE49-F238E27FC236}">
                <a16:creationId xmlns:a16="http://schemas.microsoft.com/office/drawing/2014/main" id="{72A70A0F-D578-5793-B312-5DDF0546972F}"/>
              </a:ext>
            </a:extLst>
          </p:cNvPr>
          <p:cNvPicPr>
            <a:picLocks noChangeAspect="1"/>
          </p:cNvPicPr>
          <p:nvPr/>
        </p:nvPicPr>
        <p:blipFill>
          <a:blip r:embed="rId4"/>
          <a:stretch>
            <a:fillRect/>
          </a:stretch>
        </p:blipFill>
        <p:spPr>
          <a:xfrm>
            <a:off x="9927170" y="365127"/>
            <a:ext cx="1772436" cy="1503406"/>
          </a:xfrm>
          <a:prstGeom prst="rect">
            <a:avLst/>
          </a:prstGeom>
        </p:spPr>
      </p:pic>
      <p:sp>
        <p:nvSpPr>
          <p:cNvPr id="4" name="TextBox 3">
            <a:extLst>
              <a:ext uri="{FF2B5EF4-FFF2-40B4-BE49-F238E27FC236}">
                <a16:creationId xmlns:a16="http://schemas.microsoft.com/office/drawing/2014/main" id="{24FF1803-E8E7-6106-B575-4743F8A4700E}"/>
              </a:ext>
            </a:extLst>
          </p:cNvPr>
          <p:cNvSpPr txBox="1"/>
          <p:nvPr/>
        </p:nvSpPr>
        <p:spPr>
          <a:xfrm>
            <a:off x="6230734" y="5758587"/>
            <a:ext cx="1689100" cy="276999"/>
          </a:xfrm>
          <a:prstGeom prst="rect">
            <a:avLst/>
          </a:prstGeom>
          <a:noFill/>
        </p:spPr>
        <p:txBody>
          <a:bodyPr wrap="square" rtlCol="0">
            <a:spAutoFit/>
          </a:bodyPr>
          <a:lstStyle/>
          <a:p>
            <a:r>
              <a:rPr lang="en-US" sz="1200" dirty="0">
                <a:solidFill>
                  <a:srgbClr val="FFDFD4"/>
                </a:solidFill>
              </a:rPr>
              <a:t>With permission</a:t>
            </a:r>
            <a:endParaRPr lang="en-NZ" sz="1200" dirty="0">
              <a:solidFill>
                <a:srgbClr val="FFDFD4"/>
              </a:solidFill>
            </a:endParaRPr>
          </a:p>
        </p:txBody>
      </p:sp>
      <p:sp>
        <p:nvSpPr>
          <p:cNvPr id="7" name="Right Triangle 6">
            <a:extLst>
              <a:ext uri="{FF2B5EF4-FFF2-40B4-BE49-F238E27FC236}">
                <a16:creationId xmlns:a16="http://schemas.microsoft.com/office/drawing/2014/main" id="{947CF340-409A-6DBE-DDAD-4CE25F3E9896}"/>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TextBox 7">
            <a:extLst>
              <a:ext uri="{FF2B5EF4-FFF2-40B4-BE49-F238E27FC236}">
                <a16:creationId xmlns:a16="http://schemas.microsoft.com/office/drawing/2014/main" id="{096E3052-99FD-EA34-E875-146BA56B7063}"/>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1532581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1CA634-FFD2-9CC6-A8DB-084AACEEDF0F}"/>
              </a:ext>
            </a:extLst>
          </p:cNvPr>
          <p:cNvPicPr>
            <a:picLocks noChangeAspect="1"/>
          </p:cNvPicPr>
          <p:nvPr/>
        </p:nvPicPr>
        <p:blipFill>
          <a:blip r:embed="rId3"/>
          <a:stretch>
            <a:fillRect/>
          </a:stretch>
        </p:blipFill>
        <p:spPr>
          <a:xfrm>
            <a:off x="1" y="-14188"/>
            <a:ext cx="5036343" cy="6872191"/>
          </a:xfrm>
          <a:prstGeom prst="rect">
            <a:avLst/>
          </a:prstGeom>
        </p:spPr>
      </p:pic>
      <p:sp>
        <p:nvSpPr>
          <p:cNvPr id="10" name="TextBox 9">
            <a:extLst>
              <a:ext uri="{FF2B5EF4-FFF2-40B4-BE49-F238E27FC236}">
                <a16:creationId xmlns:a16="http://schemas.microsoft.com/office/drawing/2014/main" id="{9F90EFEF-9299-88E9-80D8-FD61BB35C43C}"/>
              </a:ext>
            </a:extLst>
          </p:cNvPr>
          <p:cNvSpPr txBox="1"/>
          <p:nvPr/>
        </p:nvSpPr>
        <p:spPr>
          <a:xfrm>
            <a:off x="-44450" y="6569402"/>
            <a:ext cx="2159000" cy="276999"/>
          </a:xfrm>
          <a:prstGeom prst="rect">
            <a:avLst/>
          </a:prstGeom>
          <a:noFill/>
        </p:spPr>
        <p:txBody>
          <a:bodyPr wrap="square" rtlCol="0">
            <a:spAutoFit/>
          </a:bodyPr>
          <a:lstStyle/>
          <a:p>
            <a:r>
              <a:rPr lang="en-NZ" sz="1200" dirty="0">
                <a:solidFill>
                  <a:schemeClr val="bg1"/>
                </a:solidFill>
              </a:rPr>
              <a:t>With permission</a:t>
            </a:r>
          </a:p>
        </p:txBody>
      </p:sp>
      <p:sp>
        <p:nvSpPr>
          <p:cNvPr id="7" name="TextBox 6">
            <a:extLst>
              <a:ext uri="{FF2B5EF4-FFF2-40B4-BE49-F238E27FC236}">
                <a16:creationId xmlns:a16="http://schemas.microsoft.com/office/drawing/2014/main" id="{D409D0D4-D957-E6FB-120D-C9EE43BEBC8D}"/>
              </a:ext>
            </a:extLst>
          </p:cNvPr>
          <p:cNvSpPr txBox="1"/>
          <p:nvPr/>
        </p:nvSpPr>
        <p:spPr>
          <a:xfrm>
            <a:off x="5036344" y="2259106"/>
            <a:ext cx="7155656" cy="1323439"/>
          </a:xfrm>
          <a:prstGeom prst="rect">
            <a:avLst/>
          </a:prstGeom>
          <a:noFill/>
        </p:spPr>
        <p:txBody>
          <a:bodyPr wrap="square" rtlCol="0">
            <a:spAutoFit/>
          </a:bodyPr>
          <a:lstStyle/>
          <a:p>
            <a:pPr algn="ctr"/>
            <a:r>
              <a:rPr lang="en-NZ" sz="8000" dirty="0"/>
              <a:t>Arms</a:t>
            </a:r>
          </a:p>
        </p:txBody>
      </p:sp>
    </p:spTree>
    <p:extLst>
      <p:ext uri="{BB962C8B-B14F-4D97-AF65-F5344CB8AC3E}">
        <p14:creationId xmlns:p14="http://schemas.microsoft.com/office/powerpoint/2010/main" val="3989364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727B2-3FCE-90E5-751F-4137A8C38D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700C074-9116-5941-25BF-5F86721CA942}"/>
              </a:ext>
            </a:extLst>
          </p:cNvPr>
          <p:cNvSpPr/>
          <p:nvPr/>
        </p:nvSpPr>
        <p:spPr>
          <a:xfrm>
            <a:off x="6230734" y="1968114"/>
            <a:ext cx="5470789" cy="693793"/>
          </a:xfrm>
          <a:prstGeom prst="rect">
            <a:avLst/>
          </a:prstGeom>
          <a:solidFill>
            <a:srgbClr val="5087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solidFill>
                <a:srgbClr val="156082"/>
              </a:solidFill>
            </a:endParaRPr>
          </a:p>
        </p:txBody>
      </p:sp>
      <p:sp>
        <p:nvSpPr>
          <p:cNvPr id="2" name="Title 1">
            <a:extLst>
              <a:ext uri="{FF2B5EF4-FFF2-40B4-BE49-F238E27FC236}">
                <a16:creationId xmlns:a16="http://schemas.microsoft.com/office/drawing/2014/main" id="{E31A4988-C7C7-050E-00A8-C67983BA7F00}"/>
              </a:ext>
            </a:extLst>
          </p:cNvPr>
          <p:cNvSpPr>
            <a:spLocks noGrp="1"/>
          </p:cNvSpPr>
          <p:nvPr>
            <p:ph type="title"/>
          </p:nvPr>
        </p:nvSpPr>
        <p:spPr/>
        <p:txBody>
          <a:bodyPr/>
          <a:lstStyle/>
          <a:p>
            <a:r>
              <a:rPr lang="en-NZ" dirty="0"/>
              <a:t>Hazardous setting</a:t>
            </a:r>
          </a:p>
        </p:txBody>
      </p:sp>
      <p:sp>
        <p:nvSpPr>
          <p:cNvPr id="14" name="Content Placeholder 3">
            <a:extLst>
              <a:ext uri="{FF2B5EF4-FFF2-40B4-BE49-F238E27FC236}">
                <a16:creationId xmlns:a16="http://schemas.microsoft.com/office/drawing/2014/main" id="{BAD21AB5-1BC6-348B-779E-8BF752BCC73C}"/>
              </a:ext>
            </a:extLst>
          </p:cNvPr>
          <p:cNvSpPr txBox="1">
            <a:spLocks/>
          </p:cNvSpPr>
          <p:nvPr/>
        </p:nvSpPr>
        <p:spPr>
          <a:xfrm>
            <a:off x="779668" y="1968114"/>
            <a:ext cx="5181600" cy="4096711"/>
          </a:xfrm>
          <a:prstGeom prst="rect">
            <a:avLst/>
          </a:prstGeom>
          <a:solidFill>
            <a:srgbClr val="EEF4F6"/>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dirty="0"/>
              <a:t>H</a:t>
            </a:r>
            <a:r>
              <a:rPr lang="en-US" sz="2800" dirty="0"/>
              <a:t>azards in sleep settings can be</a:t>
            </a:r>
          </a:p>
          <a:p>
            <a:pPr lvl="1">
              <a:lnSpc>
                <a:spcPct val="100000"/>
              </a:lnSpc>
            </a:pPr>
            <a:r>
              <a:rPr lang="en-US" sz="2800" dirty="0"/>
              <a:t>Positions</a:t>
            </a:r>
          </a:p>
          <a:p>
            <a:pPr lvl="1">
              <a:lnSpc>
                <a:spcPct val="100000"/>
              </a:lnSpc>
            </a:pPr>
            <a:r>
              <a:rPr lang="en-US" sz="2800" dirty="0"/>
              <a:t>People</a:t>
            </a:r>
          </a:p>
          <a:p>
            <a:pPr lvl="1">
              <a:lnSpc>
                <a:spcPct val="100000"/>
              </a:lnSpc>
            </a:pPr>
            <a:r>
              <a:rPr lang="en-US" sz="2800" dirty="0"/>
              <a:t>Bedding</a:t>
            </a:r>
          </a:p>
          <a:p>
            <a:pPr lvl="1">
              <a:lnSpc>
                <a:spcPct val="100000"/>
              </a:lnSpc>
            </a:pPr>
            <a:r>
              <a:rPr lang="en-US" sz="2800" dirty="0"/>
              <a:t>Bed surfaces</a:t>
            </a:r>
          </a:p>
          <a:p>
            <a:pPr lvl="1">
              <a:lnSpc>
                <a:spcPct val="100000"/>
              </a:lnSpc>
            </a:pPr>
            <a:r>
              <a:rPr lang="en-US" sz="2800" dirty="0"/>
              <a:t>Products</a:t>
            </a:r>
          </a:p>
          <a:p>
            <a:pPr lvl="1">
              <a:lnSpc>
                <a:spcPct val="100000"/>
              </a:lnSpc>
            </a:pPr>
            <a:r>
              <a:rPr lang="en-US" sz="2800" dirty="0"/>
              <a:t>Placement</a:t>
            </a:r>
          </a:p>
          <a:p>
            <a:pPr lvl="1">
              <a:lnSpc>
                <a:spcPct val="100000"/>
              </a:lnSpc>
            </a:pPr>
            <a:r>
              <a:rPr lang="en-US" sz="2800" dirty="0"/>
              <a:t>Beliefs</a:t>
            </a:r>
          </a:p>
          <a:p>
            <a:pPr lvl="1">
              <a:lnSpc>
                <a:spcPct val="100000"/>
              </a:lnSpc>
            </a:pPr>
            <a:endParaRPr lang="en-US" sz="2800" dirty="0"/>
          </a:p>
          <a:p>
            <a:pPr marL="457200" lvl="1" indent="0">
              <a:lnSpc>
                <a:spcPct val="100000"/>
              </a:lnSpc>
              <a:buNone/>
            </a:pPr>
            <a:endParaRPr lang="en-US" dirty="0"/>
          </a:p>
        </p:txBody>
      </p:sp>
      <p:pic>
        <p:nvPicPr>
          <p:cNvPr id="3" name="Picture 2">
            <a:extLst>
              <a:ext uri="{FF2B5EF4-FFF2-40B4-BE49-F238E27FC236}">
                <a16:creationId xmlns:a16="http://schemas.microsoft.com/office/drawing/2014/main" id="{9000B54A-362A-AF7D-6CA9-778DF8208329}"/>
              </a:ext>
            </a:extLst>
          </p:cNvPr>
          <p:cNvPicPr>
            <a:picLocks noChangeAspect="1"/>
          </p:cNvPicPr>
          <p:nvPr/>
        </p:nvPicPr>
        <p:blipFill>
          <a:blip r:embed="rId3"/>
          <a:stretch>
            <a:fillRect/>
          </a:stretch>
        </p:blipFill>
        <p:spPr>
          <a:xfrm>
            <a:off x="6230734" y="2661907"/>
            <a:ext cx="5470789" cy="3402918"/>
          </a:xfrm>
          <a:prstGeom prst="rect">
            <a:avLst/>
          </a:prstGeom>
        </p:spPr>
      </p:pic>
      <p:sp>
        <p:nvSpPr>
          <p:cNvPr id="4" name="TextBox 3">
            <a:extLst>
              <a:ext uri="{FF2B5EF4-FFF2-40B4-BE49-F238E27FC236}">
                <a16:creationId xmlns:a16="http://schemas.microsoft.com/office/drawing/2014/main" id="{81FEA404-2027-69FC-E507-078F183E4201}"/>
              </a:ext>
            </a:extLst>
          </p:cNvPr>
          <p:cNvSpPr txBox="1"/>
          <p:nvPr/>
        </p:nvSpPr>
        <p:spPr>
          <a:xfrm>
            <a:off x="9424912" y="4016469"/>
            <a:ext cx="2927578" cy="1938992"/>
          </a:xfrm>
          <a:prstGeom prst="rect">
            <a:avLst/>
          </a:prstGeom>
          <a:noFill/>
        </p:spPr>
        <p:txBody>
          <a:bodyPr wrap="square" rtlCol="0">
            <a:spAutoFit/>
          </a:bodyPr>
          <a:lstStyle/>
          <a:p>
            <a:endParaRPr lang="en-NZ" sz="2400" dirty="0">
              <a:solidFill>
                <a:srgbClr val="CBD3CB"/>
              </a:solidFill>
              <a:latin typeface="Calibri"/>
            </a:endParaRPr>
          </a:p>
          <a:p>
            <a:pPr marL="285750" indent="-285750">
              <a:buFont typeface="Arial" panose="020B0604020202020204" pitchFamily="34" charset="0"/>
              <a:buChar char="•"/>
            </a:pPr>
            <a:r>
              <a:rPr lang="en-NZ" sz="2400" dirty="0">
                <a:solidFill>
                  <a:schemeClr val="bg1"/>
                </a:solidFill>
                <a:latin typeface="Calibri"/>
              </a:rPr>
              <a:t>On the back</a:t>
            </a:r>
          </a:p>
          <a:p>
            <a:pPr marL="285750" indent="-285750">
              <a:buFont typeface="Arial" panose="020B0604020202020204" pitchFamily="34" charset="0"/>
              <a:buChar char="•"/>
            </a:pPr>
            <a:r>
              <a:rPr lang="en-NZ" sz="2400" dirty="0">
                <a:solidFill>
                  <a:schemeClr val="bg1"/>
                </a:solidFill>
                <a:latin typeface="Calibri"/>
              </a:rPr>
              <a:t>Airways clear</a:t>
            </a:r>
          </a:p>
          <a:p>
            <a:pPr marL="285750" indent="-285750">
              <a:buFont typeface="Arial" panose="020B0604020202020204" pitchFamily="34" charset="0"/>
              <a:buChar char="•"/>
            </a:pPr>
            <a:r>
              <a:rPr lang="en-NZ" sz="2400" dirty="0">
                <a:solidFill>
                  <a:schemeClr val="bg1"/>
                </a:solidFill>
                <a:latin typeface="Calibri"/>
              </a:rPr>
              <a:t>In own space</a:t>
            </a:r>
          </a:p>
          <a:p>
            <a:pPr marL="285750" indent="-285750">
              <a:buFont typeface="Arial" panose="020B0604020202020204" pitchFamily="34" charset="0"/>
              <a:buChar char="•"/>
            </a:pPr>
            <a:r>
              <a:rPr lang="en-NZ" sz="2400" dirty="0">
                <a:solidFill>
                  <a:schemeClr val="bg1"/>
                </a:solidFill>
                <a:latin typeface="Calibri"/>
              </a:rPr>
              <a:t>Carer near</a:t>
            </a:r>
          </a:p>
        </p:txBody>
      </p:sp>
      <p:sp>
        <p:nvSpPr>
          <p:cNvPr id="5" name="TextBox 4">
            <a:extLst>
              <a:ext uri="{FF2B5EF4-FFF2-40B4-BE49-F238E27FC236}">
                <a16:creationId xmlns:a16="http://schemas.microsoft.com/office/drawing/2014/main" id="{90140EE9-3443-1A55-BAB9-BF9459BB9DD8}"/>
              </a:ext>
            </a:extLst>
          </p:cNvPr>
          <p:cNvSpPr txBox="1"/>
          <p:nvPr/>
        </p:nvSpPr>
        <p:spPr>
          <a:xfrm>
            <a:off x="6230734" y="2022623"/>
            <a:ext cx="5470789" cy="584775"/>
          </a:xfrm>
          <a:prstGeom prst="rect">
            <a:avLst/>
          </a:prstGeom>
          <a:noFill/>
          <a:ln>
            <a:noFill/>
          </a:ln>
        </p:spPr>
        <p:txBody>
          <a:bodyPr wrap="square" rtlCol="0">
            <a:spAutoFit/>
          </a:bodyPr>
          <a:lstStyle/>
          <a:p>
            <a:pPr algn="ctr"/>
            <a:r>
              <a:rPr lang="en-NZ" sz="3200" dirty="0">
                <a:solidFill>
                  <a:schemeClr val="bg1"/>
                </a:solidFill>
              </a:rPr>
              <a:t>easy to breathe – safe to sleep</a:t>
            </a:r>
          </a:p>
        </p:txBody>
      </p:sp>
      <p:pic>
        <p:nvPicPr>
          <p:cNvPr id="9" name="Picture 8">
            <a:extLst>
              <a:ext uri="{FF2B5EF4-FFF2-40B4-BE49-F238E27FC236}">
                <a16:creationId xmlns:a16="http://schemas.microsoft.com/office/drawing/2014/main" id="{29F125CC-2B92-4A92-906F-79AE6BCFF3B3}"/>
              </a:ext>
            </a:extLst>
          </p:cNvPr>
          <p:cNvPicPr>
            <a:picLocks noChangeAspect="1"/>
          </p:cNvPicPr>
          <p:nvPr/>
        </p:nvPicPr>
        <p:blipFill>
          <a:blip r:embed="rId4"/>
          <a:stretch>
            <a:fillRect/>
          </a:stretch>
        </p:blipFill>
        <p:spPr>
          <a:xfrm>
            <a:off x="9927170" y="365127"/>
            <a:ext cx="1772436" cy="1503406"/>
          </a:xfrm>
          <a:prstGeom prst="rect">
            <a:avLst/>
          </a:prstGeom>
        </p:spPr>
      </p:pic>
      <p:sp>
        <p:nvSpPr>
          <p:cNvPr id="8" name="TextBox 7">
            <a:extLst>
              <a:ext uri="{FF2B5EF4-FFF2-40B4-BE49-F238E27FC236}">
                <a16:creationId xmlns:a16="http://schemas.microsoft.com/office/drawing/2014/main" id="{D4FC1C76-AEF4-D0F9-9C51-7822B16D4C11}"/>
              </a:ext>
            </a:extLst>
          </p:cNvPr>
          <p:cNvSpPr txBox="1"/>
          <p:nvPr/>
        </p:nvSpPr>
        <p:spPr>
          <a:xfrm>
            <a:off x="6230734" y="6119334"/>
            <a:ext cx="5468872" cy="646331"/>
          </a:xfrm>
          <a:prstGeom prst="rect">
            <a:avLst/>
          </a:prstGeom>
          <a:noFill/>
        </p:spPr>
        <p:txBody>
          <a:bodyPr wrap="square">
            <a:spAutoFit/>
          </a:bodyPr>
          <a:lstStyle/>
          <a:p>
            <a:pPr algn="r"/>
            <a:r>
              <a:rPr lang="en-US" sz="1200" dirty="0"/>
              <a:t>Queensland Clinical Guidelines. Safer infant sleeping. Guideline No. MN22.71- V1-R27. Queensland Health. 2022. Available from: http://www.health.qld.gov.au/qcg</a:t>
            </a:r>
            <a:endParaRPr lang="en-NZ" sz="1200" dirty="0"/>
          </a:p>
        </p:txBody>
      </p:sp>
      <p:sp>
        <p:nvSpPr>
          <p:cNvPr id="7" name="Right Triangle 6">
            <a:extLst>
              <a:ext uri="{FF2B5EF4-FFF2-40B4-BE49-F238E27FC236}">
                <a16:creationId xmlns:a16="http://schemas.microsoft.com/office/drawing/2014/main" id="{E46FE07A-639C-85E7-763D-3A26F16CC04A}"/>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TextBox 9">
            <a:extLst>
              <a:ext uri="{FF2B5EF4-FFF2-40B4-BE49-F238E27FC236}">
                <a16:creationId xmlns:a16="http://schemas.microsoft.com/office/drawing/2014/main" id="{58D60278-9EA8-5F8E-6868-1A7031A951AC}"/>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1656377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03BB7-C001-DD3A-717A-C9EE4CA35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0B550-629E-1701-F642-8CDD4E129597}"/>
              </a:ext>
            </a:extLst>
          </p:cNvPr>
          <p:cNvSpPr>
            <a:spLocks noGrp="1"/>
          </p:cNvSpPr>
          <p:nvPr>
            <p:ph type="title"/>
          </p:nvPr>
        </p:nvSpPr>
        <p:spPr/>
        <p:txBody>
          <a:bodyPr/>
          <a:lstStyle/>
          <a:p>
            <a:r>
              <a:rPr lang="en-NZ" dirty="0"/>
              <a:t>Airway protection</a:t>
            </a:r>
            <a:endParaRPr lang="en-NZ" sz="2400" dirty="0">
              <a:solidFill>
                <a:schemeClr val="accent2"/>
              </a:solidFill>
            </a:endParaRPr>
          </a:p>
        </p:txBody>
      </p:sp>
      <p:pic>
        <p:nvPicPr>
          <p:cNvPr id="5" name="Content Placeholder 4">
            <a:extLst>
              <a:ext uri="{FF2B5EF4-FFF2-40B4-BE49-F238E27FC236}">
                <a16:creationId xmlns:a16="http://schemas.microsoft.com/office/drawing/2014/main" id="{6CB164E9-F845-0E7C-98D0-46CA0225C149}"/>
              </a:ext>
            </a:extLst>
          </p:cNvPr>
          <p:cNvPicPr>
            <a:picLocks noGrp="1" noChangeAspect="1"/>
          </p:cNvPicPr>
          <p:nvPr>
            <p:ph sz="half" idx="1"/>
          </p:nvPr>
        </p:nvPicPr>
        <p:blipFill>
          <a:blip r:embed="rId3"/>
          <a:stretch>
            <a:fillRect/>
          </a:stretch>
        </p:blipFill>
        <p:spPr>
          <a:xfrm>
            <a:off x="838200" y="1825626"/>
            <a:ext cx="6818803" cy="4264024"/>
          </a:xfrm>
          <a:prstGeom prst="rect">
            <a:avLst/>
          </a:prstGeom>
        </p:spPr>
      </p:pic>
      <p:sp>
        <p:nvSpPr>
          <p:cNvPr id="4" name="Content Placeholder 3">
            <a:extLst>
              <a:ext uri="{FF2B5EF4-FFF2-40B4-BE49-F238E27FC236}">
                <a16:creationId xmlns:a16="http://schemas.microsoft.com/office/drawing/2014/main" id="{49A9D743-6E49-1913-819A-420A368CEB8D}"/>
              </a:ext>
            </a:extLst>
          </p:cNvPr>
          <p:cNvSpPr>
            <a:spLocks noGrp="1"/>
          </p:cNvSpPr>
          <p:nvPr>
            <p:ph sz="half" idx="2"/>
          </p:nvPr>
        </p:nvSpPr>
        <p:spPr>
          <a:xfrm>
            <a:off x="7938931" y="1825627"/>
            <a:ext cx="3414870" cy="4264024"/>
          </a:xfrm>
        </p:spPr>
        <p:txBody>
          <a:bodyPr anchor="ctr">
            <a:normAutofit/>
          </a:bodyPr>
          <a:lstStyle/>
          <a:p>
            <a:pPr marL="0" indent="0" algn="ctr">
              <a:buNone/>
            </a:pPr>
            <a:r>
              <a:rPr lang="en-NZ" sz="4000" dirty="0"/>
              <a:t>Sleeping babies need to breathe</a:t>
            </a:r>
          </a:p>
        </p:txBody>
      </p:sp>
      <p:sp>
        <p:nvSpPr>
          <p:cNvPr id="3" name="Right Triangle 2">
            <a:extLst>
              <a:ext uri="{FF2B5EF4-FFF2-40B4-BE49-F238E27FC236}">
                <a16:creationId xmlns:a16="http://schemas.microsoft.com/office/drawing/2014/main" id="{D8EAC7C1-7C4E-758A-CF6B-749617391050}"/>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a:extLst>
              <a:ext uri="{FF2B5EF4-FFF2-40B4-BE49-F238E27FC236}">
                <a16:creationId xmlns:a16="http://schemas.microsoft.com/office/drawing/2014/main" id="{440C4876-DD14-FEB0-16B5-AC4AC3C79B02}"/>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4103220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1C317-55AF-9507-440B-292B0E9CA37C}"/>
              </a:ext>
            </a:extLst>
          </p:cNvPr>
          <p:cNvSpPr>
            <a:spLocks noGrp="1"/>
          </p:cNvSpPr>
          <p:nvPr>
            <p:ph type="title"/>
          </p:nvPr>
        </p:nvSpPr>
        <p:spPr/>
        <p:txBody>
          <a:bodyPr/>
          <a:lstStyle/>
          <a:p>
            <a:r>
              <a:rPr lang="en-NZ" dirty="0"/>
              <a:t>Four ways babies can suffocate</a:t>
            </a:r>
            <a:endParaRPr lang="en-NZ" dirty="0">
              <a:solidFill>
                <a:schemeClr val="accent2"/>
              </a:solidFill>
            </a:endParaRPr>
          </a:p>
        </p:txBody>
      </p:sp>
      <p:pic>
        <p:nvPicPr>
          <p:cNvPr id="9" name="Picture 8">
            <a:extLst>
              <a:ext uri="{FF2B5EF4-FFF2-40B4-BE49-F238E27FC236}">
                <a16:creationId xmlns:a16="http://schemas.microsoft.com/office/drawing/2014/main" id="{18F575B7-5AB3-50DB-E40E-72853E1206A4}"/>
              </a:ext>
            </a:extLst>
          </p:cNvPr>
          <p:cNvPicPr>
            <a:picLocks noChangeAspect="1"/>
          </p:cNvPicPr>
          <p:nvPr/>
        </p:nvPicPr>
        <p:blipFill>
          <a:blip r:embed="rId3"/>
          <a:stretch>
            <a:fillRect/>
          </a:stretch>
        </p:blipFill>
        <p:spPr>
          <a:xfrm>
            <a:off x="926433" y="3285133"/>
            <a:ext cx="10339137" cy="3416540"/>
          </a:xfrm>
          <a:prstGeom prst="rect">
            <a:avLst/>
          </a:prstGeom>
        </p:spPr>
      </p:pic>
      <p:sp>
        <p:nvSpPr>
          <p:cNvPr id="10" name="TextBox 9">
            <a:extLst>
              <a:ext uri="{FF2B5EF4-FFF2-40B4-BE49-F238E27FC236}">
                <a16:creationId xmlns:a16="http://schemas.microsoft.com/office/drawing/2014/main" id="{47480D80-5020-0020-F262-3F3B7A8837BF}"/>
              </a:ext>
            </a:extLst>
          </p:cNvPr>
          <p:cNvSpPr txBox="1"/>
          <p:nvPr/>
        </p:nvSpPr>
        <p:spPr>
          <a:xfrm>
            <a:off x="921881" y="1703081"/>
            <a:ext cx="10276108" cy="1569660"/>
          </a:xfrm>
          <a:prstGeom prst="rect">
            <a:avLst/>
          </a:prstGeom>
          <a:noFill/>
        </p:spPr>
        <p:txBody>
          <a:bodyPr wrap="square" rtlCol="0">
            <a:spAutoFit/>
          </a:bodyPr>
          <a:lstStyle/>
          <a:p>
            <a:pPr marL="457189" indent="-457189">
              <a:buFont typeface="+mj-lt"/>
              <a:buAutoNum type="arabicPeriod"/>
            </a:pPr>
            <a:r>
              <a:rPr lang="en-NZ" sz="2400" dirty="0"/>
              <a:t>A covered face </a:t>
            </a:r>
            <a:r>
              <a:rPr lang="en-NZ" sz="2000" dirty="0"/>
              <a:t>e.g. from soft or loose covers, pillows or pets</a:t>
            </a:r>
          </a:p>
          <a:p>
            <a:pPr marL="457189" indent="-457189">
              <a:buFont typeface="+mj-lt"/>
              <a:buAutoNum type="arabicPeriod"/>
            </a:pPr>
            <a:r>
              <a:rPr lang="en-NZ" sz="2400" dirty="0"/>
              <a:t>A pinched nose </a:t>
            </a:r>
            <a:r>
              <a:rPr lang="en-NZ" sz="2000" dirty="0"/>
              <a:t>e.g. when wedged into gaps</a:t>
            </a:r>
          </a:p>
          <a:p>
            <a:pPr marL="457189" indent="-457189">
              <a:buFont typeface="+mj-lt"/>
              <a:buAutoNum type="arabicPeriod"/>
            </a:pPr>
            <a:r>
              <a:rPr lang="en-NZ" sz="2400" dirty="0"/>
              <a:t>A chin-chest position of the neck </a:t>
            </a:r>
            <a:r>
              <a:rPr lang="en-NZ" sz="2000" dirty="0"/>
              <a:t>e.g. from slumping when propped</a:t>
            </a:r>
          </a:p>
          <a:p>
            <a:pPr marL="457189" indent="-457189">
              <a:buFont typeface="+mj-lt"/>
              <a:buAutoNum type="arabicPeriod"/>
            </a:pPr>
            <a:r>
              <a:rPr lang="en-NZ" sz="2400" dirty="0"/>
              <a:t>Pressure on, or against, the chest </a:t>
            </a:r>
            <a:r>
              <a:rPr lang="en-NZ" sz="2000" dirty="0"/>
              <a:t>e.g. when rolled on by another person</a:t>
            </a:r>
          </a:p>
        </p:txBody>
      </p:sp>
      <p:sp>
        <p:nvSpPr>
          <p:cNvPr id="3" name="Right Triangle 2">
            <a:extLst>
              <a:ext uri="{FF2B5EF4-FFF2-40B4-BE49-F238E27FC236}">
                <a16:creationId xmlns:a16="http://schemas.microsoft.com/office/drawing/2014/main" id="{41369485-E02B-CC0F-1213-41B51DDE3120}"/>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F82C843C-BD2F-5696-D350-241BA45F3079}"/>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3771109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0954-E78D-5E35-6028-DBE9FB3C1FB8}"/>
              </a:ext>
            </a:extLst>
          </p:cNvPr>
          <p:cNvSpPr>
            <a:spLocks noGrp="1"/>
          </p:cNvSpPr>
          <p:nvPr>
            <p:ph type="title"/>
          </p:nvPr>
        </p:nvSpPr>
        <p:spPr/>
        <p:txBody>
          <a:bodyPr/>
          <a:lstStyle/>
          <a:p>
            <a:r>
              <a:rPr lang="en-US" dirty="0"/>
              <a:t>Safety briefing</a:t>
            </a:r>
            <a:endParaRPr lang="en-NZ" dirty="0"/>
          </a:p>
        </p:txBody>
      </p:sp>
      <p:sp>
        <p:nvSpPr>
          <p:cNvPr id="3" name="Content Placeholder 2">
            <a:extLst>
              <a:ext uri="{FF2B5EF4-FFF2-40B4-BE49-F238E27FC236}">
                <a16:creationId xmlns:a16="http://schemas.microsoft.com/office/drawing/2014/main" id="{DA3A0E38-5567-E5FF-7C2B-4C147E03C2B8}"/>
              </a:ext>
            </a:extLst>
          </p:cNvPr>
          <p:cNvSpPr>
            <a:spLocks noGrp="1"/>
          </p:cNvSpPr>
          <p:nvPr>
            <p:ph sz="half" idx="1"/>
          </p:nvPr>
        </p:nvSpPr>
        <p:spPr/>
        <p:txBody>
          <a:bodyPr/>
          <a:lstStyle/>
          <a:p>
            <a:pPr marL="0" indent="0">
              <a:buNone/>
            </a:pPr>
            <a:r>
              <a:rPr lang="en-US" dirty="0"/>
              <a:t>Key conversations</a:t>
            </a:r>
          </a:p>
          <a:p>
            <a:pPr lvl="1"/>
            <a:r>
              <a:rPr lang="en-US" dirty="0"/>
              <a:t>Breathing</a:t>
            </a:r>
          </a:p>
          <a:p>
            <a:pPr lvl="1"/>
            <a:r>
              <a:rPr lang="en-US" dirty="0"/>
              <a:t>Airways</a:t>
            </a:r>
          </a:p>
          <a:p>
            <a:pPr lvl="1"/>
            <a:r>
              <a:rPr lang="en-US" dirty="0"/>
              <a:t>Pēpi-Pod sleep space</a:t>
            </a:r>
          </a:p>
          <a:p>
            <a:pPr lvl="1"/>
            <a:r>
              <a:rPr lang="en-US" dirty="0"/>
              <a:t>Safe use</a:t>
            </a:r>
          </a:p>
          <a:p>
            <a:pPr lvl="1"/>
            <a:endParaRPr lang="en-US" dirty="0"/>
          </a:p>
          <a:p>
            <a:pPr marL="0" indent="0">
              <a:buNone/>
            </a:pPr>
            <a:endParaRPr lang="en-NZ" dirty="0"/>
          </a:p>
        </p:txBody>
      </p:sp>
      <p:pic>
        <p:nvPicPr>
          <p:cNvPr id="6" name="Content Placeholder 5" descr="A person sleeping in a blanket&#10;&#10;AI-generated content may be incorrect.">
            <a:extLst>
              <a:ext uri="{FF2B5EF4-FFF2-40B4-BE49-F238E27FC236}">
                <a16:creationId xmlns:a16="http://schemas.microsoft.com/office/drawing/2014/main" id="{D84574E5-3853-F8D5-ABA4-FE90A6AF16F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22325" y="3988865"/>
            <a:ext cx="10699750" cy="2188098"/>
          </a:xfrm>
        </p:spPr>
      </p:pic>
      <p:sp>
        <p:nvSpPr>
          <p:cNvPr id="9" name="Content Placeholder 2">
            <a:extLst>
              <a:ext uri="{FF2B5EF4-FFF2-40B4-BE49-F238E27FC236}">
                <a16:creationId xmlns:a16="http://schemas.microsoft.com/office/drawing/2014/main" id="{76C82DB6-876A-3304-2EA6-38B81044716D}"/>
              </a:ext>
            </a:extLst>
          </p:cNvPr>
          <p:cNvSpPr txBox="1">
            <a:spLocks/>
          </p:cNvSpPr>
          <p:nvPr/>
        </p:nvSpPr>
        <p:spPr>
          <a:xfrm>
            <a:off x="6172200" y="1825625"/>
            <a:ext cx="5181600" cy="4351338"/>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a:p>
            <a:pPr lvl="1"/>
            <a:r>
              <a:rPr lang="en-US" dirty="0"/>
              <a:t>Sharing knowledge</a:t>
            </a:r>
          </a:p>
          <a:p>
            <a:pPr lvl="1"/>
            <a:r>
              <a:rPr lang="en-US" dirty="0"/>
              <a:t>Protection as a package</a:t>
            </a:r>
          </a:p>
          <a:p>
            <a:pPr lvl="1"/>
            <a:r>
              <a:rPr lang="en-US" dirty="0"/>
              <a:t>Older babies</a:t>
            </a:r>
          </a:p>
          <a:p>
            <a:pPr lvl="1"/>
            <a:r>
              <a:rPr lang="en-US" dirty="0"/>
              <a:t>Safe hands</a:t>
            </a:r>
          </a:p>
          <a:p>
            <a:pPr marL="0" indent="0">
              <a:buFont typeface="Arial" panose="020B0604020202020204" pitchFamily="34" charset="0"/>
              <a:buNone/>
            </a:pPr>
            <a:endParaRPr lang="en-NZ" dirty="0"/>
          </a:p>
        </p:txBody>
      </p:sp>
      <p:sp>
        <p:nvSpPr>
          <p:cNvPr id="4" name="Right Triangle 3">
            <a:extLst>
              <a:ext uri="{FF2B5EF4-FFF2-40B4-BE49-F238E27FC236}">
                <a16:creationId xmlns:a16="http://schemas.microsoft.com/office/drawing/2014/main" id="{CC0C186D-66E3-57AD-AA3D-E750DD49EB8D}"/>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4575DB9D-48D3-3EF7-C468-AA8EEB01FB7C}"/>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spTree>
    <p:extLst>
      <p:ext uri="{BB962C8B-B14F-4D97-AF65-F5344CB8AC3E}">
        <p14:creationId xmlns:p14="http://schemas.microsoft.com/office/powerpoint/2010/main" val="925440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7A40F5-9EE1-A056-D60B-CA414A026BF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2DDAF3-2C6E-6BEF-FE8D-2679C648706E}"/>
              </a:ext>
            </a:extLst>
          </p:cNvPr>
          <p:cNvPicPr>
            <a:picLocks noChangeAspect="1"/>
          </p:cNvPicPr>
          <p:nvPr/>
        </p:nvPicPr>
        <p:blipFill>
          <a:blip r:embed="rId3"/>
          <a:srcRect r="4"/>
          <a:stretch/>
        </p:blipFill>
        <p:spPr>
          <a:xfrm>
            <a:off x="7297171" y="1103626"/>
            <a:ext cx="4640830" cy="2757173"/>
          </a:xfrm>
          <a:prstGeom prst="rect">
            <a:avLst/>
          </a:prstGeom>
        </p:spPr>
      </p:pic>
      <p:pic>
        <p:nvPicPr>
          <p:cNvPr id="2" name="Picture 1">
            <a:extLst>
              <a:ext uri="{FF2B5EF4-FFF2-40B4-BE49-F238E27FC236}">
                <a16:creationId xmlns:a16="http://schemas.microsoft.com/office/drawing/2014/main" id="{6C22AF65-A6BC-3D5F-7B54-AC09EF3AEF70}"/>
              </a:ext>
            </a:extLst>
          </p:cNvPr>
          <p:cNvPicPr>
            <a:picLocks noChangeAspect="1"/>
          </p:cNvPicPr>
          <p:nvPr/>
        </p:nvPicPr>
        <p:blipFill>
          <a:blip r:embed="rId4"/>
          <a:stretch>
            <a:fillRect/>
          </a:stretch>
        </p:blipFill>
        <p:spPr>
          <a:xfrm>
            <a:off x="7300163" y="3939962"/>
            <a:ext cx="4637838" cy="2757173"/>
          </a:xfrm>
          <a:prstGeom prst="rect">
            <a:avLst/>
          </a:prstGeom>
        </p:spPr>
      </p:pic>
      <p:sp>
        <p:nvSpPr>
          <p:cNvPr id="5" name="TextBox 4">
            <a:extLst>
              <a:ext uri="{FF2B5EF4-FFF2-40B4-BE49-F238E27FC236}">
                <a16:creationId xmlns:a16="http://schemas.microsoft.com/office/drawing/2014/main" id="{F4AB4958-3CCF-5E5B-6A46-99B92ADF14BD}"/>
              </a:ext>
            </a:extLst>
          </p:cNvPr>
          <p:cNvSpPr txBox="1"/>
          <p:nvPr/>
        </p:nvSpPr>
        <p:spPr>
          <a:xfrm>
            <a:off x="692661" y="1675585"/>
            <a:ext cx="6483350" cy="21852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3200" b="0" i="0" u="none" strike="noStrike" kern="1200" cap="none" spc="0" normalizeH="0" baseline="0" noProof="0" dirty="0">
                <a:ln>
                  <a:noFill/>
                </a:ln>
                <a:solidFill>
                  <a:prstClr val="black"/>
                </a:solidFill>
                <a:effectLst/>
                <a:uLnTx/>
                <a:uFillTx/>
                <a:latin typeface="Aptos" panose="02110004020202020204"/>
                <a:ea typeface="+mn-ea"/>
                <a:cs typeface="+mn-cs"/>
              </a:rPr>
              <a:t>Breathing</a:t>
            </a:r>
          </a:p>
          <a:p>
            <a:pPr marL="1143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How do babies get their oxygen?</a:t>
            </a:r>
          </a:p>
          <a:p>
            <a:pPr marL="1143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What is the ‘wake-up’ response?</a:t>
            </a:r>
          </a:p>
          <a:p>
            <a:pPr marL="1143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Which babies are more vulnerable?</a:t>
            </a:r>
          </a:p>
          <a:p>
            <a:pPr marL="1143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30" normalizeH="0" baseline="0" noProof="0" dirty="0">
                <a:ln>
                  <a:noFill/>
                </a:ln>
                <a:solidFill>
                  <a:prstClr val="black"/>
                </a:solidFill>
                <a:effectLst/>
                <a:uLnTx/>
                <a:uFillTx/>
                <a:latin typeface="Aptos" panose="02110004020202020204"/>
                <a:ea typeface="+mn-ea"/>
                <a:cs typeface="+mn-cs"/>
              </a:rPr>
              <a:t>How are babies different from adults?</a:t>
            </a:r>
          </a:p>
        </p:txBody>
      </p:sp>
      <p:sp>
        <p:nvSpPr>
          <p:cNvPr id="6" name="TextBox 5">
            <a:extLst>
              <a:ext uri="{FF2B5EF4-FFF2-40B4-BE49-F238E27FC236}">
                <a16:creationId xmlns:a16="http://schemas.microsoft.com/office/drawing/2014/main" id="{E0E18990-1271-2074-C233-B66B524E77F2}"/>
              </a:ext>
            </a:extLst>
          </p:cNvPr>
          <p:cNvSpPr txBox="1"/>
          <p:nvPr/>
        </p:nvSpPr>
        <p:spPr>
          <a:xfrm>
            <a:off x="806450" y="3939962"/>
            <a:ext cx="605941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NZ" sz="3200" b="0" i="0" u="none" strike="noStrike" kern="1200" cap="none" spc="0" normalizeH="0" baseline="0" noProof="0" dirty="0">
                <a:ln>
                  <a:noFill/>
                </a:ln>
                <a:solidFill>
                  <a:prstClr val="black"/>
                </a:solidFill>
                <a:effectLst/>
                <a:uLnTx/>
                <a:uFillTx/>
                <a:latin typeface="Aptos" panose="02110004020202020204"/>
                <a:ea typeface="+mn-ea"/>
                <a:cs typeface="+mn-cs"/>
              </a:rPr>
              <a:t>Airways</a:t>
            </a:r>
          </a:p>
          <a:p>
            <a:pPr marL="5715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What makes it easy to breathe?</a:t>
            </a:r>
          </a:p>
          <a:p>
            <a:pPr marL="5715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Where is the airway - front or behind?</a:t>
            </a:r>
          </a:p>
          <a:p>
            <a:pPr marL="5715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How can an airway block?</a:t>
            </a:r>
          </a:p>
          <a:p>
            <a:pPr marL="571500" marR="0" lvl="0" indent="-360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NZ" sz="2600" b="0" i="0" u="none" strike="noStrike" kern="1200" cap="none" spc="0" normalizeH="0" baseline="0" noProof="0" dirty="0">
                <a:ln>
                  <a:noFill/>
                </a:ln>
                <a:solidFill>
                  <a:prstClr val="black"/>
                </a:solidFill>
                <a:effectLst/>
                <a:uLnTx/>
                <a:uFillTx/>
                <a:latin typeface="Aptos" panose="02110004020202020204"/>
                <a:ea typeface="+mn-ea"/>
                <a:cs typeface="+mn-cs"/>
              </a:rPr>
              <a:t>What might be airway hazards?</a:t>
            </a:r>
          </a:p>
        </p:txBody>
      </p:sp>
      <p:sp>
        <p:nvSpPr>
          <p:cNvPr id="4" name="Title 1">
            <a:extLst>
              <a:ext uri="{FF2B5EF4-FFF2-40B4-BE49-F238E27FC236}">
                <a16:creationId xmlns:a16="http://schemas.microsoft.com/office/drawing/2014/main" id="{E92575E9-3E87-49B6-4213-51DD670FA37C}"/>
              </a:ext>
            </a:extLst>
          </p:cNvPr>
          <p:cNvSpPr txBox="1">
            <a:spLocks/>
          </p:cNvSpPr>
          <p:nvPr/>
        </p:nvSpPr>
        <p:spPr>
          <a:xfrm>
            <a:off x="571500" y="365127"/>
            <a:ext cx="10782300" cy="1325563"/>
          </a:xfrm>
          <a:prstGeom prst="rect">
            <a:avLst/>
          </a:prstGeom>
        </p:spPr>
        <p:txBody>
          <a:bodyPr anchor="ct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90000"/>
              </a:lnSpc>
              <a:spcBef>
                <a:spcPct val="0"/>
              </a:spcBef>
              <a:spcAft>
                <a:spcPts val="0"/>
              </a:spcAft>
              <a:buClrTx/>
              <a:buSzTx/>
              <a:buFontTx/>
              <a:buNone/>
              <a:tabLst/>
              <a:defRPr/>
            </a:pPr>
            <a:r>
              <a:rPr kumimoji="0" lang="en-NZ" sz="4400" b="0" i="0" u="none" strike="noStrike" kern="1200" cap="none" spc="0" normalizeH="0" baseline="0" noProof="0" dirty="0">
                <a:ln>
                  <a:noFill/>
                </a:ln>
                <a:solidFill>
                  <a:prstClr val="black"/>
                </a:solidFill>
                <a:effectLst/>
                <a:uLnTx/>
                <a:uFillTx/>
                <a:latin typeface="Aptos Display" panose="02110004020202020204"/>
                <a:ea typeface="+mj-ea"/>
                <a:cs typeface="+mj-cs"/>
              </a:rPr>
              <a:t>Key topics</a:t>
            </a:r>
            <a:endParaRPr kumimoji="0" lang="en-NZ" sz="2400" b="0" i="0" u="none" strike="noStrike" kern="1200" cap="none" spc="0" normalizeH="0" baseline="0" noProof="0" dirty="0">
              <a:ln>
                <a:noFill/>
              </a:ln>
              <a:solidFill>
                <a:srgbClr val="E97132"/>
              </a:solidFill>
              <a:effectLst/>
              <a:uLnTx/>
              <a:uFillTx/>
              <a:latin typeface="Aptos Display" panose="02110004020202020204"/>
              <a:ea typeface="+mj-ea"/>
              <a:cs typeface="+mj-cs"/>
            </a:endParaRPr>
          </a:p>
        </p:txBody>
      </p:sp>
      <p:sp>
        <p:nvSpPr>
          <p:cNvPr id="7" name="Right Triangle 6">
            <a:extLst>
              <a:ext uri="{FF2B5EF4-FFF2-40B4-BE49-F238E27FC236}">
                <a16:creationId xmlns:a16="http://schemas.microsoft.com/office/drawing/2014/main" id="{3EA09B93-C5DC-DDA1-FEFD-6BE13BEC31DC}"/>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Z"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BF0276FE-9C67-6029-04A4-E4F9ED309E5E}"/>
              </a:ext>
            </a:extLst>
          </p:cNvPr>
          <p:cNvSpPr txBox="1"/>
          <p:nvPr/>
        </p:nvSpPr>
        <p:spPr>
          <a:xfrm>
            <a:off x="11626795" y="85657"/>
            <a:ext cx="538003"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NZ" sz="2400" b="0" i="0" u="none" strike="noStrike" kern="1200" cap="none" spc="0" normalizeH="0" baseline="0" noProof="0" dirty="0">
                <a:ln>
                  <a:noFill/>
                </a:ln>
                <a:solidFill>
                  <a:prstClr val="white"/>
                </a:solidFill>
                <a:effectLst/>
                <a:uLnTx/>
                <a:uFillTx/>
                <a:latin typeface="Aptos" panose="02110004020202020204"/>
                <a:ea typeface="+mn-ea"/>
                <a:cs typeface="+mn-cs"/>
              </a:rPr>
              <a:t>2</a:t>
            </a:r>
          </a:p>
        </p:txBody>
      </p:sp>
    </p:spTree>
    <p:extLst>
      <p:ext uri="{BB962C8B-B14F-4D97-AF65-F5344CB8AC3E}">
        <p14:creationId xmlns:p14="http://schemas.microsoft.com/office/powerpoint/2010/main" val="2985401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64A8C-68A2-0D78-CCA4-828065901B1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DD295D1-16C0-152B-EDBD-0B132F385F48}"/>
              </a:ext>
            </a:extLst>
          </p:cNvPr>
          <p:cNvPicPr>
            <a:picLocks noChangeAspect="1"/>
          </p:cNvPicPr>
          <p:nvPr/>
        </p:nvPicPr>
        <p:blipFill>
          <a:blip r:embed="rId3"/>
          <a:srcRect r="4"/>
          <a:stretch/>
        </p:blipFill>
        <p:spPr>
          <a:xfrm>
            <a:off x="7297171" y="1103626"/>
            <a:ext cx="4640830" cy="2757173"/>
          </a:xfrm>
          <a:prstGeom prst="rect">
            <a:avLst/>
          </a:prstGeom>
        </p:spPr>
      </p:pic>
      <p:pic>
        <p:nvPicPr>
          <p:cNvPr id="2" name="Picture 1">
            <a:extLst>
              <a:ext uri="{FF2B5EF4-FFF2-40B4-BE49-F238E27FC236}">
                <a16:creationId xmlns:a16="http://schemas.microsoft.com/office/drawing/2014/main" id="{02BD82AF-72AB-C91B-77B1-694DE17B1333}"/>
              </a:ext>
            </a:extLst>
          </p:cNvPr>
          <p:cNvPicPr>
            <a:picLocks noChangeAspect="1"/>
          </p:cNvPicPr>
          <p:nvPr/>
        </p:nvPicPr>
        <p:blipFill>
          <a:blip r:embed="rId4"/>
          <a:stretch>
            <a:fillRect/>
          </a:stretch>
        </p:blipFill>
        <p:spPr>
          <a:xfrm>
            <a:off x="7300163" y="3939962"/>
            <a:ext cx="4637838" cy="2757173"/>
          </a:xfrm>
          <a:prstGeom prst="rect">
            <a:avLst/>
          </a:prstGeom>
        </p:spPr>
      </p:pic>
      <p:sp>
        <p:nvSpPr>
          <p:cNvPr id="5" name="TextBox 4">
            <a:extLst>
              <a:ext uri="{FF2B5EF4-FFF2-40B4-BE49-F238E27FC236}">
                <a16:creationId xmlns:a16="http://schemas.microsoft.com/office/drawing/2014/main" id="{FF645495-6CB8-44D8-FA21-C4E6AAA25788}"/>
              </a:ext>
            </a:extLst>
          </p:cNvPr>
          <p:cNvSpPr txBox="1"/>
          <p:nvPr/>
        </p:nvSpPr>
        <p:spPr>
          <a:xfrm>
            <a:off x="692661" y="1675585"/>
            <a:ext cx="6483350" cy="2185214"/>
          </a:xfrm>
          <a:prstGeom prst="rect">
            <a:avLst/>
          </a:prstGeom>
          <a:noFill/>
        </p:spPr>
        <p:txBody>
          <a:bodyPr wrap="square" rtlCol="0">
            <a:spAutoFit/>
          </a:bodyPr>
          <a:lstStyle/>
          <a:p>
            <a:r>
              <a:rPr lang="en-NZ" sz="3200" dirty="0"/>
              <a:t>Breathing</a:t>
            </a:r>
          </a:p>
          <a:p>
            <a:pPr marL="114300" indent="-360000">
              <a:buFont typeface="Arial" panose="020B0604020202020204" pitchFamily="34" charset="0"/>
              <a:buChar char="•"/>
            </a:pPr>
            <a:r>
              <a:rPr lang="en-NZ" sz="2600" dirty="0"/>
              <a:t>How do babies get their oxygen?</a:t>
            </a:r>
          </a:p>
          <a:p>
            <a:pPr marL="114300" indent="-360000">
              <a:buFont typeface="Arial" panose="020B0604020202020204" pitchFamily="34" charset="0"/>
              <a:buChar char="•"/>
            </a:pPr>
            <a:r>
              <a:rPr lang="en-NZ" sz="2600" dirty="0"/>
              <a:t>What is the ‘wake-up’ response?</a:t>
            </a:r>
          </a:p>
          <a:p>
            <a:pPr marL="114300" indent="-360000">
              <a:buFont typeface="Arial" panose="020B0604020202020204" pitchFamily="34" charset="0"/>
              <a:buChar char="•"/>
            </a:pPr>
            <a:r>
              <a:rPr lang="en-NZ" sz="2600" dirty="0"/>
              <a:t>Which babies are more vulnerable?</a:t>
            </a:r>
          </a:p>
          <a:p>
            <a:pPr marL="114300" indent="-360000">
              <a:buFont typeface="Arial" panose="020B0604020202020204" pitchFamily="34" charset="0"/>
              <a:buChar char="•"/>
            </a:pPr>
            <a:r>
              <a:rPr lang="en-NZ" sz="2600" spc="-30" dirty="0"/>
              <a:t>How are babies different from adults?</a:t>
            </a:r>
          </a:p>
        </p:txBody>
      </p:sp>
      <p:sp>
        <p:nvSpPr>
          <p:cNvPr id="6" name="TextBox 5">
            <a:extLst>
              <a:ext uri="{FF2B5EF4-FFF2-40B4-BE49-F238E27FC236}">
                <a16:creationId xmlns:a16="http://schemas.microsoft.com/office/drawing/2014/main" id="{993A11C0-30D7-8AC1-EEA3-B7CEC19E611F}"/>
              </a:ext>
            </a:extLst>
          </p:cNvPr>
          <p:cNvSpPr txBox="1"/>
          <p:nvPr/>
        </p:nvSpPr>
        <p:spPr>
          <a:xfrm>
            <a:off x="806450" y="3939962"/>
            <a:ext cx="6059414" cy="2246769"/>
          </a:xfrm>
          <a:prstGeom prst="rect">
            <a:avLst/>
          </a:prstGeom>
          <a:noFill/>
        </p:spPr>
        <p:txBody>
          <a:bodyPr wrap="square" rtlCol="0">
            <a:spAutoFit/>
          </a:bodyPr>
          <a:lstStyle/>
          <a:p>
            <a:r>
              <a:rPr lang="en-NZ" sz="3200" dirty="0"/>
              <a:t>Airways</a:t>
            </a:r>
          </a:p>
          <a:p>
            <a:pPr marL="571500" indent="-360000">
              <a:buFont typeface="Arial" panose="020B0604020202020204" pitchFamily="34" charset="0"/>
              <a:buChar char="•"/>
            </a:pPr>
            <a:r>
              <a:rPr lang="en-NZ" sz="2600" dirty="0"/>
              <a:t>What makes it easy to breathe?</a:t>
            </a:r>
          </a:p>
          <a:p>
            <a:pPr marL="571500" indent="-360000">
              <a:buFont typeface="Arial" panose="020B0604020202020204" pitchFamily="34" charset="0"/>
              <a:buChar char="•"/>
            </a:pPr>
            <a:r>
              <a:rPr lang="en-NZ" sz="2600" dirty="0"/>
              <a:t>Where is the airway - front or behind?</a:t>
            </a:r>
          </a:p>
          <a:p>
            <a:pPr marL="571500" indent="-360000">
              <a:buFont typeface="Arial" panose="020B0604020202020204" pitchFamily="34" charset="0"/>
              <a:buChar char="•"/>
            </a:pPr>
            <a:r>
              <a:rPr lang="en-NZ" sz="2600" dirty="0"/>
              <a:t>How can an airway block?</a:t>
            </a:r>
          </a:p>
          <a:p>
            <a:pPr marL="571500" indent="-360000">
              <a:buFont typeface="Arial" panose="020B0604020202020204" pitchFamily="34" charset="0"/>
              <a:buChar char="•"/>
            </a:pPr>
            <a:r>
              <a:rPr lang="en-NZ" sz="2600" dirty="0"/>
              <a:t>What might be airway hazards?</a:t>
            </a:r>
          </a:p>
        </p:txBody>
      </p:sp>
      <p:sp>
        <p:nvSpPr>
          <p:cNvPr id="4" name="Title 1">
            <a:extLst>
              <a:ext uri="{FF2B5EF4-FFF2-40B4-BE49-F238E27FC236}">
                <a16:creationId xmlns:a16="http://schemas.microsoft.com/office/drawing/2014/main" id="{B530BB04-4CA0-4B04-9548-8F44E9C04D6B}"/>
              </a:ext>
            </a:extLst>
          </p:cNvPr>
          <p:cNvSpPr txBox="1">
            <a:spLocks/>
          </p:cNvSpPr>
          <p:nvPr/>
        </p:nvSpPr>
        <p:spPr>
          <a:xfrm>
            <a:off x="571500" y="365127"/>
            <a:ext cx="10782300" cy="1325563"/>
          </a:xfrm>
          <a:prstGeom prst="rect">
            <a:avLst/>
          </a:prstGeom>
        </p:spPr>
        <p:txBody>
          <a:bodyPr anchor="ct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NZ" dirty="0"/>
              <a:t>Key topics</a:t>
            </a:r>
            <a:endParaRPr lang="en-NZ" sz="2400" dirty="0">
              <a:solidFill>
                <a:schemeClr val="accent2"/>
              </a:solidFill>
            </a:endParaRPr>
          </a:p>
        </p:txBody>
      </p:sp>
      <p:sp>
        <p:nvSpPr>
          <p:cNvPr id="7" name="Right Triangle 6">
            <a:extLst>
              <a:ext uri="{FF2B5EF4-FFF2-40B4-BE49-F238E27FC236}">
                <a16:creationId xmlns:a16="http://schemas.microsoft.com/office/drawing/2014/main" id="{78E1CBED-62C3-B008-44F9-D0AA84F0FF3B}"/>
              </a:ext>
            </a:extLst>
          </p:cNvPr>
          <p:cNvSpPr/>
          <p:nvPr/>
        </p:nvSpPr>
        <p:spPr>
          <a:xfrm rot="10800000">
            <a:off x="11112000" y="0"/>
            <a:ext cx="1080000" cy="1080000"/>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TextBox 7">
            <a:extLst>
              <a:ext uri="{FF2B5EF4-FFF2-40B4-BE49-F238E27FC236}">
                <a16:creationId xmlns:a16="http://schemas.microsoft.com/office/drawing/2014/main" id="{BAF5842C-C370-E777-3C26-246DF207F449}"/>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solidFill>
                  <a:schemeClr val="bg1"/>
                </a:solidFill>
              </a:rPr>
              <a:t>2</a:t>
            </a:r>
          </a:p>
        </p:txBody>
      </p:sp>
    </p:spTree>
    <p:extLst>
      <p:ext uri="{BB962C8B-B14F-4D97-AF65-F5344CB8AC3E}">
        <p14:creationId xmlns:p14="http://schemas.microsoft.com/office/powerpoint/2010/main" val="158780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C3D3-B274-8E15-74FC-FE84417CFED3}"/>
              </a:ext>
            </a:extLst>
          </p:cNvPr>
          <p:cNvSpPr>
            <a:spLocks noGrp="1"/>
          </p:cNvSpPr>
          <p:nvPr>
            <p:ph type="title"/>
          </p:nvPr>
        </p:nvSpPr>
        <p:spPr/>
        <p:txBody>
          <a:bodyPr/>
          <a:lstStyle/>
          <a:p>
            <a:r>
              <a:rPr lang="en-US" dirty="0"/>
              <a:t>ABC of the PPP</a:t>
            </a:r>
            <a:endParaRPr lang="en-NZ" dirty="0"/>
          </a:p>
        </p:txBody>
      </p:sp>
      <p:sp>
        <p:nvSpPr>
          <p:cNvPr id="4" name="Content Placeholder 3">
            <a:extLst>
              <a:ext uri="{FF2B5EF4-FFF2-40B4-BE49-F238E27FC236}">
                <a16:creationId xmlns:a16="http://schemas.microsoft.com/office/drawing/2014/main" id="{B31267A8-DB31-8288-16A8-28FD6BB46821}"/>
              </a:ext>
            </a:extLst>
          </p:cNvPr>
          <p:cNvSpPr>
            <a:spLocks noGrp="1"/>
          </p:cNvSpPr>
          <p:nvPr>
            <p:ph sz="half" idx="2"/>
          </p:nvPr>
        </p:nvSpPr>
        <p:spPr>
          <a:xfrm>
            <a:off x="1511782" y="3616951"/>
            <a:ext cx="4495318" cy="1840415"/>
          </a:xfrm>
        </p:spPr>
        <p:txBody>
          <a:bodyPr/>
          <a:lstStyle/>
          <a:p>
            <a:pPr marL="0" indent="0">
              <a:buNone/>
            </a:pPr>
            <a:r>
              <a:rPr lang="en-US" sz="3200" dirty="0"/>
              <a:t>Assemble components</a:t>
            </a:r>
            <a:endParaRPr lang="en-NZ" sz="3200" dirty="0"/>
          </a:p>
          <a:p>
            <a:pPr marL="0" indent="0">
              <a:buNone/>
            </a:pPr>
            <a:r>
              <a:rPr lang="en-US" sz="3200" dirty="0">
                <a:solidFill>
                  <a:prstClr val="black"/>
                </a:solidFill>
              </a:rPr>
              <a:t>Brief the family</a:t>
            </a:r>
            <a:endParaRPr lang="en-NZ" sz="3200" dirty="0">
              <a:solidFill>
                <a:prstClr val="black"/>
              </a:solidFill>
            </a:endParaRPr>
          </a:p>
          <a:p>
            <a:pPr marL="0" indent="0">
              <a:buNone/>
            </a:pPr>
            <a:r>
              <a:rPr lang="en-US" sz="3200" dirty="0">
                <a:solidFill>
                  <a:prstClr val="black"/>
                </a:solidFill>
              </a:rPr>
              <a:t>Complete data forms</a:t>
            </a:r>
            <a:endParaRPr lang="en-NZ" sz="3200" dirty="0">
              <a:solidFill>
                <a:prstClr val="black"/>
              </a:solidFill>
            </a:endParaRPr>
          </a:p>
          <a:p>
            <a:pPr marL="0" indent="0">
              <a:buNone/>
            </a:pPr>
            <a:endParaRPr lang="en-NZ" dirty="0"/>
          </a:p>
        </p:txBody>
      </p:sp>
      <p:sp>
        <p:nvSpPr>
          <p:cNvPr id="5" name="Rectangle 4">
            <a:extLst>
              <a:ext uri="{FF2B5EF4-FFF2-40B4-BE49-F238E27FC236}">
                <a16:creationId xmlns:a16="http://schemas.microsoft.com/office/drawing/2014/main" id="{20E8FC63-B419-ECC2-2977-CC2FEDB43170}"/>
              </a:ext>
            </a:extLst>
          </p:cNvPr>
          <p:cNvSpPr/>
          <p:nvPr/>
        </p:nvSpPr>
        <p:spPr>
          <a:xfrm>
            <a:off x="842689" y="3352482"/>
            <a:ext cx="532913" cy="923330"/>
          </a:xfrm>
          <a:prstGeom prst="rect">
            <a:avLst/>
          </a:prstGeom>
          <a:noFill/>
        </p:spPr>
        <p:txBody>
          <a:bodyPr wrap="squar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6" name="Content Placeholder 5">
            <a:extLst>
              <a:ext uri="{FF2B5EF4-FFF2-40B4-BE49-F238E27FC236}">
                <a16:creationId xmlns:a16="http://schemas.microsoft.com/office/drawing/2014/main" id="{00FDBD80-E599-E725-6CFB-D74F9D902BE3}"/>
              </a:ext>
            </a:extLst>
          </p:cNvPr>
          <p:cNvSpPr>
            <a:spLocks noGrp="1"/>
          </p:cNvSpPr>
          <p:nvPr>
            <p:ph sz="half" idx="1"/>
          </p:nvPr>
        </p:nvSpPr>
        <p:spPr>
          <a:xfrm>
            <a:off x="838200" y="4612326"/>
            <a:ext cx="584369" cy="845040"/>
          </a:xfrm>
          <a:prstGeom prst="rect">
            <a:avLst/>
          </a:prstGeom>
          <a:noFill/>
        </p:spPr>
        <p:txBody>
          <a:bodyPr wrap="square" lIns="91440" tIns="45720" rIns="91440" bIns="45720">
            <a:spAutoFit/>
          </a:bodyPr>
          <a:lstStyle/>
          <a:p>
            <a:pPr marL="0" indent="0" algn="ctr">
              <a:buNone/>
            </a:pP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C</a:t>
            </a:r>
          </a:p>
        </p:txBody>
      </p:sp>
      <p:sp>
        <p:nvSpPr>
          <p:cNvPr id="7" name="Rectangle 6">
            <a:extLst>
              <a:ext uri="{FF2B5EF4-FFF2-40B4-BE49-F238E27FC236}">
                <a16:creationId xmlns:a16="http://schemas.microsoft.com/office/drawing/2014/main" id="{C2E0A315-F6C4-B169-88EA-C0808B77FF30}"/>
              </a:ext>
            </a:extLst>
          </p:cNvPr>
          <p:cNvSpPr/>
          <p:nvPr/>
        </p:nvSpPr>
        <p:spPr>
          <a:xfrm>
            <a:off x="842689" y="3934344"/>
            <a:ext cx="532913" cy="923330"/>
          </a:xfrm>
          <a:prstGeom prst="rect">
            <a:avLst/>
          </a:prstGeom>
          <a:noFill/>
        </p:spPr>
        <p:txBody>
          <a:bodyPr wrap="squar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pic>
        <p:nvPicPr>
          <p:cNvPr id="14" name="Picture 13">
            <a:extLst>
              <a:ext uri="{FF2B5EF4-FFF2-40B4-BE49-F238E27FC236}">
                <a16:creationId xmlns:a16="http://schemas.microsoft.com/office/drawing/2014/main" id="{95AEE00B-AF8C-843B-3207-F8BF5162093F}"/>
              </a:ext>
            </a:extLst>
          </p:cNvPr>
          <p:cNvPicPr>
            <a:picLocks noChangeAspect="1"/>
          </p:cNvPicPr>
          <p:nvPr/>
        </p:nvPicPr>
        <p:blipFill>
          <a:blip r:embed="rId3"/>
          <a:stretch>
            <a:fillRect/>
          </a:stretch>
        </p:blipFill>
        <p:spPr>
          <a:xfrm>
            <a:off x="6096000" y="1758309"/>
            <a:ext cx="5253311" cy="3502207"/>
          </a:xfrm>
          <a:prstGeom prst="rect">
            <a:avLst/>
          </a:prstGeom>
        </p:spPr>
      </p:pic>
      <p:sp>
        <p:nvSpPr>
          <p:cNvPr id="16" name="Rectangle 15">
            <a:extLst>
              <a:ext uri="{FF2B5EF4-FFF2-40B4-BE49-F238E27FC236}">
                <a16:creationId xmlns:a16="http://schemas.microsoft.com/office/drawing/2014/main" id="{F9310AE7-5A35-5DC9-B753-C6EADF0F9F60}"/>
              </a:ext>
            </a:extLst>
          </p:cNvPr>
          <p:cNvSpPr/>
          <p:nvPr/>
        </p:nvSpPr>
        <p:spPr>
          <a:xfrm>
            <a:off x="6095999" y="5260516"/>
            <a:ext cx="5253311" cy="641866"/>
          </a:xfrm>
          <a:prstGeom prst="rect">
            <a:avLst/>
          </a:prstGeom>
          <a:solidFill>
            <a:srgbClr val="4B83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7" name="TextBox 16">
            <a:extLst>
              <a:ext uri="{FF2B5EF4-FFF2-40B4-BE49-F238E27FC236}">
                <a16:creationId xmlns:a16="http://schemas.microsoft.com/office/drawing/2014/main" id="{5E4EC7B8-69FC-1AC4-1B93-7CFDB0F47955}"/>
              </a:ext>
            </a:extLst>
          </p:cNvPr>
          <p:cNvSpPr txBox="1"/>
          <p:nvPr/>
        </p:nvSpPr>
        <p:spPr>
          <a:xfrm>
            <a:off x="6095999" y="5396783"/>
            <a:ext cx="5253311" cy="461665"/>
          </a:xfrm>
          <a:prstGeom prst="rect">
            <a:avLst/>
          </a:prstGeom>
          <a:noFill/>
        </p:spPr>
        <p:txBody>
          <a:bodyPr wrap="square" rtlCol="0">
            <a:spAutoFit/>
          </a:bodyPr>
          <a:lstStyle/>
          <a:p>
            <a:pPr algn="ctr"/>
            <a:r>
              <a:rPr lang="en-US" sz="2400" dirty="0">
                <a:solidFill>
                  <a:schemeClr val="bg1"/>
                </a:solidFill>
              </a:rPr>
              <a:t>Briefing an earthquake dad in 2011</a:t>
            </a:r>
            <a:endParaRPr lang="en-NZ" sz="2400" dirty="0">
              <a:solidFill>
                <a:schemeClr val="bg1"/>
              </a:solidFill>
            </a:endParaRPr>
          </a:p>
        </p:txBody>
      </p:sp>
      <p:sp>
        <p:nvSpPr>
          <p:cNvPr id="18" name="TextBox 17">
            <a:extLst>
              <a:ext uri="{FF2B5EF4-FFF2-40B4-BE49-F238E27FC236}">
                <a16:creationId xmlns:a16="http://schemas.microsoft.com/office/drawing/2014/main" id="{7450DA4D-C62E-5648-32A5-FE671A3A8134}"/>
              </a:ext>
            </a:extLst>
          </p:cNvPr>
          <p:cNvSpPr txBox="1"/>
          <p:nvPr/>
        </p:nvSpPr>
        <p:spPr>
          <a:xfrm>
            <a:off x="838200" y="1971629"/>
            <a:ext cx="4711700" cy="1077218"/>
          </a:xfrm>
          <a:prstGeom prst="rect">
            <a:avLst/>
          </a:prstGeom>
          <a:noFill/>
        </p:spPr>
        <p:txBody>
          <a:bodyPr wrap="square" rtlCol="0">
            <a:spAutoFit/>
          </a:bodyPr>
          <a:lstStyle/>
          <a:p>
            <a:r>
              <a:rPr lang="en-US" sz="3200" dirty="0"/>
              <a:t>The three parts of a distribution session  are:</a:t>
            </a:r>
            <a:endParaRPr lang="en-NZ" sz="3200" dirty="0"/>
          </a:p>
        </p:txBody>
      </p:sp>
      <p:sp>
        <p:nvSpPr>
          <p:cNvPr id="3" name="Right Triangle 2">
            <a:extLst>
              <a:ext uri="{FF2B5EF4-FFF2-40B4-BE49-F238E27FC236}">
                <a16:creationId xmlns:a16="http://schemas.microsoft.com/office/drawing/2014/main" id="{2FFE82C0-3C99-9EBE-36CC-B8ADE220A99A}"/>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TextBox 7">
            <a:extLst>
              <a:ext uri="{FF2B5EF4-FFF2-40B4-BE49-F238E27FC236}">
                <a16:creationId xmlns:a16="http://schemas.microsoft.com/office/drawing/2014/main" id="{ACD15C25-71BA-F71F-B5E3-8A469145895E}"/>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spTree>
    <p:extLst>
      <p:ext uri="{BB962C8B-B14F-4D97-AF65-F5344CB8AC3E}">
        <p14:creationId xmlns:p14="http://schemas.microsoft.com/office/powerpoint/2010/main" val="1451658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CFB64-67B6-487D-8777-FB56C9185372}"/>
              </a:ext>
            </a:extLst>
          </p:cNvPr>
          <p:cNvSpPr>
            <a:spLocks noGrp="1"/>
          </p:cNvSpPr>
          <p:nvPr>
            <p:ph type="title"/>
          </p:nvPr>
        </p:nvSpPr>
        <p:spPr/>
        <p:txBody>
          <a:bodyPr/>
          <a:lstStyle/>
          <a:p>
            <a:r>
              <a:rPr lang="en-NZ" dirty="0">
                <a:latin typeface="Aptos Display" panose="020B0004020202020204" pitchFamily="34" charset="0"/>
              </a:rPr>
              <a:t>Accountability</a:t>
            </a:r>
          </a:p>
        </p:txBody>
      </p:sp>
      <p:pic>
        <p:nvPicPr>
          <p:cNvPr id="3" name="Picture 2">
            <a:extLst>
              <a:ext uri="{FF2B5EF4-FFF2-40B4-BE49-F238E27FC236}">
                <a16:creationId xmlns:a16="http://schemas.microsoft.com/office/drawing/2014/main" id="{3A117893-A8AC-4EA1-9793-E412B0AE1054}"/>
              </a:ext>
            </a:extLst>
          </p:cNvPr>
          <p:cNvPicPr>
            <a:picLocks noChangeAspect="1"/>
          </p:cNvPicPr>
          <p:nvPr/>
        </p:nvPicPr>
        <p:blipFill>
          <a:blip r:embed="rId3"/>
          <a:stretch>
            <a:fillRect/>
          </a:stretch>
        </p:blipFill>
        <p:spPr>
          <a:xfrm>
            <a:off x="6223003" y="2337021"/>
            <a:ext cx="5130800" cy="3422945"/>
          </a:xfrm>
          <a:prstGeom prst="rect">
            <a:avLst/>
          </a:prstGeom>
        </p:spPr>
      </p:pic>
      <p:sp>
        <p:nvSpPr>
          <p:cNvPr id="5" name="Text Placeholder 6">
            <a:extLst>
              <a:ext uri="{FF2B5EF4-FFF2-40B4-BE49-F238E27FC236}">
                <a16:creationId xmlns:a16="http://schemas.microsoft.com/office/drawing/2014/main" id="{18A86541-BDF2-4F13-BD23-6656CDB43066}"/>
              </a:ext>
            </a:extLst>
          </p:cNvPr>
          <p:cNvSpPr txBox="1">
            <a:spLocks/>
          </p:cNvSpPr>
          <p:nvPr/>
        </p:nvSpPr>
        <p:spPr>
          <a:xfrm>
            <a:off x="838199" y="1867584"/>
            <a:ext cx="5130800" cy="27491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dirty="0">
                <a:solidFill>
                  <a:prstClr val="black"/>
                </a:solidFill>
                <a:latin typeface="Calibri" panose="020F0502020204030204"/>
              </a:rPr>
              <a:t>Preserve core ingredients and  methods.</a:t>
            </a:r>
          </a:p>
          <a:p>
            <a:r>
              <a:rPr lang="en-NZ" dirty="0">
                <a:solidFill>
                  <a:prstClr val="black"/>
                </a:solidFill>
                <a:latin typeface="Calibri" panose="020F0502020204030204"/>
              </a:rPr>
              <a:t>Make needed variations to personalise (fit realities)</a:t>
            </a:r>
          </a:p>
          <a:p>
            <a:r>
              <a:rPr lang="en-NZ" dirty="0">
                <a:solidFill>
                  <a:prstClr val="black"/>
                </a:solidFill>
                <a:latin typeface="Calibri" panose="020F0502020204030204"/>
              </a:rPr>
              <a:t>Monitor impact</a:t>
            </a:r>
          </a:p>
          <a:p>
            <a:pPr lvl="1"/>
            <a:endParaRPr lang="en-NZ" dirty="0">
              <a:solidFill>
                <a:prstClr val="black"/>
              </a:solidFill>
              <a:latin typeface="Calibri" panose="020F0502020204030204"/>
            </a:endParaRPr>
          </a:p>
        </p:txBody>
      </p:sp>
      <p:sp>
        <p:nvSpPr>
          <p:cNvPr id="6" name="TextBox 5">
            <a:extLst>
              <a:ext uri="{FF2B5EF4-FFF2-40B4-BE49-F238E27FC236}">
                <a16:creationId xmlns:a16="http://schemas.microsoft.com/office/drawing/2014/main" id="{8765F2E6-BEDE-4C42-9B0C-6AA2D0B608B9}"/>
              </a:ext>
            </a:extLst>
          </p:cNvPr>
          <p:cNvSpPr txBox="1"/>
          <p:nvPr/>
        </p:nvSpPr>
        <p:spPr>
          <a:xfrm>
            <a:off x="6781404" y="1690690"/>
            <a:ext cx="4322438" cy="646331"/>
          </a:xfrm>
          <a:prstGeom prst="rect">
            <a:avLst/>
          </a:prstGeom>
          <a:noFill/>
        </p:spPr>
        <p:txBody>
          <a:bodyPr wrap="square" rtlCol="0">
            <a:spAutoFit/>
          </a:bodyPr>
          <a:lstStyle/>
          <a:p>
            <a:pPr algn="ctr" defTabSz="457200"/>
            <a:r>
              <a:rPr lang="en-NZ" sz="3600" dirty="0">
                <a:solidFill>
                  <a:prstClr val="black"/>
                </a:solidFill>
                <a:latin typeface="Calibri" panose="020F0502020204030204"/>
              </a:rPr>
              <a:t>Recipe analogy</a:t>
            </a:r>
          </a:p>
        </p:txBody>
      </p:sp>
      <p:sp>
        <p:nvSpPr>
          <p:cNvPr id="8" name="TextBox 7">
            <a:extLst>
              <a:ext uri="{FF2B5EF4-FFF2-40B4-BE49-F238E27FC236}">
                <a16:creationId xmlns:a16="http://schemas.microsoft.com/office/drawing/2014/main" id="{B276E59C-9E16-EB71-289D-61CD6FFD8DD0}"/>
              </a:ext>
            </a:extLst>
          </p:cNvPr>
          <p:cNvSpPr txBox="1"/>
          <p:nvPr/>
        </p:nvSpPr>
        <p:spPr>
          <a:xfrm>
            <a:off x="6781404" y="5965736"/>
            <a:ext cx="4572396" cy="646331"/>
          </a:xfrm>
          <a:prstGeom prst="rect">
            <a:avLst/>
          </a:prstGeom>
          <a:noFill/>
        </p:spPr>
        <p:txBody>
          <a:bodyPr wrap="square">
            <a:spAutoFit/>
          </a:bodyPr>
          <a:lstStyle/>
          <a:p>
            <a:pPr algn="r"/>
            <a:r>
              <a:rPr lang="en-US" sz="1200" dirty="0"/>
              <a:t>Kemp L. Adaptation and Fidelity: a Recipe Analogy for Achieving Both in Population Scale Implementation. Prev Sci. 2016 May;17(4):429-38. </a:t>
            </a:r>
            <a:r>
              <a:rPr lang="en-US" sz="1200" dirty="0" err="1"/>
              <a:t>doi</a:t>
            </a:r>
            <a:r>
              <a:rPr lang="en-US" sz="1200" dirty="0"/>
              <a:t>: 10.1007/s11121-016-0642-7. PMID: 26969173.</a:t>
            </a:r>
            <a:endParaRPr lang="en-NZ" sz="1200" dirty="0"/>
          </a:p>
        </p:txBody>
      </p:sp>
      <p:sp>
        <p:nvSpPr>
          <p:cNvPr id="4" name="Right Triangle 3">
            <a:extLst>
              <a:ext uri="{FF2B5EF4-FFF2-40B4-BE49-F238E27FC236}">
                <a16:creationId xmlns:a16="http://schemas.microsoft.com/office/drawing/2014/main" id="{9908CFDC-3366-4496-9660-6E86FED29249}"/>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TextBox 6">
            <a:extLst>
              <a:ext uri="{FF2B5EF4-FFF2-40B4-BE49-F238E27FC236}">
                <a16:creationId xmlns:a16="http://schemas.microsoft.com/office/drawing/2014/main" id="{F38E723B-8408-5A3A-27E2-38C599B38140}"/>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spTree>
    <p:extLst>
      <p:ext uri="{BB962C8B-B14F-4D97-AF65-F5344CB8AC3E}">
        <p14:creationId xmlns:p14="http://schemas.microsoft.com/office/powerpoint/2010/main" val="3709577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D5D21-8C1B-30C7-68D1-C807888E3EEF}"/>
              </a:ext>
            </a:extLst>
          </p:cNvPr>
          <p:cNvSpPr>
            <a:spLocks noGrp="1"/>
          </p:cNvSpPr>
          <p:nvPr>
            <p:ph type="title"/>
          </p:nvPr>
        </p:nvSpPr>
        <p:spPr>
          <a:xfrm>
            <a:off x="6009048" y="365127"/>
            <a:ext cx="5344752" cy="1325563"/>
          </a:xfrm>
        </p:spPr>
        <p:txBody>
          <a:bodyPr/>
          <a:lstStyle/>
          <a:p>
            <a:r>
              <a:rPr lang="en-NZ" dirty="0">
                <a:latin typeface="Aptos Display" panose="020B0004020202020204" pitchFamily="34" charset="0"/>
              </a:rPr>
              <a:t>Data Forms</a:t>
            </a:r>
          </a:p>
        </p:txBody>
      </p:sp>
      <p:sp>
        <p:nvSpPr>
          <p:cNvPr id="8" name="Content Placeholder 7">
            <a:extLst>
              <a:ext uri="{FF2B5EF4-FFF2-40B4-BE49-F238E27FC236}">
                <a16:creationId xmlns:a16="http://schemas.microsoft.com/office/drawing/2014/main" id="{79E79DA8-7490-F4A0-BE95-968998EB83A6}"/>
              </a:ext>
            </a:extLst>
          </p:cNvPr>
          <p:cNvSpPr>
            <a:spLocks noGrp="1"/>
          </p:cNvSpPr>
          <p:nvPr>
            <p:ph sz="half" idx="2"/>
          </p:nvPr>
        </p:nvSpPr>
        <p:spPr>
          <a:xfrm>
            <a:off x="6090624" y="4350463"/>
            <a:ext cx="5407819" cy="2243520"/>
          </a:xfrm>
          <a:solidFill>
            <a:srgbClr val="FDEFE9">
              <a:alpha val="50196"/>
            </a:srgbClr>
          </a:solidFill>
        </p:spPr>
        <p:txBody>
          <a:bodyPr>
            <a:normAutofit fontScale="85000" lnSpcReduction="20000"/>
          </a:bodyPr>
          <a:lstStyle/>
          <a:p>
            <a:pPr marL="0" indent="0">
              <a:buNone/>
            </a:pPr>
            <a:r>
              <a:rPr lang="en-NZ" dirty="0">
                <a:latin typeface="Aptos" panose="020B0004020202020204" pitchFamily="34" charset="0"/>
              </a:rPr>
              <a:t>Electronic record</a:t>
            </a:r>
          </a:p>
          <a:p>
            <a:pPr marL="457200" lvl="1" indent="0">
              <a:lnSpc>
                <a:spcPct val="120000"/>
              </a:lnSpc>
              <a:buNone/>
            </a:pPr>
            <a:r>
              <a:rPr lang="en-NZ" sz="3500" dirty="0">
                <a:latin typeface="Aptos" panose="020B0004020202020204" pitchFamily="34" charset="0"/>
              </a:rPr>
              <a:t>Data to be transferred to the link below unless a local website is specified</a:t>
            </a:r>
          </a:p>
          <a:p>
            <a:pPr marL="0" indent="0" algn="ctr">
              <a:buNone/>
            </a:pPr>
            <a:r>
              <a:rPr lang="en-NZ" sz="2000" dirty="0">
                <a:solidFill>
                  <a:schemeClr val="accent1"/>
                </a:solidFill>
                <a:latin typeface="Aptos" panose="020B0004020202020204" pitchFamily="34" charset="0"/>
              </a:rPr>
              <a:t>pepipod.co.nz/forms/data-record-2025-au</a:t>
            </a:r>
          </a:p>
        </p:txBody>
      </p:sp>
      <p:grpSp>
        <p:nvGrpSpPr>
          <p:cNvPr id="15" name="Group 14">
            <a:extLst>
              <a:ext uri="{FF2B5EF4-FFF2-40B4-BE49-F238E27FC236}">
                <a16:creationId xmlns:a16="http://schemas.microsoft.com/office/drawing/2014/main" id="{6914640A-8DA9-73BE-9D68-D4DBFBDC1477}"/>
              </a:ext>
            </a:extLst>
          </p:cNvPr>
          <p:cNvGrpSpPr/>
          <p:nvPr/>
        </p:nvGrpSpPr>
        <p:grpSpPr>
          <a:xfrm>
            <a:off x="6014424" y="1531210"/>
            <a:ext cx="5484019" cy="2470084"/>
            <a:chOff x="6096000" y="224519"/>
            <a:chExt cx="5484019" cy="2470084"/>
          </a:xfrm>
        </p:grpSpPr>
        <p:pic>
          <p:nvPicPr>
            <p:cNvPr id="9" name="Content Placeholder 6">
              <a:extLst>
                <a:ext uri="{FF2B5EF4-FFF2-40B4-BE49-F238E27FC236}">
                  <a16:creationId xmlns:a16="http://schemas.microsoft.com/office/drawing/2014/main" id="{12814257-EFFD-D6C5-A779-36BA9B3BBFE4}"/>
                </a:ext>
              </a:extLst>
            </p:cNvPr>
            <p:cNvPicPr>
              <a:picLocks noChangeAspect="1"/>
            </p:cNvPicPr>
            <p:nvPr/>
          </p:nvPicPr>
          <p:blipFill>
            <a:blip r:embed="rId3"/>
            <a:srcRect l="5707"/>
            <a:stretch/>
          </p:blipFill>
          <p:spPr>
            <a:xfrm>
              <a:off x="7535765" y="658552"/>
              <a:ext cx="1345483" cy="2027730"/>
            </a:xfrm>
            <a:prstGeom prst="rect">
              <a:avLst/>
            </a:prstGeom>
            <a:ln>
              <a:solidFill>
                <a:schemeClr val="bg1">
                  <a:lumMod val="75000"/>
                </a:schemeClr>
              </a:solidFill>
            </a:ln>
          </p:spPr>
        </p:pic>
        <p:pic>
          <p:nvPicPr>
            <p:cNvPr id="10" name="Picture 9">
              <a:extLst>
                <a:ext uri="{FF2B5EF4-FFF2-40B4-BE49-F238E27FC236}">
                  <a16:creationId xmlns:a16="http://schemas.microsoft.com/office/drawing/2014/main" id="{0914EEF0-8B4B-835A-D1B3-18A97AE13DD7}"/>
                </a:ext>
              </a:extLst>
            </p:cNvPr>
            <p:cNvPicPr>
              <a:picLocks noChangeAspect="1"/>
            </p:cNvPicPr>
            <p:nvPr/>
          </p:nvPicPr>
          <p:blipFill>
            <a:blip r:embed="rId4"/>
            <a:stretch>
              <a:fillRect/>
            </a:stretch>
          </p:blipFill>
          <p:spPr>
            <a:xfrm>
              <a:off x="6096000" y="658552"/>
              <a:ext cx="1411548" cy="2036051"/>
            </a:xfrm>
            <a:prstGeom prst="rect">
              <a:avLst/>
            </a:prstGeom>
            <a:ln>
              <a:solidFill>
                <a:schemeClr val="bg1">
                  <a:lumMod val="75000"/>
                </a:schemeClr>
              </a:solidFill>
            </a:ln>
          </p:spPr>
        </p:pic>
        <p:pic>
          <p:nvPicPr>
            <p:cNvPr id="11" name="Picture 10">
              <a:extLst>
                <a:ext uri="{FF2B5EF4-FFF2-40B4-BE49-F238E27FC236}">
                  <a16:creationId xmlns:a16="http://schemas.microsoft.com/office/drawing/2014/main" id="{00DC4996-BF0E-FDA0-76D1-38B16A0F298E}"/>
                </a:ext>
              </a:extLst>
            </p:cNvPr>
            <p:cNvPicPr>
              <a:picLocks noChangeAspect="1"/>
            </p:cNvPicPr>
            <p:nvPr/>
          </p:nvPicPr>
          <p:blipFill>
            <a:blip r:embed="rId5"/>
            <a:srcRect l="4680"/>
            <a:stretch/>
          </p:blipFill>
          <p:spPr>
            <a:xfrm>
              <a:off x="8908122" y="658552"/>
              <a:ext cx="1345482" cy="2027730"/>
            </a:xfrm>
            <a:prstGeom prst="rect">
              <a:avLst/>
            </a:prstGeom>
            <a:ln>
              <a:solidFill>
                <a:schemeClr val="bg1">
                  <a:lumMod val="75000"/>
                </a:schemeClr>
              </a:solidFill>
            </a:ln>
          </p:spPr>
        </p:pic>
        <p:pic>
          <p:nvPicPr>
            <p:cNvPr id="12" name="Picture 11">
              <a:extLst>
                <a:ext uri="{FF2B5EF4-FFF2-40B4-BE49-F238E27FC236}">
                  <a16:creationId xmlns:a16="http://schemas.microsoft.com/office/drawing/2014/main" id="{875CD39B-5A8B-B172-5899-FFF2A3E7C820}"/>
                </a:ext>
              </a:extLst>
            </p:cNvPr>
            <p:cNvPicPr>
              <a:picLocks noChangeAspect="1"/>
            </p:cNvPicPr>
            <p:nvPr/>
          </p:nvPicPr>
          <p:blipFill>
            <a:blip r:embed="rId6"/>
            <a:srcRect l="7673" r="1210"/>
            <a:stretch/>
          </p:blipFill>
          <p:spPr>
            <a:xfrm>
              <a:off x="10279860" y="665719"/>
              <a:ext cx="1300159" cy="2020563"/>
            </a:xfrm>
            <a:prstGeom prst="rect">
              <a:avLst/>
            </a:prstGeom>
            <a:ln>
              <a:solidFill>
                <a:schemeClr val="bg1">
                  <a:lumMod val="75000"/>
                </a:schemeClr>
              </a:solidFill>
            </a:ln>
          </p:spPr>
        </p:pic>
        <p:sp>
          <p:nvSpPr>
            <p:cNvPr id="13" name="Rectangle 12">
              <a:extLst>
                <a:ext uri="{FF2B5EF4-FFF2-40B4-BE49-F238E27FC236}">
                  <a16:creationId xmlns:a16="http://schemas.microsoft.com/office/drawing/2014/main" id="{35FF96F3-A1E3-9728-F742-CEDF4B916490}"/>
                </a:ext>
              </a:extLst>
            </p:cNvPr>
            <p:cNvSpPr/>
            <p:nvPr/>
          </p:nvSpPr>
          <p:spPr>
            <a:xfrm>
              <a:off x="6096000" y="224519"/>
              <a:ext cx="5484018" cy="434033"/>
            </a:xfrm>
            <a:prstGeom prst="rect">
              <a:avLst/>
            </a:prstGeom>
            <a:solidFill>
              <a:srgbClr val="F198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4" name="TextBox 13">
              <a:extLst>
                <a:ext uri="{FF2B5EF4-FFF2-40B4-BE49-F238E27FC236}">
                  <a16:creationId xmlns:a16="http://schemas.microsoft.com/office/drawing/2014/main" id="{84686F2D-E657-B898-625C-56D1585F5145}"/>
                </a:ext>
              </a:extLst>
            </p:cNvPr>
            <p:cNvSpPr txBox="1"/>
            <p:nvPr/>
          </p:nvSpPr>
          <p:spPr>
            <a:xfrm>
              <a:off x="6172199" y="260395"/>
              <a:ext cx="5326244" cy="369332"/>
            </a:xfrm>
            <a:prstGeom prst="rect">
              <a:avLst/>
            </a:prstGeom>
            <a:noFill/>
          </p:spPr>
          <p:txBody>
            <a:bodyPr wrap="square" rtlCol="0">
              <a:spAutoFit/>
            </a:bodyPr>
            <a:lstStyle/>
            <a:p>
              <a:pPr algn="ctr"/>
              <a:r>
                <a:rPr lang="en-NZ" dirty="0">
                  <a:solidFill>
                    <a:schemeClr val="bg1"/>
                  </a:solidFill>
                </a:rPr>
                <a:t>Pēpi-Pod Program Family Record – paper version</a:t>
              </a:r>
            </a:p>
          </p:txBody>
        </p:sp>
      </p:grpSp>
      <p:sp>
        <p:nvSpPr>
          <p:cNvPr id="4" name="Right Triangle 3">
            <a:extLst>
              <a:ext uri="{FF2B5EF4-FFF2-40B4-BE49-F238E27FC236}">
                <a16:creationId xmlns:a16="http://schemas.microsoft.com/office/drawing/2014/main" id="{E077CB41-F4B6-BE77-7FDE-028949F32248}"/>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498F91D9-DE05-F490-2115-842AF4AD2A1D}"/>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pic>
        <p:nvPicPr>
          <p:cNvPr id="16" name="Picture 15">
            <a:extLst>
              <a:ext uri="{FF2B5EF4-FFF2-40B4-BE49-F238E27FC236}">
                <a16:creationId xmlns:a16="http://schemas.microsoft.com/office/drawing/2014/main" id="{1200CE76-3C2C-ECA0-61A0-A7237F04F64C}"/>
              </a:ext>
            </a:extLst>
          </p:cNvPr>
          <p:cNvPicPr>
            <a:picLocks noChangeAspect="1"/>
          </p:cNvPicPr>
          <p:nvPr/>
        </p:nvPicPr>
        <p:blipFill>
          <a:blip r:embed="rId7"/>
          <a:stretch>
            <a:fillRect/>
          </a:stretch>
        </p:blipFill>
        <p:spPr>
          <a:xfrm>
            <a:off x="27202" y="0"/>
            <a:ext cx="5804688" cy="7199613"/>
          </a:xfrm>
          <a:prstGeom prst="rect">
            <a:avLst/>
          </a:prstGeom>
        </p:spPr>
      </p:pic>
    </p:spTree>
    <p:extLst>
      <p:ext uri="{BB962C8B-B14F-4D97-AF65-F5344CB8AC3E}">
        <p14:creationId xmlns:p14="http://schemas.microsoft.com/office/powerpoint/2010/main" val="3964471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7BC1D-B0E2-4CA0-9EC2-83A9D4A250FC}"/>
              </a:ext>
            </a:extLst>
          </p:cNvPr>
          <p:cNvSpPr>
            <a:spLocks noGrp="1"/>
          </p:cNvSpPr>
          <p:nvPr>
            <p:ph type="title"/>
          </p:nvPr>
        </p:nvSpPr>
        <p:spPr/>
        <p:txBody>
          <a:bodyPr>
            <a:normAutofit/>
          </a:bodyPr>
          <a:lstStyle/>
          <a:p>
            <a:r>
              <a:rPr lang="en-NZ" dirty="0">
                <a:latin typeface="Aptos Display" panose="020B0004020202020204" pitchFamily="34" charset="0"/>
              </a:rPr>
              <a:t>Change is fragile</a:t>
            </a:r>
          </a:p>
        </p:txBody>
      </p:sp>
      <p:pic>
        <p:nvPicPr>
          <p:cNvPr id="10" name="Picture 9">
            <a:extLst>
              <a:ext uri="{FF2B5EF4-FFF2-40B4-BE49-F238E27FC236}">
                <a16:creationId xmlns:a16="http://schemas.microsoft.com/office/drawing/2014/main" id="{6EEB4509-35B0-4E77-DE8B-5B60A69E3F65}"/>
              </a:ext>
            </a:extLst>
          </p:cNvPr>
          <p:cNvPicPr>
            <a:picLocks noChangeAspect="1"/>
          </p:cNvPicPr>
          <p:nvPr/>
        </p:nvPicPr>
        <p:blipFill>
          <a:blip r:embed="rId3"/>
          <a:stretch>
            <a:fillRect/>
          </a:stretch>
        </p:blipFill>
        <p:spPr>
          <a:xfrm>
            <a:off x="1769728" y="1621699"/>
            <a:ext cx="8652543" cy="4747718"/>
          </a:xfrm>
          <a:prstGeom prst="rect">
            <a:avLst/>
          </a:prstGeom>
        </p:spPr>
      </p:pic>
      <p:sp>
        <p:nvSpPr>
          <p:cNvPr id="11" name="TextBox 10">
            <a:extLst>
              <a:ext uri="{FF2B5EF4-FFF2-40B4-BE49-F238E27FC236}">
                <a16:creationId xmlns:a16="http://schemas.microsoft.com/office/drawing/2014/main" id="{BF6401EA-ECBA-7192-E3B5-2186EBA9662E}"/>
              </a:ext>
            </a:extLst>
          </p:cNvPr>
          <p:cNvSpPr txBox="1"/>
          <p:nvPr/>
        </p:nvSpPr>
        <p:spPr>
          <a:xfrm>
            <a:off x="8934450" y="5403850"/>
            <a:ext cx="1403350" cy="369332"/>
          </a:xfrm>
          <a:prstGeom prst="rect">
            <a:avLst/>
          </a:prstGeom>
          <a:noFill/>
        </p:spPr>
        <p:txBody>
          <a:bodyPr wrap="square" rtlCol="0">
            <a:spAutoFit/>
          </a:bodyPr>
          <a:lstStyle/>
          <a:p>
            <a:pPr algn="r"/>
            <a:r>
              <a:rPr lang="en-NZ" sz="1200" dirty="0"/>
              <a:t>Statistics NZ (2024</a:t>
            </a:r>
            <a:r>
              <a:rPr lang="en-NZ" dirty="0"/>
              <a:t>)</a:t>
            </a:r>
          </a:p>
        </p:txBody>
      </p:sp>
      <p:sp>
        <p:nvSpPr>
          <p:cNvPr id="12" name="Oval 11">
            <a:extLst>
              <a:ext uri="{FF2B5EF4-FFF2-40B4-BE49-F238E27FC236}">
                <a16:creationId xmlns:a16="http://schemas.microsoft.com/office/drawing/2014/main" id="{1F9E9BB7-FDB3-991D-392F-AB0648747499}"/>
              </a:ext>
            </a:extLst>
          </p:cNvPr>
          <p:cNvSpPr/>
          <p:nvPr/>
        </p:nvSpPr>
        <p:spPr>
          <a:xfrm>
            <a:off x="6138082" y="3095297"/>
            <a:ext cx="1440000" cy="1439917"/>
          </a:xfrm>
          <a:prstGeom prst="ellipse">
            <a:avLst/>
          </a:prstGeom>
          <a:solidFill>
            <a:srgbClr val="AEDBFC">
              <a:alpha val="25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 name="Right Triangle 2">
            <a:extLst>
              <a:ext uri="{FF2B5EF4-FFF2-40B4-BE49-F238E27FC236}">
                <a16:creationId xmlns:a16="http://schemas.microsoft.com/office/drawing/2014/main" id="{B1BC22E6-61D0-22D5-F0BF-A804631BB912}"/>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424E8794-91F1-6F50-98A1-BDBD609DA773}"/>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spTree>
    <p:extLst>
      <p:ext uri="{BB962C8B-B14F-4D97-AF65-F5344CB8AC3E}">
        <p14:creationId xmlns:p14="http://schemas.microsoft.com/office/powerpoint/2010/main" val="252640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C3B5A-63D4-5E49-7D3B-EDEEC433968F}"/>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F49523AA-35F0-D82A-63EC-0CCA58B6DF87}"/>
              </a:ext>
            </a:extLst>
          </p:cNvPr>
          <p:cNvSpPr txBox="1"/>
          <p:nvPr/>
        </p:nvSpPr>
        <p:spPr>
          <a:xfrm>
            <a:off x="351181" y="369859"/>
            <a:ext cx="11463133" cy="769441"/>
          </a:xfrm>
          <a:prstGeom prst="rect">
            <a:avLst/>
          </a:prstGeom>
          <a:noFill/>
        </p:spPr>
        <p:txBody>
          <a:bodyPr wrap="square" rtlCol="0">
            <a:spAutoFit/>
          </a:bodyPr>
          <a:lstStyle/>
          <a:p>
            <a:pPr algn="ctr"/>
            <a:r>
              <a:rPr lang="en-NZ" sz="4400" dirty="0"/>
              <a:t>Actor-centred approach</a:t>
            </a:r>
          </a:p>
        </p:txBody>
      </p:sp>
      <p:grpSp>
        <p:nvGrpSpPr>
          <p:cNvPr id="3" name="Group 2">
            <a:extLst>
              <a:ext uri="{FF2B5EF4-FFF2-40B4-BE49-F238E27FC236}">
                <a16:creationId xmlns:a16="http://schemas.microsoft.com/office/drawing/2014/main" id="{D6EA64C1-B741-D9E7-A9AF-F53B42B578DF}"/>
              </a:ext>
            </a:extLst>
          </p:cNvPr>
          <p:cNvGrpSpPr/>
          <p:nvPr/>
        </p:nvGrpSpPr>
        <p:grpSpPr>
          <a:xfrm>
            <a:off x="351181" y="922742"/>
            <a:ext cx="11483012" cy="5851195"/>
            <a:chOff x="351181" y="922742"/>
            <a:chExt cx="11483012" cy="5851195"/>
          </a:xfrm>
        </p:grpSpPr>
        <p:graphicFrame>
          <p:nvGraphicFramePr>
            <p:cNvPr id="2" name="Diagram 1">
              <a:extLst>
                <a:ext uri="{FF2B5EF4-FFF2-40B4-BE49-F238E27FC236}">
                  <a16:creationId xmlns:a16="http://schemas.microsoft.com/office/drawing/2014/main" id="{F7C80C10-25E5-D792-3508-FEAC76E9743F}"/>
                </a:ext>
              </a:extLst>
            </p:cNvPr>
            <p:cNvGraphicFramePr/>
            <p:nvPr>
              <p:extLst>
                <p:ext uri="{D42A27DB-BD31-4B8C-83A1-F6EECF244321}">
                  <p14:modId xmlns:p14="http://schemas.microsoft.com/office/powerpoint/2010/main" val="1102348949"/>
                </p:ext>
              </p:extLst>
            </p:nvPr>
          </p:nvGraphicFramePr>
          <p:xfrm>
            <a:off x="2032000" y="115698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637206E3-DE3D-48C3-856F-2CC52D30C366}"/>
                </a:ext>
              </a:extLst>
            </p:cNvPr>
            <p:cNvPicPr>
              <a:picLocks noChangeAspect="1"/>
            </p:cNvPicPr>
            <p:nvPr/>
          </p:nvPicPr>
          <p:blipFill>
            <a:blip r:embed="rId8"/>
            <a:stretch>
              <a:fillRect/>
            </a:stretch>
          </p:blipFill>
          <p:spPr>
            <a:xfrm>
              <a:off x="5610697" y="5826529"/>
              <a:ext cx="970605" cy="347151"/>
            </a:xfrm>
            <a:prstGeom prst="rect">
              <a:avLst/>
            </a:prstGeom>
          </p:spPr>
        </p:pic>
        <p:sp>
          <p:nvSpPr>
            <p:cNvPr id="7" name="TextBox 6">
              <a:extLst>
                <a:ext uri="{FF2B5EF4-FFF2-40B4-BE49-F238E27FC236}">
                  <a16:creationId xmlns:a16="http://schemas.microsoft.com/office/drawing/2014/main" id="{7C670DBA-21BC-6515-2058-26AAC73D64EA}"/>
                </a:ext>
              </a:extLst>
            </p:cNvPr>
            <p:cNvSpPr txBox="1"/>
            <p:nvPr/>
          </p:nvSpPr>
          <p:spPr>
            <a:xfrm>
              <a:off x="351181" y="922742"/>
              <a:ext cx="2961861" cy="1569660"/>
            </a:xfrm>
            <a:prstGeom prst="rect">
              <a:avLst/>
            </a:prstGeom>
            <a:noFill/>
            <a:ln>
              <a:solidFill>
                <a:srgbClr val="69B4FF"/>
              </a:solidFill>
            </a:ln>
          </p:spPr>
          <p:txBody>
            <a:bodyPr wrap="square" rtlCol="0">
              <a:spAutoFit/>
            </a:bodyPr>
            <a:lstStyle/>
            <a:p>
              <a:r>
                <a:rPr lang="en-NZ" sz="1600" dirty="0">
                  <a:solidFill>
                    <a:srgbClr val="69B4FF"/>
                  </a:solidFill>
                </a:rPr>
                <a:t>Actor: </a:t>
              </a:r>
              <a:r>
                <a:rPr lang="en-NZ" sz="1600" dirty="0"/>
                <a:t>Policy lead</a:t>
              </a:r>
            </a:p>
            <a:p>
              <a:r>
                <a:rPr lang="en-NZ" sz="1600" dirty="0">
                  <a:solidFill>
                    <a:srgbClr val="69B4FF"/>
                  </a:solidFill>
                </a:rPr>
                <a:t>Action: </a:t>
              </a:r>
              <a:r>
                <a:rPr lang="en-NZ" sz="1600" dirty="0"/>
                <a:t>Align</a:t>
              </a:r>
            </a:p>
            <a:p>
              <a:r>
                <a:rPr lang="en-NZ" sz="1600" dirty="0">
                  <a:solidFill>
                    <a:srgbClr val="69B4FF"/>
                  </a:solidFill>
                </a:rPr>
                <a:t>Tool: </a:t>
              </a:r>
              <a:r>
                <a:rPr lang="en-NZ" sz="1600" dirty="0"/>
                <a:t>Policy</a:t>
              </a:r>
            </a:p>
            <a:p>
              <a:r>
                <a:rPr lang="en-NZ" sz="1600" dirty="0">
                  <a:solidFill>
                    <a:srgbClr val="69B4FF"/>
                  </a:solidFill>
                </a:rPr>
                <a:t>Outcome:</a:t>
              </a:r>
              <a:r>
                <a:rPr lang="en-NZ" sz="1600" dirty="0"/>
                <a:t> Equitable access to safe sleep</a:t>
              </a:r>
            </a:p>
            <a:p>
              <a:r>
                <a:rPr lang="en-NZ" sz="1600" dirty="0">
                  <a:solidFill>
                    <a:srgbClr val="69B4FF"/>
                  </a:solidFill>
                </a:rPr>
                <a:t>Main Influence: </a:t>
              </a:r>
              <a:r>
                <a:rPr lang="en-NZ" sz="1600" dirty="0"/>
                <a:t>Coordinator</a:t>
              </a:r>
              <a:endParaRPr lang="en-NZ" sz="1600" dirty="0">
                <a:solidFill>
                  <a:srgbClr val="69B4FF"/>
                </a:solidFill>
              </a:endParaRPr>
            </a:p>
          </p:txBody>
        </p:sp>
        <p:sp>
          <p:nvSpPr>
            <p:cNvPr id="8" name="TextBox 7">
              <a:extLst>
                <a:ext uri="{FF2B5EF4-FFF2-40B4-BE49-F238E27FC236}">
                  <a16:creationId xmlns:a16="http://schemas.microsoft.com/office/drawing/2014/main" id="{7E31BED6-5E66-711C-11E9-702C411EC454}"/>
                </a:ext>
              </a:extLst>
            </p:cNvPr>
            <p:cNvSpPr txBox="1"/>
            <p:nvPr/>
          </p:nvSpPr>
          <p:spPr>
            <a:xfrm>
              <a:off x="351181" y="2793892"/>
              <a:ext cx="2961861" cy="1569660"/>
            </a:xfrm>
            <a:prstGeom prst="rect">
              <a:avLst/>
            </a:prstGeom>
            <a:noFill/>
            <a:ln>
              <a:solidFill>
                <a:srgbClr val="FFBC37"/>
              </a:solidFill>
            </a:ln>
          </p:spPr>
          <p:txBody>
            <a:bodyPr wrap="square" rtlCol="0">
              <a:spAutoFit/>
            </a:bodyPr>
            <a:lstStyle/>
            <a:p>
              <a:r>
                <a:rPr lang="en-NZ" sz="1600" dirty="0">
                  <a:solidFill>
                    <a:srgbClr val="FFBC37"/>
                  </a:solidFill>
                </a:rPr>
                <a:t>Actor:</a:t>
              </a:r>
              <a:r>
                <a:rPr lang="en-NZ" sz="1600" dirty="0"/>
                <a:t> Coordinator</a:t>
              </a:r>
            </a:p>
            <a:p>
              <a:r>
                <a:rPr lang="en-NZ" sz="1600" dirty="0">
                  <a:solidFill>
                    <a:srgbClr val="FFBC37"/>
                  </a:solidFill>
                </a:rPr>
                <a:t>Action: </a:t>
              </a:r>
              <a:r>
                <a:rPr lang="en-NZ" sz="1600" dirty="0"/>
                <a:t>Link</a:t>
              </a:r>
            </a:p>
            <a:p>
              <a:r>
                <a:rPr lang="en-NZ" sz="1600" dirty="0">
                  <a:solidFill>
                    <a:srgbClr val="FFBC37"/>
                  </a:solidFill>
                </a:rPr>
                <a:t>Tool: </a:t>
              </a:r>
              <a:r>
                <a:rPr lang="en-NZ" sz="1600" dirty="0"/>
                <a:t>Systems</a:t>
              </a:r>
            </a:p>
            <a:p>
              <a:r>
                <a:rPr lang="en-NZ" sz="1600" dirty="0">
                  <a:solidFill>
                    <a:srgbClr val="FFBC37"/>
                  </a:solidFill>
                </a:rPr>
                <a:t>Outcome: </a:t>
              </a:r>
              <a:r>
                <a:rPr lang="en-NZ" sz="1600" dirty="0"/>
                <a:t>Accountable implementation</a:t>
              </a:r>
            </a:p>
            <a:p>
              <a:r>
                <a:rPr lang="en-NZ" sz="1600" dirty="0">
                  <a:solidFill>
                    <a:srgbClr val="FFBC37"/>
                  </a:solidFill>
                </a:rPr>
                <a:t>Main Influence: </a:t>
              </a:r>
              <a:r>
                <a:rPr lang="en-NZ" sz="1600" dirty="0"/>
                <a:t>Distributor</a:t>
              </a:r>
              <a:endParaRPr lang="en-NZ" dirty="0"/>
            </a:p>
          </p:txBody>
        </p:sp>
        <p:sp>
          <p:nvSpPr>
            <p:cNvPr id="9" name="TextBox 8">
              <a:extLst>
                <a:ext uri="{FF2B5EF4-FFF2-40B4-BE49-F238E27FC236}">
                  <a16:creationId xmlns:a16="http://schemas.microsoft.com/office/drawing/2014/main" id="{8218E25A-285B-66A8-730B-2E29562444E6}"/>
                </a:ext>
              </a:extLst>
            </p:cNvPr>
            <p:cNvSpPr txBox="1"/>
            <p:nvPr/>
          </p:nvSpPr>
          <p:spPr>
            <a:xfrm>
              <a:off x="8872332" y="2043947"/>
              <a:ext cx="2961861" cy="2308324"/>
            </a:xfrm>
            <a:prstGeom prst="rect">
              <a:avLst/>
            </a:prstGeom>
            <a:noFill/>
            <a:ln w="28575">
              <a:solidFill>
                <a:srgbClr val="FD778A"/>
              </a:solidFill>
            </a:ln>
          </p:spPr>
          <p:txBody>
            <a:bodyPr wrap="square" rtlCol="0">
              <a:spAutoFit/>
            </a:bodyPr>
            <a:lstStyle/>
            <a:p>
              <a:r>
                <a:rPr lang="en-NZ" sz="1600" dirty="0">
                  <a:solidFill>
                    <a:srgbClr val="FD778A"/>
                  </a:solidFill>
                </a:rPr>
                <a:t>Actor: </a:t>
              </a:r>
              <a:r>
                <a:rPr lang="en-NZ" sz="1600" dirty="0"/>
                <a:t>Carer</a:t>
              </a:r>
              <a:endParaRPr lang="en-NZ" sz="1600" dirty="0">
                <a:solidFill>
                  <a:srgbClr val="FD778A"/>
                </a:solidFill>
              </a:endParaRPr>
            </a:p>
            <a:p>
              <a:r>
                <a:rPr lang="en-NZ" sz="1600" dirty="0">
                  <a:solidFill>
                    <a:srgbClr val="FD778A"/>
                  </a:solidFill>
                </a:rPr>
                <a:t>Action:</a:t>
              </a:r>
              <a:r>
                <a:rPr lang="en-NZ" sz="1600" dirty="0"/>
                <a:t> 1. Protect 2. Share knowledge </a:t>
              </a:r>
            </a:p>
            <a:p>
              <a:r>
                <a:rPr lang="en-NZ" sz="1600" dirty="0">
                  <a:solidFill>
                    <a:srgbClr val="FD778A"/>
                  </a:solidFill>
                </a:rPr>
                <a:t>Tool: </a:t>
              </a:r>
              <a:r>
                <a:rPr lang="en-NZ" sz="1600" dirty="0"/>
                <a:t>1. Pēpi-Pod bed 2. Airway simulator (tube) discussion aid </a:t>
              </a:r>
              <a:r>
                <a:rPr lang="en-NZ" sz="1600" dirty="0">
                  <a:solidFill>
                    <a:srgbClr val="FD778A"/>
                  </a:solidFill>
                </a:rPr>
                <a:t>Outcome:</a:t>
              </a:r>
              <a:r>
                <a:rPr lang="en-NZ" sz="1600" dirty="0"/>
                <a:t> 1. Consistent use of Pēpi-Pod 2. Spread of safe sleep practice </a:t>
              </a:r>
            </a:p>
            <a:p>
              <a:r>
                <a:rPr lang="en-NZ" sz="1600" spc="-40" dirty="0">
                  <a:solidFill>
                    <a:srgbClr val="FD778A"/>
                  </a:solidFill>
                </a:rPr>
                <a:t>Main Influence: </a:t>
              </a:r>
              <a:r>
                <a:rPr lang="en-NZ" sz="1600" spc="-40" dirty="0"/>
                <a:t>Baby, community</a:t>
              </a:r>
            </a:p>
          </p:txBody>
        </p:sp>
        <p:sp>
          <p:nvSpPr>
            <p:cNvPr id="12" name="TextBox 11">
              <a:extLst>
                <a:ext uri="{FF2B5EF4-FFF2-40B4-BE49-F238E27FC236}">
                  <a16:creationId xmlns:a16="http://schemas.microsoft.com/office/drawing/2014/main" id="{0107958C-7C5F-8562-1A66-16982E1E7885}"/>
                </a:ext>
              </a:extLst>
            </p:cNvPr>
            <p:cNvSpPr txBox="1"/>
            <p:nvPr/>
          </p:nvSpPr>
          <p:spPr>
            <a:xfrm>
              <a:off x="351181" y="4660804"/>
              <a:ext cx="2961861" cy="1569660"/>
            </a:xfrm>
            <a:prstGeom prst="rect">
              <a:avLst/>
            </a:prstGeom>
            <a:noFill/>
            <a:ln>
              <a:solidFill>
                <a:srgbClr val="8972C0"/>
              </a:solidFill>
            </a:ln>
          </p:spPr>
          <p:txBody>
            <a:bodyPr wrap="square" rtlCol="0">
              <a:spAutoFit/>
            </a:bodyPr>
            <a:lstStyle/>
            <a:p>
              <a:r>
                <a:rPr lang="en-NZ" sz="1600" dirty="0">
                  <a:solidFill>
                    <a:srgbClr val="8972C0"/>
                  </a:solidFill>
                </a:rPr>
                <a:t>Actor: </a:t>
              </a:r>
              <a:r>
                <a:rPr lang="en-NZ" sz="1600" dirty="0"/>
                <a:t>Pēpi-Pod® Distributor</a:t>
              </a:r>
            </a:p>
            <a:p>
              <a:r>
                <a:rPr lang="en-NZ" sz="1600" dirty="0">
                  <a:solidFill>
                    <a:srgbClr val="8972C0"/>
                  </a:solidFill>
                </a:rPr>
                <a:t>Action:</a:t>
              </a:r>
              <a:r>
                <a:rPr lang="en-NZ" sz="1600" dirty="0"/>
                <a:t> Guide</a:t>
              </a:r>
            </a:p>
            <a:p>
              <a:r>
                <a:rPr lang="en-NZ" sz="1600" dirty="0">
                  <a:solidFill>
                    <a:srgbClr val="8972C0"/>
                  </a:solidFill>
                </a:rPr>
                <a:t>Tool:</a:t>
              </a:r>
              <a:r>
                <a:rPr lang="en-NZ" sz="1600" dirty="0"/>
                <a:t> Words</a:t>
              </a:r>
            </a:p>
            <a:p>
              <a:r>
                <a:rPr lang="en-NZ" sz="1600" dirty="0">
                  <a:solidFill>
                    <a:srgbClr val="8972C0"/>
                  </a:solidFill>
                </a:rPr>
                <a:t>Outcome: </a:t>
              </a:r>
              <a:r>
                <a:rPr lang="en-NZ" sz="1600" dirty="0"/>
                <a:t>Carers understand risk and act to protect </a:t>
              </a:r>
            </a:p>
            <a:p>
              <a:r>
                <a:rPr lang="en-NZ" sz="1600" dirty="0">
                  <a:solidFill>
                    <a:srgbClr val="8972C0"/>
                  </a:solidFill>
                </a:rPr>
                <a:t>Main Influence: </a:t>
              </a:r>
              <a:r>
                <a:rPr lang="en-NZ" sz="1600" dirty="0"/>
                <a:t>Carer network</a:t>
              </a:r>
            </a:p>
          </p:txBody>
        </p:sp>
        <p:sp>
          <p:nvSpPr>
            <p:cNvPr id="13" name="TextBox 12">
              <a:extLst>
                <a:ext uri="{FF2B5EF4-FFF2-40B4-BE49-F238E27FC236}">
                  <a16:creationId xmlns:a16="http://schemas.microsoft.com/office/drawing/2014/main" id="{9BE9A2B5-6C8E-D4FB-867D-8F77C363C9D0}"/>
                </a:ext>
              </a:extLst>
            </p:cNvPr>
            <p:cNvSpPr txBox="1"/>
            <p:nvPr/>
          </p:nvSpPr>
          <p:spPr>
            <a:xfrm>
              <a:off x="8852453" y="4660804"/>
              <a:ext cx="2961861" cy="1323439"/>
            </a:xfrm>
            <a:prstGeom prst="rect">
              <a:avLst/>
            </a:prstGeom>
            <a:noFill/>
            <a:ln>
              <a:solidFill>
                <a:srgbClr val="4AB1B6"/>
              </a:solidFill>
            </a:ln>
          </p:spPr>
          <p:txBody>
            <a:bodyPr wrap="square" rtlCol="0">
              <a:spAutoFit/>
            </a:bodyPr>
            <a:lstStyle/>
            <a:p>
              <a:r>
                <a:rPr lang="en-NZ" sz="1600" dirty="0">
                  <a:solidFill>
                    <a:srgbClr val="4AB1B6"/>
                  </a:solidFill>
                </a:rPr>
                <a:t>Actor: </a:t>
              </a:r>
              <a:r>
                <a:rPr lang="en-NZ" sz="1600" dirty="0"/>
                <a:t>Baby</a:t>
              </a:r>
            </a:p>
            <a:p>
              <a:r>
                <a:rPr lang="en-NZ" sz="1600" dirty="0">
                  <a:solidFill>
                    <a:srgbClr val="4AB1B6"/>
                  </a:solidFill>
                </a:rPr>
                <a:t>Action:</a:t>
              </a:r>
              <a:r>
                <a:rPr lang="en-NZ" sz="1600" dirty="0"/>
                <a:t> Breathe</a:t>
              </a:r>
            </a:p>
            <a:p>
              <a:r>
                <a:rPr lang="en-NZ" sz="1600" dirty="0">
                  <a:solidFill>
                    <a:srgbClr val="4AB1B6"/>
                  </a:solidFill>
                </a:rPr>
                <a:t>Tool: </a:t>
              </a:r>
              <a:r>
                <a:rPr lang="en-NZ" sz="1600" dirty="0"/>
                <a:t>Airway</a:t>
              </a:r>
            </a:p>
            <a:p>
              <a:r>
                <a:rPr lang="en-NZ" sz="1600" dirty="0">
                  <a:solidFill>
                    <a:srgbClr val="4AB1B6"/>
                  </a:solidFill>
                </a:rPr>
                <a:t>Outcome </a:t>
              </a:r>
              <a:r>
                <a:rPr lang="en-NZ" sz="1600" dirty="0"/>
                <a:t>Waking from sleep</a:t>
              </a:r>
            </a:p>
            <a:p>
              <a:r>
                <a:rPr lang="en-NZ" sz="1600" dirty="0">
                  <a:solidFill>
                    <a:srgbClr val="4AB1B6"/>
                  </a:solidFill>
                </a:rPr>
                <a:t>Main Influence: </a:t>
              </a:r>
              <a:r>
                <a:rPr lang="en-NZ" sz="1600" dirty="0"/>
                <a:t>Everyone</a:t>
              </a:r>
            </a:p>
          </p:txBody>
        </p:sp>
        <p:sp>
          <p:nvSpPr>
            <p:cNvPr id="17" name="Arrow: Left 16">
              <a:extLst>
                <a:ext uri="{FF2B5EF4-FFF2-40B4-BE49-F238E27FC236}">
                  <a16:creationId xmlns:a16="http://schemas.microsoft.com/office/drawing/2014/main" id="{04489571-4333-8A93-66DD-6ACCCB8A834F}"/>
                </a:ext>
              </a:extLst>
            </p:cNvPr>
            <p:cNvSpPr/>
            <p:nvPr/>
          </p:nvSpPr>
          <p:spPr>
            <a:xfrm flipH="1">
              <a:off x="3313042" y="1968727"/>
              <a:ext cx="1196008" cy="269679"/>
            </a:xfrm>
            <a:prstGeom prst="leftArrow">
              <a:avLst/>
            </a:prstGeom>
            <a:solidFill>
              <a:srgbClr val="69B4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18" name="Arrow: Left 17">
              <a:extLst>
                <a:ext uri="{FF2B5EF4-FFF2-40B4-BE49-F238E27FC236}">
                  <a16:creationId xmlns:a16="http://schemas.microsoft.com/office/drawing/2014/main" id="{E6ED6139-6D9A-1B48-EC84-9B5CF67FB4CC}"/>
                </a:ext>
              </a:extLst>
            </p:cNvPr>
            <p:cNvSpPr/>
            <p:nvPr/>
          </p:nvSpPr>
          <p:spPr>
            <a:xfrm flipH="1">
              <a:off x="3313042" y="4948327"/>
              <a:ext cx="1184411" cy="270000"/>
            </a:xfrm>
            <a:prstGeom prst="leftArrow">
              <a:avLst/>
            </a:prstGeom>
            <a:solidFill>
              <a:srgbClr val="8972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solidFill>
                  <a:srgbClr val="8972C0"/>
                </a:solidFill>
              </a:endParaRPr>
            </a:p>
          </p:txBody>
        </p:sp>
        <p:sp>
          <p:nvSpPr>
            <p:cNvPr id="19" name="Arrow: Left 18">
              <a:extLst>
                <a:ext uri="{FF2B5EF4-FFF2-40B4-BE49-F238E27FC236}">
                  <a16:creationId xmlns:a16="http://schemas.microsoft.com/office/drawing/2014/main" id="{1E23E29F-83F6-6656-C949-6B30EA6CD12F}"/>
                </a:ext>
              </a:extLst>
            </p:cNvPr>
            <p:cNvSpPr/>
            <p:nvPr/>
          </p:nvSpPr>
          <p:spPr>
            <a:xfrm flipV="1">
              <a:off x="6867938" y="5363306"/>
              <a:ext cx="1980000" cy="270000"/>
            </a:xfrm>
            <a:prstGeom prst="leftArrow">
              <a:avLst/>
            </a:prstGeom>
            <a:solidFill>
              <a:srgbClr val="4AB1B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dirty="0">
                <a:solidFill>
                  <a:srgbClr val="8972C0"/>
                </a:solidFill>
              </a:endParaRPr>
            </a:p>
          </p:txBody>
        </p:sp>
        <p:sp>
          <p:nvSpPr>
            <p:cNvPr id="20" name="Arrow: Right 19">
              <a:extLst>
                <a:ext uri="{FF2B5EF4-FFF2-40B4-BE49-F238E27FC236}">
                  <a16:creationId xmlns:a16="http://schemas.microsoft.com/office/drawing/2014/main" id="{AA0E8408-5CD0-DFED-A310-0DA44C598421}"/>
                </a:ext>
              </a:extLst>
            </p:cNvPr>
            <p:cNvSpPr/>
            <p:nvPr/>
          </p:nvSpPr>
          <p:spPr>
            <a:xfrm flipH="1">
              <a:off x="6990522" y="4098417"/>
              <a:ext cx="1881810" cy="270000"/>
            </a:xfrm>
            <a:prstGeom prst="rightArrow">
              <a:avLst/>
            </a:prstGeom>
            <a:solidFill>
              <a:srgbClr val="FD778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1" name="Arrow: Right 20">
              <a:extLst>
                <a:ext uri="{FF2B5EF4-FFF2-40B4-BE49-F238E27FC236}">
                  <a16:creationId xmlns:a16="http://schemas.microsoft.com/office/drawing/2014/main" id="{8F7311E7-8042-CFF1-6DAF-0AF5D0D7C596}"/>
                </a:ext>
              </a:extLst>
            </p:cNvPr>
            <p:cNvSpPr/>
            <p:nvPr/>
          </p:nvSpPr>
          <p:spPr>
            <a:xfrm>
              <a:off x="3313042" y="3599374"/>
              <a:ext cx="853107" cy="269679"/>
            </a:xfrm>
            <a:prstGeom prst="rightArrow">
              <a:avLst/>
            </a:prstGeom>
            <a:solidFill>
              <a:srgbClr val="FFCC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22" name="TextBox 21">
              <a:extLst>
                <a:ext uri="{FF2B5EF4-FFF2-40B4-BE49-F238E27FC236}">
                  <a16:creationId xmlns:a16="http://schemas.microsoft.com/office/drawing/2014/main" id="{82262794-4442-3F07-D191-823B4D6EF133}"/>
                </a:ext>
              </a:extLst>
            </p:cNvPr>
            <p:cNvSpPr txBox="1"/>
            <p:nvPr/>
          </p:nvSpPr>
          <p:spPr>
            <a:xfrm>
              <a:off x="351181" y="6527716"/>
              <a:ext cx="6442524" cy="246221"/>
            </a:xfrm>
            <a:prstGeom prst="rect">
              <a:avLst/>
            </a:prstGeom>
            <a:noFill/>
          </p:spPr>
          <p:txBody>
            <a:bodyPr wrap="square" rtlCol="0">
              <a:spAutoFit/>
            </a:bodyPr>
            <a:lstStyle/>
            <a:p>
              <a:r>
                <a:rPr lang="en-NZ" sz="1000" dirty="0"/>
                <a:t>© Change for our Children (NZ) 2025 – a Pēpi-Pod® Program Resource: ‘Wheel of Influence’ concept map</a:t>
              </a:r>
            </a:p>
          </p:txBody>
        </p:sp>
      </p:grpSp>
    </p:spTree>
    <p:extLst>
      <p:ext uri="{BB962C8B-B14F-4D97-AF65-F5344CB8AC3E}">
        <p14:creationId xmlns:p14="http://schemas.microsoft.com/office/powerpoint/2010/main" val="2895352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136E3-3EA9-5957-BC4F-9B5D71226708}"/>
              </a:ext>
            </a:extLst>
          </p:cNvPr>
          <p:cNvSpPr>
            <a:spLocks noGrp="1"/>
          </p:cNvSpPr>
          <p:nvPr>
            <p:ph type="title"/>
          </p:nvPr>
        </p:nvSpPr>
        <p:spPr/>
        <p:txBody>
          <a:bodyPr/>
          <a:lstStyle/>
          <a:p>
            <a:r>
              <a:rPr lang="en-NZ" dirty="0"/>
              <a:t>Closing </a:t>
            </a:r>
            <a:r>
              <a:rPr lang="en-NZ" sz="2800" dirty="0"/>
              <a:t>- </a:t>
            </a:r>
            <a:r>
              <a:rPr lang="en-NZ" sz="2400" dirty="0"/>
              <a:t>summary of the Pēpi-Pod® Program </a:t>
            </a:r>
            <a:br>
              <a:rPr lang="en-NZ" sz="2400" dirty="0"/>
            </a:br>
            <a:endParaRPr lang="en-NZ" sz="2400" dirty="0">
              <a:solidFill>
                <a:schemeClr val="accent1"/>
              </a:solidFill>
            </a:endParaRPr>
          </a:p>
        </p:txBody>
      </p:sp>
      <p:sp>
        <p:nvSpPr>
          <p:cNvPr id="5" name="Content Placeholder 4">
            <a:extLst>
              <a:ext uri="{FF2B5EF4-FFF2-40B4-BE49-F238E27FC236}">
                <a16:creationId xmlns:a16="http://schemas.microsoft.com/office/drawing/2014/main" id="{E991440A-7CF9-4B9F-E2E6-04E32538B010}"/>
              </a:ext>
            </a:extLst>
          </p:cNvPr>
          <p:cNvSpPr>
            <a:spLocks noGrp="1"/>
          </p:cNvSpPr>
          <p:nvPr>
            <p:ph sz="half" idx="1"/>
          </p:nvPr>
        </p:nvSpPr>
        <p:spPr>
          <a:xfrm>
            <a:off x="838200" y="2503449"/>
            <a:ext cx="5251584" cy="4351338"/>
          </a:xfrm>
        </p:spPr>
        <p:txBody>
          <a:bodyPr>
            <a:normAutofit/>
          </a:bodyPr>
          <a:lstStyle/>
          <a:p>
            <a:pPr marL="0" indent="0" algn="r">
              <a:buNone/>
            </a:pPr>
            <a:r>
              <a:rPr lang="en-US" sz="3000" dirty="0">
                <a:solidFill>
                  <a:schemeClr val="tx2">
                    <a:lumMod val="50000"/>
                    <a:lumOff val="50000"/>
                  </a:schemeClr>
                </a:solidFill>
              </a:rPr>
              <a:t>program</a:t>
            </a:r>
          </a:p>
          <a:p>
            <a:pPr marL="0" indent="0" algn="r">
              <a:buNone/>
            </a:pPr>
            <a:r>
              <a:rPr lang="en-US" sz="3000" dirty="0">
                <a:solidFill>
                  <a:schemeClr val="tx2">
                    <a:lumMod val="50000"/>
                    <a:lumOff val="50000"/>
                  </a:schemeClr>
                </a:solidFill>
              </a:rPr>
              <a:t>offered</a:t>
            </a:r>
          </a:p>
          <a:p>
            <a:pPr marL="0" indent="0" algn="r">
              <a:buNone/>
            </a:pPr>
            <a:r>
              <a:rPr lang="en-US" sz="3000" dirty="0">
                <a:solidFill>
                  <a:schemeClr val="tx2">
                    <a:lumMod val="50000"/>
                    <a:lumOff val="50000"/>
                  </a:schemeClr>
                </a:solidFill>
              </a:rPr>
              <a:t>exchange</a:t>
            </a:r>
          </a:p>
          <a:p>
            <a:pPr marL="0" indent="0" algn="r">
              <a:buNone/>
            </a:pPr>
            <a:r>
              <a:rPr lang="en-US" sz="3000" dirty="0">
                <a:solidFill>
                  <a:schemeClr val="tx2">
                    <a:lumMod val="50000"/>
                    <a:lumOff val="50000"/>
                  </a:schemeClr>
                </a:solidFill>
              </a:rPr>
              <a:t>accountable</a:t>
            </a:r>
            <a:r>
              <a:rPr lang="en-US" sz="3000" dirty="0">
                <a:solidFill>
                  <a:schemeClr val="accent5"/>
                </a:solidFill>
              </a:rPr>
              <a:t> </a:t>
            </a:r>
            <a:r>
              <a:rPr lang="en-US" sz="3000" dirty="0"/>
              <a:t>process</a:t>
            </a:r>
            <a:r>
              <a:rPr lang="en-US" sz="3000" dirty="0">
                <a:solidFill>
                  <a:schemeClr val="accent5"/>
                </a:solidFill>
              </a:rPr>
              <a:t> </a:t>
            </a:r>
          </a:p>
          <a:p>
            <a:pPr marL="0" indent="0" algn="r">
              <a:buNone/>
            </a:pPr>
            <a:r>
              <a:rPr lang="en-US" sz="3000" dirty="0">
                <a:solidFill>
                  <a:schemeClr val="tx2">
                    <a:lumMod val="50000"/>
                    <a:lumOff val="50000"/>
                  </a:schemeClr>
                </a:solidFill>
              </a:rPr>
              <a:t>part</a:t>
            </a:r>
            <a:r>
              <a:rPr lang="en-US" sz="3000" dirty="0">
                <a:solidFill>
                  <a:schemeClr val="accent5"/>
                </a:solidFill>
              </a:rPr>
              <a:t> </a:t>
            </a:r>
            <a:r>
              <a:rPr lang="en-US" sz="3000" dirty="0"/>
              <a:t>of the solution</a:t>
            </a:r>
          </a:p>
          <a:p>
            <a:pPr marL="0" indent="0" algn="r">
              <a:buNone/>
            </a:pPr>
            <a:r>
              <a:rPr lang="en-US" sz="3000" dirty="0"/>
              <a:t> about </a:t>
            </a:r>
            <a:r>
              <a:rPr lang="en-US" sz="3000" dirty="0">
                <a:solidFill>
                  <a:schemeClr val="tx2">
                    <a:lumMod val="50000"/>
                    <a:lumOff val="50000"/>
                  </a:schemeClr>
                </a:solidFill>
              </a:rPr>
              <a:t>breathing</a:t>
            </a:r>
          </a:p>
          <a:p>
            <a:pPr marL="0" indent="0" algn="r">
              <a:buNone/>
            </a:pPr>
            <a:r>
              <a:rPr lang="en-US" sz="3000" dirty="0"/>
              <a:t>changes</a:t>
            </a:r>
            <a:r>
              <a:rPr lang="en-US" sz="3000" dirty="0">
                <a:solidFill>
                  <a:schemeClr val="accent5"/>
                </a:solidFill>
              </a:rPr>
              <a:t> </a:t>
            </a:r>
            <a:r>
              <a:rPr lang="en-US" sz="3000" dirty="0">
                <a:solidFill>
                  <a:schemeClr val="tx2">
                    <a:lumMod val="50000"/>
                    <a:lumOff val="50000"/>
                  </a:schemeClr>
                </a:solidFill>
              </a:rPr>
              <a:t>opportunities</a:t>
            </a:r>
          </a:p>
          <a:p>
            <a:pPr marL="0" indent="0" algn="r">
              <a:buNone/>
            </a:pPr>
            <a:endParaRPr lang="en-US" dirty="0">
              <a:solidFill>
                <a:schemeClr val="accent5"/>
              </a:solidFill>
            </a:endParaRPr>
          </a:p>
          <a:p>
            <a:pPr marL="0" indent="0" algn="r">
              <a:buNone/>
            </a:pPr>
            <a:endParaRPr lang="en-US" dirty="0">
              <a:solidFill>
                <a:schemeClr val="accent5"/>
              </a:solidFill>
            </a:endParaRPr>
          </a:p>
          <a:p>
            <a:pPr marL="0" indent="0" algn="r">
              <a:buNone/>
            </a:pPr>
            <a:endParaRPr lang="en-NZ" dirty="0">
              <a:solidFill>
                <a:schemeClr val="accent5"/>
              </a:solidFill>
            </a:endParaRPr>
          </a:p>
        </p:txBody>
      </p:sp>
      <p:sp>
        <p:nvSpPr>
          <p:cNvPr id="6" name="Content Placeholder 5">
            <a:extLst>
              <a:ext uri="{FF2B5EF4-FFF2-40B4-BE49-F238E27FC236}">
                <a16:creationId xmlns:a16="http://schemas.microsoft.com/office/drawing/2014/main" id="{C949E637-85B2-93A1-ACCB-4E6F3A4C2269}"/>
              </a:ext>
            </a:extLst>
          </p:cNvPr>
          <p:cNvSpPr>
            <a:spLocks noGrp="1"/>
          </p:cNvSpPr>
          <p:nvPr>
            <p:ph sz="half" idx="2"/>
          </p:nvPr>
        </p:nvSpPr>
        <p:spPr>
          <a:xfrm>
            <a:off x="6204083" y="2503449"/>
            <a:ext cx="5149717" cy="4351338"/>
          </a:xfrm>
        </p:spPr>
        <p:txBody>
          <a:bodyPr>
            <a:normAutofit/>
          </a:bodyPr>
          <a:lstStyle/>
          <a:p>
            <a:pPr marL="0" indent="0">
              <a:buNone/>
            </a:pPr>
            <a:r>
              <a:rPr lang="en-US" sz="3000" dirty="0"/>
              <a:t>not a </a:t>
            </a:r>
            <a:r>
              <a:rPr lang="en-US" sz="3000" dirty="0">
                <a:solidFill>
                  <a:srgbClr val="00B050"/>
                </a:solidFill>
              </a:rPr>
              <a:t>product</a:t>
            </a:r>
          </a:p>
          <a:p>
            <a:pPr marL="0" indent="0">
              <a:buNone/>
            </a:pPr>
            <a:r>
              <a:rPr lang="en-US" sz="3000" dirty="0"/>
              <a:t>not </a:t>
            </a:r>
            <a:r>
              <a:rPr lang="en-US" sz="3000" dirty="0">
                <a:solidFill>
                  <a:srgbClr val="00B050"/>
                </a:solidFill>
              </a:rPr>
              <a:t>imposed</a:t>
            </a:r>
          </a:p>
          <a:p>
            <a:pPr marL="0" indent="0">
              <a:buNone/>
            </a:pPr>
            <a:r>
              <a:rPr lang="en-US" sz="3000" dirty="0"/>
              <a:t>not </a:t>
            </a:r>
            <a:r>
              <a:rPr lang="en-US" sz="3000" dirty="0">
                <a:solidFill>
                  <a:srgbClr val="00B050"/>
                </a:solidFill>
              </a:rPr>
              <a:t>free</a:t>
            </a:r>
            <a:r>
              <a:rPr lang="en-US" sz="3000" dirty="0"/>
              <a:t>, not a </a:t>
            </a:r>
            <a:r>
              <a:rPr lang="en-US" sz="3000" dirty="0">
                <a:solidFill>
                  <a:srgbClr val="00B050"/>
                </a:solidFill>
              </a:rPr>
              <a:t>gift</a:t>
            </a:r>
            <a:r>
              <a:rPr lang="en-US" sz="3000" dirty="0"/>
              <a:t> or </a:t>
            </a:r>
            <a:r>
              <a:rPr lang="en-US" sz="3000" dirty="0">
                <a:solidFill>
                  <a:srgbClr val="00B050"/>
                </a:solidFill>
              </a:rPr>
              <a:t>incentive</a:t>
            </a:r>
          </a:p>
          <a:p>
            <a:pPr marL="0" indent="0">
              <a:buNone/>
            </a:pPr>
            <a:r>
              <a:rPr lang="en-US" sz="3000" dirty="0"/>
              <a:t>not </a:t>
            </a:r>
            <a:r>
              <a:rPr lang="en-US" sz="3000" dirty="0">
                <a:solidFill>
                  <a:srgbClr val="00B050"/>
                </a:solidFill>
              </a:rPr>
              <a:t>free rein</a:t>
            </a:r>
          </a:p>
          <a:p>
            <a:pPr marL="0" indent="0">
              <a:buNone/>
            </a:pPr>
            <a:r>
              <a:rPr lang="en-US" sz="3000" dirty="0"/>
              <a:t>not </a:t>
            </a:r>
            <a:r>
              <a:rPr lang="en-US" sz="3000" dirty="0">
                <a:solidFill>
                  <a:srgbClr val="00B050"/>
                </a:solidFill>
              </a:rPr>
              <a:t>all </a:t>
            </a:r>
            <a:r>
              <a:rPr lang="en-US" sz="3000" dirty="0"/>
              <a:t>of it</a:t>
            </a:r>
          </a:p>
          <a:p>
            <a:pPr marL="0" indent="0">
              <a:buNone/>
            </a:pPr>
            <a:r>
              <a:rPr lang="en-US" sz="3000" dirty="0"/>
              <a:t>not </a:t>
            </a:r>
            <a:r>
              <a:rPr lang="en-US" sz="3000" dirty="0">
                <a:solidFill>
                  <a:srgbClr val="00B050"/>
                </a:solidFill>
              </a:rPr>
              <a:t>bedsharing</a:t>
            </a:r>
          </a:p>
          <a:p>
            <a:pPr marL="0" indent="0">
              <a:buNone/>
            </a:pPr>
            <a:r>
              <a:rPr lang="en-US" sz="3000" dirty="0"/>
              <a:t>not </a:t>
            </a:r>
            <a:r>
              <a:rPr lang="en-US" sz="3000" dirty="0">
                <a:solidFill>
                  <a:srgbClr val="00B050"/>
                </a:solidFill>
              </a:rPr>
              <a:t>people</a:t>
            </a:r>
          </a:p>
          <a:p>
            <a:pPr marL="0" indent="0">
              <a:buNone/>
            </a:pPr>
            <a:endParaRPr lang="en-US" dirty="0">
              <a:solidFill>
                <a:srgbClr val="00B050"/>
              </a:solidFill>
            </a:endParaRPr>
          </a:p>
          <a:p>
            <a:pPr marL="0" indent="0">
              <a:buNone/>
            </a:pPr>
            <a:endParaRPr lang="en-NZ" dirty="0">
              <a:solidFill>
                <a:srgbClr val="00B050"/>
              </a:solidFill>
            </a:endParaRPr>
          </a:p>
        </p:txBody>
      </p:sp>
      <p:sp>
        <p:nvSpPr>
          <p:cNvPr id="4" name="TextBox 3">
            <a:extLst>
              <a:ext uri="{FF2B5EF4-FFF2-40B4-BE49-F238E27FC236}">
                <a16:creationId xmlns:a16="http://schemas.microsoft.com/office/drawing/2014/main" id="{F40DEBF0-D727-4F56-33D7-2769804A91B1}"/>
              </a:ext>
            </a:extLst>
          </p:cNvPr>
          <p:cNvSpPr txBox="1"/>
          <p:nvPr/>
        </p:nvSpPr>
        <p:spPr>
          <a:xfrm>
            <a:off x="1174884" y="1804682"/>
            <a:ext cx="9829800" cy="584775"/>
          </a:xfrm>
          <a:prstGeom prst="rect">
            <a:avLst/>
          </a:prstGeom>
          <a:noFill/>
        </p:spPr>
        <p:txBody>
          <a:bodyPr wrap="square">
            <a:spAutoFit/>
          </a:bodyPr>
          <a:lstStyle/>
          <a:p>
            <a:pPr algn="ctr"/>
            <a:r>
              <a:rPr lang="en-US" sz="3200" dirty="0"/>
              <a:t>what it </a:t>
            </a:r>
            <a:r>
              <a:rPr lang="en-US" sz="3200" b="1" dirty="0">
                <a:solidFill>
                  <a:schemeClr val="tx2">
                    <a:lumMod val="50000"/>
                    <a:lumOff val="50000"/>
                  </a:schemeClr>
                </a:solidFill>
              </a:rPr>
              <a:t>is</a:t>
            </a:r>
            <a:r>
              <a:rPr lang="en-US" sz="3200" dirty="0"/>
              <a:t> and what it </a:t>
            </a:r>
            <a:r>
              <a:rPr lang="en-US" sz="3200" b="1" dirty="0">
                <a:solidFill>
                  <a:srgbClr val="00B050"/>
                </a:solidFill>
              </a:rPr>
              <a:t>is not</a:t>
            </a:r>
            <a:endParaRPr lang="en-NZ" sz="3200" b="1" dirty="0">
              <a:solidFill>
                <a:srgbClr val="00B050"/>
              </a:solidFill>
            </a:endParaRPr>
          </a:p>
        </p:txBody>
      </p:sp>
      <p:sp>
        <p:nvSpPr>
          <p:cNvPr id="3" name="Right Triangle 2">
            <a:extLst>
              <a:ext uri="{FF2B5EF4-FFF2-40B4-BE49-F238E27FC236}">
                <a16:creationId xmlns:a16="http://schemas.microsoft.com/office/drawing/2014/main" id="{E0CC94F5-CA91-1057-DBBA-5CEA6CD931A8}"/>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TextBox 6">
            <a:extLst>
              <a:ext uri="{FF2B5EF4-FFF2-40B4-BE49-F238E27FC236}">
                <a16:creationId xmlns:a16="http://schemas.microsoft.com/office/drawing/2014/main" id="{94C51373-D925-245D-C352-580D224469A6}"/>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spTree>
    <p:extLst>
      <p:ext uri="{BB962C8B-B14F-4D97-AF65-F5344CB8AC3E}">
        <p14:creationId xmlns:p14="http://schemas.microsoft.com/office/powerpoint/2010/main" val="376429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EA95C-34ED-22AA-AFFB-4388DC040F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E2C66E-A4BB-52E3-623D-A18B8C298B6B}"/>
              </a:ext>
            </a:extLst>
          </p:cNvPr>
          <p:cNvSpPr>
            <a:spLocks noGrp="1"/>
          </p:cNvSpPr>
          <p:nvPr>
            <p:ph type="title"/>
          </p:nvPr>
        </p:nvSpPr>
        <p:spPr>
          <a:xfrm>
            <a:off x="6729327" y="365125"/>
            <a:ext cx="3750684" cy="6481276"/>
          </a:xfrm>
        </p:spPr>
        <p:txBody>
          <a:bodyPr/>
          <a:lstStyle/>
          <a:p>
            <a:pPr algn="ctr"/>
            <a:r>
              <a:rPr lang="en-NZ" dirty="0"/>
              <a:t>Remember those </a:t>
            </a:r>
            <a:br>
              <a:rPr lang="en-NZ" dirty="0"/>
            </a:br>
            <a:r>
              <a:rPr lang="en-NZ" dirty="0"/>
              <a:t>arms.</a:t>
            </a:r>
            <a:br>
              <a:rPr lang="en-NZ" dirty="0"/>
            </a:br>
            <a:br>
              <a:rPr lang="en-NZ" dirty="0"/>
            </a:br>
            <a:r>
              <a:rPr lang="en-NZ" sz="2400" cap="small" spc="100" dirty="0"/>
              <a:t>Thank you</a:t>
            </a:r>
            <a:br>
              <a:rPr lang="en-NZ" sz="2400" dirty="0"/>
            </a:br>
            <a:endParaRPr lang="en-NZ" sz="2400" dirty="0"/>
          </a:p>
        </p:txBody>
      </p:sp>
      <p:pic>
        <p:nvPicPr>
          <p:cNvPr id="5" name="Picture 4">
            <a:extLst>
              <a:ext uri="{FF2B5EF4-FFF2-40B4-BE49-F238E27FC236}">
                <a16:creationId xmlns:a16="http://schemas.microsoft.com/office/drawing/2014/main" id="{BEB085C0-8366-2A51-003E-C8A4A89D195A}"/>
              </a:ext>
            </a:extLst>
          </p:cNvPr>
          <p:cNvPicPr>
            <a:picLocks noChangeAspect="1"/>
          </p:cNvPicPr>
          <p:nvPr/>
        </p:nvPicPr>
        <p:blipFill>
          <a:blip r:embed="rId3"/>
          <a:stretch>
            <a:fillRect/>
          </a:stretch>
        </p:blipFill>
        <p:spPr>
          <a:xfrm>
            <a:off x="0" y="-12075"/>
            <a:ext cx="5053693" cy="6895865"/>
          </a:xfrm>
          <a:prstGeom prst="rect">
            <a:avLst/>
          </a:prstGeom>
        </p:spPr>
      </p:pic>
      <p:sp>
        <p:nvSpPr>
          <p:cNvPr id="10" name="TextBox 9">
            <a:extLst>
              <a:ext uri="{FF2B5EF4-FFF2-40B4-BE49-F238E27FC236}">
                <a16:creationId xmlns:a16="http://schemas.microsoft.com/office/drawing/2014/main" id="{22B55A7E-7B7A-4125-084C-D5B76B8A2D6F}"/>
              </a:ext>
            </a:extLst>
          </p:cNvPr>
          <p:cNvSpPr txBox="1"/>
          <p:nvPr/>
        </p:nvSpPr>
        <p:spPr>
          <a:xfrm>
            <a:off x="-44450" y="6569402"/>
            <a:ext cx="2159000" cy="276999"/>
          </a:xfrm>
          <a:prstGeom prst="rect">
            <a:avLst/>
          </a:prstGeom>
          <a:noFill/>
        </p:spPr>
        <p:txBody>
          <a:bodyPr wrap="square" rtlCol="0">
            <a:spAutoFit/>
          </a:bodyPr>
          <a:lstStyle/>
          <a:p>
            <a:r>
              <a:rPr lang="en-NZ" sz="1200" dirty="0">
                <a:solidFill>
                  <a:schemeClr val="bg1"/>
                </a:solidFill>
              </a:rPr>
              <a:t>With permission</a:t>
            </a:r>
          </a:p>
        </p:txBody>
      </p:sp>
      <p:sp>
        <p:nvSpPr>
          <p:cNvPr id="3" name="Right Triangle 2">
            <a:extLst>
              <a:ext uri="{FF2B5EF4-FFF2-40B4-BE49-F238E27FC236}">
                <a16:creationId xmlns:a16="http://schemas.microsoft.com/office/drawing/2014/main" id="{A2CCC862-FB9F-6F4E-EB5B-77270FAC8D3A}"/>
              </a:ext>
            </a:extLst>
          </p:cNvPr>
          <p:cNvSpPr/>
          <p:nvPr/>
        </p:nvSpPr>
        <p:spPr>
          <a:xfrm rot="10800000">
            <a:off x="11112000" y="0"/>
            <a:ext cx="1080000" cy="1080000"/>
          </a:xfrm>
          <a:prstGeom prst="rtTriangle">
            <a:avLst/>
          </a:prstGeom>
          <a:solidFill>
            <a:srgbClr val="A9D18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TextBox 3">
            <a:extLst>
              <a:ext uri="{FF2B5EF4-FFF2-40B4-BE49-F238E27FC236}">
                <a16:creationId xmlns:a16="http://schemas.microsoft.com/office/drawing/2014/main" id="{495858CA-5C3A-42B3-0F17-7A5DDF6B1E8B}"/>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3</a:t>
            </a:r>
          </a:p>
        </p:txBody>
      </p:sp>
      <p:cxnSp>
        <p:nvCxnSpPr>
          <p:cNvPr id="7" name="Straight Connector 6">
            <a:extLst>
              <a:ext uri="{FF2B5EF4-FFF2-40B4-BE49-F238E27FC236}">
                <a16:creationId xmlns:a16="http://schemas.microsoft.com/office/drawing/2014/main" id="{E8111BEE-2BF9-1C0E-CA27-BD201798E11B}"/>
              </a:ext>
            </a:extLst>
          </p:cNvPr>
          <p:cNvCxnSpPr>
            <a:cxnSpLocks/>
          </p:cNvCxnSpPr>
          <p:nvPr/>
        </p:nvCxnSpPr>
        <p:spPr>
          <a:xfrm>
            <a:off x="7861385" y="4406303"/>
            <a:ext cx="1540365" cy="0"/>
          </a:xfrm>
          <a:prstGeom prst="line">
            <a:avLst/>
          </a:prstGeom>
          <a:ln>
            <a:solidFill>
              <a:srgbClr val="A9D18E"/>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4526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E9DDBB1-CE6F-F9F0-0296-2A7374D92524}"/>
              </a:ext>
            </a:extLst>
          </p:cNvPr>
          <p:cNvPicPr>
            <a:picLocks noChangeAspect="1"/>
          </p:cNvPicPr>
          <p:nvPr/>
        </p:nvPicPr>
        <p:blipFill>
          <a:blip r:embed="rId2"/>
          <a:stretch>
            <a:fillRect/>
          </a:stretch>
        </p:blipFill>
        <p:spPr>
          <a:xfrm rot="19645628">
            <a:off x="3926833" y="3485318"/>
            <a:ext cx="573074" cy="469433"/>
          </a:xfrm>
          <a:prstGeom prst="rect">
            <a:avLst/>
          </a:prstGeom>
        </p:spPr>
      </p:pic>
      <p:pic>
        <p:nvPicPr>
          <p:cNvPr id="14" name="Picture 13">
            <a:extLst>
              <a:ext uri="{FF2B5EF4-FFF2-40B4-BE49-F238E27FC236}">
                <a16:creationId xmlns:a16="http://schemas.microsoft.com/office/drawing/2014/main" id="{AE5699CD-B5AF-429C-98EC-15643C484A13}"/>
              </a:ext>
            </a:extLst>
          </p:cNvPr>
          <p:cNvPicPr>
            <a:picLocks noChangeAspect="1"/>
          </p:cNvPicPr>
          <p:nvPr/>
        </p:nvPicPr>
        <p:blipFill>
          <a:blip r:embed="rId3"/>
          <a:stretch>
            <a:fillRect/>
          </a:stretch>
        </p:blipFill>
        <p:spPr>
          <a:xfrm>
            <a:off x="10292285" y="5328945"/>
            <a:ext cx="1056393" cy="1079709"/>
          </a:xfrm>
          <a:prstGeom prst="rect">
            <a:avLst/>
          </a:prstGeom>
        </p:spPr>
      </p:pic>
      <p:grpSp>
        <p:nvGrpSpPr>
          <p:cNvPr id="17" name="Group 16">
            <a:extLst>
              <a:ext uri="{FF2B5EF4-FFF2-40B4-BE49-F238E27FC236}">
                <a16:creationId xmlns:a16="http://schemas.microsoft.com/office/drawing/2014/main" id="{8E433E34-0A4E-DE22-566B-D05334C9544C}"/>
              </a:ext>
            </a:extLst>
          </p:cNvPr>
          <p:cNvGrpSpPr/>
          <p:nvPr/>
        </p:nvGrpSpPr>
        <p:grpSpPr>
          <a:xfrm>
            <a:off x="4271481" y="2036608"/>
            <a:ext cx="3649039" cy="4060922"/>
            <a:chOff x="2747480" y="1398538"/>
            <a:chExt cx="3649039" cy="4060922"/>
          </a:xfrm>
        </p:grpSpPr>
        <p:sp>
          <p:nvSpPr>
            <p:cNvPr id="19" name="Block Arc 18">
              <a:extLst>
                <a:ext uri="{FF2B5EF4-FFF2-40B4-BE49-F238E27FC236}">
                  <a16:creationId xmlns:a16="http://schemas.microsoft.com/office/drawing/2014/main" id="{556CBEA6-2E53-7D71-B0AB-3FF6DD89DB85}"/>
                </a:ext>
              </a:extLst>
            </p:cNvPr>
            <p:cNvSpPr/>
            <p:nvPr/>
          </p:nvSpPr>
          <p:spPr>
            <a:xfrm>
              <a:off x="2999312" y="1856312"/>
              <a:ext cx="3145375" cy="3145375"/>
            </a:xfrm>
            <a:prstGeom prst="blockArc">
              <a:avLst>
                <a:gd name="adj1" fmla="val 12600000"/>
                <a:gd name="adj2" fmla="val 16200000"/>
                <a:gd name="adj3" fmla="val 451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NZ"/>
            </a:p>
          </p:txBody>
        </p:sp>
        <p:sp>
          <p:nvSpPr>
            <p:cNvPr id="20" name="Block Arc 19">
              <a:extLst>
                <a:ext uri="{FF2B5EF4-FFF2-40B4-BE49-F238E27FC236}">
                  <a16:creationId xmlns:a16="http://schemas.microsoft.com/office/drawing/2014/main" id="{D930685E-8A67-56AC-750F-BDBEC1A4D2D1}"/>
                </a:ext>
              </a:extLst>
            </p:cNvPr>
            <p:cNvSpPr/>
            <p:nvPr/>
          </p:nvSpPr>
          <p:spPr>
            <a:xfrm>
              <a:off x="2999312" y="1856312"/>
              <a:ext cx="3145375" cy="3145375"/>
            </a:xfrm>
            <a:prstGeom prst="blockArc">
              <a:avLst>
                <a:gd name="adj1" fmla="val 9000000"/>
                <a:gd name="adj2" fmla="val 12600000"/>
                <a:gd name="adj3" fmla="val 451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NZ"/>
            </a:p>
          </p:txBody>
        </p:sp>
        <p:sp>
          <p:nvSpPr>
            <p:cNvPr id="21" name="Block Arc 20">
              <a:extLst>
                <a:ext uri="{FF2B5EF4-FFF2-40B4-BE49-F238E27FC236}">
                  <a16:creationId xmlns:a16="http://schemas.microsoft.com/office/drawing/2014/main" id="{D2208AD3-0840-52CC-857B-75F07C2E941B}"/>
                </a:ext>
              </a:extLst>
            </p:cNvPr>
            <p:cNvSpPr/>
            <p:nvPr/>
          </p:nvSpPr>
          <p:spPr>
            <a:xfrm>
              <a:off x="2999312" y="1856312"/>
              <a:ext cx="3145375" cy="3145375"/>
            </a:xfrm>
            <a:prstGeom prst="blockArc">
              <a:avLst>
                <a:gd name="adj1" fmla="val 5400000"/>
                <a:gd name="adj2" fmla="val 9000000"/>
                <a:gd name="adj3" fmla="val 451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NZ"/>
            </a:p>
          </p:txBody>
        </p:sp>
        <p:sp>
          <p:nvSpPr>
            <p:cNvPr id="22" name="Block Arc 21">
              <a:extLst>
                <a:ext uri="{FF2B5EF4-FFF2-40B4-BE49-F238E27FC236}">
                  <a16:creationId xmlns:a16="http://schemas.microsoft.com/office/drawing/2014/main" id="{E3E17E72-9A9B-AF2C-0291-9FF69AE41F32}"/>
                </a:ext>
              </a:extLst>
            </p:cNvPr>
            <p:cNvSpPr/>
            <p:nvPr/>
          </p:nvSpPr>
          <p:spPr>
            <a:xfrm>
              <a:off x="2999312" y="1856312"/>
              <a:ext cx="3145375" cy="3145375"/>
            </a:xfrm>
            <a:prstGeom prst="blockArc">
              <a:avLst>
                <a:gd name="adj1" fmla="val 1800000"/>
                <a:gd name="adj2" fmla="val 5400000"/>
                <a:gd name="adj3" fmla="val 451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NZ"/>
            </a:p>
          </p:txBody>
        </p:sp>
        <p:sp>
          <p:nvSpPr>
            <p:cNvPr id="23" name="Block Arc 22">
              <a:extLst>
                <a:ext uri="{FF2B5EF4-FFF2-40B4-BE49-F238E27FC236}">
                  <a16:creationId xmlns:a16="http://schemas.microsoft.com/office/drawing/2014/main" id="{EF33235B-B543-8C0E-4113-2E1AEC4AF07E}"/>
                </a:ext>
              </a:extLst>
            </p:cNvPr>
            <p:cNvSpPr/>
            <p:nvPr/>
          </p:nvSpPr>
          <p:spPr>
            <a:xfrm>
              <a:off x="2999312" y="1856312"/>
              <a:ext cx="3145375" cy="3145375"/>
            </a:xfrm>
            <a:prstGeom prst="blockArc">
              <a:avLst>
                <a:gd name="adj1" fmla="val 19800000"/>
                <a:gd name="adj2" fmla="val 1800000"/>
                <a:gd name="adj3" fmla="val 451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NZ"/>
            </a:p>
          </p:txBody>
        </p:sp>
        <p:sp>
          <p:nvSpPr>
            <p:cNvPr id="24" name="Block Arc 23">
              <a:extLst>
                <a:ext uri="{FF2B5EF4-FFF2-40B4-BE49-F238E27FC236}">
                  <a16:creationId xmlns:a16="http://schemas.microsoft.com/office/drawing/2014/main" id="{3E62E7B7-30DB-DCB0-3DC9-8BDD29AD380F}"/>
                </a:ext>
              </a:extLst>
            </p:cNvPr>
            <p:cNvSpPr/>
            <p:nvPr/>
          </p:nvSpPr>
          <p:spPr>
            <a:xfrm>
              <a:off x="2999312" y="1856312"/>
              <a:ext cx="3145375" cy="3145375"/>
            </a:xfrm>
            <a:prstGeom prst="blockArc">
              <a:avLst>
                <a:gd name="adj1" fmla="val 16200000"/>
                <a:gd name="adj2" fmla="val 19800000"/>
                <a:gd name="adj3" fmla="val 4517"/>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NZ"/>
            </a:p>
          </p:txBody>
        </p:sp>
        <p:sp>
          <p:nvSpPr>
            <p:cNvPr id="26" name="Freeform: Shape 25">
              <a:extLst>
                <a:ext uri="{FF2B5EF4-FFF2-40B4-BE49-F238E27FC236}">
                  <a16:creationId xmlns:a16="http://schemas.microsoft.com/office/drawing/2014/main" id="{4C05182D-DDC4-27E0-A3F2-56AEC77E8601}"/>
                </a:ext>
              </a:extLst>
            </p:cNvPr>
            <p:cNvSpPr/>
            <p:nvPr/>
          </p:nvSpPr>
          <p:spPr>
            <a:xfrm>
              <a:off x="4078709" y="1398538"/>
              <a:ext cx="986581" cy="986581"/>
            </a:xfrm>
            <a:custGeom>
              <a:avLst/>
              <a:gdLst>
                <a:gd name="connsiteX0" fmla="*/ 0 w 986581"/>
                <a:gd name="connsiteY0" fmla="*/ 493291 h 986581"/>
                <a:gd name="connsiteX1" fmla="*/ 493291 w 986581"/>
                <a:gd name="connsiteY1" fmla="*/ 0 h 986581"/>
                <a:gd name="connsiteX2" fmla="*/ 986582 w 986581"/>
                <a:gd name="connsiteY2" fmla="*/ 493291 h 986581"/>
                <a:gd name="connsiteX3" fmla="*/ 493291 w 986581"/>
                <a:gd name="connsiteY3" fmla="*/ 986582 h 986581"/>
                <a:gd name="connsiteX4" fmla="*/ 0 w 986581"/>
                <a:gd name="connsiteY4" fmla="*/ 493291 h 98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581" h="986581">
                  <a:moveTo>
                    <a:pt x="0" y="493291"/>
                  </a:moveTo>
                  <a:cubicBezTo>
                    <a:pt x="0" y="220854"/>
                    <a:pt x="220854" y="0"/>
                    <a:pt x="493291" y="0"/>
                  </a:cubicBezTo>
                  <a:cubicBezTo>
                    <a:pt x="765728" y="0"/>
                    <a:pt x="986582" y="220854"/>
                    <a:pt x="986582" y="493291"/>
                  </a:cubicBezTo>
                  <a:cubicBezTo>
                    <a:pt x="986582" y="765728"/>
                    <a:pt x="765728" y="986582"/>
                    <a:pt x="493291" y="986582"/>
                  </a:cubicBezTo>
                  <a:cubicBezTo>
                    <a:pt x="220854" y="986582"/>
                    <a:pt x="0" y="765728"/>
                    <a:pt x="0" y="493291"/>
                  </a:cubicBezTo>
                  <a:close/>
                </a:path>
              </a:pathLst>
            </a:custGeom>
            <a:solidFill>
              <a:srgbClr val="FF006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6071" tIns="166071" rIns="166071" bIns="166071" numCol="1" spcCol="1270" anchor="ctr" anchorCtr="0">
              <a:noAutofit/>
            </a:bodyPr>
            <a:lstStyle/>
            <a:p>
              <a:pPr algn="ctr" defTabSz="755650">
                <a:lnSpc>
                  <a:spcPct val="90000"/>
                </a:lnSpc>
                <a:spcBef>
                  <a:spcPct val="0"/>
                </a:spcBef>
                <a:spcAft>
                  <a:spcPct val="35000"/>
                </a:spcAft>
              </a:pPr>
              <a:r>
                <a:rPr lang="en-NZ" sz="1700" dirty="0"/>
                <a:t>Family A</a:t>
              </a:r>
            </a:p>
          </p:txBody>
        </p:sp>
        <p:sp>
          <p:nvSpPr>
            <p:cNvPr id="27" name="Freeform: Shape 26">
              <a:extLst>
                <a:ext uri="{FF2B5EF4-FFF2-40B4-BE49-F238E27FC236}">
                  <a16:creationId xmlns:a16="http://schemas.microsoft.com/office/drawing/2014/main" id="{6594A021-B05D-5702-2069-C1766A88C68A}"/>
                </a:ext>
              </a:extLst>
            </p:cNvPr>
            <p:cNvSpPr/>
            <p:nvPr/>
          </p:nvSpPr>
          <p:spPr>
            <a:xfrm>
              <a:off x="5409938" y="2167123"/>
              <a:ext cx="986581" cy="986581"/>
            </a:xfrm>
            <a:custGeom>
              <a:avLst/>
              <a:gdLst>
                <a:gd name="connsiteX0" fmla="*/ 0 w 986581"/>
                <a:gd name="connsiteY0" fmla="*/ 493291 h 986581"/>
                <a:gd name="connsiteX1" fmla="*/ 493291 w 986581"/>
                <a:gd name="connsiteY1" fmla="*/ 0 h 986581"/>
                <a:gd name="connsiteX2" fmla="*/ 986582 w 986581"/>
                <a:gd name="connsiteY2" fmla="*/ 493291 h 986581"/>
                <a:gd name="connsiteX3" fmla="*/ 493291 w 986581"/>
                <a:gd name="connsiteY3" fmla="*/ 986582 h 986581"/>
                <a:gd name="connsiteX4" fmla="*/ 0 w 986581"/>
                <a:gd name="connsiteY4" fmla="*/ 493291 h 98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581" h="986581">
                  <a:moveTo>
                    <a:pt x="0" y="493291"/>
                  </a:moveTo>
                  <a:cubicBezTo>
                    <a:pt x="0" y="220854"/>
                    <a:pt x="220854" y="0"/>
                    <a:pt x="493291" y="0"/>
                  </a:cubicBezTo>
                  <a:cubicBezTo>
                    <a:pt x="765728" y="0"/>
                    <a:pt x="986582" y="220854"/>
                    <a:pt x="986582" y="493291"/>
                  </a:cubicBezTo>
                  <a:cubicBezTo>
                    <a:pt x="986582" y="765728"/>
                    <a:pt x="765728" y="986582"/>
                    <a:pt x="493291" y="986582"/>
                  </a:cubicBezTo>
                  <a:cubicBezTo>
                    <a:pt x="220854" y="986582"/>
                    <a:pt x="0" y="765728"/>
                    <a:pt x="0" y="493291"/>
                  </a:cubicBezTo>
                  <a:close/>
                </a:path>
              </a:pathLst>
            </a:custGeom>
            <a:solidFill>
              <a:srgbClr val="FF006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6071" tIns="166071" rIns="166071" bIns="166071" numCol="1" spcCol="1270" anchor="ctr" anchorCtr="0">
              <a:noAutofit/>
            </a:bodyPr>
            <a:lstStyle/>
            <a:p>
              <a:pPr algn="ctr" defTabSz="755650">
                <a:lnSpc>
                  <a:spcPct val="90000"/>
                </a:lnSpc>
                <a:spcBef>
                  <a:spcPct val="0"/>
                </a:spcBef>
                <a:spcAft>
                  <a:spcPct val="35000"/>
                </a:spcAft>
              </a:pPr>
              <a:r>
                <a:rPr lang="en-NZ" sz="1700" dirty="0"/>
                <a:t>Family B</a:t>
              </a:r>
            </a:p>
          </p:txBody>
        </p:sp>
        <p:sp>
          <p:nvSpPr>
            <p:cNvPr id="28" name="Freeform: Shape 27">
              <a:extLst>
                <a:ext uri="{FF2B5EF4-FFF2-40B4-BE49-F238E27FC236}">
                  <a16:creationId xmlns:a16="http://schemas.microsoft.com/office/drawing/2014/main" id="{38726ABD-7021-3234-6A76-22F9D46C2808}"/>
                </a:ext>
              </a:extLst>
            </p:cNvPr>
            <p:cNvSpPr/>
            <p:nvPr/>
          </p:nvSpPr>
          <p:spPr>
            <a:xfrm>
              <a:off x="5409938" y="3704294"/>
              <a:ext cx="986581" cy="986581"/>
            </a:xfrm>
            <a:custGeom>
              <a:avLst/>
              <a:gdLst>
                <a:gd name="connsiteX0" fmla="*/ 0 w 986581"/>
                <a:gd name="connsiteY0" fmla="*/ 493291 h 986581"/>
                <a:gd name="connsiteX1" fmla="*/ 493291 w 986581"/>
                <a:gd name="connsiteY1" fmla="*/ 0 h 986581"/>
                <a:gd name="connsiteX2" fmla="*/ 986582 w 986581"/>
                <a:gd name="connsiteY2" fmla="*/ 493291 h 986581"/>
                <a:gd name="connsiteX3" fmla="*/ 493291 w 986581"/>
                <a:gd name="connsiteY3" fmla="*/ 986582 h 986581"/>
                <a:gd name="connsiteX4" fmla="*/ 0 w 986581"/>
                <a:gd name="connsiteY4" fmla="*/ 493291 h 98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581" h="986581">
                  <a:moveTo>
                    <a:pt x="0" y="493291"/>
                  </a:moveTo>
                  <a:cubicBezTo>
                    <a:pt x="0" y="220854"/>
                    <a:pt x="220854" y="0"/>
                    <a:pt x="493291" y="0"/>
                  </a:cubicBezTo>
                  <a:cubicBezTo>
                    <a:pt x="765728" y="0"/>
                    <a:pt x="986582" y="220854"/>
                    <a:pt x="986582" y="493291"/>
                  </a:cubicBezTo>
                  <a:cubicBezTo>
                    <a:pt x="986582" y="765728"/>
                    <a:pt x="765728" y="986582"/>
                    <a:pt x="493291" y="986582"/>
                  </a:cubicBezTo>
                  <a:cubicBezTo>
                    <a:pt x="220854" y="986582"/>
                    <a:pt x="0" y="765728"/>
                    <a:pt x="0" y="493291"/>
                  </a:cubicBezTo>
                  <a:close/>
                </a:path>
              </a:pathLst>
            </a:custGeom>
            <a:solidFill>
              <a:srgbClr val="FF006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6071" tIns="166071" rIns="166071" bIns="166071" numCol="1" spcCol="1270" anchor="ctr" anchorCtr="0">
              <a:noAutofit/>
            </a:bodyPr>
            <a:lstStyle/>
            <a:p>
              <a:pPr algn="ctr" defTabSz="755650">
                <a:lnSpc>
                  <a:spcPct val="90000"/>
                </a:lnSpc>
                <a:spcBef>
                  <a:spcPct val="0"/>
                </a:spcBef>
                <a:spcAft>
                  <a:spcPct val="35000"/>
                </a:spcAft>
              </a:pPr>
              <a:r>
                <a:rPr lang="en-NZ" sz="1700" dirty="0"/>
                <a:t>Family C</a:t>
              </a:r>
            </a:p>
          </p:txBody>
        </p:sp>
        <p:sp>
          <p:nvSpPr>
            <p:cNvPr id="29" name="Freeform: Shape 28">
              <a:extLst>
                <a:ext uri="{FF2B5EF4-FFF2-40B4-BE49-F238E27FC236}">
                  <a16:creationId xmlns:a16="http://schemas.microsoft.com/office/drawing/2014/main" id="{1D39D2B7-DCAE-716B-9E4F-34345F905BDA}"/>
                </a:ext>
              </a:extLst>
            </p:cNvPr>
            <p:cNvSpPr/>
            <p:nvPr/>
          </p:nvSpPr>
          <p:spPr>
            <a:xfrm>
              <a:off x="4078709" y="4472879"/>
              <a:ext cx="986581" cy="986581"/>
            </a:xfrm>
            <a:custGeom>
              <a:avLst/>
              <a:gdLst>
                <a:gd name="connsiteX0" fmla="*/ 0 w 986581"/>
                <a:gd name="connsiteY0" fmla="*/ 493291 h 986581"/>
                <a:gd name="connsiteX1" fmla="*/ 493291 w 986581"/>
                <a:gd name="connsiteY1" fmla="*/ 0 h 986581"/>
                <a:gd name="connsiteX2" fmla="*/ 986582 w 986581"/>
                <a:gd name="connsiteY2" fmla="*/ 493291 h 986581"/>
                <a:gd name="connsiteX3" fmla="*/ 493291 w 986581"/>
                <a:gd name="connsiteY3" fmla="*/ 986582 h 986581"/>
                <a:gd name="connsiteX4" fmla="*/ 0 w 986581"/>
                <a:gd name="connsiteY4" fmla="*/ 493291 h 98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581" h="986581">
                  <a:moveTo>
                    <a:pt x="0" y="493291"/>
                  </a:moveTo>
                  <a:cubicBezTo>
                    <a:pt x="0" y="220854"/>
                    <a:pt x="220854" y="0"/>
                    <a:pt x="493291" y="0"/>
                  </a:cubicBezTo>
                  <a:cubicBezTo>
                    <a:pt x="765728" y="0"/>
                    <a:pt x="986582" y="220854"/>
                    <a:pt x="986582" y="493291"/>
                  </a:cubicBezTo>
                  <a:cubicBezTo>
                    <a:pt x="986582" y="765728"/>
                    <a:pt x="765728" y="986582"/>
                    <a:pt x="493291" y="986582"/>
                  </a:cubicBezTo>
                  <a:cubicBezTo>
                    <a:pt x="220854" y="986582"/>
                    <a:pt x="0" y="765728"/>
                    <a:pt x="0" y="493291"/>
                  </a:cubicBezTo>
                  <a:close/>
                </a:path>
              </a:pathLst>
            </a:custGeom>
            <a:solidFill>
              <a:srgbClr val="FF006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6071" tIns="166071" rIns="166071" bIns="166071" numCol="1" spcCol="1270" anchor="ctr" anchorCtr="0">
              <a:noAutofit/>
            </a:bodyPr>
            <a:lstStyle/>
            <a:p>
              <a:pPr algn="ctr" defTabSz="755650">
                <a:lnSpc>
                  <a:spcPct val="90000"/>
                </a:lnSpc>
                <a:spcBef>
                  <a:spcPct val="0"/>
                </a:spcBef>
                <a:spcAft>
                  <a:spcPct val="35000"/>
                </a:spcAft>
              </a:pPr>
              <a:r>
                <a:rPr lang="en-NZ" sz="1700" dirty="0"/>
                <a:t>Family D</a:t>
              </a:r>
            </a:p>
          </p:txBody>
        </p:sp>
        <p:sp>
          <p:nvSpPr>
            <p:cNvPr id="30" name="Freeform: Shape 29">
              <a:extLst>
                <a:ext uri="{FF2B5EF4-FFF2-40B4-BE49-F238E27FC236}">
                  <a16:creationId xmlns:a16="http://schemas.microsoft.com/office/drawing/2014/main" id="{E4E379C0-9A3D-9172-2560-81C609C83505}"/>
                </a:ext>
              </a:extLst>
            </p:cNvPr>
            <p:cNvSpPr/>
            <p:nvPr/>
          </p:nvSpPr>
          <p:spPr>
            <a:xfrm>
              <a:off x="2747480" y="3704294"/>
              <a:ext cx="986581" cy="986581"/>
            </a:xfrm>
            <a:custGeom>
              <a:avLst/>
              <a:gdLst>
                <a:gd name="connsiteX0" fmla="*/ 0 w 986581"/>
                <a:gd name="connsiteY0" fmla="*/ 493291 h 986581"/>
                <a:gd name="connsiteX1" fmla="*/ 493291 w 986581"/>
                <a:gd name="connsiteY1" fmla="*/ 0 h 986581"/>
                <a:gd name="connsiteX2" fmla="*/ 986582 w 986581"/>
                <a:gd name="connsiteY2" fmla="*/ 493291 h 986581"/>
                <a:gd name="connsiteX3" fmla="*/ 493291 w 986581"/>
                <a:gd name="connsiteY3" fmla="*/ 986582 h 986581"/>
                <a:gd name="connsiteX4" fmla="*/ 0 w 986581"/>
                <a:gd name="connsiteY4" fmla="*/ 493291 h 98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581" h="986581">
                  <a:moveTo>
                    <a:pt x="0" y="493291"/>
                  </a:moveTo>
                  <a:cubicBezTo>
                    <a:pt x="0" y="220854"/>
                    <a:pt x="220854" y="0"/>
                    <a:pt x="493291" y="0"/>
                  </a:cubicBezTo>
                  <a:cubicBezTo>
                    <a:pt x="765728" y="0"/>
                    <a:pt x="986582" y="220854"/>
                    <a:pt x="986582" y="493291"/>
                  </a:cubicBezTo>
                  <a:cubicBezTo>
                    <a:pt x="986582" y="765728"/>
                    <a:pt x="765728" y="986582"/>
                    <a:pt x="493291" y="986582"/>
                  </a:cubicBezTo>
                  <a:cubicBezTo>
                    <a:pt x="220854" y="986582"/>
                    <a:pt x="0" y="765728"/>
                    <a:pt x="0" y="493291"/>
                  </a:cubicBezTo>
                  <a:close/>
                </a:path>
              </a:pathLst>
            </a:custGeom>
            <a:solidFill>
              <a:srgbClr val="FF006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6071" tIns="166071" rIns="166071" bIns="166071" numCol="1" spcCol="1270" anchor="ctr" anchorCtr="0">
              <a:noAutofit/>
            </a:bodyPr>
            <a:lstStyle/>
            <a:p>
              <a:pPr algn="ctr" defTabSz="755650">
                <a:lnSpc>
                  <a:spcPct val="90000"/>
                </a:lnSpc>
                <a:spcBef>
                  <a:spcPct val="0"/>
                </a:spcBef>
                <a:spcAft>
                  <a:spcPct val="35000"/>
                </a:spcAft>
              </a:pPr>
              <a:r>
                <a:rPr lang="en-NZ" sz="1700" dirty="0"/>
                <a:t>Family E</a:t>
              </a:r>
            </a:p>
          </p:txBody>
        </p:sp>
        <p:sp>
          <p:nvSpPr>
            <p:cNvPr id="31" name="Freeform: Shape 30">
              <a:extLst>
                <a:ext uri="{FF2B5EF4-FFF2-40B4-BE49-F238E27FC236}">
                  <a16:creationId xmlns:a16="http://schemas.microsoft.com/office/drawing/2014/main" id="{E5E27A70-12B9-FD1C-A99F-A916D0D20A1F}"/>
                </a:ext>
              </a:extLst>
            </p:cNvPr>
            <p:cNvSpPr/>
            <p:nvPr/>
          </p:nvSpPr>
          <p:spPr>
            <a:xfrm>
              <a:off x="2747480" y="2167123"/>
              <a:ext cx="986581" cy="986581"/>
            </a:xfrm>
            <a:custGeom>
              <a:avLst/>
              <a:gdLst>
                <a:gd name="connsiteX0" fmla="*/ 0 w 986581"/>
                <a:gd name="connsiteY0" fmla="*/ 493291 h 986581"/>
                <a:gd name="connsiteX1" fmla="*/ 493291 w 986581"/>
                <a:gd name="connsiteY1" fmla="*/ 0 h 986581"/>
                <a:gd name="connsiteX2" fmla="*/ 986582 w 986581"/>
                <a:gd name="connsiteY2" fmla="*/ 493291 h 986581"/>
                <a:gd name="connsiteX3" fmla="*/ 493291 w 986581"/>
                <a:gd name="connsiteY3" fmla="*/ 986582 h 986581"/>
                <a:gd name="connsiteX4" fmla="*/ 0 w 986581"/>
                <a:gd name="connsiteY4" fmla="*/ 493291 h 98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6581" h="986581">
                  <a:moveTo>
                    <a:pt x="0" y="493291"/>
                  </a:moveTo>
                  <a:cubicBezTo>
                    <a:pt x="0" y="220854"/>
                    <a:pt x="220854" y="0"/>
                    <a:pt x="493291" y="0"/>
                  </a:cubicBezTo>
                  <a:cubicBezTo>
                    <a:pt x="765728" y="0"/>
                    <a:pt x="986582" y="220854"/>
                    <a:pt x="986582" y="493291"/>
                  </a:cubicBezTo>
                  <a:cubicBezTo>
                    <a:pt x="986582" y="765728"/>
                    <a:pt x="765728" y="986582"/>
                    <a:pt x="493291" y="986582"/>
                  </a:cubicBezTo>
                  <a:cubicBezTo>
                    <a:pt x="220854" y="986582"/>
                    <a:pt x="0" y="765728"/>
                    <a:pt x="0" y="493291"/>
                  </a:cubicBezTo>
                  <a:close/>
                </a:path>
              </a:pathLst>
            </a:custGeom>
            <a:solidFill>
              <a:srgbClr val="FF0066"/>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6071" tIns="166071" rIns="166071" bIns="166071" numCol="1" spcCol="1270" anchor="ctr" anchorCtr="0">
              <a:noAutofit/>
            </a:bodyPr>
            <a:lstStyle/>
            <a:p>
              <a:pPr algn="ctr" defTabSz="755650">
                <a:lnSpc>
                  <a:spcPct val="90000"/>
                </a:lnSpc>
                <a:spcBef>
                  <a:spcPct val="0"/>
                </a:spcBef>
                <a:spcAft>
                  <a:spcPct val="35000"/>
                </a:spcAft>
              </a:pPr>
              <a:r>
                <a:rPr lang="en-NZ" sz="1700" dirty="0"/>
                <a:t>Family F</a:t>
              </a:r>
            </a:p>
          </p:txBody>
        </p:sp>
      </p:grpSp>
      <p:sp>
        <p:nvSpPr>
          <p:cNvPr id="3" name="Arrow: Up 2">
            <a:extLst>
              <a:ext uri="{FF2B5EF4-FFF2-40B4-BE49-F238E27FC236}">
                <a16:creationId xmlns:a16="http://schemas.microsoft.com/office/drawing/2014/main" id="{E96E9619-FFDA-4CBF-8226-1F6D394E025F}"/>
              </a:ext>
            </a:extLst>
          </p:cNvPr>
          <p:cNvSpPr/>
          <p:nvPr/>
        </p:nvSpPr>
        <p:spPr>
          <a:xfrm rot="10800000" flipV="1">
            <a:off x="6045343" y="2983183"/>
            <a:ext cx="120994" cy="589916"/>
          </a:xfrm>
          <a:prstGeom prst="up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solidFill>
                  <a:schemeClr val="accent6"/>
                </a:solidFill>
              </a:ln>
              <a:solidFill>
                <a:schemeClr val="accent6"/>
              </a:solidFill>
            </a:endParaRPr>
          </a:p>
        </p:txBody>
      </p:sp>
      <p:pic>
        <p:nvPicPr>
          <p:cNvPr id="5" name="Picture 4">
            <a:extLst>
              <a:ext uri="{FF2B5EF4-FFF2-40B4-BE49-F238E27FC236}">
                <a16:creationId xmlns:a16="http://schemas.microsoft.com/office/drawing/2014/main" id="{C2CA3B50-9933-4C13-86B4-C0D51F82C0C4}"/>
              </a:ext>
            </a:extLst>
          </p:cNvPr>
          <p:cNvPicPr>
            <a:picLocks noChangeAspect="1"/>
          </p:cNvPicPr>
          <p:nvPr/>
        </p:nvPicPr>
        <p:blipFill>
          <a:blip r:embed="rId4"/>
          <a:stretch>
            <a:fillRect/>
          </a:stretch>
        </p:blipFill>
        <p:spPr>
          <a:xfrm rot="3782394">
            <a:off x="6749428" y="3345491"/>
            <a:ext cx="217596" cy="444472"/>
          </a:xfrm>
          <a:prstGeom prst="rect">
            <a:avLst/>
          </a:prstGeom>
        </p:spPr>
      </p:pic>
      <p:pic>
        <p:nvPicPr>
          <p:cNvPr id="6" name="Picture 5">
            <a:extLst>
              <a:ext uri="{FF2B5EF4-FFF2-40B4-BE49-F238E27FC236}">
                <a16:creationId xmlns:a16="http://schemas.microsoft.com/office/drawing/2014/main" id="{BB107ED3-4CFE-452E-A7D1-231CF25D2C5C}"/>
              </a:ext>
            </a:extLst>
          </p:cNvPr>
          <p:cNvPicPr>
            <a:picLocks noChangeAspect="1"/>
          </p:cNvPicPr>
          <p:nvPr/>
        </p:nvPicPr>
        <p:blipFill>
          <a:blip r:embed="rId4"/>
          <a:stretch>
            <a:fillRect/>
          </a:stretch>
        </p:blipFill>
        <p:spPr>
          <a:xfrm rot="6932847">
            <a:off x="6680147" y="4079319"/>
            <a:ext cx="219203" cy="686055"/>
          </a:xfrm>
          <a:prstGeom prst="rect">
            <a:avLst/>
          </a:prstGeom>
        </p:spPr>
      </p:pic>
      <p:sp>
        <p:nvSpPr>
          <p:cNvPr id="7" name="Arrow: Up 6">
            <a:extLst>
              <a:ext uri="{FF2B5EF4-FFF2-40B4-BE49-F238E27FC236}">
                <a16:creationId xmlns:a16="http://schemas.microsoft.com/office/drawing/2014/main" id="{58AAE0AA-5DD1-4EE9-BEC7-865D85F76F87}"/>
              </a:ext>
            </a:extLst>
          </p:cNvPr>
          <p:cNvSpPr/>
          <p:nvPr/>
        </p:nvSpPr>
        <p:spPr>
          <a:xfrm rot="17332305" flipH="1">
            <a:off x="5336672" y="3320950"/>
            <a:ext cx="138981" cy="497461"/>
          </a:xfrm>
          <a:prstGeom prst="up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solidFill>
                  <a:schemeClr val="accent6"/>
                </a:solidFill>
              </a:ln>
              <a:solidFill>
                <a:schemeClr val="accent6"/>
              </a:solidFill>
            </a:endParaRPr>
          </a:p>
        </p:txBody>
      </p:sp>
      <p:sp>
        <p:nvSpPr>
          <p:cNvPr id="8" name="Arrow: Up 7">
            <a:extLst>
              <a:ext uri="{FF2B5EF4-FFF2-40B4-BE49-F238E27FC236}">
                <a16:creationId xmlns:a16="http://schemas.microsoft.com/office/drawing/2014/main" id="{8E180947-B47C-4548-9CDD-BCC835511A61}"/>
              </a:ext>
            </a:extLst>
          </p:cNvPr>
          <p:cNvSpPr/>
          <p:nvPr/>
        </p:nvSpPr>
        <p:spPr>
          <a:xfrm rot="10800000">
            <a:off x="6033922" y="4614298"/>
            <a:ext cx="120992" cy="545532"/>
          </a:xfrm>
          <a:prstGeom prst="up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solidFill>
                  <a:schemeClr val="accent6"/>
                </a:solidFill>
              </a:ln>
              <a:solidFill>
                <a:schemeClr val="accent6"/>
              </a:solidFill>
            </a:endParaRPr>
          </a:p>
        </p:txBody>
      </p:sp>
      <p:sp>
        <p:nvSpPr>
          <p:cNvPr id="12" name="Arrow: Up 11">
            <a:extLst>
              <a:ext uri="{FF2B5EF4-FFF2-40B4-BE49-F238E27FC236}">
                <a16:creationId xmlns:a16="http://schemas.microsoft.com/office/drawing/2014/main" id="{4C0A1F2D-81C2-4EB5-9F6D-59369E2B3872}"/>
              </a:ext>
            </a:extLst>
          </p:cNvPr>
          <p:cNvSpPr/>
          <p:nvPr/>
        </p:nvSpPr>
        <p:spPr>
          <a:xfrm rot="14159184" flipH="1">
            <a:off x="5338681" y="4169626"/>
            <a:ext cx="101662" cy="554850"/>
          </a:xfrm>
          <a:prstGeom prst="upArrow">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sz="1350">
              <a:ln>
                <a:solidFill>
                  <a:schemeClr val="accent6"/>
                </a:solidFill>
              </a:ln>
              <a:solidFill>
                <a:schemeClr val="accent6"/>
              </a:solidFill>
            </a:endParaRPr>
          </a:p>
        </p:txBody>
      </p:sp>
      <p:sp>
        <p:nvSpPr>
          <p:cNvPr id="32" name="Oval 31">
            <a:extLst>
              <a:ext uri="{FF2B5EF4-FFF2-40B4-BE49-F238E27FC236}">
                <a16:creationId xmlns:a16="http://schemas.microsoft.com/office/drawing/2014/main" id="{A4F88419-80AA-C096-BDCA-60596CAD4272}"/>
              </a:ext>
            </a:extLst>
          </p:cNvPr>
          <p:cNvSpPr/>
          <p:nvPr/>
        </p:nvSpPr>
        <p:spPr>
          <a:xfrm>
            <a:off x="5411184" y="3369997"/>
            <a:ext cx="1417397" cy="1417397"/>
          </a:xfrm>
          <a:prstGeom prst="ellips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33" name="TextBox 32">
            <a:extLst>
              <a:ext uri="{FF2B5EF4-FFF2-40B4-BE49-F238E27FC236}">
                <a16:creationId xmlns:a16="http://schemas.microsoft.com/office/drawing/2014/main" id="{585ED7FC-DFBC-F16F-8229-ED2F854DA3EC}"/>
              </a:ext>
            </a:extLst>
          </p:cNvPr>
          <p:cNvSpPr txBox="1"/>
          <p:nvPr/>
        </p:nvSpPr>
        <p:spPr>
          <a:xfrm>
            <a:off x="5411184" y="3755529"/>
            <a:ext cx="1417397" cy="646331"/>
          </a:xfrm>
          <a:prstGeom prst="rect">
            <a:avLst/>
          </a:prstGeom>
          <a:noFill/>
        </p:spPr>
        <p:txBody>
          <a:bodyPr wrap="square" rtlCol="0">
            <a:spAutoFit/>
          </a:bodyPr>
          <a:lstStyle/>
          <a:p>
            <a:pPr algn="ctr"/>
            <a:r>
              <a:rPr lang="en-NZ" dirty="0"/>
              <a:t>Distribution</a:t>
            </a:r>
          </a:p>
          <a:p>
            <a:pPr algn="ctr"/>
            <a:r>
              <a:rPr lang="en-NZ" dirty="0"/>
              <a:t>Hub</a:t>
            </a:r>
          </a:p>
        </p:txBody>
      </p:sp>
      <p:pic>
        <p:nvPicPr>
          <p:cNvPr id="2" name="Picture 1">
            <a:extLst>
              <a:ext uri="{FF2B5EF4-FFF2-40B4-BE49-F238E27FC236}">
                <a16:creationId xmlns:a16="http://schemas.microsoft.com/office/drawing/2014/main" id="{DF478979-E312-A050-0DE9-C8B3BD7B5015}"/>
              </a:ext>
            </a:extLst>
          </p:cNvPr>
          <p:cNvPicPr>
            <a:picLocks noChangeAspect="1"/>
          </p:cNvPicPr>
          <p:nvPr/>
        </p:nvPicPr>
        <p:blipFill>
          <a:blip r:embed="rId5"/>
          <a:stretch>
            <a:fillRect/>
          </a:stretch>
        </p:blipFill>
        <p:spPr>
          <a:xfrm>
            <a:off x="3853165" y="2828292"/>
            <a:ext cx="506012" cy="262151"/>
          </a:xfrm>
          <a:prstGeom prst="rect">
            <a:avLst/>
          </a:prstGeom>
        </p:spPr>
      </p:pic>
      <p:sp>
        <p:nvSpPr>
          <p:cNvPr id="37" name="Title 1">
            <a:extLst>
              <a:ext uri="{FF2B5EF4-FFF2-40B4-BE49-F238E27FC236}">
                <a16:creationId xmlns:a16="http://schemas.microsoft.com/office/drawing/2014/main" id="{8C4835E3-690B-EF89-13FB-453256C3B926}"/>
              </a:ext>
            </a:extLst>
          </p:cNvPr>
          <p:cNvSpPr txBox="1">
            <a:spLocks/>
          </p:cNvSpPr>
          <p:nvPr/>
        </p:nvSpPr>
        <p:spPr>
          <a:xfrm>
            <a:off x="2152650" y="365127"/>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NZ" b="1" dirty="0"/>
              <a:t>Wheel of influence</a:t>
            </a:r>
          </a:p>
        </p:txBody>
      </p:sp>
      <p:pic>
        <p:nvPicPr>
          <p:cNvPr id="9" name="Picture 8">
            <a:extLst>
              <a:ext uri="{FF2B5EF4-FFF2-40B4-BE49-F238E27FC236}">
                <a16:creationId xmlns:a16="http://schemas.microsoft.com/office/drawing/2014/main" id="{976E3E66-7C2F-2A7F-9768-99966842180D}"/>
              </a:ext>
            </a:extLst>
          </p:cNvPr>
          <p:cNvPicPr>
            <a:picLocks noChangeAspect="1"/>
          </p:cNvPicPr>
          <p:nvPr/>
        </p:nvPicPr>
        <p:blipFill>
          <a:blip r:embed="rId5"/>
          <a:stretch>
            <a:fillRect/>
          </a:stretch>
        </p:blipFill>
        <p:spPr>
          <a:xfrm rot="19931455">
            <a:off x="3790352" y="3269028"/>
            <a:ext cx="506012" cy="262151"/>
          </a:xfrm>
          <a:prstGeom prst="rect">
            <a:avLst/>
          </a:prstGeom>
        </p:spPr>
      </p:pic>
      <p:pic>
        <p:nvPicPr>
          <p:cNvPr id="4" name="Picture 3">
            <a:extLst>
              <a:ext uri="{FF2B5EF4-FFF2-40B4-BE49-F238E27FC236}">
                <a16:creationId xmlns:a16="http://schemas.microsoft.com/office/drawing/2014/main" id="{D2EBECE7-8FB1-9CD4-9619-F4E729E6582C}"/>
              </a:ext>
            </a:extLst>
          </p:cNvPr>
          <p:cNvPicPr>
            <a:picLocks noChangeAspect="1"/>
          </p:cNvPicPr>
          <p:nvPr/>
        </p:nvPicPr>
        <p:blipFill>
          <a:blip r:embed="rId5"/>
          <a:stretch>
            <a:fillRect/>
          </a:stretch>
        </p:blipFill>
        <p:spPr>
          <a:xfrm rot="3117374">
            <a:off x="4265342" y="2483617"/>
            <a:ext cx="506012" cy="262151"/>
          </a:xfrm>
          <a:prstGeom prst="rect">
            <a:avLst/>
          </a:prstGeom>
        </p:spPr>
      </p:pic>
      <p:pic>
        <p:nvPicPr>
          <p:cNvPr id="11" name="Picture 10">
            <a:extLst>
              <a:ext uri="{FF2B5EF4-FFF2-40B4-BE49-F238E27FC236}">
                <a16:creationId xmlns:a16="http://schemas.microsoft.com/office/drawing/2014/main" id="{27D27E32-4655-16F9-D900-550270EEDE2C}"/>
              </a:ext>
            </a:extLst>
          </p:cNvPr>
          <p:cNvPicPr>
            <a:picLocks noChangeAspect="1"/>
          </p:cNvPicPr>
          <p:nvPr/>
        </p:nvPicPr>
        <p:blipFill>
          <a:blip r:embed="rId2"/>
          <a:stretch>
            <a:fillRect/>
          </a:stretch>
        </p:blipFill>
        <p:spPr>
          <a:xfrm rot="6983336">
            <a:off x="4680098" y="2358886"/>
            <a:ext cx="573074" cy="469433"/>
          </a:xfrm>
          <a:prstGeom prst="rect">
            <a:avLst/>
          </a:prstGeom>
        </p:spPr>
      </p:pic>
    </p:spTree>
    <p:extLst>
      <p:ext uri="{BB962C8B-B14F-4D97-AF65-F5344CB8AC3E}">
        <p14:creationId xmlns:p14="http://schemas.microsoft.com/office/powerpoint/2010/main" val="2763167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D1D4-C073-AB64-968A-E010365B3153}"/>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A85852C3-DA7F-A03E-86DC-24F728318477}"/>
              </a:ext>
            </a:extLst>
          </p:cNvPr>
          <p:cNvSpPr txBox="1"/>
          <p:nvPr/>
        </p:nvSpPr>
        <p:spPr>
          <a:xfrm>
            <a:off x="5460641" y="1859162"/>
            <a:ext cx="6082001" cy="3990836"/>
          </a:xfrm>
          <a:prstGeom prst="rect">
            <a:avLst/>
          </a:prstGeom>
          <a:noFill/>
          <a:ln>
            <a:solidFill>
              <a:srgbClr val="8972C0"/>
            </a:solidFill>
          </a:ln>
        </p:spPr>
        <p:txBody>
          <a:bodyPr wrap="square" rtlCol="0">
            <a:spAutoFit/>
          </a:bodyPr>
          <a:lstStyle/>
          <a:p>
            <a:pPr>
              <a:spcAft>
                <a:spcPts val="1000"/>
              </a:spcAft>
            </a:pPr>
            <a:r>
              <a:rPr lang="en-NZ" sz="4000" b="1" dirty="0">
                <a:solidFill>
                  <a:srgbClr val="8972C0"/>
                </a:solidFill>
              </a:rPr>
              <a:t>Actor</a:t>
            </a:r>
            <a:r>
              <a:rPr lang="en-NZ" sz="3600" dirty="0">
                <a:solidFill>
                  <a:srgbClr val="8972C0"/>
                </a:solidFill>
              </a:rPr>
              <a:t>: </a:t>
            </a:r>
            <a:r>
              <a:rPr lang="en-NZ" sz="3600" dirty="0"/>
              <a:t>Pēpi-Pod® Distributor</a:t>
            </a:r>
          </a:p>
          <a:p>
            <a:pPr>
              <a:spcAft>
                <a:spcPts val="1000"/>
              </a:spcAft>
            </a:pPr>
            <a:r>
              <a:rPr lang="en-NZ" sz="3600" b="1" dirty="0">
                <a:solidFill>
                  <a:srgbClr val="8972C0"/>
                </a:solidFill>
              </a:rPr>
              <a:t>Action</a:t>
            </a:r>
            <a:r>
              <a:rPr lang="en-NZ" sz="3600" dirty="0">
                <a:solidFill>
                  <a:srgbClr val="8972C0"/>
                </a:solidFill>
              </a:rPr>
              <a:t>:</a:t>
            </a:r>
            <a:r>
              <a:rPr lang="en-NZ" sz="3600" dirty="0"/>
              <a:t> Guide</a:t>
            </a:r>
          </a:p>
          <a:p>
            <a:pPr>
              <a:spcAft>
                <a:spcPts val="1000"/>
              </a:spcAft>
            </a:pPr>
            <a:r>
              <a:rPr lang="en-NZ" sz="3600" b="1" dirty="0">
                <a:solidFill>
                  <a:srgbClr val="8972C0"/>
                </a:solidFill>
              </a:rPr>
              <a:t>Tool</a:t>
            </a:r>
            <a:r>
              <a:rPr lang="en-NZ" sz="3600" dirty="0">
                <a:solidFill>
                  <a:srgbClr val="8972C0"/>
                </a:solidFill>
              </a:rPr>
              <a:t>:</a:t>
            </a:r>
            <a:r>
              <a:rPr lang="en-NZ" sz="3600" dirty="0"/>
              <a:t> Words</a:t>
            </a:r>
          </a:p>
          <a:p>
            <a:pPr>
              <a:spcAft>
                <a:spcPts val="1000"/>
              </a:spcAft>
            </a:pPr>
            <a:r>
              <a:rPr lang="en-NZ" sz="3600" b="1" dirty="0">
                <a:solidFill>
                  <a:srgbClr val="8972C0"/>
                </a:solidFill>
              </a:rPr>
              <a:t>Outcome</a:t>
            </a:r>
            <a:r>
              <a:rPr lang="en-NZ" sz="3600" dirty="0">
                <a:solidFill>
                  <a:srgbClr val="8972C0"/>
                </a:solidFill>
              </a:rPr>
              <a:t>: </a:t>
            </a:r>
            <a:r>
              <a:rPr lang="en-NZ" sz="3600" dirty="0"/>
              <a:t>Carers understand risk and act to protect </a:t>
            </a:r>
          </a:p>
          <a:p>
            <a:pPr>
              <a:spcAft>
                <a:spcPts val="1000"/>
              </a:spcAft>
            </a:pPr>
            <a:r>
              <a:rPr lang="en-NZ" sz="3600" b="1" dirty="0">
                <a:solidFill>
                  <a:srgbClr val="8972C0"/>
                </a:solidFill>
              </a:rPr>
              <a:t>Main Influence</a:t>
            </a:r>
            <a:r>
              <a:rPr lang="en-NZ" sz="3600" dirty="0">
                <a:solidFill>
                  <a:srgbClr val="8972C0"/>
                </a:solidFill>
              </a:rPr>
              <a:t>: </a:t>
            </a:r>
            <a:r>
              <a:rPr lang="en-NZ" sz="3600" dirty="0"/>
              <a:t>Carer network</a:t>
            </a:r>
          </a:p>
        </p:txBody>
      </p:sp>
      <p:sp>
        <p:nvSpPr>
          <p:cNvPr id="14" name="TextBox 13">
            <a:extLst>
              <a:ext uri="{FF2B5EF4-FFF2-40B4-BE49-F238E27FC236}">
                <a16:creationId xmlns:a16="http://schemas.microsoft.com/office/drawing/2014/main" id="{A1BFDEF0-7632-8998-F2F0-99CA84EFECE1}"/>
              </a:ext>
            </a:extLst>
          </p:cNvPr>
          <p:cNvSpPr txBox="1"/>
          <p:nvPr/>
        </p:nvSpPr>
        <p:spPr>
          <a:xfrm>
            <a:off x="351181" y="369859"/>
            <a:ext cx="11463133" cy="769441"/>
          </a:xfrm>
          <a:prstGeom prst="rect">
            <a:avLst/>
          </a:prstGeom>
          <a:noFill/>
        </p:spPr>
        <p:txBody>
          <a:bodyPr wrap="square" rtlCol="0">
            <a:spAutoFit/>
          </a:bodyPr>
          <a:lstStyle/>
          <a:p>
            <a:pPr algn="ctr"/>
            <a:r>
              <a:rPr lang="en-NZ" sz="4400" dirty="0"/>
              <a:t>Actor: </a:t>
            </a:r>
            <a:r>
              <a:rPr lang="en-NZ" sz="4400" dirty="0">
                <a:solidFill>
                  <a:srgbClr val="8972C0"/>
                </a:solidFill>
              </a:rPr>
              <a:t>Distributor</a:t>
            </a:r>
          </a:p>
        </p:txBody>
      </p:sp>
      <p:sp>
        <p:nvSpPr>
          <p:cNvPr id="22" name="TextBox 21">
            <a:extLst>
              <a:ext uri="{FF2B5EF4-FFF2-40B4-BE49-F238E27FC236}">
                <a16:creationId xmlns:a16="http://schemas.microsoft.com/office/drawing/2014/main" id="{856FE05C-6FB7-C0DF-D700-8405AFFE0129}"/>
              </a:ext>
            </a:extLst>
          </p:cNvPr>
          <p:cNvSpPr txBox="1"/>
          <p:nvPr/>
        </p:nvSpPr>
        <p:spPr>
          <a:xfrm>
            <a:off x="351181" y="6527716"/>
            <a:ext cx="6442524" cy="246221"/>
          </a:xfrm>
          <a:prstGeom prst="rect">
            <a:avLst/>
          </a:prstGeom>
          <a:noFill/>
        </p:spPr>
        <p:txBody>
          <a:bodyPr wrap="square" rtlCol="0">
            <a:spAutoFit/>
          </a:bodyPr>
          <a:lstStyle/>
          <a:p>
            <a:r>
              <a:rPr lang="en-NZ" sz="1000" dirty="0"/>
              <a:t>© Change for our Children (NZ) 2025 – a Pēpi-Pod® Program Resource: ‘Wheel of Influence’ concept map</a:t>
            </a:r>
          </a:p>
        </p:txBody>
      </p:sp>
      <p:sp>
        <p:nvSpPr>
          <p:cNvPr id="3" name="TextBox 2">
            <a:extLst>
              <a:ext uri="{FF2B5EF4-FFF2-40B4-BE49-F238E27FC236}">
                <a16:creationId xmlns:a16="http://schemas.microsoft.com/office/drawing/2014/main" id="{82D6645F-2D63-0A27-971D-AE4C4A5766F8}"/>
              </a:ext>
            </a:extLst>
          </p:cNvPr>
          <p:cNvSpPr txBox="1"/>
          <p:nvPr/>
        </p:nvSpPr>
        <p:spPr>
          <a:xfrm>
            <a:off x="944449" y="1630504"/>
            <a:ext cx="4172755" cy="4339650"/>
          </a:xfrm>
          <a:prstGeom prst="rect">
            <a:avLst/>
          </a:prstGeom>
          <a:solidFill>
            <a:schemeClr val="accent6">
              <a:lumMod val="20000"/>
              <a:lumOff val="80000"/>
            </a:schemeClr>
          </a:solidFill>
          <a:ln>
            <a:noFill/>
          </a:ln>
          <a:effectLst>
            <a:glow rad="635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algn="ctr"/>
            <a:r>
              <a:rPr lang="en-US" sz="3600" dirty="0"/>
              <a:t>Actor (you) </a:t>
            </a:r>
          </a:p>
          <a:p>
            <a:pPr algn="ctr"/>
            <a:r>
              <a:rPr lang="en-US" sz="2400" i="1" dirty="0"/>
              <a:t>performs a success </a:t>
            </a:r>
          </a:p>
          <a:p>
            <a:pPr algn="ctr"/>
            <a:r>
              <a:rPr lang="en-US" sz="3600" dirty="0"/>
              <a:t>action</a:t>
            </a:r>
            <a:r>
              <a:rPr lang="en-US" sz="2400" i="1" dirty="0"/>
              <a:t> </a:t>
            </a:r>
          </a:p>
          <a:p>
            <a:pPr algn="ctr"/>
            <a:r>
              <a:rPr lang="en-US" sz="2400" i="1" dirty="0"/>
              <a:t>using a success </a:t>
            </a:r>
          </a:p>
          <a:p>
            <a:pPr algn="ctr"/>
            <a:r>
              <a:rPr lang="en-US" sz="3600" dirty="0"/>
              <a:t>tool</a:t>
            </a:r>
            <a:r>
              <a:rPr lang="en-US" sz="2400" i="1" dirty="0"/>
              <a:t> </a:t>
            </a:r>
          </a:p>
          <a:p>
            <a:pPr algn="ctr"/>
            <a:r>
              <a:rPr lang="en-US" sz="2400" i="1" dirty="0"/>
              <a:t>to achieve an observable </a:t>
            </a:r>
            <a:r>
              <a:rPr lang="en-US" sz="3600" i="1" dirty="0"/>
              <a:t>outcome</a:t>
            </a:r>
            <a:r>
              <a:rPr lang="en-US" sz="2400" i="1" dirty="0"/>
              <a:t> </a:t>
            </a:r>
          </a:p>
          <a:p>
            <a:pPr algn="ctr"/>
            <a:r>
              <a:rPr lang="en-US" sz="2400" i="1" dirty="0"/>
              <a:t>that </a:t>
            </a:r>
            <a:r>
              <a:rPr lang="en-US" sz="3600" i="1" dirty="0"/>
              <a:t>influences</a:t>
            </a:r>
            <a:r>
              <a:rPr lang="en-US" sz="2400" i="1" dirty="0"/>
              <a:t> others</a:t>
            </a:r>
          </a:p>
          <a:p>
            <a:pPr algn="ctr"/>
            <a:endParaRPr lang="en-US" sz="2400" i="1" dirty="0"/>
          </a:p>
        </p:txBody>
      </p:sp>
      <p:pic>
        <p:nvPicPr>
          <p:cNvPr id="6" name="Picture 5">
            <a:extLst>
              <a:ext uri="{FF2B5EF4-FFF2-40B4-BE49-F238E27FC236}">
                <a16:creationId xmlns:a16="http://schemas.microsoft.com/office/drawing/2014/main" id="{48A9FCDA-24D3-4BED-0F52-72CE4A5901D6}"/>
              </a:ext>
            </a:extLst>
          </p:cNvPr>
          <p:cNvPicPr>
            <a:picLocks noChangeAspect="1"/>
          </p:cNvPicPr>
          <p:nvPr/>
        </p:nvPicPr>
        <p:blipFill>
          <a:blip r:embed="rId3"/>
          <a:stretch>
            <a:fillRect/>
          </a:stretch>
        </p:blipFill>
        <p:spPr>
          <a:xfrm>
            <a:off x="2545523" y="5506514"/>
            <a:ext cx="970605" cy="347151"/>
          </a:xfrm>
          <a:prstGeom prst="rect">
            <a:avLst/>
          </a:prstGeom>
        </p:spPr>
      </p:pic>
    </p:spTree>
    <p:extLst>
      <p:ext uri="{BB962C8B-B14F-4D97-AF65-F5344CB8AC3E}">
        <p14:creationId xmlns:p14="http://schemas.microsoft.com/office/powerpoint/2010/main" val="241202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971EDE8-0994-3C1D-BB03-9284308665AA}"/>
              </a:ext>
            </a:extLst>
          </p:cNvPr>
          <p:cNvSpPr/>
          <p:nvPr/>
        </p:nvSpPr>
        <p:spPr>
          <a:xfrm>
            <a:off x="755649" y="5265739"/>
            <a:ext cx="5149851" cy="752216"/>
          </a:xfrm>
          <a:prstGeom prst="rect">
            <a:avLst/>
          </a:prstGeom>
          <a:solidFill>
            <a:srgbClr val="042D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Content Placeholder 6">
            <a:extLst>
              <a:ext uri="{FF2B5EF4-FFF2-40B4-BE49-F238E27FC236}">
                <a16:creationId xmlns:a16="http://schemas.microsoft.com/office/drawing/2014/main" id="{F664E630-9380-E539-EDCD-A3916BDC26E2}"/>
              </a:ext>
            </a:extLst>
          </p:cNvPr>
          <p:cNvSpPr>
            <a:spLocks noGrp="1"/>
          </p:cNvSpPr>
          <p:nvPr>
            <p:ph sz="half" idx="2"/>
          </p:nvPr>
        </p:nvSpPr>
        <p:spPr>
          <a:xfrm>
            <a:off x="6172200" y="1825625"/>
            <a:ext cx="5334512" cy="4351339"/>
          </a:xfrm>
        </p:spPr>
        <p:txBody>
          <a:bodyPr>
            <a:normAutofit/>
          </a:bodyPr>
          <a:lstStyle/>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Diffusion of innovations </a:t>
            </a:r>
          </a:p>
          <a:p>
            <a:pPr marL="457189" lvl="1" indent="0">
              <a:lnSpc>
                <a:spcPct val="107000"/>
              </a:lnSpc>
              <a:buNone/>
            </a:pPr>
            <a:r>
              <a:rPr lang="en-NZ" sz="2200" dirty="0">
                <a:latin typeface="Calibri" panose="020F0502020204030204" pitchFamily="34" charset="0"/>
                <a:cs typeface="Times New Roman" panose="02020603050405020304" pitchFamily="18" charset="0"/>
              </a:rPr>
              <a:t>Align with evidence</a:t>
            </a:r>
          </a:p>
          <a:p>
            <a:pPr marL="457189" lvl="1" indent="0">
              <a:lnSpc>
                <a:spcPct val="107000"/>
              </a:lnSpc>
              <a:buNone/>
            </a:pPr>
            <a:r>
              <a:rPr lang="en-NZ" sz="2200" dirty="0">
                <a:latin typeface="Calibri" panose="020F0502020204030204" pitchFamily="34" charset="0"/>
                <a:cs typeface="Times New Roman" panose="02020603050405020304" pitchFamily="18" charset="0"/>
              </a:rPr>
              <a:t>Build networks of influence</a:t>
            </a:r>
          </a:p>
          <a:p>
            <a:pPr marL="457189" lvl="1" indent="0">
              <a:lnSpc>
                <a:spcPct val="107000"/>
              </a:lnSpc>
              <a:buNone/>
            </a:pPr>
            <a:r>
              <a:rPr lang="en-NZ" sz="2200" dirty="0">
                <a:latin typeface="Calibri" panose="020F0502020204030204" pitchFamily="34" charset="0"/>
                <a:cs typeface="Times New Roman" panose="02020603050405020304" pitchFamily="18" charset="0"/>
              </a:rPr>
              <a:t>Design for value to intended group</a:t>
            </a:r>
          </a:p>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Appreciative Inquiry</a:t>
            </a:r>
          </a:p>
          <a:p>
            <a:pPr marL="457189" lvl="1" indent="0">
              <a:lnSpc>
                <a:spcPct val="107000"/>
              </a:lnSpc>
              <a:buNone/>
            </a:pPr>
            <a:r>
              <a:rPr lang="en-US" sz="2200" dirty="0">
                <a:latin typeface="Calibri" panose="020F0502020204030204" pitchFamily="34" charset="0"/>
                <a:ea typeface="Calibri" panose="020F0502020204030204" pitchFamily="34" charset="0"/>
                <a:cs typeface="Times New Roman" panose="02020603050405020304" pitchFamily="18" charset="0"/>
              </a:rPr>
              <a:t>Encourage </a:t>
            </a:r>
            <a:r>
              <a:rPr lang="en-US" sz="2200" b="1" dirty="0">
                <a:latin typeface="Calibri" panose="020F0502020204030204" pitchFamily="34" charset="0"/>
                <a:ea typeface="Calibri" panose="020F0502020204030204" pitchFamily="34" charset="0"/>
                <a:cs typeface="Times New Roman" panose="02020603050405020304" pitchFamily="18" charset="0"/>
              </a:rPr>
              <a:t>personal</a:t>
            </a:r>
            <a:r>
              <a:rPr lang="en-US" sz="2200" dirty="0">
                <a:latin typeface="Calibri" panose="020F0502020204030204" pitchFamily="34" charset="0"/>
                <a:ea typeface="Calibri" panose="020F0502020204030204" pitchFamily="34" charset="0"/>
                <a:cs typeface="Times New Roman" panose="02020603050405020304" pitchFamily="18" charset="0"/>
              </a:rPr>
              <a:t> storytelling about what’s working well, what feels good</a:t>
            </a:r>
          </a:p>
          <a:p>
            <a:pPr marL="457189" lvl="1" indent="0">
              <a:lnSpc>
                <a:spcPct val="107000"/>
              </a:lnSpc>
              <a:buNone/>
            </a:pPr>
            <a:r>
              <a:rPr lang="en-US" sz="2200" dirty="0">
                <a:latin typeface="Calibri" panose="020F0502020204030204" pitchFamily="34" charset="0"/>
                <a:ea typeface="Calibri" panose="020F0502020204030204" pitchFamily="34" charset="0"/>
                <a:cs typeface="Times New Roman" panose="02020603050405020304" pitchFamily="18" charset="0"/>
              </a:rPr>
              <a:t>Listen for </a:t>
            </a:r>
            <a:r>
              <a:rPr lang="en-US" sz="2200" b="1" dirty="0">
                <a:latin typeface="Calibri" panose="020F0502020204030204" pitchFamily="34" charset="0"/>
                <a:ea typeface="Calibri" panose="020F0502020204030204" pitchFamily="34" charset="0"/>
                <a:cs typeface="Times New Roman" panose="02020603050405020304" pitchFamily="18" charset="0"/>
              </a:rPr>
              <a:t>personal</a:t>
            </a:r>
            <a:r>
              <a:rPr lang="en-US" sz="2200" dirty="0">
                <a:latin typeface="Calibri" panose="020F0502020204030204" pitchFamily="34" charset="0"/>
                <a:ea typeface="Calibri" panose="020F0502020204030204" pitchFamily="34" charset="0"/>
                <a:cs typeface="Times New Roman" panose="02020603050405020304" pitchFamily="18" charset="0"/>
              </a:rPr>
              <a:t> strengths and values, and build action on these</a:t>
            </a:r>
          </a:p>
          <a:p>
            <a:pPr marL="0" indent="0">
              <a:lnSpc>
                <a:spcPct val="107000"/>
              </a:lnSpc>
              <a:buNone/>
            </a:pP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NZ" dirty="0"/>
          </a:p>
        </p:txBody>
      </p:sp>
      <p:sp>
        <p:nvSpPr>
          <p:cNvPr id="2" name="Title 1">
            <a:extLst>
              <a:ext uri="{FF2B5EF4-FFF2-40B4-BE49-F238E27FC236}">
                <a16:creationId xmlns:a16="http://schemas.microsoft.com/office/drawing/2014/main" id="{50BA495F-5F01-510A-359C-7B3361ED17BF}"/>
              </a:ext>
            </a:extLst>
          </p:cNvPr>
          <p:cNvSpPr>
            <a:spLocks noGrp="1"/>
          </p:cNvSpPr>
          <p:nvPr>
            <p:ph type="title"/>
          </p:nvPr>
        </p:nvSpPr>
        <p:spPr/>
        <p:txBody>
          <a:bodyPr/>
          <a:lstStyle/>
          <a:p>
            <a:r>
              <a:rPr lang="en-NZ" dirty="0"/>
              <a:t>Approach to change</a:t>
            </a:r>
            <a:endParaRPr lang="en-NZ" sz="2400" dirty="0"/>
          </a:p>
        </p:txBody>
      </p:sp>
      <p:sp>
        <p:nvSpPr>
          <p:cNvPr id="9" name="TextBox 8">
            <a:extLst>
              <a:ext uri="{FF2B5EF4-FFF2-40B4-BE49-F238E27FC236}">
                <a16:creationId xmlns:a16="http://schemas.microsoft.com/office/drawing/2014/main" id="{0F2C4716-2D0E-8694-2839-D76D67112FCB}"/>
              </a:ext>
            </a:extLst>
          </p:cNvPr>
          <p:cNvSpPr txBox="1"/>
          <p:nvPr/>
        </p:nvSpPr>
        <p:spPr>
          <a:xfrm>
            <a:off x="6765132" y="6030082"/>
            <a:ext cx="4588669" cy="600164"/>
          </a:xfrm>
          <a:prstGeom prst="rect">
            <a:avLst/>
          </a:prstGeom>
          <a:noFill/>
        </p:spPr>
        <p:txBody>
          <a:bodyPr wrap="square">
            <a:spAutoFit/>
          </a:bodyPr>
          <a:lstStyle/>
          <a:p>
            <a:pPr algn="r"/>
            <a:r>
              <a:rPr lang="en-US" sz="1100" dirty="0">
                <a:cs typeface="Segoe UI" panose="020B0502040204020203" pitchFamily="34" charset="0"/>
              </a:rPr>
              <a:t>Rogers, E. M. (2003). </a:t>
            </a:r>
            <a:r>
              <a:rPr lang="en-US" sz="1100" i="1" dirty="0">
                <a:cs typeface="Segoe UI" panose="020B0502040204020203" pitchFamily="34" charset="0"/>
              </a:rPr>
              <a:t>Diffusion of innovations</a:t>
            </a:r>
            <a:r>
              <a:rPr lang="en-US" sz="1100" dirty="0">
                <a:cs typeface="Segoe UI" panose="020B0502040204020203" pitchFamily="34" charset="0"/>
              </a:rPr>
              <a:t>. New York: Free Press.</a:t>
            </a:r>
          </a:p>
          <a:p>
            <a:pPr algn="r"/>
            <a:r>
              <a:rPr lang="en-US" sz="1100" dirty="0">
                <a:cs typeface="Segoe UI" panose="020B0502040204020203" pitchFamily="34" charset="0"/>
              </a:rPr>
              <a:t>Cooperrider, D. L., &amp; Whitney, D. (2005). Appreciative inquiry: A positive revolution in change. Berrett-Koehler Publishers.</a:t>
            </a:r>
          </a:p>
        </p:txBody>
      </p:sp>
      <p:sp>
        <p:nvSpPr>
          <p:cNvPr id="11" name="TextBox 10">
            <a:extLst>
              <a:ext uri="{FF2B5EF4-FFF2-40B4-BE49-F238E27FC236}">
                <a16:creationId xmlns:a16="http://schemas.microsoft.com/office/drawing/2014/main" id="{DC29ED24-27A6-C678-604A-F3BFCAFAE0F5}"/>
              </a:ext>
            </a:extLst>
          </p:cNvPr>
          <p:cNvSpPr txBox="1"/>
          <p:nvPr/>
        </p:nvSpPr>
        <p:spPr>
          <a:xfrm>
            <a:off x="838201" y="5423142"/>
            <a:ext cx="5035551" cy="461665"/>
          </a:xfrm>
          <a:prstGeom prst="rect">
            <a:avLst/>
          </a:prstGeom>
          <a:solidFill>
            <a:srgbClr val="042D33"/>
          </a:solidFill>
        </p:spPr>
        <p:txBody>
          <a:bodyPr wrap="square" rtlCol="0">
            <a:spAutoFit/>
          </a:bodyPr>
          <a:lstStyle/>
          <a:p>
            <a:pPr algn="ctr">
              <a:spcBef>
                <a:spcPts val="1800"/>
              </a:spcBef>
              <a:spcAft>
                <a:spcPts val="1800"/>
              </a:spcAft>
            </a:pPr>
            <a:r>
              <a:rPr lang="en-NZ" sz="2400" i="1" dirty="0">
                <a:solidFill>
                  <a:schemeClr val="bg1"/>
                </a:solidFill>
              </a:rPr>
              <a:t>different thinking – different results</a:t>
            </a:r>
          </a:p>
        </p:txBody>
      </p:sp>
      <p:sp>
        <p:nvSpPr>
          <p:cNvPr id="14" name="TextBox 13">
            <a:extLst>
              <a:ext uri="{FF2B5EF4-FFF2-40B4-BE49-F238E27FC236}">
                <a16:creationId xmlns:a16="http://schemas.microsoft.com/office/drawing/2014/main" id="{DB9795B0-E23F-B629-1E67-3C224B0566AC}"/>
              </a:ext>
            </a:extLst>
          </p:cNvPr>
          <p:cNvSpPr txBox="1"/>
          <p:nvPr/>
        </p:nvSpPr>
        <p:spPr>
          <a:xfrm>
            <a:off x="615027" y="6030083"/>
            <a:ext cx="5181600" cy="276999"/>
          </a:xfrm>
          <a:prstGeom prst="rect">
            <a:avLst/>
          </a:prstGeom>
          <a:noFill/>
        </p:spPr>
        <p:txBody>
          <a:bodyPr wrap="square">
            <a:spAutoFit/>
          </a:bodyPr>
          <a:lstStyle/>
          <a:p>
            <a:r>
              <a:rPr lang="en-US" sz="1200" dirty="0"/>
              <a:t> ID 271975805 © Andres Jacobi </a:t>
            </a:r>
            <a:endParaRPr lang="en-NZ" sz="1200" dirty="0"/>
          </a:p>
        </p:txBody>
      </p:sp>
      <p:pic>
        <p:nvPicPr>
          <p:cNvPr id="18" name="Content Placeholder 17" descr="A red fish in a group of green fish&#10;&#10;AI-generated content may be incorrect.">
            <a:extLst>
              <a:ext uri="{FF2B5EF4-FFF2-40B4-BE49-F238E27FC236}">
                <a16:creationId xmlns:a16="http://schemas.microsoft.com/office/drawing/2014/main" id="{DABC0CD8-00C1-7B06-6B57-533D0CD517DC}"/>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742951" y="1811339"/>
            <a:ext cx="5181600" cy="3454400"/>
          </a:xfrm>
        </p:spPr>
      </p:pic>
      <p:sp>
        <p:nvSpPr>
          <p:cNvPr id="3" name="Right Triangle 2">
            <a:extLst>
              <a:ext uri="{FF2B5EF4-FFF2-40B4-BE49-F238E27FC236}">
                <a16:creationId xmlns:a16="http://schemas.microsoft.com/office/drawing/2014/main" id="{66C0CD42-6875-7AB5-4C99-B87877065C1E}"/>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7" name="TextBox 6">
            <a:extLst>
              <a:ext uri="{FF2B5EF4-FFF2-40B4-BE49-F238E27FC236}">
                <a16:creationId xmlns:a16="http://schemas.microsoft.com/office/drawing/2014/main" id="{4D494E1B-61A5-5D49-4720-C910BD9A7C7A}"/>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2452509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FE21D-E394-D79C-9FFE-B22D7CC606A0}"/>
              </a:ext>
            </a:extLst>
          </p:cNvPr>
          <p:cNvSpPr>
            <a:spLocks noGrp="1"/>
          </p:cNvSpPr>
          <p:nvPr>
            <p:ph type="title"/>
          </p:nvPr>
        </p:nvSpPr>
        <p:spPr>
          <a:solidFill>
            <a:schemeClr val="bg1"/>
          </a:solidFill>
        </p:spPr>
        <p:txBody>
          <a:bodyPr/>
          <a:lstStyle/>
          <a:p>
            <a:r>
              <a:rPr lang="en-NZ" dirty="0"/>
              <a:t>Importance of peer conversations</a:t>
            </a:r>
          </a:p>
        </p:txBody>
      </p:sp>
      <p:pic>
        <p:nvPicPr>
          <p:cNvPr id="3" name="Picture 2">
            <a:extLst>
              <a:ext uri="{FF2B5EF4-FFF2-40B4-BE49-F238E27FC236}">
                <a16:creationId xmlns:a16="http://schemas.microsoft.com/office/drawing/2014/main" id="{996207EE-2A03-978D-EEBA-2014F7EAAC61}"/>
              </a:ext>
            </a:extLst>
          </p:cNvPr>
          <p:cNvPicPr>
            <a:picLocks noChangeAspect="1"/>
          </p:cNvPicPr>
          <p:nvPr/>
        </p:nvPicPr>
        <p:blipFill>
          <a:blip r:embed="rId3"/>
          <a:srcRect b="12641"/>
          <a:stretch/>
        </p:blipFill>
        <p:spPr>
          <a:xfrm>
            <a:off x="838200" y="1690690"/>
            <a:ext cx="7984331" cy="4475989"/>
          </a:xfrm>
          <a:prstGeom prst="rect">
            <a:avLst/>
          </a:prstGeom>
        </p:spPr>
      </p:pic>
      <p:grpSp>
        <p:nvGrpSpPr>
          <p:cNvPr id="8" name="Group 7">
            <a:extLst>
              <a:ext uri="{FF2B5EF4-FFF2-40B4-BE49-F238E27FC236}">
                <a16:creationId xmlns:a16="http://schemas.microsoft.com/office/drawing/2014/main" id="{9A72B549-D328-FF10-B075-6325DB4816B3}"/>
              </a:ext>
            </a:extLst>
          </p:cNvPr>
          <p:cNvGrpSpPr/>
          <p:nvPr/>
        </p:nvGrpSpPr>
        <p:grpSpPr>
          <a:xfrm>
            <a:off x="8517730" y="2684487"/>
            <a:ext cx="2836070" cy="2488395"/>
            <a:chOff x="8517730" y="2559183"/>
            <a:chExt cx="2836070" cy="2488395"/>
          </a:xfrm>
        </p:grpSpPr>
        <p:sp>
          <p:nvSpPr>
            <p:cNvPr id="4" name="TextBox 3">
              <a:extLst>
                <a:ext uri="{FF2B5EF4-FFF2-40B4-BE49-F238E27FC236}">
                  <a16:creationId xmlns:a16="http://schemas.microsoft.com/office/drawing/2014/main" id="{1913FDE5-D4D1-B68D-A9DE-B319FCB78E7F}"/>
                </a:ext>
              </a:extLst>
            </p:cNvPr>
            <p:cNvSpPr txBox="1"/>
            <p:nvPr/>
          </p:nvSpPr>
          <p:spPr>
            <a:xfrm>
              <a:off x="8517731" y="3016253"/>
              <a:ext cx="2836069" cy="2031325"/>
            </a:xfrm>
            <a:prstGeom prst="rect">
              <a:avLst/>
            </a:prstGeom>
            <a:solidFill>
              <a:srgbClr val="F3F4F6"/>
            </a:solidFill>
          </p:spPr>
          <p:txBody>
            <a:bodyPr wrap="square" rtlCol="0">
              <a:spAutoFit/>
            </a:bodyPr>
            <a:lstStyle/>
            <a:p>
              <a:endParaRPr lang="en-NZ" sz="1000" dirty="0">
                <a:solidFill>
                  <a:srgbClr val="DE2C91"/>
                </a:solidFill>
              </a:endParaRPr>
            </a:p>
            <a:p>
              <a:r>
                <a:rPr lang="en-NZ" sz="2400" dirty="0">
                  <a:solidFill>
                    <a:srgbClr val="DE2C91"/>
                  </a:solidFill>
                </a:rPr>
                <a:t>Campaigns</a:t>
              </a:r>
              <a:r>
                <a:rPr lang="en-NZ" sz="2400" dirty="0"/>
                <a:t> increase awareness </a:t>
              </a:r>
            </a:p>
            <a:p>
              <a:endParaRPr lang="en-NZ" sz="1000" dirty="0"/>
            </a:p>
            <a:p>
              <a:r>
                <a:rPr lang="en-NZ" sz="2400" dirty="0">
                  <a:solidFill>
                    <a:srgbClr val="75C271"/>
                  </a:solidFill>
                </a:rPr>
                <a:t>Peer conversations </a:t>
              </a:r>
              <a:r>
                <a:rPr lang="en-NZ" sz="2400" dirty="0"/>
                <a:t>increase uptake</a:t>
              </a:r>
            </a:p>
            <a:p>
              <a:endParaRPr lang="en-NZ" sz="1000" dirty="0"/>
            </a:p>
          </p:txBody>
        </p:sp>
        <p:sp>
          <p:nvSpPr>
            <p:cNvPr id="5" name="TextBox 4">
              <a:extLst>
                <a:ext uri="{FF2B5EF4-FFF2-40B4-BE49-F238E27FC236}">
                  <a16:creationId xmlns:a16="http://schemas.microsoft.com/office/drawing/2014/main" id="{161E3E97-CC87-87D7-2089-87F876B580CA}"/>
                </a:ext>
              </a:extLst>
            </p:cNvPr>
            <p:cNvSpPr txBox="1"/>
            <p:nvPr/>
          </p:nvSpPr>
          <p:spPr>
            <a:xfrm>
              <a:off x="8517730" y="2559183"/>
              <a:ext cx="2836069" cy="430887"/>
            </a:xfrm>
            <a:prstGeom prst="rect">
              <a:avLst/>
            </a:prstGeom>
            <a:solidFill>
              <a:schemeClr val="tx1">
                <a:lumMod val="50000"/>
                <a:lumOff val="50000"/>
              </a:schemeClr>
            </a:solidFill>
          </p:spPr>
          <p:txBody>
            <a:bodyPr wrap="square" rtlCol="0">
              <a:spAutoFit/>
            </a:bodyPr>
            <a:lstStyle/>
            <a:p>
              <a:r>
                <a:rPr lang="en-NZ" sz="2200" dirty="0">
                  <a:solidFill>
                    <a:schemeClr val="bg1"/>
                  </a:solidFill>
                </a:rPr>
                <a:t>How change spreads</a:t>
              </a:r>
            </a:p>
          </p:txBody>
        </p:sp>
      </p:grpSp>
      <p:sp>
        <p:nvSpPr>
          <p:cNvPr id="7" name="TextBox 6">
            <a:extLst>
              <a:ext uri="{FF2B5EF4-FFF2-40B4-BE49-F238E27FC236}">
                <a16:creationId xmlns:a16="http://schemas.microsoft.com/office/drawing/2014/main" id="{9FE30521-04DE-0FB6-21DF-863E1520711C}"/>
              </a:ext>
            </a:extLst>
          </p:cNvPr>
          <p:cNvSpPr txBox="1"/>
          <p:nvPr/>
        </p:nvSpPr>
        <p:spPr>
          <a:xfrm>
            <a:off x="6252742" y="6249562"/>
            <a:ext cx="5139578" cy="276010"/>
          </a:xfrm>
          <a:prstGeom prst="rect">
            <a:avLst/>
          </a:prstGeom>
          <a:noFill/>
        </p:spPr>
        <p:txBody>
          <a:bodyPr wrap="square">
            <a:spAutoFit/>
          </a:bodyPr>
          <a:lstStyle/>
          <a:p>
            <a:pPr algn="r"/>
            <a:r>
              <a:rPr lang="en-US" sz="1200" dirty="0"/>
              <a:t>Rogers, E. M. (2003). Diffusion of innovations. New York: Free Press.</a:t>
            </a:r>
          </a:p>
        </p:txBody>
      </p:sp>
      <p:sp>
        <p:nvSpPr>
          <p:cNvPr id="6" name="Right Triangle 5">
            <a:extLst>
              <a:ext uri="{FF2B5EF4-FFF2-40B4-BE49-F238E27FC236}">
                <a16:creationId xmlns:a16="http://schemas.microsoft.com/office/drawing/2014/main" id="{9664CE8A-BE21-5746-9E59-2EBC95FD263C}"/>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9" name="TextBox 8">
            <a:extLst>
              <a:ext uri="{FF2B5EF4-FFF2-40B4-BE49-F238E27FC236}">
                <a16:creationId xmlns:a16="http://schemas.microsoft.com/office/drawing/2014/main" id="{93DAB6BB-F24A-766F-1768-2E9E7DF7ACF8}"/>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2018213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4D22F-1600-8DFE-6AD6-ECF21E8F118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5E94FB8-EC27-2385-2897-14E2E6BFB358}"/>
              </a:ext>
            </a:extLst>
          </p:cNvPr>
          <p:cNvSpPr/>
          <p:nvPr/>
        </p:nvSpPr>
        <p:spPr>
          <a:xfrm>
            <a:off x="838200" y="5496645"/>
            <a:ext cx="5181600" cy="625770"/>
          </a:xfrm>
          <a:prstGeom prst="rect">
            <a:avLst/>
          </a:prstGeom>
          <a:solidFill>
            <a:srgbClr val="6D7D8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Content Placeholder 6">
            <a:extLst>
              <a:ext uri="{FF2B5EF4-FFF2-40B4-BE49-F238E27FC236}">
                <a16:creationId xmlns:a16="http://schemas.microsoft.com/office/drawing/2014/main" id="{B384B22D-379A-8903-3616-08C4394D0617}"/>
              </a:ext>
            </a:extLst>
          </p:cNvPr>
          <p:cNvSpPr>
            <a:spLocks noGrp="1"/>
          </p:cNvSpPr>
          <p:nvPr>
            <p:ph sz="half" idx="2"/>
          </p:nvPr>
        </p:nvSpPr>
        <p:spPr>
          <a:xfrm>
            <a:off x="6172200" y="1825625"/>
            <a:ext cx="5181600" cy="4351339"/>
          </a:xfrm>
        </p:spPr>
        <p:txBody>
          <a:bodyPr>
            <a:normAutofit lnSpcReduction="10000"/>
          </a:bodyPr>
          <a:lstStyle/>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Believe in parent power</a:t>
            </a:r>
            <a:endParaRPr lang="en-NZ" sz="2400" dirty="0">
              <a:latin typeface="Calibri" panose="020F0502020204030204" pitchFamily="34" charset="0"/>
              <a:cs typeface="Times New Roman" panose="02020603050405020304" pitchFamily="18" charset="0"/>
            </a:endParaRPr>
          </a:p>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Resource parent influence</a:t>
            </a:r>
          </a:p>
          <a:p>
            <a:pPr marL="457189" lvl="1" indent="0">
              <a:lnSpc>
                <a:spcPct val="107000"/>
              </a:lnSpc>
              <a:buNone/>
            </a:pPr>
            <a:r>
              <a:rPr lang="en-NZ" sz="2800" dirty="0">
                <a:latin typeface="Calibri" panose="020F0502020204030204" pitchFamily="34" charset="0"/>
                <a:ea typeface="Calibri" panose="020F0502020204030204" pitchFamily="34" charset="0"/>
                <a:cs typeface="Times New Roman" panose="02020603050405020304" pitchFamily="18" charset="0"/>
              </a:rPr>
              <a:t>with knowledge</a:t>
            </a:r>
          </a:p>
          <a:p>
            <a:pPr marL="457189" lvl="1" indent="0">
              <a:lnSpc>
                <a:spcPct val="107000"/>
              </a:lnSpc>
              <a:buNone/>
            </a:pPr>
            <a:r>
              <a:rPr lang="en-NZ" sz="2800" dirty="0">
                <a:latin typeface="Calibri" panose="020F0502020204030204" pitchFamily="34" charset="0"/>
                <a:ea typeface="Calibri" panose="020F0502020204030204" pitchFamily="34" charset="0"/>
                <a:cs typeface="Times New Roman" panose="02020603050405020304" pitchFamily="18" charset="0"/>
              </a:rPr>
              <a:t>with opportunity</a:t>
            </a:r>
          </a:p>
          <a:p>
            <a:pPr marL="457189" lvl="1" indent="0">
              <a:lnSpc>
                <a:spcPct val="107000"/>
              </a:lnSpc>
              <a:buNone/>
            </a:pPr>
            <a:r>
              <a:rPr lang="en-NZ" sz="2800" dirty="0">
                <a:latin typeface="Calibri" panose="020F0502020204030204" pitchFamily="34" charset="0"/>
                <a:ea typeface="Calibri" panose="020F0502020204030204" pitchFamily="34" charset="0"/>
                <a:cs typeface="Times New Roman" panose="02020603050405020304" pitchFamily="18" charset="0"/>
              </a:rPr>
              <a:t>with peer communicator role</a:t>
            </a: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NZ" sz="3600" dirty="0">
                <a:latin typeface="Calibri" panose="020F0502020204030204" pitchFamily="34" charset="0"/>
                <a:ea typeface="Calibri" panose="020F0502020204030204" pitchFamily="34" charset="0"/>
                <a:cs typeface="Times New Roman" panose="02020603050405020304" pitchFamily="18" charset="0"/>
              </a:rPr>
              <a:t>Invite to use that influence</a:t>
            </a:r>
          </a:p>
          <a:p>
            <a:pPr marL="457189" lvl="1" indent="0">
              <a:lnSpc>
                <a:spcPct val="107000"/>
              </a:lnSpc>
              <a:buNone/>
            </a:pPr>
            <a:r>
              <a:rPr lang="en-NZ" dirty="0">
                <a:latin typeface="Calibri" panose="020F0502020204030204" pitchFamily="34" charset="0"/>
                <a:ea typeface="Calibri" panose="020F0502020204030204" pitchFamily="34" charset="0"/>
                <a:cs typeface="Times New Roman" panose="02020603050405020304" pitchFamily="18" charset="0"/>
              </a:rPr>
              <a:t>Core principle: </a:t>
            </a:r>
            <a:r>
              <a:rPr lang="en-NZ" i="1" dirty="0">
                <a:latin typeface="Calibri" panose="020F0502020204030204" pitchFamily="34" charset="0"/>
                <a:ea typeface="Calibri" panose="020F0502020204030204" pitchFamily="34" charset="0"/>
                <a:cs typeface="Times New Roman" panose="02020603050405020304" pitchFamily="18" charset="0"/>
              </a:rPr>
              <a:t>‘</a:t>
            </a:r>
            <a:r>
              <a:rPr lang="en-NZ" i="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share your knowledge – protect more babies</a:t>
            </a:r>
            <a:r>
              <a:rPr lang="en-NZ" i="1" dirty="0">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buNone/>
            </a:pP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NZ" dirty="0"/>
          </a:p>
        </p:txBody>
      </p:sp>
      <p:sp>
        <p:nvSpPr>
          <p:cNvPr id="2" name="Title 1">
            <a:extLst>
              <a:ext uri="{FF2B5EF4-FFF2-40B4-BE49-F238E27FC236}">
                <a16:creationId xmlns:a16="http://schemas.microsoft.com/office/drawing/2014/main" id="{A2DFC7ED-21CB-2909-8507-28A65E85E789}"/>
              </a:ext>
            </a:extLst>
          </p:cNvPr>
          <p:cNvSpPr>
            <a:spLocks noGrp="1"/>
          </p:cNvSpPr>
          <p:nvPr>
            <p:ph type="title"/>
          </p:nvPr>
        </p:nvSpPr>
        <p:spPr/>
        <p:txBody>
          <a:bodyPr/>
          <a:lstStyle/>
          <a:p>
            <a:r>
              <a:rPr lang="en-NZ" dirty="0"/>
              <a:t>Approach to engagement</a:t>
            </a:r>
          </a:p>
        </p:txBody>
      </p:sp>
      <p:sp>
        <p:nvSpPr>
          <p:cNvPr id="14" name="TextBox 13">
            <a:extLst>
              <a:ext uri="{FF2B5EF4-FFF2-40B4-BE49-F238E27FC236}">
                <a16:creationId xmlns:a16="http://schemas.microsoft.com/office/drawing/2014/main" id="{E5F109DE-62C6-D1F8-41A2-6C7602BBD380}"/>
              </a:ext>
            </a:extLst>
          </p:cNvPr>
          <p:cNvSpPr txBox="1"/>
          <p:nvPr/>
        </p:nvSpPr>
        <p:spPr>
          <a:xfrm>
            <a:off x="838199" y="5624864"/>
            <a:ext cx="5181600" cy="369332"/>
          </a:xfrm>
          <a:prstGeom prst="rect">
            <a:avLst/>
          </a:prstGeom>
          <a:noFill/>
        </p:spPr>
        <p:txBody>
          <a:bodyPr wrap="square">
            <a:spAutoFit/>
          </a:bodyPr>
          <a:lstStyle/>
          <a:p>
            <a:pPr algn="ctr"/>
            <a:r>
              <a:rPr lang="en-US" dirty="0"/>
              <a:t> </a:t>
            </a:r>
            <a:r>
              <a:rPr lang="en-US" dirty="0">
                <a:solidFill>
                  <a:schemeClr val="bg1"/>
                </a:solidFill>
              </a:rPr>
              <a:t>Harness the power of parents to influence change</a:t>
            </a:r>
            <a:endParaRPr lang="en-NZ" dirty="0">
              <a:solidFill>
                <a:schemeClr val="bg1"/>
              </a:solidFill>
            </a:endParaRPr>
          </a:p>
        </p:txBody>
      </p:sp>
      <p:pic>
        <p:nvPicPr>
          <p:cNvPr id="7" name="Content Placeholder 6">
            <a:extLst>
              <a:ext uri="{FF2B5EF4-FFF2-40B4-BE49-F238E27FC236}">
                <a16:creationId xmlns:a16="http://schemas.microsoft.com/office/drawing/2014/main" id="{0B44FCB0-D840-E6E4-05D3-066A8FEC6503}"/>
              </a:ext>
            </a:extLst>
          </p:cNvPr>
          <p:cNvPicPr>
            <a:picLocks noGrp="1" noChangeAspect="1"/>
          </p:cNvPicPr>
          <p:nvPr>
            <p:ph sz="half" idx="1"/>
          </p:nvPr>
        </p:nvPicPr>
        <p:blipFill>
          <a:blip r:embed="rId3"/>
          <a:stretch>
            <a:fillRect/>
          </a:stretch>
        </p:blipFill>
        <p:spPr>
          <a:xfrm>
            <a:off x="838200" y="1947128"/>
            <a:ext cx="5181600" cy="3549517"/>
          </a:xfrm>
        </p:spPr>
      </p:pic>
      <p:sp>
        <p:nvSpPr>
          <p:cNvPr id="11" name="TextBox 10">
            <a:extLst>
              <a:ext uri="{FF2B5EF4-FFF2-40B4-BE49-F238E27FC236}">
                <a16:creationId xmlns:a16="http://schemas.microsoft.com/office/drawing/2014/main" id="{D920C502-F1C2-2BD3-6206-0143CDC5972E}"/>
              </a:ext>
            </a:extLst>
          </p:cNvPr>
          <p:cNvSpPr txBox="1"/>
          <p:nvPr/>
        </p:nvSpPr>
        <p:spPr>
          <a:xfrm>
            <a:off x="889000" y="5187951"/>
            <a:ext cx="1873251" cy="276999"/>
          </a:xfrm>
          <a:prstGeom prst="rect">
            <a:avLst/>
          </a:prstGeom>
          <a:noFill/>
        </p:spPr>
        <p:txBody>
          <a:bodyPr wrap="square" rtlCol="0">
            <a:spAutoFit/>
          </a:bodyPr>
          <a:lstStyle/>
          <a:p>
            <a:r>
              <a:rPr lang="en-NZ" sz="1200" dirty="0">
                <a:solidFill>
                  <a:srgbClr val="ECEEF0"/>
                </a:solidFill>
              </a:rPr>
              <a:t>With permission</a:t>
            </a:r>
          </a:p>
        </p:txBody>
      </p:sp>
      <p:sp>
        <p:nvSpPr>
          <p:cNvPr id="3" name="TextBox 2">
            <a:extLst>
              <a:ext uri="{FF2B5EF4-FFF2-40B4-BE49-F238E27FC236}">
                <a16:creationId xmlns:a16="http://schemas.microsoft.com/office/drawing/2014/main" id="{B25BBCDC-5AB3-83DE-C3BB-17D20E2A96C9}"/>
              </a:ext>
            </a:extLst>
          </p:cNvPr>
          <p:cNvSpPr txBox="1"/>
          <p:nvPr/>
        </p:nvSpPr>
        <p:spPr>
          <a:xfrm>
            <a:off x="6870699" y="6233814"/>
            <a:ext cx="4612848" cy="276999"/>
          </a:xfrm>
          <a:prstGeom prst="rect">
            <a:avLst/>
          </a:prstGeom>
          <a:noFill/>
        </p:spPr>
        <p:txBody>
          <a:bodyPr wrap="square">
            <a:spAutoFit/>
          </a:bodyPr>
          <a:lstStyle/>
          <a:p>
            <a:r>
              <a:rPr lang="en-US" sz="1200" dirty="0"/>
              <a:t>Rogers, E. M. (2003). Diffusion of innovations. New York: Free Press.</a:t>
            </a:r>
          </a:p>
        </p:txBody>
      </p:sp>
      <p:sp>
        <p:nvSpPr>
          <p:cNvPr id="4" name="Right Triangle 3">
            <a:extLst>
              <a:ext uri="{FF2B5EF4-FFF2-40B4-BE49-F238E27FC236}">
                <a16:creationId xmlns:a16="http://schemas.microsoft.com/office/drawing/2014/main" id="{EBDA1F6E-3EA7-44AE-064F-595C6D5093C1}"/>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09AFB319-FF8C-88A7-438A-BDB83B1C53A8}"/>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Tree>
    <p:extLst>
      <p:ext uri="{BB962C8B-B14F-4D97-AF65-F5344CB8AC3E}">
        <p14:creationId xmlns:p14="http://schemas.microsoft.com/office/powerpoint/2010/main" val="1750703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3FAAB-00F3-382C-4B9C-BC4F9DEC6D6C}"/>
            </a:ext>
          </a:extLst>
        </p:cNvPr>
        <p:cNvGrpSpPr/>
        <p:nvPr/>
      </p:nvGrpSpPr>
      <p:grpSpPr>
        <a:xfrm>
          <a:off x="0" y="0"/>
          <a:ext cx="0" cy="0"/>
          <a:chOff x="0" y="0"/>
          <a:chExt cx="0" cy="0"/>
        </a:xfrm>
      </p:grpSpPr>
      <p:sp>
        <p:nvSpPr>
          <p:cNvPr id="8" name="Content Placeholder 6">
            <a:extLst>
              <a:ext uri="{FF2B5EF4-FFF2-40B4-BE49-F238E27FC236}">
                <a16:creationId xmlns:a16="http://schemas.microsoft.com/office/drawing/2014/main" id="{6CEAC5F0-D7D0-5C55-4352-B9E81F55BCC3}"/>
              </a:ext>
            </a:extLst>
          </p:cNvPr>
          <p:cNvSpPr>
            <a:spLocks noGrp="1"/>
          </p:cNvSpPr>
          <p:nvPr>
            <p:ph sz="half" idx="2"/>
          </p:nvPr>
        </p:nvSpPr>
        <p:spPr>
          <a:xfrm>
            <a:off x="6172200" y="1825625"/>
            <a:ext cx="5181600" cy="4351339"/>
          </a:xfrm>
        </p:spPr>
        <p:txBody>
          <a:bodyPr>
            <a:normAutofit fontScale="92500" lnSpcReduction="10000"/>
          </a:bodyPr>
          <a:lstStyle/>
          <a:p>
            <a:pPr>
              <a:lnSpc>
                <a:spcPct val="107000"/>
              </a:lnSpc>
            </a:pPr>
            <a:r>
              <a:rPr lang="en-NZ" sz="2400" dirty="0">
                <a:latin typeface="Calibri" panose="020F0502020204030204" pitchFamily="34" charset="0"/>
                <a:ea typeface="Calibri" panose="020F0502020204030204" pitchFamily="34" charset="0"/>
                <a:cs typeface="Times New Roman" panose="02020603050405020304" pitchFamily="18" charset="0"/>
              </a:rPr>
              <a:t>Begin with listening for strengths</a:t>
            </a:r>
          </a:p>
          <a:p>
            <a:pPr marL="0" indent="0">
              <a:lnSpc>
                <a:spcPct val="107000"/>
              </a:lnSpc>
              <a:buNone/>
              <a:tabLst>
                <a:tab pos="180000" algn="l"/>
              </a:tabLst>
            </a:pPr>
            <a:r>
              <a:rPr lang="en-NZ" sz="2400" i="1" dirty="0">
                <a:latin typeface="Calibri" panose="020F0502020204030204" pitchFamily="34" charset="0"/>
                <a:ea typeface="Calibri" panose="020F0502020204030204" pitchFamily="34" charset="0"/>
                <a:cs typeface="Times New Roman" panose="02020603050405020304" pitchFamily="18" charset="0"/>
              </a:rPr>
              <a:t>	</a:t>
            </a:r>
            <a:r>
              <a:rPr lang="en-NZ" sz="2400" i="1" dirty="0">
                <a:solidFill>
                  <a:srgbClr val="E97132"/>
                </a:solidFill>
                <a:latin typeface="Calibri" panose="020F0502020204030204" pitchFamily="34" charset="0"/>
                <a:ea typeface="Calibri" panose="020F0502020204030204" pitchFamily="34" charset="0"/>
                <a:cs typeface="Times New Roman" panose="02020603050405020304" pitchFamily="18" charset="0"/>
              </a:rPr>
              <a:t>“What’s going well?”</a:t>
            </a:r>
          </a:p>
          <a:p>
            <a:pPr>
              <a:lnSpc>
                <a:spcPct val="107000"/>
              </a:lnSpc>
            </a:pPr>
            <a:r>
              <a:rPr lang="en-NZ" sz="2400" dirty="0">
                <a:latin typeface="Calibri" panose="020F0502020204030204" pitchFamily="34" charset="0"/>
                <a:ea typeface="Calibri" panose="020F0502020204030204" pitchFamily="34" charset="0"/>
                <a:cs typeface="Times New Roman" panose="02020603050405020304" pitchFamily="18" charset="0"/>
              </a:rPr>
              <a:t>Introduce invisible vulnerability</a:t>
            </a:r>
          </a:p>
          <a:p>
            <a:pPr>
              <a:lnSpc>
                <a:spcPct val="107000"/>
              </a:lnSpc>
            </a:pPr>
            <a:r>
              <a:rPr lang="en-NZ" sz="2400" dirty="0">
                <a:latin typeface="Calibri" panose="020F0502020204030204" pitchFamily="34" charset="0"/>
                <a:ea typeface="Calibri" panose="020F0502020204030204" pitchFamily="34" charset="0"/>
                <a:cs typeface="Times New Roman" panose="02020603050405020304" pitchFamily="18" charset="0"/>
              </a:rPr>
              <a:t>Explain the </a:t>
            </a:r>
            <a:r>
              <a:rPr lang="en-NZ" sz="2400" i="1" dirty="0">
                <a:latin typeface="Calibri" panose="020F0502020204030204" pitchFamily="34" charset="0"/>
                <a:ea typeface="Calibri" panose="020F0502020204030204" pitchFamily="34" charset="0"/>
                <a:cs typeface="Times New Roman" panose="02020603050405020304" pitchFamily="18" charset="0"/>
              </a:rPr>
              <a:t>quiet</a:t>
            </a:r>
            <a:r>
              <a:rPr lang="en-NZ" sz="2400" dirty="0">
                <a:latin typeface="Calibri" panose="020F0502020204030204" pitchFamily="34" charset="0"/>
                <a:ea typeface="Calibri" panose="020F0502020204030204" pitchFamily="34" charset="0"/>
                <a:cs typeface="Times New Roman" panose="02020603050405020304" pitchFamily="18" charset="0"/>
              </a:rPr>
              <a:t> wake-up response</a:t>
            </a:r>
          </a:p>
          <a:p>
            <a:pPr>
              <a:lnSpc>
                <a:spcPct val="107000"/>
              </a:lnSpc>
            </a:pPr>
            <a:r>
              <a:rPr lang="en-NZ" sz="2400" dirty="0">
                <a:latin typeface="Calibri" panose="020F0502020204030204" pitchFamily="34" charset="0"/>
                <a:ea typeface="Calibri" panose="020F0502020204030204" pitchFamily="34" charset="0"/>
                <a:cs typeface="Times New Roman" panose="02020603050405020304" pitchFamily="18" charset="0"/>
              </a:rPr>
              <a:t>Explain the need for ‘extra’ protection</a:t>
            </a:r>
          </a:p>
          <a:p>
            <a:pPr>
              <a:lnSpc>
                <a:spcPct val="107000"/>
              </a:lnSpc>
            </a:pPr>
            <a:r>
              <a:rPr lang="en-NZ" sz="2400" dirty="0">
                <a:latin typeface="Calibri" panose="020F0502020204030204" pitchFamily="34" charset="0"/>
                <a:ea typeface="Calibri" panose="020F0502020204030204" pitchFamily="34" charset="0"/>
                <a:cs typeface="Times New Roman" panose="02020603050405020304" pitchFamily="18" charset="0"/>
              </a:rPr>
              <a:t>Describe </a:t>
            </a:r>
          </a:p>
          <a:p>
            <a:pPr lvl="1">
              <a:lnSpc>
                <a:spcPct val="107000"/>
              </a:lnSpc>
            </a:pPr>
            <a:r>
              <a:rPr lang="en-NZ" sz="2000" dirty="0">
                <a:latin typeface="Calibri" panose="020F0502020204030204" pitchFamily="34" charset="0"/>
                <a:ea typeface="Calibri" panose="020F0502020204030204" pitchFamily="34" charset="0"/>
                <a:cs typeface="Times New Roman" panose="02020603050405020304" pitchFamily="18" charset="0"/>
              </a:rPr>
              <a:t>protective actions</a:t>
            </a:r>
          </a:p>
          <a:p>
            <a:pPr lvl="1">
              <a:lnSpc>
                <a:spcPct val="107000"/>
              </a:lnSpc>
            </a:pPr>
            <a:r>
              <a:rPr lang="en-NZ" sz="2000" dirty="0">
                <a:latin typeface="Calibri" panose="020F0502020204030204" pitchFamily="34" charset="0"/>
                <a:ea typeface="Calibri" panose="020F0502020204030204" pitchFamily="34" charset="0"/>
                <a:cs typeface="Times New Roman" panose="02020603050405020304" pitchFamily="18" charset="0"/>
              </a:rPr>
              <a:t>where the Pēpi-Pod comes in</a:t>
            </a:r>
          </a:p>
          <a:p>
            <a:pPr>
              <a:lnSpc>
                <a:spcPct val="107000"/>
              </a:lnSpc>
            </a:pPr>
            <a:r>
              <a:rPr lang="en-NZ" sz="2400" dirty="0">
                <a:latin typeface="Calibri" panose="020F0502020204030204" pitchFamily="34" charset="0"/>
                <a:ea typeface="Calibri" panose="020F0502020204030204" pitchFamily="34" charset="0"/>
                <a:cs typeface="Times New Roman" panose="02020603050405020304" pitchFamily="18" charset="0"/>
              </a:rPr>
              <a:t>Invite family to lead plan</a:t>
            </a:r>
          </a:p>
          <a:p>
            <a:pPr marL="0" indent="0">
              <a:lnSpc>
                <a:spcPct val="107000"/>
              </a:lnSpc>
              <a:buNone/>
            </a:pPr>
            <a:r>
              <a:rPr lang="en-NZ" sz="2400" dirty="0">
                <a:latin typeface="Calibri" panose="020F0502020204030204" pitchFamily="34" charset="0"/>
                <a:ea typeface="Calibri" panose="020F0502020204030204" pitchFamily="34" charset="0"/>
                <a:cs typeface="Times New Roman" panose="02020603050405020304" pitchFamily="18" charset="0"/>
              </a:rPr>
              <a:t>    </a:t>
            </a:r>
            <a:r>
              <a:rPr lang="en-NZ" sz="2400" i="1" dirty="0">
                <a:solidFill>
                  <a:srgbClr val="E97132"/>
                </a:solidFill>
                <a:latin typeface="Calibri" panose="020F0502020204030204" pitchFamily="34" charset="0"/>
                <a:ea typeface="Calibri" panose="020F0502020204030204" pitchFamily="34" charset="0"/>
                <a:cs typeface="Times New Roman" panose="02020603050405020304" pitchFamily="18" charset="0"/>
              </a:rPr>
              <a:t>”What feels most important to you?”</a:t>
            </a:r>
          </a:p>
          <a:p>
            <a:pPr marL="0" indent="0">
              <a:lnSpc>
                <a:spcPct val="107000"/>
              </a:lnSpc>
              <a:buNone/>
            </a:pPr>
            <a:endParaRPr lang="en-NZ" sz="36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NZ" dirty="0"/>
          </a:p>
        </p:txBody>
      </p:sp>
      <p:sp>
        <p:nvSpPr>
          <p:cNvPr id="2" name="Title 1">
            <a:extLst>
              <a:ext uri="{FF2B5EF4-FFF2-40B4-BE49-F238E27FC236}">
                <a16:creationId xmlns:a16="http://schemas.microsoft.com/office/drawing/2014/main" id="{1F30A3D3-98B4-405F-FBCE-D1250DDD53FF}"/>
              </a:ext>
            </a:extLst>
          </p:cNvPr>
          <p:cNvSpPr>
            <a:spLocks noGrp="1"/>
          </p:cNvSpPr>
          <p:nvPr>
            <p:ph type="title"/>
          </p:nvPr>
        </p:nvSpPr>
        <p:spPr/>
        <p:txBody>
          <a:bodyPr/>
          <a:lstStyle/>
          <a:p>
            <a:r>
              <a:rPr lang="en-NZ" dirty="0"/>
              <a:t>The risk we cannot see or change</a:t>
            </a:r>
          </a:p>
        </p:txBody>
      </p:sp>
      <p:sp>
        <p:nvSpPr>
          <p:cNvPr id="11" name="TextBox 10">
            <a:extLst>
              <a:ext uri="{FF2B5EF4-FFF2-40B4-BE49-F238E27FC236}">
                <a16:creationId xmlns:a16="http://schemas.microsoft.com/office/drawing/2014/main" id="{BC421301-DA29-4192-8A15-95F6561FD3AB}"/>
              </a:ext>
            </a:extLst>
          </p:cNvPr>
          <p:cNvSpPr txBox="1"/>
          <p:nvPr/>
        </p:nvSpPr>
        <p:spPr>
          <a:xfrm>
            <a:off x="889000" y="5187951"/>
            <a:ext cx="1873251" cy="276999"/>
          </a:xfrm>
          <a:prstGeom prst="rect">
            <a:avLst/>
          </a:prstGeom>
          <a:noFill/>
        </p:spPr>
        <p:txBody>
          <a:bodyPr wrap="square" rtlCol="0">
            <a:spAutoFit/>
          </a:bodyPr>
          <a:lstStyle/>
          <a:p>
            <a:r>
              <a:rPr lang="en-NZ" sz="1200" dirty="0">
                <a:solidFill>
                  <a:srgbClr val="ECEEF0"/>
                </a:solidFill>
              </a:rPr>
              <a:t>With permission</a:t>
            </a:r>
          </a:p>
        </p:txBody>
      </p:sp>
      <p:sp>
        <p:nvSpPr>
          <p:cNvPr id="4" name="Right Triangle 3">
            <a:extLst>
              <a:ext uri="{FF2B5EF4-FFF2-40B4-BE49-F238E27FC236}">
                <a16:creationId xmlns:a16="http://schemas.microsoft.com/office/drawing/2014/main" id="{08AD0E00-0536-F47C-8363-92A7D5A08656}"/>
              </a:ext>
            </a:extLst>
          </p:cNvPr>
          <p:cNvSpPr/>
          <p:nvPr/>
        </p:nvSpPr>
        <p:spPr>
          <a:xfrm rot="10800000">
            <a:off x="11112000" y="0"/>
            <a:ext cx="1080000" cy="1080000"/>
          </a:xfrm>
          <a:prstGeom prst="rtTriangle">
            <a:avLst/>
          </a:prstGeom>
          <a:solidFill>
            <a:srgbClr val="E971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TextBox 4">
            <a:extLst>
              <a:ext uri="{FF2B5EF4-FFF2-40B4-BE49-F238E27FC236}">
                <a16:creationId xmlns:a16="http://schemas.microsoft.com/office/drawing/2014/main" id="{8013D100-7B72-454F-A9B9-14EA62A5A822}"/>
              </a:ext>
            </a:extLst>
          </p:cNvPr>
          <p:cNvSpPr txBox="1"/>
          <p:nvPr/>
        </p:nvSpPr>
        <p:spPr>
          <a:xfrm>
            <a:off x="11626795" y="85657"/>
            <a:ext cx="538003" cy="461665"/>
          </a:xfrm>
          <a:prstGeom prst="rect">
            <a:avLst/>
          </a:prstGeom>
          <a:noFill/>
        </p:spPr>
        <p:txBody>
          <a:bodyPr wrap="square" rtlCol="0" anchor="ctr">
            <a:spAutoFit/>
          </a:bodyPr>
          <a:lstStyle/>
          <a:p>
            <a:pPr algn="ctr"/>
            <a:r>
              <a:rPr lang="en-NZ" sz="2400" dirty="0"/>
              <a:t>1</a:t>
            </a:r>
          </a:p>
        </p:txBody>
      </p:sp>
      <p:sp>
        <p:nvSpPr>
          <p:cNvPr id="15" name="TextBox 14">
            <a:extLst>
              <a:ext uri="{FF2B5EF4-FFF2-40B4-BE49-F238E27FC236}">
                <a16:creationId xmlns:a16="http://schemas.microsoft.com/office/drawing/2014/main" id="{7DC282F4-EF1C-B345-4259-690123031AB9}"/>
              </a:ext>
            </a:extLst>
          </p:cNvPr>
          <p:cNvSpPr txBox="1"/>
          <p:nvPr/>
        </p:nvSpPr>
        <p:spPr>
          <a:xfrm>
            <a:off x="1040296" y="2093843"/>
            <a:ext cx="4750904" cy="3539430"/>
          </a:xfrm>
          <a:prstGeom prst="rect">
            <a:avLst/>
          </a:prstGeom>
          <a:noFill/>
          <a:ln>
            <a:solidFill>
              <a:srgbClr val="E97132"/>
            </a:solidFill>
          </a:ln>
        </p:spPr>
        <p:txBody>
          <a:bodyPr wrap="square" rtlCol="0">
            <a:spAutoFit/>
          </a:bodyPr>
          <a:lstStyle/>
          <a:p>
            <a:pPr algn="ctr"/>
            <a:r>
              <a:rPr lang="en-NZ" sz="2800" dirty="0"/>
              <a:t>Guide families to understand an </a:t>
            </a:r>
            <a:r>
              <a:rPr lang="en-NZ" sz="2800" i="1" dirty="0">
                <a:solidFill>
                  <a:srgbClr val="E97132"/>
                </a:solidFill>
              </a:rPr>
              <a:t>invisible breathing vulnerability </a:t>
            </a:r>
          </a:p>
          <a:p>
            <a:pPr algn="ctr"/>
            <a:r>
              <a:rPr lang="en-NZ" sz="2800" dirty="0"/>
              <a:t>and feel confident using protective sleep practices – especially during bedsharing – in a way that is respectful, non blaming, family</a:t>
            </a:r>
          </a:p>
        </p:txBody>
      </p:sp>
    </p:spTree>
    <p:extLst>
      <p:ext uri="{BB962C8B-B14F-4D97-AF65-F5344CB8AC3E}">
        <p14:creationId xmlns:p14="http://schemas.microsoft.com/office/powerpoint/2010/main" val="239984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QLD Workshop program for distributors (short version)</Template>
  <TotalTime>243</TotalTime>
  <Words>1962</Words>
  <Application>Microsoft Office PowerPoint</Application>
  <PresentationFormat>Widescreen</PresentationFormat>
  <Paragraphs>384</Paragraphs>
  <Slides>31</Slides>
  <Notes>29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31</vt:i4>
      </vt:variant>
    </vt:vector>
  </HeadingPairs>
  <TitlesOfParts>
    <vt:vector size="40" baseType="lpstr">
      <vt:lpstr>Aptos</vt:lpstr>
      <vt:lpstr>Aptos Display</vt:lpstr>
      <vt:lpstr>Arial</vt:lpstr>
      <vt:lpstr>Calibri</vt:lpstr>
      <vt:lpstr>Calibri Light</vt:lpstr>
      <vt:lpstr>Segoe UI</vt:lpstr>
      <vt:lpstr>Office Theme</vt:lpstr>
      <vt:lpstr>1_Office Theme</vt:lpstr>
      <vt:lpstr>2_Office Theme</vt:lpstr>
      <vt:lpstr>different results</vt:lpstr>
      <vt:lpstr>PowerPoint Presentation</vt:lpstr>
      <vt:lpstr>PowerPoint Presentation</vt:lpstr>
      <vt:lpstr>PowerPoint Presentation</vt:lpstr>
      <vt:lpstr>PowerPoint Presentation</vt:lpstr>
      <vt:lpstr>Approach to change</vt:lpstr>
      <vt:lpstr>Importance of peer conversations</vt:lpstr>
      <vt:lpstr>Approach to engagement</vt:lpstr>
      <vt:lpstr>The risk we cannot see or change</vt:lpstr>
      <vt:lpstr>Approach to language</vt:lpstr>
      <vt:lpstr>Approach to learning</vt:lpstr>
      <vt:lpstr>Approach to messaging</vt:lpstr>
      <vt:lpstr>PowerPoint Presentation</vt:lpstr>
      <vt:lpstr>Evidence for escalation of SUDI risk</vt:lpstr>
      <vt:lpstr>Evidence for early intervention</vt:lpstr>
      <vt:lpstr>Evidence of impact in New Zealand</vt:lpstr>
      <vt:lpstr>Triple risk model</vt:lpstr>
      <vt:lpstr>Critical Stage</vt:lpstr>
      <vt:lpstr>Vulnerable baby</vt:lpstr>
      <vt:lpstr>Hazardous setting</vt:lpstr>
      <vt:lpstr>Airway protection</vt:lpstr>
      <vt:lpstr>Four ways babies can suffocate</vt:lpstr>
      <vt:lpstr>Safety briefing</vt:lpstr>
      <vt:lpstr>PowerPoint Presentation</vt:lpstr>
      <vt:lpstr>PowerPoint Presentation</vt:lpstr>
      <vt:lpstr>ABC of the PPP</vt:lpstr>
      <vt:lpstr>Accountability</vt:lpstr>
      <vt:lpstr>Data Forms</vt:lpstr>
      <vt:lpstr>Change is fragile</vt:lpstr>
      <vt:lpstr>Closing - summary of the Pēpi-Pod® Program  </vt:lpstr>
      <vt:lpstr>Remember those  arms.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Cowan</dc:creator>
  <cp:lastModifiedBy>Stephanie Cowan</cp:lastModifiedBy>
  <cp:revision>2</cp:revision>
  <dcterms:created xsi:type="dcterms:W3CDTF">2025-11-28T02:34:37Z</dcterms:created>
  <dcterms:modified xsi:type="dcterms:W3CDTF">2026-08-25T02:47:26Z</dcterms:modified>
</cp:coreProperties>
</file>