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872" r:id="rId2"/>
    <p:sldId id="1109" r:id="rId3"/>
    <p:sldId id="984" r:id="rId4"/>
    <p:sldId id="1087" r:id="rId5"/>
    <p:sldId id="1110" r:id="rId6"/>
    <p:sldId id="1117" r:id="rId7"/>
    <p:sldId id="1118" r:id="rId8"/>
    <p:sldId id="1124" r:id="rId9"/>
    <p:sldId id="1116" r:id="rId10"/>
    <p:sldId id="1126" r:id="rId11"/>
    <p:sldId id="1127" r:id="rId12"/>
    <p:sldId id="1128" r:id="rId13"/>
    <p:sldId id="95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2" userDrawn="1">
          <p15:clr>
            <a:srgbClr val="A4A3A4"/>
          </p15:clr>
        </p15:guide>
        <p15:guide id="2" pos="3840" userDrawn="1">
          <p15:clr>
            <a:srgbClr val="A4A3A4"/>
          </p15:clr>
        </p15:guide>
        <p15:guide id="3" orient="horz" pos="254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B700"/>
    <a:srgbClr val="55565A"/>
    <a:srgbClr val="FF5C35"/>
    <a:srgbClr val="407CCA"/>
    <a:srgbClr val="0D2240"/>
    <a:srgbClr val="00338D"/>
    <a:srgbClr val="F2F2F2"/>
    <a:srgbClr val="00AC69"/>
    <a:srgbClr val="7A2682"/>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593"/>
    <p:restoredTop sz="94674"/>
  </p:normalViewPr>
  <p:slideViewPr>
    <p:cSldViewPr snapToGrid="0" snapToObjects="1">
      <p:cViewPr varScale="1">
        <p:scale>
          <a:sx n="86" d="100"/>
          <a:sy n="86" d="100"/>
        </p:scale>
        <p:origin x="216" y="520"/>
      </p:cViewPr>
      <p:guideLst>
        <p:guide orient="horz" pos="1872"/>
        <p:guide pos="3840"/>
        <p:guide orient="horz" pos="2544"/>
      </p:guideLst>
    </p:cSldViewPr>
  </p:slideViewPr>
  <p:notesTextViewPr>
    <p:cViewPr>
      <p:scale>
        <a:sx n="1" d="1"/>
        <a:sy n="1" d="1"/>
      </p:scale>
      <p:origin x="0" y="0"/>
    </p:cViewPr>
  </p:notesTextViewPr>
  <p:notesViewPr>
    <p:cSldViewPr snapToGrid="0" snapToObjects="1">
      <p:cViewPr varScale="1">
        <p:scale>
          <a:sx n="154" d="100"/>
          <a:sy n="154" d="100"/>
        </p:scale>
        <p:origin x="4976"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7/22/19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FD877477-AD04-9645-A230-FA1898431B29}"/>
              </a:ext>
            </a:extLst>
          </p:cNvPr>
          <p:cNvPicPr>
            <a:picLocks noChangeAspect="1"/>
          </p:cNvPicPr>
          <p:nvPr/>
        </p:nvPicPr>
        <p:blipFill>
          <a:blip r:embed="rId2"/>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C3A68D5E-C9D8-F044-8649-0122AB41957F}"/>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FC29919A-4C36-C447-AD85-0170CDC1ECD4}"/>
              </a:ext>
            </a:extLst>
          </p:cNvPr>
          <p:cNvSpPr/>
          <p:nvPr/>
        </p:nvSpPr>
        <p:spPr>
          <a:xfrm>
            <a:off x="914400" y="39624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051C0B96-24DE-2544-A161-4501B5DC482F}"/>
              </a:ext>
            </a:extLst>
          </p:cNvPr>
          <p:cNvSpPr txBox="1">
            <a:spLocks/>
          </p:cNvSpPr>
          <p:nvPr/>
        </p:nvSpPr>
        <p:spPr>
          <a:xfrm>
            <a:off x="761999" y="3206478"/>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Lions Clubs International</a:t>
            </a:r>
          </a:p>
        </p:txBody>
      </p:sp>
      <p:sp>
        <p:nvSpPr>
          <p:cNvPr id="6" name="Subhead">
            <a:extLst>
              <a:ext uri="{FF2B5EF4-FFF2-40B4-BE49-F238E27FC236}">
                <a16:creationId xmlns:a16="http://schemas.microsoft.com/office/drawing/2014/main" id="{22EEA4CF-49E7-B447-AF52-AF4F39E89754}"/>
              </a:ext>
            </a:extLst>
          </p:cNvPr>
          <p:cNvSpPr txBox="1">
            <a:spLocks/>
          </p:cNvSpPr>
          <p:nvPr/>
        </p:nvSpPr>
        <p:spPr>
          <a:xfrm>
            <a:off x="762000" y="4189206"/>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A global force for good</a:t>
            </a:r>
          </a:p>
        </p:txBody>
      </p:sp>
      <p:pic>
        <p:nvPicPr>
          <p:cNvPr id="9" name="Emblem - White">
            <a:extLst>
              <a:ext uri="{FF2B5EF4-FFF2-40B4-BE49-F238E27FC236}">
                <a16:creationId xmlns:a16="http://schemas.microsoft.com/office/drawing/2014/main" id="{678AEF81-C7C2-F64C-A457-ACA8022A2F93}"/>
              </a:ext>
            </a:extLst>
          </p:cNvPr>
          <p:cNvPicPr>
            <a:picLocks noChangeAspect="1"/>
          </p:cNvPicPr>
          <p:nvPr/>
        </p:nvPicPr>
        <p:blipFill rotWithShape="1">
          <a:blip r:embed="rId3">
            <a:extLst>
              <a:ext uri="{28A0092B-C50C-407E-A947-70E740481C1C}">
                <a14:useLocalDpi xmlns:a14="http://schemas.microsoft.com/office/drawing/2010/main" val="0"/>
              </a:ext>
            </a:extLst>
          </a:blip>
          <a:srcRect l="-2" t="1" r="21401" b="-3609"/>
          <a:stretch/>
        </p:blipFill>
        <p:spPr>
          <a:xfrm>
            <a:off x="8957841" y="2675670"/>
            <a:ext cx="3234159" cy="4033473"/>
          </a:xfrm>
          <a:prstGeom prst="rect">
            <a:avLst/>
          </a:prstGeom>
          <a:noFill/>
          <a:ln>
            <a:noFill/>
          </a:ln>
        </p:spPr>
      </p:pic>
    </p:spTree>
    <p:extLst>
      <p:ext uri="{BB962C8B-B14F-4D97-AF65-F5344CB8AC3E}">
        <p14:creationId xmlns:p14="http://schemas.microsoft.com/office/powerpoint/2010/main" val="123334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community</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[Enter information here about your community: e.g., demographics, history, culture, areas of need, etc.]</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We serve [insert community name here]</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pic>
        <p:nvPicPr>
          <p:cNvPr id="13" name="Picture 12">
            <a:extLst>
              <a:ext uri="{FF2B5EF4-FFF2-40B4-BE49-F238E27FC236}">
                <a16:creationId xmlns:a16="http://schemas.microsoft.com/office/drawing/2014/main" id="{72EF32F0-ACFA-0549-8576-9195682F7AB4}"/>
              </a:ext>
            </a:extLst>
          </p:cNvPr>
          <p:cNvPicPr>
            <a:picLocks noChangeAspect="1"/>
          </p:cNvPicPr>
          <p:nvPr/>
        </p:nvPicPr>
        <p:blipFill>
          <a:blip r:embed="rId3"/>
          <a:srcRect/>
          <a:stretch/>
        </p:blipFill>
        <p:spPr>
          <a:xfrm>
            <a:off x="139791" y="5877313"/>
            <a:ext cx="836923" cy="836923"/>
          </a:xfrm>
          <a:prstGeom prst="rect">
            <a:avLst/>
          </a:prstGeom>
        </p:spPr>
      </p:pic>
    </p:spTree>
    <p:extLst>
      <p:ext uri="{BB962C8B-B14F-4D97-AF65-F5344CB8AC3E}">
        <p14:creationId xmlns:p14="http://schemas.microsoft.com/office/powerpoint/2010/main" val="3677833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service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[Enter information here about the benefits of starting one’s own club – that those present can serve the causes they care about most, have an influence on how the club works with your community, etc.]</a:t>
            </a:r>
          </a:p>
          <a:p>
            <a:endParaRPr lang="en-US" sz="1800" kern="0" dirty="0">
              <a:solidFill>
                <a:srgbClr val="55565A"/>
              </a:solidFill>
            </a:endParaRPr>
          </a:p>
          <a:p>
            <a:r>
              <a:rPr lang="en-US" sz="1800" kern="0" dirty="0">
                <a:solidFill>
                  <a:srgbClr val="55565A"/>
                </a:solidFill>
              </a:rPr>
              <a:t>[Don’t forget to highlight how your own club is serving your community’s areas of need as an example of what a great club can do!]</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Why start a Lions club?</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pic>
        <p:nvPicPr>
          <p:cNvPr id="13" name="Picture 12">
            <a:extLst>
              <a:ext uri="{FF2B5EF4-FFF2-40B4-BE49-F238E27FC236}">
                <a16:creationId xmlns:a16="http://schemas.microsoft.com/office/drawing/2014/main" id="{F2842379-136C-BB40-8263-63049E8A5213}"/>
              </a:ext>
            </a:extLst>
          </p:cNvPr>
          <p:cNvPicPr>
            <a:picLocks noChangeAspect="1"/>
          </p:cNvPicPr>
          <p:nvPr/>
        </p:nvPicPr>
        <p:blipFill>
          <a:blip r:embed="rId3"/>
          <a:srcRect/>
          <a:stretch/>
        </p:blipFill>
        <p:spPr>
          <a:xfrm>
            <a:off x="139791" y="5877313"/>
            <a:ext cx="836923" cy="836923"/>
          </a:xfrm>
          <a:prstGeom prst="rect">
            <a:avLst/>
          </a:prstGeom>
        </p:spPr>
      </p:pic>
    </p:spTree>
    <p:extLst>
      <p:ext uri="{BB962C8B-B14F-4D97-AF65-F5344CB8AC3E}">
        <p14:creationId xmlns:p14="http://schemas.microsoft.com/office/powerpoint/2010/main" val="578123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Next steps</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[Enter information here about how you will begin the club charting process during this event.]</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Your next steps</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pic>
        <p:nvPicPr>
          <p:cNvPr id="13" name="Picture 12">
            <a:extLst>
              <a:ext uri="{FF2B5EF4-FFF2-40B4-BE49-F238E27FC236}">
                <a16:creationId xmlns:a16="http://schemas.microsoft.com/office/drawing/2014/main" id="{D00650B5-E141-AE4D-9ED1-7C794EC55CA8}"/>
              </a:ext>
            </a:extLst>
          </p:cNvPr>
          <p:cNvPicPr>
            <a:picLocks noChangeAspect="1"/>
          </p:cNvPicPr>
          <p:nvPr/>
        </p:nvPicPr>
        <p:blipFill>
          <a:blip r:embed="rId3"/>
          <a:srcRect/>
          <a:stretch/>
        </p:blipFill>
        <p:spPr>
          <a:xfrm>
            <a:off x="139791" y="5877313"/>
            <a:ext cx="836923" cy="836923"/>
          </a:xfrm>
          <a:prstGeom prst="rect">
            <a:avLst/>
          </a:prstGeom>
        </p:spPr>
      </p:pic>
    </p:spTree>
    <p:extLst>
      <p:ext uri="{BB962C8B-B14F-4D97-AF65-F5344CB8AC3E}">
        <p14:creationId xmlns:p14="http://schemas.microsoft.com/office/powerpoint/2010/main" val="1799451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n-US" sz="4800" b="1" dirty="0">
                <a:solidFill>
                  <a:schemeClr val="bg1"/>
                </a:solidFill>
                <a:latin typeface="Helvetica Neue" charset="0"/>
                <a:ea typeface="Helvetica Neue" charset="0"/>
                <a:cs typeface="Helvetica Neue" charset="0"/>
              </a:rPr>
              <a:t>Thank you</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4396092" y="6231449"/>
            <a:ext cx="3399810" cy="338554"/>
          </a:xfrm>
          <a:prstGeom prst="rect">
            <a:avLst/>
          </a:prstGeom>
          <a:noFill/>
        </p:spPr>
        <p:txBody>
          <a:bodyPr wrap="square" rtlCol="0">
            <a:spAutoFit/>
          </a:bodyPr>
          <a:lstStyle/>
          <a:p>
            <a:pPr algn="ctr"/>
            <a:r>
              <a:rPr lang="en-US" sz="1600" b="1" dirty="0">
                <a:solidFill>
                  <a:schemeClr val="bg1"/>
                </a:solidFill>
              </a:rPr>
              <a:t>© 2019 Lions Clubs International</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dirty="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dirty="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5590146"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kern="0" dirty="0">
                <a:solidFill>
                  <a:schemeClr val="bg1"/>
                </a:solidFill>
              </a:rPr>
              <a:t>Lions are changing the world one community at a time, by addressing needs at home and around the world. We are 1.4 million men and women who believe that kindness matters. And when we work together, we can achieve bigger goals.</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13" name="Emblem - White">
            <a:extLst>
              <a:ext uri="{FF2B5EF4-FFF2-40B4-BE49-F238E27FC236}">
                <a16:creationId xmlns:a16="http://schemas.microsoft.com/office/drawing/2014/main" id="{742E736A-F6AC-474E-9CC7-D53F6D74FA5F}"/>
              </a:ext>
            </a:extLst>
          </p:cNvPr>
          <p:cNvPicPr>
            <a:picLocks noChangeAspect="1"/>
          </p:cNvPicPr>
          <p:nvPr/>
        </p:nvPicPr>
        <p:blipFill rotWithShape="1">
          <a:blip r:embed="rId2">
            <a:alphaModFix amt="2000"/>
          </a:blip>
          <a:srcRect r="22419" b="12347"/>
          <a:stretch/>
        </p:blipFill>
        <p:spPr>
          <a:xfrm>
            <a:off x="6999110" y="1311075"/>
            <a:ext cx="5181601" cy="5546926"/>
          </a:xfrm>
          <a:prstGeom prst="rect">
            <a:avLst/>
          </a:prstGeom>
        </p:spPr>
      </p:pic>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5" y="1503742"/>
            <a:ext cx="5357631"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4200" kern="0" dirty="0">
                <a:solidFill>
                  <a:schemeClr val="bg1"/>
                </a:solidFill>
              </a:rPr>
              <a:t>We’re making a world of difference.</a:t>
            </a:r>
          </a:p>
        </p:txBody>
      </p:sp>
      <p:pic>
        <p:nvPicPr>
          <p:cNvPr id="11" name="Picture 10">
            <a:extLst>
              <a:ext uri="{FF2B5EF4-FFF2-40B4-BE49-F238E27FC236}">
                <a16:creationId xmlns:a16="http://schemas.microsoft.com/office/drawing/2014/main" id="{29D444B7-81DC-4A41-A36D-077DAE55A59E}"/>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3814157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22" name="Slice - Solid">
            <a:extLst>
              <a:ext uri="{FF2B5EF4-FFF2-40B4-BE49-F238E27FC236}">
                <a16:creationId xmlns:a16="http://schemas.microsoft.com/office/drawing/2014/main" id="{651EA998-A806-F147-8EF5-A7B5976ED313}"/>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13" name="Emblem - Black">
            <a:extLst>
              <a:ext uri="{FF2B5EF4-FFF2-40B4-BE49-F238E27FC236}">
                <a16:creationId xmlns:a16="http://schemas.microsoft.com/office/drawing/2014/main" id="{2A17D969-E35D-9E48-B8CB-6F7B2BFD799E}"/>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
        <p:nvSpPr>
          <p:cNvPr id="5" name="Headline">
            <a:extLst>
              <a:ext uri="{FF2B5EF4-FFF2-40B4-BE49-F238E27FC236}">
                <a16:creationId xmlns:a16="http://schemas.microsoft.com/office/drawing/2014/main" id="{884D2F3C-77C4-0842-BD09-61B2F6C68A95}"/>
              </a:ext>
            </a:extLst>
          </p:cNvPr>
          <p:cNvSpPr txBox="1">
            <a:spLocks/>
          </p:cNvSpPr>
          <p:nvPr/>
        </p:nvSpPr>
        <p:spPr>
          <a:xfrm>
            <a:off x="372975" y="366727"/>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motto</a:t>
            </a:r>
          </a:p>
        </p:txBody>
      </p:sp>
      <p:grpSp>
        <p:nvGrpSpPr>
          <p:cNvPr id="20" name="Group 19">
            <a:extLst>
              <a:ext uri="{FF2B5EF4-FFF2-40B4-BE49-F238E27FC236}">
                <a16:creationId xmlns:a16="http://schemas.microsoft.com/office/drawing/2014/main" id="{F8C8D9EA-7967-BA4F-8CF7-F427CA457260}"/>
              </a:ext>
            </a:extLst>
          </p:cNvPr>
          <p:cNvGrpSpPr/>
          <p:nvPr/>
        </p:nvGrpSpPr>
        <p:grpSpPr>
          <a:xfrm>
            <a:off x="6010473" y="2003006"/>
            <a:ext cx="5525035" cy="2868503"/>
            <a:chOff x="6010473" y="2031142"/>
            <a:chExt cx="5525035" cy="2868503"/>
          </a:xfrm>
        </p:grpSpPr>
        <p:sp>
          <p:nvSpPr>
            <p:cNvPr id="6" name="Body Copy">
              <a:extLst>
                <a:ext uri="{FF2B5EF4-FFF2-40B4-BE49-F238E27FC236}">
                  <a16:creationId xmlns:a16="http://schemas.microsoft.com/office/drawing/2014/main" id="{A976928F-B454-9A49-B6F7-D7B881D56ADF}"/>
                </a:ext>
              </a:extLst>
            </p:cNvPr>
            <p:cNvSpPr txBox="1">
              <a:spLocks/>
            </p:cNvSpPr>
            <p:nvPr/>
          </p:nvSpPr>
          <p:spPr>
            <a:xfrm>
              <a:off x="6010473" y="3229351"/>
              <a:ext cx="5525035"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2400" kern="0" dirty="0">
                  <a:solidFill>
                    <a:srgbClr val="55565A"/>
                  </a:solidFill>
                  <a:latin typeface="Arial" charset="0"/>
                  <a:ea typeface="Arial" charset="0"/>
                  <a:cs typeface="Arial" charset="0"/>
                </a:rPr>
                <a:t>1.4 million Lions are serving in more than 200 countries and geographic areas around the world, bringing unprecedented compassion and reach to our service.</a:t>
              </a:r>
            </a:p>
          </p:txBody>
        </p:sp>
        <p:sp>
          <p:nvSpPr>
            <p:cNvPr id="17" name="Body Copy">
              <a:extLst>
                <a:ext uri="{FF2B5EF4-FFF2-40B4-BE49-F238E27FC236}">
                  <a16:creationId xmlns:a16="http://schemas.microsoft.com/office/drawing/2014/main" id="{1A341676-E6AB-8F4B-821E-E8707713801A}"/>
                </a:ext>
              </a:extLst>
            </p:cNvPr>
            <p:cNvSpPr txBox="1">
              <a:spLocks/>
            </p:cNvSpPr>
            <p:nvPr/>
          </p:nvSpPr>
          <p:spPr>
            <a:xfrm>
              <a:off x="6010473" y="2031142"/>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4800" b="1" kern="0" dirty="0">
                  <a:solidFill>
                    <a:srgbClr val="00338D"/>
                  </a:solidFill>
                  <a:latin typeface="Arial" charset="0"/>
                  <a:ea typeface="Arial" charset="0"/>
                  <a:cs typeface="Arial" charset="0"/>
                </a:rPr>
                <a:t>We Serve</a:t>
              </a:r>
            </a:p>
          </p:txBody>
        </p:sp>
        <p:sp>
          <p:nvSpPr>
            <p:cNvPr id="18" name="Rectangle 17">
              <a:extLst>
                <a:ext uri="{FF2B5EF4-FFF2-40B4-BE49-F238E27FC236}">
                  <a16:creationId xmlns:a16="http://schemas.microsoft.com/office/drawing/2014/main" id="{DA4F4A12-EB4F-9743-A959-B5AF15D44E30}"/>
                </a:ext>
              </a:extLst>
            </p:cNvPr>
            <p:cNvSpPr/>
            <p:nvPr/>
          </p:nvSpPr>
          <p:spPr>
            <a:xfrm rot="5400000" flipH="1">
              <a:off x="8218823" y="90440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a:t>
            </a:fld>
            <a:endParaRPr lang="en-US" sz="1000" dirty="0">
              <a:solidFill>
                <a:srgbClr val="00338D"/>
              </a:solidFill>
            </a:endParaRPr>
          </a:p>
        </p:txBody>
      </p:sp>
      <p:sp>
        <p:nvSpPr>
          <p:cNvPr id="14" name="Oval 13">
            <a:extLst>
              <a:ext uri="{FF2B5EF4-FFF2-40B4-BE49-F238E27FC236}">
                <a16:creationId xmlns:a16="http://schemas.microsoft.com/office/drawing/2014/main" id="{574AA523-8C1A-E143-842F-2A3A0433C22F}"/>
              </a:ext>
            </a:extLst>
          </p:cNvPr>
          <p:cNvSpPr>
            <a:spLocks/>
          </p:cNvSpPr>
          <p:nvPr/>
        </p:nvSpPr>
        <p:spPr>
          <a:xfrm>
            <a:off x="651416" y="2945142"/>
            <a:ext cx="3205562" cy="3205562"/>
          </a:xfrm>
          <a:prstGeom prst="ellipse">
            <a:avLst/>
          </a:prstGeom>
          <a:blipFill dpi="0" rotWithShape="1">
            <a:blip r:embed="rId3"/>
            <a:srcRect/>
            <a:stretch>
              <a:fillRect l="-12191" t="-154" r="-28241" b="-1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E615A1F-8AEF-FE4C-B0B5-EBDAFBD1DFC7}"/>
              </a:ext>
            </a:extLst>
          </p:cNvPr>
          <p:cNvSpPr>
            <a:spLocks/>
          </p:cNvSpPr>
          <p:nvPr/>
        </p:nvSpPr>
        <p:spPr>
          <a:xfrm>
            <a:off x="2578690" y="1530550"/>
            <a:ext cx="2392405" cy="2392405"/>
          </a:xfrm>
          <a:prstGeom prst="ellipse">
            <a:avLst/>
          </a:prstGeom>
          <a:blipFill dpi="0" rotWithShape="1">
            <a:blip r:embed="rId4"/>
            <a:srcRect/>
            <a:stretch>
              <a:fillRect l="-15861" t="-69" r="-27330" b="-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E7BECB9-2209-8347-9F1E-1B67CCBA6C88}"/>
              </a:ext>
            </a:extLst>
          </p:cNvPr>
          <p:cNvPicPr>
            <a:picLocks noChangeAspect="1"/>
          </p:cNvPicPr>
          <p:nvPr/>
        </p:nvPicPr>
        <p:blipFill>
          <a:blip r:embed="rId5"/>
          <a:srcRect/>
          <a:stretch/>
        </p:blipFill>
        <p:spPr>
          <a:xfrm>
            <a:off x="139791" y="5877313"/>
            <a:ext cx="836923" cy="836923"/>
          </a:xfrm>
          <a:prstGeom prst="rect">
            <a:avLst/>
          </a:prstGeom>
        </p:spPr>
      </p:pic>
    </p:spTree>
    <p:extLst>
      <p:ext uri="{BB962C8B-B14F-4D97-AF65-F5344CB8AC3E}">
        <p14:creationId xmlns:p14="http://schemas.microsoft.com/office/powerpoint/2010/main" val="285854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global causes</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7"/>
            <a:ext cx="8875358" cy="39848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In addition to serving locally, Lions support five global causes.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We take on global challenges together.</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
        <p:nvSpPr>
          <p:cNvPr id="13" name="TextBox 12">
            <a:extLst>
              <a:ext uri="{FF2B5EF4-FFF2-40B4-BE49-F238E27FC236}">
                <a16:creationId xmlns:a16="http://schemas.microsoft.com/office/drawing/2014/main" id="{A07C1F0D-41C1-A944-9CF3-DA34ABC3DCF0}"/>
              </a:ext>
            </a:extLst>
          </p:cNvPr>
          <p:cNvSpPr txBox="1"/>
          <p:nvPr/>
        </p:nvSpPr>
        <p:spPr>
          <a:xfrm>
            <a:off x="2692671" y="4185518"/>
            <a:ext cx="1527710" cy="133882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774AF"/>
                </a:solidFill>
                <a:effectLst/>
                <a:uLnTx/>
                <a:uFillTx/>
                <a:latin typeface="Arial" panose="020B0604020202020204" pitchFamily="34" charset="0"/>
                <a:ea typeface="Open Sans" charset="0"/>
                <a:cs typeface="Arial" panose="020B0604020202020204" pitchFamily="34" charset="0"/>
              </a:rPr>
              <a:t>DIABETES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rPr>
              <a:t>Reduce the prevalence of diabetes and improve the quality of life for those diagnosed.</a:t>
            </a:r>
          </a:p>
        </p:txBody>
      </p:sp>
      <p:sp>
        <p:nvSpPr>
          <p:cNvPr id="18" name="TextBox 17">
            <a:extLst>
              <a:ext uri="{FF2B5EF4-FFF2-40B4-BE49-F238E27FC236}">
                <a16:creationId xmlns:a16="http://schemas.microsoft.com/office/drawing/2014/main" id="{0E6068FD-C315-304D-AB55-4416AC0583FC}"/>
              </a:ext>
            </a:extLst>
          </p:cNvPr>
          <p:cNvSpPr txBox="1"/>
          <p:nvPr/>
        </p:nvSpPr>
        <p:spPr>
          <a:xfrm>
            <a:off x="9903749" y="4185517"/>
            <a:ext cx="1837490" cy="121571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0C217"/>
                </a:solidFill>
                <a:effectLst/>
                <a:uLnTx/>
                <a:uFillTx/>
                <a:latin typeface="Arial" panose="020B0604020202020204" pitchFamily="34" charset="0"/>
                <a:ea typeface="Open Sans" charset="0"/>
                <a:cs typeface="Arial" panose="020B0604020202020204" pitchFamily="34" charset="0"/>
              </a:rPr>
              <a:t>CHILDHOOD CANCER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rPr>
              <a:t>Help those affected by childhood cancer survive and thrive.</a:t>
            </a:r>
          </a:p>
        </p:txBody>
      </p:sp>
      <p:pic>
        <p:nvPicPr>
          <p:cNvPr id="20" name="Picture 19">
            <a:extLst>
              <a:ext uri="{FF2B5EF4-FFF2-40B4-BE49-F238E27FC236}">
                <a16:creationId xmlns:a16="http://schemas.microsoft.com/office/drawing/2014/main" id="{BFAC0475-CF00-F049-A671-795D30F5AA1D}"/>
              </a:ext>
            </a:extLst>
          </p:cNvPr>
          <p:cNvPicPr>
            <a:picLocks noChangeAspect="1"/>
          </p:cNvPicPr>
          <p:nvPr/>
        </p:nvPicPr>
        <p:blipFill>
          <a:blip r:embed="rId3"/>
          <a:stretch>
            <a:fillRect/>
          </a:stretch>
        </p:blipFill>
        <p:spPr>
          <a:xfrm>
            <a:off x="10281212" y="2960728"/>
            <a:ext cx="1075183" cy="1099345"/>
          </a:xfrm>
          <a:prstGeom prst="rect">
            <a:avLst/>
          </a:prstGeom>
        </p:spPr>
      </p:pic>
      <p:sp>
        <p:nvSpPr>
          <p:cNvPr id="14" name="TextBox 13">
            <a:extLst>
              <a:ext uri="{FF2B5EF4-FFF2-40B4-BE49-F238E27FC236}">
                <a16:creationId xmlns:a16="http://schemas.microsoft.com/office/drawing/2014/main" id="{C5E1DF59-786B-5547-8009-905B955E4B93}"/>
              </a:ext>
            </a:extLst>
          </p:cNvPr>
          <p:cNvSpPr txBox="1"/>
          <p:nvPr/>
        </p:nvSpPr>
        <p:spPr>
          <a:xfrm>
            <a:off x="4450339" y="4185518"/>
            <a:ext cx="1642170" cy="133882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8CC63F"/>
                </a:solidFill>
                <a:effectLst/>
                <a:uLnTx/>
                <a:uFillTx/>
                <a:latin typeface="Arial" panose="020B0604020202020204" pitchFamily="34" charset="0"/>
                <a:ea typeface="Open Sans" charset="0"/>
                <a:cs typeface="Arial" panose="020B0604020202020204" pitchFamily="34" charset="0"/>
              </a:rPr>
              <a:t>ENVIRONMENT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dirty="0">
                <a:solidFill>
                  <a:prstClr val="white">
                    <a:lumMod val="50000"/>
                  </a:prstClr>
                </a:solidFill>
                <a:latin typeface="Arial" panose="020B0604020202020204" pitchFamily="34" charset="0"/>
                <a:ea typeface="Open Sans" charset="0"/>
                <a:cs typeface="Arial" panose="020B0604020202020204" pitchFamily="34" charset="0"/>
              </a:rPr>
              <a:t>S</a:t>
            </a:r>
            <a:r>
              <a:rPr kumimoji="0" lang="en-US" sz="1100" i="0" u="none" strike="noStrike" kern="1200" cap="none" spc="0" normalizeH="0" baseline="0" noProof="0" dirty="0" err="1">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rPr>
              <a:t>ustainably</a:t>
            </a:r>
            <a:r>
              <a:rPr kumimoji="0" lang="en-US" sz="110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rPr>
              <a:t> protect and restore our environment to improve the well-being of all communities.</a:t>
            </a:r>
          </a:p>
        </p:txBody>
      </p:sp>
      <p:pic>
        <p:nvPicPr>
          <p:cNvPr id="21" name="Picture 20">
            <a:extLst>
              <a:ext uri="{FF2B5EF4-FFF2-40B4-BE49-F238E27FC236}">
                <a16:creationId xmlns:a16="http://schemas.microsoft.com/office/drawing/2014/main" id="{6215A02F-4392-AB49-A87D-3CDACDC89AAB}"/>
              </a:ext>
            </a:extLst>
          </p:cNvPr>
          <p:cNvPicPr>
            <a:picLocks noChangeAspect="1"/>
          </p:cNvPicPr>
          <p:nvPr/>
        </p:nvPicPr>
        <p:blipFill>
          <a:blip r:embed="rId4"/>
          <a:stretch>
            <a:fillRect/>
          </a:stretch>
        </p:blipFill>
        <p:spPr>
          <a:xfrm>
            <a:off x="4733833" y="2960728"/>
            <a:ext cx="1075183" cy="1123506"/>
          </a:xfrm>
          <a:prstGeom prst="rect">
            <a:avLst/>
          </a:prstGeom>
        </p:spPr>
      </p:pic>
      <p:sp>
        <p:nvSpPr>
          <p:cNvPr id="17" name="TextBox 16">
            <a:extLst>
              <a:ext uri="{FF2B5EF4-FFF2-40B4-BE49-F238E27FC236}">
                <a16:creationId xmlns:a16="http://schemas.microsoft.com/office/drawing/2014/main" id="{C2FA882A-88AE-204F-AEE4-57F7A2368992}"/>
              </a:ext>
            </a:extLst>
          </p:cNvPr>
          <p:cNvSpPr txBox="1"/>
          <p:nvPr/>
        </p:nvSpPr>
        <p:spPr>
          <a:xfrm>
            <a:off x="6269345" y="4187548"/>
            <a:ext cx="1673083" cy="100027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26A2C"/>
                </a:solidFill>
                <a:effectLst/>
                <a:uLnTx/>
                <a:uFillTx/>
                <a:latin typeface="Arial" panose="020B0604020202020204" pitchFamily="34" charset="0"/>
                <a:ea typeface="Open Sans" charset="0"/>
                <a:cs typeface="Arial" panose="020B0604020202020204" pitchFamily="34" charset="0"/>
              </a:rPr>
              <a:t>HUNGER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dirty="0">
                <a:solidFill>
                  <a:prstClr val="white">
                    <a:lumMod val="50000"/>
                  </a:prstClr>
                </a:solidFill>
                <a:latin typeface="Arial" panose="020B0604020202020204" pitchFamily="34" charset="0"/>
                <a:ea typeface="Open Sans" charset="0"/>
                <a:cs typeface="Arial" panose="020B0604020202020204" pitchFamily="34" charset="0"/>
              </a:rPr>
              <a:t>E</a:t>
            </a:r>
            <a:r>
              <a:rPr kumimoji="0" lang="en-US" sz="1100" i="0" u="none" strike="noStrike" kern="1200" cap="none" spc="0" normalizeH="0" baseline="0" noProof="0" dirty="0" err="1">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rPr>
              <a:t>nsure</a:t>
            </a:r>
            <a:r>
              <a:rPr kumimoji="0" lang="en-US" sz="110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rPr>
              <a:t> all community members have access to nutritious foods.</a:t>
            </a:r>
            <a:endParaRPr kumimoji="0" lang="en-US" sz="1100"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p:txBody>
      </p:sp>
      <p:pic>
        <p:nvPicPr>
          <p:cNvPr id="22" name="Picture 21">
            <a:extLst>
              <a:ext uri="{FF2B5EF4-FFF2-40B4-BE49-F238E27FC236}">
                <a16:creationId xmlns:a16="http://schemas.microsoft.com/office/drawing/2014/main" id="{4B64D3C0-2301-CD41-A7FE-E8DC74E53D69}"/>
              </a:ext>
            </a:extLst>
          </p:cNvPr>
          <p:cNvPicPr>
            <a:picLocks noChangeAspect="1"/>
          </p:cNvPicPr>
          <p:nvPr/>
        </p:nvPicPr>
        <p:blipFill>
          <a:blip r:embed="rId5"/>
          <a:stretch>
            <a:fillRect/>
          </a:stretch>
        </p:blipFill>
        <p:spPr>
          <a:xfrm>
            <a:off x="6548731" y="2960728"/>
            <a:ext cx="1183909" cy="1075183"/>
          </a:xfrm>
          <a:prstGeom prst="rect">
            <a:avLst/>
          </a:prstGeom>
        </p:spPr>
      </p:pic>
      <p:sp>
        <p:nvSpPr>
          <p:cNvPr id="19" name="TextBox 18">
            <a:extLst>
              <a:ext uri="{FF2B5EF4-FFF2-40B4-BE49-F238E27FC236}">
                <a16:creationId xmlns:a16="http://schemas.microsoft.com/office/drawing/2014/main" id="{56F9F4EA-EF2F-F248-BB84-5F6164D8F248}"/>
              </a:ext>
            </a:extLst>
          </p:cNvPr>
          <p:cNvSpPr txBox="1"/>
          <p:nvPr/>
        </p:nvSpPr>
        <p:spPr>
          <a:xfrm>
            <a:off x="8166225" y="4185517"/>
            <a:ext cx="1671650" cy="133882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A205F"/>
                </a:solidFill>
                <a:effectLst/>
                <a:uLnTx/>
                <a:uFillTx/>
                <a:latin typeface="Arial" panose="020B0604020202020204" pitchFamily="34" charset="0"/>
                <a:ea typeface="Open Sans" charset="0"/>
                <a:cs typeface="Arial" panose="020B0604020202020204" pitchFamily="34" charset="0"/>
              </a:rPr>
              <a:t>VISION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rPr>
              <a:t>Prevent avoidable blindness and improve the quality of life for people who are blind and visually impaired.</a:t>
            </a:r>
          </a:p>
        </p:txBody>
      </p:sp>
      <p:pic>
        <p:nvPicPr>
          <p:cNvPr id="24" name="Picture 23">
            <a:extLst>
              <a:ext uri="{FF2B5EF4-FFF2-40B4-BE49-F238E27FC236}">
                <a16:creationId xmlns:a16="http://schemas.microsoft.com/office/drawing/2014/main" id="{B2EB1B46-A850-6E41-91BD-213C52BD550E}"/>
              </a:ext>
            </a:extLst>
          </p:cNvPr>
          <p:cNvPicPr>
            <a:picLocks noChangeAspect="1"/>
          </p:cNvPicPr>
          <p:nvPr/>
        </p:nvPicPr>
        <p:blipFill>
          <a:blip r:embed="rId6"/>
          <a:stretch>
            <a:fillRect/>
          </a:stretch>
        </p:blipFill>
        <p:spPr>
          <a:xfrm>
            <a:off x="8472355" y="2960728"/>
            <a:ext cx="1069142" cy="1075183"/>
          </a:xfrm>
          <a:prstGeom prst="rect">
            <a:avLst/>
          </a:prstGeom>
        </p:spPr>
      </p:pic>
      <p:pic>
        <p:nvPicPr>
          <p:cNvPr id="25" name="Picture 24">
            <a:extLst>
              <a:ext uri="{FF2B5EF4-FFF2-40B4-BE49-F238E27FC236}">
                <a16:creationId xmlns:a16="http://schemas.microsoft.com/office/drawing/2014/main" id="{AA7EBE56-E8A1-2244-BEE3-61C205D07E3A}"/>
              </a:ext>
            </a:extLst>
          </p:cNvPr>
          <p:cNvPicPr>
            <a:picLocks noChangeAspect="1"/>
          </p:cNvPicPr>
          <p:nvPr/>
        </p:nvPicPr>
        <p:blipFill>
          <a:blip r:embed="rId7"/>
          <a:srcRect/>
          <a:stretch/>
        </p:blipFill>
        <p:spPr>
          <a:xfrm>
            <a:off x="139791" y="5877313"/>
            <a:ext cx="836923" cy="836923"/>
          </a:xfrm>
          <a:prstGeom prst="rect">
            <a:avLst/>
          </a:prstGeom>
        </p:spPr>
      </p:pic>
      <p:pic>
        <p:nvPicPr>
          <p:cNvPr id="3" name="Picture 2">
            <a:extLst>
              <a:ext uri="{FF2B5EF4-FFF2-40B4-BE49-F238E27FC236}">
                <a16:creationId xmlns:a16="http://schemas.microsoft.com/office/drawing/2014/main" id="{9732183E-9F47-5049-9821-30B6D8FF8086}"/>
              </a:ext>
            </a:extLst>
          </p:cNvPr>
          <p:cNvPicPr>
            <a:picLocks noChangeAspect="1"/>
          </p:cNvPicPr>
          <p:nvPr/>
        </p:nvPicPr>
        <p:blipFill>
          <a:blip r:embed="rId8"/>
          <a:stretch>
            <a:fillRect/>
          </a:stretch>
        </p:blipFill>
        <p:spPr>
          <a:xfrm>
            <a:off x="2897794" y="2936566"/>
            <a:ext cx="1099345" cy="1099345"/>
          </a:xfrm>
          <a:prstGeom prst="rect">
            <a:avLst/>
          </a:prstGeom>
        </p:spPr>
      </p:pic>
    </p:spTree>
    <p:extLst>
      <p:ext uri="{BB962C8B-B14F-4D97-AF65-F5344CB8AC3E}">
        <p14:creationId xmlns:p14="http://schemas.microsoft.com/office/powerpoint/2010/main" val="1009829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dirty="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6497920"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Young people are the future of service, and the future is now.</a:t>
            </a:r>
            <a:br>
              <a:rPr lang="en-US" sz="1800" b="1" kern="0" dirty="0">
                <a:solidFill>
                  <a:srgbClr val="55565A"/>
                </a:solidFill>
              </a:rPr>
            </a:br>
            <a:endParaRPr lang="en-US" sz="1400" b="1" kern="0" dirty="0">
              <a:solidFill>
                <a:srgbClr val="55565A"/>
              </a:solidFill>
            </a:endParaRPr>
          </a:p>
          <a:p>
            <a:pPr marL="285750" indent="-285750">
              <a:buFont typeface="Arial" panose="020B0604020202020204" pitchFamily="34" charset="0"/>
              <a:buChar char="•"/>
            </a:pPr>
            <a:r>
              <a:rPr lang="en-US" sz="1400" b="1" kern="0" dirty="0">
                <a:solidFill>
                  <a:srgbClr val="55565A"/>
                </a:solidFill>
              </a:rPr>
              <a:t>Leos</a:t>
            </a:r>
            <a:r>
              <a:rPr lang="en-US" sz="1400" kern="0" dirty="0">
                <a:solidFill>
                  <a:srgbClr val="55565A"/>
                </a:solidFill>
              </a:rPr>
              <a:t> are young volunteers ages 12–30.</a:t>
            </a:r>
          </a:p>
          <a:p>
            <a:pPr marL="285750" indent="-285750">
              <a:buFont typeface="Arial" panose="020B0604020202020204" pitchFamily="34" charset="0"/>
              <a:buChar char="•"/>
            </a:pPr>
            <a:r>
              <a:rPr lang="en-US" sz="1400" kern="0" dirty="0">
                <a:solidFill>
                  <a:srgbClr val="55565A"/>
                </a:solidFill>
              </a:rPr>
              <a:t>175,000 Leos in </a:t>
            </a:r>
            <a:r>
              <a:rPr lang="en-US" sz="1400" b="1" kern="0" dirty="0">
                <a:solidFill>
                  <a:srgbClr val="55565A"/>
                </a:solidFill>
              </a:rPr>
              <a:t>more than 7,000 clubs </a:t>
            </a:r>
            <a:r>
              <a:rPr lang="en-US" sz="1400" kern="0" dirty="0">
                <a:solidFill>
                  <a:srgbClr val="55565A"/>
                </a:solidFill>
              </a:rPr>
              <a:t>champion causes that matter.</a:t>
            </a:r>
          </a:p>
          <a:p>
            <a:pPr marL="285750" indent="-285750">
              <a:buFont typeface="Arial" panose="020B0604020202020204" pitchFamily="34" charset="0"/>
              <a:buChar char="•"/>
            </a:pPr>
            <a:r>
              <a:rPr lang="en-US" sz="1400" kern="0" dirty="0">
                <a:solidFill>
                  <a:srgbClr val="55565A"/>
                </a:solidFill>
              </a:rPr>
              <a:t>Leo clubs have been </a:t>
            </a:r>
            <a:r>
              <a:rPr lang="en-US" sz="1400" b="1" kern="0" dirty="0">
                <a:solidFill>
                  <a:srgbClr val="55565A"/>
                </a:solidFill>
              </a:rPr>
              <a:t>serving for 60 years</a:t>
            </a:r>
            <a:r>
              <a:rPr lang="en-US" sz="1400" kern="0" dirty="0">
                <a:solidFill>
                  <a:srgbClr val="55565A"/>
                </a:solidFill>
              </a:rPr>
              <a:t>.</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5" y="1503742"/>
            <a:ext cx="6693451"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4200" kern="0" dirty="0">
                <a:solidFill>
                  <a:srgbClr val="00338D"/>
                </a:solidFill>
              </a:rPr>
              <a:t>We prepare the next generation of volunteers.</a:t>
            </a:r>
          </a:p>
        </p:txBody>
      </p:sp>
      <p:pic>
        <p:nvPicPr>
          <p:cNvPr id="12" name="Picture 11">
            <a:extLst>
              <a:ext uri="{FF2B5EF4-FFF2-40B4-BE49-F238E27FC236}">
                <a16:creationId xmlns:a16="http://schemas.microsoft.com/office/drawing/2014/main" id="{CF3D90B6-D463-ED41-9FAC-19A2F8C0CE98}"/>
              </a:ext>
            </a:extLst>
          </p:cNvPr>
          <p:cNvPicPr>
            <a:picLocks noChangeAspect="1"/>
          </p:cNvPicPr>
          <p:nvPr/>
        </p:nvPicPr>
        <p:blipFill rotWithShape="1">
          <a:blip r:embed="rId2"/>
          <a:srcRect l="7370" r="7409"/>
          <a:stretch/>
        </p:blipFill>
        <p:spPr>
          <a:xfrm>
            <a:off x="7964424" y="1646692"/>
            <a:ext cx="3572732" cy="3572732"/>
          </a:xfrm>
          <a:prstGeom prst="ellipse">
            <a:avLst/>
          </a:prstGeom>
        </p:spPr>
      </p:pic>
      <p:pic>
        <p:nvPicPr>
          <p:cNvPr id="11" name="Picture 10">
            <a:extLst>
              <a:ext uri="{FF2B5EF4-FFF2-40B4-BE49-F238E27FC236}">
                <a16:creationId xmlns:a16="http://schemas.microsoft.com/office/drawing/2014/main" id="{B7DD6A08-E779-3E48-B343-05F1939ABA20}"/>
              </a:ext>
            </a:extLst>
          </p:cNvPr>
          <p:cNvPicPr>
            <a:picLocks noChangeAspect="1"/>
          </p:cNvPicPr>
          <p:nvPr/>
        </p:nvPicPr>
        <p:blipFill>
          <a:blip r:embed="rId3"/>
          <a:srcRect/>
          <a:stretch/>
        </p:blipFill>
        <p:spPr>
          <a:xfrm>
            <a:off x="139791" y="5877313"/>
            <a:ext cx="836923" cy="836923"/>
          </a:xfrm>
          <a:prstGeom prst="rect">
            <a:avLst/>
          </a:prstGeom>
        </p:spPr>
      </p:pic>
    </p:spTree>
    <p:extLst>
      <p:ext uri="{BB962C8B-B14F-4D97-AF65-F5344CB8AC3E}">
        <p14:creationId xmlns:p14="http://schemas.microsoft.com/office/powerpoint/2010/main" val="3179361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22226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rPr>
              <a:t>Our Headquarters</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6</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3331913"/>
            <a:ext cx="8585022" cy="1200329"/>
          </a:xfrm>
          <a:prstGeom prst="rect">
            <a:avLst/>
          </a:prstGeom>
          <a:noFill/>
        </p:spPr>
        <p:txBody>
          <a:bodyPr wrap="square" rtlCol="0">
            <a:spAutoFit/>
          </a:bodyPr>
          <a:lstStyle/>
          <a:p>
            <a:pPr algn="ctr"/>
            <a:r>
              <a:rPr lang="en-US" kern="0" dirty="0">
                <a:solidFill>
                  <a:schemeClr val="bg1"/>
                </a:solidFill>
                <a:latin typeface="Arial" charset="0"/>
                <a:ea typeface="Arial Hebrew Scholar" charset="-79"/>
                <a:cs typeface="Arial" charset="0"/>
              </a:rPr>
              <a:t>Lions Clubs International is headquartered in Oak Brook, Illinois USA. The staff of roughly 300 supports members and clubs around the world, as well as the executive officers and international board of directors. We develop and implement initiatives aimed at increasing Lions International’s visibility and service impact. </a:t>
            </a:r>
            <a:endParaRPr lang="en-US" dirty="0">
              <a:solidFill>
                <a:schemeClr val="bg1"/>
              </a:solidFill>
              <a:latin typeface="Arial Hebrew Scholar" charset="-79"/>
              <a:ea typeface="Arial Hebrew Scholar" charset="-79"/>
              <a:cs typeface="Arial Hebrew Scholar" charset="-79"/>
            </a:endParaRPr>
          </a:p>
        </p:txBody>
      </p:sp>
      <p:pic>
        <p:nvPicPr>
          <p:cNvPr id="9" name="Picture 8">
            <a:extLst>
              <a:ext uri="{FF2B5EF4-FFF2-40B4-BE49-F238E27FC236}">
                <a16:creationId xmlns:a16="http://schemas.microsoft.com/office/drawing/2014/main" id="{76E376A2-16D8-C940-B109-C21BFB85A996}"/>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3755635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22226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rPr>
              <a:t>Our Association</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7</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709531" y="3331913"/>
            <a:ext cx="8706678" cy="1754326"/>
          </a:xfrm>
          <a:prstGeom prst="rect">
            <a:avLst/>
          </a:prstGeom>
          <a:noFill/>
        </p:spPr>
        <p:txBody>
          <a:bodyPr wrap="square" rtlCol="0">
            <a:spAutoFit/>
          </a:bodyPr>
          <a:lstStyle/>
          <a:p>
            <a:pPr algn="ctr"/>
            <a:r>
              <a:rPr lang="en-US" kern="0" dirty="0">
                <a:solidFill>
                  <a:schemeClr val="bg1"/>
                </a:solidFill>
                <a:latin typeface="Arial" charset="0"/>
                <a:ea typeface="Arial Hebrew Scholar" charset="-79"/>
                <a:cs typeface="Arial" charset="0"/>
              </a:rPr>
              <a:t>The Association is composed of autonomous clubs. The purpose of Lions Clubs International is to form clubs comprised of members that will serve their local communities.  Clubs are solely responsible for managing their operations, finances, service projects and other issues related to membership and club life. The role of Lions International is to support our clubs and members, not manage them.</a:t>
            </a:r>
          </a:p>
          <a:p>
            <a:pPr algn="ctr"/>
            <a:endParaRPr lang="en-US" kern="0" dirty="0">
              <a:solidFill>
                <a:schemeClr val="bg1"/>
              </a:solidFill>
              <a:latin typeface="Arial" charset="0"/>
              <a:ea typeface="Arial Hebrew Scholar" charset="-79"/>
              <a:cs typeface="Arial" charset="0"/>
            </a:endParaRPr>
          </a:p>
        </p:txBody>
      </p:sp>
      <p:pic>
        <p:nvPicPr>
          <p:cNvPr id="9" name="Picture 8">
            <a:extLst>
              <a:ext uri="{FF2B5EF4-FFF2-40B4-BE49-F238E27FC236}">
                <a16:creationId xmlns:a16="http://schemas.microsoft.com/office/drawing/2014/main" id="{B79EAA4D-959D-F94A-96EB-008541503D76}"/>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573180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D05320D-C8CB-7440-A826-EE50CCC6AD3D}"/>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62FB354B-3091-C643-BCCD-BE7B7A650AC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886693" y="316096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762000" y="2405045"/>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Your Sponsoring club</a:t>
            </a:r>
          </a:p>
        </p:txBody>
      </p:sp>
      <p:sp>
        <p:nvSpPr>
          <p:cNvPr id="6" name="Subhead">
            <a:extLst>
              <a:ext uri="{FF2B5EF4-FFF2-40B4-BE49-F238E27FC236}">
                <a16:creationId xmlns:a16="http://schemas.microsoft.com/office/drawing/2014/main" id="{F84AA681-4BDD-0743-94A4-22BD62B5F3FC}"/>
              </a:ext>
            </a:extLst>
          </p:cNvPr>
          <p:cNvSpPr txBox="1">
            <a:spLocks/>
          </p:cNvSpPr>
          <p:nvPr/>
        </p:nvSpPr>
        <p:spPr>
          <a:xfrm>
            <a:off x="762001" y="3387773"/>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[Insert club name here]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dirty="0">
              <a:solidFill>
                <a:schemeClr val="bg1"/>
              </a:solidFill>
            </a:endParaRPr>
          </a:p>
        </p:txBody>
      </p:sp>
      <p:pic>
        <p:nvPicPr>
          <p:cNvPr id="9" name="Picture 8">
            <a:extLst>
              <a:ext uri="{FF2B5EF4-FFF2-40B4-BE49-F238E27FC236}">
                <a16:creationId xmlns:a16="http://schemas.microsoft.com/office/drawing/2014/main" id="{FB425936-CBD7-B146-B80A-F66D87859F8C}"/>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511388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club</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[Enter information here about your club: e.g., the year it was founded, current number of members, officers, etc.]</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About [insert club name here]</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pic>
        <p:nvPicPr>
          <p:cNvPr id="13" name="Picture 12">
            <a:extLst>
              <a:ext uri="{FF2B5EF4-FFF2-40B4-BE49-F238E27FC236}">
                <a16:creationId xmlns:a16="http://schemas.microsoft.com/office/drawing/2014/main" id="{29300E56-6669-144B-A1D4-38EE156C7A03}"/>
              </a:ext>
            </a:extLst>
          </p:cNvPr>
          <p:cNvPicPr>
            <a:picLocks noChangeAspect="1"/>
          </p:cNvPicPr>
          <p:nvPr/>
        </p:nvPicPr>
        <p:blipFill>
          <a:blip r:embed="rId3"/>
          <a:srcRect/>
          <a:stretch/>
        </p:blipFill>
        <p:spPr>
          <a:xfrm>
            <a:off x="139791" y="5877313"/>
            <a:ext cx="836923" cy="836923"/>
          </a:xfrm>
          <a:prstGeom prst="rect">
            <a:avLst/>
          </a:prstGeom>
        </p:spPr>
      </p:pic>
    </p:spTree>
    <p:extLst>
      <p:ext uri="{BB962C8B-B14F-4D97-AF65-F5344CB8AC3E}">
        <p14:creationId xmlns:p14="http://schemas.microsoft.com/office/powerpoint/2010/main" val="3741458018"/>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2297</TotalTime>
  <Words>539</Words>
  <Application>Microsoft Macintosh PowerPoint</Application>
  <PresentationFormat>Widescreen</PresentationFormat>
  <Paragraphs>77</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Arial Hebrew Scholar</vt:lpstr>
      <vt:lpstr>Calibri</vt:lpstr>
      <vt:lpstr>Helvetica Neue</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Burns, Andrea</cp:lastModifiedBy>
  <cp:revision>173</cp:revision>
  <dcterms:created xsi:type="dcterms:W3CDTF">2018-11-12T16:45:52Z</dcterms:created>
  <dcterms:modified xsi:type="dcterms:W3CDTF">2019-07-22T18:51:16Z</dcterms:modified>
</cp:coreProperties>
</file>