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57" r:id="rId6"/>
  </p:sldMasterIdLst>
  <p:notesMasterIdLst>
    <p:notesMasterId r:id="rId31"/>
  </p:notesMasterIdLst>
  <p:handoutMasterIdLst>
    <p:handoutMasterId r:id="rId32"/>
  </p:handoutMasterIdLst>
  <p:sldIdLst>
    <p:sldId id="1329" r:id="rId7"/>
    <p:sldId id="961" r:id="rId8"/>
    <p:sldId id="1038" r:id="rId9"/>
    <p:sldId id="1040" r:id="rId10"/>
    <p:sldId id="1020" r:id="rId11"/>
    <p:sldId id="1037" r:id="rId12"/>
    <p:sldId id="975" r:id="rId13"/>
    <p:sldId id="1326" r:id="rId14"/>
    <p:sldId id="1001" r:id="rId15"/>
    <p:sldId id="1017" r:id="rId16"/>
    <p:sldId id="1005" r:id="rId17"/>
    <p:sldId id="1029" r:id="rId18"/>
    <p:sldId id="1030" r:id="rId19"/>
    <p:sldId id="1031" r:id="rId20"/>
    <p:sldId id="1018" r:id="rId21"/>
    <p:sldId id="1022" r:id="rId22"/>
    <p:sldId id="1025" r:id="rId23"/>
    <p:sldId id="1026" r:id="rId24"/>
    <p:sldId id="1027" r:id="rId25"/>
    <p:sldId id="1028"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457DC8"/>
    <a:srgbClr val="FFCF01"/>
    <a:srgbClr val="0D2240"/>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53513" autoAdjust="0"/>
  </p:normalViewPr>
  <p:slideViewPr>
    <p:cSldViewPr showGuides="1">
      <p:cViewPr varScale="1">
        <p:scale>
          <a:sx n="49" d="100"/>
          <a:sy n="49" d="100"/>
        </p:scale>
        <p:origin x="1926" y="2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1" y="-1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en-US" sz="2200" b="1" spc="0">
              <a:solidFill>
                <a:schemeClr val="bg1"/>
              </a:solidFill>
              <a:latin typeface="Arial" panose="020B0604020202020204" pitchFamily="34" charset="0"/>
              <a:cs typeface="Arial" panose="020B0604020202020204" pitchFamily="34" charset="0"/>
            </a:rPr>
            <a:t>Global Membership Approach</a:t>
          </a:r>
          <a:endParaRPr lang="en-US" sz="2200" b="1" spc="0" dirty="0">
            <a:solidFill>
              <a:schemeClr val="bg1"/>
            </a:solidFill>
            <a:latin typeface="Arial" panose="020B0604020202020204" pitchFamily="34" charset="0"/>
            <a:cs typeface="Arial" panose="020B0604020202020204" pitchFamily="34" charset="0"/>
          </a:endParaRP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Clubs</a:t>
          </a:r>
          <a:endParaRPr lang="en-US" b="1" dirty="0">
            <a:solidFill>
              <a:schemeClr val="bg1"/>
            </a:solidFill>
            <a:latin typeface="Arial" panose="020B0604020202020204" pitchFamily="34" charset="0"/>
            <a:cs typeface="Arial" panose="020B0604020202020204" pitchFamily="34" charset="0"/>
          </a:endParaRP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PIPs</a:t>
          </a:r>
          <a:endParaRPr lang="en-US" b="1" dirty="0">
            <a:solidFill>
              <a:schemeClr val="bg1"/>
            </a:solidFill>
            <a:latin typeface="Arial" panose="020B0604020202020204" pitchFamily="34" charset="0"/>
            <a:cs typeface="Arial" panose="020B0604020202020204" pitchFamily="34" charset="0"/>
          </a:endParaRP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IDs</a:t>
          </a:r>
          <a:endParaRPr lang="en-US" b="1" dirty="0">
            <a:solidFill>
              <a:schemeClr val="bg1"/>
            </a:solidFill>
            <a:latin typeface="Arial" panose="020B0604020202020204" pitchFamily="34" charset="0"/>
            <a:cs typeface="Arial" panose="020B0604020202020204" pitchFamily="34" charset="0"/>
          </a:endParaRP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PDGs</a:t>
          </a:r>
          <a:endParaRPr lang="en-US" b="1" dirty="0">
            <a:solidFill>
              <a:schemeClr val="bg1"/>
            </a:solidFill>
            <a:latin typeface="Arial" panose="020B0604020202020204" pitchFamily="34" charset="0"/>
            <a:cs typeface="Arial" panose="020B0604020202020204" pitchFamily="34" charset="0"/>
          </a:endParaRP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PIDs</a:t>
          </a:r>
          <a:endParaRPr lang="en-US" b="1" dirty="0">
            <a:solidFill>
              <a:schemeClr val="bg1"/>
            </a:solidFill>
            <a:latin typeface="Arial" panose="020B0604020202020204" pitchFamily="34" charset="0"/>
            <a:cs typeface="Arial" panose="020B0604020202020204" pitchFamily="34" charset="0"/>
          </a:endParaRP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Zones</a:t>
          </a:r>
          <a:endParaRPr lang="en-US" b="1" dirty="0">
            <a:solidFill>
              <a:schemeClr val="bg1"/>
            </a:solidFill>
            <a:latin typeface="Arial" panose="020B0604020202020204" pitchFamily="34" charset="0"/>
            <a:cs typeface="Arial" panose="020B0604020202020204" pitchFamily="34" charset="0"/>
          </a:endParaRP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Districts</a:t>
          </a:r>
          <a:endParaRPr lang="en-US" b="1" dirty="0">
            <a:solidFill>
              <a:schemeClr val="bg1"/>
            </a:solidFill>
            <a:latin typeface="Arial" panose="020B0604020202020204" pitchFamily="34" charset="0"/>
            <a:cs typeface="Arial" panose="020B0604020202020204" pitchFamily="34" charset="0"/>
          </a:endParaRP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en-US" sz="1600" b="1">
              <a:solidFill>
                <a:schemeClr val="bg1"/>
              </a:solidFill>
              <a:latin typeface="Arial" panose="020B0604020202020204" pitchFamily="34" charset="0"/>
              <a:cs typeface="Arial" panose="020B0604020202020204" pitchFamily="34" charset="0"/>
            </a:rPr>
            <a:t>MD's</a:t>
          </a:r>
          <a:endParaRPr lang="en-US" sz="1600" b="1" dirty="0">
            <a:solidFill>
              <a:schemeClr val="bg1"/>
            </a:solidFill>
            <a:latin typeface="Arial" panose="020B0604020202020204" pitchFamily="34" charset="0"/>
            <a:cs typeface="Arial" panose="020B0604020202020204" pitchFamily="34" charset="0"/>
          </a:endParaRP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GAT</a:t>
          </a:r>
          <a:endParaRPr lang="en-US" b="1" dirty="0">
            <a:solidFill>
              <a:schemeClr val="bg1"/>
            </a:solidFill>
            <a:latin typeface="Arial" panose="020B0604020202020204" pitchFamily="34" charset="0"/>
            <a:cs typeface="Arial" panose="020B0604020202020204" pitchFamily="34" charset="0"/>
          </a:endParaRP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spc="0">
              <a:solidFill>
                <a:schemeClr val="bg1"/>
              </a:solidFill>
              <a:latin typeface="Arial" panose="020B0604020202020204" pitchFamily="34" charset="0"/>
              <a:cs typeface="Arial" panose="020B0604020202020204" pitchFamily="34" charset="0"/>
            </a:rPr>
            <a:t>Global Membership Approach</a:t>
          </a:r>
          <a:endParaRPr lang="en-US" sz="2200" b="1" kern="1200" spc="0" dirty="0">
            <a:solidFill>
              <a:schemeClr val="bg1"/>
            </a:solidFill>
            <a:latin typeface="Arial" panose="020B0604020202020204" pitchFamily="34" charset="0"/>
            <a:cs typeface="Arial" panose="020B0604020202020204" pitchFamily="34" charset="0"/>
          </a:endParaRP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Clubs</a:t>
          </a:r>
          <a:endParaRPr lang="en-US" sz="1600" b="1" kern="1200" dirty="0">
            <a:solidFill>
              <a:schemeClr val="bg1"/>
            </a:solidFill>
            <a:latin typeface="Arial" panose="020B0604020202020204" pitchFamily="34" charset="0"/>
            <a:cs typeface="Arial" panose="020B0604020202020204" pitchFamily="34" charset="0"/>
          </a:endParaRP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Zones</a:t>
          </a:r>
          <a:endParaRPr lang="en-US" sz="1600" b="1" kern="1200" dirty="0">
            <a:solidFill>
              <a:schemeClr val="bg1"/>
            </a:solidFill>
            <a:latin typeface="Arial" panose="020B0604020202020204" pitchFamily="34" charset="0"/>
            <a:cs typeface="Arial" panose="020B0604020202020204" pitchFamily="34" charset="0"/>
          </a:endParaRP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Districts</a:t>
          </a:r>
          <a:endParaRPr lang="en-US" sz="1600" b="1" kern="1200" dirty="0">
            <a:solidFill>
              <a:schemeClr val="bg1"/>
            </a:solidFill>
            <a:latin typeface="Arial" panose="020B0604020202020204" pitchFamily="34" charset="0"/>
            <a:cs typeface="Arial" panose="020B0604020202020204" pitchFamily="34" charset="0"/>
          </a:endParaRP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MD's</a:t>
          </a:r>
          <a:endParaRPr lang="en-US" sz="1600" b="1" kern="1200" dirty="0">
            <a:solidFill>
              <a:schemeClr val="bg1"/>
            </a:solidFill>
            <a:latin typeface="Arial" panose="020B0604020202020204" pitchFamily="34" charset="0"/>
            <a:cs typeface="Arial" panose="020B0604020202020204" pitchFamily="34" charset="0"/>
          </a:endParaRP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GAT</a:t>
          </a:r>
          <a:endParaRPr lang="en-US" sz="1600" b="1" kern="1200" dirty="0">
            <a:solidFill>
              <a:schemeClr val="bg1"/>
            </a:solidFill>
            <a:latin typeface="Arial" panose="020B0604020202020204" pitchFamily="34" charset="0"/>
            <a:cs typeface="Arial" panose="020B0604020202020204" pitchFamily="34" charset="0"/>
          </a:endParaRP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PDGs</a:t>
          </a:r>
          <a:endParaRPr lang="en-US" sz="1600" b="1" kern="1200" dirty="0">
            <a:solidFill>
              <a:schemeClr val="bg1"/>
            </a:solidFill>
            <a:latin typeface="Arial" panose="020B0604020202020204" pitchFamily="34" charset="0"/>
            <a:cs typeface="Arial" panose="020B0604020202020204" pitchFamily="34" charset="0"/>
          </a:endParaRP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PIDs</a:t>
          </a:r>
          <a:endParaRPr lang="en-US" sz="1600" b="1" kern="1200" dirty="0">
            <a:solidFill>
              <a:schemeClr val="bg1"/>
            </a:solidFill>
            <a:latin typeface="Arial" panose="020B0604020202020204" pitchFamily="34" charset="0"/>
            <a:cs typeface="Arial" panose="020B0604020202020204" pitchFamily="34" charset="0"/>
          </a:endParaRP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PIPs</a:t>
          </a:r>
          <a:endParaRPr lang="en-US" sz="1600" b="1" kern="1200" dirty="0">
            <a:solidFill>
              <a:schemeClr val="bg1"/>
            </a:solidFill>
            <a:latin typeface="Arial" panose="020B0604020202020204" pitchFamily="34" charset="0"/>
            <a:cs typeface="Arial" panose="020B0604020202020204" pitchFamily="34" charset="0"/>
          </a:endParaRP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IDs</a:t>
          </a:r>
          <a:endParaRPr lang="en-US" sz="1600" b="1" kern="1200" dirty="0">
            <a:solidFill>
              <a:schemeClr val="bg1"/>
            </a:solidFill>
            <a:latin typeface="Arial" panose="020B0604020202020204" pitchFamily="34" charset="0"/>
            <a:cs typeface="Arial" panose="020B0604020202020204" pitchFamily="34" charset="0"/>
          </a:endParaRP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latin typeface="Arial" panose="020B0604020202020204" pitchFamily="34" charset="0"/>
                <a:ea typeface="ヒラギノ角ゴ Pro W3"/>
                <a:cs typeface="Arial" panose="020B0604020202020204" pitchFamily="34" charset="0"/>
              </a:rPr>
              <a:t>Pre-meeting preparation:</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Feel free to break this PowerPoint into multiple sessions and customize it to fit the needs of your area. </a:t>
            </a: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Determine the best tool for recording notes for each discussion and activity. If you are meeting in-person, prepare a flipchart and markers. If you are meeting virtually, prepare your preferred note-taking tool and share your screen so all participants can follow along. Remember to distribute a copy of the notes with participants after the meeting. </a:t>
            </a:r>
            <a:endParaRPr lang="en-US" sz="1200" u="sng"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Create a “parking </a:t>
            </a:r>
            <a:r>
              <a:rPr lang="en-US" dirty="0">
                <a:latin typeface="Arial" panose="020B0604020202020204" pitchFamily="34" charset="0"/>
                <a:cs typeface="Arial" panose="020B0604020202020204" pitchFamily="34" charset="0"/>
              </a:rPr>
              <a:t>l</a:t>
            </a:r>
            <a:r>
              <a:rPr lang="en-US" baseline="0" dirty="0">
                <a:latin typeface="Arial" panose="020B0604020202020204" pitchFamily="34" charset="0"/>
                <a:cs typeface="Arial" panose="020B0604020202020204" pitchFamily="34" charset="0"/>
              </a:rPr>
              <a:t>ot” to note comments and questions that may not be directly related to the task at hand. Your group may provide ideas in this meeting that would be good for your area’s Global Membership Approach plan or other initiatives. Create a specific flipchart paper or dedicated Word document for this purpose. By recording comments and questions </a:t>
            </a:r>
            <a:r>
              <a:rPr lang="en-US" dirty="0">
                <a:latin typeface="Arial" panose="020B0604020202020204" pitchFamily="34" charset="0"/>
                <a:cs typeface="Arial" panose="020B0604020202020204" pitchFamily="34" charset="0"/>
              </a:rPr>
              <a:t>to be addressed later, you </a:t>
            </a:r>
            <a:r>
              <a:rPr lang="en-US" baseline="0" dirty="0">
                <a:latin typeface="Arial" panose="020B0604020202020204" pitchFamily="34" charset="0"/>
                <a:cs typeface="Arial" panose="020B0604020202020204" pitchFamily="34" charset="0"/>
              </a:rPr>
              <a:t>can help your group stay focused.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You should use a new flipchart paper or Word document for each of the questions. This will assist in recording the “raw data”, which will be used in developing the Action Plan, a component of the next Global Membership Approach step.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When you are asking for input, call on Lions and Club Officers first to help this initiative resonate at the club level.  Past International Officers and DG Team members should wait for all other Lions to have input first.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Remind Lions that this is a safe space for sharing, however if some Lions are uncomfortable sharing, ask them to email or private message you their opinions and make sure to record this data when sharing the PPT/information recorded with the audience. </a:t>
            </a:r>
            <a:r>
              <a:rPr lang="en-US" dirty="0">
                <a:latin typeface="Arial" panose="020B0604020202020204" pitchFamily="34" charset="0"/>
                <a:ea typeface="ヒラギノ角ゴ Pro W3"/>
                <a:cs typeface="Arial" panose="020B0604020202020204" pitchFamily="34" charset="0"/>
              </a:rPr>
              <a:t>Consider using the free demo of </a:t>
            </a:r>
            <a:r>
              <a:rPr lang="en-US" dirty="0">
                <a:latin typeface="Arial" panose="020B0604020202020204" pitchFamily="34" charset="0"/>
                <a:ea typeface="ヒラギノ角ゴ Pro W3"/>
                <a:cs typeface="Arial" panose="020B0604020202020204" pitchFamily="34" charset="0"/>
                <a:sym typeface="Wingdings" panose="05000000000000000000" pitchFamily="2" charset="2"/>
                <a:hlinkClick r:id="rId3"/>
              </a:rPr>
              <a:t>www.sli.do</a:t>
            </a:r>
            <a:r>
              <a:rPr lang="en-US" dirty="0">
                <a:latin typeface="Arial" panose="020B0604020202020204" pitchFamily="34" charset="0"/>
                <a:ea typeface="ヒラギノ角ゴ Pro W3"/>
                <a:cs typeface="Arial" panose="020B0604020202020204" pitchFamily="34" charset="0"/>
                <a:sym typeface="Wingdings" panose="05000000000000000000" pitchFamily="2" charset="2"/>
              </a:rPr>
              <a:t> as an online polling tool. </a:t>
            </a: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breakout sessions, use your best judgement on how much time to allocate to each activity based on the total meeting time available.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Some slides in this presentation include two script versions: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Script for GAT Area Leader to prepare district leaders to lead a Build a Vision workshop</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Script for district leaders when leading a Build a Vision workshop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0</a:t>
            </a:fld>
            <a:endParaRPr lang="en-US" dirty="0"/>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get started.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70373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As referenced in slide 0, some participants might not feel comfortable stating their opinions during SWOT portion of the session. Remind the participants that this session is a safe place, and all opinions are welcome but offer an alternate way for participants to send in their ideas.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Record all ideas summarized during the SWOT portion of the session in a Word document and share with a group upon completion of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How about our </a:t>
            </a:r>
            <a:r>
              <a:rPr lang="en-US" sz="1000" b="0" baseline="0" dirty="0">
                <a:latin typeface="Arial" panose="020B0604020202020204" pitchFamily="34" charset="0"/>
                <a:cs typeface="Arial" panose="020B0604020202020204" pitchFamily="34" charset="0"/>
              </a:rPr>
              <a:t>strengths?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Looking over these four areas of focus: chartering new clubs, inducting new members, ensuring member satisfaction</a:t>
            </a:r>
            <a:r>
              <a:rPr lang="en-US" sz="1000" b="0" dirty="0">
                <a:latin typeface="Arial" panose="020B0604020202020204" pitchFamily="34" charset="0"/>
                <a:cs typeface="Arial" panose="020B0604020202020204" pitchFamily="34" charset="0"/>
              </a:rPr>
              <a:t> </a:t>
            </a:r>
            <a:r>
              <a:rPr lang="en-US" sz="1000" b="0" baseline="0" dirty="0">
                <a:latin typeface="Arial" panose="020B0604020202020204" pitchFamily="34" charset="0"/>
                <a:cs typeface="Arial" panose="020B0604020202020204" pitchFamily="34" charset="0"/>
              </a:rPr>
              <a:t>and providing leader support, what would you say we do well? </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solidFill>
                  <a:srgbClr val="000000"/>
                </a:solidFill>
                <a:latin typeface="Arial" panose="020B0604020202020204" pitchFamily="34" charset="0"/>
                <a:cs typeface="Arial" panose="020B0604020202020204" pitchFamily="34" charset="0"/>
              </a:rPr>
              <a:t>Now that we’ve heard all the great things our district is doing, it’s evident that we shouldn’t change everything. Some things we do very well. </a:t>
            </a:r>
            <a:r>
              <a:rPr lang="en-US" sz="1000" b="0" baseline="0" dirty="0">
                <a:latin typeface="Arial" panose="020B0604020202020204" pitchFamily="34" charset="0"/>
                <a:cs typeface="Arial" panose="020B0604020202020204" pitchFamily="34" charset="0"/>
              </a:rPr>
              <a:t>How can we build on those strengths, so our district can grow stronger?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dirty="0"/>
          </a:p>
        </p:txBody>
      </p:sp>
    </p:spTree>
    <p:extLst>
      <p:ext uri="{BB962C8B-B14F-4D97-AF65-F5344CB8AC3E}">
        <p14:creationId xmlns:p14="http://schemas.microsoft.com/office/powerpoint/2010/main" val="17745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 we’ll talk </a:t>
            </a:r>
            <a:r>
              <a:rPr lang="en-US" sz="1000" b="0" baseline="0" dirty="0">
                <a:latin typeface="Arial" panose="020B0604020202020204" pitchFamily="34" charset="0"/>
                <a:cs typeface="Arial" panose="020B0604020202020204" pitchFamily="34" charset="0"/>
              </a:rPr>
              <a:t>about weaknesses.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Looking over those same four areas of focus, what would you say we don’t do very well?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How can we overcome our weaknesses?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dirty="0"/>
          </a:p>
        </p:txBody>
      </p:sp>
    </p:spTree>
    <p:extLst>
      <p:ext uri="{BB962C8B-B14F-4D97-AF65-F5344CB8AC3E}">
        <p14:creationId xmlns:p14="http://schemas.microsoft.com/office/powerpoint/2010/main" val="79926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ea typeface="ヒラギノ角ゴ Pro W3"/>
              <a:cs typeface="Arial" panose="020B0604020202020204" pitchFamily="34" charset="0"/>
            </a:endParaRPr>
          </a:p>
          <a:p>
            <a:r>
              <a:rPr lang="en-US" sz="1000" b="0" dirty="0">
                <a:latin typeface="Arial" panose="020B0604020202020204" pitchFamily="34" charset="0"/>
                <a:ea typeface="ヒラギノ角ゴ Pro W3"/>
                <a:cs typeface="Arial" panose="020B0604020202020204" pitchFamily="34" charset="0"/>
              </a:rPr>
              <a:t>Opportunities</a:t>
            </a:r>
            <a:r>
              <a:rPr lang="en-US" sz="1000" b="0" baseline="0" dirty="0">
                <a:latin typeface="Arial" panose="020B0604020202020204" pitchFamily="34" charset="0"/>
                <a:ea typeface="ヒラギノ角ゴ Pro W3"/>
                <a:cs typeface="Arial" panose="020B0604020202020204" pitchFamily="34" charset="0"/>
              </a:rPr>
              <a:t> and threats are a little different, because they are a reaction to what’s going on outside our clubs:</a:t>
            </a:r>
            <a:r>
              <a:rPr lang="en-US" sz="1000" b="0" dirty="0">
                <a:latin typeface="Arial" panose="020B0604020202020204" pitchFamily="34" charset="0"/>
                <a:ea typeface="ヒラギノ角ゴ Pro W3"/>
                <a:cs typeface="Arial" panose="020B0604020202020204" pitchFamily="34" charset="0"/>
              </a:rPr>
              <a:t> </a:t>
            </a: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a:t>
            </a:r>
            <a:r>
              <a:rPr lang="en-US" sz="1000" b="0" baseline="0" dirty="0">
                <a:latin typeface="Arial" panose="020B0604020202020204" pitchFamily="34" charset="0"/>
                <a:cs typeface="Arial" panose="020B0604020202020204" pitchFamily="34" charset="0"/>
              </a:rPr>
              <a:t>b</a:t>
            </a:r>
            <a:r>
              <a:rPr lang="en-US" sz="1000" b="0" dirty="0">
                <a:latin typeface="Arial" panose="020B0604020202020204" pitchFamily="34" charset="0"/>
                <a:cs typeface="Arial" panose="020B0604020202020204" pitchFamily="34" charset="0"/>
              </a:rPr>
              <a:t>usinesses starting up or</a:t>
            </a:r>
            <a:r>
              <a:rPr lang="en-US" sz="1000" b="0" baseline="0" dirty="0">
                <a:latin typeface="Arial" panose="020B0604020202020204" pitchFamily="34" charset="0"/>
                <a:cs typeface="Arial" panose="020B0604020202020204" pitchFamily="34" charset="0"/>
              </a:rPr>
              <a:t> closing</a:t>
            </a:r>
            <a:r>
              <a:rPr lang="en-US" sz="1000" b="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 </a:t>
            </a:r>
            <a:endParaRPr lang="en-US" sz="10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more people retiring</a:t>
            </a:r>
            <a:r>
              <a:rPr lang="en-US" sz="1000" b="0" baseline="0" dirty="0">
                <a:latin typeface="Arial" panose="020B0604020202020204" pitchFamily="34" charset="0"/>
                <a:cs typeface="Arial" panose="020B0604020202020204" pitchFamily="34" charset="0"/>
              </a:rPr>
              <a:t>, are there new families moving in or are people staying single longer? </a:t>
            </a:r>
            <a:r>
              <a:rPr lang="en-US" sz="1000"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there</a:t>
            </a:r>
            <a:r>
              <a:rPr lang="en-US" sz="1000" b="0" baseline="0" dirty="0">
                <a:latin typeface="Arial" panose="020B0604020202020204" pitchFamily="34" charset="0"/>
                <a:cs typeface="Arial" panose="020B0604020202020204" pitchFamily="34" charset="0"/>
              </a:rPr>
              <a:t> o</a:t>
            </a:r>
            <a:r>
              <a:rPr lang="en-US" sz="1000" b="0" dirty="0">
                <a:latin typeface="Arial" panose="020B0604020202020204" pitchFamily="34" charset="0"/>
                <a:cs typeface="Arial" panose="020B0604020202020204" pitchFamily="34" charset="0"/>
              </a:rPr>
              <a:t>ther charitable organizations nearby?</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people becoming more or less connected with their communities?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Who can</a:t>
            </a:r>
            <a:r>
              <a:rPr lang="en-US" sz="1000" b="0" baseline="0" dirty="0">
                <a:latin typeface="Arial" panose="020B0604020202020204" pitchFamily="34" charset="0"/>
                <a:cs typeface="Arial" panose="020B0604020202020204" pitchFamily="34" charset="0"/>
              </a:rPr>
              <a:t> share an example of an external change or opportunity in their area? </a:t>
            </a: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How can we take advantage of those changes? </a:t>
            </a:r>
            <a:r>
              <a:rPr lang="en-US" sz="1000" b="0" i="1" baseline="0" dirty="0">
                <a:latin typeface="Arial" panose="020B0604020202020204" pitchFamily="34" charset="0"/>
                <a:cs typeface="Arial" panose="020B0604020202020204" pitchFamily="34" charset="0"/>
              </a:rPr>
              <a:t>{discuss, considering some changes may be threats, if no advantage can be found}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en-US" dirty="0"/>
          </a:p>
        </p:txBody>
      </p:sp>
    </p:spTree>
    <p:extLst>
      <p:ext uri="{BB962C8B-B14F-4D97-AF65-F5344CB8AC3E}">
        <p14:creationId xmlns:p14="http://schemas.microsoft.com/office/powerpoint/2010/main" val="66849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Not every change is good,</a:t>
            </a:r>
            <a:r>
              <a:rPr lang="en-US" sz="1000" b="0" baseline="0" dirty="0">
                <a:latin typeface="Arial" panose="020B0604020202020204" pitchFamily="34" charset="0"/>
                <a:cs typeface="Arial" panose="020B0604020202020204" pitchFamily="34" charset="0"/>
              </a:rPr>
              <a:t> but we </a:t>
            </a:r>
            <a:r>
              <a:rPr lang="en-US" sz="1000" b="0" dirty="0">
                <a:latin typeface="Arial" panose="020B0604020202020204" pitchFamily="34" charset="0"/>
                <a:cs typeface="Arial" panose="020B0604020202020204" pitchFamily="34" charset="0"/>
              </a:rPr>
              <a:t>want to </a:t>
            </a:r>
            <a:r>
              <a:rPr lang="en-US" sz="1000" b="0" baseline="0" dirty="0">
                <a:latin typeface="Arial" panose="020B0604020202020204" pitchFamily="34" charset="0"/>
                <a:cs typeface="Arial" panose="020B0604020202020204" pitchFamily="34" charset="0"/>
              </a:rPr>
              <a:t>think of ways to reduce the harm to our clubs.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Threats, like opportunities, can be business changes, demographic shifts, competing organizations, or cultural changes that we cannot leverage. </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Who can</a:t>
            </a:r>
            <a:r>
              <a:rPr lang="en-US" sz="1000" b="0" baseline="0" dirty="0">
                <a:latin typeface="Arial" panose="020B0604020202020204" pitchFamily="34" charset="0"/>
                <a:cs typeface="Arial" panose="020B0604020202020204" pitchFamily="34" charset="0"/>
              </a:rPr>
              <a:t> share examples of negative things happening in their area? </a:t>
            </a: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1"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How can we reduce the harm of those changes? </a:t>
            </a:r>
            <a:r>
              <a:rPr lang="en-US" sz="1000" b="0" i="1" baseline="0" dirty="0">
                <a:latin typeface="Arial" panose="020B0604020202020204" pitchFamily="34" charset="0"/>
                <a:cs typeface="Arial" panose="020B0604020202020204" pitchFamily="34" charset="0"/>
              </a:rPr>
              <a:t>{discuss, considering some can be converted to opportunities if an advantage can be identified}</a:t>
            </a:r>
            <a:endParaRPr lang="en-US" sz="1000" b="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dirty="0"/>
          </a:p>
        </p:txBody>
      </p:sp>
    </p:spTree>
    <p:extLst>
      <p:ext uri="{BB962C8B-B14F-4D97-AF65-F5344CB8AC3E}">
        <p14:creationId xmlns:p14="http://schemas.microsoft.com/office/powerpoint/2010/main" val="396065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So, here’s what we have for our SWOT results.</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a:t>
            </a:r>
            <a:r>
              <a:rPr lang="en-US" sz="1000" b="0" i="1" dirty="0">
                <a:latin typeface="Arial" panose="020B0604020202020204" pitchFamily="34" charset="0"/>
                <a:cs typeface="Arial" panose="020B0604020202020204" pitchFamily="34" charset="0"/>
              </a:rPr>
              <a:t>summarize knowledge gained from slide 10-13</a:t>
            </a:r>
            <a:r>
              <a:rPr lang="en-US" sz="1000" b="0" i="1" baseline="0" dirty="0">
                <a:latin typeface="Arial" panose="020B0604020202020204" pitchFamily="34" charset="0"/>
                <a:cs typeface="Arial" panose="020B0604020202020204" pitchFamily="34" charset="0"/>
              </a:rPr>
              <a:t>}</a:t>
            </a:r>
            <a:endParaRPr lang="en-US" sz="1000" b="0" i="1"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Does anyone</a:t>
            </a:r>
            <a:r>
              <a:rPr lang="en-US" sz="1000" b="0" baseline="0" dirty="0">
                <a:latin typeface="Arial" panose="020B0604020202020204" pitchFamily="34" charset="0"/>
                <a:cs typeface="Arial" panose="020B0604020202020204" pitchFamily="34" charset="0"/>
              </a:rPr>
              <a:t> have anything they would like to add to our analysis before we move on? </a:t>
            </a:r>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Arial" panose="020B0604020202020204" pitchFamily="34" charset="0"/>
                <a:cs typeface="Arial" panose="020B0604020202020204" pitchFamily="34" charset="0"/>
              </a:rPr>
              <a:t>In this</a:t>
            </a:r>
            <a:r>
              <a:rPr lang="en-US" sz="1000" baseline="0" dirty="0">
                <a:latin typeface="Arial" panose="020B0604020202020204" pitchFamily="34" charset="0"/>
                <a:cs typeface="Arial" panose="020B0604020202020204" pitchFamily="34" charset="0"/>
              </a:rPr>
              <a:t> section of our meeting, we’ll draft a goal for each Global Membership Approach area of focus.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ea typeface="ヒラギノ角ゴ Pro W3"/>
                <a:cs typeface="Arial" panose="020B0604020202020204" pitchFamily="34" charset="0"/>
              </a:rPr>
              <a:t>Who knows what</a:t>
            </a:r>
            <a:r>
              <a:rPr lang="en-US" sz="1000" baseline="0" dirty="0">
                <a:latin typeface="Arial" panose="020B0604020202020204" pitchFamily="34" charset="0"/>
                <a:ea typeface="ヒラギノ角ゴ Pro W3"/>
                <a:cs typeface="Arial" panose="020B0604020202020204" pitchFamily="34" charset="0"/>
              </a:rPr>
              <a:t> </a:t>
            </a:r>
            <a:r>
              <a:rPr lang="en-US" sz="1000" dirty="0">
                <a:latin typeface="Arial" panose="020B0604020202020204" pitchFamily="34" charset="0"/>
                <a:ea typeface="ヒラギノ角ゴ Pro W3"/>
                <a:cs typeface="Arial" panose="020B0604020202020204" pitchFamily="34" charset="0"/>
              </a:rPr>
              <a:t>S.M.A.R.T. goals are? {allow for participants to respond} S.M.A.R.T. stands for Specific, Measurable, Actionable, Realistic and Time-bound. Why</a:t>
            </a:r>
            <a:r>
              <a:rPr lang="en-US" sz="1000" baseline="0" dirty="0">
                <a:latin typeface="Arial" panose="020B0604020202020204" pitchFamily="34" charset="0"/>
                <a:ea typeface="ヒラギノ角ゴ Pro W3"/>
                <a:cs typeface="Arial" panose="020B0604020202020204" pitchFamily="34" charset="0"/>
              </a:rPr>
              <a:t> is that a good idea for goals?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We’ll also start talking about how we will take part in achieving our goals.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ea typeface="ヒラギノ角ゴ Pro W3"/>
              <a:cs typeface="Arial" panose="020B0604020202020204" pitchFamily="34" charset="0"/>
            </a:endParaRPr>
          </a:p>
          <a:p>
            <a:r>
              <a:rPr lang="en-US" sz="1000" dirty="0">
                <a:latin typeface="Arial" panose="020B0604020202020204" pitchFamily="34" charset="0"/>
                <a:ea typeface="ヒラギノ角ゴ Pro W3"/>
                <a:cs typeface="Arial" panose="020B0604020202020204" pitchFamily="34" charset="0"/>
              </a:rPr>
              <a:t>S.M.A.R.T. goals help us set realistic and attainable accomplishments that can be measured over time. By setting S.M.A.R.T. goals we can hold our </a:t>
            </a:r>
            <a:r>
              <a:rPr lang="en-US" sz="1000" i="0" baseline="0" dirty="0">
                <a:latin typeface="Arial" panose="020B0604020202020204" pitchFamily="34" charset="0"/>
                <a:cs typeface="Arial" panose="020B0604020202020204" pitchFamily="34" charset="0"/>
              </a:rPr>
              <a:t>working groups</a:t>
            </a:r>
            <a:r>
              <a:rPr lang="en-US" sz="1000" i="1" baseline="0" dirty="0">
                <a:latin typeface="Arial" panose="020B0604020202020204" pitchFamily="34" charset="0"/>
                <a:cs typeface="Arial" panose="020B0604020202020204" pitchFamily="34" charset="0"/>
              </a:rPr>
              <a:t> </a:t>
            </a:r>
            <a:r>
              <a:rPr lang="en-US" sz="1000" i="1" u="none" strike="sngStrike" baseline="0" dirty="0">
                <a:latin typeface="Arial" panose="020B0604020202020204" pitchFamily="34" charset="0"/>
                <a:cs typeface="Arial" panose="020B0604020202020204" pitchFamily="34" charset="0"/>
              </a:rPr>
              <a:t>teams</a:t>
            </a:r>
            <a:r>
              <a:rPr lang="en-US" sz="1000" dirty="0">
                <a:latin typeface="Arial" panose="020B0604020202020204" pitchFamily="34" charset="0"/>
                <a:ea typeface="ヒラギノ角ゴ Pro W3"/>
                <a:cs typeface="Arial" panose="020B0604020202020204" pitchFamily="34" charset="0"/>
              </a:rPr>
              <a:t> accountable and monitor the progress made throughout the fiscal year. </a:t>
            </a:r>
          </a:p>
          <a:p>
            <a:endParaRPr lang="en-US" sz="1000" b="0" dirty="0">
              <a:latin typeface="Arial" panose="020B0604020202020204" pitchFamily="34" charset="0"/>
              <a:ea typeface="ヒラギノ角ゴ Pro W3"/>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dirty="0"/>
          </a:p>
        </p:txBody>
      </p:sp>
    </p:spTree>
    <p:extLst>
      <p:ext uri="{BB962C8B-B14F-4D97-AF65-F5344CB8AC3E}">
        <p14:creationId xmlns:p14="http://schemas.microsoft.com/office/powerpoint/2010/main" val="1729564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For example specialty clubs can be replaced with family membership or Leo-Lion clubs.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Prior to the presentation, replace the ‘____’ FY with the upcoming fiscal year the goal will be set for in the focus area sections.</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start thinking</a:t>
            </a:r>
            <a:r>
              <a:rPr lang="en-US" sz="1000" b="0" baseline="0" dirty="0">
                <a:latin typeface="Arial" panose="020B0604020202020204" pitchFamily="34" charset="0"/>
                <a:cs typeface="Arial" panose="020B0604020202020204" pitchFamily="34" charset="0"/>
              </a:rPr>
              <a:t> about </a:t>
            </a:r>
            <a:r>
              <a:rPr lang="en-US" sz="1000" b="0" dirty="0">
                <a:latin typeface="Arial" panose="020B0604020202020204" pitchFamily="34" charset="0"/>
                <a:cs typeface="Arial" panose="020B0604020202020204" pitchFamily="34" charset="0"/>
              </a:rPr>
              <a:t>new clubs. Why are new clubs valuable? {discuss a couple of ideas}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 that we’ve heard everyone’s ideas, lets agree on</a:t>
            </a:r>
            <a:r>
              <a:rPr lang="en-US" sz="1000" b="0" baseline="0" dirty="0">
                <a:latin typeface="Arial" panose="020B0604020202020204" pitchFamily="34" charset="0"/>
                <a:cs typeface="Arial" panose="020B0604020202020204" pitchFamily="34" charset="0"/>
              </a:rPr>
              <a:t> a goal for our district.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Let’s talk about a goal. From all we’ve learned, how many clubs can we realistically charter by the end of the ____ year?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378085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For example, </a:t>
            </a:r>
            <a:r>
              <a:rPr lang="en-US" sz="1000" i="1" dirty="0">
                <a:latin typeface="Arial" panose="020B0604020202020204" pitchFamily="34" charset="0"/>
                <a:ea typeface="ヒラギノ角ゴ Pro W3"/>
                <a:cs typeface="Arial" panose="020B0604020202020204" pitchFamily="34" charset="0"/>
              </a:rPr>
              <a:t>M</a:t>
            </a:r>
            <a:r>
              <a:rPr lang="en-US" sz="1000" i="1" baseline="0" dirty="0">
                <a:latin typeface="Arial" panose="020B0604020202020204" pitchFamily="34" charset="0"/>
                <a:ea typeface="ヒラギノ角ゴ Pro W3"/>
                <a:cs typeface="Arial" panose="020B0604020202020204" pitchFamily="34" charset="0"/>
              </a:rPr>
              <a:t>embership </a:t>
            </a:r>
            <a:r>
              <a:rPr lang="en-US" sz="1000" i="1" dirty="0">
                <a:latin typeface="Arial" panose="020B0604020202020204" pitchFamily="34" charset="0"/>
                <a:ea typeface="ヒラギノ角ゴ Pro W3"/>
                <a:cs typeface="Arial" panose="020B0604020202020204" pitchFamily="34" charset="0"/>
              </a:rPr>
              <a:t>G</a:t>
            </a:r>
            <a:r>
              <a:rPr lang="en-US" sz="1000" i="1" baseline="0" dirty="0">
                <a:latin typeface="Arial" panose="020B0604020202020204" pitchFamily="34" charset="0"/>
                <a:ea typeface="ヒラギノ角ゴ Pro W3"/>
                <a:cs typeface="Arial" panose="020B0604020202020204" pitchFamily="34" charset="0"/>
              </a:rPr>
              <a:t>rowth </a:t>
            </a:r>
            <a:r>
              <a:rPr lang="en-US" sz="1000" i="1" dirty="0">
                <a:latin typeface="Arial" panose="020B0604020202020204" pitchFamily="34" charset="0"/>
                <a:ea typeface="ヒラギノ角ゴ Pro W3"/>
                <a:cs typeface="Arial" panose="020B0604020202020204" pitchFamily="34" charset="0"/>
              </a:rPr>
              <a:t>E</a:t>
            </a:r>
            <a:r>
              <a:rPr lang="en-US" sz="1000" i="1" baseline="0" dirty="0">
                <a:latin typeface="Arial" panose="020B0604020202020204" pitchFamily="34" charset="0"/>
                <a:ea typeface="ヒラギノ角ゴ Pro W3"/>
                <a:cs typeface="Arial" panose="020B0604020202020204" pitchFamily="34" charset="0"/>
              </a:rPr>
              <a:t>vents can be changed to membership drives.</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 we’ll think</a:t>
            </a:r>
            <a:r>
              <a:rPr lang="en-US" sz="1000" b="0" baseline="0" dirty="0">
                <a:latin typeface="Arial" panose="020B0604020202020204" pitchFamily="34" charset="0"/>
                <a:cs typeface="Arial" panose="020B0604020202020204" pitchFamily="34" charset="0"/>
              </a:rPr>
              <a:t> about </a:t>
            </a:r>
            <a:r>
              <a:rPr lang="en-US" sz="1000" b="0" dirty="0">
                <a:latin typeface="Arial" panose="020B0604020202020204" pitchFamily="34" charset="0"/>
                <a:cs typeface="Arial" panose="020B0604020202020204" pitchFamily="34" charset="0"/>
              </a:rPr>
              <a:t>new members. Why should people join a Lions club?</a:t>
            </a:r>
            <a:r>
              <a:rPr lang="en-US" sz="1000" b="0" baseline="0" dirty="0">
                <a:latin typeface="Arial" panose="020B0604020202020204" pitchFamily="34" charset="0"/>
                <a:cs typeface="Arial" panose="020B0604020202020204" pitchFamily="34" charset="0"/>
              </a:rPr>
              <a:t> {discuss a few ideas}</a:t>
            </a:r>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Once we’ve heard all the ideas, we’ll agree on</a:t>
            </a:r>
            <a:r>
              <a:rPr lang="en-US" sz="1000" b="0" baseline="0" dirty="0">
                <a:latin typeface="Arial" panose="020B0604020202020204" pitchFamily="34" charset="0"/>
                <a:cs typeface="Arial" panose="020B0604020202020204" pitchFamily="34" charset="0"/>
              </a:rPr>
              <a:t> a goal for our district.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Let’s talk about a goal. From all we’ve learned, how many members can we realistically induct into our existing clubs by the end of this Lions year? {discuss}</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dirty="0"/>
          </a:p>
        </p:txBody>
      </p:sp>
    </p:spTree>
    <p:extLst>
      <p:ext uri="{BB962C8B-B14F-4D97-AF65-F5344CB8AC3E}">
        <p14:creationId xmlns:p14="http://schemas.microsoft.com/office/powerpoint/2010/main" val="285152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a:t>
            </a: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a:t>
            </a:r>
            <a:r>
              <a:rPr lang="en-US" sz="1000" b="0" baseline="0" dirty="0">
                <a:latin typeface="Arial" panose="020B0604020202020204" pitchFamily="34" charset="0"/>
                <a:cs typeface="Arial" panose="020B0604020202020204" pitchFamily="34" charset="0"/>
              </a:rPr>
              <a:t> we’ll think about engaging our existing members. How do we know members are engaged? {discuss a few ideas}</a:t>
            </a:r>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Once we’ve heard all the ideas, we’ll agree on</a:t>
            </a:r>
            <a:r>
              <a:rPr lang="en-US" sz="1000" b="0" baseline="0" dirty="0">
                <a:latin typeface="Arial" panose="020B0604020202020204" pitchFamily="34" charset="0"/>
                <a:cs typeface="Arial" panose="020B0604020202020204" pitchFamily="34" charset="0"/>
              </a:rPr>
              <a:t> a goal for our district.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Let’s talk about a goal. From all we’ve learned, what is the maximum number of members we will lose in our district by the end of this Lions year?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dirty="0"/>
          </a:p>
        </p:txBody>
      </p:sp>
    </p:spTree>
    <p:extLst>
      <p:ext uri="{BB962C8B-B14F-4D97-AF65-F5344CB8AC3E}">
        <p14:creationId xmlns:p14="http://schemas.microsoft.com/office/powerpoint/2010/main" val="336659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a:t>
            </a:r>
            <a:r>
              <a:rPr lang="en-US" sz="1000" dirty="0">
                <a:latin typeface="Arial" panose="020B0604020202020204" pitchFamily="34" charset="0"/>
                <a:ea typeface="ヒラギノ角ゴ Pro W3"/>
                <a:cs typeface="Arial" panose="020B0604020202020204" pitchFamily="34" charset="0"/>
              </a:rPr>
              <a:t> </a:t>
            </a:r>
          </a:p>
          <a:p>
            <a:pPr>
              <a:defRPr/>
            </a:pPr>
            <a:r>
              <a:rPr lang="en-US" sz="1000" i="1" dirty="0">
                <a:latin typeface="Arial" panose="020B0604020202020204" pitchFamily="34" charset="0"/>
                <a:cs typeface="Arial" panose="020B0604020202020204" pitchFamily="34" charset="0"/>
              </a:rPr>
              <a:t>Begin the session by introducing yourself and welcoming participants to this seminar on the Global Membership Approach, Build a Vision.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en-US" sz="1000" i="1" baseline="0" dirty="0">
                <a:latin typeface="Arial" panose="020B0604020202020204" pitchFamily="34" charset="0"/>
                <a:cs typeface="Arial" panose="020B0604020202020204" pitchFamily="34" charset="0"/>
              </a:rPr>
              <a:t>Script for GAT Area Leader to prepare district leaders to lead a Build a Vision workshop:</a:t>
            </a:r>
          </a:p>
          <a:p>
            <a:endParaRPr lang="en-US" sz="1000" baseline="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Welcome to</a:t>
            </a:r>
            <a:r>
              <a:rPr lang="en-US" sz="1000" b="0" baseline="0" dirty="0">
                <a:latin typeface="Arial" panose="020B0604020202020204" pitchFamily="34" charset="0"/>
                <a:cs typeface="Arial" panose="020B0604020202020204" pitchFamily="34" charset="0"/>
              </a:rPr>
              <a:t> this training of the Global Membership Approach. My name is ___ and I am excited to see all of you here today.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In this meeting we will practice the Build a Vision workshop. The Build a Vision workshop includes a process to analyze your district’s current situation and set goals for the future. </a:t>
            </a:r>
          </a:p>
          <a:p>
            <a:endParaRPr lang="en-US" sz="100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Script for district leaders when leading a Build a Vision workshop:</a:t>
            </a:r>
            <a:endParaRPr lang="en-US" sz="1000" i="1" baseline="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Welcome to</a:t>
            </a:r>
            <a:r>
              <a:rPr lang="en-US" sz="1000" b="0" baseline="0" dirty="0">
                <a:latin typeface="Arial" panose="020B0604020202020204" pitchFamily="34" charset="0"/>
                <a:cs typeface="Arial" panose="020B0604020202020204" pitchFamily="34" charset="0"/>
              </a:rPr>
              <a:t> this district meeting of the Global Membership Approach. My name is ___ and I am excited to see all of you here today.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In this meeting we will analyze our district’s current situation and set our district’s membership goals. </a:t>
            </a: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1</a:t>
            </a:fld>
            <a:endParaRPr lang="en-US" dirty="0"/>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a:t>
            </a: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a:t>
            </a:r>
            <a:r>
              <a:rPr lang="en-US" sz="1000" b="0" baseline="0" dirty="0">
                <a:latin typeface="Arial" panose="020B0604020202020204" pitchFamily="34" charset="0"/>
                <a:cs typeface="Arial" panose="020B0604020202020204" pitchFamily="34" charset="0"/>
              </a:rPr>
              <a:t> we’ll think about our Lion leaders. What types of programs or seminars would be most helpful to support our three goals? {discuss a few ideas}</a:t>
            </a:r>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What can we realistically plan to provide for district and club leaders by June? {discuss}</a:t>
            </a:r>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dirty="0"/>
          </a:p>
        </p:txBody>
      </p:sp>
    </p:spTree>
    <p:extLst>
      <p:ext uri="{BB962C8B-B14F-4D97-AF65-F5344CB8AC3E}">
        <p14:creationId xmlns:p14="http://schemas.microsoft.com/office/powerpoint/2010/main" val="136092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review </a:t>
            </a:r>
            <a:r>
              <a:rPr lang="en-US" sz="1000" b="0" baseline="0" dirty="0">
                <a:latin typeface="Arial" panose="020B0604020202020204" pitchFamily="34" charset="0"/>
                <a:cs typeface="Arial" panose="020B0604020202020204" pitchFamily="34" charset="0"/>
              </a:rPr>
              <a:t>the goals we set. </a:t>
            </a:r>
            <a:r>
              <a:rPr lang="en-US" sz="1000" b="0" dirty="0">
                <a:latin typeface="Arial" panose="020B0604020202020204" pitchFamily="34" charset="0"/>
                <a:cs typeface="Arial" panose="020B0604020202020204" pitchFamily="34" charset="0"/>
              </a:rPr>
              <a:t>{summarize goals from slides 16-19}</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Any</a:t>
            </a:r>
            <a:r>
              <a:rPr lang="en-US" sz="1000" b="0" baseline="0" dirty="0">
                <a:latin typeface="Arial" panose="020B0604020202020204" pitchFamily="34" charset="0"/>
                <a:cs typeface="Arial" panose="020B0604020202020204" pitchFamily="34" charset="0"/>
              </a:rPr>
              <a:t> additional thoughts on those goals? {discuss, and adjust if needed}</a:t>
            </a:r>
            <a:endParaRPr lang="en-US" sz="1000" b="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20</a:t>
            </a:fld>
            <a:endParaRPr lang="en-US" dirty="0"/>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If we want to achieve those goals, we must all work together</a:t>
            </a:r>
            <a:r>
              <a:rPr lang="en-US" sz="1000" b="0" i="0" u="none" strike="noStrike" kern="1200" baseline="0" dirty="0">
                <a:solidFill>
                  <a:schemeClr val="tx1"/>
                </a:solidFill>
                <a:latin typeface="Arial" panose="020B0604020202020204" pitchFamily="34" charset="0"/>
                <a:cs typeface="Arial" panose="020B0604020202020204" pitchFamily="34" charset="0"/>
              </a:rPr>
              <a:t> to influence change at the club level.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We need clubs committed to testing new ways of operating and being open to reporting their successes </a:t>
            </a:r>
            <a:r>
              <a:rPr lang="en-US" sz="1000" b="0" u="sng" dirty="0">
                <a:latin typeface="Arial" panose="020B0604020202020204" pitchFamily="34" charset="0"/>
                <a:cs typeface="Arial" panose="020B0604020202020204" pitchFamily="34" charset="0"/>
              </a:rPr>
              <a:t>and</a:t>
            </a:r>
            <a:r>
              <a:rPr lang="en-US" sz="1000" b="0" dirty="0">
                <a:latin typeface="Arial" panose="020B0604020202020204" pitchFamily="34" charset="0"/>
                <a:cs typeface="Arial" panose="020B0604020202020204" pitchFamily="34" charset="0"/>
              </a:rPr>
              <a:t> their challenges, so we can</a:t>
            </a:r>
            <a:r>
              <a:rPr lang="en-US" sz="1000" b="0" baseline="0" dirty="0">
                <a:latin typeface="Arial" panose="020B0604020202020204" pitchFamily="34" charset="0"/>
                <a:cs typeface="Arial" panose="020B0604020202020204" pitchFamily="34" charset="0"/>
              </a:rPr>
              <a:t> learn what opportunities we have to provide support</a:t>
            </a:r>
            <a:r>
              <a:rPr lang="en-US" sz="1000" b="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Who will stand with me to support the Global Membership Approach and our initiative to ensure the success of our district? {raise hand}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{choose a raised hand} Tell me how you will contribute? {discuss ideas}</a:t>
            </a: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21</a:t>
            </a:fld>
            <a:endParaRPr lang="en-US" dirty="0"/>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a:t>
            </a:r>
          </a:p>
          <a:p>
            <a:r>
              <a:rPr lang="en-US" sz="1000" i="1" baseline="0" dirty="0">
                <a:latin typeface="Arial" panose="020B0604020202020204" pitchFamily="34" charset="0"/>
                <a:cs typeface="Arial" panose="020B0604020202020204" pitchFamily="34" charset="0"/>
              </a:rPr>
              <a:t>Script for GAT Area Leader to prepare district leaders to lead a Build a Vision workshop:</a:t>
            </a:r>
          </a:p>
          <a:p>
            <a:r>
              <a:rPr lang="en-US" sz="1000" dirty="0">
                <a:latin typeface="Arial" panose="020B0604020202020204" pitchFamily="34" charset="0"/>
                <a:cs typeface="Arial" panose="020B0604020202020204" pitchFamily="34" charset="0"/>
              </a:rPr>
              <a:t>Congratulations! We</a:t>
            </a:r>
            <a:r>
              <a:rPr lang="en-US" sz="1000" baseline="0" dirty="0">
                <a:latin typeface="Arial" panose="020B0604020202020204" pitchFamily="34" charset="0"/>
                <a:cs typeface="Arial" panose="020B0604020202020204" pitchFamily="34" charset="0"/>
              </a:rPr>
              <a:t> have completed our practice of a district analysis and creation of district goals. W</a:t>
            </a:r>
            <a:r>
              <a:rPr lang="en-US" sz="1000" dirty="0">
                <a:latin typeface="Arial" panose="020B0604020202020204" pitchFamily="34" charset="0"/>
                <a:cs typeface="Arial" panose="020B0604020202020204" pitchFamily="34" charset="0"/>
              </a:rPr>
              <a:t>hat happens next? Gather your district team together and lead them through this workshop, too. </a:t>
            </a:r>
          </a:p>
          <a:p>
            <a:r>
              <a:rPr lang="en-US" sz="1000" dirty="0">
                <a:latin typeface="Arial" panose="020B0604020202020204" pitchFamily="34" charset="0"/>
                <a:cs typeface="Arial" panose="020B0604020202020204" pitchFamily="34" charset="0"/>
              </a:rPr>
              <a:t>Once you complete the Build a Vision workshop with your district team, communicate the results of the SWOT analysis to your members and offer the opportunity to provide anonymous feedback to add their opinion. This will provide clubs the chance to become invested in the goals set by the </a:t>
            </a:r>
            <a:r>
              <a:rPr lang="en-US" sz="1000" i="0" baseline="0" dirty="0">
                <a:latin typeface="Arial" panose="020B0604020202020204" pitchFamily="34" charset="0"/>
                <a:cs typeface="Arial" panose="020B0604020202020204" pitchFamily="34" charset="0"/>
              </a:rPr>
              <a:t>working group </a:t>
            </a:r>
            <a:r>
              <a:rPr lang="en-US" sz="1000" dirty="0">
                <a:latin typeface="Arial" panose="020B0604020202020204" pitchFamily="34" charset="0"/>
                <a:cs typeface="Arial" panose="020B0604020202020204" pitchFamily="34" charset="0"/>
              </a:rPr>
              <a:t>and potentially provide insights into other strengths, weaknesses, opportunities and threats that were not thought of.</a:t>
            </a:r>
          </a:p>
          <a:p>
            <a:r>
              <a:rPr lang="en-US" sz="1000" dirty="0">
                <a:latin typeface="Arial" panose="020B0604020202020204" pitchFamily="34" charset="0"/>
                <a:cs typeface="Arial" panose="020B0604020202020204" pitchFamily="34" charset="0"/>
              </a:rPr>
              <a:t>Next, present progress to your Council Chairperson and GAT-MD</a:t>
            </a:r>
            <a:r>
              <a:rPr lang="en-US" sz="1000" baseline="0" dirty="0">
                <a:latin typeface="Arial" panose="020B0604020202020204" pitchFamily="34" charset="0"/>
                <a:cs typeface="Arial" panose="020B0604020202020204" pitchFamily="34" charset="0"/>
              </a:rPr>
              <a:t>. </a:t>
            </a:r>
          </a:p>
          <a:p>
            <a:r>
              <a:rPr lang="en-US" sz="1000" baseline="0" dirty="0">
                <a:latin typeface="Arial" panose="020B0604020202020204" pitchFamily="34" charset="0"/>
                <a:cs typeface="Arial" panose="020B0604020202020204" pitchFamily="34" charset="0"/>
              </a:rPr>
              <a:t>In preparation of our next meeting, review the courses on Action Planning to Achieve District Goals and Succession Planning on the LLC. Then, we will meet again to review the Build a Plan workshop which leads the </a:t>
            </a:r>
            <a:r>
              <a:rPr lang="en-US" sz="1000" i="1" baseline="0" dirty="0">
                <a:latin typeface="Arial" panose="020B0604020202020204" pitchFamily="34" charset="0"/>
                <a:cs typeface="Arial" panose="020B0604020202020204" pitchFamily="34" charset="0"/>
              </a:rPr>
              <a:t>working group </a:t>
            </a:r>
            <a:r>
              <a:rPr lang="en-US" sz="1000" i="0" u="none" strike="noStrike" baseline="0" dirty="0">
                <a:latin typeface="Arial" panose="020B0604020202020204" pitchFamily="34" charset="0"/>
                <a:cs typeface="Arial" panose="020B0604020202020204" pitchFamily="34" charset="0"/>
              </a:rPr>
              <a:t>i</a:t>
            </a:r>
            <a:r>
              <a:rPr lang="en-US" sz="1000" i="0" strike="noStrike" baseline="0" dirty="0">
                <a:latin typeface="Arial" panose="020B0604020202020204" pitchFamily="34" charset="0"/>
                <a:cs typeface="Arial" panose="020B0604020202020204" pitchFamily="34" charset="0"/>
              </a:rPr>
              <a:t>n</a:t>
            </a:r>
            <a:r>
              <a:rPr lang="en-US" sz="1000" baseline="0" dirty="0">
                <a:latin typeface="Arial" panose="020B0604020202020204" pitchFamily="34" charset="0"/>
                <a:cs typeface="Arial" panose="020B0604020202020204" pitchFamily="34" charset="0"/>
              </a:rPr>
              <a:t> the creation of a Global Membership Approach action plan. </a:t>
            </a:r>
          </a:p>
          <a:p>
            <a:r>
              <a:rPr lang="en-US" sz="1000" dirty="0">
                <a:latin typeface="Arial" panose="020B0604020202020204" pitchFamily="34" charset="0"/>
                <a:cs typeface="Arial" panose="020B0604020202020204" pitchFamily="34" charset="0"/>
              </a:rPr>
              <a:t>Then you’ll get your entire</a:t>
            </a:r>
            <a:r>
              <a:rPr lang="en-US" sz="1000" baseline="0" dirty="0">
                <a:latin typeface="Arial" panose="020B0604020202020204" pitchFamily="34" charset="0"/>
                <a:cs typeface="Arial" panose="020B0604020202020204" pitchFamily="34" charset="0"/>
              </a:rPr>
              <a:t> district involved to execute our plan and achieve your goals. </a:t>
            </a:r>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Does anyone have any questions? </a:t>
            </a:r>
          </a:p>
          <a:p>
            <a:endParaRPr lang="en-US" sz="1000"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Script for district leaders when leading a Build a Team workshop:</a:t>
            </a:r>
          </a:p>
          <a:p>
            <a:r>
              <a:rPr lang="en-US" sz="1000" dirty="0">
                <a:latin typeface="Arial" panose="020B0604020202020204" pitchFamily="34" charset="0"/>
                <a:cs typeface="Arial" panose="020B0604020202020204" pitchFamily="34" charset="0"/>
              </a:rPr>
              <a:t>Congratulations! We</a:t>
            </a:r>
            <a:r>
              <a:rPr lang="en-US" sz="1000" baseline="0" dirty="0">
                <a:latin typeface="Arial" panose="020B0604020202020204" pitchFamily="34" charset="0"/>
                <a:cs typeface="Arial" panose="020B0604020202020204" pitchFamily="34" charset="0"/>
              </a:rPr>
              <a:t> have completed our district analysis and created district goals. W</a:t>
            </a:r>
            <a:r>
              <a:rPr lang="en-US" sz="1000" dirty="0">
                <a:latin typeface="Arial" panose="020B0604020202020204" pitchFamily="34" charset="0"/>
                <a:cs typeface="Arial" panose="020B0604020202020204" pitchFamily="34" charset="0"/>
              </a:rPr>
              <a:t>hat happens next?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First, communicate the results of the SWOT analysis to your members and offer the opportunity to provide anonymous feedback to add their opinion. This will provide clubs the chance to become invested in the goals set by the team and potentially provide insights into other strengths, weaknesses, opportunities and threats that were not thought of.</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Next, our Council Chairperson and GAT-MD will review our </a:t>
            </a:r>
            <a:r>
              <a:rPr lang="en-US" sz="1000" baseline="0" dirty="0">
                <a:latin typeface="Arial" panose="020B0604020202020204" pitchFamily="34" charset="0"/>
                <a:cs typeface="Arial" panose="020B0604020202020204" pitchFamily="34" charset="0"/>
              </a:rPr>
              <a:t>progress. </a:t>
            </a:r>
          </a:p>
          <a:p>
            <a:endParaRPr lang="en-US" sz="1000" baseline="0" dirty="0">
              <a:latin typeface="Arial" panose="020B0604020202020204" pitchFamily="34" charset="0"/>
              <a:cs typeface="Arial" panose="020B0604020202020204" pitchFamily="34" charset="0"/>
            </a:endParaRPr>
          </a:p>
          <a:p>
            <a:r>
              <a:rPr lang="en-US" sz="1000" baseline="0" dirty="0">
                <a:latin typeface="Arial" panose="020B0604020202020204" pitchFamily="34" charset="0"/>
                <a:cs typeface="Arial" panose="020B0604020202020204" pitchFamily="34" charset="0"/>
              </a:rPr>
              <a:t>In preparation of our next meeting, review the courses on Action Planning to Achieve District Goals and Succession Planning on the LLC </a:t>
            </a:r>
            <a:r>
              <a:rPr lang="en-US" sz="1000" i="0" dirty="0">
                <a:solidFill>
                  <a:srgbClr val="FFFFFF"/>
                </a:solidFill>
                <a:effectLst/>
                <a:latin typeface="Arial" panose="020B0604020202020204" pitchFamily="34" charset="0"/>
                <a:cs typeface="Arial" panose="020B0604020202020204" pitchFamily="34" charset="0"/>
              </a:rPr>
              <a:t> </a:t>
            </a:r>
            <a:r>
              <a:rPr lang="en-US" sz="1000" i="0" dirty="0">
                <a:effectLst/>
                <a:latin typeface="Arial" panose="020B0604020202020204" pitchFamily="34" charset="0"/>
                <a:cs typeface="Arial" panose="020B0604020202020204" pitchFamily="34" charset="0"/>
              </a:rPr>
              <a:t>to better understand the process of defining goals, writing an action plan, and then managing your goals for the best results. </a:t>
            </a:r>
          </a:p>
          <a:p>
            <a:endParaRPr lang="en-US" sz="1000" i="0" baseline="0" dirty="0">
              <a:solidFill>
                <a:srgbClr val="FFFFFF"/>
              </a:solidFill>
              <a:effectLst/>
              <a:latin typeface="Arial" panose="020B0604020202020204" pitchFamily="34" charset="0"/>
              <a:cs typeface="Arial" panose="020B0604020202020204" pitchFamily="34" charset="0"/>
            </a:endParaRPr>
          </a:p>
          <a:p>
            <a:r>
              <a:rPr lang="en-US" sz="1000" baseline="0" dirty="0">
                <a:latin typeface="Arial" panose="020B0604020202020204" pitchFamily="34" charset="0"/>
                <a:cs typeface="Arial" panose="020B0604020202020204" pitchFamily="34" charset="0"/>
              </a:rPr>
              <a:t>Then, we will meet again as a </a:t>
            </a:r>
            <a:r>
              <a:rPr lang="en-US" sz="1000" i="1" baseline="0" dirty="0">
                <a:latin typeface="Arial" panose="020B0604020202020204" pitchFamily="34" charset="0"/>
                <a:cs typeface="Arial" panose="020B0604020202020204" pitchFamily="34" charset="0"/>
              </a:rPr>
              <a:t>working group </a:t>
            </a:r>
            <a:r>
              <a:rPr lang="en-US" sz="1000" baseline="0" dirty="0">
                <a:latin typeface="Arial" panose="020B0604020202020204" pitchFamily="34" charset="0"/>
                <a:cs typeface="Arial" panose="020B0604020202020204" pitchFamily="34" charset="0"/>
              </a:rPr>
              <a:t>to Build a Plan and create our own Global Membership Approach action plan. </a:t>
            </a:r>
          </a:p>
          <a:p>
            <a:endParaRPr lang="en-US" sz="1000" baseline="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Lastly, we’ll get our entire</a:t>
            </a:r>
            <a:r>
              <a:rPr lang="en-US" sz="1000" baseline="0" dirty="0">
                <a:latin typeface="Arial" panose="020B0604020202020204" pitchFamily="34" charset="0"/>
                <a:cs typeface="Arial" panose="020B0604020202020204" pitchFamily="34" charset="0"/>
              </a:rPr>
              <a:t> district involved to execute our plan and achieve our goals. </a:t>
            </a:r>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Does anyone have any questions?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22</a:t>
            </a:fld>
            <a:endParaRPr lang="en-US" dirty="0"/>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Thank you. Thank you for participating in this Build a Vision meeting. Thank you for being a leader in our great organization.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With leaders like you, the future is bright for Lions clubs. Thank you.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23</a:t>
            </a:fld>
            <a:endParaRPr lang="en-US"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For the introduction section, feel free to modify/regionalize the questions based on the size of your group and time allocated for the meeting. You may also choose to do a knowledge check based on the information presented in the Lions Learning Center (LLC) courses recommended in the Build A Team presentation. </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today’s meeting we will: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Create a vision for the future of our district by examining our district’s achievements and areas for development</a:t>
            </a:r>
          </a:p>
          <a:p>
            <a:pPr marL="171450"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Set goals for our district</a:t>
            </a:r>
          </a:p>
          <a:p>
            <a:pPr marL="171450"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Plan the next steps in this program</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en-US" sz="1000" b="0" baseline="0" dirty="0">
                <a:latin typeface="Arial" panose="020B0604020202020204" pitchFamily="34" charset="0"/>
                <a:cs typeface="Arial" panose="020B0604020202020204" pitchFamily="34" charset="0"/>
              </a:rPr>
              <a:t>But the most important part of today’s meeting is you. </a:t>
            </a:r>
            <a:r>
              <a:rPr lang="en-US" sz="1000" b="0" dirty="0">
                <a:latin typeface="Arial" panose="020B0604020202020204" pitchFamily="34" charset="0"/>
                <a:cs typeface="Arial" panose="020B0604020202020204" pitchFamily="34" charset="0"/>
              </a:rPr>
              <a:t>Only with the</a:t>
            </a:r>
            <a:r>
              <a:rPr lang="en-US" sz="1000" b="0" baseline="0" dirty="0">
                <a:latin typeface="Arial" panose="020B0604020202020204" pitchFamily="34" charset="0"/>
                <a:cs typeface="Arial" panose="020B0604020202020204" pitchFamily="34" charset="0"/>
              </a:rPr>
              <a:t> participation of all of us, can we succeed. </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en-US" sz="1000" b="0" baseline="0" dirty="0">
                <a:latin typeface="Arial" panose="020B0604020202020204" pitchFamily="34" charset="0"/>
                <a:cs typeface="Arial" panose="020B0604020202020204" pitchFamily="34" charset="0"/>
              </a:rPr>
              <a:t>So let’s start with introductions. If you could tell us your name, your club, years as a Lion, and, if you could be world-class in any sport, what sport would it be?  </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en-US" dirty="0"/>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Reinforce the idea that participants may shape the process to best fit the needs of their area and remind them that they have the power to build their district’s vision their way.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Global Membership Approach </a:t>
            </a:r>
            <a:r>
              <a:rPr lang="en-US" sz="1000" b="0" baseline="0" dirty="0">
                <a:latin typeface="Arial" panose="020B0604020202020204" pitchFamily="34" charset="0"/>
                <a:cs typeface="Arial" panose="020B0604020202020204" pitchFamily="34" charset="0"/>
              </a:rPr>
              <a:t>districts have a 4-step process: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We build a team, build a vision, build a plan and build success.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Today, we will be diving into the second step of the process: Build a Vision. As a part of this step, we will be reviewing district membership trends, analyzing the needs of our district and developing S.M.A.R.T. goals to help focus the direction for the year to come.</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3</a:t>
            </a:fld>
            <a:endParaRPr lang="en-US" dirty="0"/>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Regionalize the questions listed on this slide to best represent the various important teams/roles of your area.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Use breakout rooms to help facilitate discussions in an online environment. Divide the audience into 3-5 people per group to ensure all members get to speak in the allotted amount of time.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If breakout rooms are not an option, have an open discussion per each question for as long as time allocates and record answers on a word document.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start by talking </a:t>
            </a:r>
            <a:r>
              <a:rPr lang="en-US" sz="1000" b="0" baseline="0" dirty="0">
                <a:latin typeface="Arial" panose="020B0604020202020204" pitchFamily="34" charset="0"/>
                <a:cs typeface="Arial" panose="020B0604020202020204" pitchFamily="34" charset="0"/>
              </a:rPr>
              <a:t>about our own expectations as Lions and Lion leaders.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What do Lions and club officers expect from their district governor team? 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What do Lions and club officers expect from their zone chairperson? Again, w</a:t>
            </a:r>
            <a:r>
              <a:rPr lang="en-US" sz="1000" b="0" dirty="0">
                <a:latin typeface="Arial" panose="020B0604020202020204" pitchFamily="34" charset="0"/>
                <a:cs typeface="Arial" panose="020B0604020202020204" pitchFamily="34" charset="0"/>
              </a:rPr>
              <a:t>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What do we expect of Lions clubs? Again, w</a:t>
            </a:r>
            <a:r>
              <a:rPr lang="en-US" sz="1000" b="0" dirty="0">
                <a:latin typeface="Arial" panose="020B0604020202020204" pitchFamily="34" charset="0"/>
                <a:cs typeface="Arial" panose="020B0604020202020204" pitchFamily="34" charset="0"/>
              </a:rPr>
              <a:t>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Let’s keep our expectations in mind as we move to the next step…</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4</a:t>
            </a:fld>
            <a:endParaRPr lang="en-US" dirty="0"/>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Spend the time to let each Lion share the improvements they would like to see. These ideas, when incorporated into the plan, provide investment and commitment from all Lions in attendance. Listen, record and utilize these ideas to foster greater success.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An important part of Building a Vision is thinking about the future. What would you</a:t>
            </a:r>
            <a:r>
              <a:rPr lang="en-US" sz="1000" b="0" baseline="0" dirty="0">
                <a:latin typeface="Arial" panose="020B0604020202020204" pitchFamily="34" charset="0"/>
                <a:cs typeface="Arial" panose="020B0604020202020204" pitchFamily="34" charset="0"/>
              </a:rPr>
              <a:t> like your future club to be, </a:t>
            </a:r>
            <a:r>
              <a:rPr lang="en-US" sz="1000" b="0" i="1" baseline="0" dirty="0">
                <a:latin typeface="Arial" panose="020B0604020202020204" pitchFamily="34" charset="0"/>
                <a:cs typeface="Arial" panose="020B0604020202020204" pitchFamily="34" charset="0"/>
              </a:rPr>
              <a:t>to do, </a:t>
            </a:r>
            <a:r>
              <a:rPr lang="en-US" sz="1000" b="0" baseline="0" dirty="0">
                <a:latin typeface="Arial" panose="020B0604020202020204" pitchFamily="34" charset="0"/>
                <a:cs typeface="Arial" panose="020B0604020202020204" pitchFamily="34" charset="0"/>
              </a:rPr>
              <a:t>that’s different than today?</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r>
              <a:rPr lang="en-US" sz="1000" i="1" baseline="0" dirty="0">
                <a:latin typeface="Arial" panose="020B0604020202020204" pitchFamily="34" charset="0"/>
                <a:cs typeface="Arial" panose="020B0604020202020204" pitchFamily="34" charset="0"/>
              </a:rPr>
              <a:t>As a part of the District Strategic Plan Workbook, </a:t>
            </a:r>
            <a:r>
              <a:rPr lang="en-US" sz="1000" b="1" i="1" baseline="0" dirty="0">
                <a:latin typeface="Arial" panose="020B0604020202020204" pitchFamily="34" charset="0"/>
                <a:cs typeface="Arial" panose="020B0604020202020204" pitchFamily="34" charset="0"/>
              </a:rPr>
              <a:t>working group </a:t>
            </a:r>
            <a:r>
              <a:rPr lang="en-US" sz="1000" i="1" u="none" strike="sngStrike" baseline="0" dirty="0">
                <a:latin typeface="Arial" panose="020B0604020202020204" pitchFamily="34" charset="0"/>
                <a:cs typeface="Arial" panose="020B0604020202020204" pitchFamily="34" charset="0"/>
              </a:rPr>
              <a:t>team</a:t>
            </a:r>
            <a:r>
              <a:rPr lang="en-US" sz="1000" i="1" baseline="0" dirty="0">
                <a:latin typeface="Arial" panose="020B0604020202020204" pitchFamily="34" charset="0"/>
                <a:cs typeface="Arial" panose="020B0604020202020204" pitchFamily="34" charset="0"/>
              </a:rPr>
              <a:t> members were asked to pull this information ahead of time for membership trends in their area. However, to best prepare for the meeting and provide your audience with data to assist with a district analysis, you can find this information on Insights (https://insights.lionsclubs.org). </a:t>
            </a:r>
            <a:r>
              <a:rPr lang="en-US" sz="1000" i="1" dirty="0">
                <a:latin typeface="Arial" panose="020B0604020202020204" pitchFamily="34" charset="0"/>
                <a:cs typeface="Arial" panose="020B0604020202020204" pitchFamily="34" charset="0"/>
              </a:rPr>
              <a:t>L</a:t>
            </a:r>
            <a:r>
              <a:rPr lang="en-US" sz="1000" i="1" baseline="0" dirty="0">
                <a:latin typeface="Arial" panose="020B0604020202020204" pitchFamily="34" charset="0"/>
                <a:cs typeface="Arial" panose="020B0604020202020204" pitchFamily="34" charset="0"/>
              </a:rPr>
              <a:t>ogin with your Lion Account, click on Insights on the top-center navigation pane and use these reports to fill in the blanks above prior to the presentation.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000" i="1" baseline="0" dirty="0">
                <a:latin typeface="Arial" panose="020B0604020202020204" pitchFamily="34" charset="0"/>
                <a:cs typeface="Arial" panose="020B0604020202020204" pitchFamily="34" charset="0"/>
              </a:rPr>
              <a:t>In the top center bar, click on the ‘Membership’ tab. On the left side of the screen, you will see a filter section where you can filter by ‘LCI’ or ‘GAT’. You can use either to gather this information (LCI filters by CA&gt;MD&gt;D, while GAT filters by CA&gt;Area&gt;MD&gt;D). Once you have made your choice, select ‘Total Membership’, and filter down to view your multiple district or district’s data. Note your district’s membership for this year and last year in the first two columns of the data table, then scroll to the right and note the 3- year new member retention rate in the last column.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000" i="1" baseline="0" dirty="0">
                <a:latin typeface="Arial" panose="020B0604020202020204" pitchFamily="34" charset="0"/>
                <a:cs typeface="Arial" panose="020B0604020202020204" pitchFamily="34" charset="0"/>
              </a:rPr>
              <a:t>Navigating back to the top center bar, click on the ‘Service Activity’ tab. Your filters should be retained from the membership section, but in the event they are not, follow the same process to see your multiple district or district service totals. Note the number of people served in your district for this year and last year in the third and fourth columns of the data table, then scroll to the right and note the % of clubs reporting in FY in the last column.</a:t>
            </a:r>
          </a:p>
          <a:p>
            <a:r>
              <a:rPr lang="en-US" sz="1000" i="1" baseline="0" dirty="0">
                <a:latin typeface="Arial" panose="020B0604020202020204" pitchFamily="34" charset="0"/>
                <a:cs typeface="Arial" panose="020B0604020202020204" pitchFamily="34" charset="0"/>
              </a:rPr>
              <a:t>The 5 Year Trend report, available at http://www8.lionsclubs.org/reports/5YearTrendReport, shows key metrics over the past 5 years, including new and dropped members and clubs. It is suggested to print copies of this report for the attendees, so they can refer to the numbers for district analysis and goal setting.</a:t>
            </a:r>
          </a:p>
          <a:p>
            <a:r>
              <a:rPr lang="en-US" sz="1000" i="1" baseline="0" dirty="0">
                <a:latin typeface="Arial" panose="020B0604020202020204" pitchFamily="34" charset="0"/>
                <a:cs typeface="Arial" panose="020B0604020202020204" pitchFamily="34" charset="0"/>
              </a:rPr>
              <a:t>If you would like to present regionally applicable data such as family membership, you can find those types of reports here: http://www8.lionsclubs.org/reports/FamilyandWomenMembershipReports/</a:t>
            </a:r>
          </a:p>
          <a:p>
            <a:r>
              <a:rPr lang="en-US" sz="1000" baseline="0" dirty="0">
                <a:latin typeface="Arial" panose="020B0604020202020204" pitchFamily="34" charset="0"/>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look at the performance of</a:t>
            </a:r>
            <a:r>
              <a:rPr lang="en-US" sz="1000" b="0" baseline="0" dirty="0">
                <a:latin typeface="Arial" panose="020B0604020202020204" pitchFamily="34" charset="0"/>
                <a:cs typeface="Arial" panose="020B0604020202020204" pitchFamily="34" charset="0"/>
              </a:rPr>
              <a:t> our district/multiple district.</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Here are our membership numbers and people served for this year and last year, as well as the 3-year retention rate for new members and the percent of our clubs reporting service activities.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We look at the service totals to remind us why we are focusing our efforts on membership. Imagine if we were able to serve more members this year compared to last—what kind of impact could we make in our communities?</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You also have a handout with the numbers of clubs and members added and lost over the last 5 years. </a:t>
            </a:r>
          </a:p>
          <a:p>
            <a:pPr marL="0" indent="0">
              <a:buFont typeface="Arial" panose="020B0604020202020204" pitchFamily="34" charset="0"/>
              <a:buNone/>
            </a:pPr>
            <a:r>
              <a:rPr lang="en-US" sz="1000" b="0" baseline="0" dirty="0">
                <a:latin typeface="Arial" panose="020B0604020202020204" pitchFamily="34" charset="0"/>
                <a:cs typeface="Arial" panose="020B0604020202020204" pitchFamily="34" charset="0"/>
              </a:rPr>
              <a:t>What stands out to you? Any surprises? {discuss}</a:t>
            </a:r>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Are you happy with</a:t>
            </a:r>
            <a:r>
              <a:rPr lang="en-US" sz="1000" b="0" baseline="0" dirty="0">
                <a:latin typeface="Arial" panose="020B0604020202020204" pitchFamily="34" charset="0"/>
                <a:cs typeface="Arial" panose="020B0604020202020204" pitchFamily="34" charset="0"/>
              </a:rPr>
              <a:t> these numbers? </a:t>
            </a:r>
          </a:p>
          <a:p>
            <a:r>
              <a:rPr lang="en-US" sz="1000" b="0" baseline="0" dirty="0">
                <a:latin typeface="Arial" panose="020B0604020202020204" pitchFamily="34" charset="0"/>
                <a:cs typeface="Arial" panose="020B0604020202020204" pitchFamily="34" charset="0"/>
              </a:rPr>
              <a:t>Can all of us, working together, do better? </a:t>
            </a:r>
          </a:p>
          <a:p>
            <a:r>
              <a:rPr lang="en-US" sz="1000" b="0" baseline="0" dirty="0">
                <a:latin typeface="Arial" panose="020B0604020202020204" pitchFamily="34" charset="0"/>
                <a:cs typeface="Arial" panose="020B0604020202020204" pitchFamily="34" charset="0"/>
              </a:rPr>
              <a:t>If we’re </a:t>
            </a:r>
            <a:r>
              <a:rPr lang="en-US" sz="1000" b="0" dirty="0">
                <a:latin typeface="Arial" panose="020B0604020202020204" pitchFamily="34" charset="0"/>
                <a:cs typeface="Arial" panose="020B0604020202020204" pitchFamily="34" charset="0"/>
              </a:rPr>
              <a:t>not happy with these trends, its time to change!</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aseline="0" dirty="0">
                <a:latin typeface="Arial" panose="020B0604020202020204" pitchFamily="34" charset="0"/>
                <a:cs typeface="Arial" panose="020B0604020202020204" pitchFamily="34" charset="0"/>
              </a:rPr>
              <a:t>During our time together today, we will collaborate on each of these points: strengths, weaknesses, opportunities and threats.  </a:t>
            </a:r>
          </a:p>
          <a:p>
            <a:endParaRPr lang="en-US" sz="1000" baseline="0" dirty="0">
              <a:latin typeface="Arial" panose="020B0604020202020204" pitchFamily="34" charset="0"/>
              <a:cs typeface="Arial" panose="020B0604020202020204" pitchFamily="34" charset="0"/>
            </a:endParaRPr>
          </a:p>
          <a:p>
            <a:pPr algn="l"/>
            <a:r>
              <a:rPr lang="en-US" sz="1000" i="0" dirty="0">
                <a:effectLst/>
                <a:latin typeface="Arial" panose="020B0604020202020204" pitchFamily="34" charset="0"/>
                <a:cs typeface="Arial" panose="020B0604020202020204" pitchFamily="34" charset="0"/>
              </a:rPr>
              <a:t>Strengths and weaknesses are internal to our district and communities: things that you have some control over and can change. Examples include who is in your </a:t>
            </a:r>
            <a:r>
              <a:rPr lang="en-US" sz="1000" i="1" baseline="0" dirty="0">
                <a:latin typeface="Arial" panose="020B0604020202020204" pitchFamily="34" charset="0"/>
                <a:cs typeface="Arial" panose="020B0604020202020204" pitchFamily="34" charset="0"/>
              </a:rPr>
              <a:t>working group</a:t>
            </a:r>
            <a:r>
              <a:rPr lang="en-US" sz="1000" i="0" dirty="0">
                <a:effectLst/>
                <a:latin typeface="Arial" panose="020B0604020202020204" pitchFamily="34" charset="0"/>
                <a:cs typeface="Arial" panose="020B0604020202020204" pitchFamily="34" charset="0"/>
              </a:rPr>
              <a:t>, the types of service activities clubs in your district hold and the quality of our member experience.</a:t>
            </a:r>
          </a:p>
          <a:p>
            <a:pPr algn="l"/>
            <a:r>
              <a:rPr lang="en-US" sz="1000" i="0" dirty="0">
                <a:effectLst/>
                <a:latin typeface="Arial" panose="020B0604020202020204" pitchFamily="34" charset="0"/>
                <a:cs typeface="Arial" panose="020B0604020202020204" pitchFamily="34" charset="0"/>
              </a:rPr>
              <a:t>Opportunities and threats are external: things that are going on outside our district and communities, in the larger market. You can take advantage of opportunities and protect against threats, but you can’t change them.</a:t>
            </a:r>
          </a:p>
          <a:p>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Ultimately, we will Build a Plan which leverages our strengths and minimizes our weaknesses, takes advantage of our opportunities and minimizes the impacts of threats.</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372687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000" dirty="0"/>
              <a:t>Pre-meeting preparation</a:t>
            </a:r>
            <a:endParaRPr lang="en-US" sz="4000" kern="0" dirty="0">
              <a:solidFill>
                <a:srgbClr val="55565A"/>
              </a:solidFill>
            </a:endParaRP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733252" y="1066800"/>
            <a:ext cx="10195293" cy="5255939"/>
            <a:chOff x="733252" y="1066800"/>
            <a:chExt cx="10195293" cy="5255939"/>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Recognizing the truth about</a:t>
              </a:r>
            </a:p>
            <a:p>
              <a:r>
                <a:rPr lang="en-US" sz="4400" b="1" kern="0" dirty="0"/>
                <a:t>ourselves is the starting point</a:t>
              </a:r>
            </a:p>
            <a:p>
              <a:r>
                <a:rPr lang="en-US" sz="4400" b="1" kern="0" dirty="0"/>
                <a:t>of all change.</a:t>
              </a:r>
            </a:p>
          </p:txBody>
        </p:sp>
        <p:sp>
          <p:nvSpPr>
            <p:cNvPr id="13" name="Quote">
              <a:extLst>
                <a:ext uri="{FF2B5EF4-FFF2-40B4-BE49-F238E27FC236}">
                  <a16:creationId xmlns:a16="http://schemas.microsoft.com/office/drawing/2014/main" id="{8EBA6621-2254-6C4A-BDD6-2BEBEF844D45}"/>
                </a:ext>
              </a:extLst>
            </p:cNvPr>
            <p:cNvSpPr/>
            <p:nvPr/>
          </p:nvSpPr>
          <p:spPr>
            <a:xfrm>
              <a:off x="733252" y="10668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414826" y="3488634"/>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dirty="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a:t>
            </a:r>
            <a:r>
              <a:rPr lang="en-US" sz="2400" b="1" kern="0" dirty="0" err="1">
                <a:solidFill>
                  <a:schemeClr val="bg1"/>
                </a:solidFill>
              </a:rPr>
              <a:t>Akiroq</a:t>
            </a:r>
            <a:r>
              <a:rPr lang="en-US" sz="2400" b="1" kern="0" dirty="0">
                <a:solidFill>
                  <a:schemeClr val="bg1"/>
                </a:solidFill>
              </a:rPr>
              <a:t> </a:t>
            </a:r>
            <a:r>
              <a:rPr lang="en-US" sz="2400" b="1" kern="0" dirty="0" err="1">
                <a:solidFill>
                  <a:schemeClr val="bg1"/>
                </a:solidFill>
              </a:rPr>
              <a:t>Brosst</a:t>
            </a:r>
            <a:endParaRPr lang="en-US" sz="2400" b="1" kern="0" dirty="0">
              <a:solidFill>
                <a:schemeClr val="bg1"/>
              </a:solidFill>
            </a:endParaRPr>
          </a:p>
        </p:txBody>
      </p:sp>
    </p:spTree>
    <p:extLst>
      <p:ext uri="{BB962C8B-B14F-4D97-AF65-F5344CB8AC3E}">
        <p14:creationId xmlns:p14="http://schemas.microsoft.com/office/powerpoint/2010/main" val="250465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 exists or is currently being done well?</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Strengths</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1"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420241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 exists or is currently being done that can be improved?</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Weaknesses</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313409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Where do we have opportunities to expand our service impact by engaging volunteers?</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Opportunities</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46556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What’s happening outside Lions clubs that may impact our success?</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Threats</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129777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 can’t change the direction of the wind, but I can adjust my sails to always reach my destination.</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Jimmy Dean</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Body Copy">
            <a:extLst>
              <a:ext uri="{FF2B5EF4-FFF2-40B4-BE49-F238E27FC236}">
                <a16:creationId xmlns:a16="http://schemas.microsoft.com/office/drawing/2014/main" id="{3216B1BA-4C78-7A4C-8AE7-D08155C39309}"/>
              </a:ext>
            </a:extLst>
          </p:cNvPr>
          <p:cNvSpPr txBox="1">
            <a:spLocks/>
          </p:cNvSpPr>
          <p:nvPr/>
        </p:nvSpPr>
        <p:spPr>
          <a:xfrm>
            <a:off x="2597490" y="2080335"/>
            <a:ext cx="6075265"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600" b="1" kern="0" dirty="0">
                <a:solidFill>
                  <a:srgbClr val="0A5496"/>
                </a:solidFill>
              </a:rPr>
              <a:t>District Goals</a:t>
            </a: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597490" y="2971800"/>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en-US" sz="2400" kern="0" dirty="0">
                <a:solidFill>
                  <a:schemeClr val="accent6">
                    <a:lumMod val="65000"/>
                    <a:lumOff val="35000"/>
                  </a:schemeClr>
                </a:solidFill>
              </a:rPr>
              <a:t>For each focus area</a:t>
            </a:r>
          </a:p>
          <a:p>
            <a:pPr marL="342900" indent="-342900">
              <a:spcAft>
                <a:spcPts val="1200"/>
              </a:spcAft>
              <a:buClr>
                <a:srgbClr val="FFC000"/>
              </a:buClr>
              <a:buFont typeface=".Lucida Grande UI Regular"/>
              <a:buChar char="►"/>
            </a:pPr>
            <a:r>
              <a:rPr lang="en-US" sz="2400" kern="0" dirty="0">
                <a:solidFill>
                  <a:schemeClr val="accent6">
                    <a:lumMod val="65000"/>
                    <a:lumOff val="35000"/>
                  </a:schemeClr>
                </a:solidFill>
              </a:rPr>
              <a:t>S.M.A.R.T.</a:t>
            </a:r>
          </a:p>
          <a:p>
            <a:pPr marL="342900" indent="-342900">
              <a:spcAft>
                <a:spcPts val="1200"/>
              </a:spcAft>
              <a:buClr>
                <a:srgbClr val="FFC000"/>
              </a:buClr>
              <a:buFont typeface=".Lucida Grande UI Regular"/>
              <a:buChar char="►"/>
            </a:pPr>
            <a:r>
              <a:rPr lang="en-US" sz="2400" kern="0" dirty="0">
                <a:solidFill>
                  <a:schemeClr val="accent6">
                    <a:lumMod val="65000"/>
                    <a:lumOff val="35000"/>
                  </a:schemeClr>
                </a:solidFill>
              </a:rPr>
              <a:t>Accountability</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15</a:t>
            </a:fld>
            <a:endParaRPr lang="en-US" sz="1000" dirty="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306319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35C45C27-32EE-2542-ACAA-54BFB2C94DF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B9FF57BB-34AC-3B4A-9301-06F518AB4804}"/>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32FB9E18-ACBF-804B-8B5A-6140F1590DBA}"/>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C5314BA9-EE19-9E44-8937-1157EBEF3739}"/>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87D989B5-C6D5-5642-B2D3-C0CF86835B48}"/>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Body Copy">
            <a:extLst>
              <a:ext uri="{FF2B5EF4-FFF2-40B4-BE49-F238E27FC236}">
                <a16:creationId xmlns:a16="http://schemas.microsoft.com/office/drawing/2014/main" id="{7FA72C6E-CBF8-DB4B-826E-EF267AEBE6C1}"/>
              </a:ext>
            </a:extLst>
          </p:cNvPr>
          <p:cNvSpPr txBox="1">
            <a:spLocks/>
          </p:cNvSpPr>
          <p:nvPr/>
        </p:nvSpPr>
        <p:spPr>
          <a:xfrm>
            <a:off x="6816751" y="1733751"/>
            <a:ext cx="4914756" cy="46669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Why are new clubs valuable?</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Where can we start new clubs?</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Specialty Clubs would be most successful? </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training / resources are needed?</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en-US" sz="1900" b="1" kern="0" dirty="0">
                <a:solidFill>
                  <a:schemeClr val="bg1"/>
                </a:solidFill>
                <a:latin typeface="Arial" charset="0"/>
                <a:ea typeface="Arial" charset="0"/>
                <a:cs typeface="Arial" charset="0"/>
              </a:rPr>
              <a:t>GOAL 1</a:t>
            </a:r>
          </a:p>
          <a:p>
            <a:pPr>
              <a:buClr>
                <a:srgbClr val="EBB700"/>
              </a:buClr>
              <a:buSzPct val="100000"/>
            </a:pPr>
            <a:r>
              <a:rPr lang="en-US" sz="1900" kern="0" dirty="0">
                <a:solidFill>
                  <a:schemeClr val="bg1"/>
                </a:solidFill>
                <a:latin typeface="Arial" charset="0"/>
                <a:ea typeface="Arial" charset="0"/>
                <a:cs typeface="Arial" charset="0"/>
              </a:rPr>
              <a:t>By the end of the ______ FY, our district </a:t>
            </a:r>
            <a:br>
              <a:rPr lang="en-US" sz="1900" kern="0" dirty="0">
                <a:solidFill>
                  <a:schemeClr val="bg1"/>
                </a:solidFill>
                <a:latin typeface="Arial" charset="0"/>
                <a:ea typeface="Arial" charset="0"/>
                <a:cs typeface="Arial" charset="0"/>
              </a:rPr>
            </a:br>
            <a:r>
              <a:rPr lang="en-US" sz="1900" kern="0" dirty="0">
                <a:solidFill>
                  <a:schemeClr val="bg1"/>
                </a:solidFill>
                <a:latin typeface="Arial" charset="0"/>
                <a:ea typeface="Arial" charset="0"/>
                <a:cs typeface="Arial" charset="0"/>
              </a:rPr>
              <a:t>will charter ______ new clubs.</a:t>
            </a: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en-US" kern="0" dirty="0">
              <a:solidFill>
                <a:schemeClr val="bg1"/>
              </a:solidFill>
              <a:latin typeface="Arial" charset="0"/>
              <a:ea typeface="Arial" charset="0"/>
              <a:cs typeface="Arial" charset="0"/>
            </a:endParaRPr>
          </a:p>
        </p:txBody>
      </p:sp>
      <p:sp>
        <p:nvSpPr>
          <p:cNvPr id="14" name="Large #">
            <a:extLst>
              <a:ext uri="{FF2B5EF4-FFF2-40B4-BE49-F238E27FC236}">
                <a16:creationId xmlns:a16="http://schemas.microsoft.com/office/drawing/2014/main" id="{74B90604-DD0D-FD46-99AF-5A7EA5B0B5FF}"/>
              </a:ext>
            </a:extLst>
          </p:cNvPr>
          <p:cNvSpPr txBox="1"/>
          <p:nvPr/>
        </p:nvSpPr>
        <p:spPr>
          <a:xfrm>
            <a:off x="287854" y="2280973"/>
            <a:ext cx="5092507" cy="990207"/>
          </a:xfrm>
          <a:prstGeom prst="rect">
            <a:avLst/>
          </a:prstGeom>
          <a:noFill/>
        </p:spPr>
        <p:txBody>
          <a:bodyPr wrap="square" rtlCol="0" anchor="b">
            <a:spAutoFit/>
          </a:bodyPr>
          <a:lstStyle/>
          <a:p>
            <a:pPr algn="ctr">
              <a:lnSpc>
                <a:spcPts val="8000"/>
              </a:lnSpc>
            </a:pPr>
            <a:r>
              <a:rPr lang="en-US" sz="4400" b="1" dirty="0">
                <a:solidFill>
                  <a:srgbClr val="00338D"/>
                </a:solidFill>
                <a:latin typeface="Arial" panose="020B0604020202020204" pitchFamily="34" charset="0"/>
                <a:ea typeface="Arial" charset="0"/>
                <a:cs typeface="Arial" panose="020B0604020202020204" pitchFamily="34" charset="0"/>
              </a:rPr>
              <a:t>Focus Area 1</a:t>
            </a:r>
          </a:p>
        </p:txBody>
      </p:sp>
      <p:sp>
        <p:nvSpPr>
          <p:cNvPr id="16" name="Page Number - White">
            <a:extLst>
              <a:ext uri="{FF2B5EF4-FFF2-40B4-BE49-F238E27FC236}">
                <a16:creationId xmlns:a16="http://schemas.microsoft.com/office/drawing/2014/main" id="{AACA2187-E97B-6448-9348-B6832D66A05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dirty="0">
              <a:solidFill>
                <a:schemeClr val="bg1"/>
              </a:solidFill>
            </a:endParaRPr>
          </a:p>
        </p:txBody>
      </p:sp>
      <p:sp>
        <p:nvSpPr>
          <p:cNvPr id="18" name="Title 3">
            <a:extLst>
              <a:ext uri="{FF2B5EF4-FFF2-40B4-BE49-F238E27FC236}">
                <a16:creationId xmlns:a16="http://schemas.microsoft.com/office/drawing/2014/main" id="{A9B671B9-B284-0749-BA10-0619C5C31CE4}"/>
              </a:ext>
            </a:extLst>
          </p:cNvPr>
          <p:cNvSpPr txBox="1">
            <a:spLocks/>
          </p:cNvSpPr>
          <p:nvPr/>
        </p:nvSpPr>
        <p:spPr>
          <a:xfrm>
            <a:off x="1003592" y="3816642"/>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56565A"/>
                </a:solidFill>
              </a:rPr>
              <a:t>Rejuvenate districts</a:t>
            </a:r>
          </a:p>
          <a:p>
            <a:pPr>
              <a:lnSpc>
                <a:spcPct val="100000"/>
              </a:lnSpc>
            </a:pPr>
            <a:r>
              <a:rPr lang="en-US" sz="2800" kern="0" dirty="0">
                <a:solidFill>
                  <a:srgbClr val="56565A"/>
                </a:solidFill>
              </a:rPr>
              <a:t>with new clubs</a:t>
            </a:r>
          </a:p>
        </p:txBody>
      </p:sp>
      <p:sp>
        <p:nvSpPr>
          <p:cNvPr id="19" name="Yellow Bar">
            <a:extLst>
              <a:ext uri="{FF2B5EF4-FFF2-40B4-BE49-F238E27FC236}">
                <a16:creationId xmlns:a16="http://schemas.microsoft.com/office/drawing/2014/main" id="{55C019C7-4B57-5449-A1F0-CB5169DBBB1D}"/>
              </a:ext>
            </a:extLst>
          </p:cNvPr>
          <p:cNvSpPr/>
          <p:nvPr/>
        </p:nvSpPr>
        <p:spPr>
          <a:xfrm>
            <a:off x="2102290" y="334428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22" name="Picture 21">
            <a:extLst>
              <a:ext uri="{FF2B5EF4-FFF2-40B4-BE49-F238E27FC236}">
                <a16:creationId xmlns:a16="http://schemas.microsoft.com/office/drawing/2014/main" id="{422FC6DF-F7D7-B94C-BB34-6F3A6B903629}"/>
              </a:ext>
            </a:extLst>
          </p:cNvPr>
          <p:cNvPicPr>
            <a:picLocks noChangeAspect="1"/>
          </p:cNvPicPr>
          <p:nvPr/>
        </p:nvPicPr>
        <p:blipFill>
          <a:blip r:embed="rId3"/>
          <a:srcRect/>
          <a:stretch/>
        </p:blipFill>
        <p:spPr>
          <a:xfrm>
            <a:off x="2341635" y="1309405"/>
            <a:ext cx="971568" cy="971568"/>
          </a:xfrm>
          <a:prstGeom prst="rect">
            <a:avLst/>
          </a:prstGeom>
        </p:spPr>
      </p:pic>
      <p:sp>
        <p:nvSpPr>
          <p:cNvPr id="23" name="TextBox 22">
            <a:extLst>
              <a:ext uri="{FF2B5EF4-FFF2-40B4-BE49-F238E27FC236}">
                <a16:creationId xmlns:a16="http://schemas.microsoft.com/office/drawing/2014/main" id="{E242B9CF-0E6F-2B41-82F1-74095D4C4DA5}"/>
              </a:ext>
            </a:extLst>
          </p:cNvPr>
          <p:cNvSpPr txBox="1"/>
          <p:nvPr/>
        </p:nvSpPr>
        <p:spPr>
          <a:xfrm>
            <a:off x="6816751" y="1061620"/>
            <a:ext cx="4246147" cy="461665"/>
          </a:xfrm>
          <a:prstGeom prst="rect">
            <a:avLst/>
          </a:prstGeom>
          <a:noFill/>
        </p:spPr>
        <p:txBody>
          <a:bodyPr wrap="square" rtlCol="0">
            <a:spAutoFit/>
          </a:bodyPr>
          <a:lstStyle/>
          <a:p>
            <a:pPr>
              <a:buClr>
                <a:srgbClr val="EBB700"/>
              </a:buClr>
              <a:buSzPct val="100000"/>
            </a:pPr>
            <a:r>
              <a:rPr lang="en-US" sz="2400" b="1" kern="0" dirty="0">
                <a:solidFill>
                  <a:schemeClr val="bg1"/>
                </a:solidFill>
                <a:latin typeface="Arial" charset="0"/>
                <a:ea typeface="Arial" charset="0"/>
                <a:cs typeface="Arial" charset="0"/>
              </a:rPr>
              <a:t>Discussion questions</a:t>
            </a:r>
          </a:p>
        </p:txBody>
      </p:sp>
    </p:spTree>
    <p:extLst>
      <p:ext uri="{BB962C8B-B14F-4D97-AF65-F5344CB8AC3E}">
        <p14:creationId xmlns:p14="http://schemas.microsoft.com/office/powerpoint/2010/main" val="356479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ckground - Solid">
            <a:extLst>
              <a:ext uri="{FF2B5EF4-FFF2-40B4-BE49-F238E27FC236}">
                <a16:creationId xmlns:a16="http://schemas.microsoft.com/office/drawing/2014/main" id="{4D0E9F16-8490-A445-B6AF-39E477DFC7E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4" name="Freeform 3">
            <a:extLst>
              <a:ext uri="{FF2B5EF4-FFF2-40B4-BE49-F238E27FC236}">
                <a16:creationId xmlns:a16="http://schemas.microsoft.com/office/drawing/2014/main" id="{CFFCDDCC-D2DE-A842-8BFA-23EDD815E06F}"/>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7" name="Group 6">
            <a:extLst>
              <a:ext uri="{FF2B5EF4-FFF2-40B4-BE49-F238E27FC236}">
                <a16:creationId xmlns:a16="http://schemas.microsoft.com/office/drawing/2014/main" id="{74B9B3E8-C086-D84A-8EEC-01635CD7C1C5}"/>
              </a:ext>
            </a:extLst>
          </p:cNvPr>
          <p:cNvGrpSpPr/>
          <p:nvPr/>
        </p:nvGrpSpPr>
        <p:grpSpPr>
          <a:xfrm>
            <a:off x="4955038" y="0"/>
            <a:ext cx="1677492" cy="6858000"/>
            <a:chOff x="4955038" y="0"/>
            <a:chExt cx="1677492" cy="6858000"/>
          </a:xfrm>
        </p:grpSpPr>
        <p:sp>
          <p:nvSpPr>
            <p:cNvPr id="8" name="Freeform 7">
              <a:extLst>
                <a:ext uri="{FF2B5EF4-FFF2-40B4-BE49-F238E27FC236}">
                  <a16:creationId xmlns:a16="http://schemas.microsoft.com/office/drawing/2014/main" id="{13F28AEB-672C-4140-B995-D9D2ABAF5024}"/>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A4147923-14B2-BB48-8C56-936B53C40A3B}"/>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0" name="Large #">
            <a:extLst>
              <a:ext uri="{FF2B5EF4-FFF2-40B4-BE49-F238E27FC236}">
                <a16:creationId xmlns:a16="http://schemas.microsoft.com/office/drawing/2014/main" id="{AD1989D6-C403-3842-8F2E-D9A3FAC4AD11}"/>
              </a:ext>
            </a:extLst>
          </p:cNvPr>
          <p:cNvSpPr txBox="1"/>
          <p:nvPr/>
        </p:nvSpPr>
        <p:spPr>
          <a:xfrm>
            <a:off x="287854" y="2280973"/>
            <a:ext cx="5092507" cy="990207"/>
          </a:xfrm>
          <a:prstGeom prst="rect">
            <a:avLst/>
          </a:prstGeom>
          <a:noFill/>
        </p:spPr>
        <p:txBody>
          <a:bodyPr wrap="square" rtlCol="0" anchor="b">
            <a:spAutoFit/>
          </a:bodyPr>
          <a:lstStyle/>
          <a:p>
            <a:pPr algn="ctr">
              <a:lnSpc>
                <a:spcPts val="8000"/>
              </a:lnSpc>
            </a:pPr>
            <a:r>
              <a:rPr lang="en-US" sz="4400" b="1" dirty="0">
                <a:solidFill>
                  <a:srgbClr val="00338D"/>
                </a:solidFill>
                <a:latin typeface="Arial" panose="020B0604020202020204" pitchFamily="34" charset="0"/>
                <a:ea typeface="Arial" charset="0"/>
                <a:cs typeface="Arial" panose="020B0604020202020204" pitchFamily="34" charset="0"/>
              </a:rPr>
              <a:t>Focus Area 2</a:t>
            </a:r>
          </a:p>
        </p:txBody>
      </p:sp>
      <p:sp>
        <p:nvSpPr>
          <p:cNvPr id="11" name="Title 3">
            <a:extLst>
              <a:ext uri="{FF2B5EF4-FFF2-40B4-BE49-F238E27FC236}">
                <a16:creationId xmlns:a16="http://schemas.microsoft.com/office/drawing/2014/main" id="{F5937B55-5D47-5742-85E2-293D176A662E}"/>
              </a:ext>
            </a:extLst>
          </p:cNvPr>
          <p:cNvSpPr txBox="1">
            <a:spLocks/>
          </p:cNvSpPr>
          <p:nvPr/>
        </p:nvSpPr>
        <p:spPr>
          <a:xfrm>
            <a:off x="1003592" y="3816642"/>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56565A"/>
                </a:solidFill>
              </a:rPr>
              <a:t>Revitalize clubs with</a:t>
            </a:r>
          </a:p>
          <a:p>
            <a:pPr>
              <a:lnSpc>
                <a:spcPct val="100000"/>
              </a:lnSpc>
            </a:pPr>
            <a:r>
              <a:rPr lang="en-US" sz="2800" kern="0" dirty="0">
                <a:solidFill>
                  <a:srgbClr val="56565A"/>
                </a:solidFill>
              </a:rPr>
              <a:t>new members</a:t>
            </a:r>
          </a:p>
        </p:txBody>
      </p:sp>
      <p:sp>
        <p:nvSpPr>
          <p:cNvPr id="12" name="Yellow Bar">
            <a:extLst>
              <a:ext uri="{FF2B5EF4-FFF2-40B4-BE49-F238E27FC236}">
                <a16:creationId xmlns:a16="http://schemas.microsoft.com/office/drawing/2014/main" id="{95815FF9-62CB-FC48-9D8B-90B38B6D3049}"/>
              </a:ext>
            </a:extLst>
          </p:cNvPr>
          <p:cNvSpPr/>
          <p:nvPr/>
        </p:nvSpPr>
        <p:spPr>
          <a:xfrm>
            <a:off x="2102290" y="334428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3" name="Picture 12">
            <a:extLst>
              <a:ext uri="{FF2B5EF4-FFF2-40B4-BE49-F238E27FC236}">
                <a16:creationId xmlns:a16="http://schemas.microsoft.com/office/drawing/2014/main" id="{BA415BA1-C08C-2041-B970-4729FEAE64B1}"/>
              </a:ext>
            </a:extLst>
          </p:cNvPr>
          <p:cNvPicPr>
            <a:picLocks noChangeAspect="1"/>
          </p:cNvPicPr>
          <p:nvPr/>
        </p:nvPicPr>
        <p:blipFill>
          <a:blip r:embed="rId3"/>
          <a:srcRect/>
          <a:stretch/>
        </p:blipFill>
        <p:spPr>
          <a:xfrm>
            <a:off x="2341635" y="1309405"/>
            <a:ext cx="971568" cy="971568"/>
          </a:xfrm>
          <a:prstGeom prst="rect">
            <a:avLst/>
          </a:prstGeom>
        </p:spPr>
      </p:pic>
      <p:sp>
        <p:nvSpPr>
          <p:cNvPr id="16" name="Page Number - White">
            <a:extLst>
              <a:ext uri="{FF2B5EF4-FFF2-40B4-BE49-F238E27FC236}">
                <a16:creationId xmlns:a16="http://schemas.microsoft.com/office/drawing/2014/main" id="{570FF99F-A4F6-C940-93F9-C20B4FFEACF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dirty="0">
              <a:solidFill>
                <a:schemeClr val="bg1"/>
              </a:solidFill>
            </a:endParaRPr>
          </a:p>
        </p:txBody>
      </p:sp>
      <p:sp>
        <p:nvSpPr>
          <p:cNvPr id="17" name="Body Copy">
            <a:extLst>
              <a:ext uri="{FF2B5EF4-FFF2-40B4-BE49-F238E27FC236}">
                <a16:creationId xmlns:a16="http://schemas.microsoft.com/office/drawing/2014/main" id="{C936EF06-2D97-CC4B-857F-EAFC4EBC3B31}"/>
              </a:ext>
            </a:extLst>
          </p:cNvPr>
          <p:cNvSpPr txBox="1">
            <a:spLocks/>
          </p:cNvSpPr>
          <p:nvPr/>
        </p:nvSpPr>
        <p:spPr>
          <a:xfrm>
            <a:off x="6816751" y="1733751"/>
            <a:ext cx="4914756" cy="46669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Why invite people to join your club?</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What’s the best way for a club to add new members?</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Does your club host Membership Growth Events?  How? How often?</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training or assistance is needed?</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en-US" sz="1900" b="1" kern="0" dirty="0">
                <a:solidFill>
                  <a:schemeClr val="bg1"/>
                </a:solidFill>
                <a:latin typeface="Arial" charset="0"/>
                <a:ea typeface="Arial" charset="0"/>
                <a:cs typeface="Arial" charset="0"/>
              </a:rPr>
              <a:t>GOAL 2</a:t>
            </a:r>
          </a:p>
          <a:p>
            <a:pPr>
              <a:buClr>
                <a:srgbClr val="EBB700"/>
              </a:buClr>
              <a:buSzPct val="100000"/>
            </a:pPr>
            <a:r>
              <a:rPr lang="en-US" sz="1900" kern="0" dirty="0">
                <a:solidFill>
                  <a:schemeClr val="bg1"/>
                </a:solidFill>
                <a:latin typeface="Arial" charset="0"/>
                <a:ea typeface="Arial" charset="0"/>
                <a:cs typeface="Arial" charset="0"/>
              </a:rPr>
              <a:t>By the end of the ______ FY, our district </a:t>
            </a:r>
            <a:br>
              <a:rPr lang="en-US" sz="1900" kern="0" dirty="0">
                <a:solidFill>
                  <a:schemeClr val="bg1"/>
                </a:solidFill>
                <a:latin typeface="Arial" charset="0"/>
                <a:ea typeface="Arial" charset="0"/>
                <a:cs typeface="Arial" charset="0"/>
              </a:rPr>
            </a:br>
            <a:r>
              <a:rPr lang="en-US" sz="1900" kern="0" dirty="0">
                <a:solidFill>
                  <a:schemeClr val="bg1"/>
                </a:solidFill>
                <a:latin typeface="Arial" charset="0"/>
                <a:ea typeface="Arial" charset="0"/>
                <a:cs typeface="Arial" charset="0"/>
              </a:rPr>
              <a:t>will induct ______ new members.</a:t>
            </a: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en-US" kern="0" dirty="0">
              <a:solidFill>
                <a:schemeClr val="bg1"/>
              </a:solidFill>
              <a:latin typeface="Arial" charset="0"/>
              <a:ea typeface="Arial" charset="0"/>
              <a:cs typeface="Arial" charset="0"/>
            </a:endParaRPr>
          </a:p>
        </p:txBody>
      </p:sp>
      <p:sp>
        <p:nvSpPr>
          <p:cNvPr id="18" name="TextBox 17">
            <a:extLst>
              <a:ext uri="{FF2B5EF4-FFF2-40B4-BE49-F238E27FC236}">
                <a16:creationId xmlns:a16="http://schemas.microsoft.com/office/drawing/2014/main" id="{5ED4DD12-8999-EB45-822A-128A54EDD4D1}"/>
              </a:ext>
            </a:extLst>
          </p:cNvPr>
          <p:cNvSpPr txBox="1"/>
          <p:nvPr/>
        </p:nvSpPr>
        <p:spPr>
          <a:xfrm>
            <a:off x="6816751" y="1061620"/>
            <a:ext cx="4246147" cy="461665"/>
          </a:xfrm>
          <a:prstGeom prst="rect">
            <a:avLst/>
          </a:prstGeom>
          <a:noFill/>
        </p:spPr>
        <p:txBody>
          <a:bodyPr wrap="square" rtlCol="0">
            <a:spAutoFit/>
          </a:bodyPr>
          <a:lstStyle/>
          <a:p>
            <a:pPr>
              <a:buClr>
                <a:srgbClr val="EBB700"/>
              </a:buClr>
              <a:buSzPct val="100000"/>
            </a:pPr>
            <a:r>
              <a:rPr lang="en-US" sz="2400" b="1" kern="0" dirty="0">
                <a:solidFill>
                  <a:schemeClr val="bg1"/>
                </a:solidFill>
                <a:latin typeface="Arial" charset="0"/>
                <a:ea typeface="Arial" charset="0"/>
                <a:cs typeface="Arial" charset="0"/>
              </a:rPr>
              <a:t>Discussion questions</a:t>
            </a:r>
          </a:p>
        </p:txBody>
      </p:sp>
    </p:spTree>
    <p:extLst>
      <p:ext uri="{BB962C8B-B14F-4D97-AF65-F5344CB8AC3E}">
        <p14:creationId xmlns:p14="http://schemas.microsoft.com/office/powerpoint/2010/main" val="255604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BF054C5-15F5-904B-807B-89E62CB04EB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09CBF754-BD33-C443-B3BE-CED74963051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CC4433F4-7934-DE43-8EA7-320DB71877D4}"/>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3FC1E971-CD7F-764C-A0A5-16FE65C133F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F77F5926-0C8C-8544-8082-7AE98961C9DF}"/>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Large #">
            <a:extLst>
              <a:ext uri="{FF2B5EF4-FFF2-40B4-BE49-F238E27FC236}">
                <a16:creationId xmlns:a16="http://schemas.microsoft.com/office/drawing/2014/main" id="{24CDC626-D852-4243-9269-63FD4D29B156}"/>
              </a:ext>
            </a:extLst>
          </p:cNvPr>
          <p:cNvSpPr txBox="1"/>
          <p:nvPr/>
        </p:nvSpPr>
        <p:spPr>
          <a:xfrm>
            <a:off x="287854" y="2280973"/>
            <a:ext cx="5092507" cy="990207"/>
          </a:xfrm>
          <a:prstGeom prst="rect">
            <a:avLst/>
          </a:prstGeom>
          <a:noFill/>
        </p:spPr>
        <p:txBody>
          <a:bodyPr wrap="square" rtlCol="0" anchor="b">
            <a:spAutoFit/>
          </a:bodyPr>
          <a:lstStyle/>
          <a:p>
            <a:pPr algn="ctr">
              <a:lnSpc>
                <a:spcPts val="8000"/>
              </a:lnSpc>
            </a:pPr>
            <a:r>
              <a:rPr lang="en-US" sz="4400" b="1" dirty="0">
                <a:solidFill>
                  <a:srgbClr val="00338D"/>
                </a:solidFill>
                <a:latin typeface="Arial" panose="020B0604020202020204" pitchFamily="34" charset="0"/>
                <a:ea typeface="Arial" charset="0"/>
                <a:cs typeface="Arial" panose="020B0604020202020204" pitchFamily="34" charset="0"/>
              </a:rPr>
              <a:t>Focus Area 3</a:t>
            </a:r>
          </a:p>
        </p:txBody>
      </p:sp>
      <p:sp>
        <p:nvSpPr>
          <p:cNvPr id="14" name="Title 3">
            <a:extLst>
              <a:ext uri="{FF2B5EF4-FFF2-40B4-BE49-F238E27FC236}">
                <a16:creationId xmlns:a16="http://schemas.microsoft.com/office/drawing/2014/main" id="{A868AD25-9A7C-8647-9256-BD2BB0FA24C0}"/>
              </a:ext>
            </a:extLst>
          </p:cNvPr>
          <p:cNvSpPr txBox="1">
            <a:spLocks/>
          </p:cNvSpPr>
          <p:nvPr/>
        </p:nvSpPr>
        <p:spPr>
          <a:xfrm>
            <a:off x="1003592" y="3816642"/>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56565A"/>
                </a:solidFill>
              </a:rPr>
              <a:t>Re-motivate members with fellowship and exciting service</a:t>
            </a:r>
          </a:p>
        </p:txBody>
      </p:sp>
      <p:sp>
        <p:nvSpPr>
          <p:cNvPr id="15" name="Yellow Bar">
            <a:extLst>
              <a:ext uri="{FF2B5EF4-FFF2-40B4-BE49-F238E27FC236}">
                <a16:creationId xmlns:a16="http://schemas.microsoft.com/office/drawing/2014/main" id="{73EEA29B-F5E1-024B-9B25-41C2113D756A}"/>
              </a:ext>
            </a:extLst>
          </p:cNvPr>
          <p:cNvSpPr/>
          <p:nvPr/>
        </p:nvSpPr>
        <p:spPr>
          <a:xfrm>
            <a:off x="2102290" y="334428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B71C5CF0-FA75-A343-B44C-91844A95AB7D}"/>
              </a:ext>
            </a:extLst>
          </p:cNvPr>
          <p:cNvPicPr>
            <a:picLocks noChangeAspect="1"/>
          </p:cNvPicPr>
          <p:nvPr/>
        </p:nvPicPr>
        <p:blipFill>
          <a:blip r:embed="rId3"/>
          <a:srcRect/>
          <a:stretch/>
        </p:blipFill>
        <p:spPr>
          <a:xfrm>
            <a:off x="2341635" y="1309405"/>
            <a:ext cx="971568" cy="971568"/>
          </a:xfrm>
          <a:prstGeom prst="rect">
            <a:avLst/>
          </a:prstGeom>
        </p:spPr>
      </p:pic>
      <p:sp>
        <p:nvSpPr>
          <p:cNvPr id="17" name="Page Number - White">
            <a:extLst>
              <a:ext uri="{FF2B5EF4-FFF2-40B4-BE49-F238E27FC236}">
                <a16:creationId xmlns:a16="http://schemas.microsoft.com/office/drawing/2014/main" id="{7C16E2FD-3565-1046-A705-5B2DCD93796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sp>
        <p:nvSpPr>
          <p:cNvPr id="18" name="Body Copy">
            <a:extLst>
              <a:ext uri="{FF2B5EF4-FFF2-40B4-BE49-F238E27FC236}">
                <a16:creationId xmlns:a16="http://schemas.microsoft.com/office/drawing/2014/main" id="{BA94DC0E-E7C6-A240-8148-998CD21FC5B6}"/>
              </a:ext>
            </a:extLst>
          </p:cNvPr>
          <p:cNvSpPr txBox="1">
            <a:spLocks/>
          </p:cNvSpPr>
          <p:nvPr/>
        </p:nvSpPr>
        <p:spPr>
          <a:xfrm>
            <a:off x="6816751" y="1733751"/>
            <a:ext cx="4914756" cy="46669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do you know a Lion is engaged?</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Why is new member orientation important?</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do service projects help retain members?</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can we re-engage members who stop participating in club activities?</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en-US" sz="1900" b="1" kern="0" dirty="0">
                <a:solidFill>
                  <a:schemeClr val="bg1"/>
                </a:solidFill>
                <a:latin typeface="Arial" charset="0"/>
                <a:ea typeface="Arial" charset="0"/>
                <a:cs typeface="Arial" charset="0"/>
              </a:rPr>
              <a:t>GOAL 3</a:t>
            </a:r>
          </a:p>
          <a:p>
            <a:pPr>
              <a:buClr>
                <a:srgbClr val="EBB700"/>
              </a:buClr>
              <a:buSzPct val="100000"/>
            </a:pPr>
            <a:r>
              <a:rPr lang="en-US" sz="1900" kern="0" dirty="0">
                <a:solidFill>
                  <a:schemeClr val="bg1"/>
                </a:solidFill>
                <a:latin typeface="Arial" charset="0"/>
                <a:ea typeface="Arial" charset="0"/>
                <a:cs typeface="Arial" charset="0"/>
              </a:rPr>
              <a:t>By the end of the ______ FY, our district </a:t>
            </a:r>
            <a:br>
              <a:rPr lang="en-US" sz="1900" kern="0" dirty="0">
                <a:solidFill>
                  <a:schemeClr val="bg1"/>
                </a:solidFill>
                <a:latin typeface="Arial" charset="0"/>
                <a:ea typeface="Arial" charset="0"/>
                <a:cs typeface="Arial" charset="0"/>
              </a:rPr>
            </a:br>
            <a:r>
              <a:rPr lang="en-US" sz="1900" kern="0" dirty="0">
                <a:solidFill>
                  <a:schemeClr val="bg1"/>
                </a:solidFill>
                <a:latin typeface="Arial" charset="0"/>
                <a:ea typeface="Arial" charset="0"/>
                <a:cs typeface="Arial" charset="0"/>
              </a:rPr>
              <a:t>will lose no more than______ members.</a:t>
            </a: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en-US" kern="0" dirty="0">
              <a:solidFill>
                <a:schemeClr val="bg1"/>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F5B37479-2D8B-814C-BDDD-5CFF28F0A51E}"/>
              </a:ext>
            </a:extLst>
          </p:cNvPr>
          <p:cNvSpPr txBox="1"/>
          <p:nvPr/>
        </p:nvSpPr>
        <p:spPr>
          <a:xfrm>
            <a:off x="6816751" y="1061620"/>
            <a:ext cx="4246147" cy="461665"/>
          </a:xfrm>
          <a:prstGeom prst="rect">
            <a:avLst/>
          </a:prstGeom>
          <a:noFill/>
        </p:spPr>
        <p:txBody>
          <a:bodyPr wrap="square" rtlCol="0">
            <a:spAutoFit/>
          </a:bodyPr>
          <a:lstStyle/>
          <a:p>
            <a:pPr>
              <a:buClr>
                <a:srgbClr val="EBB700"/>
              </a:buClr>
              <a:buSzPct val="100000"/>
            </a:pPr>
            <a:r>
              <a:rPr lang="en-US" sz="2400" b="1" kern="0" dirty="0">
                <a:solidFill>
                  <a:schemeClr val="bg1"/>
                </a:solidFill>
                <a:latin typeface="Arial" charset="0"/>
                <a:ea typeface="Arial" charset="0"/>
                <a:cs typeface="Arial" charset="0"/>
              </a:rPr>
              <a:t>Discussion questions</a:t>
            </a:r>
          </a:p>
        </p:txBody>
      </p:sp>
    </p:spTree>
    <p:extLst>
      <p:ext uri="{BB962C8B-B14F-4D97-AF65-F5344CB8AC3E}">
        <p14:creationId xmlns:p14="http://schemas.microsoft.com/office/powerpoint/2010/main" val="83854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EBB700"/>
                </a:solidFill>
              </a:rPr>
              <a:t>Global Membership Approach</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t>Build a Vision</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dirty="0">
              <a:solidFill>
                <a:schemeClr val="bg1"/>
              </a:solidFill>
            </a:endParaRPr>
          </a:p>
        </p:txBody>
      </p:sp>
    </p:spTree>
    <p:extLst>
      <p:ext uri="{BB962C8B-B14F-4D97-AF65-F5344CB8AC3E}">
        <p14:creationId xmlns:p14="http://schemas.microsoft.com/office/powerpoint/2010/main" val="402030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7BFF1F17-EAC3-4246-BD65-A56DD42693AB}"/>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endParaRPr>
          </a:p>
        </p:txBody>
      </p:sp>
      <p:sp>
        <p:nvSpPr>
          <p:cNvPr id="9" name="Freeform 8">
            <a:extLst>
              <a:ext uri="{FF2B5EF4-FFF2-40B4-BE49-F238E27FC236}">
                <a16:creationId xmlns:a16="http://schemas.microsoft.com/office/drawing/2014/main" id="{0AC79B36-5940-9A47-9A64-8C337501F0D0}"/>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0" name="Group 9">
            <a:extLst>
              <a:ext uri="{FF2B5EF4-FFF2-40B4-BE49-F238E27FC236}">
                <a16:creationId xmlns:a16="http://schemas.microsoft.com/office/drawing/2014/main" id="{FA10C575-C130-2540-B0F7-51474CF0493E}"/>
              </a:ext>
            </a:extLst>
          </p:cNvPr>
          <p:cNvGrpSpPr/>
          <p:nvPr/>
        </p:nvGrpSpPr>
        <p:grpSpPr>
          <a:xfrm>
            <a:off x="4955038" y="0"/>
            <a:ext cx="1677492" cy="6858000"/>
            <a:chOff x="4955038" y="0"/>
            <a:chExt cx="1677492" cy="6858000"/>
          </a:xfrm>
        </p:grpSpPr>
        <p:sp>
          <p:nvSpPr>
            <p:cNvPr id="11" name="Freeform 10">
              <a:extLst>
                <a:ext uri="{FF2B5EF4-FFF2-40B4-BE49-F238E27FC236}">
                  <a16:creationId xmlns:a16="http://schemas.microsoft.com/office/drawing/2014/main" id="{5E10375B-BC2E-2E49-867C-B81E0D30B3CF}"/>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Freeform 11">
              <a:extLst>
                <a:ext uri="{FF2B5EF4-FFF2-40B4-BE49-F238E27FC236}">
                  <a16:creationId xmlns:a16="http://schemas.microsoft.com/office/drawing/2014/main" id="{F9BFC140-328D-FF45-AEA4-449B02A7D281}"/>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3" name="Large #">
            <a:extLst>
              <a:ext uri="{FF2B5EF4-FFF2-40B4-BE49-F238E27FC236}">
                <a16:creationId xmlns:a16="http://schemas.microsoft.com/office/drawing/2014/main" id="{D4B917CB-4919-534B-A2C0-B574E01B8268}"/>
              </a:ext>
            </a:extLst>
          </p:cNvPr>
          <p:cNvSpPr txBox="1"/>
          <p:nvPr/>
        </p:nvSpPr>
        <p:spPr>
          <a:xfrm>
            <a:off x="287854" y="2280973"/>
            <a:ext cx="5092507" cy="990207"/>
          </a:xfrm>
          <a:prstGeom prst="rect">
            <a:avLst/>
          </a:prstGeom>
          <a:noFill/>
        </p:spPr>
        <p:txBody>
          <a:bodyPr wrap="square" rtlCol="0" anchor="b">
            <a:spAutoFit/>
          </a:bodyPr>
          <a:lstStyle/>
          <a:p>
            <a:pPr algn="ctr">
              <a:lnSpc>
                <a:spcPts val="8000"/>
              </a:lnSpc>
            </a:pPr>
            <a:r>
              <a:rPr lang="en-US" sz="4400" b="1" dirty="0">
                <a:solidFill>
                  <a:srgbClr val="00338D"/>
                </a:solidFill>
                <a:latin typeface="Arial" panose="020B0604020202020204" pitchFamily="34" charset="0"/>
                <a:ea typeface="Arial" charset="0"/>
                <a:cs typeface="Arial" panose="020B0604020202020204" pitchFamily="34" charset="0"/>
              </a:rPr>
              <a:t>Focus Area 4</a:t>
            </a:r>
          </a:p>
        </p:txBody>
      </p:sp>
      <p:sp>
        <p:nvSpPr>
          <p:cNvPr id="14" name="Title 3">
            <a:extLst>
              <a:ext uri="{FF2B5EF4-FFF2-40B4-BE49-F238E27FC236}">
                <a16:creationId xmlns:a16="http://schemas.microsoft.com/office/drawing/2014/main" id="{36173D04-D738-1845-8DEA-A9244725F60A}"/>
              </a:ext>
            </a:extLst>
          </p:cNvPr>
          <p:cNvSpPr txBox="1">
            <a:spLocks/>
          </p:cNvSpPr>
          <p:nvPr/>
        </p:nvSpPr>
        <p:spPr>
          <a:xfrm>
            <a:off x="1003592" y="3816642"/>
            <a:ext cx="3787323" cy="182215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56565A"/>
                </a:solidFill>
              </a:rPr>
              <a:t>Support district and club leaders</a:t>
            </a:r>
          </a:p>
        </p:txBody>
      </p:sp>
      <p:sp>
        <p:nvSpPr>
          <p:cNvPr id="15" name="Yellow Bar">
            <a:extLst>
              <a:ext uri="{FF2B5EF4-FFF2-40B4-BE49-F238E27FC236}">
                <a16:creationId xmlns:a16="http://schemas.microsoft.com/office/drawing/2014/main" id="{0E6E7C26-BDE0-9E42-B3A8-3A81AAE13E62}"/>
              </a:ext>
            </a:extLst>
          </p:cNvPr>
          <p:cNvSpPr/>
          <p:nvPr/>
        </p:nvSpPr>
        <p:spPr>
          <a:xfrm>
            <a:off x="2102290" y="334428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2A359ECC-DD41-FA43-806E-596499FBADA1}"/>
              </a:ext>
            </a:extLst>
          </p:cNvPr>
          <p:cNvPicPr>
            <a:picLocks noChangeAspect="1"/>
          </p:cNvPicPr>
          <p:nvPr/>
        </p:nvPicPr>
        <p:blipFill>
          <a:blip r:embed="rId3"/>
          <a:srcRect/>
          <a:stretch/>
        </p:blipFill>
        <p:spPr>
          <a:xfrm>
            <a:off x="2341635" y="1309405"/>
            <a:ext cx="971568" cy="971568"/>
          </a:xfrm>
          <a:prstGeom prst="rect">
            <a:avLst/>
          </a:prstGeom>
        </p:spPr>
      </p:pic>
      <p:sp>
        <p:nvSpPr>
          <p:cNvPr id="17" name="Page Number - White">
            <a:extLst>
              <a:ext uri="{FF2B5EF4-FFF2-40B4-BE49-F238E27FC236}">
                <a16:creationId xmlns:a16="http://schemas.microsoft.com/office/drawing/2014/main" id="{BA7C6838-4F5D-2044-B1C5-7226BACC98F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dirty="0">
              <a:solidFill>
                <a:schemeClr val="bg1"/>
              </a:solidFill>
            </a:endParaRPr>
          </a:p>
        </p:txBody>
      </p:sp>
      <p:sp>
        <p:nvSpPr>
          <p:cNvPr id="18" name="Body Copy">
            <a:extLst>
              <a:ext uri="{FF2B5EF4-FFF2-40B4-BE49-F238E27FC236}">
                <a16:creationId xmlns:a16="http://schemas.microsoft.com/office/drawing/2014/main" id="{51ADBEA6-F2E3-374B-8A02-868C121F7424}"/>
              </a:ext>
            </a:extLst>
          </p:cNvPr>
          <p:cNvSpPr txBox="1">
            <a:spLocks/>
          </p:cNvSpPr>
          <p:nvPr/>
        </p:nvSpPr>
        <p:spPr>
          <a:xfrm>
            <a:off x="6816751" y="1733751"/>
            <a:ext cx="4914756" cy="46669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programs, seminars or training should be offered to club officers?</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is the best format to deliver training?</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If the district hosted a Lions Leadership Institute, who should attend?</a:t>
            </a:r>
            <a:br>
              <a:rPr lang="en-US" sz="1900" kern="0" dirty="0">
                <a:solidFill>
                  <a:schemeClr val="bg1"/>
                </a:solidFill>
                <a:latin typeface="Arial" charset="0"/>
                <a:ea typeface="Arial" charset="0"/>
                <a:cs typeface="Arial" charset="0"/>
              </a:rPr>
            </a:br>
            <a:endParaRPr lang="en-US" sz="1900" kern="0" dirty="0">
              <a:solidFill>
                <a:schemeClr val="bg1"/>
              </a:solidFill>
              <a:latin typeface="Arial" charset="0"/>
              <a:ea typeface="Arial" charset="0"/>
              <a:cs typeface="Arial" charset="0"/>
            </a:endParaRPr>
          </a:p>
          <a:p>
            <a:pPr marL="342900" indent="-342900">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other types of support can we provide to our leaders?</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en-US" kern="0" dirty="0">
              <a:solidFill>
                <a:schemeClr val="bg1"/>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B1952236-0B07-074A-B146-338F8FA75F05}"/>
              </a:ext>
            </a:extLst>
          </p:cNvPr>
          <p:cNvSpPr txBox="1"/>
          <p:nvPr/>
        </p:nvSpPr>
        <p:spPr>
          <a:xfrm>
            <a:off x="6816751" y="1061620"/>
            <a:ext cx="4246147" cy="461665"/>
          </a:xfrm>
          <a:prstGeom prst="rect">
            <a:avLst/>
          </a:prstGeom>
          <a:noFill/>
        </p:spPr>
        <p:txBody>
          <a:bodyPr wrap="square" rtlCol="0">
            <a:spAutoFit/>
          </a:bodyPr>
          <a:lstStyle/>
          <a:p>
            <a:pPr>
              <a:buClr>
                <a:srgbClr val="EBB700"/>
              </a:buClr>
              <a:buSzPct val="100000"/>
            </a:pPr>
            <a:r>
              <a:rPr lang="en-US" sz="2400" b="1" kern="0" dirty="0">
                <a:solidFill>
                  <a:schemeClr val="bg1"/>
                </a:solidFill>
                <a:latin typeface="Arial" charset="0"/>
                <a:ea typeface="Arial" charset="0"/>
                <a:cs typeface="Arial" charset="0"/>
              </a:rPr>
              <a:t>Discussion questions</a:t>
            </a:r>
          </a:p>
        </p:txBody>
      </p:sp>
    </p:spTree>
    <p:extLst>
      <p:ext uri="{BB962C8B-B14F-4D97-AF65-F5344CB8AC3E}">
        <p14:creationId xmlns:p14="http://schemas.microsoft.com/office/powerpoint/2010/main" val="8898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grpSp>
        <p:nvGrpSpPr>
          <p:cNvPr id="15" name="Quote">
            <a:extLst>
              <a:ext uri="{FF2B5EF4-FFF2-40B4-BE49-F238E27FC236}">
                <a16:creationId xmlns:a16="http://schemas.microsoft.com/office/drawing/2014/main" id="{940E2529-0828-844E-AA09-884F788C3D33}"/>
              </a:ext>
            </a:extLst>
          </p:cNvPr>
          <p:cNvGrpSpPr/>
          <p:nvPr/>
        </p:nvGrpSpPr>
        <p:grpSpPr>
          <a:xfrm>
            <a:off x="457200" y="823495"/>
            <a:ext cx="10944337" cy="5302916"/>
            <a:chOff x="457200" y="823495"/>
            <a:chExt cx="10944337" cy="5302916"/>
          </a:xfrm>
        </p:grpSpPr>
        <p:sp>
          <p:nvSpPr>
            <p:cNvPr id="17" name="Quote">
              <a:extLst>
                <a:ext uri="{FF2B5EF4-FFF2-40B4-BE49-F238E27FC236}">
                  <a16:creationId xmlns:a16="http://schemas.microsoft.com/office/drawing/2014/main" id="{6885BCE2-B796-DB42-8BB0-1A880FA7DFC5}"/>
                </a:ext>
              </a:extLst>
            </p:cNvPr>
            <p:cNvSpPr/>
            <p:nvPr/>
          </p:nvSpPr>
          <p:spPr>
            <a:xfrm>
              <a:off x="457200" y="8234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22" name="Quote">
              <a:extLst>
                <a:ext uri="{FF2B5EF4-FFF2-40B4-BE49-F238E27FC236}">
                  <a16:creationId xmlns:a16="http://schemas.microsoft.com/office/drawing/2014/main" id="{8BCBAB61-AD8D-104D-BBCE-27C0711ACA8D}"/>
                </a:ext>
              </a:extLst>
            </p:cNvPr>
            <p:cNvSpPr/>
            <p:nvPr/>
          </p:nvSpPr>
          <p:spPr>
            <a:xfrm>
              <a:off x="9887818" y="329230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grpSp>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20</a:t>
            </a:fld>
            <a:endParaRPr lang="en-US" sz="1000" dirty="0">
              <a:solidFill>
                <a:schemeClr val="bg1"/>
              </a:solidFill>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In order to carry a positive action we must develop here </a:t>
            </a:r>
            <a:br>
              <a:rPr lang="en-US" sz="4400" b="1" kern="0" dirty="0"/>
            </a:br>
            <a:r>
              <a:rPr lang="en-US" sz="4400" b="1" kern="0" dirty="0"/>
              <a:t>a positive vision.</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Dalai Lama</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2558856273"/>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en-US" sz="3200" dirty="0">
                <a:solidFill>
                  <a:schemeClr val="bg1"/>
                </a:solidFill>
                <a:latin typeface="Arial" panose="020B0604020202020204" pitchFamily="34" charset="0"/>
                <a:cs typeface="Arial" panose="020B0604020202020204" pitchFamily="34" charset="0"/>
              </a:rPr>
              <a:t>Collaboration is Key</a:t>
            </a:r>
            <a:endParaRPr lang="en-US" sz="3200" kern="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dirty="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22</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2514600" y="2930314"/>
            <a:ext cx="7543799" cy="32418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Communicate SWOT results to clubs and district cabinet</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Review by Council Chairperson and GAT-MD</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Complete the course on</a:t>
            </a:r>
            <a:r>
              <a:rPr lang="en-US" sz="2000" kern="0" dirty="0">
                <a:solidFill>
                  <a:srgbClr val="FFC000"/>
                </a:solidFill>
                <a:latin typeface="Helvetica" panose="020B0604020202020204" pitchFamily="34" charset="0"/>
              </a:rPr>
              <a:t> Action Planning to Achieve District Goals, and Succession Planning </a:t>
            </a:r>
            <a:r>
              <a:rPr lang="en-US" sz="2000" kern="0" dirty="0">
                <a:solidFill>
                  <a:schemeClr val="bg1"/>
                </a:solidFill>
                <a:latin typeface="Helvetica" panose="020B0604020202020204" pitchFamily="34" charset="0"/>
              </a:rPr>
              <a:t>in the LLC</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Write an Action Plan for each goal established</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Mobilize for plan implementation and goal achievement</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chemeClr val="bg1"/>
                </a:solidFill>
              </a:rPr>
              <a:t>Next Steps</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dirty="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en-US" sz="1600" b="1" dirty="0">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086030" cy="338554"/>
          </a:xfrm>
          <a:prstGeom prst="rect">
            <a:avLst/>
          </a:prstGeom>
          <a:noFill/>
        </p:spPr>
        <p:txBody>
          <a:bodyPr wrap="square" rtlCol="0">
            <a:spAutoFit/>
          </a:bodyPr>
          <a:lstStyle/>
          <a:p>
            <a:r>
              <a:rPr lang="en-US" altLang="zh-TW" sz="1600" b="1">
                <a:solidFill>
                  <a:schemeClr val="bg1"/>
                </a:solidFill>
              </a:rPr>
              <a:t>Updated 8/2022</a:t>
            </a:r>
            <a:r>
              <a:rPr lang="zh-TW" sz="1600" b="1">
                <a:solidFill>
                  <a:schemeClr val="bg1"/>
                </a:solidFill>
              </a:rPr>
              <a:t> </a:t>
            </a:r>
            <a:r>
              <a:rPr lang="de-DE" sz="1600" b="1" dirty="0">
                <a:solidFill>
                  <a:schemeClr val="bg1"/>
                </a:solidFill>
              </a:rPr>
              <a:t>EN</a:t>
            </a:r>
            <a:endParaRPr lang="en-US" sz="1600" b="1" dirty="0">
              <a:solidFill>
                <a:schemeClr val="bg1"/>
              </a:solidFill>
            </a:endParaRP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en-US" sz="1000" dirty="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en-US" sz="6000" b="1" dirty="0">
                <a:solidFill>
                  <a:schemeClr val="bg1"/>
                </a:solidFill>
                <a:latin typeface="Arial" panose="020B0604020202020204" pitchFamily="34" charset="0"/>
                <a:ea typeface="Arial" charset="0"/>
                <a:cs typeface="Arial" panose="020B0604020202020204" pitchFamily="34" charset="0"/>
              </a:rPr>
              <a:t>Agenda</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2</a:t>
            </a:fld>
            <a:endParaRPr lang="en-US" sz="1000" dirty="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789415" y="2374826"/>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en-US" sz="2800" kern="0" dirty="0">
                <a:solidFill>
                  <a:schemeClr val="accent6">
                    <a:lumMod val="65000"/>
                    <a:lumOff val="35000"/>
                  </a:schemeClr>
                </a:solidFill>
              </a:rPr>
              <a:t>District Vision</a:t>
            </a:r>
          </a:p>
          <a:p>
            <a:pPr marL="342900" indent="-342900">
              <a:spcAft>
                <a:spcPts val="1200"/>
              </a:spcAft>
              <a:buClr>
                <a:srgbClr val="FFC000"/>
              </a:buClr>
              <a:buFont typeface=".Lucida Grande UI Regular"/>
              <a:buChar char="►"/>
            </a:pPr>
            <a:r>
              <a:rPr lang="en-US" sz="2800" kern="0" dirty="0">
                <a:solidFill>
                  <a:schemeClr val="accent6">
                    <a:lumMod val="65000"/>
                    <a:lumOff val="35000"/>
                  </a:schemeClr>
                </a:solidFill>
              </a:rPr>
              <a:t>District Goals</a:t>
            </a:r>
          </a:p>
          <a:p>
            <a:pPr marL="342900" indent="-342900">
              <a:spcAft>
                <a:spcPts val="1200"/>
              </a:spcAft>
              <a:buClr>
                <a:srgbClr val="FFC000"/>
              </a:buClr>
              <a:buFont typeface=".Lucida Grande UI Regular"/>
              <a:buChar char="►"/>
            </a:pPr>
            <a:r>
              <a:rPr lang="en-US" sz="2800" kern="0" dirty="0">
                <a:solidFill>
                  <a:schemeClr val="accent6">
                    <a:lumMod val="65000"/>
                    <a:lumOff val="35000"/>
                  </a:schemeClr>
                </a:solidFill>
              </a:rPr>
              <a:t>Next Steps</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7123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3234687" y="53319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3200" b="1" kern="0" dirty="0">
                <a:solidFill>
                  <a:schemeClr val="bg1"/>
                </a:solidFill>
                <a:latin typeface="Arial" charset="0"/>
                <a:ea typeface="Arial" charset="0"/>
                <a:cs typeface="Arial" charset="0"/>
              </a:rPr>
              <a:t>Global Membership Approach Process</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en-US" sz="2800" b="1" dirty="0">
                  <a:solidFill>
                    <a:schemeClr val="bg1"/>
                  </a:solidFill>
                  <a:ea typeface="Arial" charset="0"/>
                  <a:cs typeface="Arial" panose="020B0604020202020204" pitchFamily="34" charset="0"/>
                </a:rPr>
                <a:t>Build</a:t>
              </a:r>
            </a:p>
            <a:p>
              <a:pPr marL="45720" algn="ctr">
                <a:spcBef>
                  <a:spcPts val="0"/>
                </a:spcBef>
                <a:spcAft>
                  <a:spcPts val="25"/>
                </a:spcAft>
                <a:buFont typeface="Helvetica" pitchFamily="84" charset="0"/>
                <a:buNone/>
              </a:pPr>
              <a:r>
                <a:rPr lang="en-US" sz="2800" b="1" dirty="0">
                  <a:solidFill>
                    <a:schemeClr val="bg1"/>
                  </a:solidFill>
                  <a:ea typeface="Arial" charset="0"/>
                  <a:cs typeface="Arial" panose="020B0604020202020204" pitchFamily="34" charset="0"/>
                </a:rPr>
                <a:t>Success</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 </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Plan</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Vision</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Team</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2403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3200" b="1" kern="0" dirty="0">
                <a:solidFill>
                  <a:srgbClr val="00338D"/>
                </a:solidFill>
                <a:latin typeface="Arial" charset="0"/>
                <a:ea typeface="Arial" charset="0"/>
                <a:cs typeface="Arial" charset="0"/>
              </a:rPr>
              <a:t>Expectations</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en-US" sz="2000" dirty="0"/>
              <a:t>What do Lions and club officers expect from their district governor team?</a:t>
            </a:r>
          </a:p>
          <a:p>
            <a:pPr>
              <a:spcBef>
                <a:spcPts val="2400"/>
              </a:spcBef>
              <a:spcAft>
                <a:spcPts val="2400"/>
              </a:spcAft>
              <a:buClr>
                <a:srgbClr val="FFCF00"/>
              </a:buClr>
              <a:buFont typeface="Wingdings" pitchFamily="2" charset="2"/>
              <a:buChar char="§"/>
            </a:pPr>
            <a:r>
              <a:rPr lang="en-US" sz="2000" dirty="0"/>
              <a:t>What do Lions and club officers expect from their zone chairperson? </a:t>
            </a:r>
          </a:p>
          <a:p>
            <a:pPr>
              <a:spcBef>
                <a:spcPts val="2400"/>
              </a:spcBef>
              <a:spcAft>
                <a:spcPts val="2400"/>
              </a:spcAft>
              <a:buClr>
                <a:srgbClr val="FFCF00"/>
              </a:buClr>
              <a:buFont typeface="Wingdings" pitchFamily="2" charset="2"/>
              <a:buChar char="§"/>
            </a:pPr>
            <a:r>
              <a:rPr lang="en-US" sz="2000" dirty="0"/>
              <a:t>What do we expect of Lions clubs?</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4</a:t>
            </a:fld>
            <a:endParaRPr lang="en-US" sz="1000" dirty="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3200" b="1" kern="0" dirty="0">
                <a:solidFill>
                  <a:srgbClr val="00338D"/>
                </a:solidFill>
                <a:latin typeface="Arial" charset="0"/>
                <a:ea typeface="Arial" charset="0"/>
                <a:cs typeface="Arial" charset="0"/>
              </a:rPr>
              <a:t>Vision of the Future</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en-US" sz="2000" dirty="0">
                <a:ea typeface="ヒラギノ角ゴ Pro W3"/>
              </a:rPr>
              <a:t>Five years from now, if a former member called to inquire about your club, what would you like to tell them about changes for the better that have been made? How have those changes been shared across the district?</a:t>
            </a:r>
            <a:endParaRPr lang="en-US" sz="2000" dirty="0"/>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dirty="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If you always do what you’ve always done, you’ll always get what you’ve always got.</a:t>
            </a:r>
          </a:p>
        </p:txBody>
      </p:sp>
      <p:sp>
        <p:nvSpPr>
          <p:cNvPr id="13" name="Quote">
            <a:extLst>
              <a:ext uri="{FF2B5EF4-FFF2-40B4-BE49-F238E27FC236}">
                <a16:creationId xmlns:a16="http://schemas.microsoft.com/office/drawing/2014/main" id="{E8B17C14-8622-C246-9336-92C42CF18A13}"/>
              </a:ext>
            </a:extLst>
          </p:cNvPr>
          <p:cNvSpPr/>
          <p:nvPr/>
        </p:nvSpPr>
        <p:spPr>
          <a:xfrm>
            <a:off x="696081" y="10668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6114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dirty="0">
                <a:solidFill>
                  <a:schemeClr val="bg1"/>
                </a:solidFill>
                <a:latin typeface="Arial" panose="020B0604020202020204" pitchFamily="34" charset="0"/>
                <a:cs typeface="Arial" panose="020B0604020202020204" pitchFamily="34" charset="0"/>
              </a:rPr>
              <a:t>Why do we need more members?</a:t>
            </a:r>
            <a:endParaRPr lang="en-US" sz="3200" kern="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en-US" sz="2000" dirty="0">
                <a:solidFill>
                  <a:schemeClr val="bg1"/>
                </a:solidFill>
              </a:rPr>
              <a:t>Are we happy with where we are?</a:t>
            </a:r>
          </a:p>
          <a:p>
            <a:pPr marL="0" indent="0">
              <a:lnSpc>
                <a:spcPct val="150000"/>
              </a:lnSpc>
              <a:spcAft>
                <a:spcPts val="0"/>
              </a:spcAft>
              <a:buNone/>
            </a:pPr>
            <a:r>
              <a:rPr lang="en-US" sz="2000" dirty="0">
                <a:solidFill>
                  <a:schemeClr val="bg1"/>
                </a:solidFill>
              </a:rPr>
              <a:t>Can we do better?</a:t>
            </a:r>
          </a:p>
          <a:p>
            <a:pPr marL="0" indent="0">
              <a:lnSpc>
                <a:spcPct val="150000"/>
              </a:lnSpc>
              <a:spcAft>
                <a:spcPts val="0"/>
              </a:spcAft>
              <a:buNone/>
            </a:pPr>
            <a:r>
              <a:rPr lang="en-US" sz="2000" dirty="0">
                <a:solidFill>
                  <a:schemeClr val="bg1"/>
                </a:solidFill>
              </a:rPr>
              <a:t>What changes are needed to help us be the best we can be?</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971801" y="2321450"/>
            <a:ext cx="8215328"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8000" y="2286000"/>
            <a:ext cx="8215328"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en-US" b="1" dirty="0">
                <a:solidFill>
                  <a:schemeClr val="bg1"/>
                </a:solidFill>
              </a:rPr>
              <a:t>District members this year: __		 People served this year: __</a:t>
            </a:r>
          </a:p>
          <a:p>
            <a:pPr marL="0" indent="0">
              <a:lnSpc>
                <a:spcPct val="200000"/>
              </a:lnSpc>
              <a:spcBef>
                <a:spcPts val="0"/>
              </a:spcBef>
              <a:buNone/>
            </a:pPr>
            <a:r>
              <a:rPr lang="en-US" b="1" dirty="0">
                <a:solidFill>
                  <a:schemeClr val="bg1"/>
                </a:solidFill>
              </a:rPr>
              <a:t>District members last year: __		 People served last year</a:t>
            </a:r>
            <a:r>
              <a:rPr lang="en-US" b="1" dirty="0">
                <a:solidFill>
                  <a:schemeClr val="bg1"/>
                </a:solidFill>
                <a:sym typeface="Wingdings" panose="05000000000000000000" pitchFamily="2" charset="2"/>
              </a:rPr>
              <a:t>: __</a:t>
            </a:r>
          </a:p>
          <a:p>
            <a:pPr marL="0" indent="0">
              <a:lnSpc>
                <a:spcPct val="200000"/>
              </a:lnSpc>
              <a:spcBef>
                <a:spcPts val="0"/>
              </a:spcBef>
              <a:buNone/>
            </a:pPr>
            <a:r>
              <a:rPr lang="en-US" b="1" dirty="0">
                <a:solidFill>
                  <a:schemeClr val="bg1"/>
                </a:solidFill>
                <a:latin typeface="Helvetica"/>
                <a:ea typeface="ヒラギノ角ゴ Pro W3"/>
                <a:cs typeface="Helvetica"/>
                <a:sym typeface="Wingdings" panose="05000000000000000000" pitchFamily="2" charset="2"/>
              </a:rPr>
              <a:t>3-year retention of new members: __%	 Clubs reporting service: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en-US" sz="2400" dirty="0">
                <a:ea typeface="ヒラギノ角ゴ Pro W3"/>
              </a:rPr>
              <a:t>Leverage our strengths</a:t>
            </a:r>
          </a:p>
          <a:p>
            <a:pPr marL="342900" indent="-342900">
              <a:lnSpc>
                <a:spcPct val="200000"/>
              </a:lnSpc>
              <a:buClr>
                <a:srgbClr val="FFCF00"/>
              </a:buClr>
              <a:buFont typeface="Wingdings" pitchFamily="2" charset="2"/>
              <a:buChar char="§"/>
            </a:pPr>
            <a:r>
              <a:rPr lang="en-US" sz="2400" dirty="0">
                <a:ea typeface="ヒラギノ角ゴ Pro W3"/>
              </a:rPr>
              <a:t>Manage our weaknesses</a:t>
            </a:r>
          </a:p>
          <a:p>
            <a:pPr marL="342900" indent="-342900">
              <a:lnSpc>
                <a:spcPct val="200000"/>
              </a:lnSpc>
              <a:buClr>
                <a:srgbClr val="FFCF00"/>
              </a:buClr>
              <a:buFont typeface="Wingdings" pitchFamily="2" charset="2"/>
              <a:buChar char="§"/>
            </a:pPr>
            <a:r>
              <a:rPr lang="en-US" sz="2400" dirty="0">
                <a:ea typeface="ヒラギノ角ゴ Pro W3"/>
              </a:rPr>
              <a:t>Take advantage of opportunities</a:t>
            </a:r>
          </a:p>
          <a:p>
            <a:pPr marL="342900" indent="-342900">
              <a:lnSpc>
                <a:spcPct val="200000"/>
              </a:lnSpc>
              <a:buClr>
                <a:srgbClr val="FFCF00"/>
              </a:buClr>
              <a:buFont typeface="Wingdings" pitchFamily="2" charset="2"/>
              <a:buChar char="§"/>
            </a:pPr>
            <a:r>
              <a:rPr lang="en-US" sz="2400" dirty="0">
                <a:ea typeface="ヒラギノ角ゴ Pro W3"/>
              </a:rPr>
              <a:t>Minimize impact of threats</a:t>
            </a:r>
            <a:endParaRPr lang="en-US" sz="2400" dirty="0"/>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en-US" sz="3200" b="1" kern="0" dirty="0">
                <a:solidFill>
                  <a:srgbClr val="0A5496"/>
                </a:solidFill>
                <a:latin typeface="Arial" charset="0"/>
                <a:ea typeface="Arial" charset="0"/>
                <a:cs typeface="Arial" charset="0"/>
              </a:rPr>
              <a:t>The Path to District Improvement</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THREATS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OPPORTUNITIES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kern="0" dirty="0">
                  <a:solidFill>
                    <a:schemeClr val="bg1"/>
                  </a:solidFill>
                </a:rPr>
                <a:t>WEAKNESSES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STRENGTHS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4.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43460</TotalTime>
  <Words>4775</Words>
  <Application>Microsoft Office PowerPoint</Application>
  <PresentationFormat>Widescreen</PresentationFormat>
  <Paragraphs>508</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.Lucida Grande UI Regular</vt:lpstr>
      <vt:lpstr>Arial</vt:lpstr>
      <vt:lpstr>Calibri</vt:lpstr>
      <vt:lpstr>Helvetica</vt:lpstr>
      <vt:lpstr>Helvetica Neue</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2201</cp:revision>
  <cp:lastPrinted>2018-07-23T15:21:46Z</cp:lastPrinted>
  <dcterms:created xsi:type="dcterms:W3CDTF">2016-11-15T15:12:50Z</dcterms:created>
  <dcterms:modified xsi:type="dcterms:W3CDTF">2022-08-16T19:51:06Z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