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57" r:id="rId6"/>
    <p:sldMasterId id="2147483879" r:id="rId7"/>
    <p:sldMasterId id="2147483885" r:id="rId8"/>
    <p:sldMasterId id="2147483887" r:id="rId9"/>
  </p:sldMasterIdLst>
  <p:notesMasterIdLst>
    <p:notesMasterId r:id="rId31"/>
  </p:notesMasterIdLst>
  <p:handoutMasterIdLst>
    <p:handoutMasterId r:id="rId32"/>
  </p:handoutMasterIdLst>
  <p:sldIdLst>
    <p:sldId id="870" r:id="rId10"/>
    <p:sldId id="871" r:id="rId11"/>
    <p:sldId id="1100" r:id="rId12"/>
    <p:sldId id="1075" r:id="rId13"/>
    <p:sldId id="904" r:id="rId14"/>
    <p:sldId id="1370" r:id="rId15"/>
    <p:sldId id="1369" r:id="rId16"/>
    <p:sldId id="1089" r:id="rId17"/>
    <p:sldId id="1109" r:id="rId18"/>
    <p:sldId id="1372" r:id="rId19"/>
    <p:sldId id="889" r:id="rId20"/>
    <p:sldId id="1040" r:id="rId21"/>
    <p:sldId id="1064" r:id="rId22"/>
    <p:sldId id="1057" r:id="rId23"/>
    <p:sldId id="1325" r:id="rId24"/>
    <p:sldId id="1074" r:id="rId25"/>
    <p:sldId id="1056" r:id="rId26"/>
    <p:sldId id="1061" r:id="rId27"/>
    <p:sldId id="1058" r:id="rId28"/>
    <p:sldId id="1326" r:id="rId29"/>
    <p:sldId id="1000" r:id="rId30"/>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605437-E720-9786-01E1-D941D69FCFE4}" name="Gray, Tracy" initials="GT" userId="S::tgray@lionsclubs.org::51b47a81-9ad3-4650-aba2-57b18fa96281" providerId="AD"/>
  <p188:author id="{B03F8976-D317-8EF5-B953-26599E9A7551}" name="Trella, Amanda" initials="TA" userId="S::ATrella@lionsclubs.org::3b188ead-6532-49cb-9aa9-069f2cd7e8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Amanda Trella" initials="AT" lastIdx="20" clrIdx="82">
    <p:extLst>
      <p:ext uri="{19B8F6BF-5375-455C-9EA6-DF929625EA0E}">
        <p15:presenceInfo xmlns:p15="http://schemas.microsoft.com/office/powerpoint/2012/main" userId="9nZMaScZcM50oSEqr+T9awvJjH3GVZmY/k43oQHVN9o=" providerId="None"/>
      </p:ext>
    </p:extLst>
  </p:cmAuthor>
  <p:cmAuthor id="13" name="Tamara Osheroff" initials="TO [12]" lastIdx="1" clrIdx="12"/>
  <p:cmAuthor id="84" name="Gray, Tracy" initials="GT" lastIdx="8" clrIdx="83">
    <p:extLst>
      <p:ext uri="{19B8F6BF-5375-455C-9EA6-DF929625EA0E}">
        <p15:presenceInfo xmlns:p15="http://schemas.microsoft.com/office/powerpoint/2012/main" userId="S::tgray@lionsclubs.org::51b47a81-9ad3-4650-aba2-57b18fa96281" providerId="AD"/>
      </p:ext>
    </p:extLst>
  </p:cmAuthor>
  <p:cmAuthor id="14" name="Tamara Osheroff" initials="TO [13]" lastIdx="1" clrIdx="13"/>
  <p:cmAuthor id="85" name="Birkey, Taylor" initials="BT" lastIdx="8" clrIdx="84">
    <p:extLst>
      <p:ext uri="{19B8F6BF-5375-455C-9EA6-DF929625EA0E}">
        <p15:presenceInfo xmlns:p15="http://schemas.microsoft.com/office/powerpoint/2012/main" userId="S::tbirkey@lionsclubs.org::d04b3745-7e98-4ff4-a263-45a9d7c8cad7" providerId="AD"/>
      </p:ext>
    </p:extLst>
  </p:cmAuthor>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3108"/>
    <a:srgbClr val="FF338D"/>
    <a:srgbClr val="B3B2B1"/>
    <a:srgbClr val="00338D"/>
    <a:srgbClr val="0A5496"/>
    <a:srgbClr val="BFBFBF"/>
    <a:srgbClr val="F65126"/>
    <a:srgbClr val="407CCA"/>
    <a:srgbClr val="FF5C35"/>
    <a:srgbClr val="EB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56677" autoAdjust="0"/>
  </p:normalViewPr>
  <p:slideViewPr>
    <p:cSldViewPr showGuides="1">
      <p:cViewPr varScale="1">
        <p:scale>
          <a:sx n="51" d="100"/>
          <a:sy n="51" d="100"/>
        </p:scale>
        <p:origin x="1992" y="3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2511"/>
    </p:cViewPr>
  </p:sorterViewPr>
  <p:notesViewPr>
    <p:cSldViewPr showGuides="1">
      <p:cViewPr>
        <p:scale>
          <a:sx n="63" d="100"/>
          <a:sy n="63" d="100"/>
        </p:scale>
        <p:origin x="3309" y="12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90B5A8-4483-4B30-B3CC-59D8EE9233C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73716F5A-6155-49E7-B757-A15493ABC9B1}">
      <dgm:prSet phldrT="[Text]" custT="1"/>
      <dgm:spPr>
        <a:solidFill>
          <a:srgbClr val="F65126"/>
        </a:solidFill>
        <a:ln>
          <a:noFill/>
        </a:ln>
      </dgm:spPr>
      <dgm:t>
        <a:bodyPr/>
        <a:lstStyle/>
        <a:p>
          <a:r>
            <a:rPr lang="en-US" sz="2400" b="1" spc="0" dirty="0">
              <a:solidFill>
                <a:schemeClr val="bg1"/>
              </a:solidFill>
              <a:latin typeface="Arial" panose="020B0604020202020204" pitchFamily="34" charset="0"/>
              <a:cs typeface="Arial" panose="020B0604020202020204" pitchFamily="34" charset="0"/>
            </a:rPr>
            <a:t>Member</a:t>
          </a:r>
        </a:p>
      </dgm:t>
    </dgm:pt>
    <dgm:pt modelId="{25CCC3DF-E414-4C81-B7E9-8165801B9256}" type="parTrans" cxnId="{4C080BAF-D3B5-482B-AFE8-3A5B045CC6C1}">
      <dgm:prSet/>
      <dgm:spPr/>
      <dgm:t>
        <a:bodyPr/>
        <a:lstStyle/>
        <a:p>
          <a:endParaRPr lang="en-US"/>
        </a:p>
      </dgm:t>
    </dgm:pt>
    <dgm:pt modelId="{AA5414B8-8D77-4B90-AA66-EF671C22EDC7}" type="sibTrans" cxnId="{4C080BAF-D3B5-482B-AFE8-3A5B045CC6C1}">
      <dgm:prSet/>
      <dgm:spPr/>
      <dgm:t>
        <a:bodyPr/>
        <a:lstStyle/>
        <a:p>
          <a:endParaRPr lang="en-US"/>
        </a:p>
      </dgm:t>
    </dgm:pt>
    <dgm:pt modelId="{EBF0C75C-C94F-4099-9E21-38DAADBEB13E}">
      <dgm:prSet phldrT="[Text]" custT="1"/>
      <dgm:spPr>
        <a:solidFill>
          <a:srgbClr val="FFC000"/>
        </a:solidFill>
        <a:ln>
          <a:noFill/>
        </a:ln>
      </dgm:spPr>
      <dgm:t>
        <a:bodyPr/>
        <a:lstStyle/>
        <a:p>
          <a:r>
            <a:rPr lang="en-US" sz="1500" b="1" dirty="0">
              <a:solidFill>
                <a:srgbClr val="002060"/>
              </a:solidFill>
              <a:latin typeface="Arial" panose="020B0604020202020204" pitchFamily="34" charset="0"/>
              <a:cs typeface="Arial" panose="020B0604020202020204" pitchFamily="34" charset="0"/>
            </a:rPr>
            <a:t>Membership/ Extension chair</a:t>
          </a:r>
        </a:p>
      </dgm:t>
    </dgm:pt>
    <dgm:pt modelId="{F9434703-37A4-487E-A282-511372CADDF6}" type="parTrans" cxnId="{77597879-7425-4305-810C-9B3A9FBBCE1B}">
      <dgm:prSet/>
      <dgm:spPr>
        <a:solidFill>
          <a:schemeClr val="bg1"/>
        </a:solidFill>
      </dgm:spPr>
      <dgm:t>
        <a:bodyPr/>
        <a:lstStyle/>
        <a:p>
          <a:endParaRPr lang="en-US"/>
        </a:p>
      </dgm:t>
    </dgm:pt>
    <dgm:pt modelId="{D881FF3E-4421-4F46-BAAA-CA714A150537}" type="sibTrans" cxnId="{77597879-7425-4305-810C-9B3A9FBBCE1B}">
      <dgm:prSet/>
      <dgm:spPr/>
      <dgm:t>
        <a:bodyPr/>
        <a:lstStyle/>
        <a:p>
          <a:endParaRPr lang="en-US"/>
        </a:p>
      </dgm:t>
    </dgm:pt>
    <dgm:pt modelId="{30BC643E-DCCA-4D51-9476-5880560DB55F}">
      <dgm:prSet phldrT="[Text]"/>
      <dgm:spPr>
        <a:solidFill>
          <a:srgbClr val="FFC000"/>
        </a:solidFill>
        <a:ln>
          <a:noFill/>
        </a:ln>
      </dgm:spPr>
      <dgm:t>
        <a:bodyPr/>
        <a:lstStyle/>
        <a:p>
          <a:r>
            <a:rPr lang="en-US" b="1" dirty="0">
              <a:solidFill>
                <a:srgbClr val="002060"/>
              </a:solidFill>
              <a:latin typeface="Arial" panose="020B0604020202020204" pitchFamily="34" charset="0"/>
              <a:cs typeface="Arial" panose="020B0604020202020204" pitchFamily="34" charset="0"/>
            </a:rPr>
            <a:t>Club leadership</a:t>
          </a:r>
        </a:p>
      </dgm:t>
    </dgm:pt>
    <dgm:pt modelId="{F19C5CD2-8735-4F01-88D8-0A4384755B28}" type="parTrans" cxnId="{963D48E1-6DB4-4B86-B292-C206BD9F444B}">
      <dgm:prSet/>
      <dgm:spPr>
        <a:solidFill>
          <a:schemeClr val="bg1"/>
        </a:solidFill>
      </dgm:spPr>
      <dgm:t>
        <a:bodyPr/>
        <a:lstStyle/>
        <a:p>
          <a:endParaRPr lang="en-US"/>
        </a:p>
      </dgm:t>
    </dgm:pt>
    <dgm:pt modelId="{1CFAE027-9B2D-4FE6-9BA3-AADA6636AAFF}" type="sibTrans" cxnId="{963D48E1-6DB4-4B86-B292-C206BD9F444B}">
      <dgm:prSet/>
      <dgm:spPr/>
      <dgm:t>
        <a:bodyPr/>
        <a:lstStyle/>
        <a:p>
          <a:endParaRPr lang="en-US"/>
        </a:p>
      </dgm:t>
    </dgm:pt>
    <dgm:pt modelId="{F4828A50-DF1E-43AA-9CF2-988A75EDEDA8}">
      <dgm:prSet phldrT="[Text]"/>
      <dgm:spPr>
        <a:solidFill>
          <a:srgbClr val="FFC000"/>
        </a:solidFill>
        <a:ln>
          <a:noFill/>
        </a:ln>
      </dgm:spPr>
      <dgm:t>
        <a:bodyPr/>
        <a:lstStyle/>
        <a:p>
          <a:r>
            <a:rPr lang="en-US" b="1" dirty="0">
              <a:solidFill>
                <a:srgbClr val="002060"/>
              </a:solidFill>
              <a:latin typeface="Arial" panose="020B0604020202020204" pitchFamily="34" charset="0"/>
              <a:cs typeface="Arial" panose="020B0604020202020204" pitchFamily="34" charset="0"/>
            </a:rPr>
            <a:t>GAT</a:t>
          </a:r>
        </a:p>
      </dgm:t>
    </dgm:pt>
    <dgm:pt modelId="{382E57E1-636D-428E-9BFB-9CCA05535197}" type="parTrans" cxnId="{CCB0C249-B512-4083-8E1A-16BF0D578E76}">
      <dgm:prSet/>
      <dgm:spPr>
        <a:solidFill>
          <a:schemeClr val="bg1"/>
        </a:solidFill>
      </dgm:spPr>
      <dgm:t>
        <a:bodyPr/>
        <a:lstStyle/>
        <a:p>
          <a:endParaRPr lang="en-US"/>
        </a:p>
      </dgm:t>
    </dgm:pt>
    <dgm:pt modelId="{45930B75-6C96-4294-8EA7-93FA51526232}" type="sibTrans" cxnId="{CCB0C249-B512-4083-8E1A-16BF0D578E76}">
      <dgm:prSet/>
      <dgm:spPr/>
      <dgm:t>
        <a:bodyPr/>
        <a:lstStyle/>
        <a:p>
          <a:endParaRPr lang="en-US"/>
        </a:p>
      </dgm:t>
    </dgm:pt>
    <dgm:pt modelId="{93A8B17C-984C-4CF0-AF0F-27D267372E6A}">
      <dgm:prSet phldrT="[Text]"/>
      <dgm:spPr>
        <a:solidFill>
          <a:srgbClr val="FFC000"/>
        </a:solidFill>
        <a:ln>
          <a:noFill/>
        </a:ln>
      </dgm:spPr>
      <dgm:t>
        <a:bodyPr/>
        <a:lstStyle/>
        <a:p>
          <a:r>
            <a:rPr lang="en-US" b="1" dirty="0">
              <a:solidFill>
                <a:srgbClr val="002060"/>
              </a:solidFill>
              <a:latin typeface="Arial" panose="020B0604020202020204" pitchFamily="34" charset="0"/>
              <a:cs typeface="Arial" panose="020B0604020202020204" pitchFamily="34" charset="0"/>
            </a:rPr>
            <a:t>Zone/region chairperson</a:t>
          </a:r>
        </a:p>
      </dgm:t>
    </dgm:pt>
    <dgm:pt modelId="{6864F616-06DF-4BDB-9186-ED8D47521341}" type="parTrans" cxnId="{0CF5C90A-43B9-4F50-A1B9-82406BD087D5}">
      <dgm:prSet/>
      <dgm:spPr>
        <a:solidFill>
          <a:schemeClr val="bg1"/>
        </a:solidFill>
      </dgm:spPr>
      <dgm:t>
        <a:bodyPr/>
        <a:lstStyle/>
        <a:p>
          <a:endParaRPr lang="en-US"/>
        </a:p>
      </dgm:t>
    </dgm:pt>
    <dgm:pt modelId="{2D859E22-83DA-47D6-B078-854BFA011387}" type="sibTrans" cxnId="{0CF5C90A-43B9-4F50-A1B9-82406BD087D5}">
      <dgm:prSet/>
      <dgm:spPr/>
      <dgm:t>
        <a:bodyPr/>
        <a:lstStyle/>
        <a:p>
          <a:endParaRPr lang="en-US"/>
        </a:p>
      </dgm:t>
    </dgm:pt>
    <dgm:pt modelId="{6E1FEDFE-6A27-444A-B2F4-BD166C6BA7E9}">
      <dgm:prSet phldrT="[Text]"/>
      <dgm:spPr>
        <a:solidFill>
          <a:srgbClr val="FFC000"/>
        </a:solidFill>
        <a:ln>
          <a:noFill/>
        </a:ln>
      </dgm:spPr>
      <dgm:t>
        <a:bodyPr/>
        <a:lstStyle/>
        <a:p>
          <a:r>
            <a:rPr lang="en-US" b="1" dirty="0">
              <a:solidFill>
                <a:srgbClr val="002060"/>
              </a:solidFill>
              <a:latin typeface="Arial" panose="020B0604020202020204" pitchFamily="34" charset="0"/>
              <a:cs typeface="Arial" panose="020B0604020202020204" pitchFamily="34" charset="0"/>
            </a:rPr>
            <a:t>Other members</a:t>
          </a:r>
        </a:p>
      </dgm:t>
    </dgm:pt>
    <dgm:pt modelId="{B7297A2E-3A58-4927-918C-E71C021BEF5D}" type="parTrans" cxnId="{6AEF1D8E-173B-4EEF-ADC5-8615478A278E}">
      <dgm:prSet/>
      <dgm:spPr>
        <a:solidFill>
          <a:schemeClr val="bg1"/>
        </a:solidFill>
      </dgm:spPr>
      <dgm:t>
        <a:bodyPr/>
        <a:lstStyle/>
        <a:p>
          <a:endParaRPr lang="en-US"/>
        </a:p>
      </dgm:t>
    </dgm:pt>
    <dgm:pt modelId="{A865BFC5-5729-4157-8E34-86798C56E90B}" type="sibTrans" cxnId="{6AEF1D8E-173B-4EEF-ADC5-8615478A278E}">
      <dgm:prSet/>
      <dgm:spPr/>
      <dgm:t>
        <a:bodyPr/>
        <a:lstStyle/>
        <a:p>
          <a:endParaRPr lang="en-US"/>
        </a:p>
      </dgm:t>
    </dgm:pt>
    <dgm:pt modelId="{3C0E2344-84D5-481A-B712-34D8E50BEC32}">
      <dgm:prSet phldrT="[Text]"/>
      <dgm:spPr>
        <a:solidFill>
          <a:srgbClr val="FFC000"/>
        </a:solidFill>
        <a:ln>
          <a:noFill/>
        </a:ln>
      </dgm:spPr>
      <dgm:t>
        <a:bodyPr/>
        <a:lstStyle/>
        <a:p>
          <a:r>
            <a:rPr lang="en-US" b="1" dirty="0">
              <a:solidFill>
                <a:srgbClr val="002060"/>
              </a:solidFill>
              <a:latin typeface="Arial" panose="020B0604020202020204" pitchFamily="34" charset="0"/>
              <a:cs typeface="Arial" panose="020B0604020202020204" pitchFamily="34" charset="0"/>
            </a:rPr>
            <a:t>Specialty Club Coordinators</a:t>
          </a:r>
        </a:p>
      </dgm:t>
    </dgm:pt>
    <dgm:pt modelId="{F6CF637E-461F-4EB3-BCD0-5E0B6890FCE6}" type="parTrans" cxnId="{118F8CDC-3187-4B01-90CB-282F0FD8E9DB}">
      <dgm:prSet/>
      <dgm:spPr>
        <a:solidFill>
          <a:schemeClr val="bg1"/>
        </a:solidFill>
      </dgm:spPr>
      <dgm:t>
        <a:bodyPr/>
        <a:lstStyle/>
        <a:p>
          <a:endParaRPr lang="en-US"/>
        </a:p>
      </dgm:t>
    </dgm:pt>
    <dgm:pt modelId="{BB1BE482-019E-4AE5-998B-94D8B110EB36}" type="sibTrans" cxnId="{118F8CDC-3187-4B01-90CB-282F0FD8E9DB}">
      <dgm:prSet/>
      <dgm:spPr/>
      <dgm:t>
        <a:bodyPr/>
        <a:lstStyle/>
        <a:p>
          <a:endParaRPr lang="en-US"/>
        </a:p>
      </dgm:t>
    </dgm:pt>
    <dgm:pt modelId="{8EA0F3E1-8D45-44F7-81DF-47A0739D70F6}" type="pres">
      <dgm:prSet presAssocID="{9490B5A8-4483-4B30-B3CC-59D8EE9233CA}" presName="cycle" presStyleCnt="0">
        <dgm:presLayoutVars>
          <dgm:chMax val="1"/>
          <dgm:dir/>
          <dgm:animLvl val="ctr"/>
          <dgm:resizeHandles val="exact"/>
        </dgm:presLayoutVars>
      </dgm:prSet>
      <dgm:spPr/>
    </dgm:pt>
    <dgm:pt modelId="{3F579E5E-AC47-470C-A579-B311BB2F9FAA}" type="pres">
      <dgm:prSet presAssocID="{73716F5A-6155-49E7-B757-A15493ABC9B1}" presName="centerShape" presStyleLbl="node0" presStyleIdx="0" presStyleCnt="1"/>
      <dgm:spPr/>
    </dgm:pt>
    <dgm:pt modelId="{86D911DE-0672-4F86-BFFF-200633F62CFD}" type="pres">
      <dgm:prSet presAssocID="{F9434703-37A4-487E-A282-511372CADDF6}" presName="parTrans" presStyleLbl="bgSibTrans2D1" presStyleIdx="0" presStyleCnt="6"/>
      <dgm:spPr/>
    </dgm:pt>
    <dgm:pt modelId="{398D3E13-4784-4CA8-8BC3-0D67A3A495BC}" type="pres">
      <dgm:prSet presAssocID="{EBF0C75C-C94F-4099-9E21-38DAADBEB13E}" presName="node" presStyleLbl="node1" presStyleIdx="0" presStyleCnt="6">
        <dgm:presLayoutVars>
          <dgm:bulletEnabled val="1"/>
        </dgm:presLayoutVars>
      </dgm:prSet>
      <dgm:spPr>
        <a:prstGeom prst="rect">
          <a:avLst/>
        </a:prstGeom>
      </dgm:spPr>
    </dgm:pt>
    <dgm:pt modelId="{88FA2379-EF0E-4A7A-B184-8088BB3D4863}" type="pres">
      <dgm:prSet presAssocID="{6864F616-06DF-4BDB-9186-ED8D47521341}" presName="parTrans" presStyleLbl="bgSibTrans2D1" presStyleIdx="1" presStyleCnt="6"/>
      <dgm:spPr/>
    </dgm:pt>
    <dgm:pt modelId="{7515A8CB-4EA4-4F54-8D9C-E1F21862252D}" type="pres">
      <dgm:prSet presAssocID="{93A8B17C-984C-4CF0-AF0F-27D267372E6A}" presName="node" presStyleLbl="node1" presStyleIdx="1" presStyleCnt="6">
        <dgm:presLayoutVars>
          <dgm:bulletEnabled val="1"/>
        </dgm:presLayoutVars>
      </dgm:prSet>
      <dgm:spPr>
        <a:prstGeom prst="rect">
          <a:avLst/>
        </a:prstGeom>
      </dgm:spPr>
    </dgm:pt>
    <dgm:pt modelId="{63DADE17-2089-41F5-9E83-D054BB9A8320}" type="pres">
      <dgm:prSet presAssocID="{B7297A2E-3A58-4927-918C-E71C021BEF5D}" presName="parTrans" presStyleLbl="bgSibTrans2D1" presStyleIdx="2" presStyleCnt="6"/>
      <dgm:spPr/>
    </dgm:pt>
    <dgm:pt modelId="{C2DF22C7-1032-4F7C-8871-D82C933AA4B4}" type="pres">
      <dgm:prSet presAssocID="{6E1FEDFE-6A27-444A-B2F4-BD166C6BA7E9}" presName="node" presStyleLbl="node1" presStyleIdx="2" presStyleCnt="6">
        <dgm:presLayoutVars>
          <dgm:bulletEnabled val="1"/>
        </dgm:presLayoutVars>
      </dgm:prSet>
      <dgm:spPr>
        <a:prstGeom prst="rect">
          <a:avLst/>
        </a:prstGeom>
      </dgm:spPr>
    </dgm:pt>
    <dgm:pt modelId="{36DFAC45-C0BC-4881-AF7A-AFE834D3B062}" type="pres">
      <dgm:prSet presAssocID="{F19C5CD2-8735-4F01-88D8-0A4384755B28}" presName="parTrans" presStyleLbl="bgSibTrans2D1" presStyleIdx="3" presStyleCnt="6"/>
      <dgm:spPr/>
    </dgm:pt>
    <dgm:pt modelId="{C19C4EBF-C178-497E-AA30-1D1447882891}" type="pres">
      <dgm:prSet presAssocID="{30BC643E-DCCA-4D51-9476-5880560DB55F}" presName="node" presStyleLbl="node1" presStyleIdx="3" presStyleCnt="6">
        <dgm:presLayoutVars>
          <dgm:bulletEnabled val="1"/>
        </dgm:presLayoutVars>
      </dgm:prSet>
      <dgm:spPr>
        <a:prstGeom prst="rect">
          <a:avLst/>
        </a:prstGeom>
      </dgm:spPr>
    </dgm:pt>
    <dgm:pt modelId="{62FE3045-54E4-478D-B88E-2C467F2B7764}" type="pres">
      <dgm:prSet presAssocID="{382E57E1-636D-428E-9BFB-9CCA05535197}" presName="parTrans" presStyleLbl="bgSibTrans2D1" presStyleIdx="4" presStyleCnt="6"/>
      <dgm:spPr/>
    </dgm:pt>
    <dgm:pt modelId="{3F9D558D-BF65-4660-8EB3-28F0C2CF71DB}" type="pres">
      <dgm:prSet presAssocID="{F4828A50-DF1E-43AA-9CF2-988A75EDEDA8}" presName="node" presStyleLbl="node1" presStyleIdx="4" presStyleCnt="6">
        <dgm:presLayoutVars>
          <dgm:bulletEnabled val="1"/>
        </dgm:presLayoutVars>
      </dgm:prSet>
      <dgm:spPr>
        <a:prstGeom prst="rect">
          <a:avLst/>
        </a:prstGeom>
      </dgm:spPr>
    </dgm:pt>
    <dgm:pt modelId="{56D14699-91A9-42B4-A201-CDFC90796532}" type="pres">
      <dgm:prSet presAssocID="{F6CF637E-461F-4EB3-BCD0-5E0B6890FCE6}" presName="parTrans" presStyleLbl="bgSibTrans2D1" presStyleIdx="5" presStyleCnt="6"/>
      <dgm:spPr/>
    </dgm:pt>
    <dgm:pt modelId="{AEA584AC-0536-46CD-91A2-925670881471}" type="pres">
      <dgm:prSet presAssocID="{3C0E2344-84D5-481A-B712-34D8E50BEC32}" presName="node" presStyleLbl="node1" presStyleIdx="5" presStyleCnt="6">
        <dgm:presLayoutVars>
          <dgm:bulletEnabled val="1"/>
        </dgm:presLayoutVars>
      </dgm:prSet>
      <dgm:spPr>
        <a:prstGeom prst="rect">
          <a:avLst/>
        </a:prstGeom>
      </dgm:spPr>
    </dgm:pt>
  </dgm:ptLst>
  <dgm:cxnLst>
    <dgm:cxn modelId="{0CF5C90A-43B9-4F50-A1B9-82406BD087D5}" srcId="{73716F5A-6155-49E7-B757-A15493ABC9B1}" destId="{93A8B17C-984C-4CF0-AF0F-27D267372E6A}" srcOrd="1" destOrd="0" parTransId="{6864F616-06DF-4BDB-9186-ED8D47521341}" sibTransId="{2D859E22-83DA-47D6-B078-854BFA011387}"/>
    <dgm:cxn modelId="{774A3F26-B1D7-4801-91F9-96B184F92596}" type="presOf" srcId="{382E57E1-636D-428E-9BFB-9CCA05535197}" destId="{62FE3045-54E4-478D-B88E-2C467F2B7764}" srcOrd="0" destOrd="0" presId="urn:microsoft.com/office/officeart/2005/8/layout/radial4"/>
    <dgm:cxn modelId="{C60F3E5F-4F77-4138-91BC-D6CD61866321}" type="presOf" srcId="{F4828A50-DF1E-43AA-9CF2-988A75EDEDA8}" destId="{3F9D558D-BF65-4660-8EB3-28F0C2CF71DB}" srcOrd="0" destOrd="0" presId="urn:microsoft.com/office/officeart/2005/8/layout/radial4"/>
    <dgm:cxn modelId="{CCB0C249-B512-4083-8E1A-16BF0D578E76}" srcId="{73716F5A-6155-49E7-B757-A15493ABC9B1}" destId="{F4828A50-DF1E-43AA-9CF2-988A75EDEDA8}" srcOrd="4" destOrd="0" parTransId="{382E57E1-636D-428E-9BFB-9CCA05535197}" sibTransId="{45930B75-6C96-4294-8EA7-93FA51526232}"/>
    <dgm:cxn modelId="{5679AE72-7D66-4E96-83C6-83CA4D3A111B}" type="presOf" srcId="{73716F5A-6155-49E7-B757-A15493ABC9B1}" destId="{3F579E5E-AC47-470C-A579-B311BB2F9FAA}" srcOrd="0" destOrd="0" presId="urn:microsoft.com/office/officeart/2005/8/layout/radial4"/>
    <dgm:cxn modelId="{8F9C5D76-161A-4A41-B2AD-28E67395494A}" type="presOf" srcId="{9490B5A8-4483-4B30-B3CC-59D8EE9233CA}" destId="{8EA0F3E1-8D45-44F7-81DF-47A0739D70F6}" srcOrd="0" destOrd="0" presId="urn:microsoft.com/office/officeart/2005/8/layout/radial4"/>
    <dgm:cxn modelId="{77597879-7425-4305-810C-9B3A9FBBCE1B}" srcId="{73716F5A-6155-49E7-B757-A15493ABC9B1}" destId="{EBF0C75C-C94F-4099-9E21-38DAADBEB13E}" srcOrd="0" destOrd="0" parTransId="{F9434703-37A4-487E-A282-511372CADDF6}" sibTransId="{D881FF3E-4421-4F46-BAAA-CA714A150537}"/>
    <dgm:cxn modelId="{A7B90981-EE16-49CF-B528-EFEDF00D438B}" type="presOf" srcId="{6864F616-06DF-4BDB-9186-ED8D47521341}" destId="{88FA2379-EF0E-4A7A-B184-8088BB3D4863}" srcOrd="0" destOrd="0" presId="urn:microsoft.com/office/officeart/2005/8/layout/radial4"/>
    <dgm:cxn modelId="{A4DAD785-6498-4CFC-BB1B-E7E7E311D581}" type="presOf" srcId="{30BC643E-DCCA-4D51-9476-5880560DB55F}" destId="{C19C4EBF-C178-497E-AA30-1D1447882891}" srcOrd="0" destOrd="0" presId="urn:microsoft.com/office/officeart/2005/8/layout/radial4"/>
    <dgm:cxn modelId="{6AEF1D8E-173B-4EEF-ADC5-8615478A278E}" srcId="{73716F5A-6155-49E7-B757-A15493ABC9B1}" destId="{6E1FEDFE-6A27-444A-B2F4-BD166C6BA7E9}" srcOrd="2" destOrd="0" parTransId="{B7297A2E-3A58-4927-918C-E71C021BEF5D}" sibTransId="{A865BFC5-5729-4157-8E34-86798C56E90B}"/>
    <dgm:cxn modelId="{20C663A1-AD14-4648-B0BF-FDFAAFFF67AB}" type="presOf" srcId="{93A8B17C-984C-4CF0-AF0F-27D267372E6A}" destId="{7515A8CB-4EA4-4F54-8D9C-E1F21862252D}" srcOrd="0" destOrd="0" presId="urn:microsoft.com/office/officeart/2005/8/layout/radial4"/>
    <dgm:cxn modelId="{60D0DFA1-44E3-41C5-9B04-30E520F05B82}" type="presOf" srcId="{3C0E2344-84D5-481A-B712-34D8E50BEC32}" destId="{AEA584AC-0536-46CD-91A2-925670881471}" srcOrd="0" destOrd="0" presId="urn:microsoft.com/office/officeart/2005/8/layout/radial4"/>
    <dgm:cxn modelId="{BA2E5AA3-73EE-4FA5-9815-3394B84366AB}" type="presOf" srcId="{6E1FEDFE-6A27-444A-B2F4-BD166C6BA7E9}" destId="{C2DF22C7-1032-4F7C-8871-D82C933AA4B4}" srcOrd="0" destOrd="0" presId="urn:microsoft.com/office/officeart/2005/8/layout/radial4"/>
    <dgm:cxn modelId="{370C16AD-B1ED-4CE6-B7D4-D96A29140583}" type="presOf" srcId="{F19C5CD2-8735-4F01-88D8-0A4384755B28}" destId="{36DFAC45-C0BC-4881-AF7A-AFE834D3B062}" srcOrd="0" destOrd="0" presId="urn:microsoft.com/office/officeart/2005/8/layout/radial4"/>
    <dgm:cxn modelId="{4C080BAF-D3B5-482B-AFE8-3A5B045CC6C1}" srcId="{9490B5A8-4483-4B30-B3CC-59D8EE9233CA}" destId="{73716F5A-6155-49E7-B757-A15493ABC9B1}" srcOrd="0" destOrd="0" parTransId="{25CCC3DF-E414-4C81-B7E9-8165801B9256}" sibTransId="{AA5414B8-8D77-4B90-AA66-EF671C22EDC7}"/>
    <dgm:cxn modelId="{35E769CB-87D9-4FC5-8060-1F3A965C23C7}" type="presOf" srcId="{F6CF637E-461F-4EB3-BCD0-5E0B6890FCE6}" destId="{56D14699-91A9-42B4-A201-CDFC90796532}" srcOrd="0" destOrd="0" presId="urn:microsoft.com/office/officeart/2005/8/layout/radial4"/>
    <dgm:cxn modelId="{66A254CF-8446-4734-855B-2FE62DEDC96D}" type="presOf" srcId="{F9434703-37A4-487E-A282-511372CADDF6}" destId="{86D911DE-0672-4F86-BFFF-200633F62CFD}" srcOrd="0" destOrd="0" presId="urn:microsoft.com/office/officeart/2005/8/layout/radial4"/>
    <dgm:cxn modelId="{118F8CDC-3187-4B01-90CB-282F0FD8E9DB}" srcId="{73716F5A-6155-49E7-B757-A15493ABC9B1}" destId="{3C0E2344-84D5-481A-B712-34D8E50BEC32}" srcOrd="5" destOrd="0" parTransId="{F6CF637E-461F-4EB3-BCD0-5E0B6890FCE6}" sibTransId="{BB1BE482-019E-4AE5-998B-94D8B110EB36}"/>
    <dgm:cxn modelId="{963D48E1-6DB4-4B86-B292-C206BD9F444B}" srcId="{73716F5A-6155-49E7-B757-A15493ABC9B1}" destId="{30BC643E-DCCA-4D51-9476-5880560DB55F}" srcOrd="3" destOrd="0" parTransId="{F19C5CD2-8735-4F01-88D8-0A4384755B28}" sibTransId="{1CFAE027-9B2D-4FE6-9BA3-AADA6636AAFF}"/>
    <dgm:cxn modelId="{774CEAE8-060D-4F94-84AC-16D7893E2DA5}" type="presOf" srcId="{B7297A2E-3A58-4927-918C-E71C021BEF5D}" destId="{63DADE17-2089-41F5-9E83-D054BB9A8320}" srcOrd="0" destOrd="0" presId="urn:microsoft.com/office/officeart/2005/8/layout/radial4"/>
    <dgm:cxn modelId="{8A20C0EC-2DAE-4EB0-9BEB-ADAE073B5728}" type="presOf" srcId="{EBF0C75C-C94F-4099-9E21-38DAADBEB13E}" destId="{398D3E13-4784-4CA8-8BC3-0D67A3A495BC}" srcOrd="0" destOrd="0" presId="urn:microsoft.com/office/officeart/2005/8/layout/radial4"/>
    <dgm:cxn modelId="{F0A1D05D-86F3-4397-B149-8FD4209CF490}" type="presParOf" srcId="{8EA0F3E1-8D45-44F7-81DF-47A0739D70F6}" destId="{3F579E5E-AC47-470C-A579-B311BB2F9FAA}" srcOrd="0" destOrd="0" presId="urn:microsoft.com/office/officeart/2005/8/layout/radial4"/>
    <dgm:cxn modelId="{6F324A04-B195-4D4C-BF1C-75623BFC42D8}" type="presParOf" srcId="{8EA0F3E1-8D45-44F7-81DF-47A0739D70F6}" destId="{86D911DE-0672-4F86-BFFF-200633F62CFD}" srcOrd="1" destOrd="0" presId="urn:microsoft.com/office/officeart/2005/8/layout/radial4"/>
    <dgm:cxn modelId="{31BCFD3E-E241-4529-902D-94A5044F21E2}" type="presParOf" srcId="{8EA0F3E1-8D45-44F7-81DF-47A0739D70F6}" destId="{398D3E13-4784-4CA8-8BC3-0D67A3A495BC}" srcOrd="2" destOrd="0" presId="urn:microsoft.com/office/officeart/2005/8/layout/radial4"/>
    <dgm:cxn modelId="{2C1877C0-3022-4EE6-A896-1C9DC03D3641}" type="presParOf" srcId="{8EA0F3E1-8D45-44F7-81DF-47A0739D70F6}" destId="{88FA2379-EF0E-4A7A-B184-8088BB3D4863}" srcOrd="3" destOrd="0" presId="urn:microsoft.com/office/officeart/2005/8/layout/radial4"/>
    <dgm:cxn modelId="{01C29B05-1236-43FD-AE35-59560A7A5FB4}" type="presParOf" srcId="{8EA0F3E1-8D45-44F7-81DF-47A0739D70F6}" destId="{7515A8CB-4EA4-4F54-8D9C-E1F21862252D}" srcOrd="4" destOrd="0" presId="urn:microsoft.com/office/officeart/2005/8/layout/radial4"/>
    <dgm:cxn modelId="{2078472D-0EF5-421B-86D6-5FFCEEBC8E90}" type="presParOf" srcId="{8EA0F3E1-8D45-44F7-81DF-47A0739D70F6}" destId="{63DADE17-2089-41F5-9E83-D054BB9A8320}" srcOrd="5" destOrd="0" presId="urn:microsoft.com/office/officeart/2005/8/layout/radial4"/>
    <dgm:cxn modelId="{01DE3802-4F3A-4E43-AB10-4EB0CA0D43B5}" type="presParOf" srcId="{8EA0F3E1-8D45-44F7-81DF-47A0739D70F6}" destId="{C2DF22C7-1032-4F7C-8871-D82C933AA4B4}" srcOrd="6" destOrd="0" presId="urn:microsoft.com/office/officeart/2005/8/layout/radial4"/>
    <dgm:cxn modelId="{5266DE7A-F0BE-4364-B24C-FE63206B4F8E}" type="presParOf" srcId="{8EA0F3E1-8D45-44F7-81DF-47A0739D70F6}" destId="{36DFAC45-C0BC-4881-AF7A-AFE834D3B062}" srcOrd="7" destOrd="0" presId="urn:microsoft.com/office/officeart/2005/8/layout/radial4"/>
    <dgm:cxn modelId="{C0948230-DE6C-43E7-91F0-E7E1942434AB}" type="presParOf" srcId="{8EA0F3E1-8D45-44F7-81DF-47A0739D70F6}" destId="{C19C4EBF-C178-497E-AA30-1D1447882891}" srcOrd="8" destOrd="0" presId="urn:microsoft.com/office/officeart/2005/8/layout/radial4"/>
    <dgm:cxn modelId="{1B3E4EF3-28B0-4641-ABFB-5F5631A042B1}" type="presParOf" srcId="{8EA0F3E1-8D45-44F7-81DF-47A0739D70F6}" destId="{62FE3045-54E4-478D-B88E-2C467F2B7764}" srcOrd="9" destOrd="0" presId="urn:microsoft.com/office/officeart/2005/8/layout/radial4"/>
    <dgm:cxn modelId="{CEF0E769-A1D4-4F52-A84E-30A4BA3801C1}" type="presParOf" srcId="{8EA0F3E1-8D45-44F7-81DF-47A0739D70F6}" destId="{3F9D558D-BF65-4660-8EB3-28F0C2CF71DB}" srcOrd="10" destOrd="0" presId="urn:microsoft.com/office/officeart/2005/8/layout/radial4"/>
    <dgm:cxn modelId="{37A147B6-AF37-402B-B432-45A88F2F7617}" type="presParOf" srcId="{8EA0F3E1-8D45-44F7-81DF-47A0739D70F6}" destId="{56D14699-91A9-42B4-A201-CDFC90796532}" srcOrd="11" destOrd="0" presId="urn:microsoft.com/office/officeart/2005/8/layout/radial4"/>
    <dgm:cxn modelId="{E0E7E35E-2991-45F1-BDED-8F686185C1F9}" type="presParOf" srcId="{8EA0F3E1-8D45-44F7-81DF-47A0739D70F6}" destId="{AEA584AC-0536-46CD-91A2-92567088147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9E5E-AC47-470C-A579-B311BB2F9FAA}">
      <dsp:nvSpPr>
        <dsp:cNvPr id="0" name=""/>
        <dsp:cNvSpPr/>
      </dsp:nvSpPr>
      <dsp:spPr>
        <a:xfrm>
          <a:off x="2463914" y="2545288"/>
          <a:ext cx="1803171" cy="1803171"/>
        </a:xfrm>
        <a:prstGeom prst="ellipse">
          <a:avLst/>
        </a:prstGeom>
        <a:solidFill>
          <a:srgbClr val="F651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spc="0" dirty="0">
              <a:solidFill>
                <a:schemeClr val="bg1"/>
              </a:solidFill>
              <a:latin typeface="Arial" panose="020B0604020202020204" pitchFamily="34" charset="0"/>
              <a:cs typeface="Arial" panose="020B0604020202020204" pitchFamily="34" charset="0"/>
            </a:rPr>
            <a:t>Member</a:t>
          </a:r>
        </a:p>
      </dsp:txBody>
      <dsp:txXfrm>
        <a:off x="2727982" y="2809356"/>
        <a:ext cx="1275035" cy="1275035"/>
      </dsp:txXfrm>
    </dsp:sp>
    <dsp:sp modelId="{86D911DE-0672-4F86-BFFF-200633F62CFD}">
      <dsp:nvSpPr>
        <dsp:cNvPr id="0" name=""/>
        <dsp:cNvSpPr/>
      </dsp:nvSpPr>
      <dsp:spPr>
        <a:xfrm rot="10800000">
          <a:off x="631790"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8D3E13-4784-4CA8-8BC3-0D67A3A495BC}">
      <dsp:nvSpPr>
        <dsp:cNvPr id="0" name=""/>
        <dsp:cNvSpPr/>
      </dsp:nvSpPr>
      <dsp:spPr>
        <a:xfrm>
          <a:off x="67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Membership/ Extension chair</a:t>
          </a:r>
        </a:p>
      </dsp:txBody>
      <dsp:txXfrm>
        <a:off x="679" y="2941986"/>
        <a:ext cx="1262220" cy="1009776"/>
      </dsp:txXfrm>
    </dsp:sp>
    <dsp:sp modelId="{88FA2379-EF0E-4A7A-B184-8088BB3D4863}">
      <dsp:nvSpPr>
        <dsp:cNvPr id="0" name=""/>
        <dsp:cNvSpPr/>
      </dsp:nvSpPr>
      <dsp:spPr>
        <a:xfrm rot="12960000">
          <a:off x="988552"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7515A8CB-4EA4-4F54-8D9C-E1F21862252D}">
      <dsp:nvSpPr>
        <dsp:cNvPr id="0" name=""/>
        <dsp:cNvSpPr/>
      </dsp:nvSpPr>
      <dsp:spPr>
        <a:xfrm>
          <a:off x="522772" y="1335151"/>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Zone/region chairperson</a:t>
          </a:r>
        </a:p>
      </dsp:txBody>
      <dsp:txXfrm>
        <a:off x="522772" y="1335151"/>
        <a:ext cx="1262220" cy="1009776"/>
      </dsp:txXfrm>
    </dsp:sp>
    <dsp:sp modelId="{63DADE17-2089-41F5-9E83-D054BB9A8320}">
      <dsp:nvSpPr>
        <dsp:cNvPr id="0" name=""/>
        <dsp:cNvSpPr/>
      </dsp:nvSpPr>
      <dsp:spPr>
        <a:xfrm rot="15120000">
          <a:off x="1922567"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DF22C7-1032-4F7C-8871-D82C933AA4B4}">
      <dsp:nvSpPr>
        <dsp:cNvPr id="0" name=""/>
        <dsp:cNvSpPr/>
      </dsp:nvSpPr>
      <dsp:spPr>
        <a:xfrm>
          <a:off x="1889627"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Other members</a:t>
          </a:r>
        </a:p>
      </dsp:txBody>
      <dsp:txXfrm>
        <a:off x="1889627" y="342073"/>
        <a:ext cx="1262220" cy="1009776"/>
      </dsp:txXfrm>
    </dsp:sp>
    <dsp:sp modelId="{36DFAC45-C0BC-4881-AF7A-AFE834D3B062}">
      <dsp:nvSpPr>
        <dsp:cNvPr id="0" name=""/>
        <dsp:cNvSpPr/>
      </dsp:nvSpPr>
      <dsp:spPr>
        <a:xfrm rot="17280000">
          <a:off x="3077074"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19C4EBF-C178-497E-AA30-1D1447882891}">
      <dsp:nvSpPr>
        <dsp:cNvPr id="0" name=""/>
        <dsp:cNvSpPr/>
      </dsp:nvSpPr>
      <dsp:spPr>
        <a:xfrm>
          <a:off x="3579152"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Club leadership</a:t>
          </a:r>
        </a:p>
      </dsp:txBody>
      <dsp:txXfrm>
        <a:off x="3579152" y="342073"/>
        <a:ext cx="1262220" cy="1009776"/>
      </dsp:txXfrm>
    </dsp:sp>
    <dsp:sp modelId="{62FE3045-54E4-478D-B88E-2C467F2B7764}">
      <dsp:nvSpPr>
        <dsp:cNvPr id="0" name=""/>
        <dsp:cNvSpPr/>
      </dsp:nvSpPr>
      <dsp:spPr>
        <a:xfrm rot="19440000">
          <a:off x="4011090"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F9D558D-BF65-4660-8EB3-28F0C2CF71DB}">
      <dsp:nvSpPr>
        <dsp:cNvPr id="0" name=""/>
        <dsp:cNvSpPr/>
      </dsp:nvSpPr>
      <dsp:spPr>
        <a:xfrm>
          <a:off x="4946007" y="1335151"/>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GAT</a:t>
          </a:r>
        </a:p>
      </dsp:txBody>
      <dsp:txXfrm>
        <a:off x="4946007" y="1335151"/>
        <a:ext cx="1262220" cy="1009776"/>
      </dsp:txXfrm>
    </dsp:sp>
    <dsp:sp modelId="{56D14699-91A9-42B4-A201-CDFC90796532}">
      <dsp:nvSpPr>
        <dsp:cNvPr id="0" name=""/>
        <dsp:cNvSpPr/>
      </dsp:nvSpPr>
      <dsp:spPr>
        <a:xfrm>
          <a:off x="4367852"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EA584AC-0536-46CD-91A2-925670881471}">
      <dsp:nvSpPr>
        <dsp:cNvPr id="0" name=""/>
        <dsp:cNvSpPr/>
      </dsp:nvSpPr>
      <dsp:spPr>
        <a:xfrm>
          <a:off x="546809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060"/>
              </a:solidFill>
              <a:latin typeface="Arial" panose="020B0604020202020204" pitchFamily="34" charset="0"/>
              <a:cs typeface="Arial" panose="020B0604020202020204" pitchFamily="34" charset="0"/>
            </a:rPr>
            <a:t>Specialty Club Coordinators</a:t>
          </a:r>
        </a:p>
      </dsp:txBody>
      <dsp:txXfrm>
        <a:off x="5468099" y="2941986"/>
        <a:ext cx="1262220" cy="100977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u="sng" baseline="0" dirty="0">
                <a:latin typeface="Arial" panose="020B0604020202020204" pitchFamily="34" charset="0"/>
                <a:cs typeface="Arial" panose="020B0604020202020204" pitchFamily="34" charset="0"/>
              </a:rPr>
              <a:t>Pre-meeting preparation: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Feel free to break this PowerPoint into multiple sessions.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Feel free to customize this PowerPoint to best fit the needs of your area.</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Determine the best tool for recording notes for each discussion and activity. If you are meeting in person, prepare a flipchart and markers. If you are meeting virtually, prepare your preferred note-taking tool and share your screen so all participants can follow along. Remember to distribute a copy of the notes with participants after the meeting. </a:t>
            </a:r>
            <a:endParaRPr lang="en-US" u="sng"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Consider the </a:t>
            </a:r>
            <a:r>
              <a:rPr lang="en-US" i="1" baseline="0" dirty="0">
                <a:latin typeface="Arial" panose="020B0604020202020204" pitchFamily="34" charset="0"/>
                <a:cs typeface="Arial" panose="020B0604020202020204" pitchFamily="34" charset="0"/>
              </a:rPr>
              <a:t>Working Together </a:t>
            </a:r>
            <a:r>
              <a:rPr lang="en-US" baseline="0" dirty="0">
                <a:latin typeface="Arial" panose="020B0604020202020204" pitchFamily="34" charset="0"/>
                <a:cs typeface="Arial" panose="020B0604020202020204" pitchFamily="34" charset="0"/>
              </a:rPr>
              <a:t>exercise on </a:t>
            </a:r>
            <a:r>
              <a:rPr lang="en-US" u="sng" baseline="0" dirty="0">
                <a:latin typeface="Arial" panose="020B0604020202020204" pitchFamily="34" charset="0"/>
                <a:cs typeface="Arial" panose="020B0604020202020204" pitchFamily="34" charset="0"/>
              </a:rPr>
              <a:t>slide </a:t>
            </a:r>
            <a:r>
              <a:rPr lang="en-US" u="none" strike="noStrike" baseline="0" dirty="0">
                <a:latin typeface="Arial" panose="020B0604020202020204" pitchFamily="34" charset="0"/>
                <a:cs typeface="Arial" panose="020B0604020202020204" pitchFamily="34" charset="0"/>
              </a:rPr>
              <a:t>16.</a:t>
            </a:r>
            <a:r>
              <a:rPr lang="en-US" baseline="0" dirty="0">
                <a:latin typeface="Arial" panose="020B0604020202020204" pitchFamily="34" charset="0"/>
                <a:cs typeface="Arial" panose="020B0604020202020204" pitchFamily="34" charset="0"/>
              </a:rPr>
              <a:t> If your working group knows each other well and/or has worked together successfully on other initiatives, it may not be needed. For those who would like to build additional working group cohesion (at the district or club level), it can be one of many possible working group activities.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Some slides in this presentation include two script versions:</a:t>
            </a:r>
          </a:p>
          <a:p>
            <a:pPr marL="628650" lvl="1"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Script for GAT Area Leader to prepare district leaders to lead a Build a Team workshop</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Script for district leaders when leading a Build a Team workshop</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IMPORTANT NOTE ABOUT LLC COURSES: Never copy the link to a course from the browser. This leads to the wrong login page. Unfortunately, we cannot link directly to LLC courses. On </a:t>
            </a:r>
            <a:r>
              <a:rPr lang="en-US" u="sng" dirty="0">
                <a:latin typeface="Arial" panose="020B0604020202020204" pitchFamily="34" charset="0"/>
                <a:cs typeface="Arial" panose="020B0604020202020204" pitchFamily="34" charset="0"/>
              </a:rPr>
              <a:t>slide 19 </a:t>
            </a:r>
            <a:r>
              <a:rPr lang="en-US" dirty="0">
                <a:latin typeface="Arial" panose="020B0604020202020204" pitchFamily="34" charset="0"/>
                <a:cs typeface="Arial" panose="020B0604020202020204" pitchFamily="34" charset="0"/>
              </a:rPr>
              <a:t>sample instructions are provided for accessing courses by searching by title in the LLC Content Library.</a:t>
            </a:r>
          </a:p>
          <a:p>
            <a:pPr marL="171450" lvl="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en-US"/>
              <a:t>NAMI Overview</a:t>
            </a:r>
            <a:endParaRPr lang="en-US" dirty="0"/>
          </a:p>
        </p:txBody>
      </p:sp>
    </p:spTree>
    <p:extLst>
      <p:ext uri="{BB962C8B-B14F-4D97-AF65-F5344CB8AC3E}">
        <p14:creationId xmlns:p14="http://schemas.microsoft.com/office/powerpoint/2010/main" val="21209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lvl="0">
              <a:defRPr/>
            </a:pPr>
            <a:r>
              <a:rPr lang="en-US" sz="1000" u="sng" dirty="0">
                <a:latin typeface="Arial" panose="020B0604020202020204" pitchFamily="34" charset="0"/>
                <a:ea typeface="ヒラギノ角ゴ Pro W3"/>
                <a:cs typeface="Arial" panose="020B0604020202020204" pitchFamily="34" charset="0"/>
              </a:rPr>
              <a:t>Presenter notes: </a:t>
            </a:r>
          </a:p>
          <a:p>
            <a:pPr lvl="0">
              <a:defRPr/>
            </a:pPr>
            <a:r>
              <a:rPr lang="en-US" sz="100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Our time to act is now. Global Membership Approach has </a:t>
            </a:r>
            <a:r>
              <a:rPr lang="en-US" sz="1000" b="0" baseline="0" dirty="0">
                <a:latin typeface="Arial" panose="020B0604020202020204" pitchFamily="34" charset="0"/>
                <a:cs typeface="Arial" panose="020B0604020202020204" pitchFamily="34" charset="0"/>
              </a:rPr>
              <a:t>the full support of the International President, International Vice Presidents, plus these additional Global Action Team Lion leaders. </a:t>
            </a:r>
            <a:r>
              <a:rPr lang="en-US" sz="1000" b="0" dirty="0">
                <a:latin typeface="Arial" panose="020B0604020202020204" pitchFamily="34" charset="0"/>
                <a:cs typeface="Arial" panose="020B0604020202020204" pitchFamily="34" charset="0"/>
              </a:rPr>
              <a:t>It’s important to remember, these leaders are here to support our club's success.</a:t>
            </a:r>
          </a:p>
          <a:p>
            <a:endParaRPr lang="en-US" sz="1000" b="0"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All</a:t>
            </a:r>
            <a:r>
              <a:rPr lang="en-US" sz="1000" b="0" baseline="0" dirty="0">
                <a:latin typeface="Arial" panose="020B0604020202020204" pitchFamily="34" charset="0"/>
                <a:cs typeface="Arial" panose="020B0604020202020204" pitchFamily="34" charset="0"/>
              </a:rPr>
              <a:t> of t</a:t>
            </a:r>
            <a:r>
              <a:rPr lang="en-US" sz="1000" b="0" dirty="0">
                <a:latin typeface="Arial" panose="020B0604020202020204" pitchFamily="34" charset="0"/>
                <a:cs typeface="Arial" panose="020B0604020202020204" pitchFamily="34" charset="0"/>
              </a:rPr>
              <a:t>hese</a:t>
            </a:r>
            <a:r>
              <a:rPr lang="en-US" sz="1000" b="0" baseline="0" dirty="0">
                <a:latin typeface="Arial" panose="020B0604020202020204" pitchFamily="34" charset="0"/>
                <a:cs typeface="Arial" panose="020B0604020202020204" pitchFamily="34" charset="0"/>
              </a:rPr>
              <a:t> Lions have proven skills in club and membership growth and here to support any Global Membership Approach district or multiple district.</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8856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1390" rtl="0" eaLnBrk="0" fontAlgn="base" latinLnBrk="0" hangingPunct="0">
              <a:lnSpc>
                <a:spcPct val="100000"/>
              </a:lnSpc>
              <a:spcBef>
                <a:spcPct val="30000"/>
              </a:spcBef>
              <a:spcAft>
                <a:spcPct val="0"/>
              </a:spcAft>
              <a:buClrTx/>
              <a:buSzTx/>
              <a:buFontTx/>
              <a:buNone/>
              <a:tabLst/>
              <a:defRPr/>
            </a:pPr>
            <a:r>
              <a:rPr lang="en-US" sz="1200" u="sng" baseline="0" dirty="0">
                <a:latin typeface="Arial" panose="020B0604020202020204" pitchFamily="34" charset="0"/>
                <a:cs typeface="Arial" panose="020B0604020202020204" pitchFamily="34" charset="0"/>
              </a:rPr>
              <a:t>Presenter notes: </a:t>
            </a:r>
          </a:p>
          <a:p>
            <a:r>
              <a:rPr lang="en-US" sz="1200" i="1" dirty="0">
                <a:latin typeface="Arial" panose="020B0604020202020204" pitchFamily="34" charset="0"/>
                <a:ea typeface="ヒラギノ角ゴ Pro W3"/>
                <a:cs typeface="Arial" panose="020B0604020202020204" pitchFamily="34" charset="0"/>
              </a:rPr>
              <a:t>Describe the Global Membership Approach timeline shown on the slide.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________________________________________________________________</a:t>
            </a:r>
          </a:p>
          <a:p>
            <a:pPr defTabSz="881390">
              <a:defRPr/>
            </a:pP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latin typeface="Arial" panose="020B0604020202020204" pitchFamily="34" charset="0"/>
                <a:cs typeface="Arial" panose="020B0604020202020204" pitchFamily="34" charset="0"/>
              </a:rPr>
              <a:t>For the 2020-21 FY, the Executive Officers asked GAT leadership across all constitutional areas to conduct their own pilot programs to learn more about how to regionally adapt the process to best fit the needs of their communities. For </a:t>
            </a:r>
            <a:r>
              <a:rPr lang="en-US" sz="1200" b="0" kern="0" dirty="0">
                <a:latin typeface="Arial" panose="020B0604020202020204" pitchFamily="34" charset="0"/>
                <a:ea typeface="ヒラギノ角ゴ Pro W3"/>
                <a:cs typeface="Arial" panose="020B0604020202020204" pitchFamily="34" charset="0"/>
              </a:rPr>
              <a:t>CAs 1&amp;2, every district had the opportunity to opt-in to the process, while CAs 3-8 began their journey by choosing districts to participate. Worldwide, GAT leadership </a:t>
            </a:r>
            <a:r>
              <a:rPr lang="en-US" sz="1200" b="0" kern="0" dirty="0">
                <a:latin typeface="Arial" panose="020B0604020202020204" pitchFamily="34" charset="0"/>
                <a:cs typeface="Arial" panose="020B0604020202020204" pitchFamily="34" charset="0"/>
              </a:rPr>
              <a:t>drives the process, provides support and ensures accountability is maintained in each CA.</a:t>
            </a:r>
            <a:endParaRPr lang="en-US" sz="1200" b="0" kern="0" dirty="0">
              <a:latin typeface="Arial" panose="020B0604020202020204" pitchFamily="34" charset="0"/>
              <a:ea typeface="ヒラギノ角ゴ Pro W3"/>
              <a:cs typeface="Arial" panose="020B0604020202020204" pitchFamily="34" charset="0"/>
            </a:endParaRPr>
          </a:p>
          <a:p>
            <a:pPr>
              <a:spcBef>
                <a:spcPts val="1200"/>
              </a:spcBef>
              <a:spcAft>
                <a:spcPts val="1200"/>
              </a:spcAft>
            </a:pPr>
            <a:r>
              <a:rPr lang="en-US" sz="1200" b="0" kern="0" dirty="0">
                <a:latin typeface="Arial" panose="020B0604020202020204" pitchFamily="34" charset="0"/>
                <a:ea typeface="ヒラギノ角ゴ Pro W3"/>
                <a:cs typeface="Arial" panose="020B0604020202020204" pitchFamily="34" charset="0"/>
              </a:rPr>
              <a:t>Lessons learned from all pilot districts during the 2021-22 FY, helped develop the regional adaptations to the process in preparation for global expansion in the 2022-23 FY.</a:t>
            </a:r>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26901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Reinforce the idea that participants may shape the process to best fit the needs of their area and remind them that they have the power to build their district team their way.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________________________________________________________________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Global Membership Approach </a:t>
            </a:r>
            <a:r>
              <a:rPr lang="en-US" baseline="0" dirty="0">
                <a:latin typeface="Arial" panose="020B0604020202020204" pitchFamily="34" charset="0"/>
                <a:cs typeface="Arial" panose="020B0604020202020204" pitchFamily="34" charset="0"/>
              </a:rPr>
              <a:t>follows a 4-step process: build a team, build a vision, build a plan and build success. </a:t>
            </a:r>
          </a:p>
          <a:p>
            <a:endParaRPr lang="en-US" dirty="0">
              <a:latin typeface="Arial" panose="020B0604020202020204" pitchFamily="34" charset="0"/>
              <a:cs typeface="Arial" panose="020B0604020202020204" pitchFamily="34" charset="0"/>
            </a:endParaRPr>
          </a:p>
          <a:p>
            <a:r>
              <a:rPr lang="en-US" i="1" baseline="0" dirty="0">
                <a:latin typeface="Arial" panose="020B0604020202020204" pitchFamily="34" charset="0"/>
                <a:cs typeface="Arial" panose="020B0604020202020204" pitchFamily="34" charset="0"/>
              </a:rPr>
              <a:t>Script for GAT Area Leader to prepare district leaders to lead a Build a Team workshop:</a:t>
            </a:r>
          </a:p>
          <a:p>
            <a:r>
              <a:rPr lang="en-US" baseline="0" dirty="0">
                <a:latin typeface="Arial" panose="020B0604020202020204" pitchFamily="34" charset="0"/>
                <a:cs typeface="Arial" panose="020B0604020202020204" pitchFamily="34" charset="0"/>
              </a:rPr>
              <a:t>When you return to your district, you will complete the first step of the process: Build a Team. As a part of the Build a Team step, you will have the opportunity to get to know one another and understand our roles in this process and the importance of communication and trust.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From the club level to higher-level GAT leadership, you should choose members of your working group that will be dedicated to helping your district thrive in the year to come and will provide each other with ongoing support throughout the process.</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Script for district leaders when leading a Build a Team workshop:</a:t>
            </a:r>
            <a:endParaRPr lang="en-US" i="1"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Today, we will be beginning with the first step of the process: Build a Team. As a part of this step, we will have the opportunity to get to know one another and understand our roles in this process and the importance of communication and trust.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From the club level to higher-level GAT leadership, you should choose members of your working group that will be dedicated to helping your district thrive in the year to come and will provide each other with ongoing support throughout the process.</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95912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Remember to regionalize how these four areas are approached; if there is a stronger focus on leadership in your area, tie everything back to the training and the development of members. If there is a stronger focus on service, remind the group that increased member satisfaction ensures more Lions participate in service activities.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________________________________________________________________</a:t>
            </a:r>
          </a:p>
          <a:p>
            <a:endParaRPr lang="en-US" b="1"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Before we dive into working group organization, you may remember that the Global Membership Approach has three objectives: rejuvenate districts with new clubs, revitalize clubs with new members and re-motivate members with new fellowships and exciting service.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Each of those is a Global Membership Approach Area of Focus, along with, </a:t>
            </a:r>
            <a:r>
              <a:rPr lang="en-US" b="0" i="1" dirty="0">
                <a:latin typeface="Arial" panose="020B0604020202020204" pitchFamily="34" charset="0"/>
                <a:cs typeface="Arial" panose="020B0604020202020204" pitchFamily="34" charset="0"/>
              </a:rPr>
              <a:t>(click) </a:t>
            </a:r>
            <a:r>
              <a:rPr lang="en-US" b="0" baseline="0" dirty="0">
                <a:latin typeface="Arial" panose="020B0604020202020204" pitchFamily="34" charset="0"/>
                <a:cs typeface="Arial" panose="020B0604020202020204" pitchFamily="34" charset="0"/>
              </a:rPr>
              <a:t>providing training and support for our Lion Leaders. Without that, none of the other objectives are possible.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You’ll see the four Areas of Focus summarized as New Clubs, New Members, Member Satisfaction and Leader Support. </a:t>
            </a: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803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dirty="0">
                <a:latin typeface="Arial" panose="020B0604020202020204" pitchFamily="34" charset="0"/>
                <a:ea typeface="ヒラギノ角ゴ Pro W3"/>
                <a:cs typeface="Arial" panose="020B0604020202020204" pitchFamily="34" charset="0"/>
              </a:rPr>
              <a:t>Remember to regionalize how working group members are chosen. Some areas may choose to have the district governor or district cabinet choose the team, while others might develop a team specifically dedicated to the cause and call out special individuals to be a part of the team. Other considerations include sending an open invitation to all members of the district/MD to see who is interested in being a member of the team or including young lions to provide a fresh perspective.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dirty="0">
                <a:latin typeface="Arial" panose="020B0604020202020204" pitchFamily="34" charset="0"/>
                <a:ea typeface="ヒラギノ角ゴ Pro W3"/>
                <a:cs typeface="Arial" panose="020B0604020202020204" pitchFamily="34" charset="0"/>
              </a:rPr>
              <a:t>Refer to slide 0 , Pre-meeting preparation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________________________________________________________________</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To implement our ideas, we’ll need a </a:t>
            </a:r>
            <a:r>
              <a:rPr lang="en-US" b="0" i="0" dirty="0">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a:t>
            </a:r>
          </a:p>
          <a:p>
            <a:endParaRPr lang="en-US" b="0" baseline="0" dirty="0">
              <a:latin typeface="Arial" panose="020B0604020202020204" pitchFamily="34" charset="0"/>
              <a:cs typeface="Arial" panose="020B0604020202020204" pitchFamily="34" charset="0"/>
            </a:endParaRPr>
          </a:p>
          <a:p>
            <a:r>
              <a:rPr lang="en-US" b="0" i="1" baseline="0" dirty="0">
                <a:latin typeface="Arial" panose="020B0604020202020204" pitchFamily="34" charset="0"/>
                <a:cs typeface="Arial" panose="020B0604020202020204" pitchFamily="34" charset="0"/>
              </a:rPr>
              <a:t>Script for GAT Area Leader to prepare district leaders to lead a Build a Team workshop: </a:t>
            </a:r>
          </a:p>
          <a:p>
            <a:r>
              <a:rPr lang="en-US" b="0" dirty="0">
                <a:latin typeface="Arial" panose="020B0604020202020204" pitchFamily="34" charset="0"/>
                <a:cs typeface="Arial" panose="020B0604020202020204" pitchFamily="34" charset="0"/>
              </a:rPr>
              <a:t>This chart is just</a:t>
            </a:r>
            <a:r>
              <a:rPr lang="en-US" b="0" baseline="0" dirty="0">
                <a:latin typeface="Arial" panose="020B0604020202020204" pitchFamily="34" charset="0"/>
                <a:cs typeface="Arial" panose="020B0604020202020204" pitchFamily="34" charset="0"/>
              </a:rPr>
              <a:t> a sample of how you can organize around the four areas of focus in your district. You can organize the </a:t>
            </a:r>
            <a:r>
              <a:rPr lang="en-US" b="0" i="0" dirty="0">
                <a:latin typeface="Arial" panose="020B0604020202020204" pitchFamily="34" charset="0"/>
                <a:ea typeface="ヒラギノ角ゴ Pro W3"/>
                <a:cs typeface="Arial" panose="020B0604020202020204" pitchFamily="34" charset="0"/>
              </a:rPr>
              <a:t>working groups </a:t>
            </a:r>
            <a:r>
              <a:rPr lang="en-US" b="0" baseline="0" dirty="0">
                <a:latin typeface="Arial" panose="020B0604020202020204" pitchFamily="34" charset="0"/>
                <a:cs typeface="Arial" panose="020B0604020202020204" pitchFamily="34" charset="0"/>
              </a:rPr>
              <a:t>however you’d like with as many people as you need- this includes comprising your </a:t>
            </a:r>
            <a:r>
              <a:rPr lang="en-US" b="0" i="0" dirty="0">
                <a:latin typeface="Arial" panose="020B0604020202020204" pitchFamily="34" charset="0"/>
                <a:ea typeface="ヒラギノ角ゴ Pro W3"/>
                <a:cs typeface="Arial" panose="020B0604020202020204" pitchFamily="34" charset="0"/>
              </a:rPr>
              <a:t>working group </a:t>
            </a:r>
            <a:r>
              <a:rPr lang="en-US" b="0" baseline="0" dirty="0">
                <a:latin typeface="Arial" panose="020B0604020202020204" pitchFamily="34" charset="0"/>
                <a:cs typeface="Arial" panose="020B0604020202020204" pitchFamily="34" charset="0"/>
              </a:rPr>
              <a:t>with Lions of various titles, even those at the club level. Remember: your district, your way.</a:t>
            </a:r>
          </a:p>
          <a:p>
            <a:endParaRPr lang="en-US" b="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When thinking about your </a:t>
            </a:r>
            <a:r>
              <a:rPr lang="en-US" b="0" i="0" dirty="0">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some things to consider is to choose members who are interested in advancement, want to shape the membership experience, are accountable and are willing to communicate. In the end, choose members who are dedicated and the best fit for the role.</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The District GMT Coordinator has been named as the point person for leading the initiative in the district. However, a Past District Governor or another respected leader can be identified as the dedicated Global Membership Approach Support Lead if this works better for your area.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There are also Working Group Leads on the sample chart. Again, you can organize however you like, but in the sample, there is a </a:t>
            </a:r>
            <a:r>
              <a:rPr lang="en-US" b="0" i="0" dirty="0">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lead for each of the four Global Membership Approach Areas of Focus: New Clubs, New Members, Member Satisfaction and Leader Support. Consider having:</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The District Global Extension Team (GET) or the Specialty Club coordinator as the working group lead for focus area 1</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The District GST as the </a:t>
            </a:r>
            <a:r>
              <a:rPr lang="en-US" b="0" i="0" dirty="0">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lead for focus area 3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And the District GLT as the working group lead for focus area 4</a:t>
            </a:r>
          </a:p>
          <a:p>
            <a:endParaRPr lang="en-US" b="0" baseline="0" dirty="0">
              <a:latin typeface="Arial" panose="020B0604020202020204" pitchFamily="34" charset="0"/>
              <a:cs typeface="Arial" panose="020B0604020202020204" pitchFamily="34" charset="0"/>
            </a:endParaRPr>
          </a:p>
          <a:p>
            <a:r>
              <a:rPr lang="en-US" b="0" i="1" dirty="0">
                <a:latin typeface="Arial" panose="020B0604020202020204" pitchFamily="34" charset="0"/>
                <a:cs typeface="Arial" panose="020B0604020202020204" pitchFamily="34" charset="0"/>
              </a:rPr>
              <a:t>Script for district leaders when leading a Build a Team workshop:</a:t>
            </a:r>
            <a:endParaRPr lang="en-US" b="0" i="1"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We can organize our working groups however we’d like with as many people as we need, this includes comprising our working groups with Lions of various titles, even those at the club level. Remember: our district, our way.</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When thinking about our working groups, let’s choose members who are interested in advancement, want to shape the membership experience, are accountable and are willing to communicate. In the end, we choose those who are dedicated and the best fit for the role.</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The District GMT Coordinator has been named as the point person for leading the initiative in the district. </a:t>
            </a:r>
          </a:p>
          <a:p>
            <a:r>
              <a:rPr lang="en-US" b="0" i="1" baseline="0" dirty="0">
                <a:latin typeface="Arial" panose="020B0604020202020204" pitchFamily="34" charset="0"/>
                <a:cs typeface="Arial" panose="020B0604020202020204" pitchFamily="34" charset="0"/>
              </a:rPr>
              <a:t>Explain any regional differences here, for example: However, Past District Governor XX will be the dedicated Global Membership Approach Support</a:t>
            </a:r>
            <a:r>
              <a:rPr lang="en-US" b="0" baseline="0" dirty="0">
                <a:latin typeface="Arial" panose="020B0604020202020204" pitchFamily="34" charset="0"/>
                <a:cs typeface="Arial" panose="020B0604020202020204" pitchFamily="34" charset="0"/>
              </a:rPr>
              <a:t>.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There are also Working Group Leads on the sample chart. Again, we can organize however we like, but in the sample, there is a team lead for each of the four Global Membership Approach Areas of Focus: New Clubs, New Members, Member Satisfaction and Leader Support. Consider having:</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The District Global Extension Team (GET) or the Specialty Club coordinator as the working group lead for focus area 1</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The District GST as the </a:t>
            </a:r>
            <a:r>
              <a:rPr lang="en-US" b="0" i="0" dirty="0">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lead for focus area 3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And the District GLT as the working group lead for focus area 4</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41166" cy="4319714"/>
          </a:xfrm>
        </p:spPr>
        <p:txBody>
          <a:bodyPr>
            <a:noAutofit/>
          </a:bodyPr>
          <a:lstStyle/>
          <a:p>
            <a:pPr lvl="0">
              <a:defRPr/>
            </a:pPr>
            <a:r>
              <a:rPr lang="en-US" sz="1000" u="sng" dirty="0">
                <a:latin typeface="Arial" panose="020B0604020202020204" pitchFamily="34" charset="0"/>
                <a:ea typeface="ヒラギノ角ゴ Pro W3"/>
                <a:cs typeface="Arial" panose="020B0604020202020204" pitchFamily="34" charset="0"/>
              </a:rPr>
              <a:t>Presenter notes: </a:t>
            </a:r>
          </a:p>
          <a:p>
            <a:pPr lvl="0">
              <a:defRPr/>
            </a:pPr>
            <a:r>
              <a:rPr lang="en-US" sz="1000" dirty="0">
                <a:latin typeface="Arial" panose="020B0604020202020204" pitchFamily="34" charset="0"/>
                <a:cs typeface="Arial" panose="020B0604020202020204" pitchFamily="34" charset="0"/>
              </a:rPr>
              <a:t>________________________________________________________________</a:t>
            </a:r>
          </a:p>
          <a:p>
            <a:pPr>
              <a:defRPr/>
            </a:pPr>
            <a:endParaRPr lang="en-US" sz="1000" baseline="0" dirty="0">
              <a:latin typeface="Arial" panose="020B0604020202020204" pitchFamily="34" charset="0"/>
              <a:cs typeface="Arial" panose="020B0604020202020204" pitchFamily="34" charset="0"/>
            </a:endParaRPr>
          </a:p>
          <a:p>
            <a:pPr>
              <a:defRPr/>
            </a:pPr>
            <a:r>
              <a:rPr lang="en-US" sz="1000" i="1" baseline="0" dirty="0">
                <a:latin typeface="Arial" panose="020B0604020202020204" pitchFamily="34" charset="0"/>
                <a:cs typeface="Arial" panose="020B0604020202020204" pitchFamily="34" charset="0"/>
              </a:rPr>
              <a:t>Script for GAT Area Leader to prepare district leaders to lead a Build a Team workshop:</a:t>
            </a:r>
          </a:p>
          <a:p>
            <a:pPr>
              <a:defRPr/>
            </a:pPr>
            <a:r>
              <a:rPr lang="en-US" sz="1000" b="0" i="0" u="none" strike="noStrike" kern="1200" baseline="0" dirty="0">
                <a:solidFill>
                  <a:schemeClr val="tx1"/>
                </a:solidFill>
                <a:latin typeface="Arial" panose="020B0604020202020204" pitchFamily="34" charset="0"/>
                <a:ea typeface="ヒラギノ角ゴ Pro W3"/>
                <a:cs typeface="Arial" panose="020B0604020202020204" pitchFamily="34" charset="0"/>
              </a:rPr>
              <a:t>Remember to choose a diverse </a:t>
            </a:r>
            <a:r>
              <a:rPr lang="en-US" sz="1000" b="1"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sz="1000" b="0" i="0" u="none" strike="noStrike" kern="1200" baseline="0" dirty="0">
                <a:solidFill>
                  <a:schemeClr val="tx1"/>
                </a:solidFill>
                <a:latin typeface="Arial" panose="020B0604020202020204" pitchFamily="34" charset="0"/>
                <a:ea typeface="ヒラギノ角ゴ Pro W3"/>
                <a:cs typeface="Arial" panose="020B0604020202020204" pitchFamily="34" charset="0"/>
              </a:rPr>
              <a:t> that can impact membership at every level, as we need everyone to participate in order to be successful.</a:t>
            </a:r>
            <a:r>
              <a:rPr lang="en-US" sz="1000" b="0" dirty="0">
                <a:latin typeface="Arial" panose="020B0604020202020204" pitchFamily="34" charset="0"/>
                <a:ea typeface="ヒラギノ角ゴ Pro W3"/>
                <a:cs typeface="Arial" panose="020B0604020202020204" pitchFamily="34" charset="0"/>
              </a:rPr>
              <a:t> </a:t>
            </a:r>
            <a:endParaRPr lang="en-US" sz="1000" b="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a:solidFill>
                  <a:schemeClr val="tx1"/>
                </a:solidFill>
                <a:effectLst/>
                <a:latin typeface="Arial" panose="020B0604020202020204" pitchFamily="34" charset="0"/>
                <a:cs typeface="Arial" panose="020B0604020202020204" pitchFamily="34" charset="0"/>
              </a:rPr>
              <a:t>How do you think Lions at these different levels can contribute?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en-US" sz="1000" b="0" i="0" u="none" strike="noStrike" kern="1200" baseline="0" dirty="0">
                <a:solidFill>
                  <a:schemeClr val="tx1"/>
                </a:solidFill>
                <a:effectLst/>
                <a:latin typeface="Arial" panose="020B0604020202020204" pitchFamily="34" charset="0"/>
                <a:ea typeface="ヒラギノ角ゴ Pro W3"/>
                <a:cs typeface="Arial" panose="020B0604020202020204" pitchFamily="34" charset="0"/>
              </a:rPr>
              <a:t>What about us? Can we make a commitment to lead our district to success with </a:t>
            </a:r>
            <a:r>
              <a:rPr lang="en-US" sz="1000" b="0" dirty="0">
                <a:latin typeface="Arial" panose="020B0604020202020204" pitchFamily="34" charset="0"/>
                <a:ea typeface="ヒラギノ角ゴ Pro W3"/>
                <a:cs typeface="Arial" panose="020B0604020202020204" pitchFamily="34" charset="0"/>
              </a:rPr>
              <a:t>the Global Membership Approach?</a:t>
            </a:r>
            <a:endParaRPr lang="en-US" sz="1000" b="0" kern="1200" dirty="0">
              <a:solidFill>
                <a:schemeClr val="tx1"/>
              </a:solidFill>
              <a:effectLst/>
              <a:latin typeface="Arial" panose="020B0604020202020204" pitchFamily="34" charset="0"/>
              <a:cs typeface="Arial" panose="020B0604020202020204" pitchFamily="34" charset="0"/>
            </a:endParaRPr>
          </a:p>
          <a:p>
            <a:pPr>
              <a:defRPr/>
            </a:pPr>
            <a:endParaRPr lang="en-US" sz="1000" b="0" dirty="0">
              <a:latin typeface="Arial" panose="020B0604020202020204" pitchFamily="34" charset="0"/>
              <a:cs typeface="Arial" panose="020B0604020202020204" pitchFamily="34" charset="0"/>
            </a:endParaRPr>
          </a:p>
          <a:p>
            <a:pPr>
              <a:defRPr/>
            </a:pPr>
            <a:r>
              <a:rPr lang="en-US" sz="1000" b="0" i="1" dirty="0">
                <a:latin typeface="Arial" panose="020B0604020202020204" pitchFamily="34" charset="0"/>
                <a:cs typeface="Arial" panose="020B0604020202020204" pitchFamily="34" charset="0"/>
              </a:rPr>
              <a:t>Script for district leaders when leading a Build a Team workshop:</a:t>
            </a:r>
            <a:endParaRPr lang="en-US" sz="1000" b="0" i="1" baseline="0" dirty="0">
              <a:latin typeface="Arial" panose="020B0604020202020204" pitchFamily="34" charset="0"/>
              <a:cs typeface="Arial" panose="020B0604020202020204" pitchFamily="34" charset="0"/>
            </a:endParaRPr>
          </a:p>
          <a:p>
            <a:pPr>
              <a:defRPr/>
            </a:pPr>
            <a:r>
              <a:rPr lang="en-US" sz="1000" b="0" i="0" u="none" strike="noStrike" kern="1200" baseline="0" dirty="0">
                <a:solidFill>
                  <a:schemeClr val="tx1"/>
                </a:solidFill>
                <a:latin typeface="Arial" panose="020B0604020202020204" pitchFamily="34" charset="0"/>
                <a:ea typeface="ヒラギノ角ゴ Pro W3"/>
                <a:cs typeface="Arial" panose="020B0604020202020204" pitchFamily="34" charset="0"/>
              </a:rPr>
              <a:t>We chose a diverse </a:t>
            </a:r>
            <a:r>
              <a:rPr lang="en-US" sz="1000" b="1"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sz="1000" b="0" i="0" u="none" strike="noStrike" kern="1200" baseline="0" dirty="0">
                <a:solidFill>
                  <a:schemeClr val="tx1"/>
                </a:solidFill>
                <a:latin typeface="Arial" panose="020B0604020202020204" pitchFamily="34" charset="0"/>
                <a:ea typeface="ヒラギノ角ゴ Pro W3"/>
                <a:cs typeface="Arial" panose="020B0604020202020204" pitchFamily="34" charset="0"/>
              </a:rPr>
              <a:t> that can impact membership at every level, as we need everyone to participate in order to be successful.</a:t>
            </a:r>
            <a:r>
              <a:rPr lang="en-US" sz="1000" b="0" dirty="0">
                <a:latin typeface="Arial" panose="020B0604020202020204" pitchFamily="34" charset="0"/>
                <a:ea typeface="ヒラギノ角ゴ Pro W3"/>
                <a:cs typeface="Arial" panose="020B0604020202020204" pitchFamily="34" charset="0"/>
              </a:rPr>
              <a:t> </a:t>
            </a:r>
            <a:endParaRPr lang="en-US" sz="1000" b="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a:solidFill>
                  <a:schemeClr val="tx1"/>
                </a:solidFill>
                <a:effectLst/>
                <a:latin typeface="Arial" panose="020B0604020202020204" pitchFamily="34" charset="0"/>
                <a:cs typeface="Arial" panose="020B0604020202020204" pitchFamily="34" charset="0"/>
              </a:rPr>
              <a:t>How do you think Lions at these different levels can contribute?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en-US" sz="1000" b="0" i="0" u="none" strike="noStrike" kern="1200" baseline="0" dirty="0">
                <a:solidFill>
                  <a:schemeClr val="tx1"/>
                </a:solidFill>
                <a:effectLst/>
                <a:latin typeface="Arial" panose="020B0604020202020204" pitchFamily="34" charset="0"/>
                <a:ea typeface="ヒラギノ角ゴ Pro W3"/>
                <a:cs typeface="Arial" panose="020B0604020202020204" pitchFamily="34" charset="0"/>
              </a:rPr>
              <a:t>What about us? Can we make a commitment to lead our district to success with </a:t>
            </a:r>
            <a:r>
              <a:rPr lang="en-US" sz="1000" b="0" dirty="0">
                <a:latin typeface="Arial" panose="020B0604020202020204" pitchFamily="34" charset="0"/>
                <a:ea typeface="ヒラギノ角ゴ Pro W3"/>
                <a:cs typeface="Arial" panose="020B0604020202020204" pitchFamily="34" charset="0"/>
              </a:rPr>
              <a:t>the Global Membership Approach?</a:t>
            </a:r>
            <a:endParaRPr lang="en-US" sz="1000" b="0" kern="12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436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6780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dirty="0">
                <a:latin typeface="Arial" panose="020B0604020202020204" pitchFamily="34" charset="0"/>
                <a:ea typeface="ヒラギノ角ゴ Pro W3"/>
                <a:cs typeface="Arial" panose="020B0604020202020204" pitchFamily="34" charset="0"/>
              </a:rPr>
              <a:t>Feel free to change the expectations listed on the slide to best fit the needs of your area. In addition, there are several questions listed below; use your best judgement when choosing when to open the floor for discussion or get input from the audience.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dirty="0">
                <a:highlight>
                  <a:srgbClr val="FFFF00"/>
                </a:highlight>
                <a:latin typeface="Arial" panose="020B0604020202020204" pitchFamily="34" charset="0"/>
                <a:ea typeface="ヒラギノ角ゴ Pro W3"/>
                <a:cs typeface="Arial" panose="020B0604020202020204" pitchFamily="34" charset="0"/>
              </a:rPr>
              <a:t>Highlighted text can be changed depending on who the district appoints as the Global Membership Approach Support Lead.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________________________________________________________________</a:t>
            </a:r>
          </a:p>
          <a:p>
            <a:r>
              <a:rPr lang="en-US" b="0" i="1" baseline="0" dirty="0">
                <a:latin typeface="Arial" panose="020B0604020202020204" pitchFamily="34" charset="0"/>
                <a:cs typeface="Arial" panose="020B0604020202020204" pitchFamily="34" charset="0"/>
              </a:rPr>
              <a:t>Script for GAT Area Leader to prepare district leaders to lead a Build a Team workshop:</a:t>
            </a:r>
          </a:p>
          <a:p>
            <a:r>
              <a:rPr lang="en-US" b="0" baseline="0" dirty="0">
                <a:latin typeface="Arial" panose="020B0604020202020204" pitchFamily="34" charset="0"/>
                <a:cs typeface="Arial" panose="020B0604020202020204" pitchFamily="34" charset="0"/>
              </a:rPr>
              <a:t>As we think through defining our roles, a Global Membership Approach best practice is to be clear what we expect from our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b="0" baseline="0" dirty="0">
                <a:latin typeface="Arial" panose="020B0604020202020204" pitchFamily="34" charset="0"/>
                <a:cs typeface="Arial" panose="020B0604020202020204" pitchFamily="34" charset="0"/>
              </a:rPr>
              <a:t>members. This slide lists a few examples of some expectations, but can you think of more? What would you ask of your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endParaRPr lang="en-US" b="0" baseline="0" dirty="0">
              <a:latin typeface="Arial" panose="020B0604020202020204" pitchFamily="34" charset="0"/>
              <a:cs typeface="Arial" panose="020B0604020202020204" pitchFamily="34" charset="0"/>
            </a:endParaRP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For example, we could expect the District GMT Coordinator to communicate the various components of the process and be its lead supporter; maintain the plan the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b="0" baseline="0" dirty="0">
                <a:latin typeface="Arial" panose="020B0604020202020204" pitchFamily="34" charset="0"/>
                <a:cs typeface="Arial" panose="020B0604020202020204" pitchFamily="34" charset="0"/>
              </a:rPr>
              <a:t>creates; keep track of goals vs. actuals and be the go-to person when problems arise.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What should we expect from working group leaders? Working group members? </a:t>
            </a:r>
            <a:r>
              <a:rPr lang="en-US" b="0" dirty="0">
                <a:latin typeface="Arial" panose="020B0604020202020204" pitchFamily="34" charset="0"/>
                <a:cs typeface="Arial" panose="020B0604020202020204" pitchFamily="34" charset="0"/>
              </a:rPr>
              <a:t>T</a:t>
            </a:r>
            <a:r>
              <a:rPr lang="en-US" b="0" baseline="0" dirty="0">
                <a:latin typeface="Arial" panose="020B0604020202020204" pitchFamily="34" charset="0"/>
                <a:cs typeface="Arial" panose="020B0604020202020204" pitchFamily="34" charset="0"/>
              </a:rPr>
              <a:t>he district </a:t>
            </a:r>
            <a:r>
              <a:rPr lang="en-US" b="0" dirty="0">
                <a:latin typeface="Arial" panose="020B0604020202020204" pitchFamily="34" charset="0"/>
                <a:cs typeface="Arial" panose="020B0604020202020204" pitchFamily="34" charset="0"/>
              </a:rPr>
              <a:t>governor? </a:t>
            </a:r>
            <a:r>
              <a:rPr lang="en-US" b="0" kern="1200" baseline="0" dirty="0">
                <a:solidFill>
                  <a:schemeClr val="tx1"/>
                </a:solidFill>
                <a:effectLst/>
                <a:latin typeface="Arial" panose="020B0604020202020204" pitchFamily="34" charset="0"/>
                <a:cs typeface="Arial" panose="020B0604020202020204" pitchFamily="34" charset="0"/>
              </a:rPr>
              <a:t> District GLT, GET, GMT and GST coordinators? </a:t>
            </a:r>
            <a:r>
              <a:rPr lang="en-US" b="0" kern="1200" dirty="0">
                <a:solidFill>
                  <a:schemeClr val="tx1"/>
                </a:solidFill>
                <a:effectLst/>
                <a:latin typeface="Arial" panose="020B0604020202020204" pitchFamily="34" charset="0"/>
                <a:cs typeface="Arial" panose="020B0604020202020204" pitchFamily="34" charset="0"/>
              </a:rPr>
              <a:t>Zone </a:t>
            </a:r>
            <a:r>
              <a:rPr lang="en-US" b="0" kern="1200" baseline="0" dirty="0">
                <a:solidFill>
                  <a:schemeClr val="tx1"/>
                </a:solidFill>
                <a:effectLst/>
                <a:latin typeface="Arial" panose="020B0604020202020204" pitchFamily="34" charset="0"/>
                <a:cs typeface="Arial" panose="020B0604020202020204" pitchFamily="34" charset="0"/>
              </a:rPr>
              <a:t>and Region Chairpersons? </a:t>
            </a:r>
            <a:r>
              <a:rPr lang="en-US" b="0" kern="1200" dirty="0">
                <a:solidFill>
                  <a:schemeClr val="tx1"/>
                </a:solidFill>
                <a:effectLst/>
                <a:latin typeface="Arial" panose="020B0604020202020204" pitchFamily="34" charset="0"/>
                <a:cs typeface="Arial" panose="020B0604020202020204" pitchFamily="34" charset="0"/>
              </a:rPr>
              <a:t>Club leaders? </a:t>
            </a:r>
            <a:r>
              <a:rPr lang="en-US" b="0" kern="1200" baseline="0" dirty="0">
                <a:solidFill>
                  <a:schemeClr val="tx1"/>
                </a:solidFill>
                <a:effectLst/>
                <a:latin typeface="Arial" panose="020B0604020202020204" pitchFamily="34" charset="0"/>
                <a:cs typeface="Arial" panose="020B0604020202020204" pitchFamily="34" charset="0"/>
              </a:rPr>
              <a:t>MD Council and MD GAT? Club members?</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en-US" b="0" kern="1200" baseline="0" dirty="0">
                <a:solidFill>
                  <a:schemeClr val="tx1"/>
                </a:solidFill>
                <a:effectLst/>
                <a:latin typeface="Arial" panose="020B0604020202020204" pitchFamily="34" charset="0"/>
                <a:cs typeface="Arial" panose="020B0604020202020204" pitchFamily="34" charset="0"/>
              </a:rPr>
              <a:t>Everyone plays a role in the process and makes up one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b="0" kern="1200" baseline="0" dirty="0">
                <a:solidFill>
                  <a:schemeClr val="tx1"/>
                </a:solidFill>
                <a:effectLst/>
                <a:latin typeface="Arial" panose="020B0604020202020204" pitchFamily="34" charset="0"/>
                <a:cs typeface="Arial" panose="020B0604020202020204" pitchFamily="34" charset="0"/>
              </a:rPr>
              <a:t>, which makes us all responsible for actions that will take place over the course of the next year.</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When you gather your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b="0" i="0" u="none" strike="sngStrike" kern="1200" baseline="0" dirty="0">
                <a:solidFill>
                  <a:schemeClr val="tx1"/>
                </a:solidFill>
                <a:latin typeface="Arial" panose="020B0604020202020204" pitchFamily="34" charset="0"/>
                <a:ea typeface="ヒラギノ角ゴ Pro W3"/>
                <a:cs typeface="Arial" panose="020B0604020202020204" pitchFamily="34" charset="0"/>
              </a:rPr>
              <a:t>team</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 </a:t>
            </a:r>
            <a:r>
              <a:rPr lang="en-US" b="0" baseline="0" dirty="0">
                <a:latin typeface="Arial" panose="020B0604020202020204" pitchFamily="34" charset="0"/>
                <a:cs typeface="Arial" panose="020B0604020202020204" pitchFamily="34" charset="0"/>
              </a:rPr>
              <a:t>for the Build a Team workshop, be sure to ask all participants: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Who would like to volunteer their name for a spot </a:t>
            </a:r>
            <a:r>
              <a:rPr lang="en-US" b="0" strike="noStrike" baseline="0" dirty="0">
                <a:effectLst/>
                <a:latin typeface="Arial" panose="020B0604020202020204" pitchFamily="34" charset="0"/>
                <a:cs typeface="Arial" panose="020B0604020202020204" pitchFamily="34" charset="0"/>
              </a:rPr>
              <a:t>on </a:t>
            </a:r>
            <a:r>
              <a:rPr lang="en-US" b="0" baseline="0" dirty="0">
                <a:latin typeface="Arial" panose="020B0604020202020204" pitchFamily="34" charset="0"/>
                <a:cs typeface="Arial" panose="020B0604020202020204" pitchFamily="34" charset="0"/>
              </a:rPr>
              <a:t>the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Which roles remain to be filled?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Are there any other leaders we should invite to join us? </a:t>
            </a:r>
          </a:p>
          <a:p>
            <a:pPr marL="171450" indent="-171450">
              <a:buFont typeface="Arial" panose="020B0604020202020204" pitchFamily="34" charset="0"/>
              <a:buChar char="•"/>
            </a:pPr>
            <a:r>
              <a:rPr lang="en-US" b="0" baseline="0" dirty="0">
                <a:latin typeface="Arial" panose="020B0604020202020204" pitchFamily="34" charset="0"/>
                <a:cs typeface="Arial" panose="020B0604020202020204" pitchFamily="34" charset="0"/>
              </a:rPr>
              <a:t>Who will invite each one? </a:t>
            </a:r>
          </a:p>
          <a:p>
            <a:endParaRPr lang="en-US" b="0" dirty="0">
              <a:latin typeface="Arial" panose="020B0604020202020204" pitchFamily="34" charset="0"/>
              <a:cs typeface="Arial" panose="020B0604020202020204" pitchFamily="34" charset="0"/>
            </a:endParaRPr>
          </a:p>
          <a:p>
            <a:r>
              <a:rPr lang="en-US" b="0" i="1" dirty="0">
                <a:latin typeface="Arial" panose="020B0604020202020204" pitchFamily="34" charset="0"/>
                <a:cs typeface="Arial" panose="020B0604020202020204" pitchFamily="34" charset="0"/>
              </a:rPr>
              <a:t>Script for district leaders when leading a Build a Team workshop:</a:t>
            </a:r>
            <a:endParaRPr lang="en-US" b="0" i="1"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As we think through defining our roles, a Global Membership Approach best practice is to be clear what we expect from our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b="0" baseline="0" dirty="0">
                <a:latin typeface="Arial" panose="020B0604020202020204" pitchFamily="34" charset="0"/>
                <a:cs typeface="Arial" panose="020B0604020202020204" pitchFamily="34" charset="0"/>
              </a:rPr>
              <a:t>members. This slide lists a few examples of some expectations, but can you think of more? What would you ask of your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For example, we could expect the District GMT Coordinator to communicate the various components of the process and be its lead supporter; maintain the plan the team creates; keep track of goals vs. actuals and be the go-to person when problems arise.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What should we expect from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leads</a:t>
            </a:r>
            <a:r>
              <a:rPr lang="en-US" b="0" baseline="0" dirty="0">
                <a:latin typeface="Arial" panose="020B0604020202020204" pitchFamily="34" charset="0"/>
                <a:cs typeface="Arial" panose="020B0604020202020204" pitchFamily="34" charset="0"/>
              </a:rPr>
              <a:t>?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b="0" baseline="0" dirty="0">
                <a:latin typeface="Arial" panose="020B0604020202020204" pitchFamily="34" charset="0"/>
                <a:cs typeface="Arial" panose="020B0604020202020204" pitchFamily="34" charset="0"/>
              </a:rPr>
              <a:t>members? </a:t>
            </a:r>
            <a:r>
              <a:rPr lang="en-US" b="0" dirty="0">
                <a:latin typeface="Arial" panose="020B0604020202020204" pitchFamily="34" charset="0"/>
                <a:cs typeface="Arial" panose="020B0604020202020204" pitchFamily="34" charset="0"/>
              </a:rPr>
              <a:t>T</a:t>
            </a:r>
            <a:r>
              <a:rPr lang="en-US" b="0" baseline="0" dirty="0">
                <a:latin typeface="Arial" panose="020B0604020202020204" pitchFamily="34" charset="0"/>
                <a:cs typeface="Arial" panose="020B0604020202020204" pitchFamily="34" charset="0"/>
              </a:rPr>
              <a:t>he district </a:t>
            </a:r>
            <a:r>
              <a:rPr lang="en-US" b="0" dirty="0">
                <a:latin typeface="Arial" panose="020B0604020202020204" pitchFamily="34" charset="0"/>
                <a:cs typeface="Arial" panose="020B0604020202020204" pitchFamily="34" charset="0"/>
              </a:rPr>
              <a:t>governor? </a:t>
            </a:r>
            <a:r>
              <a:rPr lang="en-US" b="0" kern="1200" baseline="0" dirty="0">
                <a:solidFill>
                  <a:schemeClr val="tx1"/>
                </a:solidFill>
                <a:effectLst/>
                <a:latin typeface="Arial" panose="020B0604020202020204" pitchFamily="34" charset="0"/>
                <a:cs typeface="Arial" panose="020B0604020202020204" pitchFamily="34" charset="0"/>
              </a:rPr>
              <a:t> District GLT, GMT, GET and GST coordinators? </a:t>
            </a:r>
            <a:r>
              <a:rPr lang="en-US" b="0" kern="1200" dirty="0">
                <a:solidFill>
                  <a:schemeClr val="tx1"/>
                </a:solidFill>
                <a:effectLst/>
                <a:latin typeface="Arial" panose="020B0604020202020204" pitchFamily="34" charset="0"/>
                <a:cs typeface="Arial" panose="020B0604020202020204" pitchFamily="34" charset="0"/>
              </a:rPr>
              <a:t>Zone </a:t>
            </a:r>
            <a:r>
              <a:rPr lang="en-US" b="0" kern="1200" baseline="0" dirty="0">
                <a:solidFill>
                  <a:schemeClr val="tx1"/>
                </a:solidFill>
                <a:effectLst/>
                <a:latin typeface="Arial" panose="020B0604020202020204" pitchFamily="34" charset="0"/>
                <a:cs typeface="Arial" panose="020B0604020202020204" pitchFamily="34" charset="0"/>
              </a:rPr>
              <a:t>and Region Chairpersons? </a:t>
            </a:r>
            <a:r>
              <a:rPr lang="en-US" b="0" kern="1200" dirty="0">
                <a:solidFill>
                  <a:schemeClr val="tx1"/>
                </a:solidFill>
                <a:effectLst/>
                <a:latin typeface="Arial" panose="020B0604020202020204" pitchFamily="34" charset="0"/>
                <a:cs typeface="Arial" panose="020B0604020202020204" pitchFamily="34" charset="0"/>
              </a:rPr>
              <a:t>Club leaders? </a:t>
            </a:r>
            <a:r>
              <a:rPr lang="en-US" b="0" kern="1200" baseline="0" dirty="0">
                <a:solidFill>
                  <a:schemeClr val="tx1"/>
                </a:solidFill>
                <a:effectLst/>
                <a:latin typeface="Arial" panose="020B0604020202020204" pitchFamily="34" charset="0"/>
                <a:cs typeface="Arial" panose="020B0604020202020204" pitchFamily="34" charset="0"/>
              </a:rPr>
              <a:t>MD Council and MD GAT? Club members?</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en-US" b="0" kern="1200" baseline="0" dirty="0">
                <a:solidFill>
                  <a:schemeClr val="tx1"/>
                </a:solidFill>
                <a:effectLst/>
                <a:latin typeface="Arial" panose="020B0604020202020204" pitchFamily="34" charset="0"/>
                <a:cs typeface="Arial" panose="020B0604020202020204" pitchFamily="34" charset="0"/>
              </a:rPr>
              <a:t>Everyone plays a role in the process and makes up one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b="0" kern="1200" baseline="0" dirty="0">
                <a:solidFill>
                  <a:schemeClr val="tx1"/>
                </a:solidFill>
                <a:effectLst/>
                <a:latin typeface="Arial" panose="020B0604020202020204" pitchFamily="34" charset="0"/>
                <a:cs typeface="Arial" panose="020B0604020202020204" pitchFamily="34" charset="0"/>
              </a:rPr>
              <a:t> which makes us all responsible for actions that will take place over the course of the next year.</a:t>
            </a:r>
          </a:p>
          <a:p>
            <a:endParaRPr lang="en-US" b="0" kern="1200" baseline="0" dirty="0">
              <a:solidFill>
                <a:schemeClr val="tx1"/>
              </a:solidFill>
              <a:effectLst/>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Who would like to volunteer their name for a spot on the </a:t>
            </a:r>
            <a:r>
              <a:rPr lang="en-US" b="0"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b="0" baseline="0" dirty="0">
                <a:latin typeface="Arial" panose="020B0604020202020204" pitchFamily="34" charset="0"/>
                <a:cs typeface="Arial" panose="020B0604020202020204" pitchFamily="34" charset="0"/>
              </a:rPr>
              <a:t>?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Which roles remain to be filled? Are there any other leaders we should invite to join us? Who will invite each one?</a:t>
            </a:r>
          </a:p>
        </p:txBody>
      </p:sp>
    </p:spTree>
    <p:extLst>
      <p:ext uri="{BB962C8B-B14F-4D97-AF65-F5344CB8AC3E}">
        <p14:creationId xmlns:p14="http://schemas.microsoft.com/office/powerpoint/2010/main" val="2322362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Refer to slide 0, Pre-meeting preparation notes. For this activity, capture participant input on a flipchart or virtual note-taking tool.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________________________________________________________________</a:t>
            </a:r>
          </a:p>
          <a:p>
            <a:r>
              <a:rPr lang="en-US" i="1" baseline="0" dirty="0">
                <a:latin typeface="Arial" panose="020B0604020202020204" pitchFamily="34" charset="0"/>
                <a:cs typeface="Arial" panose="020B0604020202020204" pitchFamily="34" charset="0"/>
              </a:rPr>
              <a:t>Script for GAT Area Leader to prepare district leaders to lead a Build a Team workshop:</a:t>
            </a:r>
          </a:p>
          <a:p>
            <a:r>
              <a:rPr lang="en-US" dirty="0">
                <a:latin typeface="Arial" panose="020B0604020202020204" pitchFamily="34" charset="0"/>
                <a:cs typeface="Arial" panose="020B0604020202020204" pitchFamily="34" charset="0"/>
              </a:rPr>
              <a:t>This activity helps members of a new </a:t>
            </a:r>
            <a:r>
              <a:rPr lang="en-US"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a:t>
            </a:r>
            <a:r>
              <a:rPr lang="en-US" dirty="0">
                <a:latin typeface="Arial" panose="020B0604020202020204" pitchFamily="34" charset="0"/>
                <a:cs typeface="Arial" panose="020B0604020202020204" pitchFamily="34" charset="0"/>
              </a:rPr>
              <a:t> to understand each other’s passions and motivations in order to match those to some aspect of the group’s work. When we are passionate about doing something, we are more committed and often more suited to doing it. I will model how to lead the activity for you now. You will lead this same activity once you gather your district </a:t>
            </a:r>
            <a:r>
              <a:rPr lang="en-US"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dirty="0">
                <a:latin typeface="Arial" panose="020B0604020202020204" pitchFamily="34" charset="0"/>
                <a:cs typeface="Arial" panose="020B0604020202020204" pitchFamily="34" charset="0"/>
              </a:rPr>
              <a:t>for the Build a Team workshop.</a:t>
            </a:r>
          </a:p>
          <a:p>
            <a:r>
              <a:rPr lang="en-US" i="1" dirty="0">
                <a:latin typeface="Arial" panose="020B0604020202020204" pitchFamily="34" charset="0"/>
                <a:cs typeface="Arial" panose="020B0604020202020204" pitchFamily="34" charset="0"/>
              </a:rPr>
              <a:t>Begin Activity </a:t>
            </a:r>
            <a:r>
              <a:rPr lang="en-US" dirty="0">
                <a:latin typeface="Arial" panose="020B0604020202020204" pitchFamily="34" charset="0"/>
                <a:cs typeface="Arial" panose="020B0604020202020204" pitchFamily="34" charset="0"/>
              </a:rPr>
              <a:t>Let’s talk about</a:t>
            </a:r>
            <a:r>
              <a:rPr lang="en-US" baseline="0" dirty="0">
                <a:latin typeface="Arial" panose="020B0604020202020204" pitchFamily="34" charset="0"/>
                <a:cs typeface="Arial" panose="020B0604020202020204" pitchFamily="34" charset="0"/>
              </a:rPr>
              <a:t> how we can turn our passions into purpose to make the Global Membership Approach successful?</a:t>
            </a:r>
          </a:p>
          <a:p>
            <a:r>
              <a:rPr lang="en-US" baseline="0" dirty="0">
                <a:latin typeface="Arial" panose="020B0604020202020204" pitchFamily="34" charset="0"/>
                <a:cs typeface="Arial" panose="020B0604020202020204" pitchFamily="34" charset="0"/>
              </a:rPr>
              <a:t>What aspects of Lions Clubs are you most passionate about? Some Lions are driven by service, others appreciate the friendships they make, still others are inspired by training or mentoring tomorrow’s leaders. What interests you the most?</a:t>
            </a:r>
          </a:p>
          <a:p>
            <a:r>
              <a:rPr lang="en-US" baseline="0" dirty="0">
                <a:latin typeface="Arial" panose="020B0604020202020204" pitchFamily="34" charset="0"/>
                <a:ea typeface="ヒラギノ角ゴ Pro W3"/>
                <a:cs typeface="Arial" panose="020B0604020202020204" pitchFamily="34" charset="0"/>
              </a:rPr>
              <a:t>How do those interests correspond to the purpose of </a:t>
            </a:r>
            <a:r>
              <a:rPr lang="en-US" dirty="0">
                <a:latin typeface="Arial" panose="020B0604020202020204" pitchFamily="34" charset="0"/>
                <a:ea typeface="ヒラギノ角ゴ Pro W3"/>
                <a:cs typeface="Arial" panose="020B0604020202020204" pitchFamily="34" charset="0"/>
              </a:rPr>
              <a:t>the Global Membership Approach</a:t>
            </a:r>
            <a:r>
              <a:rPr lang="en-US" baseline="0" dirty="0">
                <a:latin typeface="Arial" panose="020B0604020202020204" pitchFamily="34" charset="0"/>
                <a:ea typeface="ヒラギノ角ゴ Pro W3"/>
                <a:cs typeface="Arial" panose="020B0604020202020204" pitchFamily="34" charset="0"/>
              </a:rPr>
              <a:t>?</a:t>
            </a:r>
            <a:r>
              <a:rPr lang="en-US" dirty="0">
                <a:latin typeface="Arial" panose="020B0604020202020204" pitchFamily="34" charset="0"/>
                <a:ea typeface="ヒラギノ角ゴ Pro W3"/>
                <a:cs typeface="Arial" panose="020B0604020202020204" pitchFamily="34" charset="0"/>
              </a:rPr>
              <a:t> How can we leverage our members passions to make an impact in the coming year? </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Script for district leaders when leading a Build a Team workshop:</a:t>
            </a:r>
            <a:endParaRPr lang="en-US" i="1"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talk about</a:t>
            </a:r>
            <a:r>
              <a:rPr lang="en-US" baseline="0" dirty="0">
                <a:latin typeface="Arial" panose="020B0604020202020204" pitchFamily="34" charset="0"/>
                <a:cs typeface="Arial" panose="020B0604020202020204" pitchFamily="34" charset="0"/>
              </a:rPr>
              <a:t> how we can turn our passions into purpose to make the Global Membership Approach successful?</a:t>
            </a:r>
          </a:p>
          <a:p>
            <a:r>
              <a:rPr lang="en-US" baseline="0" dirty="0">
                <a:latin typeface="Arial" panose="020B0604020202020204" pitchFamily="34" charset="0"/>
                <a:cs typeface="Arial" panose="020B0604020202020204" pitchFamily="34" charset="0"/>
              </a:rPr>
              <a:t>What aspects of Lions Clubs are you most passionate about? Some Lions are driven by service, others appreciate the friendships they make, still others are inspired by training or mentoring tomorrow’s leaders. What interests you the most?</a:t>
            </a:r>
          </a:p>
          <a:p>
            <a:r>
              <a:rPr lang="en-US" baseline="0" dirty="0">
                <a:latin typeface="Arial" panose="020B0604020202020204" pitchFamily="34" charset="0"/>
                <a:ea typeface="ヒラギノ角ゴ Pro W3"/>
                <a:cs typeface="Arial" panose="020B0604020202020204" pitchFamily="34" charset="0"/>
              </a:rPr>
              <a:t>How do those interests correspond to the purpose of </a:t>
            </a:r>
            <a:r>
              <a:rPr lang="en-US" dirty="0">
                <a:latin typeface="Arial" panose="020B0604020202020204" pitchFamily="34" charset="0"/>
                <a:ea typeface="ヒラギノ角ゴ Pro W3"/>
                <a:cs typeface="Arial" panose="020B0604020202020204" pitchFamily="34" charset="0"/>
              </a:rPr>
              <a:t>the Global Membership Approach</a:t>
            </a:r>
            <a:r>
              <a:rPr lang="en-US" baseline="0" dirty="0">
                <a:latin typeface="Arial" panose="020B0604020202020204" pitchFamily="34" charset="0"/>
                <a:ea typeface="ヒラギノ角ゴ Pro W3"/>
                <a:cs typeface="Arial" panose="020B0604020202020204" pitchFamily="34" charset="0"/>
              </a:rPr>
              <a:t>?</a:t>
            </a:r>
            <a:r>
              <a:rPr lang="en-US" dirty="0">
                <a:latin typeface="Arial" panose="020B0604020202020204" pitchFamily="34" charset="0"/>
                <a:ea typeface="ヒラギノ角ゴ Pro W3"/>
                <a:cs typeface="Arial" panose="020B0604020202020204" pitchFamily="34" charset="0"/>
              </a:rPr>
              <a:t> How can we leverage our members passions to make an impact in the coming year? Let’s take some time to work through this activity to begin selecting members of our </a:t>
            </a:r>
            <a:r>
              <a:rPr lang="en-US"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dirty="0">
                <a:latin typeface="Arial" panose="020B0604020202020204" pitchFamily="34" charset="0"/>
                <a:ea typeface="ヒラギノ角ゴ Pro W3"/>
                <a:cs typeface="Arial" panose="020B0604020202020204" pitchFamily="34" charset="0"/>
              </a:rPr>
              <a:t>and which role would be best suited to their passions.</a:t>
            </a:r>
            <a:endParaRPr lang="en-US"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134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latin typeface="Arial" panose="020B0604020202020204" pitchFamily="34" charset="0"/>
                <a:ea typeface="ヒラギノ角ゴ Pro W3"/>
                <a:cs typeface="Arial" panose="020B0604020202020204" pitchFamily="34" charset="0"/>
              </a:rPr>
              <a:t>Presenter notes: </a:t>
            </a:r>
          </a:p>
          <a:p>
            <a:pPr>
              <a:defRPr/>
            </a:pPr>
            <a:r>
              <a:rPr lang="en-US" i="1" dirty="0">
                <a:latin typeface="Arial" panose="020B0604020202020204" pitchFamily="34" charset="0"/>
                <a:cs typeface="Arial" panose="020B0604020202020204" pitchFamily="34" charset="0"/>
              </a:rPr>
              <a:t>{Allow participants to read for themselves}</a:t>
            </a:r>
          </a:p>
          <a:p>
            <a:pPr lvl="0">
              <a:defRPr/>
            </a:pPr>
            <a:r>
              <a:rPr lang="en-US"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00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sz="1000" u="sng" dirty="0">
                <a:latin typeface="Arial" panose="020B0604020202020204" pitchFamily="34" charset="0"/>
                <a:ea typeface="ヒラギノ角ゴ Pro W3"/>
                <a:cs typeface="Arial" panose="020B0604020202020204" pitchFamily="34" charset="0"/>
              </a:rPr>
              <a:t>Presenter notes: </a:t>
            </a:r>
          </a:p>
          <a:p>
            <a:pPr lvl="0">
              <a:defRPr/>
            </a:pPr>
            <a:r>
              <a:rPr lang="en-US" sz="1000" dirty="0">
                <a:latin typeface="Arial" panose="020B0604020202020204" pitchFamily="34" charset="0"/>
                <a:cs typeface="Arial" panose="020B0604020202020204" pitchFamily="34" charset="0"/>
              </a:rPr>
              <a:t>________________________________________________________________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en-US" sz="1000" b="0" baseline="0" dirty="0">
                <a:latin typeface="Arial" panose="020B0604020202020204" pitchFamily="34" charset="0"/>
                <a:cs typeface="Arial" panose="020B0604020202020204" pitchFamily="34" charset="0"/>
              </a:rPr>
              <a:t>Our next step is to hold a Build a Vision session, where we will analyze our district’s strengths, weaknesses, opportunities and threats, and set goals for the year. </a:t>
            </a:r>
          </a:p>
          <a:p>
            <a:endParaRPr lang="en-US" sz="1000" b="0" baseline="0" dirty="0">
              <a:latin typeface="Arial" panose="020B0604020202020204" pitchFamily="34" charset="0"/>
              <a:cs typeface="Arial" panose="020B0604020202020204" pitchFamily="34" charset="0"/>
            </a:endParaRPr>
          </a:p>
          <a:p>
            <a:r>
              <a:rPr lang="en-US" sz="1000" b="0" baseline="0" dirty="0">
                <a:latin typeface="Arial" panose="020B0604020202020204" pitchFamily="34" charset="0"/>
                <a:cs typeface="Arial" panose="020B0604020202020204" pitchFamily="34" charset="0"/>
              </a:rPr>
              <a:t>What are your thoughts about when we can meet? </a:t>
            </a:r>
          </a:p>
          <a:p>
            <a:endParaRPr lang="en-US" sz="1000" b="0" baseline="0" dirty="0">
              <a:latin typeface="Arial" panose="020B0604020202020204" pitchFamily="34" charset="0"/>
              <a:cs typeface="Arial" panose="020B0604020202020204" pitchFamily="34" charset="0"/>
            </a:endParaRPr>
          </a:p>
          <a:p>
            <a:r>
              <a:rPr lang="en-US" sz="1000" b="0" baseline="0" dirty="0">
                <a:latin typeface="Arial" panose="020B0604020202020204" pitchFamily="34" charset="0"/>
                <a:cs typeface="Arial" panose="020B0604020202020204" pitchFamily="34" charset="0"/>
              </a:rPr>
              <a:t>Who would be the best person to facilitate the meeting? </a:t>
            </a:r>
          </a:p>
          <a:p>
            <a:endParaRPr lang="en-US" sz="1000" b="0" baseline="0" dirty="0">
              <a:latin typeface="Arial" panose="020B0604020202020204" pitchFamily="34" charset="0"/>
              <a:cs typeface="Arial" panose="020B0604020202020204" pitchFamily="34" charset="0"/>
            </a:endParaRPr>
          </a:p>
          <a:p>
            <a:r>
              <a:rPr lang="en-US" sz="1000" b="0" baseline="0" dirty="0">
                <a:latin typeface="Arial" panose="020B0604020202020204" pitchFamily="34" charset="0"/>
                <a:cs typeface="Arial" panose="020B0604020202020204" pitchFamily="34" charset="0"/>
              </a:rPr>
              <a:t>Who should be invited and who will set up the virtual meeting? </a:t>
            </a:r>
          </a:p>
          <a:p>
            <a:endParaRPr lang="en-US" sz="1000" b="0" baseline="0" dirty="0">
              <a:latin typeface="Arial" panose="020B0604020202020204" pitchFamily="34" charset="0"/>
              <a:cs typeface="Arial" panose="020B0604020202020204" pitchFamily="34" charset="0"/>
            </a:endParaRPr>
          </a:p>
          <a:p>
            <a:r>
              <a:rPr lang="en-US" sz="1000" b="0" baseline="0" dirty="0">
                <a:latin typeface="Arial" panose="020B0604020202020204" pitchFamily="34" charset="0"/>
                <a:cs typeface="Arial" panose="020B0604020202020204" pitchFamily="34" charset="0"/>
              </a:rPr>
              <a:t>Is there anything else we should do to prepare? </a:t>
            </a:r>
          </a:p>
        </p:txBody>
      </p:sp>
    </p:spTree>
    <p:extLst>
      <p:ext uri="{BB962C8B-B14F-4D97-AF65-F5344CB8AC3E}">
        <p14:creationId xmlns:p14="http://schemas.microsoft.com/office/powerpoint/2010/main" val="79422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latin typeface="Arial" panose="020B0604020202020204" pitchFamily="34" charset="0"/>
                <a:cs typeface="Arial" panose="020B0604020202020204" pitchFamily="34" charset="0"/>
              </a:rPr>
              <a:t>Presenter notes: </a:t>
            </a:r>
          </a:p>
          <a:p>
            <a:r>
              <a:rPr lang="en-US" i="1" dirty="0">
                <a:latin typeface="Arial" panose="020B0604020202020204" pitchFamily="34" charset="0"/>
                <a:cs typeface="Arial" panose="020B0604020202020204" pitchFamily="34" charset="0"/>
              </a:rPr>
              <a:t>Begin the session by introducing yourself and welcoming participants to this seminar on the Global Membership Approach.</a:t>
            </a:r>
          </a:p>
          <a:p>
            <a:r>
              <a:rPr lang="en-US" baseline="0" dirty="0">
                <a:latin typeface="Arial" panose="020B0604020202020204" pitchFamily="34" charset="0"/>
                <a:cs typeface="Arial" panose="020B0604020202020204" pitchFamily="34" charset="0"/>
              </a:rPr>
              <a:t>______________________________________________________________</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Welcome to this seminar on the Global Membership Approach.</a:t>
            </a:r>
          </a:p>
          <a:p>
            <a:endParaRPr lang="en-US" dirty="0"/>
          </a:p>
        </p:txBody>
      </p:sp>
      <p:sp>
        <p:nvSpPr>
          <p:cNvPr id="4" name="Header Placeholder 3"/>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19924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It is recommended that the facilitator completes all of the LLC courses listed above. In addition, the district governor and the district GMT Coordinator (or chosen Global Membership Approach Support Lead) should take the following courses: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1" dirty="0">
                <a:latin typeface="Arial" panose="020B0604020202020204" pitchFamily="34" charset="0"/>
                <a:ea typeface="ヒラギノ角ゴ Pro W3"/>
                <a:cs typeface="Arial" panose="020B0604020202020204" pitchFamily="34" charset="0"/>
              </a:rPr>
              <a:t>Delegation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1" dirty="0">
                <a:latin typeface="Arial" panose="020B0604020202020204" pitchFamily="34" charset="0"/>
                <a:ea typeface="ヒラギノ角ゴ Pro W3"/>
                <a:cs typeface="Arial" panose="020B0604020202020204" pitchFamily="34" charset="0"/>
              </a:rPr>
              <a:t>Decision Making (not yet available in all languages)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1" dirty="0">
                <a:latin typeface="Arial" panose="020B0604020202020204" pitchFamily="34" charset="0"/>
                <a:ea typeface="ヒラギノ角ゴ Pro W3"/>
                <a:cs typeface="Arial" panose="020B0604020202020204" pitchFamily="34" charset="0"/>
              </a:rPr>
              <a:t>Conflict Resolution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Once you have completed these courses, please regionalize the slide’s recommendations listed above based on the needs of your area.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anose="020B0604020202020204" pitchFamily="34" charset="0"/>
                <a:ea typeface="ヒラギノ角ゴ Pro W3"/>
                <a:cs typeface="Arial" panose="020B0604020202020204" pitchFamily="34" charset="0"/>
              </a:rPr>
              <a:t>The District Strategic Plan Workbook provides direction for district leadership on how to look at service and membership trends for their area. It offers links to various reports and resources available.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________________________________________________________________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Before we end our session today, here are a few courses that will help you lead your </a:t>
            </a:r>
            <a:r>
              <a:rPr lang="en-US"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dirty="0">
                <a:latin typeface="Arial" panose="020B0604020202020204" pitchFamily="34" charset="0"/>
                <a:cs typeface="Arial" panose="020B0604020202020204" pitchFamily="34" charset="0"/>
              </a:rPr>
              <a:t>and promote effective listening. In preparation for our next session, reviewing the Introduction to SWOT analysis and Goal Setting will help lead our conversation and gain a better understanding of what a SWOT analysis is and why it is useful in developing a vision, goal and action plan.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order to get a better understanding the needs and membership trends of your area, complete the Membership Development portion of the District Strategic Plan Workbook. Supplemental resources to help you and your </a:t>
            </a:r>
            <a:r>
              <a:rPr lang="en-US" i="0" u="none" strike="noStrike" kern="1200" baseline="0" dirty="0">
                <a:solidFill>
                  <a:schemeClr val="tx1"/>
                </a:solidFill>
                <a:latin typeface="Arial" panose="020B0604020202020204" pitchFamily="34" charset="0"/>
                <a:ea typeface="ヒラギノ角ゴ Pro W3"/>
                <a:cs typeface="Arial" panose="020B0604020202020204" pitchFamily="34" charset="0"/>
              </a:rPr>
              <a:t>working group </a:t>
            </a:r>
            <a:r>
              <a:rPr lang="en-US" dirty="0">
                <a:latin typeface="Arial" panose="020B0604020202020204" pitchFamily="34" charset="0"/>
                <a:cs typeface="Arial" panose="020B0604020202020204" pitchFamily="34" charset="0"/>
              </a:rPr>
              <a:t>build your vision will also be referenced here.</a:t>
            </a:r>
          </a:p>
        </p:txBody>
      </p:sp>
    </p:spTree>
    <p:extLst>
      <p:ext uri="{BB962C8B-B14F-4D97-AF65-F5344CB8AC3E}">
        <p14:creationId xmlns:p14="http://schemas.microsoft.com/office/powerpoint/2010/main" val="2009105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latin typeface="Arial" panose="020B0604020202020204" pitchFamily="34" charset="0"/>
                <a:ea typeface="ヒラギノ角ゴ Pro W3"/>
                <a:cs typeface="Arial" panose="020B0604020202020204" pitchFamily="34" charset="0"/>
              </a:rPr>
              <a:t>Presenter notes: </a:t>
            </a:r>
          </a:p>
          <a:p>
            <a:pPr lvl="0">
              <a:defRPr/>
            </a:pPr>
            <a:r>
              <a:rPr lang="en-US" dirty="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Are there any questions about what we’ve covered today or what’s next?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kern="1200" baseline="0" dirty="0">
              <a:solidFill>
                <a:schemeClr val="tx1"/>
              </a:solidFill>
              <a:latin typeface="Arial" panose="020B0604020202020204" pitchFamily="34" charset="0"/>
              <a:cs typeface="Arial" panose="020B0604020202020204" pitchFamily="34" charset="0"/>
            </a:endParaRPr>
          </a:p>
          <a:p>
            <a:r>
              <a:rPr lang="en-US" b="0" i="0" u="none" strike="noStrike" kern="1200" baseline="0" dirty="0">
                <a:solidFill>
                  <a:schemeClr val="tx1"/>
                </a:solidFill>
                <a:latin typeface="Arial" panose="020B0604020202020204" pitchFamily="34" charset="0"/>
                <a:cs typeface="Arial" panose="020B0604020202020204" pitchFamily="34" charset="0"/>
              </a:rPr>
              <a:t>{click} We will inspire Lions across our district with new clubs, new members, new fellowship and exciting service.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kern="1200" baseline="0" dirty="0">
              <a:solidFill>
                <a:schemeClr val="tx1"/>
              </a:solidFill>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{click} </a:t>
            </a:r>
            <a:r>
              <a:rPr lang="en-US" b="0" baseline="0" dirty="0">
                <a:latin typeface="Arial" panose="020B0604020202020204" pitchFamily="34" charset="0"/>
                <a:cs typeface="Arial" panose="020B0604020202020204" pitchFamily="34" charset="0"/>
              </a:rPr>
              <a:t>Thank you for choosing to join the Global Membership Approach.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3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latin typeface="Arial" panose="020B0604020202020204" pitchFamily="34" charset="0"/>
                <a:ea typeface="ヒラギノ角ゴ Pro W3"/>
                <a:cs typeface="Arial" panose="020B0604020202020204" pitchFamily="34" charset="0"/>
              </a:rPr>
              <a:t>Presenter notes: </a:t>
            </a:r>
          </a:p>
          <a:p>
            <a:r>
              <a:rPr lang="en-US" sz="1200" i="1" dirty="0">
                <a:latin typeface="Arial" panose="020B0604020202020204" pitchFamily="34" charset="0"/>
                <a:ea typeface="ヒラギノ角ゴ Pro W3"/>
                <a:cs typeface="Arial" panose="020B0604020202020204" pitchFamily="34" charset="0"/>
              </a:rPr>
              <a:t>Set the stage for the importance of why are we embarking on this Global Membership Approach. Share your answer and explain why it is relevant to your area.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ea typeface="ヒラギノ角ゴ Pro W3"/>
                <a:cs typeface="Arial" panose="020B0604020202020204" pitchFamily="34" charset="0"/>
              </a:rPr>
              <a:t>There are 4 parts to </a:t>
            </a:r>
            <a:r>
              <a:rPr lang="en-US" sz="1200" baseline="0" dirty="0">
                <a:latin typeface="Arial" panose="020B0604020202020204" pitchFamily="34" charset="0"/>
                <a:ea typeface="ヒラギノ角ゴ Pro W3"/>
                <a:cs typeface="Arial" panose="020B0604020202020204" pitchFamily="34" charset="0"/>
              </a:rPr>
              <a:t>today’s meeting:</a:t>
            </a:r>
            <a:r>
              <a:rPr lang="en-US" sz="1200" dirty="0">
                <a:latin typeface="Arial" panose="020B0604020202020204" pitchFamily="34" charset="0"/>
                <a:ea typeface="ヒラギノ角ゴ Pro W3"/>
                <a:cs typeface="Arial" panose="020B0604020202020204" pitchFamily="34" charset="0"/>
              </a:rPr>
              <a:t>                         </a:t>
            </a:r>
            <a:endParaRPr lang="en-US" sz="120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pPr marL="228600" indent="-228600">
              <a:buAutoNum type="arabicParenR"/>
            </a:pPr>
            <a:r>
              <a:rPr lang="en-US" sz="1200" baseline="0" dirty="0">
                <a:latin typeface="Arial" panose="020B0604020202020204" pitchFamily="34" charset="0"/>
                <a:cs typeface="Arial" panose="020B0604020202020204" pitchFamily="34" charset="0"/>
              </a:rPr>
              <a:t>An overview of the Global Membership Approach program</a:t>
            </a:r>
          </a:p>
          <a:p>
            <a:pPr marL="228600" indent="-228600">
              <a:buAutoNum type="arabicParenR"/>
            </a:pPr>
            <a:r>
              <a:rPr lang="en-US" sz="1200" baseline="0" dirty="0">
                <a:latin typeface="Arial" panose="020B0604020202020204" pitchFamily="34" charset="0"/>
                <a:cs typeface="Arial" panose="020B0604020202020204" pitchFamily="34" charset="0"/>
              </a:rPr>
              <a:t>How we can organize our working group and the importance of building a team</a:t>
            </a:r>
          </a:p>
          <a:p>
            <a:pPr marL="228600" indent="-228600">
              <a:buAutoNum type="arabicParenR"/>
            </a:pPr>
            <a:r>
              <a:rPr lang="en-US" sz="1200" baseline="0" dirty="0">
                <a:latin typeface="Arial" panose="020B0604020202020204" pitchFamily="34" charset="0"/>
                <a:cs typeface="Arial" panose="020B0604020202020204" pitchFamily="34" charset="0"/>
              </a:rPr>
              <a:t>The roles needed for our area to be successful</a:t>
            </a:r>
          </a:p>
          <a:p>
            <a:pPr marL="228600" indent="-228600">
              <a:buAutoNum type="arabicParenR"/>
            </a:pPr>
            <a:r>
              <a:rPr lang="en-US" sz="1200" baseline="0" dirty="0">
                <a:latin typeface="Arial" panose="020B0604020202020204" pitchFamily="34" charset="0"/>
                <a:cs typeface="Arial" panose="020B0604020202020204" pitchFamily="34" charset="0"/>
              </a:rPr>
              <a:t>And the next steps in this process</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We need everyone to contribute their thoughts, so we can build the strongest working group possible. Are you ready?</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89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latin typeface="Arial" panose="020B0604020202020204" pitchFamily="34" charset="0"/>
                <a:ea typeface="ヒラギノ角ゴ Pro W3"/>
                <a:cs typeface="Arial" panose="020B0604020202020204" pitchFamily="34" charset="0"/>
              </a:rPr>
              <a:t>Presenter notes: </a:t>
            </a:r>
          </a:p>
          <a:p>
            <a:r>
              <a:rPr lang="en-US" sz="1200" i="1" dirty="0">
                <a:latin typeface="Arial" panose="020B0604020202020204" pitchFamily="34" charset="0"/>
                <a:ea typeface="ヒラギノ角ゴ Pro W3"/>
                <a:cs typeface="Arial" panose="020B0604020202020204" pitchFamily="34" charset="0"/>
              </a:rPr>
              <a:t>Prepare your own answer and share it with participants. Allow other participants to answer as well. You can choose to have each participant answer or only call on a few to ensure that participants remain engaged.</a:t>
            </a:r>
            <a:endParaRPr lang="en-US" sz="120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ea typeface="ヒラギノ角ゴ Pro W3"/>
              <a:cs typeface="Arial" panose="020B0604020202020204" pitchFamily="34" charset="0"/>
            </a:endParaRPr>
          </a:p>
          <a:p>
            <a:r>
              <a:rPr lang="en-US" sz="1200" b="0" baseline="0" dirty="0">
                <a:latin typeface="Arial" panose="020B0604020202020204" pitchFamily="34" charset="0"/>
                <a:ea typeface="ヒラギノ角ゴ Pro W3"/>
                <a:cs typeface="Arial" panose="020B0604020202020204" pitchFamily="34" charset="0"/>
              </a:rPr>
              <a:t>Let’s start </a:t>
            </a:r>
            <a:r>
              <a:rPr lang="en-US" sz="1200" b="0" dirty="0">
                <a:latin typeface="Arial" panose="020B0604020202020204" pitchFamily="34" charset="0"/>
                <a:ea typeface="ヒラギノ角ゴ Pro W3"/>
                <a:cs typeface="Arial" panose="020B0604020202020204" pitchFamily="34" charset="0"/>
              </a:rPr>
              <a:t>with</a:t>
            </a:r>
            <a:r>
              <a:rPr lang="en-US" sz="1200" b="0" baseline="0" dirty="0">
                <a:latin typeface="Arial" panose="020B0604020202020204" pitchFamily="34" charset="0"/>
                <a:ea typeface="ヒラギノ角ゴ Pro W3"/>
                <a:cs typeface="Arial" panose="020B0604020202020204" pitchFamily="34" charset="0"/>
              </a:rPr>
              <a:t> a fundamental question: Why are we Lions?</a:t>
            </a:r>
            <a:r>
              <a:rPr lang="en-US" sz="1200" b="0" dirty="0">
                <a:latin typeface="Arial" panose="020B0604020202020204" pitchFamily="34" charset="0"/>
                <a:ea typeface="ヒラギノ角ゴ Pro W3"/>
                <a:cs typeface="Arial" panose="020B0604020202020204" pitchFamily="34" charset="0"/>
              </a:rPr>
              <a:t> </a:t>
            </a:r>
            <a:endParaRPr lang="en-US" sz="1200" b="0" dirty="0">
              <a:latin typeface="Arial" panose="020B0604020202020204" pitchFamily="34" charset="0"/>
              <a:cs typeface="Arial" panose="020B0604020202020204" pitchFamily="34" charset="0"/>
            </a:endParaRP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Here are our vision and mission statements. </a:t>
            </a: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What are the key words in those statements and what do they mean to you? </a:t>
            </a: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Optional question to consider:</a:t>
            </a:r>
          </a:p>
          <a:p>
            <a:r>
              <a:rPr lang="en-US" sz="1200" b="0" baseline="0" dirty="0">
                <a:latin typeface="Arial" panose="020B0604020202020204" pitchFamily="34" charset="0"/>
                <a:cs typeface="Arial" panose="020B0604020202020204" pitchFamily="34" charset="0"/>
              </a:rPr>
              <a:t>How are your clubs fulfilling the vision and mission of our organization?</a:t>
            </a:r>
          </a:p>
          <a:p>
            <a:endParaRPr lang="en-US" dirty="0"/>
          </a:p>
        </p:txBody>
      </p:sp>
    </p:spTree>
    <p:extLst>
      <p:ext uri="{BB962C8B-B14F-4D97-AF65-F5344CB8AC3E}">
        <p14:creationId xmlns:p14="http://schemas.microsoft.com/office/powerpoint/2010/main" val="122862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latin typeface="Arial" panose="020B0604020202020204" pitchFamily="34" charset="0"/>
                <a:ea typeface="ヒラギノ角ゴ Pro W3"/>
                <a:cs typeface="Arial" panose="020B0604020202020204" pitchFamily="34" charset="0"/>
              </a:rPr>
              <a:t>Presenter notes: </a:t>
            </a:r>
          </a:p>
          <a:p>
            <a:r>
              <a:rPr lang="en-US" sz="1200" i="1" dirty="0">
                <a:latin typeface="Arial" panose="020B0604020202020204" pitchFamily="34" charset="0"/>
                <a:ea typeface="ヒラギノ角ゴ Pro W3"/>
                <a:cs typeface="Arial" panose="020B0604020202020204" pitchFamily="34" charset="0"/>
              </a:rPr>
              <a:t>If you feel as if your group needs to get to know each other better, leave this slide in, or modify the slide to tell your own personal story. Remember to regionalize this slide to help facilitate a conversation to promote team building.</a:t>
            </a:r>
          </a:p>
          <a:p>
            <a:r>
              <a:rPr lang="en-US" sz="1200" i="1" dirty="0">
                <a:latin typeface="Arial" panose="020B0604020202020204" pitchFamily="34" charset="0"/>
                <a:ea typeface="ヒラギノ角ゴ Pro W3"/>
                <a:cs typeface="Arial" panose="020B0604020202020204" pitchFamily="34" charset="0"/>
              </a:rPr>
              <a:t>Refer to slide 0, Pre-meeting preparation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en-US" sz="1200" b="0" dirty="0">
                <a:latin typeface="Arial" panose="020B0604020202020204" pitchFamily="34" charset="0"/>
                <a:ea typeface="ヒラギノ角ゴ Pro W3"/>
                <a:cs typeface="Arial" panose="020B0604020202020204" pitchFamily="34" charset="0"/>
              </a:rPr>
              <a:t>Being </a:t>
            </a:r>
            <a:r>
              <a:rPr lang="en-US" sz="1200" b="0" baseline="0" dirty="0">
                <a:latin typeface="Arial" panose="020B0604020202020204" pitchFamily="34" charset="0"/>
                <a:ea typeface="ヒラギノ角ゴ Pro W3"/>
                <a:cs typeface="Arial" panose="020B0604020202020204" pitchFamily="34" charset="0"/>
              </a:rPr>
              <a:t>a Lion also affects us, as individuals.</a:t>
            </a:r>
            <a:r>
              <a:rPr lang="en-US" sz="1200" b="0" dirty="0">
                <a:latin typeface="Arial" panose="020B0604020202020204" pitchFamily="34" charset="0"/>
                <a:ea typeface="ヒラギノ角ゴ Pro W3"/>
                <a:cs typeface="Arial" panose="020B0604020202020204" pitchFamily="34" charset="0"/>
              </a:rPr>
              <a:t> </a:t>
            </a:r>
            <a:endParaRPr lang="en-US" sz="1200" b="0" baseline="0" dirty="0">
              <a:latin typeface="Arial" panose="020B0604020202020204" pitchFamily="34" charset="0"/>
              <a:cs typeface="Arial" panose="020B0604020202020204" pitchFamily="34" charset="0"/>
            </a:endParaRP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latin typeface="Arial" panose="020B0604020202020204" pitchFamily="34" charset="0"/>
                <a:cs typeface="Arial" panose="020B0604020202020204" pitchFamily="34" charset="0"/>
              </a:rPr>
              <a:t>How has being a Lion changed your life?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latin typeface="Arial" panose="020B0604020202020204" pitchFamily="34" charset="0"/>
                <a:cs typeface="Arial" panose="020B0604020202020204" pitchFamily="34" charset="0"/>
              </a:rPr>
              <a:t>How do we feel about our current membership situation? Is it urgent that we reverse the membership trend we are experiencing in _______?</a:t>
            </a:r>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179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_______________________________________________________________</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By reviewing the membership numbers worldwide for the 2020-2021 FY (July 1, 2020 to June 30, 2021) we hope to gain a better understanding of why there is a need for the Global Membership Approach.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 our Constitutional Area/Regional Area specially, we lost/gained ______ members. Combined with our other Constitution Areas worldwide these totals equal to 9,463 dropped members for the year.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We understand that COVID-19 had a great impact on these numbers, so to get a better understanding of where we stand in terms of the membership decline, let’s review our 3-year trends.</a:t>
            </a: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5</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Although our 3-year trends worldwide are substantially better than our totals from 2020-2021 FY, it is important to show the consistent membership decline that our organization has been facing over the last 3 years.</a:t>
            </a:r>
          </a:p>
          <a:p>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By uniting together under the Global Membership Approach, we hope to provide our clubs with support they need in order to retain our vision of being the global leader in community and humanitarian service. By increasing the number of helping hands our communities have, the greater the impact we can make.</a:t>
            </a: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6</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200" u="sng" dirty="0">
                <a:latin typeface="Arial" panose="020B0604020202020204" pitchFamily="34" charset="0"/>
                <a:ea typeface="ヒラギノ角ゴ Pro W3"/>
                <a:cs typeface="Arial" panose="020B0604020202020204" pitchFamily="34" charset="0"/>
              </a:rPr>
              <a:t>Presenter notes: </a:t>
            </a:r>
          </a:p>
          <a:p>
            <a:pPr lvl="0">
              <a:defRPr/>
            </a:pPr>
            <a:r>
              <a:rPr lang="en-US" sz="1200" dirty="0">
                <a:latin typeface="Arial" panose="020B0604020202020204" pitchFamily="34" charset="0"/>
                <a:cs typeface="Arial" panose="020B0604020202020204" pitchFamily="34" charset="0"/>
              </a:rPr>
              <a:t>________________________________________________________________</a:t>
            </a:r>
          </a:p>
          <a:p>
            <a:pPr defTabSz="881390">
              <a:defRPr/>
            </a:pPr>
            <a:endParaRPr lang="en-US" sz="1200" dirty="0">
              <a:latin typeface="Arial" panose="020B0604020202020204" pitchFamily="34" charset="0"/>
              <a:ea typeface="ヒラギノ角ゴ Pro W3"/>
              <a:cs typeface="Arial" panose="020B0604020202020204" pitchFamily="34" charset="0"/>
            </a:endParaRPr>
          </a:p>
          <a:p>
            <a:pPr defTabSz="881390">
              <a:defRPr/>
            </a:pPr>
            <a:r>
              <a:rPr lang="en-US" sz="1200" b="0" dirty="0">
                <a:latin typeface="Arial" panose="020B0604020202020204" pitchFamily="34" charset="0"/>
                <a:ea typeface="ヒラギノ角ゴ Pro W3"/>
                <a:cs typeface="Arial" panose="020B0604020202020204" pitchFamily="34" charset="0"/>
              </a:rPr>
              <a:t>For the 2021-22 FY, the primary goal for the </a:t>
            </a:r>
            <a:r>
              <a:rPr lang="en-US" sz="1200" b="0" strike="noStrike" baseline="0" dirty="0">
                <a:latin typeface="Arial" panose="020B0604020202020204" pitchFamily="34" charset="0"/>
                <a:ea typeface="ヒラギノ角ゴ Pro W3"/>
                <a:cs typeface="Arial" panose="020B0604020202020204" pitchFamily="34" charset="0"/>
              </a:rPr>
              <a:t>pilot </a:t>
            </a:r>
            <a:r>
              <a:rPr lang="en-US" sz="1200" b="0" dirty="0">
                <a:latin typeface="Arial" panose="020B0604020202020204" pitchFamily="34" charset="0"/>
                <a:ea typeface="ヒラギノ角ゴ Pro W3"/>
                <a:cs typeface="Arial" panose="020B0604020202020204" pitchFamily="34" charset="0"/>
              </a:rPr>
              <a:t>districts who participated in the process was to achieve a positive membership growth. </a:t>
            </a:r>
          </a:p>
          <a:p>
            <a:pPr defTabSz="881390">
              <a:defRPr/>
            </a:pPr>
            <a:endParaRPr lang="en-US" sz="1200" b="0" dirty="0">
              <a:latin typeface="Arial" panose="020B0604020202020204" pitchFamily="34" charset="0"/>
              <a:cs typeface="Arial" panose="020B0604020202020204" pitchFamily="34" charset="0"/>
            </a:endParaRPr>
          </a:p>
          <a:p>
            <a:pPr marL="0" marR="0" lvl="0" indent="0" algn="l" defTabSz="881390" rtl="0" eaLnBrk="0" fontAlgn="base" latinLnBrk="0" hangingPunct="0">
              <a:lnSpc>
                <a:spcPct val="100000"/>
              </a:lnSpc>
              <a:spcBef>
                <a:spcPct val="30000"/>
              </a:spcBef>
              <a:spcAft>
                <a:spcPct val="0"/>
              </a:spcAft>
              <a:buClrTx/>
              <a:buSzTx/>
              <a:buFontTx/>
              <a:buNone/>
              <a:tabLst/>
              <a:defRPr/>
            </a:pPr>
            <a:r>
              <a:rPr lang="en-US" sz="1200" b="0" dirty="0">
                <a:latin typeface="Arial" panose="020B0604020202020204" pitchFamily="34" charset="0"/>
                <a:cs typeface="Arial" panose="020B0604020202020204" pitchFamily="34" charset="0"/>
              </a:rPr>
              <a:t>Although we still had membership loss overall, we gained 2349 members and 6 clubs over last FY</a:t>
            </a:r>
            <a:endParaRPr lang="en-US" sz="1200" b="0" baseline="0" dirty="0">
              <a:latin typeface="Arial" panose="020B0604020202020204" pitchFamily="34" charset="0"/>
              <a:cs typeface="Arial" panose="020B0604020202020204" pitchFamily="34" charset="0"/>
            </a:endParaRPr>
          </a:p>
          <a:p>
            <a:pPr defTabSz="881390">
              <a:defRPr/>
            </a:pPr>
            <a:endParaRPr lang="en-US" sz="1200" b="0" strike="sngStrike" baseline="0" dirty="0">
              <a:latin typeface="Arial" panose="020B0604020202020204" pitchFamily="34" charset="0"/>
              <a:cs typeface="Arial" panose="020B0604020202020204" pitchFamily="34" charset="0"/>
            </a:endParaRPr>
          </a:p>
          <a:p>
            <a:pPr defTabSz="881390">
              <a:defRPr/>
            </a:pPr>
            <a:r>
              <a:rPr lang="en-US" sz="1200" b="0" baseline="0" dirty="0">
                <a:latin typeface="Arial" panose="020B0604020202020204" pitchFamily="34" charset="0"/>
                <a:cs typeface="Arial" panose="020B0604020202020204" pitchFamily="34" charset="0"/>
              </a:rPr>
              <a:t>As a result of the pilot, participating districts ended the year with positive results.</a:t>
            </a:r>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77411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defRPr/>
            </a:pPr>
            <a:r>
              <a:rPr lang="en-US" sz="1200" u="sng" dirty="0">
                <a:latin typeface="Arial" panose="020B0604020202020204" pitchFamily="34" charset="0"/>
                <a:ea typeface="ヒラギノ角ゴ Pro W3"/>
                <a:cs typeface="Arial" panose="020B0604020202020204" pitchFamily="34" charset="0"/>
              </a:rPr>
              <a:t>Presenter notes: </a:t>
            </a:r>
          </a:p>
          <a:p>
            <a:pPr lvl="0">
              <a:defRPr/>
            </a:pPr>
            <a:r>
              <a:rPr lang="en-US" sz="120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Here you’ll see that our objectives are:</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To </a:t>
            </a:r>
            <a:r>
              <a:rPr lang="en-US" sz="1200" b="0" dirty="0">
                <a:latin typeface="Arial" panose="020B0604020202020204" pitchFamily="34" charset="0"/>
                <a:cs typeface="Arial" panose="020B0604020202020204" pitchFamily="34" charset="0"/>
              </a:rPr>
              <a:t>rejuvenate districts with new clubs</a:t>
            </a: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Revitalize clubs with new members</a:t>
            </a:r>
            <a:endParaRPr lang="en-US" sz="12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R</a:t>
            </a:r>
            <a:r>
              <a:rPr lang="en-US" sz="1200" b="0" dirty="0">
                <a:latin typeface="Arial" panose="020B0604020202020204" pitchFamily="34" charset="0"/>
                <a:cs typeface="Arial" panose="020B0604020202020204" pitchFamily="34" charset="0"/>
              </a:rPr>
              <a:t>e-motivate our existing members with new fellowships and</a:t>
            </a:r>
            <a:r>
              <a:rPr lang="en-US" sz="1200" b="0" baseline="0" dirty="0">
                <a:latin typeface="Arial" panose="020B0604020202020204" pitchFamily="34" charset="0"/>
                <a:cs typeface="Arial" panose="020B0604020202020204" pitchFamily="34" charset="0"/>
              </a:rPr>
              <a:t> exciting service. </a:t>
            </a:r>
          </a:p>
          <a:p>
            <a:pPr marL="0" indent="0">
              <a:buNone/>
            </a:pPr>
            <a:endParaRPr lang="en-US" sz="1200" b="0" baseline="0" dirty="0">
              <a:latin typeface="Arial" panose="020B0604020202020204" pitchFamily="34" charset="0"/>
              <a:cs typeface="Arial" panose="020B0604020202020204" pitchFamily="34" charset="0"/>
            </a:endParaRPr>
          </a:p>
          <a:p>
            <a:pPr marL="0" indent="0">
              <a:buNone/>
            </a:pPr>
            <a:r>
              <a:rPr lang="en-US" sz="1200" b="0" baseline="0" dirty="0">
                <a:latin typeface="Arial" panose="020B0604020202020204" pitchFamily="34" charset="0"/>
                <a:cs typeface="Arial" panose="020B0604020202020204" pitchFamily="34" charset="0"/>
              </a:rPr>
              <a:t>These three objectives drive us to our goal of increasing the number of Lions worldwide in order to fulfill our mission of serving the needs of our communities.</a:t>
            </a:r>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29273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32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25444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F103AB68-8EEE-284C-923A-25A076478FD8}"/>
              </a:ext>
            </a:extLst>
          </p:cNvPr>
          <p:cNvSpPr/>
          <p:nvPr userDrawn="1"/>
        </p:nvSpPr>
        <p:spPr>
          <a:xfrm>
            <a:off x="228600" y="9144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449681" y="38714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pic>
        <p:nvPicPr>
          <p:cNvPr id="7" name="Picture 6">
            <a:extLst>
              <a:ext uri="{FF2B5EF4-FFF2-40B4-BE49-F238E27FC236}">
                <a16:creationId xmlns:a16="http://schemas.microsoft.com/office/drawing/2014/main" id="{79B528F7-FFCE-164D-B6B9-E5AA98D57386}"/>
              </a:ext>
            </a:extLst>
          </p:cNvPr>
          <p:cNvPicPr>
            <a:picLocks noChangeAspect="1"/>
          </p:cNvPicPr>
          <p:nvPr userDrawn="1"/>
        </p:nvPicPr>
        <p:blipFill>
          <a:blip r:embed="rId2">
            <a:alphaModFix amt="60000"/>
          </a:blip>
          <a:srcRect/>
          <a:stretch/>
        </p:blipFill>
        <p:spPr>
          <a:xfrm>
            <a:off x="9906000" y="-1"/>
            <a:ext cx="2286000" cy="2286000"/>
          </a:xfrm>
          <a:prstGeom prst="rect">
            <a:avLst/>
          </a:prstGeom>
        </p:spPr>
      </p:pic>
      <p:pic>
        <p:nvPicPr>
          <p:cNvPr id="8" name="Picture 7">
            <a:extLst>
              <a:ext uri="{FF2B5EF4-FFF2-40B4-BE49-F238E27FC236}">
                <a16:creationId xmlns:a16="http://schemas.microsoft.com/office/drawing/2014/main" id="{92DA6FD9-0326-BB4A-94DB-C31C0BCB43AB}"/>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4" name="Text Placeholder 3"/>
          <p:cNvSpPr>
            <a:spLocks noGrp="1"/>
          </p:cNvSpPr>
          <p:nvPr>
            <p:ph type="body" sz="quarter" idx="10"/>
          </p:nvPr>
        </p:nvSpPr>
        <p:spPr>
          <a:xfrm>
            <a:off x="1524000" y="1142999"/>
            <a:ext cx="9077205" cy="4800600"/>
          </a:xfrm>
          <a:prstGeom prst="rect">
            <a:avLst/>
          </a:prstGeom>
        </p:spPr>
        <p:txBody>
          <a:bodyPr anchor="ct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vl2pPr marL="0" indent="0" algn="r">
              <a:lnSpc>
                <a:spcPct val="110000"/>
              </a:lnSpc>
              <a:spcBef>
                <a:spcPts val="1200"/>
              </a:spcBef>
              <a:spcAft>
                <a:spcPts val="1200"/>
              </a:spcAft>
              <a:defRPr sz="3200">
                <a:solidFill>
                  <a:schemeClr val="bg1"/>
                </a:solidFill>
                <a:latin typeface="Helvetica" panose="020B0604020202020204" pitchFamily="34" charset="0"/>
                <a:cs typeface="Helvetica" panose="020B06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 Second level</a:t>
            </a:r>
          </a:p>
        </p:txBody>
      </p:sp>
    </p:spTree>
    <p:extLst>
      <p:ext uri="{BB962C8B-B14F-4D97-AF65-F5344CB8AC3E}">
        <p14:creationId xmlns:p14="http://schemas.microsoft.com/office/powerpoint/2010/main" val="24810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36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676400"/>
            <a:ext cx="10668000" cy="4419600"/>
          </a:xfrm>
          <a:prstGeom prst="rect">
            <a:avLst/>
          </a:prstGeom>
        </p:spPr>
        <p:txBody>
          <a:bodyPr/>
          <a:lstStyle>
            <a:lvl1pPr marL="466725" indent="-466725">
              <a:lnSpc>
                <a:spcPct val="110000"/>
              </a:lnSpc>
              <a:spcBef>
                <a:spcPts val="1200"/>
              </a:spcBef>
              <a:spcAft>
                <a:spcPts val="600"/>
              </a:spcAft>
              <a:buClr>
                <a:schemeClr val="accent1"/>
              </a:buClr>
              <a:buFont typeface="Wingdings 3" panose="05040102010807070707" pitchFamily="18" charset="2"/>
              <a:buChar char="u"/>
              <a:defRPr sz="3200">
                <a:solidFill>
                  <a:schemeClr val="accent2"/>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EC91BDFD-39A3-CC49-8A5D-E1E895440D6E}"/>
              </a:ext>
            </a:extLst>
          </p:cNvPr>
          <p:cNvPicPr>
            <a:picLocks noChangeAspect="1"/>
          </p:cNvPicPr>
          <p:nvPr userDrawn="1"/>
        </p:nvPicPr>
        <p:blipFill>
          <a:blip r:embed="rId2"/>
          <a:stretch>
            <a:fillRect/>
          </a:stretch>
        </p:blipFill>
        <p:spPr>
          <a:xfrm>
            <a:off x="9906000" y="-57150"/>
            <a:ext cx="2286000" cy="2286000"/>
          </a:xfrm>
          <a:prstGeom prst="rect">
            <a:avLst/>
          </a:prstGeom>
        </p:spPr>
      </p:pic>
      <p:pic>
        <p:nvPicPr>
          <p:cNvPr id="7" name="Picture 6">
            <a:extLst>
              <a:ext uri="{FF2B5EF4-FFF2-40B4-BE49-F238E27FC236}">
                <a16:creationId xmlns:a16="http://schemas.microsoft.com/office/drawing/2014/main" id="{E0E5FEE6-C2C9-3544-A7EA-FE542E4FFB5C}"/>
              </a:ext>
            </a:extLst>
          </p:cNvPr>
          <p:cNvPicPr>
            <a:picLocks noChangeAspect="1"/>
          </p:cNvPicPr>
          <p:nvPr userDrawn="1"/>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228950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7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53643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604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2365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p:spPr>
        <p:txBody>
          <a:bodyPr/>
          <a:lstStyle>
            <a:lvl1pPr marL="0" indent="0">
              <a:buNone/>
              <a:defRPr lang="en-US" sz="28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1pPr>
            <a:lvl2pPr marL="862013" indent="-404813">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2766218"/>
            <a:ext cx="4281142" cy="1325563"/>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60921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69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79864407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5135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5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680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333781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75064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3975313"/>
            <a:ext cx="2743200" cy="139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952" y="914400"/>
            <a:ext cx="2812095" cy="27432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spTree>
    <p:extLst>
      <p:ext uri="{BB962C8B-B14F-4D97-AF65-F5344CB8AC3E}">
        <p14:creationId xmlns:p14="http://schemas.microsoft.com/office/powerpoint/2010/main" val="167165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431482"/>
            <a:ext cx="185822" cy="4067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2072050"/>
            <a:ext cx="4419600" cy="2019731"/>
          </a:xfrm>
          <a:prstGeom prst="rect">
            <a:avLst/>
          </a:prstGeom>
        </p:spPr>
        <p:txBody>
          <a:bodyPr anchor="ctr"/>
          <a:lstStyle>
            <a:lvl1pPr>
              <a:defRPr sz="40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56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4" r:id="rId4"/>
    <p:sldLayoutId id="2147483875" r:id="rId5"/>
    <p:sldLayoutId id="2147483876" r:id="rId6"/>
    <p:sldLayoutId id="214748387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4942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54551"/>
      </p:ext>
    </p:ext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1690932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hyperlink" Target="http://www.lionsclubs.org/districtgoal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dirty="0"/>
              <a:t>Pre-meeting preparation</a:t>
            </a:r>
            <a:endParaRPr lang="en-US" sz="4000" kern="0" dirty="0">
              <a:solidFill>
                <a:srgbClr val="55565A"/>
              </a:solidFill>
            </a:endParaRP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297725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2" name="Body Copy">
            <a:extLst>
              <a:ext uri="{FF2B5EF4-FFF2-40B4-BE49-F238E27FC236}">
                <a16:creationId xmlns:a16="http://schemas.microsoft.com/office/drawing/2014/main" id="{FB849C99-D0F2-1DD3-3F4E-4FCF3C11EFF6}"/>
              </a:ext>
            </a:extLst>
          </p:cNvPr>
          <p:cNvSpPr txBox="1">
            <a:spLocks/>
          </p:cNvSpPr>
          <p:nvPr/>
        </p:nvSpPr>
        <p:spPr>
          <a:xfrm>
            <a:off x="685799" y="4624085"/>
            <a:ext cx="11049000" cy="3021753"/>
          </a:xfrm>
          <a:prstGeom prst="rect">
            <a:avLst/>
          </a:prstGeom>
        </p:spPr>
        <p:txBody>
          <a:bodyPr numCol="3"/>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PIP </a:t>
            </a:r>
            <a:r>
              <a:rPr lang="en-US" sz="1600" kern="0" dirty="0" err="1">
                <a:ln w="0"/>
                <a:effectLst>
                  <a:outerShdw blurRad="38100" dist="19050" dir="2700000" algn="tl" rotWithShape="0">
                    <a:schemeClr val="dk1">
                      <a:alpha val="40000"/>
                    </a:schemeClr>
                  </a:outerShdw>
                </a:effectLst>
              </a:rPr>
              <a:t>Kajit</a:t>
            </a:r>
            <a:r>
              <a:rPr lang="en-US" sz="1600" kern="0" dirty="0">
                <a:ln w="0"/>
                <a:effectLst>
                  <a:outerShdw blurRad="38100" dist="19050" dir="2700000" algn="tl" rotWithShape="0">
                    <a:schemeClr val="dk1">
                      <a:alpha val="40000"/>
                    </a:schemeClr>
                  </a:outerShdw>
                </a:effectLst>
              </a:rPr>
              <a:t> </a:t>
            </a:r>
            <a:r>
              <a:rPr lang="en-US" sz="1600" kern="0" dirty="0" err="1">
                <a:ln w="0"/>
                <a:effectLst>
                  <a:outerShdw blurRad="38100" dist="19050" dir="2700000" algn="tl" rotWithShape="0">
                    <a:schemeClr val="dk1">
                      <a:alpha val="40000"/>
                    </a:schemeClr>
                  </a:outerShdw>
                </a:effectLst>
              </a:rPr>
              <a:t>Habanananda</a:t>
            </a:r>
            <a:endParaRPr lang="en-US" sz="1600"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PID Jerome Thompson</a:t>
            </a:r>
          </a:p>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PID Allan Hunt</a:t>
            </a:r>
          </a:p>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PID Jaime Garcia Cepeda</a:t>
            </a:r>
          </a:p>
          <a:p>
            <a:pPr indent="-290499">
              <a:lnSpc>
                <a:spcPct val="150000"/>
              </a:lnSpc>
              <a:spcBef>
                <a:spcPts val="0"/>
              </a:spcBef>
              <a:spcAft>
                <a:spcPts val="0"/>
              </a:spcAft>
              <a:buClr>
                <a:schemeClr val="tx2"/>
              </a:buClr>
            </a:pPr>
            <a:endParaRPr lang="en-US" sz="1600"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endParaRPr lang="en-US" sz="1600"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endParaRPr lang="en-US" sz="1600"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endParaRPr lang="en-US" sz="1600"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PID Elisabeth </a:t>
            </a:r>
            <a:r>
              <a:rPr lang="en-US" sz="1600" kern="0" dirty="0" err="1">
                <a:ln w="0"/>
                <a:effectLst>
                  <a:outerShdw blurRad="38100" dist="19050" dir="2700000" algn="tl" rotWithShape="0">
                    <a:schemeClr val="dk1">
                      <a:alpha val="40000"/>
                    </a:schemeClr>
                  </a:outerShdw>
                </a:effectLst>
              </a:rPr>
              <a:t>Haderer</a:t>
            </a:r>
            <a:endParaRPr lang="en-US" sz="1600"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IPID Guo-Jun Zhang</a:t>
            </a:r>
          </a:p>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PID Magnet Lin</a:t>
            </a:r>
          </a:p>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PCC </a:t>
            </a:r>
            <a:r>
              <a:rPr lang="en-US" sz="1600" kern="0" dirty="0" err="1">
                <a:ln w="0"/>
                <a:effectLst>
                  <a:outerShdw blurRad="38100" dist="19050" dir="2700000" algn="tl" rotWithShape="0">
                    <a:schemeClr val="dk1">
                      <a:alpha val="40000"/>
                    </a:schemeClr>
                  </a:outerShdw>
                </a:effectLst>
              </a:rPr>
              <a:t>Katsuki</a:t>
            </a:r>
            <a:r>
              <a:rPr lang="en-US" sz="1600" kern="0" dirty="0">
                <a:ln w="0"/>
                <a:effectLst>
                  <a:outerShdw blurRad="38100" dist="19050" dir="2700000" algn="tl" rotWithShape="0">
                    <a:schemeClr val="dk1">
                      <a:alpha val="40000"/>
                    </a:schemeClr>
                  </a:outerShdw>
                </a:effectLst>
              </a:rPr>
              <a:t> </a:t>
            </a:r>
            <a:r>
              <a:rPr lang="en-US" sz="1600" kern="0" dirty="0" err="1">
                <a:ln w="0"/>
                <a:effectLst>
                  <a:outerShdw blurRad="38100" dist="19050" dir="2700000" algn="tl" rotWithShape="0">
                    <a:schemeClr val="dk1">
                      <a:alpha val="40000"/>
                    </a:schemeClr>
                  </a:outerShdw>
                </a:effectLst>
              </a:rPr>
              <a:t>Shirosaka</a:t>
            </a:r>
            <a:endParaRPr lang="en-US" sz="1600"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r>
              <a:rPr lang="fi-FI" sz="1600" kern="0" dirty="0">
                <a:ln w="0"/>
                <a:effectLst>
                  <a:outerShdw blurRad="38100" dist="19050" dir="2700000" algn="tl" rotWithShape="0">
                    <a:schemeClr val="dk1">
                      <a:alpha val="40000"/>
                    </a:schemeClr>
                  </a:outerShdw>
                </a:effectLst>
              </a:rPr>
              <a:t>PID </a:t>
            </a:r>
            <a:r>
              <a:rPr lang="fi-FI" sz="1600" kern="0" dirty="0" err="1">
                <a:ln w="0"/>
                <a:effectLst>
                  <a:outerShdw blurRad="38100" dist="19050" dir="2700000" algn="tl" rotWithShape="0">
                    <a:schemeClr val="dk1">
                      <a:alpha val="40000"/>
                    </a:schemeClr>
                  </a:outerShdw>
                </a:effectLst>
              </a:rPr>
              <a:t>Doo-Hoo</a:t>
            </a:r>
            <a:r>
              <a:rPr lang="fi-FI" sz="1600" kern="0" dirty="0">
                <a:ln w="0"/>
                <a:effectLst>
                  <a:outerShdw blurRad="38100" dist="19050" dir="2700000" algn="tl" rotWithShape="0">
                    <a:schemeClr val="dk1">
                      <a:alpha val="40000"/>
                    </a:schemeClr>
                  </a:outerShdw>
                </a:effectLst>
              </a:rPr>
              <a:t> </a:t>
            </a:r>
            <a:r>
              <a:rPr lang="fi-FI" sz="1600" kern="0" dirty="0" err="1">
                <a:ln w="0"/>
                <a:effectLst>
                  <a:outerShdw blurRad="38100" dist="19050" dir="2700000" algn="tl" rotWithShape="0">
                    <a:schemeClr val="dk1">
                      <a:alpha val="40000"/>
                    </a:schemeClr>
                  </a:outerShdw>
                </a:effectLst>
              </a:rPr>
              <a:t>Ahn</a:t>
            </a:r>
            <a:endParaRPr lang="fi-FI" sz="1600"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endParaRPr lang="en-US" sz="1600"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endParaRPr lang="en-US" sz="1600"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endParaRPr lang="en-US" sz="1600"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PID Dr. Datuk </a:t>
            </a:r>
            <a:r>
              <a:rPr lang="en-US" sz="1600" kern="0" dirty="0" err="1">
                <a:ln w="0"/>
                <a:effectLst>
                  <a:outerShdw blurRad="38100" dist="19050" dir="2700000" algn="tl" rotWithShape="0">
                    <a:schemeClr val="dk1">
                      <a:alpha val="40000"/>
                    </a:schemeClr>
                  </a:outerShdw>
                </a:effectLst>
              </a:rPr>
              <a:t>Nagaratnam</a:t>
            </a:r>
            <a:r>
              <a:rPr lang="en-US" sz="1600" kern="0" dirty="0">
                <a:ln w="0"/>
                <a:effectLst>
                  <a:outerShdw blurRad="38100" dist="19050" dir="2700000" algn="tl" rotWithShape="0">
                    <a:schemeClr val="dk1">
                      <a:alpha val="40000"/>
                    </a:schemeClr>
                  </a:outerShdw>
                </a:effectLst>
              </a:rPr>
              <a:t> (Naga) </a:t>
            </a:r>
          </a:p>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PID Sunil Kumar</a:t>
            </a:r>
            <a:endParaRPr lang="en-US" sz="1600" strike="sngStrike"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PID Tony Benbow</a:t>
            </a:r>
            <a:endParaRPr lang="en-US" sz="1600" strike="sngStrike" kern="0" dirty="0">
              <a:ln w="0"/>
              <a:effectLst>
                <a:outerShdw blurRad="38100" dist="19050" dir="2700000" algn="tl" rotWithShape="0">
                  <a:schemeClr val="dk1">
                    <a:alpha val="40000"/>
                  </a:schemeClr>
                </a:outerShdw>
              </a:effectLst>
            </a:endParaRPr>
          </a:p>
          <a:p>
            <a:pPr indent="-290499">
              <a:lnSpc>
                <a:spcPct val="150000"/>
              </a:lnSpc>
              <a:spcBef>
                <a:spcPts val="0"/>
              </a:spcBef>
              <a:spcAft>
                <a:spcPts val="0"/>
              </a:spcAft>
              <a:buClr>
                <a:schemeClr val="tx2"/>
              </a:buClr>
            </a:pPr>
            <a:r>
              <a:rPr lang="en-US" sz="1600" kern="0" dirty="0">
                <a:ln w="0"/>
                <a:effectLst>
                  <a:outerShdw blurRad="38100" dist="19050" dir="2700000" algn="tl" rotWithShape="0">
                    <a:schemeClr val="dk1">
                      <a:alpha val="40000"/>
                    </a:schemeClr>
                  </a:outerShdw>
                </a:effectLst>
              </a:rPr>
              <a:t>PID Manoj Shah</a:t>
            </a:r>
          </a:p>
        </p:txBody>
      </p:sp>
      <p:sp>
        <p:nvSpPr>
          <p:cNvPr id="3" name="Headline">
            <a:extLst>
              <a:ext uri="{FF2B5EF4-FFF2-40B4-BE49-F238E27FC236}">
                <a16:creationId xmlns:a16="http://schemas.microsoft.com/office/drawing/2014/main" id="{CBC45A67-30C6-FC23-272F-AA91CBEC84BB}"/>
              </a:ext>
            </a:extLst>
          </p:cNvPr>
          <p:cNvSpPr txBox="1">
            <a:spLocks/>
          </p:cNvSpPr>
          <p:nvPr/>
        </p:nvSpPr>
        <p:spPr>
          <a:xfrm>
            <a:off x="2023347" y="11240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Global Membership Approach Leadership </a:t>
            </a:r>
          </a:p>
        </p:txBody>
      </p:sp>
      <p:pic>
        <p:nvPicPr>
          <p:cNvPr id="5" name="Picture 4">
            <a:extLst>
              <a:ext uri="{FF2B5EF4-FFF2-40B4-BE49-F238E27FC236}">
                <a16:creationId xmlns:a16="http://schemas.microsoft.com/office/drawing/2014/main" id="{9F30A596-ADD1-D24A-938B-D968696364BB}"/>
              </a:ext>
            </a:extLst>
          </p:cNvPr>
          <p:cNvPicPr>
            <a:picLocks noChangeAspect="1"/>
          </p:cNvPicPr>
          <p:nvPr/>
        </p:nvPicPr>
        <p:blipFill rotWithShape="1">
          <a:blip r:embed="rId4"/>
          <a:srcRect l="14793" t="-530" r="10407" b="43119"/>
          <a:stretch/>
        </p:blipFill>
        <p:spPr>
          <a:xfrm>
            <a:off x="762001" y="2082900"/>
            <a:ext cx="1367943" cy="1574899"/>
          </a:xfrm>
          <a:prstGeom prst="rect">
            <a:avLst/>
          </a:prstGeom>
          <a:effectLst>
            <a:outerShdw blurRad="127000" dist="38100" dir="2700000" sx="105000" sy="105000" algn="tl" rotWithShape="0">
              <a:prstClr val="black">
                <a:alpha val="25000"/>
              </a:prstClr>
            </a:outerShdw>
          </a:effectLst>
        </p:spPr>
      </p:pic>
      <p:pic>
        <p:nvPicPr>
          <p:cNvPr id="7" name="Picture 6">
            <a:extLst>
              <a:ext uri="{FF2B5EF4-FFF2-40B4-BE49-F238E27FC236}">
                <a16:creationId xmlns:a16="http://schemas.microsoft.com/office/drawing/2014/main" id="{2E334AD4-45C0-AAA6-A6EB-1B37E3C455EF}"/>
              </a:ext>
            </a:extLst>
          </p:cNvPr>
          <p:cNvPicPr>
            <a:picLocks noChangeAspect="1"/>
          </p:cNvPicPr>
          <p:nvPr/>
        </p:nvPicPr>
        <p:blipFill rotWithShape="1">
          <a:blip r:embed="rId5"/>
          <a:srcRect l="35419" t="11725" r="11328" b="18892"/>
          <a:stretch/>
        </p:blipFill>
        <p:spPr>
          <a:xfrm rot="16200000">
            <a:off x="2982078" y="2186379"/>
            <a:ext cx="1574899" cy="1367942"/>
          </a:xfrm>
          <a:prstGeom prst="rect">
            <a:avLst/>
          </a:prstGeom>
          <a:effectLst>
            <a:outerShdw blurRad="127000" dist="38100" dir="2700000" sx="105000" sy="105000" algn="tl" rotWithShape="0">
              <a:prstClr val="black">
                <a:alpha val="25000"/>
              </a:prstClr>
            </a:outerShdw>
          </a:effectLst>
        </p:spPr>
      </p:pic>
      <p:pic>
        <p:nvPicPr>
          <p:cNvPr id="17" name="Picture 16">
            <a:extLst>
              <a:ext uri="{FF2B5EF4-FFF2-40B4-BE49-F238E27FC236}">
                <a16:creationId xmlns:a16="http://schemas.microsoft.com/office/drawing/2014/main" id="{362CCC87-C87B-8593-0AAC-2DA6238A045A}"/>
              </a:ext>
            </a:extLst>
          </p:cNvPr>
          <p:cNvPicPr>
            <a:picLocks noChangeAspect="1"/>
          </p:cNvPicPr>
          <p:nvPr/>
        </p:nvPicPr>
        <p:blipFill rotWithShape="1">
          <a:blip r:embed="rId6"/>
          <a:srcRect l="24479" t="7577" r="10398" b="7575"/>
          <a:stretch/>
        </p:blipFill>
        <p:spPr>
          <a:xfrm rot="16200000">
            <a:off x="5305632" y="2186380"/>
            <a:ext cx="1574901" cy="1367943"/>
          </a:xfrm>
          <a:prstGeom prst="rect">
            <a:avLst/>
          </a:prstGeom>
          <a:effectLst>
            <a:outerShdw blurRad="127000" dist="38100" dir="2700000" sx="105000" sy="105000" algn="tl" rotWithShape="0">
              <a:prstClr val="black">
                <a:alpha val="25000"/>
              </a:prstClr>
            </a:outerShdw>
          </a:effectLst>
        </p:spPr>
      </p:pic>
      <p:pic>
        <p:nvPicPr>
          <p:cNvPr id="18" name="Picture 17">
            <a:extLst>
              <a:ext uri="{FF2B5EF4-FFF2-40B4-BE49-F238E27FC236}">
                <a16:creationId xmlns:a16="http://schemas.microsoft.com/office/drawing/2014/main" id="{DFE74ABB-A0D8-47C3-38C3-047FE1218B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2517"/>
          <a:stretch/>
        </p:blipFill>
        <p:spPr bwMode="auto">
          <a:xfrm>
            <a:off x="7732666" y="2082900"/>
            <a:ext cx="1371600" cy="1574901"/>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descr="AP Singh's headshot">
            <a:extLst>
              <a:ext uri="{FF2B5EF4-FFF2-40B4-BE49-F238E27FC236}">
                <a16:creationId xmlns:a16="http://schemas.microsoft.com/office/drawing/2014/main" id="{46D98525-F50F-5188-142F-586E10EF715F}"/>
              </a:ext>
            </a:extLst>
          </p:cNvPr>
          <p:cNvPicPr>
            <a:picLocks noChangeAspect="1"/>
          </p:cNvPicPr>
          <p:nvPr/>
        </p:nvPicPr>
        <p:blipFill rotWithShape="1">
          <a:blip r:embed="rId8">
            <a:extLst>
              <a:ext uri="{28A0092B-C50C-407E-A947-70E740481C1C}">
                <a14:useLocalDpi xmlns:a14="http://schemas.microsoft.com/office/drawing/2010/main" val="0"/>
              </a:ext>
            </a:extLst>
          </a:blip>
          <a:srcRect b="15000"/>
          <a:stretch/>
        </p:blipFill>
        <p:spPr bwMode="auto">
          <a:xfrm>
            <a:off x="10056221" y="2082900"/>
            <a:ext cx="1392766" cy="1554480"/>
          </a:xfrm>
          <a:prstGeom prst="rect">
            <a:avLst/>
          </a:prstGeom>
          <a:noFill/>
          <a:ln>
            <a:noFill/>
          </a:ln>
        </p:spPr>
      </p:pic>
      <p:sp>
        <p:nvSpPr>
          <p:cNvPr id="102" name="Text Placeholder 3">
            <a:extLst>
              <a:ext uri="{FF2B5EF4-FFF2-40B4-BE49-F238E27FC236}">
                <a16:creationId xmlns:a16="http://schemas.microsoft.com/office/drawing/2014/main" id="{B85CEF2C-1A27-9064-0E4B-C02BCC9EB97C}"/>
              </a:ext>
            </a:extLst>
          </p:cNvPr>
          <p:cNvSpPr txBox="1">
            <a:spLocks/>
          </p:cNvSpPr>
          <p:nvPr/>
        </p:nvSpPr>
        <p:spPr>
          <a:xfrm>
            <a:off x="227423" y="3740225"/>
            <a:ext cx="2437097" cy="488974"/>
          </a:xfrm>
          <a:prstGeom prst="rect">
            <a:avLst/>
          </a:prstGeom>
        </p:spPr>
        <p:txBody>
          <a:bodyPr lIns="0" rIns="0"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gn="ctr">
              <a:spcBef>
                <a:spcPts val="600"/>
              </a:spcBef>
              <a:spcAft>
                <a:spcPts val="600"/>
              </a:spcAft>
              <a:buClr>
                <a:schemeClr val="tx2"/>
              </a:buClr>
              <a:buFont typeface="Segoe UI" panose="020B0502040204020203" pitchFamily="34" charset="0"/>
              <a:buNone/>
            </a:pPr>
            <a:r>
              <a:rPr lang="en-US" kern="0" dirty="0">
                <a:ln w="0"/>
                <a:effectLst>
                  <a:outerShdw blurRad="38100" dist="19050" dir="2700000" algn="tl" rotWithShape="0">
                    <a:schemeClr val="dk1">
                      <a:alpha val="40000"/>
                    </a:schemeClr>
                  </a:outerShdw>
                </a:effectLst>
              </a:rPr>
              <a:t>IPIP Doug Alexander</a:t>
            </a:r>
          </a:p>
        </p:txBody>
      </p:sp>
      <p:sp>
        <p:nvSpPr>
          <p:cNvPr id="103" name="Text Placeholder 3">
            <a:extLst>
              <a:ext uri="{FF2B5EF4-FFF2-40B4-BE49-F238E27FC236}">
                <a16:creationId xmlns:a16="http://schemas.microsoft.com/office/drawing/2014/main" id="{A55740E8-D318-37FA-C635-E72F23E50192}"/>
              </a:ext>
            </a:extLst>
          </p:cNvPr>
          <p:cNvSpPr txBox="1">
            <a:spLocks/>
          </p:cNvSpPr>
          <p:nvPr/>
        </p:nvSpPr>
        <p:spPr>
          <a:xfrm>
            <a:off x="2550978" y="3740225"/>
            <a:ext cx="2437097" cy="488974"/>
          </a:xfrm>
          <a:prstGeom prst="rect">
            <a:avLst/>
          </a:prstGeom>
        </p:spPr>
        <p:txBody>
          <a:bodyPr lIns="0" rIns="0"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gn="ctr">
              <a:spcBef>
                <a:spcPts val="600"/>
              </a:spcBef>
              <a:spcAft>
                <a:spcPts val="600"/>
              </a:spcAft>
              <a:buClr>
                <a:schemeClr val="tx2"/>
              </a:buClr>
              <a:buFont typeface="Segoe UI" panose="020B0502040204020203" pitchFamily="34" charset="0"/>
              <a:buNone/>
            </a:pPr>
            <a:r>
              <a:rPr lang="en-US" kern="0" dirty="0">
                <a:ln w="0"/>
                <a:effectLst>
                  <a:outerShdw blurRad="38100" dist="19050" dir="2700000" algn="tl" rotWithShape="0">
                    <a:schemeClr val="dk1">
                      <a:alpha val="40000"/>
                    </a:schemeClr>
                  </a:outerShdw>
                </a:effectLst>
              </a:rPr>
              <a:t>IP Brian Sheehan</a:t>
            </a:r>
          </a:p>
        </p:txBody>
      </p:sp>
      <p:sp>
        <p:nvSpPr>
          <p:cNvPr id="104" name="Text Placeholder 3">
            <a:extLst>
              <a:ext uri="{FF2B5EF4-FFF2-40B4-BE49-F238E27FC236}">
                <a16:creationId xmlns:a16="http://schemas.microsoft.com/office/drawing/2014/main" id="{5E9A9CCD-4F70-FAFA-BA14-456DF79271AC}"/>
              </a:ext>
            </a:extLst>
          </p:cNvPr>
          <p:cNvSpPr txBox="1">
            <a:spLocks/>
          </p:cNvSpPr>
          <p:nvPr/>
        </p:nvSpPr>
        <p:spPr>
          <a:xfrm>
            <a:off x="4880964" y="3739189"/>
            <a:ext cx="2476020" cy="488974"/>
          </a:xfrm>
          <a:prstGeom prst="rect">
            <a:avLst/>
          </a:prstGeom>
        </p:spPr>
        <p:txBody>
          <a:bodyPr lIns="0" rIns="0"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gn="ctr">
              <a:spcBef>
                <a:spcPts val="600"/>
              </a:spcBef>
              <a:spcAft>
                <a:spcPts val="600"/>
              </a:spcAft>
              <a:buClr>
                <a:schemeClr val="tx2"/>
              </a:buClr>
              <a:buFont typeface="Segoe UI" panose="020B0502040204020203" pitchFamily="34" charset="0"/>
              <a:buNone/>
            </a:pPr>
            <a:r>
              <a:rPr lang="en-US" kern="0" dirty="0">
                <a:ln w="0"/>
                <a:effectLst>
                  <a:outerShdw blurRad="38100" dist="19050" dir="2700000" algn="tl" rotWithShape="0">
                    <a:schemeClr val="dk1">
                      <a:alpha val="40000"/>
                    </a:schemeClr>
                  </a:outerShdw>
                </a:effectLst>
              </a:rPr>
              <a:t>VP Dr. Patti Hill </a:t>
            </a:r>
          </a:p>
        </p:txBody>
      </p:sp>
      <p:sp>
        <p:nvSpPr>
          <p:cNvPr id="106" name="Text Placeholder 3">
            <a:extLst>
              <a:ext uri="{FF2B5EF4-FFF2-40B4-BE49-F238E27FC236}">
                <a16:creationId xmlns:a16="http://schemas.microsoft.com/office/drawing/2014/main" id="{468E99B5-5488-5132-EA63-AF7CC762F563}"/>
              </a:ext>
            </a:extLst>
          </p:cNvPr>
          <p:cNvSpPr txBox="1">
            <a:spLocks/>
          </p:cNvSpPr>
          <p:nvPr/>
        </p:nvSpPr>
        <p:spPr>
          <a:xfrm>
            <a:off x="9514594" y="3739189"/>
            <a:ext cx="2476020" cy="488974"/>
          </a:xfrm>
          <a:prstGeom prst="rect">
            <a:avLst/>
          </a:prstGeom>
        </p:spPr>
        <p:txBody>
          <a:bodyPr lIns="0" rIns="0"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gn="ctr">
              <a:spcBef>
                <a:spcPts val="600"/>
              </a:spcBef>
              <a:spcAft>
                <a:spcPts val="600"/>
              </a:spcAft>
              <a:buClr>
                <a:schemeClr val="tx2"/>
              </a:buClr>
              <a:buFont typeface="Segoe UI" panose="020B0502040204020203" pitchFamily="34" charset="0"/>
              <a:buNone/>
            </a:pPr>
            <a:r>
              <a:rPr lang="en-US" kern="0" dirty="0">
                <a:ln w="0"/>
                <a:effectLst>
                  <a:outerShdw blurRad="38100" dist="19050" dir="2700000" algn="tl" rotWithShape="0">
                    <a:schemeClr val="dk1">
                      <a:alpha val="40000"/>
                    </a:schemeClr>
                  </a:outerShdw>
                </a:effectLst>
              </a:rPr>
              <a:t>VP A.P. Singh</a:t>
            </a:r>
          </a:p>
        </p:txBody>
      </p:sp>
      <p:sp>
        <p:nvSpPr>
          <p:cNvPr id="107" name="Text Placeholder 3">
            <a:extLst>
              <a:ext uri="{FF2B5EF4-FFF2-40B4-BE49-F238E27FC236}">
                <a16:creationId xmlns:a16="http://schemas.microsoft.com/office/drawing/2014/main" id="{9942DEBA-18BE-7D0A-CBE4-EFD7D1A32EE7}"/>
              </a:ext>
            </a:extLst>
          </p:cNvPr>
          <p:cNvSpPr txBox="1">
            <a:spLocks/>
          </p:cNvSpPr>
          <p:nvPr/>
        </p:nvSpPr>
        <p:spPr>
          <a:xfrm>
            <a:off x="7180456" y="3739707"/>
            <a:ext cx="2476020" cy="488974"/>
          </a:xfrm>
          <a:prstGeom prst="rect">
            <a:avLst/>
          </a:prstGeom>
        </p:spPr>
        <p:txBody>
          <a:bodyPr lIns="0" rIns="0"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gn="ctr">
              <a:spcBef>
                <a:spcPts val="600"/>
              </a:spcBef>
              <a:spcAft>
                <a:spcPts val="600"/>
              </a:spcAft>
              <a:buClr>
                <a:schemeClr val="tx2"/>
              </a:buClr>
              <a:buFont typeface="Segoe UI" panose="020B0502040204020203" pitchFamily="34" charset="0"/>
              <a:buNone/>
            </a:pPr>
            <a:r>
              <a:rPr lang="en-US" kern="0" dirty="0">
                <a:ln w="0"/>
                <a:effectLst>
                  <a:outerShdw blurRad="38100" dist="19050" dir="2700000" algn="tl" rotWithShape="0">
                    <a:schemeClr val="dk1">
                      <a:alpha val="40000"/>
                    </a:schemeClr>
                  </a:outerShdw>
                </a:effectLst>
              </a:rPr>
              <a:t>VP Fabricio </a:t>
            </a:r>
            <a:r>
              <a:rPr lang="en-US" kern="0" dirty="0" err="1">
                <a:ln w="0"/>
                <a:effectLst>
                  <a:outerShdw blurRad="38100" dist="19050" dir="2700000" algn="tl" rotWithShape="0">
                    <a:schemeClr val="dk1">
                      <a:alpha val="40000"/>
                    </a:schemeClr>
                  </a:outerShdw>
                </a:effectLst>
              </a:rPr>
              <a:t>Oliveria</a:t>
            </a:r>
            <a:endParaRPr lang="en-US" kern="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36101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2082799"/>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spcBef>
                <a:spcPts val="1200"/>
              </a:spcBef>
              <a:spcAft>
                <a:spcPts val="1200"/>
              </a:spcAft>
              <a:defRPr/>
            </a:pPr>
            <a:r>
              <a:rPr lang="en-US" sz="1800" kern="0" dirty="0">
                <a:solidFill>
                  <a:schemeClr val="bg1"/>
                </a:solidFill>
              </a:rPr>
              <a:t>All CAs conducted their own pilot programs through 2021-22.</a:t>
            </a:r>
          </a:p>
          <a:p>
            <a:pPr lvl="0">
              <a:spcBef>
                <a:spcPts val="1200"/>
              </a:spcBef>
              <a:spcAft>
                <a:spcPts val="1200"/>
              </a:spcAft>
              <a:defRPr/>
            </a:pPr>
            <a:r>
              <a:rPr lang="en-US" sz="1800" kern="0" dirty="0">
                <a:solidFill>
                  <a:schemeClr val="bg1"/>
                </a:solidFill>
              </a:rPr>
              <a:t>GAT drives the process and provide support and accountability in each CA.</a:t>
            </a:r>
          </a:p>
          <a:p>
            <a:pPr lvl="0">
              <a:spcBef>
                <a:spcPts val="1200"/>
              </a:spcBef>
              <a:spcAft>
                <a:spcPts val="1200"/>
              </a:spcAft>
              <a:defRPr/>
            </a:pPr>
            <a:r>
              <a:rPr lang="en-US" sz="1800" kern="0" dirty="0">
                <a:solidFill>
                  <a:schemeClr val="bg1"/>
                </a:solidFill>
              </a:rPr>
              <a:t>The best ideas were integrated into our worldwide process in 2022-23.</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1440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bg1"/>
                </a:solidFill>
              </a:rPr>
              <a:t>Global Membership Approach Timeline</a:t>
            </a:r>
          </a:p>
        </p:txBody>
      </p:sp>
      <p:pic>
        <p:nvPicPr>
          <p:cNvPr id="13" name="Picture 12">
            <a:extLst>
              <a:ext uri="{FF2B5EF4-FFF2-40B4-BE49-F238E27FC236}">
                <a16:creationId xmlns:a16="http://schemas.microsoft.com/office/drawing/2014/main" id="{81445008-D32D-BC43-AF09-2D54FAEC813F}"/>
              </a:ext>
            </a:extLst>
          </p:cNvPr>
          <p:cNvPicPr>
            <a:picLocks noChangeAspect="1"/>
          </p:cNvPicPr>
          <p:nvPr/>
        </p:nvPicPr>
        <p:blipFill>
          <a:blip r:embed="rId3"/>
          <a:srcRect/>
          <a:stretch/>
        </p:blipFill>
        <p:spPr>
          <a:xfrm>
            <a:off x="533400" y="294963"/>
            <a:ext cx="1089992" cy="1089992"/>
          </a:xfrm>
          <a:prstGeom prst="rect">
            <a:avLst/>
          </a:prstGeom>
        </p:spPr>
      </p:pic>
      <p:sp>
        <p:nvSpPr>
          <p:cNvPr id="14" name="Arrow: Right 17">
            <a:extLst>
              <a:ext uri="{FF2B5EF4-FFF2-40B4-BE49-F238E27FC236}">
                <a16:creationId xmlns:a16="http://schemas.microsoft.com/office/drawing/2014/main" id="{CA3F02FD-0990-7C4D-81CB-8974935EFA81}"/>
              </a:ext>
            </a:extLst>
          </p:cNvPr>
          <p:cNvSpPr/>
          <p:nvPr/>
        </p:nvSpPr>
        <p:spPr>
          <a:xfrm>
            <a:off x="1371600" y="3886200"/>
            <a:ext cx="10704168" cy="1666103"/>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6DC1526E-8DFF-5A47-9908-D1AAD54F4E56}"/>
              </a:ext>
            </a:extLst>
          </p:cNvPr>
          <p:cNvGrpSpPr/>
          <p:nvPr/>
        </p:nvGrpSpPr>
        <p:grpSpPr>
          <a:xfrm>
            <a:off x="9951149" y="4302726"/>
            <a:ext cx="1573076" cy="833051"/>
            <a:chOff x="8403681" y="491201"/>
            <a:chExt cx="1573076" cy="833051"/>
          </a:xfrm>
        </p:grpSpPr>
        <p:sp>
          <p:nvSpPr>
            <p:cNvPr id="18" name="Rectangle 17">
              <a:extLst>
                <a:ext uri="{FF2B5EF4-FFF2-40B4-BE49-F238E27FC236}">
                  <a16:creationId xmlns:a16="http://schemas.microsoft.com/office/drawing/2014/main" id="{F7C579FF-69B9-D845-A523-C6D65E13F9AC}"/>
                </a:ext>
              </a:extLst>
            </p:cNvPr>
            <p:cNvSpPr/>
            <p:nvPr/>
          </p:nvSpPr>
          <p:spPr>
            <a:xfrm>
              <a:off x="8403681" y="491201"/>
              <a:ext cx="1573076" cy="8330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86D269AB-5913-8748-B6F7-A0282A2CE4AF}"/>
                </a:ext>
              </a:extLst>
            </p:cNvPr>
            <p:cNvSpPr txBox="1"/>
            <p:nvPr/>
          </p:nvSpPr>
          <p:spPr>
            <a:xfrm>
              <a:off x="8403681" y="491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2022-23</a:t>
              </a: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45540778-D360-3646-86D7-33579E72B68B}"/>
              </a:ext>
            </a:extLst>
          </p:cNvPr>
          <p:cNvGrpSpPr/>
          <p:nvPr/>
        </p:nvGrpSpPr>
        <p:grpSpPr>
          <a:xfrm>
            <a:off x="8063457" y="4302726"/>
            <a:ext cx="1573076" cy="833051"/>
            <a:chOff x="6515989" y="491201"/>
            <a:chExt cx="1573076" cy="833051"/>
          </a:xfrm>
        </p:grpSpPr>
        <p:sp>
          <p:nvSpPr>
            <p:cNvPr id="21" name="Rectangle 20">
              <a:extLst>
                <a:ext uri="{FF2B5EF4-FFF2-40B4-BE49-F238E27FC236}">
                  <a16:creationId xmlns:a16="http://schemas.microsoft.com/office/drawing/2014/main" id="{E1A1AB5B-47DA-7047-AACD-526EE93C81FE}"/>
                </a:ext>
              </a:extLst>
            </p:cNvPr>
            <p:cNvSpPr/>
            <p:nvPr/>
          </p:nvSpPr>
          <p:spPr>
            <a:xfrm>
              <a:off x="6515989" y="491201"/>
              <a:ext cx="1573076" cy="8330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0C4E714D-3553-3E40-A0BE-804566F48701}"/>
                </a:ext>
              </a:extLst>
            </p:cNvPr>
            <p:cNvSpPr txBox="1"/>
            <p:nvPr/>
          </p:nvSpPr>
          <p:spPr>
            <a:xfrm>
              <a:off x="6515989" y="491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2021-22</a:t>
              </a: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D7D0A2A7-67C3-9E4D-B5B8-523DE2500AA8}"/>
              </a:ext>
            </a:extLst>
          </p:cNvPr>
          <p:cNvGrpSpPr/>
          <p:nvPr/>
        </p:nvGrpSpPr>
        <p:grpSpPr>
          <a:xfrm>
            <a:off x="6175766" y="4302726"/>
            <a:ext cx="1573076" cy="833051"/>
            <a:chOff x="4628298" y="491201"/>
            <a:chExt cx="1573076" cy="833051"/>
          </a:xfrm>
        </p:grpSpPr>
        <p:sp>
          <p:nvSpPr>
            <p:cNvPr id="24" name="Rectangle 23">
              <a:extLst>
                <a:ext uri="{FF2B5EF4-FFF2-40B4-BE49-F238E27FC236}">
                  <a16:creationId xmlns:a16="http://schemas.microsoft.com/office/drawing/2014/main" id="{DC99C00F-3A7F-5041-ACF4-C57D635F1392}"/>
                </a:ext>
              </a:extLst>
            </p:cNvPr>
            <p:cNvSpPr/>
            <p:nvPr/>
          </p:nvSpPr>
          <p:spPr>
            <a:xfrm>
              <a:off x="4628298" y="491201"/>
              <a:ext cx="1573076" cy="8330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4C42E2C8-71BF-894C-A5BC-46FBED79CFA5}"/>
                </a:ext>
              </a:extLst>
            </p:cNvPr>
            <p:cNvSpPr txBox="1"/>
            <p:nvPr/>
          </p:nvSpPr>
          <p:spPr>
            <a:xfrm>
              <a:off x="4628298" y="491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2020-21</a:t>
              </a: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BD4B390F-92BE-F24C-8B40-4978A94D50E3}"/>
              </a:ext>
            </a:extLst>
          </p:cNvPr>
          <p:cNvGrpSpPr/>
          <p:nvPr/>
        </p:nvGrpSpPr>
        <p:grpSpPr>
          <a:xfrm>
            <a:off x="4288075" y="4302726"/>
            <a:ext cx="1573076" cy="833051"/>
            <a:chOff x="2740607" y="491201"/>
            <a:chExt cx="1573076" cy="833051"/>
          </a:xfrm>
        </p:grpSpPr>
        <p:sp>
          <p:nvSpPr>
            <p:cNvPr id="27" name="Rectangle 26">
              <a:extLst>
                <a:ext uri="{FF2B5EF4-FFF2-40B4-BE49-F238E27FC236}">
                  <a16:creationId xmlns:a16="http://schemas.microsoft.com/office/drawing/2014/main" id="{71204ABD-399C-CC48-BAAD-CD3BD3F24616}"/>
                </a:ext>
              </a:extLst>
            </p:cNvPr>
            <p:cNvSpPr/>
            <p:nvPr/>
          </p:nvSpPr>
          <p:spPr>
            <a:xfrm>
              <a:off x="2740607" y="491201"/>
              <a:ext cx="1573076" cy="8330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CFC480EE-226A-3C41-B557-C0C32AABC17D}"/>
                </a:ext>
              </a:extLst>
            </p:cNvPr>
            <p:cNvSpPr txBox="1"/>
            <p:nvPr/>
          </p:nvSpPr>
          <p:spPr>
            <a:xfrm>
              <a:off x="2740607" y="491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2019-20</a:t>
              </a: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85023CA-F6EC-BB46-85E0-72BD3650FFCD}"/>
              </a:ext>
            </a:extLst>
          </p:cNvPr>
          <p:cNvGrpSpPr/>
          <p:nvPr/>
        </p:nvGrpSpPr>
        <p:grpSpPr>
          <a:xfrm>
            <a:off x="2400384" y="4302726"/>
            <a:ext cx="1573076" cy="833051"/>
            <a:chOff x="852916" y="491201"/>
            <a:chExt cx="1573076" cy="833051"/>
          </a:xfrm>
        </p:grpSpPr>
        <p:sp>
          <p:nvSpPr>
            <p:cNvPr id="30" name="Rectangle 29">
              <a:extLst>
                <a:ext uri="{FF2B5EF4-FFF2-40B4-BE49-F238E27FC236}">
                  <a16:creationId xmlns:a16="http://schemas.microsoft.com/office/drawing/2014/main" id="{7BB1EFE6-E6BA-CB42-8837-9149EDA9BB5C}"/>
                </a:ext>
              </a:extLst>
            </p:cNvPr>
            <p:cNvSpPr/>
            <p:nvPr/>
          </p:nvSpPr>
          <p:spPr>
            <a:xfrm>
              <a:off x="852916" y="491201"/>
              <a:ext cx="1573076" cy="8330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TextBox 30">
              <a:extLst>
                <a:ext uri="{FF2B5EF4-FFF2-40B4-BE49-F238E27FC236}">
                  <a16:creationId xmlns:a16="http://schemas.microsoft.com/office/drawing/2014/main" id="{73F8E2F8-7DCE-DC4C-B9BD-60B8E80A7523}"/>
                </a:ext>
              </a:extLst>
            </p:cNvPr>
            <p:cNvSpPr txBox="1"/>
            <p:nvPr/>
          </p:nvSpPr>
          <p:spPr>
            <a:xfrm>
              <a:off x="852916" y="491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2018-19</a:t>
              </a: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EFB396C7-406A-6C42-95B3-0183C075C27B}"/>
              </a:ext>
            </a:extLst>
          </p:cNvPr>
          <p:cNvGrpSpPr/>
          <p:nvPr/>
        </p:nvGrpSpPr>
        <p:grpSpPr>
          <a:xfrm>
            <a:off x="9941210" y="5307685"/>
            <a:ext cx="1573076" cy="723937"/>
            <a:chOff x="8403681" y="1407558"/>
            <a:chExt cx="1573076" cy="723937"/>
          </a:xfrm>
        </p:grpSpPr>
        <p:sp>
          <p:nvSpPr>
            <p:cNvPr id="33" name="Rectangle 32">
              <a:extLst>
                <a:ext uri="{FF2B5EF4-FFF2-40B4-BE49-F238E27FC236}">
                  <a16:creationId xmlns:a16="http://schemas.microsoft.com/office/drawing/2014/main" id="{53B1F1DF-4447-0349-83BA-5D4A24D07C51}"/>
                </a:ext>
              </a:extLst>
            </p:cNvPr>
            <p:cNvSpPr/>
            <p:nvPr/>
          </p:nvSpPr>
          <p:spPr>
            <a:xfrm>
              <a:off x="8403681" y="1407558"/>
              <a:ext cx="1573076" cy="7239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TextBox 33">
              <a:extLst>
                <a:ext uri="{FF2B5EF4-FFF2-40B4-BE49-F238E27FC236}">
                  <a16:creationId xmlns:a16="http://schemas.microsoft.com/office/drawing/2014/main" id="{7639A40B-7CA5-5C48-8C31-49B7B225F413}"/>
                </a:ext>
              </a:extLst>
            </p:cNvPr>
            <p:cNvSpPr txBox="1"/>
            <p:nvPr/>
          </p:nvSpPr>
          <p:spPr>
            <a:xfrm>
              <a:off x="8403681" y="1407558"/>
              <a:ext cx="157307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marR="0" lvl="1" indent="-171450" algn="l" defTabSz="755650" rtl="0" eaLnBrk="1" fontAlgn="auto" latinLnBrk="0" hangingPunct="1">
                <a:lnSpc>
                  <a:spcPct val="90000"/>
                </a:lnSpc>
                <a:spcBef>
                  <a:spcPct val="0"/>
                </a:spcBef>
                <a:spcAft>
                  <a:spcPct val="15000"/>
                </a:spcAft>
                <a:buClrTx/>
                <a:buSzTx/>
                <a:buFontTx/>
                <a:buChar char="•"/>
                <a:tabLst/>
                <a:defRPr/>
              </a:pPr>
              <a:r>
                <a:rPr kumimoji="0" lang="en-US" sz="16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All districts worldwide</a:t>
              </a:r>
            </a:p>
          </p:txBody>
        </p:sp>
      </p:grpSp>
      <p:grpSp>
        <p:nvGrpSpPr>
          <p:cNvPr id="35" name="Group 34">
            <a:extLst>
              <a:ext uri="{FF2B5EF4-FFF2-40B4-BE49-F238E27FC236}">
                <a16:creationId xmlns:a16="http://schemas.microsoft.com/office/drawing/2014/main" id="{595EA35A-AE8E-A949-80A1-E6EFA6EF3803}"/>
              </a:ext>
            </a:extLst>
          </p:cNvPr>
          <p:cNvGrpSpPr/>
          <p:nvPr/>
        </p:nvGrpSpPr>
        <p:grpSpPr>
          <a:xfrm>
            <a:off x="8053518" y="5307685"/>
            <a:ext cx="1573076" cy="723937"/>
            <a:chOff x="6515989" y="1407558"/>
            <a:chExt cx="1573076" cy="723937"/>
          </a:xfrm>
        </p:grpSpPr>
        <p:sp>
          <p:nvSpPr>
            <p:cNvPr id="36" name="Rectangle 35">
              <a:extLst>
                <a:ext uri="{FF2B5EF4-FFF2-40B4-BE49-F238E27FC236}">
                  <a16:creationId xmlns:a16="http://schemas.microsoft.com/office/drawing/2014/main" id="{7DE86B55-FB10-BF4E-893B-77D82616C4D3}"/>
                </a:ext>
              </a:extLst>
            </p:cNvPr>
            <p:cNvSpPr/>
            <p:nvPr/>
          </p:nvSpPr>
          <p:spPr>
            <a:xfrm>
              <a:off x="6515989" y="1407558"/>
              <a:ext cx="1573076" cy="7239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TextBox 36">
              <a:extLst>
                <a:ext uri="{FF2B5EF4-FFF2-40B4-BE49-F238E27FC236}">
                  <a16:creationId xmlns:a16="http://schemas.microsoft.com/office/drawing/2014/main" id="{3C3FBAE2-5793-5849-B086-A99FD7C7D68C}"/>
                </a:ext>
              </a:extLst>
            </p:cNvPr>
            <p:cNvSpPr txBox="1"/>
            <p:nvPr/>
          </p:nvSpPr>
          <p:spPr>
            <a:xfrm>
              <a:off x="6515989" y="1407558"/>
              <a:ext cx="157307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lvl="1" indent="-171450" defTabSz="755650" fontAlgn="auto">
                <a:lnSpc>
                  <a:spcPct val="90000"/>
                </a:lnSpc>
                <a:spcAft>
                  <a:spcPct val="15000"/>
                </a:spcAft>
                <a:buFontTx/>
                <a:buChar char="•"/>
                <a:defRPr/>
              </a:pPr>
              <a:r>
                <a:rPr lang="en-US" sz="1600" dirty="0">
                  <a:solidFill>
                    <a:schemeClr val="bg1"/>
                  </a:solidFill>
                  <a:latin typeface="Arial" panose="020B0604020202020204" pitchFamily="34" charset="0"/>
                  <a:cs typeface="Arial" panose="020B0604020202020204" pitchFamily="34" charset="0"/>
                </a:rPr>
                <a:t>All districts in CAs 1&amp;2 </a:t>
              </a:r>
              <a:r>
                <a:rPr kumimoji="0" lang="en-US"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and </a:t>
              </a:r>
              <a:r>
                <a:rPr lang="en-US" sz="1600" dirty="0">
                  <a:solidFill>
                    <a:schemeClr val="bg1"/>
                  </a:solidFill>
                  <a:latin typeface="Arial" panose="020B0604020202020204" pitchFamily="34" charset="0"/>
                  <a:cs typeface="Arial" panose="020B0604020202020204" pitchFamily="34" charset="0"/>
                </a:rPr>
                <a:t>CAs 3-8</a:t>
              </a:r>
              <a:r>
                <a:rPr kumimoji="0" lang="en-US"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pilot districts</a:t>
              </a:r>
              <a:endParaRPr lang="en-US"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6F5A5E59-C892-024F-92AC-75B966944334}"/>
              </a:ext>
            </a:extLst>
          </p:cNvPr>
          <p:cNvGrpSpPr/>
          <p:nvPr/>
        </p:nvGrpSpPr>
        <p:grpSpPr>
          <a:xfrm>
            <a:off x="6165826" y="5307685"/>
            <a:ext cx="1583015" cy="1061902"/>
            <a:chOff x="4628298" y="1407558"/>
            <a:chExt cx="1573076" cy="723937"/>
          </a:xfrm>
        </p:grpSpPr>
        <p:sp>
          <p:nvSpPr>
            <p:cNvPr id="39" name="Rectangle 38">
              <a:extLst>
                <a:ext uri="{FF2B5EF4-FFF2-40B4-BE49-F238E27FC236}">
                  <a16:creationId xmlns:a16="http://schemas.microsoft.com/office/drawing/2014/main" id="{C70A1EB5-4EF4-8947-B707-4B99125C042A}"/>
                </a:ext>
              </a:extLst>
            </p:cNvPr>
            <p:cNvSpPr/>
            <p:nvPr/>
          </p:nvSpPr>
          <p:spPr>
            <a:xfrm>
              <a:off x="4628298" y="1407558"/>
              <a:ext cx="1573076" cy="7239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TextBox 39">
              <a:extLst>
                <a:ext uri="{FF2B5EF4-FFF2-40B4-BE49-F238E27FC236}">
                  <a16:creationId xmlns:a16="http://schemas.microsoft.com/office/drawing/2014/main" id="{181FA7D2-3C2A-8B41-BA42-AE1B74E6404A}"/>
                </a:ext>
              </a:extLst>
            </p:cNvPr>
            <p:cNvSpPr txBox="1"/>
            <p:nvPr/>
          </p:nvSpPr>
          <p:spPr>
            <a:xfrm>
              <a:off x="4628298" y="1407558"/>
              <a:ext cx="157307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lvl="1" indent="-171450" defTabSz="755650" fontAlgn="auto">
                <a:lnSpc>
                  <a:spcPct val="90000"/>
                </a:lnSpc>
                <a:spcAft>
                  <a:spcPct val="15000"/>
                </a:spcAft>
                <a:buFontTx/>
                <a:buChar char="•"/>
                <a:defRPr/>
              </a:pPr>
              <a:r>
                <a:rPr lang="en-US" sz="1600" dirty="0">
                  <a:solidFill>
                    <a:schemeClr val="bg1"/>
                  </a:solidFill>
                  <a:latin typeface="Arial" panose="020B0604020202020204" pitchFamily="34" charset="0"/>
                  <a:cs typeface="Arial" panose="020B0604020202020204" pitchFamily="34" charset="0"/>
                </a:rPr>
                <a:t>CAs 1&amp;2</a:t>
              </a:r>
              <a:r>
                <a:rPr kumimoji="0" lang="en-US"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districts</a:t>
              </a:r>
              <a:r>
                <a:rPr kumimoji="0" lang="en-US"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that </a:t>
              </a:r>
              <a:r>
                <a:rPr lang="en-US" sz="1600" dirty="0">
                  <a:solidFill>
                    <a:schemeClr val="bg1"/>
                  </a:solidFill>
                  <a:latin typeface="Arial" panose="020B0604020202020204" pitchFamily="34" charset="0"/>
                  <a:cs typeface="Arial" panose="020B0604020202020204" pitchFamily="34" charset="0"/>
                </a:rPr>
                <a:t>opted-in</a:t>
              </a:r>
              <a:r>
                <a:rPr kumimoji="0" lang="en-US"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a:p>
              <a:pPr marL="171450" lvl="1" indent="-171450" defTabSz="755650" fontAlgn="auto">
                <a:lnSpc>
                  <a:spcPct val="90000"/>
                </a:lnSpc>
                <a:spcAft>
                  <a:spcPct val="15000"/>
                </a:spcAft>
                <a:buFontTx/>
                <a:buChar char="•"/>
                <a:defRPr/>
              </a:pPr>
              <a:r>
                <a:rPr lang="en-US" sz="1600" dirty="0">
                  <a:solidFill>
                    <a:schemeClr val="bg1"/>
                  </a:solidFill>
                  <a:latin typeface="Arial" panose="020B0604020202020204" pitchFamily="34" charset="0"/>
                  <a:cs typeface="Arial" panose="020B0604020202020204" pitchFamily="34" charset="0"/>
                </a:rPr>
                <a:t>CAs 3-8</a:t>
              </a:r>
              <a:r>
                <a:rPr kumimoji="0" lang="en-US"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begin</a:t>
              </a:r>
              <a:r>
                <a:rPr lang="en-US" sz="1600" dirty="0">
                  <a:solidFill>
                    <a:schemeClr val="bg1"/>
                  </a:solidFill>
                  <a:latin typeface="Arial" panose="020B0604020202020204" pitchFamily="34" charset="0"/>
                  <a:cs typeface="Arial" panose="020B0604020202020204" pitchFamily="34" charset="0"/>
                </a:rPr>
                <a:t> training</a:t>
              </a:r>
              <a:endParaRPr lang="en-US"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6DF700BB-363C-A342-BCA9-1CED64561D72}"/>
              </a:ext>
            </a:extLst>
          </p:cNvPr>
          <p:cNvGrpSpPr/>
          <p:nvPr/>
        </p:nvGrpSpPr>
        <p:grpSpPr>
          <a:xfrm>
            <a:off x="4278136" y="5307685"/>
            <a:ext cx="1573076" cy="723937"/>
            <a:chOff x="2740607" y="1407558"/>
            <a:chExt cx="1573076" cy="723937"/>
          </a:xfrm>
        </p:grpSpPr>
        <p:sp>
          <p:nvSpPr>
            <p:cNvPr id="42" name="Rectangle 41">
              <a:extLst>
                <a:ext uri="{FF2B5EF4-FFF2-40B4-BE49-F238E27FC236}">
                  <a16:creationId xmlns:a16="http://schemas.microsoft.com/office/drawing/2014/main" id="{2CC984E5-4B79-854F-A393-39CCC453AEF4}"/>
                </a:ext>
              </a:extLst>
            </p:cNvPr>
            <p:cNvSpPr/>
            <p:nvPr/>
          </p:nvSpPr>
          <p:spPr>
            <a:xfrm>
              <a:off x="2740607" y="1407558"/>
              <a:ext cx="1573076" cy="7239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3" name="TextBox 42">
              <a:extLst>
                <a:ext uri="{FF2B5EF4-FFF2-40B4-BE49-F238E27FC236}">
                  <a16:creationId xmlns:a16="http://schemas.microsoft.com/office/drawing/2014/main" id="{A94D94EE-5EE6-7F42-BD9C-C1290AC29A9A}"/>
                </a:ext>
              </a:extLst>
            </p:cNvPr>
            <p:cNvSpPr txBox="1"/>
            <p:nvPr/>
          </p:nvSpPr>
          <p:spPr>
            <a:xfrm>
              <a:off x="2740607" y="1407558"/>
              <a:ext cx="157307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marR="0" lvl="1" indent="-171450" algn="l" defTabSz="755650" rtl="0" eaLnBrk="1" fontAlgn="auto" latinLnBrk="0" hangingPunct="1">
                <a:lnSpc>
                  <a:spcPct val="90000"/>
                </a:lnSpc>
                <a:spcBef>
                  <a:spcPct val="0"/>
                </a:spcBef>
                <a:spcAft>
                  <a:spcPct val="15000"/>
                </a:spcAft>
                <a:buClrTx/>
                <a:buSzTx/>
                <a:buFontTx/>
                <a:buChar char="•"/>
                <a:tabLst/>
                <a:defRPr/>
              </a:pPr>
              <a:r>
                <a:rPr kumimoji="0" lang="en-US" sz="16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Nine CA 1&amp;2 pilot districts</a:t>
              </a:r>
            </a:p>
          </p:txBody>
        </p:sp>
      </p:grpSp>
      <p:grpSp>
        <p:nvGrpSpPr>
          <p:cNvPr id="44" name="Group 43">
            <a:extLst>
              <a:ext uri="{FF2B5EF4-FFF2-40B4-BE49-F238E27FC236}">
                <a16:creationId xmlns:a16="http://schemas.microsoft.com/office/drawing/2014/main" id="{4E61E6C7-CE4E-BB49-88BC-DEC6CDD8E3A6}"/>
              </a:ext>
            </a:extLst>
          </p:cNvPr>
          <p:cNvGrpSpPr/>
          <p:nvPr/>
        </p:nvGrpSpPr>
        <p:grpSpPr>
          <a:xfrm>
            <a:off x="2254026" y="5307685"/>
            <a:ext cx="1718787" cy="1188570"/>
            <a:chOff x="716497" y="1407558"/>
            <a:chExt cx="1718787" cy="1188570"/>
          </a:xfrm>
        </p:grpSpPr>
        <p:sp>
          <p:nvSpPr>
            <p:cNvPr id="45" name="Rectangle 44">
              <a:extLst>
                <a:ext uri="{FF2B5EF4-FFF2-40B4-BE49-F238E27FC236}">
                  <a16:creationId xmlns:a16="http://schemas.microsoft.com/office/drawing/2014/main" id="{2F5F1792-ABEC-AB48-9E4A-B0EB759CDA57}"/>
                </a:ext>
              </a:extLst>
            </p:cNvPr>
            <p:cNvSpPr/>
            <p:nvPr/>
          </p:nvSpPr>
          <p:spPr>
            <a:xfrm>
              <a:off x="852916" y="1407558"/>
              <a:ext cx="1573076" cy="7239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6" name="TextBox 45">
              <a:extLst>
                <a:ext uri="{FF2B5EF4-FFF2-40B4-BE49-F238E27FC236}">
                  <a16:creationId xmlns:a16="http://schemas.microsoft.com/office/drawing/2014/main" id="{06A71EBE-7963-1B45-807D-C6AABF93DA0E}"/>
                </a:ext>
              </a:extLst>
            </p:cNvPr>
            <p:cNvSpPr txBox="1"/>
            <p:nvPr/>
          </p:nvSpPr>
          <p:spPr>
            <a:xfrm>
              <a:off x="716497" y="1407558"/>
              <a:ext cx="1718787" cy="11885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lvl="1" indent="-171450" defTabSz="755650">
                <a:lnSpc>
                  <a:spcPct val="90000"/>
                </a:lnSpc>
                <a:spcBef>
                  <a:spcPct val="0"/>
                </a:spcBef>
                <a:spcAft>
                  <a:spcPct val="15000"/>
                </a:spcAft>
                <a:buFontTx/>
                <a:buChar char="•"/>
                <a:defRPr/>
              </a:pPr>
              <a:r>
                <a:rPr lang="en-US" sz="1600" dirty="0">
                  <a:solidFill>
                    <a:schemeClr val="bg1"/>
                  </a:solidFill>
                  <a:latin typeface="Arial" panose="020B0604020202020204" pitchFamily="34" charset="0"/>
                  <a:cs typeface="Arial" panose="020B0604020202020204" pitchFamily="34" charset="0"/>
                </a:rPr>
                <a:t>North American Membership Initiative </a:t>
              </a:r>
              <a:r>
                <a:rPr kumimoji="0" lang="en-US"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startup</a:t>
              </a:r>
              <a:endParaRPr lang="en-US"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48" name="Yellow Bar">
            <a:extLst>
              <a:ext uri="{FF2B5EF4-FFF2-40B4-BE49-F238E27FC236}">
                <a16:creationId xmlns:a16="http://schemas.microsoft.com/office/drawing/2014/main" id="{A55D61AE-A78C-5C49-9EBF-C820E2E841FB}"/>
              </a:ext>
            </a:extLst>
          </p:cNvPr>
          <p:cNvSpPr/>
          <p:nvPr/>
        </p:nvSpPr>
        <p:spPr>
          <a:xfrm>
            <a:off x="5260644" y="16532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3446809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ce - Solid">
            <a:extLst>
              <a:ext uri="{FF2B5EF4-FFF2-40B4-BE49-F238E27FC236}">
                <a16:creationId xmlns:a16="http://schemas.microsoft.com/office/drawing/2014/main" id="{BB71531A-A54B-0747-BFB6-8E367958E083}"/>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Body Copy">
            <a:extLst>
              <a:ext uri="{FF2B5EF4-FFF2-40B4-BE49-F238E27FC236}">
                <a16:creationId xmlns:a16="http://schemas.microsoft.com/office/drawing/2014/main" id="{3A6A3947-17C9-AC44-A97E-BDA70D3364E2}"/>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3200" b="1" i="0" u="none" strike="noStrike" kern="0" cap="none" spc="0" normalizeH="0" baseline="0" noProof="0" dirty="0">
                <a:ln>
                  <a:noFill/>
                </a:ln>
                <a:solidFill>
                  <a:prstClr val="white"/>
                </a:solidFill>
                <a:effectLst/>
                <a:uLnTx/>
                <a:uFillTx/>
                <a:latin typeface="Arial" charset="0"/>
                <a:ea typeface="Arial" charset="0"/>
                <a:cs typeface="Arial" charset="0"/>
              </a:rPr>
              <a:t>Global Membership Approach process</a:t>
            </a:r>
          </a:p>
        </p:txBody>
      </p:sp>
      <p:sp>
        <p:nvSpPr>
          <p:cNvPr id="8" name="Page Number - Blue">
            <a:extLst>
              <a:ext uri="{FF2B5EF4-FFF2-40B4-BE49-F238E27FC236}">
                <a16:creationId xmlns:a16="http://schemas.microsoft.com/office/drawing/2014/main" id="{271AE485-B077-DC43-A361-C6B0B37EDF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grpSp>
        <p:nvGrpSpPr>
          <p:cNvPr id="9" name="Group 8">
            <a:extLst>
              <a:ext uri="{FF2B5EF4-FFF2-40B4-BE49-F238E27FC236}">
                <a16:creationId xmlns:a16="http://schemas.microsoft.com/office/drawing/2014/main" id="{3DEC922A-9AF6-D54B-A18A-8AE5809DC4B2}"/>
              </a:ext>
            </a:extLst>
          </p:cNvPr>
          <p:cNvGrpSpPr/>
          <p:nvPr/>
        </p:nvGrpSpPr>
        <p:grpSpPr>
          <a:xfrm>
            <a:off x="813804" y="2819400"/>
            <a:ext cx="10564392" cy="2560608"/>
            <a:chOff x="1071642" y="2793780"/>
            <a:chExt cx="9897207" cy="2398901"/>
          </a:xfrm>
        </p:grpSpPr>
        <p:sp>
          <p:nvSpPr>
            <p:cNvPr id="10" name="Oval 9">
              <a:extLst>
                <a:ext uri="{FF2B5EF4-FFF2-40B4-BE49-F238E27FC236}">
                  <a16:creationId xmlns:a16="http://schemas.microsoft.com/office/drawing/2014/main" id="{3DF6929A-6ABE-8847-A38E-510D9BB474AD}"/>
                </a:ext>
              </a:extLst>
            </p:cNvPr>
            <p:cNvSpPr/>
            <p:nvPr/>
          </p:nvSpPr>
          <p:spPr bwMode="auto">
            <a:xfrm>
              <a:off x="8569955" y="2793787"/>
              <a:ext cx="2398894" cy="2398894"/>
            </a:xfrm>
            <a:prstGeom prst="ellipse">
              <a:avLst/>
            </a:prstGeom>
            <a:solidFill>
              <a:srgbClr val="BFBFB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Build</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Success</a:t>
              </a:r>
            </a:p>
          </p:txBody>
        </p:sp>
        <p:sp>
          <p:nvSpPr>
            <p:cNvPr id="11" name="Oval 10">
              <a:extLst>
                <a:ext uri="{FF2B5EF4-FFF2-40B4-BE49-F238E27FC236}">
                  <a16:creationId xmlns:a16="http://schemas.microsoft.com/office/drawing/2014/main" id="{84D60E5B-FEEE-194E-AE35-853E9A8D911E}"/>
                </a:ext>
              </a:extLst>
            </p:cNvPr>
            <p:cNvSpPr/>
            <p:nvPr/>
          </p:nvSpPr>
          <p:spPr bwMode="auto">
            <a:xfrm>
              <a:off x="6043522" y="2793787"/>
              <a:ext cx="2398894" cy="2398894"/>
            </a:xfrm>
            <a:prstGeom prst="ellipse">
              <a:avLst/>
            </a:prstGeom>
            <a:solidFill>
              <a:srgbClr val="F6512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Build a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Plan</a:t>
              </a:r>
            </a:p>
          </p:txBody>
        </p:sp>
        <p:sp>
          <p:nvSpPr>
            <p:cNvPr id="12" name="Oval 11">
              <a:extLst>
                <a:ext uri="{FF2B5EF4-FFF2-40B4-BE49-F238E27FC236}">
                  <a16:creationId xmlns:a16="http://schemas.microsoft.com/office/drawing/2014/main" id="{54C6ED37-726F-034E-B75C-7F308AF9112D}"/>
                </a:ext>
              </a:extLst>
            </p:cNvPr>
            <p:cNvSpPr/>
            <p:nvPr/>
          </p:nvSpPr>
          <p:spPr bwMode="auto">
            <a:xfrm>
              <a:off x="3557582" y="2793780"/>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Build 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Vision</a:t>
              </a:r>
            </a:p>
          </p:txBody>
        </p:sp>
        <p:sp>
          <p:nvSpPr>
            <p:cNvPr id="13" name="Oval 12">
              <a:extLst>
                <a:ext uri="{FF2B5EF4-FFF2-40B4-BE49-F238E27FC236}">
                  <a16:creationId xmlns:a16="http://schemas.microsoft.com/office/drawing/2014/main" id="{DD0856C0-DB3F-5849-845D-9F5806B825CC}"/>
                </a:ext>
              </a:extLst>
            </p:cNvPr>
            <p:cNvSpPr/>
            <p:nvPr/>
          </p:nvSpPr>
          <p:spPr bwMode="auto">
            <a:xfrm>
              <a:off x="1071642" y="2793787"/>
              <a:ext cx="2398894" cy="2398894"/>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Build 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800" b="1"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Team</a:t>
              </a:r>
            </a:p>
          </p:txBody>
        </p:sp>
        <p:sp>
          <p:nvSpPr>
            <p:cNvPr id="14" name="Right Arrow 13">
              <a:extLst>
                <a:ext uri="{FF2B5EF4-FFF2-40B4-BE49-F238E27FC236}">
                  <a16:creationId xmlns:a16="http://schemas.microsoft.com/office/drawing/2014/main" id="{F0120C52-97C7-5846-B32E-3FCF381329F8}"/>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pic>
        <p:nvPicPr>
          <p:cNvPr id="15" name="Picture 14">
            <a:extLst>
              <a:ext uri="{FF2B5EF4-FFF2-40B4-BE49-F238E27FC236}">
                <a16:creationId xmlns:a16="http://schemas.microsoft.com/office/drawing/2014/main" id="{506F4AED-5790-E943-9BFA-98137DB37CD0}"/>
              </a:ext>
            </a:extLst>
          </p:cNvPr>
          <p:cNvPicPr>
            <a:picLocks noChangeAspect="1"/>
          </p:cNvPicPr>
          <p:nvPr/>
        </p:nvPicPr>
        <p:blipFill>
          <a:blip r:embed="rId3"/>
          <a:srcRect/>
          <a:stretch/>
        </p:blipFill>
        <p:spPr>
          <a:xfrm>
            <a:off x="533400" y="294963"/>
            <a:ext cx="1089992" cy="1089992"/>
          </a:xfrm>
          <a:prstGeom prst="rect">
            <a:avLst/>
          </a:prstGeom>
        </p:spPr>
      </p:pic>
      <p:sp>
        <p:nvSpPr>
          <p:cNvPr id="16" name="Right Arrow 15">
            <a:extLst>
              <a:ext uri="{FF2B5EF4-FFF2-40B4-BE49-F238E27FC236}">
                <a16:creationId xmlns:a16="http://schemas.microsoft.com/office/drawing/2014/main" id="{D357847E-4A83-AE49-B8B9-7AA3D0A57950}"/>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7" name="Right Arrow 16">
            <a:extLst>
              <a:ext uri="{FF2B5EF4-FFF2-40B4-BE49-F238E27FC236}">
                <a16:creationId xmlns:a16="http://schemas.microsoft.com/office/drawing/2014/main" id="{C9A1DE44-03B1-B648-82E6-847FBAB10432}"/>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Yellow Bar">
            <a:extLst>
              <a:ext uri="{FF2B5EF4-FFF2-40B4-BE49-F238E27FC236}">
                <a16:creationId xmlns:a16="http://schemas.microsoft.com/office/drawing/2014/main" id="{F04F47C7-7F67-2644-9DA2-802B43001125}"/>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572000"/>
            <a:ext cx="2286000" cy="2286000"/>
          </a:xfrm>
          <a:prstGeom prst="rect">
            <a:avLst/>
          </a:prstGeom>
        </p:spPr>
      </p:pic>
      <p:sp>
        <p:nvSpPr>
          <p:cNvPr id="33" name="Background - Solid">
            <a:extLst>
              <a:ext uri="{FF2B5EF4-FFF2-40B4-BE49-F238E27FC236}">
                <a16:creationId xmlns:a16="http://schemas.microsoft.com/office/drawing/2014/main" id="{4294D651-DB9B-5442-BF69-E3B3F96429E1}"/>
              </a:ext>
            </a:extLst>
          </p:cNvPr>
          <p:cNvSpPr/>
          <p:nvPr/>
        </p:nvSpPr>
        <p:spPr>
          <a:xfrm>
            <a:off x="6549692" y="2544829"/>
            <a:ext cx="2180522" cy="172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Title 3"/>
          <p:cNvSpPr>
            <a:spLocks noGrp="1"/>
          </p:cNvSpPr>
          <p:nvPr>
            <p:ph type="title" idx="4294967295"/>
          </p:nvPr>
        </p:nvSpPr>
        <p:spPr>
          <a:xfrm>
            <a:off x="-21265" y="739259"/>
            <a:ext cx="12192000" cy="533400"/>
          </a:xfrm>
          <a:prstGeom prst="rect">
            <a:avLst/>
          </a:prstGeom>
        </p:spPr>
        <p:txBody>
          <a:bodyPr>
            <a:normAutofit/>
          </a:bodyPr>
          <a:lstStyle/>
          <a:p>
            <a:r>
              <a:rPr lang="en-US" sz="3200" b="1" dirty="0">
                <a:solidFill>
                  <a:srgbClr val="0A5496"/>
                </a:solidFill>
              </a:rPr>
              <a:t>Global Membership Approach Areas of Focus</a:t>
            </a:r>
          </a:p>
        </p:txBody>
      </p:sp>
      <p:sp>
        <p:nvSpPr>
          <p:cNvPr id="10" name="Rectangle 9"/>
          <p:cNvSpPr/>
          <p:nvPr/>
        </p:nvSpPr>
        <p:spPr>
          <a:xfrm>
            <a:off x="762001"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Rejuvenate districts with new clubs </a:t>
            </a:r>
          </a:p>
        </p:txBody>
      </p:sp>
      <p:sp>
        <p:nvSpPr>
          <p:cNvPr id="12" name="Rectangle 11"/>
          <p:cNvSpPr/>
          <p:nvPr/>
        </p:nvSpPr>
        <p:spPr>
          <a:xfrm>
            <a:off x="3630029"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Revitalize clubs with new members</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New </a:t>
            </a:r>
            <a:br>
              <a:rPr lang="en-US" sz="2400" b="1" kern="1200" dirty="0">
                <a:solidFill>
                  <a:srgbClr val="0A5496"/>
                </a:solidFill>
                <a:latin typeface="Arial" panose="020B0604020202020204" pitchFamily="34" charset="0"/>
                <a:cs typeface="Arial" panose="020B0604020202020204" pitchFamily="34" charset="0"/>
              </a:rPr>
            </a:br>
            <a:r>
              <a:rPr lang="en-US" sz="2400" b="1" kern="1200" dirty="0">
                <a:solidFill>
                  <a:srgbClr val="0A5496"/>
                </a:solidFill>
                <a:latin typeface="Arial" panose="020B0604020202020204" pitchFamily="34" charset="0"/>
                <a:cs typeface="Arial" panose="020B0604020202020204" pitchFamily="34" charset="0"/>
              </a:rPr>
              <a:t>clubs</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New </a:t>
            </a:r>
            <a:br>
              <a:rPr lang="en-US" sz="2400" b="1" kern="1200" dirty="0">
                <a:solidFill>
                  <a:srgbClr val="0A5496"/>
                </a:solidFill>
                <a:latin typeface="Arial" panose="020B0604020202020204" pitchFamily="34" charset="0"/>
                <a:cs typeface="Arial" panose="020B0604020202020204" pitchFamily="34" charset="0"/>
              </a:rPr>
            </a:br>
            <a:r>
              <a:rPr lang="en-US" sz="2400" b="1" kern="1200" dirty="0">
                <a:solidFill>
                  <a:srgbClr val="0A5496"/>
                </a:solidFill>
                <a:latin typeface="Arial" panose="020B0604020202020204" pitchFamily="34" charset="0"/>
                <a:cs typeface="Arial" panose="020B0604020202020204" pitchFamily="34" charset="0"/>
              </a:rPr>
              <a:t>members</a:t>
            </a:r>
          </a:p>
        </p:txBody>
      </p:sp>
      <p:sp>
        <p:nvSpPr>
          <p:cNvPr id="22" name="Rectangle 21"/>
          <p:cNvSpPr/>
          <p:nvPr/>
        </p:nvSpPr>
        <p:spPr>
          <a:xfrm>
            <a:off x="6582478"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Member satisfaction</a:t>
            </a:r>
          </a:p>
        </p:txBody>
      </p:sp>
      <p:sp>
        <p:nvSpPr>
          <p:cNvPr id="17" name="Oval 16"/>
          <p:cNvSpPr/>
          <p:nvPr/>
        </p:nvSpPr>
        <p:spPr bwMode="auto">
          <a:xfrm>
            <a:off x="1623661"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800" b="1" i="0" u="none" strike="noStrike" cap="none" normalizeH="0" dirty="0">
                <a:ln>
                  <a:noFill/>
                </a:ln>
                <a:solidFill>
                  <a:schemeClr val="bg1">
                    <a:lumMod val="65000"/>
                  </a:schemeClr>
                </a:solidFill>
                <a:effectLst/>
                <a:ea typeface="ヒラギノ角ゴ Pro W3" pitchFamily="84" charset="-128"/>
              </a:rPr>
              <a:t>1</a:t>
            </a:r>
          </a:p>
        </p:txBody>
      </p:sp>
      <p:sp>
        <p:nvSpPr>
          <p:cNvPr id="18" name="Oval 17"/>
          <p:cNvSpPr/>
          <p:nvPr/>
        </p:nvSpPr>
        <p:spPr bwMode="auto">
          <a:xfrm>
            <a:off x="446121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n-US" sz="2800" b="1" dirty="0">
                <a:solidFill>
                  <a:schemeClr val="bg1">
                    <a:lumMod val="65000"/>
                  </a:schemeClr>
                </a:solidFill>
                <a:ea typeface="ヒラギノ角ゴ Pro W3" pitchFamily="84" charset="-128"/>
              </a:rPr>
              <a:t>2</a:t>
            </a:r>
            <a:endParaRPr kumimoji="0" lang="en-US" sz="2800" b="1" i="0" u="none" strike="noStrike" cap="none" normalizeH="0" dirty="0">
              <a:ln>
                <a:noFill/>
              </a:ln>
              <a:solidFill>
                <a:schemeClr val="bg1">
                  <a:lumMod val="65000"/>
                </a:schemeClr>
              </a:solidFill>
              <a:effectLst/>
              <a:ea typeface="ヒラギノ角ゴ Pro W3" pitchFamily="84" charset="-128"/>
            </a:endParaRPr>
          </a:p>
        </p:txBody>
      </p:sp>
      <p:sp>
        <p:nvSpPr>
          <p:cNvPr id="19" name="Oval 18"/>
          <p:cNvSpPr/>
          <p:nvPr/>
        </p:nvSpPr>
        <p:spPr bwMode="auto">
          <a:xfrm>
            <a:off x="7411353" y="2019894"/>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800" b="1" i="0" u="none" strike="noStrike" cap="none" normalizeH="0" dirty="0">
                <a:ln>
                  <a:noFill/>
                </a:ln>
                <a:solidFill>
                  <a:schemeClr val="bg1">
                    <a:lumMod val="65000"/>
                  </a:schemeClr>
                </a:solidFill>
                <a:effectLst/>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611695" y="1462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474737" y="4331040"/>
            <a:ext cx="755045"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8" name="Right Arrow 27">
            <a:extLst>
              <a:ext uri="{FF2B5EF4-FFF2-40B4-BE49-F238E27FC236}">
                <a16:creationId xmlns:a16="http://schemas.microsoft.com/office/drawing/2014/main" id="{2950C1C5-776A-6246-9A37-7CA383B9ED6D}"/>
              </a:ext>
            </a:extLst>
          </p:cNvPr>
          <p:cNvSpPr/>
          <p:nvPr/>
        </p:nvSpPr>
        <p:spPr>
          <a:xfrm rot="5400000">
            <a:off x="4312286"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29" name="Right Arrow 28">
            <a:extLst>
              <a:ext uri="{FF2B5EF4-FFF2-40B4-BE49-F238E27FC236}">
                <a16:creationId xmlns:a16="http://schemas.microsoft.com/office/drawing/2014/main" id="{58565FD6-50C4-FF44-8E87-D07D2163F855}"/>
              </a:ext>
            </a:extLst>
          </p:cNvPr>
          <p:cNvSpPr/>
          <p:nvPr/>
        </p:nvSpPr>
        <p:spPr>
          <a:xfrm rot="5400000">
            <a:off x="7276831" y="4336551"/>
            <a:ext cx="744022"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nvGrpSpPr>
          <p:cNvPr id="2" name="Group 1">
            <a:extLst>
              <a:ext uri="{FF2B5EF4-FFF2-40B4-BE49-F238E27FC236}">
                <a16:creationId xmlns:a16="http://schemas.microsoft.com/office/drawing/2014/main" id="{8AEE5D7B-A902-4A8D-8007-97087B3C1C62}"/>
              </a:ext>
            </a:extLst>
          </p:cNvPr>
          <p:cNvGrpSpPr/>
          <p:nvPr/>
        </p:nvGrpSpPr>
        <p:grpSpPr>
          <a:xfrm>
            <a:off x="9366085" y="1981200"/>
            <a:ext cx="2180522" cy="3971453"/>
            <a:chOff x="9366085" y="1981200"/>
            <a:chExt cx="2180522" cy="3971453"/>
          </a:xfrm>
        </p:grpSpPr>
        <p:sp>
          <p:nvSpPr>
            <p:cNvPr id="16" name="Rectangle 15"/>
            <p:cNvSpPr/>
            <p:nvPr/>
          </p:nvSpPr>
          <p:spPr>
            <a:xfrm>
              <a:off x="9366085" y="2518095"/>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Provide training and support for our Lion leaders</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Leader </a:t>
              </a:r>
              <a:br>
                <a:rPr lang="en-US" sz="2400" b="1" kern="1200" dirty="0">
                  <a:solidFill>
                    <a:srgbClr val="0A5496"/>
                  </a:solidFill>
                  <a:latin typeface="Arial" panose="020B0604020202020204" pitchFamily="34" charset="0"/>
                  <a:cs typeface="Arial" panose="020B0604020202020204" pitchFamily="34" charset="0"/>
                </a:rPr>
              </a:br>
              <a:r>
                <a:rPr lang="en-US" sz="2400" b="1" kern="1200" dirty="0">
                  <a:solidFill>
                    <a:srgbClr val="0A5496"/>
                  </a:solidFill>
                  <a:latin typeface="Arial" panose="020B0604020202020204" pitchFamily="34" charset="0"/>
                  <a:cs typeface="Arial" panose="020B0604020202020204" pitchFamily="34" charset="0"/>
                </a:rPr>
                <a:t>support</a:t>
              </a:r>
            </a:p>
          </p:txBody>
        </p:sp>
        <p:sp>
          <p:nvSpPr>
            <p:cNvPr id="24" name="Oval 23"/>
            <p:cNvSpPr/>
            <p:nvPr/>
          </p:nvSpPr>
          <p:spPr bwMode="auto">
            <a:xfrm>
              <a:off x="10221552"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n-US" sz="2800" b="1" dirty="0">
                  <a:solidFill>
                    <a:schemeClr val="bg1">
                      <a:lumMod val="65000"/>
                    </a:schemeClr>
                  </a:solidFill>
                  <a:ea typeface="ヒラギノ角ゴ Pro W3" pitchFamily="84" charset="-128"/>
                </a:rPr>
                <a:t>4</a:t>
              </a:r>
              <a:endParaRPr kumimoji="0" lang="en-US" sz="2800" b="1" i="0" u="none" strike="noStrike" cap="none" normalizeH="0" dirty="0">
                <a:ln>
                  <a:noFill/>
                </a:ln>
                <a:solidFill>
                  <a:schemeClr val="bg1">
                    <a:lumMod val="65000"/>
                  </a:schemeClr>
                </a:solidFill>
                <a:effectLst/>
                <a:ea typeface="ヒラギノ角ゴ Pro W3" pitchFamily="84" charset="-128"/>
              </a:endParaRPr>
            </a:p>
          </p:txBody>
        </p:sp>
        <p:sp>
          <p:nvSpPr>
            <p:cNvPr id="30" name="Right Arrow 29">
              <a:extLst>
                <a:ext uri="{FF2B5EF4-FFF2-40B4-BE49-F238E27FC236}">
                  <a16:creationId xmlns:a16="http://schemas.microsoft.com/office/drawing/2014/main" id="{6B821C94-DA60-454F-89F3-67F600723DD1}"/>
                </a:ext>
              </a:extLst>
            </p:cNvPr>
            <p:cNvSpPr/>
            <p:nvPr/>
          </p:nvSpPr>
          <p:spPr>
            <a:xfrm rot="5400000">
              <a:off x="10072628"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sp>
        <p:nvSpPr>
          <p:cNvPr id="34" name="Freeform 33">
            <a:extLst>
              <a:ext uri="{FF2B5EF4-FFF2-40B4-BE49-F238E27FC236}">
                <a16:creationId xmlns:a16="http://schemas.microsoft.com/office/drawing/2014/main" id="{8E952960-5110-DA48-AAE1-CFA6DD693E10}"/>
              </a:ext>
            </a:extLst>
          </p:cNvPr>
          <p:cNvSpPr/>
          <p:nvPr/>
        </p:nvSpPr>
        <p:spPr>
          <a:xfrm>
            <a:off x="6558582" y="2592026"/>
            <a:ext cx="2171632" cy="1675174"/>
          </a:xfrm>
          <a:custGeom>
            <a:avLst/>
            <a:gdLst>
              <a:gd name="connsiteX0" fmla="*/ 0 w 2180522"/>
              <a:gd name="connsiteY0" fmla="*/ 174442 h 1744417"/>
              <a:gd name="connsiteX1" fmla="*/ 174442 w 2180522"/>
              <a:gd name="connsiteY1" fmla="*/ 0 h 1744417"/>
              <a:gd name="connsiteX2" fmla="*/ 2006080 w 2180522"/>
              <a:gd name="connsiteY2" fmla="*/ 0 h 1744417"/>
              <a:gd name="connsiteX3" fmla="*/ 2180522 w 2180522"/>
              <a:gd name="connsiteY3" fmla="*/ 174442 h 1744417"/>
              <a:gd name="connsiteX4" fmla="*/ 2180522 w 2180522"/>
              <a:gd name="connsiteY4" fmla="*/ 1569975 h 1744417"/>
              <a:gd name="connsiteX5" fmla="*/ 2006080 w 2180522"/>
              <a:gd name="connsiteY5" fmla="*/ 1744417 h 1744417"/>
              <a:gd name="connsiteX6" fmla="*/ 174442 w 2180522"/>
              <a:gd name="connsiteY6" fmla="*/ 1744417 h 1744417"/>
              <a:gd name="connsiteX7" fmla="*/ 0 w 2180522"/>
              <a:gd name="connsiteY7" fmla="*/ 1569975 h 1744417"/>
              <a:gd name="connsiteX8" fmla="*/ 0 w 2180522"/>
              <a:gd name="connsiteY8" fmla="*/ 174442 h 17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522" h="1744417">
                <a:moveTo>
                  <a:pt x="0" y="174442"/>
                </a:moveTo>
                <a:cubicBezTo>
                  <a:pt x="0" y="78100"/>
                  <a:pt x="78100" y="0"/>
                  <a:pt x="174442" y="0"/>
                </a:cubicBezTo>
                <a:lnTo>
                  <a:pt x="2006080" y="0"/>
                </a:lnTo>
                <a:cubicBezTo>
                  <a:pt x="2102422" y="0"/>
                  <a:pt x="2180522" y="78100"/>
                  <a:pt x="2180522" y="174442"/>
                </a:cubicBezTo>
                <a:lnTo>
                  <a:pt x="2180522" y="1569975"/>
                </a:lnTo>
                <a:cubicBezTo>
                  <a:pt x="2180522" y="1666317"/>
                  <a:pt x="2102422" y="1744417"/>
                  <a:pt x="2006080" y="1744417"/>
                </a:cubicBezTo>
                <a:lnTo>
                  <a:pt x="174442" y="1744417"/>
                </a:lnTo>
                <a:cubicBezTo>
                  <a:pt x="78100" y="1744417"/>
                  <a:pt x="0" y="1666317"/>
                  <a:pt x="0" y="1569975"/>
                </a:cubicBezTo>
                <a:lnTo>
                  <a:pt x="0" y="174442"/>
                </a:lnTo>
                <a:close/>
              </a:path>
            </a:pathLst>
          </a:cu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Re-motivate members with new fellowships and exciting service</a:t>
            </a:r>
          </a:p>
        </p:txBody>
      </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906000" y="0"/>
            <a:ext cx="2286000" cy="2286000"/>
          </a:xfrm>
          <a:prstGeom prst="rect">
            <a:avLst/>
          </a:prstGeom>
        </p:spPr>
      </p:pic>
    </p:spTree>
    <p:extLst>
      <p:ext uri="{BB962C8B-B14F-4D97-AF65-F5344CB8AC3E}">
        <p14:creationId xmlns:p14="http://schemas.microsoft.com/office/powerpoint/2010/main" val="3465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en-US" sz="3200" b="1" dirty="0">
                <a:solidFill>
                  <a:srgbClr val="0A5496"/>
                </a:solidFill>
              </a:rPr>
              <a:t>Sample Working Group Organization</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Working Group Lead</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Working Group Members</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322476" cy="4321515"/>
            <a:chOff x="2878914" y="955830"/>
            <a:chExt cx="624185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241857" cy="3241136"/>
              <a:chOff x="2581997" y="924825"/>
              <a:chExt cx="624185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241857" cy="3241136"/>
                <a:chOff x="3062951" y="862828"/>
                <a:chExt cx="5728954"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728954" cy="3023831"/>
                  <a:chOff x="1914620" y="1266013"/>
                  <a:chExt cx="595290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32868" y="1665488"/>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EBB700"/>
                        </a:solidFill>
                        <a:effectLst>
                          <a:innerShdw blurRad="63500" dist="50800" dir="13500000">
                            <a:prstClr val="black">
                              <a:alpha val="50000"/>
                            </a:prstClr>
                          </a:innerShdw>
                        </a:effectLst>
                        <a:sym typeface="Fira Sans Extra Condensed Medium"/>
                      </a:rPr>
                      <a:t>Focus Area 1:</a:t>
                    </a:r>
                  </a:p>
                  <a:p>
                    <a:r>
                      <a:rPr lang="en" dirty="0">
                        <a:solidFill>
                          <a:srgbClr val="EBB700"/>
                        </a:solidFill>
                        <a:effectLst>
                          <a:innerShdw blurRad="63500" dist="50800" dir="13500000">
                            <a:prstClr val="black">
                              <a:alpha val="50000"/>
                            </a:prstClr>
                          </a:innerShdw>
                        </a:effectLst>
                        <a:sym typeface="Fira Sans Extra Condensed Medium"/>
                      </a:rPr>
                      <a:t>New Clubs</a:t>
                    </a:r>
                    <a:endParaRPr dirty="0">
                      <a:solidFill>
                        <a:srgbClr val="EBB700"/>
                      </a:solidFill>
                      <a:effectLst>
                        <a:innerShdw blurRad="63500" dist="50800" dir="13500000">
                          <a:prstClr val="black">
                            <a:alpha val="50000"/>
                          </a:prstClr>
                        </a:innerShdw>
                      </a:effectLst>
                      <a:sym typeface="Fira Sans Extra Condensed Medium"/>
                    </a:endParaRP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407CCA"/>
                        </a:solidFill>
                        <a:effectLst>
                          <a:innerShdw blurRad="63500" dist="50800" dir="13500000">
                            <a:prstClr val="black">
                              <a:alpha val="50000"/>
                            </a:prstClr>
                          </a:innerShdw>
                        </a:effectLst>
                        <a:sym typeface="Fira Sans Extra Condensed Medium"/>
                      </a:rPr>
                      <a:t>Focus Area 2:</a:t>
                    </a:r>
                  </a:p>
                  <a:p>
                    <a:r>
                      <a:rPr lang="en" dirty="0">
                        <a:solidFill>
                          <a:srgbClr val="407CCA"/>
                        </a:solidFill>
                        <a:effectLst>
                          <a:innerShdw blurRad="63500" dist="50800" dir="13500000">
                            <a:prstClr val="black">
                              <a:alpha val="50000"/>
                            </a:prstClr>
                          </a:innerShdw>
                        </a:effectLst>
                        <a:sym typeface="Fira Sans Extra Condensed Medium"/>
                      </a:rPr>
                      <a:t>New Members</a:t>
                    </a:r>
                    <a:endParaRPr dirty="0">
                      <a:solidFill>
                        <a:srgbClr val="407CCA"/>
                      </a:solidFill>
                      <a:effectLst>
                        <a:innerShdw blurRad="63500" dist="50800" dir="13500000">
                          <a:prstClr val="black">
                            <a:alpha val="50000"/>
                          </a:prstClr>
                        </a:innerShdw>
                      </a:effectLst>
                      <a:sym typeface="Fira Sans Extra Condensed Medium"/>
                    </a:endParaRP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6886" y="290555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Focus Area 4:</a:t>
                    </a:r>
                  </a:p>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Leader Support</a:t>
                    </a:r>
                    <a:endParaRPr b="1" dirty="0">
                      <a:solidFill>
                        <a:srgbClr val="B3B2B1"/>
                      </a:solidFill>
                      <a:effectLst>
                        <a:innerShdw blurRad="63500" dist="50800" dir="13500000">
                          <a:prstClr val="black">
                            <a:alpha val="50000"/>
                          </a:prstClr>
                        </a:innerShdw>
                      </a:effectLst>
                      <a:latin typeface="Helvetica Neue"/>
                      <a:sym typeface="Fira Sans Extra Condensed Medium"/>
                    </a:endParaRP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20856" y="361291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Focus Area 3:</a:t>
                    </a:r>
                  </a:p>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Member Satisfaction</a:t>
                    </a:r>
                    <a:endParaRPr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D2240"/>
                  </a:solidFill>
                  <a:latin typeface="Helvetica Neue"/>
                </a:rPr>
                <a:t> Global Membership Approach Support Lead</a:t>
              </a:r>
            </a:p>
          </p:txBody>
        </p:sp>
      </p:grpSp>
    </p:spTree>
    <p:extLst>
      <p:ext uri="{BB962C8B-B14F-4D97-AF65-F5344CB8AC3E}">
        <p14:creationId xmlns:p14="http://schemas.microsoft.com/office/powerpoint/2010/main" val="239691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973352CB-31BE-6940-A03E-537E79EBED6A}"/>
              </a:ext>
            </a:extLst>
          </p:cNvPr>
          <p:cNvSpPr/>
          <p:nvPr/>
        </p:nvSpPr>
        <p:spPr>
          <a:xfrm>
            <a:off x="0" y="0"/>
            <a:ext cx="1127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5" name="Slice - Solid">
            <a:extLst>
              <a:ext uri="{FF2B5EF4-FFF2-40B4-BE49-F238E27FC236}">
                <a16:creationId xmlns:a16="http://schemas.microsoft.com/office/drawing/2014/main" id="{A0F614EC-F7BF-374E-819E-F20B2EBF1554}"/>
              </a:ext>
            </a:extLst>
          </p:cNvPr>
          <p:cNvSpPr/>
          <p:nvPr/>
        </p:nvSpPr>
        <p:spPr>
          <a:xfrm>
            <a:off x="1004871" y="-8022"/>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TextBox 8">
            <a:extLst>
              <a:ext uri="{FF2B5EF4-FFF2-40B4-BE49-F238E27FC236}">
                <a16:creationId xmlns:a16="http://schemas.microsoft.com/office/drawing/2014/main" id="{167560B3-2D9F-44D7-8CD5-E363E6587447}"/>
              </a:ext>
            </a:extLst>
          </p:cNvPr>
          <p:cNvSpPr txBox="1"/>
          <p:nvPr/>
        </p:nvSpPr>
        <p:spPr>
          <a:xfrm>
            <a:off x="3479800" y="5943600"/>
            <a:ext cx="6799105" cy="553998"/>
          </a:xfrm>
          <a:prstGeom prst="rect">
            <a:avLst/>
          </a:prstGeom>
          <a:noFill/>
        </p:spPr>
        <p:txBody>
          <a:bodyPr wrap="square" rtlCol="0">
            <a:spAutoFit/>
          </a:bodyPr>
          <a:lstStyle/>
          <a:p>
            <a:pPr algn="ctr"/>
            <a:r>
              <a:rPr lang="en-US" sz="3000" b="1" dirty="0">
                <a:solidFill>
                  <a:srgbClr val="F65126"/>
                </a:solidFill>
              </a:rPr>
              <a:t>Lions who make an impact </a:t>
            </a:r>
          </a:p>
        </p:txBody>
      </p:sp>
      <p:graphicFrame>
        <p:nvGraphicFramePr>
          <p:cNvPr id="10" name="Diagram 9">
            <a:extLst>
              <a:ext uri="{FF2B5EF4-FFF2-40B4-BE49-F238E27FC236}">
                <a16:creationId xmlns:a16="http://schemas.microsoft.com/office/drawing/2014/main" id="{1AD1CB55-2A34-4185-B8A9-786984E7F80D}"/>
              </a:ext>
            </a:extLst>
          </p:cNvPr>
          <p:cNvGraphicFramePr/>
          <p:nvPr>
            <p:extLst>
              <p:ext uri="{D42A27DB-BD31-4B8C-83A1-F6EECF244321}">
                <p14:modId xmlns:p14="http://schemas.microsoft.com/office/powerpoint/2010/main" val="793038359"/>
              </p:ext>
            </p:extLst>
          </p:nvPr>
        </p:nvGraphicFramePr>
        <p:xfrm>
          <a:off x="3479800" y="1389700"/>
          <a:ext cx="6731000" cy="4690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Headline">
            <a:extLst>
              <a:ext uri="{FF2B5EF4-FFF2-40B4-BE49-F238E27FC236}">
                <a16:creationId xmlns:a16="http://schemas.microsoft.com/office/drawing/2014/main" id="{363A1174-691C-CB41-B0CA-9DA5580D963A}"/>
              </a:ext>
            </a:extLst>
          </p:cNvPr>
          <p:cNvSpPr txBox="1">
            <a:spLocks/>
          </p:cNvSpPr>
          <p:nvPr/>
        </p:nvSpPr>
        <p:spPr>
          <a:xfrm>
            <a:off x="2751295" y="55117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3200" dirty="0">
                <a:solidFill>
                  <a:schemeClr val="bg1"/>
                </a:solidFill>
                <a:latin typeface="Arial" panose="020B0604020202020204" pitchFamily="34" charset="0"/>
                <a:cs typeface="Arial" panose="020B0604020202020204" pitchFamily="34" charset="0"/>
              </a:rPr>
              <a:t>Who can be on the working group?</a:t>
            </a:r>
            <a:endParaRPr lang="en-US" sz="3200" kern="0" dirty="0">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AA11A2F-4CAB-9944-B044-F57928B34697}"/>
              </a:ext>
            </a:extLst>
          </p:cNvPr>
          <p:cNvPicPr>
            <a:picLocks noChangeAspect="1"/>
          </p:cNvPicPr>
          <p:nvPr/>
        </p:nvPicPr>
        <p:blipFill>
          <a:blip r:embed="rId8"/>
          <a:srcRect/>
          <a:stretch/>
        </p:blipFill>
        <p:spPr>
          <a:xfrm>
            <a:off x="457200" y="332690"/>
            <a:ext cx="1089992" cy="1089992"/>
          </a:xfrm>
          <a:prstGeom prst="rect">
            <a:avLst/>
          </a:prstGeom>
        </p:spPr>
      </p:pic>
      <p:sp>
        <p:nvSpPr>
          <p:cNvPr id="16" name="Page Number - Blue">
            <a:extLst>
              <a:ext uri="{FF2B5EF4-FFF2-40B4-BE49-F238E27FC236}">
                <a16:creationId xmlns:a16="http://schemas.microsoft.com/office/drawing/2014/main" id="{9BDDB18B-8645-0346-8FD3-0FE28EA97CE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Tree>
    <p:extLst>
      <p:ext uri="{BB962C8B-B14F-4D97-AF65-F5344CB8AC3E}">
        <p14:creationId xmlns:p14="http://schemas.microsoft.com/office/powerpoint/2010/main" val="2940633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ce - Solid">
            <a:extLst>
              <a:ext uri="{FF2B5EF4-FFF2-40B4-BE49-F238E27FC236}">
                <a16:creationId xmlns:a16="http://schemas.microsoft.com/office/drawing/2014/main" id="{F1DA8631-9A04-224B-8FBD-59E9927701D6}"/>
              </a:ext>
            </a:extLst>
          </p:cNvPr>
          <p:cNvSpPr/>
          <p:nvPr/>
        </p:nvSpPr>
        <p:spPr>
          <a:xfrm rot="10800000">
            <a:off x="0" y="-8024"/>
            <a:ext cx="11187128" cy="6866023"/>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6" name="Rectangle 65">
            <a:extLst>
              <a:ext uri="{FF2B5EF4-FFF2-40B4-BE49-F238E27FC236}">
                <a16:creationId xmlns:a16="http://schemas.microsoft.com/office/drawing/2014/main" id="{4F4B98F0-BD98-EB45-8E21-C3FC7E92602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Body Copy">
            <a:extLst>
              <a:ext uri="{FF2B5EF4-FFF2-40B4-BE49-F238E27FC236}">
                <a16:creationId xmlns:a16="http://schemas.microsoft.com/office/drawing/2014/main" id="{C10A6398-BAB4-DF43-9CCB-300D5C36DCDB}"/>
              </a:ext>
            </a:extLst>
          </p:cNvPr>
          <p:cNvSpPr txBox="1">
            <a:spLocks/>
          </p:cNvSpPr>
          <p:nvPr/>
        </p:nvSpPr>
        <p:spPr>
          <a:xfrm>
            <a:off x="760627" y="1437601"/>
            <a:ext cx="3033070"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kern="0" dirty="0">
                <a:solidFill>
                  <a:schemeClr val="bg1"/>
                </a:solidFill>
                <a:latin typeface="Arial" charset="0"/>
                <a:ea typeface="Arial" charset="0"/>
                <a:cs typeface="Arial" charset="0"/>
              </a:rPr>
              <a:t>Define what is expected of each working group  member when building the team.</a:t>
            </a:r>
          </a:p>
        </p:txBody>
      </p:sp>
      <p:sp>
        <p:nvSpPr>
          <p:cNvPr id="13" name="Body Copy">
            <a:extLst>
              <a:ext uri="{FF2B5EF4-FFF2-40B4-BE49-F238E27FC236}">
                <a16:creationId xmlns:a16="http://schemas.microsoft.com/office/drawing/2014/main" id="{441058A8-A6A9-8D44-A76A-9F7F4040BAA7}"/>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a:solidFill>
                  <a:schemeClr val="bg1"/>
                </a:solidFill>
                <a:latin typeface="Arial" charset="0"/>
                <a:ea typeface="Arial" charset="0"/>
                <a:cs typeface="Arial" charset="0"/>
              </a:rPr>
              <a:t>Setting Clear Expectations</a:t>
            </a:r>
          </a:p>
        </p:txBody>
      </p:sp>
      <p:sp>
        <p:nvSpPr>
          <p:cNvPr id="37" name="Rectangle 17">
            <a:extLst>
              <a:ext uri="{FF2B5EF4-FFF2-40B4-BE49-F238E27FC236}">
                <a16:creationId xmlns:a16="http://schemas.microsoft.com/office/drawing/2014/main" id="{57887EC0-4B14-114E-949E-35BBFFF8CA5D}"/>
              </a:ext>
            </a:extLst>
          </p:cNvPr>
          <p:cNvSpPr>
            <a:spLocks noChangeArrowheads="1"/>
          </p:cNvSpPr>
          <p:nvPr/>
        </p:nvSpPr>
        <p:spPr bwMode="auto">
          <a:xfrm>
            <a:off x="5181600" y="4398016"/>
            <a:ext cx="1384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5C35"/>
                </a:solidFill>
                <a:effectLst/>
                <a:latin typeface="Open Sans Semibold" panose="020B0706030804020204" pitchFamily="34" charset="0"/>
              </a:rPr>
              <a:t>Dedication</a:t>
            </a:r>
            <a:endParaRPr kumimoji="0" lang="en-US" altLang="en-US" sz="2000" b="0" i="0" u="none" strike="noStrike" cap="none" normalizeH="0" baseline="0" dirty="0">
              <a:ln>
                <a:noFill/>
              </a:ln>
              <a:solidFill>
                <a:srgbClr val="FF5C35"/>
              </a:solidFill>
              <a:effectLst/>
            </a:endParaRPr>
          </a:p>
        </p:txBody>
      </p:sp>
      <p:sp>
        <p:nvSpPr>
          <p:cNvPr id="47" name="Rectangle 17">
            <a:extLst>
              <a:ext uri="{FF2B5EF4-FFF2-40B4-BE49-F238E27FC236}">
                <a16:creationId xmlns:a16="http://schemas.microsoft.com/office/drawing/2014/main" id="{254D5A1E-1463-934B-B1A1-4CC54E0DCCE2}"/>
              </a:ext>
            </a:extLst>
          </p:cNvPr>
          <p:cNvSpPr>
            <a:spLocks noChangeArrowheads="1"/>
          </p:cNvSpPr>
          <p:nvPr/>
        </p:nvSpPr>
        <p:spPr bwMode="auto">
          <a:xfrm>
            <a:off x="5562600" y="5116546"/>
            <a:ext cx="1006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lumMod val="75000"/>
                  </a:schemeClr>
                </a:solidFill>
                <a:effectLst/>
                <a:latin typeface="Open Sans Semibold" panose="020B0706030804020204" pitchFamily="34" charset="0"/>
              </a:rPr>
              <a:t>Respect</a:t>
            </a:r>
            <a:endParaRPr kumimoji="0" lang="en-US" altLang="en-US" sz="2000" b="0" i="0" u="none" strike="noStrike" cap="none" normalizeH="0" baseline="0" dirty="0">
              <a:ln>
                <a:noFill/>
              </a:ln>
              <a:solidFill>
                <a:schemeClr val="bg1">
                  <a:lumMod val="75000"/>
                </a:schemeClr>
              </a:solidFill>
              <a:effectLst/>
            </a:endParaRPr>
          </a:p>
        </p:txBody>
      </p:sp>
      <p:sp>
        <p:nvSpPr>
          <p:cNvPr id="54" name="Rectangle 17">
            <a:extLst>
              <a:ext uri="{FF2B5EF4-FFF2-40B4-BE49-F238E27FC236}">
                <a16:creationId xmlns:a16="http://schemas.microsoft.com/office/drawing/2014/main" id="{FA8D0522-35F8-9C43-868E-FF625E07A069}"/>
              </a:ext>
            </a:extLst>
          </p:cNvPr>
          <p:cNvSpPr>
            <a:spLocks noChangeArrowheads="1"/>
          </p:cNvSpPr>
          <p:nvPr/>
        </p:nvSpPr>
        <p:spPr bwMode="auto">
          <a:xfrm>
            <a:off x="5334000" y="2889910"/>
            <a:ext cx="1248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EBB700"/>
                </a:solidFill>
                <a:latin typeface="Open Sans Semibold" panose="020B0706030804020204" pitchFamily="34" charset="0"/>
              </a:rPr>
              <a:t>Flexibility</a:t>
            </a:r>
            <a:endParaRPr kumimoji="0" lang="en-US" altLang="en-US" sz="2000" b="0" i="0" u="none" strike="noStrike" cap="none" normalizeH="0" baseline="0" dirty="0">
              <a:ln>
                <a:noFill/>
              </a:ln>
              <a:solidFill>
                <a:srgbClr val="EBB700"/>
              </a:solidFill>
              <a:effectLst/>
            </a:endParaRPr>
          </a:p>
        </p:txBody>
      </p:sp>
      <p:sp>
        <p:nvSpPr>
          <p:cNvPr id="58" name="Rectangle 17">
            <a:extLst>
              <a:ext uri="{FF2B5EF4-FFF2-40B4-BE49-F238E27FC236}">
                <a16:creationId xmlns:a16="http://schemas.microsoft.com/office/drawing/2014/main" id="{8F030D53-2501-0441-9086-86F857FB6BCE}"/>
              </a:ext>
            </a:extLst>
          </p:cNvPr>
          <p:cNvSpPr>
            <a:spLocks noChangeArrowheads="1"/>
          </p:cNvSpPr>
          <p:nvPr/>
        </p:nvSpPr>
        <p:spPr bwMode="auto">
          <a:xfrm>
            <a:off x="4495800" y="3679486"/>
            <a:ext cx="2043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407CCA"/>
                </a:solidFill>
                <a:effectLst/>
                <a:latin typeface="Open Sans Semibold" panose="020B0706030804020204" pitchFamily="34" charset="0"/>
              </a:rPr>
              <a:t>Communication</a:t>
            </a:r>
            <a:endParaRPr kumimoji="0" lang="en-US" altLang="en-US" sz="2000" b="0" i="0" u="none" strike="noStrike" cap="none" normalizeH="0" baseline="0" dirty="0">
              <a:ln>
                <a:noFill/>
              </a:ln>
              <a:solidFill>
                <a:srgbClr val="407CCA"/>
              </a:solidFill>
              <a:effectLst/>
            </a:endParaRPr>
          </a:p>
        </p:txBody>
      </p:sp>
      <p:sp>
        <p:nvSpPr>
          <p:cNvPr id="62" name="Rectangle 17">
            <a:extLst>
              <a:ext uri="{FF2B5EF4-FFF2-40B4-BE49-F238E27FC236}">
                <a16:creationId xmlns:a16="http://schemas.microsoft.com/office/drawing/2014/main" id="{5DA8AC76-5D94-324F-880B-84B99632D264}"/>
              </a:ext>
            </a:extLst>
          </p:cNvPr>
          <p:cNvSpPr>
            <a:spLocks noChangeArrowheads="1"/>
          </p:cNvSpPr>
          <p:nvPr/>
        </p:nvSpPr>
        <p:spPr bwMode="auto">
          <a:xfrm>
            <a:off x="4683434" y="2148448"/>
            <a:ext cx="1922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AC69"/>
                </a:solidFill>
                <a:effectLst/>
                <a:latin typeface="Open Sans Semibold" panose="020B0706030804020204" pitchFamily="34" charset="0"/>
              </a:rPr>
              <a:t>Accountability </a:t>
            </a:r>
            <a:endParaRPr kumimoji="0" lang="en-US" altLang="en-US" sz="2000" b="0" i="0" u="none" strike="noStrike" cap="none" normalizeH="0" baseline="0" dirty="0">
              <a:ln>
                <a:noFill/>
              </a:ln>
              <a:solidFill>
                <a:srgbClr val="00AC69"/>
              </a:solidFill>
              <a:effectLst/>
            </a:endParaRPr>
          </a:p>
        </p:txBody>
      </p:sp>
      <p:pic>
        <p:nvPicPr>
          <p:cNvPr id="24" name="Picture 23">
            <a:extLst>
              <a:ext uri="{FF2B5EF4-FFF2-40B4-BE49-F238E27FC236}">
                <a16:creationId xmlns:a16="http://schemas.microsoft.com/office/drawing/2014/main" id="{E9271B47-3C82-5944-A170-F5FBCC2C6B5B}"/>
              </a:ext>
            </a:extLst>
          </p:cNvPr>
          <p:cNvPicPr>
            <a:picLocks noChangeAspect="1"/>
          </p:cNvPicPr>
          <p:nvPr/>
        </p:nvPicPr>
        <p:blipFill>
          <a:blip r:embed="rId3"/>
          <a:srcRect/>
          <a:stretch/>
        </p:blipFill>
        <p:spPr>
          <a:xfrm>
            <a:off x="658006" y="5278128"/>
            <a:ext cx="1089992" cy="1089992"/>
          </a:xfrm>
          <a:prstGeom prst="rect">
            <a:avLst/>
          </a:prstGeom>
        </p:spPr>
      </p:pic>
      <p:grpSp>
        <p:nvGrpSpPr>
          <p:cNvPr id="26" name="Group 25">
            <a:extLst>
              <a:ext uri="{FF2B5EF4-FFF2-40B4-BE49-F238E27FC236}">
                <a16:creationId xmlns:a16="http://schemas.microsoft.com/office/drawing/2014/main" id="{B487D747-AE00-1B4B-A291-85ED61050EA1}"/>
              </a:ext>
            </a:extLst>
          </p:cNvPr>
          <p:cNvGrpSpPr/>
          <p:nvPr/>
        </p:nvGrpSpPr>
        <p:grpSpPr>
          <a:xfrm>
            <a:off x="6959246" y="1972026"/>
            <a:ext cx="4257742" cy="4538043"/>
            <a:chOff x="6945768" y="1737252"/>
            <a:chExt cx="4257742" cy="4538043"/>
          </a:xfrm>
        </p:grpSpPr>
        <p:grpSp>
          <p:nvGrpSpPr>
            <p:cNvPr id="27" name="Group 26">
              <a:extLst>
                <a:ext uri="{FF2B5EF4-FFF2-40B4-BE49-F238E27FC236}">
                  <a16:creationId xmlns:a16="http://schemas.microsoft.com/office/drawing/2014/main" id="{DAE02E41-8840-7943-B929-2566A7807AE3}"/>
                </a:ext>
              </a:extLst>
            </p:cNvPr>
            <p:cNvGrpSpPr/>
            <p:nvPr/>
          </p:nvGrpSpPr>
          <p:grpSpPr>
            <a:xfrm>
              <a:off x="6945768" y="3997587"/>
              <a:ext cx="4257742" cy="2277708"/>
              <a:chOff x="6945768" y="3997587"/>
              <a:chExt cx="4257742" cy="2277708"/>
            </a:xfrm>
          </p:grpSpPr>
          <p:sp>
            <p:nvSpPr>
              <p:cNvPr id="43" name="Freeform 42">
                <a:extLst>
                  <a:ext uri="{FF2B5EF4-FFF2-40B4-BE49-F238E27FC236}">
                    <a16:creationId xmlns:a16="http://schemas.microsoft.com/office/drawing/2014/main" id="{F5B766D9-8F47-434B-AAC0-1858D6AB817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4" name="Freeform 13">
                <a:extLst>
                  <a:ext uri="{FF2B5EF4-FFF2-40B4-BE49-F238E27FC236}">
                    <a16:creationId xmlns:a16="http://schemas.microsoft.com/office/drawing/2014/main" id="{E920A482-22E2-6D44-88C0-F5AAC95B51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5" name="Freeform 14">
                <a:extLst>
                  <a:ext uri="{FF2B5EF4-FFF2-40B4-BE49-F238E27FC236}">
                    <a16:creationId xmlns:a16="http://schemas.microsoft.com/office/drawing/2014/main" id="{1558E6CB-F4D3-FF45-AB0C-2B78E1108CAF}"/>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9F735853-ACA5-A64D-924F-A86E81CC6798}"/>
                </a:ext>
              </a:extLst>
            </p:cNvPr>
            <p:cNvGrpSpPr/>
            <p:nvPr/>
          </p:nvGrpSpPr>
          <p:grpSpPr>
            <a:xfrm>
              <a:off x="6945768" y="3244142"/>
              <a:ext cx="4257742" cy="2277708"/>
              <a:chOff x="6945768" y="3997587"/>
              <a:chExt cx="4257742" cy="2277708"/>
            </a:xfrm>
          </p:grpSpPr>
          <p:sp>
            <p:nvSpPr>
              <p:cNvPr id="39" name="Freeform 38">
                <a:extLst>
                  <a:ext uri="{FF2B5EF4-FFF2-40B4-BE49-F238E27FC236}">
                    <a16:creationId xmlns:a16="http://schemas.microsoft.com/office/drawing/2014/main" id="{061A0DA5-3129-DA4D-B31D-CDF0EE8F630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0" name="Freeform 13">
                <a:extLst>
                  <a:ext uri="{FF2B5EF4-FFF2-40B4-BE49-F238E27FC236}">
                    <a16:creationId xmlns:a16="http://schemas.microsoft.com/office/drawing/2014/main" id="{DB39B07D-6E0A-964C-9E30-D1E3D37CF21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2" name="Freeform 14">
                <a:extLst>
                  <a:ext uri="{FF2B5EF4-FFF2-40B4-BE49-F238E27FC236}">
                    <a16:creationId xmlns:a16="http://schemas.microsoft.com/office/drawing/2014/main" id="{E60AB57D-1BEC-464A-9786-180E9C87EBFA}"/>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9" name="Group 28">
              <a:extLst>
                <a:ext uri="{FF2B5EF4-FFF2-40B4-BE49-F238E27FC236}">
                  <a16:creationId xmlns:a16="http://schemas.microsoft.com/office/drawing/2014/main" id="{51F7F875-13F2-294B-BADC-2585A98AC9F4}"/>
                </a:ext>
              </a:extLst>
            </p:cNvPr>
            <p:cNvGrpSpPr/>
            <p:nvPr/>
          </p:nvGrpSpPr>
          <p:grpSpPr>
            <a:xfrm>
              <a:off x="6945768" y="2490697"/>
              <a:ext cx="4257742" cy="2277708"/>
              <a:chOff x="6945768" y="3997587"/>
              <a:chExt cx="4257742" cy="2277708"/>
            </a:xfrm>
          </p:grpSpPr>
          <p:sp>
            <p:nvSpPr>
              <p:cNvPr id="35" name="Freeform 34">
                <a:extLst>
                  <a:ext uri="{FF2B5EF4-FFF2-40B4-BE49-F238E27FC236}">
                    <a16:creationId xmlns:a16="http://schemas.microsoft.com/office/drawing/2014/main" id="{F9E152A1-5A8D-6548-A45D-7FB654F012E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703D88B8-9953-C144-9084-32CEB3B888D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8" name="Freeform 14">
                <a:extLst>
                  <a:ext uri="{FF2B5EF4-FFF2-40B4-BE49-F238E27FC236}">
                    <a16:creationId xmlns:a16="http://schemas.microsoft.com/office/drawing/2014/main" id="{6E338BD3-E792-0E40-A163-CEF7D35A80B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31" name="Group 30">
              <a:extLst>
                <a:ext uri="{FF2B5EF4-FFF2-40B4-BE49-F238E27FC236}">
                  <a16:creationId xmlns:a16="http://schemas.microsoft.com/office/drawing/2014/main" id="{BCCE31FB-D329-824E-A99A-9A97720B81C5}"/>
                </a:ext>
              </a:extLst>
            </p:cNvPr>
            <p:cNvGrpSpPr/>
            <p:nvPr/>
          </p:nvGrpSpPr>
          <p:grpSpPr>
            <a:xfrm>
              <a:off x="6945768" y="1737252"/>
              <a:ext cx="4257742" cy="2277708"/>
              <a:chOff x="6945768" y="3997587"/>
              <a:chExt cx="4257742" cy="2277708"/>
            </a:xfrm>
          </p:grpSpPr>
          <p:sp>
            <p:nvSpPr>
              <p:cNvPr id="32" name="Freeform 31">
                <a:extLst>
                  <a:ext uri="{FF2B5EF4-FFF2-40B4-BE49-F238E27FC236}">
                    <a16:creationId xmlns:a16="http://schemas.microsoft.com/office/drawing/2014/main" id="{131B19E4-62F1-CF4B-B774-9F1085C9ADB9}"/>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3" name="Freeform 13">
                <a:extLst>
                  <a:ext uri="{FF2B5EF4-FFF2-40B4-BE49-F238E27FC236}">
                    <a16:creationId xmlns:a16="http://schemas.microsoft.com/office/drawing/2014/main" id="{7E944C10-9E98-4145-B97C-BD837CB652D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4" name="Freeform 14">
                <a:extLst>
                  <a:ext uri="{FF2B5EF4-FFF2-40B4-BE49-F238E27FC236}">
                    <a16:creationId xmlns:a16="http://schemas.microsoft.com/office/drawing/2014/main" id="{2B34F0E2-B7D9-844C-BE8E-329C95EEA490}"/>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sp>
        <p:nvSpPr>
          <p:cNvPr id="57" name="Freeform 56">
            <a:extLst>
              <a:ext uri="{FF2B5EF4-FFF2-40B4-BE49-F238E27FC236}">
                <a16:creationId xmlns:a16="http://schemas.microsoft.com/office/drawing/2014/main" id="{A2925DF5-A122-A14D-AE19-1BBBB8C848C0}"/>
              </a:ext>
            </a:extLst>
          </p:cNvPr>
          <p:cNvSpPr>
            <a:spLocks/>
          </p:cNvSpPr>
          <p:nvPr/>
        </p:nvSpPr>
        <p:spPr bwMode="auto">
          <a:xfrm>
            <a:off x="6929387" y="120120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00B66C"/>
          </a:solidFill>
          <a:ln>
            <a:noFill/>
          </a:ln>
        </p:spPr>
        <p:txBody>
          <a:bodyPr wrap="square">
            <a:noAutofit/>
          </a:bodyPr>
          <a:lstStyle/>
          <a:p>
            <a:endParaRPr lang="en-US" dirty="0"/>
          </a:p>
        </p:txBody>
      </p:sp>
      <p:sp>
        <p:nvSpPr>
          <p:cNvPr id="61" name="Freeform 13">
            <a:extLst>
              <a:ext uri="{FF2B5EF4-FFF2-40B4-BE49-F238E27FC236}">
                <a16:creationId xmlns:a16="http://schemas.microsoft.com/office/drawing/2014/main" id="{3E5DE4B7-F941-C541-A108-B075F1B79AEE}"/>
              </a:ext>
            </a:extLst>
          </p:cNvPr>
          <p:cNvSpPr>
            <a:spLocks/>
          </p:cNvSpPr>
          <p:nvPr/>
        </p:nvSpPr>
        <p:spPr bwMode="auto">
          <a:xfrm>
            <a:off x="6929387" y="217186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64" name="Freeform 14">
            <a:extLst>
              <a:ext uri="{FF2B5EF4-FFF2-40B4-BE49-F238E27FC236}">
                <a16:creationId xmlns:a16="http://schemas.microsoft.com/office/drawing/2014/main" id="{2B6CE72E-14EA-9240-813B-CA3D6B482D6C}"/>
              </a:ext>
            </a:extLst>
          </p:cNvPr>
          <p:cNvSpPr>
            <a:spLocks/>
          </p:cNvSpPr>
          <p:nvPr/>
        </p:nvSpPr>
        <p:spPr bwMode="auto">
          <a:xfrm>
            <a:off x="9058258" y="217186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spTree>
    <p:extLst>
      <p:ext uri="{BB962C8B-B14F-4D97-AF65-F5344CB8AC3E}">
        <p14:creationId xmlns:p14="http://schemas.microsoft.com/office/powerpoint/2010/main" val="1269995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0" y="0"/>
            <a:ext cx="12192000" cy="9401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0" y="723037"/>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6" y="226622"/>
            <a:ext cx="971568" cy="971568"/>
          </a:xfrm>
          <a:prstGeom prst="rect">
            <a:avLst/>
          </a:prstGeom>
        </p:spPr>
      </p:pic>
      <p:sp>
        <p:nvSpPr>
          <p:cNvPr id="4" name="Title 3"/>
          <p:cNvSpPr>
            <a:spLocks noGrp="1"/>
          </p:cNvSpPr>
          <p:nvPr>
            <p:ph type="title" idx="4294967295"/>
          </p:nvPr>
        </p:nvSpPr>
        <p:spPr>
          <a:xfrm>
            <a:off x="-11374" y="1050197"/>
            <a:ext cx="12192000" cy="838200"/>
          </a:xfrm>
          <a:prstGeom prst="rect">
            <a:avLst/>
          </a:prstGeom>
        </p:spPr>
        <p:txBody>
          <a:bodyPr/>
          <a:lstStyle/>
          <a:p>
            <a:r>
              <a:rPr lang="en-US" sz="3200" b="1" dirty="0">
                <a:solidFill>
                  <a:srgbClr val="0A5496"/>
                </a:solidFill>
              </a:rPr>
              <a:t>Working Together </a:t>
            </a:r>
            <a:endParaRPr lang="en-US" sz="3200" b="1" strike="sngStrike" dirty="0">
              <a:solidFill>
                <a:srgbClr val="0A5496"/>
              </a:solidFill>
            </a:endParaRPr>
          </a:p>
        </p:txBody>
      </p:sp>
      <p:sp>
        <p:nvSpPr>
          <p:cNvPr id="5" name="Content Placeholder 4"/>
          <p:cNvSpPr>
            <a:spLocks noGrp="1"/>
          </p:cNvSpPr>
          <p:nvPr>
            <p:ph sz="quarter" idx="4294967295"/>
          </p:nvPr>
        </p:nvSpPr>
        <p:spPr>
          <a:xfrm>
            <a:off x="904575" y="1888397"/>
            <a:ext cx="5267325" cy="4969603"/>
          </a:xfrm>
          <a:prstGeom prst="rect">
            <a:avLst/>
          </a:prstGeom>
          <a:solidFill>
            <a:schemeClr val="bg1"/>
          </a:solidFill>
        </p:spPr>
        <p:txBody>
          <a:bodyPr/>
          <a:lstStyle/>
          <a:p>
            <a:pPr marL="0" indent="0">
              <a:buNone/>
            </a:pPr>
            <a:r>
              <a:rPr lang="en-US" sz="2400" b="1" dirty="0">
                <a:solidFill>
                  <a:srgbClr val="0A5496"/>
                </a:solidFill>
              </a:rPr>
              <a:t>Passion</a:t>
            </a:r>
          </a:p>
          <a:p>
            <a:pPr>
              <a:lnSpc>
                <a:spcPct val="150000"/>
              </a:lnSpc>
              <a:buClr>
                <a:schemeClr val="tx2"/>
              </a:buClr>
              <a:buFont typeface="Wingdings" panose="05000000000000000000" pitchFamily="2" charset="2"/>
              <a:buChar char="§"/>
            </a:pPr>
            <a:r>
              <a:rPr lang="en-US" sz="2400" b="1" dirty="0">
                <a:solidFill>
                  <a:srgbClr val="0A5496"/>
                </a:solidFill>
              </a:rPr>
              <a:t> </a:t>
            </a:r>
          </a:p>
          <a:p>
            <a:pPr>
              <a:lnSpc>
                <a:spcPct val="150000"/>
              </a:lnSpc>
              <a:buClr>
                <a:schemeClr val="tx2"/>
              </a:buClr>
              <a:buFont typeface="Wingdings" panose="05000000000000000000" pitchFamily="2" charset="2"/>
              <a:buChar char="§"/>
            </a:pPr>
            <a:r>
              <a:rPr lang="en-US" sz="2400" b="1" dirty="0">
                <a:solidFill>
                  <a:srgbClr val="0A5496"/>
                </a:solidFill>
              </a:rPr>
              <a:t> </a:t>
            </a:r>
          </a:p>
          <a:p>
            <a:pPr>
              <a:lnSpc>
                <a:spcPct val="150000"/>
              </a:lnSpc>
              <a:buClr>
                <a:schemeClr val="tx2"/>
              </a:buClr>
              <a:buFont typeface="Wingdings" panose="05000000000000000000" pitchFamily="2" charset="2"/>
              <a:buChar char="§"/>
            </a:pPr>
            <a:r>
              <a:rPr lang="en-US" sz="2400" b="1" dirty="0">
                <a:solidFill>
                  <a:srgbClr val="0A5496"/>
                </a:solidFill>
              </a:rPr>
              <a:t> </a:t>
            </a:r>
          </a:p>
          <a:p>
            <a:pPr>
              <a:lnSpc>
                <a:spcPct val="150000"/>
              </a:lnSpc>
              <a:buClr>
                <a:schemeClr val="tx2"/>
              </a:buClr>
              <a:buFont typeface="Wingdings" panose="05000000000000000000" pitchFamily="2" charset="2"/>
              <a:buChar char="§"/>
            </a:pPr>
            <a:r>
              <a:rPr lang="en-US" sz="2400" b="1" dirty="0">
                <a:solidFill>
                  <a:srgbClr val="0A5496"/>
                </a:solidFill>
              </a:rPr>
              <a:t> </a:t>
            </a:r>
          </a:p>
          <a:p>
            <a:pPr>
              <a:lnSpc>
                <a:spcPct val="150000"/>
              </a:lnSpc>
              <a:buClr>
                <a:schemeClr val="tx2"/>
              </a:buClr>
              <a:buFont typeface="Wingdings" panose="05000000000000000000" pitchFamily="2" charset="2"/>
              <a:buChar char="§"/>
            </a:pPr>
            <a:r>
              <a:rPr lang="en-US" sz="2400" b="1" dirty="0">
                <a:solidFill>
                  <a:srgbClr val="0A5496"/>
                </a:solidFill>
              </a:rPr>
              <a:t> </a:t>
            </a:r>
          </a:p>
          <a:p>
            <a:pPr>
              <a:lnSpc>
                <a:spcPct val="150000"/>
              </a:lnSpc>
              <a:buClr>
                <a:schemeClr val="tx2"/>
              </a:buClr>
              <a:buFont typeface="Wingdings" panose="05000000000000000000" pitchFamily="2" charset="2"/>
              <a:buChar char="§"/>
            </a:pPr>
            <a:r>
              <a:rPr lang="en-US" sz="2400" b="1" dirty="0">
                <a:solidFill>
                  <a:srgbClr val="0A5496"/>
                </a:solidFill>
              </a:rPr>
              <a:t> </a:t>
            </a:r>
          </a:p>
        </p:txBody>
      </p:sp>
      <p:sp>
        <p:nvSpPr>
          <p:cNvPr id="17" name="Content Placeholder 4">
            <a:extLst>
              <a:ext uri="{FF2B5EF4-FFF2-40B4-BE49-F238E27FC236}">
                <a16:creationId xmlns:a16="http://schemas.microsoft.com/office/drawing/2014/main" id="{EEB546F9-9324-7243-87CD-66BE4A79F78D}"/>
              </a:ext>
            </a:extLst>
          </p:cNvPr>
          <p:cNvSpPr txBox="1">
            <a:spLocks/>
          </p:cNvSpPr>
          <p:nvPr/>
        </p:nvSpPr>
        <p:spPr>
          <a:xfrm>
            <a:off x="6171900" y="1888396"/>
            <a:ext cx="5267325" cy="4969603"/>
          </a:xfrm>
          <a:prstGeom prst="rect">
            <a:avLst/>
          </a:prstGeom>
          <a:solidFill>
            <a:schemeClr val="bg1"/>
          </a:solid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en-US" sz="2400" b="1" kern="0" dirty="0">
                <a:solidFill>
                  <a:srgbClr val="0A5496"/>
                </a:solidFill>
              </a:rPr>
              <a:t>Purpose</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p:txBody>
      </p:sp>
    </p:spTree>
    <p:extLst>
      <p:ext uri="{BB962C8B-B14F-4D97-AF65-F5344CB8AC3E}">
        <p14:creationId xmlns:p14="http://schemas.microsoft.com/office/powerpoint/2010/main" val="853955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015395DB-CE56-524D-97FD-7B22E677993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pic>
        <p:nvPicPr>
          <p:cNvPr id="15" name="Picture 14">
            <a:extLst>
              <a:ext uri="{FF2B5EF4-FFF2-40B4-BE49-F238E27FC236}">
                <a16:creationId xmlns:a16="http://schemas.microsoft.com/office/drawing/2014/main" id="{4F93A7C9-BF3B-AE49-9FF7-F169E13B4FE7}"/>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2351CA2B-9717-DC45-9CD9-5AA110A0963F}"/>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502628E1-5E46-1343-997D-913808D67107}"/>
              </a:ext>
            </a:extLst>
          </p:cNvPr>
          <p:cNvGrpSpPr/>
          <p:nvPr/>
        </p:nvGrpSpPr>
        <p:grpSpPr>
          <a:xfrm>
            <a:off x="733252" y="1600200"/>
            <a:ext cx="10540884" cy="4424290"/>
            <a:chOff x="733252" y="1600200"/>
            <a:chExt cx="10540884" cy="4424290"/>
          </a:xfrm>
        </p:grpSpPr>
        <p:sp>
          <p:nvSpPr>
            <p:cNvPr id="18" name="Body Copy">
              <a:extLst>
                <a:ext uri="{FF2B5EF4-FFF2-40B4-BE49-F238E27FC236}">
                  <a16:creationId xmlns:a16="http://schemas.microsoft.com/office/drawing/2014/main" id="{3C41F1B6-558F-6740-B8F8-E8A474BEEC65}"/>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b="1" kern="0" dirty="0"/>
                <a:t>Alone we can do so little;</a:t>
              </a:r>
            </a:p>
            <a:p>
              <a:r>
                <a:rPr lang="en-US" sz="4400" b="1" kern="0" dirty="0"/>
                <a:t>together we can do so much.</a:t>
              </a:r>
            </a:p>
          </p:txBody>
        </p:sp>
        <p:sp>
          <p:nvSpPr>
            <p:cNvPr id="19" name="Quote">
              <a:extLst>
                <a:ext uri="{FF2B5EF4-FFF2-40B4-BE49-F238E27FC236}">
                  <a16:creationId xmlns:a16="http://schemas.microsoft.com/office/drawing/2014/main" id="{8D226F39-8891-A347-9BB2-80D476E06812}"/>
                </a:ext>
              </a:extLst>
            </p:cNvPr>
            <p:cNvSpPr/>
            <p:nvPr/>
          </p:nvSpPr>
          <p:spPr>
            <a:xfrm>
              <a:off x="733252" y="1600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20" name="Quote">
              <a:extLst>
                <a:ext uri="{FF2B5EF4-FFF2-40B4-BE49-F238E27FC236}">
                  <a16:creationId xmlns:a16="http://schemas.microsoft.com/office/drawing/2014/main" id="{FC79C4BB-10AE-F943-AE1C-02C5220BCB45}"/>
                </a:ext>
              </a:extLst>
            </p:cNvPr>
            <p:cNvSpPr/>
            <p:nvPr/>
          </p:nvSpPr>
          <p:spPr>
            <a:xfrm>
              <a:off x="9760417" y="319038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D36BFE30-606C-2044-9481-82BD8C086BF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2" name="Text Placeholder 1"/>
          <p:cNvSpPr>
            <a:spLocks noGrp="1"/>
          </p:cNvSpPr>
          <p:nvPr>
            <p:ph type="body" sz="quarter" idx="4294967295"/>
          </p:nvPr>
        </p:nvSpPr>
        <p:spPr>
          <a:xfrm>
            <a:off x="7458226" y="5477352"/>
            <a:ext cx="2849895" cy="848012"/>
          </a:xfrm>
          <a:prstGeom prst="rect">
            <a:avLst/>
          </a:prstGeom>
        </p:spPr>
        <p:txBody>
          <a:bodyPr/>
          <a:lstStyle/>
          <a:p>
            <a:pPr marL="0" indent="0">
              <a:buNone/>
            </a:pPr>
            <a:r>
              <a:rPr lang="en-US" sz="2400" b="1" dirty="0">
                <a:solidFill>
                  <a:schemeClr val="bg1"/>
                </a:solidFill>
              </a:rPr>
              <a:t>- Helen Keller</a:t>
            </a:r>
          </a:p>
        </p:txBody>
      </p:sp>
    </p:spTree>
    <p:extLst>
      <p:ext uri="{BB962C8B-B14F-4D97-AF65-F5344CB8AC3E}">
        <p14:creationId xmlns:p14="http://schemas.microsoft.com/office/powerpoint/2010/main" val="3766267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A4920E5B-C8BE-B84B-95CB-B85D0E1B2A64}"/>
              </a:ext>
            </a:extLst>
          </p:cNvPr>
          <p:cNvSpPr/>
          <p:nvPr/>
        </p:nvSpPr>
        <p:spPr>
          <a:xfrm>
            <a:off x="-1672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Freeform 7">
            <a:extLst>
              <a:ext uri="{FF2B5EF4-FFF2-40B4-BE49-F238E27FC236}">
                <a16:creationId xmlns:a16="http://schemas.microsoft.com/office/drawing/2014/main" id="{8CA82B18-B400-A946-B212-3AE7A9C9B5D2}"/>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sp>
        <p:nvSpPr>
          <p:cNvPr id="9" name="Title 1">
            <a:extLst>
              <a:ext uri="{FF2B5EF4-FFF2-40B4-BE49-F238E27FC236}">
                <a16:creationId xmlns:a16="http://schemas.microsoft.com/office/drawing/2014/main" id="{34422C8C-C24C-E24C-BB51-93C856494E13}"/>
              </a:ext>
            </a:extLst>
          </p:cNvPr>
          <p:cNvSpPr txBox="1">
            <a:spLocks/>
          </p:cNvSpPr>
          <p:nvPr/>
        </p:nvSpPr>
        <p:spPr>
          <a:xfrm>
            <a:off x="6096000" y="1295400"/>
            <a:ext cx="5181600"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sz="3200" b="1" kern="0" dirty="0">
                <a:solidFill>
                  <a:srgbClr val="00338D"/>
                </a:solidFill>
                <a:latin typeface="Arial" charset="0"/>
                <a:ea typeface="Arial" charset="0"/>
                <a:cs typeface="Arial" charset="0"/>
              </a:rPr>
              <a:t>Next steps: Prepare for Build a Vision session</a:t>
            </a:r>
          </a:p>
        </p:txBody>
      </p:sp>
      <p:pic>
        <p:nvPicPr>
          <p:cNvPr id="11" name="Picture 10">
            <a:extLst>
              <a:ext uri="{FF2B5EF4-FFF2-40B4-BE49-F238E27FC236}">
                <a16:creationId xmlns:a16="http://schemas.microsoft.com/office/drawing/2014/main" id="{CB246004-487E-0241-8C25-544A7D0EF3EB}"/>
              </a:ext>
            </a:extLst>
          </p:cNvPr>
          <p:cNvPicPr>
            <a:picLocks noChangeAspect="1"/>
          </p:cNvPicPr>
          <p:nvPr/>
        </p:nvPicPr>
        <p:blipFill>
          <a:blip r:embed="rId3"/>
          <a:srcRect/>
          <a:stretch/>
        </p:blipFill>
        <p:spPr>
          <a:xfrm>
            <a:off x="658006" y="1600200"/>
            <a:ext cx="5029200" cy="3352800"/>
          </a:xfrm>
          <a:prstGeom prst="rect">
            <a:avLst/>
          </a:prstGeom>
        </p:spPr>
      </p:pic>
      <p:sp>
        <p:nvSpPr>
          <p:cNvPr id="12" name="Page Number - Blue">
            <a:extLst>
              <a:ext uri="{FF2B5EF4-FFF2-40B4-BE49-F238E27FC236}">
                <a16:creationId xmlns:a16="http://schemas.microsoft.com/office/drawing/2014/main" id="{A528C0D4-AA29-404D-962D-FA3F48DF3C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14" name="Yellow Bar">
            <a:extLst>
              <a:ext uri="{FF2B5EF4-FFF2-40B4-BE49-F238E27FC236}">
                <a16:creationId xmlns:a16="http://schemas.microsoft.com/office/drawing/2014/main" id="{DDAA4A83-A3FE-2045-9E44-C94D3083D2B7}"/>
              </a:ext>
            </a:extLst>
          </p:cNvPr>
          <p:cNvSpPr/>
          <p:nvPr/>
        </p:nvSpPr>
        <p:spPr>
          <a:xfrm>
            <a:off x="6262357" y="2743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Content Placeholder 2"/>
          <p:cNvSpPr>
            <a:spLocks noGrp="1"/>
          </p:cNvSpPr>
          <p:nvPr>
            <p:ph sz="quarter" idx="4294967295"/>
          </p:nvPr>
        </p:nvSpPr>
        <p:spPr>
          <a:xfrm>
            <a:off x="6172200" y="3120012"/>
            <a:ext cx="5396243" cy="2294863"/>
          </a:xfrm>
          <a:prstGeom prst="rect">
            <a:avLst/>
          </a:prstGeom>
        </p:spPr>
        <p:txBody>
          <a:bodyPr lIns="91440" tIns="45720" rIns="91440" bIns="45720" anchor="t"/>
          <a:lstStyle/>
          <a:p>
            <a:pPr>
              <a:lnSpc>
                <a:spcPct val="150000"/>
              </a:lnSpc>
              <a:buClr>
                <a:schemeClr val="accent1"/>
              </a:buClr>
              <a:buFont typeface="Wingdings" pitchFamily="2" charset="2"/>
              <a:buChar char="§"/>
            </a:pPr>
            <a:r>
              <a:rPr lang="en-US" sz="2000" dirty="0"/>
              <a:t>Select a meeting date and time</a:t>
            </a:r>
          </a:p>
          <a:p>
            <a:pPr>
              <a:lnSpc>
                <a:spcPct val="150000"/>
              </a:lnSpc>
              <a:buClr>
                <a:schemeClr val="accent1"/>
              </a:buClr>
              <a:buFont typeface="Wingdings" pitchFamily="2" charset="2"/>
              <a:buChar char="§"/>
            </a:pPr>
            <a:r>
              <a:rPr lang="en-US" sz="2000" dirty="0"/>
              <a:t>Identify the facilitator </a:t>
            </a:r>
          </a:p>
          <a:p>
            <a:pPr>
              <a:lnSpc>
                <a:spcPct val="150000"/>
              </a:lnSpc>
              <a:buClr>
                <a:schemeClr val="accent1"/>
              </a:buClr>
              <a:buFont typeface="Wingdings" pitchFamily="2" charset="2"/>
              <a:buChar char="§"/>
            </a:pPr>
            <a:r>
              <a:rPr lang="en-US" sz="2000" dirty="0"/>
              <a:t>Send invitations for virtual meeting</a:t>
            </a:r>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p:txBody>
      </p:sp>
      <p:pic>
        <p:nvPicPr>
          <p:cNvPr id="15" name="Picture 14">
            <a:extLst>
              <a:ext uri="{FF2B5EF4-FFF2-40B4-BE49-F238E27FC236}">
                <a16:creationId xmlns:a16="http://schemas.microsoft.com/office/drawing/2014/main" id="{7102D986-2B40-434E-8A57-2971A672FDB5}"/>
              </a:ext>
            </a:extLst>
          </p:cNvPr>
          <p:cNvPicPr>
            <a:picLocks noChangeAspect="1"/>
          </p:cNvPicPr>
          <p:nvPr/>
        </p:nvPicPr>
        <p:blipFill>
          <a:blip r:embed="rId4"/>
          <a:srcRect/>
          <a:stretch/>
        </p:blipFill>
        <p:spPr>
          <a:xfrm>
            <a:off x="658006" y="5310808"/>
            <a:ext cx="1089992" cy="1089992"/>
          </a:xfrm>
          <a:prstGeom prst="rect">
            <a:avLst/>
          </a:prstGeom>
        </p:spPr>
      </p:pic>
    </p:spTree>
    <p:extLst>
      <p:ext uri="{BB962C8B-B14F-4D97-AF65-F5344CB8AC3E}">
        <p14:creationId xmlns:p14="http://schemas.microsoft.com/office/powerpoint/2010/main" val="221712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EBB700"/>
                </a:solidFill>
              </a:rPr>
              <a:t>Global Membership Approach</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t>Build a Team</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Tree>
    <p:extLst>
      <p:ext uri="{BB962C8B-B14F-4D97-AF65-F5344CB8AC3E}">
        <p14:creationId xmlns:p14="http://schemas.microsoft.com/office/powerpoint/2010/main" val="311394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FCFF-2AAE-4BD0-90AF-84F6F937E725}"/>
              </a:ext>
            </a:extLst>
          </p:cNvPr>
          <p:cNvSpPr>
            <a:spLocks noGrp="1"/>
          </p:cNvSpPr>
          <p:nvPr>
            <p:ph type="title" idx="4294967295"/>
          </p:nvPr>
        </p:nvSpPr>
        <p:spPr>
          <a:xfrm>
            <a:off x="639170" y="683496"/>
            <a:ext cx="11552830" cy="533400"/>
          </a:xfrm>
          <a:prstGeom prst="rect">
            <a:avLst/>
          </a:prstGeom>
        </p:spPr>
        <p:txBody>
          <a:bodyPr lIns="91440" tIns="45720" rIns="91440" bIns="45720" anchor="t">
            <a:normAutofit fontScale="90000"/>
          </a:bodyPr>
          <a:lstStyle/>
          <a:p>
            <a:pPr algn="l"/>
            <a:r>
              <a:rPr lang="en-US" b="1" dirty="0">
                <a:solidFill>
                  <a:srgbClr val="0A5496"/>
                </a:solidFill>
              </a:rPr>
              <a:t>Recommended Pre-Work for Build a Vision</a:t>
            </a:r>
          </a:p>
        </p:txBody>
      </p:sp>
      <p:sp>
        <p:nvSpPr>
          <p:cNvPr id="3" name="Content Placeholder 2">
            <a:extLst>
              <a:ext uri="{FF2B5EF4-FFF2-40B4-BE49-F238E27FC236}">
                <a16:creationId xmlns:a16="http://schemas.microsoft.com/office/drawing/2014/main" id="{804854C4-9CA9-487A-B4CA-EE2C663FCB2B}"/>
              </a:ext>
            </a:extLst>
          </p:cNvPr>
          <p:cNvSpPr>
            <a:spLocks noGrp="1"/>
          </p:cNvSpPr>
          <p:nvPr>
            <p:ph sz="quarter" idx="4294967295"/>
          </p:nvPr>
        </p:nvSpPr>
        <p:spPr>
          <a:xfrm>
            <a:off x="639170" y="2057400"/>
            <a:ext cx="5486400" cy="4572000"/>
          </a:xfrm>
          <a:prstGeom prst="rect">
            <a:avLst/>
          </a:prstGeom>
        </p:spPr>
        <p:txBody>
          <a:bodyPr lIns="91440" tIns="45720" rIns="91440" bIns="45720" anchor="t"/>
          <a:lstStyle/>
          <a:p>
            <a:pPr marL="0" indent="0">
              <a:buNone/>
            </a:pPr>
            <a:r>
              <a:rPr lang="en-US" sz="2800" b="1" dirty="0">
                <a:solidFill>
                  <a:srgbClr val="0A5496"/>
                </a:solidFill>
                <a:ea typeface="ヒラギノ角ゴ Pro W3"/>
              </a:rPr>
              <a:t>Lion Learning Center Courses</a:t>
            </a:r>
            <a:endParaRPr lang="en-US" sz="2800" b="1" dirty="0">
              <a:solidFill>
                <a:srgbClr val="0A5496"/>
              </a:solidFill>
            </a:endParaRPr>
          </a:p>
          <a:p>
            <a:pPr>
              <a:lnSpc>
                <a:spcPct val="250000"/>
              </a:lnSpc>
              <a:buClr>
                <a:srgbClr val="FFC000"/>
              </a:buClr>
            </a:pPr>
            <a:r>
              <a:rPr lang="en-US" sz="2000" dirty="0">
                <a:ea typeface="ヒラギノ角ゴ Pro W3"/>
              </a:rPr>
              <a:t>Effective Teams</a:t>
            </a:r>
          </a:p>
          <a:p>
            <a:pPr>
              <a:lnSpc>
                <a:spcPct val="150000"/>
              </a:lnSpc>
              <a:buClr>
                <a:srgbClr val="FFC000"/>
              </a:buClr>
            </a:pPr>
            <a:r>
              <a:rPr lang="en-US" sz="2000" dirty="0">
                <a:ea typeface="ヒラギノ角ゴ Pro W3"/>
              </a:rPr>
              <a:t>Effective Listening</a:t>
            </a:r>
          </a:p>
          <a:p>
            <a:pPr>
              <a:lnSpc>
                <a:spcPct val="150000"/>
              </a:lnSpc>
              <a:buClr>
                <a:srgbClr val="FFC000"/>
              </a:buClr>
            </a:pPr>
            <a:r>
              <a:rPr lang="en-US" sz="2000" dirty="0">
                <a:ea typeface="ヒラギノ角ゴ Pro W3"/>
              </a:rPr>
              <a:t>Introduction to SWOT Analysis</a:t>
            </a:r>
          </a:p>
          <a:p>
            <a:pPr>
              <a:lnSpc>
                <a:spcPct val="150000"/>
              </a:lnSpc>
              <a:buClr>
                <a:srgbClr val="FFC000"/>
              </a:buClr>
            </a:pPr>
            <a:r>
              <a:rPr lang="en-US" sz="2000" dirty="0">
                <a:ea typeface="ヒラギノ角ゴ Pro W3"/>
              </a:rPr>
              <a:t>Goal Setting</a:t>
            </a:r>
            <a:endParaRPr lang="en-US" sz="2000" dirty="0"/>
          </a:p>
          <a:p>
            <a:pPr marL="0" indent="0">
              <a:buNone/>
            </a:pPr>
            <a:endParaRPr lang="en-US" dirty="0">
              <a:ea typeface="ヒラギノ角ゴ Pro W3"/>
            </a:endParaRPr>
          </a:p>
          <a:p>
            <a:pPr marL="0" indent="0">
              <a:buNone/>
            </a:pPr>
            <a:r>
              <a:rPr lang="en-US" dirty="0">
                <a:ea typeface="ヒラギノ角ゴ Pro W3"/>
              </a:rPr>
              <a:t>Search for the courses by name in the Lions Learning Center (LLC) Content Library. Access the LCC through your Lion Account, click Learn, then click Lions Learning Center.</a:t>
            </a:r>
          </a:p>
        </p:txBody>
      </p:sp>
      <p:sp>
        <p:nvSpPr>
          <p:cNvPr id="6" name="Rectangle 5">
            <a:extLst>
              <a:ext uri="{FF2B5EF4-FFF2-40B4-BE49-F238E27FC236}">
                <a16:creationId xmlns:a16="http://schemas.microsoft.com/office/drawing/2014/main" id="{D69E29BA-9C79-B246-A4B7-DFE89BF4A98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Content Placeholder 2">
            <a:extLst>
              <a:ext uri="{FF2B5EF4-FFF2-40B4-BE49-F238E27FC236}">
                <a16:creationId xmlns:a16="http://schemas.microsoft.com/office/drawing/2014/main" id="{202C6517-0A44-48F6-B81B-5262B9A111F7}"/>
              </a:ext>
            </a:extLst>
          </p:cNvPr>
          <p:cNvSpPr txBox="1">
            <a:spLocks/>
          </p:cNvSpPr>
          <p:nvPr/>
        </p:nvSpPr>
        <p:spPr>
          <a:xfrm>
            <a:off x="6629400" y="2057400"/>
            <a:ext cx="5486400" cy="4572000"/>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2800" b="1" kern="0" dirty="0">
                <a:solidFill>
                  <a:srgbClr val="0A5496"/>
                </a:solidFill>
                <a:latin typeface="Arial" panose="020B0604020202020204" pitchFamily="34" charset="0"/>
                <a:ea typeface="ヒラギノ角ゴ Pro W3"/>
                <a:cs typeface="Arial" panose="020B0604020202020204" pitchFamily="34" charset="0"/>
              </a:rPr>
              <a:t>Supplemental Learning</a:t>
            </a:r>
            <a:endParaRPr lang="en-US" sz="2800" b="1" kern="0" dirty="0">
              <a:solidFill>
                <a:srgbClr val="0A5496"/>
              </a:solidFill>
              <a:latin typeface="Arial" panose="020B0604020202020204" pitchFamily="34" charset="0"/>
              <a:cs typeface="Arial" panose="020B0604020202020204" pitchFamily="34" charset="0"/>
            </a:endParaRPr>
          </a:p>
          <a:p>
            <a:pPr>
              <a:lnSpc>
                <a:spcPct val="200000"/>
              </a:lnSpc>
              <a:buClr>
                <a:srgbClr val="FFC000"/>
              </a:buClr>
            </a:pPr>
            <a:r>
              <a:rPr lang="en-US" sz="2000" kern="0" dirty="0">
                <a:solidFill>
                  <a:srgbClr val="0A5496"/>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District Strategic Plan Workbook</a:t>
            </a:r>
            <a:endParaRPr lang="en-US" sz="2000" kern="0" dirty="0">
              <a:solidFill>
                <a:srgbClr val="0A5496"/>
              </a:solidFill>
              <a:latin typeface="Arial" panose="020B0604020202020204" pitchFamily="34" charset="0"/>
              <a:ea typeface="ヒラギノ角ゴ Pro W3"/>
              <a:cs typeface="Arial" panose="020B0604020202020204" pitchFamily="34" charset="0"/>
            </a:endParaRPr>
          </a:p>
          <a:p>
            <a:pPr lvl="1">
              <a:buClr>
                <a:srgbClr val="FFC000"/>
              </a:buClr>
              <a:buFont typeface="Arial" panose="020B0604020202020204" pitchFamily="34" charset="0"/>
              <a:buChar char="•"/>
            </a:pPr>
            <a:r>
              <a:rPr lang="en-US" sz="1600" kern="0" dirty="0">
                <a:solidFill>
                  <a:schemeClr val="tx1"/>
                </a:solidFill>
                <a:latin typeface="Arial" panose="020B0604020202020204" pitchFamily="34" charset="0"/>
                <a:ea typeface="ヒラギノ角ゴ Pro W3"/>
                <a:cs typeface="Arial" panose="020B0604020202020204" pitchFamily="34" charset="0"/>
              </a:rPr>
              <a:t>Service Activities</a:t>
            </a:r>
          </a:p>
          <a:p>
            <a:pPr lvl="1">
              <a:buClr>
                <a:srgbClr val="FFC000"/>
              </a:buClr>
              <a:buFont typeface="Arial" panose="020B0604020202020204" pitchFamily="34" charset="0"/>
              <a:buChar char="•"/>
            </a:pPr>
            <a:r>
              <a:rPr lang="en-US" sz="1600" kern="0" dirty="0">
                <a:solidFill>
                  <a:schemeClr val="tx1"/>
                </a:solidFill>
                <a:latin typeface="Arial" panose="020B0604020202020204" pitchFamily="34" charset="0"/>
                <a:ea typeface="ヒラギノ角ゴ Pro W3"/>
                <a:cs typeface="Arial" panose="020B0604020202020204" pitchFamily="34" charset="0"/>
              </a:rPr>
              <a:t>Membership Development </a:t>
            </a:r>
            <a:endParaRPr lang="en-US" sz="2000" kern="0" dirty="0">
              <a:ea typeface="ヒラギノ角ゴ Pro W3"/>
            </a:endParaRPr>
          </a:p>
        </p:txBody>
      </p:sp>
    </p:spTree>
    <p:extLst>
      <p:ext uri="{BB962C8B-B14F-4D97-AF65-F5344CB8AC3E}">
        <p14:creationId xmlns:p14="http://schemas.microsoft.com/office/powerpoint/2010/main" val="290990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0E587255-1448-7447-B97A-30B210A7F314}"/>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5FC019C1-E7DF-1547-B0A3-A5BEE4DCC7DC}"/>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Emblem - White" descr="lionlogo_white.eps">
            <a:extLst>
              <a:ext uri="{FF2B5EF4-FFF2-40B4-BE49-F238E27FC236}">
                <a16:creationId xmlns:a16="http://schemas.microsoft.com/office/drawing/2014/main" id="{F061F4CD-B550-DF43-81A4-0CEE7B2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0" name="Headline">
            <a:extLst>
              <a:ext uri="{FF2B5EF4-FFF2-40B4-BE49-F238E27FC236}">
                <a16:creationId xmlns:a16="http://schemas.microsoft.com/office/drawing/2014/main" id="{E1EB4BFA-82E7-2844-A93B-87E69AB934E9}"/>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Questions?</a:t>
            </a:r>
          </a:p>
        </p:txBody>
      </p:sp>
      <p:sp>
        <p:nvSpPr>
          <p:cNvPr id="11" name="Gold Bar">
            <a:extLst>
              <a:ext uri="{FF2B5EF4-FFF2-40B4-BE49-F238E27FC236}">
                <a16:creationId xmlns:a16="http://schemas.microsoft.com/office/drawing/2014/main" id="{159C6190-D07C-354A-AEA4-3EA7943365F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2" name="Copyright">
            <a:extLst>
              <a:ext uri="{FF2B5EF4-FFF2-40B4-BE49-F238E27FC236}">
                <a16:creationId xmlns:a16="http://schemas.microsoft.com/office/drawing/2014/main" id="{F6B0E5B4-2FF8-9940-AEE0-93BFB00EBA3D}"/>
              </a:ext>
            </a:extLst>
          </p:cNvPr>
          <p:cNvSpPr txBox="1"/>
          <p:nvPr/>
        </p:nvSpPr>
        <p:spPr>
          <a:xfrm>
            <a:off x="3171770" y="6248400"/>
            <a:ext cx="3399810" cy="338554"/>
          </a:xfrm>
          <a:prstGeom prst="rect">
            <a:avLst/>
          </a:prstGeom>
          <a:noFill/>
        </p:spPr>
        <p:txBody>
          <a:bodyPr wrap="square" rtlCol="0">
            <a:spAutoFit/>
          </a:bodyPr>
          <a:lstStyle/>
          <a:p>
            <a:r>
              <a:rPr lang="en-US" sz="1600" b="1" dirty="0">
                <a:solidFill>
                  <a:schemeClr val="bg1"/>
                </a:solidFill>
              </a:rPr>
              <a:t>© 2020 Lions Clubs International</a:t>
            </a:r>
          </a:p>
        </p:txBody>
      </p:sp>
      <p:sp>
        <p:nvSpPr>
          <p:cNvPr id="13" name="Date Lang Code">
            <a:extLst>
              <a:ext uri="{FF2B5EF4-FFF2-40B4-BE49-F238E27FC236}">
                <a16:creationId xmlns:a16="http://schemas.microsoft.com/office/drawing/2014/main" id="{683F06F2-6532-CA47-8B0F-44A905C538DF}"/>
              </a:ext>
            </a:extLst>
          </p:cNvPr>
          <p:cNvSpPr txBox="1"/>
          <p:nvPr/>
        </p:nvSpPr>
        <p:spPr>
          <a:xfrm>
            <a:off x="6829370" y="6248400"/>
            <a:ext cx="2314630" cy="584775"/>
          </a:xfrm>
          <a:prstGeom prst="rect">
            <a:avLst/>
          </a:prstGeom>
          <a:noFill/>
        </p:spPr>
        <p:txBody>
          <a:bodyPr wrap="square" rtlCol="0">
            <a:spAutoFit/>
          </a:bodyPr>
          <a:lstStyle/>
          <a:p>
            <a:r>
              <a:rPr lang="en-US" altLang="zh-TW" sz="1600" b="1" dirty="0">
                <a:solidFill>
                  <a:schemeClr val="bg1"/>
                </a:solidFill>
              </a:rPr>
              <a:t>Updated 8/2022</a:t>
            </a:r>
            <a:r>
              <a:rPr lang="zh-TW" sz="1600" b="1" dirty="0">
                <a:solidFill>
                  <a:schemeClr val="bg1"/>
                </a:solidFill>
              </a:rPr>
              <a:t> </a:t>
            </a:r>
            <a:r>
              <a:rPr lang="de-DE" sz="1600" b="1" dirty="0">
                <a:solidFill>
                  <a:schemeClr val="bg1"/>
                </a:solidFill>
              </a:rPr>
              <a:t>EN</a:t>
            </a:r>
            <a:endParaRPr lang="en-US" sz="1600" b="1" dirty="0">
              <a:solidFill>
                <a:schemeClr val="bg1"/>
              </a:solidFill>
            </a:endParaRPr>
          </a:p>
          <a:p>
            <a:endParaRPr lang="en-US" sz="1600" b="1" dirty="0">
              <a:solidFill>
                <a:schemeClr val="bg1"/>
              </a:solidFill>
            </a:endParaRPr>
          </a:p>
        </p:txBody>
      </p:sp>
      <p:sp>
        <p:nvSpPr>
          <p:cNvPr id="14" name="Page Number - White">
            <a:extLst>
              <a:ext uri="{FF2B5EF4-FFF2-40B4-BE49-F238E27FC236}">
                <a16:creationId xmlns:a16="http://schemas.microsoft.com/office/drawing/2014/main" id="{CAA02B85-79F3-2949-8914-08C80D1B360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spTree>
    <p:extLst>
      <p:ext uri="{BB962C8B-B14F-4D97-AF65-F5344CB8AC3E}">
        <p14:creationId xmlns:p14="http://schemas.microsoft.com/office/powerpoint/2010/main" val="298131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en-US" sz="6000" b="1" dirty="0">
                <a:solidFill>
                  <a:schemeClr val="bg1"/>
                </a:solidFill>
                <a:latin typeface="Arial" panose="020B0604020202020204" pitchFamily="34" charset="0"/>
                <a:ea typeface="Arial" charset="0"/>
                <a:cs typeface="Arial" panose="020B0604020202020204" pitchFamily="34" charset="0"/>
              </a:rPr>
              <a:t>Agenda</a:t>
            </a: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2</a:t>
            </a:fld>
            <a:endParaRPr lang="en-US" sz="1000" dirty="0">
              <a:solidFill>
                <a:srgbClr val="00338D"/>
              </a:solidFill>
            </a:endParaRPr>
          </a:p>
          <a:p>
            <a:pPr eaLnBrk="0" hangingPunct="0">
              <a:spcBef>
                <a:spcPct val="50000"/>
              </a:spcBef>
              <a:defRPr/>
            </a:pPr>
            <a:endParaRPr lang="en-US" sz="1000" dirty="0">
              <a:solidFill>
                <a:srgbClr val="00338D"/>
              </a:solidFill>
            </a:endParaRPr>
          </a:p>
        </p:txBody>
      </p:sp>
      <p:sp>
        <p:nvSpPr>
          <p:cNvPr id="26" name="Body Copy">
            <a:extLst>
              <a:ext uri="{FF2B5EF4-FFF2-40B4-BE49-F238E27FC236}">
                <a16:creationId xmlns:a16="http://schemas.microsoft.com/office/drawing/2014/main" id="{CCCC5782-694D-E645-929A-D20BB9BFA1B2}"/>
              </a:ext>
            </a:extLst>
          </p:cNvPr>
          <p:cNvSpPr txBox="1">
            <a:spLocks/>
          </p:cNvSpPr>
          <p:nvPr/>
        </p:nvSpPr>
        <p:spPr>
          <a:xfrm>
            <a:off x="7297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Global Membership  Approach Overview</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Working Group Organization</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Working Group Roles</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Next Steps</a:t>
            </a:r>
          </a:p>
        </p:txBody>
      </p:sp>
      <p:pic>
        <p:nvPicPr>
          <p:cNvPr id="33" name="Picture 32">
            <a:extLst>
              <a:ext uri="{FF2B5EF4-FFF2-40B4-BE49-F238E27FC236}">
                <a16:creationId xmlns:a16="http://schemas.microsoft.com/office/drawing/2014/main" id="{D1B9221F-A920-4D4C-A527-8AAF1C565DA8}"/>
              </a:ext>
            </a:extLst>
          </p:cNvPr>
          <p:cNvPicPr>
            <a:picLocks noChangeAspect="1"/>
          </p:cNvPicPr>
          <p:nvPr/>
        </p:nvPicPr>
        <p:blipFill>
          <a:blip r:embed="rId3"/>
          <a:srcRect/>
          <a:stretch/>
        </p:blipFill>
        <p:spPr>
          <a:xfrm>
            <a:off x="273388" y="6114917"/>
            <a:ext cx="2755897" cy="463609"/>
          </a:xfrm>
          <a:prstGeom prst="rect">
            <a:avLst/>
          </a:prstGeom>
        </p:spPr>
      </p:pic>
      <p:sp>
        <p:nvSpPr>
          <p:cNvPr id="34" name="Yellow Bar">
            <a:extLst>
              <a:ext uri="{FF2B5EF4-FFF2-40B4-BE49-F238E27FC236}">
                <a16:creationId xmlns:a16="http://schemas.microsoft.com/office/drawing/2014/main" id="{5739784C-174A-5547-8ED0-1428D276CC17}"/>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150808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1" y="1735505"/>
            <a:ext cx="4357416"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b="1" dirty="0">
                <a:solidFill>
                  <a:schemeClr val="bg1"/>
                </a:solidFill>
              </a:rPr>
              <a:t>Vision</a:t>
            </a:r>
          </a:p>
          <a:p>
            <a:pPr>
              <a:lnSpc>
                <a:spcPct val="120000"/>
              </a:lnSpc>
            </a:pPr>
            <a:r>
              <a:rPr lang="en-US" dirty="0">
                <a:solidFill>
                  <a:schemeClr val="bg1"/>
                </a:solidFill>
              </a:rPr>
              <a:t>To be the global leader in community and humanitarian service.</a:t>
            </a:r>
          </a:p>
          <a:p>
            <a:endParaRPr lang="en-US" dirty="0">
              <a:solidFill>
                <a:schemeClr val="bg1"/>
              </a:solidFill>
            </a:endParaRPr>
          </a:p>
          <a:p>
            <a:r>
              <a:rPr lang="en-US" b="1" dirty="0">
                <a:solidFill>
                  <a:schemeClr val="bg1"/>
                </a:solidFill>
              </a:rPr>
              <a:t>Mission</a:t>
            </a:r>
          </a:p>
          <a:p>
            <a:pPr>
              <a:lnSpc>
                <a:spcPct val="120000"/>
              </a:lnSpc>
            </a:pPr>
            <a:r>
              <a:rPr lang="en-US" dirty="0">
                <a:solidFill>
                  <a:schemeClr val="bg1"/>
                </a:solidFill>
              </a:rPr>
              <a:t>To empower volunteers to serve their communities, meet humanitarian needs, encourage peace and promote international understanding through Lions clubs.</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610439"/>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600" b="1" kern="0" dirty="0">
                <a:solidFill>
                  <a:schemeClr val="bg1"/>
                </a:solidFill>
                <a:latin typeface="Arial" charset="0"/>
                <a:ea typeface="Arial" charset="0"/>
                <a:cs typeface="Arial" charset="0"/>
              </a:rPr>
              <a:t>Why are we Lions?</a:t>
            </a: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
        <p:nvSpPr>
          <p:cNvPr id="12" name="Yellow Bar">
            <a:extLst>
              <a:ext uri="{FF2B5EF4-FFF2-40B4-BE49-F238E27FC236}">
                <a16:creationId xmlns:a16="http://schemas.microsoft.com/office/drawing/2014/main" id="{36FFCDE8-B037-9D44-B42A-957A01737C55}"/>
              </a:ext>
            </a:extLst>
          </p:cNvPr>
          <p:cNvSpPr/>
          <p:nvPr/>
        </p:nvSpPr>
        <p:spPr>
          <a:xfrm>
            <a:off x="990600" y="1462773"/>
            <a:ext cx="39319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45764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Freeform 15">
            <a:extLst>
              <a:ext uri="{FF2B5EF4-FFF2-40B4-BE49-F238E27FC236}">
                <a16:creationId xmlns:a16="http://schemas.microsoft.com/office/drawing/2014/main" id="{5792C060-D3D4-7A4F-8F6F-0A49D7E63B1C}"/>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sp>
        <p:nvSpPr>
          <p:cNvPr id="11" name="Title 1"/>
          <p:cNvSpPr txBox="1">
            <a:spLocks/>
          </p:cNvSpPr>
          <p:nvPr/>
        </p:nvSpPr>
        <p:spPr>
          <a:xfrm>
            <a:off x="6096000" y="2438400"/>
            <a:ext cx="5181600"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600" b="1" kern="0" dirty="0">
                <a:solidFill>
                  <a:schemeClr val="bg1"/>
                </a:solidFill>
                <a:latin typeface="Arial" charset="0"/>
                <a:ea typeface="Arial" charset="0"/>
                <a:cs typeface="Arial" charset="0"/>
              </a:rPr>
              <a:t>How has being a Lion changed your life?</a:t>
            </a:r>
          </a:p>
        </p:txBody>
      </p:sp>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pic>
        <p:nvPicPr>
          <p:cNvPr id="10" name="Picture 9">
            <a:extLst>
              <a:ext uri="{FF2B5EF4-FFF2-40B4-BE49-F238E27FC236}">
                <a16:creationId xmlns:a16="http://schemas.microsoft.com/office/drawing/2014/main" id="{8F0BF563-9F34-8546-A4A4-63F9B2F6969D}"/>
              </a:ext>
            </a:extLst>
          </p:cNvPr>
          <p:cNvPicPr preferRelativeResize="0">
            <a:picLocks noChangeAspect="1"/>
          </p:cNvPicPr>
          <p:nvPr/>
        </p:nvPicPr>
        <p:blipFill>
          <a:blip r:embed="rId3"/>
          <a:srcRect l="13403" r="13403"/>
          <a:stretch/>
        </p:blipFill>
        <p:spPr>
          <a:xfrm>
            <a:off x="832508" y="685800"/>
            <a:ext cx="4581067" cy="4690872"/>
          </a:xfrm>
          <a:prstGeom prst="rect">
            <a:avLst/>
          </a:prstGeom>
        </p:spPr>
      </p:pic>
      <p:pic>
        <p:nvPicPr>
          <p:cNvPr id="17" name="Picture 16">
            <a:extLst>
              <a:ext uri="{FF2B5EF4-FFF2-40B4-BE49-F238E27FC236}">
                <a16:creationId xmlns:a16="http://schemas.microsoft.com/office/drawing/2014/main" id="{575F8FD0-1B43-E148-AB22-CC89D3C4410F}"/>
              </a:ext>
            </a:extLst>
          </p:cNvPr>
          <p:cNvPicPr>
            <a:picLocks noChangeAspect="1"/>
          </p:cNvPicPr>
          <p:nvPr/>
        </p:nvPicPr>
        <p:blipFill>
          <a:blip r:embed="rId4"/>
          <a:srcRect/>
          <a:stretch/>
        </p:blipFill>
        <p:spPr>
          <a:xfrm>
            <a:off x="287512" y="5517475"/>
            <a:ext cx="1089992" cy="1089992"/>
          </a:xfrm>
          <a:prstGeom prst="rect">
            <a:avLst/>
          </a:prstGeom>
        </p:spPr>
      </p:pic>
      <p:sp>
        <p:nvSpPr>
          <p:cNvPr id="12" name="Yellow Bar">
            <a:extLst>
              <a:ext uri="{FF2B5EF4-FFF2-40B4-BE49-F238E27FC236}">
                <a16:creationId xmlns:a16="http://schemas.microsoft.com/office/drawing/2014/main" id="{64ECCC5B-BB0F-F846-9FDF-7E804ACDBA2D}"/>
              </a:ext>
            </a:extLst>
          </p:cNvPr>
          <p:cNvSpPr/>
          <p:nvPr/>
        </p:nvSpPr>
        <p:spPr>
          <a:xfrm>
            <a:off x="7961670"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80324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5</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en-US" sz="3200" kern="0" dirty="0">
                <a:solidFill>
                  <a:srgbClr val="00338D"/>
                </a:solidFill>
              </a:rPr>
              <a:t>Understanding the need for the </a:t>
            </a:r>
          </a:p>
          <a:p>
            <a:pPr algn="ctr">
              <a:spcBef>
                <a:spcPts val="0"/>
              </a:spcBef>
            </a:pPr>
            <a:r>
              <a:rPr lang="en-US" sz="3200" kern="0" dirty="0">
                <a:solidFill>
                  <a:srgbClr val="00338D"/>
                </a:solidFill>
              </a:rPr>
              <a:t>Global Membership Approach</a:t>
            </a: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cs typeface="Arial" panose="020B0604020202020204" pitchFamily="34" charset="0"/>
              </a:rPr>
              <a:t>-819</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-11,726</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3,123</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-7,557</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2,126</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32,944</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cs typeface="Arial" panose="020B0604020202020204" pitchFamily="34" charset="0"/>
              </a:rPr>
              <a:t>-5,592</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cs typeface="Arial" panose="020B0604020202020204" pitchFamily="34" charset="0"/>
              </a:rPr>
              <a:t>-90</a:t>
            </a:r>
            <a:endParaRPr lang="en-US" sz="1200" b="1" i="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3D96C53-0633-4C56-8D34-961EC9DFCDC5}"/>
              </a:ext>
            </a:extLst>
          </p:cNvPr>
          <p:cNvSpPr txBox="1"/>
          <p:nvPr/>
        </p:nvSpPr>
        <p:spPr>
          <a:xfrm>
            <a:off x="609600" y="6218796"/>
            <a:ext cx="7028873" cy="276999"/>
          </a:xfrm>
          <a:prstGeom prst="rect">
            <a:avLst/>
          </a:prstGeom>
          <a:noFill/>
        </p:spPr>
        <p:txBody>
          <a:bodyPr wrap="square" rtlCol="0">
            <a:spAutoFit/>
          </a:bodyPr>
          <a:lstStyle/>
          <a:p>
            <a:r>
              <a:rPr lang="en-US" sz="1200" dirty="0">
                <a:solidFill>
                  <a:srgbClr val="92D050"/>
                </a:solidFill>
              </a:rPr>
              <a:t>Gain/Loss Membership Totals by CA for 2020-2021 FY</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79902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13" name="Text Placeholder 18">
            <a:extLst>
              <a:ext uri="{FF2B5EF4-FFF2-40B4-BE49-F238E27FC236}">
                <a16:creationId xmlns:a16="http://schemas.microsoft.com/office/drawing/2014/main" id="{44371ECB-F0F1-404A-9B65-D89069084A64}"/>
              </a:ext>
            </a:extLst>
          </p:cNvPr>
          <p:cNvSpPr txBox="1">
            <a:spLocks/>
          </p:cNvSpPr>
          <p:nvPr/>
        </p:nvSpPr>
        <p:spPr>
          <a:xfrm>
            <a:off x="609600" y="533400"/>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en-US" sz="3200" kern="0" dirty="0">
                <a:solidFill>
                  <a:srgbClr val="00338D"/>
                </a:solidFill>
              </a:rPr>
              <a:t>Reviewing 3-year trends</a:t>
            </a:r>
          </a:p>
        </p:txBody>
      </p:sp>
      <p:sp>
        <p:nvSpPr>
          <p:cNvPr id="14" name="Yellow Bar">
            <a:extLst>
              <a:ext uri="{FF2B5EF4-FFF2-40B4-BE49-F238E27FC236}">
                <a16:creationId xmlns:a16="http://schemas.microsoft.com/office/drawing/2014/main" id="{91214242-BDD4-4831-B35A-FA41E2E1B095}"/>
              </a:ext>
            </a:extLst>
          </p:cNvPr>
          <p:cNvSpPr/>
          <p:nvPr/>
        </p:nvSpPr>
        <p:spPr>
          <a:xfrm>
            <a:off x="4632960" y="1143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5" name="Freeform 11">
            <a:extLst>
              <a:ext uri="{FF2B5EF4-FFF2-40B4-BE49-F238E27FC236}">
                <a16:creationId xmlns:a16="http://schemas.microsoft.com/office/drawing/2014/main" id="{AF1CE708-FBF8-4BE0-91F6-895C923CF609}"/>
              </a:ext>
            </a:extLst>
          </p:cNvPr>
          <p:cNvSpPr>
            <a:spLocks/>
          </p:cNvSpPr>
          <p:nvPr/>
        </p:nvSpPr>
        <p:spPr bwMode="auto">
          <a:xfrm>
            <a:off x="1112520" y="88700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C000"/>
          </a:solidFill>
          <a:ln>
            <a:noFill/>
          </a:ln>
        </p:spPr>
        <p:txBody>
          <a:bodyPr wrap="none" lIns="91440" tIns="137160" rIns="91440" bIns="91440"/>
          <a:lstStyle/>
          <a:p>
            <a:pPr algn="ctr"/>
            <a:r>
              <a:rPr lang="en-US" sz="1200" b="1" i="1" dirty="0">
                <a:solidFill>
                  <a:schemeClr val="bg1"/>
                </a:solidFill>
                <a:cs typeface="Arial" panose="020B0604020202020204" pitchFamily="34" charset="0"/>
              </a:rPr>
              <a:t>-837</a:t>
            </a:r>
          </a:p>
        </p:txBody>
      </p:sp>
      <p:sp>
        <p:nvSpPr>
          <p:cNvPr id="16" name="Freeform 11">
            <a:extLst>
              <a:ext uri="{FF2B5EF4-FFF2-40B4-BE49-F238E27FC236}">
                <a16:creationId xmlns:a16="http://schemas.microsoft.com/office/drawing/2014/main" id="{189E0B72-8CB9-47D1-AF1E-65E4A4872668}"/>
              </a:ext>
            </a:extLst>
          </p:cNvPr>
          <p:cNvSpPr>
            <a:spLocks/>
          </p:cNvSpPr>
          <p:nvPr/>
        </p:nvSpPr>
        <p:spPr bwMode="auto">
          <a:xfrm>
            <a:off x="1341974" y="223605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cs typeface="Arial" panose="020B0604020202020204" pitchFamily="34" charset="0"/>
              </a:rPr>
              <a:t>-11,073</a:t>
            </a:r>
          </a:p>
        </p:txBody>
      </p:sp>
      <p:sp>
        <p:nvSpPr>
          <p:cNvPr id="17" name="Freeform 11">
            <a:extLst>
              <a:ext uri="{FF2B5EF4-FFF2-40B4-BE49-F238E27FC236}">
                <a16:creationId xmlns:a16="http://schemas.microsoft.com/office/drawing/2014/main" id="{871F4178-A5D8-473C-8FAE-87AA50E13AD6}"/>
              </a:ext>
            </a:extLst>
          </p:cNvPr>
          <p:cNvSpPr>
            <a:spLocks/>
          </p:cNvSpPr>
          <p:nvPr/>
        </p:nvSpPr>
        <p:spPr bwMode="auto">
          <a:xfrm>
            <a:off x="2762487" y="409206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a:t>
            </a:r>
            <a:r>
              <a:rPr lang="en-US" sz="1200" b="1" i="1" dirty="0">
                <a:solidFill>
                  <a:schemeClr val="bg1"/>
                </a:solidFill>
                <a:cs typeface="Arial" panose="020B0604020202020204" pitchFamily="34" charset="0"/>
              </a:rPr>
              <a:t>3,00921</a:t>
            </a:r>
            <a:endParaRPr lang="en-US" sz="1200" b="1" i="1" dirty="0">
              <a:solidFill>
                <a:schemeClr val="bg1"/>
              </a:solidFill>
              <a:latin typeface="Arial" panose="020B0604020202020204" pitchFamily="34" charset="0"/>
              <a:cs typeface="Arial" panose="020B0604020202020204" pitchFamily="34" charset="0"/>
            </a:endParaRPr>
          </a:p>
        </p:txBody>
      </p:sp>
      <p:sp>
        <p:nvSpPr>
          <p:cNvPr id="18" name="Freeform 11">
            <a:extLst>
              <a:ext uri="{FF2B5EF4-FFF2-40B4-BE49-F238E27FC236}">
                <a16:creationId xmlns:a16="http://schemas.microsoft.com/office/drawing/2014/main" id="{3961F8C3-08DF-4D24-9944-91C9D46BB138}"/>
              </a:ext>
            </a:extLst>
          </p:cNvPr>
          <p:cNvSpPr>
            <a:spLocks/>
          </p:cNvSpPr>
          <p:nvPr/>
        </p:nvSpPr>
        <p:spPr bwMode="auto">
          <a:xfrm>
            <a:off x="5837631" y="181952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-5,314</a:t>
            </a:r>
          </a:p>
        </p:txBody>
      </p:sp>
      <p:sp>
        <p:nvSpPr>
          <p:cNvPr id="19" name="Freeform 11">
            <a:extLst>
              <a:ext uri="{FF2B5EF4-FFF2-40B4-BE49-F238E27FC236}">
                <a16:creationId xmlns:a16="http://schemas.microsoft.com/office/drawing/2014/main" id="{B55894F7-C05F-41E6-B4FB-CB48AF5CE8E7}"/>
              </a:ext>
            </a:extLst>
          </p:cNvPr>
          <p:cNvSpPr>
            <a:spLocks/>
          </p:cNvSpPr>
          <p:nvPr/>
        </p:nvSpPr>
        <p:spPr bwMode="auto">
          <a:xfrm>
            <a:off x="5675153" y="356485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587</a:t>
            </a:r>
          </a:p>
        </p:txBody>
      </p:sp>
      <p:sp>
        <p:nvSpPr>
          <p:cNvPr id="20" name="Freeform 11">
            <a:extLst>
              <a:ext uri="{FF2B5EF4-FFF2-40B4-BE49-F238E27FC236}">
                <a16:creationId xmlns:a16="http://schemas.microsoft.com/office/drawing/2014/main" id="{97708F89-6627-46F7-B1C5-71AEB995DBD4}"/>
              </a:ext>
            </a:extLst>
          </p:cNvPr>
          <p:cNvSpPr>
            <a:spLocks/>
          </p:cNvSpPr>
          <p:nvPr/>
        </p:nvSpPr>
        <p:spPr bwMode="auto">
          <a:xfrm>
            <a:off x="8087745" y="275204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cs typeface="Arial" panose="020B0604020202020204" pitchFamily="34" charset="0"/>
              </a:rPr>
              <a:t>-87</a:t>
            </a:r>
            <a:endParaRPr lang="en-US" sz="1200" b="1" i="1" dirty="0">
              <a:solidFill>
                <a:schemeClr val="bg1"/>
              </a:solidFill>
              <a:latin typeface="Arial" panose="020B0604020202020204" pitchFamily="34" charset="0"/>
              <a:cs typeface="Arial" panose="020B0604020202020204" pitchFamily="34" charset="0"/>
            </a:endParaRPr>
          </a:p>
        </p:txBody>
      </p:sp>
      <p:sp>
        <p:nvSpPr>
          <p:cNvPr id="21" name="Freeform 11">
            <a:extLst>
              <a:ext uri="{FF2B5EF4-FFF2-40B4-BE49-F238E27FC236}">
                <a16:creationId xmlns:a16="http://schemas.microsoft.com/office/drawing/2014/main" id="{F5A3CCB9-8504-4EB5-91DC-4EF79E0FA655}"/>
              </a:ext>
            </a:extLst>
          </p:cNvPr>
          <p:cNvSpPr>
            <a:spLocks/>
          </p:cNvSpPr>
          <p:nvPr/>
        </p:nvSpPr>
        <p:spPr bwMode="auto">
          <a:xfrm>
            <a:off x="9501800" y="97844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cs typeface="Arial" panose="020B0604020202020204" pitchFamily="34" charset="0"/>
              </a:rPr>
              <a:t>-9,315</a:t>
            </a:r>
          </a:p>
        </p:txBody>
      </p:sp>
      <p:sp>
        <p:nvSpPr>
          <p:cNvPr id="22" name="Freeform 11">
            <a:extLst>
              <a:ext uri="{FF2B5EF4-FFF2-40B4-BE49-F238E27FC236}">
                <a16:creationId xmlns:a16="http://schemas.microsoft.com/office/drawing/2014/main" id="{6244BAD6-3C89-49D5-A065-5A55A7FD64C2}"/>
              </a:ext>
            </a:extLst>
          </p:cNvPr>
          <p:cNvSpPr>
            <a:spLocks/>
          </p:cNvSpPr>
          <p:nvPr/>
        </p:nvSpPr>
        <p:spPr bwMode="auto">
          <a:xfrm>
            <a:off x="10266806" y="4435611"/>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C000"/>
          </a:solidFill>
          <a:ln>
            <a:noFill/>
          </a:ln>
        </p:spPr>
        <p:txBody>
          <a:bodyPr wrap="none" lIns="91440" tIns="137160" rIns="91440" bIns="91440"/>
          <a:lstStyle/>
          <a:p>
            <a:pPr algn="ctr"/>
            <a:r>
              <a:rPr lang="en-US" sz="1200" b="1" i="1" dirty="0">
                <a:solidFill>
                  <a:schemeClr val="bg1"/>
                </a:solidFill>
                <a:cs typeface="Arial" panose="020B0604020202020204" pitchFamily="34" charset="0"/>
              </a:rPr>
              <a:t>-496</a:t>
            </a:r>
            <a:endParaRPr lang="en-US" sz="1200" b="1" i="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07C3D14-441E-438A-8635-D4D9B80CFBC8}"/>
              </a:ext>
            </a:extLst>
          </p:cNvPr>
          <p:cNvSpPr txBox="1"/>
          <p:nvPr/>
        </p:nvSpPr>
        <p:spPr>
          <a:xfrm>
            <a:off x="587477" y="6186100"/>
            <a:ext cx="7028873" cy="276999"/>
          </a:xfrm>
          <a:prstGeom prst="rect">
            <a:avLst/>
          </a:prstGeom>
          <a:noFill/>
        </p:spPr>
        <p:txBody>
          <a:bodyPr wrap="square" rtlCol="0">
            <a:spAutoFit/>
          </a:bodyPr>
          <a:lstStyle/>
          <a:p>
            <a:r>
              <a:rPr lang="en-US" sz="1200" dirty="0">
                <a:solidFill>
                  <a:srgbClr val="B3B2B1"/>
                </a:solidFill>
              </a:rPr>
              <a:t>Average gain/loss membership totals by CA for 2018-19, 2019-20, 2020-21 FYs</a:t>
            </a:r>
          </a:p>
        </p:txBody>
      </p:sp>
    </p:spTree>
    <p:extLst>
      <p:ext uri="{BB962C8B-B14F-4D97-AF65-F5344CB8AC3E}">
        <p14:creationId xmlns:p14="http://schemas.microsoft.com/office/powerpoint/2010/main" val="355358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ackground - Solid">
            <a:extLst>
              <a:ext uri="{FF2B5EF4-FFF2-40B4-BE49-F238E27FC236}">
                <a16:creationId xmlns:a16="http://schemas.microsoft.com/office/drawing/2014/main" id="{FAD605F0-B20C-4349-AA2B-7944DAF99EF9}"/>
              </a:ext>
            </a:extLst>
          </p:cNvPr>
          <p:cNvSpPr/>
          <p:nvPr/>
        </p:nvSpPr>
        <p:spPr bwMode="auto">
          <a:xfrm>
            <a:off x="0" y="0"/>
            <a:ext cx="12196482"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Background - Solid">
            <a:extLst>
              <a:ext uri="{FF2B5EF4-FFF2-40B4-BE49-F238E27FC236}">
                <a16:creationId xmlns:a16="http://schemas.microsoft.com/office/drawing/2014/main" id="{864518B8-A0CC-1B4C-8C5E-59CFEB93F282}"/>
              </a:ext>
            </a:extLst>
          </p:cNvPr>
          <p:cNvSpPr/>
          <p:nvPr/>
        </p:nvSpPr>
        <p:spPr>
          <a:xfrm>
            <a:off x="0" y="-1"/>
            <a:ext cx="12192000" cy="912603"/>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Subhead">
            <a:extLst>
              <a:ext uri="{FF2B5EF4-FFF2-40B4-BE49-F238E27FC236}">
                <a16:creationId xmlns:a16="http://schemas.microsoft.com/office/drawing/2014/main" id="{B8C5D048-D816-984A-A65A-EE68B9AE5177}"/>
              </a:ext>
            </a:extLst>
          </p:cNvPr>
          <p:cNvSpPr txBox="1">
            <a:spLocks/>
          </p:cNvSpPr>
          <p:nvPr/>
        </p:nvSpPr>
        <p:spPr>
          <a:xfrm>
            <a:off x="1790889" y="2930314"/>
            <a:ext cx="8610221" cy="912603"/>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300"/>
              </a:spcBef>
              <a:buClr>
                <a:srgbClr val="EBB700"/>
              </a:buClr>
              <a:buSzPct val="70000"/>
            </a:pPr>
            <a:r>
              <a:rPr lang="en-US" sz="2400" b="1" dirty="0">
                <a:solidFill>
                  <a:schemeClr val="bg1"/>
                </a:solidFill>
                <a:ea typeface="ヒラギノ角ゴ Pro W3"/>
              </a:rPr>
              <a:t>2021-2022 membership growth for pilot districts did show improvement in membership and new clubs.</a:t>
            </a:r>
          </a:p>
        </p:txBody>
      </p:sp>
      <p:sp>
        <p:nvSpPr>
          <p:cNvPr id="6" name="Yellow Bar">
            <a:extLst>
              <a:ext uri="{FF2B5EF4-FFF2-40B4-BE49-F238E27FC236}">
                <a16:creationId xmlns:a16="http://schemas.microsoft.com/office/drawing/2014/main" id="{5E12120A-973F-C842-AE92-E5FD7CE1C894}"/>
              </a:ext>
            </a:extLst>
          </p:cNvPr>
          <p:cNvSpPr/>
          <p:nvPr/>
        </p:nvSpPr>
        <p:spPr>
          <a:xfrm>
            <a:off x="5370871" y="2514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Headline">
            <a:extLst>
              <a:ext uri="{FF2B5EF4-FFF2-40B4-BE49-F238E27FC236}">
                <a16:creationId xmlns:a16="http://schemas.microsoft.com/office/drawing/2014/main" id="{A5C590BB-C844-A04E-B421-04E7BFFC52C6}"/>
              </a:ext>
            </a:extLst>
          </p:cNvPr>
          <p:cNvSpPr txBox="1">
            <a:spLocks/>
          </p:cNvSpPr>
          <p:nvPr/>
        </p:nvSpPr>
        <p:spPr>
          <a:xfrm>
            <a:off x="3259527" y="1789264"/>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schemeClr val="bg1"/>
                </a:solidFill>
              </a:rPr>
              <a:t>Previous Results</a:t>
            </a:r>
          </a:p>
        </p:txBody>
      </p:sp>
      <p:sp>
        <p:nvSpPr>
          <p:cNvPr id="9" name="Page Number - Blue">
            <a:extLst>
              <a:ext uri="{FF2B5EF4-FFF2-40B4-BE49-F238E27FC236}">
                <a16:creationId xmlns:a16="http://schemas.microsoft.com/office/drawing/2014/main" id="{7E215774-42A4-6F4D-B682-4D6381E3B48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graphicFrame>
        <p:nvGraphicFramePr>
          <p:cNvPr id="2" name="Table 1">
            <a:extLst>
              <a:ext uri="{FF2B5EF4-FFF2-40B4-BE49-F238E27FC236}">
                <a16:creationId xmlns:a16="http://schemas.microsoft.com/office/drawing/2014/main" id="{162EB7F8-F2CE-5E4B-9171-EEF265C3D043}"/>
              </a:ext>
            </a:extLst>
          </p:cNvPr>
          <p:cNvGraphicFramePr>
            <a:graphicFrameLocks noGrp="1"/>
          </p:cNvGraphicFramePr>
          <p:nvPr>
            <p:extLst>
              <p:ext uri="{D42A27DB-BD31-4B8C-83A1-F6EECF244321}">
                <p14:modId xmlns:p14="http://schemas.microsoft.com/office/powerpoint/2010/main" val="1792677470"/>
              </p:ext>
            </p:extLst>
          </p:nvPr>
        </p:nvGraphicFramePr>
        <p:xfrm>
          <a:off x="1790888" y="4114800"/>
          <a:ext cx="8877111" cy="1846597"/>
        </p:xfrm>
        <a:graphic>
          <a:graphicData uri="http://schemas.openxmlformats.org/drawingml/2006/table">
            <a:tbl>
              <a:tblPr firstRow="1" firstCol="1">
                <a:tableStyleId>{0E3FDE45-AF77-4B5C-9715-49D594BDF05E}</a:tableStyleId>
              </a:tblPr>
              <a:tblGrid>
                <a:gridCol w="2272454">
                  <a:extLst>
                    <a:ext uri="{9D8B030D-6E8A-4147-A177-3AD203B41FA5}">
                      <a16:colId xmlns:a16="http://schemas.microsoft.com/office/drawing/2014/main" val="2153264186"/>
                    </a:ext>
                  </a:extLst>
                </a:gridCol>
                <a:gridCol w="2010113">
                  <a:extLst>
                    <a:ext uri="{9D8B030D-6E8A-4147-A177-3AD203B41FA5}">
                      <a16:colId xmlns:a16="http://schemas.microsoft.com/office/drawing/2014/main" val="996045106"/>
                    </a:ext>
                  </a:extLst>
                </a:gridCol>
                <a:gridCol w="2297272">
                  <a:extLst>
                    <a:ext uri="{9D8B030D-6E8A-4147-A177-3AD203B41FA5}">
                      <a16:colId xmlns:a16="http://schemas.microsoft.com/office/drawing/2014/main" val="215189610"/>
                    </a:ext>
                  </a:extLst>
                </a:gridCol>
                <a:gridCol w="2297272">
                  <a:extLst>
                    <a:ext uri="{9D8B030D-6E8A-4147-A177-3AD203B41FA5}">
                      <a16:colId xmlns:a16="http://schemas.microsoft.com/office/drawing/2014/main" val="536645148"/>
                    </a:ext>
                  </a:extLst>
                </a:gridCol>
              </a:tblGrid>
              <a:tr h="880685">
                <a:tc>
                  <a:txBody>
                    <a:bodyPr/>
                    <a:lstStyle/>
                    <a:p>
                      <a:pPr algn="ctr"/>
                      <a:endParaRPr lang="en-US" sz="2200" b="1" i="0" dirty="0">
                        <a:solidFill>
                          <a:schemeClr val="bg1"/>
                        </a:solidFill>
                        <a:latin typeface="Arial" panose="020B0604020202020204" pitchFamily="34" charset="0"/>
                        <a:cs typeface="Arial" panose="020B0604020202020204" pitchFamily="34" charset="0"/>
                      </a:endParaRPr>
                    </a:p>
                  </a:txBody>
                  <a:tcPr marL="73863" marR="73863" marT="36932" marB="36932" anchor="ctr"/>
                </a:tc>
                <a:tc>
                  <a:txBody>
                    <a:bodyPr/>
                    <a:lstStyle/>
                    <a:p>
                      <a:pPr algn="ctr"/>
                      <a:r>
                        <a:rPr lang="en-US" sz="2200" b="1" i="0" dirty="0">
                          <a:solidFill>
                            <a:schemeClr val="bg1"/>
                          </a:solidFill>
                          <a:latin typeface="Arial" panose="020B0604020202020204" pitchFamily="34" charset="0"/>
                          <a:cs typeface="Arial" panose="020B0604020202020204" pitchFamily="34" charset="0"/>
                        </a:rPr>
                        <a:t>Pre-pilot</a:t>
                      </a:r>
                    </a:p>
                    <a:p>
                      <a:pPr algn="ctr"/>
                      <a:r>
                        <a:rPr lang="en-US" sz="2200" b="1" i="0" dirty="0">
                          <a:solidFill>
                            <a:schemeClr val="bg1"/>
                          </a:solidFill>
                          <a:latin typeface="Arial" panose="020B0604020202020204" pitchFamily="34" charset="0"/>
                          <a:cs typeface="Arial" panose="020B0604020202020204" pitchFamily="34" charset="0"/>
                        </a:rPr>
                        <a:t>2020-21</a:t>
                      </a:r>
                    </a:p>
                  </a:txBody>
                  <a:tcPr marL="73863" marR="73863" marT="36932" marB="36932" anchor="ctr"/>
                </a:tc>
                <a:tc>
                  <a:txBody>
                    <a:bodyPr/>
                    <a:lstStyle/>
                    <a:p>
                      <a:pPr algn="ctr"/>
                      <a:r>
                        <a:rPr lang="en-US" sz="2200" b="1" i="0" dirty="0">
                          <a:solidFill>
                            <a:schemeClr val="bg1"/>
                          </a:solidFill>
                          <a:latin typeface="Arial" panose="020B0604020202020204" pitchFamily="34" charset="0"/>
                          <a:cs typeface="Arial" panose="020B0604020202020204" pitchFamily="34" charset="0"/>
                        </a:rPr>
                        <a:t>2021-22</a:t>
                      </a:r>
                    </a:p>
                  </a:txBody>
                  <a:tcPr marL="73863" marR="73863" marT="36932" marB="36932" anchor="ctr"/>
                </a:tc>
                <a:tc>
                  <a:txBody>
                    <a:bodyPr/>
                    <a:lstStyle/>
                    <a:p>
                      <a:pPr algn="ctr"/>
                      <a:r>
                        <a:rPr lang="en-US" sz="2200" b="1" i="0" dirty="0">
                          <a:solidFill>
                            <a:schemeClr val="bg1"/>
                          </a:solidFill>
                          <a:latin typeface="Arial" panose="020B0604020202020204" pitchFamily="34" charset="0"/>
                          <a:cs typeface="Arial" panose="020B0604020202020204" pitchFamily="34" charset="0"/>
                        </a:rPr>
                        <a:t>Change</a:t>
                      </a:r>
                    </a:p>
                  </a:txBody>
                  <a:tcPr marL="73863" marR="73863" marT="36932" marB="36932" anchor="ctr"/>
                </a:tc>
                <a:extLst>
                  <a:ext uri="{0D108BD9-81ED-4DB2-BD59-A6C34878D82A}">
                    <a16:rowId xmlns:a16="http://schemas.microsoft.com/office/drawing/2014/main" val="2050657541"/>
                  </a:ext>
                </a:extLst>
              </a:tr>
              <a:tr h="482956">
                <a:tc>
                  <a:txBody>
                    <a:bodyPr/>
                    <a:lstStyle/>
                    <a:p>
                      <a:pPr algn="ctr"/>
                      <a:r>
                        <a:rPr lang="en-US" sz="2200" b="1" i="0" dirty="0">
                          <a:solidFill>
                            <a:schemeClr val="bg1"/>
                          </a:solidFill>
                          <a:latin typeface="Arial" panose="020B0604020202020204" pitchFamily="34" charset="0"/>
                          <a:cs typeface="Arial" panose="020B0604020202020204" pitchFamily="34" charset="0"/>
                        </a:rPr>
                        <a:t>New</a:t>
                      </a:r>
                      <a:r>
                        <a:rPr lang="en-US" sz="2200" b="1" i="0" baseline="0" dirty="0">
                          <a:solidFill>
                            <a:schemeClr val="bg1"/>
                          </a:solidFill>
                          <a:latin typeface="Arial" panose="020B0604020202020204" pitchFamily="34" charset="0"/>
                          <a:cs typeface="Arial" panose="020B0604020202020204" pitchFamily="34" charset="0"/>
                        </a:rPr>
                        <a:t> clubs</a:t>
                      </a:r>
                    </a:p>
                  </a:txBody>
                  <a:tcPr marL="73863" marR="73863" marT="36932" marB="36932" anchor="ctr"/>
                </a:tc>
                <a:tc>
                  <a:txBody>
                    <a:bodyPr/>
                    <a:lstStyle/>
                    <a:p>
                      <a:pPr algn="ctr"/>
                      <a:r>
                        <a:rPr lang="en-US" sz="2200" b="1" i="0" dirty="0">
                          <a:solidFill>
                            <a:schemeClr val="bg1"/>
                          </a:solidFill>
                          <a:latin typeface="Arial" panose="020B0604020202020204" pitchFamily="34" charset="0"/>
                          <a:cs typeface="Arial" panose="020B0604020202020204" pitchFamily="34" charset="0"/>
                        </a:rPr>
                        <a:t>715</a:t>
                      </a:r>
                    </a:p>
                  </a:txBody>
                  <a:tcPr marL="73863" marR="73863" marT="36932" marB="36932" anchor="ctr"/>
                </a:tc>
                <a:tc>
                  <a:txBody>
                    <a:bodyPr/>
                    <a:lstStyle/>
                    <a:p>
                      <a:pPr algn="ctr"/>
                      <a:r>
                        <a:rPr lang="en-US" sz="2200" b="1" i="0" dirty="0">
                          <a:solidFill>
                            <a:schemeClr val="bg1"/>
                          </a:solidFill>
                          <a:latin typeface="Arial" panose="020B0604020202020204" pitchFamily="34" charset="0"/>
                          <a:cs typeface="Arial" panose="020B0604020202020204" pitchFamily="34" charset="0"/>
                        </a:rPr>
                        <a:t>721</a:t>
                      </a:r>
                    </a:p>
                  </a:txBody>
                  <a:tcPr marL="73863" marR="73863" marT="36932" marB="36932" anchor="ctr"/>
                </a:tc>
                <a:tc>
                  <a:txBody>
                    <a:bodyPr/>
                    <a:lstStyle/>
                    <a:p>
                      <a:pPr algn="ctr"/>
                      <a:r>
                        <a:rPr lang="en-US" sz="2200" b="1" i="0" dirty="0">
                          <a:solidFill>
                            <a:schemeClr val="bg1"/>
                          </a:solidFill>
                          <a:latin typeface="Arial" panose="020B0604020202020204" pitchFamily="34" charset="0"/>
                          <a:cs typeface="Arial" panose="020B0604020202020204" pitchFamily="34" charset="0"/>
                        </a:rPr>
                        <a:t>+6</a:t>
                      </a:r>
                    </a:p>
                  </a:txBody>
                  <a:tcPr marL="73863" marR="73863" marT="36932" marB="36932" anchor="ctr"/>
                </a:tc>
                <a:extLst>
                  <a:ext uri="{0D108BD9-81ED-4DB2-BD59-A6C34878D82A}">
                    <a16:rowId xmlns:a16="http://schemas.microsoft.com/office/drawing/2014/main" val="810215584"/>
                  </a:ext>
                </a:extLst>
              </a:tr>
              <a:tr h="482956">
                <a:tc>
                  <a:txBody>
                    <a:bodyPr/>
                    <a:lstStyle/>
                    <a:p>
                      <a:pPr algn="ctr"/>
                      <a:r>
                        <a:rPr lang="en-US" sz="2200" b="1" i="0" dirty="0">
                          <a:solidFill>
                            <a:schemeClr val="bg1"/>
                          </a:solidFill>
                          <a:latin typeface="Arial" panose="020B0604020202020204" pitchFamily="34" charset="0"/>
                          <a:cs typeface="Arial" panose="020B0604020202020204" pitchFamily="34" charset="0"/>
                        </a:rPr>
                        <a:t>Net members</a:t>
                      </a:r>
                    </a:p>
                  </a:txBody>
                  <a:tcPr marL="73863" marR="73863" marT="36932" marB="36932" anchor="ctr"/>
                </a:tc>
                <a:tc>
                  <a:txBody>
                    <a:bodyPr/>
                    <a:lstStyle/>
                    <a:p>
                      <a:pPr algn="ctr"/>
                      <a:r>
                        <a:rPr lang="en-US" sz="2200" b="1" i="0" dirty="0">
                          <a:solidFill>
                            <a:schemeClr val="bg1"/>
                          </a:solidFill>
                          <a:latin typeface="Arial" panose="020B0604020202020204" pitchFamily="34" charset="0"/>
                          <a:cs typeface="Arial" panose="020B0604020202020204" pitchFamily="34" charset="0"/>
                        </a:rPr>
                        <a:t>1,914</a:t>
                      </a:r>
                    </a:p>
                  </a:txBody>
                  <a:tcPr marL="73863" marR="73863" marT="36932" marB="36932" anchor="ctr"/>
                </a:tc>
                <a:tc>
                  <a:txBody>
                    <a:bodyPr/>
                    <a:lstStyle/>
                    <a:p>
                      <a:pPr algn="ctr"/>
                      <a:r>
                        <a:rPr lang="en-US" sz="2200" b="1" i="0" dirty="0">
                          <a:solidFill>
                            <a:schemeClr val="bg1"/>
                          </a:solidFill>
                          <a:latin typeface="Arial" panose="020B0604020202020204" pitchFamily="34" charset="0"/>
                          <a:cs typeface="Arial" panose="020B0604020202020204" pitchFamily="34" charset="0"/>
                        </a:rPr>
                        <a:t>4,263</a:t>
                      </a:r>
                    </a:p>
                  </a:txBody>
                  <a:tcPr marL="73863" marR="73863" marT="36932" marB="36932" anchor="ctr"/>
                </a:tc>
                <a:tc>
                  <a:txBody>
                    <a:bodyPr/>
                    <a:lstStyle/>
                    <a:p>
                      <a:pPr algn="ctr"/>
                      <a:r>
                        <a:rPr lang="en-US" sz="2200" b="1" i="0" dirty="0">
                          <a:solidFill>
                            <a:schemeClr val="bg1"/>
                          </a:solidFill>
                          <a:latin typeface="Arial" panose="020B0604020202020204" pitchFamily="34" charset="0"/>
                          <a:cs typeface="Arial" panose="020B0604020202020204" pitchFamily="34" charset="0"/>
                        </a:rPr>
                        <a:t>+2,349</a:t>
                      </a:r>
                    </a:p>
                  </a:txBody>
                  <a:tcPr marL="73863" marR="73863" marT="36932" marB="36932" anchor="ctr"/>
                </a:tc>
                <a:extLst>
                  <a:ext uri="{0D108BD9-81ED-4DB2-BD59-A6C34878D82A}">
                    <a16:rowId xmlns:a16="http://schemas.microsoft.com/office/drawing/2014/main" val="3352947679"/>
                  </a:ext>
                </a:extLst>
              </a:tr>
            </a:tbl>
          </a:graphicData>
        </a:graphic>
      </p:graphicFrame>
      <p:pic>
        <p:nvPicPr>
          <p:cNvPr id="14" name="Picture 13">
            <a:extLst>
              <a:ext uri="{FF2B5EF4-FFF2-40B4-BE49-F238E27FC236}">
                <a16:creationId xmlns:a16="http://schemas.microsoft.com/office/drawing/2014/main" id="{7E445757-9688-2747-B772-590CEDA7B82F}"/>
              </a:ext>
            </a:extLst>
          </p:cNvPr>
          <p:cNvPicPr>
            <a:picLocks noChangeAspect="1"/>
          </p:cNvPicPr>
          <p:nvPr/>
        </p:nvPicPr>
        <p:blipFill>
          <a:blip r:embed="rId3"/>
          <a:srcRect/>
          <a:stretch/>
        </p:blipFill>
        <p:spPr>
          <a:xfrm>
            <a:off x="5501855" y="367606"/>
            <a:ext cx="1089992" cy="1089992"/>
          </a:xfrm>
          <a:prstGeom prst="rect">
            <a:avLst/>
          </a:prstGeom>
        </p:spPr>
      </p:pic>
    </p:spTree>
    <p:extLst>
      <p:ext uri="{BB962C8B-B14F-4D97-AF65-F5344CB8AC3E}">
        <p14:creationId xmlns:p14="http://schemas.microsoft.com/office/powerpoint/2010/main" val="75060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1137330" y="3657600"/>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1027266" y="1906246"/>
            <a:ext cx="292608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Helvetica Neue" charset="0"/>
              </a:rPr>
              <a:t>Global Membership Approach Objectives</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777016" y="1457960"/>
            <a:ext cx="3939208" cy="4754880"/>
            <a:chOff x="2667000" y="381000"/>
            <a:chExt cx="4142206" cy="5914324"/>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67000" y="381000"/>
              <a:ext cx="4142206" cy="5914324"/>
              <a:chOff x="0" y="471839"/>
              <a:chExt cx="4142206" cy="5914324"/>
            </a:xfrm>
          </p:grpSpPr>
          <p:sp>
            <p:nvSpPr>
              <p:cNvPr id="22" name="Freeform: Shape 21">
                <a:extLst>
                  <a:ext uri="{FF2B5EF4-FFF2-40B4-BE49-F238E27FC236}">
                    <a16:creationId xmlns:a16="http://schemas.microsoft.com/office/drawing/2014/main" id="{AC991B2A-44F8-4713-985E-D7AC8AB9C20B}"/>
                  </a:ext>
                </a:extLst>
              </p:cNvPr>
              <p:cNvSpPr/>
              <p:nvPr/>
            </p:nvSpPr>
            <p:spPr>
              <a:xfrm>
                <a:off x="0" y="471839"/>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indent="-609600" algn="ctr">
                  <a:buFont typeface="Helvetica" pitchFamily="84" charset="0"/>
                  <a:buNone/>
                </a:pPr>
                <a:r>
                  <a:rPr lang="en-US" sz="2000" b="1" dirty="0">
                    <a:solidFill>
                      <a:schemeClr val="bg1"/>
                    </a:solidFill>
                    <a:latin typeface="Arial" panose="020B0604020202020204" pitchFamily="34" charset="0"/>
                    <a:ea typeface="Arial" charset="0"/>
                    <a:cs typeface="Arial" panose="020B0604020202020204" pitchFamily="34" charset="0"/>
                  </a:rPr>
                  <a:t>Rejuvenate</a:t>
                </a:r>
              </a:p>
              <a:p>
                <a:pPr marL="609600" indent="-609600" algn="ctr">
                  <a:buFont typeface="Helvetica" pitchFamily="84" charset="0"/>
                  <a:buNone/>
                </a:pPr>
                <a:r>
                  <a:rPr lang="en-US" sz="2000" b="1" dirty="0">
                    <a:solidFill>
                      <a:schemeClr val="bg1"/>
                    </a:solidFill>
                    <a:latin typeface="Arial" panose="020B0604020202020204" pitchFamily="34" charset="0"/>
                    <a:ea typeface="Arial" charset="0"/>
                    <a:cs typeface="Arial" panose="020B0604020202020204" pitchFamily="34" charset="0"/>
                  </a:rPr>
                  <a:t>districts with </a:t>
                </a:r>
              </a:p>
              <a:p>
                <a:pPr marL="609600" indent="-609600" algn="ctr">
                  <a:buFont typeface="Helvetica" pitchFamily="84" charset="0"/>
                  <a:buNone/>
                </a:pPr>
                <a:r>
                  <a:rPr lang="en-US" sz="2000" b="1" dirty="0">
                    <a:solidFill>
                      <a:schemeClr val="bg1"/>
                    </a:solidFill>
                    <a:latin typeface="Arial" panose="020B0604020202020204" pitchFamily="34" charset="0"/>
                    <a:ea typeface="Arial" charset="0"/>
                    <a:cs typeface="Arial" panose="020B0604020202020204" pitchFamily="34" charset="0"/>
                  </a:rPr>
                  <a:t>new clubs</a:t>
                </a:r>
              </a:p>
            </p:txBody>
          </p:sp>
          <p:sp>
            <p:nvSpPr>
              <p:cNvPr id="23" name="Freeform: Shape 22">
                <a:extLst>
                  <a:ext uri="{FF2B5EF4-FFF2-40B4-BE49-F238E27FC236}">
                    <a16:creationId xmlns:a16="http://schemas.microsoft.com/office/drawing/2014/main" id="{5CAEEA6A-8CCE-4447-BEBD-B942D92CB008}"/>
                  </a:ext>
                </a:extLst>
              </p:cNvPr>
              <p:cNvSpPr/>
              <p:nvPr/>
            </p:nvSpPr>
            <p:spPr>
              <a:xfrm>
                <a:off x="0" y="2600560"/>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rPr>
                  <a:t>Revitalize clubs with new members</a:t>
                </a:r>
              </a:p>
            </p:txBody>
          </p:sp>
          <p:sp>
            <p:nvSpPr>
              <p:cNvPr id="24" name="Freeform: Shape 23">
                <a:extLst>
                  <a:ext uri="{FF2B5EF4-FFF2-40B4-BE49-F238E27FC236}">
                    <a16:creationId xmlns:a16="http://schemas.microsoft.com/office/drawing/2014/main" id="{46DCE60A-10A2-4BAA-99FE-CBF71DFBA05D}"/>
                  </a:ext>
                </a:extLst>
              </p:cNvPr>
              <p:cNvSpPr/>
              <p:nvPr/>
            </p:nvSpPr>
            <p:spPr>
              <a:xfrm>
                <a:off x="0" y="4729281"/>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Re-motivate</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members with</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fellowship and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exciting service</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914400"/>
              <a:ext cx="700071" cy="523220"/>
            </a:xfrm>
            <a:prstGeom prst="rect">
              <a:avLst/>
            </a:prstGeom>
            <a:noFill/>
          </p:spPr>
          <p:txBody>
            <a:bodyPr wrap="square" rtlCol="0">
              <a:spAutoFit/>
            </a:bodyPr>
            <a:lstStyle/>
            <a:p>
              <a:r>
                <a:rPr lang="en-US" sz="2800" b="1" dirty="0">
                  <a:solidFill>
                    <a:srgbClr val="EBB700"/>
                  </a:solidFill>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3058180"/>
              <a:ext cx="700071" cy="523220"/>
            </a:xfrm>
            <a:prstGeom prst="rect">
              <a:avLst/>
            </a:prstGeom>
            <a:noFill/>
          </p:spPr>
          <p:txBody>
            <a:bodyPr wrap="square" rtlCol="0">
              <a:spAutoFit/>
            </a:bodyPr>
            <a:lstStyle/>
            <a:p>
              <a:r>
                <a:rPr lang="en-US" sz="2800" b="1" dirty="0">
                  <a:solidFill>
                    <a:srgbClr val="FF5C35"/>
                  </a:solidFill>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805129" y="5191780"/>
              <a:ext cx="700071" cy="523220"/>
            </a:xfrm>
            <a:prstGeom prst="rect">
              <a:avLst/>
            </a:prstGeom>
            <a:noFill/>
          </p:spPr>
          <p:txBody>
            <a:bodyPr wrap="square" rtlCol="0">
              <a:spAutoFit/>
            </a:bodyPr>
            <a:lstStyle/>
            <a:p>
              <a:r>
                <a:rPr lang="en-US" sz="2800" b="1" dirty="0">
                  <a:solidFill>
                    <a:srgbClr val="407CCA"/>
                  </a:solidFill>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094347" y="1980646"/>
            <a:ext cx="3719530" cy="3566160"/>
            <a:chOff x="7558070" y="1600200"/>
            <a:chExt cx="3719530" cy="3566160"/>
          </a:xfrm>
        </p:grpSpPr>
        <p:sp>
          <p:nvSpPr>
            <p:cNvPr id="34" name="TextBox 33">
              <a:extLst>
                <a:ext uri="{FF2B5EF4-FFF2-40B4-BE49-F238E27FC236}">
                  <a16:creationId xmlns:a16="http://schemas.microsoft.com/office/drawing/2014/main" id="{FE0ADB15-1EDF-4131-B579-708350512D94}"/>
                </a:ext>
              </a:extLst>
            </p:cNvPr>
            <p:cNvSpPr txBox="1"/>
            <p:nvPr/>
          </p:nvSpPr>
          <p:spPr>
            <a:xfrm>
              <a:off x="7635240" y="1600200"/>
              <a:ext cx="3566160" cy="3566160"/>
            </a:xfrm>
            <a:prstGeom prst="flowChartConnector">
              <a:avLst/>
            </a:prstGeom>
            <a:solidFill>
              <a:srgbClr val="B3B2B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212EFDB0-D6AF-4A50-BC42-F4E6FBE715FB}"/>
                </a:ext>
              </a:extLst>
            </p:cNvPr>
            <p:cNvSpPr txBox="1"/>
            <p:nvPr/>
          </p:nvSpPr>
          <p:spPr>
            <a:xfrm>
              <a:off x="7558070" y="2861108"/>
              <a:ext cx="3719530" cy="954107"/>
            </a:xfrm>
            <a:prstGeom prst="rect">
              <a:avLst/>
            </a:prstGeom>
            <a:noFill/>
          </p:spPr>
          <p:txBody>
            <a:bodyPr wrap="square">
              <a:spAutoFit/>
            </a:bodyPr>
            <a:lstStyle/>
            <a:p>
              <a:pPr algn="ctr"/>
              <a:r>
                <a:rPr lang="en-US" sz="2800" b="1" dirty="0">
                  <a:solidFill>
                    <a:schemeClr val="bg1"/>
                  </a:solidFill>
                </a:rPr>
                <a:t>Grow membership across all CAs</a:t>
              </a:r>
            </a:p>
          </p:txBody>
        </p:sp>
      </p:grpSp>
    </p:spTree>
    <p:extLst>
      <p:ext uri="{BB962C8B-B14F-4D97-AF65-F5344CB8AC3E}">
        <p14:creationId xmlns:p14="http://schemas.microsoft.com/office/powerpoint/2010/main" val="3814157348"/>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LongProperties xmlns="http://schemas.microsoft.com/office/2006/metadata/long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A8C181-E056-415E-9B59-40F04FA43837}">
  <ds:schemaRefs>
    <ds:schemaRef ds:uri="http://purl.org/dc/terms/"/>
    <ds:schemaRef ds:uri="http://purl.org/dc/dcmitype/"/>
    <ds:schemaRef ds:uri="a7495015-d16d-4dd1-a72f-488cd8119f34"/>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44887</TotalTime>
  <Words>4311</Words>
  <Application>Microsoft Office PowerPoint</Application>
  <PresentationFormat>Widescreen</PresentationFormat>
  <Paragraphs>473</Paragraphs>
  <Slides>21</Slides>
  <Notes>21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21</vt:i4>
      </vt:variant>
    </vt:vector>
  </HeadingPairs>
  <TitlesOfParts>
    <vt:vector size="38" baseType="lpstr">
      <vt:lpstr>.Lucida Grande UI Regular</vt:lpstr>
      <vt:lpstr>Arial</vt:lpstr>
      <vt:lpstr>Calibri</vt:lpstr>
      <vt:lpstr>Fira Sans Extra Condensed Medium</vt:lpstr>
      <vt:lpstr>Helvetica</vt:lpstr>
      <vt:lpstr>Helvetica Neue</vt:lpstr>
      <vt:lpstr>Open Sans</vt:lpstr>
      <vt:lpstr>Open Sans</vt:lpstr>
      <vt:lpstr>Open Sans Semibold</vt:lpstr>
      <vt:lpstr>Segoe UI</vt:lpstr>
      <vt:lpstr>Segoe UI Semibold</vt:lpstr>
      <vt:lpstr>Wingdings</vt:lpstr>
      <vt:lpstr>Wingdings 3</vt:lpstr>
      <vt:lpstr>Light Background</vt:lpstr>
      <vt:lpstr>Dark Background</vt:lpstr>
      <vt:lpstr>MASTER SLIDE - BLANK</vt:lpstr>
      <vt:lpstr>1_Light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Membership Approach Areas of Focus</vt:lpstr>
      <vt:lpstr>Sample Working Group Organization</vt:lpstr>
      <vt:lpstr>PowerPoint Presentation</vt:lpstr>
      <vt:lpstr>PowerPoint Presentation</vt:lpstr>
      <vt:lpstr>Working Together </vt:lpstr>
      <vt:lpstr>PowerPoint Presentation</vt:lpstr>
      <vt:lpstr>PowerPoint Presentation</vt:lpstr>
      <vt:lpstr>Recommended Pre-Work for Build a Vision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2334</cp:revision>
  <cp:lastPrinted>2018-07-23T15:21:46Z</cp:lastPrinted>
  <dcterms:created xsi:type="dcterms:W3CDTF">2016-11-15T15:12:50Z</dcterms:created>
  <dcterms:modified xsi:type="dcterms:W3CDTF">2022-09-16T16:25:26Z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