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Montserrat"/>
      <p:regular r:id="rId26"/>
      <p:bold r:id="rId27"/>
      <p:italic r:id="rId28"/>
      <p:boldItalic r:id="rId29"/>
    </p:embeddedFont>
    <p:embeddedFont>
      <p:font typeface="Int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slide" Target="slides/slide19.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bold.fntdata"/><Relationship Id="rId30" Type="http://schemas.openxmlformats.org/officeDocument/2006/relationships/font" Target="fonts/Inter-regular.fntdata"/><Relationship Id="rId11" Type="http://schemas.openxmlformats.org/officeDocument/2006/relationships/slide" Target="slides/slide5.xml"/><Relationship Id="rId33" Type="http://schemas.openxmlformats.org/officeDocument/2006/relationships/font" Target="fonts/Inter-boldItalic.fntdata"/><Relationship Id="rId10" Type="http://schemas.openxmlformats.org/officeDocument/2006/relationships/slide" Target="slides/slide4.xml"/><Relationship Id="rId32" Type="http://schemas.openxmlformats.org/officeDocument/2006/relationships/font" Target="fonts/Inter-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f586c1276f_2_2: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3f586c1276f_2_2: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Welcome. Today I want to hand you the exact framework I use with every client at Jantz Wealth Solutions. It is called the Retirement Stack, and it is the core of the myRetirement Design system. By the end you will be able to draw it on a whiteboard in 60 seconds and use it in your very next appointment.</a:t>
            </a:r>
            <a:endParaRPr/>
          </a:p>
        </p:txBody>
      </p:sp>
      <p:sp>
        <p:nvSpPr>
          <p:cNvPr id="55" name="Google Shape;55;g3f586c1276f_2_2: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f586c1276f_2_192: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3f586c1276f_2_192: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Legacy layer answers the question clients rarely ask out loud: what happens to what is left? Life insurance turns taxable dollars into tax-free dollars for heirs. Roth conversions during low-bracket years do the same thing for account balances, especially now that most non-spouse beneficiaries must empty inherited IRAs within ten years. Coordinate this layer with the client’s tax professional.</a:t>
            </a:r>
            <a:endParaRPr/>
          </a:p>
        </p:txBody>
      </p:sp>
      <p:sp>
        <p:nvSpPr>
          <p:cNvPr id="254" name="Google Shape;254;g3f586c1276f_2_192: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f587e1a10f_1_42: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3f587e1a10f_1_42: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Before we run the case, a word on the carrier both moves rely on. North American has been in business since 1886, holds A plus ratings from all three major agencies, carries about 47 billion in assets against a 98 percent investment-grade bond portfolio, and is privately held under Sammons Financial Group, so it is not managed for the next earnings call. In my practice our preferred growth annuity is VersaChoice 10, currently crediting up to a 10.1 percent S&amp;P 500 annual cap for premium over 75,000, and our preferred income annuity is Income Pay Pro, which is exactly the pairing you are about to see in the case study.</a:t>
            </a:r>
            <a:endParaRPr/>
          </a:p>
        </p:txBody>
      </p:sp>
      <p:sp>
        <p:nvSpPr>
          <p:cNvPr id="276" name="Google Shape;276;g3f587e1a10f_1_42: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f586c1276f_2_213: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3f586c1276f_2_213: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Now we run the whole system on one household. Both spouses are 65 and working two more years, which matters: it gives the income annuity a deferral period and gives us two low-earning-year candidates for Roth work later. Same math as before: 6,000 essentials, 4,200 of Social Security, an 1,800 gap. Three moves close it.</a:t>
            </a:r>
            <a:endParaRPr/>
          </a:p>
        </p:txBody>
      </p:sp>
      <p:sp>
        <p:nvSpPr>
          <p:cNvPr id="311" name="Google Shape;311;g3f586c1276f_2_213: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f586c1276f_2_237: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f586c1276f_2_237: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Move one, and it always comes first. 250,000 goes into North American Income Pay Pro today. The two-year deferral works in our favor, and at 67 it turns on 1,800 a month of joint lifetime income, timed to the exact month essentials begin. Show the current illustration here so the room sees real numbers from the rate sheet.</a:t>
            </a:r>
            <a:endParaRPr/>
          </a:p>
        </p:txBody>
      </p:sp>
      <p:sp>
        <p:nvSpPr>
          <p:cNvPr id="336" name="Google Shape;336;g3f586c1276f_2_237: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f587e1a10f_1_0: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f587e1a10f_1_0: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is the whiteboard version of the Growth Engine. Three ways money can grow: fixed, low guaranteed growth with essentially no risk; variable, full market exposure with unlimited upside and unlimited downside; and indexed, market-linked growth where gains lock in, upside is capped, and the floor is zero. Most retirees get sold one answer: put the whole portfolio in bucket two as a mix of stocks and bonds, and call it diversified. That is asset allocation. Asset location asks a better question: which bucket should each job live in? We keep the variable bucket, that is where the equity engine belongs. But we take the long-term bonds out of it and relocate that money to bucket three, the indexed growth annuity. Same defensive job the bonds had, now with a 0 percent floor instead of duration risk. That is the 60/40 you are about to see.</a:t>
            </a:r>
            <a:endParaRPr/>
          </a:p>
        </p:txBody>
      </p:sp>
      <p:sp>
        <p:nvSpPr>
          <p:cNvPr id="360" name="Google Shape;360;g3f587e1a10f_1_0: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f586c1276f_2_260: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f586c1276f_2_260: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Move two: the remaining 750,000 becomes the Growth Engine. 450,000, or 60 percent, goes to a Global Core portfolio for diversified market growth. 300,000, or 40 percent, goes to North American VersaChoice with a 10.1 percent cap and a 0 percent floor. In down years, income and withdrawals come from the VersaChoice side, so the Global Core portfolio gets time to recover. That is the sequence-of-returns defense, purchased in advance.</a:t>
            </a:r>
            <a:endParaRPr/>
          </a:p>
        </p:txBody>
      </p:sp>
      <p:sp>
        <p:nvSpPr>
          <p:cNvPr id="402" name="Google Shape;402;g3f586c1276f_2_260: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f586c1276f_2_286: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3f586c1276f_2_286: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And here is the finished design on one page. Foundation: 4,200 of Social Security at 67. Floor: Income Pay Pro turning on 1,800 the same month. Engine: 750,000 split 60/40 between Global Core and VersaChoice. Legacy: Roth conversions in the two gap years plus a survivor life review. Every dollar has a role, every vehicle has a job, and the couple can retell the whole plan without you in the room.</a:t>
            </a:r>
            <a:endParaRPr/>
          </a:p>
        </p:txBody>
      </p:sp>
      <p:sp>
        <p:nvSpPr>
          <p:cNvPr id="429" name="Google Shape;429;g3f586c1276f_2_286: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f586c1276f_2_304: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3f586c1276f_2_304: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Two audiences, one framework. Clients get clarity and confidence. You get a process that scales, differentiates you from both the pure product shop and the pure AUM shop, and makes every annuity conversation a planning conversation. In my practice roughly 70 percent of clients hold an annuity, and the Stack is why those placements feel like planning rather than selling.</a:t>
            </a:r>
            <a:endParaRPr/>
          </a:p>
        </p:txBody>
      </p:sp>
      <p:sp>
        <p:nvSpPr>
          <p:cNvPr id="448" name="Google Shape;448;g3f586c1276f_2_304: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f586c1276f_2_320: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3f586c1276f_2_320: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If you remember nothing else, remember the order. Essentials, Foundation, Floor, Engine, Legacy. Run those five steps in sequence and you will never again wonder whether a product belongs in a plan. The plan tells you.</a:t>
            </a:r>
            <a:endParaRPr/>
          </a:p>
        </p:txBody>
      </p:sp>
      <p:sp>
        <p:nvSpPr>
          <p:cNvPr id="465" name="Google Shape;465;g3f586c1276f_2_320: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f586c1276f_2_351: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f586c1276f_2_351: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Close with the tagline and open for questions. Point advisors to the book for the full framework and offer the one-page Stack worksheet as a follow-up.</a:t>
            </a:r>
            <a:endParaRPr/>
          </a:p>
        </p:txBody>
      </p:sp>
      <p:sp>
        <p:nvSpPr>
          <p:cNvPr id="497" name="Google Shape;497;g3f586c1276f_2_351: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f586c1276f_2_20: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3f586c1276f_2_20: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Set up the pain. Your clients do not have an investment problem, they have an income problem. The industry answers with either a withdrawal rate or a product pitch. Neither is a plan. This is the gap the Stack fills.</a:t>
            </a:r>
            <a:endParaRPr/>
          </a:p>
        </p:txBody>
      </p:sp>
      <p:sp>
        <p:nvSpPr>
          <p:cNvPr id="74" name="Google Shape;74;g3f586c1276f_2_20: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f586c1276f_2_42: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f586c1276f_2_42: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is the philosophy behind everything. We never start with a product. We start with the job description, size it, then hire the vehicle. That single sequence change is what turns a product conversation into a planning conversation, and it is why compliance, clients, and referral partners all respond to it.</a:t>
            </a:r>
            <a:endParaRPr/>
          </a:p>
        </p:txBody>
      </p:sp>
      <p:sp>
        <p:nvSpPr>
          <p:cNvPr id="97" name="Google Shape;97;g3f586c1276f_2_42: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f586c1276f_2_60: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3f586c1276f_2_60: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Here is the whole system on one slide. Four layers, always built in the same order, bottom up. Security first, growth second, legacy last. The order is the discipline: no growth conversation until the floor is set, no legacy conversation until the engine is running.</a:t>
            </a:r>
            <a:endParaRPr/>
          </a:p>
        </p:txBody>
      </p:sp>
      <p:sp>
        <p:nvSpPr>
          <p:cNvPr id="116" name="Google Shape;116;g3f586c1276f_2_60: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f586c1276f_2_87: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f586c1276f_2_87: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Everything starts with one number. Not risk tolerance, not assets under management. What are the essentials? I use a simple worksheet with clients and we land on a monthly figure. That number drives the entire rest of the design, so do not rush it.</a:t>
            </a:r>
            <a:endParaRPr/>
          </a:p>
        </p:txBody>
      </p:sp>
      <p:sp>
        <p:nvSpPr>
          <p:cNvPr id="144" name="Google Shape;144;g3f586c1276f_2_87: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f586c1276f_2_104: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f586c1276f_2_104: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Layer one costs the client nothing. It is inventory, not a purchase. Add up Social Security at the recommended claiming age plus any pension. Subtract from essentials. In this sample case: 6,000 in essentials, 4,200 of Foundation income, so an 1,800 per month gap. That gap is the entire reason layer two exists.</a:t>
            </a:r>
            <a:endParaRPr/>
          </a:p>
        </p:txBody>
      </p:sp>
      <p:sp>
        <p:nvSpPr>
          <p:cNvPr id="162" name="Google Shape;162;g3f586c1276f_2_104: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f586c1276f_2_127: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3f586c1276f_2_127: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Notice the discipline here in both directions. If there is no gap, there is no income annuity, and clients respect that enormously. If there is a gap, we buy exactly the paycheck that closes it. And we are strict: this layer is lifetime income annuities only. A bond ladder can bridge a decade, but it cannot pool mortality, so it cannot guarantee a lifetime.</a:t>
            </a:r>
            <a:endParaRPr/>
          </a:p>
        </p:txBody>
      </p:sp>
      <p:sp>
        <p:nvSpPr>
          <p:cNvPr id="186" name="Google Shape;186;g3f586c1276f_2_127: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f586c1276f_2_145: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3f586c1276f_2_145: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Layer three is where most of the money lives. The typical split is 60 percent diversified investment portfolio, 40 percent growth annuity. The portfolio does what markets do best. The annuity sleeve does what insurance does best. The next slide is why that pairing matters so much.</a:t>
            </a:r>
            <a:endParaRPr/>
          </a:p>
        </p:txBody>
      </p:sp>
      <p:sp>
        <p:nvSpPr>
          <p:cNvPr id="205" name="Google Shape;205;g3f586c1276f_2_145: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f586c1276f_2_166:notes"/>
          <p:cNvSpPr/>
          <p:nvPr>
            <p:ph idx="2" type="sldImg"/>
          </p:nvPr>
        </p:nvSpPr>
        <p:spPr>
          <a:xfrm>
            <a:off x="685800" y="857250"/>
            <a:ext cx="54864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f586c1276f_2_166:notes"/>
          <p:cNvSpPr txBox="1"/>
          <p:nvPr>
            <p:ph idx="1" type="body"/>
          </p:nvPr>
        </p:nvSpPr>
        <p:spPr>
          <a:xfrm>
            <a:off x="685800" y="3300413"/>
            <a:ext cx="54864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is the slide that converts skeptics. The 40 percent sleeve is not there to beat the S&amp;P. It has three jobs: absorb withdrawals in down years so we never sell equities at a loss, cut the volatility of the whole engine with its zero floor, and fill the traditional bond role. Frame it as the job description, present the tradeoffs honestly, caps and surrender schedules included, and let compliance-approved illustrations carry the numbers.</a:t>
            </a:r>
            <a:endParaRPr/>
          </a:p>
        </p:txBody>
      </p:sp>
      <p:sp>
        <p:nvSpPr>
          <p:cNvPr id="227" name="Google Shape;227;g3f586c1276f_2_166:notes"/>
          <p:cNvSpPr txBox="1"/>
          <p:nvPr>
            <p:ph idx="12" type="sldNum"/>
          </p:nvPr>
        </p:nvSpPr>
        <p:spPr>
          <a:xfrm>
            <a:off x="3884613" y="6513910"/>
            <a:ext cx="29718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6FA"/>
        </a:solidFill>
      </p:bgPr>
    </p:bg>
    <p:spTree>
      <p:nvGrpSpPr>
        <p:cNvPr id="56" name="Shape 56"/>
        <p:cNvGrpSpPr/>
        <p:nvPr/>
      </p:nvGrpSpPr>
      <p:grpSpPr>
        <a:xfrm>
          <a:off x="0" y="0"/>
          <a:ext cx="0" cy="0"/>
          <a:chOff x="0" y="0"/>
          <a:chExt cx="0" cy="0"/>
        </a:xfrm>
      </p:grpSpPr>
      <p:sp>
        <p:nvSpPr>
          <p:cNvPr id="57" name="Google Shape;57;p15"/>
          <p:cNvSpPr/>
          <p:nvPr/>
        </p:nvSpPr>
        <p:spPr>
          <a:xfrm>
            <a:off x="6172200" y="3377565"/>
            <a:ext cx="2331720" cy="702945"/>
          </a:xfrm>
          <a:prstGeom prst="roundRect">
            <a:avLst>
              <a:gd fmla="val 8780"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15"/>
          <p:cNvSpPr/>
          <p:nvPr/>
        </p:nvSpPr>
        <p:spPr>
          <a:xfrm>
            <a:off x="6364224" y="3377565"/>
            <a:ext cx="1988820" cy="702945"/>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Foundation</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Social Security + pensions</a:t>
            </a:r>
            <a:endParaRPr b="0" i="0" sz="1100" u="none" cap="none" strike="noStrike">
              <a:solidFill>
                <a:schemeClr val="dk1"/>
              </a:solidFill>
              <a:latin typeface="Calibri"/>
              <a:ea typeface="Calibri"/>
              <a:cs typeface="Calibri"/>
              <a:sym typeface="Calibri"/>
            </a:endParaRPr>
          </a:p>
        </p:txBody>
      </p:sp>
      <p:sp>
        <p:nvSpPr>
          <p:cNvPr id="59" name="Google Shape;59;p15"/>
          <p:cNvSpPr/>
          <p:nvPr/>
        </p:nvSpPr>
        <p:spPr>
          <a:xfrm>
            <a:off x="6172200" y="2606040"/>
            <a:ext cx="2331720" cy="702945"/>
          </a:xfrm>
          <a:prstGeom prst="roundRect">
            <a:avLst>
              <a:gd fmla="val 8780"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15"/>
          <p:cNvSpPr/>
          <p:nvPr/>
        </p:nvSpPr>
        <p:spPr>
          <a:xfrm>
            <a:off x="6364224" y="2606040"/>
            <a:ext cx="1988820" cy="702945"/>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Guaranteed Income Floor</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Lifetime income annuities</a:t>
            </a:r>
            <a:endParaRPr b="0" i="0" sz="1100" u="none" cap="none" strike="noStrike">
              <a:solidFill>
                <a:schemeClr val="dk1"/>
              </a:solidFill>
              <a:latin typeface="Calibri"/>
              <a:ea typeface="Calibri"/>
              <a:cs typeface="Calibri"/>
              <a:sym typeface="Calibri"/>
            </a:endParaRPr>
          </a:p>
        </p:txBody>
      </p:sp>
      <p:sp>
        <p:nvSpPr>
          <p:cNvPr id="61" name="Google Shape;61;p15"/>
          <p:cNvSpPr/>
          <p:nvPr/>
        </p:nvSpPr>
        <p:spPr>
          <a:xfrm>
            <a:off x="6172200" y="1834515"/>
            <a:ext cx="2331720" cy="702945"/>
          </a:xfrm>
          <a:prstGeom prst="roundRect">
            <a:avLst>
              <a:gd fmla="val 8780"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5"/>
          <p:cNvSpPr/>
          <p:nvPr/>
        </p:nvSpPr>
        <p:spPr>
          <a:xfrm>
            <a:off x="6364224" y="1834515"/>
            <a:ext cx="1988820" cy="702945"/>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Growth Engine</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Investment portfolio + growth annuity</a:t>
            </a:r>
            <a:endParaRPr b="0" i="0" sz="1100" u="none" cap="none" strike="noStrike">
              <a:solidFill>
                <a:schemeClr val="dk1"/>
              </a:solidFill>
              <a:latin typeface="Calibri"/>
              <a:ea typeface="Calibri"/>
              <a:cs typeface="Calibri"/>
              <a:sym typeface="Calibri"/>
            </a:endParaRPr>
          </a:p>
        </p:txBody>
      </p:sp>
      <p:sp>
        <p:nvSpPr>
          <p:cNvPr id="63" name="Google Shape;63;p15"/>
          <p:cNvSpPr/>
          <p:nvPr/>
        </p:nvSpPr>
        <p:spPr>
          <a:xfrm>
            <a:off x="6172200" y="1062990"/>
            <a:ext cx="2331720" cy="702945"/>
          </a:xfrm>
          <a:prstGeom prst="roundRect">
            <a:avLst>
              <a:gd fmla="val 8780" name="adj"/>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15"/>
          <p:cNvSpPr/>
          <p:nvPr/>
        </p:nvSpPr>
        <p:spPr>
          <a:xfrm>
            <a:off x="6364224" y="1062990"/>
            <a:ext cx="1988820" cy="702945"/>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Legacy</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Life insurance + Roth conversions</a:t>
            </a:r>
            <a:endParaRPr b="0" i="0" sz="1100" u="none" cap="none" strike="noStrike">
              <a:solidFill>
                <a:schemeClr val="dk1"/>
              </a:solidFill>
              <a:latin typeface="Calibri"/>
              <a:ea typeface="Calibri"/>
              <a:cs typeface="Calibri"/>
              <a:sym typeface="Calibri"/>
            </a:endParaRPr>
          </a:p>
        </p:txBody>
      </p:sp>
      <p:sp>
        <p:nvSpPr>
          <p:cNvPr id="65" name="Google Shape;65;p15"/>
          <p:cNvSpPr/>
          <p:nvPr/>
        </p:nvSpPr>
        <p:spPr>
          <a:xfrm>
            <a:off x="582930" y="120015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t/>
            </a:r>
            <a:endParaRPr b="0" i="0" sz="1200" u="none" cap="none" strike="noStrike">
              <a:solidFill>
                <a:schemeClr val="lt1"/>
              </a:solidFill>
              <a:latin typeface="Calibri"/>
              <a:ea typeface="Calibri"/>
              <a:cs typeface="Calibri"/>
              <a:sym typeface="Calibri"/>
            </a:endParaRPr>
          </a:p>
        </p:txBody>
      </p:sp>
      <p:sp>
        <p:nvSpPr>
          <p:cNvPr id="66" name="Google Shape;66;p15"/>
          <p:cNvSpPr/>
          <p:nvPr/>
        </p:nvSpPr>
        <p:spPr>
          <a:xfrm>
            <a:off x="582926" y="1440175"/>
            <a:ext cx="4023300" cy="137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3600"/>
              <a:buFont typeface="Montserrat"/>
              <a:buNone/>
            </a:pPr>
            <a:r>
              <a:rPr b="1" i="0" lang="en" sz="3600" u="none" cap="none" strike="noStrike">
                <a:solidFill>
                  <a:srgbClr val="00446A"/>
                </a:solidFill>
                <a:latin typeface="Montserrat"/>
                <a:ea typeface="Montserrat"/>
                <a:cs typeface="Montserrat"/>
                <a:sym typeface="Montserrat"/>
              </a:rPr>
              <a:t>The Retirement</a:t>
            </a:r>
            <a:endParaRPr b="0" i="0" sz="3600" u="none" cap="none" strike="noStrike">
              <a:solidFill>
                <a:srgbClr val="00446A"/>
              </a:solidFill>
              <a:latin typeface="Calibri"/>
              <a:ea typeface="Calibri"/>
              <a:cs typeface="Calibri"/>
              <a:sym typeface="Calibri"/>
            </a:endParaRPr>
          </a:p>
          <a:p>
            <a:pPr indent="0" lvl="0" marL="0" marR="0" rtl="0" algn="l">
              <a:spcBef>
                <a:spcPts val="0"/>
              </a:spcBef>
              <a:spcAft>
                <a:spcPts val="0"/>
              </a:spcAft>
              <a:buClr>
                <a:srgbClr val="FFFFFF"/>
              </a:buClr>
              <a:buSzPts val="3600"/>
              <a:buFont typeface="Montserrat"/>
              <a:buNone/>
            </a:pPr>
            <a:r>
              <a:rPr b="1" i="0" lang="en" sz="3600" u="none" cap="none" strike="noStrike">
                <a:solidFill>
                  <a:srgbClr val="00446A"/>
                </a:solidFill>
                <a:latin typeface="Montserrat"/>
                <a:ea typeface="Montserrat"/>
                <a:cs typeface="Montserrat"/>
                <a:sym typeface="Montserrat"/>
              </a:rPr>
              <a:t>Stack</a:t>
            </a:r>
            <a:endParaRPr b="0" i="0" sz="3600" u="none" cap="none" strike="noStrike">
              <a:solidFill>
                <a:srgbClr val="00446A"/>
              </a:solidFill>
              <a:latin typeface="Calibri"/>
              <a:ea typeface="Calibri"/>
              <a:cs typeface="Calibri"/>
              <a:sym typeface="Calibri"/>
            </a:endParaRPr>
          </a:p>
        </p:txBody>
      </p:sp>
      <p:sp>
        <p:nvSpPr>
          <p:cNvPr id="67" name="Google Shape;67;p15"/>
          <p:cNvSpPr/>
          <p:nvPr/>
        </p:nvSpPr>
        <p:spPr>
          <a:xfrm>
            <a:off x="582930" y="2914650"/>
            <a:ext cx="4937760" cy="65151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C9E2F2"/>
              </a:buClr>
              <a:buSzPts val="1300"/>
              <a:buFont typeface="Inter"/>
              <a:buNone/>
            </a:pPr>
            <a:r>
              <a:rPr b="0" i="0" lang="en" sz="1300" u="none" cap="none" strike="noStrike">
                <a:solidFill>
                  <a:srgbClr val="0084D3"/>
                </a:solidFill>
                <a:latin typeface="Inter"/>
                <a:ea typeface="Inter"/>
                <a:cs typeface="Inter"/>
                <a:sym typeface="Inter"/>
              </a:rPr>
              <a:t>Income by design. A repeatable, roles-based framework for building retirement plans layer by layer.</a:t>
            </a:r>
            <a:endParaRPr b="0" i="0" sz="1300" u="none" cap="none" strike="noStrike">
              <a:solidFill>
                <a:srgbClr val="0084D3"/>
              </a:solidFill>
              <a:latin typeface="Calibri"/>
              <a:ea typeface="Calibri"/>
              <a:cs typeface="Calibri"/>
              <a:sym typeface="Calibri"/>
            </a:endParaRPr>
          </a:p>
        </p:txBody>
      </p:sp>
      <p:sp>
        <p:nvSpPr>
          <p:cNvPr id="68" name="Google Shape;68;p15"/>
          <p:cNvSpPr/>
          <p:nvPr/>
        </p:nvSpPr>
        <p:spPr>
          <a:xfrm>
            <a:off x="582930" y="3806190"/>
            <a:ext cx="5486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Inter"/>
              <a:buNone/>
            </a:pPr>
            <a:r>
              <a:rPr b="0" i="0" lang="en" sz="1000" u="none" cap="none" strike="noStrike">
                <a:solidFill>
                  <a:srgbClr val="00446A"/>
                </a:solidFill>
                <a:latin typeface="Inter"/>
                <a:ea typeface="Inter"/>
                <a:cs typeface="Inter"/>
                <a:sym typeface="Inter"/>
              </a:rPr>
              <a:t>Sean Jantz  |  Jantz Wealth Solutions  |  Author, The Straight-Talk Retirement Guide</a:t>
            </a:r>
            <a:endParaRPr b="0" i="0" sz="1000" u="none" cap="none" strike="noStrike">
              <a:solidFill>
                <a:srgbClr val="00446A"/>
              </a:solidFill>
              <a:latin typeface="Calibri"/>
              <a:ea typeface="Calibri"/>
              <a:cs typeface="Calibri"/>
              <a:sym typeface="Calibri"/>
            </a:endParaRPr>
          </a:p>
        </p:txBody>
      </p:sp>
      <p:sp>
        <p:nvSpPr>
          <p:cNvPr id="69" name="Google Shape;69;p15"/>
          <p:cNvSpPr/>
          <p:nvPr/>
        </p:nvSpPr>
        <p:spPr>
          <a:xfrm>
            <a:off x="582930" y="4766310"/>
            <a:ext cx="5486400" cy="2400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700"/>
              <a:buFont typeface="Inter"/>
              <a:buNone/>
            </a:pPr>
            <a:r>
              <a:rPr b="0" i="1" lang="en" sz="700" u="none" cap="none" strike="noStrike">
                <a:solidFill>
                  <a:srgbClr val="0084D3"/>
                </a:solidFill>
                <a:latin typeface="Inter"/>
                <a:ea typeface="Inter"/>
                <a:cs typeface="Inter"/>
                <a:sym typeface="Inter"/>
              </a:rPr>
              <a:t>For financial professional use only. Not for use with the public.</a:t>
            </a:r>
            <a:endParaRPr b="0" i="0" sz="700" u="none" cap="none" strike="noStrike">
              <a:solidFill>
                <a:srgbClr val="0084D3"/>
              </a:solidFill>
              <a:latin typeface="Calibri"/>
              <a:ea typeface="Calibri"/>
              <a:cs typeface="Calibri"/>
              <a:sym typeface="Calibri"/>
            </a:endParaRPr>
          </a:p>
        </p:txBody>
      </p:sp>
      <p:pic>
        <p:nvPicPr>
          <p:cNvPr id="70" name="Google Shape;70;p15" title="myretirement-design-logo.png"/>
          <p:cNvPicPr preferRelativeResize="0"/>
          <p:nvPr/>
        </p:nvPicPr>
        <p:blipFill>
          <a:blip r:embed="rId3">
            <a:alphaModFix/>
          </a:blip>
          <a:stretch>
            <a:fillRect/>
          </a:stretch>
        </p:blipFill>
        <p:spPr>
          <a:xfrm>
            <a:off x="523425" y="404800"/>
            <a:ext cx="2386073" cy="795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sp>
        <p:nvSpPr>
          <p:cNvPr id="256" name="Google Shape;256;p24"/>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7" name="Google Shape;257;p24"/>
          <p:cNvSpPr/>
          <p:nvPr/>
        </p:nvSpPr>
        <p:spPr>
          <a:xfrm>
            <a:off x="8298180" y="720090"/>
            <a:ext cx="377190" cy="137160"/>
          </a:xfrm>
          <a:prstGeom prst="roundRect">
            <a:avLst>
              <a:gd fmla="val 25000" name="adj"/>
            </a:avLst>
          </a:prstGeom>
          <a:solidFill>
            <a:srgbClr val="C28D3D">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8" name="Google Shape;258;p24"/>
          <p:cNvSpPr/>
          <p:nvPr/>
        </p:nvSpPr>
        <p:spPr>
          <a:xfrm>
            <a:off x="8298180" y="548640"/>
            <a:ext cx="377190" cy="137160"/>
          </a:xfrm>
          <a:prstGeom prst="roundRect">
            <a:avLst>
              <a:gd fmla="val 25000" name="adj"/>
            </a:avLst>
          </a:prstGeom>
          <a:solidFill>
            <a:srgbClr val="5B4B8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9" name="Google Shape;259;p24"/>
          <p:cNvSpPr/>
          <p:nvPr/>
        </p:nvSpPr>
        <p:spPr>
          <a:xfrm>
            <a:off x="8298180" y="377190"/>
            <a:ext cx="377190" cy="137160"/>
          </a:xfrm>
          <a:prstGeom prst="roundRect">
            <a:avLst>
              <a:gd fmla="val 25000" name="adj"/>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0" name="Google Shape;260;p24"/>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5C7A"/>
              </a:buClr>
              <a:buSzPts val="900"/>
              <a:buFont typeface="Montserrat"/>
              <a:buNone/>
            </a:pPr>
            <a:r>
              <a:rPr b="1" i="0" lang="en" sz="900" u="none" cap="none" strike="noStrike">
                <a:solidFill>
                  <a:srgbClr val="B85C7A"/>
                </a:solidFill>
                <a:latin typeface="Montserrat"/>
                <a:ea typeface="Montserrat"/>
                <a:cs typeface="Montserrat"/>
                <a:sym typeface="Montserrat"/>
              </a:rPr>
              <a:t>STEP 5  ·  LAYER 4</a:t>
            </a:r>
            <a:endParaRPr b="0" i="0" sz="900" u="none" cap="none" strike="noStrike">
              <a:solidFill>
                <a:schemeClr val="dk1"/>
              </a:solidFill>
              <a:latin typeface="Calibri"/>
              <a:ea typeface="Calibri"/>
              <a:cs typeface="Calibri"/>
              <a:sym typeface="Calibri"/>
            </a:endParaRPr>
          </a:p>
        </p:txBody>
      </p:sp>
      <p:sp>
        <p:nvSpPr>
          <p:cNvPr id="261" name="Google Shape;261;p24"/>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The Legacy Layer</a:t>
            </a:r>
            <a:endParaRPr b="0" i="0" sz="2600" u="none" cap="none" strike="noStrike">
              <a:solidFill>
                <a:schemeClr val="dk1"/>
              </a:solidFill>
              <a:latin typeface="Calibri"/>
              <a:ea typeface="Calibri"/>
              <a:cs typeface="Calibri"/>
              <a:sym typeface="Calibri"/>
            </a:endParaRPr>
          </a:p>
        </p:txBody>
      </p:sp>
      <p:sp>
        <p:nvSpPr>
          <p:cNvPr id="262" name="Google Shape;262;p24"/>
          <p:cNvSpPr/>
          <p:nvPr/>
        </p:nvSpPr>
        <p:spPr>
          <a:xfrm>
            <a:off x="480060" y="1200150"/>
            <a:ext cx="7818120" cy="54864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353E44"/>
              </a:buClr>
              <a:buSzPts val="1100"/>
              <a:buFont typeface="Inter"/>
              <a:buNone/>
            </a:pPr>
            <a:r>
              <a:rPr b="0" i="0" lang="en" sz="1100" u="none" cap="none" strike="noStrike">
                <a:solidFill>
                  <a:srgbClr val="353E44"/>
                </a:solidFill>
                <a:latin typeface="Inter"/>
                <a:ea typeface="Inter"/>
                <a:cs typeface="Inter"/>
                <a:sym typeface="Inter"/>
              </a:rPr>
              <a:t>With income secured and growth engineered, the top of the Stack positions assets to transfer on purpose, not by accident. Two tools do the heavy lifting.</a:t>
            </a:r>
            <a:endParaRPr b="0" i="0" sz="1100" u="none" cap="none" strike="noStrike">
              <a:solidFill>
                <a:schemeClr val="dk1"/>
              </a:solidFill>
              <a:latin typeface="Calibri"/>
              <a:ea typeface="Calibri"/>
              <a:cs typeface="Calibri"/>
              <a:sym typeface="Calibri"/>
            </a:endParaRPr>
          </a:p>
        </p:txBody>
      </p:sp>
      <p:sp>
        <p:nvSpPr>
          <p:cNvPr id="263" name="Google Shape;263;p24"/>
          <p:cNvSpPr/>
          <p:nvPr/>
        </p:nvSpPr>
        <p:spPr>
          <a:xfrm>
            <a:off x="480060" y="1885950"/>
            <a:ext cx="4080510" cy="2606040"/>
          </a:xfrm>
          <a:prstGeom prst="roundRect">
            <a:avLst>
              <a:gd fmla="val 263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4" name="Google Shape;264;p24"/>
          <p:cNvSpPr/>
          <p:nvPr/>
        </p:nvSpPr>
        <p:spPr>
          <a:xfrm>
            <a:off x="754380" y="2125980"/>
            <a:ext cx="514350" cy="514350"/>
          </a:xfrm>
          <a:prstGeom prst="ellipse">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heart.png" id="265" name="Google Shape;265;p24"/>
          <p:cNvPicPr preferRelativeResize="0"/>
          <p:nvPr/>
        </p:nvPicPr>
        <p:blipFill rotWithShape="1">
          <a:blip r:embed="rId3">
            <a:alphaModFix/>
          </a:blip>
          <a:srcRect b="0" l="0" r="0" t="0"/>
          <a:stretch/>
        </p:blipFill>
        <p:spPr>
          <a:xfrm>
            <a:off x="893254" y="2264855"/>
            <a:ext cx="236601" cy="236601"/>
          </a:xfrm>
          <a:prstGeom prst="rect">
            <a:avLst/>
          </a:prstGeom>
          <a:noFill/>
          <a:ln>
            <a:noFill/>
          </a:ln>
        </p:spPr>
      </p:pic>
      <p:sp>
        <p:nvSpPr>
          <p:cNvPr id="266" name="Google Shape;266;p24"/>
          <p:cNvSpPr/>
          <p:nvPr/>
        </p:nvSpPr>
        <p:spPr>
          <a:xfrm>
            <a:off x="1405890" y="2208276"/>
            <a:ext cx="294894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400"/>
              <a:buFont typeface="Montserrat"/>
              <a:buNone/>
            </a:pPr>
            <a:r>
              <a:rPr b="1" i="0" lang="en" sz="1400" u="none" cap="none" strike="noStrike">
                <a:solidFill>
                  <a:srgbClr val="00446A"/>
                </a:solidFill>
                <a:latin typeface="Montserrat"/>
                <a:ea typeface="Montserrat"/>
                <a:cs typeface="Montserrat"/>
                <a:sym typeface="Montserrat"/>
              </a:rPr>
              <a:t>Life insurance</a:t>
            </a:r>
            <a:endParaRPr b="0" i="0" sz="1400" u="none" cap="none" strike="noStrike">
              <a:solidFill>
                <a:schemeClr val="dk1"/>
              </a:solidFill>
              <a:latin typeface="Calibri"/>
              <a:ea typeface="Calibri"/>
              <a:cs typeface="Calibri"/>
              <a:sym typeface="Calibri"/>
            </a:endParaRPr>
          </a:p>
        </p:txBody>
      </p:sp>
      <p:sp>
        <p:nvSpPr>
          <p:cNvPr id="267" name="Google Shape;267;p24"/>
          <p:cNvSpPr/>
          <p:nvPr/>
        </p:nvSpPr>
        <p:spPr>
          <a:xfrm>
            <a:off x="788670" y="2846070"/>
            <a:ext cx="3497580" cy="1508760"/>
          </a:xfrm>
          <a:prstGeom prst="rect">
            <a:avLst/>
          </a:prstGeom>
          <a:noFill/>
          <a:ln>
            <a:noFill/>
          </a:ln>
        </p:spPr>
        <p:txBody>
          <a:bodyPr anchorCtr="0" anchor="t" bIns="0" lIns="0" spcFirstLastPara="1" rIns="0" wrap="square" tIns="0">
            <a:noAutofit/>
          </a:bodyPr>
          <a:lstStyle/>
          <a:p>
            <a:pPr indent="-107950" lvl="0" marL="114300" marR="0" rtl="0" algn="l">
              <a:lnSpc>
                <a:spcPct val="112000"/>
              </a:lnSpc>
              <a:spcBef>
                <a:spcPts val="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Delivers an income-tax-free death benefit to heirs</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7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Converts unneeded RMD dollars into leveraged legacy</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7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Riders can add living benefits such as chronic illness protection</a:t>
            </a:r>
            <a:endParaRPr b="0" i="0" sz="900" u="none" cap="none" strike="noStrike">
              <a:solidFill>
                <a:schemeClr val="dk1"/>
              </a:solidFill>
              <a:latin typeface="Calibri"/>
              <a:ea typeface="Calibri"/>
              <a:cs typeface="Calibri"/>
              <a:sym typeface="Calibri"/>
            </a:endParaRPr>
          </a:p>
        </p:txBody>
      </p:sp>
      <p:sp>
        <p:nvSpPr>
          <p:cNvPr id="268" name="Google Shape;268;p24"/>
          <p:cNvSpPr/>
          <p:nvPr/>
        </p:nvSpPr>
        <p:spPr>
          <a:xfrm>
            <a:off x="4766310" y="1885950"/>
            <a:ext cx="4080510" cy="2606040"/>
          </a:xfrm>
          <a:prstGeom prst="roundRect">
            <a:avLst>
              <a:gd fmla="val 263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9" name="Google Shape;269;p24"/>
          <p:cNvSpPr/>
          <p:nvPr/>
        </p:nvSpPr>
        <p:spPr>
          <a:xfrm>
            <a:off x="5040630" y="2125980"/>
            <a:ext cx="514350" cy="514350"/>
          </a:xfrm>
          <a:prstGeom prst="ellipse">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seedling.png" id="270" name="Google Shape;270;p24"/>
          <p:cNvPicPr preferRelativeResize="0"/>
          <p:nvPr/>
        </p:nvPicPr>
        <p:blipFill rotWithShape="1">
          <a:blip r:embed="rId4">
            <a:alphaModFix/>
          </a:blip>
          <a:srcRect b="0" l="0" r="0" t="0"/>
          <a:stretch/>
        </p:blipFill>
        <p:spPr>
          <a:xfrm>
            <a:off x="5179505" y="2264855"/>
            <a:ext cx="236601" cy="236601"/>
          </a:xfrm>
          <a:prstGeom prst="rect">
            <a:avLst/>
          </a:prstGeom>
          <a:noFill/>
          <a:ln>
            <a:noFill/>
          </a:ln>
        </p:spPr>
      </p:pic>
      <p:sp>
        <p:nvSpPr>
          <p:cNvPr id="271" name="Google Shape;271;p24"/>
          <p:cNvSpPr/>
          <p:nvPr/>
        </p:nvSpPr>
        <p:spPr>
          <a:xfrm>
            <a:off x="5692140" y="2208276"/>
            <a:ext cx="294894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400"/>
              <a:buFont typeface="Montserrat"/>
              <a:buNone/>
            </a:pPr>
            <a:r>
              <a:rPr b="1" i="0" lang="en" sz="1400" u="none" cap="none" strike="noStrike">
                <a:solidFill>
                  <a:srgbClr val="00446A"/>
                </a:solidFill>
                <a:latin typeface="Montserrat"/>
                <a:ea typeface="Montserrat"/>
                <a:cs typeface="Montserrat"/>
                <a:sym typeface="Montserrat"/>
              </a:rPr>
              <a:t>Roth conversions</a:t>
            </a:r>
            <a:endParaRPr b="0" i="0" sz="1400" u="none" cap="none" strike="noStrike">
              <a:solidFill>
                <a:schemeClr val="dk1"/>
              </a:solidFill>
              <a:latin typeface="Calibri"/>
              <a:ea typeface="Calibri"/>
              <a:cs typeface="Calibri"/>
              <a:sym typeface="Calibri"/>
            </a:endParaRPr>
          </a:p>
        </p:txBody>
      </p:sp>
      <p:sp>
        <p:nvSpPr>
          <p:cNvPr id="272" name="Google Shape;272;p24"/>
          <p:cNvSpPr/>
          <p:nvPr/>
        </p:nvSpPr>
        <p:spPr>
          <a:xfrm>
            <a:off x="5074920" y="2846070"/>
            <a:ext cx="3497580" cy="1508760"/>
          </a:xfrm>
          <a:prstGeom prst="rect">
            <a:avLst/>
          </a:prstGeom>
          <a:noFill/>
          <a:ln>
            <a:noFill/>
          </a:ln>
        </p:spPr>
        <p:txBody>
          <a:bodyPr anchorCtr="0" anchor="t" bIns="0" lIns="0" spcFirstLastPara="1" rIns="0" wrap="square" tIns="0">
            <a:noAutofit/>
          </a:bodyPr>
          <a:lstStyle/>
          <a:p>
            <a:pPr indent="-107950" lvl="0" marL="114300" marR="0" rtl="0" algn="l">
              <a:lnSpc>
                <a:spcPct val="112000"/>
              </a:lnSpc>
              <a:spcBef>
                <a:spcPts val="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Fill low-bracket "gap years" between retirement and RMDs</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7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Move growth from forever-taxed to never-taxed accounts</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7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Blunt the SECURE Act 10-year rule for non-spouse heirs</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7" name="Shape 277"/>
        <p:cNvGrpSpPr/>
        <p:nvPr/>
      </p:nvGrpSpPr>
      <p:grpSpPr>
        <a:xfrm>
          <a:off x="0" y="0"/>
          <a:ext cx="0" cy="0"/>
          <a:chOff x="0" y="0"/>
          <a:chExt cx="0" cy="0"/>
        </a:xfrm>
      </p:grpSpPr>
      <p:sp>
        <p:nvSpPr>
          <p:cNvPr id="278" name="Google Shape;278;p25"/>
          <p:cNvSpPr/>
          <p:nvPr/>
        </p:nvSpPr>
        <p:spPr>
          <a:xfrm>
            <a:off x="480060" y="185175"/>
            <a:ext cx="48006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CARRIER SPOTLIGHT</a:t>
            </a:r>
            <a:endParaRPr b="0" i="0" sz="900" u="none" cap="none" strike="noStrike">
              <a:solidFill>
                <a:schemeClr val="dk1"/>
              </a:solidFill>
              <a:latin typeface="Calibri"/>
              <a:ea typeface="Calibri"/>
              <a:cs typeface="Calibri"/>
              <a:sym typeface="Calibri"/>
            </a:endParaRPr>
          </a:p>
        </p:txBody>
      </p:sp>
      <p:sp>
        <p:nvSpPr>
          <p:cNvPr id="279" name="Google Shape;279;p25"/>
          <p:cNvSpPr/>
          <p:nvPr/>
        </p:nvSpPr>
        <p:spPr>
          <a:xfrm>
            <a:off x="480048" y="493775"/>
            <a:ext cx="8048100" cy="58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North American: </a:t>
            </a:r>
            <a:r>
              <a:rPr i="0" lang="en" sz="2600" u="none" cap="none" strike="noStrike">
                <a:solidFill>
                  <a:srgbClr val="00446A"/>
                </a:solidFill>
                <a:latin typeface="Montserrat"/>
                <a:ea typeface="Montserrat"/>
                <a:cs typeface="Montserrat"/>
                <a:sym typeface="Montserrat"/>
              </a:rPr>
              <a:t>Strength and Stability</a:t>
            </a:r>
            <a:endParaRPr i="0" sz="2600" u="none" cap="none" strike="noStrike">
              <a:solidFill>
                <a:schemeClr val="dk1"/>
              </a:solidFill>
              <a:latin typeface="Calibri"/>
              <a:ea typeface="Calibri"/>
              <a:cs typeface="Calibri"/>
              <a:sym typeface="Calibri"/>
            </a:endParaRPr>
          </a:p>
        </p:txBody>
      </p:sp>
      <p:sp>
        <p:nvSpPr>
          <p:cNvPr id="280" name="Google Shape;280;p25"/>
          <p:cNvSpPr/>
          <p:nvPr/>
        </p:nvSpPr>
        <p:spPr>
          <a:xfrm>
            <a:off x="480060" y="1268730"/>
            <a:ext cx="1337310" cy="720090"/>
          </a:xfrm>
          <a:prstGeom prst="roundRect">
            <a:avLst>
              <a:gd fmla="val 9524"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1" name="Google Shape;281;p25"/>
          <p:cNvSpPr/>
          <p:nvPr/>
        </p:nvSpPr>
        <p:spPr>
          <a:xfrm>
            <a:off x="617220" y="1268730"/>
            <a:ext cx="514350" cy="7200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Montserrat"/>
              <a:buNone/>
            </a:pPr>
            <a:r>
              <a:rPr b="1" i="0" lang="en" sz="2000" u="none" cap="none" strike="noStrike">
                <a:solidFill>
                  <a:srgbClr val="FFFFFF"/>
                </a:solidFill>
                <a:latin typeface="Montserrat"/>
                <a:ea typeface="Montserrat"/>
                <a:cs typeface="Montserrat"/>
                <a:sym typeface="Montserrat"/>
              </a:rPr>
              <a:t>A+</a:t>
            </a:r>
            <a:endParaRPr b="0" i="0" sz="2000" u="none" cap="none" strike="noStrike">
              <a:solidFill>
                <a:schemeClr val="dk1"/>
              </a:solidFill>
              <a:latin typeface="Calibri"/>
              <a:ea typeface="Calibri"/>
              <a:cs typeface="Calibri"/>
              <a:sym typeface="Calibri"/>
            </a:endParaRPr>
          </a:p>
        </p:txBody>
      </p:sp>
      <p:sp>
        <p:nvSpPr>
          <p:cNvPr id="282" name="Google Shape;282;p25"/>
          <p:cNvSpPr/>
          <p:nvPr/>
        </p:nvSpPr>
        <p:spPr>
          <a:xfrm>
            <a:off x="1131570" y="1268730"/>
            <a:ext cx="651510" cy="72009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C9E2F2"/>
              </a:buClr>
              <a:buSzPts val="700"/>
              <a:buFont typeface="Inter"/>
              <a:buNone/>
            </a:pPr>
            <a:r>
              <a:rPr b="0" i="0" lang="en" sz="700" u="none" cap="none" strike="noStrike">
                <a:solidFill>
                  <a:srgbClr val="C9E2F2"/>
                </a:solidFill>
                <a:latin typeface="Inter"/>
                <a:ea typeface="Inter"/>
                <a:cs typeface="Inter"/>
                <a:sym typeface="Inter"/>
              </a:rPr>
              <a:t>A.M. Best</a:t>
            </a:r>
            <a:endParaRPr b="0" i="0" sz="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rgbClr val="C9E2F2"/>
              </a:buClr>
              <a:buSzPts val="700"/>
              <a:buFont typeface="Inter"/>
              <a:buNone/>
            </a:pPr>
            <a:r>
              <a:rPr b="0" i="0" lang="en" sz="700" u="none" cap="none" strike="noStrike">
                <a:solidFill>
                  <a:srgbClr val="C9E2F2"/>
                </a:solidFill>
                <a:latin typeface="Inter"/>
                <a:ea typeface="Inter"/>
                <a:cs typeface="Inter"/>
                <a:sym typeface="Inter"/>
              </a:rPr>
              <a:t>(Superior)</a:t>
            </a:r>
            <a:endParaRPr b="0" i="0" sz="700" u="none" cap="none" strike="noStrike">
              <a:solidFill>
                <a:schemeClr val="dk1"/>
              </a:solidFill>
              <a:latin typeface="Calibri"/>
              <a:ea typeface="Calibri"/>
              <a:cs typeface="Calibri"/>
              <a:sym typeface="Calibri"/>
            </a:endParaRPr>
          </a:p>
        </p:txBody>
      </p:sp>
      <p:sp>
        <p:nvSpPr>
          <p:cNvPr id="283" name="Google Shape;283;p25"/>
          <p:cNvSpPr/>
          <p:nvPr/>
        </p:nvSpPr>
        <p:spPr>
          <a:xfrm>
            <a:off x="1954530" y="1268730"/>
            <a:ext cx="1337310" cy="720090"/>
          </a:xfrm>
          <a:prstGeom prst="roundRect">
            <a:avLst>
              <a:gd fmla="val 9524"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4" name="Google Shape;284;p25"/>
          <p:cNvSpPr/>
          <p:nvPr/>
        </p:nvSpPr>
        <p:spPr>
          <a:xfrm>
            <a:off x="2091690" y="1268730"/>
            <a:ext cx="514350" cy="7200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Montserrat"/>
              <a:buNone/>
            </a:pPr>
            <a:r>
              <a:rPr b="1" i="0" lang="en" sz="2000" u="none" cap="none" strike="noStrike">
                <a:solidFill>
                  <a:srgbClr val="FFFFFF"/>
                </a:solidFill>
                <a:latin typeface="Montserrat"/>
                <a:ea typeface="Montserrat"/>
                <a:cs typeface="Montserrat"/>
                <a:sym typeface="Montserrat"/>
              </a:rPr>
              <a:t>A+</a:t>
            </a:r>
            <a:endParaRPr b="0" i="0" sz="2000" u="none" cap="none" strike="noStrike">
              <a:solidFill>
                <a:schemeClr val="dk1"/>
              </a:solidFill>
              <a:latin typeface="Calibri"/>
              <a:ea typeface="Calibri"/>
              <a:cs typeface="Calibri"/>
              <a:sym typeface="Calibri"/>
            </a:endParaRPr>
          </a:p>
        </p:txBody>
      </p:sp>
      <p:sp>
        <p:nvSpPr>
          <p:cNvPr id="285" name="Google Shape;285;p25"/>
          <p:cNvSpPr/>
          <p:nvPr/>
        </p:nvSpPr>
        <p:spPr>
          <a:xfrm>
            <a:off x="2606040" y="1268730"/>
            <a:ext cx="651510" cy="72009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C9E2F2"/>
              </a:buClr>
              <a:buSzPts val="700"/>
              <a:buFont typeface="Inter"/>
              <a:buNone/>
            </a:pPr>
            <a:r>
              <a:rPr b="0" i="0" lang="en" sz="700" u="none" cap="none" strike="noStrike">
                <a:solidFill>
                  <a:srgbClr val="C9E2F2"/>
                </a:solidFill>
                <a:latin typeface="Inter"/>
                <a:ea typeface="Inter"/>
                <a:cs typeface="Inter"/>
                <a:sym typeface="Inter"/>
              </a:rPr>
              <a:t>S&amp;P Global</a:t>
            </a:r>
            <a:endParaRPr b="0" i="0" sz="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rgbClr val="C9E2F2"/>
              </a:buClr>
              <a:buSzPts val="700"/>
              <a:buFont typeface="Inter"/>
              <a:buNone/>
            </a:pPr>
            <a:r>
              <a:rPr b="0" i="0" lang="en" sz="700" u="none" cap="none" strike="noStrike">
                <a:solidFill>
                  <a:srgbClr val="C9E2F2"/>
                </a:solidFill>
                <a:latin typeface="Inter"/>
                <a:ea typeface="Inter"/>
                <a:cs typeface="Inter"/>
                <a:sym typeface="Inter"/>
              </a:rPr>
              <a:t>(Strong)</a:t>
            </a:r>
            <a:endParaRPr b="0" i="0" sz="700" u="none" cap="none" strike="noStrike">
              <a:solidFill>
                <a:schemeClr val="dk1"/>
              </a:solidFill>
              <a:latin typeface="Calibri"/>
              <a:ea typeface="Calibri"/>
              <a:cs typeface="Calibri"/>
              <a:sym typeface="Calibri"/>
            </a:endParaRPr>
          </a:p>
        </p:txBody>
      </p:sp>
      <p:sp>
        <p:nvSpPr>
          <p:cNvPr id="286" name="Google Shape;286;p25"/>
          <p:cNvSpPr/>
          <p:nvPr/>
        </p:nvSpPr>
        <p:spPr>
          <a:xfrm>
            <a:off x="3429000" y="1268730"/>
            <a:ext cx="1337310" cy="720090"/>
          </a:xfrm>
          <a:prstGeom prst="roundRect">
            <a:avLst>
              <a:gd fmla="val 9524"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7" name="Google Shape;287;p25"/>
          <p:cNvSpPr/>
          <p:nvPr/>
        </p:nvSpPr>
        <p:spPr>
          <a:xfrm>
            <a:off x="3566160" y="1268730"/>
            <a:ext cx="514350" cy="7200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Montserrat"/>
              <a:buNone/>
            </a:pPr>
            <a:r>
              <a:rPr b="1" i="0" lang="en" sz="2000" u="none" cap="none" strike="noStrike">
                <a:solidFill>
                  <a:srgbClr val="FFFFFF"/>
                </a:solidFill>
                <a:latin typeface="Montserrat"/>
                <a:ea typeface="Montserrat"/>
                <a:cs typeface="Montserrat"/>
                <a:sym typeface="Montserrat"/>
              </a:rPr>
              <a:t>A+</a:t>
            </a:r>
            <a:endParaRPr b="0" i="0" sz="2000" u="none" cap="none" strike="noStrike">
              <a:solidFill>
                <a:schemeClr val="dk1"/>
              </a:solidFill>
              <a:latin typeface="Calibri"/>
              <a:ea typeface="Calibri"/>
              <a:cs typeface="Calibri"/>
              <a:sym typeface="Calibri"/>
            </a:endParaRPr>
          </a:p>
        </p:txBody>
      </p:sp>
      <p:sp>
        <p:nvSpPr>
          <p:cNvPr id="288" name="Google Shape;288;p25"/>
          <p:cNvSpPr/>
          <p:nvPr/>
        </p:nvSpPr>
        <p:spPr>
          <a:xfrm>
            <a:off x="4080510" y="1268730"/>
            <a:ext cx="651510" cy="72009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C9E2F2"/>
              </a:buClr>
              <a:buSzPts val="700"/>
              <a:buFont typeface="Inter"/>
              <a:buNone/>
            </a:pPr>
            <a:r>
              <a:rPr b="0" i="0" lang="en" sz="700" u="none" cap="none" strike="noStrike">
                <a:solidFill>
                  <a:srgbClr val="C9E2F2"/>
                </a:solidFill>
                <a:latin typeface="Inter"/>
                <a:ea typeface="Inter"/>
                <a:cs typeface="Inter"/>
                <a:sym typeface="Inter"/>
              </a:rPr>
              <a:t>Fitch Ratings</a:t>
            </a:r>
            <a:endParaRPr b="0" i="0" sz="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rgbClr val="C9E2F2"/>
              </a:buClr>
              <a:buSzPts val="700"/>
              <a:buFont typeface="Inter"/>
              <a:buNone/>
            </a:pPr>
            <a:r>
              <a:rPr b="0" i="0" lang="en" sz="700" u="none" cap="none" strike="noStrike">
                <a:solidFill>
                  <a:srgbClr val="C9E2F2"/>
                </a:solidFill>
                <a:latin typeface="Inter"/>
                <a:ea typeface="Inter"/>
                <a:cs typeface="Inter"/>
                <a:sym typeface="Inter"/>
              </a:rPr>
              <a:t>(Stable)</a:t>
            </a:r>
            <a:endParaRPr b="0" i="0" sz="700" u="none" cap="none" strike="noStrike">
              <a:solidFill>
                <a:schemeClr val="dk1"/>
              </a:solidFill>
              <a:latin typeface="Calibri"/>
              <a:ea typeface="Calibri"/>
              <a:cs typeface="Calibri"/>
              <a:sym typeface="Calibri"/>
            </a:endParaRPr>
          </a:p>
        </p:txBody>
      </p:sp>
      <p:sp>
        <p:nvSpPr>
          <p:cNvPr id="289" name="Google Shape;289;p25"/>
          <p:cNvSpPr/>
          <p:nvPr/>
        </p:nvSpPr>
        <p:spPr>
          <a:xfrm>
            <a:off x="480060" y="2263140"/>
            <a:ext cx="2057400" cy="3771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800"/>
              <a:buFont typeface="Montserrat"/>
              <a:buNone/>
            </a:pPr>
            <a:r>
              <a:rPr b="1" i="0" lang="en" sz="1800" u="none" cap="none" strike="noStrike">
                <a:solidFill>
                  <a:srgbClr val="00446A"/>
                </a:solidFill>
                <a:latin typeface="Montserrat"/>
                <a:ea typeface="Montserrat"/>
                <a:cs typeface="Montserrat"/>
                <a:sym typeface="Montserrat"/>
              </a:rPr>
              <a:t>140+ years</a:t>
            </a:r>
            <a:endParaRPr b="0" i="0" sz="1800" u="none" cap="none" strike="noStrike">
              <a:solidFill>
                <a:schemeClr val="dk1"/>
              </a:solidFill>
              <a:latin typeface="Calibri"/>
              <a:ea typeface="Calibri"/>
              <a:cs typeface="Calibri"/>
              <a:sym typeface="Calibri"/>
            </a:endParaRPr>
          </a:p>
        </p:txBody>
      </p:sp>
      <p:sp>
        <p:nvSpPr>
          <p:cNvPr id="290" name="Google Shape;290;p25"/>
          <p:cNvSpPr/>
          <p:nvPr/>
        </p:nvSpPr>
        <p:spPr>
          <a:xfrm>
            <a:off x="480060" y="2640330"/>
            <a:ext cx="2057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800"/>
              <a:buFont typeface="Inter"/>
              <a:buNone/>
            </a:pPr>
            <a:r>
              <a:rPr b="0" i="0" lang="en" sz="800" u="none" cap="none" strike="noStrike">
                <a:solidFill>
                  <a:srgbClr val="353E44"/>
                </a:solidFill>
                <a:latin typeface="Inter"/>
                <a:ea typeface="Inter"/>
                <a:cs typeface="Inter"/>
                <a:sym typeface="Inter"/>
              </a:rPr>
              <a:t>In business since 1886</a:t>
            </a:r>
            <a:endParaRPr b="0" i="0" sz="800" u="none" cap="none" strike="noStrike">
              <a:solidFill>
                <a:schemeClr val="dk1"/>
              </a:solidFill>
              <a:latin typeface="Calibri"/>
              <a:ea typeface="Calibri"/>
              <a:cs typeface="Calibri"/>
              <a:sym typeface="Calibri"/>
            </a:endParaRPr>
          </a:p>
        </p:txBody>
      </p:sp>
      <p:sp>
        <p:nvSpPr>
          <p:cNvPr id="291" name="Google Shape;291;p25"/>
          <p:cNvSpPr/>
          <p:nvPr/>
        </p:nvSpPr>
        <p:spPr>
          <a:xfrm>
            <a:off x="2708910" y="2263140"/>
            <a:ext cx="2057400" cy="3771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800"/>
              <a:buFont typeface="Montserrat"/>
              <a:buNone/>
            </a:pPr>
            <a:r>
              <a:rPr b="1" i="0" lang="en" sz="1800" u="none" cap="none" strike="noStrike">
                <a:solidFill>
                  <a:srgbClr val="00446A"/>
                </a:solidFill>
                <a:latin typeface="Montserrat"/>
                <a:ea typeface="Montserrat"/>
                <a:cs typeface="Montserrat"/>
                <a:sym typeface="Montserrat"/>
              </a:rPr>
              <a:t>$46.9B</a:t>
            </a:r>
            <a:endParaRPr b="0" i="0" sz="1800" u="none" cap="none" strike="noStrike">
              <a:solidFill>
                <a:schemeClr val="dk1"/>
              </a:solidFill>
              <a:latin typeface="Calibri"/>
              <a:ea typeface="Calibri"/>
              <a:cs typeface="Calibri"/>
              <a:sym typeface="Calibri"/>
            </a:endParaRPr>
          </a:p>
        </p:txBody>
      </p:sp>
      <p:sp>
        <p:nvSpPr>
          <p:cNvPr id="292" name="Google Shape;292;p25"/>
          <p:cNvSpPr/>
          <p:nvPr/>
        </p:nvSpPr>
        <p:spPr>
          <a:xfrm>
            <a:off x="2708910" y="2640330"/>
            <a:ext cx="2057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800"/>
              <a:buFont typeface="Inter"/>
              <a:buNone/>
            </a:pPr>
            <a:r>
              <a:rPr b="0" i="0" lang="en" sz="800" u="none" cap="none" strike="noStrike">
                <a:solidFill>
                  <a:srgbClr val="353E44"/>
                </a:solidFill>
                <a:latin typeface="Inter"/>
                <a:ea typeface="Inter"/>
                <a:cs typeface="Inter"/>
                <a:sym typeface="Inter"/>
              </a:rPr>
              <a:t>Total assets (12/31/2025)</a:t>
            </a:r>
            <a:endParaRPr b="0" i="0" sz="800" u="none" cap="none" strike="noStrike">
              <a:solidFill>
                <a:schemeClr val="dk1"/>
              </a:solidFill>
              <a:latin typeface="Calibri"/>
              <a:ea typeface="Calibri"/>
              <a:cs typeface="Calibri"/>
              <a:sym typeface="Calibri"/>
            </a:endParaRPr>
          </a:p>
        </p:txBody>
      </p:sp>
      <p:sp>
        <p:nvSpPr>
          <p:cNvPr id="293" name="Google Shape;293;p25"/>
          <p:cNvSpPr/>
          <p:nvPr/>
        </p:nvSpPr>
        <p:spPr>
          <a:xfrm>
            <a:off x="480060" y="3120390"/>
            <a:ext cx="2057400" cy="3771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800"/>
              <a:buFont typeface="Montserrat"/>
              <a:buNone/>
            </a:pPr>
            <a:r>
              <a:rPr b="1" i="0" lang="en" sz="1800" u="none" cap="none" strike="noStrike">
                <a:solidFill>
                  <a:srgbClr val="00446A"/>
                </a:solidFill>
                <a:latin typeface="Montserrat"/>
                <a:ea typeface="Montserrat"/>
                <a:cs typeface="Montserrat"/>
                <a:sym typeface="Montserrat"/>
              </a:rPr>
              <a:t>98%</a:t>
            </a:r>
            <a:endParaRPr b="0" i="0" sz="1800" u="none" cap="none" strike="noStrike">
              <a:solidFill>
                <a:schemeClr val="dk1"/>
              </a:solidFill>
              <a:latin typeface="Calibri"/>
              <a:ea typeface="Calibri"/>
              <a:cs typeface="Calibri"/>
              <a:sym typeface="Calibri"/>
            </a:endParaRPr>
          </a:p>
        </p:txBody>
      </p:sp>
      <p:sp>
        <p:nvSpPr>
          <p:cNvPr id="294" name="Google Shape;294;p25"/>
          <p:cNvSpPr/>
          <p:nvPr/>
        </p:nvSpPr>
        <p:spPr>
          <a:xfrm>
            <a:off x="480060" y="3497580"/>
            <a:ext cx="2057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800"/>
              <a:buFont typeface="Inter"/>
              <a:buNone/>
            </a:pPr>
            <a:r>
              <a:rPr b="0" i="0" lang="en" sz="800" u="none" cap="none" strike="noStrike">
                <a:solidFill>
                  <a:srgbClr val="353E44"/>
                </a:solidFill>
                <a:latin typeface="Inter"/>
                <a:ea typeface="Inter"/>
                <a:cs typeface="Inter"/>
                <a:sym typeface="Inter"/>
              </a:rPr>
              <a:t>Investment-grade bond portfolio</a:t>
            </a:r>
            <a:endParaRPr b="0" i="0" sz="800" u="none" cap="none" strike="noStrike">
              <a:solidFill>
                <a:schemeClr val="dk1"/>
              </a:solidFill>
              <a:latin typeface="Calibri"/>
              <a:ea typeface="Calibri"/>
              <a:cs typeface="Calibri"/>
              <a:sym typeface="Calibri"/>
            </a:endParaRPr>
          </a:p>
        </p:txBody>
      </p:sp>
      <p:sp>
        <p:nvSpPr>
          <p:cNvPr id="295" name="Google Shape;295;p25"/>
          <p:cNvSpPr/>
          <p:nvPr/>
        </p:nvSpPr>
        <p:spPr>
          <a:xfrm>
            <a:off x="2708910" y="3120390"/>
            <a:ext cx="2057400" cy="37719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800"/>
              <a:buFont typeface="Montserrat"/>
              <a:buNone/>
            </a:pPr>
            <a:r>
              <a:rPr b="1" i="0" lang="en" sz="1800" u="none" cap="none" strike="noStrike">
                <a:solidFill>
                  <a:srgbClr val="00446A"/>
                </a:solidFill>
                <a:latin typeface="Montserrat"/>
                <a:ea typeface="Montserrat"/>
                <a:cs typeface="Montserrat"/>
                <a:sym typeface="Montserrat"/>
              </a:rPr>
              <a:t>708,000+</a:t>
            </a:r>
            <a:endParaRPr b="0" i="0" sz="1800" u="none" cap="none" strike="noStrike">
              <a:solidFill>
                <a:schemeClr val="dk1"/>
              </a:solidFill>
              <a:latin typeface="Calibri"/>
              <a:ea typeface="Calibri"/>
              <a:cs typeface="Calibri"/>
              <a:sym typeface="Calibri"/>
            </a:endParaRPr>
          </a:p>
        </p:txBody>
      </p:sp>
      <p:sp>
        <p:nvSpPr>
          <p:cNvPr id="296" name="Google Shape;296;p25"/>
          <p:cNvSpPr/>
          <p:nvPr/>
        </p:nvSpPr>
        <p:spPr>
          <a:xfrm>
            <a:off x="2708910" y="3497580"/>
            <a:ext cx="2057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800"/>
              <a:buFont typeface="Inter"/>
              <a:buNone/>
            </a:pPr>
            <a:r>
              <a:rPr b="0" i="0" lang="en" sz="800" u="none" cap="none" strike="noStrike">
                <a:solidFill>
                  <a:srgbClr val="353E44"/>
                </a:solidFill>
                <a:latin typeface="Inter"/>
                <a:ea typeface="Inter"/>
                <a:cs typeface="Inter"/>
                <a:sym typeface="Inter"/>
              </a:rPr>
              <a:t>Life and annuity policies in force</a:t>
            </a:r>
            <a:endParaRPr b="0" i="0" sz="800" u="none" cap="none" strike="noStrike">
              <a:solidFill>
                <a:schemeClr val="dk1"/>
              </a:solidFill>
              <a:latin typeface="Calibri"/>
              <a:ea typeface="Calibri"/>
              <a:cs typeface="Calibri"/>
              <a:sym typeface="Calibri"/>
            </a:endParaRPr>
          </a:p>
        </p:txBody>
      </p:sp>
      <p:sp>
        <p:nvSpPr>
          <p:cNvPr id="297" name="Google Shape;297;p25"/>
          <p:cNvSpPr/>
          <p:nvPr/>
        </p:nvSpPr>
        <p:spPr>
          <a:xfrm>
            <a:off x="480060" y="4080510"/>
            <a:ext cx="4183380" cy="54864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6E7A82"/>
              </a:buClr>
              <a:buSzPts val="900"/>
              <a:buFont typeface="Inter"/>
              <a:buNone/>
            </a:pPr>
            <a:r>
              <a:rPr b="0" i="1" lang="en" sz="900" u="none" cap="none" strike="noStrike">
                <a:solidFill>
                  <a:srgbClr val="6E7A82"/>
                </a:solidFill>
                <a:latin typeface="Inter"/>
                <a:ea typeface="Inter"/>
                <a:cs typeface="Inter"/>
                <a:sym typeface="Inter"/>
              </a:rPr>
              <a:t>Privately held member of Sammons Financial Group, insulated from the short-term earnings pressure public carriers face.</a:t>
            </a:r>
            <a:endParaRPr b="0" i="0" sz="900" u="none" cap="none" strike="noStrike">
              <a:solidFill>
                <a:schemeClr val="dk1"/>
              </a:solidFill>
              <a:latin typeface="Calibri"/>
              <a:ea typeface="Calibri"/>
              <a:cs typeface="Calibri"/>
              <a:sym typeface="Calibri"/>
            </a:endParaRPr>
          </a:p>
        </p:txBody>
      </p:sp>
      <p:sp>
        <p:nvSpPr>
          <p:cNvPr id="298" name="Google Shape;298;p25"/>
          <p:cNvSpPr/>
          <p:nvPr/>
        </p:nvSpPr>
        <p:spPr>
          <a:xfrm>
            <a:off x="4972050" y="1268730"/>
            <a:ext cx="3669030" cy="1611630"/>
          </a:xfrm>
          <a:prstGeom prst="roundRect">
            <a:avLst>
              <a:gd fmla="val 5106"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9" name="Google Shape;299;p25"/>
          <p:cNvSpPr/>
          <p:nvPr/>
        </p:nvSpPr>
        <p:spPr>
          <a:xfrm>
            <a:off x="5246370" y="1440180"/>
            <a:ext cx="3154680" cy="2057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5CDE8"/>
              </a:buClr>
              <a:buSzPts val="800"/>
              <a:buFont typeface="Montserrat"/>
              <a:buNone/>
            </a:pPr>
            <a:r>
              <a:rPr b="1" i="0" lang="en" sz="800" u="none" cap="none" strike="noStrike">
                <a:solidFill>
                  <a:srgbClr val="D5CDE8"/>
                </a:solidFill>
                <a:latin typeface="Montserrat"/>
                <a:ea typeface="Montserrat"/>
                <a:cs typeface="Montserrat"/>
                <a:sym typeface="Montserrat"/>
              </a:rPr>
              <a:t>OUR PREFERRED GROWTH ANNUITY</a:t>
            </a:r>
            <a:endParaRPr b="0" i="0" sz="800" u="none" cap="none" strike="noStrike">
              <a:solidFill>
                <a:schemeClr val="dk1"/>
              </a:solidFill>
              <a:latin typeface="Calibri"/>
              <a:ea typeface="Calibri"/>
              <a:cs typeface="Calibri"/>
              <a:sym typeface="Calibri"/>
            </a:endParaRPr>
          </a:p>
        </p:txBody>
      </p:sp>
      <p:sp>
        <p:nvSpPr>
          <p:cNvPr id="300" name="Google Shape;300;p25"/>
          <p:cNvSpPr/>
          <p:nvPr/>
        </p:nvSpPr>
        <p:spPr>
          <a:xfrm>
            <a:off x="5246370" y="1659636"/>
            <a:ext cx="315468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500"/>
              <a:buFont typeface="Montserrat"/>
              <a:buNone/>
            </a:pPr>
            <a:r>
              <a:rPr b="1" i="0" lang="en" sz="1500" u="none" cap="none" strike="noStrike">
                <a:solidFill>
                  <a:srgbClr val="FFFFFF"/>
                </a:solidFill>
                <a:latin typeface="Montserrat"/>
                <a:ea typeface="Montserrat"/>
                <a:cs typeface="Montserrat"/>
                <a:sym typeface="Montserrat"/>
              </a:rPr>
              <a:t>VersaChoice 10</a:t>
            </a:r>
            <a:endParaRPr b="0" i="0" sz="1500" u="none" cap="none" strike="noStrike">
              <a:solidFill>
                <a:schemeClr val="dk1"/>
              </a:solidFill>
              <a:latin typeface="Calibri"/>
              <a:ea typeface="Calibri"/>
              <a:cs typeface="Calibri"/>
              <a:sym typeface="Calibri"/>
            </a:endParaRPr>
          </a:p>
        </p:txBody>
      </p:sp>
      <p:sp>
        <p:nvSpPr>
          <p:cNvPr id="301" name="Google Shape;301;p25"/>
          <p:cNvSpPr/>
          <p:nvPr/>
        </p:nvSpPr>
        <p:spPr>
          <a:xfrm>
            <a:off x="5246370" y="2023110"/>
            <a:ext cx="315468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400"/>
              <a:buFont typeface="Montserrat"/>
              <a:buNone/>
            </a:pPr>
            <a:r>
              <a:rPr b="1" i="0" lang="en" sz="1400" u="none" cap="none" strike="noStrike">
                <a:solidFill>
                  <a:srgbClr val="FFFFFF"/>
                </a:solidFill>
                <a:latin typeface="Montserrat"/>
                <a:ea typeface="Montserrat"/>
                <a:cs typeface="Montserrat"/>
                <a:sym typeface="Montserrat"/>
              </a:rPr>
              <a:t>10.1% S&amp;P 500 annual cap</a:t>
            </a:r>
            <a:endParaRPr b="0" i="0" sz="1400" u="none" cap="none" strike="noStrike">
              <a:solidFill>
                <a:schemeClr val="dk1"/>
              </a:solidFill>
              <a:latin typeface="Calibri"/>
              <a:ea typeface="Calibri"/>
              <a:cs typeface="Calibri"/>
              <a:sym typeface="Calibri"/>
            </a:endParaRPr>
          </a:p>
        </p:txBody>
      </p:sp>
      <p:sp>
        <p:nvSpPr>
          <p:cNvPr id="302" name="Google Shape;302;p25"/>
          <p:cNvSpPr/>
          <p:nvPr/>
        </p:nvSpPr>
        <p:spPr>
          <a:xfrm>
            <a:off x="5246370" y="2400300"/>
            <a:ext cx="315468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5CDE8"/>
              </a:buClr>
              <a:buSzPts val="900"/>
              <a:buFont typeface="Inter"/>
              <a:buNone/>
            </a:pPr>
            <a:r>
              <a:rPr b="0" i="0" lang="en" sz="900" u="none" cap="none" strike="noStrike">
                <a:solidFill>
                  <a:srgbClr val="D5CDE8"/>
                </a:solidFill>
                <a:latin typeface="Inter"/>
                <a:ea typeface="Inter"/>
                <a:cs typeface="Inter"/>
                <a:sym typeface="Inter"/>
              </a:rPr>
              <a:t>For premium of $75,000+  ·  0% floor in down years</a:t>
            </a:r>
            <a:endParaRPr b="0" i="0" sz="900" u="none" cap="none" strike="noStrike">
              <a:solidFill>
                <a:schemeClr val="dk1"/>
              </a:solidFill>
              <a:latin typeface="Calibri"/>
              <a:ea typeface="Calibri"/>
              <a:cs typeface="Calibri"/>
              <a:sym typeface="Calibri"/>
            </a:endParaRPr>
          </a:p>
        </p:txBody>
      </p:sp>
      <p:sp>
        <p:nvSpPr>
          <p:cNvPr id="303" name="Google Shape;303;p25"/>
          <p:cNvSpPr/>
          <p:nvPr/>
        </p:nvSpPr>
        <p:spPr>
          <a:xfrm>
            <a:off x="4972050" y="3051810"/>
            <a:ext cx="3669030" cy="1405890"/>
          </a:xfrm>
          <a:prstGeom prst="roundRect">
            <a:avLst>
              <a:gd fmla="val 5854"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4" name="Google Shape;304;p25"/>
          <p:cNvSpPr/>
          <p:nvPr/>
        </p:nvSpPr>
        <p:spPr>
          <a:xfrm>
            <a:off x="5246370" y="3223260"/>
            <a:ext cx="3154680" cy="2057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0DFC2"/>
              </a:buClr>
              <a:buSzPts val="800"/>
              <a:buFont typeface="Montserrat"/>
              <a:buNone/>
            </a:pPr>
            <a:r>
              <a:rPr b="1" i="0" lang="en" sz="800" u="none" cap="none" strike="noStrike">
                <a:solidFill>
                  <a:srgbClr val="F0DFC2"/>
                </a:solidFill>
                <a:latin typeface="Montserrat"/>
                <a:ea typeface="Montserrat"/>
                <a:cs typeface="Montserrat"/>
                <a:sym typeface="Montserrat"/>
              </a:rPr>
              <a:t>OUR PREFERRED INCOME ANNUITY</a:t>
            </a:r>
            <a:endParaRPr b="0" i="0" sz="800" u="none" cap="none" strike="noStrike">
              <a:solidFill>
                <a:schemeClr val="dk1"/>
              </a:solidFill>
              <a:latin typeface="Calibri"/>
              <a:ea typeface="Calibri"/>
              <a:cs typeface="Calibri"/>
              <a:sym typeface="Calibri"/>
            </a:endParaRPr>
          </a:p>
        </p:txBody>
      </p:sp>
      <p:sp>
        <p:nvSpPr>
          <p:cNvPr id="305" name="Google Shape;305;p25"/>
          <p:cNvSpPr/>
          <p:nvPr/>
        </p:nvSpPr>
        <p:spPr>
          <a:xfrm>
            <a:off x="5246370" y="3442716"/>
            <a:ext cx="315468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500"/>
              <a:buFont typeface="Montserrat"/>
              <a:buNone/>
            </a:pPr>
            <a:r>
              <a:rPr b="1" i="0" lang="en" sz="1500" u="none" cap="none" strike="noStrike">
                <a:solidFill>
                  <a:srgbClr val="FFFFFF"/>
                </a:solidFill>
                <a:latin typeface="Montserrat"/>
                <a:ea typeface="Montserrat"/>
                <a:cs typeface="Montserrat"/>
                <a:sym typeface="Montserrat"/>
              </a:rPr>
              <a:t>Income Pay Pro</a:t>
            </a:r>
            <a:endParaRPr b="0" i="0" sz="1500" u="none" cap="none" strike="noStrike">
              <a:solidFill>
                <a:schemeClr val="dk1"/>
              </a:solidFill>
              <a:latin typeface="Calibri"/>
              <a:ea typeface="Calibri"/>
              <a:cs typeface="Calibri"/>
              <a:sym typeface="Calibri"/>
            </a:endParaRPr>
          </a:p>
        </p:txBody>
      </p:sp>
      <p:sp>
        <p:nvSpPr>
          <p:cNvPr id="306" name="Google Shape;306;p25"/>
          <p:cNvSpPr/>
          <p:nvPr/>
        </p:nvSpPr>
        <p:spPr>
          <a:xfrm>
            <a:off x="5246370" y="3806190"/>
            <a:ext cx="3154680" cy="51435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Guaranteed lifetime income, the product funding the Income Floor in our case study.</a:t>
            </a:r>
            <a:endParaRPr b="0" i="0" sz="900" u="none" cap="none" strike="noStrike">
              <a:solidFill>
                <a:schemeClr val="dk1"/>
              </a:solidFill>
              <a:latin typeface="Calibri"/>
              <a:ea typeface="Calibri"/>
              <a:cs typeface="Calibri"/>
              <a:sym typeface="Calibri"/>
            </a:endParaRPr>
          </a:p>
        </p:txBody>
      </p:sp>
      <p:sp>
        <p:nvSpPr>
          <p:cNvPr id="307" name="Google Shape;307;p25"/>
          <p:cNvSpPr/>
          <p:nvPr/>
        </p:nvSpPr>
        <p:spPr>
          <a:xfrm>
            <a:off x="480060" y="4766310"/>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Data as of 12/31/2025 per statutory annual statements. A.M. Best A+ (Superior): 2nd highest of 15; S&amp;P A+ (Strong), affirmed 5/15/2025: 5th of 22; Fitch A+ (Stable), 6/17/2025: 5th of 19. Ratings reflect claims-paying ability, not product performance, and are subject to change. Cap is current as of July 2026 for the S&amp;P 500 annual point-to-point option at the stated premium band; subject to change at renewal.</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2" name="Shape 312"/>
        <p:cNvGrpSpPr/>
        <p:nvPr/>
      </p:nvGrpSpPr>
      <p:grpSpPr>
        <a:xfrm>
          <a:off x="0" y="0"/>
          <a:ext cx="0" cy="0"/>
          <a:chOff x="0" y="0"/>
          <a:chExt cx="0" cy="0"/>
        </a:xfrm>
      </p:grpSpPr>
      <p:sp>
        <p:nvSpPr>
          <p:cNvPr id="313" name="Google Shape;313;p26"/>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THE STACK IN ACTION</a:t>
            </a:r>
            <a:endParaRPr b="0" i="0" sz="900" u="none" cap="none" strike="noStrike">
              <a:solidFill>
                <a:schemeClr val="dk1"/>
              </a:solidFill>
              <a:latin typeface="Calibri"/>
              <a:ea typeface="Calibri"/>
              <a:cs typeface="Calibri"/>
              <a:sym typeface="Calibri"/>
            </a:endParaRPr>
          </a:p>
        </p:txBody>
      </p:sp>
      <p:sp>
        <p:nvSpPr>
          <p:cNvPr id="314" name="Google Shape;314;p26"/>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Meet the Sample Household</a:t>
            </a:r>
            <a:endParaRPr b="0" i="0" sz="2600" u="none" cap="none" strike="noStrike">
              <a:solidFill>
                <a:schemeClr val="dk1"/>
              </a:solidFill>
              <a:latin typeface="Calibri"/>
              <a:ea typeface="Calibri"/>
              <a:cs typeface="Calibri"/>
              <a:sym typeface="Calibri"/>
            </a:endParaRPr>
          </a:p>
        </p:txBody>
      </p:sp>
      <p:sp>
        <p:nvSpPr>
          <p:cNvPr id="315" name="Google Shape;315;p26"/>
          <p:cNvSpPr/>
          <p:nvPr/>
        </p:nvSpPr>
        <p:spPr>
          <a:xfrm>
            <a:off x="480060" y="1303020"/>
            <a:ext cx="3703320" cy="3120390"/>
          </a:xfrm>
          <a:prstGeom prst="roundRect">
            <a:avLst>
              <a:gd fmla="val 2198"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6" name="Google Shape;316;p26"/>
          <p:cNvSpPr/>
          <p:nvPr/>
        </p:nvSpPr>
        <p:spPr>
          <a:xfrm>
            <a:off x="720090" y="1508760"/>
            <a:ext cx="315468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1100"/>
              <a:buFont typeface="Montserrat"/>
              <a:buNone/>
            </a:pPr>
            <a:r>
              <a:rPr b="1" i="0" lang="en" sz="1100" u="none" cap="none" strike="noStrike">
                <a:solidFill>
                  <a:srgbClr val="C9E2F2"/>
                </a:solidFill>
                <a:latin typeface="Montserrat"/>
                <a:ea typeface="Montserrat"/>
                <a:cs typeface="Montserrat"/>
                <a:sym typeface="Montserrat"/>
              </a:rPr>
              <a:t>Sample household</a:t>
            </a:r>
            <a:endParaRPr b="0" i="0" sz="1100" u="none" cap="none" strike="noStrike">
              <a:solidFill>
                <a:schemeClr val="dk1"/>
              </a:solidFill>
              <a:latin typeface="Calibri"/>
              <a:ea typeface="Calibri"/>
              <a:cs typeface="Calibri"/>
              <a:sym typeface="Calibri"/>
            </a:endParaRPr>
          </a:p>
        </p:txBody>
      </p:sp>
      <p:sp>
        <p:nvSpPr>
          <p:cNvPr id="317" name="Google Shape;317;p26"/>
          <p:cNvSpPr/>
          <p:nvPr/>
        </p:nvSpPr>
        <p:spPr>
          <a:xfrm>
            <a:off x="720090" y="1885950"/>
            <a:ext cx="3257550" cy="1988820"/>
          </a:xfrm>
          <a:prstGeom prst="rect">
            <a:avLst/>
          </a:prstGeom>
          <a:noFill/>
          <a:ln>
            <a:noFill/>
          </a:ln>
        </p:spPr>
        <p:txBody>
          <a:bodyPr anchorCtr="0" anchor="t" bIns="0" lIns="0" spcFirstLastPara="1" rIns="0" wrap="square" tIns="0">
            <a:noAutofit/>
          </a:bodyPr>
          <a:lstStyle/>
          <a:p>
            <a:pPr indent="-114300" lvl="0" marL="114300" marR="0" rtl="0" algn="l">
              <a:lnSpc>
                <a:spcPct val="112000"/>
              </a:lnSpc>
              <a:spcBef>
                <a:spcPts val="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Married couple, both age 65</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6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Retiring at 67, two years from now</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6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$1,000,000 in total savings</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6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Essentials Number: $6,000/mo</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6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Social Security at 67: $4,200/mo combined</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6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Income gap: $1,800/mo</a:t>
            </a:r>
            <a:endParaRPr b="0" i="0" sz="1000" u="none" cap="none" strike="noStrike">
              <a:solidFill>
                <a:schemeClr val="dk1"/>
              </a:solidFill>
              <a:latin typeface="Calibri"/>
              <a:ea typeface="Calibri"/>
              <a:cs typeface="Calibri"/>
              <a:sym typeface="Calibri"/>
            </a:endParaRPr>
          </a:p>
        </p:txBody>
      </p:sp>
      <p:sp>
        <p:nvSpPr>
          <p:cNvPr id="318" name="Google Shape;318;p26"/>
          <p:cNvSpPr/>
          <p:nvPr/>
        </p:nvSpPr>
        <p:spPr>
          <a:xfrm>
            <a:off x="720090" y="3806190"/>
            <a:ext cx="3257550" cy="58293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C9E2F2"/>
              </a:buClr>
              <a:buSzPts val="900"/>
              <a:buFont typeface="Inter"/>
              <a:buNone/>
            </a:pPr>
            <a:r>
              <a:rPr b="0" i="1" lang="en" sz="900" u="none" cap="none" strike="noStrike">
                <a:solidFill>
                  <a:srgbClr val="C9E2F2"/>
                </a:solidFill>
                <a:latin typeface="Inter"/>
                <a:ea typeface="Inter"/>
                <a:cs typeface="Inter"/>
                <a:sym typeface="Inter"/>
              </a:rPr>
              <a:t>The two-year runway is an asset. It gives every move below time to work before the first paycheck is needed.</a:t>
            </a:r>
            <a:endParaRPr b="0" i="0" sz="900" u="none" cap="none" strike="noStrike">
              <a:solidFill>
                <a:schemeClr val="dk1"/>
              </a:solidFill>
              <a:latin typeface="Calibri"/>
              <a:ea typeface="Calibri"/>
              <a:cs typeface="Calibri"/>
              <a:sym typeface="Calibri"/>
            </a:endParaRPr>
          </a:p>
        </p:txBody>
      </p:sp>
      <p:sp>
        <p:nvSpPr>
          <p:cNvPr id="319" name="Google Shape;319;p26"/>
          <p:cNvSpPr/>
          <p:nvPr/>
        </p:nvSpPr>
        <p:spPr>
          <a:xfrm>
            <a:off x="4594860" y="1371600"/>
            <a:ext cx="404622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400"/>
              <a:buFont typeface="Montserrat"/>
              <a:buNone/>
            </a:pPr>
            <a:r>
              <a:rPr b="1" i="0" lang="en" sz="1400" u="none" cap="none" strike="noStrike">
                <a:solidFill>
                  <a:srgbClr val="00446A"/>
                </a:solidFill>
                <a:latin typeface="Montserrat"/>
                <a:ea typeface="Montserrat"/>
                <a:cs typeface="Montserrat"/>
                <a:sym typeface="Montserrat"/>
              </a:rPr>
              <a:t>The plan, in three moves</a:t>
            </a:r>
            <a:endParaRPr b="0" i="0" sz="1400" u="none" cap="none" strike="noStrike">
              <a:solidFill>
                <a:schemeClr val="dk1"/>
              </a:solidFill>
              <a:latin typeface="Calibri"/>
              <a:ea typeface="Calibri"/>
              <a:cs typeface="Calibri"/>
              <a:sym typeface="Calibri"/>
            </a:endParaRPr>
          </a:p>
        </p:txBody>
      </p:sp>
      <p:sp>
        <p:nvSpPr>
          <p:cNvPr id="320" name="Google Shape;320;p26"/>
          <p:cNvSpPr/>
          <p:nvPr/>
        </p:nvSpPr>
        <p:spPr>
          <a:xfrm>
            <a:off x="4594860" y="1831086"/>
            <a:ext cx="342900" cy="342900"/>
          </a:xfrm>
          <a:prstGeom prst="ellipse">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1" name="Google Shape;321;p26"/>
          <p:cNvSpPr/>
          <p:nvPr/>
        </p:nvSpPr>
        <p:spPr>
          <a:xfrm>
            <a:off x="4594860" y="1831086"/>
            <a:ext cx="34290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Montserrat"/>
              <a:buNone/>
            </a:pPr>
            <a:r>
              <a:rPr b="1" i="0" lang="en" sz="1300" u="none" cap="none" strike="noStrike">
                <a:solidFill>
                  <a:srgbClr val="FFFFFF"/>
                </a:solidFill>
                <a:latin typeface="Montserrat"/>
                <a:ea typeface="Montserrat"/>
                <a:cs typeface="Montserrat"/>
                <a:sym typeface="Montserrat"/>
              </a:rPr>
              <a:t>1</a:t>
            </a:r>
            <a:endParaRPr b="0" i="0" sz="1300" u="none" cap="none" strike="noStrike">
              <a:solidFill>
                <a:schemeClr val="dk1"/>
              </a:solidFill>
              <a:latin typeface="Calibri"/>
              <a:ea typeface="Calibri"/>
              <a:cs typeface="Calibri"/>
              <a:sym typeface="Calibri"/>
            </a:endParaRPr>
          </a:p>
        </p:txBody>
      </p:sp>
      <p:sp>
        <p:nvSpPr>
          <p:cNvPr id="322" name="Google Shape;322;p26"/>
          <p:cNvSpPr/>
          <p:nvPr/>
        </p:nvSpPr>
        <p:spPr>
          <a:xfrm>
            <a:off x="5074920" y="1817370"/>
            <a:ext cx="35661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Fund the Income Floor</a:t>
            </a:r>
            <a:endParaRPr b="0" i="0" sz="1100" u="none" cap="none" strike="noStrike">
              <a:solidFill>
                <a:schemeClr val="dk1"/>
              </a:solidFill>
              <a:latin typeface="Calibri"/>
              <a:ea typeface="Calibri"/>
              <a:cs typeface="Calibri"/>
              <a:sym typeface="Calibri"/>
            </a:endParaRPr>
          </a:p>
        </p:txBody>
      </p:sp>
      <p:sp>
        <p:nvSpPr>
          <p:cNvPr id="323" name="Google Shape;323;p26"/>
          <p:cNvSpPr/>
          <p:nvPr/>
        </p:nvSpPr>
        <p:spPr>
          <a:xfrm>
            <a:off x="5074920" y="2071116"/>
            <a:ext cx="3566160" cy="58293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$250,000 buys the $1,800/mo gap as guaranteed lifetime income, starting the month they retire.</a:t>
            </a:r>
            <a:endParaRPr b="0" i="0" sz="900" u="none" cap="none" strike="noStrike">
              <a:solidFill>
                <a:schemeClr val="dk1"/>
              </a:solidFill>
              <a:latin typeface="Calibri"/>
              <a:ea typeface="Calibri"/>
              <a:cs typeface="Calibri"/>
              <a:sym typeface="Calibri"/>
            </a:endParaRPr>
          </a:p>
        </p:txBody>
      </p:sp>
      <p:sp>
        <p:nvSpPr>
          <p:cNvPr id="324" name="Google Shape;324;p26"/>
          <p:cNvSpPr/>
          <p:nvPr/>
        </p:nvSpPr>
        <p:spPr>
          <a:xfrm>
            <a:off x="4594860" y="2722626"/>
            <a:ext cx="342900" cy="342900"/>
          </a:xfrm>
          <a:prstGeom prst="ellipse">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5" name="Google Shape;325;p26"/>
          <p:cNvSpPr/>
          <p:nvPr/>
        </p:nvSpPr>
        <p:spPr>
          <a:xfrm>
            <a:off x="4594860" y="2722626"/>
            <a:ext cx="34290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Montserrat"/>
              <a:buNone/>
            </a:pPr>
            <a:r>
              <a:rPr b="1" i="0" lang="en" sz="1300" u="none" cap="none" strike="noStrike">
                <a:solidFill>
                  <a:srgbClr val="FFFFFF"/>
                </a:solidFill>
                <a:latin typeface="Montserrat"/>
                <a:ea typeface="Montserrat"/>
                <a:cs typeface="Montserrat"/>
                <a:sym typeface="Montserrat"/>
              </a:rPr>
              <a:t>2</a:t>
            </a:r>
            <a:endParaRPr b="0" i="0" sz="1300" u="none" cap="none" strike="noStrike">
              <a:solidFill>
                <a:schemeClr val="dk1"/>
              </a:solidFill>
              <a:latin typeface="Calibri"/>
              <a:ea typeface="Calibri"/>
              <a:cs typeface="Calibri"/>
              <a:sym typeface="Calibri"/>
            </a:endParaRPr>
          </a:p>
        </p:txBody>
      </p:sp>
      <p:sp>
        <p:nvSpPr>
          <p:cNvPr id="326" name="Google Shape;326;p26"/>
          <p:cNvSpPr/>
          <p:nvPr/>
        </p:nvSpPr>
        <p:spPr>
          <a:xfrm>
            <a:off x="5074920" y="2708910"/>
            <a:ext cx="35661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Build the Growth Engine</a:t>
            </a:r>
            <a:endParaRPr b="0" i="0" sz="1100" u="none" cap="none" strike="noStrike">
              <a:solidFill>
                <a:schemeClr val="dk1"/>
              </a:solidFill>
              <a:latin typeface="Calibri"/>
              <a:ea typeface="Calibri"/>
              <a:cs typeface="Calibri"/>
              <a:sym typeface="Calibri"/>
            </a:endParaRPr>
          </a:p>
        </p:txBody>
      </p:sp>
      <p:sp>
        <p:nvSpPr>
          <p:cNvPr id="327" name="Google Shape;327;p26"/>
          <p:cNvSpPr/>
          <p:nvPr/>
        </p:nvSpPr>
        <p:spPr>
          <a:xfrm>
            <a:off x="5074920" y="2962656"/>
            <a:ext cx="3566160" cy="58293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The remaining $750,000 is split 60/40: diversified portfolio plus an indexed annuity buffer.</a:t>
            </a:r>
            <a:endParaRPr b="0" i="0" sz="900" u="none" cap="none" strike="noStrike">
              <a:solidFill>
                <a:schemeClr val="dk1"/>
              </a:solidFill>
              <a:latin typeface="Calibri"/>
              <a:ea typeface="Calibri"/>
              <a:cs typeface="Calibri"/>
              <a:sym typeface="Calibri"/>
            </a:endParaRPr>
          </a:p>
        </p:txBody>
      </p:sp>
      <p:sp>
        <p:nvSpPr>
          <p:cNvPr id="328" name="Google Shape;328;p26"/>
          <p:cNvSpPr/>
          <p:nvPr/>
        </p:nvSpPr>
        <p:spPr>
          <a:xfrm>
            <a:off x="4594860" y="3614166"/>
            <a:ext cx="342900" cy="342900"/>
          </a:xfrm>
          <a:prstGeom prst="ellipse">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9" name="Google Shape;329;p26"/>
          <p:cNvSpPr/>
          <p:nvPr/>
        </p:nvSpPr>
        <p:spPr>
          <a:xfrm>
            <a:off x="4594860" y="3614166"/>
            <a:ext cx="34290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Montserrat"/>
              <a:buNone/>
            </a:pPr>
            <a:r>
              <a:rPr b="1" i="0" lang="en" sz="1300" u="none" cap="none" strike="noStrike">
                <a:solidFill>
                  <a:srgbClr val="FFFFFF"/>
                </a:solidFill>
                <a:latin typeface="Montserrat"/>
                <a:ea typeface="Montserrat"/>
                <a:cs typeface="Montserrat"/>
                <a:sym typeface="Montserrat"/>
              </a:rPr>
              <a:t>3</a:t>
            </a:r>
            <a:endParaRPr b="0" i="0" sz="1300" u="none" cap="none" strike="noStrike">
              <a:solidFill>
                <a:schemeClr val="dk1"/>
              </a:solidFill>
              <a:latin typeface="Calibri"/>
              <a:ea typeface="Calibri"/>
              <a:cs typeface="Calibri"/>
              <a:sym typeface="Calibri"/>
            </a:endParaRPr>
          </a:p>
        </p:txBody>
      </p:sp>
      <p:sp>
        <p:nvSpPr>
          <p:cNvPr id="330" name="Google Shape;330;p26"/>
          <p:cNvSpPr/>
          <p:nvPr/>
        </p:nvSpPr>
        <p:spPr>
          <a:xfrm>
            <a:off x="5074920" y="3600450"/>
            <a:ext cx="35661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Position the Legacy</a:t>
            </a:r>
            <a:endParaRPr b="0" i="0" sz="1100" u="none" cap="none" strike="noStrike">
              <a:solidFill>
                <a:schemeClr val="dk1"/>
              </a:solidFill>
              <a:latin typeface="Calibri"/>
              <a:ea typeface="Calibri"/>
              <a:cs typeface="Calibri"/>
              <a:sym typeface="Calibri"/>
            </a:endParaRPr>
          </a:p>
        </p:txBody>
      </p:sp>
      <p:sp>
        <p:nvSpPr>
          <p:cNvPr id="331" name="Google Shape;331;p26"/>
          <p:cNvSpPr/>
          <p:nvPr/>
        </p:nvSpPr>
        <p:spPr>
          <a:xfrm>
            <a:off x="5074920" y="3854196"/>
            <a:ext cx="3566160" cy="58293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Roth conversions in the low-bracket years plus a survivor life insurance review.</a:t>
            </a:r>
            <a:endParaRPr b="0" i="0" sz="900" u="none" cap="none" strike="noStrike">
              <a:solidFill>
                <a:schemeClr val="dk1"/>
              </a:solidFill>
              <a:latin typeface="Calibri"/>
              <a:ea typeface="Calibri"/>
              <a:cs typeface="Calibri"/>
              <a:sym typeface="Calibri"/>
            </a:endParaRPr>
          </a:p>
        </p:txBody>
      </p:sp>
      <p:sp>
        <p:nvSpPr>
          <p:cNvPr id="332" name="Google Shape;332;p26"/>
          <p:cNvSpPr/>
          <p:nvPr/>
        </p:nvSpPr>
        <p:spPr>
          <a:xfrm>
            <a:off x="480060" y="4814316"/>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Hypothetical example for financial professional education only. Not a recommendation.</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7" name="Shape 337"/>
        <p:cNvGrpSpPr/>
        <p:nvPr/>
      </p:nvGrpSpPr>
      <p:grpSpPr>
        <a:xfrm>
          <a:off x="0" y="0"/>
          <a:ext cx="0" cy="0"/>
          <a:chOff x="0" y="0"/>
          <a:chExt cx="0" cy="0"/>
        </a:xfrm>
      </p:grpSpPr>
      <p:sp>
        <p:nvSpPr>
          <p:cNvPr id="338" name="Google Shape;338;p27"/>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9" name="Google Shape;339;p27"/>
          <p:cNvSpPr/>
          <p:nvPr/>
        </p:nvSpPr>
        <p:spPr>
          <a:xfrm>
            <a:off x="8298180" y="720090"/>
            <a:ext cx="377190" cy="137160"/>
          </a:xfrm>
          <a:prstGeom prst="roundRect">
            <a:avLst>
              <a:gd fmla="val 25000"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0" name="Google Shape;340;p27"/>
          <p:cNvSpPr/>
          <p:nvPr/>
        </p:nvSpPr>
        <p:spPr>
          <a:xfrm>
            <a:off x="8298180" y="548640"/>
            <a:ext cx="377190" cy="137160"/>
          </a:xfrm>
          <a:prstGeom prst="roundRect">
            <a:avLst>
              <a:gd fmla="val 25000" name="adj"/>
            </a:avLst>
          </a:prstGeom>
          <a:solidFill>
            <a:srgbClr val="5B4B8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1" name="Google Shape;341;p27"/>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2" name="Google Shape;342;p27"/>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28D3D"/>
              </a:buClr>
              <a:buSzPts val="900"/>
              <a:buFont typeface="Montserrat"/>
              <a:buNone/>
            </a:pPr>
            <a:r>
              <a:rPr b="1" i="0" lang="en" sz="900" u="none" cap="none" strike="noStrike">
                <a:solidFill>
                  <a:srgbClr val="C28D3D"/>
                </a:solidFill>
                <a:latin typeface="Montserrat"/>
                <a:ea typeface="Montserrat"/>
                <a:cs typeface="Montserrat"/>
                <a:sym typeface="Montserrat"/>
              </a:rPr>
              <a:t>THE STACK IN ACTION  ·  MOVE 1</a:t>
            </a:r>
            <a:endParaRPr b="0" i="0" sz="900" u="none" cap="none" strike="noStrike">
              <a:solidFill>
                <a:schemeClr val="dk1"/>
              </a:solidFill>
              <a:latin typeface="Calibri"/>
              <a:ea typeface="Calibri"/>
              <a:cs typeface="Calibri"/>
              <a:sym typeface="Calibri"/>
            </a:endParaRPr>
          </a:p>
        </p:txBody>
      </p:sp>
      <p:sp>
        <p:nvSpPr>
          <p:cNvPr id="343" name="Google Shape;343;p27"/>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Fund the Income Floor</a:t>
            </a:r>
            <a:endParaRPr b="0" i="0" sz="2600" u="none" cap="none" strike="noStrike">
              <a:solidFill>
                <a:schemeClr val="dk1"/>
              </a:solidFill>
              <a:latin typeface="Calibri"/>
              <a:ea typeface="Calibri"/>
              <a:cs typeface="Calibri"/>
              <a:sym typeface="Calibri"/>
            </a:endParaRPr>
          </a:p>
        </p:txBody>
      </p:sp>
      <p:sp>
        <p:nvSpPr>
          <p:cNvPr id="344" name="Google Shape;344;p27"/>
          <p:cNvSpPr/>
          <p:nvPr/>
        </p:nvSpPr>
        <p:spPr>
          <a:xfrm>
            <a:off x="480060" y="1645920"/>
            <a:ext cx="2400300" cy="1714500"/>
          </a:xfrm>
          <a:prstGeom prst="roundRect">
            <a:avLst>
              <a:gd fmla="val 4000"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5" name="Google Shape;345;p27"/>
          <p:cNvSpPr/>
          <p:nvPr/>
        </p:nvSpPr>
        <p:spPr>
          <a:xfrm>
            <a:off x="685800" y="1885950"/>
            <a:ext cx="1988820" cy="2400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900"/>
              <a:buFont typeface="Inter"/>
              <a:buNone/>
            </a:pPr>
            <a:r>
              <a:rPr b="0" i="0" lang="en" sz="900" u="none" cap="none" strike="noStrike">
                <a:solidFill>
                  <a:srgbClr val="C9E2F2"/>
                </a:solidFill>
                <a:latin typeface="Inter"/>
                <a:ea typeface="Inter"/>
                <a:cs typeface="Inter"/>
                <a:sym typeface="Inter"/>
              </a:rPr>
              <a:t>Total savings</a:t>
            </a:r>
            <a:endParaRPr b="0" i="0" sz="900" u="none" cap="none" strike="noStrike">
              <a:solidFill>
                <a:schemeClr val="dk1"/>
              </a:solidFill>
              <a:latin typeface="Calibri"/>
              <a:ea typeface="Calibri"/>
              <a:cs typeface="Calibri"/>
              <a:sym typeface="Calibri"/>
            </a:endParaRPr>
          </a:p>
        </p:txBody>
      </p:sp>
      <p:sp>
        <p:nvSpPr>
          <p:cNvPr id="346" name="Google Shape;346;p27"/>
          <p:cNvSpPr/>
          <p:nvPr/>
        </p:nvSpPr>
        <p:spPr>
          <a:xfrm>
            <a:off x="685800" y="2160270"/>
            <a:ext cx="1988820" cy="44577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300"/>
              <a:buFont typeface="Montserrat"/>
              <a:buNone/>
            </a:pPr>
            <a:r>
              <a:rPr b="1" i="0" lang="en" sz="2300" u="none" cap="none" strike="noStrike">
                <a:solidFill>
                  <a:srgbClr val="FFFFFF"/>
                </a:solidFill>
                <a:latin typeface="Montserrat"/>
                <a:ea typeface="Montserrat"/>
                <a:cs typeface="Montserrat"/>
                <a:sym typeface="Montserrat"/>
              </a:rPr>
              <a:t>$1,000,000</a:t>
            </a:r>
            <a:endParaRPr b="0" i="0" sz="2300" u="none" cap="none" strike="noStrike">
              <a:solidFill>
                <a:schemeClr val="dk1"/>
              </a:solidFill>
              <a:latin typeface="Calibri"/>
              <a:ea typeface="Calibri"/>
              <a:cs typeface="Calibri"/>
              <a:sym typeface="Calibri"/>
            </a:endParaRPr>
          </a:p>
        </p:txBody>
      </p:sp>
      <p:sp>
        <p:nvSpPr>
          <p:cNvPr id="347" name="Google Shape;347;p27"/>
          <p:cNvSpPr/>
          <p:nvPr/>
        </p:nvSpPr>
        <p:spPr>
          <a:xfrm>
            <a:off x="685800" y="2708910"/>
            <a:ext cx="19888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900"/>
              <a:buFont typeface="Inter"/>
              <a:buNone/>
            </a:pPr>
            <a:r>
              <a:rPr b="0" i="1" lang="en" sz="900" u="none" cap="none" strike="noStrike">
                <a:solidFill>
                  <a:srgbClr val="C9E2F2"/>
                </a:solidFill>
                <a:latin typeface="Inter"/>
                <a:ea typeface="Inter"/>
                <a:cs typeface="Inter"/>
                <a:sym typeface="Inter"/>
              </a:rPr>
              <a:t>Ready to be given jobs</a:t>
            </a:r>
            <a:endParaRPr b="0" i="0" sz="900" u="none" cap="none" strike="noStrike">
              <a:solidFill>
                <a:schemeClr val="dk1"/>
              </a:solidFill>
              <a:latin typeface="Calibri"/>
              <a:ea typeface="Calibri"/>
              <a:cs typeface="Calibri"/>
              <a:sym typeface="Calibri"/>
            </a:endParaRPr>
          </a:p>
        </p:txBody>
      </p:sp>
      <p:sp>
        <p:nvSpPr>
          <p:cNvPr id="348" name="Google Shape;348;p27"/>
          <p:cNvSpPr/>
          <p:nvPr/>
        </p:nvSpPr>
        <p:spPr>
          <a:xfrm>
            <a:off x="3051810" y="2297430"/>
            <a:ext cx="582930" cy="411480"/>
          </a:xfrm>
          <a:prstGeom prst="rightArrow">
            <a:avLst>
              <a:gd fmla="val 50000" name="adj1"/>
              <a:gd fmla="val 50000" name="adj2"/>
            </a:avLst>
          </a:prstGeom>
          <a:solidFill>
            <a:srgbClr val="B9C6C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9" name="Google Shape;349;p27"/>
          <p:cNvSpPr/>
          <p:nvPr/>
        </p:nvSpPr>
        <p:spPr>
          <a:xfrm>
            <a:off x="3840480" y="1337310"/>
            <a:ext cx="4800600" cy="2331720"/>
          </a:xfrm>
          <a:prstGeom prst="roundRect">
            <a:avLst>
              <a:gd fmla="val 3529"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0" name="Google Shape;350;p27"/>
          <p:cNvSpPr/>
          <p:nvPr/>
        </p:nvSpPr>
        <p:spPr>
          <a:xfrm>
            <a:off x="4114800" y="1543050"/>
            <a:ext cx="4251960" cy="411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100"/>
              <a:buFont typeface="Montserrat"/>
              <a:buNone/>
            </a:pPr>
            <a:r>
              <a:rPr b="1" i="0" lang="en" sz="2100" u="none" cap="none" strike="noStrike">
                <a:solidFill>
                  <a:srgbClr val="FFFFFF"/>
                </a:solidFill>
                <a:latin typeface="Montserrat"/>
                <a:ea typeface="Montserrat"/>
                <a:cs typeface="Montserrat"/>
                <a:sym typeface="Montserrat"/>
              </a:rPr>
              <a:t>$250,000</a:t>
            </a:r>
            <a:endParaRPr b="0" i="0" sz="2100" u="none" cap="none" strike="noStrike">
              <a:solidFill>
                <a:schemeClr val="dk1"/>
              </a:solidFill>
              <a:latin typeface="Calibri"/>
              <a:ea typeface="Calibri"/>
              <a:cs typeface="Calibri"/>
              <a:sym typeface="Calibri"/>
            </a:endParaRPr>
          </a:p>
        </p:txBody>
      </p:sp>
      <p:sp>
        <p:nvSpPr>
          <p:cNvPr id="351" name="Google Shape;351;p27"/>
          <p:cNvSpPr/>
          <p:nvPr/>
        </p:nvSpPr>
        <p:spPr>
          <a:xfrm>
            <a:off x="4114800" y="1988820"/>
            <a:ext cx="425196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North American Income Pay Pro</a:t>
            </a:r>
            <a:endParaRPr b="0" i="0" sz="1200" u="none" cap="none" strike="noStrike">
              <a:solidFill>
                <a:schemeClr val="dk1"/>
              </a:solidFill>
              <a:latin typeface="Calibri"/>
              <a:ea typeface="Calibri"/>
              <a:cs typeface="Calibri"/>
              <a:sym typeface="Calibri"/>
            </a:endParaRPr>
          </a:p>
        </p:txBody>
      </p:sp>
      <p:sp>
        <p:nvSpPr>
          <p:cNvPr id="352" name="Google Shape;352;p27"/>
          <p:cNvSpPr/>
          <p:nvPr/>
        </p:nvSpPr>
        <p:spPr>
          <a:xfrm>
            <a:off x="4149090" y="2366010"/>
            <a:ext cx="4251960" cy="1165860"/>
          </a:xfrm>
          <a:prstGeom prst="rect">
            <a:avLst/>
          </a:prstGeom>
          <a:noFill/>
          <a:ln>
            <a:noFill/>
          </a:ln>
        </p:spPr>
        <p:txBody>
          <a:bodyPr anchorCtr="0" anchor="t" bIns="0" lIns="0" spcFirstLastPara="1" rIns="0" wrap="square" tIns="0">
            <a:noAutofit/>
          </a:bodyPr>
          <a:lstStyle/>
          <a:p>
            <a:pPr indent="-107950" lvl="0" marL="114300" marR="0" rtl="0" algn="l">
              <a:lnSpc>
                <a:spcPct val="112000"/>
              </a:lnSpc>
              <a:spcBef>
                <a:spcPts val="0"/>
              </a:spcBef>
              <a:spcAft>
                <a:spcPts val="0"/>
              </a:spcAft>
              <a:buClr>
                <a:srgbClr val="FFFFFF"/>
              </a:buClr>
              <a:buSzPts val="900"/>
              <a:buFont typeface="Inter"/>
              <a:buChar char="•"/>
            </a:pPr>
            <a:r>
              <a:rPr b="0" i="0" lang="en" sz="900" u="none" cap="none" strike="noStrike">
                <a:solidFill>
                  <a:srgbClr val="FFFFFF"/>
                </a:solidFill>
                <a:latin typeface="Inter"/>
                <a:ea typeface="Inter"/>
                <a:cs typeface="Inter"/>
                <a:sym typeface="Inter"/>
              </a:rPr>
              <a:t>Defers for two years while they finish working</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500"/>
              </a:spcBef>
              <a:spcAft>
                <a:spcPts val="0"/>
              </a:spcAft>
              <a:buClr>
                <a:srgbClr val="FFFFFF"/>
              </a:buClr>
              <a:buSzPts val="900"/>
              <a:buFont typeface="Inter"/>
              <a:buChar char="•"/>
            </a:pPr>
            <a:r>
              <a:rPr b="0" i="0" lang="en" sz="900" u="none" cap="none" strike="noStrike">
                <a:solidFill>
                  <a:srgbClr val="FFFFFF"/>
                </a:solidFill>
                <a:latin typeface="Inter"/>
                <a:ea typeface="Inter"/>
                <a:cs typeface="Inter"/>
                <a:sym typeface="Inter"/>
              </a:rPr>
              <a:t>At 67, turns on $1,800/mo of guaranteed joint lifetime income</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500"/>
              </a:spcBef>
              <a:spcAft>
                <a:spcPts val="0"/>
              </a:spcAft>
              <a:buClr>
                <a:srgbClr val="FFFFFF"/>
              </a:buClr>
              <a:buSzPts val="900"/>
              <a:buFont typeface="Inter"/>
              <a:buChar char="•"/>
            </a:pPr>
            <a:r>
              <a:rPr b="0" i="0" lang="en" sz="900" u="none" cap="none" strike="noStrike">
                <a:solidFill>
                  <a:srgbClr val="FFFFFF"/>
                </a:solidFill>
                <a:latin typeface="Inter"/>
                <a:ea typeface="Inter"/>
                <a:cs typeface="Inter"/>
                <a:sym typeface="Inter"/>
              </a:rPr>
              <a:t>The gap is closed the same month the paychecks stop</a:t>
            </a:r>
            <a:endParaRPr b="0" i="0" sz="900" u="none" cap="none" strike="noStrike">
              <a:solidFill>
                <a:schemeClr val="dk1"/>
              </a:solidFill>
              <a:latin typeface="Calibri"/>
              <a:ea typeface="Calibri"/>
              <a:cs typeface="Calibri"/>
              <a:sym typeface="Calibri"/>
            </a:endParaRPr>
          </a:p>
        </p:txBody>
      </p:sp>
      <p:sp>
        <p:nvSpPr>
          <p:cNvPr id="353" name="Google Shape;353;p27"/>
          <p:cNvSpPr/>
          <p:nvPr/>
        </p:nvSpPr>
        <p:spPr>
          <a:xfrm>
            <a:off x="480060" y="3874770"/>
            <a:ext cx="8161020" cy="582930"/>
          </a:xfrm>
          <a:prstGeom prst="roundRect">
            <a:avLst>
              <a:gd fmla="val 11765"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4" name="Google Shape;354;p27"/>
          <p:cNvSpPr/>
          <p:nvPr/>
        </p:nvSpPr>
        <p:spPr>
          <a:xfrm>
            <a:off x="720090" y="3874770"/>
            <a:ext cx="480060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Remaining to allocate:  $750,000</a:t>
            </a:r>
            <a:endParaRPr b="0" i="0" sz="1200" u="none" cap="none" strike="noStrike">
              <a:solidFill>
                <a:schemeClr val="dk1"/>
              </a:solidFill>
              <a:latin typeface="Calibri"/>
              <a:ea typeface="Calibri"/>
              <a:cs typeface="Calibri"/>
              <a:sym typeface="Calibri"/>
            </a:endParaRPr>
          </a:p>
        </p:txBody>
      </p:sp>
      <p:sp>
        <p:nvSpPr>
          <p:cNvPr id="355" name="Google Shape;355;p27"/>
          <p:cNvSpPr/>
          <p:nvPr/>
        </p:nvSpPr>
        <p:spPr>
          <a:xfrm>
            <a:off x="5212080" y="3874770"/>
            <a:ext cx="3291840" cy="58293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353E44"/>
              </a:buClr>
              <a:buSzPts val="900"/>
              <a:buFont typeface="Inter"/>
              <a:buNone/>
            </a:pPr>
            <a:r>
              <a:rPr b="0" i="1" lang="en" sz="900" u="none" cap="none" strike="noStrike">
                <a:solidFill>
                  <a:srgbClr val="353E44"/>
                </a:solidFill>
                <a:latin typeface="Inter"/>
                <a:ea typeface="Inter"/>
                <a:cs typeface="Inter"/>
                <a:sym typeface="Inter"/>
              </a:rPr>
              <a:t>Essentials: covered for life from day one of retirement</a:t>
            </a:r>
            <a:endParaRPr b="0" i="0" sz="900" u="none" cap="none" strike="noStrike">
              <a:solidFill>
                <a:schemeClr val="dk1"/>
              </a:solidFill>
              <a:latin typeface="Calibri"/>
              <a:ea typeface="Calibri"/>
              <a:cs typeface="Calibri"/>
              <a:sym typeface="Calibri"/>
            </a:endParaRPr>
          </a:p>
        </p:txBody>
      </p:sp>
      <p:sp>
        <p:nvSpPr>
          <p:cNvPr id="356" name="Google Shape;356;p27"/>
          <p:cNvSpPr/>
          <p:nvPr/>
        </p:nvSpPr>
        <p:spPr>
          <a:xfrm>
            <a:off x="480060" y="4814316"/>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Hypothetical illustration. Income figures depend on current rider terms, payout rates, ages, and deferral period, and are subject to change. Rider charges may apply. Guarantees are backed by the claims-paying ability of the issuing insurance company.</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1" name="Shape 361"/>
        <p:cNvGrpSpPr/>
        <p:nvPr/>
      </p:nvGrpSpPr>
      <p:grpSpPr>
        <a:xfrm>
          <a:off x="0" y="0"/>
          <a:ext cx="0" cy="0"/>
          <a:chOff x="0" y="0"/>
          <a:chExt cx="0" cy="0"/>
        </a:xfrm>
      </p:grpSpPr>
      <p:sp>
        <p:nvSpPr>
          <p:cNvPr id="362" name="Google Shape;362;p28"/>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3" name="Google Shape;363;p28"/>
          <p:cNvSpPr/>
          <p:nvPr/>
        </p:nvSpPr>
        <p:spPr>
          <a:xfrm>
            <a:off x="8298180" y="720090"/>
            <a:ext cx="377190" cy="137160"/>
          </a:xfrm>
          <a:prstGeom prst="roundRect">
            <a:avLst>
              <a:gd fmla="val 25000" name="adj"/>
            </a:avLst>
          </a:prstGeom>
          <a:solidFill>
            <a:srgbClr val="C28D3D">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4" name="Google Shape;364;p28"/>
          <p:cNvSpPr/>
          <p:nvPr/>
        </p:nvSpPr>
        <p:spPr>
          <a:xfrm>
            <a:off x="8298180" y="548640"/>
            <a:ext cx="377190" cy="137160"/>
          </a:xfrm>
          <a:prstGeom prst="roundRect">
            <a:avLst>
              <a:gd fmla="val 25000"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5" name="Google Shape;365;p28"/>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6" name="Google Shape;366;p28"/>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B8A"/>
              </a:buClr>
              <a:buSzPts val="900"/>
              <a:buFont typeface="Montserrat"/>
              <a:buNone/>
            </a:pPr>
            <a:r>
              <a:rPr b="1" i="0" lang="en" sz="900" u="none" cap="none" strike="noStrike">
                <a:solidFill>
                  <a:srgbClr val="5B4B8A"/>
                </a:solidFill>
                <a:latin typeface="Montserrat"/>
                <a:ea typeface="Montserrat"/>
                <a:cs typeface="Montserrat"/>
                <a:sym typeface="Montserrat"/>
              </a:rPr>
              <a:t>STEP 4  ·  LAYER 3</a:t>
            </a:r>
            <a:endParaRPr b="0" i="0" sz="900" u="none" cap="none" strike="noStrike">
              <a:solidFill>
                <a:schemeClr val="dk1"/>
              </a:solidFill>
              <a:latin typeface="Calibri"/>
              <a:ea typeface="Calibri"/>
              <a:cs typeface="Calibri"/>
              <a:sym typeface="Calibri"/>
            </a:endParaRPr>
          </a:p>
        </p:txBody>
      </p:sp>
      <p:sp>
        <p:nvSpPr>
          <p:cNvPr id="367" name="Google Shape;367;p28"/>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Asset Location</a:t>
            </a:r>
            <a:endParaRPr b="0" i="0" sz="2600" u="none" cap="none" strike="noStrike">
              <a:solidFill>
                <a:schemeClr val="dk1"/>
              </a:solidFill>
              <a:latin typeface="Calibri"/>
              <a:ea typeface="Calibri"/>
              <a:cs typeface="Calibri"/>
              <a:sym typeface="Calibri"/>
            </a:endParaRPr>
          </a:p>
        </p:txBody>
      </p:sp>
      <p:sp>
        <p:nvSpPr>
          <p:cNvPr id="368" name="Google Shape;368;p28"/>
          <p:cNvSpPr/>
          <p:nvPr/>
        </p:nvSpPr>
        <p:spPr>
          <a:xfrm>
            <a:off x="480060" y="1083564"/>
            <a:ext cx="75438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1100"/>
              <a:buFont typeface="Inter"/>
              <a:buNone/>
            </a:pPr>
            <a:r>
              <a:rPr b="0" i="0" lang="en" sz="1100" u="none" cap="none" strike="noStrike">
                <a:solidFill>
                  <a:srgbClr val="353E44"/>
                </a:solidFill>
                <a:latin typeface="Inter"/>
                <a:ea typeface="Inter"/>
                <a:cs typeface="Inter"/>
                <a:sym typeface="Inter"/>
              </a:rPr>
              <a:t>Diversify between different risk/reward strategies. There are three ways money can grow.</a:t>
            </a:r>
            <a:endParaRPr b="0" i="0" sz="1100" u="none" cap="none" strike="noStrike">
              <a:solidFill>
                <a:schemeClr val="dk1"/>
              </a:solidFill>
              <a:latin typeface="Calibri"/>
              <a:ea typeface="Calibri"/>
              <a:cs typeface="Calibri"/>
              <a:sym typeface="Calibri"/>
            </a:endParaRPr>
          </a:p>
        </p:txBody>
      </p:sp>
      <p:sp>
        <p:nvSpPr>
          <p:cNvPr id="369" name="Google Shape;369;p28"/>
          <p:cNvSpPr/>
          <p:nvPr/>
        </p:nvSpPr>
        <p:spPr>
          <a:xfrm>
            <a:off x="480060" y="1440180"/>
            <a:ext cx="2612898" cy="2948940"/>
          </a:xfrm>
          <a:prstGeom prst="roundRect">
            <a:avLst>
              <a:gd fmla="val 236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0" name="Google Shape;370;p28"/>
          <p:cNvSpPr/>
          <p:nvPr/>
        </p:nvSpPr>
        <p:spPr>
          <a:xfrm>
            <a:off x="562356" y="1522476"/>
            <a:ext cx="2448306" cy="356616"/>
          </a:xfrm>
          <a:prstGeom prst="roundRect">
            <a:avLst>
              <a:gd fmla="val 13462"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1" name="Google Shape;371;p28"/>
          <p:cNvSpPr/>
          <p:nvPr/>
        </p:nvSpPr>
        <p:spPr>
          <a:xfrm>
            <a:off x="658368" y="1549908"/>
            <a:ext cx="301752" cy="301752"/>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2" name="Google Shape;372;p28"/>
          <p:cNvSpPr/>
          <p:nvPr/>
        </p:nvSpPr>
        <p:spPr>
          <a:xfrm>
            <a:off x="658368" y="1549908"/>
            <a:ext cx="301752" cy="30175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Montserrat"/>
              <a:buNone/>
            </a:pPr>
            <a:r>
              <a:rPr b="1" i="0" lang="en" sz="1300" u="none" cap="none" strike="noStrike">
                <a:solidFill>
                  <a:srgbClr val="FFFFFF"/>
                </a:solidFill>
                <a:latin typeface="Montserrat"/>
                <a:ea typeface="Montserrat"/>
                <a:cs typeface="Montserrat"/>
                <a:sym typeface="Montserrat"/>
              </a:rPr>
              <a:t>1</a:t>
            </a:r>
            <a:endParaRPr b="0" i="0" sz="1300" u="none" cap="none" strike="noStrike">
              <a:solidFill>
                <a:schemeClr val="dk1"/>
              </a:solidFill>
              <a:latin typeface="Calibri"/>
              <a:ea typeface="Calibri"/>
              <a:cs typeface="Calibri"/>
              <a:sym typeface="Calibri"/>
            </a:endParaRPr>
          </a:p>
        </p:txBody>
      </p:sp>
      <p:sp>
        <p:nvSpPr>
          <p:cNvPr id="373" name="Google Shape;373;p28"/>
          <p:cNvSpPr/>
          <p:nvPr/>
        </p:nvSpPr>
        <p:spPr>
          <a:xfrm>
            <a:off x="960120" y="1522476"/>
            <a:ext cx="1961388" cy="35661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FIXED</a:t>
            </a:r>
            <a:endParaRPr b="0" i="0" sz="1200" u="none" cap="none" strike="noStrike">
              <a:solidFill>
                <a:schemeClr val="dk1"/>
              </a:solidFill>
              <a:latin typeface="Calibri"/>
              <a:ea typeface="Calibri"/>
              <a:cs typeface="Calibri"/>
              <a:sym typeface="Calibri"/>
            </a:endParaRPr>
          </a:p>
        </p:txBody>
      </p:sp>
      <p:pic>
        <p:nvPicPr>
          <p:cNvPr descr="icons/bucket-fixed.png" id="374" name="Google Shape;374;p28"/>
          <p:cNvPicPr preferRelativeResize="0"/>
          <p:nvPr/>
        </p:nvPicPr>
        <p:blipFill rotWithShape="1">
          <a:blip r:embed="rId3">
            <a:alphaModFix/>
          </a:blip>
          <a:srcRect b="0" l="0" r="0" t="0"/>
          <a:stretch/>
        </p:blipFill>
        <p:spPr>
          <a:xfrm>
            <a:off x="754380" y="1961388"/>
            <a:ext cx="2057400" cy="2057400"/>
          </a:xfrm>
          <a:prstGeom prst="rect">
            <a:avLst/>
          </a:prstGeom>
          <a:noFill/>
          <a:ln>
            <a:noFill/>
          </a:ln>
        </p:spPr>
      </p:pic>
      <p:sp>
        <p:nvSpPr>
          <p:cNvPr id="375" name="Google Shape;375;p28"/>
          <p:cNvSpPr/>
          <p:nvPr/>
        </p:nvSpPr>
        <p:spPr>
          <a:xfrm>
            <a:off x="630936" y="4080510"/>
            <a:ext cx="288036" cy="288036"/>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shield.png" id="376" name="Google Shape;376;p28"/>
          <p:cNvPicPr preferRelativeResize="0"/>
          <p:nvPr/>
        </p:nvPicPr>
        <p:blipFill rotWithShape="1">
          <a:blip r:embed="rId4">
            <a:alphaModFix/>
          </a:blip>
          <a:srcRect b="0" l="0" r="0" t="0"/>
          <a:stretch/>
        </p:blipFill>
        <p:spPr>
          <a:xfrm>
            <a:off x="708706" y="4158280"/>
            <a:ext cx="132496" cy="132496"/>
          </a:xfrm>
          <a:prstGeom prst="rect">
            <a:avLst/>
          </a:prstGeom>
          <a:noFill/>
          <a:ln>
            <a:noFill/>
          </a:ln>
        </p:spPr>
      </p:pic>
      <p:sp>
        <p:nvSpPr>
          <p:cNvPr id="377" name="Google Shape;377;p28"/>
          <p:cNvSpPr/>
          <p:nvPr/>
        </p:nvSpPr>
        <p:spPr>
          <a:xfrm>
            <a:off x="1001268" y="4032504"/>
            <a:ext cx="1961388" cy="384048"/>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Clr>
                <a:srgbClr val="00446A"/>
              </a:buClr>
              <a:buSzPts val="900"/>
              <a:buFont typeface="Montserrat"/>
              <a:buNone/>
            </a:pPr>
            <a:r>
              <a:rPr b="1" i="0" lang="en" sz="900" u="none" cap="none" strike="noStrike">
                <a:solidFill>
                  <a:srgbClr val="00446A"/>
                </a:solidFill>
                <a:latin typeface="Montserrat"/>
                <a:ea typeface="Montserrat"/>
                <a:cs typeface="Montserrat"/>
                <a:sym typeface="Montserrat"/>
              </a:rPr>
              <a:t>Low guaranteed growth</a:t>
            </a:r>
            <a:endParaRPr b="0" i="0" sz="900" u="none" cap="none" strike="noStrike">
              <a:solidFill>
                <a:schemeClr val="dk1"/>
              </a:solidFill>
              <a:latin typeface="Calibri"/>
              <a:ea typeface="Calibri"/>
              <a:cs typeface="Calibri"/>
              <a:sym typeface="Calibri"/>
            </a:endParaRPr>
          </a:p>
        </p:txBody>
      </p:sp>
      <p:sp>
        <p:nvSpPr>
          <p:cNvPr id="378" name="Google Shape;378;p28"/>
          <p:cNvSpPr/>
          <p:nvPr/>
        </p:nvSpPr>
        <p:spPr>
          <a:xfrm>
            <a:off x="3264408" y="1440180"/>
            <a:ext cx="2612898" cy="2948940"/>
          </a:xfrm>
          <a:prstGeom prst="roundRect">
            <a:avLst>
              <a:gd fmla="val 236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9" name="Google Shape;379;p28"/>
          <p:cNvSpPr/>
          <p:nvPr/>
        </p:nvSpPr>
        <p:spPr>
          <a:xfrm>
            <a:off x="3346704" y="1522476"/>
            <a:ext cx="2448306" cy="356616"/>
          </a:xfrm>
          <a:prstGeom prst="roundRect">
            <a:avLst>
              <a:gd fmla="val 13462"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0" name="Google Shape;380;p28"/>
          <p:cNvSpPr/>
          <p:nvPr/>
        </p:nvSpPr>
        <p:spPr>
          <a:xfrm>
            <a:off x="3442716" y="1549908"/>
            <a:ext cx="301752" cy="301752"/>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1" name="Google Shape;381;p28"/>
          <p:cNvSpPr/>
          <p:nvPr/>
        </p:nvSpPr>
        <p:spPr>
          <a:xfrm>
            <a:off x="3442716" y="1549908"/>
            <a:ext cx="301752" cy="30175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Montserrat"/>
              <a:buNone/>
            </a:pPr>
            <a:r>
              <a:rPr b="1" i="0" lang="en" sz="1300" u="none" cap="none" strike="noStrike">
                <a:solidFill>
                  <a:srgbClr val="FFFFFF"/>
                </a:solidFill>
                <a:latin typeface="Montserrat"/>
                <a:ea typeface="Montserrat"/>
                <a:cs typeface="Montserrat"/>
                <a:sym typeface="Montserrat"/>
              </a:rPr>
              <a:t>2</a:t>
            </a:r>
            <a:endParaRPr b="0" i="0" sz="1300" u="none" cap="none" strike="noStrike">
              <a:solidFill>
                <a:schemeClr val="dk1"/>
              </a:solidFill>
              <a:latin typeface="Calibri"/>
              <a:ea typeface="Calibri"/>
              <a:cs typeface="Calibri"/>
              <a:sym typeface="Calibri"/>
            </a:endParaRPr>
          </a:p>
        </p:txBody>
      </p:sp>
      <p:sp>
        <p:nvSpPr>
          <p:cNvPr id="382" name="Google Shape;382;p28"/>
          <p:cNvSpPr/>
          <p:nvPr/>
        </p:nvSpPr>
        <p:spPr>
          <a:xfrm>
            <a:off x="3744468" y="1522476"/>
            <a:ext cx="1961388" cy="35661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VARIABLE</a:t>
            </a:r>
            <a:endParaRPr b="0" i="0" sz="1200" u="none" cap="none" strike="noStrike">
              <a:solidFill>
                <a:schemeClr val="dk1"/>
              </a:solidFill>
              <a:latin typeface="Calibri"/>
              <a:ea typeface="Calibri"/>
              <a:cs typeface="Calibri"/>
              <a:sym typeface="Calibri"/>
            </a:endParaRPr>
          </a:p>
        </p:txBody>
      </p:sp>
      <p:pic>
        <p:nvPicPr>
          <p:cNvPr descr="icons/bucket-variable.png" id="383" name="Google Shape;383;p28"/>
          <p:cNvPicPr preferRelativeResize="0"/>
          <p:nvPr/>
        </p:nvPicPr>
        <p:blipFill rotWithShape="1">
          <a:blip r:embed="rId5">
            <a:alphaModFix/>
          </a:blip>
          <a:srcRect b="0" l="0" r="0" t="0"/>
          <a:stretch/>
        </p:blipFill>
        <p:spPr>
          <a:xfrm>
            <a:off x="3538728" y="1961388"/>
            <a:ext cx="2057400" cy="2057400"/>
          </a:xfrm>
          <a:prstGeom prst="rect">
            <a:avLst/>
          </a:prstGeom>
          <a:noFill/>
          <a:ln>
            <a:noFill/>
          </a:ln>
        </p:spPr>
      </p:pic>
      <p:sp>
        <p:nvSpPr>
          <p:cNvPr id="384" name="Google Shape;384;p28"/>
          <p:cNvSpPr/>
          <p:nvPr/>
        </p:nvSpPr>
        <p:spPr>
          <a:xfrm>
            <a:off x="3415284" y="4080510"/>
            <a:ext cx="288036" cy="288036"/>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chart.png" id="385" name="Google Shape;385;p28"/>
          <p:cNvPicPr preferRelativeResize="0"/>
          <p:nvPr/>
        </p:nvPicPr>
        <p:blipFill rotWithShape="1">
          <a:blip r:embed="rId6">
            <a:alphaModFix/>
          </a:blip>
          <a:srcRect b="0" l="0" r="0" t="0"/>
          <a:stretch/>
        </p:blipFill>
        <p:spPr>
          <a:xfrm>
            <a:off x="3493054" y="4158280"/>
            <a:ext cx="132496" cy="132496"/>
          </a:xfrm>
          <a:prstGeom prst="rect">
            <a:avLst/>
          </a:prstGeom>
          <a:noFill/>
          <a:ln>
            <a:noFill/>
          </a:ln>
        </p:spPr>
      </p:pic>
      <p:sp>
        <p:nvSpPr>
          <p:cNvPr id="386" name="Google Shape;386;p28"/>
          <p:cNvSpPr/>
          <p:nvPr/>
        </p:nvSpPr>
        <p:spPr>
          <a:xfrm>
            <a:off x="3785616" y="4032504"/>
            <a:ext cx="1961388" cy="384048"/>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Clr>
                <a:srgbClr val="00446A"/>
              </a:buClr>
              <a:buSzPts val="900"/>
              <a:buFont typeface="Montserrat"/>
              <a:buNone/>
            </a:pPr>
            <a:r>
              <a:rPr b="1" i="0" lang="en" sz="900" u="none" cap="none" strike="noStrike">
                <a:solidFill>
                  <a:srgbClr val="00446A"/>
                </a:solidFill>
                <a:latin typeface="Montserrat"/>
                <a:ea typeface="Montserrat"/>
                <a:cs typeface="Montserrat"/>
                <a:sym typeface="Montserrat"/>
              </a:rPr>
              <a:t>Full stock market exposure</a:t>
            </a:r>
            <a:endParaRPr b="0" i="0" sz="900" u="none" cap="none" strike="noStrike">
              <a:solidFill>
                <a:schemeClr val="dk1"/>
              </a:solidFill>
              <a:latin typeface="Calibri"/>
              <a:ea typeface="Calibri"/>
              <a:cs typeface="Calibri"/>
              <a:sym typeface="Calibri"/>
            </a:endParaRPr>
          </a:p>
        </p:txBody>
      </p:sp>
      <p:sp>
        <p:nvSpPr>
          <p:cNvPr id="387" name="Google Shape;387;p28"/>
          <p:cNvSpPr/>
          <p:nvPr/>
        </p:nvSpPr>
        <p:spPr>
          <a:xfrm>
            <a:off x="6048756" y="1440180"/>
            <a:ext cx="2612898" cy="2948940"/>
          </a:xfrm>
          <a:prstGeom prst="roundRect">
            <a:avLst>
              <a:gd fmla="val 236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8" name="Google Shape;388;p28"/>
          <p:cNvSpPr/>
          <p:nvPr/>
        </p:nvSpPr>
        <p:spPr>
          <a:xfrm>
            <a:off x="6131052" y="1522476"/>
            <a:ext cx="2448306" cy="356616"/>
          </a:xfrm>
          <a:prstGeom prst="roundRect">
            <a:avLst>
              <a:gd fmla="val 13462"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9" name="Google Shape;389;p28"/>
          <p:cNvSpPr/>
          <p:nvPr/>
        </p:nvSpPr>
        <p:spPr>
          <a:xfrm>
            <a:off x="6227064" y="1549908"/>
            <a:ext cx="301752" cy="301752"/>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28"/>
          <p:cNvSpPr/>
          <p:nvPr/>
        </p:nvSpPr>
        <p:spPr>
          <a:xfrm>
            <a:off x="6227064" y="1549908"/>
            <a:ext cx="301752" cy="30175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Montserrat"/>
              <a:buNone/>
            </a:pPr>
            <a:r>
              <a:rPr b="1" i="0" lang="en" sz="1300" u="none" cap="none" strike="noStrike">
                <a:solidFill>
                  <a:srgbClr val="FFFFFF"/>
                </a:solidFill>
                <a:latin typeface="Montserrat"/>
                <a:ea typeface="Montserrat"/>
                <a:cs typeface="Montserrat"/>
                <a:sym typeface="Montserrat"/>
              </a:rPr>
              <a:t>3</a:t>
            </a:r>
            <a:endParaRPr b="0" i="0" sz="1300" u="none" cap="none" strike="noStrike">
              <a:solidFill>
                <a:schemeClr val="dk1"/>
              </a:solidFill>
              <a:latin typeface="Calibri"/>
              <a:ea typeface="Calibri"/>
              <a:cs typeface="Calibri"/>
              <a:sym typeface="Calibri"/>
            </a:endParaRPr>
          </a:p>
        </p:txBody>
      </p:sp>
      <p:sp>
        <p:nvSpPr>
          <p:cNvPr id="391" name="Google Shape;391;p28"/>
          <p:cNvSpPr/>
          <p:nvPr/>
        </p:nvSpPr>
        <p:spPr>
          <a:xfrm>
            <a:off x="6528816" y="1522476"/>
            <a:ext cx="1961388" cy="35661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INDEXED</a:t>
            </a:r>
            <a:endParaRPr b="0" i="0" sz="1200" u="none" cap="none" strike="noStrike">
              <a:solidFill>
                <a:schemeClr val="dk1"/>
              </a:solidFill>
              <a:latin typeface="Calibri"/>
              <a:ea typeface="Calibri"/>
              <a:cs typeface="Calibri"/>
              <a:sym typeface="Calibri"/>
            </a:endParaRPr>
          </a:p>
        </p:txBody>
      </p:sp>
      <p:pic>
        <p:nvPicPr>
          <p:cNvPr descr="icons/bucket-indexed.png" id="392" name="Google Shape;392;p28"/>
          <p:cNvPicPr preferRelativeResize="0"/>
          <p:nvPr/>
        </p:nvPicPr>
        <p:blipFill rotWithShape="1">
          <a:blip r:embed="rId7">
            <a:alphaModFix/>
          </a:blip>
          <a:srcRect b="0" l="0" r="0" t="0"/>
          <a:stretch/>
        </p:blipFill>
        <p:spPr>
          <a:xfrm>
            <a:off x="6323076" y="1961388"/>
            <a:ext cx="2057400" cy="2057400"/>
          </a:xfrm>
          <a:prstGeom prst="rect">
            <a:avLst/>
          </a:prstGeom>
          <a:noFill/>
          <a:ln>
            <a:noFill/>
          </a:ln>
        </p:spPr>
      </p:pic>
      <p:sp>
        <p:nvSpPr>
          <p:cNvPr id="393" name="Google Shape;393;p28"/>
          <p:cNvSpPr/>
          <p:nvPr/>
        </p:nvSpPr>
        <p:spPr>
          <a:xfrm>
            <a:off x="6199632" y="4080510"/>
            <a:ext cx="288036" cy="288036"/>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lock.png" id="394" name="Google Shape;394;p28"/>
          <p:cNvPicPr preferRelativeResize="0"/>
          <p:nvPr/>
        </p:nvPicPr>
        <p:blipFill rotWithShape="1">
          <a:blip r:embed="rId8">
            <a:alphaModFix/>
          </a:blip>
          <a:srcRect b="0" l="0" r="0" t="0"/>
          <a:stretch/>
        </p:blipFill>
        <p:spPr>
          <a:xfrm>
            <a:off x="6277402" y="4158280"/>
            <a:ext cx="132496" cy="132496"/>
          </a:xfrm>
          <a:prstGeom prst="rect">
            <a:avLst/>
          </a:prstGeom>
          <a:noFill/>
          <a:ln>
            <a:noFill/>
          </a:ln>
        </p:spPr>
      </p:pic>
      <p:sp>
        <p:nvSpPr>
          <p:cNvPr id="395" name="Google Shape;395;p28"/>
          <p:cNvSpPr/>
          <p:nvPr/>
        </p:nvSpPr>
        <p:spPr>
          <a:xfrm>
            <a:off x="6569964" y="4032504"/>
            <a:ext cx="1961388" cy="384048"/>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Clr>
                <a:srgbClr val="00446A"/>
              </a:buClr>
              <a:buSzPts val="800"/>
              <a:buFont typeface="Montserrat"/>
              <a:buNone/>
            </a:pPr>
            <a:r>
              <a:rPr b="1" i="0" lang="en" sz="800" u="none" cap="none" strike="noStrike">
                <a:solidFill>
                  <a:srgbClr val="00446A"/>
                </a:solidFill>
                <a:latin typeface="Montserrat"/>
                <a:ea typeface="Montserrat"/>
                <a:cs typeface="Montserrat"/>
                <a:sym typeface="Montserrat"/>
              </a:rPr>
              <a:t>Stock market linked growth, with built-in downside protection</a:t>
            </a:r>
            <a:endParaRPr b="0" i="0" sz="800" u="none" cap="none" strike="noStrike">
              <a:solidFill>
                <a:schemeClr val="dk1"/>
              </a:solidFill>
              <a:latin typeface="Calibri"/>
              <a:ea typeface="Calibri"/>
              <a:cs typeface="Calibri"/>
              <a:sym typeface="Calibri"/>
            </a:endParaRPr>
          </a:p>
        </p:txBody>
      </p:sp>
      <p:sp>
        <p:nvSpPr>
          <p:cNvPr id="396" name="Google Shape;396;p28"/>
          <p:cNvSpPr/>
          <p:nvPr/>
        </p:nvSpPr>
        <p:spPr>
          <a:xfrm>
            <a:off x="480060" y="4491990"/>
            <a:ext cx="8140446" cy="384048"/>
          </a:xfrm>
          <a:prstGeom prst="roundRect">
            <a:avLst>
              <a:gd fmla="val 14286"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7" name="Google Shape;397;p28"/>
          <p:cNvSpPr/>
          <p:nvPr/>
        </p:nvSpPr>
        <p:spPr>
          <a:xfrm>
            <a:off x="480060" y="4491990"/>
            <a:ext cx="8140446"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Montserrat"/>
              <a:buNone/>
            </a:pPr>
            <a:r>
              <a:rPr b="0" i="0" lang="en" sz="1100" u="none" cap="none" strike="noStrike">
                <a:solidFill>
                  <a:srgbClr val="FFFFFF"/>
                </a:solidFill>
                <a:latin typeface="Montserrat"/>
                <a:ea typeface="Montserrat"/>
                <a:cs typeface="Montserrat"/>
                <a:sym typeface="Montserrat"/>
              </a:rPr>
              <a:t>Different strategies. Different levels of risk. One goal: </a:t>
            </a:r>
            <a:r>
              <a:rPr b="1" i="0" lang="en" sz="1100" u="none" cap="none" strike="noStrike">
                <a:solidFill>
                  <a:srgbClr val="DFAF62"/>
                </a:solidFill>
                <a:latin typeface="Montserrat"/>
                <a:ea typeface="Montserrat"/>
                <a:cs typeface="Montserrat"/>
                <a:sym typeface="Montserrat"/>
              </a:rPr>
              <a:t>Protect and grow your wealth.</a:t>
            </a:r>
            <a:endParaRPr b="0" i="0" sz="1100" u="none" cap="none" strike="noStrike">
              <a:solidFill>
                <a:schemeClr val="dk1"/>
              </a:solidFill>
              <a:latin typeface="Calibri"/>
              <a:ea typeface="Calibri"/>
              <a:cs typeface="Calibri"/>
              <a:sym typeface="Calibri"/>
            </a:endParaRPr>
          </a:p>
        </p:txBody>
      </p:sp>
      <p:sp>
        <p:nvSpPr>
          <p:cNvPr id="398" name="Google Shape;398;p28"/>
          <p:cNvSpPr/>
          <p:nvPr/>
        </p:nvSpPr>
        <p:spPr>
          <a:xfrm>
            <a:off x="480060" y="4910328"/>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Conceptual illustration, not actual performance. Indexed annuity credits are subject to caps, participation rates, and spreads; the 0% floor does not reflect any rider charges or surrender schedules.</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3" name="Shape 403"/>
        <p:cNvGrpSpPr/>
        <p:nvPr/>
      </p:nvGrpSpPr>
      <p:grpSpPr>
        <a:xfrm>
          <a:off x="0" y="0"/>
          <a:ext cx="0" cy="0"/>
          <a:chOff x="0" y="0"/>
          <a:chExt cx="0" cy="0"/>
        </a:xfrm>
      </p:grpSpPr>
      <p:sp>
        <p:nvSpPr>
          <p:cNvPr id="404" name="Google Shape;404;p29"/>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5" name="Google Shape;405;p29"/>
          <p:cNvSpPr/>
          <p:nvPr/>
        </p:nvSpPr>
        <p:spPr>
          <a:xfrm>
            <a:off x="8298180" y="720090"/>
            <a:ext cx="377190" cy="137160"/>
          </a:xfrm>
          <a:prstGeom prst="roundRect">
            <a:avLst>
              <a:gd fmla="val 25000" name="adj"/>
            </a:avLst>
          </a:prstGeom>
          <a:solidFill>
            <a:srgbClr val="C28D3D">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6" name="Google Shape;406;p29"/>
          <p:cNvSpPr/>
          <p:nvPr/>
        </p:nvSpPr>
        <p:spPr>
          <a:xfrm>
            <a:off x="8298180" y="548640"/>
            <a:ext cx="377190" cy="137160"/>
          </a:xfrm>
          <a:prstGeom prst="roundRect">
            <a:avLst>
              <a:gd fmla="val 25000"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7" name="Google Shape;407;p29"/>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8" name="Google Shape;408;p29"/>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B8A"/>
              </a:buClr>
              <a:buSzPts val="900"/>
              <a:buFont typeface="Montserrat"/>
              <a:buNone/>
            </a:pPr>
            <a:r>
              <a:rPr b="1" i="0" lang="en" sz="900" u="none" cap="none" strike="noStrike">
                <a:solidFill>
                  <a:srgbClr val="5B4B8A"/>
                </a:solidFill>
                <a:latin typeface="Montserrat"/>
                <a:ea typeface="Montserrat"/>
                <a:cs typeface="Montserrat"/>
                <a:sym typeface="Montserrat"/>
              </a:rPr>
              <a:t>THE STACK IN ACTION  ·  MOVE 2</a:t>
            </a:r>
            <a:endParaRPr b="0" i="0" sz="900" u="none" cap="none" strike="noStrike">
              <a:solidFill>
                <a:schemeClr val="dk1"/>
              </a:solidFill>
              <a:latin typeface="Calibri"/>
              <a:ea typeface="Calibri"/>
              <a:cs typeface="Calibri"/>
              <a:sym typeface="Calibri"/>
            </a:endParaRPr>
          </a:p>
        </p:txBody>
      </p:sp>
      <p:sp>
        <p:nvSpPr>
          <p:cNvPr id="409" name="Google Shape;409;p29"/>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Build the Growth Engine</a:t>
            </a:r>
            <a:endParaRPr b="0" i="0" sz="2600" u="none" cap="none" strike="noStrike">
              <a:solidFill>
                <a:schemeClr val="dk1"/>
              </a:solidFill>
              <a:latin typeface="Calibri"/>
              <a:ea typeface="Calibri"/>
              <a:cs typeface="Calibri"/>
              <a:sym typeface="Calibri"/>
            </a:endParaRPr>
          </a:p>
        </p:txBody>
      </p:sp>
      <p:sp>
        <p:nvSpPr>
          <p:cNvPr id="410" name="Google Shape;410;p29"/>
          <p:cNvSpPr/>
          <p:nvPr/>
        </p:nvSpPr>
        <p:spPr>
          <a:xfrm>
            <a:off x="480060" y="1988820"/>
            <a:ext cx="2263140" cy="1577340"/>
          </a:xfrm>
          <a:prstGeom prst="roundRect">
            <a:avLst>
              <a:gd fmla="val 4348"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1" name="Google Shape;411;p29"/>
          <p:cNvSpPr/>
          <p:nvPr/>
        </p:nvSpPr>
        <p:spPr>
          <a:xfrm>
            <a:off x="685800" y="2228850"/>
            <a:ext cx="1851660" cy="2400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900"/>
              <a:buFont typeface="Inter"/>
              <a:buNone/>
            </a:pPr>
            <a:r>
              <a:rPr b="0" i="0" lang="en" sz="900" u="none" cap="none" strike="noStrike">
                <a:solidFill>
                  <a:srgbClr val="C9E2F2"/>
                </a:solidFill>
                <a:latin typeface="Inter"/>
                <a:ea typeface="Inter"/>
                <a:cs typeface="Inter"/>
                <a:sym typeface="Inter"/>
              </a:rPr>
              <a:t>Remaining savings</a:t>
            </a:r>
            <a:endParaRPr b="0" i="0" sz="900" u="none" cap="none" strike="noStrike">
              <a:solidFill>
                <a:schemeClr val="dk1"/>
              </a:solidFill>
              <a:latin typeface="Calibri"/>
              <a:ea typeface="Calibri"/>
              <a:cs typeface="Calibri"/>
              <a:sym typeface="Calibri"/>
            </a:endParaRPr>
          </a:p>
        </p:txBody>
      </p:sp>
      <p:sp>
        <p:nvSpPr>
          <p:cNvPr id="412" name="Google Shape;412;p29"/>
          <p:cNvSpPr/>
          <p:nvPr/>
        </p:nvSpPr>
        <p:spPr>
          <a:xfrm>
            <a:off x="685800" y="2503170"/>
            <a:ext cx="1851660" cy="44577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300"/>
              <a:buFont typeface="Montserrat"/>
              <a:buNone/>
            </a:pPr>
            <a:r>
              <a:rPr b="1" i="0" lang="en" sz="2300" u="none" cap="none" strike="noStrike">
                <a:solidFill>
                  <a:srgbClr val="FFFFFF"/>
                </a:solidFill>
                <a:latin typeface="Montserrat"/>
                <a:ea typeface="Montserrat"/>
                <a:cs typeface="Montserrat"/>
                <a:sym typeface="Montserrat"/>
              </a:rPr>
              <a:t>$750,000</a:t>
            </a:r>
            <a:endParaRPr b="0" i="0" sz="2300" u="none" cap="none" strike="noStrike">
              <a:solidFill>
                <a:schemeClr val="dk1"/>
              </a:solidFill>
              <a:latin typeface="Calibri"/>
              <a:ea typeface="Calibri"/>
              <a:cs typeface="Calibri"/>
              <a:sym typeface="Calibri"/>
            </a:endParaRPr>
          </a:p>
        </p:txBody>
      </p:sp>
      <p:sp>
        <p:nvSpPr>
          <p:cNvPr id="413" name="Google Shape;413;p29"/>
          <p:cNvSpPr/>
          <p:nvPr/>
        </p:nvSpPr>
        <p:spPr>
          <a:xfrm>
            <a:off x="685800" y="3017520"/>
            <a:ext cx="185166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900"/>
              <a:buFont typeface="Inter"/>
              <a:buNone/>
            </a:pPr>
            <a:r>
              <a:rPr b="0" i="1" lang="en" sz="900" u="none" cap="none" strike="noStrike">
                <a:solidFill>
                  <a:srgbClr val="C9E2F2"/>
                </a:solidFill>
                <a:latin typeface="Inter"/>
                <a:ea typeface="Inter"/>
                <a:cs typeface="Inter"/>
                <a:sym typeface="Inter"/>
              </a:rPr>
              <a:t>Split 60/40 by job</a:t>
            </a:r>
            <a:endParaRPr b="0" i="0" sz="900" u="none" cap="none" strike="noStrike">
              <a:solidFill>
                <a:schemeClr val="dk1"/>
              </a:solidFill>
              <a:latin typeface="Calibri"/>
              <a:ea typeface="Calibri"/>
              <a:cs typeface="Calibri"/>
              <a:sym typeface="Calibri"/>
            </a:endParaRPr>
          </a:p>
        </p:txBody>
      </p:sp>
      <p:sp>
        <p:nvSpPr>
          <p:cNvPr id="414" name="Google Shape;414;p29"/>
          <p:cNvSpPr/>
          <p:nvPr/>
        </p:nvSpPr>
        <p:spPr>
          <a:xfrm>
            <a:off x="2914650" y="1885950"/>
            <a:ext cx="548640" cy="377190"/>
          </a:xfrm>
          <a:prstGeom prst="rightArrow">
            <a:avLst>
              <a:gd fmla="val 50000" name="adj1"/>
              <a:gd fmla="val 50000" name="adj2"/>
            </a:avLst>
          </a:prstGeom>
          <a:solidFill>
            <a:srgbClr val="B9C6C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5" name="Google Shape;415;p29"/>
          <p:cNvSpPr/>
          <p:nvPr/>
        </p:nvSpPr>
        <p:spPr>
          <a:xfrm>
            <a:off x="2914650" y="3326130"/>
            <a:ext cx="548640" cy="377190"/>
          </a:xfrm>
          <a:prstGeom prst="rightArrow">
            <a:avLst>
              <a:gd fmla="val 50000" name="adj1"/>
              <a:gd fmla="val 50000" name="adj2"/>
            </a:avLst>
          </a:prstGeom>
          <a:solidFill>
            <a:srgbClr val="B9C6C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6" name="Google Shape;416;p29"/>
          <p:cNvSpPr/>
          <p:nvPr/>
        </p:nvSpPr>
        <p:spPr>
          <a:xfrm>
            <a:off x="3669030" y="1337310"/>
            <a:ext cx="4972050" cy="1440180"/>
          </a:xfrm>
          <a:prstGeom prst="roundRect">
            <a:avLst>
              <a:gd fmla="val 4762" name="adj"/>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7" name="Google Shape;417;p29"/>
          <p:cNvSpPr/>
          <p:nvPr/>
        </p:nvSpPr>
        <p:spPr>
          <a:xfrm>
            <a:off x="3943350" y="1508760"/>
            <a:ext cx="445770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600"/>
              <a:buFont typeface="Montserrat"/>
              <a:buNone/>
            </a:pPr>
            <a:r>
              <a:rPr b="1" i="0" lang="en" sz="1600" u="none" cap="none" strike="noStrike">
                <a:solidFill>
                  <a:srgbClr val="FFFFFF"/>
                </a:solidFill>
                <a:latin typeface="Montserrat"/>
                <a:ea typeface="Montserrat"/>
                <a:cs typeface="Montserrat"/>
                <a:sym typeface="Montserrat"/>
              </a:rPr>
              <a:t>60%  ·  $450,000</a:t>
            </a:r>
            <a:endParaRPr b="0" i="0" sz="1600" u="none" cap="none" strike="noStrike">
              <a:solidFill>
                <a:schemeClr val="dk1"/>
              </a:solidFill>
              <a:latin typeface="Calibri"/>
              <a:ea typeface="Calibri"/>
              <a:cs typeface="Calibri"/>
              <a:sym typeface="Calibri"/>
            </a:endParaRPr>
          </a:p>
        </p:txBody>
      </p:sp>
      <p:sp>
        <p:nvSpPr>
          <p:cNvPr id="418" name="Google Shape;418;p29"/>
          <p:cNvSpPr/>
          <p:nvPr/>
        </p:nvSpPr>
        <p:spPr>
          <a:xfrm>
            <a:off x="3943350" y="1865376"/>
            <a:ext cx="445770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Global Core Portfolio</a:t>
            </a:r>
            <a:endParaRPr b="0" i="0" sz="1100" u="none" cap="none" strike="noStrike">
              <a:solidFill>
                <a:schemeClr val="dk1"/>
              </a:solidFill>
              <a:latin typeface="Calibri"/>
              <a:ea typeface="Calibri"/>
              <a:cs typeface="Calibri"/>
              <a:sym typeface="Calibri"/>
            </a:endParaRPr>
          </a:p>
        </p:txBody>
      </p:sp>
      <p:sp>
        <p:nvSpPr>
          <p:cNvPr id="419" name="Google Shape;419;p29"/>
          <p:cNvSpPr/>
          <p:nvPr/>
        </p:nvSpPr>
        <p:spPr>
          <a:xfrm>
            <a:off x="3943350" y="2139696"/>
            <a:ext cx="4457700" cy="51435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Diversified, professionally managed growth. Funds the discretionary life and long-term inflation fight.</a:t>
            </a:r>
            <a:endParaRPr b="0" i="0" sz="900" u="none" cap="none" strike="noStrike">
              <a:solidFill>
                <a:schemeClr val="dk1"/>
              </a:solidFill>
              <a:latin typeface="Calibri"/>
              <a:ea typeface="Calibri"/>
              <a:cs typeface="Calibri"/>
              <a:sym typeface="Calibri"/>
            </a:endParaRPr>
          </a:p>
        </p:txBody>
      </p:sp>
      <p:sp>
        <p:nvSpPr>
          <p:cNvPr id="420" name="Google Shape;420;p29"/>
          <p:cNvSpPr/>
          <p:nvPr/>
        </p:nvSpPr>
        <p:spPr>
          <a:xfrm>
            <a:off x="3669030" y="2948940"/>
            <a:ext cx="4972050" cy="1440180"/>
          </a:xfrm>
          <a:prstGeom prst="roundRect">
            <a:avLst>
              <a:gd fmla="val 4762"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1" name="Google Shape;421;p29"/>
          <p:cNvSpPr/>
          <p:nvPr/>
        </p:nvSpPr>
        <p:spPr>
          <a:xfrm>
            <a:off x="3943350" y="3120390"/>
            <a:ext cx="445770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600"/>
              <a:buFont typeface="Montserrat"/>
              <a:buNone/>
            </a:pPr>
            <a:r>
              <a:rPr b="1" i="0" lang="en" sz="1600" u="none" cap="none" strike="noStrike">
                <a:solidFill>
                  <a:srgbClr val="FFFFFF"/>
                </a:solidFill>
                <a:latin typeface="Montserrat"/>
                <a:ea typeface="Montserrat"/>
                <a:cs typeface="Montserrat"/>
                <a:sym typeface="Montserrat"/>
              </a:rPr>
              <a:t>40%  ·  $300,000</a:t>
            </a:r>
            <a:endParaRPr b="0" i="0" sz="1600" u="none" cap="none" strike="noStrike">
              <a:solidFill>
                <a:schemeClr val="dk1"/>
              </a:solidFill>
              <a:latin typeface="Calibri"/>
              <a:ea typeface="Calibri"/>
              <a:cs typeface="Calibri"/>
              <a:sym typeface="Calibri"/>
            </a:endParaRPr>
          </a:p>
        </p:txBody>
      </p:sp>
      <p:sp>
        <p:nvSpPr>
          <p:cNvPr id="422" name="Google Shape;422;p29"/>
          <p:cNvSpPr/>
          <p:nvPr/>
        </p:nvSpPr>
        <p:spPr>
          <a:xfrm>
            <a:off x="3943350" y="3477006"/>
            <a:ext cx="445770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North American VersaChoice Indexed Annuity</a:t>
            </a:r>
            <a:endParaRPr b="0" i="0" sz="1100" u="none" cap="none" strike="noStrike">
              <a:solidFill>
                <a:schemeClr val="dk1"/>
              </a:solidFill>
              <a:latin typeface="Calibri"/>
              <a:ea typeface="Calibri"/>
              <a:cs typeface="Calibri"/>
              <a:sym typeface="Calibri"/>
            </a:endParaRPr>
          </a:p>
        </p:txBody>
      </p:sp>
      <p:sp>
        <p:nvSpPr>
          <p:cNvPr id="423" name="Google Shape;423;p29"/>
          <p:cNvSpPr/>
          <p:nvPr/>
        </p:nvSpPr>
        <p:spPr>
          <a:xfrm>
            <a:off x="3943350" y="3751326"/>
            <a:ext cx="4457700" cy="51435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10.1% annual cap, 0% floor. The volatility buffer: withdrawals come from here in down years so the portfolio is never sold at a loss.</a:t>
            </a:r>
            <a:endParaRPr b="0" i="0" sz="900" u="none" cap="none" strike="noStrike">
              <a:solidFill>
                <a:schemeClr val="dk1"/>
              </a:solidFill>
              <a:latin typeface="Calibri"/>
              <a:ea typeface="Calibri"/>
              <a:cs typeface="Calibri"/>
              <a:sym typeface="Calibri"/>
            </a:endParaRPr>
          </a:p>
        </p:txBody>
      </p:sp>
      <p:sp>
        <p:nvSpPr>
          <p:cNvPr id="424" name="Google Shape;424;p29"/>
          <p:cNvSpPr/>
          <p:nvPr/>
        </p:nvSpPr>
        <p:spPr>
          <a:xfrm>
            <a:off x="480060" y="4526280"/>
            <a:ext cx="315468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900"/>
              <a:buFont typeface="Inter"/>
              <a:buNone/>
            </a:pPr>
            <a:r>
              <a:rPr b="0" i="1" lang="en" sz="900" u="none" cap="none" strike="noStrike">
                <a:solidFill>
                  <a:srgbClr val="353E44"/>
                </a:solidFill>
                <a:latin typeface="Inter"/>
                <a:ea typeface="Inter"/>
                <a:cs typeface="Inter"/>
                <a:sym typeface="Inter"/>
              </a:rPr>
              <a:t>Every dollar now has a role. Unallocated: $0.</a:t>
            </a:r>
            <a:endParaRPr b="0" i="0" sz="900" u="none" cap="none" strike="noStrike">
              <a:solidFill>
                <a:schemeClr val="dk1"/>
              </a:solidFill>
              <a:latin typeface="Calibri"/>
              <a:ea typeface="Calibri"/>
              <a:cs typeface="Calibri"/>
              <a:sym typeface="Calibri"/>
            </a:endParaRPr>
          </a:p>
        </p:txBody>
      </p:sp>
      <p:sp>
        <p:nvSpPr>
          <p:cNvPr id="425" name="Google Shape;425;p29"/>
          <p:cNvSpPr/>
          <p:nvPr/>
        </p:nvSpPr>
        <p:spPr>
          <a:xfrm>
            <a:off x="480060" y="4834890"/>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Hypothetical illustration. Cap and floor reflect current product terms and are subject to change at renewal. Fixed indexed annuities are insurance contracts, not securities; surrender charges and crediting limitations apply. Advisory services and portfolio management are separate from insurance products.</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0" name="Shape 430"/>
        <p:cNvGrpSpPr/>
        <p:nvPr/>
      </p:nvGrpSpPr>
      <p:grpSpPr>
        <a:xfrm>
          <a:off x="0" y="0"/>
          <a:ext cx="0" cy="0"/>
          <a:chOff x="0" y="0"/>
          <a:chExt cx="0" cy="0"/>
        </a:xfrm>
      </p:grpSpPr>
      <p:sp>
        <p:nvSpPr>
          <p:cNvPr id="431" name="Google Shape;431;p30"/>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THE STACK IN ACTION  ·  THE RESULT</a:t>
            </a:r>
            <a:endParaRPr b="0" i="0" sz="900" u="none" cap="none" strike="noStrike">
              <a:solidFill>
                <a:schemeClr val="dk1"/>
              </a:solidFill>
              <a:latin typeface="Calibri"/>
              <a:ea typeface="Calibri"/>
              <a:cs typeface="Calibri"/>
              <a:sym typeface="Calibri"/>
            </a:endParaRPr>
          </a:p>
        </p:txBody>
      </p:sp>
      <p:sp>
        <p:nvSpPr>
          <p:cNvPr id="432" name="Google Shape;432;p30"/>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The Completed Stack</a:t>
            </a:r>
            <a:endParaRPr b="0" i="0" sz="2600" u="none" cap="none" strike="noStrike">
              <a:solidFill>
                <a:schemeClr val="dk1"/>
              </a:solidFill>
              <a:latin typeface="Calibri"/>
              <a:ea typeface="Calibri"/>
              <a:cs typeface="Calibri"/>
              <a:sym typeface="Calibri"/>
            </a:endParaRPr>
          </a:p>
        </p:txBody>
      </p:sp>
      <p:sp>
        <p:nvSpPr>
          <p:cNvPr id="433" name="Google Shape;433;p30"/>
          <p:cNvSpPr/>
          <p:nvPr/>
        </p:nvSpPr>
        <p:spPr>
          <a:xfrm>
            <a:off x="480060" y="1303020"/>
            <a:ext cx="3154680" cy="3120390"/>
          </a:xfrm>
          <a:prstGeom prst="roundRect">
            <a:avLst>
              <a:gd fmla="val 2198"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4" name="Google Shape;434;p30"/>
          <p:cNvSpPr/>
          <p:nvPr/>
        </p:nvSpPr>
        <p:spPr>
          <a:xfrm>
            <a:off x="720090" y="1508760"/>
            <a:ext cx="2708910" cy="44577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C9E2F2"/>
              </a:buClr>
              <a:buSzPts val="1100"/>
              <a:buFont typeface="Montserrat"/>
              <a:buNone/>
            </a:pPr>
            <a:r>
              <a:rPr b="1" i="0" lang="en" sz="1100" u="none" cap="none" strike="noStrike">
                <a:solidFill>
                  <a:srgbClr val="C9E2F2"/>
                </a:solidFill>
                <a:latin typeface="Montserrat"/>
                <a:ea typeface="Montserrat"/>
                <a:cs typeface="Montserrat"/>
                <a:sym typeface="Montserrat"/>
              </a:rPr>
              <a:t>At age 67, day one of retirement</a:t>
            </a:r>
            <a:endParaRPr b="0" i="0" sz="1100" u="none" cap="none" strike="noStrike">
              <a:solidFill>
                <a:schemeClr val="dk1"/>
              </a:solidFill>
              <a:latin typeface="Calibri"/>
              <a:ea typeface="Calibri"/>
              <a:cs typeface="Calibri"/>
              <a:sym typeface="Calibri"/>
            </a:endParaRPr>
          </a:p>
        </p:txBody>
      </p:sp>
      <p:sp>
        <p:nvSpPr>
          <p:cNvPr id="435" name="Google Shape;435;p30"/>
          <p:cNvSpPr/>
          <p:nvPr/>
        </p:nvSpPr>
        <p:spPr>
          <a:xfrm>
            <a:off x="720090" y="2057400"/>
            <a:ext cx="2708910" cy="2194560"/>
          </a:xfrm>
          <a:prstGeom prst="rect">
            <a:avLst/>
          </a:prstGeom>
          <a:noFill/>
          <a:ln>
            <a:noFill/>
          </a:ln>
        </p:spPr>
        <p:txBody>
          <a:bodyPr anchorCtr="0" anchor="t" bIns="0" lIns="0" spcFirstLastPara="1" rIns="0" wrap="square" tIns="0">
            <a:noAutofit/>
          </a:bodyPr>
          <a:lstStyle/>
          <a:p>
            <a:pPr indent="-114300" lvl="0" marL="114300" marR="0" rtl="0" algn="l">
              <a:lnSpc>
                <a:spcPct val="115000"/>
              </a:lnSpc>
              <a:spcBef>
                <a:spcPts val="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$6,000/mo of essentials fully guaranteed for two lifetimes</a:t>
            </a:r>
            <a:endParaRPr b="0" i="0" sz="1000" u="none" cap="none" strike="noStrike">
              <a:solidFill>
                <a:schemeClr val="dk1"/>
              </a:solidFill>
              <a:latin typeface="Calibri"/>
              <a:ea typeface="Calibri"/>
              <a:cs typeface="Calibri"/>
              <a:sym typeface="Calibri"/>
            </a:endParaRPr>
          </a:p>
          <a:p>
            <a:pPr indent="-114300" lvl="0" marL="114300" marR="0" rtl="0" algn="l">
              <a:lnSpc>
                <a:spcPct val="115000"/>
              </a:lnSpc>
              <a:spcBef>
                <a:spcPts val="7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$750,000 Growth Engine with a built-in volatility buffer</a:t>
            </a:r>
            <a:endParaRPr b="0" i="0" sz="1000" u="none" cap="none" strike="noStrike">
              <a:solidFill>
                <a:schemeClr val="dk1"/>
              </a:solidFill>
              <a:latin typeface="Calibri"/>
              <a:ea typeface="Calibri"/>
              <a:cs typeface="Calibri"/>
              <a:sym typeface="Calibri"/>
            </a:endParaRPr>
          </a:p>
          <a:p>
            <a:pPr indent="-114300" lvl="0" marL="114300" marR="0" rtl="0" algn="l">
              <a:lnSpc>
                <a:spcPct val="115000"/>
              </a:lnSpc>
              <a:spcBef>
                <a:spcPts val="7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Two gap years already earmarked for Roth conversions</a:t>
            </a:r>
            <a:endParaRPr b="0" i="0" sz="1000" u="none" cap="none" strike="noStrike">
              <a:solidFill>
                <a:schemeClr val="dk1"/>
              </a:solidFill>
              <a:latin typeface="Calibri"/>
              <a:ea typeface="Calibri"/>
              <a:cs typeface="Calibri"/>
              <a:sym typeface="Calibri"/>
            </a:endParaRPr>
          </a:p>
          <a:p>
            <a:pPr indent="-114300" lvl="0" marL="114300" marR="0" rtl="0" algn="l">
              <a:lnSpc>
                <a:spcPct val="115000"/>
              </a:lnSpc>
              <a:spcBef>
                <a:spcPts val="700"/>
              </a:spcBef>
              <a:spcAft>
                <a:spcPts val="0"/>
              </a:spcAft>
              <a:buClr>
                <a:srgbClr val="FFFFFF"/>
              </a:buClr>
              <a:buSzPts val="1000"/>
              <a:buFont typeface="Inter"/>
              <a:buChar char="•"/>
            </a:pPr>
            <a:r>
              <a:rPr b="0" i="0" lang="en" sz="1000" u="none" cap="none" strike="noStrike">
                <a:solidFill>
                  <a:srgbClr val="FFFFFF"/>
                </a:solidFill>
                <a:latin typeface="Inter"/>
                <a:ea typeface="Inter"/>
                <a:cs typeface="Inter"/>
                <a:sym typeface="Inter"/>
              </a:rPr>
              <a:t>One picture the couple can explain to their kids</a:t>
            </a:r>
            <a:endParaRPr b="0" i="0" sz="1000" u="none" cap="none" strike="noStrike">
              <a:solidFill>
                <a:schemeClr val="dk1"/>
              </a:solidFill>
              <a:latin typeface="Calibri"/>
              <a:ea typeface="Calibri"/>
              <a:cs typeface="Calibri"/>
              <a:sym typeface="Calibri"/>
            </a:endParaRPr>
          </a:p>
        </p:txBody>
      </p:sp>
      <p:sp>
        <p:nvSpPr>
          <p:cNvPr id="436" name="Google Shape;436;p30"/>
          <p:cNvSpPr/>
          <p:nvPr/>
        </p:nvSpPr>
        <p:spPr>
          <a:xfrm>
            <a:off x="4046220" y="3694748"/>
            <a:ext cx="4594860" cy="728663"/>
          </a:xfrm>
          <a:prstGeom prst="roundRect">
            <a:avLst>
              <a:gd fmla="val 8471"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7" name="Google Shape;437;p30"/>
          <p:cNvSpPr/>
          <p:nvPr/>
        </p:nvSpPr>
        <p:spPr>
          <a:xfrm>
            <a:off x="4238244" y="3694748"/>
            <a:ext cx="4251960" cy="7286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Foundation</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Social Security: $4,200/mo combined, beginning at 67</a:t>
            </a:r>
            <a:endParaRPr b="0" i="0" sz="1100" u="none" cap="none" strike="noStrike">
              <a:solidFill>
                <a:schemeClr val="dk1"/>
              </a:solidFill>
              <a:latin typeface="Calibri"/>
              <a:ea typeface="Calibri"/>
              <a:cs typeface="Calibri"/>
              <a:sym typeface="Calibri"/>
            </a:endParaRPr>
          </a:p>
        </p:txBody>
      </p:sp>
      <p:sp>
        <p:nvSpPr>
          <p:cNvPr id="438" name="Google Shape;438;p30"/>
          <p:cNvSpPr/>
          <p:nvPr/>
        </p:nvSpPr>
        <p:spPr>
          <a:xfrm>
            <a:off x="4046220" y="2897505"/>
            <a:ext cx="4594860" cy="728663"/>
          </a:xfrm>
          <a:prstGeom prst="roundRect">
            <a:avLst>
              <a:gd fmla="val 8471"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9" name="Google Shape;439;p30"/>
          <p:cNvSpPr/>
          <p:nvPr/>
        </p:nvSpPr>
        <p:spPr>
          <a:xfrm>
            <a:off x="4238244" y="2897505"/>
            <a:ext cx="4251960" cy="7286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Guaranteed Income Floor</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$250,000 Income Pay Pro paying $1,800/mo joint life from 67</a:t>
            </a:r>
            <a:endParaRPr b="0" i="0" sz="1100" u="none" cap="none" strike="noStrike">
              <a:solidFill>
                <a:schemeClr val="dk1"/>
              </a:solidFill>
              <a:latin typeface="Calibri"/>
              <a:ea typeface="Calibri"/>
              <a:cs typeface="Calibri"/>
              <a:sym typeface="Calibri"/>
            </a:endParaRPr>
          </a:p>
        </p:txBody>
      </p:sp>
      <p:sp>
        <p:nvSpPr>
          <p:cNvPr id="440" name="Google Shape;440;p30"/>
          <p:cNvSpPr/>
          <p:nvPr/>
        </p:nvSpPr>
        <p:spPr>
          <a:xfrm>
            <a:off x="4046220" y="2100263"/>
            <a:ext cx="4594860" cy="728663"/>
          </a:xfrm>
          <a:prstGeom prst="roundRect">
            <a:avLst>
              <a:gd fmla="val 8471"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1" name="Google Shape;441;p30"/>
          <p:cNvSpPr/>
          <p:nvPr/>
        </p:nvSpPr>
        <p:spPr>
          <a:xfrm>
            <a:off x="4238244" y="2100263"/>
            <a:ext cx="4251960" cy="7286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Growth Engine</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$750,000: $450,000 Global Core + $300,000 VersaChoice (60/40)</a:t>
            </a:r>
            <a:endParaRPr b="0" i="0" sz="1100" u="none" cap="none" strike="noStrike">
              <a:solidFill>
                <a:schemeClr val="dk1"/>
              </a:solidFill>
              <a:latin typeface="Calibri"/>
              <a:ea typeface="Calibri"/>
              <a:cs typeface="Calibri"/>
              <a:sym typeface="Calibri"/>
            </a:endParaRPr>
          </a:p>
        </p:txBody>
      </p:sp>
      <p:sp>
        <p:nvSpPr>
          <p:cNvPr id="442" name="Google Shape;442;p30"/>
          <p:cNvSpPr/>
          <p:nvPr/>
        </p:nvSpPr>
        <p:spPr>
          <a:xfrm>
            <a:off x="4046220" y="1303020"/>
            <a:ext cx="4594860" cy="728663"/>
          </a:xfrm>
          <a:prstGeom prst="roundRect">
            <a:avLst>
              <a:gd fmla="val 8471" name="adj"/>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3" name="Google Shape;443;p30"/>
          <p:cNvSpPr/>
          <p:nvPr/>
        </p:nvSpPr>
        <p:spPr>
          <a:xfrm>
            <a:off x="4238244" y="1303020"/>
            <a:ext cx="4251960" cy="7286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Legacy</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Roth conversions in gap years + survivor life insurance review</a:t>
            </a:r>
            <a:endParaRPr b="0" i="0" sz="1100" u="none" cap="none" strike="noStrike">
              <a:solidFill>
                <a:schemeClr val="dk1"/>
              </a:solidFill>
              <a:latin typeface="Calibri"/>
              <a:ea typeface="Calibri"/>
              <a:cs typeface="Calibri"/>
              <a:sym typeface="Calibri"/>
            </a:endParaRPr>
          </a:p>
        </p:txBody>
      </p:sp>
      <p:sp>
        <p:nvSpPr>
          <p:cNvPr id="444" name="Google Shape;444;p30"/>
          <p:cNvSpPr/>
          <p:nvPr/>
        </p:nvSpPr>
        <p:spPr>
          <a:xfrm>
            <a:off x="480060" y="4814316"/>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Hypothetical example for financial professional education only. Payout rates, caps, allocations, and products vary by client, carrier, age, and state. Not a recommendation.</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9" name="Shape 449"/>
        <p:cNvGrpSpPr/>
        <p:nvPr/>
      </p:nvGrpSpPr>
      <p:grpSpPr>
        <a:xfrm>
          <a:off x="0" y="0"/>
          <a:ext cx="0" cy="0"/>
          <a:chOff x="0" y="0"/>
          <a:chExt cx="0" cy="0"/>
        </a:xfrm>
      </p:grpSpPr>
      <p:sp>
        <p:nvSpPr>
          <p:cNvPr id="450" name="Google Shape;450;p31"/>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WHY IT WORKS</a:t>
            </a:r>
            <a:endParaRPr b="0" i="0" sz="900" u="none" cap="none" strike="noStrike">
              <a:solidFill>
                <a:schemeClr val="dk1"/>
              </a:solidFill>
              <a:latin typeface="Calibri"/>
              <a:ea typeface="Calibri"/>
              <a:cs typeface="Calibri"/>
              <a:sym typeface="Calibri"/>
            </a:endParaRPr>
          </a:p>
        </p:txBody>
      </p:sp>
      <p:sp>
        <p:nvSpPr>
          <p:cNvPr id="451" name="Google Shape;451;p31"/>
          <p:cNvSpPr/>
          <p:nvPr/>
        </p:nvSpPr>
        <p:spPr>
          <a:xfrm>
            <a:off x="480060" y="617220"/>
            <a:ext cx="8161020" cy="4800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000"/>
              <a:buFont typeface="Montserrat"/>
              <a:buNone/>
            </a:pPr>
            <a:r>
              <a:rPr b="1" i="0" lang="en" sz="2000" u="none" cap="none" strike="noStrike">
                <a:solidFill>
                  <a:srgbClr val="00446A"/>
                </a:solidFill>
                <a:latin typeface="Montserrat"/>
                <a:ea typeface="Montserrat"/>
                <a:cs typeface="Montserrat"/>
                <a:sym typeface="Montserrat"/>
              </a:rPr>
              <a:t>Better for Clients. Better for Your Practice.</a:t>
            </a:r>
            <a:endParaRPr b="0" i="0" sz="2000" u="none" cap="none" strike="noStrike">
              <a:solidFill>
                <a:schemeClr val="dk1"/>
              </a:solidFill>
              <a:latin typeface="Calibri"/>
              <a:ea typeface="Calibri"/>
              <a:cs typeface="Calibri"/>
              <a:sym typeface="Calibri"/>
            </a:endParaRPr>
          </a:p>
        </p:txBody>
      </p:sp>
      <p:sp>
        <p:nvSpPr>
          <p:cNvPr id="452" name="Google Shape;452;p31"/>
          <p:cNvSpPr/>
          <p:nvPr/>
        </p:nvSpPr>
        <p:spPr>
          <a:xfrm>
            <a:off x="480060" y="1337310"/>
            <a:ext cx="4080510" cy="3154680"/>
          </a:xfrm>
          <a:prstGeom prst="roundRect">
            <a:avLst>
              <a:gd fmla="val 2174"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3" name="Google Shape;453;p31"/>
          <p:cNvSpPr/>
          <p:nvPr/>
        </p:nvSpPr>
        <p:spPr>
          <a:xfrm>
            <a:off x="754380" y="1577340"/>
            <a:ext cx="493776" cy="493776"/>
          </a:xfrm>
          <a:prstGeom prst="ellipse">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check.png" id="454" name="Google Shape;454;p31"/>
          <p:cNvPicPr preferRelativeResize="0"/>
          <p:nvPr/>
        </p:nvPicPr>
        <p:blipFill rotWithShape="1">
          <a:blip r:embed="rId3">
            <a:alphaModFix/>
          </a:blip>
          <a:srcRect b="0" l="0" r="0" t="0"/>
          <a:stretch/>
        </p:blipFill>
        <p:spPr>
          <a:xfrm>
            <a:off x="887699" y="1710659"/>
            <a:ext cx="227137" cy="227137"/>
          </a:xfrm>
          <a:prstGeom prst="rect">
            <a:avLst/>
          </a:prstGeom>
          <a:noFill/>
          <a:ln>
            <a:noFill/>
          </a:ln>
        </p:spPr>
      </p:pic>
      <p:sp>
        <p:nvSpPr>
          <p:cNvPr id="455" name="Google Shape;455;p31"/>
          <p:cNvSpPr/>
          <p:nvPr/>
        </p:nvSpPr>
        <p:spPr>
          <a:xfrm>
            <a:off x="1371600" y="1659636"/>
            <a:ext cx="301752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400"/>
              <a:buFont typeface="Montserrat"/>
              <a:buNone/>
            </a:pPr>
            <a:r>
              <a:rPr b="1" i="0" lang="en" sz="1400" u="none" cap="none" strike="noStrike">
                <a:solidFill>
                  <a:srgbClr val="00446A"/>
                </a:solidFill>
                <a:latin typeface="Montserrat"/>
                <a:ea typeface="Montserrat"/>
                <a:cs typeface="Montserrat"/>
                <a:sym typeface="Montserrat"/>
              </a:rPr>
              <a:t>For the client</a:t>
            </a:r>
            <a:endParaRPr b="0" i="0" sz="1400" u="none" cap="none" strike="noStrike">
              <a:solidFill>
                <a:schemeClr val="dk1"/>
              </a:solidFill>
              <a:latin typeface="Calibri"/>
              <a:ea typeface="Calibri"/>
              <a:cs typeface="Calibri"/>
              <a:sym typeface="Calibri"/>
            </a:endParaRPr>
          </a:p>
        </p:txBody>
      </p:sp>
      <p:sp>
        <p:nvSpPr>
          <p:cNvPr id="456" name="Google Shape;456;p31"/>
          <p:cNvSpPr/>
          <p:nvPr/>
        </p:nvSpPr>
        <p:spPr>
          <a:xfrm>
            <a:off x="788670" y="2263140"/>
            <a:ext cx="3497580" cy="2057400"/>
          </a:xfrm>
          <a:prstGeom prst="rect">
            <a:avLst/>
          </a:prstGeom>
          <a:noFill/>
          <a:ln>
            <a:noFill/>
          </a:ln>
        </p:spPr>
        <p:txBody>
          <a:bodyPr anchorCtr="0" anchor="t" bIns="0" lIns="0" spcFirstLastPara="1" rIns="0" wrap="square" tIns="0">
            <a:noAutofit/>
          </a:bodyPr>
          <a:lstStyle/>
          <a:p>
            <a:pPr indent="-107950" lvl="0" marL="114300" marR="0" rtl="0" algn="l">
              <a:lnSpc>
                <a:spcPct val="112000"/>
              </a:lnSpc>
              <a:spcBef>
                <a:spcPts val="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One picture they can actually understand and retell</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8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Permission to spend: essentials never depend on markets</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8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Sequence risk engineered out of the fragile early years</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8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A legacy that transfers by design, not by default</a:t>
            </a:r>
            <a:endParaRPr b="0" i="0" sz="900" u="none" cap="none" strike="noStrike">
              <a:solidFill>
                <a:schemeClr val="dk1"/>
              </a:solidFill>
              <a:latin typeface="Calibri"/>
              <a:ea typeface="Calibri"/>
              <a:cs typeface="Calibri"/>
              <a:sym typeface="Calibri"/>
            </a:endParaRPr>
          </a:p>
        </p:txBody>
      </p:sp>
      <p:sp>
        <p:nvSpPr>
          <p:cNvPr id="457" name="Google Shape;457;p31"/>
          <p:cNvSpPr/>
          <p:nvPr/>
        </p:nvSpPr>
        <p:spPr>
          <a:xfrm>
            <a:off x="4766310" y="1337310"/>
            <a:ext cx="4080510" cy="3154680"/>
          </a:xfrm>
          <a:prstGeom prst="roundRect">
            <a:avLst>
              <a:gd fmla="val 2174"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8" name="Google Shape;458;p31"/>
          <p:cNvSpPr/>
          <p:nvPr/>
        </p:nvSpPr>
        <p:spPr>
          <a:xfrm>
            <a:off x="5040630" y="1577340"/>
            <a:ext cx="493776" cy="493776"/>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sync.png" id="459" name="Google Shape;459;p31"/>
          <p:cNvPicPr preferRelativeResize="0"/>
          <p:nvPr/>
        </p:nvPicPr>
        <p:blipFill rotWithShape="1">
          <a:blip r:embed="rId4">
            <a:alphaModFix/>
          </a:blip>
          <a:srcRect b="0" l="0" r="0" t="0"/>
          <a:stretch/>
        </p:blipFill>
        <p:spPr>
          <a:xfrm>
            <a:off x="5173949" y="1710659"/>
            <a:ext cx="227137" cy="227137"/>
          </a:xfrm>
          <a:prstGeom prst="rect">
            <a:avLst/>
          </a:prstGeom>
          <a:noFill/>
          <a:ln>
            <a:noFill/>
          </a:ln>
        </p:spPr>
      </p:pic>
      <p:sp>
        <p:nvSpPr>
          <p:cNvPr id="460" name="Google Shape;460;p31"/>
          <p:cNvSpPr/>
          <p:nvPr/>
        </p:nvSpPr>
        <p:spPr>
          <a:xfrm>
            <a:off x="5657850" y="1659636"/>
            <a:ext cx="301752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400"/>
              <a:buFont typeface="Montserrat"/>
              <a:buNone/>
            </a:pPr>
            <a:r>
              <a:rPr b="1" i="0" lang="en" sz="1400" u="none" cap="none" strike="noStrike">
                <a:solidFill>
                  <a:srgbClr val="00446A"/>
                </a:solidFill>
                <a:latin typeface="Montserrat"/>
                <a:ea typeface="Montserrat"/>
                <a:cs typeface="Montserrat"/>
                <a:sym typeface="Montserrat"/>
              </a:rPr>
              <a:t>For your practice</a:t>
            </a:r>
            <a:endParaRPr b="0" i="0" sz="1400" u="none" cap="none" strike="noStrike">
              <a:solidFill>
                <a:schemeClr val="dk1"/>
              </a:solidFill>
              <a:latin typeface="Calibri"/>
              <a:ea typeface="Calibri"/>
              <a:cs typeface="Calibri"/>
              <a:sym typeface="Calibri"/>
            </a:endParaRPr>
          </a:p>
        </p:txBody>
      </p:sp>
      <p:sp>
        <p:nvSpPr>
          <p:cNvPr id="461" name="Google Shape;461;p31"/>
          <p:cNvSpPr/>
          <p:nvPr/>
        </p:nvSpPr>
        <p:spPr>
          <a:xfrm>
            <a:off x="5074920" y="2263140"/>
            <a:ext cx="3497580" cy="2057400"/>
          </a:xfrm>
          <a:prstGeom prst="rect">
            <a:avLst/>
          </a:prstGeom>
          <a:noFill/>
          <a:ln>
            <a:noFill/>
          </a:ln>
        </p:spPr>
        <p:txBody>
          <a:bodyPr anchorCtr="0" anchor="t" bIns="0" lIns="0" spcFirstLastPara="1" rIns="0" wrap="square" tIns="0">
            <a:noAutofit/>
          </a:bodyPr>
          <a:lstStyle/>
          <a:p>
            <a:pPr indent="-107950" lvl="0" marL="114300" marR="0" rtl="0" algn="l">
              <a:lnSpc>
                <a:spcPct val="112000"/>
              </a:lnSpc>
              <a:spcBef>
                <a:spcPts val="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A repeatable process you can run in every appointment</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8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Annuities positioned by job description, not product pitch</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8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Natural fit for hybrid practices: advisory + insurance each do their job</a:t>
            </a:r>
            <a:endParaRPr b="0" i="0" sz="900" u="none" cap="none" strike="noStrike">
              <a:solidFill>
                <a:schemeClr val="dk1"/>
              </a:solidFill>
              <a:latin typeface="Calibri"/>
              <a:ea typeface="Calibri"/>
              <a:cs typeface="Calibri"/>
              <a:sym typeface="Calibri"/>
            </a:endParaRPr>
          </a:p>
          <a:p>
            <a:pPr indent="-107950" lvl="0" marL="114300" marR="0" rtl="0" algn="l">
              <a:lnSpc>
                <a:spcPct val="112000"/>
              </a:lnSpc>
              <a:spcBef>
                <a:spcPts val="800"/>
              </a:spcBef>
              <a:spcAft>
                <a:spcPts val="0"/>
              </a:spcAft>
              <a:buClr>
                <a:srgbClr val="353E44"/>
              </a:buClr>
              <a:buSzPts val="900"/>
              <a:buFont typeface="Inter"/>
              <a:buChar char="•"/>
            </a:pPr>
            <a:r>
              <a:rPr b="0" i="0" lang="en" sz="900" u="none" cap="none" strike="noStrike">
                <a:solidFill>
                  <a:srgbClr val="353E44"/>
                </a:solidFill>
                <a:latin typeface="Inter"/>
                <a:ea typeface="Inter"/>
                <a:cs typeface="Inter"/>
                <a:sym typeface="Inter"/>
              </a:rPr>
              <a:t>A planning story referral partners and compliance can get behind</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6" name="Shape 466"/>
        <p:cNvGrpSpPr/>
        <p:nvPr/>
      </p:nvGrpSpPr>
      <p:grpSpPr>
        <a:xfrm>
          <a:off x="0" y="0"/>
          <a:ext cx="0" cy="0"/>
          <a:chOff x="0" y="0"/>
          <a:chExt cx="0" cy="0"/>
        </a:xfrm>
      </p:grpSpPr>
      <p:sp>
        <p:nvSpPr>
          <p:cNvPr id="467" name="Google Shape;467;p32"/>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RECAP</a:t>
            </a:r>
            <a:endParaRPr b="0" i="0" sz="900" u="none" cap="none" strike="noStrike">
              <a:solidFill>
                <a:schemeClr val="dk1"/>
              </a:solidFill>
              <a:latin typeface="Calibri"/>
              <a:ea typeface="Calibri"/>
              <a:cs typeface="Calibri"/>
              <a:sym typeface="Calibri"/>
            </a:endParaRPr>
          </a:p>
        </p:txBody>
      </p:sp>
      <p:sp>
        <p:nvSpPr>
          <p:cNvPr id="468" name="Google Shape;468;p32"/>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The Five Steps, Every Time</a:t>
            </a:r>
            <a:endParaRPr b="0" i="0" sz="2600" u="none" cap="none" strike="noStrike">
              <a:solidFill>
                <a:schemeClr val="dk1"/>
              </a:solidFill>
              <a:latin typeface="Calibri"/>
              <a:ea typeface="Calibri"/>
              <a:cs typeface="Calibri"/>
              <a:sym typeface="Calibri"/>
            </a:endParaRPr>
          </a:p>
        </p:txBody>
      </p:sp>
      <p:sp>
        <p:nvSpPr>
          <p:cNvPr id="469" name="Google Shape;469;p32"/>
          <p:cNvSpPr/>
          <p:nvPr/>
        </p:nvSpPr>
        <p:spPr>
          <a:xfrm>
            <a:off x="480060" y="1783080"/>
            <a:ext cx="1543050" cy="2057400"/>
          </a:xfrm>
          <a:prstGeom prst="roundRect">
            <a:avLst>
              <a:gd fmla="val 4444"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0" name="Google Shape;470;p32"/>
          <p:cNvSpPr/>
          <p:nvPr/>
        </p:nvSpPr>
        <p:spPr>
          <a:xfrm>
            <a:off x="651510" y="1954530"/>
            <a:ext cx="685800" cy="5143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Montserrat"/>
              <a:buNone/>
            </a:pPr>
            <a:r>
              <a:rPr b="1" i="0" lang="en" sz="2700" u="none" cap="none" strike="noStrike">
                <a:solidFill>
                  <a:srgbClr val="FFFFFF"/>
                </a:solidFill>
                <a:latin typeface="Montserrat"/>
                <a:ea typeface="Montserrat"/>
                <a:cs typeface="Montserrat"/>
                <a:sym typeface="Montserrat"/>
              </a:rPr>
              <a:t>1</a:t>
            </a:r>
            <a:endParaRPr b="0" i="0" sz="2700" u="none" cap="none" strike="noStrike">
              <a:solidFill>
                <a:schemeClr val="dk1"/>
              </a:solidFill>
              <a:latin typeface="Calibri"/>
              <a:ea typeface="Calibri"/>
              <a:cs typeface="Calibri"/>
              <a:sym typeface="Calibri"/>
            </a:endParaRPr>
          </a:p>
        </p:txBody>
      </p:sp>
      <p:sp>
        <p:nvSpPr>
          <p:cNvPr id="471" name="Google Shape;471;p32"/>
          <p:cNvSpPr/>
          <p:nvPr/>
        </p:nvSpPr>
        <p:spPr>
          <a:xfrm>
            <a:off x="651510" y="2537460"/>
            <a:ext cx="1234440" cy="4800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Essentials</a:t>
            </a:r>
            <a:endParaRPr b="0" i="0" sz="1100" u="none" cap="none" strike="noStrike">
              <a:solidFill>
                <a:schemeClr val="dk1"/>
              </a:solidFill>
              <a:latin typeface="Calibri"/>
              <a:ea typeface="Calibri"/>
              <a:cs typeface="Calibri"/>
              <a:sym typeface="Calibri"/>
            </a:endParaRPr>
          </a:p>
        </p:txBody>
      </p:sp>
      <p:sp>
        <p:nvSpPr>
          <p:cNvPr id="472" name="Google Shape;472;p32"/>
          <p:cNvSpPr/>
          <p:nvPr/>
        </p:nvSpPr>
        <p:spPr>
          <a:xfrm>
            <a:off x="651510" y="3017520"/>
            <a:ext cx="1234440" cy="72009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Find the monthly Essentials Number.</a:t>
            </a:r>
            <a:endParaRPr b="0" i="0" sz="800" u="none" cap="none" strike="noStrike">
              <a:solidFill>
                <a:schemeClr val="dk1"/>
              </a:solidFill>
              <a:latin typeface="Calibri"/>
              <a:ea typeface="Calibri"/>
              <a:cs typeface="Calibri"/>
              <a:sym typeface="Calibri"/>
            </a:endParaRPr>
          </a:p>
        </p:txBody>
      </p:sp>
      <p:sp>
        <p:nvSpPr>
          <p:cNvPr id="473" name="Google Shape;473;p32"/>
          <p:cNvSpPr/>
          <p:nvPr/>
        </p:nvSpPr>
        <p:spPr>
          <a:xfrm>
            <a:off x="1988820" y="2640330"/>
            <a:ext cx="27432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7A82"/>
              </a:buClr>
              <a:buSzPts val="1500"/>
              <a:buFont typeface="Montserrat"/>
              <a:buNone/>
            </a:pPr>
            <a:r>
              <a:rPr b="1" i="0" lang="en" sz="1500" u="none" cap="none" strike="noStrike">
                <a:solidFill>
                  <a:srgbClr val="6E7A82"/>
                </a:solidFill>
                <a:latin typeface="Montserrat"/>
                <a:ea typeface="Montserrat"/>
                <a:cs typeface="Montserrat"/>
                <a:sym typeface="Montserrat"/>
              </a:rPr>
              <a:t>→</a:t>
            </a:r>
            <a:endParaRPr b="0" i="0" sz="1500" u="none" cap="none" strike="noStrike">
              <a:solidFill>
                <a:schemeClr val="dk1"/>
              </a:solidFill>
              <a:latin typeface="Calibri"/>
              <a:ea typeface="Calibri"/>
              <a:cs typeface="Calibri"/>
              <a:sym typeface="Calibri"/>
            </a:endParaRPr>
          </a:p>
        </p:txBody>
      </p:sp>
      <p:sp>
        <p:nvSpPr>
          <p:cNvPr id="474" name="Google Shape;474;p32"/>
          <p:cNvSpPr/>
          <p:nvPr/>
        </p:nvSpPr>
        <p:spPr>
          <a:xfrm>
            <a:off x="2194560" y="1783080"/>
            <a:ext cx="1543050" cy="2057400"/>
          </a:xfrm>
          <a:prstGeom prst="roundRect">
            <a:avLst>
              <a:gd fmla="val 4444"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5" name="Google Shape;475;p32"/>
          <p:cNvSpPr/>
          <p:nvPr/>
        </p:nvSpPr>
        <p:spPr>
          <a:xfrm>
            <a:off x="2366010" y="1954530"/>
            <a:ext cx="685800" cy="5143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Montserrat"/>
              <a:buNone/>
            </a:pPr>
            <a:r>
              <a:rPr b="1" i="0" lang="en" sz="2700" u="none" cap="none" strike="noStrike">
                <a:solidFill>
                  <a:srgbClr val="FFFFFF"/>
                </a:solidFill>
                <a:latin typeface="Montserrat"/>
                <a:ea typeface="Montserrat"/>
                <a:cs typeface="Montserrat"/>
                <a:sym typeface="Montserrat"/>
              </a:rPr>
              <a:t>2</a:t>
            </a:r>
            <a:endParaRPr b="0" i="0" sz="2700" u="none" cap="none" strike="noStrike">
              <a:solidFill>
                <a:schemeClr val="dk1"/>
              </a:solidFill>
              <a:latin typeface="Calibri"/>
              <a:ea typeface="Calibri"/>
              <a:cs typeface="Calibri"/>
              <a:sym typeface="Calibri"/>
            </a:endParaRPr>
          </a:p>
        </p:txBody>
      </p:sp>
      <p:sp>
        <p:nvSpPr>
          <p:cNvPr id="476" name="Google Shape;476;p32"/>
          <p:cNvSpPr/>
          <p:nvPr/>
        </p:nvSpPr>
        <p:spPr>
          <a:xfrm>
            <a:off x="2366010" y="2537460"/>
            <a:ext cx="1234440" cy="4800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Foundation</a:t>
            </a:r>
            <a:endParaRPr b="0" i="0" sz="1100" u="none" cap="none" strike="noStrike">
              <a:solidFill>
                <a:schemeClr val="dk1"/>
              </a:solidFill>
              <a:latin typeface="Calibri"/>
              <a:ea typeface="Calibri"/>
              <a:cs typeface="Calibri"/>
              <a:sym typeface="Calibri"/>
            </a:endParaRPr>
          </a:p>
        </p:txBody>
      </p:sp>
      <p:sp>
        <p:nvSpPr>
          <p:cNvPr id="477" name="Google Shape;477;p32"/>
          <p:cNvSpPr/>
          <p:nvPr/>
        </p:nvSpPr>
        <p:spPr>
          <a:xfrm>
            <a:off x="2366010" y="3017520"/>
            <a:ext cx="1234440" cy="72009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Total Social Security + pension income.</a:t>
            </a:r>
            <a:endParaRPr b="0" i="0" sz="800" u="none" cap="none" strike="noStrike">
              <a:solidFill>
                <a:schemeClr val="dk1"/>
              </a:solidFill>
              <a:latin typeface="Calibri"/>
              <a:ea typeface="Calibri"/>
              <a:cs typeface="Calibri"/>
              <a:sym typeface="Calibri"/>
            </a:endParaRPr>
          </a:p>
        </p:txBody>
      </p:sp>
      <p:sp>
        <p:nvSpPr>
          <p:cNvPr id="478" name="Google Shape;478;p32"/>
          <p:cNvSpPr/>
          <p:nvPr/>
        </p:nvSpPr>
        <p:spPr>
          <a:xfrm>
            <a:off x="3703320" y="2640330"/>
            <a:ext cx="27432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7A82"/>
              </a:buClr>
              <a:buSzPts val="1500"/>
              <a:buFont typeface="Montserrat"/>
              <a:buNone/>
            </a:pPr>
            <a:r>
              <a:rPr b="1" i="0" lang="en" sz="1500" u="none" cap="none" strike="noStrike">
                <a:solidFill>
                  <a:srgbClr val="6E7A82"/>
                </a:solidFill>
                <a:latin typeface="Montserrat"/>
                <a:ea typeface="Montserrat"/>
                <a:cs typeface="Montserrat"/>
                <a:sym typeface="Montserrat"/>
              </a:rPr>
              <a:t>→</a:t>
            </a:r>
            <a:endParaRPr b="0" i="0" sz="1500" u="none" cap="none" strike="noStrike">
              <a:solidFill>
                <a:schemeClr val="dk1"/>
              </a:solidFill>
              <a:latin typeface="Calibri"/>
              <a:ea typeface="Calibri"/>
              <a:cs typeface="Calibri"/>
              <a:sym typeface="Calibri"/>
            </a:endParaRPr>
          </a:p>
        </p:txBody>
      </p:sp>
      <p:sp>
        <p:nvSpPr>
          <p:cNvPr id="479" name="Google Shape;479;p32"/>
          <p:cNvSpPr/>
          <p:nvPr/>
        </p:nvSpPr>
        <p:spPr>
          <a:xfrm>
            <a:off x="3909060" y="1783080"/>
            <a:ext cx="1543050" cy="2057400"/>
          </a:xfrm>
          <a:prstGeom prst="roundRect">
            <a:avLst>
              <a:gd fmla="val 4444"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0" name="Google Shape;480;p32"/>
          <p:cNvSpPr/>
          <p:nvPr/>
        </p:nvSpPr>
        <p:spPr>
          <a:xfrm>
            <a:off x="4080510" y="1954530"/>
            <a:ext cx="685800" cy="5143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Montserrat"/>
              <a:buNone/>
            </a:pPr>
            <a:r>
              <a:rPr b="1" i="0" lang="en" sz="2700" u="none" cap="none" strike="noStrike">
                <a:solidFill>
                  <a:srgbClr val="FFFFFF"/>
                </a:solidFill>
                <a:latin typeface="Montserrat"/>
                <a:ea typeface="Montserrat"/>
                <a:cs typeface="Montserrat"/>
                <a:sym typeface="Montserrat"/>
              </a:rPr>
              <a:t>3</a:t>
            </a:r>
            <a:endParaRPr b="0" i="0" sz="2700" u="none" cap="none" strike="noStrike">
              <a:solidFill>
                <a:schemeClr val="dk1"/>
              </a:solidFill>
              <a:latin typeface="Calibri"/>
              <a:ea typeface="Calibri"/>
              <a:cs typeface="Calibri"/>
              <a:sym typeface="Calibri"/>
            </a:endParaRPr>
          </a:p>
        </p:txBody>
      </p:sp>
      <p:sp>
        <p:nvSpPr>
          <p:cNvPr id="481" name="Google Shape;481;p32"/>
          <p:cNvSpPr/>
          <p:nvPr/>
        </p:nvSpPr>
        <p:spPr>
          <a:xfrm>
            <a:off x="4080510" y="2537460"/>
            <a:ext cx="1234440" cy="4800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Income Floor</a:t>
            </a:r>
            <a:endParaRPr b="0" i="0" sz="1100" u="none" cap="none" strike="noStrike">
              <a:solidFill>
                <a:schemeClr val="dk1"/>
              </a:solidFill>
              <a:latin typeface="Calibri"/>
              <a:ea typeface="Calibri"/>
              <a:cs typeface="Calibri"/>
              <a:sym typeface="Calibri"/>
            </a:endParaRPr>
          </a:p>
        </p:txBody>
      </p:sp>
      <p:sp>
        <p:nvSpPr>
          <p:cNvPr id="482" name="Google Shape;482;p32"/>
          <p:cNvSpPr/>
          <p:nvPr/>
        </p:nvSpPr>
        <p:spPr>
          <a:xfrm>
            <a:off x="4080510" y="3017520"/>
            <a:ext cx="1234440" cy="72009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Close any gap with lifetime income.</a:t>
            </a:r>
            <a:endParaRPr b="0" i="0" sz="800" u="none" cap="none" strike="noStrike">
              <a:solidFill>
                <a:schemeClr val="dk1"/>
              </a:solidFill>
              <a:latin typeface="Calibri"/>
              <a:ea typeface="Calibri"/>
              <a:cs typeface="Calibri"/>
              <a:sym typeface="Calibri"/>
            </a:endParaRPr>
          </a:p>
        </p:txBody>
      </p:sp>
      <p:sp>
        <p:nvSpPr>
          <p:cNvPr id="483" name="Google Shape;483;p32"/>
          <p:cNvSpPr/>
          <p:nvPr/>
        </p:nvSpPr>
        <p:spPr>
          <a:xfrm>
            <a:off x="5417820" y="2640330"/>
            <a:ext cx="27432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7A82"/>
              </a:buClr>
              <a:buSzPts val="1500"/>
              <a:buFont typeface="Montserrat"/>
              <a:buNone/>
            </a:pPr>
            <a:r>
              <a:rPr b="1" i="0" lang="en" sz="1500" u="none" cap="none" strike="noStrike">
                <a:solidFill>
                  <a:srgbClr val="6E7A82"/>
                </a:solidFill>
                <a:latin typeface="Montserrat"/>
                <a:ea typeface="Montserrat"/>
                <a:cs typeface="Montserrat"/>
                <a:sym typeface="Montserrat"/>
              </a:rPr>
              <a:t>→</a:t>
            </a:r>
            <a:endParaRPr b="0" i="0" sz="1500" u="none" cap="none" strike="noStrike">
              <a:solidFill>
                <a:schemeClr val="dk1"/>
              </a:solidFill>
              <a:latin typeface="Calibri"/>
              <a:ea typeface="Calibri"/>
              <a:cs typeface="Calibri"/>
              <a:sym typeface="Calibri"/>
            </a:endParaRPr>
          </a:p>
        </p:txBody>
      </p:sp>
      <p:sp>
        <p:nvSpPr>
          <p:cNvPr id="484" name="Google Shape;484;p32"/>
          <p:cNvSpPr/>
          <p:nvPr/>
        </p:nvSpPr>
        <p:spPr>
          <a:xfrm>
            <a:off x="5623560" y="1783080"/>
            <a:ext cx="1543050" cy="2057400"/>
          </a:xfrm>
          <a:prstGeom prst="roundRect">
            <a:avLst>
              <a:gd fmla="val 4444"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5" name="Google Shape;485;p32"/>
          <p:cNvSpPr/>
          <p:nvPr/>
        </p:nvSpPr>
        <p:spPr>
          <a:xfrm>
            <a:off x="5795010" y="1954530"/>
            <a:ext cx="685800" cy="5143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Montserrat"/>
              <a:buNone/>
            </a:pPr>
            <a:r>
              <a:rPr b="1" i="0" lang="en" sz="2700" u="none" cap="none" strike="noStrike">
                <a:solidFill>
                  <a:srgbClr val="FFFFFF"/>
                </a:solidFill>
                <a:latin typeface="Montserrat"/>
                <a:ea typeface="Montserrat"/>
                <a:cs typeface="Montserrat"/>
                <a:sym typeface="Montserrat"/>
              </a:rPr>
              <a:t>4</a:t>
            </a:r>
            <a:endParaRPr b="0" i="0" sz="2700" u="none" cap="none" strike="noStrike">
              <a:solidFill>
                <a:schemeClr val="dk1"/>
              </a:solidFill>
              <a:latin typeface="Calibri"/>
              <a:ea typeface="Calibri"/>
              <a:cs typeface="Calibri"/>
              <a:sym typeface="Calibri"/>
            </a:endParaRPr>
          </a:p>
        </p:txBody>
      </p:sp>
      <p:sp>
        <p:nvSpPr>
          <p:cNvPr id="486" name="Google Shape;486;p32"/>
          <p:cNvSpPr/>
          <p:nvPr/>
        </p:nvSpPr>
        <p:spPr>
          <a:xfrm>
            <a:off x="5795010" y="2537460"/>
            <a:ext cx="1234440" cy="4800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Growth Engine</a:t>
            </a:r>
            <a:endParaRPr b="0" i="0" sz="1100" u="none" cap="none" strike="noStrike">
              <a:solidFill>
                <a:schemeClr val="dk1"/>
              </a:solidFill>
              <a:latin typeface="Calibri"/>
              <a:ea typeface="Calibri"/>
              <a:cs typeface="Calibri"/>
              <a:sym typeface="Calibri"/>
            </a:endParaRPr>
          </a:p>
        </p:txBody>
      </p:sp>
      <p:sp>
        <p:nvSpPr>
          <p:cNvPr id="487" name="Google Shape;487;p32"/>
          <p:cNvSpPr/>
          <p:nvPr/>
        </p:nvSpPr>
        <p:spPr>
          <a:xfrm>
            <a:off x="5795010" y="3017520"/>
            <a:ext cx="1234440" cy="72009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Split the rest ~60/40, portfolio + growth annuity.</a:t>
            </a:r>
            <a:endParaRPr b="0" i="0" sz="800" u="none" cap="none" strike="noStrike">
              <a:solidFill>
                <a:schemeClr val="dk1"/>
              </a:solidFill>
              <a:latin typeface="Calibri"/>
              <a:ea typeface="Calibri"/>
              <a:cs typeface="Calibri"/>
              <a:sym typeface="Calibri"/>
            </a:endParaRPr>
          </a:p>
        </p:txBody>
      </p:sp>
      <p:sp>
        <p:nvSpPr>
          <p:cNvPr id="488" name="Google Shape;488;p32"/>
          <p:cNvSpPr/>
          <p:nvPr/>
        </p:nvSpPr>
        <p:spPr>
          <a:xfrm>
            <a:off x="7132320" y="2640330"/>
            <a:ext cx="274320" cy="34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7A82"/>
              </a:buClr>
              <a:buSzPts val="1500"/>
              <a:buFont typeface="Montserrat"/>
              <a:buNone/>
            </a:pPr>
            <a:r>
              <a:rPr b="1" i="0" lang="en" sz="1500" u="none" cap="none" strike="noStrike">
                <a:solidFill>
                  <a:srgbClr val="6E7A82"/>
                </a:solidFill>
                <a:latin typeface="Montserrat"/>
                <a:ea typeface="Montserrat"/>
                <a:cs typeface="Montserrat"/>
                <a:sym typeface="Montserrat"/>
              </a:rPr>
              <a:t>→</a:t>
            </a:r>
            <a:endParaRPr b="0" i="0" sz="1500" u="none" cap="none" strike="noStrike">
              <a:solidFill>
                <a:schemeClr val="dk1"/>
              </a:solidFill>
              <a:latin typeface="Calibri"/>
              <a:ea typeface="Calibri"/>
              <a:cs typeface="Calibri"/>
              <a:sym typeface="Calibri"/>
            </a:endParaRPr>
          </a:p>
        </p:txBody>
      </p:sp>
      <p:sp>
        <p:nvSpPr>
          <p:cNvPr id="489" name="Google Shape;489;p32"/>
          <p:cNvSpPr/>
          <p:nvPr/>
        </p:nvSpPr>
        <p:spPr>
          <a:xfrm>
            <a:off x="7338060" y="1783080"/>
            <a:ext cx="1543050" cy="2057400"/>
          </a:xfrm>
          <a:prstGeom prst="roundRect">
            <a:avLst>
              <a:gd fmla="val 4444" name="adj"/>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0" name="Google Shape;490;p32"/>
          <p:cNvSpPr/>
          <p:nvPr/>
        </p:nvSpPr>
        <p:spPr>
          <a:xfrm>
            <a:off x="7509510" y="1954530"/>
            <a:ext cx="685800" cy="5143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Montserrat"/>
              <a:buNone/>
            </a:pPr>
            <a:r>
              <a:rPr b="1" i="0" lang="en" sz="2700" u="none" cap="none" strike="noStrike">
                <a:solidFill>
                  <a:srgbClr val="FFFFFF"/>
                </a:solidFill>
                <a:latin typeface="Montserrat"/>
                <a:ea typeface="Montserrat"/>
                <a:cs typeface="Montserrat"/>
                <a:sym typeface="Montserrat"/>
              </a:rPr>
              <a:t>5</a:t>
            </a:r>
            <a:endParaRPr b="0" i="0" sz="2700" u="none" cap="none" strike="noStrike">
              <a:solidFill>
                <a:schemeClr val="dk1"/>
              </a:solidFill>
              <a:latin typeface="Calibri"/>
              <a:ea typeface="Calibri"/>
              <a:cs typeface="Calibri"/>
              <a:sym typeface="Calibri"/>
            </a:endParaRPr>
          </a:p>
        </p:txBody>
      </p:sp>
      <p:sp>
        <p:nvSpPr>
          <p:cNvPr id="491" name="Google Shape;491;p32"/>
          <p:cNvSpPr/>
          <p:nvPr/>
        </p:nvSpPr>
        <p:spPr>
          <a:xfrm>
            <a:off x="7509510" y="2537460"/>
            <a:ext cx="1234440" cy="4800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Montserrat"/>
              <a:buNone/>
            </a:pPr>
            <a:r>
              <a:rPr b="1" i="0" lang="en" sz="1100" u="none" cap="none" strike="noStrike">
                <a:solidFill>
                  <a:srgbClr val="FFFFFF"/>
                </a:solidFill>
                <a:latin typeface="Montserrat"/>
                <a:ea typeface="Montserrat"/>
                <a:cs typeface="Montserrat"/>
                <a:sym typeface="Montserrat"/>
              </a:rPr>
              <a:t>Legacy</a:t>
            </a:r>
            <a:endParaRPr b="0" i="0" sz="1100" u="none" cap="none" strike="noStrike">
              <a:solidFill>
                <a:schemeClr val="dk1"/>
              </a:solidFill>
              <a:latin typeface="Calibri"/>
              <a:ea typeface="Calibri"/>
              <a:cs typeface="Calibri"/>
              <a:sym typeface="Calibri"/>
            </a:endParaRPr>
          </a:p>
        </p:txBody>
      </p:sp>
      <p:sp>
        <p:nvSpPr>
          <p:cNvPr id="492" name="Google Shape;492;p32"/>
          <p:cNvSpPr/>
          <p:nvPr/>
        </p:nvSpPr>
        <p:spPr>
          <a:xfrm>
            <a:off x="7509510" y="3017520"/>
            <a:ext cx="1234440" cy="72009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800"/>
              <a:buFont typeface="Inter"/>
              <a:buNone/>
            </a:pPr>
            <a:r>
              <a:rPr b="0" i="0" lang="en" sz="800" u="none" cap="none" strike="noStrike">
                <a:solidFill>
                  <a:srgbClr val="FFFFFF"/>
                </a:solidFill>
                <a:latin typeface="Inter"/>
                <a:ea typeface="Inter"/>
                <a:cs typeface="Inter"/>
                <a:sym typeface="Inter"/>
              </a:rPr>
              <a:t>Life insurance + Roth conversions.</a:t>
            </a:r>
            <a:endParaRPr b="0" i="0" sz="800" u="none" cap="none" strike="noStrike">
              <a:solidFill>
                <a:schemeClr val="dk1"/>
              </a:solidFill>
              <a:latin typeface="Calibri"/>
              <a:ea typeface="Calibri"/>
              <a:cs typeface="Calibri"/>
              <a:sym typeface="Calibri"/>
            </a:endParaRPr>
          </a:p>
        </p:txBody>
      </p:sp>
      <p:sp>
        <p:nvSpPr>
          <p:cNvPr id="493" name="Google Shape;493;p32"/>
          <p:cNvSpPr/>
          <p:nvPr/>
        </p:nvSpPr>
        <p:spPr>
          <a:xfrm>
            <a:off x="480060" y="4183380"/>
            <a:ext cx="816102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53E44"/>
              </a:buClr>
              <a:buSzPts val="1100"/>
              <a:buFont typeface="Inter"/>
              <a:buNone/>
            </a:pPr>
            <a:r>
              <a:rPr b="0" i="1" lang="en" sz="1100" u="none" cap="none" strike="noStrike">
                <a:solidFill>
                  <a:srgbClr val="353E44"/>
                </a:solidFill>
                <a:latin typeface="Inter"/>
                <a:ea typeface="Inter"/>
                <a:cs typeface="Inter"/>
                <a:sym typeface="Inter"/>
              </a:rPr>
              <a:t>Same order, every client. The design changes; the discipline does not.</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46A"/>
        </a:solidFill>
      </p:bgPr>
    </p:bg>
    <p:spTree>
      <p:nvGrpSpPr>
        <p:cNvPr id="498" name="Shape 498"/>
        <p:cNvGrpSpPr/>
        <p:nvPr/>
      </p:nvGrpSpPr>
      <p:grpSpPr>
        <a:xfrm>
          <a:off x="0" y="0"/>
          <a:ext cx="0" cy="0"/>
          <a:chOff x="0" y="0"/>
          <a:chExt cx="0" cy="0"/>
        </a:xfrm>
      </p:grpSpPr>
      <p:sp>
        <p:nvSpPr>
          <p:cNvPr id="499" name="Google Shape;499;p33"/>
          <p:cNvSpPr/>
          <p:nvPr/>
        </p:nvSpPr>
        <p:spPr>
          <a:xfrm>
            <a:off x="6926580" y="2527173"/>
            <a:ext cx="1645920" cy="490347"/>
          </a:xfrm>
          <a:prstGeom prst="roundRect">
            <a:avLst>
              <a:gd fmla="val 12587"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0" name="Google Shape;500;p33"/>
          <p:cNvSpPr/>
          <p:nvPr/>
        </p:nvSpPr>
        <p:spPr>
          <a:xfrm>
            <a:off x="6926580" y="1981962"/>
            <a:ext cx="1645920" cy="490347"/>
          </a:xfrm>
          <a:prstGeom prst="roundRect">
            <a:avLst>
              <a:gd fmla="val 12587"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1" name="Google Shape;501;p33"/>
          <p:cNvSpPr/>
          <p:nvPr/>
        </p:nvSpPr>
        <p:spPr>
          <a:xfrm>
            <a:off x="6926580" y="1436751"/>
            <a:ext cx="1645920" cy="490347"/>
          </a:xfrm>
          <a:prstGeom prst="roundRect">
            <a:avLst>
              <a:gd fmla="val 12587"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2" name="Google Shape;502;p33"/>
          <p:cNvSpPr/>
          <p:nvPr/>
        </p:nvSpPr>
        <p:spPr>
          <a:xfrm>
            <a:off x="6926580" y="891540"/>
            <a:ext cx="1645920" cy="490347"/>
          </a:xfrm>
          <a:prstGeom prst="roundRect">
            <a:avLst>
              <a:gd fmla="val 12587" name="adj"/>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3" name="Google Shape;503;p33"/>
          <p:cNvSpPr/>
          <p:nvPr/>
        </p:nvSpPr>
        <p:spPr>
          <a:xfrm>
            <a:off x="582930" y="1028700"/>
            <a:ext cx="5897880" cy="116586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2600"/>
              <a:buFont typeface="Montserrat"/>
              <a:buNone/>
            </a:pPr>
            <a:r>
              <a:rPr b="1" i="0" lang="en" sz="2600" u="none" cap="none" strike="noStrike">
                <a:solidFill>
                  <a:srgbClr val="FFFFFF"/>
                </a:solidFill>
                <a:latin typeface="Montserrat"/>
                <a:ea typeface="Montserrat"/>
                <a:cs typeface="Montserrat"/>
                <a:sym typeface="Montserrat"/>
              </a:rPr>
              <a:t>Every dollar has a role.</a:t>
            </a:r>
            <a:endParaRPr b="0" i="0" sz="2600" u="none" cap="none" strike="noStrike">
              <a:solidFill>
                <a:schemeClr val="dk1"/>
              </a:solidFill>
              <a:latin typeface="Calibri"/>
              <a:ea typeface="Calibri"/>
              <a:cs typeface="Calibri"/>
              <a:sym typeface="Calibri"/>
            </a:endParaRPr>
          </a:p>
          <a:p>
            <a:pPr indent="0" lvl="0" marL="0" marR="0" rtl="0" algn="l">
              <a:lnSpc>
                <a:spcPct val="112000"/>
              </a:lnSpc>
              <a:spcBef>
                <a:spcPts val="0"/>
              </a:spcBef>
              <a:spcAft>
                <a:spcPts val="0"/>
              </a:spcAft>
              <a:buClr>
                <a:srgbClr val="FFFFFF"/>
              </a:buClr>
              <a:buSzPts val="2600"/>
              <a:buFont typeface="Montserrat"/>
              <a:buNone/>
            </a:pPr>
            <a:r>
              <a:rPr b="1" i="0" lang="en" sz="2600" u="none" cap="none" strike="noStrike">
                <a:solidFill>
                  <a:srgbClr val="FFFFFF"/>
                </a:solidFill>
                <a:latin typeface="Montserrat"/>
                <a:ea typeface="Montserrat"/>
                <a:cs typeface="Montserrat"/>
                <a:sym typeface="Montserrat"/>
              </a:rPr>
              <a:t>Every vehicle has a job.</a:t>
            </a:r>
            <a:endParaRPr b="0" i="0" sz="2600" u="none" cap="none" strike="noStrike">
              <a:solidFill>
                <a:schemeClr val="dk1"/>
              </a:solidFill>
              <a:latin typeface="Calibri"/>
              <a:ea typeface="Calibri"/>
              <a:cs typeface="Calibri"/>
              <a:sym typeface="Calibri"/>
            </a:endParaRPr>
          </a:p>
        </p:txBody>
      </p:sp>
      <p:sp>
        <p:nvSpPr>
          <p:cNvPr id="504" name="Google Shape;504;p33"/>
          <p:cNvSpPr/>
          <p:nvPr/>
        </p:nvSpPr>
        <p:spPr>
          <a:xfrm>
            <a:off x="582930" y="2297430"/>
            <a:ext cx="411480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1500"/>
              <a:buFont typeface="Montserrat"/>
              <a:buNone/>
            </a:pPr>
            <a:r>
              <a:rPr b="1" i="0" lang="en" sz="1500" u="none" cap="none" strike="noStrike">
                <a:solidFill>
                  <a:srgbClr val="0084D3"/>
                </a:solidFill>
                <a:latin typeface="Montserrat"/>
                <a:ea typeface="Montserrat"/>
                <a:cs typeface="Montserrat"/>
                <a:sym typeface="Montserrat"/>
              </a:rPr>
              <a:t>Questions?</a:t>
            </a:r>
            <a:endParaRPr b="0" i="0" sz="1500" u="none" cap="none" strike="noStrike">
              <a:solidFill>
                <a:schemeClr val="dk1"/>
              </a:solidFill>
              <a:latin typeface="Calibri"/>
              <a:ea typeface="Calibri"/>
              <a:cs typeface="Calibri"/>
              <a:sym typeface="Calibri"/>
            </a:endParaRPr>
          </a:p>
        </p:txBody>
      </p:sp>
      <p:sp>
        <p:nvSpPr>
          <p:cNvPr id="505" name="Google Shape;505;p33"/>
          <p:cNvSpPr/>
          <p:nvPr/>
        </p:nvSpPr>
        <p:spPr>
          <a:xfrm>
            <a:off x="582930" y="2743200"/>
            <a:ext cx="6172200" cy="548640"/>
          </a:xfrm>
          <a:prstGeom prst="rect">
            <a:avLst/>
          </a:prstGeom>
          <a:noFill/>
          <a:ln>
            <a:noFill/>
          </a:ln>
        </p:spPr>
        <p:txBody>
          <a:bodyPr anchorCtr="0" anchor="ctr" bIns="0" lIns="0" spcFirstLastPara="1" rIns="0" wrap="square" tIns="0">
            <a:noAutofit/>
          </a:bodyPr>
          <a:lstStyle/>
          <a:p>
            <a:pPr indent="0" lvl="0" marL="0" marR="0" rtl="0" algn="l">
              <a:lnSpc>
                <a:spcPct val="125000"/>
              </a:lnSpc>
              <a:spcBef>
                <a:spcPts val="0"/>
              </a:spcBef>
              <a:spcAft>
                <a:spcPts val="0"/>
              </a:spcAft>
              <a:buClr>
                <a:srgbClr val="C9E2F2"/>
              </a:buClr>
              <a:buSzPts val="1100"/>
              <a:buFont typeface="Inter"/>
              <a:buNone/>
            </a:pPr>
            <a:r>
              <a:rPr b="0" i="0" lang="en" sz="1100" u="none" cap="none" strike="noStrike">
                <a:solidFill>
                  <a:srgbClr val="C9E2F2"/>
                </a:solidFill>
                <a:latin typeface="Inter"/>
                <a:ea typeface="Inter"/>
                <a:cs typeface="Inter"/>
                <a:sym typeface="Inter"/>
              </a:rPr>
              <a:t>Sean Jantz  ·  Jantz Wealth Solutions  ·  jantzwealth.com</a:t>
            </a:r>
            <a:endParaRPr b="0" i="0" sz="1100" u="none" cap="none" strike="noStrike">
              <a:solidFill>
                <a:schemeClr val="dk1"/>
              </a:solidFill>
              <a:latin typeface="Calibri"/>
              <a:ea typeface="Calibri"/>
              <a:cs typeface="Calibri"/>
              <a:sym typeface="Calibri"/>
            </a:endParaRPr>
          </a:p>
          <a:p>
            <a:pPr indent="0" lvl="0" marL="0" marR="0" rtl="0" algn="l">
              <a:lnSpc>
                <a:spcPct val="125000"/>
              </a:lnSpc>
              <a:spcBef>
                <a:spcPts val="0"/>
              </a:spcBef>
              <a:spcAft>
                <a:spcPts val="0"/>
              </a:spcAft>
              <a:buClr>
                <a:srgbClr val="C9E2F2"/>
              </a:buClr>
              <a:buSzPts val="1100"/>
              <a:buFont typeface="Inter"/>
              <a:buNone/>
            </a:pPr>
            <a:r>
              <a:rPr b="0" i="0" lang="en" sz="1100" u="none" cap="none" strike="noStrike">
                <a:solidFill>
                  <a:srgbClr val="C9E2F2"/>
                </a:solidFill>
                <a:latin typeface="Inter"/>
                <a:ea typeface="Inter"/>
                <a:cs typeface="Inter"/>
                <a:sym typeface="Inter"/>
              </a:rPr>
              <a:t>The Straight-Talk Retirement Guide, available on Amazon</a:t>
            </a:r>
            <a:endParaRPr b="0" i="0" sz="1100" u="none" cap="none" strike="noStrike">
              <a:solidFill>
                <a:schemeClr val="dk1"/>
              </a:solidFill>
              <a:latin typeface="Calibri"/>
              <a:ea typeface="Calibri"/>
              <a:cs typeface="Calibri"/>
              <a:sym typeface="Calibri"/>
            </a:endParaRPr>
          </a:p>
        </p:txBody>
      </p:sp>
      <p:sp>
        <p:nvSpPr>
          <p:cNvPr id="506" name="Google Shape;506;p33"/>
          <p:cNvSpPr/>
          <p:nvPr/>
        </p:nvSpPr>
        <p:spPr>
          <a:xfrm>
            <a:off x="582930" y="3669030"/>
            <a:ext cx="7955280" cy="123444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A9C2D4"/>
              </a:buClr>
              <a:buSzPts val="600"/>
              <a:buFont typeface="Inter"/>
              <a:buNone/>
            </a:pPr>
            <a:r>
              <a:rPr b="0" i="0" lang="en" sz="600" u="none" cap="none" strike="noStrike">
                <a:solidFill>
                  <a:srgbClr val="A9C2D4"/>
                </a:solidFill>
                <a:latin typeface="Inter"/>
                <a:ea typeface="Inter"/>
                <a:cs typeface="Inter"/>
                <a:sym typeface="Inter"/>
              </a:rPr>
              <a:t>For financial professional use only. Not for use with the public. Hypothetical examples are for educational purposes and are not recommendations. Investment advisory services offered through Brookstone Wealth Advisors, LLC (BWA), a registered investment advisor. BWA and Brookstone Capital Management, LLC are affiliated companies. BWA and Jantz Wealth Solutions are independent of each other. Insurance products and services are not offered through BWA but are offered and sold through individually licensed and appointed agents. Annuity and life insurance guarantees are backed by the financial strength and claims-paying ability of the issuing insurance company. Roth conversion decisions should be coordinated with a qualified tax professional.</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
        <p:nvSpPr>
          <p:cNvPr id="76" name="Google Shape;76;p16"/>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THE PROBLEM</a:t>
            </a:r>
            <a:endParaRPr b="0" i="0" sz="900" u="none" cap="none" strike="noStrike">
              <a:solidFill>
                <a:schemeClr val="dk1"/>
              </a:solidFill>
              <a:latin typeface="Calibri"/>
              <a:ea typeface="Calibri"/>
              <a:cs typeface="Calibri"/>
              <a:sym typeface="Calibri"/>
            </a:endParaRPr>
          </a:p>
        </p:txBody>
      </p:sp>
      <p:sp>
        <p:nvSpPr>
          <p:cNvPr id="77" name="Google Shape;77;p16"/>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lang="en" sz="2600">
                <a:solidFill>
                  <a:srgbClr val="00446A"/>
                </a:solidFill>
                <a:latin typeface="Montserrat"/>
                <a:ea typeface="Montserrat"/>
                <a:cs typeface="Montserrat"/>
                <a:sym typeface="Montserrat"/>
              </a:rPr>
              <a:t>Will The Money Last?</a:t>
            </a:r>
            <a:endParaRPr b="0" i="0" sz="2600" u="none" cap="none" strike="noStrike">
              <a:solidFill>
                <a:schemeClr val="dk1"/>
              </a:solidFill>
              <a:latin typeface="Calibri"/>
              <a:ea typeface="Calibri"/>
              <a:cs typeface="Calibri"/>
              <a:sym typeface="Calibri"/>
            </a:endParaRPr>
          </a:p>
        </p:txBody>
      </p:sp>
      <p:sp>
        <p:nvSpPr>
          <p:cNvPr id="78" name="Google Shape;78;p16"/>
          <p:cNvSpPr/>
          <p:nvPr/>
        </p:nvSpPr>
        <p:spPr>
          <a:xfrm>
            <a:off x="480060" y="1200150"/>
            <a:ext cx="8161020" cy="58293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353E44"/>
              </a:buClr>
              <a:buSzPts val="1200"/>
              <a:buFont typeface="Inter"/>
              <a:buNone/>
            </a:pPr>
            <a:r>
              <a:rPr b="0" i="0" lang="en" sz="1200" u="none" cap="none" strike="noStrike">
                <a:solidFill>
                  <a:srgbClr val="353E44"/>
                </a:solidFill>
                <a:latin typeface="Inter"/>
                <a:ea typeface="Inter"/>
                <a:cs typeface="Inter"/>
                <a:sym typeface="Inter"/>
              </a:rPr>
              <a:t>Most people arrive at retirement with accounts, not income. They have a pile of money and one terrifying question: will it last? Three things make that question hard.</a:t>
            </a:r>
            <a:endParaRPr b="0" i="0" sz="1200" u="none" cap="none" strike="noStrike">
              <a:solidFill>
                <a:schemeClr val="dk1"/>
              </a:solidFill>
              <a:latin typeface="Calibri"/>
              <a:ea typeface="Calibri"/>
              <a:cs typeface="Calibri"/>
              <a:sym typeface="Calibri"/>
            </a:endParaRPr>
          </a:p>
        </p:txBody>
      </p:sp>
      <p:sp>
        <p:nvSpPr>
          <p:cNvPr id="79" name="Google Shape;79;p16"/>
          <p:cNvSpPr/>
          <p:nvPr/>
        </p:nvSpPr>
        <p:spPr>
          <a:xfrm>
            <a:off x="480060" y="2057400"/>
            <a:ext cx="2640330" cy="2331720"/>
          </a:xfrm>
          <a:prstGeom prst="roundRect">
            <a:avLst>
              <a:gd fmla="val 2941"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 name="Google Shape;80;p16"/>
          <p:cNvSpPr/>
          <p:nvPr/>
        </p:nvSpPr>
        <p:spPr>
          <a:xfrm>
            <a:off x="720090" y="2297430"/>
            <a:ext cx="548640" cy="548640"/>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paycheck.png" id="81" name="Google Shape;81;p16"/>
          <p:cNvPicPr preferRelativeResize="0"/>
          <p:nvPr/>
        </p:nvPicPr>
        <p:blipFill rotWithShape="1">
          <a:blip r:embed="rId3">
            <a:alphaModFix/>
          </a:blip>
          <a:srcRect b="0" l="0" r="0" t="0"/>
          <a:stretch/>
        </p:blipFill>
        <p:spPr>
          <a:xfrm>
            <a:off x="868222" y="2445563"/>
            <a:ext cx="252374" cy="252374"/>
          </a:xfrm>
          <a:prstGeom prst="rect">
            <a:avLst/>
          </a:prstGeom>
          <a:noFill/>
          <a:ln>
            <a:noFill/>
          </a:ln>
        </p:spPr>
      </p:pic>
      <p:sp>
        <p:nvSpPr>
          <p:cNvPr id="82" name="Google Shape;82;p16"/>
          <p:cNvSpPr/>
          <p:nvPr/>
        </p:nvSpPr>
        <p:spPr>
          <a:xfrm>
            <a:off x="720090" y="2983230"/>
            <a:ext cx="219456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300"/>
              <a:buFont typeface="Montserrat"/>
              <a:buNone/>
            </a:pPr>
            <a:r>
              <a:rPr b="1" i="0" lang="en" sz="1300" u="none" cap="none" strike="noStrike">
                <a:solidFill>
                  <a:srgbClr val="00446A"/>
                </a:solidFill>
                <a:latin typeface="Montserrat"/>
                <a:ea typeface="Montserrat"/>
                <a:cs typeface="Montserrat"/>
                <a:sym typeface="Montserrat"/>
              </a:rPr>
              <a:t>The paycheck stops</a:t>
            </a:r>
            <a:endParaRPr b="0" i="0" sz="1300" u="none" cap="none" strike="noStrike">
              <a:solidFill>
                <a:schemeClr val="dk1"/>
              </a:solidFill>
              <a:latin typeface="Calibri"/>
              <a:ea typeface="Calibri"/>
              <a:cs typeface="Calibri"/>
              <a:sym typeface="Calibri"/>
            </a:endParaRPr>
          </a:p>
        </p:txBody>
      </p:sp>
      <p:sp>
        <p:nvSpPr>
          <p:cNvPr id="83" name="Google Shape;83;p16"/>
          <p:cNvSpPr/>
          <p:nvPr/>
        </p:nvSpPr>
        <p:spPr>
          <a:xfrm>
            <a:off x="720090" y="3326130"/>
            <a:ext cx="2194560" cy="96012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After 40 years of income arriving on schedule, clients must now write their own paycheck from savings.</a:t>
            </a:r>
            <a:endParaRPr b="0" i="0" sz="900" u="none" cap="none" strike="noStrike">
              <a:solidFill>
                <a:schemeClr val="dk1"/>
              </a:solidFill>
              <a:latin typeface="Calibri"/>
              <a:ea typeface="Calibri"/>
              <a:cs typeface="Calibri"/>
              <a:sym typeface="Calibri"/>
            </a:endParaRPr>
          </a:p>
        </p:txBody>
      </p:sp>
      <p:sp>
        <p:nvSpPr>
          <p:cNvPr id="84" name="Google Shape;84;p16"/>
          <p:cNvSpPr/>
          <p:nvPr/>
        </p:nvSpPr>
        <p:spPr>
          <a:xfrm>
            <a:off x="3326130" y="2057400"/>
            <a:ext cx="2640330" cy="2331720"/>
          </a:xfrm>
          <a:prstGeom prst="roundRect">
            <a:avLst>
              <a:gd fmla="val 2941"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5" name="Google Shape;85;p16"/>
          <p:cNvSpPr/>
          <p:nvPr/>
        </p:nvSpPr>
        <p:spPr>
          <a:xfrm>
            <a:off x="3566160" y="2297430"/>
            <a:ext cx="548640" cy="548640"/>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wave.png" id="86" name="Google Shape;86;p16"/>
          <p:cNvPicPr preferRelativeResize="0"/>
          <p:nvPr/>
        </p:nvPicPr>
        <p:blipFill rotWithShape="1">
          <a:blip r:embed="rId4">
            <a:alphaModFix/>
          </a:blip>
          <a:srcRect b="0" l="0" r="0" t="0"/>
          <a:stretch/>
        </p:blipFill>
        <p:spPr>
          <a:xfrm>
            <a:off x="3714293" y="2445563"/>
            <a:ext cx="252374" cy="252374"/>
          </a:xfrm>
          <a:prstGeom prst="rect">
            <a:avLst/>
          </a:prstGeom>
          <a:noFill/>
          <a:ln>
            <a:noFill/>
          </a:ln>
        </p:spPr>
      </p:pic>
      <p:sp>
        <p:nvSpPr>
          <p:cNvPr id="87" name="Google Shape;87;p16"/>
          <p:cNvSpPr/>
          <p:nvPr/>
        </p:nvSpPr>
        <p:spPr>
          <a:xfrm>
            <a:off x="3566160" y="2983230"/>
            <a:ext cx="219456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300"/>
              <a:buFont typeface="Montserrat"/>
              <a:buNone/>
            </a:pPr>
            <a:r>
              <a:rPr b="1" i="0" lang="en" sz="1300" u="none" cap="none" strike="noStrike">
                <a:solidFill>
                  <a:srgbClr val="00446A"/>
                </a:solidFill>
                <a:latin typeface="Montserrat"/>
                <a:ea typeface="Montserrat"/>
                <a:cs typeface="Montserrat"/>
                <a:sym typeface="Montserrat"/>
              </a:rPr>
              <a:t>Sequence risk hits early</a:t>
            </a:r>
            <a:endParaRPr b="0" i="0" sz="1300" u="none" cap="none" strike="noStrike">
              <a:solidFill>
                <a:schemeClr val="dk1"/>
              </a:solidFill>
              <a:latin typeface="Calibri"/>
              <a:ea typeface="Calibri"/>
              <a:cs typeface="Calibri"/>
              <a:sym typeface="Calibri"/>
            </a:endParaRPr>
          </a:p>
        </p:txBody>
      </p:sp>
      <p:sp>
        <p:nvSpPr>
          <p:cNvPr id="88" name="Google Shape;88;p16"/>
          <p:cNvSpPr/>
          <p:nvPr/>
        </p:nvSpPr>
        <p:spPr>
          <a:xfrm>
            <a:off x="3566160" y="3326130"/>
            <a:ext cx="2194560" cy="96012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A bad market in the first five years of withdrawals can permanently damage a plan, even if averages recover.</a:t>
            </a:r>
            <a:endParaRPr b="0" i="0" sz="900" u="none" cap="none" strike="noStrike">
              <a:solidFill>
                <a:schemeClr val="dk1"/>
              </a:solidFill>
              <a:latin typeface="Calibri"/>
              <a:ea typeface="Calibri"/>
              <a:cs typeface="Calibri"/>
              <a:sym typeface="Calibri"/>
            </a:endParaRPr>
          </a:p>
        </p:txBody>
      </p:sp>
      <p:sp>
        <p:nvSpPr>
          <p:cNvPr id="89" name="Google Shape;89;p16"/>
          <p:cNvSpPr/>
          <p:nvPr/>
        </p:nvSpPr>
        <p:spPr>
          <a:xfrm>
            <a:off x="6172200" y="2057400"/>
            <a:ext cx="2640330" cy="2331720"/>
          </a:xfrm>
          <a:prstGeom prst="roundRect">
            <a:avLst>
              <a:gd fmla="val 2941"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 name="Google Shape;90;p16"/>
          <p:cNvSpPr/>
          <p:nvPr/>
        </p:nvSpPr>
        <p:spPr>
          <a:xfrm>
            <a:off x="6412230" y="2297430"/>
            <a:ext cx="548640" cy="548640"/>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box.png" id="91" name="Google Shape;91;p16"/>
          <p:cNvPicPr preferRelativeResize="0"/>
          <p:nvPr/>
        </p:nvPicPr>
        <p:blipFill rotWithShape="1">
          <a:blip r:embed="rId5">
            <a:alphaModFix/>
          </a:blip>
          <a:srcRect b="0" l="0" r="0" t="0"/>
          <a:stretch/>
        </p:blipFill>
        <p:spPr>
          <a:xfrm>
            <a:off x="6560363" y="2445563"/>
            <a:ext cx="252374" cy="252374"/>
          </a:xfrm>
          <a:prstGeom prst="rect">
            <a:avLst/>
          </a:prstGeom>
          <a:noFill/>
          <a:ln>
            <a:noFill/>
          </a:ln>
        </p:spPr>
      </p:pic>
      <p:sp>
        <p:nvSpPr>
          <p:cNvPr id="92" name="Google Shape;92;p16"/>
          <p:cNvSpPr/>
          <p:nvPr/>
        </p:nvSpPr>
        <p:spPr>
          <a:xfrm>
            <a:off x="6412230" y="2983230"/>
            <a:ext cx="219456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300"/>
              <a:buFont typeface="Montserrat"/>
              <a:buNone/>
            </a:pPr>
            <a:r>
              <a:rPr b="1" i="0" lang="en" sz="1300" u="none" cap="none" strike="noStrike">
                <a:solidFill>
                  <a:srgbClr val="00446A"/>
                </a:solidFill>
                <a:latin typeface="Montserrat"/>
                <a:ea typeface="Montserrat"/>
                <a:cs typeface="Montserrat"/>
                <a:sym typeface="Montserrat"/>
              </a:rPr>
              <a:t>Products without a job</a:t>
            </a:r>
            <a:endParaRPr b="0" i="0" sz="1300" u="none" cap="none" strike="noStrike">
              <a:solidFill>
                <a:schemeClr val="dk1"/>
              </a:solidFill>
              <a:latin typeface="Calibri"/>
              <a:ea typeface="Calibri"/>
              <a:cs typeface="Calibri"/>
              <a:sym typeface="Calibri"/>
            </a:endParaRPr>
          </a:p>
        </p:txBody>
      </p:sp>
      <p:sp>
        <p:nvSpPr>
          <p:cNvPr id="93" name="Google Shape;93;p16"/>
          <p:cNvSpPr/>
          <p:nvPr/>
        </p:nvSpPr>
        <p:spPr>
          <a:xfrm>
            <a:off x="6412230" y="3326130"/>
            <a:ext cx="2194560" cy="96012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Clients own a drawer full of vehicles nobody ever assigned a purpose. Overlap, gaps, and confusion follow.</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46A"/>
        </a:solidFill>
      </p:bgPr>
    </p:bg>
    <p:spTree>
      <p:nvGrpSpPr>
        <p:cNvPr id="98" name="Shape 98"/>
        <p:cNvGrpSpPr/>
        <p:nvPr/>
      </p:nvGrpSpPr>
      <p:grpSpPr>
        <a:xfrm>
          <a:off x="0" y="0"/>
          <a:ext cx="0" cy="0"/>
          <a:chOff x="0" y="0"/>
          <a:chExt cx="0" cy="0"/>
        </a:xfrm>
      </p:grpSpPr>
      <p:sp>
        <p:nvSpPr>
          <p:cNvPr id="99" name="Google Shape;99;p17"/>
          <p:cNvSpPr/>
          <p:nvPr/>
        </p:nvSpPr>
        <p:spPr>
          <a:xfrm>
            <a:off x="582930" y="78867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chemeClr val="lt1"/>
                </a:solidFill>
                <a:latin typeface="Montserrat"/>
                <a:ea typeface="Montserrat"/>
                <a:cs typeface="Montserrat"/>
                <a:sym typeface="Montserrat"/>
              </a:rPr>
              <a:t>THE ROLES-BASED METHOD</a:t>
            </a:r>
            <a:endParaRPr b="0" i="0" sz="900" u="none" cap="none" strike="noStrike">
              <a:solidFill>
                <a:schemeClr val="lt1"/>
              </a:solidFill>
              <a:latin typeface="Calibri"/>
              <a:ea typeface="Calibri"/>
              <a:cs typeface="Calibri"/>
              <a:sym typeface="Calibri"/>
            </a:endParaRPr>
          </a:p>
        </p:txBody>
      </p:sp>
      <p:sp>
        <p:nvSpPr>
          <p:cNvPr id="100" name="Google Shape;100;p17"/>
          <p:cNvSpPr/>
          <p:nvPr/>
        </p:nvSpPr>
        <p:spPr>
          <a:xfrm>
            <a:off x="582930" y="1303020"/>
            <a:ext cx="7955280" cy="150876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FFFFFF"/>
              </a:buClr>
              <a:buSzPts val="2600"/>
              <a:buFont typeface="Montserrat"/>
              <a:buNone/>
            </a:pPr>
            <a:r>
              <a:rPr b="1" i="0" lang="en" sz="2600" u="none" cap="none" strike="noStrike">
                <a:solidFill>
                  <a:srgbClr val="FFFFFF"/>
                </a:solidFill>
                <a:latin typeface="Montserrat"/>
                <a:ea typeface="Montserrat"/>
                <a:cs typeface="Montserrat"/>
                <a:sym typeface="Montserrat"/>
              </a:rPr>
              <a:t>"Every dollar should have a role.</a:t>
            </a:r>
            <a:endParaRPr b="0" i="0" sz="2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FFFFFF"/>
              </a:buClr>
              <a:buSzPts val="2600"/>
              <a:buFont typeface="Montserrat"/>
              <a:buNone/>
            </a:pPr>
            <a:r>
              <a:rPr b="1" i="0" lang="en" sz="2600" u="none" cap="none" strike="noStrike">
                <a:solidFill>
                  <a:srgbClr val="FFFFFF"/>
                </a:solidFill>
                <a:latin typeface="Montserrat"/>
                <a:ea typeface="Montserrat"/>
                <a:cs typeface="Montserrat"/>
                <a:sym typeface="Montserrat"/>
              </a:rPr>
              <a:t>Every vehicle should have a job."</a:t>
            </a:r>
            <a:endParaRPr b="0" i="0" sz="2600" u="none" cap="none" strike="noStrike">
              <a:solidFill>
                <a:schemeClr val="dk1"/>
              </a:solidFill>
              <a:latin typeface="Calibri"/>
              <a:ea typeface="Calibri"/>
              <a:cs typeface="Calibri"/>
              <a:sym typeface="Calibri"/>
            </a:endParaRPr>
          </a:p>
        </p:txBody>
      </p:sp>
      <p:sp>
        <p:nvSpPr>
          <p:cNvPr id="101" name="Google Shape;101;p17"/>
          <p:cNvSpPr/>
          <p:nvPr/>
        </p:nvSpPr>
        <p:spPr>
          <a:xfrm>
            <a:off x="582930" y="3223260"/>
            <a:ext cx="425196" cy="425196"/>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7"/>
          <p:cNvSpPr/>
          <p:nvPr/>
        </p:nvSpPr>
        <p:spPr>
          <a:xfrm>
            <a:off x="582930" y="3223260"/>
            <a:ext cx="425196" cy="4251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500"/>
              <a:buFont typeface="Montserrat"/>
              <a:buNone/>
            </a:pPr>
            <a:r>
              <a:rPr b="1" i="0" lang="en" sz="1500" u="none" cap="none" strike="noStrike">
                <a:solidFill>
                  <a:srgbClr val="FFFFFF"/>
                </a:solidFill>
                <a:latin typeface="Montserrat"/>
                <a:ea typeface="Montserrat"/>
                <a:cs typeface="Montserrat"/>
                <a:sym typeface="Montserrat"/>
              </a:rPr>
              <a:t>1</a:t>
            </a:r>
            <a:endParaRPr b="0" i="0" sz="1500" u="none" cap="none" strike="noStrike">
              <a:solidFill>
                <a:schemeClr val="dk1"/>
              </a:solidFill>
              <a:latin typeface="Calibri"/>
              <a:ea typeface="Calibri"/>
              <a:cs typeface="Calibri"/>
              <a:sym typeface="Calibri"/>
            </a:endParaRPr>
          </a:p>
        </p:txBody>
      </p:sp>
      <p:sp>
        <p:nvSpPr>
          <p:cNvPr id="103" name="Google Shape;103;p17"/>
          <p:cNvSpPr/>
          <p:nvPr/>
        </p:nvSpPr>
        <p:spPr>
          <a:xfrm>
            <a:off x="1165860" y="3209544"/>
            <a:ext cx="202311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Define the job</a:t>
            </a:r>
            <a:endParaRPr b="0" i="0" sz="1200" u="none" cap="none" strike="noStrike">
              <a:solidFill>
                <a:schemeClr val="dk1"/>
              </a:solidFill>
              <a:latin typeface="Calibri"/>
              <a:ea typeface="Calibri"/>
              <a:cs typeface="Calibri"/>
              <a:sym typeface="Calibri"/>
            </a:endParaRPr>
          </a:p>
        </p:txBody>
      </p:sp>
      <p:sp>
        <p:nvSpPr>
          <p:cNvPr id="104" name="Google Shape;104;p17"/>
          <p:cNvSpPr/>
          <p:nvPr/>
        </p:nvSpPr>
        <p:spPr>
          <a:xfrm>
            <a:off x="1165860" y="3497580"/>
            <a:ext cx="2023110" cy="75438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C9E2F2"/>
              </a:buClr>
              <a:buSzPts val="900"/>
              <a:buFont typeface="Inter"/>
              <a:buNone/>
            </a:pPr>
            <a:r>
              <a:rPr b="0" i="0" lang="en" sz="900" u="none" cap="none" strike="noStrike">
                <a:solidFill>
                  <a:srgbClr val="C9E2F2"/>
                </a:solidFill>
                <a:latin typeface="Inter"/>
                <a:ea typeface="Inter"/>
                <a:cs typeface="Inter"/>
                <a:sym typeface="Inter"/>
              </a:rPr>
              <a:t>What must this money do? Income, growth, protection, or transfer.</a:t>
            </a:r>
            <a:endParaRPr b="0" i="0" sz="900" u="none" cap="none" strike="noStrike">
              <a:solidFill>
                <a:schemeClr val="dk1"/>
              </a:solidFill>
              <a:latin typeface="Calibri"/>
              <a:ea typeface="Calibri"/>
              <a:cs typeface="Calibri"/>
              <a:sym typeface="Calibri"/>
            </a:endParaRPr>
          </a:p>
        </p:txBody>
      </p:sp>
      <p:sp>
        <p:nvSpPr>
          <p:cNvPr id="105" name="Google Shape;105;p17"/>
          <p:cNvSpPr/>
          <p:nvPr/>
        </p:nvSpPr>
        <p:spPr>
          <a:xfrm>
            <a:off x="3360420" y="3223260"/>
            <a:ext cx="425196" cy="425196"/>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 name="Google Shape;106;p17"/>
          <p:cNvSpPr/>
          <p:nvPr/>
        </p:nvSpPr>
        <p:spPr>
          <a:xfrm>
            <a:off x="3360420" y="3223260"/>
            <a:ext cx="425196" cy="4251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500"/>
              <a:buFont typeface="Montserrat"/>
              <a:buNone/>
            </a:pPr>
            <a:r>
              <a:rPr b="1" i="0" lang="en" sz="1500" u="none" cap="none" strike="noStrike">
                <a:solidFill>
                  <a:srgbClr val="FFFFFF"/>
                </a:solidFill>
                <a:latin typeface="Montserrat"/>
                <a:ea typeface="Montserrat"/>
                <a:cs typeface="Montserrat"/>
                <a:sym typeface="Montserrat"/>
              </a:rPr>
              <a:t>2</a:t>
            </a:r>
            <a:endParaRPr b="0" i="0" sz="1500" u="none" cap="none" strike="noStrike">
              <a:solidFill>
                <a:schemeClr val="dk1"/>
              </a:solidFill>
              <a:latin typeface="Calibri"/>
              <a:ea typeface="Calibri"/>
              <a:cs typeface="Calibri"/>
              <a:sym typeface="Calibri"/>
            </a:endParaRPr>
          </a:p>
        </p:txBody>
      </p:sp>
      <p:sp>
        <p:nvSpPr>
          <p:cNvPr id="107" name="Google Shape;107;p17"/>
          <p:cNvSpPr/>
          <p:nvPr/>
        </p:nvSpPr>
        <p:spPr>
          <a:xfrm>
            <a:off x="3943350" y="3209544"/>
            <a:ext cx="202311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Size the job</a:t>
            </a:r>
            <a:endParaRPr b="0" i="0" sz="1200" u="none" cap="none" strike="noStrike">
              <a:solidFill>
                <a:schemeClr val="dk1"/>
              </a:solidFill>
              <a:latin typeface="Calibri"/>
              <a:ea typeface="Calibri"/>
              <a:cs typeface="Calibri"/>
              <a:sym typeface="Calibri"/>
            </a:endParaRPr>
          </a:p>
        </p:txBody>
      </p:sp>
      <p:sp>
        <p:nvSpPr>
          <p:cNvPr id="108" name="Google Shape;108;p17"/>
          <p:cNvSpPr/>
          <p:nvPr/>
        </p:nvSpPr>
        <p:spPr>
          <a:xfrm>
            <a:off x="3943350" y="3497580"/>
            <a:ext cx="2023110" cy="75438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C9E2F2"/>
              </a:buClr>
              <a:buSzPts val="900"/>
              <a:buFont typeface="Inter"/>
              <a:buNone/>
            </a:pPr>
            <a:r>
              <a:rPr b="0" i="0" lang="en" sz="900" u="none" cap="none" strike="noStrike">
                <a:solidFill>
                  <a:srgbClr val="C9E2F2"/>
                </a:solidFill>
                <a:latin typeface="Inter"/>
                <a:ea typeface="Inter"/>
                <a:cs typeface="Inter"/>
                <a:sym typeface="Inter"/>
              </a:rPr>
              <a:t>How much is needed, starting when, and for how long?</a:t>
            </a:r>
            <a:endParaRPr b="0" i="0" sz="900" u="none" cap="none" strike="noStrike">
              <a:solidFill>
                <a:schemeClr val="dk1"/>
              </a:solidFill>
              <a:latin typeface="Calibri"/>
              <a:ea typeface="Calibri"/>
              <a:cs typeface="Calibri"/>
              <a:sym typeface="Calibri"/>
            </a:endParaRPr>
          </a:p>
        </p:txBody>
      </p:sp>
      <p:sp>
        <p:nvSpPr>
          <p:cNvPr id="109" name="Google Shape;109;p17"/>
          <p:cNvSpPr/>
          <p:nvPr/>
        </p:nvSpPr>
        <p:spPr>
          <a:xfrm>
            <a:off x="6137910" y="3223260"/>
            <a:ext cx="425196" cy="425196"/>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 name="Google Shape;110;p17"/>
          <p:cNvSpPr/>
          <p:nvPr/>
        </p:nvSpPr>
        <p:spPr>
          <a:xfrm>
            <a:off x="6137910" y="3223260"/>
            <a:ext cx="425196" cy="4251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500"/>
              <a:buFont typeface="Montserrat"/>
              <a:buNone/>
            </a:pPr>
            <a:r>
              <a:rPr b="1" i="0" lang="en" sz="1500" u="none" cap="none" strike="noStrike">
                <a:solidFill>
                  <a:srgbClr val="FFFFFF"/>
                </a:solidFill>
                <a:latin typeface="Montserrat"/>
                <a:ea typeface="Montserrat"/>
                <a:cs typeface="Montserrat"/>
                <a:sym typeface="Montserrat"/>
              </a:rPr>
              <a:t>3</a:t>
            </a:r>
            <a:endParaRPr b="0" i="0" sz="1500" u="none" cap="none" strike="noStrike">
              <a:solidFill>
                <a:schemeClr val="dk1"/>
              </a:solidFill>
              <a:latin typeface="Calibri"/>
              <a:ea typeface="Calibri"/>
              <a:cs typeface="Calibri"/>
              <a:sym typeface="Calibri"/>
            </a:endParaRPr>
          </a:p>
        </p:txBody>
      </p:sp>
      <p:sp>
        <p:nvSpPr>
          <p:cNvPr id="111" name="Google Shape;111;p17"/>
          <p:cNvSpPr/>
          <p:nvPr/>
        </p:nvSpPr>
        <p:spPr>
          <a:xfrm>
            <a:off x="6720840" y="3209544"/>
            <a:ext cx="202311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Pick the vehicle</a:t>
            </a:r>
            <a:endParaRPr b="0" i="0" sz="1200" u="none" cap="none" strike="noStrike">
              <a:solidFill>
                <a:schemeClr val="dk1"/>
              </a:solidFill>
              <a:latin typeface="Calibri"/>
              <a:ea typeface="Calibri"/>
              <a:cs typeface="Calibri"/>
              <a:sym typeface="Calibri"/>
            </a:endParaRPr>
          </a:p>
        </p:txBody>
      </p:sp>
      <p:sp>
        <p:nvSpPr>
          <p:cNvPr id="112" name="Google Shape;112;p17"/>
          <p:cNvSpPr/>
          <p:nvPr/>
        </p:nvSpPr>
        <p:spPr>
          <a:xfrm>
            <a:off x="6720840" y="3497580"/>
            <a:ext cx="2023110" cy="75438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C9E2F2"/>
              </a:buClr>
              <a:buSzPts val="900"/>
              <a:buFont typeface="Inter"/>
              <a:buNone/>
            </a:pPr>
            <a:r>
              <a:rPr b="0" i="0" lang="en" sz="900" u="none" cap="none" strike="noStrike">
                <a:solidFill>
                  <a:srgbClr val="C9E2F2"/>
                </a:solidFill>
                <a:latin typeface="Inter"/>
                <a:ea typeface="Inter"/>
                <a:cs typeface="Inter"/>
                <a:sym typeface="Inter"/>
              </a:rPr>
              <a:t>Only then choose the product built to do that job best.</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18"/>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THE FRAMEWORK</a:t>
            </a:r>
            <a:endParaRPr b="0" i="0" sz="900" u="none" cap="none" strike="noStrike">
              <a:solidFill>
                <a:schemeClr val="dk1"/>
              </a:solidFill>
              <a:latin typeface="Calibri"/>
              <a:ea typeface="Calibri"/>
              <a:cs typeface="Calibri"/>
              <a:sym typeface="Calibri"/>
            </a:endParaRPr>
          </a:p>
        </p:txBody>
      </p:sp>
      <p:sp>
        <p:nvSpPr>
          <p:cNvPr id="119" name="Google Shape;119;p18"/>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The Retirement Stack</a:t>
            </a:r>
            <a:endParaRPr b="0" i="0" sz="2600" u="none" cap="none" strike="noStrike">
              <a:solidFill>
                <a:schemeClr val="dk1"/>
              </a:solidFill>
              <a:latin typeface="Calibri"/>
              <a:ea typeface="Calibri"/>
              <a:cs typeface="Calibri"/>
              <a:sym typeface="Calibri"/>
            </a:endParaRPr>
          </a:p>
        </p:txBody>
      </p:sp>
      <p:sp>
        <p:nvSpPr>
          <p:cNvPr id="120" name="Google Shape;120;p18"/>
          <p:cNvSpPr/>
          <p:nvPr/>
        </p:nvSpPr>
        <p:spPr>
          <a:xfrm>
            <a:off x="480060" y="3874770"/>
            <a:ext cx="3497580" cy="788670"/>
          </a:xfrm>
          <a:prstGeom prst="roundRect">
            <a:avLst>
              <a:gd fmla="val 7826"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8"/>
          <p:cNvSpPr/>
          <p:nvPr/>
        </p:nvSpPr>
        <p:spPr>
          <a:xfrm>
            <a:off x="672084" y="3874770"/>
            <a:ext cx="3154680" cy="78867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Foundation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Social Security + pensions</a:t>
            </a:r>
            <a:endParaRPr b="0" i="0" sz="1200" u="none" cap="none" strike="noStrike">
              <a:solidFill>
                <a:schemeClr val="dk1"/>
              </a:solidFill>
              <a:latin typeface="Calibri"/>
              <a:ea typeface="Calibri"/>
              <a:cs typeface="Calibri"/>
              <a:sym typeface="Calibri"/>
            </a:endParaRPr>
          </a:p>
        </p:txBody>
      </p:sp>
      <p:sp>
        <p:nvSpPr>
          <p:cNvPr id="122" name="Google Shape;122;p18"/>
          <p:cNvSpPr/>
          <p:nvPr/>
        </p:nvSpPr>
        <p:spPr>
          <a:xfrm>
            <a:off x="480060" y="3017520"/>
            <a:ext cx="3497580" cy="788670"/>
          </a:xfrm>
          <a:prstGeom prst="roundRect">
            <a:avLst>
              <a:gd fmla="val 7826"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 name="Google Shape;123;p18"/>
          <p:cNvSpPr/>
          <p:nvPr/>
        </p:nvSpPr>
        <p:spPr>
          <a:xfrm>
            <a:off x="672084" y="3017520"/>
            <a:ext cx="3154680" cy="78867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Guaranteed Income Floor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Lifetime income annuities</a:t>
            </a:r>
            <a:endParaRPr b="0" i="0" sz="1200" u="none" cap="none" strike="noStrike">
              <a:solidFill>
                <a:schemeClr val="dk1"/>
              </a:solidFill>
              <a:latin typeface="Calibri"/>
              <a:ea typeface="Calibri"/>
              <a:cs typeface="Calibri"/>
              <a:sym typeface="Calibri"/>
            </a:endParaRPr>
          </a:p>
        </p:txBody>
      </p:sp>
      <p:sp>
        <p:nvSpPr>
          <p:cNvPr id="124" name="Google Shape;124;p18"/>
          <p:cNvSpPr/>
          <p:nvPr/>
        </p:nvSpPr>
        <p:spPr>
          <a:xfrm>
            <a:off x="480060" y="2160270"/>
            <a:ext cx="3497580" cy="788670"/>
          </a:xfrm>
          <a:prstGeom prst="roundRect">
            <a:avLst>
              <a:gd fmla="val 7826"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18"/>
          <p:cNvSpPr/>
          <p:nvPr/>
        </p:nvSpPr>
        <p:spPr>
          <a:xfrm>
            <a:off x="672084" y="2160270"/>
            <a:ext cx="3154680" cy="78867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Growth Engine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Investment portfolio + growth annuity</a:t>
            </a:r>
            <a:endParaRPr b="0" i="0" sz="1200" u="none" cap="none" strike="noStrike">
              <a:solidFill>
                <a:schemeClr val="dk1"/>
              </a:solidFill>
              <a:latin typeface="Calibri"/>
              <a:ea typeface="Calibri"/>
              <a:cs typeface="Calibri"/>
              <a:sym typeface="Calibri"/>
            </a:endParaRPr>
          </a:p>
        </p:txBody>
      </p:sp>
      <p:sp>
        <p:nvSpPr>
          <p:cNvPr id="126" name="Google Shape;126;p18"/>
          <p:cNvSpPr/>
          <p:nvPr/>
        </p:nvSpPr>
        <p:spPr>
          <a:xfrm>
            <a:off x="480060" y="1303020"/>
            <a:ext cx="3497580" cy="788670"/>
          </a:xfrm>
          <a:prstGeom prst="roundRect">
            <a:avLst>
              <a:gd fmla="val 7826" name="adj"/>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 name="Google Shape;127;p18"/>
          <p:cNvSpPr/>
          <p:nvPr/>
        </p:nvSpPr>
        <p:spPr>
          <a:xfrm>
            <a:off x="672084" y="1303020"/>
            <a:ext cx="3154680" cy="78867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Montserrat"/>
              <a:buNone/>
            </a:pPr>
            <a:r>
              <a:rPr b="1" i="0" lang="en" sz="1200" u="none" cap="none" strike="noStrike">
                <a:solidFill>
                  <a:srgbClr val="FFFFFF"/>
                </a:solidFill>
                <a:latin typeface="Montserrat"/>
                <a:ea typeface="Montserrat"/>
                <a:cs typeface="Montserrat"/>
                <a:sym typeface="Montserrat"/>
              </a:rPr>
              <a:t>Legacy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Life insurance + Roth conversions</a:t>
            </a:r>
            <a:endParaRPr b="0" i="0" sz="1200" u="none" cap="none" strike="noStrike">
              <a:solidFill>
                <a:schemeClr val="dk1"/>
              </a:solidFill>
              <a:latin typeface="Calibri"/>
              <a:ea typeface="Calibri"/>
              <a:cs typeface="Calibri"/>
              <a:sym typeface="Calibri"/>
            </a:endParaRPr>
          </a:p>
        </p:txBody>
      </p:sp>
      <p:sp>
        <p:nvSpPr>
          <p:cNvPr id="128" name="Google Shape;128;p18"/>
          <p:cNvSpPr/>
          <p:nvPr/>
        </p:nvSpPr>
        <p:spPr>
          <a:xfrm>
            <a:off x="4457700" y="1371600"/>
            <a:ext cx="418338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400"/>
              <a:buFont typeface="Montserrat"/>
              <a:buNone/>
            </a:pPr>
            <a:r>
              <a:rPr b="1" i="0" lang="en" sz="1400" u="none" cap="none" strike="noStrike">
                <a:solidFill>
                  <a:srgbClr val="00446A"/>
                </a:solidFill>
                <a:latin typeface="Montserrat"/>
                <a:ea typeface="Montserrat"/>
                <a:cs typeface="Montserrat"/>
                <a:sym typeface="Montserrat"/>
              </a:rPr>
              <a:t>Built from the bottom up</a:t>
            </a:r>
            <a:endParaRPr b="0" i="0" sz="1400" u="none" cap="none" strike="noStrike">
              <a:solidFill>
                <a:schemeClr val="dk1"/>
              </a:solidFill>
              <a:latin typeface="Calibri"/>
              <a:ea typeface="Calibri"/>
              <a:cs typeface="Calibri"/>
              <a:sym typeface="Calibri"/>
            </a:endParaRPr>
          </a:p>
        </p:txBody>
      </p:sp>
      <p:sp>
        <p:nvSpPr>
          <p:cNvPr id="129" name="Google Shape;129;p18"/>
          <p:cNvSpPr/>
          <p:nvPr/>
        </p:nvSpPr>
        <p:spPr>
          <a:xfrm>
            <a:off x="4457700" y="1817370"/>
            <a:ext cx="192024" cy="192024"/>
          </a:xfrm>
          <a:prstGeom prst="ellipse">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18"/>
          <p:cNvSpPr/>
          <p:nvPr/>
        </p:nvSpPr>
        <p:spPr>
          <a:xfrm>
            <a:off x="4766310" y="1783080"/>
            <a:ext cx="39090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1. Foundation</a:t>
            </a:r>
            <a:endParaRPr b="0" i="0" sz="1100" u="none" cap="none" strike="noStrike">
              <a:solidFill>
                <a:schemeClr val="dk1"/>
              </a:solidFill>
              <a:latin typeface="Calibri"/>
              <a:ea typeface="Calibri"/>
              <a:cs typeface="Calibri"/>
              <a:sym typeface="Calibri"/>
            </a:endParaRPr>
          </a:p>
        </p:txBody>
      </p:sp>
      <p:sp>
        <p:nvSpPr>
          <p:cNvPr id="131" name="Google Shape;131;p18"/>
          <p:cNvSpPr/>
          <p:nvPr/>
        </p:nvSpPr>
        <p:spPr>
          <a:xfrm>
            <a:off x="4766310" y="2036826"/>
            <a:ext cx="3909060" cy="44577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The guaranteed lifetime income a client already has: Social Security and pensions.</a:t>
            </a:r>
            <a:endParaRPr b="0" i="0" sz="900" u="none" cap="none" strike="noStrike">
              <a:solidFill>
                <a:schemeClr val="dk1"/>
              </a:solidFill>
              <a:latin typeface="Calibri"/>
              <a:ea typeface="Calibri"/>
              <a:cs typeface="Calibri"/>
              <a:sym typeface="Calibri"/>
            </a:endParaRPr>
          </a:p>
        </p:txBody>
      </p:sp>
      <p:sp>
        <p:nvSpPr>
          <p:cNvPr id="132" name="Google Shape;132;p18"/>
          <p:cNvSpPr/>
          <p:nvPr/>
        </p:nvSpPr>
        <p:spPr>
          <a:xfrm>
            <a:off x="4457700" y="2558034"/>
            <a:ext cx="192024" cy="192024"/>
          </a:xfrm>
          <a:prstGeom prst="ellipse">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8"/>
          <p:cNvSpPr/>
          <p:nvPr/>
        </p:nvSpPr>
        <p:spPr>
          <a:xfrm>
            <a:off x="4766310" y="2523744"/>
            <a:ext cx="39090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2. Guaranteed Income Floor</a:t>
            </a:r>
            <a:endParaRPr b="0" i="0" sz="1100" u="none" cap="none" strike="noStrike">
              <a:solidFill>
                <a:schemeClr val="dk1"/>
              </a:solidFill>
              <a:latin typeface="Calibri"/>
              <a:ea typeface="Calibri"/>
              <a:cs typeface="Calibri"/>
              <a:sym typeface="Calibri"/>
            </a:endParaRPr>
          </a:p>
        </p:txBody>
      </p:sp>
      <p:sp>
        <p:nvSpPr>
          <p:cNvPr id="134" name="Google Shape;134;p18"/>
          <p:cNvSpPr/>
          <p:nvPr/>
        </p:nvSpPr>
        <p:spPr>
          <a:xfrm>
            <a:off x="4766310" y="2777490"/>
            <a:ext cx="3909060" cy="44577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If essentials exceed the Foundation, an income annuity closes the gap for life.</a:t>
            </a:r>
            <a:endParaRPr b="0" i="0" sz="900" u="none" cap="none" strike="noStrike">
              <a:solidFill>
                <a:schemeClr val="dk1"/>
              </a:solidFill>
              <a:latin typeface="Calibri"/>
              <a:ea typeface="Calibri"/>
              <a:cs typeface="Calibri"/>
              <a:sym typeface="Calibri"/>
            </a:endParaRPr>
          </a:p>
        </p:txBody>
      </p:sp>
      <p:sp>
        <p:nvSpPr>
          <p:cNvPr id="135" name="Google Shape;135;p18"/>
          <p:cNvSpPr/>
          <p:nvPr/>
        </p:nvSpPr>
        <p:spPr>
          <a:xfrm>
            <a:off x="4457700" y="3298698"/>
            <a:ext cx="192024" cy="192024"/>
          </a:xfrm>
          <a:prstGeom prst="ellipse">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18"/>
          <p:cNvSpPr/>
          <p:nvPr/>
        </p:nvSpPr>
        <p:spPr>
          <a:xfrm>
            <a:off x="4766310" y="3264408"/>
            <a:ext cx="39090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3. Growth Engine</a:t>
            </a:r>
            <a:endParaRPr b="0" i="0" sz="1100" u="none" cap="none" strike="noStrike">
              <a:solidFill>
                <a:schemeClr val="dk1"/>
              </a:solidFill>
              <a:latin typeface="Calibri"/>
              <a:ea typeface="Calibri"/>
              <a:cs typeface="Calibri"/>
              <a:sym typeface="Calibri"/>
            </a:endParaRPr>
          </a:p>
        </p:txBody>
      </p:sp>
      <p:sp>
        <p:nvSpPr>
          <p:cNvPr id="137" name="Google Shape;137;p18"/>
          <p:cNvSpPr/>
          <p:nvPr/>
        </p:nvSpPr>
        <p:spPr>
          <a:xfrm>
            <a:off x="4766310" y="3518154"/>
            <a:ext cx="3909060" cy="44577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Everything above the floor is built for long-term growth: a diversified portfolio paired with a growth annuity.</a:t>
            </a:r>
            <a:endParaRPr b="0" i="0" sz="900" u="none" cap="none" strike="noStrike">
              <a:solidFill>
                <a:schemeClr val="dk1"/>
              </a:solidFill>
              <a:latin typeface="Calibri"/>
              <a:ea typeface="Calibri"/>
              <a:cs typeface="Calibri"/>
              <a:sym typeface="Calibri"/>
            </a:endParaRPr>
          </a:p>
        </p:txBody>
      </p:sp>
      <p:sp>
        <p:nvSpPr>
          <p:cNvPr id="138" name="Google Shape;138;p18"/>
          <p:cNvSpPr/>
          <p:nvPr/>
        </p:nvSpPr>
        <p:spPr>
          <a:xfrm>
            <a:off x="4457700" y="4039362"/>
            <a:ext cx="192024" cy="192024"/>
          </a:xfrm>
          <a:prstGeom prst="ellipse">
            <a:avLst/>
          </a:prstGeom>
          <a:solidFill>
            <a:srgbClr val="B85C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 name="Google Shape;139;p18"/>
          <p:cNvSpPr/>
          <p:nvPr/>
        </p:nvSpPr>
        <p:spPr>
          <a:xfrm>
            <a:off x="4766310" y="4005072"/>
            <a:ext cx="3909060" cy="2606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100"/>
              <a:buFont typeface="Montserrat"/>
              <a:buNone/>
            </a:pPr>
            <a:r>
              <a:rPr b="1" i="0" lang="en" sz="1100" u="none" cap="none" strike="noStrike">
                <a:solidFill>
                  <a:srgbClr val="00446A"/>
                </a:solidFill>
                <a:latin typeface="Montserrat"/>
                <a:ea typeface="Montserrat"/>
                <a:cs typeface="Montserrat"/>
                <a:sym typeface="Montserrat"/>
              </a:rPr>
              <a:t>4. Legacy</a:t>
            </a:r>
            <a:endParaRPr b="0" i="0" sz="1100" u="none" cap="none" strike="noStrike">
              <a:solidFill>
                <a:schemeClr val="dk1"/>
              </a:solidFill>
              <a:latin typeface="Calibri"/>
              <a:ea typeface="Calibri"/>
              <a:cs typeface="Calibri"/>
              <a:sym typeface="Calibri"/>
            </a:endParaRPr>
          </a:p>
        </p:txBody>
      </p:sp>
      <p:sp>
        <p:nvSpPr>
          <p:cNvPr id="140" name="Google Shape;140;p18"/>
          <p:cNvSpPr/>
          <p:nvPr/>
        </p:nvSpPr>
        <p:spPr>
          <a:xfrm>
            <a:off x="4766310" y="4258818"/>
            <a:ext cx="3909060" cy="44577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Assets positioned for efficient transfer through life insurance and Roth conversions.</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19"/>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84D3"/>
              </a:buClr>
              <a:buSzPts val="900"/>
              <a:buFont typeface="Montserrat"/>
              <a:buNone/>
            </a:pPr>
            <a:r>
              <a:rPr b="1" i="0" lang="en" sz="900" u="none" cap="none" strike="noStrike">
                <a:solidFill>
                  <a:srgbClr val="0084D3"/>
                </a:solidFill>
                <a:latin typeface="Montserrat"/>
                <a:ea typeface="Montserrat"/>
                <a:cs typeface="Montserrat"/>
                <a:sym typeface="Montserrat"/>
              </a:rPr>
              <a:t>STEP 1</a:t>
            </a:r>
            <a:endParaRPr b="0" i="0" sz="900" u="none" cap="none" strike="noStrike">
              <a:solidFill>
                <a:schemeClr val="dk1"/>
              </a:solidFill>
              <a:latin typeface="Calibri"/>
              <a:ea typeface="Calibri"/>
              <a:cs typeface="Calibri"/>
              <a:sym typeface="Calibri"/>
            </a:endParaRPr>
          </a:p>
        </p:txBody>
      </p:sp>
      <p:sp>
        <p:nvSpPr>
          <p:cNvPr id="147" name="Google Shape;147;p19"/>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Find the Essentials Number</a:t>
            </a:r>
            <a:endParaRPr b="0" i="0" sz="2600" u="none" cap="none" strike="noStrike">
              <a:solidFill>
                <a:schemeClr val="dk1"/>
              </a:solidFill>
              <a:latin typeface="Calibri"/>
              <a:ea typeface="Calibri"/>
              <a:cs typeface="Calibri"/>
              <a:sym typeface="Calibri"/>
            </a:endParaRPr>
          </a:p>
        </p:txBody>
      </p:sp>
      <p:sp>
        <p:nvSpPr>
          <p:cNvPr id="148" name="Google Shape;148;p19"/>
          <p:cNvSpPr/>
          <p:nvPr/>
        </p:nvSpPr>
        <p:spPr>
          <a:xfrm>
            <a:off x="480060" y="1200150"/>
            <a:ext cx="4457700" cy="89154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353E44"/>
              </a:buClr>
              <a:buSzPts val="1100"/>
              <a:buFont typeface="Inter"/>
              <a:buNone/>
            </a:pPr>
            <a:r>
              <a:rPr b="0" i="0" lang="en" sz="1100" u="none" cap="none" strike="noStrike">
                <a:solidFill>
                  <a:srgbClr val="353E44"/>
                </a:solidFill>
                <a:latin typeface="Inter"/>
                <a:ea typeface="Inter"/>
                <a:cs typeface="Inter"/>
                <a:sym typeface="Inter"/>
              </a:rPr>
              <a:t>Before any product, any allocation, any illustration: what does it cost this household to keep the lights on and the life running? Separate every expense into two buckets.</a:t>
            </a:r>
            <a:endParaRPr b="0" i="0" sz="1100" u="none" cap="none" strike="noStrike">
              <a:solidFill>
                <a:schemeClr val="dk1"/>
              </a:solidFill>
              <a:latin typeface="Calibri"/>
              <a:ea typeface="Calibri"/>
              <a:cs typeface="Calibri"/>
              <a:sym typeface="Calibri"/>
            </a:endParaRPr>
          </a:p>
        </p:txBody>
      </p:sp>
      <p:sp>
        <p:nvSpPr>
          <p:cNvPr id="149" name="Google Shape;149;p19"/>
          <p:cNvSpPr/>
          <p:nvPr/>
        </p:nvSpPr>
        <p:spPr>
          <a:xfrm>
            <a:off x="480060" y="2160270"/>
            <a:ext cx="2057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Essentials</a:t>
            </a:r>
            <a:endParaRPr b="0" i="0" sz="1200" u="none" cap="none" strike="noStrike">
              <a:solidFill>
                <a:schemeClr val="dk1"/>
              </a:solidFill>
              <a:latin typeface="Calibri"/>
              <a:ea typeface="Calibri"/>
              <a:cs typeface="Calibri"/>
              <a:sym typeface="Calibri"/>
            </a:endParaRPr>
          </a:p>
        </p:txBody>
      </p:sp>
      <p:sp>
        <p:nvSpPr>
          <p:cNvPr id="150" name="Google Shape;150;p19"/>
          <p:cNvSpPr/>
          <p:nvPr/>
        </p:nvSpPr>
        <p:spPr>
          <a:xfrm>
            <a:off x="480060" y="2468880"/>
            <a:ext cx="2125980" cy="1508760"/>
          </a:xfrm>
          <a:prstGeom prst="rect">
            <a:avLst/>
          </a:prstGeom>
          <a:noFill/>
          <a:ln>
            <a:noFill/>
          </a:ln>
        </p:spPr>
        <p:txBody>
          <a:bodyPr anchorCtr="0" anchor="t" bIns="0" lIns="0" spcFirstLastPara="1" rIns="0" wrap="square" tIns="0">
            <a:noAutofit/>
          </a:bodyPr>
          <a:lstStyle/>
          <a:p>
            <a:pPr indent="-114300" lvl="0" marL="114300" marR="0" rtl="0" algn="l">
              <a:lnSpc>
                <a:spcPct val="112000"/>
              </a:lnSpc>
              <a:spcBef>
                <a:spcPts val="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Housing, utilities, insurance</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5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Groceries and transportation</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5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Healthcare premiums and taxes</a:t>
            </a:r>
            <a:endParaRPr b="0" i="0" sz="1000" u="none" cap="none" strike="noStrike">
              <a:solidFill>
                <a:schemeClr val="dk1"/>
              </a:solidFill>
              <a:latin typeface="Calibri"/>
              <a:ea typeface="Calibri"/>
              <a:cs typeface="Calibri"/>
              <a:sym typeface="Calibri"/>
            </a:endParaRPr>
          </a:p>
        </p:txBody>
      </p:sp>
      <p:sp>
        <p:nvSpPr>
          <p:cNvPr id="151" name="Google Shape;151;p19"/>
          <p:cNvSpPr/>
          <p:nvPr/>
        </p:nvSpPr>
        <p:spPr>
          <a:xfrm>
            <a:off x="2811780" y="2160270"/>
            <a:ext cx="20574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1200"/>
              <a:buFont typeface="Montserrat"/>
              <a:buNone/>
            </a:pPr>
            <a:r>
              <a:rPr b="1" i="0" lang="en" sz="1200" u="none" cap="none" strike="noStrike">
                <a:solidFill>
                  <a:srgbClr val="6E7A82"/>
                </a:solidFill>
                <a:latin typeface="Montserrat"/>
                <a:ea typeface="Montserrat"/>
                <a:cs typeface="Montserrat"/>
                <a:sym typeface="Montserrat"/>
              </a:rPr>
              <a:t>Discretionary</a:t>
            </a:r>
            <a:endParaRPr b="0" i="0" sz="1200" u="none" cap="none" strike="noStrike">
              <a:solidFill>
                <a:schemeClr val="dk1"/>
              </a:solidFill>
              <a:latin typeface="Calibri"/>
              <a:ea typeface="Calibri"/>
              <a:cs typeface="Calibri"/>
              <a:sym typeface="Calibri"/>
            </a:endParaRPr>
          </a:p>
        </p:txBody>
      </p:sp>
      <p:sp>
        <p:nvSpPr>
          <p:cNvPr id="152" name="Google Shape;152;p19"/>
          <p:cNvSpPr/>
          <p:nvPr/>
        </p:nvSpPr>
        <p:spPr>
          <a:xfrm>
            <a:off x="2811780" y="2468880"/>
            <a:ext cx="2125980" cy="1508760"/>
          </a:xfrm>
          <a:prstGeom prst="rect">
            <a:avLst/>
          </a:prstGeom>
          <a:noFill/>
          <a:ln>
            <a:noFill/>
          </a:ln>
        </p:spPr>
        <p:txBody>
          <a:bodyPr anchorCtr="0" anchor="t" bIns="0" lIns="0" spcFirstLastPara="1" rIns="0" wrap="square" tIns="0">
            <a:noAutofit/>
          </a:bodyPr>
          <a:lstStyle/>
          <a:p>
            <a:pPr indent="-114300" lvl="0" marL="114300" marR="0" rtl="0" algn="l">
              <a:lnSpc>
                <a:spcPct val="112000"/>
              </a:lnSpc>
              <a:spcBef>
                <a:spcPts val="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Travel and hobbies</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5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Dining out, gifts, upgrades</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5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The "fun" the portfolio funds</a:t>
            </a:r>
            <a:endParaRPr b="0" i="0" sz="1000" u="none" cap="none" strike="noStrike">
              <a:solidFill>
                <a:schemeClr val="dk1"/>
              </a:solidFill>
              <a:latin typeface="Calibri"/>
              <a:ea typeface="Calibri"/>
              <a:cs typeface="Calibri"/>
              <a:sym typeface="Calibri"/>
            </a:endParaRPr>
          </a:p>
        </p:txBody>
      </p:sp>
      <p:sp>
        <p:nvSpPr>
          <p:cNvPr id="153" name="Google Shape;153;p19"/>
          <p:cNvSpPr/>
          <p:nvPr/>
        </p:nvSpPr>
        <p:spPr>
          <a:xfrm>
            <a:off x="5349240" y="1508760"/>
            <a:ext cx="3291840" cy="2811780"/>
          </a:xfrm>
          <a:prstGeom prst="roundRect">
            <a:avLst>
              <a:gd fmla="val 2927"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19"/>
          <p:cNvSpPr/>
          <p:nvPr/>
        </p:nvSpPr>
        <p:spPr>
          <a:xfrm>
            <a:off x="5623560" y="1783080"/>
            <a:ext cx="514350" cy="514350"/>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receipt.png" id="155" name="Google Shape;155;p19"/>
          <p:cNvPicPr preferRelativeResize="0"/>
          <p:nvPr/>
        </p:nvPicPr>
        <p:blipFill rotWithShape="1">
          <a:blip r:embed="rId3">
            <a:alphaModFix/>
          </a:blip>
          <a:srcRect b="0" l="0" r="0" t="0"/>
          <a:stretch/>
        </p:blipFill>
        <p:spPr>
          <a:xfrm>
            <a:off x="5762435" y="1921955"/>
            <a:ext cx="236601" cy="236601"/>
          </a:xfrm>
          <a:prstGeom prst="rect">
            <a:avLst/>
          </a:prstGeom>
          <a:noFill/>
          <a:ln>
            <a:noFill/>
          </a:ln>
        </p:spPr>
      </p:pic>
      <p:sp>
        <p:nvSpPr>
          <p:cNvPr id="156" name="Google Shape;156;p19"/>
          <p:cNvSpPr/>
          <p:nvPr/>
        </p:nvSpPr>
        <p:spPr>
          <a:xfrm>
            <a:off x="5623560" y="2434590"/>
            <a:ext cx="27432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9E2F2"/>
              </a:buClr>
              <a:buSzPts val="1100"/>
              <a:buFont typeface="Montserrat"/>
              <a:buNone/>
            </a:pPr>
            <a:r>
              <a:rPr b="1" i="0" lang="en" sz="1100" u="none" cap="none" strike="noStrike">
                <a:solidFill>
                  <a:srgbClr val="C9E2F2"/>
                </a:solidFill>
                <a:latin typeface="Montserrat"/>
                <a:ea typeface="Montserrat"/>
                <a:cs typeface="Montserrat"/>
                <a:sym typeface="Montserrat"/>
              </a:rPr>
              <a:t>The Essentials Number</a:t>
            </a:r>
            <a:endParaRPr b="0" i="0" sz="1100" u="none" cap="none" strike="noStrike">
              <a:solidFill>
                <a:schemeClr val="dk1"/>
              </a:solidFill>
              <a:latin typeface="Calibri"/>
              <a:ea typeface="Calibri"/>
              <a:cs typeface="Calibri"/>
              <a:sym typeface="Calibri"/>
            </a:endParaRPr>
          </a:p>
        </p:txBody>
      </p:sp>
      <p:sp>
        <p:nvSpPr>
          <p:cNvPr id="157" name="Google Shape;157;p19"/>
          <p:cNvSpPr/>
          <p:nvPr/>
        </p:nvSpPr>
        <p:spPr>
          <a:xfrm>
            <a:off x="5623560" y="2708910"/>
            <a:ext cx="2743200" cy="6172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3000"/>
              <a:buFont typeface="Montserrat"/>
              <a:buNone/>
            </a:pPr>
            <a:r>
              <a:rPr b="1" i="0" lang="en" sz="3000" u="none" cap="none" strike="noStrike">
                <a:solidFill>
                  <a:srgbClr val="FFFFFF"/>
                </a:solidFill>
                <a:latin typeface="Montserrat"/>
                <a:ea typeface="Montserrat"/>
                <a:cs typeface="Montserrat"/>
                <a:sym typeface="Montserrat"/>
              </a:rPr>
              <a:t>$6,000/mo</a:t>
            </a:r>
            <a:endParaRPr b="0" i="0" sz="3000" u="none" cap="none" strike="noStrike">
              <a:solidFill>
                <a:schemeClr val="dk1"/>
              </a:solidFill>
              <a:latin typeface="Calibri"/>
              <a:ea typeface="Calibri"/>
              <a:cs typeface="Calibri"/>
              <a:sym typeface="Calibri"/>
            </a:endParaRPr>
          </a:p>
        </p:txBody>
      </p:sp>
      <p:sp>
        <p:nvSpPr>
          <p:cNvPr id="158" name="Google Shape;158;p19"/>
          <p:cNvSpPr/>
          <p:nvPr/>
        </p:nvSpPr>
        <p:spPr>
          <a:xfrm>
            <a:off x="5623560" y="3394710"/>
            <a:ext cx="2743200" cy="61722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C9E2F2"/>
              </a:buClr>
              <a:buSzPts val="900"/>
              <a:buFont typeface="Inter"/>
              <a:buNone/>
            </a:pPr>
            <a:r>
              <a:rPr b="0" i="0" lang="en" sz="900" u="none" cap="none" strike="noStrike">
                <a:solidFill>
                  <a:srgbClr val="C9E2F2"/>
                </a:solidFill>
                <a:latin typeface="Inter"/>
                <a:ea typeface="Inter"/>
                <a:cs typeface="Inter"/>
                <a:sym typeface="Inter"/>
              </a:rPr>
              <a:t>The paycheck retirement must replace, every month, for life. (Sample household)</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sp>
        <p:nvSpPr>
          <p:cNvPr id="164" name="Google Shape;164;p20"/>
          <p:cNvSpPr/>
          <p:nvPr/>
        </p:nvSpPr>
        <p:spPr>
          <a:xfrm>
            <a:off x="8298180" y="891540"/>
            <a:ext cx="377190" cy="137160"/>
          </a:xfrm>
          <a:prstGeom prst="roundRect">
            <a:avLst>
              <a:gd fmla="val 25000"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 name="Google Shape;165;p20"/>
          <p:cNvSpPr/>
          <p:nvPr/>
        </p:nvSpPr>
        <p:spPr>
          <a:xfrm>
            <a:off x="8298180" y="720090"/>
            <a:ext cx="377190" cy="137160"/>
          </a:xfrm>
          <a:prstGeom prst="roundRect">
            <a:avLst>
              <a:gd fmla="val 25000" name="adj"/>
            </a:avLst>
          </a:prstGeom>
          <a:solidFill>
            <a:srgbClr val="C28D3D">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6" name="Google Shape;166;p20"/>
          <p:cNvSpPr/>
          <p:nvPr/>
        </p:nvSpPr>
        <p:spPr>
          <a:xfrm>
            <a:off x="8298180" y="548640"/>
            <a:ext cx="377190" cy="137160"/>
          </a:xfrm>
          <a:prstGeom prst="roundRect">
            <a:avLst>
              <a:gd fmla="val 25000" name="adj"/>
            </a:avLst>
          </a:prstGeom>
          <a:solidFill>
            <a:srgbClr val="5B4B8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0"/>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8" name="Google Shape;168;p20"/>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B7A78"/>
              </a:buClr>
              <a:buSzPts val="900"/>
              <a:buFont typeface="Montserrat"/>
              <a:buNone/>
            </a:pPr>
            <a:r>
              <a:rPr b="1" i="0" lang="en" sz="900" u="none" cap="none" strike="noStrike">
                <a:solidFill>
                  <a:srgbClr val="2B7A78"/>
                </a:solidFill>
                <a:latin typeface="Montserrat"/>
                <a:ea typeface="Montserrat"/>
                <a:cs typeface="Montserrat"/>
                <a:sym typeface="Montserrat"/>
              </a:rPr>
              <a:t>STEP 2  ·  LAYER 1</a:t>
            </a:r>
            <a:endParaRPr b="0" i="0" sz="900" u="none" cap="none" strike="noStrike">
              <a:solidFill>
                <a:schemeClr val="dk1"/>
              </a:solidFill>
              <a:latin typeface="Calibri"/>
              <a:ea typeface="Calibri"/>
              <a:cs typeface="Calibri"/>
              <a:sym typeface="Calibri"/>
            </a:endParaRPr>
          </a:p>
        </p:txBody>
      </p:sp>
      <p:sp>
        <p:nvSpPr>
          <p:cNvPr id="169" name="Google Shape;169;p20"/>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The Foundation Number</a:t>
            </a:r>
            <a:endParaRPr b="0" i="0" sz="2600" u="none" cap="none" strike="noStrike">
              <a:solidFill>
                <a:schemeClr val="dk1"/>
              </a:solidFill>
              <a:latin typeface="Calibri"/>
              <a:ea typeface="Calibri"/>
              <a:cs typeface="Calibri"/>
              <a:sym typeface="Calibri"/>
            </a:endParaRPr>
          </a:p>
        </p:txBody>
      </p:sp>
      <p:sp>
        <p:nvSpPr>
          <p:cNvPr id="170" name="Google Shape;170;p20"/>
          <p:cNvSpPr/>
          <p:nvPr/>
        </p:nvSpPr>
        <p:spPr>
          <a:xfrm>
            <a:off x="480060" y="1200150"/>
            <a:ext cx="7818120" cy="78867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353E44"/>
              </a:buClr>
              <a:buSzPts val="1100"/>
              <a:buFont typeface="Inter"/>
              <a:buNone/>
            </a:pPr>
            <a:r>
              <a:rPr b="0" i="0" lang="en" sz="1100" u="none" cap="none" strike="noStrike">
                <a:solidFill>
                  <a:srgbClr val="353E44"/>
                </a:solidFill>
                <a:latin typeface="Inter"/>
                <a:ea typeface="Inter"/>
                <a:cs typeface="Inter"/>
                <a:sym typeface="Inter"/>
              </a:rPr>
              <a:t>The Foundation is the guaranteed lifetime income a client already owns: Social Security and any pensions. It arrives every month, for life, no market required. Compare it to the Essentials Number and one of two things is true: the essentials are covered, or there is an income gap.</a:t>
            </a:r>
            <a:endParaRPr b="0" i="0" sz="1100" u="none" cap="none" strike="noStrike">
              <a:solidFill>
                <a:schemeClr val="dk1"/>
              </a:solidFill>
              <a:latin typeface="Calibri"/>
              <a:ea typeface="Calibri"/>
              <a:cs typeface="Calibri"/>
              <a:sym typeface="Calibri"/>
            </a:endParaRPr>
          </a:p>
        </p:txBody>
      </p:sp>
      <p:sp>
        <p:nvSpPr>
          <p:cNvPr id="171" name="Google Shape;171;p20"/>
          <p:cNvSpPr/>
          <p:nvPr/>
        </p:nvSpPr>
        <p:spPr>
          <a:xfrm>
            <a:off x="617220" y="2400300"/>
            <a:ext cx="2331720" cy="1371600"/>
          </a:xfrm>
          <a:prstGeom prst="roundRect">
            <a:avLst>
              <a:gd fmla="val 6000" name="adj"/>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20"/>
          <p:cNvSpPr/>
          <p:nvPr/>
        </p:nvSpPr>
        <p:spPr>
          <a:xfrm>
            <a:off x="822960" y="2606040"/>
            <a:ext cx="19888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Inter"/>
              <a:buNone/>
            </a:pPr>
            <a:r>
              <a:rPr b="0" i="0" lang="en" sz="1000" u="none" cap="none" strike="noStrike">
                <a:solidFill>
                  <a:srgbClr val="FFFFFF"/>
                </a:solidFill>
                <a:latin typeface="Inter"/>
                <a:ea typeface="Inter"/>
                <a:cs typeface="Inter"/>
                <a:sym typeface="Inter"/>
              </a:rPr>
              <a:t>Essentials Number</a:t>
            </a:r>
            <a:endParaRPr b="0" i="0" sz="1000" u="none" cap="none" strike="noStrike">
              <a:solidFill>
                <a:schemeClr val="dk1"/>
              </a:solidFill>
              <a:latin typeface="Calibri"/>
              <a:ea typeface="Calibri"/>
              <a:cs typeface="Calibri"/>
              <a:sym typeface="Calibri"/>
            </a:endParaRPr>
          </a:p>
        </p:txBody>
      </p:sp>
      <p:sp>
        <p:nvSpPr>
          <p:cNvPr id="173" name="Google Shape;173;p20"/>
          <p:cNvSpPr/>
          <p:nvPr/>
        </p:nvSpPr>
        <p:spPr>
          <a:xfrm>
            <a:off x="822960" y="2914650"/>
            <a:ext cx="198882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400"/>
              <a:buFont typeface="Montserrat"/>
              <a:buNone/>
            </a:pPr>
            <a:r>
              <a:rPr b="1" i="0" lang="en" sz="2400" u="none" cap="none" strike="noStrike">
                <a:solidFill>
                  <a:srgbClr val="FFFFFF"/>
                </a:solidFill>
                <a:latin typeface="Montserrat"/>
                <a:ea typeface="Montserrat"/>
                <a:cs typeface="Montserrat"/>
                <a:sym typeface="Montserrat"/>
              </a:rPr>
              <a:t>$6,000/mo</a:t>
            </a:r>
            <a:endParaRPr b="0" i="0" sz="2400" u="none" cap="none" strike="noStrike">
              <a:solidFill>
                <a:schemeClr val="dk1"/>
              </a:solidFill>
              <a:latin typeface="Calibri"/>
              <a:ea typeface="Calibri"/>
              <a:cs typeface="Calibri"/>
              <a:sym typeface="Calibri"/>
            </a:endParaRPr>
          </a:p>
        </p:txBody>
      </p:sp>
      <p:sp>
        <p:nvSpPr>
          <p:cNvPr id="174" name="Google Shape;174;p20"/>
          <p:cNvSpPr/>
          <p:nvPr/>
        </p:nvSpPr>
        <p:spPr>
          <a:xfrm>
            <a:off x="2948940" y="2880360"/>
            <a:ext cx="445770" cy="4800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53E44"/>
              </a:buClr>
              <a:buSzPts val="2400"/>
              <a:buFont typeface="Montserrat"/>
              <a:buNone/>
            </a:pPr>
            <a:r>
              <a:rPr b="1" i="0" lang="en" sz="2400" u="none" cap="none" strike="noStrike">
                <a:solidFill>
                  <a:srgbClr val="353E44"/>
                </a:solidFill>
                <a:latin typeface="Montserrat"/>
                <a:ea typeface="Montserrat"/>
                <a:cs typeface="Montserrat"/>
                <a:sym typeface="Montserrat"/>
              </a:rPr>
              <a:t>−</a:t>
            </a:r>
            <a:endParaRPr b="0" i="0" sz="2400" u="none" cap="none" strike="noStrike">
              <a:solidFill>
                <a:schemeClr val="dk1"/>
              </a:solidFill>
              <a:latin typeface="Calibri"/>
              <a:ea typeface="Calibri"/>
              <a:cs typeface="Calibri"/>
              <a:sym typeface="Calibri"/>
            </a:endParaRPr>
          </a:p>
        </p:txBody>
      </p:sp>
      <p:sp>
        <p:nvSpPr>
          <p:cNvPr id="175" name="Google Shape;175;p20"/>
          <p:cNvSpPr/>
          <p:nvPr/>
        </p:nvSpPr>
        <p:spPr>
          <a:xfrm>
            <a:off x="3394710" y="2400300"/>
            <a:ext cx="2331720" cy="1371600"/>
          </a:xfrm>
          <a:prstGeom prst="roundRect">
            <a:avLst>
              <a:gd fmla="val 6000" name="adj"/>
            </a:avLst>
          </a:prstGeom>
          <a:solidFill>
            <a:srgbClr val="2B7A7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6" name="Google Shape;176;p20"/>
          <p:cNvSpPr/>
          <p:nvPr/>
        </p:nvSpPr>
        <p:spPr>
          <a:xfrm>
            <a:off x="3600450" y="2606040"/>
            <a:ext cx="19888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Inter"/>
              <a:buNone/>
            </a:pPr>
            <a:r>
              <a:rPr b="0" i="0" lang="en" sz="1000" u="none" cap="none" strike="noStrike">
                <a:solidFill>
                  <a:srgbClr val="FFFFFF"/>
                </a:solidFill>
                <a:latin typeface="Inter"/>
                <a:ea typeface="Inter"/>
                <a:cs typeface="Inter"/>
                <a:sym typeface="Inter"/>
              </a:rPr>
              <a:t>Foundation Number</a:t>
            </a:r>
            <a:endParaRPr b="0" i="0" sz="1000" u="none" cap="none" strike="noStrike">
              <a:solidFill>
                <a:schemeClr val="dk1"/>
              </a:solidFill>
              <a:latin typeface="Calibri"/>
              <a:ea typeface="Calibri"/>
              <a:cs typeface="Calibri"/>
              <a:sym typeface="Calibri"/>
            </a:endParaRPr>
          </a:p>
        </p:txBody>
      </p:sp>
      <p:sp>
        <p:nvSpPr>
          <p:cNvPr id="177" name="Google Shape;177;p20"/>
          <p:cNvSpPr/>
          <p:nvPr/>
        </p:nvSpPr>
        <p:spPr>
          <a:xfrm>
            <a:off x="3600450" y="2914650"/>
            <a:ext cx="198882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400"/>
              <a:buFont typeface="Montserrat"/>
              <a:buNone/>
            </a:pPr>
            <a:r>
              <a:rPr b="1" i="0" lang="en" sz="2400" u="none" cap="none" strike="noStrike">
                <a:solidFill>
                  <a:srgbClr val="FFFFFF"/>
                </a:solidFill>
                <a:latin typeface="Montserrat"/>
                <a:ea typeface="Montserrat"/>
                <a:cs typeface="Montserrat"/>
                <a:sym typeface="Montserrat"/>
              </a:rPr>
              <a:t>$4,200/mo</a:t>
            </a:r>
            <a:endParaRPr b="0" i="0" sz="2400" u="none" cap="none" strike="noStrike">
              <a:solidFill>
                <a:schemeClr val="dk1"/>
              </a:solidFill>
              <a:latin typeface="Calibri"/>
              <a:ea typeface="Calibri"/>
              <a:cs typeface="Calibri"/>
              <a:sym typeface="Calibri"/>
            </a:endParaRPr>
          </a:p>
        </p:txBody>
      </p:sp>
      <p:sp>
        <p:nvSpPr>
          <p:cNvPr id="178" name="Google Shape;178;p20"/>
          <p:cNvSpPr/>
          <p:nvPr/>
        </p:nvSpPr>
        <p:spPr>
          <a:xfrm>
            <a:off x="5726430" y="2880360"/>
            <a:ext cx="445770" cy="4800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53E44"/>
              </a:buClr>
              <a:buSzPts val="2400"/>
              <a:buFont typeface="Montserrat"/>
              <a:buNone/>
            </a:pPr>
            <a:r>
              <a:rPr b="1" i="0" lang="en" sz="2400" u="none" cap="none" strike="noStrike">
                <a:solidFill>
                  <a:srgbClr val="353E44"/>
                </a:solidFill>
                <a:latin typeface="Montserrat"/>
                <a:ea typeface="Montserrat"/>
                <a:cs typeface="Montserrat"/>
                <a:sym typeface="Montserrat"/>
              </a:rPr>
              <a:t>=</a:t>
            </a:r>
            <a:endParaRPr b="0" i="0" sz="2400" u="none" cap="none" strike="noStrike">
              <a:solidFill>
                <a:schemeClr val="dk1"/>
              </a:solidFill>
              <a:latin typeface="Calibri"/>
              <a:ea typeface="Calibri"/>
              <a:cs typeface="Calibri"/>
              <a:sym typeface="Calibri"/>
            </a:endParaRPr>
          </a:p>
        </p:txBody>
      </p:sp>
      <p:sp>
        <p:nvSpPr>
          <p:cNvPr id="179" name="Google Shape;179;p20"/>
          <p:cNvSpPr/>
          <p:nvPr/>
        </p:nvSpPr>
        <p:spPr>
          <a:xfrm>
            <a:off x="6172200" y="2400300"/>
            <a:ext cx="2331720" cy="1371600"/>
          </a:xfrm>
          <a:prstGeom prst="roundRect">
            <a:avLst>
              <a:gd fmla="val 6000"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0" name="Google Shape;180;p20"/>
          <p:cNvSpPr/>
          <p:nvPr/>
        </p:nvSpPr>
        <p:spPr>
          <a:xfrm>
            <a:off x="6377940" y="2606040"/>
            <a:ext cx="19888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Inter"/>
              <a:buNone/>
            </a:pPr>
            <a:r>
              <a:rPr b="0" i="0" lang="en" sz="1000" u="none" cap="none" strike="noStrike">
                <a:solidFill>
                  <a:srgbClr val="FFFFFF"/>
                </a:solidFill>
                <a:latin typeface="Inter"/>
                <a:ea typeface="Inter"/>
                <a:cs typeface="Inter"/>
                <a:sym typeface="Inter"/>
              </a:rPr>
              <a:t>Income Gap</a:t>
            </a:r>
            <a:endParaRPr b="0" i="0" sz="1000" u="none" cap="none" strike="noStrike">
              <a:solidFill>
                <a:schemeClr val="dk1"/>
              </a:solidFill>
              <a:latin typeface="Calibri"/>
              <a:ea typeface="Calibri"/>
              <a:cs typeface="Calibri"/>
              <a:sym typeface="Calibri"/>
            </a:endParaRPr>
          </a:p>
        </p:txBody>
      </p:sp>
      <p:sp>
        <p:nvSpPr>
          <p:cNvPr id="181" name="Google Shape;181;p20"/>
          <p:cNvSpPr/>
          <p:nvPr/>
        </p:nvSpPr>
        <p:spPr>
          <a:xfrm>
            <a:off x="6377940" y="2914650"/>
            <a:ext cx="198882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400"/>
              <a:buFont typeface="Montserrat"/>
              <a:buNone/>
            </a:pPr>
            <a:r>
              <a:rPr b="1" i="0" lang="en" sz="2400" u="none" cap="none" strike="noStrike">
                <a:solidFill>
                  <a:srgbClr val="FFFFFF"/>
                </a:solidFill>
                <a:latin typeface="Montserrat"/>
                <a:ea typeface="Montserrat"/>
                <a:cs typeface="Montserrat"/>
                <a:sym typeface="Montserrat"/>
              </a:rPr>
              <a:t>$1,800/mo</a:t>
            </a:r>
            <a:endParaRPr b="0" i="0" sz="2400" u="none" cap="none" strike="noStrike">
              <a:solidFill>
                <a:schemeClr val="dk1"/>
              </a:solidFill>
              <a:latin typeface="Calibri"/>
              <a:ea typeface="Calibri"/>
              <a:cs typeface="Calibri"/>
              <a:sym typeface="Calibri"/>
            </a:endParaRPr>
          </a:p>
        </p:txBody>
      </p:sp>
      <p:sp>
        <p:nvSpPr>
          <p:cNvPr id="182" name="Google Shape;182;p20"/>
          <p:cNvSpPr/>
          <p:nvPr/>
        </p:nvSpPr>
        <p:spPr>
          <a:xfrm>
            <a:off x="617220" y="4114800"/>
            <a:ext cx="7818120" cy="3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900"/>
              <a:buFont typeface="Inter"/>
              <a:buNone/>
            </a:pPr>
            <a:r>
              <a:rPr b="0" i="1" lang="en" sz="900" u="none" cap="none" strike="noStrike">
                <a:solidFill>
                  <a:srgbClr val="6E7A82"/>
                </a:solidFill>
                <a:latin typeface="Inter"/>
                <a:ea typeface="Inter"/>
                <a:cs typeface="Inter"/>
                <a:sym typeface="Inter"/>
              </a:rPr>
              <a:t>Timing matters: run the math at the month essentials begin, using the claiming strategy you actually recommend.</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sp>
        <p:nvSpPr>
          <p:cNvPr id="188" name="Google Shape;188;p21"/>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9" name="Google Shape;189;p21"/>
          <p:cNvSpPr/>
          <p:nvPr/>
        </p:nvSpPr>
        <p:spPr>
          <a:xfrm>
            <a:off x="8298180" y="720090"/>
            <a:ext cx="377190" cy="137160"/>
          </a:xfrm>
          <a:prstGeom prst="roundRect">
            <a:avLst>
              <a:gd fmla="val 25000"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21"/>
          <p:cNvSpPr/>
          <p:nvPr/>
        </p:nvSpPr>
        <p:spPr>
          <a:xfrm>
            <a:off x="8298180" y="548640"/>
            <a:ext cx="377190" cy="137160"/>
          </a:xfrm>
          <a:prstGeom prst="roundRect">
            <a:avLst>
              <a:gd fmla="val 25000" name="adj"/>
            </a:avLst>
          </a:prstGeom>
          <a:solidFill>
            <a:srgbClr val="5B4B8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1" name="Google Shape;191;p21"/>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2" name="Google Shape;192;p21"/>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28D3D"/>
              </a:buClr>
              <a:buSzPts val="900"/>
              <a:buFont typeface="Montserrat"/>
              <a:buNone/>
            </a:pPr>
            <a:r>
              <a:rPr b="1" i="0" lang="en" sz="900" u="none" cap="none" strike="noStrike">
                <a:solidFill>
                  <a:srgbClr val="C28D3D"/>
                </a:solidFill>
                <a:latin typeface="Montserrat"/>
                <a:ea typeface="Montserrat"/>
                <a:cs typeface="Montserrat"/>
                <a:sym typeface="Montserrat"/>
              </a:rPr>
              <a:t>STEP 3  ·  LAYER 2</a:t>
            </a:r>
            <a:endParaRPr b="0" i="0" sz="900" u="none" cap="none" strike="noStrike">
              <a:solidFill>
                <a:schemeClr val="dk1"/>
              </a:solidFill>
              <a:latin typeface="Calibri"/>
              <a:ea typeface="Calibri"/>
              <a:cs typeface="Calibri"/>
              <a:sym typeface="Calibri"/>
            </a:endParaRPr>
          </a:p>
        </p:txBody>
      </p:sp>
      <p:sp>
        <p:nvSpPr>
          <p:cNvPr id="193" name="Google Shape;193;p21"/>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Build the Guaranteed Income Floor</a:t>
            </a:r>
            <a:endParaRPr b="0" i="0" sz="2600" u="none" cap="none" strike="noStrike">
              <a:solidFill>
                <a:schemeClr val="dk1"/>
              </a:solidFill>
              <a:latin typeface="Calibri"/>
              <a:ea typeface="Calibri"/>
              <a:cs typeface="Calibri"/>
              <a:sym typeface="Calibri"/>
            </a:endParaRPr>
          </a:p>
        </p:txBody>
      </p:sp>
      <p:sp>
        <p:nvSpPr>
          <p:cNvPr id="194" name="Google Shape;194;p21"/>
          <p:cNvSpPr/>
          <p:nvPr/>
        </p:nvSpPr>
        <p:spPr>
          <a:xfrm>
            <a:off x="480060" y="1200150"/>
            <a:ext cx="4869180" cy="65151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353E44"/>
              </a:buClr>
              <a:buSzPts val="1100"/>
              <a:buFont typeface="Inter"/>
              <a:buNone/>
            </a:pPr>
            <a:r>
              <a:rPr b="0" i="0" lang="en" sz="1100" u="none" cap="none" strike="noStrike">
                <a:solidFill>
                  <a:srgbClr val="353E44"/>
                </a:solidFill>
                <a:latin typeface="Inter"/>
                <a:ea typeface="Inter"/>
                <a:cs typeface="Inter"/>
                <a:sym typeface="Inter"/>
              </a:rPr>
              <a:t>If there is a gap, we close it with contractual lifetime income: an income annuity sized to the gap, nothing more. Only lifetime income vehicles qualify for this layer.</a:t>
            </a:r>
            <a:endParaRPr b="0" i="0" sz="1100" u="none" cap="none" strike="noStrike">
              <a:solidFill>
                <a:schemeClr val="dk1"/>
              </a:solidFill>
              <a:latin typeface="Calibri"/>
              <a:ea typeface="Calibri"/>
              <a:cs typeface="Calibri"/>
              <a:sym typeface="Calibri"/>
            </a:endParaRPr>
          </a:p>
        </p:txBody>
      </p:sp>
      <p:sp>
        <p:nvSpPr>
          <p:cNvPr id="195" name="Google Shape;195;p21"/>
          <p:cNvSpPr/>
          <p:nvPr/>
        </p:nvSpPr>
        <p:spPr>
          <a:xfrm>
            <a:off x="480060" y="1954530"/>
            <a:ext cx="4869180" cy="2468880"/>
          </a:xfrm>
          <a:prstGeom prst="rect">
            <a:avLst/>
          </a:prstGeom>
          <a:noFill/>
          <a:ln>
            <a:noFill/>
          </a:ln>
        </p:spPr>
        <p:txBody>
          <a:bodyPr anchorCtr="0" anchor="t" bIns="0" lIns="0" spcFirstLastPara="1" rIns="0" wrap="square" tIns="0">
            <a:noAutofit/>
          </a:bodyPr>
          <a:lstStyle/>
          <a:p>
            <a:pPr indent="-114300" lvl="0" marL="114300" marR="0" rtl="0" algn="l">
              <a:lnSpc>
                <a:spcPct val="112000"/>
              </a:lnSpc>
              <a:spcBef>
                <a:spcPts val="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Sized to the gap: in our sample, $1,800/mo of joint lifetime income. The client buys a paycheck, not a product.</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9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Lifetime income only. Bond and CD ladders can fund a period, but only mortality credits can guarantee a lifetime.</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9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Transfers longevity risk and market risk on essential spending to the insurance carrier.</a:t>
            </a:r>
            <a:endParaRPr b="0" i="0" sz="1000" u="none" cap="none" strike="noStrike">
              <a:solidFill>
                <a:schemeClr val="dk1"/>
              </a:solidFill>
              <a:latin typeface="Calibri"/>
              <a:ea typeface="Calibri"/>
              <a:cs typeface="Calibri"/>
              <a:sym typeface="Calibri"/>
            </a:endParaRPr>
          </a:p>
          <a:p>
            <a:pPr indent="-114300" lvl="0" marL="114300" marR="0" rtl="0" algn="l">
              <a:lnSpc>
                <a:spcPct val="112000"/>
              </a:lnSpc>
              <a:spcBef>
                <a:spcPts val="900"/>
              </a:spcBef>
              <a:spcAft>
                <a:spcPts val="0"/>
              </a:spcAft>
              <a:buClr>
                <a:srgbClr val="353E44"/>
              </a:buClr>
              <a:buSzPts val="1000"/>
              <a:buFont typeface="Inter"/>
              <a:buChar char="•"/>
            </a:pPr>
            <a:r>
              <a:rPr b="0" i="0" lang="en" sz="1000" u="none" cap="none" strike="noStrike">
                <a:solidFill>
                  <a:srgbClr val="353E44"/>
                </a:solidFill>
                <a:latin typeface="Inter"/>
                <a:ea typeface="Inter"/>
                <a:cs typeface="Inter"/>
                <a:sym typeface="Inter"/>
              </a:rPr>
              <a:t>Gives clients psychological permission to spend, and lets the rest of the money take real long-term risk.</a:t>
            </a:r>
            <a:endParaRPr b="0" i="0" sz="1000" u="none" cap="none" strike="noStrike">
              <a:solidFill>
                <a:schemeClr val="dk1"/>
              </a:solidFill>
              <a:latin typeface="Calibri"/>
              <a:ea typeface="Calibri"/>
              <a:cs typeface="Calibri"/>
              <a:sym typeface="Calibri"/>
            </a:endParaRPr>
          </a:p>
        </p:txBody>
      </p:sp>
      <p:sp>
        <p:nvSpPr>
          <p:cNvPr id="196" name="Google Shape;196;p21"/>
          <p:cNvSpPr/>
          <p:nvPr/>
        </p:nvSpPr>
        <p:spPr>
          <a:xfrm>
            <a:off x="5692140" y="1577340"/>
            <a:ext cx="2948940" cy="2743200"/>
          </a:xfrm>
          <a:prstGeom prst="roundRect">
            <a:avLst>
              <a:gd fmla="val 3000" name="adj"/>
            </a:avLst>
          </a:prstGeom>
          <a:solidFill>
            <a:srgbClr val="C28D3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7" name="Google Shape;197;p21"/>
          <p:cNvSpPr/>
          <p:nvPr/>
        </p:nvSpPr>
        <p:spPr>
          <a:xfrm>
            <a:off x="5966460" y="1851660"/>
            <a:ext cx="514350" cy="514350"/>
          </a:xfrm>
          <a:prstGeom prst="ellipse">
            <a:avLst/>
          </a:prstGeom>
          <a:solidFill>
            <a:srgbClr val="004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shield.png" id="198" name="Google Shape;198;p21"/>
          <p:cNvPicPr preferRelativeResize="0"/>
          <p:nvPr/>
        </p:nvPicPr>
        <p:blipFill rotWithShape="1">
          <a:blip r:embed="rId3">
            <a:alphaModFix/>
          </a:blip>
          <a:srcRect b="0" l="0" r="0" t="0"/>
          <a:stretch/>
        </p:blipFill>
        <p:spPr>
          <a:xfrm>
            <a:off x="6105335" y="1990535"/>
            <a:ext cx="236601" cy="236601"/>
          </a:xfrm>
          <a:prstGeom prst="rect">
            <a:avLst/>
          </a:prstGeom>
          <a:noFill/>
          <a:ln>
            <a:noFill/>
          </a:ln>
        </p:spPr>
      </p:pic>
      <p:sp>
        <p:nvSpPr>
          <p:cNvPr id="199" name="Google Shape;199;p21"/>
          <p:cNvSpPr/>
          <p:nvPr/>
        </p:nvSpPr>
        <p:spPr>
          <a:xfrm>
            <a:off x="5966460" y="2503170"/>
            <a:ext cx="2400300" cy="6858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FFFFFF"/>
              </a:buClr>
              <a:buSzPts val="1700"/>
              <a:buFont typeface="Montserrat"/>
              <a:buNone/>
            </a:pPr>
            <a:r>
              <a:rPr b="1" i="0" lang="en" sz="1700" u="none" cap="none" strike="noStrike">
                <a:solidFill>
                  <a:srgbClr val="FFFFFF"/>
                </a:solidFill>
                <a:latin typeface="Montserrat"/>
                <a:ea typeface="Montserrat"/>
                <a:cs typeface="Montserrat"/>
                <a:sym typeface="Montserrat"/>
              </a:rPr>
              <a:t>Essentials covered.</a:t>
            </a:r>
            <a:endParaRPr b="0" i="0" sz="1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rgbClr val="FFFFFF"/>
              </a:buClr>
              <a:buSzPts val="1700"/>
              <a:buFont typeface="Montserrat"/>
              <a:buNone/>
            </a:pPr>
            <a:r>
              <a:rPr b="1" i="0" lang="en" sz="1700" u="none" cap="none" strike="noStrike">
                <a:solidFill>
                  <a:srgbClr val="FFFFFF"/>
                </a:solidFill>
                <a:latin typeface="Montserrat"/>
                <a:ea typeface="Montserrat"/>
                <a:cs typeface="Montserrat"/>
                <a:sym typeface="Montserrat"/>
              </a:rPr>
              <a:t>For life.</a:t>
            </a:r>
            <a:endParaRPr b="0" i="0" sz="1700" u="none" cap="none" strike="noStrike">
              <a:solidFill>
                <a:schemeClr val="dk1"/>
              </a:solidFill>
              <a:latin typeface="Calibri"/>
              <a:ea typeface="Calibri"/>
              <a:cs typeface="Calibri"/>
              <a:sym typeface="Calibri"/>
            </a:endParaRPr>
          </a:p>
        </p:txBody>
      </p:sp>
      <p:sp>
        <p:nvSpPr>
          <p:cNvPr id="200" name="Google Shape;200;p21"/>
          <p:cNvSpPr/>
          <p:nvPr/>
        </p:nvSpPr>
        <p:spPr>
          <a:xfrm>
            <a:off x="5966460" y="3257550"/>
            <a:ext cx="2400300" cy="75438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FFFFFF"/>
              </a:buClr>
              <a:buSzPts val="900"/>
              <a:buFont typeface="Inter"/>
              <a:buNone/>
            </a:pPr>
            <a:r>
              <a:rPr b="0" i="0" lang="en" sz="900" u="none" cap="none" strike="noStrike">
                <a:solidFill>
                  <a:srgbClr val="FFFFFF"/>
                </a:solidFill>
                <a:latin typeface="Inter"/>
                <a:ea typeface="Inter"/>
                <a:cs typeface="Inter"/>
                <a:sym typeface="Inter"/>
              </a:rPr>
              <a:t>Foundation + Floor = every essential dollar arrives on schedule regardless of markets.</a:t>
            </a:r>
            <a:endParaRPr b="0" i="0" sz="900" u="none" cap="none" strike="noStrike">
              <a:solidFill>
                <a:schemeClr val="dk1"/>
              </a:solidFill>
              <a:latin typeface="Calibri"/>
              <a:ea typeface="Calibri"/>
              <a:cs typeface="Calibri"/>
              <a:sym typeface="Calibri"/>
            </a:endParaRPr>
          </a:p>
        </p:txBody>
      </p:sp>
      <p:sp>
        <p:nvSpPr>
          <p:cNvPr id="201" name="Google Shape;201;p21"/>
          <p:cNvSpPr/>
          <p:nvPr/>
        </p:nvSpPr>
        <p:spPr>
          <a:xfrm>
            <a:off x="480060" y="4814316"/>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Annuity guarantees are backed by the financial strength and claims-paying ability of the issuing insurance company.</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 name="Shape 206"/>
        <p:cNvGrpSpPr/>
        <p:nvPr/>
      </p:nvGrpSpPr>
      <p:grpSpPr>
        <a:xfrm>
          <a:off x="0" y="0"/>
          <a:ext cx="0" cy="0"/>
          <a:chOff x="0" y="0"/>
          <a:chExt cx="0" cy="0"/>
        </a:xfrm>
      </p:grpSpPr>
      <p:sp>
        <p:nvSpPr>
          <p:cNvPr id="207" name="Google Shape;207;p22"/>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8" name="Google Shape;208;p22"/>
          <p:cNvSpPr/>
          <p:nvPr/>
        </p:nvSpPr>
        <p:spPr>
          <a:xfrm>
            <a:off x="8298180" y="720090"/>
            <a:ext cx="377190" cy="137160"/>
          </a:xfrm>
          <a:prstGeom prst="roundRect">
            <a:avLst>
              <a:gd fmla="val 25000" name="adj"/>
            </a:avLst>
          </a:prstGeom>
          <a:solidFill>
            <a:srgbClr val="C28D3D">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9" name="Google Shape;209;p22"/>
          <p:cNvSpPr/>
          <p:nvPr/>
        </p:nvSpPr>
        <p:spPr>
          <a:xfrm>
            <a:off x="8298180" y="548640"/>
            <a:ext cx="377190" cy="137160"/>
          </a:xfrm>
          <a:prstGeom prst="roundRect">
            <a:avLst>
              <a:gd fmla="val 25000"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0" name="Google Shape;210;p22"/>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1" name="Google Shape;211;p22"/>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B8A"/>
              </a:buClr>
              <a:buSzPts val="900"/>
              <a:buFont typeface="Montserrat"/>
              <a:buNone/>
            </a:pPr>
            <a:r>
              <a:rPr b="1" i="0" lang="en" sz="900" u="none" cap="none" strike="noStrike">
                <a:solidFill>
                  <a:srgbClr val="5B4B8A"/>
                </a:solidFill>
                <a:latin typeface="Montserrat"/>
                <a:ea typeface="Montserrat"/>
                <a:cs typeface="Montserrat"/>
                <a:sym typeface="Montserrat"/>
              </a:rPr>
              <a:t>STEP 4  ·  LAYER 3</a:t>
            </a:r>
            <a:endParaRPr b="0" i="0" sz="900" u="none" cap="none" strike="noStrike">
              <a:solidFill>
                <a:schemeClr val="dk1"/>
              </a:solidFill>
              <a:latin typeface="Calibri"/>
              <a:ea typeface="Calibri"/>
              <a:cs typeface="Calibri"/>
              <a:sym typeface="Calibri"/>
            </a:endParaRPr>
          </a:p>
        </p:txBody>
      </p:sp>
      <p:sp>
        <p:nvSpPr>
          <p:cNvPr id="212" name="Google Shape;212;p22"/>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The Growth Engine</a:t>
            </a:r>
            <a:endParaRPr b="0" i="0" sz="2600" u="none" cap="none" strike="noStrike">
              <a:solidFill>
                <a:schemeClr val="dk1"/>
              </a:solidFill>
              <a:latin typeface="Calibri"/>
              <a:ea typeface="Calibri"/>
              <a:cs typeface="Calibri"/>
              <a:sym typeface="Calibri"/>
            </a:endParaRPr>
          </a:p>
        </p:txBody>
      </p:sp>
      <p:sp>
        <p:nvSpPr>
          <p:cNvPr id="213" name="Google Shape;213;p22"/>
          <p:cNvSpPr/>
          <p:nvPr/>
        </p:nvSpPr>
        <p:spPr>
          <a:xfrm>
            <a:off x="480060" y="1200150"/>
            <a:ext cx="7818120" cy="54864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353E44"/>
              </a:buClr>
              <a:buSzPts val="1100"/>
              <a:buFont typeface="Inter"/>
              <a:buNone/>
            </a:pPr>
            <a:r>
              <a:rPr b="0" i="0" lang="en" sz="1100" u="none" cap="none" strike="noStrike">
                <a:solidFill>
                  <a:srgbClr val="353E44"/>
                </a:solidFill>
                <a:latin typeface="Inter"/>
                <a:ea typeface="Inter"/>
                <a:cs typeface="Inter"/>
                <a:sym typeface="Inter"/>
              </a:rPr>
              <a:t>With essentials guaranteed, everything above the floor is free to pursue long-term growth. The Growth Engine pairs two components with two different jobs.</a:t>
            </a:r>
            <a:endParaRPr b="0" i="0" sz="1100" u="none" cap="none" strike="noStrike">
              <a:solidFill>
                <a:schemeClr val="dk1"/>
              </a:solidFill>
              <a:latin typeface="Calibri"/>
              <a:ea typeface="Calibri"/>
              <a:cs typeface="Calibri"/>
              <a:sym typeface="Calibri"/>
            </a:endParaRPr>
          </a:p>
        </p:txBody>
      </p:sp>
      <p:pic>
        <p:nvPicPr>
          <p:cNvPr id="214" name="Google Shape;214;p22"/>
          <p:cNvPicPr preferRelativeResize="0"/>
          <p:nvPr/>
        </p:nvPicPr>
        <p:blipFill rotWithShape="1">
          <a:blip r:embed="rId3">
            <a:alphaModFix/>
          </a:blip>
          <a:srcRect b="0" l="0" r="0" t="0"/>
          <a:stretch/>
        </p:blipFill>
        <p:spPr>
          <a:xfrm>
            <a:off x="548640" y="1851660"/>
            <a:ext cx="3017520" cy="2811780"/>
          </a:xfrm>
          <a:prstGeom prst="rect">
            <a:avLst/>
          </a:prstGeom>
          <a:noFill/>
          <a:ln>
            <a:noFill/>
          </a:ln>
        </p:spPr>
      </p:pic>
      <p:sp>
        <p:nvSpPr>
          <p:cNvPr id="215" name="Google Shape;215;p22"/>
          <p:cNvSpPr/>
          <p:nvPr/>
        </p:nvSpPr>
        <p:spPr>
          <a:xfrm>
            <a:off x="3840480" y="1954530"/>
            <a:ext cx="4800600" cy="1165860"/>
          </a:xfrm>
          <a:prstGeom prst="roundRect">
            <a:avLst>
              <a:gd fmla="val 588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6" name="Google Shape;216;p22"/>
          <p:cNvSpPr/>
          <p:nvPr/>
        </p:nvSpPr>
        <p:spPr>
          <a:xfrm>
            <a:off x="4080510" y="2194560"/>
            <a:ext cx="205740" cy="205740"/>
          </a:xfrm>
          <a:prstGeom prst="ellipse">
            <a:avLst/>
          </a:prstGeom>
          <a:solidFill>
            <a:srgbClr val="0084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7" name="Google Shape;217;p22"/>
          <p:cNvSpPr/>
          <p:nvPr/>
        </p:nvSpPr>
        <p:spPr>
          <a:xfrm>
            <a:off x="4423410" y="2125980"/>
            <a:ext cx="40462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60%  ·  Investment Portfolio</a:t>
            </a:r>
            <a:endParaRPr b="0" i="0" sz="1200" u="none" cap="none" strike="noStrike">
              <a:solidFill>
                <a:schemeClr val="dk1"/>
              </a:solidFill>
              <a:latin typeface="Calibri"/>
              <a:ea typeface="Calibri"/>
              <a:cs typeface="Calibri"/>
              <a:sym typeface="Calibri"/>
            </a:endParaRPr>
          </a:p>
        </p:txBody>
      </p:sp>
      <p:sp>
        <p:nvSpPr>
          <p:cNvPr id="218" name="Google Shape;218;p22"/>
          <p:cNvSpPr/>
          <p:nvPr/>
        </p:nvSpPr>
        <p:spPr>
          <a:xfrm>
            <a:off x="4423410" y="2420874"/>
            <a:ext cx="4046220" cy="65151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A diversified, professionally managed allocation such as a Global Core portfolio. Job: long-term growth, liquidity, and rising income for the discretionary life.</a:t>
            </a:r>
            <a:endParaRPr b="0" i="0" sz="900" u="none" cap="none" strike="noStrike">
              <a:solidFill>
                <a:schemeClr val="dk1"/>
              </a:solidFill>
              <a:latin typeface="Calibri"/>
              <a:ea typeface="Calibri"/>
              <a:cs typeface="Calibri"/>
              <a:sym typeface="Calibri"/>
            </a:endParaRPr>
          </a:p>
        </p:txBody>
      </p:sp>
      <p:sp>
        <p:nvSpPr>
          <p:cNvPr id="219" name="Google Shape;219;p22"/>
          <p:cNvSpPr/>
          <p:nvPr/>
        </p:nvSpPr>
        <p:spPr>
          <a:xfrm>
            <a:off x="3840480" y="3291840"/>
            <a:ext cx="4800600" cy="1165860"/>
          </a:xfrm>
          <a:prstGeom prst="roundRect">
            <a:avLst>
              <a:gd fmla="val 5882"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0" name="Google Shape;220;p22"/>
          <p:cNvSpPr/>
          <p:nvPr/>
        </p:nvSpPr>
        <p:spPr>
          <a:xfrm>
            <a:off x="4080510" y="3531870"/>
            <a:ext cx="205740" cy="205740"/>
          </a:xfrm>
          <a:prstGeom prst="ellipse">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1" name="Google Shape;221;p22"/>
          <p:cNvSpPr/>
          <p:nvPr/>
        </p:nvSpPr>
        <p:spPr>
          <a:xfrm>
            <a:off x="4423410" y="3463290"/>
            <a:ext cx="40462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40%  ·  Growth Annuity</a:t>
            </a:r>
            <a:endParaRPr b="0" i="0" sz="1200" u="none" cap="none" strike="noStrike">
              <a:solidFill>
                <a:schemeClr val="dk1"/>
              </a:solidFill>
              <a:latin typeface="Calibri"/>
              <a:ea typeface="Calibri"/>
              <a:cs typeface="Calibri"/>
              <a:sym typeface="Calibri"/>
            </a:endParaRPr>
          </a:p>
        </p:txBody>
      </p:sp>
      <p:sp>
        <p:nvSpPr>
          <p:cNvPr id="222" name="Google Shape;222;p22"/>
          <p:cNvSpPr/>
          <p:nvPr/>
        </p:nvSpPr>
        <p:spPr>
          <a:xfrm>
            <a:off x="4423410" y="3758184"/>
            <a:ext cx="4046220" cy="65151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A growth-focused annuity (such as a fixed indexed annuity) with a 0% floor in down years and index-linked crediting in up years. Job: stabilize the engine.</a:t>
            </a:r>
            <a:endParaRPr b="0" i="0" sz="900" u="none" cap="none" strike="noStrike">
              <a:solidFill>
                <a:schemeClr val="dk1"/>
              </a:solidFill>
              <a:latin typeface="Calibri"/>
              <a:ea typeface="Calibri"/>
              <a:cs typeface="Calibri"/>
              <a:sym typeface="Calibri"/>
            </a:endParaRPr>
          </a:p>
        </p:txBody>
      </p:sp>
      <p:sp>
        <p:nvSpPr>
          <p:cNvPr id="223" name="Google Shape;223;p22"/>
          <p:cNvSpPr/>
          <p:nvPr/>
        </p:nvSpPr>
        <p:spPr>
          <a:xfrm>
            <a:off x="480060" y="4766310"/>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800"/>
              <a:buFont typeface="Inter"/>
              <a:buNone/>
            </a:pPr>
            <a:r>
              <a:rPr b="0" i="1" lang="en" sz="800" u="none" cap="none" strike="noStrike">
                <a:solidFill>
                  <a:srgbClr val="6E7A82"/>
                </a:solidFill>
                <a:latin typeface="Inter"/>
                <a:ea typeface="Inter"/>
                <a:cs typeface="Inter"/>
                <a:sym typeface="Inter"/>
              </a:rPr>
              <a:t>Typical split. Actual allocation is set by the Investment Strategy Assessment and the client’s Design Profile.</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8" name="Shape 228"/>
        <p:cNvGrpSpPr/>
        <p:nvPr/>
      </p:nvGrpSpPr>
      <p:grpSpPr>
        <a:xfrm>
          <a:off x="0" y="0"/>
          <a:ext cx="0" cy="0"/>
          <a:chOff x="0" y="0"/>
          <a:chExt cx="0" cy="0"/>
        </a:xfrm>
      </p:grpSpPr>
      <p:sp>
        <p:nvSpPr>
          <p:cNvPr id="229" name="Google Shape;229;p23"/>
          <p:cNvSpPr/>
          <p:nvPr/>
        </p:nvSpPr>
        <p:spPr>
          <a:xfrm>
            <a:off x="8298180" y="891540"/>
            <a:ext cx="377190" cy="137160"/>
          </a:xfrm>
          <a:prstGeom prst="roundRect">
            <a:avLst>
              <a:gd fmla="val 25000" name="adj"/>
            </a:avLst>
          </a:prstGeom>
          <a:solidFill>
            <a:srgbClr val="2B7A78">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23"/>
          <p:cNvSpPr/>
          <p:nvPr/>
        </p:nvSpPr>
        <p:spPr>
          <a:xfrm>
            <a:off x="8298180" y="720090"/>
            <a:ext cx="377190" cy="137160"/>
          </a:xfrm>
          <a:prstGeom prst="roundRect">
            <a:avLst>
              <a:gd fmla="val 25000" name="adj"/>
            </a:avLst>
          </a:prstGeom>
          <a:solidFill>
            <a:srgbClr val="C28D3D">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23"/>
          <p:cNvSpPr/>
          <p:nvPr/>
        </p:nvSpPr>
        <p:spPr>
          <a:xfrm>
            <a:off x="8298180" y="548640"/>
            <a:ext cx="377190" cy="137160"/>
          </a:xfrm>
          <a:prstGeom prst="roundRect">
            <a:avLst>
              <a:gd fmla="val 25000" name="adj"/>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2" name="Google Shape;232;p23"/>
          <p:cNvSpPr/>
          <p:nvPr/>
        </p:nvSpPr>
        <p:spPr>
          <a:xfrm>
            <a:off x="8298180" y="377190"/>
            <a:ext cx="377190" cy="137160"/>
          </a:xfrm>
          <a:prstGeom prst="roundRect">
            <a:avLst>
              <a:gd fmla="val 25000" name="adj"/>
            </a:avLst>
          </a:prstGeom>
          <a:solidFill>
            <a:srgbClr val="B85C7A">
              <a:alpha val="2196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3" name="Google Shape;233;p23"/>
          <p:cNvSpPr/>
          <p:nvPr/>
        </p:nvSpPr>
        <p:spPr>
          <a:xfrm>
            <a:off x="480060" y="342900"/>
            <a:ext cx="4800600" cy="21945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B8A"/>
              </a:buClr>
              <a:buSzPts val="900"/>
              <a:buFont typeface="Montserrat"/>
              <a:buNone/>
            </a:pPr>
            <a:r>
              <a:rPr b="1" i="0" lang="en" sz="900" u="none" cap="none" strike="noStrike">
                <a:solidFill>
                  <a:srgbClr val="5B4B8A"/>
                </a:solidFill>
                <a:latin typeface="Montserrat"/>
                <a:ea typeface="Montserrat"/>
                <a:cs typeface="Montserrat"/>
                <a:sym typeface="Montserrat"/>
              </a:rPr>
              <a:t>STEP 4  ·  LAYER 3</a:t>
            </a:r>
            <a:endParaRPr b="0" i="0" sz="900" u="none" cap="none" strike="noStrike">
              <a:solidFill>
                <a:schemeClr val="dk1"/>
              </a:solidFill>
              <a:latin typeface="Calibri"/>
              <a:ea typeface="Calibri"/>
              <a:cs typeface="Calibri"/>
              <a:sym typeface="Calibri"/>
            </a:endParaRPr>
          </a:p>
        </p:txBody>
      </p:sp>
      <p:sp>
        <p:nvSpPr>
          <p:cNvPr id="234" name="Google Shape;234;p23"/>
          <p:cNvSpPr/>
          <p:nvPr/>
        </p:nvSpPr>
        <p:spPr>
          <a:xfrm>
            <a:off x="480060" y="493776"/>
            <a:ext cx="6583680" cy="5829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2600"/>
              <a:buFont typeface="Montserrat"/>
              <a:buNone/>
            </a:pPr>
            <a:r>
              <a:rPr b="1" i="0" lang="en" sz="2600" u="none" cap="none" strike="noStrike">
                <a:solidFill>
                  <a:srgbClr val="00446A"/>
                </a:solidFill>
                <a:latin typeface="Montserrat"/>
                <a:ea typeface="Montserrat"/>
                <a:cs typeface="Montserrat"/>
                <a:sym typeface="Montserrat"/>
              </a:rPr>
              <a:t>Why the 40% Growth Annuity Sleeve</a:t>
            </a:r>
            <a:endParaRPr b="0" i="0" sz="2600" u="none" cap="none" strike="noStrike">
              <a:solidFill>
                <a:schemeClr val="dk1"/>
              </a:solidFill>
              <a:latin typeface="Calibri"/>
              <a:ea typeface="Calibri"/>
              <a:cs typeface="Calibri"/>
              <a:sym typeface="Calibri"/>
            </a:endParaRPr>
          </a:p>
        </p:txBody>
      </p:sp>
      <p:sp>
        <p:nvSpPr>
          <p:cNvPr id="235" name="Google Shape;235;p23"/>
          <p:cNvSpPr/>
          <p:nvPr/>
        </p:nvSpPr>
        <p:spPr>
          <a:xfrm>
            <a:off x="480060" y="1371600"/>
            <a:ext cx="2640330" cy="3017520"/>
          </a:xfrm>
          <a:prstGeom prst="roundRect">
            <a:avLst>
              <a:gd fmla="val 2597"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6" name="Google Shape;236;p23"/>
          <p:cNvSpPr/>
          <p:nvPr/>
        </p:nvSpPr>
        <p:spPr>
          <a:xfrm>
            <a:off x="720090" y="1611630"/>
            <a:ext cx="548640" cy="548640"/>
          </a:xfrm>
          <a:prstGeom prst="ellipse">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wave.png" id="237" name="Google Shape;237;p23"/>
          <p:cNvPicPr preferRelativeResize="0"/>
          <p:nvPr/>
        </p:nvPicPr>
        <p:blipFill rotWithShape="1">
          <a:blip r:embed="rId3">
            <a:alphaModFix/>
          </a:blip>
          <a:srcRect b="0" l="0" r="0" t="0"/>
          <a:stretch/>
        </p:blipFill>
        <p:spPr>
          <a:xfrm>
            <a:off x="868222" y="1759763"/>
            <a:ext cx="252374" cy="252374"/>
          </a:xfrm>
          <a:prstGeom prst="rect">
            <a:avLst/>
          </a:prstGeom>
          <a:noFill/>
          <a:ln>
            <a:noFill/>
          </a:ln>
        </p:spPr>
      </p:pic>
      <p:sp>
        <p:nvSpPr>
          <p:cNvPr id="238" name="Google Shape;238;p23"/>
          <p:cNvSpPr/>
          <p:nvPr/>
        </p:nvSpPr>
        <p:spPr>
          <a:xfrm>
            <a:off x="720090" y="2297430"/>
            <a:ext cx="219456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Sequence protection</a:t>
            </a:r>
            <a:endParaRPr b="0" i="0" sz="1200" u="none" cap="none" strike="noStrike">
              <a:solidFill>
                <a:schemeClr val="dk1"/>
              </a:solidFill>
              <a:latin typeface="Calibri"/>
              <a:ea typeface="Calibri"/>
              <a:cs typeface="Calibri"/>
              <a:sym typeface="Calibri"/>
            </a:endParaRPr>
          </a:p>
        </p:txBody>
      </p:sp>
      <p:sp>
        <p:nvSpPr>
          <p:cNvPr id="239" name="Google Shape;239;p23"/>
          <p:cNvSpPr/>
          <p:nvPr/>
        </p:nvSpPr>
        <p:spPr>
          <a:xfrm>
            <a:off x="720090" y="2640330"/>
            <a:ext cx="2194560" cy="1611630"/>
          </a:xfrm>
          <a:prstGeom prst="rect">
            <a:avLst/>
          </a:prstGeom>
          <a:noFill/>
          <a:ln>
            <a:noFill/>
          </a:ln>
        </p:spPr>
        <p:txBody>
          <a:bodyPr anchorCtr="0" anchor="ctr" bIns="0" lIns="0" spcFirstLastPara="1" rIns="0" wrap="square" tIns="0">
            <a:noAutofit/>
          </a:bodyPr>
          <a:lstStyle/>
          <a:p>
            <a:pPr indent="0" lvl="0" marL="0" marR="0" rtl="0" algn="l">
              <a:lnSpc>
                <a:spcPct val="116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In down markets, withdrawals come from the annuity sleeve instead of selling depressed equities. The portfolio gets time to recover, which defuses the early-retirement sequence-of-returns problem.</a:t>
            </a:r>
            <a:endParaRPr b="0" i="0" sz="900" u="none" cap="none" strike="noStrike">
              <a:solidFill>
                <a:schemeClr val="dk1"/>
              </a:solidFill>
              <a:latin typeface="Calibri"/>
              <a:ea typeface="Calibri"/>
              <a:cs typeface="Calibri"/>
              <a:sym typeface="Calibri"/>
            </a:endParaRPr>
          </a:p>
        </p:txBody>
      </p:sp>
      <p:sp>
        <p:nvSpPr>
          <p:cNvPr id="240" name="Google Shape;240;p23"/>
          <p:cNvSpPr/>
          <p:nvPr/>
        </p:nvSpPr>
        <p:spPr>
          <a:xfrm>
            <a:off x="3326130" y="1371600"/>
            <a:ext cx="2640330" cy="3017520"/>
          </a:xfrm>
          <a:prstGeom prst="roundRect">
            <a:avLst>
              <a:gd fmla="val 2597"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1" name="Google Shape;241;p23"/>
          <p:cNvSpPr/>
          <p:nvPr/>
        </p:nvSpPr>
        <p:spPr>
          <a:xfrm>
            <a:off x="3566160" y="1611630"/>
            <a:ext cx="548640" cy="548640"/>
          </a:xfrm>
          <a:prstGeom prst="ellipse">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shield.png" id="242" name="Google Shape;242;p23"/>
          <p:cNvPicPr preferRelativeResize="0"/>
          <p:nvPr/>
        </p:nvPicPr>
        <p:blipFill rotWithShape="1">
          <a:blip r:embed="rId4">
            <a:alphaModFix/>
          </a:blip>
          <a:srcRect b="0" l="0" r="0" t="0"/>
          <a:stretch/>
        </p:blipFill>
        <p:spPr>
          <a:xfrm>
            <a:off x="3714293" y="1759763"/>
            <a:ext cx="252374" cy="252374"/>
          </a:xfrm>
          <a:prstGeom prst="rect">
            <a:avLst/>
          </a:prstGeom>
          <a:noFill/>
          <a:ln>
            <a:noFill/>
          </a:ln>
        </p:spPr>
      </p:pic>
      <p:sp>
        <p:nvSpPr>
          <p:cNvPr id="243" name="Google Shape;243;p23"/>
          <p:cNvSpPr/>
          <p:nvPr/>
        </p:nvSpPr>
        <p:spPr>
          <a:xfrm>
            <a:off x="3566160" y="2297430"/>
            <a:ext cx="219456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Volatility buffer</a:t>
            </a:r>
            <a:endParaRPr b="0" i="0" sz="1200" u="none" cap="none" strike="noStrike">
              <a:solidFill>
                <a:schemeClr val="dk1"/>
              </a:solidFill>
              <a:latin typeface="Calibri"/>
              <a:ea typeface="Calibri"/>
              <a:cs typeface="Calibri"/>
              <a:sym typeface="Calibri"/>
            </a:endParaRPr>
          </a:p>
        </p:txBody>
      </p:sp>
      <p:sp>
        <p:nvSpPr>
          <p:cNvPr id="244" name="Google Shape;244;p23"/>
          <p:cNvSpPr/>
          <p:nvPr/>
        </p:nvSpPr>
        <p:spPr>
          <a:xfrm>
            <a:off x="3566160" y="2640330"/>
            <a:ext cx="2194560" cy="1611630"/>
          </a:xfrm>
          <a:prstGeom prst="rect">
            <a:avLst/>
          </a:prstGeom>
          <a:noFill/>
          <a:ln>
            <a:noFill/>
          </a:ln>
        </p:spPr>
        <p:txBody>
          <a:bodyPr anchorCtr="0" anchor="ctr" bIns="0" lIns="0" spcFirstLastPara="1" rIns="0" wrap="square" tIns="0">
            <a:noAutofit/>
          </a:bodyPr>
          <a:lstStyle/>
          <a:p>
            <a:pPr indent="0" lvl="0" marL="0" marR="0" rtl="0" algn="l">
              <a:lnSpc>
                <a:spcPct val="116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A 0% crediting floor means the sleeve does not participate in market losses. That dampens the volatility of the whole Growth Engine and keeps clients invested through rough years.</a:t>
            </a:r>
            <a:endParaRPr b="0" i="0" sz="900" u="none" cap="none" strike="noStrike">
              <a:solidFill>
                <a:schemeClr val="dk1"/>
              </a:solidFill>
              <a:latin typeface="Calibri"/>
              <a:ea typeface="Calibri"/>
              <a:cs typeface="Calibri"/>
              <a:sym typeface="Calibri"/>
            </a:endParaRPr>
          </a:p>
        </p:txBody>
      </p:sp>
      <p:sp>
        <p:nvSpPr>
          <p:cNvPr id="245" name="Google Shape;245;p23"/>
          <p:cNvSpPr/>
          <p:nvPr/>
        </p:nvSpPr>
        <p:spPr>
          <a:xfrm>
            <a:off x="6172200" y="1371600"/>
            <a:ext cx="2640330" cy="3017520"/>
          </a:xfrm>
          <a:prstGeom prst="roundRect">
            <a:avLst>
              <a:gd fmla="val 2597" name="adj"/>
            </a:avLst>
          </a:prstGeom>
          <a:solidFill>
            <a:srgbClr val="F2F6F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6" name="Google Shape;246;p23"/>
          <p:cNvSpPr/>
          <p:nvPr/>
        </p:nvSpPr>
        <p:spPr>
          <a:xfrm>
            <a:off x="6412230" y="1611630"/>
            <a:ext cx="548640" cy="548640"/>
          </a:xfrm>
          <a:prstGeom prst="ellipse">
            <a:avLst/>
          </a:prstGeom>
          <a:solidFill>
            <a:srgbClr val="5B4B8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icons/chart.png" id="247" name="Google Shape;247;p23"/>
          <p:cNvPicPr preferRelativeResize="0"/>
          <p:nvPr/>
        </p:nvPicPr>
        <p:blipFill rotWithShape="1">
          <a:blip r:embed="rId5">
            <a:alphaModFix/>
          </a:blip>
          <a:srcRect b="0" l="0" r="0" t="0"/>
          <a:stretch/>
        </p:blipFill>
        <p:spPr>
          <a:xfrm>
            <a:off x="6560363" y="1759763"/>
            <a:ext cx="252374" cy="252374"/>
          </a:xfrm>
          <a:prstGeom prst="rect">
            <a:avLst/>
          </a:prstGeom>
          <a:noFill/>
          <a:ln>
            <a:noFill/>
          </a:ln>
        </p:spPr>
      </p:pic>
      <p:sp>
        <p:nvSpPr>
          <p:cNvPr id="248" name="Google Shape;248;p23"/>
          <p:cNvSpPr/>
          <p:nvPr/>
        </p:nvSpPr>
        <p:spPr>
          <a:xfrm>
            <a:off x="6412230" y="2297430"/>
            <a:ext cx="2194560" cy="3086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446A"/>
              </a:buClr>
              <a:buSzPts val="1200"/>
              <a:buFont typeface="Montserrat"/>
              <a:buNone/>
            </a:pPr>
            <a:r>
              <a:rPr b="1" i="0" lang="en" sz="1200" u="none" cap="none" strike="noStrike">
                <a:solidFill>
                  <a:srgbClr val="00446A"/>
                </a:solidFill>
                <a:latin typeface="Montserrat"/>
                <a:ea typeface="Montserrat"/>
                <a:cs typeface="Montserrat"/>
                <a:sym typeface="Montserrat"/>
              </a:rPr>
              <a:t>The bond alternative</a:t>
            </a:r>
            <a:endParaRPr b="0" i="0" sz="1200" u="none" cap="none" strike="noStrike">
              <a:solidFill>
                <a:schemeClr val="dk1"/>
              </a:solidFill>
              <a:latin typeface="Calibri"/>
              <a:ea typeface="Calibri"/>
              <a:cs typeface="Calibri"/>
              <a:sym typeface="Calibri"/>
            </a:endParaRPr>
          </a:p>
        </p:txBody>
      </p:sp>
      <p:sp>
        <p:nvSpPr>
          <p:cNvPr id="249" name="Google Shape;249;p23"/>
          <p:cNvSpPr/>
          <p:nvPr/>
        </p:nvSpPr>
        <p:spPr>
          <a:xfrm>
            <a:off x="6412230" y="2640330"/>
            <a:ext cx="2194560" cy="1611630"/>
          </a:xfrm>
          <a:prstGeom prst="rect">
            <a:avLst/>
          </a:prstGeom>
          <a:noFill/>
          <a:ln>
            <a:noFill/>
          </a:ln>
        </p:spPr>
        <p:txBody>
          <a:bodyPr anchorCtr="0" anchor="ctr" bIns="0" lIns="0" spcFirstLastPara="1" rIns="0" wrap="square" tIns="0">
            <a:noAutofit/>
          </a:bodyPr>
          <a:lstStyle/>
          <a:p>
            <a:pPr indent="0" lvl="0" marL="0" marR="0" rtl="0" algn="l">
              <a:lnSpc>
                <a:spcPct val="116000"/>
              </a:lnSpc>
              <a:spcBef>
                <a:spcPts val="0"/>
              </a:spcBef>
              <a:spcAft>
                <a:spcPts val="0"/>
              </a:spcAft>
              <a:buClr>
                <a:srgbClr val="353E44"/>
              </a:buClr>
              <a:buSzPts val="900"/>
              <a:buFont typeface="Inter"/>
              <a:buNone/>
            </a:pPr>
            <a:r>
              <a:rPr b="0" i="0" lang="en" sz="900" u="none" cap="none" strike="noStrike">
                <a:solidFill>
                  <a:srgbClr val="353E44"/>
                </a:solidFill>
                <a:latin typeface="Inter"/>
                <a:ea typeface="Inter"/>
                <a:cs typeface="Inter"/>
                <a:sym typeface="Inter"/>
              </a:rPr>
              <a:t>The sleeve occupies the role bonds traditionally played, with no duration risk when rates rise, tax deferral, and index-linked upside potential in exchange for caps and limited liquidity.</a:t>
            </a:r>
            <a:endParaRPr b="0" i="0" sz="900" u="none" cap="none" strike="noStrike">
              <a:solidFill>
                <a:schemeClr val="dk1"/>
              </a:solidFill>
              <a:latin typeface="Calibri"/>
              <a:ea typeface="Calibri"/>
              <a:cs typeface="Calibri"/>
              <a:sym typeface="Calibri"/>
            </a:endParaRPr>
          </a:p>
        </p:txBody>
      </p:sp>
      <p:sp>
        <p:nvSpPr>
          <p:cNvPr id="250" name="Google Shape;250;p23"/>
          <p:cNvSpPr/>
          <p:nvPr/>
        </p:nvSpPr>
        <p:spPr>
          <a:xfrm>
            <a:off x="480060" y="4814316"/>
            <a:ext cx="81610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E7A82"/>
              </a:buClr>
              <a:buSzPts val="600"/>
              <a:buFont typeface="Inter"/>
              <a:buNone/>
            </a:pPr>
            <a:r>
              <a:rPr b="0" i="0" lang="en" sz="600" u="none" cap="none" strike="noStrike">
                <a:solidFill>
                  <a:srgbClr val="6E7A82"/>
                </a:solidFill>
                <a:latin typeface="Inter"/>
                <a:ea typeface="Inter"/>
                <a:cs typeface="Inter"/>
                <a:sym typeface="Inter"/>
              </a:rPr>
              <a:t>Fixed indexed annuities are insurance contracts, not securities, and do not directly participate in the market. Caps, participation rates, spreads, and surrender charges apply and limit growth potential. Guarantees are backed by the claims-paying ability of the issuer. Comparisons to bonds are conceptual; performance outcomes vary by product and period.</a:t>
            </a:r>
            <a:endParaRPr b="0" i="0" sz="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