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8073" r:id="rId2"/>
    <p:sldId id="2146848055" r:id="rId3"/>
    <p:sldId id="2146848053" r:id="rId4"/>
    <p:sldId id="2146848054" r:id="rId5"/>
    <p:sldId id="2146848042" r:id="rId6"/>
    <p:sldId id="2146848044" r:id="rId7"/>
    <p:sldId id="2146848064" r:id="rId8"/>
    <p:sldId id="2146848060" r:id="rId9"/>
    <p:sldId id="2146848067" r:id="rId10"/>
    <p:sldId id="2146848047" r:id="rId11"/>
    <p:sldId id="2146848071" r:id="rId12"/>
    <p:sldId id="2146848072" r:id="rId13"/>
    <p:sldId id="2146848069" r:id="rId14"/>
    <p:sldId id="2146848052" r:id="rId15"/>
    <p:sldId id="214684805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IGUEL RIERA NAVARRO" userId="4d889150-0a0a-435b-8699-37c180e26b81" providerId="ADAL" clId="{C23A8FF8-8741-449F-9FF8-B5210A9B893C}"/>
    <pc:docChg chg="delSld">
      <pc:chgData name="DIEGO MIGUEL RIERA NAVARRO" userId="4d889150-0a0a-435b-8699-37c180e26b81" providerId="ADAL" clId="{C23A8FF8-8741-449F-9FF8-B5210A9B893C}" dt="2026-06-11T12:02:36.802" v="1" actId="2696"/>
      <pc:docMkLst>
        <pc:docMk/>
      </pc:docMkLst>
      <pc:sldChg chg="del">
        <pc:chgData name="DIEGO MIGUEL RIERA NAVARRO" userId="4d889150-0a0a-435b-8699-37c180e26b81" providerId="ADAL" clId="{C23A8FF8-8741-449F-9FF8-B5210A9B893C}" dt="2026-06-11T12:01:49.643" v="0" actId="2696"/>
        <pc:sldMkLst>
          <pc:docMk/>
          <pc:sldMk cId="3034887166" sldId="2146848059"/>
        </pc:sldMkLst>
      </pc:sldChg>
      <pc:sldChg chg="del">
        <pc:chgData name="DIEGO MIGUEL RIERA NAVARRO" userId="4d889150-0a0a-435b-8699-37c180e26b81" providerId="ADAL" clId="{C23A8FF8-8741-449F-9FF8-B5210A9B893C}" dt="2026-06-11T12:02:36.802" v="1" actId="2696"/>
        <pc:sldMkLst>
          <pc:docMk/>
          <pc:sldMk cId="2456501810" sldId="21468480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AFB38-BD89-4D67-7C1F-0113F1CEF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AF7942-9280-0296-EC24-D5B3D5C6C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33432-43AF-766E-A632-3E6F613D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71EB8-5036-F515-82E3-B4609412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4140CE-318C-BE60-9AB8-B8B22698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9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01E17-0784-EC3D-266F-365FBC54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C0C18A-2524-6E79-42E2-396DCEAE1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C0A23-1F47-109B-8B5C-6BEC87BA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08351-10A7-95A6-3EF4-38EFDBA3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46092-2CED-FF39-3B57-1F808BE0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9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BCB0F5-4594-1164-A1C9-15C775FE7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D94539-C0FB-27E7-C6F5-A5B04692F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B413D-92A0-4737-5598-F38A42E3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7EBD1-EF2F-7BA6-0AFE-83831375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30AA6-FF3B-C451-CBAB-B36E3374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6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58664-7418-F265-EFA8-9327F341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EE5C4-6669-E8BC-5099-01D4D947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81A87-A705-39A3-E2DD-8C7D48EA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1A47B-4BDE-1A50-65E1-708BE936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48E95-6F0F-2C57-B17C-DA116CE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41750-C3B8-1878-A768-6FC559C9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F84BB-FBAD-E0D1-A918-AE4AFDD2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5CBBB-E2A4-3B7C-3018-E61C2C5E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B7284-0B5C-766D-F38B-6BC35379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E7F9A-EA7A-9436-6A72-5B91261D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48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B9E27-5EAA-4182-5396-B17FCB9E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D845C-6FAC-6A98-7318-F48983480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53A676-0018-7782-087A-2EF4F71CB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CFF3FC-6993-5461-2048-46BB42AB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0CB384-8669-E7C2-475D-4EBFE3D7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20612-5F2C-8BD1-EB2F-C6880AA3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AC33C-E144-F879-0BC7-C3A76533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0F8966-F07B-FC91-C0EE-A40DA106F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C70DDA-1D9C-BF67-8467-8CE3C7D6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793732-080C-CDDD-4688-499F5D42C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415AA5-D30B-D105-17F6-AE4C34DBE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0F9BD4-5C3A-D602-7138-51434774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59CEA-0AB5-3D37-A1F8-76F47AF8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AD147-F71F-01FB-3620-CD8E89DC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26380-CE34-231B-00EC-016CE9A7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734406-1592-23AF-F9EF-A8171C1B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F58ECD-FAC6-E1F3-0F81-55E63822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98DC2-CD39-F85C-A671-A62FACA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42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F938B4-022F-40D0-1E66-0FC4C3A8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140C37-CF40-DF2D-3C85-ECC710D5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63C6E-B06C-171E-184E-B1A6A28D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0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95A8A-44F0-7725-2A40-1D373394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1834D-F1F8-766C-B5E9-FE49A667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676B1-0A4E-EBE8-54B6-A6F2CBC1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131B6-6A95-F336-D574-E7E14A50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74E24-05FA-D6D0-6F57-7C143E4D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D5B05-0E93-E6FF-47F1-F867930A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47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B7205-7E3C-FCC6-9D3D-357CD967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4CDFC-1B8E-562F-AD95-D3C2498BE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05C4CE-5C56-A612-4DC1-630FD544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55F54B-A667-C801-D515-B0222B5A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324CA3-664F-4652-3A9F-7B186D8A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B1823-B418-6E8A-FD66-607F8424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3C88A2-8858-237C-EDC8-2CF5EFB3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D1B72C-2DB4-334E-9670-1671C012A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1C9B8-5EAF-1E42-CB67-A1583D893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3A7A2D-4443-431D-9CB5-3C94A2E83F77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691D1-64A9-C3B4-3E1D-EF928DB86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E1C9A-6AF7-5209-0832-5A37D0EF1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7CA32-E90D-4BC2-994B-7BB7AE9E44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17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cgc.sharepoint.com/:b:/s/RedSolidaria/EU5OdHiCzZFFipK0mz4RVBcByAy2uTOZCz5qcLVNsxMoxg?e=kwB0F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ro04.tf7.lacaixa.es/CA.OFI/OngDonativosOperativa/process/donativo.tf7?tf7_request_already_handled=true&amp;_flowId=donacion-flow&amp;_flowRType=FR&amp;import2=496&amp;import1=298&amp;import4=0&amp;import3=696&amp;codiCausa=865&amp;contrato=200321028&amp;nif=&amp;origen=C&amp;nombreCausa=Ning%C3%BAn+hogar+sin+alimentos.+BPR&amp;oficina=5731&amp;indIdentificarMecen=S&amp;entidad=2100&amp;_callBackReusableFlow=%2FCA.OFI%2FOngDonativosConsultas%2FlistadoCausas.tf7%3F_flowId%3DongCauses-flow%26causes%3Dllistat%26opcio%3D2%26indIdentificarMecen%3D%26indInformacionFiscal%3DN%26origen%3DC%26_isCallBack%3Dtrue%26_flowExecutionKey%3De2s3%26indIdentificarDonante%3D&amp;digitoControl=78&amp;indInformacionFiscal=N&amp;numONG=154&amp;importMinim=0&amp;nombreONG=FEDERACION+ESPA%C3%91OLA+DE+BANCOS+DE+ALIMENTOS&amp;indIdentificarDonante=S&amp;tf7_version_tf=c05.00.00&amp;tf7_canal=6&amp;tf7_estd=01N2SSNSNNNNNN&amp;tf7_plat=01S10100" TargetMode="External"/><Relationship Id="rId7" Type="http://schemas.openxmlformats.org/officeDocument/2006/relationships/hyperlink" Target="https://www4.caixabank.es/apl/donativos/detalle_es.html?DON_codigoCausa=864&amp;DON_importe=124" TargetMode="External"/><Relationship Id="rId2" Type="http://schemas.openxmlformats.org/officeDocument/2006/relationships/hyperlink" Target="https://pro02.tf7.lacaixa.es/CA.OFI/OngDonativosOperativa/process/donativo.tf7?tf7_request_already_handled=true&amp;_flowId=donacion-flow&amp;_flowRType=FR&amp;import2=20&amp;import1=10&amp;import4=0&amp;import3=50&amp;codiCausa=863&amp;contrato=200321028&amp;nif=&amp;origen=C&amp;nombreCausa=Ning%C3%BAn+hogar+sin+alimentos.+Particulares&amp;oficina=5731&amp;indIdentificarMecen=S&amp;entidad=2100&amp;_callBackReusableFlow=%2FCA.OFI%2FOngDonativosConsultas%2FlistadoCausas.tf7%3F_flowId%3DongCauses-flow%26causes%3Dllistat%26opcio%3D2%26indIdentificarMecen%3D%26indInformacionFiscal%3DN%26origen%3DC%26_isCallBack%3Dtrue%26_flowExecutionKey%3De3s3%26indIdentificarDonante%3D&amp;digitoControl=78&amp;indInformacionFiscal=N&amp;numONG=154&amp;importMinim=0&amp;nombreONG=FEDERACION+ESPA%C3%91OLA+DE+BANCOS+DE+ALIMENTOS&amp;indIdentificarDonante=S&amp;tf7_version_tf=c05.00.00&amp;tf7_canal=6&amp;tf7_estd=01N2SSNSNNNNNN&amp;tf7_plat=01S10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4.caixabank.es/apl/donativos/detalle_es.html?DON_codigoCausa=865&amp;DON_importe=298" TargetMode="External"/><Relationship Id="rId5" Type="http://schemas.openxmlformats.org/officeDocument/2006/relationships/hyperlink" Target="https://www4.caixabank.es/apl/donativos/detalle_es.html?DON_codigoCausa=863&amp;DON_importe=10" TargetMode="External"/><Relationship Id="rId4" Type="http://schemas.openxmlformats.org/officeDocument/2006/relationships/hyperlink" Target="https://pro04.tf7.lacaixa.es/CA.OFI/OngDonativosOperativa/process/donativo.tf7?tf7_request_already_handled=true&amp;_flowId=donacion-flow&amp;_flowRType=FR&amp;import2=248&amp;import1=124&amp;import4=0&amp;import3=372&amp;codiCausa=864&amp;contrato=200321028&amp;nif=&amp;origen=C&amp;nombreCausa=Ning%C3%BAn+hogar+sin+alimentos.+EMP&amp;oficina=5731&amp;indIdentificarMecen=S&amp;entidad=2100&amp;_callBackReusableFlow=%2FCA.OFI%2FOngDonativosConsultas%2FlistadoCausas.tf7%3F_flowId%3DongCauses-flow%26causes%3Dllistat%26opcio%3D2%26indIdentificarMecen%3D%26indInformacionFiscal%3DN%26origen%3DC%26_isCallBack%3Dtrue%26_flowExecutionKey%3De1s3%26indIdentificarDonante%3D&amp;digitoControl=78&amp;indInformacionFiscal=N&amp;numONG=154&amp;importMinim=0&amp;nombreONG=FEDERACION+ESPA%C3%91OLA+DE+BANCOS+DE+ALIMENTOS&amp;indIdentificarDonante=S&amp;tf7_version_tf=c05.00.00&amp;tf7_canal=6&amp;tf7_estd=01N2SSNSNNNNNN&amp;tf7_plat=01S101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semvega@fesbal.org" TargetMode="External"/><Relationship Id="rId2" Type="http://schemas.openxmlformats.org/officeDocument/2006/relationships/hyperlink" Target="https://eccgc.sharepoint.com/:x:/r/sites/ACCINSOCIALDT/Documentos%20compartidos/General/Programas%20de%20Acci%C3%B3n%20Social/NINGUN%20HOGAR%20SIN%20ALIMENTOS/2025/Empresas/Forms%20para%20donaciones%20a%20BdA.xlsx?d=w1f73313f5ebe4e88b6be2ef1bb252242&amp;csf=1&amp;web=1&amp;e=Q27wo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xagea@caixaban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7E9B-FE0B-8B08-92BE-041A87EB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interior, ventana, mujer&#10;&#10;El contenido generado por IA puede ser incorrecto.">
            <a:extLst>
              <a:ext uri="{FF2B5EF4-FFF2-40B4-BE49-F238E27FC236}">
                <a16:creationId xmlns:a16="http://schemas.microsoft.com/office/drawing/2014/main" id="{8F32BEAD-75ED-36B1-177C-4E9F8C95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8012" cy="687728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A1ACFD5-A009-3725-6E6D-A4691015FB23}"/>
              </a:ext>
            </a:extLst>
          </p:cNvPr>
          <p:cNvSpPr txBox="1">
            <a:spLocks/>
          </p:cNvSpPr>
          <p:nvPr/>
        </p:nvSpPr>
        <p:spPr>
          <a:xfrm>
            <a:off x="2316427" y="3053321"/>
            <a:ext cx="7776987" cy="12390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600">
              <a:solidFill>
                <a:srgbClr val="F4F5FA"/>
              </a:solidFill>
              <a:latin typeface="Lexend Light" pitchFamily="2" charset="0"/>
              <a:cs typeface="Segoe UI Semibold" panose="020B07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B3A9F3-18E1-84C0-4388-6C9F62D7356F}"/>
              </a:ext>
            </a:extLst>
          </p:cNvPr>
          <p:cNvSpPr txBox="1"/>
          <p:nvPr/>
        </p:nvSpPr>
        <p:spPr>
          <a:xfrm>
            <a:off x="1861760" y="5730833"/>
            <a:ext cx="7140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000">
                <a:solidFill>
                  <a:schemeClr val="bg1"/>
                </a:solidFill>
                <a:latin typeface="Manrope SemiBold" panose="020B0604020202020204" charset="0"/>
              </a:rPr>
              <a:t>#</a:t>
            </a:r>
            <a:r>
              <a:rPr lang="es-ES" sz="4000" u="none" strike="noStrike">
                <a:solidFill>
                  <a:schemeClr val="bg1"/>
                </a:solidFill>
                <a:latin typeface="Manrope SemiBold" panose="020B0604020202020204" charset="0"/>
              </a:rPr>
              <a:t>NingúnHogarSinAlimentos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FCA924-7E98-CE4F-4C56-158A227C3ED8}"/>
              </a:ext>
            </a:extLst>
          </p:cNvPr>
          <p:cNvSpPr txBox="1"/>
          <p:nvPr/>
        </p:nvSpPr>
        <p:spPr>
          <a:xfrm>
            <a:off x="9002597" y="5786232"/>
            <a:ext cx="335594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3200" u="none" strike="noStrike">
                <a:latin typeface="Manrope SemiBold" panose="020B0604020202020204" charset="0"/>
              </a:rPr>
              <a:t>Campaña 2026</a:t>
            </a:r>
          </a:p>
        </p:txBody>
      </p:sp>
    </p:spTree>
    <p:extLst>
      <p:ext uri="{BB962C8B-B14F-4D97-AF65-F5344CB8AC3E}">
        <p14:creationId xmlns:p14="http://schemas.microsoft.com/office/powerpoint/2010/main" val="25188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persona comiendo comida&#10;&#10;El contenido generado por IA puede ser incorrecto.">
            <a:extLst>
              <a:ext uri="{FF2B5EF4-FFF2-40B4-BE49-F238E27FC236}">
                <a16:creationId xmlns:a16="http://schemas.microsoft.com/office/drawing/2014/main" id="{AA2E5625-A730-E4D4-3926-06E0997D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3" y="1937792"/>
            <a:ext cx="5517097" cy="4179619"/>
          </a:xfrm>
          <a:prstGeom prst="rect">
            <a:avLst/>
          </a:prstGeom>
        </p:spPr>
      </p:pic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DD35F569-EEB2-4BE8-60A8-BC665A3B1BCC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540643" y="676534"/>
            <a:ext cx="7833255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Concepto narrativo </a:t>
            </a: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10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2B2B4DE-1938-6ADC-8A7D-9DACDBF561C7}"/>
              </a:ext>
            </a:extLst>
          </p:cNvPr>
          <p:cNvSpPr txBox="1"/>
          <p:nvPr/>
        </p:nvSpPr>
        <p:spPr>
          <a:xfrm>
            <a:off x="400687" y="1696267"/>
            <a:ext cx="6004456" cy="43793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3600">
                <a:solidFill>
                  <a:srgbClr val="4C9498"/>
                </a:solidFill>
                <a:latin typeface="Alkatra" panose="020B0604020202020204" charset="0"/>
              </a:rPr>
              <a:t>La pobreza es tener que elegir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800" u="none" strike="noStrike">
              <a:solidFill>
                <a:srgbClr val="1C1B1B"/>
              </a:solidFill>
              <a:latin typeface="Alkatra" panose="020B0604020202020204" charset="0"/>
            </a:endParaRPr>
          </a:p>
          <a:p>
            <a:pPr algn="just">
              <a:spcAft>
                <a:spcPct val="0"/>
              </a:spcAft>
              <a:defRPr/>
            </a:pPr>
            <a:r>
              <a:rPr lang="es-ES" sz="2600">
                <a:latin typeface="LacaixaFrutiger-Roman"/>
                <a:ea typeface="Calibri" panose="020F0502020204030204" pitchFamily="34" charset="0"/>
              </a:rPr>
              <a:t>En muchos hogares tienen que elegir entre llenar la nevera u otras necesidades básicas, como renovar unas zapatillas rotas o pagar las clases de refuerzo escolar de sus hijos.</a:t>
            </a:r>
          </a:p>
          <a:p>
            <a:pPr algn="just">
              <a:spcAft>
                <a:spcPct val="0"/>
              </a:spcAft>
              <a:defRPr/>
            </a:pPr>
            <a:endParaRPr lang="es-ES" sz="2600">
              <a:latin typeface="LacaixaFrutiger-Roman"/>
              <a:ea typeface="Calibri" panose="020F0502020204030204" pitchFamily="34" charset="0"/>
            </a:endParaRPr>
          </a:p>
          <a:p>
            <a:pPr algn="just">
              <a:spcAft>
                <a:spcPct val="0"/>
              </a:spcAft>
              <a:defRPr/>
            </a:pPr>
            <a:r>
              <a:rPr lang="es-ES" sz="2600">
                <a:latin typeface="LacaixaFrutiger-Roman"/>
                <a:ea typeface="Calibri" panose="020F0502020204030204" pitchFamily="34" charset="0"/>
              </a:rPr>
              <a:t>Ponemos el foco en estas elecciones </a:t>
            </a:r>
          </a:p>
          <a:p>
            <a:pPr algn="just">
              <a:spcAft>
                <a:spcPct val="0"/>
              </a:spcAft>
              <a:defRPr/>
            </a:pPr>
            <a:r>
              <a:rPr lang="es-ES" sz="2600">
                <a:latin typeface="LacaixaFrutiger-Roman"/>
                <a:ea typeface="Calibri" panose="020F0502020204030204" pitchFamily="34" charset="0"/>
              </a:rPr>
              <a:t>y lo duras que resultan, también, para un niño o una niña</a:t>
            </a:r>
          </a:p>
          <a:p>
            <a:pPr>
              <a:spcAft>
                <a:spcPct val="0"/>
              </a:spcAft>
              <a:defRPr/>
            </a:pPr>
            <a:endParaRPr lang="es-ES" sz="32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7214-6C8E-0971-880E-BC2977E8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C706F60-4721-CD52-E1FA-5AA3F342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11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6F05C8E0-EEB2-C3E3-A064-6F281831ACFA}"/>
              </a:ext>
            </a:extLst>
          </p:cNvPr>
          <p:cNvSpPr/>
          <p:nvPr/>
        </p:nvSpPr>
        <p:spPr>
          <a:xfrm rot="20700000">
            <a:off x="425929" y="233915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D22899B-974B-2931-2A21-9B8E5C5E0857}"/>
              </a:ext>
            </a:extLst>
          </p:cNvPr>
          <p:cNvSpPr txBox="1"/>
          <p:nvPr/>
        </p:nvSpPr>
        <p:spPr>
          <a:xfrm>
            <a:off x="471817" y="412409"/>
            <a:ext cx="8731177" cy="876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Tres creatividades </a:t>
            </a:r>
            <a:r>
              <a:rPr lang="es-ES" sz="3000" b="1">
                <a:solidFill>
                  <a:srgbClr val="1C1B1B"/>
                </a:solidFill>
                <a:latin typeface="Manrope SemiBold" panose="020B0604020202020204" charset="0"/>
              </a:rPr>
              <a:t>Formato doble</a:t>
            </a:r>
            <a:endParaRPr lang="es-ES" sz="3000" b="1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pic>
        <p:nvPicPr>
          <p:cNvPr id="5" name="Imagen 4" descr="Una persona en frente de comida&#10;&#10;El contenido generado por IA puede ser incorrecto.">
            <a:extLst>
              <a:ext uri="{FF2B5EF4-FFF2-40B4-BE49-F238E27FC236}">
                <a16:creationId xmlns:a16="http://schemas.microsoft.com/office/drawing/2014/main" id="{CD2D0F5B-BD7F-8288-AE5F-A8028A46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" y="1470251"/>
            <a:ext cx="3776529" cy="37765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F98A268-A83A-4E72-B5E2-CAFAADA13BF0}"/>
              </a:ext>
            </a:extLst>
          </p:cNvPr>
          <p:cNvSpPr txBox="1"/>
          <p:nvPr/>
        </p:nvSpPr>
        <p:spPr>
          <a:xfrm>
            <a:off x="560306" y="5246780"/>
            <a:ext cx="11459452" cy="10980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3600">
                <a:solidFill>
                  <a:srgbClr val="4C9498"/>
                </a:solidFill>
                <a:latin typeface="Alkatra" panose="020B0604020202020204" charset="0"/>
              </a:rPr>
              <a:t>CLAIM </a:t>
            </a:r>
            <a:r>
              <a:rPr lang="es-ES" sz="3600" i="1">
                <a:latin typeface="Calibri" panose="020F0502020204030204" pitchFamily="34" charset="0"/>
              </a:rPr>
              <a:t>“Elige donar a los Bancos de Alimentos para que otras personas no tengan que elegir”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3600" i="1">
              <a:solidFill>
                <a:srgbClr val="4C9498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400">
              <a:solidFill>
                <a:srgbClr val="4C9498"/>
              </a:solidFill>
              <a:latin typeface="Alkatra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3600">
              <a:solidFill>
                <a:srgbClr val="4C9498"/>
              </a:solidFill>
              <a:latin typeface="Alkatra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2000">
              <a:solidFill>
                <a:srgbClr val="4C9498"/>
              </a:solidFill>
              <a:latin typeface="Alkatra" panose="020B0604020202020204" charset="0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pic>
        <p:nvPicPr>
          <p:cNvPr id="8" name="Imagen 7" descr="Imagen que contiene persona, interior, gabinete, hombre&#10;&#10;El contenido generado por IA puede ser incorrecto.">
            <a:extLst>
              <a:ext uri="{FF2B5EF4-FFF2-40B4-BE49-F238E27FC236}">
                <a16:creationId xmlns:a16="http://schemas.microsoft.com/office/drawing/2014/main" id="{D573BB7F-DF40-B219-F874-4194D6B59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50" y="1470250"/>
            <a:ext cx="3776529" cy="3776529"/>
          </a:xfrm>
          <a:prstGeom prst="rect">
            <a:avLst/>
          </a:prstGeom>
        </p:spPr>
      </p:pic>
      <p:pic>
        <p:nvPicPr>
          <p:cNvPr id="11" name="Imagen 10" descr="Imagen que contiene persona, hombre, foto, sostener&#10;&#10;El contenido generado por IA puede ser incorrecto.">
            <a:extLst>
              <a:ext uri="{FF2B5EF4-FFF2-40B4-BE49-F238E27FC236}">
                <a16:creationId xmlns:a16="http://schemas.microsoft.com/office/drawing/2014/main" id="{7E099FA3-33C2-D306-C469-2B67629A5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16" y="1470251"/>
            <a:ext cx="3776529" cy="37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F1081-F931-E33D-D379-2AAB79D5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5BB5B50D-E591-07A6-AF67-604BC6C2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12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AD69BAD8-6245-ABB0-C00C-69F368182B52}"/>
              </a:ext>
            </a:extLst>
          </p:cNvPr>
          <p:cNvSpPr/>
          <p:nvPr/>
        </p:nvSpPr>
        <p:spPr>
          <a:xfrm rot="20700000">
            <a:off x="425929" y="233915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680C41-4AF3-BF9E-8D80-55CE50BA4B73}"/>
              </a:ext>
            </a:extLst>
          </p:cNvPr>
          <p:cNvSpPr txBox="1"/>
          <p:nvPr/>
        </p:nvSpPr>
        <p:spPr>
          <a:xfrm>
            <a:off x="471817" y="412409"/>
            <a:ext cx="8731177" cy="876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Tres creatividades </a:t>
            </a:r>
            <a:r>
              <a:rPr lang="es-ES" sz="3000" b="1">
                <a:solidFill>
                  <a:srgbClr val="1C1B1B"/>
                </a:solidFill>
                <a:latin typeface="Manrope SemiBold" panose="020B0604020202020204" charset="0"/>
              </a:rPr>
              <a:t>Formato doble</a:t>
            </a:r>
            <a:endParaRPr lang="es-ES" sz="3000" b="1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1EDAEB6-14F9-5A21-7DF8-77217BC59C77}"/>
              </a:ext>
            </a:extLst>
          </p:cNvPr>
          <p:cNvSpPr txBox="1"/>
          <p:nvPr/>
        </p:nvSpPr>
        <p:spPr>
          <a:xfrm>
            <a:off x="560306" y="5246780"/>
            <a:ext cx="11459452" cy="10980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3600">
                <a:solidFill>
                  <a:srgbClr val="4C9498"/>
                </a:solidFill>
                <a:latin typeface="Alkatra" panose="020B0604020202020204" charset="0"/>
              </a:rPr>
              <a:t>CLAIM </a:t>
            </a:r>
            <a:r>
              <a:rPr lang="es-ES" sz="3600" i="1">
                <a:latin typeface="Calibri" panose="020F0502020204030204" pitchFamily="34" charset="0"/>
              </a:rPr>
              <a:t>“</a:t>
            </a:r>
            <a:r>
              <a:rPr lang="es-ES" sz="3600" i="1" err="1">
                <a:latin typeface="Calibri" panose="020F0502020204030204" pitchFamily="34" charset="0"/>
              </a:rPr>
              <a:t>Tria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fer</a:t>
            </a:r>
            <a:r>
              <a:rPr lang="es-ES" sz="3600" i="1">
                <a:latin typeface="Calibri" panose="020F0502020204030204" pitchFamily="34" charset="0"/>
              </a:rPr>
              <a:t> un </a:t>
            </a:r>
            <a:r>
              <a:rPr lang="es-ES" sz="3600" i="1" err="1">
                <a:latin typeface="Calibri" panose="020F0502020204030204" pitchFamily="34" charset="0"/>
              </a:rPr>
              <a:t>donatiu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als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Bancs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dels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Aliments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perquè</a:t>
            </a:r>
            <a:r>
              <a:rPr lang="es-ES" sz="3600" i="1">
                <a:latin typeface="Calibri" panose="020F0502020204030204" pitchFamily="34" charset="0"/>
              </a:rPr>
              <a:t> </a:t>
            </a:r>
            <a:r>
              <a:rPr lang="es-ES" sz="3600" i="1" err="1">
                <a:latin typeface="Calibri" panose="020F0502020204030204" pitchFamily="34" charset="0"/>
              </a:rPr>
              <a:t>altres</a:t>
            </a:r>
            <a:r>
              <a:rPr lang="es-ES" sz="3600" i="1">
                <a:latin typeface="Calibri" panose="020F0502020204030204" pitchFamily="34" charset="0"/>
              </a:rPr>
              <a:t> persones no </a:t>
            </a:r>
            <a:r>
              <a:rPr lang="es-ES" sz="3600" i="1" err="1">
                <a:latin typeface="Calibri" panose="020F0502020204030204" pitchFamily="34" charset="0"/>
              </a:rPr>
              <a:t>hagin</a:t>
            </a:r>
            <a:r>
              <a:rPr lang="es-ES" sz="3600" i="1">
                <a:latin typeface="Calibri" panose="020F0502020204030204" pitchFamily="34" charset="0"/>
              </a:rPr>
              <a:t> de triar”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3600" i="1">
              <a:solidFill>
                <a:srgbClr val="4C9498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400">
              <a:solidFill>
                <a:srgbClr val="4C9498"/>
              </a:solidFill>
              <a:latin typeface="Alkatra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3600">
              <a:solidFill>
                <a:srgbClr val="4C9498"/>
              </a:solidFill>
              <a:latin typeface="Alkatra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2000">
              <a:solidFill>
                <a:srgbClr val="4C9498"/>
              </a:solidFill>
              <a:latin typeface="Alkatra" panose="020B0604020202020204" charset="0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pic>
        <p:nvPicPr>
          <p:cNvPr id="7" name="Imagen 6" descr="Imagen que contiene persona, interior, gabinete, hombre&#10;&#10;El contenido generado por IA puede ser incorrecto.">
            <a:extLst>
              <a:ext uri="{FF2B5EF4-FFF2-40B4-BE49-F238E27FC236}">
                <a16:creationId xmlns:a16="http://schemas.microsoft.com/office/drawing/2014/main" id="{70250755-28A9-19B8-70A9-83D04572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6" y="1585622"/>
            <a:ext cx="3808762" cy="3812288"/>
          </a:xfrm>
          <a:prstGeom prst="rect">
            <a:avLst/>
          </a:prstGeom>
        </p:spPr>
      </p:pic>
      <p:pic>
        <p:nvPicPr>
          <p:cNvPr id="10" name="Imagen 9" descr="Imagen que contiene persona, interior, tabla, comida&#10;&#10;El contenido generado por IA puede ser incorrecto.">
            <a:extLst>
              <a:ext uri="{FF2B5EF4-FFF2-40B4-BE49-F238E27FC236}">
                <a16:creationId xmlns:a16="http://schemas.microsoft.com/office/drawing/2014/main" id="{4151F5B3-EAAC-6426-CF31-1CD0A844A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4" y="1585621"/>
            <a:ext cx="3808762" cy="3812289"/>
          </a:xfrm>
          <a:prstGeom prst="rect">
            <a:avLst/>
          </a:prstGeom>
        </p:spPr>
      </p:pic>
      <p:pic>
        <p:nvPicPr>
          <p:cNvPr id="13" name="Imagen 12" descr="Imagen que contiene persona, interior, hombre, foto&#10;&#10;El contenido generado por IA puede ser incorrecto.">
            <a:extLst>
              <a:ext uri="{FF2B5EF4-FFF2-40B4-BE49-F238E27FC236}">
                <a16:creationId xmlns:a16="http://schemas.microsoft.com/office/drawing/2014/main" id="{12C3F0EC-70C8-4858-94A5-DBD091A5A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90" y="1585622"/>
            <a:ext cx="3808761" cy="38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2B03E-0FD4-417A-D592-13F23FCB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D37856C-5929-3BD8-D0AB-C49950F3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13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A78E95FB-CA33-38B3-3F0F-954C14EB9545}"/>
              </a:ext>
            </a:extLst>
          </p:cNvPr>
          <p:cNvSpPr/>
          <p:nvPr/>
        </p:nvSpPr>
        <p:spPr>
          <a:xfrm rot="20700000">
            <a:off x="425929" y="233915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9BEFF6-9ECC-9233-0731-090DD0CA160A}"/>
              </a:ext>
            </a:extLst>
          </p:cNvPr>
          <p:cNvSpPr txBox="1"/>
          <p:nvPr/>
        </p:nvSpPr>
        <p:spPr>
          <a:xfrm>
            <a:off x="471817" y="412409"/>
            <a:ext cx="7833255" cy="876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Mensajes clave</a:t>
            </a: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5" name="Google Shape;161;p23">
            <a:extLst>
              <a:ext uri="{FF2B5EF4-FFF2-40B4-BE49-F238E27FC236}">
                <a16:creationId xmlns:a16="http://schemas.microsoft.com/office/drawing/2014/main" id="{38160BFE-EFDC-1D71-4EDA-2561F87F7BF7}"/>
              </a:ext>
            </a:extLst>
          </p:cNvPr>
          <p:cNvSpPr txBox="1">
            <a:spLocks/>
          </p:cNvSpPr>
          <p:nvPr/>
        </p:nvSpPr>
        <p:spPr>
          <a:xfrm>
            <a:off x="331861" y="1690196"/>
            <a:ext cx="8959623" cy="189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7355" marR="0" indent="-6735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1pPr>
            <a:lvl2pPr marL="421481" marR="0" indent="-78581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2pPr>
            <a:lvl3pPr marL="780098" marR="0" indent="-94298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3pPr>
            <a:lvl4pPr marL="11334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4pPr>
            <a:lvl5pPr marL="14763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5pPr>
            <a:lvl6pPr marL="18192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6pPr>
            <a:lvl7pPr marL="21621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7pPr>
            <a:lvl8pPr marL="25050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8pPr>
            <a:lvl9pPr marL="28479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Cerca de diez millones de personas sufren pobreza </a:t>
            </a:r>
            <a:r>
              <a:rPr lang="es-ES" sz="20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j-cs"/>
              </a:rPr>
              <a:t>alimentaria</a:t>
            </a:r>
            <a:r>
              <a:rPr lang="es-ES" sz="1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en nuestro país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Esta situación a menudo obliga a elegir entre necesidades básicas: renovar la ropa de tu hijo o comer, las clases de refuerzo escolar o la compra de la semana, empezar el día con un desayuno o guardar algo para la merienda…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Elige donar a los Bancos de Alimentos para que otras personas no tengan que elegir / Nadie debería tener que elegir entre comer o comprarse ropa / ¿Te imaginas tener que elegir entre desayunar o cenar?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1F1C3856-ABDA-CFA9-AB6B-E8AB92F05BE5}"/>
              </a:ext>
            </a:extLst>
          </p:cNvPr>
          <p:cNvSpPr txBox="1">
            <a:spLocks/>
          </p:cNvSpPr>
          <p:nvPr/>
        </p:nvSpPr>
        <p:spPr>
          <a:xfrm>
            <a:off x="3178154" y="4142830"/>
            <a:ext cx="8681985" cy="1678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7355" marR="0" indent="-6735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1pPr>
            <a:lvl2pPr marL="421481" marR="0" indent="-78581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2pPr>
            <a:lvl3pPr marL="780098" marR="0" indent="-94298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3pPr>
            <a:lvl4pPr marL="11334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4pPr>
            <a:lvl5pPr marL="14763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 charset="0"/>
                <a:ea typeface="Calibri" charset="0"/>
                <a:cs typeface="Calibri" charset="0"/>
                <a:sym typeface="Frutiger 45 Light"/>
              </a:defRPr>
            </a:lvl5pPr>
            <a:lvl6pPr marL="18192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6pPr>
            <a:lvl7pPr marL="21621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7pPr>
            <a:lvl8pPr marL="25050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8pPr>
            <a:lvl9pPr marL="2847975" marR="0" indent="-104775" algn="ctr" defTabSz="685800" rtl="0" latinLnBrk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8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Frutiger 45 Light"/>
                <a:ea typeface="Frutiger 45 Light"/>
                <a:cs typeface="Frutiger 45 Light"/>
                <a:sym typeface="Frutiger 45 Light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 Fundación ”la Caixa” y CaixaBank impulsan la 7ª edición de la campaña “Ningún hogar sin alimentos” para recaudar donaciones en favor de los Bancos de Alimentos, con el fin de que ninguna persona: tenga que elegir poder comer / se quede sin una alimentación básica diaria / pueda tener todas sus necesidades cubiertas…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Hay 53 Bancos de Alimentos en toda España que distribuyen comida diariamente para que miles de familias puedan contar con una alimentación básica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8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Haz un Bizum / donar es fácil por Bizum / sólo tienes que hacer un Bizum  colabora haciendo un Bizum/ al 38014 </a:t>
            </a:r>
            <a:endParaRPr lang="es-ES" sz="1800">
              <a:latin typeface="+mn-lt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438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123B12E5-A400-6ABE-02DF-BFF377524FE2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074" name="Picture 2" descr="¿Qué es el posicionamiento?: Tipos, beneficios y ejemplos - Zafiro Web">
            <a:extLst>
              <a:ext uri="{FF2B5EF4-FFF2-40B4-BE49-F238E27FC236}">
                <a16:creationId xmlns:a16="http://schemas.microsoft.com/office/drawing/2014/main" id="{48F450E8-055F-2D30-9FBB-16A70617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949" y="5165556"/>
            <a:ext cx="2300748" cy="13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722087" y="774856"/>
            <a:ext cx="10879978" cy="10971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>
              <a:spcAft>
                <a:spcPts val="533"/>
              </a:spcAft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Difusión</a:t>
            </a:r>
          </a:p>
          <a:p>
            <a:pPr marL="909638">
              <a:spcAft>
                <a:spcPts val="1200"/>
              </a:spcAft>
            </a:pPr>
            <a:endParaRPr lang="es-ES" sz="2000">
              <a:solidFill>
                <a:srgbClr val="545454"/>
              </a:solidFill>
            </a:endParaRPr>
          </a:p>
          <a:p>
            <a:pPr marL="909638">
              <a:spcAft>
                <a:spcPts val="1200"/>
              </a:spcAft>
            </a:pPr>
            <a:endParaRPr lang="es-ES" sz="2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100">
              <a:solidFill>
                <a:srgbClr val="545454"/>
              </a:solidFill>
            </a:endParaRPr>
          </a:p>
          <a:p>
            <a:pPr>
              <a:spcAft>
                <a:spcPts val="533"/>
              </a:spcAft>
            </a:pPr>
            <a:endParaRPr lang="es-ES" sz="2000">
              <a:solidFill>
                <a:srgbClr val="545454"/>
              </a:solidFill>
              <a:latin typeface="La Caixa Frutiger 55 Roman" panose="020B05030305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3739ACD-A684-73F6-00B4-2CA4AE11F546}"/>
              </a:ext>
            </a:extLst>
          </p:cNvPr>
          <p:cNvSpPr txBox="1"/>
          <p:nvPr/>
        </p:nvSpPr>
        <p:spPr>
          <a:xfrm>
            <a:off x="570271" y="1915195"/>
            <a:ext cx="10879978" cy="44615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  <a:latin typeface="La Caixa Frutiger 55 Roman" panose="020B0503030504020204" pitchFamily="34" charset="0"/>
              </a:rPr>
              <a:t>Nota de prensa,</a:t>
            </a:r>
            <a:r>
              <a:rPr lang="es-ES" sz="2000" b="1">
                <a:solidFill>
                  <a:srgbClr val="545454"/>
                </a:solidFill>
              </a:rPr>
              <a:t> 8 de junio: n</a:t>
            </a:r>
            <a:r>
              <a:rPr lang="es-ES" sz="2000">
                <a:solidFill>
                  <a:srgbClr val="545454"/>
                </a:solidFill>
              </a:rPr>
              <a:t>acional, CCAA, provincial. Balance en septiembre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</a:rPr>
              <a:t>Plan de difusión en redes sociales, </a:t>
            </a:r>
            <a:r>
              <a:rPr lang="es-ES" sz="2000">
                <a:solidFill>
                  <a:srgbClr val="545454"/>
                </a:solidFill>
              </a:rPr>
              <a:t>tres acciones: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>
                <a:solidFill>
                  <a:srgbClr val="545454"/>
                </a:solidFill>
                <a:latin typeface="La Caixa Frutiger 55 Roman" panose="020B0503030504020204" pitchFamily="34" charset="0"/>
                <a:ea typeface="+mj-ea"/>
                <a:cs typeface="+mj-cs"/>
              </a:rPr>
              <a:t>Vídeo de campaña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>
                <a:solidFill>
                  <a:srgbClr val="545454"/>
                </a:solidFill>
                <a:latin typeface="La Caixa Frutiger 55 Roman" panose="020B0503030504020204" pitchFamily="34" charset="0"/>
                <a:ea typeface="+mj-ea"/>
                <a:cs typeface="+mj-cs"/>
              </a:rPr>
              <a:t>Vídeos de cómo donar  y equivalencias de alimentos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>
                <a:solidFill>
                  <a:srgbClr val="545454"/>
                </a:solidFill>
                <a:latin typeface="La Caixa Frutiger 55 Roman" panose="020B0503030504020204" pitchFamily="34" charset="0"/>
                <a:ea typeface="+mj-ea"/>
                <a:cs typeface="+mj-cs"/>
              </a:rPr>
              <a:t>Un día en el Banco de Alimentos con un creador de contenidos y post de Ferrán </a:t>
            </a:r>
            <a:r>
              <a:rPr lang="es-ES" sz="1400" err="1">
                <a:solidFill>
                  <a:srgbClr val="545454"/>
                </a:solidFill>
                <a:latin typeface="La Caixa Frutiger 55 Roman" panose="020B0503030504020204" pitchFamily="34" charset="0"/>
                <a:ea typeface="+mj-ea"/>
                <a:cs typeface="+mj-cs"/>
              </a:rPr>
              <a:t>Adriá</a:t>
            </a:r>
            <a:endParaRPr lang="es-ES" sz="1400">
              <a:solidFill>
                <a:srgbClr val="545454"/>
              </a:solidFill>
              <a:latin typeface="La Caixa Frutiger 55 Roman" panose="020B0503030504020204" pitchFamily="34" charset="0"/>
              <a:ea typeface="+mj-ea"/>
              <a:cs typeface="+mj-cs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</a:rPr>
              <a:t>Plan de medios, 9 de junio - 2 de julio</a:t>
            </a:r>
            <a:r>
              <a:rPr lang="es-ES" sz="2000">
                <a:solidFill>
                  <a:srgbClr val="545454"/>
                </a:solidFill>
              </a:rPr>
              <a:t>: activación en prensa, medios digitales y radio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</a:rPr>
              <a:t>Circular y folletos digitales, 5 de junio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</a:rPr>
              <a:t>Publicaciones en People Now</a:t>
            </a:r>
            <a:r>
              <a:rPr lang="es-ES" sz="2000">
                <a:solidFill>
                  <a:srgbClr val="545454"/>
                </a:solidFill>
              </a:rPr>
              <a:t>: lanzamiento (9 junio), </a:t>
            </a:r>
            <a:r>
              <a:rPr lang="es-ES" sz="2000" err="1">
                <a:solidFill>
                  <a:srgbClr val="545454"/>
                </a:solidFill>
              </a:rPr>
              <a:t>push</a:t>
            </a:r>
            <a:r>
              <a:rPr lang="es-ES" sz="2000">
                <a:solidFill>
                  <a:srgbClr val="545454"/>
                </a:solidFill>
              </a:rPr>
              <a:t> y agradecimiento.</a:t>
            </a:r>
          </a:p>
          <a:p>
            <a:pPr>
              <a:spcAft>
                <a:spcPts val="1200"/>
              </a:spcAft>
            </a:pPr>
            <a:r>
              <a:rPr lang="es-ES" sz="1600">
                <a:solidFill>
                  <a:srgbClr val="545454"/>
                </a:solidFill>
              </a:rPr>
              <a:t>      Acceso destacado durante toda la campaña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>
                <a:solidFill>
                  <a:srgbClr val="545454"/>
                </a:solidFill>
              </a:rPr>
              <a:t>Publicación en intranet de Empresas del Grupo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545454"/>
                </a:solidFill>
              </a:rPr>
              <a:t>Llamada a la acción </a:t>
            </a:r>
            <a:r>
              <a:rPr lang="es-ES" sz="2000" b="1">
                <a:solidFill>
                  <a:srgbClr val="545454"/>
                </a:solidFill>
              </a:rPr>
              <a:t>caixabank.es, caixabank.com y web Voluntariado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b="1">
              <a:solidFill>
                <a:srgbClr val="545454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 marL="125253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 marL="909638">
              <a:spcAft>
                <a:spcPts val="1200"/>
              </a:spcAft>
            </a:pPr>
            <a:endParaRPr lang="es-ES" sz="2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100">
              <a:solidFill>
                <a:srgbClr val="545454"/>
              </a:solidFill>
            </a:endParaRPr>
          </a:p>
          <a:p>
            <a:pPr>
              <a:spcAft>
                <a:spcPts val="533"/>
              </a:spcAft>
            </a:pPr>
            <a:endParaRPr lang="es-ES" sz="2000">
              <a:solidFill>
                <a:srgbClr val="545454"/>
              </a:solidFill>
              <a:latin typeface="La Caixa Frutiger 55 Roman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15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123B12E5-A400-6ABE-02DF-BFF377524FE2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790AA1-39A4-DD2D-D5BA-E65353A1815D}"/>
              </a:ext>
            </a:extLst>
          </p:cNvPr>
          <p:cNvSpPr txBox="1"/>
          <p:nvPr/>
        </p:nvSpPr>
        <p:spPr>
          <a:xfrm>
            <a:off x="481782" y="1945906"/>
            <a:ext cx="2901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/>
              <a:t>Ascensores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/>
              <a:t>Cajeros automáticos</a:t>
            </a:r>
          </a:p>
          <a:p>
            <a:endParaRPr lang="es-ES" sz="2000"/>
          </a:p>
          <a:p>
            <a:endParaRPr lang="es-E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653262" y="761861"/>
            <a:ext cx="9899732" cy="942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  <a:endParaRPr lang="es-ES" sz="1600" b="1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Elementos de visibilidad</a:t>
            </a:r>
            <a:br>
              <a:rPr lang="es-ES" sz="2000">
                <a:solidFill>
                  <a:srgbClr val="545454"/>
                </a:solidFill>
              </a:rPr>
            </a:br>
            <a:endParaRPr lang="es-ES" sz="100">
              <a:solidFill>
                <a:srgbClr val="545454"/>
              </a:solidFill>
            </a:endParaRPr>
          </a:p>
          <a:p>
            <a:pPr>
              <a:spcAft>
                <a:spcPts val="533"/>
              </a:spcAft>
            </a:pPr>
            <a:endParaRPr lang="es-ES" sz="2000">
              <a:solidFill>
                <a:srgbClr val="545454"/>
              </a:solidFill>
              <a:latin typeface="La Caixa Frutiger 55 Roman" panose="020B0503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0A8CF0-3420-22F0-0E90-F29923E5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0" y="3257900"/>
            <a:ext cx="5447963" cy="34778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FAA2B-6215-8E11-C87F-15216C74BE4A}"/>
              </a:ext>
            </a:extLst>
          </p:cNvPr>
          <p:cNvSpPr txBox="1"/>
          <p:nvPr/>
        </p:nvSpPr>
        <p:spPr>
          <a:xfrm>
            <a:off x="8199123" y="1638129"/>
            <a:ext cx="267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/>
              <a:t>Lona 2m x 3m </a:t>
            </a:r>
          </a:p>
          <a:p>
            <a:r>
              <a:rPr lang="es-ES" sz="2000"/>
              <a:t>      Diagonal </a:t>
            </a:r>
          </a:p>
          <a:p>
            <a:r>
              <a:rPr lang="es-ES" sz="2000"/>
              <a:t>      Torre Pza. Castilla</a:t>
            </a:r>
          </a:p>
          <a:p>
            <a:r>
              <a:rPr lang="es-ES" sz="2000"/>
              <a:t>      Joaquín Sorolla</a:t>
            </a:r>
            <a:endParaRPr lang="es-ES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6EF5C6-D425-45E6-2B9B-C9EEC2EC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41" y="3188959"/>
            <a:ext cx="5598160" cy="35468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D1FC03-1EBD-71B5-1AC9-527C200AA105}"/>
              </a:ext>
            </a:extLst>
          </p:cNvPr>
          <p:cNvSpPr txBox="1"/>
          <p:nvPr/>
        </p:nvSpPr>
        <p:spPr>
          <a:xfrm>
            <a:off x="3288825" y="1945906"/>
            <a:ext cx="290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/>
              <a:t>Newsletter y pop 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/>
              <a:t>PLVs y pantallas AIO</a:t>
            </a:r>
          </a:p>
        </p:txBody>
      </p:sp>
    </p:spTree>
    <p:extLst>
      <p:ext uri="{BB962C8B-B14F-4D97-AF65-F5344CB8AC3E}">
        <p14:creationId xmlns:p14="http://schemas.microsoft.com/office/powerpoint/2010/main" val="2997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breza y Alimentos en España 2025">
            <a:extLst>
              <a:ext uri="{FF2B5EF4-FFF2-40B4-BE49-F238E27FC236}">
                <a16:creationId xmlns:a16="http://schemas.microsoft.com/office/drawing/2014/main" id="{18E7D0C1-B4D4-A921-A576-5D854255A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22155"/>
          <a:stretch/>
        </p:blipFill>
        <p:spPr bwMode="auto">
          <a:xfrm>
            <a:off x="400687" y="2124075"/>
            <a:ext cx="10947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DD35F569-EEB2-4BE8-60A8-BC665A3B1BCC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863496" y="510281"/>
            <a:ext cx="10083904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Estado de la pobreza en España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400" b="1">
                <a:solidFill>
                  <a:srgbClr val="1C1B1B"/>
                </a:solidFill>
                <a:latin typeface="Manrope SemiBold" panose="020B0604020202020204" charset="0"/>
              </a:rPr>
              <a:t>Pobreza alimentaria y acceso a una alimentación saludable</a:t>
            </a:r>
            <a:endParaRPr lang="es-ES" sz="2400" b="1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2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F60E89-06DC-CAE5-D0C2-4CEA972CE18E}"/>
              </a:ext>
            </a:extLst>
          </p:cNvPr>
          <p:cNvSpPr/>
          <p:nvPr/>
        </p:nvSpPr>
        <p:spPr>
          <a:xfrm>
            <a:off x="11213592" y="-129395"/>
            <a:ext cx="2151598" cy="6987395"/>
          </a:xfrm>
          <a:prstGeom prst="rect">
            <a:avLst/>
          </a:prstGeom>
          <a:gradFill flip="none" rotWithShape="1">
            <a:gsLst>
              <a:gs pos="0">
                <a:srgbClr val="1C1B1B">
                  <a:alpha val="0"/>
                </a:srgbClr>
              </a:gs>
              <a:gs pos="59000">
                <a:srgbClr val="1C1B1B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087E5DC-C88B-2FBC-DC86-387DE28F1512}"/>
              </a:ext>
            </a:extLst>
          </p:cNvPr>
          <p:cNvGrpSpPr/>
          <p:nvPr/>
        </p:nvGrpSpPr>
        <p:grpSpPr>
          <a:xfrm>
            <a:off x="935353" y="3482571"/>
            <a:ext cx="9870415" cy="2013989"/>
            <a:chOff x="935353" y="3482571"/>
            <a:chExt cx="9870415" cy="2013989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7D0F561-51D7-9349-5349-5850280BF93C}"/>
                </a:ext>
              </a:extLst>
            </p:cNvPr>
            <p:cNvSpPr/>
            <p:nvPr/>
          </p:nvSpPr>
          <p:spPr>
            <a:xfrm>
              <a:off x="1006446" y="4813300"/>
              <a:ext cx="2467004" cy="44450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rgbClr val="0C3667"/>
                  </a:solidFill>
                </a:rPr>
                <a:t>19,5% de la población española está en riesgo de pobreza 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455B302-3A58-66D1-7B7D-5787E8089E54}"/>
                </a:ext>
              </a:extLst>
            </p:cNvPr>
            <p:cNvSpPr/>
            <p:nvPr/>
          </p:nvSpPr>
          <p:spPr>
            <a:xfrm>
              <a:off x="935353" y="3482571"/>
              <a:ext cx="2467004" cy="44450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rgbClr val="0C3667"/>
                  </a:solidFill>
                </a:rPr>
                <a:t>2 de cada 10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DA0DD16-C92B-4926-1052-25D0840988AB}"/>
                </a:ext>
              </a:extLst>
            </p:cNvPr>
            <p:cNvSpPr/>
            <p:nvPr/>
          </p:nvSpPr>
          <p:spPr>
            <a:xfrm>
              <a:off x="5039966" y="4679950"/>
              <a:ext cx="2651154" cy="81661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rgbClr val="0C3667"/>
                  </a:solidFill>
                </a:rPr>
                <a:t>El 5,4% de la población no puede permitirse una comida con proteínas cada 2 días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A6AB697-1E09-9FA6-B82C-347092000DDA}"/>
                </a:ext>
              </a:extLst>
            </p:cNvPr>
            <p:cNvSpPr/>
            <p:nvPr/>
          </p:nvSpPr>
          <p:spPr>
            <a:xfrm>
              <a:off x="8154614" y="4679950"/>
              <a:ext cx="2651154" cy="81661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>
                  <a:solidFill>
                    <a:srgbClr val="0C3667"/>
                  </a:solidFill>
                </a:rPr>
                <a:t>El 8,5% de la población llegan con mucha dificultad a fin de mes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D1916F4-F8EC-16CF-6DB2-80CA20DD0818}"/>
                </a:ext>
              </a:extLst>
            </p:cNvPr>
            <p:cNvSpPr/>
            <p:nvPr/>
          </p:nvSpPr>
          <p:spPr>
            <a:xfrm>
              <a:off x="5943600" y="3980134"/>
              <a:ext cx="640080" cy="25400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rgbClr val="0C3667"/>
                  </a:solidFill>
                  <a:effectLst/>
                  <a:latin typeface="Calibri" panose="020F0502020204030204" pitchFamily="34" charset="0"/>
                </a:rPr>
                <a:t>5,4%</a:t>
              </a:r>
              <a:endParaRPr lang="es-ES" b="1">
                <a:solidFill>
                  <a:srgbClr val="0C3667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77FF40C-8381-55B4-B54F-319F08BB4657}"/>
                </a:ext>
              </a:extLst>
            </p:cNvPr>
            <p:cNvSpPr/>
            <p:nvPr/>
          </p:nvSpPr>
          <p:spPr>
            <a:xfrm>
              <a:off x="9103360" y="3969974"/>
              <a:ext cx="640080" cy="254000"/>
            </a:xfrm>
            <a:prstGeom prst="rect">
              <a:avLst/>
            </a:prstGeom>
            <a:solidFill>
              <a:srgbClr val="F6F5F5"/>
            </a:solidFill>
            <a:ln>
              <a:solidFill>
                <a:srgbClr val="F6F5F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rgbClr val="0C3667"/>
                  </a:solidFill>
                  <a:latin typeface="Calibri" panose="020F0502020204030204" pitchFamily="34" charset="0"/>
                </a:rPr>
                <a:t>8,5</a:t>
              </a:r>
              <a:r>
                <a:rPr lang="es-ES" b="1">
                  <a:solidFill>
                    <a:srgbClr val="0C3667"/>
                  </a:solidFill>
                  <a:effectLst/>
                  <a:latin typeface="Calibri" panose="020F0502020204030204" pitchFamily="34" charset="0"/>
                </a:rPr>
                <a:t>%</a:t>
              </a:r>
              <a:endParaRPr lang="es-ES" b="1">
                <a:solidFill>
                  <a:srgbClr val="0C366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7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DD35F569-EEB2-4BE8-60A8-BC665A3B1BCC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863496" y="510281"/>
            <a:ext cx="10083904" cy="58664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Estado de la pobreza en España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400" b="1">
                <a:solidFill>
                  <a:srgbClr val="1C1B1B"/>
                </a:solidFill>
                <a:latin typeface="Manrope SemiBold" panose="020B0604020202020204" charset="0"/>
              </a:rPr>
              <a:t>Indicadores clave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2400" b="1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  <a:hlinkClick r:id="rId2"/>
              </a:rPr>
              <a:t>INFORME AROPE</a:t>
            </a: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Tasa AROPE (riesgo de pobreza o exclusión social): 25,7 % de la población (12,6 millones de personas).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Tasa de pobreza: 19,5 %, afecta a 9,6 millones de personas, con ingresos inferiores a 12.220 € anuales por unidad de consumo.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Carencia Material y Social Severa (CMSS): 8,1 % (4 millones de personas).</a:t>
            </a:r>
          </a:p>
          <a:p>
            <a:pPr>
              <a:spcAft>
                <a:spcPct val="0"/>
              </a:spcAft>
              <a:defRPr/>
            </a:pPr>
            <a:endParaRPr lang="es-ES" sz="18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Rentas y Desigualdad: Dificultades para llegar a fin de mes. El 45,9 % de la población declara                     tener dificultades. Las dificultades son más frecuentes entre:</a:t>
            </a:r>
          </a:p>
          <a:p>
            <a:pPr lvl="1">
              <a:spcAft>
                <a:spcPct val="0"/>
              </a:spcAft>
              <a:defRPr/>
            </a:pPr>
            <a:r>
              <a:rPr lang="es-ES">
                <a:latin typeface="LacaixaFrutiger-Roman"/>
                <a:ea typeface="Calibri" panose="020F0502020204030204" pitchFamily="34" charset="0"/>
              </a:rPr>
              <a:t>Menores de edad (53,1 %)</a:t>
            </a:r>
          </a:p>
          <a:p>
            <a:pPr lvl="1">
              <a:spcAft>
                <a:spcPct val="0"/>
              </a:spcAft>
              <a:defRPr/>
            </a:pPr>
            <a:r>
              <a:rPr lang="es-ES">
                <a:latin typeface="LacaixaFrutiger-Roman"/>
                <a:ea typeface="Calibri" panose="020F0502020204030204" pitchFamily="34" charset="0"/>
              </a:rPr>
              <a:t>Hogares monoparentales (67,1 %)</a:t>
            </a:r>
          </a:p>
          <a:p>
            <a:pPr lvl="1">
              <a:spcAft>
                <a:spcPct val="0"/>
              </a:spcAft>
              <a:defRPr/>
            </a:pPr>
            <a:r>
              <a:rPr lang="es-ES">
                <a:latin typeface="LacaixaFrutiger-Roman"/>
                <a:ea typeface="Calibri" panose="020F0502020204030204" pitchFamily="34" charset="0"/>
              </a:rPr>
              <a:t>Personas desempleadas (67,9 %)</a:t>
            </a:r>
          </a:p>
          <a:p>
            <a:pPr lvl="1">
              <a:spcAft>
                <a:spcPct val="0"/>
              </a:spcAft>
              <a:defRPr/>
            </a:pPr>
            <a:r>
              <a:rPr lang="es-ES">
                <a:latin typeface="LacaixaFrutiger-Roman"/>
                <a:ea typeface="Calibri" panose="020F0502020204030204" pitchFamily="34" charset="0"/>
              </a:rPr>
              <a:t>Población extracomunitaria (60,6 %)</a:t>
            </a:r>
          </a:p>
          <a:p>
            <a:pPr>
              <a:spcAft>
                <a:spcPct val="0"/>
              </a:spcAft>
              <a:defRPr/>
            </a:pPr>
            <a:endParaRPr lang="es-ES" sz="18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Datos por Comunidades Autónomas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Peores tasas AROPE: Andalucía (34,7 %), Castilla-La Mancha (34,0 %)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  <a:ea typeface="Calibri" panose="020F0502020204030204" pitchFamily="34" charset="0"/>
              </a:rPr>
              <a:t>Mayor desigualdad: </a:t>
            </a:r>
            <a:r>
              <a:rPr lang="es-ES" sz="1800" err="1">
                <a:latin typeface="LacaixaFrutiger-Roman"/>
                <a:ea typeface="Calibri" panose="020F0502020204030204" pitchFamily="34" charset="0"/>
              </a:rPr>
              <a:t>Comunitat</a:t>
            </a:r>
            <a:r>
              <a:rPr lang="es-ES" sz="1800">
                <a:latin typeface="LacaixaFrutiger-Roman"/>
                <a:ea typeface="Calibri" panose="020F0502020204030204" pitchFamily="34" charset="0"/>
              </a:rPr>
              <a:t> Valenciana, Comunidad de Madrid y Canarias</a:t>
            </a: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3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3DE96-3DF9-5653-8ABD-6B6A42A8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664" y="2956182"/>
            <a:ext cx="4492909" cy="4343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6F60E89-06DC-CAE5-D0C2-4CEA972CE18E}"/>
              </a:ext>
            </a:extLst>
          </p:cNvPr>
          <p:cNvSpPr/>
          <p:nvPr/>
        </p:nvSpPr>
        <p:spPr>
          <a:xfrm>
            <a:off x="11142482" y="2956182"/>
            <a:ext cx="2111610" cy="4213403"/>
          </a:xfrm>
          <a:prstGeom prst="rect">
            <a:avLst/>
          </a:prstGeom>
          <a:gradFill flip="none" rotWithShape="1">
            <a:gsLst>
              <a:gs pos="0">
                <a:srgbClr val="1C1B1B">
                  <a:alpha val="0"/>
                </a:srgbClr>
              </a:gs>
              <a:gs pos="59000">
                <a:srgbClr val="1C1B1B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8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DD35F569-EEB2-4BE8-60A8-BC665A3B1BCC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863496" y="510281"/>
            <a:ext cx="10083904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Estado de la pobreza en España</a:t>
            </a:r>
          </a:p>
          <a:p>
            <a:pPr>
              <a:spcAft>
                <a:spcPct val="0"/>
              </a:spcAft>
              <a:defRPr/>
            </a:pPr>
            <a:r>
              <a:rPr lang="es-ES" sz="2400" b="1">
                <a:solidFill>
                  <a:srgbClr val="1C1B1B"/>
                </a:solidFill>
                <a:latin typeface="Manrope SemiBold" panose="020B0604020202020204" charset="0"/>
              </a:rPr>
              <a:t>Carencia material severa</a:t>
            </a:r>
            <a:endParaRPr lang="es-ES" sz="4800" b="1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600" u="none" strike="noStrike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r>
              <a:rPr lang="es-ES" sz="1800" b="1">
                <a:latin typeface="LacaixaFrutiger-Roman"/>
                <a:ea typeface="Calibri" panose="020F0502020204030204" pitchFamily="34" charset="0"/>
              </a:rPr>
              <a:t>E</a:t>
            </a:r>
            <a:r>
              <a:rPr lang="es-ES" sz="1800">
                <a:latin typeface="LacaixaFrutiger-Roman"/>
                <a:ea typeface="Calibri" panose="020F0502020204030204" pitchFamily="34" charset="0"/>
              </a:rPr>
              <a:t>s un indicador constituido por 13 componentes, de los cuales 7 se definen a nivel hogar y 6 son personales y diferentes para cada miembro del hogar. Se considera que una persona está en privación material y social severa si cumple 7 de los 13 ítems definidos.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800">
              <a:latin typeface="LacaixaFrutiger-Roman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>
                <a:latin typeface="LacaixaFrutiger-Roman"/>
              </a:rPr>
              <a:t>A escala hogar (7):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puede permitirse ir de vacaciones al menos una semana al año.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puede permitirse una comida de carne, pollo o pescado cada dos días.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puede permitirse mantener la vivienda con una temperatura adecuada.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tiene capacidad para afrontar gastos imprevistos.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Ha tenido retrasos en el pago de gastos relacionados con la vivienda principal (hipoteca o alquiler, recibos de gas, comunidad...) o en compras a plazos en los últimos 12 meses.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puede permitirse disponer de un automóvil.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</a:rPr>
              <a:t>No puede sustituir muebles estropeados o viejos. </a:t>
            </a:r>
          </a:p>
          <a:p>
            <a:endParaRPr lang="es-ES" sz="1800">
              <a:latin typeface="LacaixaFrutiger-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>
                <a:latin typeface="LacaixaFrutiger-Roman"/>
              </a:rPr>
              <a:t>A nivel personal (5) 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  <a:ea typeface="+mn-ea"/>
                <a:cs typeface="+mn-cs"/>
              </a:rPr>
              <a:t>No puede permitirse sustituir ropa estropeada por otra nueva, o bien permitirse tener dos pares de zapatos en buenas condiciones.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  <a:ea typeface="+mn-ea"/>
                <a:cs typeface="+mn-cs"/>
              </a:rPr>
              <a:t>No puede permitirse reunirse con amigos/familia para comer o tomar algo al menos una vez al mes.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  <a:ea typeface="+mn-ea"/>
                <a:cs typeface="+mn-cs"/>
              </a:rPr>
              <a:t>No puede permitirse participar regularmente en actividades de ocio.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  <a:ea typeface="+mn-ea"/>
                <a:cs typeface="+mn-cs"/>
              </a:rPr>
              <a:t>No puede permitirse gastar una pequeña cantidad de dinero en sí mismo.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ES" sz="1400">
                <a:latin typeface="LacaixaFrutiger-Roman"/>
                <a:ea typeface="+mn-ea"/>
                <a:cs typeface="+mn-cs"/>
              </a:rPr>
              <a:t>No puede permitirse conexión a internet. 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F60E89-06DC-CAE5-D0C2-4CEA972CE18E}"/>
              </a:ext>
            </a:extLst>
          </p:cNvPr>
          <p:cNvSpPr/>
          <p:nvPr/>
        </p:nvSpPr>
        <p:spPr>
          <a:xfrm>
            <a:off x="10715514" y="-64698"/>
            <a:ext cx="2151598" cy="6987395"/>
          </a:xfrm>
          <a:prstGeom prst="rect">
            <a:avLst/>
          </a:prstGeom>
          <a:gradFill flip="none" rotWithShape="1">
            <a:gsLst>
              <a:gs pos="0">
                <a:srgbClr val="1C1B1B">
                  <a:alpha val="0"/>
                </a:srgbClr>
              </a:gs>
              <a:gs pos="59000">
                <a:srgbClr val="1C1B1B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6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D6493B-2F97-AF8B-467F-28D70E50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11" y="0"/>
            <a:ext cx="4259889" cy="6858000"/>
          </a:xfrm>
          <a:prstGeom prst="rect">
            <a:avLst/>
          </a:prstGeom>
        </p:spPr>
      </p:pic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DD35F569-EEB2-4BE8-60A8-BC665A3B1BCC}"/>
              </a:ext>
            </a:extLst>
          </p:cNvPr>
          <p:cNvSpPr/>
          <p:nvPr/>
        </p:nvSpPr>
        <p:spPr>
          <a:xfrm rot="20700000">
            <a:off x="90427" y="488208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5911F3-89BB-C545-C12B-B2CF0F5B6974}"/>
              </a:ext>
            </a:extLst>
          </p:cNvPr>
          <p:cNvSpPr txBox="1"/>
          <p:nvPr/>
        </p:nvSpPr>
        <p:spPr>
          <a:xfrm>
            <a:off x="255967" y="666703"/>
            <a:ext cx="7756117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Donaciones: </a:t>
            </a:r>
            <a:r>
              <a:rPr lang="es-ES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puntos clave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800" u="none" strike="noStrike">
              <a:solidFill>
                <a:srgbClr val="1C1B1B"/>
              </a:solidFill>
              <a:latin typeface="Alkatra" panose="020B060402020202020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effectLst/>
                <a:latin typeface="LacaixaFrutiger-Roman"/>
                <a:ea typeface="Calibri" panose="020F0502020204030204" pitchFamily="34" charset="0"/>
              </a:rPr>
              <a:t>Del </a:t>
            </a:r>
            <a:r>
              <a:rPr lang="es-ES" sz="2000">
                <a:effectLst/>
                <a:latin typeface="Alkatra" panose="020B0604020202020204" charset="0"/>
                <a:ea typeface="Calibri" panose="020F0502020204030204" pitchFamily="34" charset="0"/>
              </a:rPr>
              <a:t>9</a:t>
            </a:r>
            <a:r>
              <a:rPr lang="es-ES" sz="2000">
                <a:latin typeface="Alkatra" panose="020B0604020202020204" charset="0"/>
              </a:rPr>
              <a:t> de junio al 3 de julio </a:t>
            </a:r>
            <a:r>
              <a:rPr lang="es-ES" sz="2000">
                <a:effectLst/>
                <a:latin typeface="LacaixaFrutiger-Roman"/>
                <a:ea typeface="Calibri" panose="020F0502020204030204" pitchFamily="34" charset="0"/>
              </a:rPr>
              <a:t>2026 </a:t>
            </a:r>
          </a:p>
          <a:p>
            <a:pPr>
              <a:spcAft>
                <a:spcPct val="0"/>
              </a:spcAft>
              <a:defRPr/>
            </a:pPr>
            <a:r>
              <a:rPr lang="es-ES" sz="2000">
                <a:effectLst/>
                <a:latin typeface="LacaixaFrutiger-Roman"/>
                <a:ea typeface="Calibri" panose="020F0502020204030204" pitchFamily="34" charset="0"/>
              </a:rPr>
              <a:t>      (canales electrónicos hasta 31 agosto)</a:t>
            </a:r>
          </a:p>
          <a:p>
            <a:pPr>
              <a:spcAft>
                <a:spcPct val="0"/>
              </a:spcAft>
              <a:defRPr/>
            </a:pPr>
            <a:endParaRPr lang="es-ES" sz="1400">
              <a:effectLst/>
              <a:latin typeface="LacaixaFrutiger-Roman"/>
              <a:ea typeface="Calibri" panose="020F0502020204030204" pitchFamily="3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 panose="020F0502020204030204" pitchFamily="34" charset="0"/>
              </a:rPr>
              <a:t>Cada euro aportado se traduce en la </a:t>
            </a:r>
            <a:r>
              <a:rPr lang="es-ES" sz="2000">
                <a:latin typeface="Alkatra" panose="020B0604020202020204" charset="0"/>
              </a:rPr>
              <a:t>compra de alimentos</a:t>
            </a:r>
          </a:p>
          <a:p>
            <a:pPr>
              <a:spcAft>
                <a:spcPct val="0"/>
              </a:spcAft>
              <a:defRPr/>
            </a:pPr>
            <a:endParaRPr lang="es-ES" sz="1400">
              <a:latin typeface="LacaixaFrutiger-Roman"/>
              <a:ea typeface="Calibri" panose="020F0502020204030204" pitchFamily="3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/>
              </a:rPr>
              <a:t>El donativo se liquida al Banco de Alimentos de la </a:t>
            </a:r>
            <a:r>
              <a:rPr lang="es-ES" sz="2000">
                <a:latin typeface="Alkatra"/>
              </a:rPr>
              <a:t>provincia</a:t>
            </a:r>
            <a:r>
              <a:rPr lang="es-ES" sz="2000">
                <a:latin typeface="LacaixaFrutiger-Roman"/>
                <a:ea typeface="Calibri"/>
              </a:rPr>
              <a:t> del donante (septiembre)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400">
              <a:latin typeface="LacaixaFrutiger-Roman"/>
              <a:ea typeface="Calibri" panose="020F0502020204030204" pitchFamily="3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Alkatra" panose="020B0604020202020204" charset="0"/>
              </a:rPr>
              <a:t>1 millón de euros </a:t>
            </a:r>
            <a:r>
              <a:rPr lang="es-ES" sz="2000">
                <a:latin typeface="LacaixaFrutiger-Roman"/>
                <a:ea typeface="Calibri" panose="020F0502020204030204" pitchFamily="34" charset="0"/>
              </a:rPr>
              <a:t>donado por Fundación “la Caixa”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400">
              <a:latin typeface="LacaixaFrutiger-Roman"/>
              <a:ea typeface="Calibri" panose="020F0502020204030204" pitchFamily="3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Alkatra" panose="020B0604020202020204" charset="0"/>
              </a:rPr>
              <a:t>Canales</a:t>
            </a:r>
            <a:r>
              <a:rPr lang="es-ES" sz="2000">
                <a:latin typeface="LacaixaFrutiger-Roman"/>
                <a:ea typeface="Calibri" panose="020F0502020204030204" pitchFamily="34" charset="0"/>
              </a:rPr>
              <a:t> de captación: </a:t>
            </a:r>
          </a:p>
          <a:p>
            <a:pPr marL="89662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 panose="020F0502020204030204" pitchFamily="34" charset="0"/>
              </a:rPr>
              <a:t>Oficinas</a:t>
            </a:r>
          </a:p>
          <a:p>
            <a:pPr marL="89662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 panose="020F0502020204030204" pitchFamily="34" charset="0"/>
              </a:rPr>
              <a:t>Portal Caixabank.es</a:t>
            </a:r>
          </a:p>
          <a:p>
            <a:pPr marL="89662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 panose="020F0502020204030204" pitchFamily="34" charset="0"/>
              </a:rPr>
              <a:t>NingunHogarSinAlimentos.org</a:t>
            </a:r>
          </a:p>
          <a:p>
            <a:pPr marL="89662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LacaixaFrutiger-Roman"/>
                <a:ea typeface="Calibri" panose="020F0502020204030204" pitchFamily="34" charset="0"/>
              </a:rPr>
              <a:t>CaixaBank Now </a:t>
            </a:r>
          </a:p>
          <a:p>
            <a:pPr marL="896620" indent="-2667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latin typeface="LacaixaFrutiger-Roman"/>
                <a:ea typeface="Calibri"/>
              </a:rPr>
              <a:t>Bizum</a:t>
            </a:r>
            <a:r>
              <a:rPr lang="es-ES" sz="2000" dirty="0">
                <a:latin typeface="LacaixaFrutiger-Roman"/>
                <a:ea typeface="Calibri"/>
              </a:rPr>
              <a:t> </a:t>
            </a:r>
            <a:r>
              <a:rPr lang="es-ES" sz="2000" dirty="0">
                <a:latin typeface="Alkatra"/>
              </a:rPr>
              <a:t>38014</a:t>
            </a: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BB83E63-0781-B652-C885-AE94B780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5</a:t>
            </a:fld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2060D831-D7F0-BA39-E5AE-39A1067C23D4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0D1E2-79D1-52C9-F971-293663CC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23" y="3429462"/>
            <a:ext cx="1453488" cy="1670083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B3BD3FA-FDE5-6185-E794-D7230CBB081E}"/>
              </a:ext>
            </a:extLst>
          </p:cNvPr>
          <p:cNvSpPr txBox="1"/>
          <p:nvPr/>
        </p:nvSpPr>
        <p:spPr>
          <a:xfrm>
            <a:off x="792154" y="613071"/>
            <a:ext cx="9076321" cy="3816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  <a:endParaRPr lang="es-ES" sz="1600">
              <a:solidFill>
                <a:srgbClr val="1C1B1B"/>
              </a:solidFill>
              <a:latin typeface="Manrope SemiBold" panose="020B0604020202020204" charset="0"/>
            </a:endParaRPr>
          </a:p>
          <a:p>
            <a:pPr>
              <a:spcAft>
                <a:spcPct val="0"/>
              </a:spcAft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Evolución últimos años</a:t>
            </a:r>
          </a:p>
          <a:p>
            <a:pPr>
              <a:spcAft>
                <a:spcPct val="0"/>
              </a:spcAft>
              <a:defRPr/>
            </a:pPr>
            <a:endParaRPr lang="es-ES" sz="1100" b="1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s-ES" sz="2000">
                <a:latin typeface="Alkatra" panose="020B0604020202020204" charset="0"/>
              </a:rPr>
              <a:t>trece millones </a:t>
            </a:r>
            <a:r>
              <a:rPr lang="es-ES" sz="2000">
                <a:solidFill>
                  <a:srgbClr val="545454"/>
                </a:solidFill>
                <a:latin typeface="La Caixa Frutiger 55 Roman" panose="020B0503030504020204" pitchFamily="34" charset="0"/>
              </a:rPr>
              <a:t>de euros aportados a los Bancos de Alimentos en los últimos cinco años (más de 11.000 toneladas de alimentos)</a:t>
            </a: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s-ES" sz="2000">
                <a:latin typeface="Alkatra" panose="020B0604020202020204" charset="0"/>
              </a:rPr>
              <a:t>Seis millones </a:t>
            </a:r>
            <a:r>
              <a:rPr lang="es-ES" sz="2000">
                <a:solidFill>
                  <a:srgbClr val="545454"/>
                </a:solidFill>
              </a:rPr>
              <a:t>donados por Fundación “la Caixa”</a:t>
            </a: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100">
              <a:solidFill>
                <a:srgbClr val="545454"/>
              </a:solidFill>
            </a:endParaRPr>
          </a:p>
          <a:p>
            <a:pPr>
              <a:spcAft>
                <a:spcPts val="533"/>
              </a:spcAft>
            </a:pPr>
            <a:endParaRPr lang="es-ES" sz="2000">
              <a:solidFill>
                <a:srgbClr val="545454"/>
              </a:solidFill>
              <a:latin typeface="La Caixa Frutiger 55 Roman" panose="020B0503030504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00428E-FFDD-11E5-EEFB-6E24CBC9DBB3}"/>
              </a:ext>
            </a:extLst>
          </p:cNvPr>
          <p:cNvSpPr txBox="1"/>
          <p:nvPr/>
        </p:nvSpPr>
        <p:spPr>
          <a:xfrm>
            <a:off x="858829" y="5312569"/>
            <a:ext cx="10123496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>
                <a:latin typeface="Alkatra"/>
              </a:rPr>
              <a:t>       2020	</a:t>
            </a:r>
            <a:r>
              <a:rPr lang="es-ES">
                <a:latin typeface="Alkatra"/>
              </a:rPr>
              <a:t>                </a:t>
            </a:r>
            <a:r>
              <a:rPr lang="es-ES" sz="1800">
                <a:latin typeface="Alkatra"/>
              </a:rPr>
              <a:t>2021	         </a:t>
            </a:r>
            <a:r>
              <a:rPr lang="es-ES">
                <a:latin typeface="Alkatra"/>
              </a:rPr>
              <a:t>   </a:t>
            </a:r>
            <a:r>
              <a:rPr lang="es-ES" sz="1800">
                <a:latin typeface="Alkatra"/>
              </a:rPr>
              <a:t>2022        </a:t>
            </a:r>
            <a:r>
              <a:rPr lang="es-ES">
                <a:latin typeface="Alkatra"/>
              </a:rPr>
              <a:t> </a:t>
            </a:r>
            <a:r>
              <a:rPr lang="es-ES" sz="1800">
                <a:latin typeface="Alkatra"/>
              </a:rPr>
              <a:t>       2023              2024               2025</a:t>
            </a:r>
          </a:p>
          <a:p>
            <a:r>
              <a:rPr lang="es-ES" dirty="0">
                <a:latin typeface="Alkatra"/>
              </a:rPr>
              <a:t>   </a:t>
            </a:r>
            <a:r>
              <a:rPr lang="es-ES" sz="2000">
                <a:solidFill>
                  <a:srgbClr val="4C9498"/>
                </a:solidFill>
                <a:latin typeface="Alkatra"/>
                <a:ea typeface="+mj-ea"/>
                <a:cs typeface="+mj-cs"/>
              </a:rPr>
              <a:t>3,4 MM €       2,3 MM €	      1,7 MM €	1,9 MM €    1,7 MM €      2,1 MM€                </a:t>
            </a:r>
            <a:r>
              <a:rPr lang="es-ES" sz="1800" dirty="0">
                <a:latin typeface="Alkatra"/>
              </a:rPr>
              <a:t>	     </a:t>
            </a:r>
            <a:endParaRPr lang="es-ES" dirty="0">
              <a:latin typeface="Alkatra"/>
            </a:endParaRPr>
          </a:p>
          <a:p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97BE94B-703D-05DA-7B98-22C3164F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27" y="3749152"/>
            <a:ext cx="1254849" cy="135039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5AA3E6D-64E5-2D52-01B4-FA248EAE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83" y="4109245"/>
            <a:ext cx="1200743" cy="98384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21AB370-65C7-EC87-7990-85679799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49" y="4079916"/>
            <a:ext cx="1200743" cy="10489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0BD3214-89C8-7350-1355-4059D344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115" y="4145036"/>
            <a:ext cx="1200743" cy="98384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39F5E3E-4059-AEC8-F1F6-52C64F7C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64"/>
          <a:stretch/>
        </p:blipFill>
        <p:spPr>
          <a:xfrm rot="5400000">
            <a:off x="7754204" y="2268886"/>
            <a:ext cx="6858001" cy="23202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B7452D-409E-85B5-4A18-E5EEAAD4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181" y="4084362"/>
            <a:ext cx="1274793" cy="1044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FFA7A-5EAC-E6DA-118C-BA60749A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4FB75BAE-15A3-44A7-9BC9-0852C380C733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C928B7F-B032-4404-A341-8A56932A80FC}"/>
              </a:ext>
            </a:extLst>
          </p:cNvPr>
          <p:cNvSpPr txBox="1"/>
          <p:nvPr/>
        </p:nvSpPr>
        <p:spPr>
          <a:xfrm>
            <a:off x="660295" y="676535"/>
            <a:ext cx="10441813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Canales de captación de donativos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800" u="none" strike="noStrike">
              <a:solidFill>
                <a:srgbClr val="1C1B1B"/>
              </a:solidFill>
              <a:latin typeface="Alkatra" panose="020B060402020202020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700">
                <a:effectLst/>
                <a:latin typeface="LacaixaFrutiger-Roman"/>
                <a:ea typeface="Calibri" panose="020F0502020204030204" pitchFamily="34" charset="0"/>
              </a:rPr>
              <a:t>Terminal financiero: 3 causas</a:t>
            </a:r>
            <a:endParaRPr lang="es-ES">
              <a:effectLst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Particulares y Banca Premier</a:t>
            </a:r>
            <a:endParaRPr lang="es-ES" sz="1600">
              <a:latin typeface="LacaixaFrutiger-Roman"/>
              <a:cs typeface="+mj-cs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Banca Privada</a:t>
            </a:r>
            <a:endParaRPr lang="es-ES" sz="1600">
              <a:latin typeface="LacaixaFrutiger-Roman"/>
              <a:cs typeface="+mj-cs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Empresas</a:t>
            </a:r>
            <a:endParaRPr lang="es-ES" sz="1600">
              <a:latin typeface="LacaixaFrutiger-Roman"/>
              <a:cs typeface="+mj-cs"/>
            </a:endParaRP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>
                <a:latin typeface="LacaixaFrutiger-Roman"/>
              </a:rPr>
              <a:t>Portal Caixabank.es /NingunHogarSinAlimentos.org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Particulares </a:t>
            </a:r>
            <a:endParaRPr lang="es-ES" sz="1600">
              <a:latin typeface="LacaixaFrutiger-Roman"/>
              <a:cs typeface="+mj-cs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Banca Privada </a:t>
            </a:r>
            <a:endParaRPr lang="es-ES" sz="1600">
              <a:latin typeface="LacaixaFrutiger-Roman"/>
              <a:cs typeface="+mj-cs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S" sz="1600">
                <a:latin typeface="LacaixaFrutiger-Roman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Empresas </a:t>
            </a:r>
            <a:endParaRPr lang="es-ES" sz="2700">
              <a:latin typeface="LacaixaFrutiger-Roman"/>
            </a:endParaRP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700">
                <a:latin typeface="LacaixaFrutiger-Roman"/>
              </a:rPr>
              <a:t>CaixaBank </a:t>
            </a:r>
            <a:r>
              <a:rPr lang="es-ES" sz="2700" err="1">
                <a:latin typeface="LacaixaFrutiger-Roman"/>
              </a:rPr>
              <a:t>Now</a:t>
            </a:r>
            <a:r>
              <a:rPr lang="es-ES" sz="2700">
                <a:latin typeface="LacaixaFrutiger-Roman"/>
              </a:rPr>
              <a:t> App: </a:t>
            </a:r>
            <a:r>
              <a:rPr lang="es-ES" sz="2400">
                <a:latin typeface="LacaixaFrutiger-Roman"/>
              </a:rPr>
              <a:t>Transferencia &gt; Hacer donativo &gt; Ningún Hogar sin Alimentos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err="1">
                <a:latin typeface="LacaixaFrutiger-Roman"/>
              </a:rPr>
              <a:t>CaixaBankNow</a:t>
            </a:r>
            <a:r>
              <a:rPr lang="es-ES" sz="2400">
                <a:latin typeface="LacaixaFrutiger-Roman"/>
              </a:rPr>
              <a:t> Web &gt; Cuentas y tarjetas&gt; + &gt; Donativos &gt; Ningún Hogar sin Alimentos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700">
                <a:latin typeface="LacaixaFrutiger-Roman"/>
              </a:rPr>
              <a:t>Bizum </a:t>
            </a:r>
            <a:r>
              <a:rPr lang="es-ES" sz="3600">
                <a:solidFill>
                  <a:srgbClr val="4C9498"/>
                </a:solidFill>
                <a:latin typeface="Alkatra" panose="020B0604020202020204" charset="0"/>
              </a:rPr>
              <a:t>38014</a:t>
            </a: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714AFE47-7D4E-0079-F24B-8E5D42E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7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F50D59-69DA-2C11-457E-B09405741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878" y="1752767"/>
            <a:ext cx="5438466" cy="21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8C3E-E29D-EF85-37C5-5234BC10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9F5D4D-8875-FCE5-7744-567D177B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64"/>
          <a:stretch/>
        </p:blipFill>
        <p:spPr>
          <a:xfrm rot="5400000">
            <a:off x="7801291" y="2268886"/>
            <a:ext cx="6858001" cy="2320229"/>
          </a:xfrm>
          <a:prstGeom prst="rect">
            <a:avLst/>
          </a:prstGeo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6352F5FA-3CE4-71F5-1AA7-8F8E4B88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8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D3B10B15-C01E-8EF2-E157-09F5FE452511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78567D4-547A-FACA-C486-9490DB8AC242}"/>
              </a:ext>
            </a:extLst>
          </p:cNvPr>
          <p:cNvSpPr txBox="1"/>
          <p:nvPr/>
        </p:nvSpPr>
        <p:spPr>
          <a:xfrm>
            <a:off x="722086" y="676534"/>
            <a:ext cx="8948125" cy="1601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>
              <a:spcAft>
                <a:spcPct val="0"/>
              </a:spcAft>
              <a:defRPr/>
            </a:pPr>
            <a:r>
              <a:rPr lang="es-ES" sz="4800" b="1">
                <a:solidFill>
                  <a:srgbClr val="1C1B1B"/>
                </a:solidFill>
                <a:latin typeface="Manrope SemiBold" panose="020B0604020202020204" charset="0"/>
              </a:rPr>
              <a:t>Fiscalidad</a:t>
            </a:r>
          </a:p>
          <a:p>
            <a:pPr>
              <a:spcAft>
                <a:spcPct val="0"/>
              </a:spcAft>
              <a:defRPr/>
            </a:pPr>
            <a:endParaRPr lang="es-ES" sz="1200" b="1">
              <a:solidFill>
                <a:srgbClr val="1C1B1B"/>
              </a:solidFill>
              <a:latin typeface="Manrope SemiBold" panose="020B0604020202020204" charset="0"/>
            </a:endParaRPr>
          </a:p>
          <a:p>
            <a:pPr marL="909638">
              <a:spcAft>
                <a:spcPts val="1200"/>
              </a:spcAft>
            </a:pPr>
            <a:endParaRPr lang="es-ES" sz="2000">
              <a:solidFill>
                <a:srgbClr val="545454"/>
              </a:solidFill>
            </a:endParaRPr>
          </a:p>
          <a:p>
            <a:pPr marL="909638">
              <a:spcAft>
                <a:spcPts val="1200"/>
              </a:spcAft>
            </a:pPr>
            <a:endParaRPr lang="es-ES" sz="2000">
              <a:solidFill>
                <a:srgbClr val="545454"/>
              </a:solidFill>
            </a:endParaRPr>
          </a:p>
          <a:p>
            <a:pPr marL="125253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>
              <a:solidFill>
                <a:srgbClr val="545454"/>
              </a:solidFill>
            </a:endParaRPr>
          </a:p>
          <a:p>
            <a:pPr>
              <a:spcAft>
                <a:spcPts val="533"/>
              </a:spcAft>
            </a:pPr>
            <a:endParaRPr lang="es-ES" sz="2000">
              <a:solidFill>
                <a:srgbClr val="545454"/>
              </a:solidFill>
              <a:latin typeface="La Caixa Frutiger 55 Roman" panose="020B0503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5A958F-E8A5-7C68-1125-D4048368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893"/>
          <a:stretch/>
        </p:blipFill>
        <p:spPr>
          <a:xfrm>
            <a:off x="336364" y="1712818"/>
            <a:ext cx="6624464" cy="47078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3E8239-EA82-EA71-1292-A5AAEC56E429}"/>
              </a:ext>
            </a:extLst>
          </p:cNvPr>
          <p:cNvSpPr txBox="1"/>
          <p:nvPr/>
        </p:nvSpPr>
        <p:spPr>
          <a:xfrm>
            <a:off x="6255261" y="2406184"/>
            <a:ext cx="3814916" cy="43422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09320">
              <a:spcAft>
                <a:spcPts val="1200"/>
              </a:spcAft>
            </a:pPr>
            <a:r>
              <a:rPr lang="es-ES" sz="2400" b="1">
                <a:solidFill>
                  <a:schemeClr val="accent2">
                    <a:lumMod val="76000"/>
                  </a:schemeClr>
                </a:solidFill>
              </a:rPr>
              <a:t>Novedad</a:t>
            </a:r>
            <a:r>
              <a:rPr lang="es-ES" sz="1800"/>
              <a:t>:</a:t>
            </a:r>
            <a:endParaRPr lang="es-ES"/>
          </a:p>
          <a:p>
            <a:pPr marL="909320">
              <a:spcAft>
                <a:spcPts val="1200"/>
              </a:spcAft>
            </a:pPr>
            <a:r>
              <a:rPr lang="es-ES" sz="1800" dirty="0"/>
              <a:t>Las empresas donantes que asuman la logística de entrega pueden incluirse en la factura de la donación a certificar como un mayor valor del producto donado y, sobre el total, aplicar la deducción fiscal del 40% del valor de la misma (después de calcular la Cuota Íntegra) en el Impuesto de Sociedades</a:t>
            </a:r>
            <a:endParaRPr lang="es-ES" sz="1000" dirty="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1000">
              <a:solidFill>
                <a:srgbClr val="545454"/>
              </a:solidFill>
            </a:endParaRPr>
          </a:p>
          <a:p>
            <a:pPr marL="342900" indent="-342900"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s-ES" sz="20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2BA5D-E35F-C3ED-D2D2-F51C6B22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8508A163-187E-5E3A-95DC-D4C4AD93389E}"/>
              </a:ext>
            </a:extLst>
          </p:cNvPr>
          <p:cNvSpPr/>
          <p:nvPr/>
        </p:nvSpPr>
        <p:spPr>
          <a:xfrm rot="20700000">
            <a:off x="494755" y="498040"/>
            <a:ext cx="1023383" cy="861630"/>
          </a:xfrm>
          <a:custGeom>
            <a:avLst/>
            <a:gdLst>
              <a:gd name="connsiteX0" fmla="*/ 25836 w 31074"/>
              <a:gd name="connsiteY0" fmla="*/ 3143 h 27108"/>
              <a:gd name="connsiteX1" fmla="*/ 30027 w 31074"/>
              <a:gd name="connsiteY1" fmla="*/ 9525 h 27108"/>
              <a:gd name="connsiteX2" fmla="*/ 31075 w 31074"/>
              <a:gd name="connsiteY2" fmla="*/ 16574 h 27108"/>
              <a:gd name="connsiteX3" fmla="*/ 25931 w 31074"/>
              <a:gd name="connsiteY3" fmla="*/ 24098 h 27108"/>
              <a:gd name="connsiteX4" fmla="*/ 3738 w 31074"/>
              <a:gd name="connsiteY4" fmla="*/ 23527 h 27108"/>
              <a:gd name="connsiteX5" fmla="*/ 309 w 31074"/>
              <a:gd name="connsiteY5" fmla="*/ 11621 h 27108"/>
              <a:gd name="connsiteX6" fmla="*/ 2690 w 31074"/>
              <a:gd name="connsiteY6" fmla="*/ 5143 h 27108"/>
              <a:gd name="connsiteX7" fmla="*/ 6786 w 31074"/>
              <a:gd name="connsiteY7" fmla="*/ 2381 h 27108"/>
              <a:gd name="connsiteX8" fmla="*/ 17645 w 31074"/>
              <a:gd name="connsiteY8" fmla="*/ 0 h 27108"/>
              <a:gd name="connsiteX9" fmla="*/ 25836 w 31074"/>
              <a:gd name="connsiteY9" fmla="*/ 3143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4" h="27108">
                <a:moveTo>
                  <a:pt x="25836" y="3143"/>
                </a:moveTo>
                <a:cubicBezTo>
                  <a:pt x="28122" y="4763"/>
                  <a:pt x="28027" y="7906"/>
                  <a:pt x="30027" y="9525"/>
                </a:cubicBezTo>
                <a:lnTo>
                  <a:pt x="31075" y="16574"/>
                </a:lnTo>
                <a:lnTo>
                  <a:pt x="25931" y="24098"/>
                </a:lnTo>
                <a:cubicBezTo>
                  <a:pt x="19454" y="27432"/>
                  <a:pt x="9739" y="28956"/>
                  <a:pt x="3738" y="23527"/>
                </a:cubicBezTo>
                <a:cubicBezTo>
                  <a:pt x="309" y="20479"/>
                  <a:pt x="-548" y="16002"/>
                  <a:pt x="309" y="11621"/>
                </a:cubicBezTo>
                <a:lnTo>
                  <a:pt x="2690" y="5143"/>
                </a:lnTo>
                <a:cubicBezTo>
                  <a:pt x="4024" y="4191"/>
                  <a:pt x="5834" y="4001"/>
                  <a:pt x="6786" y="2381"/>
                </a:cubicBezTo>
                <a:cubicBezTo>
                  <a:pt x="9929" y="286"/>
                  <a:pt x="14025" y="762"/>
                  <a:pt x="17645" y="0"/>
                </a:cubicBezTo>
                <a:cubicBezTo>
                  <a:pt x="20502" y="857"/>
                  <a:pt x="24598" y="-667"/>
                  <a:pt x="25836" y="3143"/>
                </a:cubicBezTo>
              </a:path>
            </a:pathLst>
          </a:custGeom>
          <a:solidFill>
            <a:srgbClr val="4B959A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272820C-9558-20B7-CA25-3FEBCD1940C0}"/>
              </a:ext>
            </a:extLst>
          </p:cNvPr>
          <p:cNvSpPr txBox="1"/>
          <p:nvPr/>
        </p:nvSpPr>
        <p:spPr>
          <a:xfrm>
            <a:off x="660295" y="578215"/>
            <a:ext cx="10695963" cy="61636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 Caixa Frutiger 55 Roman" panose="020B05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1600" u="none" strike="noStrike">
                <a:solidFill>
                  <a:srgbClr val="1C1B1B"/>
                </a:solidFill>
                <a:latin typeface="Manrope SemiBold" panose="020B0604020202020204" charset="0"/>
              </a:rPr>
              <a:t>Ningún hogar sin Alimentos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4800" b="1" u="none" strike="noStrike">
                <a:solidFill>
                  <a:srgbClr val="1C1B1B"/>
                </a:solidFill>
                <a:latin typeface="Manrope SemiBold" panose="020B0604020202020204" charset="0"/>
              </a:rPr>
              <a:t>Donativos en Especie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sz="1800" u="none" strike="noStrike">
              <a:solidFill>
                <a:srgbClr val="1C1B1B"/>
              </a:solidFill>
              <a:latin typeface="Alkatra" panose="020B0604020202020204" charset="0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Alkatra" panose="020B0604020202020204" charset="0"/>
              </a:rPr>
              <a:t>Fase 1: Donación al banco de Alimentos</a:t>
            </a: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effectLst/>
                <a:latin typeface="LacaixaFrutiger-Roman"/>
                <a:hlinkClick r:id="rId2"/>
              </a:rPr>
              <a:t>Formulario de petición de donación </a:t>
            </a:r>
            <a:endParaRPr lang="es-ES" sz="1600">
              <a:effectLst/>
              <a:latin typeface="LacaixaFrutiger-Roman"/>
            </a:endParaRP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Coordinación con el Banco de Alimentos provincial</a:t>
            </a: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effectLst/>
                <a:latin typeface="LacaixaFrutiger-Roman"/>
              </a:rPr>
              <a:t>Entrega del material</a:t>
            </a: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Solicitud de Albarán justificativo</a:t>
            </a:r>
          </a:p>
          <a:p>
            <a:pPr lvl="1">
              <a:spcAft>
                <a:spcPct val="0"/>
              </a:spcAft>
              <a:defRPr/>
            </a:pPr>
            <a:endParaRPr lang="es-ES" sz="1600">
              <a:latin typeface="LacaixaFrutiger-Roman"/>
            </a:endParaRP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>
                <a:latin typeface="Alkatra" panose="020B0604020202020204" charset="0"/>
              </a:rPr>
              <a:t>Fase 2: Contabilización y petición de certificado fiscal</a:t>
            </a: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Enviar mail a </a:t>
            </a:r>
            <a:r>
              <a:rPr lang="es-ES" sz="1600">
                <a:latin typeface="LacaixaFrutiger-Roman"/>
                <a:hlinkClick r:id="rId3"/>
              </a:rPr>
              <a:t>josemvega@fesbal.org</a:t>
            </a:r>
            <a:r>
              <a:rPr lang="es-ES" sz="1600">
                <a:latin typeface="LacaixaFrutiger-Roman"/>
              </a:rPr>
              <a:t> con copia a </a:t>
            </a:r>
            <a:r>
              <a:rPr lang="es-ES" sz="1600">
                <a:latin typeface="LacaixaFrutiger-Roman"/>
                <a:hlinkClick r:id="rId4"/>
              </a:rPr>
              <a:t>xagea@caixabank.com</a:t>
            </a:r>
            <a:r>
              <a:rPr lang="es-ES" sz="1600">
                <a:latin typeface="LacaixaFrutiger-Roman"/>
              </a:rPr>
              <a:t> para la contabilización y petición de certificado fiscal donde se debe adjuntar:</a:t>
            </a:r>
          </a:p>
          <a:p>
            <a:pPr marL="1257300" lvl="2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Para contabilización:</a:t>
            </a: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Albarán de entrega de material al Banco de Alimentos con:</a:t>
            </a:r>
          </a:p>
          <a:p>
            <a:pPr marL="2171700" lvl="4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Valoración del material entregado o Kg/litros del material entregado</a:t>
            </a:r>
          </a:p>
          <a:p>
            <a:pPr marL="2171700" lvl="4" indent="-342900" algn="just"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600">
                <a:latin typeface="LacaixaFrutiger-Roman"/>
              </a:rPr>
              <a:t>Sello del BdA receptor.</a:t>
            </a:r>
          </a:p>
          <a:p>
            <a:pPr marL="2171700" lvl="4" indent="-342900" algn="just"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600">
                <a:latin typeface="LacaixaFrutiger-Roman"/>
              </a:rPr>
              <a:t>Identificación de la persona que recibe las mercancías (Nombre, Apellido, DNI y Firma).</a:t>
            </a:r>
          </a:p>
          <a:p>
            <a:pPr marL="1257300" lvl="2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>
                <a:latin typeface="LacaixaFrutiger-Roman"/>
              </a:rPr>
              <a:t>Para petición de certificado fiscal debe adjuntarse:</a:t>
            </a: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>
                <a:latin typeface="LacaixaFrutiger-Roman"/>
              </a:rPr>
              <a:t>Factura con </a:t>
            </a:r>
            <a:r>
              <a:rPr lang="es-ES" sz="1200" err="1">
                <a:latin typeface="LacaixaFrutiger-Roman"/>
              </a:rPr>
              <a:t>nº</a:t>
            </a:r>
            <a:r>
              <a:rPr lang="es-ES" sz="1200">
                <a:latin typeface="LacaixaFrutiger-Roman"/>
              </a:rPr>
              <a:t> de factura, fecha y firma a nombre de la Fesbal con datos de dirección en la firma y con el CIF: G82410432</a:t>
            </a: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Detalle de los alimentos y valorados. A partir de la entrada en vigor de Ley 7-2022 de 8 de abril, las donaciones en especie tributan en IVA al “0%”, debiendo así aparecer reflejado en la factura.</a:t>
            </a:r>
          </a:p>
          <a:p>
            <a:pPr marL="1714500" lvl="3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>
                <a:latin typeface="Calibri" panose="020F0502020204030204" pitchFamily="34" charset="0"/>
              </a:rPr>
              <a:t>Y abajo una anotación que ponga: "Donación de alimentos con carácter irrevocable"</a:t>
            </a:r>
          </a:p>
          <a:p>
            <a:pPr marL="1714500" lvl="3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>
                <a:latin typeface="Calibri" panose="020F0502020204030204" pitchFamily="34" charset="0"/>
              </a:rPr>
              <a:t>Para poder validar el donativo, dicha factura debería ir acompañada por los albaranes de entrega sellados por cada Banco receptor.</a:t>
            </a: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4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>
              <a:latin typeface="LacaixaFrutiger-Roman"/>
            </a:endParaRP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>
              <a:latin typeface="LacaixaFrutiger-Roman"/>
            </a:endParaRPr>
          </a:p>
          <a:p>
            <a:pPr marL="1714500" lvl="3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>
              <a:latin typeface="LacaixaFrutiger-Roman"/>
            </a:endParaRPr>
          </a:p>
          <a:p>
            <a:pPr marL="1257300" lvl="2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>
              <a:latin typeface="LacaixaFrutiger-Roman"/>
            </a:endParaRPr>
          </a:p>
          <a:p>
            <a:pPr marL="800100" lvl="1" indent="-3429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00">
                <a:latin typeface="LacaixaFrutiger-Roman"/>
              </a:rPr>
              <a:t>S</a:t>
            </a:r>
          </a:p>
          <a:p>
            <a:pPr>
              <a:spcAft>
                <a:spcPct val="0"/>
              </a:spcAft>
              <a:defRPr/>
            </a:pPr>
            <a:endParaRPr lang="es-ES" sz="1800">
              <a:latin typeface="LacaixaFrutiger-Roman"/>
              <a:ea typeface="+mn-ea"/>
              <a:cs typeface="+mn-cs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latin typeface="LacaixaFrutiger-Roman"/>
              <a:ea typeface="Calibri" panose="020F0502020204030204" pitchFamily="34" charset="0"/>
            </a:endParaRPr>
          </a:p>
          <a:p>
            <a:pPr>
              <a:spcAft>
                <a:spcPct val="0"/>
              </a:spcAft>
              <a:defRPr/>
            </a:pPr>
            <a:endParaRPr lang="es-ES" sz="2000">
              <a:effectLst/>
              <a:latin typeface="LacaixaFrutiger-Roman"/>
              <a:ea typeface="Calibri" panose="020F050202020403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8D52BF6-0B51-E1B3-3354-C6961D22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399" y="6376716"/>
            <a:ext cx="2743200" cy="365125"/>
          </a:xfrm>
        </p:spPr>
        <p:txBody>
          <a:bodyPr/>
          <a:lstStyle/>
          <a:p>
            <a:pPr algn="l"/>
            <a:fld id="{24BAFF29-FF13-3440-BC71-352CCF08EE96}" type="slidenum">
              <a:rPr lang="es-ES" smtClean="0">
                <a:solidFill>
                  <a:schemeClr val="tx1"/>
                </a:solidFill>
              </a:rPr>
              <a:pPr algn="l"/>
              <a:t>9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8EBE82-1B62-5013-C87C-2B43DCE7C5D4}"/>
              </a:ext>
            </a:extLst>
          </p:cNvPr>
          <p:cNvSpPr/>
          <p:nvPr/>
        </p:nvSpPr>
        <p:spPr>
          <a:xfrm>
            <a:off x="10540181" y="-129397"/>
            <a:ext cx="1605809" cy="6987395"/>
          </a:xfrm>
          <a:prstGeom prst="rect">
            <a:avLst/>
          </a:prstGeom>
          <a:gradFill flip="none" rotWithShape="1">
            <a:gsLst>
              <a:gs pos="0">
                <a:srgbClr val="1C1B1B">
                  <a:alpha val="0"/>
                </a:srgbClr>
              </a:gs>
              <a:gs pos="59000">
                <a:srgbClr val="1C1B1B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2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Panorámica</PresentationFormat>
  <Paragraphs>209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Alkatra</vt:lpstr>
      <vt:lpstr>Aptos</vt:lpstr>
      <vt:lpstr>Aptos Display</vt:lpstr>
      <vt:lpstr>Arial</vt:lpstr>
      <vt:lpstr>Calibri</vt:lpstr>
      <vt:lpstr>La Caixa Frutiger 55 Roman</vt:lpstr>
      <vt:lpstr>LacaixaFrutiger-Roman</vt:lpstr>
      <vt:lpstr>Lexend Light</vt:lpstr>
      <vt:lpstr>Manrope SemiBold</vt:lpstr>
      <vt:lpstr>Segoe UI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Grupo Caixabank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NURIA DE BENITO HERNANDEZ</dc:creator>
  <cp:lastModifiedBy>DIEGO MIGUEL RIERA NAVARRO</cp:lastModifiedBy>
  <cp:revision>69</cp:revision>
  <dcterms:created xsi:type="dcterms:W3CDTF">2026-06-04T07:34:56Z</dcterms:created>
  <dcterms:modified xsi:type="dcterms:W3CDTF">2026-06-11T12:02:41Z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2026-06-04T07:35:38Z</vt:lpwstr>
  </property>
  <property fmtid="{D5CDD505-2E9C-101B-9397-08002B2CF9AE}" pid="4" name="MSIP_Label_c2c11c9e-624c-4a75-9f78-0989052ff6ea_Method">
    <vt:lpwstr>Privileged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e53f9c2d-f095-4edf-aa33-545fa5939554</vt:lpwstr>
  </property>
  <property fmtid="{D5CDD505-2E9C-101B-9397-08002B2CF9AE}" pid="8" name="MSIP_Label_c2c11c9e-624c-4a75-9f78-0989052ff6ea_ContentBits">
    <vt:lpwstr>0</vt:lpwstr>
  </property>
  <property fmtid="{D5CDD505-2E9C-101B-9397-08002B2CF9AE}" pid="9" name="MSIP_Label_c2c11c9e-624c-4a75-9f78-0989052ff6ea_Tag">
    <vt:lpwstr>10, 0, 1, 1</vt:lpwstr>
  </property>
</Properties>
</file>