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7559675" cy="107283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25" d="100"/>
          <a:sy n="125" d="100"/>
        </p:scale>
        <p:origin x="806" y="-5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andro Ribeiro da Silva" userId="cba0f086b1dde1ad" providerId="LiveId" clId="{6B638A7F-CB1E-44D8-920B-2DEF20CB932F}"/>
    <pc:docChg chg="undo custSel modSld">
      <pc:chgData name="Leandro Ribeiro da Silva" userId="cba0f086b1dde1ad" providerId="LiveId" clId="{6B638A7F-CB1E-44D8-920B-2DEF20CB932F}" dt="2025-10-12T12:52:32.937" v="2342" actId="20577"/>
      <pc:docMkLst>
        <pc:docMk/>
      </pc:docMkLst>
      <pc:sldChg chg="addSp delSp modSp mod">
        <pc:chgData name="Leandro Ribeiro da Silva" userId="cba0f086b1dde1ad" providerId="LiveId" clId="{6B638A7F-CB1E-44D8-920B-2DEF20CB932F}" dt="2025-10-12T12:52:32.937" v="2342" actId="20577"/>
        <pc:sldMkLst>
          <pc:docMk/>
          <pc:sldMk cId="2476567112" sldId="256"/>
        </pc:sldMkLst>
        <pc:spChg chg="add mod">
          <ac:chgData name="Leandro Ribeiro da Silva" userId="cba0f086b1dde1ad" providerId="LiveId" clId="{6B638A7F-CB1E-44D8-920B-2DEF20CB932F}" dt="2025-10-12T12:49:59.822" v="2301" actId="20577"/>
          <ac:spMkLst>
            <pc:docMk/>
            <pc:sldMk cId="2476567112" sldId="256"/>
            <ac:spMk id="2" creationId="{612BBDE8-FB0D-602D-1BE9-F477F803E693}"/>
          </ac:spMkLst>
        </pc:spChg>
        <pc:spChg chg="mod">
          <ac:chgData name="Leandro Ribeiro da Silva" userId="cba0f086b1dde1ad" providerId="LiveId" clId="{6B638A7F-CB1E-44D8-920B-2DEF20CB932F}" dt="2025-10-12T12:48:35.240" v="2275" actId="20577"/>
          <ac:spMkLst>
            <pc:docMk/>
            <pc:sldMk cId="2476567112" sldId="256"/>
            <ac:spMk id="4" creationId="{4A5A6C2C-CA05-A990-5CA0-C2AAE4C85489}"/>
          </ac:spMkLst>
        </pc:spChg>
        <pc:spChg chg="mod">
          <ac:chgData name="Leandro Ribeiro da Silva" userId="cba0f086b1dde1ad" providerId="LiveId" clId="{6B638A7F-CB1E-44D8-920B-2DEF20CB932F}" dt="2025-09-19T16:57:37.270" v="1127" actId="1037"/>
          <ac:spMkLst>
            <pc:docMk/>
            <pc:sldMk cId="2476567112" sldId="256"/>
            <ac:spMk id="6" creationId="{02EFE8B8-E982-A00A-74DE-11A02353AA4F}"/>
          </ac:spMkLst>
        </pc:spChg>
        <pc:spChg chg="mod">
          <ac:chgData name="Leandro Ribeiro da Silva" userId="cba0f086b1dde1ad" providerId="LiveId" clId="{6B638A7F-CB1E-44D8-920B-2DEF20CB932F}" dt="2025-10-12T12:52:32.937" v="2342" actId="20577"/>
          <ac:spMkLst>
            <pc:docMk/>
            <pc:sldMk cId="2476567112" sldId="256"/>
            <ac:spMk id="7" creationId="{64C93806-5A44-73E8-A34B-91A8E5315FCF}"/>
          </ac:spMkLst>
        </pc:spChg>
        <pc:spChg chg="mod">
          <ac:chgData name="Leandro Ribeiro da Silva" userId="cba0f086b1dde1ad" providerId="LiveId" clId="{6B638A7F-CB1E-44D8-920B-2DEF20CB932F}" dt="2025-09-19T16:53:30.003" v="761" actId="20577"/>
          <ac:spMkLst>
            <pc:docMk/>
            <pc:sldMk cId="2476567112" sldId="256"/>
            <ac:spMk id="9" creationId="{61439FF9-B275-CAA8-B258-99A4BF265C52}"/>
          </ac:spMkLst>
        </pc:spChg>
        <pc:spChg chg="mod">
          <ac:chgData name="Leandro Ribeiro da Silva" userId="cba0f086b1dde1ad" providerId="LiveId" clId="{6B638A7F-CB1E-44D8-920B-2DEF20CB932F}" dt="2025-10-12T12:47:48.666" v="2248" actId="20577"/>
          <ac:spMkLst>
            <pc:docMk/>
            <pc:sldMk cId="2476567112" sldId="256"/>
            <ac:spMk id="10" creationId="{CE03B29E-F68A-F3F4-CD82-135C1514ECCA}"/>
          </ac:spMkLst>
        </pc:spChg>
        <pc:spChg chg="mod">
          <ac:chgData name="Leandro Ribeiro da Silva" userId="cba0f086b1dde1ad" providerId="LiveId" clId="{6B638A7F-CB1E-44D8-920B-2DEF20CB932F}" dt="2025-09-19T16:54:25.011" v="852" actId="20577"/>
          <ac:spMkLst>
            <pc:docMk/>
            <pc:sldMk cId="2476567112" sldId="256"/>
            <ac:spMk id="11" creationId="{56F1B570-3FAA-91FD-0E93-73BC38A00233}"/>
          </ac:spMkLst>
        </pc:spChg>
        <pc:spChg chg="mod">
          <ac:chgData name="Leandro Ribeiro da Silva" userId="cba0f086b1dde1ad" providerId="LiveId" clId="{6B638A7F-CB1E-44D8-920B-2DEF20CB932F}" dt="2025-09-19T16:56:58.343" v="1119" actId="1036"/>
          <ac:spMkLst>
            <pc:docMk/>
            <pc:sldMk cId="2476567112" sldId="256"/>
            <ac:spMk id="12" creationId="{5F5A10B1-CE4C-E727-0162-BD2DCDBB4FD0}"/>
          </ac:spMkLst>
        </pc:spChg>
        <pc:spChg chg="mod">
          <ac:chgData name="Leandro Ribeiro da Silva" userId="cba0f086b1dde1ad" providerId="LiveId" clId="{6B638A7F-CB1E-44D8-920B-2DEF20CB932F}" dt="2025-10-09T12:59:53.960" v="2162" actId="20577"/>
          <ac:spMkLst>
            <pc:docMk/>
            <pc:sldMk cId="2476567112" sldId="256"/>
            <ac:spMk id="13" creationId="{127AE285-1ADD-2372-972C-74E3C00AD387}"/>
          </ac:spMkLst>
        </pc:spChg>
        <pc:spChg chg="mod">
          <ac:chgData name="Leandro Ribeiro da Silva" userId="cba0f086b1dde1ad" providerId="LiveId" clId="{6B638A7F-CB1E-44D8-920B-2DEF20CB932F}" dt="2025-10-09T13:00:30.384" v="2191" actId="1036"/>
          <ac:spMkLst>
            <pc:docMk/>
            <pc:sldMk cId="2476567112" sldId="256"/>
            <ac:spMk id="14" creationId="{6A938340-DF22-D587-BB70-0B6FCEB71DC3}"/>
          </ac:spMkLst>
        </pc:spChg>
      </pc:sldChg>
      <pc:sldChg chg="modSp mod">
        <pc:chgData name="Leandro Ribeiro da Silva" userId="cba0f086b1dde1ad" providerId="LiveId" clId="{6B638A7F-CB1E-44D8-920B-2DEF20CB932F}" dt="2025-09-19T17:35:22.382" v="1863" actId="20577"/>
        <pc:sldMkLst>
          <pc:docMk/>
          <pc:sldMk cId="2446724935" sldId="257"/>
        </pc:sldMkLst>
        <pc:spChg chg="mod">
          <ac:chgData name="Leandro Ribeiro da Silva" userId="cba0f086b1dde1ad" providerId="LiveId" clId="{6B638A7F-CB1E-44D8-920B-2DEF20CB932F}" dt="2025-09-19T17:21:43.318" v="1627" actId="20577"/>
          <ac:spMkLst>
            <pc:docMk/>
            <pc:sldMk cId="2446724935" sldId="257"/>
            <ac:spMk id="2" creationId="{6F096EDE-F186-FE18-FE21-8530C0508AB2}"/>
          </ac:spMkLst>
        </pc:spChg>
        <pc:spChg chg="mod">
          <ac:chgData name="Leandro Ribeiro da Silva" userId="cba0f086b1dde1ad" providerId="LiveId" clId="{6B638A7F-CB1E-44D8-920B-2DEF20CB932F}" dt="2025-09-19T17:35:22.382" v="1863" actId="20577"/>
          <ac:spMkLst>
            <pc:docMk/>
            <pc:sldMk cId="2446724935" sldId="257"/>
            <ac:spMk id="3" creationId="{903E574E-B228-4074-CEF2-26F99E826427}"/>
          </ac:spMkLst>
        </pc:spChg>
        <pc:spChg chg="mod">
          <ac:chgData name="Leandro Ribeiro da Silva" userId="cba0f086b1dde1ad" providerId="LiveId" clId="{6B638A7F-CB1E-44D8-920B-2DEF20CB932F}" dt="2025-09-19T17:13:15.495" v="1303" actId="20577"/>
          <ac:spMkLst>
            <pc:docMk/>
            <pc:sldMk cId="2446724935" sldId="257"/>
            <ac:spMk id="4" creationId="{809D49BF-543F-075E-D81C-454C75BC0274}"/>
          </ac:spMkLst>
        </pc:spChg>
        <pc:spChg chg="mod">
          <ac:chgData name="Leandro Ribeiro da Silva" userId="cba0f086b1dde1ad" providerId="LiveId" clId="{6B638A7F-CB1E-44D8-920B-2DEF20CB932F}" dt="2025-09-19T17:21:56.735" v="1666" actId="20577"/>
          <ac:spMkLst>
            <pc:docMk/>
            <pc:sldMk cId="2446724935" sldId="257"/>
            <ac:spMk id="6" creationId="{491D3227-4A64-4C2B-FA0D-9FD8DDC4D455}"/>
          </ac:spMkLst>
        </pc:spChg>
        <pc:spChg chg="mod">
          <ac:chgData name="Leandro Ribeiro da Silva" userId="cba0f086b1dde1ad" providerId="LiveId" clId="{6B638A7F-CB1E-44D8-920B-2DEF20CB932F}" dt="2025-09-19T17:03:16.112" v="1296" actId="20577"/>
          <ac:spMkLst>
            <pc:docMk/>
            <pc:sldMk cId="2446724935" sldId="257"/>
            <ac:spMk id="9" creationId="{7609A6AA-8348-43DB-430B-AD4981DA483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55771"/>
            <a:ext cx="6425724" cy="3735046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34855"/>
            <a:ext cx="5669756" cy="2590194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7CF7-A959-4894-A6B4-23CDED16BAB4}" type="datetimeFigureOut">
              <a:rPr lang="pt-BR" smtClean="0"/>
              <a:t>12/10/2025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9D36F-CA94-4083-8AE2-0F6A4B94D5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1228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7CF7-A959-4894-A6B4-23CDED16BAB4}" type="datetimeFigureOut">
              <a:rPr lang="pt-BR" smtClean="0"/>
              <a:t>12/10/2025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9D36F-CA94-4083-8AE2-0F6A4B94D5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5800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71184"/>
            <a:ext cx="1630055" cy="909176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71184"/>
            <a:ext cx="4795669" cy="909176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7CF7-A959-4894-A6B4-23CDED16BAB4}" type="datetimeFigureOut">
              <a:rPr lang="pt-BR" smtClean="0"/>
              <a:t>12/10/2025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9D36F-CA94-4083-8AE2-0F6A4B94D5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8761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7CF7-A959-4894-A6B4-23CDED16BAB4}" type="datetimeFigureOut">
              <a:rPr lang="pt-BR" smtClean="0"/>
              <a:t>12/10/2025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9D36F-CA94-4083-8AE2-0F6A4B94D5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5561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74634"/>
            <a:ext cx="6520220" cy="4462684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79537"/>
            <a:ext cx="6520220" cy="2346820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7CF7-A959-4894-A6B4-23CDED16BAB4}" type="datetimeFigureOut">
              <a:rPr lang="pt-BR" smtClean="0"/>
              <a:t>12/10/2025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9D36F-CA94-4083-8AE2-0F6A4B94D5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2261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55920"/>
            <a:ext cx="3212862" cy="680702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55920"/>
            <a:ext cx="3212862" cy="680702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7CF7-A959-4894-A6B4-23CDED16BAB4}" type="datetimeFigureOut">
              <a:rPr lang="pt-BR" smtClean="0"/>
              <a:t>12/10/2025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9D36F-CA94-4083-8AE2-0F6A4B94D5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2220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71186"/>
            <a:ext cx="6520220" cy="207364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9931"/>
            <a:ext cx="3198096" cy="1288888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18819"/>
            <a:ext cx="3198096" cy="576399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9931"/>
            <a:ext cx="3213847" cy="1288888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18819"/>
            <a:ext cx="3213847" cy="576399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7CF7-A959-4894-A6B4-23CDED16BAB4}" type="datetimeFigureOut">
              <a:rPr lang="pt-BR" smtClean="0"/>
              <a:t>12/10/2025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9D36F-CA94-4083-8AE2-0F6A4B94D5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5458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7CF7-A959-4894-A6B4-23CDED16BAB4}" type="datetimeFigureOut">
              <a:rPr lang="pt-BR" smtClean="0"/>
              <a:t>12/10/2025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9D36F-CA94-4083-8AE2-0F6A4B94D5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1949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7CF7-A959-4894-A6B4-23CDED16BAB4}" type="datetimeFigureOut">
              <a:rPr lang="pt-BR" smtClean="0"/>
              <a:t>12/10/2025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9D36F-CA94-4083-8AE2-0F6A4B94D5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4406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5222"/>
            <a:ext cx="2438192" cy="250327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44683"/>
            <a:ext cx="3827085" cy="7624064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18497"/>
            <a:ext cx="2438192" cy="5962665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7CF7-A959-4894-A6B4-23CDED16BAB4}" type="datetimeFigureOut">
              <a:rPr lang="pt-BR" smtClean="0"/>
              <a:t>12/10/2025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9D36F-CA94-4083-8AE2-0F6A4B94D5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292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5222"/>
            <a:ext cx="2438192" cy="250327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44683"/>
            <a:ext cx="3827085" cy="7624064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18497"/>
            <a:ext cx="2438192" cy="5962665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7CF7-A959-4894-A6B4-23CDED16BAB4}" type="datetimeFigureOut">
              <a:rPr lang="pt-BR" smtClean="0"/>
              <a:t>12/10/2025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9D36F-CA94-4083-8AE2-0F6A4B94D5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6538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71186"/>
            <a:ext cx="6520220" cy="20736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55920"/>
            <a:ext cx="6520220" cy="68070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43570"/>
            <a:ext cx="1700927" cy="571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167CF7-A959-4894-A6B4-23CDED16BAB4}" type="datetimeFigureOut">
              <a:rPr lang="pt-BR" smtClean="0"/>
              <a:t>12/10/2025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43570"/>
            <a:ext cx="2551390" cy="571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43570"/>
            <a:ext cx="1700927" cy="571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E9D36F-CA94-4083-8AE2-0F6A4B94D5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21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inkedin.com/in/silva-leandro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inkedin.com/in/silva-leandro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A5A6C2C-CA05-A990-5CA0-C2AAE4C85489}"/>
              </a:ext>
            </a:extLst>
          </p:cNvPr>
          <p:cNvSpPr txBox="1"/>
          <p:nvPr/>
        </p:nvSpPr>
        <p:spPr>
          <a:xfrm>
            <a:off x="2576888" y="280493"/>
            <a:ext cx="4893737" cy="79040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pt-BR" sz="2400" dirty="0"/>
              <a:t>Leandro Ribeiro da Silva</a:t>
            </a:r>
          </a:p>
          <a:p>
            <a:r>
              <a:rPr lang="en-US" sz="1100" dirty="0" err="1">
                <a:solidFill>
                  <a:srgbClr val="181818"/>
                </a:solidFill>
                <a:latin typeface="Arial MT"/>
                <a:ea typeface="Arial MT"/>
                <a:cs typeface="Arial MT"/>
              </a:rPr>
              <a:t>Vendas</a:t>
            </a:r>
            <a:r>
              <a:rPr lang="en-US" sz="1100" dirty="0">
                <a:solidFill>
                  <a:srgbClr val="181818"/>
                </a:solidFill>
                <a:latin typeface="Arial MT"/>
                <a:ea typeface="Arial MT"/>
                <a:cs typeface="Arial MT"/>
              </a:rPr>
              <a:t> e </a:t>
            </a:r>
            <a:r>
              <a:rPr lang="en-US" sz="1100" dirty="0" err="1">
                <a:solidFill>
                  <a:srgbClr val="181818"/>
                </a:solidFill>
                <a:latin typeface="Arial MT"/>
                <a:ea typeface="Arial MT"/>
                <a:cs typeface="Arial MT"/>
              </a:rPr>
              <a:t>Projetos</a:t>
            </a:r>
            <a:endParaRPr lang="en-US" sz="1100" dirty="0">
              <a:solidFill>
                <a:srgbClr val="181818"/>
              </a:solidFill>
              <a:latin typeface="Arial MT"/>
              <a:ea typeface="Arial MT"/>
              <a:cs typeface="Arial MT"/>
            </a:endParaRPr>
          </a:p>
          <a:p>
            <a:r>
              <a:rPr lang="en-US" sz="1100" dirty="0">
                <a:solidFill>
                  <a:srgbClr val="B0B0B0"/>
                </a:solidFill>
                <a:latin typeface="Arial MT"/>
                <a:ea typeface="Arial MT"/>
                <a:cs typeface="Arial MT"/>
              </a:rPr>
              <a:t>São Paulo, SP</a:t>
            </a:r>
            <a:endParaRPr lang="pt-BR" sz="1600" dirty="0">
              <a:latin typeface="Arial MT"/>
              <a:ea typeface="Arial MT"/>
              <a:cs typeface="Arial MT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2EFE8B8-E982-A00A-74DE-11A02353AA4F}"/>
              </a:ext>
            </a:extLst>
          </p:cNvPr>
          <p:cNvSpPr txBox="1"/>
          <p:nvPr/>
        </p:nvSpPr>
        <p:spPr>
          <a:xfrm>
            <a:off x="2505767" y="3267294"/>
            <a:ext cx="4982788" cy="171930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pt-BR" sz="1400" dirty="0"/>
              <a:t>Experiência profissional</a:t>
            </a:r>
          </a:p>
          <a:p>
            <a:r>
              <a:rPr lang="pt-BR" sz="1100" dirty="0"/>
              <a:t>Empresa: </a:t>
            </a:r>
            <a:r>
              <a:rPr lang="pt-BR" sz="1100" dirty="0" err="1">
                <a:highlight>
                  <a:srgbClr val="C0C0C0"/>
                </a:highlight>
              </a:rPr>
              <a:t>Interteia</a:t>
            </a:r>
            <a:r>
              <a:rPr lang="pt-BR" sz="1100" dirty="0">
                <a:highlight>
                  <a:srgbClr val="C0C0C0"/>
                </a:highlight>
              </a:rPr>
              <a:t> Comunicação (São Paulo)</a:t>
            </a:r>
          </a:p>
          <a:p>
            <a:r>
              <a:rPr lang="pt-BR" sz="1100" b="1" dirty="0"/>
              <a:t>Cargo: Consultor de vendas e planejamento financeiro</a:t>
            </a:r>
          </a:p>
          <a:p>
            <a:r>
              <a:rPr lang="pt-BR" sz="1100" dirty="0"/>
              <a:t>Março 2025 – até o momento</a:t>
            </a:r>
          </a:p>
          <a:p>
            <a:r>
              <a:rPr lang="pt-BR" sz="1100" dirty="0"/>
              <a:t>• Responsável pela implementação de estratégias para melhoria da gestão financeira e de vendas B2B.</a:t>
            </a:r>
          </a:p>
          <a:p>
            <a:r>
              <a:rPr lang="pt-BR" sz="1100" dirty="0"/>
              <a:t>• Realização de análises de oportunidades para novos serviços.</a:t>
            </a:r>
          </a:p>
          <a:p>
            <a:r>
              <a:rPr lang="pt-BR" sz="1100" dirty="0"/>
              <a:t>• Definição de estratégias de curto, médio e longo prazo, incluindo orçamentação e avaliação de P&amp;L.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64C93806-5A44-73E8-A34B-91A8E5315FCF}"/>
              </a:ext>
            </a:extLst>
          </p:cNvPr>
          <p:cNvSpPr txBox="1"/>
          <p:nvPr/>
        </p:nvSpPr>
        <p:spPr>
          <a:xfrm>
            <a:off x="2505767" y="5028454"/>
            <a:ext cx="5033588" cy="328896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pt-BR" sz="1100" dirty="0"/>
              <a:t>Empresa: </a:t>
            </a:r>
            <a:r>
              <a:rPr lang="pt-BR" sz="1100" dirty="0" err="1">
                <a:highlight>
                  <a:srgbClr val="C0C0C0"/>
                </a:highlight>
              </a:rPr>
              <a:t>Believe</a:t>
            </a:r>
            <a:r>
              <a:rPr lang="pt-BR" sz="1100" dirty="0">
                <a:highlight>
                  <a:srgbClr val="C0C0C0"/>
                </a:highlight>
              </a:rPr>
              <a:t> (França - Brasil)</a:t>
            </a:r>
          </a:p>
          <a:p>
            <a:r>
              <a:rPr lang="pt-BR" sz="1100" b="1" dirty="0"/>
              <a:t>Cargo: Gerente de novos negócios e </a:t>
            </a:r>
            <a:r>
              <a:rPr lang="pt-BR" sz="1100" b="1" dirty="0" err="1"/>
              <a:t>account</a:t>
            </a:r>
            <a:r>
              <a:rPr lang="pt-BR" sz="1100" b="1" dirty="0"/>
              <a:t> management</a:t>
            </a:r>
          </a:p>
          <a:p>
            <a:r>
              <a:rPr lang="en-US" sz="1100" dirty="0" err="1"/>
              <a:t>Março</a:t>
            </a:r>
            <a:r>
              <a:rPr lang="en-US" sz="1100" dirty="0"/>
              <a:t> 2023 – </a:t>
            </a:r>
            <a:r>
              <a:rPr lang="en-US" sz="1100" dirty="0" err="1"/>
              <a:t>Fevereiro</a:t>
            </a:r>
            <a:r>
              <a:rPr lang="en-US" sz="1100" dirty="0"/>
              <a:t> 2025 (2 </a:t>
            </a:r>
            <a:r>
              <a:rPr lang="en-US" sz="1100" dirty="0" err="1"/>
              <a:t>anos</a:t>
            </a:r>
            <a:r>
              <a:rPr lang="en-US" sz="1100" dirty="0"/>
              <a:t>)</a:t>
            </a:r>
            <a:endParaRPr lang="pt-BR" sz="1100" dirty="0"/>
          </a:p>
          <a:p>
            <a:r>
              <a:rPr lang="pt-BR" sz="1100" dirty="0"/>
              <a:t>• Desenvolvimento do planejamento financeiro e vendas anual.</a:t>
            </a:r>
          </a:p>
          <a:p>
            <a:r>
              <a:rPr lang="pt-BR" sz="1100" dirty="0"/>
              <a:t>• Liderança dos times de Novos Negócios e </a:t>
            </a:r>
            <a:r>
              <a:rPr lang="pt-BR" sz="1100" dirty="0" err="1"/>
              <a:t>Account</a:t>
            </a:r>
            <a:r>
              <a:rPr lang="pt-BR" sz="1100" dirty="0"/>
              <a:t> Management (B2B), trazendo aumento de +6 bps na Margem Bruta e crescimento de 350% no faturamento.</a:t>
            </a:r>
          </a:p>
          <a:p>
            <a:r>
              <a:rPr lang="pt-BR" sz="1100" dirty="0"/>
              <a:t>• Responsável pela gestão do P&amp;L / KPIs da operação no Brasil, desenvolvendo planos de ação da equipe para melhoria de performance.</a:t>
            </a:r>
          </a:p>
          <a:p>
            <a:r>
              <a:rPr lang="pt-BR" sz="1100" dirty="0"/>
              <a:t>• Definição de segmentos de mercado com base em dados e oportunidades, influenciando diretamente a estratégia comercial e o planejamento de curto, médio e longo prazos.</a:t>
            </a:r>
          </a:p>
          <a:p>
            <a:r>
              <a:rPr lang="pt-BR" sz="1100" dirty="0"/>
              <a:t>• Gestão de contratos e oportunidades com valores de faturamento entre R$ 1M e R$ 10M / ano por contrato. </a:t>
            </a:r>
            <a:endParaRPr lang="en-US" sz="1100" dirty="0"/>
          </a:p>
          <a:p>
            <a:endParaRPr lang="pt-BR" sz="1100" dirty="0"/>
          </a:p>
          <a:p>
            <a:r>
              <a:rPr lang="pt-BR" sz="1100" b="1" dirty="0"/>
              <a:t>Cargo: Gerente de novos negócios</a:t>
            </a:r>
          </a:p>
          <a:p>
            <a:r>
              <a:rPr lang="en-US" sz="1100" dirty="0"/>
              <a:t>Abril 2020 – </a:t>
            </a:r>
            <a:r>
              <a:rPr lang="en-US" sz="1100" dirty="0" err="1"/>
              <a:t>Março</a:t>
            </a:r>
            <a:r>
              <a:rPr lang="en-US" sz="1100" dirty="0"/>
              <a:t> 2023 (3 </a:t>
            </a:r>
            <a:r>
              <a:rPr lang="en-US" sz="1100" dirty="0" err="1"/>
              <a:t>anos</a:t>
            </a:r>
            <a:r>
              <a:rPr lang="en-US" sz="1100" dirty="0"/>
              <a:t>)</a:t>
            </a:r>
            <a:endParaRPr lang="pt-BR" sz="1100" dirty="0"/>
          </a:p>
          <a:p>
            <a:r>
              <a:rPr lang="pt-BR" sz="1100" dirty="0"/>
              <a:t>• Responsável pela gestão da equipe de Business </a:t>
            </a:r>
            <a:r>
              <a:rPr lang="pt-BR" sz="1100" dirty="0" err="1"/>
              <a:t>Developers</a:t>
            </a:r>
            <a:r>
              <a:rPr lang="pt-BR" sz="1100" dirty="0"/>
              <a:t>, conduzindo todo o processo de vendas: desde identificação de leads, nutrição e negociação, até a elaboração e assinatura de contratos com artistas e gravadoras (B2B).</a:t>
            </a:r>
            <a:endParaRPr lang="en-US" sz="1100" dirty="0"/>
          </a:p>
        </p:txBody>
      </p:sp>
      <p:sp>
        <p:nvSpPr>
          <p:cNvPr id="8" name="Graphic 2">
            <a:extLst>
              <a:ext uri="{FF2B5EF4-FFF2-40B4-BE49-F238E27FC236}">
                <a16:creationId xmlns:a16="http://schemas.microsoft.com/office/drawing/2014/main" id="{0107DF22-94BC-93FB-2E58-72FF72ACE2D9}"/>
              </a:ext>
            </a:extLst>
          </p:cNvPr>
          <p:cNvSpPr>
            <a:spLocks/>
          </p:cNvSpPr>
          <p:nvPr/>
        </p:nvSpPr>
        <p:spPr>
          <a:xfrm>
            <a:off x="0" y="-35718"/>
            <a:ext cx="2387600" cy="10799763"/>
          </a:xfrm>
          <a:custGeom>
            <a:avLst/>
            <a:gdLst/>
            <a:ahLst/>
            <a:cxnLst/>
            <a:rect l="l" t="t" r="r" b="b"/>
            <a:pathLst>
              <a:path w="2565400" h="10058400">
                <a:moveTo>
                  <a:pt x="2564892" y="10058400"/>
                </a:moveTo>
                <a:lnTo>
                  <a:pt x="0" y="10058400"/>
                </a:lnTo>
                <a:lnTo>
                  <a:pt x="0" y="0"/>
                </a:lnTo>
                <a:lnTo>
                  <a:pt x="2564892" y="0"/>
                </a:lnTo>
                <a:lnTo>
                  <a:pt x="2564892" y="10058400"/>
                </a:lnTo>
                <a:close/>
              </a:path>
            </a:pathLst>
          </a:custGeom>
          <a:solidFill>
            <a:srgbClr val="293E49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61439FF9-B275-CAA8-B258-99A4BF265C52}"/>
              </a:ext>
            </a:extLst>
          </p:cNvPr>
          <p:cNvSpPr txBox="1"/>
          <p:nvPr/>
        </p:nvSpPr>
        <p:spPr>
          <a:xfrm>
            <a:off x="157484" y="479903"/>
            <a:ext cx="2352039" cy="131446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pt-BR" sz="1400" dirty="0">
                <a:solidFill>
                  <a:schemeClr val="bg1"/>
                </a:solidFill>
              </a:rPr>
              <a:t>Contato</a:t>
            </a:r>
          </a:p>
          <a:p>
            <a:pPr marR="544167">
              <a:tabLst>
                <a:tab pos="139693" algn="l"/>
              </a:tabLst>
            </a:pPr>
            <a:r>
              <a:rPr lang="pt-BR" sz="1000" dirty="0">
                <a:solidFill>
                  <a:schemeClr val="bg1"/>
                </a:solidFill>
              </a:rPr>
              <a:t>Rua Apinajés, 1730, Apto 32,</a:t>
            </a:r>
          </a:p>
          <a:p>
            <a:pPr marR="544167">
              <a:tabLst>
                <a:tab pos="139693" algn="l"/>
              </a:tabLst>
            </a:pPr>
            <a:r>
              <a:rPr lang="pt-BR" sz="1000" dirty="0">
                <a:solidFill>
                  <a:schemeClr val="bg1"/>
                </a:solidFill>
              </a:rPr>
              <a:t>Sumaré, São Paulo, SP</a:t>
            </a:r>
          </a:p>
          <a:p>
            <a:pPr marR="544167">
              <a:tabLst>
                <a:tab pos="139693" algn="l"/>
              </a:tabLst>
            </a:pPr>
            <a:r>
              <a:rPr lang="pt-BR" sz="1000" dirty="0">
                <a:solidFill>
                  <a:schemeClr val="bg1"/>
                </a:solidFill>
              </a:rPr>
              <a:t>+55 11 96289-5049 (mobile)</a:t>
            </a:r>
          </a:p>
          <a:p>
            <a:pPr marR="544167">
              <a:tabLst>
                <a:tab pos="139693" algn="l"/>
              </a:tabLst>
            </a:pPr>
            <a:r>
              <a:rPr lang="pt-BR" sz="1000" dirty="0">
                <a:solidFill>
                  <a:schemeClr val="bg1"/>
                </a:solidFill>
              </a:rPr>
              <a:t>ribeirosilva.le@gmail.com  </a:t>
            </a:r>
          </a:p>
          <a:p>
            <a:pPr marR="544167">
              <a:tabLst>
                <a:tab pos="139693" algn="l"/>
              </a:tabLst>
            </a:pPr>
            <a:endParaRPr lang="pt-BR" sz="800" dirty="0">
              <a:solidFill>
                <a:schemeClr val="bg1"/>
              </a:solidFill>
              <a:ea typeface="Arial MT"/>
              <a:cs typeface="Arial MT"/>
            </a:endParaRPr>
          </a:p>
          <a:p>
            <a:pPr marR="544167">
              <a:tabLst>
                <a:tab pos="139693" algn="l"/>
              </a:tabLst>
            </a:pPr>
            <a:r>
              <a:rPr lang="pt-BR" sz="800" dirty="0">
                <a:solidFill>
                  <a:schemeClr val="bg1"/>
                </a:solidFill>
                <a:ea typeface="Arial MT"/>
                <a:cs typeface="Arial MT"/>
                <a:hlinkClick r:id="rId2"/>
              </a:rPr>
              <a:t>www.linkedin.com/in/silva-leandros</a:t>
            </a:r>
            <a:r>
              <a:rPr lang="pt-BR" sz="800" dirty="0">
                <a:solidFill>
                  <a:schemeClr val="bg1"/>
                </a:solidFill>
                <a:ea typeface="Arial MT"/>
                <a:cs typeface="Arial MT"/>
              </a:rPr>
              <a:t> (LinkedIn)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E03B29E-F68A-F3F4-CD82-135C1514ECCA}"/>
              </a:ext>
            </a:extLst>
          </p:cNvPr>
          <p:cNvSpPr txBox="1"/>
          <p:nvPr/>
        </p:nvSpPr>
        <p:spPr>
          <a:xfrm>
            <a:off x="157484" y="1986283"/>
            <a:ext cx="2352039" cy="59592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pt-BR" sz="1400" dirty="0">
                <a:solidFill>
                  <a:schemeClr val="bg1"/>
                </a:solidFill>
              </a:rPr>
              <a:t>Idiomas</a:t>
            </a:r>
          </a:p>
          <a:p>
            <a:pPr marR="544167">
              <a:tabLst>
                <a:tab pos="139693" algn="l"/>
              </a:tabLst>
            </a:pPr>
            <a:r>
              <a:rPr lang="pt-BR" sz="1000" dirty="0">
                <a:solidFill>
                  <a:schemeClr val="bg1"/>
                </a:solidFill>
              </a:rPr>
              <a:t>Inglês (Avançado - Professional </a:t>
            </a:r>
            <a:r>
              <a:rPr lang="pt-BR" sz="1000" dirty="0" err="1">
                <a:solidFill>
                  <a:schemeClr val="bg1"/>
                </a:solidFill>
              </a:rPr>
              <a:t>working</a:t>
            </a:r>
            <a:r>
              <a:rPr lang="pt-BR" sz="1000" dirty="0">
                <a:solidFill>
                  <a:schemeClr val="bg1"/>
                </a:solidFill>
              </a:rPr>
              <a:t>)</a:t>
            </a:r>
            <a:endParaRPr lang="pt-BR" sz="900" dirty="0">
              <a:solidFill>
                <a:schemeClr val="bg1"/>
              </a:solidFill>
              <a:ea typeface="Arial MT"/>
              <a:cs typeface="Arial MT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6F1B570-3FAA-91FD-0E93-73BC38A00233}"/>
              </a:ext>
            </a:extLst>
          </p:cNvPr>
          <p:cNvSpPr txBox="1"/>
          <p:nvPr/>
        </p:nvSpPr>
        <p:spPr>
          <a:xfrm>
            <a:off x="157484" y="2634365"/>
            <a:ext cx="2352039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pt-BR" sz="1400" dirty="0">
                <a:solidFill>
                  <a:schemeClr val="bg1"/>
                </a:solidFill>
              </a:rPr>
              <a:t>Educação</a:t>
            </a:r>
          </a:p>
          <a:p>
            <a:pPr marR="544167">
              <a:tabLst>
                <a:tab pos="139693" algn="l"/>
              </a:tabLst>
            </a:pPr>
            <a:endParaRPr lang="pt-BR" sz="900" dirty="0">
              <a:solidFill>
                <a:schemeClr val="bg1"/>
              </a:solidFill>
            </a:endParaRPr>
          </a:p>
          <a:p>
            <a:pPr marR="544167">
              <a:tabLst>
                <a:tab pos="139693" algn="l"/>
              </a:tabLst>
            </a:pPr>
            <a:r>
              <a:rPr lang="pt-BR" sz="1000" dirty="0">
                <a:solidFill>
                  <a:schemeClr val="bg1"/>
                </a:solidFill>
                <a:highlight>
                  <a:srgbClr val="808080"/>
                </a:highlight>
              </a:rPr>
              <a:t>IBMEC Business </a:t>
            </a:r>
            <a:r>
              <a:rPr lang="pt-BR" sz="1000" dirty="0" err="1">
                <a:solidFill>
                  <a:schemeClr val="bg1"/>
                </a:solidFill>
                <a:highlight>
                  <a:srgbClr val="808080"/>
                </a:highlight>
              </a:rPr>
              <a:t>School</a:t>
            </a:r>
            <a:endParaRPr lang="pt-BR" sz="1000" dirty="0">
              <a:solidFill>
                <a:schemeClr val="bg1"/>
              </a:solidFill>
              <a:highlight>
                <a:srgbClr val="808080"/>
              </a:highlight>
            </a:endParaRPr>
          </a:p>
          <a:p>
            <a:pPr marR="544167">
              <a:tabLst>
                <a:tab pos="139693" algn="l"/>
              </a:tabLst>
            </a:pPr>
            <a:r>
              <a:rPr lang="en-US" sz="1000" b="1" dirty="0">
                <a:solidFill>
                  <a:schemeClr val="bg1"/>
                </a:solidFill>
                <a:ea typeface="Arial MT"/>
                <a:cs typeface="Arial MT"/>
              </a:rPr>
              <a:t>Master of Business Administration (MBA), Strategic Business Management </a:t>
            </a:r>
            <a:r>
              <a:rPr lang="en-US" sz="1000" dirty="0">
                <a:solidFill>
                  <a:schemeClr val="bg1"/>
                </a:solidFill>
                <a:ea typeface="Arial MT"/>
                <a:cs typeface="Arial MT"/>
              </a:rPr>
              <a:t>(2013 - 2014)</a:t>
            </a:r>
          </a:p>
          <a:p>
            <a:pPr marR="544167">
              <a:tabLst>
                <a:tab pos="139693" algn="l"/>
              </a:tabLst>
            </a:pPr>
            <a:endParaRPr lang="en-US" sz="1000" dirty="0">
              <a:solidFill>
                <a:schemeClr val="bg1"/>
              </a:solidFill>
              <a:ea typeface="Arial MT"/>
              <a:cs typeface="Arial MT"/>
            </a:endParaRPr>
          </a:p>
          <a:p>
            <a:pPr marR="544167">
              <a:tabLst>
                <a:tab pos="139693" algn="l"/>
              </a:tabLst>
            </a:pPr>
            <a:r>
              <a:rPr lang="en-US" sz="1000" dirty="0">
                <a:solidFill>
                  <a:schemeClr val="bg1"/>
                </a:solidFill>
                <a:highlight>
                  <a:srgbClr val="808080"/>
                </a:highlight>
                <a:ea typeface="Arial MT"/>
                <a:cs typeface="Arial MT"/>
              </a:rPr>
              <a:t>Project Lab</a:t>
            </a:r>
          </a:p>
          <a:p>
            <a:pPr marR="544167">
              <a:tabLst>
                <a:tab pos="139693" algn="l"/>
              </a:tabLst>
            </a:pPr>
            <a:r>
              <a:rPr lang="pt-BR" sz="1000" b="1" dirty="0">
                <a:solidFill>
                  <a:schemeClr val="bg1"/>
                </a:solidFill>
                <a:ea typeface="Arial MT"/>
                <a:cs typeface="Arial MT"/>
              </a:rPr>
              <a:t>Project Management </a:t>
            </a:r>
            <a:r>
              <a:rPr lang="pt-BR" sz="1000" dirty="0">
                <a:solidFill>
                  <a:schemeClr val="bg1"/>
                </a:solidFill>
                <a:ea typeface="Arial MT"/>
                <a:cs typeface="Arial MT"/>
              </a:rPr>
              <a:t>(2012 - 2012)</a:t>
            </a:r>
          </a:p>
          <a:p>
            <a:pPr marR="544167">
              <a:tabLst>
                <a:tab pos="139693" algn="l"/>
              </a:tabLst>
            </a:pPr>
            <a:endParaRPr lang="pt-BR" sz="1000" dirty="0">
              <a:solidFill>
                <a:schemeClr val="bg1"/>
              </a:solidFill>
              <a:ea typeface="Arial MT"/>
              <a:cs typeface="Arial MT"/>
            </a:endParaRPr>
          </a:p>
          <a:p>
            <a:pPr marR="544167">
              <a:tabLst>
                <a:tab pos="139693" algn="l"/>
              </a:tabLst>
            </a:pPr>
            <a:r>
              <a:rPr lang="pt-BR" sz="1000" dirty="0">
                <a:solidFill>
                  <a:schemeClr val="bg1"/>
                </a:solidFill>
                <a:highlight>
                  <a:srgbClr val="808080"/>
                </a:highlight>
                <a:ea typeface="Arial MT"/>
                <a:cs typeface="Arial MT"/>
              </a:rPr>
              <a:t>Faculdade Campos Elíseos</a:t>
            </a:r>
          </a:p>
          <a:p>
            <a:pPr marR="544167">
              <a:tabLst>
                <a:tab pos="139693" algn="l"/>
              </a:tabLst>
            </a:pPr>
            <a:r>
              <a:rPr lang="en-US" sz="1000" b="1" dirty="0" err="1">
                <a:solidFill>
                  <a:schemeClr val="bg1"/>
                </a:solidFill>
                <a:ea typeface="Arial MT"/>
                <a:cs typeface="Arial MT"/>
              </a:rPr>
              <a:t>Bacharelado</a:t>
            </a:r>
            <a:r>
              <a:rPr lang="en-US" sz="1000" b="1" dirty="0">
                <a:solidFill>
                  <a:schemeClr val="bg1"/>
                </a:solidFill>
                <a:ea typeface="Arial MT"/>
                <a:cs typeface="Arial MT"/>
              </a:rPr>
              <a:t>, </a:t>
            </a:r>
            <a:r>
              <a:rPr lang="en-US" sz="1000" b="1" dirty="0" err="1">
                <a:solidFill>
                  <a:schemeClr val="bg1"/>
                </a:solidFill>
                <a:ea typeface="Arial MT"/>
                <a:cs typeface="Arial MT"/>
              </a:rPr>
              <a:t>Administração</a:t>
            </a:r>
            <a:r>
              <a:rPr lang="en-US" sz="1000" b="1" dirty="0">
                <a:solidFill>
                  <a:schemeClr val="bg1"/>
                </a:solidFill>
                <a:ea typeface="Arial MT"/>
                <a:cs typeface="Arial MT"/>
              </a:rPr>
              <a:t> de </a:t>
            </a:r>
            <a:r>
              <a:rPr lang="en-US" sz="1000" b="1" dirty="0" err="1">
                <a:solidFill>
                  <a:schemeClr val="bg1"/>
                </a:solidFill>
                <a:ea typeface="Arial MT"/>
                <a:cs typeface="Arial MT"/>
              </a:rPr>
              <a:t>empresas</a:t>
            </a:r>
            <a:r>
              <a:rPr lang="en-US" sz="1000" dirty="0">
                <a:solidFill>
                  <a:schemeClr val="bg1"/>
                </a:solidFill>
                <a:ea typeface="Arial MT"/>
                <a:cs typeface="Arial MT"/>
              </a:rPr>
              <a:t> (2007 - 2011)</a:t>
            </a:r>
          </a:p>
          <a:p>
            <a:pPr marR="544167">
              <a:tabLst>
                <a:tab pos="139693" algn="l"/>
              </a:tabLst>
            </a:pPr>
            <a:endParaRPr lang="en-US" sz="1000" dirty="0">
              <a:solidFill>
                <a:schemeClr val="bg1"/>
              </a:solidFill>
              <a:ea typeface="Arial MT"/>
              <a:cs typeface="Arial MT"/>
            </a:endParaRPr>
          </a:p>
          <a:p>
            <a:pPr marR="544167">
              <a:tabLst>
                <a:tab pos="139693" algn="l"/>
              </a:tabLst>
            </a:pPr>
            <a:r>
              <a:rPr lang="pt-BR" sz="1000" dirty="0" err="1">
                <a:solidFill>
                  <a:schemeClr val="bg1"/>
                </a:solidFill>
                <a:highlight>
                  <a:srgbClr val="808080"/>
                </a:highlight>
                <a:ea typeface="Arial MT"/>
                <a:cs typeface="Arial MT"/>
              </a:rPr>
              <a:t>Cornestone</a:t>
            </a:r>
            <a:r>
              <a:rPr lang="pt-BR" sz="1000" dirty="0">
                <a:solidFill>
                  <a:schemeClr val="bg1"/>
                </a:solidFill>
                <a:highlight>
                  <a:srgbClr val="808080"/>
                </a:highlight>
                <a:ea typeface="Arial MT"/>
                <a:cs typeface="Arial MT"/>
              </a:rPr>
              <a:t> </a:t>
            </a:r>
            <a:r>
              <a:rPr lang="pt-BR" sz="1000" dirty="0" err="1">
                <a:solidFill>
                  <a:schemeClr val="bg1"/>
                </a:solidFill>
                <a:highlight>
                  <a:srgbClr val="808080"/>
                </a:highlight>
                <a:ea typeface="Arial MT"/>
                <a:cs typeface="Arial MT"/>
              </a:rPr>
              <a:t>Academic</a:t>
            </a:r>
            <a:r>
              <a:rPr lang="pt-BR" sz="1000" dirty="0">
                <a:solidFill>
                  <a:schemeClr val="bg1"/>
                </a:solidFill>
                <a:highlight>
                  <a:srgbClr val="808080"/>
                </a:highlight>
                <a:ea typeface="Arial MT"/>
                <a:cs typeface="Arial MT"/>
              </a:rPr>
              <a:t> </a:t>
            </a:r>
            <a:r>
              <a:rPr lang="pt-BR" sz="1000" dirty="0" err="1">
                <a:solidFill>
                  <a:schemeClr val="bg1"/>
                </a:solidFill>
                <a:highlight>
                  <a:srgbClr val="808080"/>
                </a:highlight>
                <a:ea typeface="Arial MT"/>
                <a:cs typeface="Arial MT"/>
              </a:rPr>
              <a:t>College</a:t>
            </a:r>
            <a:r>
              <a:rPr lang="pt-BR" sz="1000" dirty="0">
                <a:solidFill>
                  <a:schemeClr val="bg1"/>
                </a:solidFill>
                <a:ea typeface="Arial MT"/>
                <a:cs typeface="Arial MT"/>
              </a:rPr>
              <a:t> (Toronto – Canada)</a:t>
            </a:r>
          </a:p>
          <a:p>
            <a:pPr marR="544167">
              <a:tabLst>
                <a:tab pos="139693" algn="l"/>
              </a:tabLst>
            </a:pPr>
            <a:r>
              <a:rPr lang="pt-BR" sz="1000" b="1" dirty="0" err="1">
                <a:solidFill>
                  <a:schemeClr val="bg1"/>
                </a:solidFill>
                <a:ea typeface="Arial MT"/>
                <a:cs typeface="Arial MT"/>
              </a:rPr>
              <a:t>English</a:t>
            </a:r>
            <a:r>
              <a:rPr lang="pt-BR" sz="1000" b="1" dirty="0">
                <a:solidFill>
                  <a:schemeClr val="bg1"/>
                </a:solidFill>
                <a:ea typeface="Arial MT"/>
                <a:cs typeface="Arial MT"/>
              </a:rPr>
              <a:t> for Business </a:t>
            </a:r>
            <a:r>
              <a:rPr lang="pt-BR" sz="1000" dirty="0">
                <a:solidFill>
                  <a:schemeClr val="bg1"/>
                </a:solidFill>
                <a:ea typeface="Arial MT"/>
                <a:cs typeface="Arial MT"/>
              </a:rPr>
              <a:t>(2009)</a:t>
            </a:r>
          </a:p>
          <a:p>
            <a:pPr marR="544167">
              <a:tabLst>
                <a:tab pos="139693" algn="l"/>
              </a:tabLst>
            </a:pPr>
            <a:endParaRPr lang="pt-BR" sz="1000" dirty="0">
              <a:solidFill>
                <a:schemeClr val="bg1"/>
              </a:solidFill>
              <a:ea typeface="Arial MT"/>
              <a:cs typeface="Arial MT"/>
            </a:endParaRPr>
          </a:p>
          <a:p>
            <a:pPr marR="544167">
              <a:tabLst>
                <a:tab pos="139693" algn="l"/>
              </a:tabLst>
            </a:pPr>
            <a:r>
              <a:rPr lang="pt-BR" sz="1000" dirty="0">
                <a:solidFill>
                  <a:schemeClr val="bg1"/>
                </a:solidFill>
                <a:highlight>
                  <a:srgbClr val="808080"/>
                </a:highlight>
                <a:ea typeface="Arial MT"/>
                <a:cs typeface="Arial MT"/>
              </a:rPr>
              <a:t>Universidade Estadual Paulista Júlio de Mesquita Filho</a:t>
            </a:r>
          </a:p>
          <a:p>
            <a:pPr marR="544167">
              <a:tabLst>
                <a:tab pos="139693" algn="l"/>
              </a:tabLst>
            </a:pPr>
            <a:r>
              <a:rPr lang="en-US" sz="1000" b="1" dirty="0" err="1">
                <a:solidFill>
                  <a:schemeClr val="bg1"/>
                </a:solidFill>
                <a:ea typeface="Arial MT"/>
                <a:cs typeface="Arial MT"/>
              </a:rPr>
              <a:t>Licenciatura</a:t>
            </a:r>
            <a:r>
              <a:rPr lang="en-US" sz="1000" b="1" dirty="0">
                <a:solidFill>
                  <a:schemeClr val="bg1"/>
                </a:solidFill>
                <a:ea typeface="Arial MT"/>
                <a:cs typeface="Arial MT"/>
              </a:rPr>
              <a:t>, </a:t>
            </a:r>
            <a:r>
              <a:rPr lang="en-US" sz="1000" b="1" dirty="0" err="1">
                <a:solidFill>
                  <a:schemeClr val="bg1"/>
                </a:solidFill>
                <a:ea typeface="Arial MT"/>
                <a:cs typeface="Arial MT"/>
              </a:rPr>
              <a:t>Educação</a:t>
            </a:r>
            <a:r>
              <a:rPr lang="en-US" sz="1000" b="1" dirty="0">
                <a:solidFill>
                  <a:schemeClr val="bg1"/>
                </a:solidFill>
                <a:ea typeface="Arial MT"/>
                <a:cs typeface="Arial MT"/>
              </a:rPr>
              <a:t> </a:t>
            </a:r>
            <a:r>
              <a:rPr lang="en-US" sz="1000" b="1" dirty="0" err="1">
                <a:solidFill>
                  <a:schemeClr val="bg1"/>
                </a:solidFill>
                <a:ea typeface="Arial MT"/>
                <a:cs typeface="Arial MT"/>
              </a:rPr>
              <a:t>Física</a:t>
            </a:r>
            <a:r>
              <a:rPr lang="en-US" sz="1000" dirty="0">
                <a:solidFill>
                  <a:schemeClr val="bg1"/>
                </a:solidFill>
                <a:ea typeface="Arial MT"/>
                <a:cs typeface="Arial MT"/>
              </a:rPr>
              <a:t> (2001 - 2005)</a:t>
            </a:r>
            <a:endParaRPr lang="pt-BR" sz="1000" dirty="0">
              <a:solidFill>
                <a:schemeClr val="bg1"/>
              </a:solidFill>
              <a:ea typeface="Arial MT"/>
              <a:cs typeface="Arial MT"/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5F5A10B1-CE4C-E727-0162-BD2DCDBB4FD0}"/>
              </a:ext>
            </a:extLst>
          </p:cNvPr>
          <p:cNvSpPr/>
          <p:nvPr/>
        </p:nvSpPr>
        <p:spPr>
          <a:xfrm>
            <a:off x="2158782" y="3154547"/>
            <a:ext cx="1393232" cy="18000"/>
          </a:xfrm>
          <a:prstGeom prst="rect">
            <a:avLst/>
          </a:prstGeom>
          <a:solidFill>
            <a:srgbClr val="293E4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127AE285-1ADD-2372-972C-74E3C00AD387}"/>
              </a:ext>
            </a:extLst>
          </p:cNvPr>
          <p:cNvSpPr txBox="1"/>
          <p:nvPr/>
        </p:nvSpPr>
        <p:spPr>
          <a:xfrm>
            <a:off x="157484" y="6873755"/>
            <a:ext cx="2506468" cy="198091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pt-BR" sz="1400" dirty="0">
                <a:solidFill>
                  <a:schemeClr val="bg1"/>
                </a:solidFill>
              </a:rPr>
              <a:t>Top skills</a:t>
            </a:r>
          </a:p>
          <a:p>
            <a:pPr marR="544167">
              <a:tabLst>
                <a:tab pos="139693" algn="l"/>
              </a:tabLst>
            </a:pPr>
            <a:r>
              <a:rPr lang="pt-BR" sz="1000" dirty="0">
                <a:solidFill>
                  <a:schemeClr val="bg1"/>
                </a:solidFill>
              </a:rPr>
              <a:t>Planejamento financeiro</a:t>
            </a:r>
          </a:p>
          <a:p>
            <a:pPr marR="544167">
              <a:tabLst>
                <a:tab pos="139693" algn="l"/>
              </a:tabLst>
            </a:pPr>
            <a:r>
              <a:rPr lang="pt-BR" sz="1000" dirty="0">
                <a:solidFill>
                  <a:schemeClr val="bg1"/>
                </a:solidFill>
              </a:rPr>
              <a:t>Operação de vendas B2B</a:t>
            </a:r>
          </a:p>
          <a:p>
            <a:pPr marR="544167">
              <a:tabLst>
                <a:tab pos="139693" algn="l"/>
              </a:tabLst>
            </a:pPr>
            <a:r>
              <a:rPr lang="pt-BR" sz="1000" dirty="0">
                <a:solidFill>
                  <a:schemeClr val="bg1"/>
                </a:solidFill>
                <a:ea typeface="Arial MT"/>
                <a:cs typeface="Arial MT"/>
              </a:rPr>
              <a:t>Melhoria contínua de processos</a:t>
            </a:r>
          </a:p>
          <a:p>
            <a:pPr marR="544167">
              <a:tabLst>
                <a:tab pos="139693" algn="l"/>
              </a:tabLst>
            </a:pPr>
            <a:r>
              <a:rPr lang="pt-BR" sz="1000" dirty="0">
                <a:solidFill>
                  <a:schemeClr val="bg1"/>
                </a:solidFill>
                <a:ea typeface="Arial MT"/>
                <a:cs typeface="Arial MT"/>
              </a:rPr>
              <a:t>Desenvolvimento de equipe</a:t>
            </a:r>
          </a:p>
          <a:p>
            <a:pPr marR="544167">
              <a:tabLst>
                <a:tab pos="139693" algn="l"/>
              </a:tabLst>
            </a:pPr>
            <a:r>
              <a:rPr lang="pt-BR" sz="1000" dirty="0">
                <a:solidFill>
                  <a:schemeClr val="bg1"/>
                </a:solidFill>
                <a:ea typeface="Arial MT"/>
                <a:cs typeface="Arial MT"/>
              </a:rPr>
              <a:t>Habilidades analíticas</a:t>
            </a:r>
          </a:p>
          <a:p>
            <a:pPr marR="544167">
              <a:tabLst>
                <a:tab pos="139693" algn="l"/>
              </a:tabLst>
            </a:pPr>
            <a:r>
              <a:rPr lang="pt-BR" sz="1000" dirty="0">
                <a:solidFill>
                  <a:schemeClr val="bg1"/>
                </a:solidFill>
                <a:ea typeface="Arial MT"/>
                <a:cs typeface="Arial MT"/>
              </a:rPr>
              <a:t>Análise de mercado</a:t>
            </a:r>
          </a:p>
          <a:p>
            <a:pPr marR="544167">
              <a:tabLst>
                <a:tab pos="139693" algn="l"/>
              </a:tabLst>
            </a:pPr>
            <a:r>
              <a:rPr lang="pt-BR" sz="1000" dirty="0" err="1">
                <a:solidFill>
                  <a:schemeClr val="bg1"/>
                </a:solidFill>
                <a:ea typeface="Arial MT"/>
                <a:cs typeface="Arial MT"/>
              </a:rPr>
              <a:t>Budgeting</a:t>
            </a:r>
            <a:r>
              <a:rPr lang="pt-BR" sz="1000" dirty="0">
                <a:solidFill>
                  <a:schemeClr val="bg1"/>
                </a:solidFill>
                <a:ea typeface="Arial MT"/>
                <a:cs typeface="Arial MT"/>
              </a:rPr>
              <a:t>/</a:t>
            </a:r>
            <a:r>
              <a:rPr lang="pt-BR" sz="1000" dirty="0" err="1">
                <a:solidFill>
                  <a:schemeClr val="bg1"/>
                </a:solidFill>
                <a:ea typeface="Arial MT"/>
                <a:cs typeface="Arial MT"/>
              </a:rPr>
              <a:t>Forecasting</a:t>
            </a:r>
            <a:endParaRPr lang="pt-BR" sz="1000" dirty="0">
              <a:solidFill>
                <a:schemeClr val="bg1"/>
              </a:solidFill>
              <a:ea typeface="Arial MT"/>
              <a:cs typeface="Arial MT"/>
            </a:endParaRPr>
          </a:p>
          <a:p>
            <a:pPr marR="544167">
              <a:tabLst>
                <a:tab pos="139693" algn="l"/>
              </a:tabLst>
            </a:pPr>
            <a:r>
              <a:rPr lang="pt-BR" sz="1000" dirty="0">
                <a:solidFill>
                  <a:schemeClr val="bg1"/>
                </a:solidFill>
                <a:ea typeface="Arial MT"/>
                <a:cs typeface="Arial MT"/>
              </a:rPr>
              <a:t>Planejamento estratégico</a:t>
            </a:r>
          </a:p>
          <a:p>
            <a:pPr marR="544167">
              <a:tabLst>
                <a:tab pos="139693" algn="l"/>
              </a:tabLst>
            </a:pPr>
            <a:r>
              <a:rPr lang="pt-BR" sz="1000" dirty="0" err="1">
                <a:solidFill>
                  <a:schemeClr val="bg1"/>
                </a:solidFill>
                <a:ea typeface="Arial MT"/>
                <a:cs typeface="Arial MT"/>
              </a:rPr>
              <a:t>Salesforce</a:t>
            </a:r>
            <a:endParaRPr lang="pt-BR" sz="1000" dirty="0">
              <a:solidFill>
                <a:schemeClr val="bg1"/>
              </a:solidFill>
              <a:ea typeface="Arial MT"/>
              <a:cs typeface="Arial MT"/>
            </a:endParaRPr>
          </a:p>
          <a:p>
            <a:pPr marR="544167">
              <a:tabLst>
                <a:tab pos="139693" algn="l"/>
              </a:tabLst>
            </a:pPr>
            <a:r>
              <a:rPr lang="pt-BR" sz="1000" dirty="0">
                <a:solidFill>
                  <a:schemeClr val="bg1"/>
                </a:solidFill>
                <a:ea typeface="Arial MT"/>
                <a:cs typeface="Arial MT"/>
              </a:rPr>
              <a:t>Gestão de projetos</a:t>
            </a:r>
          </a:p>
          <a:p>
            <a:pPr marR="544167">
              <a:tabLst>
                <a:tab pos="139693" algn="l"/>
              </a:tabLst>
            </a:pPr>
            <a:r>
              <a:rPr lang="pt-BR" sz="1000" dirty="0">
                <a:solidFill>
                  <a:schemeClr val="bg1"/>
                </a:solidFill>
                <a:ea typeface="Arial MT"/>
                <a:cs typeface="Arial MT"/>
              </a:rPr>
              <a:t>Certificado PMP</a:t>
            </a:r>
            <a:endParaRPr lang="pt-BR" sz="900" dirty="0">
              <a:solidFill>
                <a:schemeClr val="bg1"/>
              </a:solidFill>
              <a:ea typeface="Arial MT"/>
              <a:cs typeface="Arial MT"/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6A938340-DF22-D587-BB70-0B6FCEB71DC3}"/>
              </a:ext>
            </a:extLst>
          </p:cNvPr>
          <p:cNvSpPr txBox="1"/>
          <p:nvPr/>
        </p:nvSpPr>
        <p:spPr>
          <a:xfrm>
            <a:off x="2526087" y="8381232"/>
            <a:ext cx="4982788" cy="210402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pt-BR" sz="1100" dirty="0"/>
              <a:t>Empresa: </a:t>
            </a:r>
            <a:r>
              <a:rPr lang="pt-BR" sz="1100" dirty="0">
                <a:highlight>
                  <a:srgbClr val="C0C0C0"/>
                </a:highlight>
              </a:rPr>
              <a:t>BM&amp;A - Brasil, Música e Artes (São Paulo)</a:t>
            </a:r>
          </a:p>
          <a:p>
            <a:r>
              <a:rPr lang="pt-BR" sz="1100" b="1" dirty="0"/>
              <a:t>Cargo: Gerente de Projetos Sênior</a:t>
            </a:r>
          </a:p>
          <a:p>
            <a:r>
              <a:rPr lang="en-US" sz="1100" dirty="0"/>
              <a:t>Agosto 2013 – Abril 2020 (6 </a:t>
            </a:r>
            <a:r>
              <a:rPr lang="en-US" sz="1100" dirty="0" err="1"/>
              <a:t>anos</a:t>
            </a:r>
            <a:r>
              <a:rPr lang="en-US" sz="1100" dirty="0"/>
              <a:t> e 9 meses)</a:t>
            </a:r>
          </a:p>
          <a:p>
            <a:r>
              <a:rPr lang="pt-BR" sz="1100" dirty="0"/>
              <a:t>• Gerente de projetos criador do Brasil Music Summit, único evento brasileiro focado em criar oportunidades de negócios com música brasileira no exterior, envolvendo festivais, gravadoras, </a:t>
            </a:r>
            <a:r>
              <a:rPr lang="pt-BR" sz="1100" dirty="0" err="1"/>
              <a:t>bookers</a:t>
            </a:r>
            <a:r>
              <a:rPr lang="pt-BR" sz="1100" dirty="0"/>
              <a:t> e supervisores musicais.</a:t>
            </a:r>
          </a:p>
          <a:p>
            <a:r>
              <a:rPr lang="pt-BR" sz="1100" dirty="0"/>
              <a:t>• Responsável pelo relacionamento com o mercado musical, atraindo empresas e artistas para os projetos desenvolvidos pela organização.</a:t>
            </a:r>
          </a:p>
          <a:p>
            <a:r>
              <a:rPr lang="pt-BR" sz="1100" dirty="0"/>
              <a:t>• Criador da BM&amp;A </a:t>
            </a:r>
            <a:r>
              <a:rPr lang="pt-BR" sz="1100" dirty="0" err="1"/>
              <a:t>Academy</a:t>
            </a:r>
            <a:r>
              <a:rPr lang="pt-BR" sz="1100" dirty="0"/>
              <a:t>, plataforma de educação voltada a capacitar profissionais da música em gestão e negócios.</a:t>
            </a:r>
          </a:p>
          <a:p>
            <a:r>
              <a:rPr lang="pt-BR" sz="1100" dirty="0"/>
              <a:t>• Organização e gestão de missões comerciais em eventos internacionais de grande porte, tais como SXSW, </a:t>
            </a:r>
            <a:r>
              <a:rPr lang="pt-BR" sz="1100" dirty="0" err="1"/>
              <a:t>Womex</a:t>
            </a:r>
            <a:r>
              <a:rPr lang="pt-BR" sz="1100" dirty="0"/>
              <a:t>, Mama, </a:t>
            </a:r>
            <a:r>
              <a:rPr lang="pt-BR" sz="1100" dirty="0" err="1"/>
              <a:t>Jazzahead</a:t>
            </a:r>
            <a:r>
              <a:rPr lang="pt-BR" sz="1100" dirty="0"/>
              <a:t>, </a:t>
            </a:r>
            <a:r>
              <a:rPr lang="pt-BR" sz="1100" dirty="0" err="1"/>
              <a:t>Circulart</a:t>
            </a:r>
            <a:r>
              <a:rPr lang="pt-BR" sz="1100" dirty="0"/>
              <a:t> e Midem.</a:t>
            </a:r>
            <a:endParaRPr lang="en-US" sz="1100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12BBDE8-FB0D-602D-1BE9-F477F803E693}"/>
              </a:ext>
            </a:extLst>
          </p:cNvPr>
          <p:cNvSpPr txBox="1"/>
          <p:nvPr/>
        </p:nvSpPr>
        <p:spPr>
          <a:xfrm>
            <a:off x="2529843" y="1097280"/>
            <a:ext cx="4961102" cy="198091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720725"/>
            <a:r>
              <a:rPr lang="pt-BR" sz="1400" dirty="0"/>
              <a:t>Resumo</a:t>
            </a:r>
          </a:p>
          <a:p>
            <a:pPr defTabSz="720725"/>
            <a:r>
              <a:rPr lang="pt-BR" sz="1100" dirty="0"/>
              <a:t>• 5 anos de experiência na liderança de equipe de Vendas B2B em empresas de tecnologia, incluindo Business </a:t>
            </a:r>
            <a:r>
              <a:rPr lang="pt-BR" sz="1100" dirty="0" err="1"/>
              <a:t>Development</a:t>
            </a:r>
            <a:r>
              <a:rPr lang="pt-BR" sz="1100" dirty="0"/>
              <a:t>, </a:t>
            </a:r>
            <a:r>
              <a:rPr lang="pt-BR" sz="1100" dirty="0" err="1"/>
              <a:t>Account</a:t>
            </a:r>
            <a:r>
              <a:rPr lang="pt-BR" sz="1100" dirty="0"/>
              <a:t> Management, </a:t>
            </a:r>
            <a:r>
              <a:rPr lang="pt-BR" sz="1100" dirty="0" err="1"/>
              <a:t>Budgeting</a:t>
            </a:r>
            <a:r>
              <a:rPr lang="pt-BR" sz="1100" dirty="0"/>
              <a:t>/</a:t>
            </a:r>
            <a:r>
              <a:rPr lang="pt-BR" sz="1100" dirty="0" err="1"/>
              <a:t>Forecasting</a:t>
            </a:r>
            <a:r>
              <a:rPr lang="pt-BR" sz="1100" dirty="0"/>
              <a:t>, Gestão de P&amp;L/KPIs e desenvolvimento de equipe.</a:t>
            </a:r>
          </a:p>
          <a:p>
            <a:pPr defTabSz="720725"/>
            <a:r>
              <a:rPr lang="pt-BR" sz="1100" dirty="0"/>
              <a:t>• Participação ativa na definição e implementação de estratégias comerciais B2B, gestão de funil de vendas e expansão da base de clientes.</a:t>
            </a:r>
          </a:p>
          <a:p>
            <a:pPr defTabSz="720725"/>
            <a:r>
              <a:rPr lang="pt-BR" sz="1100" dirty="0"/>
              <a:t>• Mais de 10 anos de experiência em Gestão de Projetos e Planejamento Estratégico.</a:t>
            </a:r>
          </a:p>
          <a:p>
            <a:pPr defTabSz="720725"/>
            <a:r>
              <a:rPr lang="pt-BR" sz="1100" dirty="0"/>
              <a:t>•  Habilidades em comunicação, trabalho em equipe, gestão de pessoas, influência e análise de dados. Fácil adaptação a novos ambientes e funções, com foco consistente em liderança e entrega de resultados.</a:t>
            </a:r>
          </a:p>
        </p:txBody>
      </p:sp>
    </p:spTree>
    <p:extLst>
      <p:ext uri="{BB962C8B-B14F-4D97-AF65-F5344CB8AC3E}">
        <p14:creationId xmlns:p14="http://schemas.microsoft.com/office/powerpoint/2010/main" val="2476567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BA6448-B9DC-0052-D473-F10D236A74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809D49BF-543F-075E-D81C-454C75BC0274}"/>
              </a:ext>
            </a:extLst>
          </p:cNvPr>
          <p:cNvSpPr txBox="1"/>
          <p:nvPr/>
        </p:nvSpPr>
        <p:spPr>
          <a:xfrm>
            <a:off x="2576888" y="486233"/>
            <a:ext cx="4893737" cy="80021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pt-BR" sz="2400" dirty="0"/>
              <a:t>Leandro Ribeiro da Silva</a:t>
            </a:r>
          </a:p>
          <a:p>
            <a:r>
              <a:rPr lang="pt-BR" sz="1100" dirty="0">
                <a:solidFill>
                  <a:srgbClr val="181818"/>
                </a:solidFill>
                <a:latin typeface="Arial MT"/>
                <a:ea typeface="Arial MT"/>
                <a:cs typeface="Arial MT"/>
              </a:rPr>
              <a:t>Especialista em vendas / Gestão de Projetos</a:t>
            </a:r>
            <a:r>
              <a:rPr lang="en-US" sz="1100" dirty="0">
                <a:solidFill>
                  <a:srgbClr val="181818"/>
                </a:solidFill>
                <a:latin typeface="Arial MT"/>
                <a:ea typeface="Arial MT"/>
                <a:cs typeface="Arial MT"/>
              </a:rPr>
              <a:t> </a:t>
            </a:r>
          </a:p>
          <a:p>
            <a:r>
              <a:rPr lang="en-US" sz="1100" dirty="0">
                <a:solidFill>
                  <a:srgbClr val="B0B0B0"/>
                </a:solidFill>
                <a:latin typeface="Arial MT"/>
                <a:ea typeface="Arial MT"/>
                <a:cs typeface="Arial MT"/>
              </a:rPr>
              <a:t>São Paulo, SP</a:t>
            </a:r>
            <a:endParaRPr lang="pt-BR" sz="1600" dirty="0">
              <a:latin typeface="Arial MT"/>
              <a:ea typeface="Arial MT"/>
              <a:cs typeface="Arial MT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91D3227-4A64-4C2B-FA0D-9FD8DDC4D455}"/>
              </a:ext>
            </a:extLst>
          </p:cNvPr>
          <p:cNvSpPr txBox="1"/>
          <p:nvPr/>
        </p:nvSpPr>
        <p:spPr>
          <a:xfrm>
            <a:off x="2576887" y="1448057"/>
            <a:ext cx="4893741" cy="29558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pt-BR" sz="1400" dirty="0"/>
              <a:t>Experiência profissional</a:t>
            </a:r>
          </a:p>
        </p:txBody>
      </p:sp>
      <p:sp>
        <p:nvSpPr>
          <p:cNvPr id="8" name="Graphic 2">
            <a:extLst>
              <a:ext uri="{FF2B5EF4-FFF2-40B4-BE49-F238E27FC236}">
                <a16:creationId xmlns:a16="http://schemas.microsoft.com/office/drawing/2014/main" id="{8497E01A-4789-81EF-91AA-A0BF914820A6}"/>
              </a:ext>
            </a:extLst>
          </p:cNvPr>
          <p:cNvSpPr>
            <a:spLocks/>
          </p:cNvSpPr>
          <p:nvPr/>
        </p:nvSpPr>
        <p:spPr>
          <a:xfrm>
            <a:off x="0" y="-35718"/>
            <a:ext cx="2387600" cy="10799763"/>
          </a:xfrm>
          <a:custGeom>
            <a:avLst/>
            <a:gdLst/>
            <a:ahLst/>
            <a:cxnLst/>
            <a:rect l="l" t="t" r="r" b="b"/>
            <a:pathLst>
              <a:path w="2565400" h="10058400">
                <a:moveTo>
                  <a:pt x="2564892" y="10058400"/>
                </a:moveTo>
                <a:lnTo>
                  <a:pt x="0" y="10058400"/>
                </a:lnTo>
                <a:lnTo>
                  <a:pt x="0" y="0"/>
                </a:lnTo>
                <a:lnTo>
                  <a:pt x="2564892" y="0"/>
                </a:lnTo>
                <a:lnTo>
                  <a:pt x="2564892" y="10058400"/>
                </a:lnTo>
                <a:close/>
              </a:path>
            </a:pathLst>
          </a:custGeom>
          <a:solidFill>
            <a:srgbClr val="293E49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7609A6AA-8348-43DB-430B-AD4981DA483B}"/>
              </a:ext>
            </a:extLst>
          </p:cNvPr>
          <p:cNvSpPr txBox="1"/>
          <p:nvPr/>
        </p:nvSpPr>
        <p:spPr>
          <a:xfrm>
            <a:off x="147324" y="479903"/>
            <a:ext cx="2352039" cy="131446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pt-BR" sz="1400" dirty="0">
                <a:solidFill>
                  <a:schemeClr val="bg1"/>
                </a:solidFill>
              </a:rPr>
              <a:t>Contato</a:t>
            </a:r>
          </a:p>
          <a:p>
            <a:pPr marR="544167">
              <a:tabLst>
                <a:tab pos="139693" algn="l"/>
              </a:tabLst>
            </a:pPr>
            <a:r>
              <a:rPr lang="pt-BR" sz="1000" dirty="0">
                <a:solidFill>
                  <a:schemeClr val="bg1"/>
                </a:solidFill>
              </a:rPr>
              <a:t>Rua Apinajés, 1730, Apto 32,</a:t>
            </a:r>
          </a:p>
          <a:p>
            <a:pPr marR="544167">
              <a:tabLst>
                <a:tab pos="139693" algn="l"/>
              </a:tabLst>
            </a:pPr>
            <a:r>
              <a:rPr lang="pt-BR" sz="1000" dirty="0">
                <a:solidFill>
                  <a:schemeClr val="bg1"/>
                </a:solidFill>
              </a:rPr>
              <a:t>Sumaré, São Paulo, SP</a:t>
            </a:r>
          </a:p>
          <a:p>
            <a:pPr marR="544167">
              <a:tabLst>
                <a:tab pos="139693" algn="l"/>
              </a:tabLst>
            </a:pPr>
            <a:r>
              <a:rPr lang="pt-BR" sz="1000" dirty="0">
                <a:solidFill>
                  <a:schemeClr val="bg1"/>
                </a:solidFill>
              </a:rPr>
              <a:t>+55 11 96289-5049 (mobile)</a:t>
            </a:r>
          </a:p>
          <a:p>
            <a:pPr marR="544167">
              <a:tabLst>
                <a:tab pos="139693" algn="l"/>
              </a:tabLst>
            </a:pPr>
            <a:r>
              <a:rPr lang="pt-BR" sz="1000" dirty="0">
                <a:solidFill>
                  <a:schemeClr val="bg1"/>
                </a:solidFill>
              </a:rPr>
              <a:t>ribeirosilva.le@gmail.com  </a:t>
            </a:r>
          </a:p>
          <a:p>
            <a:pPr marR="544167">
              <a:tabLst>
                <a:tab pos="139693" algn="l"/>
              </a:tabLst>
            </a:pPr>
            <a:endParaRPr lang="pt-BR" sz="800" dirty="0">
              <a:solidFill>
                <a:schemeClr val="bg1"/>
              </a:solidFill>
              <a:ea typeface="Arial MT"/>
              <a:cs typeface="Arial MT"/>
            </a:endParaRPr>
          </a:p>
          <a:p>
            <a:pPr marR="544167">
              <a:tabLst>
                <a:tab pos="139693" algn="l"/>
              </a:tabLst>
            </a:pPr>
            <a:r>
              <a:rPr lang="pt-BR" sz="800" dirty="0">
                <a:solidFill>
                  <a:schemeClr val="bg1"/>
                </a:solidFill>
                <a:ea typeface="Arial MT"/>
                <a:cs typeface="Arial MT"/>
                <a:hlinkClick r:id="rId2"/>
              </a:rPr>
              <a:t>www.linkedin.com/in/silva-leandros</a:t>
            </a:r>
            <a:r>
              <a:rPr lang="pt-BR" sz="800" dirty="0">
                <a:solidFill>
                  <a:schemeClr val="bg1"/>
                </a:solidFill>
                <a:ea typeface="Arial MT"/>
                <a:cs typeface="Arial MT"/>
              </a:rPr>
              <a:t> (LinkedIn)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F096EDE-F186-FE18-FE21-8530C0508AB2}"/>
              </a:ext>
            </a:extLst>
          </p:cNvPr>
          <p:cNvSpPr txBox="1"/>
          <p:nvPr/>
        </p:nvSpPr>
        <p:spPr>
          <a:xfrm>
            <a:off x="2576887" y="1819316"/>
            <a:ext cx="4697521" cy="142692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pt-BR" sz="1100" dirty="0"/>
              <a:t>Empresa: </a:t>
            </a:r>
            <a:r>
              <a:rPr lang="pt-BR" sz="1100" dirty="0">
                <a:highlight>
                  <a:srgbClr val="C0C0C0"/>
                </a:highlight>
              </a:rPr>
              <a:t>Grupo Fleury (São Paulo)</a:t>
            </a:r>
          </a:p>
          <a:p>
            <a:r>
              <a:rPr lang="pt-BR" sz="1100" b="1" dirty="0"/>
              <a:t>Cargo: Analista de Projetos Sênior</a:t>
            </a:r>
          </a:p>
          <a:p>
            <a:r>
              <a:rPr lang="en-US" sz="1100" dirty="0"/>
              <a:t>Junho 2010 - Junho 2013 (3 </a:t>
            </a:r>
            <a:r>
              <a:rPr lang="en-US" sz="1100" dirty="0" err="1"/>
              <a:t>anos</a:t>
            </a:r>
            <a:r>
              <a:rPr lang="en-US" sz="1100" dirty="0"/>
              <a:t>) </a:t>
            </a:r>
          </a:p>
          <a:p>
            <a:r>
              <a:rPr lang="pt-BR" sz="1100" dirty="0"/>
              <a:t>• Gerente de projetos atuando em projetos do mercado de saúde, responsável pela implantação de novas unidades de medicina diagnóstica.</a:t>
            </a:r>
          </a:p>
          <a:p>
            <a:r>
              <a:rPr lang="pt-BR" sz="1100" dirty="0"/>
              <a:t>• Após o IPO da empresa, liderei 30 projetos como parte do CAPEX, ampliando a visibilidade e faturamento da empresa.</a:t>
            </a:r>
          </a:p>
          <a:p>
            <a:r>
              <a:rPr lang="pt-BR" sz="1100" dirty="0"/>
              <a:t>• Gestão de projetos alinhada às melhores práticas do PMBOK.</a:t>
            </a:r>
            <a:endParaRPr lang="en-US" sz="1100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03E574E-B228-4074-CEF2-26F99E826427}"/>
              </a:ext>
            </a:extLst>
          </p:cNvPr>
          <p:cNvSpPr txBox="1"/>
          <p:nvPr/>
        </p:nvSpPr>
        <p:spPr>
          <a:xfrm>
            <a:off x="2576887" y="3489270"/>
            <a:ext cx="4893738" cy="176547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pt-BR" sz="1100" dirty="0"/>
              <a:t>Empresa: </a:t>
            </a:r>
            <a:r>
              <a:rPr lang="pt-BR" sz="1100" dirty="0">
                <a:highlight>
                  <a:srgbClr val="C0C0C0"/>
                </a:highlight>
              </a:rPr>
              <a:t>Correios S/A (Bauru e São Paulo)</a:t>
            </a:r>
          </a:p>
          <a:p>
            <a:r>
              <a:rPr lang="pt-BR" sz="1100" b="1" dirty="0"/>
              <a:t>Cargo: Analista de Processos</a:t>
            </a:r>
          </a:p>
          <a:p>
            <a:r>
              <a:rPr lang="en-US" sz="1100" dirty="0"/>
              <a:t>Agosto 2000 - Junho 2010 (9 </a:t>
            </a:r>
            <a:r>
              <a:rPr lang="en-US" sz="1100" dirty="0" err="1"/>
              <a:t>anos</a:t>
            </a:r>
            <a:r>
              <a:rPr lang="en-US" sz="1100" dirty="0"/>
              <a:t> e 11 meses) </a:t>
            </a:r>
          </a:p>
          <a:p>
            <a:r>
              <a:rPr lang="pt-BR" sz="1100" dirty="0"/>
              <a:t>• Atuação em projetos de melhoria de processos, incluindo desenvolvimento de conteúdos para treinamentos, capacitação em metodologias de melhoria de processos e criação de sistemas de KPIs para análise de resultados e suas causas. </a:t>
            </a:r>
          </a:p>
          <a:p>
            <a:r>
              <a:rPr lang="pt-BR" sz="1100" dirty="0"/>
              <a:t>• Responsável pelo desenvolvimento do Planejamento Estratégico da organização utilizando a metodologia </a:t>
            </a:r>
            <a:r>
              <a:rPr lang="pt-BR" sz="1100" dirty="0" err="1"/>
              <a:t>Balanced</a:t>
            </a:r>
            <a:r>
              <a:rPr lang="pt-BR" sz="1100" dirty="0"/>
              <a:t> Scorecard (BSC).</a:t>
            </a:r>
          </a:p>
          <a:p>
            <a:r>
              <a:rPr lang="pt-BR" sz="1100" dirty="0"/>
              <a:t>•  Elaboração de relatórios e apresentações de resultados.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4467249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293</TotalTime>
  <Words>915</Words>
  <Application>Microsoft Office PowerPoint</Application>
  <PresentationFormat>Personalizar</PresentationFormat>
  <Paragraphs>94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Arial MT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Leandro Ribeiro da Silva</dc:creator>
  <cp:lastModifiedBy>Leandro Ribeiro da Silva</cp:lastModifiedBy>
  <cp:revision>3</cp:revision>
  <dcterms:created xsi:type="dcterms:W3CDTF">2025-06-02T18:22:20Z</dcterms:created>
  <dcterms:modified xsi:type="dcterms:W3CDTF">2025-10-12T12:52:41Z</dcterms:modified>
</cp:coreProperties>
</file>