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32" r:id="rId36"/>
    <p:sldId id="333" r:id="rId37"/>
    <p:sldId id="334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27" r:id="rId57"/>
    <p:sldId id="328" r:id="rId58"/>
    <p:sldId id="329" r:id="rId59"/>
    <p:sldId id="330" r:id="rId60"/>
    <p:sldId id="331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accent1"/>
                </a:solidFill>
              </a:rPr>
              <a:t>Leitores</a:t>
            </a:r>
            <a:r>
              <a:rPr lang="en-US" dirty="0">
                <a:solidFill>
                  <a:schemeClr val="accent1"/>
                </a:solidFill>
              </a:rPr>
              <a:t> de </a:t>
            </a:r>
            <a:r>
              <a:rPr lang="en-US" dirty="0" err="1">
                <a:solidFill>
                  <a:schemeClr val="accent1"/>
                </a:solidFill>
              </a:rPr>
              <a:t>jornal</a:t>
            </a:r>
            <a:endParaRPr lang="en-US" dirty="0">
              <a:solidFill>
                <a:schemeClr val="accent1"/>
              </a:solidFill>
            </a:endParaRPr>
          </a:p>
          <a:p>
            <a:pPr>
              <a:defRPr>
                <a:solidFill>
                  <a:schemeClr val="accent1"/>
                </a:solidFill>
              </a:defRPr>
            </a:pPr>
            <a:r>
              <a:rPr lang="en-US" dirty="0">
                <a:solidFill>
                  <a:schemeClr val="accent1"/>
                </a:solidFill>
              </a:rPr>
              <a:t>(</a:t>
            </a:r>
            <a:r>
              <a:rPr lang="en-US" dirty="0" err="1">
                <a:solidFill>
                  <a:schemeClr val="accent1"/>
                </a:solidFill>
              </a:rPr>
              <a:t>impresso</a:t>
            </a:r>
            <a:r>
              <a:rPr lang="en-US" dirty="0">
                <a:solidFill>
                  <a:schemeClr val="accent1"/>
                </a:solidFill>
              </a:rPr>
              <a:t> + site – </a:t>
            </a:r>
            <a:r>
              <a:rPr lang="en-US" dirty="0" err="1">
                <a:solidFill>
                  <a:schemeClr val="accent1"/>
                </a:solidFill>
              </a:rPr>
              <a:t>em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milhões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Leitores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0D-4649-9677-3D9797BEF7C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B0D-4649-9677-3D9797BEF7C6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0D-4649-9677-3D9797BEF7C6}"/>
              </c:ext>
            </c:extLst>
          </c:dPt>
          <c:dLbls>
            <c:dLbl>
              <c:idx val="0"/>
              <c:layout>
                <c:manualLayout>
                  <c:x val="7.1874999999999883E-2"/>
                  <c:y val="-7.2656245530496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B0D-4649-9677-3D9797BEF7C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3437500000000003E-2"/>
                  <c:y val="7.03124956746733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B0D-4649-9677-3D9797BEF7C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7499999999999994E-2"/>
                  <c:y val="-1.6406248990757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B0D-4649-9677-3D9797BEF7C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Planilha1!$A$2:$A$4</c:f>
              <c:strCache>
                <c:ptCount val="3"/>
                <c:pt idx="0">
                  <c:v>O Globo</c:v>
                </c:pt>
                <c:pt idx="1">
                  <c:v>Folha de SP</c:v>
                </c:pt>
                <c:pt idx="2">
                  <c:v>O Estado de SP</c:v>
                </c:pt>
              </c:strCache>
            </c:strRef>
          </c:cat>
          <c:val>
            <c:numRef>
              <c:f>Planilha1!$B$2:$B$4</c:f>
              <c:numCache>
                <c:formatCode>0.0</c:formatCode>
                <c:ptCount val="3"/>
                <c:pt idx="0">
                  <c:v>15</c:v>
                </c:pt>
                <c:pt idx="1">
                  <c:v>7.8</c:v>
                </c:pt>
                <c:pt idx="2">
                  <c:v>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0D-4649-9677-3D9797BEF7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6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283897655890918E-3"/>
          <c:y val="6.639689659859678E-3"/>
          <c:w val="0.93258771257852002"/>
          <c:h val="0.736359358825559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O Globo</c:v>
                </c:pt>
                <c:pt idx="1">
                  <c:v>Folha de SP</c:v>
                </c:pt>
                <c:pt idx="2">
                  <c:v>O Estado de SP</c:v>
                </c:pt>
              </c:strCache>
            </c:strRef>
          </c:cat>
          <c:val>
            <c:numRef>
              <c:f>Planilha1!$B$2:$B$4</c:f>
              <c:numCache>
                <c:formatCode>_-* #,##0_-;\-* #,##0_-;_-* "-"??_-;_-@_-</c:formatCode>
                <c:ptCount val="3"/>
                <c:pt idx="0">
                  <c:v>2983</c:v>
                </c:pt>
                <c:pt idx="1">
                  <c:v>1599</c:v>
                </c:pt>
                <c:pt idx="2">
                  <c:v>1074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25-4DD6-BC15-D50563093084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665672688"/>
        <c:axId val="-665662352"/>
      </c:barChart>
      <c:catAx>
        <c:axId val="-66567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665662352"/>
        <c:crosses val="autoZero"/>
        <c:auto val="1"/>
        <c:lblAlgn val="ctr"/>
        <c:lblOffset val="100"/>
        <c:noMultiLvlLbl val="0"/>
      </c:catAx>
      <c:valAx>
        <c:axId val="-66566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-66567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283897655890918E-3"/>
          <c:y val="6.639689659859678E-3"/>
          <c:w val="0.93258771257852002"/>
          <c:h val="0.736359358825559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O Globo</c:v>
                </c:pt>
                <c:pt idx="1">
                  <c:v>Folha de SP</c:v>
                </c:pt>
                <c:pt idx="2">
                  <c:v>O Estado de SP</c:v>
                </c:pt>
              </c:strCache>
            </c:strRef>
          </c:cat>
          <c:val>
            <c:numRef>
              <c:f>Planilha1!$B$2:$B$4</c:f>
              <c:numCache>
                <c:formatCode>_-* #,##0_-;\-* #,##0_-;_-* "-"??_-;_-@_-</c:formatCode>
                <c:ptCount val="3"/>
                <c:pt idx="0">
                  <c:v>3055</c:v>
                </c:pt>
                <c:pt idx="1">
                  <c:v>1679</c:v>
                </c:pt>
                <c:pt idx="2">
                  <c:v>1081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F9-424D-A710-C0493EBD219D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665657456"/>
        <c:axId val="-665655280"/>
      </c:barChart>
      <c:catAx>
        <c:axId val="-66565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665655280"/>
        <c:crosses val="autoZero"/>
        <c:auto val="1"/>
        <c:lblAlgn val="ctr"/>
        <c:lblOffset val="100"/>
        <c:noMultiLvlLbl val="0"/>
      </c:catAx>
      <c:valAx>
        <c:axId val="-665655280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-66565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786372"/>
            <a:ext cx="12192000" cy="71755"/>
          </a:xfrm>
          <a:custGeom>
            <a:avLst/>
            <a:gdLst/>
            <a:ahLst/>
            <a:cxnLst/>
            <a:rect l="l" t="t" r="r" b="b"/>
            <a:pathLst>
              <a:path w="12192000" h="71754">
                <a:moveTo>
                  <a:pt x="12192000" y="0"/>
                </a:moveTo>
                <a:lnTo>
                  <a:pt x="0" y="0"/>
                </a:lnTo>
                <a:lnTo>
                  <a:pt x="0" y="71625"/>
                </a:lnTo>
                <a:lnTo>
                  <a:pt x="12192000" y="71625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E6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571486"/>
            <a:ext cx="12192000" cy="215265"/>
          </a:xfrm>
          <a:custGeom>
            <a:avLst/>
            <a:gdLst/>
            <a:ahLst/>
            <a:cxnLst/>
            <a:rect l="l" t="t" r="r" b="b"/>
            <a:pathLst>
              <a:path w="12192000" h="215265">
                <a:moveTo>
                  <a:pt x="12192000" y="0"/>
                </a:moveTo>
                <a:lnTo>
                  <a:pt x="0" y="0"/>
                </a:lnTo>
                <a:lnTo>
                  <a:pt x="0" y="214884"/>
                </a:lnTo>
                <a:lnTo>
                  <a:pt x="12192000" y="2148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85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38460" y="6096000"/>
            <a:ext cx="993648" cy="213359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0363200" y="5943600"/>
            <a:ext cx="1447800" cy="457200"/>
          </a:xfrm>
          <a:custGeom>
            <a:avLst/>
            <a:gdLst/>
            <a:ahLst/>
            <a:cxnLst/>
            <a:rect l="l" t="t" r="r" b="b"/>
            <a:pathLst>
              <a:path w="1447800" h="457200">
                <a:moveTo>
                  <a:pt x="1447800" y="0"/>
                </a:moveTo>
                <a:lnTo>
                  <a:pt x="0" y="0"/>
                </a:lnTo>
                <a:lnTo>
                  <a:pt x="0" y="457200"/>
                </a:lnTo>
                <a:lnTo>
                  <a:pt x="1447800" y="457200"/>
                </a:lnTo>
                <a:lnTo>
                  <a:pt x="1447800" y="0"/>
                </a:lnTo>
                <a:close/>
              </a:path>
            </a:pathLst>
          </a:custGeom>
          <a:solidFill>
            <a:srgbClr val="185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6604" y="6112763"/>
            <a:ext cx="1379220" cy="1661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3800" y="415874"/>
            <a:ext cx="32359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786372"/>
            <a:ext cx="12192000" cy="71755"/>
          </a:xfrm>
          <a:custGeom>
            <a:avLst/>
            <a:gdLst/>
            <a:ahLst/>
            <a:cxnLst/>
            <a:rect l="l" t="t" r="r" b="b"/>
            <a:pathLst>
              <a:path w="12192000" h="71754">
                <a:moveTo>
                  <a:pt x="12192000" y="0"/>
                </a:moveTo>
                <a:lnTo>
                  <a:pt x="0" y="0"/>
                </a:lnTo>
                <a:lnTo>
                  <a:pt x="0" y="71625"/>
                </a:lnTo>
                <a:lnTo>
                  <a:pt x="12192000" y="71625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E6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571486"/>
            <a:ext cx="12192000" cy="215265"/>
          </a:xfrm>
          <a:custGeom>
            <a:avLst/>
            <a:gdLst/>
            <a:ahLst/>
            <a:cxnLst/>
            <a:rect l="l" t="t" r="r" b="b"/>
            <a:pathLst>
              <a:path w="12192000" h="215265">
                <a:moveTo>
                  <a:pt x="12192000" y="0"/>
                </a:moveTo>
                <a:lnTo>
                  <a:pt x="0" y="0"/>
                </a:lnTo>
                <a:lnTo>
                  <a:pt x="0" y="214884"/>
                </a:lnTo>
                <a:lnTo>
                  <a:pt x="12192000" y="2148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85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0491" y="177962"/>
            <a:ext cx="11431016" cy="1374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36521" y="1788902"/>
            <a:ext cx="9802495" cy="2263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21" Type="http://schemas.openxmlformats.org/officeDocument/2006/relationships/image" Target="../media/image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jpg"/><Relationship Id="rId10" Type="http://schemas.openxmlformats.org/officeDocument/2006/relationships/image" Target="../media/image79.jp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jp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9.jpg"/><Relationship Id="rId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png"/><Relationship Id="rId10" Type="http://schemas.openxmlformats.org/officeDocument/2006/relationships/image" Target="../media/image4.png"/><Relationship Id="rId4" Type="http://schemas.openxmlformats.org/officeDocument/2006/relationships/image" Target="../media/image119.jpg"/><Relationship Id="rId9" Type="http://schemas.openxmlformats.org/officeDocument/2006/relationships/image" Target="../media/image1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8.png"/><Relationship Id="rId7" Type="http://schemas.openxmlformats.org/officeDocument/2006/relationships/image" Target="../media/image133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131.png"/><Relationship Id="rId4" Type="http://schemas.openxmlformats.org/officeDocument/2006/relationships/image" Target="../media/image1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7.jpg"/><Relationship Id="rId4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1.jpg"/><Relationship Id="rId4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3.jpg"/><Relationship Id="rId7" Type="http://schemas.openxmlformats.org/officeDocument/2006/relationships/image" Target="../media/image147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jp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hyperlink" Target="https://cmasolutions.com/blog/advantages-of-combining-print-and-digital-advertising/" TargetMode="External"/><Relationship Id="rId7" Type="http://schemas.openxmlformats.org/officeDocument/2006/relationships/image" Target="../media/image164.png"/><Relationship Id="rId2" Type="http://schemas.openxmlformats.org/officeDocument/2006/relationships/hyperlink" Target="http://www.lumen-research.com/news/a-currency-of-atten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hyperlink" Target="https://outreachmediagroup.com/print-advertising/" TargetMode="External"/><Relationship Id="rId9" Type="http://schemas.openxmlformats.org/officeDocument/2006/relationships/image" Target="../media/image1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hyperlink" Target="https://www.forbes.com/sites/rogerdooley/2015/09/16/paper-vs-digital/#66f99e8933c3" TargetMode="External"/><Relationship Id="rId7" Type="http://schemas.openxmlformats.org/officeDocument/2006/relationships/image" Target="../media/image169.png"/><Relationship Id="rId2" Type="http://schemas.openxmlformats.org/officeDocument/2006/relationships/hyperlink" Target="https://cmasolutions.com/blog/advantages-of-combining-print-and-digital-advertis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hyperlink" Target="http://www.newsworks.org.uk/resources/the-battle-for-attention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hyperlink" Target="https://outreachmediagroup.com/print-advertising/" TargetMode="External"/><Relationship Id="rId7" Type="http://schemas.openxmlformats.org/officeDocument/2006/relationships/image" Target="../media/image172.png"/><Relationship Id="rId2" Type="http://schemas.openxmlformats.org/officeDocument/2006/relationships/hyperlink" Target="https://cmasolutions.com/blog/advantages-of-combining-print-and-digital-advertis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hyperlink" Target="https://www.forbes.com/sites/rogerdooley/2015/09/16/paper-vs-digital/#66f99e8933c3" TargetMode="External"/><Relationship Id="rId9" Type="http://schemas.openxmlformats.org/officeDocument/2006/relationships/image" Target="../media/image1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4.pn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2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2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2.jpg"/><Relationship Id="rId7" Type="http://schemas.openxmlformats.org/officeDocument/2006/relationships/image" Target="../media/image226.pn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jpg"/><Relationship Id="rId4" Type="http://schemas.openxmlformats.org/officeDocument/2006/relationships/image" Target="../media/image22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10" Type="http://schemas.openxmlformats.org/officeDocument/2006/relationships/image" Target="../media/image4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07308" y="533400"/>
            <a:ext cx="7975092" cy="53157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191" y="2403348"/>
            <a:ext cx="2822448" cy="117805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8540" y="3516248"/>
            <a:ext cx="12693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0" dirty="0" smtClean="0">
                <a:latin typeface="Calibri"/>
                <a:cs typeface="Calibri"/>
              </a:rPr>
              <a:t>202</a:t>
            </a:r>
            <a:r>
              <a:rPr lang="pt-BR" sz="4800" b="1" spc="-20" dirty="0"/>
              <a:t>5</a:t>
            </a:r>
            <a:endParaRPr sz="4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9000" y="1371600"/>
            <a:ext cx="4953000" cy="4648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491" y="180212"/>
            <a:ext cx="604075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622925" algn="l"/>
              </a:tabLst>
            </a:pPr>
            <a:r>
              <a:rPr sz="2500" dirty="0"/>
              <a:t>O</a:t>
            </a:r>
            <a:r>
              <a:rPr sz="2500" spc="-60" dirty="0"/>
              <a:t> </a:t>
            </a:r>
            <a:r>
              <a:rPr sz="2500" dirty="0"/>
              <a:t>TIME</a:t>
            </a:r>
            <a:r>
              <a:rPr sz="2500" spc="-10" dirty="0"/>
              <a:t> </a:t>
            </a:r>
            <a:r>
              <a:rPr sz="2500" dirty="0"/>
              <a:t>DE</a:t>
            </a:r>
            <a:r>
              <a:rPr sz="2500" spc="-45" dirty="0"/>
              <a:t> </a:t>
            </a:r>
            <a:r>
              <a:rPr sz="2500" spc="-10" dirty="0"/>
              <a:t>COLUNISTAS</a:t>
            </a:r>
            <a:r>
              <a:rPr sz="2500" spc="-55" dirty="0"/>
              <a:t> </a:t>
            </a:r>
            <a:r>
              <a:rPr sz="2500" spc="-20" dirty="0"/>
              <a:t>MAIS</a:t>
            </a:r>
            <a:r>
              <a:rPr sz="2500" spc="-125" dirty="0"/>
              <a:t> </a:t>
            </a:r>
            <a:r>
              <a:rPr sz="2500" spc="-10" dirty="0"/>
              <a:t>RENOMADO</a:t>
            </a:r>
            <a:r>
              <a:rPr sz="2500" dirty="0"/>
              <a:t>	</a:t>
            </a:r>
            <a:r>
              <a:rPr sz="2500" spc="-25" dirty="0"/>
              <a:t>DO </a:t>
            </a:r>
            <a:r>
              <a:rPr sz="2500" spc="-10" dirty="0"/>
              <a:t>JORNALISMO</a:t>
            </a:r>
            <a:r>
              <a:rPr sz="2500" spc="-45" dirty="0"/>
              <a:t> </a:t>
            </a:r>
            <a:r>
              <a:rPr sz="2500" spc="-10" dirty="0"/>
              <a:t>BRASILEIRO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380491" y="1073911"/>
            <a:ext cx="7611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Traz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informação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relevante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credibilidade,</a:t>
            </a:r>
            <a:r>
              <a:rPr sz="18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precisa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abrangente,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analisada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aprofundada,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leitor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formar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sua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própria</a:t>
            </a:r>
            <a:r>
              <a:rPr sz="18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opinião.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491" y="1767332"/>
            <a:ext cx="7223125" cy="450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OPINIÃO:</a:t>
            </a:r>
            <a:r>
              <a:rPr sz="1200" b="1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Merval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Pereira,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Fernando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Gabeira,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Flávia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Oliveira,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Vera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Magalhães,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Elio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Gaspari,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Bernardo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Mello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Franco,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Malu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Gaspar,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Pedro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Doria,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Pablo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Ortellado,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Dorrit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Harazim,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Carlos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Andreazza,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Miguel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Almeida,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Demétrio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Magnoli; Eduardo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Affonso,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Irapuã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Santana,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Washington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Olivetto,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Edu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Lyra,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Roberto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DaMatta,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Carlos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Alberto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Sardenberg.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INFORMAÇÃO:</a:t>
            </a:r>
            <a:r>
              <a:rPr sz="1200" b="1" i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Lauro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Jardim,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Ancelmo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Gois,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Bela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Megale.</a:t>
            </a:r>
            <a:endParaRPr sz="1200">
              <a:latin typeface="Calibri"/>
              <a:cs typeface="Calibri"/>
            </a:endParaRPr>
          </a:p>
          <a:p>
            <a:pPr marL="12700" marR="706755">
              <a:lnSpc>
                <a:spcPct val="100000"/>
              </a:lnSpc>
              <a:spcBef>
                <a:spcPts val="1380"/>
              </a:spcBef>
            </a:pP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SAÚDE:</a:t>
            </a:r>
            <a:r>
              <a:rPr sz="1200" b="1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Margareth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Dalcolmo,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Roberto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Lent,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Natalia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Pasternak,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Ludhmila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Hajjar,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Roberto Kalil,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Daniel Becker, Marcio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Atalla,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Marianne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Pinotti,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Salmo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Raskin,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Ben-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Hur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Ferraz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Neto,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Priscilla Primi,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Carolina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Chagas,</a:t>
            </a:r>
            <a:r>
              <a:rPr sz="12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Angelica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Banhara,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Isaias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Rodrigues.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1200" b="1" i="1" spc="-25" dirty="0">
                <a:solidFill>
                  <a:srgbClr val="FFFFFF"/>
                </a:solidFill>
                <a:latin typeface="Calibri"/>
                <a:cs typeface="Calibri"/>
              </a:rPr>
              <a:t>ECONOMIA:</a:t>
            </a:r>
            <a:r>
              <a:rPr sz="1200" b="1" i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Miriam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Leitão,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Rachel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Maia,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Fabio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Giambiagi,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Rogério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Furquim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Werneck,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Carlos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Góes,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Ricardo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Henriques,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Gustavo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Franco.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MUNDO:</a:t>
            </a:r>
            <a:r>
              <a:rPr sz="1200" b="1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Guga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Chacra;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Marcelo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Ninio.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ESPORTES: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Carlos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Eduardo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Mansur,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Rodrigo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Capelo,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Martín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Fernandez,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Gustavo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Poli,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Marcelo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Barreto.</a:t>
            </a:r>
            <a:endParaRPr sz="1200">
              <a:latin typeface="Calibri"/>
              <a:cs typeface="Calibri"/>
            </a:endParaRPr>
          </a:p>
          <a:p>
            <a:pPr marL="12700" marR="540385">
              <a:lnSpc>
                <a:spcPct val="100000"/>
              </a:lnSpc>
              <a:spcBef>
                <a:spcPts val="1380"/>
              </a:spcBef>
            </a:pP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SEGUNDO</a:t>
            </a:r>
            <a:r>
              <a:rPr sz="1200" b="1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CADERNO:</a:t>
            </a:r>
            <a:r>
              <a:rPr sz="1200" b="1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Patrícia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Kogut,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Sensacionalista,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Joaquim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Ferreira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Santos,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Leo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Aversa,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Cacá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Diegues,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Martha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Batalha,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Paula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Lisboa,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Cora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Rónai,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Nelson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Motta,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Ruth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Aquino,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José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Eduardo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Agualusa.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200" b="1" i="1" spc="-40" dirty="0">
                <a:solidFill>
                  <a:srgbClr val="FFFFFF"/>
                </a:solidFill>
                <a:latin typeface="Calibri"/>
                <a:cs typeface="Calibri"/>
              </a:rPr>
              <a:t>REVISTA</a:t>
            </a:r>
            <a:r>
              <a:rPr sz="1200" b="1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ELA:</a:t>
            </a:r>
            <a:r>
              <a:rPr sz="1200" b="1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Luciana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Fróes.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200" b="1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SHOW:</a:t>
            </a:r>
            <a:r>
              <a:rPr sz="1200" b="1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Bruno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Astuto;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Luana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Génot;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Martha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Medeiros.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200" b="1" i="1" spc="-30" dirty="0">
                <a:solidFill>
                  <a:srgbClr val="FFFFFF"/>
                </a:solidFill>
                <a:latin typeface="Calibri"/>
                <a:cs typeface="Calibri"/>
              </a:rPr>
              <a:t>COLUNAS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i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30" dirty="0">
                <a:solidFill>
                  <a:srgbClr val="FFFFFF"/>
                </a:solidFill>
                <a:latin typeface="Calibri"/>
                <a:cs typeface="Calibri"/>
              </a:rPr>
              <a:t>BLOGS</a:t>
            </a:r>
            <a:r>
              <a:rPr sz="1200" b="1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35" dirty="0">
                <a:solidFill>
                  <a:srgbClr val="FFFFFF"/>
                </a:solidFill>
                <a:latin typeface="Calibri"/>
                <a:cs typeface="Calibri"/>
              </a:rPr>
              <a:t>TEMÁTICOS:</a:t>
            </a: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Portugal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Giro,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Capital,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Sonar,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Pulso,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Play,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Acervo,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True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Crime.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838200"/>
            <a:ext cx="9982200" cy="5562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39900" y="648970"/>
            <a:ext cx="5435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1925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4639" y="648970"/>
            <a:ext cx="5435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1935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72303" y="648970"/>
            <a:ext cx="5435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1945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27418" y="648970"/>
            <a:ext cx="5435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1955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82153" y="648970"/>
            <a:ext cx="5435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1965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716516" y="648970"/>
            <a:ext cx="5435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latin typeface="Calibri"/>
                <a:cs typeface="Calibri"/>
              </a:rPr>
              <a:t>1975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39900" y="3525977"/>
            <a:ext cx="5435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1980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4639" y="3525977"/>
            <a:ext cx="5435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1995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72303" y="3525977"/>
            <a:ext cx="5435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2005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27418" y="3525977"/>
            <a:ext cx="5435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82153" y="3525977"/>
            <a:ext cx="5435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988" y="545591"/>
            <a:ext cx="10098023" cy="53218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0" y="4191000"/>
            <a:ext cx="5562600" cy="1501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0990" rIns="0" bIns="0" rtlCol="0">
            <a:spAutoFit/>
          </a:bodyPr>
          <a:lstStyle/>
          <a:p>
            <a:pPr marL="621665" marR="1185545">
              <a:lnSpc>
                <a:spcPct val="100000"/>
              </a:lnSpc>
              <a:spcBef>
                <a:spcPts val="2370"/>
              </a:spcBef>
            </a:pPr>
            <a:r>
              <a:rPr sz="2800" dirty="0">
                <a:solidFill>
                  <a:srgbClr val="393838"/>
                </a:solidFill>
                <a:latin typeface="Calibri"/>
                <a:cs typeface="Calibri"/>
              </a:rPr>
              <a:t>A</a:t>
            </a:r>
            <a:r>
              <a:rPr sz="2800" spc="-35" dirty="0">
                <a:solidFill>
                  <a:srgbClr val="393838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93838"/>
                </a:solidFill>
                <a:latin typeface="Calibri"/>
                <a:cs typeface="Calibri"/>
              </a:rPr>
              <a:t>ESTRUTURA</a:t>
            </a:r>
            <a:r>
              <a:rPr sz="2800" spc="-75" dirty="0">
                <a:solidFill>
                  <a:srgbClr val="393838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CEC"/>
                </a:solidFill>
                <a:latin typeface="Calibri"/>
                <a:cs typeface="Calibri"/>
              </a:rPr>
              <a:t>DO</a:t>
            </a:r>
            <a:r>
              <a:rPr sz="2800" spc="-50" dirty="0">
                <a:solidFill>
                  <a:srgbClr val="00ACE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ACEC"/>
                </a:solidFill>
                <a:latin typeface="Calibri"/>
                <a:cs typeface="Calibri"/>
              </a:rPr>
              <a:t>JORNAL IMPRESSO</a:t>
            </a:r>
            <a:r>
              <a:rPr sz="2800" spc="-65" dirty="0">
                <a:solidFill>
                  <a:srgbClr val="00ACE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CEC"/>
                </a:solidFill>
                <a:latin typeface="Calibri"/>
                <a:cs typeface="Calibri"/>
              </a:rPr>
              <a:t>E</a:t>
            </a:r>
            <a:r>
              <a:rPr sz="2800" spc="-55" dirty="0">
                <a:solidFill>
                  <a:srgbClr val="00ACE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CEC"/>
                </a:solidFill>
                <a:latin typeface="Calibri"/>
                <a:cs typeface="Calibri"/>
              </a:rPr>
              <a:t>DO</a:t>
            </a:r>
            <a:r>
              <a:rPr sz="2800" spc="-25" dirty="0">
                <a:solidFill>
                  <a:srgbClr val="00ACEC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ACEC"/>
                </a:solidFill>
                <a:latin typeface="Calibri"/>
                <a:cs typeface="Calibri"/>
              </a:rPr>
              <a:t>SITE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95446" y="609041"/>
            <a:ext cx="10909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RELAÇÃO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95446" y="890396"/>
            <a:ext cx="40843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DO</a:t>
            </a:r>
            <a:r>
              <a:rPr sz="3000" spc="-65" dirty="0"/>
              <a:t> </a:t>
            </a:r>
            <a:r>
              <a:rPr sz="3000" spc="-10" dirty="0"/>
              <a:t>LEITOR</a:t>
            </a:r>
            <a:r>
              <a:rPr sz="3000" spc="-95" dirty="0"/>
              <a:t> </a:t>
            </a:r>
            <a:r>
              <a:rPr sz="3000" dirty="0"/>
              <a:t>COM</a:t>
            </a:r>
            <a:r>
              <a:rPr sz="3000" spc="-85" dirty="0"/>
              <a:t> </a:t>
            </a:r>
            <a:r>
              <a:rPr sz="3000" dirty="0"/>
              <a:t>A</a:t>
            </a:r>
            <a:r>
              <a:rPr sz="3000" spc="-114" dirty="0"/>
              <a:t> </a:t>
            </a:r>
            <a:r>
              <a:rPr sz="3000" spc="-10" dirty="0"/>
              <a:t>MARCA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3657346" y="1649729"/>
            <a:ext cx="7849870" cy="387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177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leitor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GLOBO</a:t>
            </a:r>
            <a:r>
              <a:rPr sz="15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tem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relação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proximidade</a:t>
            </a:r>
            <a:r>
              <a:rPr sz="15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afinidade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marca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muito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singular,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construída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através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jornal,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plataformas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digitais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crescente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plataforma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live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marketing,</a:t>
            </a:r>
            <a:r>
              <a:rPr sz="1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ganha</a:t>
            </a:r>
            <a:r>
              <a:rPr sz="15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cada</a:t>
            </a:r>
            <a:r>
              <a:rPr sz="1500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vez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espaço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cenário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carioca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eventos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Vinhos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Portugal,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Educação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360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Gastronomia,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maior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gênero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Brasil.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Prova</a:t>
            </a:r>
            <a:r>
              <a:rPr sz="1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disso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crescente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circulação,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base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assinantes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marca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 audiência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digital.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aumento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abrangência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nacional,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digitalização,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é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um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dos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jornais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tem</a:t>
            </a:r>
            <a:r>
              <a:rPr sz="15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maior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audiência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fora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seu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Estado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Sede:</a:t>
            </a:r>
            <a:endParaRPr sz="15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1735"/>
              </a:spcBef>
            </a:pP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86%</a:t>
            </a:r>
            <a:r>
              <a:rPr sz="4000" b="1" spc="-45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audiência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r>
              <a:rPr sz="1950" spc="-30" baseline="192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950" baseline="1923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1710"/>
              </a:spcBef>
            </a:pP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35%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circulação</a:t>
            </a:r>
            <a:r>
              <a:rPr sz="1950" spc="-15" baseline="192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950" baseline="19230">
              <a:latin typeface="Calibri"/>
              <a:cs typeface="Calibri"/>
            </a:endParaRPr>
          </a:p>
          <a:p>
            <a:pPr marL="50800" marR="2959735">
              <a:lnSpc>
                <a:spcPct val="100000"/>
              </a:lnSpc>
              <a:spcBef>
                <a:spcPts val="2140"/>
              </a:spcBef>
            </a:pPr>
            <a:r>
              <a:rPr sz="1800" b="1" spc="-90" dirty="0">
                <a:solidFill>
                  <a:srgbClr val="FFFFFF"/>
                </a:solidFill>
                <a:latin typeface="Calibri"/>
                <a:cs typeface="Calibri"/>
              </a:rPr>
              <a:t>ALTO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INTERESSE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POLÍTICA,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TECNOLOGIA,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CIÊNCIA, 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SAÚDE,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CULTURA,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ECONOMIA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BLOGS/COLUNISTAS.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95446" y="6075375"/>
            <a:ext cx="52425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Fontes: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¹Google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Analytics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Agosto/2025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9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²IVCJulho/2025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–circulação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impressa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+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(média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segunda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domingo)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3048000" cy="59436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988" y="545591"/>
            <a:ext cx="10098023" cy="53218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0" y="4191000"/>
            <a:ext cx="5562600" cy="1501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0990" rIns="0" bIns="0" rtlCol="0">
            <a:spAutoFit/>
          </a:bodyPr>
          <a:lstStyle/>
          <a:p>
            <a:pPr marL="697865" marR="1109345">
              <a:lnSpc>
                <a:spcPct val="100000"/>
              </a:lnSpc>
              <a:spcBef>
                <a:spcPts val="2370"/>
              </a:spcBef>
            </a:pPr>
            <a:r>
              <a:rPr sz="2800" dirty="0">
                <a:solidFill>
                  <a:srgbClr val="393838"/>
                </a:solidFill>
                <a:latin typeface="Calibri"/>
                <a:cs typeface="Calibri"/>
              </a:rPr>
              <a:t>A</a:t>
            </a:r>
            <a:r>
              <a:rPr sz="2800" spc="-35" dirty="0">
                <a:solidFill>
                  <a:srgbClr val="393838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93838"/>
                </a:solidFill>
                <a:latin typeface="Calibri"/>
                <a:cs typeface="Calibri"/>
              </a:rPr>
              <a:t>ESTRUTURA</a:t>
            </a:r>
            <a:r>
              <a:rPr sz="2800" spc="-75" dirty="0">
                <a:solidFill>
                  <a:srgbClr val="393838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CEC"/>
                </a:solidFill>
                <a:latin typeface="Calibri"/>
                <a:cs typeface="Calibri"/>
              </a:rPr>
              <a:t>DO</a:t>
            </a:r>
            <a:r>
              <a:rPr sz="2800" spc="-50" dirty="0">
                <a:solidFill>
                  <a:srgbClr val="00ACE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ACEC"/>
                </a:solidFill>
                <a:latin typeface="Calibri"/>
                <a:cs typeface="Calibri"/>
              </a:rPr>
              <a:t>JORNAL IMPRESSO</a:t>
            </a:r>
            <a:r>
              <a:rPr sz="2800" spc="-65" dirty="0">
                <a:solidFill>
                  <a:srgbClr val="00ACE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CEC"/>
                </a:solidFill>
                <a:latin typeface="Calibri"/>
                <a:cs typeface="Calibri"/>
              </a:rPr>
              <a:t>E</a:t>
            </a:r>
            <a:r>
              <a:rPr sz="2800" spc="-55" dirty="0">
                <a:solidFill>
                  <a:srgbClr val="00ACE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CEC"/>
                </a:solidFill>
                <a:latin typeface="Calibri"/>
                <a:cs typeface="Calibri"/>
              </a:rPr>
              <a:t>DO</a:t>
            </a:r>
            <a:r>
              <a:rPr sz="2800" spc="-25" dirty="0">
                <a:solidFill>
                  <a:srgbClr val="00ACEC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ACEC"/>
                </a:solidFill>
                <a:latin typeface="Calibri"/>
                <a:cs typeface="Calibri"/>
              </a:rPr>
              <a:t>SITE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6823" y="1483867"/>
            <a:ext cx="437769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772410" algn="l"/>
              </a:tabLst>
            </a:pPr>
            <a:r>
              <a:rPr sz="2500" dirty="0"/>
              <a:t>O</a:t>
            </a:r>
            <a:r>
              <a:rPr sz="2500" spc="-40" dirty="0"/>
              <a:t> </a:t>
            </a:r>
            <a:r>
              <a:rPr sz="2500" dirty="0"/>
              <a:t>QUE</a:t>
            </a:r>
            <a:r>
              <a:rPr sz="2500" spc="-20" dirty="0"/>
              <a:t> </a:t>
            </a:r>
            <a:r>
              <a:rPr sz="2500" dirty="0"/>
              <a:t>FAZ</a:t>
            </a:r>
            <a:r>
              <a:rPr sz="2500" spc="-35" dirty="0"/>
              <a:t> </a:t>
            </a:r>
            <a:r>
              <a:rPr sz="2500" dirty="0"/>
              <a:t>A</a:t>
            </a:r>
            <a:r>
              <a:rPr sz="2500" spc="-25" dirty="0"/>
              <a:t> </a:t>
            </a:r>
            <a:r>
              <a:rPr sz="2500" spc="-10" dirty="0"/>
              <a:t>NOSSA</a:t>
            </a:r>
            <a:r>
              <a:rPr sz="2500" dirty="0"/>
              <a:t>	</a:t>
            </a:r>
            <a:r>
              <a:rPr sz="2500" spc="-10" dirty="0"/>
              <a:t>COBERTURA DIFERENTE?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6859651" y="2557627"/>
            <a:ext cx="3804285" cy="1999614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confiável,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ponderado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equilibrado.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Todos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jornais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hoje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correm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dar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notícia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mais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rapidamente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possível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atrás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cliques.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GLOBO,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claro,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também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preocupa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rapidez,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mas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agilidade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não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fica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frente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cuidado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precisão.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12700" marR="475615">
              <a:lnSpc>
                <a:spcPct val="102899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GLOBO,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informação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checada,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diferentes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abordagens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pontos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vista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sãoconsiderados,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só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então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ela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épublicada.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5638800" cy="5943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60435" y="2028444"/>
            <a:ext cx="3750945" cy="3546475"/>
            <a:chOff x="8060435" y="2028444"/>
            <a:chExt cx="3750945" cy="35464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0435" y="2028444"/>
              <a:ext cx="3750564" cy="35463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9155" y="2095500"/>
              <a:ext cx="2476500" cy="33954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5444" y="2122170"/>
              <a:ext cx="2370455" cy="32879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7491" y="2144268"/>
              <a:ext cx="1772411" cy="30662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3399" y="2170176"/>
              <a:ext cx="1665731" cy="2959608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873496" y="2081783"/>
            <a:ext cx="1911350" cy="3194685"/>
            <a:chOff x="5873496" y="2081783"/>
            <a:chExt cx="1911350" cy="319468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3496" y="2081783"/>
              <a:ext cx="1911096" cy="31943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66460" y="2174747"/>
              <a:ext cx="1652015" cy="293522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790188" y="2066544"/>
            <a:ext cx="1918970" cy="3209925"/>
            <a:chOff x="3790188" y="2066544"/>
            <a:chExt cx="1918970" cy="320992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90188" y="2066544"/>
              <a:ext cx="1918715" cy="32095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83152" y="2159508"/>
              <a:ext cx="1659636" cy="295046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977766" y="1668907"/>
            <a:ext cx="40493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DESTAQUES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CONTEÚDO</a:t>
            </a:r>
            <a:r>
              <a:rPr sz="2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EDITORIAL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7153" y="3145267"/>
            <a:ext cx="1958339" cy="60007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Economia,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maior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foco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empresas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negócios.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7153" y="5600496"/>
            <a:ext cx="1840864" cy="59880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Brasil,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abordagem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temas</a:t>
            </a:r>
            <a:r>
              <a:rPr sz="12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todas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regiões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país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65952" y="5194553"/>
            <a:ext cx="120142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Segundo</a:t>
            </a:r>
            <a:r>
              <a:rPr sz="1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Caderno,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fonte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de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informação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os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interessados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cultura.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82644" y="5182361"/>
            <a:ext cx="1243965" cy="97663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Saúde,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editoria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cria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oportunidades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segmento-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chave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publicidade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49590" y="5182057"/>
            <a:ext cx="99504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Play,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melhor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entretenimento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0499" y="682879"/>
            <a:ext cx="15316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EDITORIAL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80434" y="435102"/>
            <a:ext cx="6505575" cy="909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EVOLUÇÕES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PRODUTO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OPORTUNIDADES</a:t>
            </a:r>
            <a:r>
              <a:rPr sz="16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COMERCIAIS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primeiro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passo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mudança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foi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intensificar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produção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conteúdo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relevância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nacional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deu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suporte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estratégia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atração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retenção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de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novos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assinantes,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bem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como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criou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ambiente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editorial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favorável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anunciantes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diversos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segmentos.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82168" y="1437132"/>
            <a:ext cx="3162300" cy="1922145"/>
            <a:chOff x="582168" y="1437132"/>
            <a:chExt cx="3162300" cy="1922145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2168" y="1437132"/>
              <a:ext cx="3162300" cy="19217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16023" y="1504188"/>
              <a:ext cx="1943100" cy="17693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43201" y="1530477"/>
              <a:ext cx="1835950" cy="166338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2168" y="1438656"/>
              <a:ext cx="1969008" cy="17800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5132" y="1531620"/>
              <a:ext cx="1709927" cy="1520952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522731" y="3704844"/>
            <a:ext cx="3098800" cy="1952625"/>
            <a:chOff x="522731" y="3704844"/>
            <a:chExt cx="3098800" cy="1952625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2731" y="3704844"/>
              <a:ext cx="3098292" cy="195224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9788" y="3771900"/>
              <a:ext cx="1967483" cy="17998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5708" y="3798417"/>
              <a:ext cx="1861921" cy="169280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17548" y="3866388"/>
              <a:ext cx="1818131" cy="16276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43456" y="3892296"/>
              <a:ext cx="1711451" cy="1520952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2608" y="1659635"/>
            <a:ext cx="11680190" cy="4239895"/>
            <a:chOff x="292608" y="1659635"/>
            <a:chExt cx="11680190" cy="42398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2608" y="1659635"/>
              <a:ext cx="11679935" cy="42397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8879" y="1752600"/>
              <a:ext cx="1991867" cy="34792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7011" y="1772412"/>
              <a:ext cx="1991867" cy="34808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65008" y="2084831"/>
              <a:ext cx="1978151" cy="33939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4979" y="2092452"/>
              <a:ext cx="2441448" cy="3640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5540" y="1961388"/>
              <a:ext cx="2001011" cy="34975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5572" y="2007107"/>
              <a:ext cx="2441448" cy="36652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1063" y="543559"/>
            <a:ext cx="79076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/>
              <a:t>AMBIENTE</a:t>
            </a:r>
            <a:r>
              <a:rPr sz="2000" spc="-80" dirty="0"/>
              <a:t> </a:t>
            </a:r>
            <a:r>
              <a:rPr sz="2000" dirty="0"/>
              <a:t>PARA</a:t>
            </a:r>
            <a:r>
              <a:rPr sz="2000" spc="-20" dirty="0"/>
              <a:t> </a:t>
            </a:r>
            <a:r>
              <a:rPr sz="2000" dirty="0"/>
              <a:t>ANUNCIANTES</a:t>
            </a:r>
            <a:r>
              <a:rPr sz="2000" spc="-55" dirty="0"/>
              <a:t> </a:t>
            </a:r>
            <a:r>
              <a:rPr sz="2000" dirty="0"/>
              <a:t>DE</a:t>
            </a:r>
            <a:r>
              <a:rPr sz="2000" spc="-5" dirty="0"/>
              <a:t> </a:t>
            </a:r>
            <a:r>
              <a:rPr sz="2000" dirty="0"/>
              <a:t>LUXO,</a:t>
            </a:r>
            <a:r>
              <a:rPr sz="2000" spc="-70" dirty="0"/>
              <a:t> </a:t>
            </a:r>
            <a:r>
              <a:rPr sz="2000" dirty="0"/>
              <a:t>FINANÇAS,</a:t>
            </a:r>
            <a:r>
              <a:rPr sz="2000" spc="-75" dirty="0"/>
              <a:t> </a:t>
            </a:r>
            <a:r>
              <a:rPr sz="2000" dirty="0"/>
              <a:t>MODA</a:t>
            </a:r>
            <a:r>
              <a:rPr sz="2000" spc="-35" dirty="0"/>
              <a:t> </a:t>
            </a:r>
            <a:r>
              <a:rPr sz="2000" dirty="0"/>
              <a:t>E</a:t>
            </a:r>
            <a:r>
              <a:rPr sz="2000" spc="-40" dirty="0"/>
              <a:t> </a:t>
            </a:r>
            <a:r>
              <a:rPr sz="2000" spc="-10" dirty="0"/>
              <a:t>MUITO</a:t>
            </a:r>
            <a:r>
              <a:rPr sz="2000" spc="-110" dirty="0"/>
              <a:t> </a:t>
            </a:r>
            <a:r>
              <a:rPr sz="2000" spc="-10" dirty="0"/>
              <a:t>MAIS!</a:t>
            </a:r>
            <a:endParaRPr sz="2000"/>
          </a:p>
        </p:txBody>
      </p:sp>
      <p:sp>
        <p:nvSpPr>
          <p:cNvPr id="11" name="object 11"/>
          <p:cNvSpPr txBox="1"/>
          <p:nvPr/>
        </p:nvSpPr>
        <p:spPr>
          <a:xfrm>
            <a:off x="531063" y="912114"/>
            <a:ext cx="10998835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Alta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frequência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evidencia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ainda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marcas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Nossos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anunciantes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contam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diversos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formatos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comunicar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grande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público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espaços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privilegiam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volume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períodos</a:t>
            </a:r>
            <a:r>
              <a:rPr sz="14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curtos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04278" y="1653920"/>
            <a:ext cx="25546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EDITORIA:</a:t>
            </a:r>
            <a:r>
              <a:rPr sz="2800" spc="-80" dirty="0"/>
              <a:t> </a:t>
            </a:r>
            <a:r>
              <a:rPr sz="2800" spc="-10" dirty="0"/>
              <a:t>SAÚDE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7317105" y="2234945"/>
            <a:ext cx="4499610" cy="2873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editoria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Saúde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dá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outro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olhar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tema,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nenhum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jornal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brasileiro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oferece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hoje,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abrindo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espaço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novas abordagens.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12700" marR="451484">
              <a:lnSpc>
                <a:spcPct val="102099"/>
              </a:lnSpc>
            </a:pP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Possuímos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objetivo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criar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plataforma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debates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referência,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explorando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novos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formatos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apresentar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notícia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leitor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listas,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podcasts,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entrevistas,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grandes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reportagens,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debates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eventos.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Editoria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debate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novas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formas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viver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secuidar.</a:t>
            </a:r>
            <a:endParaRPr sz="1400">
              <a:latin typeface="Calibri"/>
              <a:cs typeface="Calibri"/>
            </a:endParaRPr>
          </a:p>
          <a:p>
            <a:pPr marL="12700" marR="6985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espaço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fontes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personagens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apareciam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pouco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nas nossas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páginas: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médicos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outros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profissionais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saúde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destaque,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pioneiros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nas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áreas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pesquisa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einovação.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0727" y="304800"/>
            <a:ext cx="6685915" cy="6553200"/>
            <a:chOff x="490727" y="304800"/>
            <a:chExt cx="6685915" cy="65532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727" y="304800"/>
              <a:ext cx="5605272" cy="5775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2104" y="2647186"/>
              <a:ext cx="2534411" cy="42108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5068" y="2740150"/>
              <a:ext cx="2275332" cy="404469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04278" y="1917014"/>
            <a:ext cx="25584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EDITORIA:</a:t>
            </a:r>
            <a:r>
              <a:rPr sz="2800" spc="-105" dirty="0"/>
              <a:t> </a:t>
            </a:r>
            <a:r>
              <a:rPr sz="2800" spc="-10" dirty="0"/>
              <a:t>BRASIL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7317105" y="2453487"/>
            <a:ext cx="4301490" cy="2478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8765">
              <a:lnSpc>
                <a:spcPct val="106400"/>
              </a:lnSpc>
              <a:spcBef>
                <a:spcPts val="100"/>
              </a:spcBef>
            </a:pP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reforçar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estratégia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jornalnacional,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editoria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País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transformou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duas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novas:</a:t>
            </a:r>
            <a:r>
              <a:rPr sz="14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Política.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Brasil,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contamos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histórias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locais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relevância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interesse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nacional.</a:t>
            </a: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Informações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rompem</a:t>
            </a:r>
            <a:endParaRPr sz="1400">
              <a:latin typeface="Calibri"/>
              <a:cs typeface="Calibri"/>
            </a:endParaRPr>
          </a:p>
          <a:p>
            <a:pPr marL="12700" marR="1841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fronteiras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estaduais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eum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novo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espaço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grandes</a:t>
            </a:r>
            <a:r>
              <a:rPr sz="14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casos,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tema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secundário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hoje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País.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400">
              <a:latin typeface="Calibri"/>
              <a:cs typeface="Calibri"/>
            </a:endParaRPr>
          </a:p>
          <a:p>
            <a:pPr marL="12700" marR="231775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Editoria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destaca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discussões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grandes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temas</a:t>
            </a:r>
            <a:r>
              <a:rPr sz="14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nacionais: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meio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ambiente,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educação,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soluções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criativas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nas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cidades, diversidade.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0727" y="228600"/>
            <a:ext cx="6685915" cy="6629400"/>
            <a:chOff x="490727" y="228600"/>
            <a:chExt cx="6685915" cy="66294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727" y="228600"/>
              <a:ext cx="5605272" cy="5943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0592" y="2726434"/>
              <a:ext cx="4725924" cy="41315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3555" y="2819398"/>
              <a:ext cx="4466844" cy="397154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38459" y="6096000"/>
            <a:ext cx="993648" cy="2133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3942588"/>
            <a:ext cx="3038855" cy="13609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3359" y="744982"/>
            <a:ext cx="1109281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22500" marR="5080" indent="-648335">
              <a:lnSpc>
                <a:spcPct val="100000"/>
              </a:lnSpc>
              <a:spcBef>
                <a:spcPts val="105"/>
              </a:spcBef>
            </a:pPr>
            <a:r>
              <a:rPr dirty="0"/>
              <a:t>O</a:t>
            </a:r>
            <a:r>
              <a:rPr spc="-50" dirty="0"/>
              <a:t> </a:t>
            </a:r>
            <a:r>
              <a:rPr dirty="0"/>
              <a:t>GRUPO</a:t>
            </a:r>
            <a:r>
              <a:rPr spc="-45" dirty="0"/>
              <a:t> </a:t>
            </a:r>
            <a:r>
              <a:rPr dirty="0"/>
              <a:t>GLOBO</a:t>
            </a:r>
            <a:r>
              <a:rPr spc="-30" dirty="0"/>
              <a:t> </a:t>
            </a:r>
            <a:r>
              <a:rPr dirty="0"/>
              <a:t>É</a:t>
            </a:r>
            <a:r>
              <a:rPr spc="-50" dirty="0"/>
              <a:t> </a:t>
            </a:r>
            <a:r>
              <a:rPr dirty="0"/>
              <a:t>O</a:t>
            </a:r>
            <a:r>
              <a:rPr spc="-45" dirty="0"/>
              <a:t> </a:t>
            </a:r>
            <a:r>
              <a:rPr dirty="0"/>
              <a:t>MAIOR</a:t>
            </a:r>
            <a:r>
              <a:rPr spc="-50" dirty="0"/>
              <a:t> </a:t>
            </a:r>
            <a:r>
              <a:rPr spc="-10" dirty="0"/>
              <a:t>CONGLOMERADO</a:t>
            </a:r>
            <a:r>
              <a:rPr spc="-75" dirty="0"/>
              <a:t> </a:t>
            </a:r>
            <a:r>
              <a:rPr dirty="0"/>
              <a:t>DE</a:t>
            </a:r>
            <a:r>
              <a:rPr spc="-55" dirty="0"/>
              <a:t> </a:t>
            </a:r>
            <a:r>
              <a:rPr spc="-10" dirty="0"/>
              <a:t>MÍDIA </a:t>
            </a:r>
            <a:r>
              <a:rPr dirty="0"/>
              <a:t>E</a:t>
            </a:r>
            <a:r>
              <a:rPr spc="-65" dirty="0"/>
              <a:t> </a:t>
            </a:r>
            <a:r>
              <a:rPr dirty="0"/>
              <a:t>COMUNICAÇÃO</a:t>
            </a:r>
            <a:r>
              <a:rPr spc="-85" dirty="0"/>
              <a:t> </a:t>
            </a:r>
            <a:r>
              <a:rPr dirty="0"/>
              <a:t>DO </a:t>
            </a:r>
            <a:r>
              <a:rPr spc="-10" dirty="0"/>
              <a:t>BRASIL.</a:t>
            </a:r>
          </a:p>
          <a:p>
            <a:pPr marL="12700">
              <a:lnSpc>
                <a:spcPct val="100000"/>
              </a:lnSpc>
            </a:pPr>
            <a:r>
              <a:rPr dirty="0"/>
              <a:t>LIDERANÇA</a:t>
            </a:r>
            <a:r>
              <a:rPr spc="-90" dirty="0"/>
              <a:t> </a:t>
            </a:r>
            <a:r>
              <a:rPr dirty="0"/>
              <a:t>COM</a:t>
            </a:r>
            <a:r>
              <a:rPr spc="-75" dirty="0"/>
              <a:t> </a:t>
            </a:r>
            <a:r>
              <a:rPr spc="-10" dirty="0"/>
              <a:t>CREDIBILIDADE</a:t>
            </a:r>
            <a:r>
              <a:rPr spc="-25" dirty="0"/>
              <a:t> </a:t>
            </a:r>
            <a:r>
              <a:rPr dirty="0"/>
              <a:t>EM</a:t>
            </a:r>
            <a:r>
              <a:rPr spc="-85" dirty="0"/>
              <a:t> </a:t>
            </a:r>
            <a:r>
              <a:rPr dirty="0"/>
              <a:t>TODAS</a:t>
            </a:r>
            <a:r>
              <a:rPr spc="-80" dirty="0"/>
              <a:t> </a:t>
            </a:r>
            <a:r>
              <a:rPr dirty="0"/>
              <a:t>AS</a:t>
            </a:r>
            <a:r>
              <a:rPr spc="90" dirty="0"/>
              <a:t> </a:t>
            </a:r>
            <a:r>
              <a:rPr spc="-10" dirty="0"/>
              <a:t>PLATAFORMAS.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6491" y="2903220"/>
            <a:ext cx="4369308" cy="5257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82000" y="3886200"/>
            <a:ext cx="1513331" cy="151333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55520" y="3683508"/>
            <a:ext cx="1680972" cy="167792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166604" y="6019800"/>
            <a:ext cx="1568450" cy="304800"/>
            <a:chOff x="10166604" y="6019800"/>
            <a:chExt cx="1568450" cy="304800"/>
          </a:xfrm>
        </p:grpSpPr>
        <p:sp>
          <p:nvSpPr>
            <p:cNvPr id="9" name="object 9"/>
            <p:cNvSpPr/>
            <p:nvPr/>
          </p:nvSpPr>
          <p:spPr>
            <a:xfrm>
              <a:off x="10287000" y="6019800"/>
              <a:ext cx="1447800" cy="304800"/>
            </a:xfrm>
            <a:custGeom>
              <a:avLst/>
              <a:gdLst/>
              <a:ahLst/>
              <a:cxnLst/>
              <a:rect l="l" t="t" r="r" b="b"/>
              <a:pathLst>
                <a:path w="1447800" h="304800">
                  <a:moveTo>
                    <a:pt x="14478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447800" y="304800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1556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66604" y="6053811"/>
              <a:ext cx="1379220" cy="2250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727" y="228600"/>
            <a:ext cx="6685915" cy="6629400"/>
            <a:chOff x="490727" y="228600"/>
            <a:chExt cx="6685915" cy="6629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727" y="228600"/>
              <a:ext cx="5605272" cy="5943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4483" y="2631946"/>
              <a:ext cx="2542032" cy="42260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7448" y="2724910"/>
              <a:ext cx="2282952" cy="405993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15581" y="1958416"/>
            <a:ext cx="28790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EDITORIA:</a:t>
            </a:r>
            <a:r>
              <a:rPr sz="2800" spc="-114" dirty="0"/>
              <a:t> </a:t>
            </a:r>
            <a:r>
              <a:rPr sz="2800" spc="-10" dirty="0"/>
              <a:t>POLÍTICA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7328154" y="2591816"/>
            <a:ext cx="4321810" cy="1573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editoria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Política,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concentra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4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cobertura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governo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federal,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aadministração</a:t>
            </a:r>
            <a:r>
              <a:rPr sz="14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pública,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disputas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políticas,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vida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partidária</a:t>
            </a:r>
            <a:r>
              <a:rPr sz="14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Congresso.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Nela,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discutindo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assuntos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políticos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todas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esferas,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contando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tambémcom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visão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especialistas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autoridades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daárea.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15581" y="1653920"/>
            <a:ext cx="32277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EDITORIA:</a:t>
            </a:r>
            <a:r>
              <a:rPr sz="2800" spc="-80" dirty="0"/>
              <a:t> </a:t>
            </a:r>
            <a:r>
              <a:rPr sz="2800" spc="-10" dirty="0"/>
              <a:t>ECONOMIA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7328154" y="2304414"/>
            <a:ext cx="3684904" cy="2643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715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caderno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dá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ênfase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mundo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dos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negócios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tomadores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decisões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movem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economia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brasileira.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Economia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faz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reflexão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profunda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os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movimentos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mercado,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start-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ups,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reverberar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nas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páginas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jornal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furos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colunistas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como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Lauro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Jardim.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1400">
              <a:latin typeface="Calibri"/>
              <a:cs typeface="Calibri"/>
            </a:endParaRPr>
          </a:p>
          <a:p>
            <a:pPr marL="12700" marR="102235" algn="just">
              <a:lnSpc>
                <a:spcPct val="100000"/>
              </a:lnSpc>
            </a:pP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Abrindo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espaço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grandes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entrevistas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CEOs com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intuito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agregar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debate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avisão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eles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têm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macroeconomia.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2315" y="826008"/>
            <a:ext cx="5195570" cy="5082540"/>
            <a:chOff x="242315" y="826008"/>
            <a:chExt cx="5195570" cy="50825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0299" y="1286256"/>
              <a:ext cx="3037332" cy="46222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3517" y="1379600"/>
              <a:ext cx="2778480" cy="43634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315" y="826008"/>
              <a:ext cx="2938272" cy="50246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280" y="918972"/>
              <a:ext cx="2679192" cy="476554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727" y="228600"/>
            <a:ext cx="6685915" cy="6629400"/>
            <a:chOff x="490727" y="228600"/>
            <a:chExt cx="6685915" cy="6629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727" y="228600"/>
              <a:ext cx="5605272" cy="5943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7900" y="2604514"/>
              <a:ext cx="2558796" cy="42534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0863" y="2697478"/>
              <a:ext cx="2299716" cy="40873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7719" y="2604514"/>
              <a:ext cx="2558796" cy="42534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0683" y="2697478"/>
              <a:ext cx="2299716" cy="408736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04278" y="1958416"/>
            <a:ext cx="3007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SEGUNDO</a:t>
            </a:r>
            <a:r>
              <a:rPr sz="2800" spc="-135" dirty="0"/>
              <a:t> </a:t>
            </a:r>
            <a:r>
              <a:rPr sz="2800" spc="-10" dirty="0"/>
              <a:t>CADERNO</a:t>
            </a:r>
            <a:endParaRPr sz="2800"/>
          </a:p>
        </p:txBody>
      </p:sp>
      <p:sp>
        <p:nvSpPr>
          <p:cNvPr id="9" name="object 9"/>
          <p:cNvSpPr txBox="1"/>
          <p:nvPr/>
        </p:nvSpPr>
        <p:spPr>
          <a:xfrm>
            <a:off x="7317105" y="2516886"/>
            <a:ext cx="3706495" cy="2188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Segundo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Caderno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acompanha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amodernização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ficou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vibrante,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sofisticado,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criativo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e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profundo,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espaço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conteúdo,</a:t>
            </a:r>
            <a:r>
              <a:rPr sz="1400" spc="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aumento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espelho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fim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seçõesfixas.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1400">
              <a:latin typeface="Calibri"/>
              <a:cs typeface="Calibri"/>
            </a:endParaRPr>
          </a:p>
          <a:p>
            <a:pPr marL="12700" marR="276860">
              <a:lnSpc>
                <a:spcPct val="100000"/>
              </a:lnSpc>
            </a:pP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ditando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tendências,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caderno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apresenta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conteúdo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conversa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Cultura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pós-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Covid: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cobertura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acompanha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mudança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comportamento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do 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leitor,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conteúdo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livros,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streaming,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música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TV.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04278" y="1950466"/>
            <a:ext cx="1547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RIO</a:t>
            </a:r>
            <a:r>
              <a:rPr sz="2800" spc="-75" dirty="0"/>
              <a:t> </a:t>
            </a:r>
            <a:r>
              <a:rPr sz="2800" spc="-20" dirty="0"/>
              <a:t>SHOW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7317105" y="2491207"/>
            <a:ext cx="4057015" cy="183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8955">
              <a:lnSpc>
                <a:spcPct val="1064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tradicional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revista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Show</a:t>
            </a:r>
            <a:r>
              <a:rPr sz="14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tem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suas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edições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semanais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todas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quintas-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feiras.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ct val="103200"/>
              </a:lnSpc>
            </a:pP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trazendo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melhor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gastronomia,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cinema, 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teatro,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exposições,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shows,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concertos,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eventos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atividades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crianças.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1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acontece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Janeiro,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passa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pelo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Show.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1772" y="304800"/>
            <a:ext cx="6715125" cy="6273165"/>
            <a:chOff x="461772" y="304800"/>
            <a:chExt cx="6715125" cy="6273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772" y="304800"/>
              <a:ext cx="5599176" cy="5775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7556" y="3019044"/>
              <a:ext cx="3108959" cy="35585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0519" y="3112007"/>
              <a:ext cx="2849879" cy="329946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5600" y="804672"/>
            <a:ext cx="2014727" cy="35829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336035" y="711708"/>
            <a:ext cx="2273935" cy="3842385"/>
            <a:chOff x="3336035" y="711708"/>
            <a:chExt cx="2273935" cy="38423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6035" y="711708"/>
              <a:ext cx="2273807" cy="38420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8999" y="804672"/>
              <a:ext cx="2014727" cy="358292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782181" y="4362350"/>
            <a:ext cx="1549400" cy="100266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Mundo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contexto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internacional em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reportagens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material 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enviado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correspondentes.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95713" y="4362868"/>
            <a:ext cx="1562100" cy="12630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Economia</a:t>
            </a:r>
            <a:endParaRPr sz="1400">
              <a:latin typeface="Calibri"/>
              <a:cs typeface="Calibri"/>
            </a:endParaRPr>
          </a:p>
          <a:p>
            <a:pPr marL="12700" marR="69850">
              <a:lnSpc>
                <a:spcPts val="1600"/>
              </a:lnSpc>
              <a:spcBef>
                <a:spcPts val="1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Notícias,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entrevistas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análises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mercado,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finanças,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investimentos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marL="12700" marR="6985">
              <a:lnSpc>
                <a:spcPts val="1620"/>
              </a:lnSpc>
              <a:spcBef>
                <a:spcPts val="6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os rumos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econômicos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país.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659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EDITORIAS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80561" y="4362233"/>
            <a:ext cx="1838960" cy="12636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600"/>
              </a:lnSpc>
              <a:spcBef>
                <a:spcPts val="10"/>
              </a:spcBef>
            </a:pP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Tudo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 que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acontece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mais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relevante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país,da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educação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ao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meio</a:t>
            </a:r>
            <a:r>
              <a:rPr sz="12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ambiente,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ciênciaà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violência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urbana.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2671" y="4398009"/>
            <a:ext cx="1588135" cy="974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Opinião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Colunistas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regulares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convidados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trazem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pontos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vistas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únicos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os 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principais 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acontecimentos.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12635" y="714755"/>
            <a:ext cx="2275840" cy="3830320"/>
            <a:chOff x="6612635" y="714755"/>
            <a:chExt cx="2275840" cy="383032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12635" y="714755"/>
              <a:ext cx="2275331" cy="38298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5599" y="807719"/>
              <a:ext cx="2016252" cy="357073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66700" y="711708"/>
            <a:ext cx="2273935" cy="3842385"/>
            <a:chOff x="266700" y="711708"/>
            <a:chExt cx="2273935" cy="384238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700" y="711708"/>
              <a:ext cx="2273807" cy="38420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664" y="804672"/>
              <a:ext cx="2014727" cy="3582924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709404" y="711708"/>
            <a:ext cx="2268220" cy="3831590"/>
            <a:chOff x="9709404" y="711708"/>
            <a:chExt cx="2268220" cy="383159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09404" y="711708"/>
              <a:ext cx="2267711" cy="38313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2368" y="804672"/>
              <a:ext cx="2008631" cy="3572255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77583" y="752855"/>
            <a:ext cx="2223770" cy="3749040"/>
            <a:chOff x="6577583" y="752855"/>
            <a:chExt cx="2223770" cy="374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7583" y="752855"/>
              <a:ext cx="2223516" cy="3749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0547" y="845819"/>
              <a:ext cx="1964436" cy="348995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659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EDITORIAS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616" y="4350158"/>
            <a:ext cx="1742439" cy="11861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Esportes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Informações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futebol,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Olimpíadas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todas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modalidades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esportivas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interessam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aos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leitores brasileiros.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08628" y="4335943"/>
            <a:ext cx="1776095" cy="12115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Saúde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Assuntos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atuais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relevantes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  <a:p>
            <a:pPr marL="12700" marR="257175">
              <a:lnSpc>
                <a:spcPct val="1038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sociedade,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qualidade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vida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bem-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estar</a:t>
            </a:r>
            <a:r>
              <a:rPr sz="12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físico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emocional.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82181" y="4352392"/>
            <a:ext cx="1614170" cy="10039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olhar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atento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cidade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Rio,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inclusive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suas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manifestações culturais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como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carnaval.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01808" y="4350158"/>
            <a:ext cx="1889760" cy="84963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Política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cobertura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aprofundada sobre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rumos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poder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no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88036" y="752855"/>
            <a:ext cx="2222500" cy="3749040"/>
            <a:chOff x="288036" y="752855"/>
            <a:chExt cx="2222500" cy="374904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036" y="752855"/>
              <a:ext cx="2221992" cy="37490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845819"/>
              <a:ext cx="1962912" cy="348995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354323" y="752855"/>
            <a:ext cx="2222500" cy="3749040"/>
            <a:chOff x="3354323" y="752855"/>
            <a:chExt cx="2222500" cy="374904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4323" y="752855"/>
              <a:ext cx="2221992" cy="37490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7287" y="845819"/>
              <a:ext cx="1962912" cy="348995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9736835" y="752855"/>
            <a:ext cx="2222500" cy="3749040"/>
            <a:chOff x="9736835" y="752855"/>
            <a:chExt cx="2222500" cy="374904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6835" y="752855"/>
              <a:ext cx="2221992" cy="37490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29799" y="845819"/>
              <a:ext cx="1962911" cy="3489959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786372"/>
              <a:ext cx="12192000" cy="71755"/>
            </a:xfrm>
            <a:custGeom>
              <a:avLst/>
              <a:gdLst/>
              <a:ahLst/>
              <a:cxnLst/>
              <a:rect l="l" t="t" r="r" b="b"/>
              <a:pathLst>
                <a:path w="12192000" h="71754">
                  <a:moveTo>
                    <a:pt x="12192000" y="0"/>
                  </a:moveTo>
                  <a:lnTo>
                    <a:pt x="0" y="0"/>
                  </a:lnTo>
                  <a:lnTo>
                    <a:pt x="0" y="71625"/>
                  </a:lnTo>
                  <a:lnTo>
                    <a:pt x="12192000" y="7162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E6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571486"/>
              <a:ext cx="12192000" cy="215265"/>
            </a:xfrm>
            <a:custGeom>
              <a:avLst/>
              <a:gdLst/>
              <a:ahLst/>
              <a:cxnLst/>
              <a:rect l="l" t="t" r="r" b="b"/>
              <a:pathLst>
                <a:path w="12192000" h="215265">
                  <a:moveTo>
                    <a:pt x="12192000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2192000" y="2148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8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659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EDITORIAS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73726" y="4457356"/>
            <a:ext cx="2099310" cy="12604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Auto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Esporte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600"/>
              </a:lnSpc>
              <a:spcBef>
                <a:spcPts val="1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Novidades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indústria,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tabela</a:t>
            </a:r>
            <a:r>
              <a:rPr sz="12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preços,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classificados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marL="12700" marR="109855">
              <a:lnSpc>
                <a:spcPts val="1600"/>
              </a:lnSpc>
              <a:spcBef>
                <a:spcPts val="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serviços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quem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gosta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automóveis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está</a:t>
            </a:r>
            <a:r>
              <a:rPr sz="120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interessado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adquirir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um.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0944" y="4452007"/>
            <a:ext cx="1850389" cy="10547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Classificados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Hub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ofertas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200" spc="-2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imóveis,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carros,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serviços,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empregos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credibilidade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visibilidade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Globo.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03742" y="4442623"/>
            <a:ext cx="1535430" cy="118554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21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Segundo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Caderno</a:t>
            </a:r>
            <a:r>
              <a:rPr sz="14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espaço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reflexão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os mais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variados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campos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artes,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com entrevistas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exclusivas</a:t>
            </a:r>
            <a:r>
              <a:rPr sz="12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críticas.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441435" y="745236"/>
            <a:ext cx="2273935" cy="3840479"/>
            <a:chOff x="8441435" y="745236"/>
            <a:chExt cx="2273935" cy="3840479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1435" y="745236"/>
              <a:ext cx="2273807" cy="38404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4399" y="838200"/>
              <a:ext cx="2014727" cy="358140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583436" y="745236"/>
            <a:ext cx="9962515" cy="5534025"/>
            <a:chOff x="1583436" y="745236"/>
            <a:chExt cx="9962515" cy="553402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3436" y="745236"/>
              <a:ext cx="2350008" cy="38404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6400" y="838200"/>
              <a:ext cx="2090927" cy="35814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2436" y="745236"/>
              <a:ext cx="2273808" cy="38404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05400" y="838200"/>
              <a:ext cx="2014727" cy="35814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66604" y="6053811"/>
              <a:ext cx="1379220" cy="2250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23176" y="1168908"/>
            <a:ext cx="2321560" cy="3016250"/>
            <a:chOff x="7123176" y="1168908"/>
            <a:chExt cx="2321560" cy="3016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3176" y="1168908"/>
              <a:ext cx="2321052" cy="3015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6140" y="1261872"/>
              <a:ext cx="2061972" cy="2756916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295144" y="1168908"/>
            <a:ext cx="2632075" cy="3016250"/>
            <a:chOff x="2295144" y="1168908"/>
            <a:chExt cx="2632075" cy="30162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5144" y="1168908"/>
              <a:ext cx="2631948" cy="30159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8108" y="1261872"/>
              <a:ext cx="2372868" cy="275691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659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EDITORIAS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10408" y="4173640"/>
            <a:ext cx="1903730" cy="8210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Show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2200"/>
              </a:lnSpc>
              <a:spcBef>
                <a:spcPts val="6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guia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programação</a:t>
            </a:r>
            <a:r>
              <a:rPr sz="12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quem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quer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curtir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Janeiro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7 dias</a:t>
            </a:r>
            <a:r>
              <a:rPr sz="12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semana.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37552" y="4171569"/>
            <a:ext cx="1557020" cy="973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Ela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Entrevistas,</a:t>
            </a:r>
            <a:r>
              <a:rPr sz="12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reportagens,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moda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beleza,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parauma leitura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saborosa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aos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domingos.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4007" y="1036319"/>
            <a:ext cx="2235835" cy="2555875"/>
            <a:chOff x="7684007" y="1036319"/>
            <a:chExt cx="2235835" cy="2555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4007" y="1036319"/>
              <a:ext cx="2235707" cy="25557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76971" y="1129283"/>
              <a:ext cx="1976627" cy="229666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604516" y="798576"/>
            <a:ext cx="2216150" cy="3738879"/>
            <a:chOff x="2604516" y="798576"/>
            <a:chExt cx="2216150" cy="373887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4516" y="798576"/>
              <a:ext cx="2215896" cy="37383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7480" y="891540"/>
              <a:ext cx="1956816" cy="347929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659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EDITORIAS</a:t>
            </a:r>
            <a:r>
              <a:rPr sz="2400" b="1" spc="-1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ESPECIAIS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54629" y="4404133"/>
            <a:ext cx="1825625" cy="126047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Boa</a:t>
            </a:r>
            <a:r>
              <a:rPr sz="1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Chance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Dicas,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cursos,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classificados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oportunidades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emprego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ou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franquias,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80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tudo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foco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200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mercado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trabalho.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48981" y="3457836"/>
            <a:ext cx="1764030" cy="869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9900"/>
              </a:lnSpc>
              <a:spcBef>
                <a:spcPts val="12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Boa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Viagem</a:t>
            </a:r>
            <a:r>
              <a:rPr sz="1400" b="1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Roteiros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reportagens</a:t>
            </a:r>
            <a:r>
              <a:rPr sz="12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viagens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atrações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turísticas</a:t>
            </a:r>
            <a:r>
              <a:rPr sz="12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exterior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9600" y="3701796"/>
            <a:ext cx="3276600" cy="18653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191" y="3689603"/>
            <a:ext cx="3281172" cy="187299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19159" y="1170432"/>
            <a:ext cx="3291840" cy="18775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30267" y="1170432"/>
            <a:ext cx="3265932" cy="18608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34400" y="3692652"/>
            <a:ext cx="3276600" cy="19050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81000" y="1143000"/>
            <a:ext cx="3354704" cy="1914525"/>
            <a:chOff x="381000" y="1143000"/>
            <a:chExt cx="3354704" cy="1914525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1000" y="1143000"/>
              <a:ext cx="3354324" cy="19141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985516" y="1158240"/>
              <a:ext cx="688975" cy="76200"/>
            </a:xfrm>
            <a:custGeom>
              <a:avLst/>
              <a:gdLst/>
              <a:ahLst/>
              <a:cxnLst/>
              <a:rect l="l" t="t" r="r" b="b"/>
              <a:pathLst>
                <a:path w="688975" h="76200">
                  <a:moveTo>
                    <a:pt x="688847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688847" y="76200"/>
                  </a:lnTo>
                  <a:lnTo>
                    <a:pt x="688847" y="0"/>
                  </a:lnTo>
                  <a:close/>
                </a:path>
              </a:pathLst>
            </a:custGeom>
            <a:solidFill>
              <a:srgbClr val="1E4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0969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SITES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931" y="3112770"/>
            <a:ext cx="8820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Editoria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0981" y="3112770"/>
            <a:ext cx="11569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Editoria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Cultura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92828" y="3115182"/>
            <a:ext cx="13436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Editoria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Economia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1931" y="5625490"/>
            <a:ext cx="11620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Editoria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Mundo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2828" y="5628233"/>
            <a:ext cx="103314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Editoria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10981" y="5607507"/>
            <a:ext cx="11671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Editoria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Política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10400" y="1219200"/>
            <a:ext cx="304800" cy="45720"/>
          </a:xfrm>
          <a:custGeom>
            <a:avLst/>
            <a:gdLst/>
            <a:ahLst/>
            <a:cxnLst/>
            <a:rect l="l" t="t" r="r" b="b"/>
            <a:pathLst>
              <a:path w="304800" h="45719">
                <a:moveTo>
                  <a:pt x="304800" y="0"/>
                </a:moveTo>
                <a:lnTo>
                  <a:pt x="0" y="0"/>
                </a:lnTo>
                <a:lnTo>
                  <a:pt x="0" y="45720"/>
                </a:lnTo>
                <a:lnTo>
                  <a:pt x="304800" y="45720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125200" y="1196339"/>
            <a:ext cx="304800" cy="45720"/>
          </a:xfrm>
          <a:custGeom>
            <a:avLst/>
            <a:gdLst/>
            <a:ahLst/>
            <a:cxnLst/>
            <a:rect l="l" t="t" r="r" b="b"/>
            <a:pathLst>
              <a:path w="304800" h="45719">
                <a:moveTo>
                  <a:pt x="304800" y="0"/>
                </a:moveTo>
                <a:lnTo>
                  <a:pt x="0" y="0"/>
                </a:lnTo>
                <a:lnTo>
                  <a:pt x="0" y="45720"/>
                </a:lnTo>
                <a:lnTo>
                  <a:pt x="304800" y="45720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48059" y="3733800"/>
            <a:ext cx="304800" cy="45720"/>
          </a:xfrm>
          <a:custGeom>
            <a:avLst/>
            <a:gdLst/>
            <a:ahLst/>
            <a:cxnLst/>
            <a:rect l="l" t="t" r="r" b="b"/>
            <a:pathLst>
              <a:path w="304800" h="45720">
                <a:moveTo>
                  <a:pt x="304800" y="0"/>
                </a:moveTo>
                <a:lnTo>
                  <a:pt x="0" y="0"/>
                </a:lnTo>
                <a:lnTo>
                  <a:pt x="0" y="45719"/>
                </a:lnTo>
                <a:lnTo>
                  <a:pt x="304800" y="45719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86600" y="3733800"/>
            <a:ext cx="304800" cy="45720"/>
          </a:xfrm>
          <a:custGeom>
            <a:avLst/>
            <a:gdLst/>
            <a:ahLst/>
            <a:cxnLst/>
            <a:rect l="l" t="t" r="r" b="b"/>
            <a:pathLst>
              <a:path w="304800" h="45720">
                <a:moveTo>
                  <a:pt x="304800" y="0"/>
                </a:moveTo>
                <a:lnTo>
                  <a:pt x="0" y="0"/>
                </a:lnTo>
                <a:lnTo>
                  <a:pt x="0" y="45719"/>
                </a:lnTo>
                <a:lnTo>
                  <a:pt x="304800" y="45719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71800" y="3733800"/>
            <a:ext cx="304800" cy="45720"/>
          </a:xfrm>
          <a:custGeom>
            <a:avLst/>
            <a:gdLst/>
            <a:ahLst/>
            <a:cxnLst/>
            <a:rect l="l" t="t" r="r" b="b"/>
            <a:pathLst>
              <a:path w="304800" h="45720">
                <a:moveTo>
                  <a:pt x="304800" y="0"/>
                </a:moveTo>
                <a:lnTo>
                  <a:pt x="0" y="0"/>
                </a:lnTo>
                <a:lnTo>
                  <a:pt x="0" y="45719"/>
                </a:lnTo>
                <a:lnTo>
                  <a:pt x="304800" y="45719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796" y="580466"/>
            <a:ext cx="32315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NOSSAS</a:t>
            </a:r>
            <a:r>
              <a:rPr sz="3600" spc="-114" dirty="0"/>
              <a:t> </a:t>
            </a:r>
            <a:r>
              <a:rPr sz="3600" spc="-10" dirty="0"/>
              <a:t>MARCAS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944111"/>
            <a:ext cx="1527048" cy="3886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600" y="4073652"/>
            <a:ext cx="1665731" cy="1371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97908" y="3810000"/>
            <a:ext cx="964691" cy="43433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027420" y="789431"/>
            <a:ext cx="6012180" cy="4773295"/>
            <a:chOff x="6027420" y="789431"/>
            <a:chExt cx="6012180" cy="477329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7472" y="2898648"/>
              <a:ext cx="1149096" cy="10591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70008" y="2921508"/>
              <a:ext cx="1144524" cy="10530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65692" y="2907792"/>
              <a:ext cx="1150620" cy="10576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9120" y="3363467"/>
              <a:ext cx="627887" cy="1463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69167" y="2907792"/>
              <a:ext cx="1170431" cy="10805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62032" y="3387852"/>
              <a:ext cx="707135" cy="1203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4092" y="3756659"/>
              <a:ext cx="1171955" cy="10744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79108" y="3761231"/>
              <a:ext cx="1165859" cy="10744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4612" y="1932431"/>
              <a:ext cx="1150620" cy="10591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25027" y="2372868"/>
              <a:ext cx="527303" cy="2209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27420" y="1923287"/>
              <a:ext cx="1153668" cy="10591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2780" y="1932431"/>
              <a:ext cx="1150620" cy="10591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3500" y="1932431"/>
              <a:ext cx="1150620" cy="10591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52660" y="1930907"/>
              <a:ext cx="1168907" cy="10744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22592" y="2906267"/>
              <a:ext cx="1150620" cy="10591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45708" y="2906267"/>
              <a:ext cx="1121664" cy="10591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09732" y="1940051"/>
              <a:ext cx="1171955" cy="107442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85832" y="4485131"/>
              <a:ext cx="1149096" cy="10576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47960" y="4972811"/>
              <a:ext cx="589788" cy="1173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2080" y="4485131"/>
              <a:ext cx="1162812" cy="10744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85148" y="4965191"/>
              <a:ext cx="801624" cy="12039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66020" y="803147"/>
              <a:ext cx="1481327" cy="136397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98252" y="1374648"/>
              <a:ext cx="815340" cy="2209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6660" y="789431"/>
              <a:ext cx="1505711" cy="138988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14132" y="1360931"/>
              <a:ext cx="719327" cy="24383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6312" y="789431"/>
              <a:ext cx="1508760" cy="138988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7008" y="800099"/>
              <a:ext cx="1487424" cy="136855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92768" y="1383791"/>
              <a:ext cx="667512" cy="2468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29572" y="3797808"/>
              <a:ext cx="1150620" cy="105918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87128" y="4270247"/>
              <a:ext cx="588264" cy="11125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6592" y="3733799"/>
              <a:ext cx="1164336" cy="10713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28532" y="4203191"/>
              <a:ext cx="589787" cy="17068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51292" y="4485131"/>
              <a:ext cx="1146048" cy="105765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40268" y="4945379"/>
              <a:ext cx="731520" cy="1371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22592" y="4485131"/>
              <a:ext cx="1165859" cy="107746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33888" y="3791711"/>
              <a:ext cx="1165859" cy="107289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789920" y="4172711"/>
              <a:ext cx="559307" cy="3048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122152" y="2412492"/>
              <a:ext cx="547116" cy="9906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36792" y="3326892"/>
              <a:ext cx="464819" cy="19812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69480" y="3364992"/>
              <a:ext cx="589787" cy="1249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284208" y="3319271"/>
              <a:ext cx="451103" cy="22097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158728" y="3349752"/>
              <a:ext cx="565403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50380" y="4155947"/>
              <a:ext cx="559307" cy="27584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871460" y="4165091"/>
              <a:ext cx="548640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409688" y="4797552"/>
              <a:ext cx="426720" cy="45262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26808" y="2391156"/>
              <a:ext cx="650748" cy="14325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214104" y="2386584"/>
              <a:ext cx="588264" cy="12496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066020" y="2385059"/>
              <a:ext cx="679703" cy="1325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06312" y="2330195"/>
              <a:ext cx="537971" cy="22097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480048" y="1432559"/>
              <a:ext cx="1072896" cy="117348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761796" y="1322578"/>
            <a:ext cx="4341495" cy="2168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45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Maior</a:t>
            </a:r>
            <a:r>
              <a:rPr sz="2400" b="1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grupo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845"/>
              </a:lnSpc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90" dirty="0">
                <a:solidFill>
                  <a:srgbClr val="FFFFFF"/>
                </a:solidFill>
                <a:latin typeface="Calibri"/>
                <a:cs typeface="Calibri"/>
              </a:rPr>
              <a:t>publishing</a:t>
            </a:r>
            <a:r>
              <a:rPr sz="2400" b="1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4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país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8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spc="-70" dirty="0">
                <a:solidFill>
                  <a:srgbClr val="FFFFFF"/>
                </a:solidFill>
                <a:latin typeface="Calibri"/>
                <a:cs typeface="Calibri"/>
              </a:rPr>
              <a:t>impresso,rádio</a:t>
            </a:r>
            <a:r>
              <a:rPr sz="18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85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alibri"/>
                <a:cs typeface="Calibri"/>
              </a:rPr>
              <a:t>digital.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Quase</a:t>
            </a:r>
            <a:r>
              <a:rPr sz="18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século</a:t>
            </a:r>
            <a:r>
              <a:rPr sz="18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5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spc="-114" dirty="0">
                <a:solidFill>
                  <a:srgbClr val="FFFFFF"/>
                </a:solidFill>
                <a:latin typeface="Calibri"/>
                <a:cs typeface="Calibri"/>
              </a:rPr>
              <a:t>história</a:t>
            </a:r>
            <a:r>
              <a:rPr sz="185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8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alibri"/>
                <a:cs typeface="Calibri"/>
              </a:rPr>
              <a:t>produção</a:t>
            </a:r>
            <a:endParaRPr sz="1850">
              <a:latin typeface="Calibri"/>
              <a:cs typeface="Calibri"/>
            </a:endParaRPr>
          </a:p>
          <a:p>
            <a:pPr marL="12700" marR="5080">
              <a:lnSpc>
                <a:spcPts val="2170"/>
              </a:lnSpc>
              <a:spcBef>
                <a:spcPts val="114"/>
              </a:spcBef>
            </a:pP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conteúdo</a:t>
            </a:r>
            <a:r>
              <a:rPr sz="18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spc="-50" dirty="0">
                <a:solidFill>
                  <a:srgbClr val="FFFFFF"/>
                </a:solidFill>
                <a:latin typeface="Calibri"/>
                <a:cs typeface="Calibri"/>
              </a:rPr>
              <a:t>premium,</a:t>
            </a:r>
            <a:r>
              <a:rPr sz="1850" spc="-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8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credibilidade</a:t>
            </a:r>
            <a:r>
              <a:rPr sz="18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spc="-25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850" spc="-20" dirty="0">
                <a:solidFill>
                  <a:srgbClr val="FFFFFF"/>
                </a:solidFill>
                <a:latin typeface="Calibri"/>
                <a:cs typeface="Calibri"/>
              </a:rPr>
              <a:t>todas</a:t>
            </a:r>
            <a:r>
              <a:rPr sz="185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spc="-2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85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spc="-20" dirty="0">
                <a:solidFill>
                  <a:srgbClr val="FFFFFF"/>
                </a:solidFill>
                <a:latin typeface="Calibri"/>
                <a:cs typeface="Calibri"/>
              </a:rPr>
              <a:t>plataformas</a:t>
            </a:r>
            <a:r>
              <a:rPr sz="185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alibri"/>
                <a:cs typeface="Calibri"/>
              </a:rPr>
              <a:t>eprofundidade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ts val="2180"/>
              </a:lnSpc>
            </a:pPr>
            <a:r>
              <a:rPr sz="1850" spc="-45" dirty="0">
                <a:solidFill>
                  <a:srgbClr val="FFFFFF"/>
                </a:solidFill>
                <a:latin typeface="Calibri"/>
                <a:cs typeface="Calibri"/>
              </a:rPr>
              <a:t>nos</a:t>
            </a:r>
            <a:r>
              <a:rPr sz="185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FFFFFF"/>
                </a:solidFill>
                <a:latin typeface="Calibri"/>
                <a:cs typeface="Calibri"/>
              </a:rPr>
              <a:t>segmentosque</a:t>
            </a:r>
            <a:r>
              <a:rPr sz="18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Calibri"/>
                <a:cs typeface="Calibri"/>
              </a:rPr>
              <a:t>atuamos.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0" y="4716779"/>
            <a:ext cx="5562600" cy="1501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3505" rIns="0" bIns="0" rtlCol="0">
            <a:spAutoFit/>
          </a:bodyPr>
          <a:lstStyle/>
          <a:p>
            <a:pPr marL="758825" marR="365760">
              <a:lnSpc>
                <a:spcPct val="100000"/>
              </a:lnSpc>
              <a:spcBef>
                <a:spcPts val="815"/>
              </a:spcBef>
            </a:pPr>
            <a:r>
              <a:rPr sz="1250" dirty="0">
                <a:solidFill>
                  <a:srgbClr val="2C2B1F"/>
                </a:solidFill>
                <a:latin typeface="Calibri"/>
                <a:cs typeface="Calibri"/>
              </a:rPr>
              <a:t>SOMOS</a:t>
            </a:r>
            <a:r>
              <a:rPr sz="1250" spc="10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MULHERES,</a:t>
            </a:r>
            <a:r>
              <a:rPr sz="1250" spc="-40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2C2B1F"/>
                </a:solidFill>
                <a:latin typeface="Calibri"/>
                <a:cs typeface="Calibri"/>
              </a:rPr>
              <a:t>HOMENS,</a:t>
            </a:r>
            <a:r>
              <a:rPr sz="1250" spc="40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MÃES,</a:t>
            </a:r>
            <a:r>
              <a:rPr sz="1250" spc="-3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50" dirty="0">
                <a:solidFill>
                  <a:srgbClr val="2C2B1F"/>
                </a:solidFill>
                <a:latin typeface="Calibri"/>
                <a:cs typeface="Calibri"/>
              </a:rPr>
              <a:t>PAIS,</a:t>
            </a:r>
            <a:r>
              <a:rPr sz="1250" spc="-1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EMPRESÁRIOS, EXECUTIVOS,</a:t>
            </a:r>
            <a:r>
              <a:rPr sz="1250" spc="-3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EMPREENDEDORES,</a:t>
            </a:r>
            <a:r>
              <a:rPr sz="1250" spc="2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AGRO,</a:t>
            </a:r>
            <a:r>
              <a:rPr sz="1250" spc="-30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NEGÓCIOS,</a:t>
            </a:r>
            <a:r>
              <a:rPr sz="1250" spc="-17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TECNOLOGIA, ECONOMIA,</a:t>
            </a:r>
            <a:r>
              <a:rPr sz="1250" spc="-6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2C2B1F"/>
                </a:solidFill>
                <a:latin typeface="Calibri"/>
                <a:cs typeface="Calibri"/>
              </a:rPr>
              <a:t>POLÍTICA,</a:t>
            </a:r>
            <a:r>
              <a:rPr sz="1250" spc="-20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2C2B1F"/>
                </a:solidFill>
                <a:latin typeface="Calibri"/>
                <a:cs typeface="Calibri"/>
              </a:rPr>
              <a:t>DECORAÇÃO,</a:t>
            </a:r>
            <a:r>
              <a:rPr sz="1250" spc="-1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CARROS,</a:t>
            </a:r>
            <a:r>
              <a:rPr sz="1250" spc="-4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C2B1F"/>
                </a:solidFill>
                <a:latin typeface="Calibri"/>
                <a:cs typeface="Calibri"/>
              </a:rPr>
              <a:t>INOVAÇÃO,</a:t>
            </a:r>
            <a:r>
              <a:rPr sz="1250" spc="18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FINANÇAS, </a:t>
            </a:r>
            <a:r>
              <a:rPr sz="1250" dirty="0">
                <a:solidFill>
                  <a:srgbClr val="2C2B1F"/>
                </a:solidFill>
                <a:latin typeface="Calibri"/>
                <a:cs typeface="Calibri"/>
              </a:rPr>
              <a:t>BELEZA,</a:t>
            </a:r>
            <a:r>
              <a:rPr sz="1250" spc="1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C2B1F"/>
                </a:solidFill>
                <a:latin typeface="Calibri"/>
                <a:cs typeface="Calibri"/>
              </a:rPr>
              <a:t>EMPODERAMENTO,</a:t>
            </a:r>
            <a:r>
              <a:rPr sz="1250" spc="-2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DIVERSIDADE,</a:t>
            </a:r>
            <a:r>
              <a:rPr sz="1250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CONSUMO, </a:t>
            </a:r>
            <a:r>
              <a:rPr sz="1250" spc="-20" dirty="0">
                <a:solidFill>
                  <a:srgbClr val="2C2B1F"/>
                </a:solidFill>
                <a:latin typeface="Calibri"/>
                <a:cs typeface="Calibri"/>
              </a:rPr>
              <a:t>ENTRETENIMENTO,</a:t>
            </a:r>
            <a:r>
              <a:rPr sz="1250" spc="-25" dirty="0">
                <a:solidFill>
                  <a:srgbClr val="2C2B1F"/>
                </a:solidFill>
                <a:latin typeface="Calibri"/>
                <a:cs typeface="Calibri"/>
              </a:rPr>
              <a:t> INFORMAÇÃO,</a:t>
            </a:r>
            <a:r>
              <a:rPr sz="1250" spc="2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MODA,</a:t>
            </a:r>
            <a:r>
              <a:rPr sz="1250" spc="-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2C2B1F"/>
                </a:solidFill>
                <a:latin typeface="Calibri"/>
                <a:cs typeface="Calibri"/>
              </a:rPr>
              <a:t>CARREIRA,</a:t>
            </a:r>
            <a:r>
              <a:rPr sz="1250" spc="2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SERVIÇO, </a:t>
            </a:r>
            <a:r>
              <a:rPr sz="1250" dirty="0">
                <a:solidFill>
                  <a:srgbClr val="2C2B1F"/>
                </a:solidFill>
                <a:latin typeface="Calibri"/>
                <a:cs typeface="Calibri"/>
              </a:rPr>
              <a:t>CIÊNCIAS,</a:t>
            </a:r>
            <a:r>
              <a:rPr sz="1250" spc="3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GEEKS,</a:t>
            </a:r>
            <a:r>
              <a:rPr sz="1250" spc="-50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COTIDIANO</a:t>
            </a:r>
            <a:r>
              <a:rPr sz="1250" spc="-50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E</a:t>
            </a:r>
            <a:r>
              <a:rPr sz="1250" spc="-125" dirty="0">
                <a:solidFill>
                  <a:srgbClr val="2C2B1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C2B1F"/>
                </a:solidFill>
                <a:latin typeface="Calibri"/>
                <a:cs typeface="Calibri"/>
              </a:rPr>
              <a:t>TENDÊNCIAS.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59" name="object 5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7600" y="3672840"/>
            <a:ext cx="3352800" cy="19141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00" y="3654552"/>
            <a:ext cx="3352800" cy="19446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161288"/>
            <a:ext cx="3352800" cy="191109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371600" y="1152144"/>
            <a:ext cx="3328670" cy="1896110"/>
            <a:chOff x="1371600" y="1152144"/>
            <a:chExt cx="3328670" cy="189611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1600" y="1152144"/>
              <a:ext cx="3328416" cy="189585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62400" y="1191768"/>
              <a:ext cx="304800" cy="45720"/>
            </a:xfrm>
            <a:custGeom>
              <a:avLst/>
              <a:gdLst/>
              <a:ahLst/>
              <a:cxnLst/>
              <a:rect l="l" t="t" r="r" b="b"/>
              <a:pathLst>
                <a:path w="304800" h="45719">
                  <a:moveTo>
                    <a:pt x="3048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304800" y="4572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1E4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87550" y="3111245"/>
            <a:ext cx="10483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Editoria</a:t>
            </a:r>
            <a:r>
              <a:rPr sz="1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Saúde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67930" y="3113024"/>
            <a:ext cx="12598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Editoria</a:t>
            </a: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Esportes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659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SITES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97330" y="5627928"/>
            <a:ext cx="6946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Show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44561" y="5627928"/>
            <a:ext cx="7766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Revista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Ela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134600" y="1191767"/>
            <a:ext cx="304800" cy="45720"/>
          </a:xfrm>
          <a:custGeom>
            <a:avLst/>
            <a:gdLst/>
            <a:ahLst/>
            <a:cxnLst/>
            <a:rect l="l" t="t" r="r" b="b"/>
            <a:pathLst>
              <a:path w="304800" h="45719">
                <a:moveTo>
                  <a:pt x="304800" y="0"/>
                </a:moveTo>
                <a:lnTo>
                  <a:pt x="0" y="0"/>
                </a:lnTo>
                <a:lnTo>
                  <a:pt x="0" y="45720"/>
                </a:lnTo>
                <a:lnTo>
                  <a:pt x="304800" y="45720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44696" y="3672840"/>
            <a:ext cx="304800" cy="60960"/>
          </a:xfrm>
          <a:custGeom>
            <a:avLst/>
            <a:gdLst/>
            <a:ahLst/>
            <a:cxnLst/>
            <a:rect l="l" t="t" r="r" b="b"/>
            <a:pathLst>
              <a:path w="304800" h="60960">
                <a:moveTo>
                  <a:pt x="304800" y="0"/>
                </a:moveTo>
                <a:lnTo>
                  <a:pt x="0" y="0"/>
                </a:lnTo>
                <a:lnTo>
                  <a:pt x="0" y="60960"/>
                </a:lnTo>
                <a:lnTo>
                  <a:pt x="304800" y="60960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34600" y="3709415"/>
            <a:ext cx="304800" cy="60960"/>
          </a:xfrm>
          <a:custGeom>
            <a:avLst/>
            <a:gdLst/>
            <a:ahLst/>
            <a:cxnLst/>
            <a:rect l="l" t="t" r="r" b="b"/>
            <a:pathLst>
              <a:path w="304800" h="60960">
                <a:moveTo>
                  <a:pt x="304800" y="0"/>
                </a:moveTo>
                <a:lnTo>
                  <a:pt x="0" y="0"/>
                </a:lnTo>
                <a:lnTo>
                  <a:pt x="0" y="60960"/>
                </a:lnTo>
                <a:lnTo>
                  <a:pt x="304800" y="60960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600" y="1918716"/>
            <a:ext cx="3774948" cy="21503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3859" y="1918716"/>
            <a:ext cx="3770376" cy="21503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28600" y="1926335"/>
            <a:ext cx="3756660" cy="2143125"/>
            <a:chOff x="228600" y="1926335"/>
            <a:chExt cx="3756660" cy="214312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1926335"/>
              <a:ext cx="3756660" cy="21427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118104" y="1953767"/>
              <a:ext cx="687705" cy="76200"/>
            </a:xfrm>
            <a:custGeom>
              <a:avLst/>
              <a:gdLst/>
              <a:ahLst/>
              <a:cxnLst/>
              <a:rect l="l" t="t" r="r" b="b"/>
              <a:pathLst>
                <a:path w="687704" h="76200">
                  <a:moveTo>
                    <a:pt x="687323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687323" y="76200"/>
                  </a:lnTo>
                  <a:lnTo>
                    <a:pt x="687323" y="0"/>
                  </a:lnTo>
                  <a:close/>
                </a:path>
              </a:pathLst>
            </a:custGeom>
            <a:solidFill>
              <a:srgbClr val="1E4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0580" rIns="0" bIns="0" rtlCol="0">
            <a:spAutoFit/>
          </a:bodyPr>
          <a:lstStyle/>
          <a:p>
            <a:pPr marL="297180">
              <a:lnSpc>
                <a:spcPct val="100000"/>
              </a:lnSpc>
              <a:spcBef>
                <a:spcPts val="400"/>
              </a:spcBef>
            </a:pPr>
            <a:r>
              <a:rPr sz="2500" b="1" dirty="0">
                <a:latin typeface="Calibri"/>
                <a:cs typeface="Calibri"/>
              </a:rPr>
              <a:t>BLOGS</a:t>
            </a:r>
            <a:r>
              <a:rPr sz="2500" b="1" spc="-5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E</a:t>
            </a:r>
            <a:r>
              <a:rPr sz="2500" b="1" spc="-114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COLUNISTAS</a:t>
            </a:r>
            <a:endParaRPr sz="2500">
              <a:latin typeface="Calibri"/>
              <a:cs typeface="Calibri"/>
            </a:endParaRPr>
          </a:p>
          <a:p>
            <a:pPr marL="297180">
              <a:lnSpc>
                <a:spcPct val="100000"/>
              </a:lnSpc>
              <a:spcBef>
                <a:spcPts val="180"/>
              </a:spcBef>
            </a:pPr>
            <a:r>
              <a:rPr sz="1400" b="1" dirty="0">
                <a:latin typeface="Calibri"/>
                <a:cs typeface="Calibri"/>
              </a:rPr>
              <a:t>5,8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MM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visitantes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únicos*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3176" y="4129532"/>
            <a:ext cx="3288665" cy="819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Kogut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55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 mais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ampla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cobertura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televisão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streaming,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informações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exclusivas,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críticas</a:t>
            </a:r>
            <a:r>
              <a:rPr sz="12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tradicionais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"Nota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10"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"Nota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0".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6575" y="4139846"/>
            <a:ext cx="2633345" cy="82041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Lauro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Jardim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bem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informado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jornalista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país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traz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notícias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exclusivas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bastidores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poder.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38566" y="4124860"/>
            <a:ext cx="2692400" cy="6369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Míriam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Leitão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olhar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único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há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50 anos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acompanha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que é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notícia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mundo.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49668" y="2098546"/>
            <a:ext cx="687705" cy="45720"/>
          </a:xfrm>
          <a:custGeom>
            <a:avLst/>
            <a:gdLst/>
            <a:ahLst/>
            <a:cxnLst/>
            <a:rect l="l" t="t" r="r" b="b"/>
            <a:pathLst>
              <a:path w="687704" h="45719">
                <a:moveTo>
                  <a:pt x="687324" y="0"/>
                </a:moveTo>
                <a:lnTo>
                  <a:pt x="0" y="0"/>
                </a:lnTo>
                <a:lnTo>
                  <a:pt x="0" y="45721"/>
                </a:lnTo>
                <a:lnTo>
                  <a:pt x="687324" y="45721"/>
                </a:lnTo>
                <a:lnTo>
                  <a:pt x="687324" y="0"/>
                </a:lnTo>
                <a:close/>
              </a:path>
            </a:pathLst>
          </a:custGeom>
          <a:solidFill>
            <a:srgbClr val="1E4A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9824" y="6200038"/>
            <a:ext cx="75641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*Comscore;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Key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Measures;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Multi-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Platform;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Agosto/2025;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0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Unique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Visitors/Viewers;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[SG]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O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Colunistas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Blogs;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Population.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03947" y="1958339"/>
            <a:ext cx="304800" cy="60960"/>
          </a:xfrm>
          <a:custGeom>
            <a:avLst/>
            <a:gdLst/>
            <a:ahLst/>
            <a:cxnLst/>
            <a:rect l="l" t="t" r="r" b="b"/>
            <a:pathLst>
              <a:path w="304800" h="60960">
                <a:moveTo>
                  <a:pt x="304800" y="0"/>
                </a:moveTo>
                <a:lnTo>
                  <a:pt x="0" y="0"/>
                </a:lnTo>
                <a:lnTo>
                  <a:pt x="0" y="60960"/>
                </a:lnTo>
                <a:lnTo>
                  <a:pt x="304800" y="60960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27307" y="1950720"/>
            <a:ext cx="304800" cy="60960"/>
          </a:xfrm>
          <a:custGeom>
            <a:avLst/>
            <a:gdLst/>
            <a:ahLst/>
            <a:cxnLst/>
            <a:rect l="l" t="t" r="r" b="b"/>
            <a:pathLst>
              <a:path w="304800" h="60960">
                <a:moveTo>
                  <a:pt x="304800" y="0"/>
                </a:moveTo>
                <a:lnTo>
                  <a:pt x="0" y="0"/>
                </a:lnTo>
                <a:lnTo>
                  <a:pt x="0" y="60960"/>
                </a:lnTo>
                <a:lnTo>
                  <a:pt x="304800" y="60960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903476"/>
            <a:ext cx="3742944" cy="21351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25028" y="1905000"/>
            <a:ext cx="3739896" cy="21336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219955" y="1903476"/>
            <a:ext cx="3756660" cy="2135505"/>
            <a:chOff x="4219955" y="1903476"/>
            <a:chExt cx="3756660" cy="21355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9955" y="1903476"/>
              <a:ext cx="3756659" cy="21351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62800" y="1933956"/>
              <a:ext cx="304800" cy="76200"/>
            </a:xfrm>
            <a:custGeom>
              <a:avLst/>
              <a:gdLst/>
              <a:ahLst/>
              <a:cxnLst/>
              <a:rect l="l" t="t" r="r" b="b"/>
              <a:pathLst>
                <a:path w="304800" h="76200">
                  <a:moveTo>
                    <a:pt x="3048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304800" y="762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1E4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5277" y="4305667"/>
            <a:ext cx="2950210" cy="66357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Vera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Magalhães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1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principais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fatos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política,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Judiciário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e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economia.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86250" y="4309109"/>
            <a:ext cx="2468245" cy="607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Ancelmo.com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blog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 renomado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jornalista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Ancelmo Gois.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84285" y="4289284"/>
            <a:ext cx="2692400" cy="66357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Flavia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Oliveira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1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Comentando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temas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atuais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área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socioeconomia.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201400" y="1924811"/>
            <a:ext cx="304800" cy="60960"/>
          </a:xfrm>
          <a:custGeom>
            <a:avLst/>
            <a:gdLst/>
            <a:ahLst/>
            <a:cxnLst/>
            <a:rect l="l" t="t" r="r" b="b"/>
            <a:pathLst>
              <a:path w="304800" h="60960">
                <a:moveTo>
                  <a:pt x="304800" y="0"/>
                </a:moveTo>
                <a:lnTo>
                  <a:pt x="0" y="0"/>
                </a:lnTo>
                <a:lnTo>
                  <a:pt x="0" y="60960"/>
                </a:lnTo>
                <a:lnTo>
                  <a:pt x="304800" y="60960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168395" y="1932432"/>
            <a:ext cx="688975" cy="76200"/>
          </a:xfrm>
          <a:custGeom>
            <a:avLst/>
            <a:gdLst/>
            <a:ahLst/>
            <a:cxnLst/>
            <a:rect l="l" t="t" r="r" b="b"/>
            <a:pathLst>
              <a:path w="688975" h="76200">
                <a:moveTo>
                  <a:pt x="688847" y="0"/>
                </a:moveTo>
                <a:lnTo>
                  <a:pt x="0" y="0"/>
                </a:lnTo>
                <a:lnTo>
                  <a:pt x="0" y="76200"/>
                </a:lnTo>
                <a:lnTo>
                  <a:pt x="688847" y="76200"/>
                </a:lnTo>
                <a:lnTo>
                  <a:pt x="688847" y="0"/>
                </a:lnTo>
                <a:close/>
              </a:path>
            </a:pathLst>
          </a:custGeom>
          <a:solidFill>
            <a:srgbClr val="1E4A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0580" rIns="0" bIns="0" rtlCol="0">
            <a:spAutoFit/>
          </a:bodyPr>
          <a:lstStyle/>
          <a:p>
            <a:pPr marL="297180">
              <a:lnSpc>
                <a:spcPct val="100000"/>
              </a:lnSpc>
              <a:spcBef>
                <a:spcPts val="400"/>
              </a:spcBef>
            </a:pPr>
            <a:r>
              <a:rPr sz="2500" b="1" dirty="0">
                <a:latin typeface="Calibri"/>
                <a:cs typeface="Calibri"/>
              </a:rPr>
              <a:t>BLOGS</a:t>
            </a:r>
            <a:r>
              <a:rPr sz="2500" b="1" spc="-5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E</a:t>
            </a:r>
            <a:r>
              <a:rPr sz="2500" b="1" spc="-114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COLUNISTAS</a:t>
            </a:r>
            <a:endParaRPr sz="2500">
              <a:latin typeface="Calibri"/>
              <a:cs typeface="Calibri"/>
            </a:endParaRPr>
          </a:p>
          <a:p>
            <a:pPr marL="297180">
              <a:lnSpc>
                <a:spcPct val="100000"/>
              </a:lnSpc>
              <a:spcBef>
                <a:spcPts val="180"/>
              </a:spcBef>
            </a:pPr>
            <a:r>
              <a:rPr sz="1400" b="1" dirty="0">
                <a:latin typeface="Calibri"/>
                <a:cs typeface="Calibri"/>
              </a:rPr>
              <a:t>5,8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MM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visitantes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únicos*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9824" y="6200038"/>
            <a:ext cx="75641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*Comscore;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Key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Measures;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Multi-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Platform;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Agosto/2025;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0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Unique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Visitors/Viewers;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[SG]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O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Colunistas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Blogs;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Population.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600" y="1901951"/>
            <a:ext cx="3745992" cy="21366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9955" y="1901951"/>
            <a:ext cx="3752088" cy="21396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28600" y="1905000"/>
            <a:ext cx="3733800" cy="2133600"/>
            <a:chOff x="228600" y="1905000"/>
            <a:chExt cx="3733800" cy="21336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1905000"/>
              <a:ext cx="3733800" cy="2133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00400" y="1924811"/>
              <a:ext cx="304800" cy="60960"/>
            </a:xfrm>
            <a:custGeom>
              <a:avLst/>
              <a:gdLst/>
              <a:ahLst/>
              <a:cxnLst/>
              <a:rect l="l" t="t" r="r" b="b"/>
              <a:pathLst>
                <a:path w="304800" h="60960">
                  <a:moveTo>
                    <a:pt x="3048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304800" y="6096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1E4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1309" y="4083798"/>
            <a:ext cx="2765425" cy="66357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Capital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1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Informações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exclusivas,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análises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bastidores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mundo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dos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negócios.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20615" y="4083798"/>
            <a:ext cx="2957195" cy="66357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Sensacionalista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1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famoso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grupo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analisa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noticiário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humor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criatividade.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0485" y="4083798"/>
            <a:ext cx="2933065" cy="84645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Portugal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Giro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1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Notícias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 dicas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oportunidades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Portugal,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partir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apuração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experiências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um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jornalista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que vive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Lisboa.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62800" y="1924811"/>
            <a:ext cx="304800" cy="60960"/>
          </a:xfrm>
          <a:custGeom>
            <a:avLst/>
            <a:gdLst/>
            <a:ahLst/>
            <a:cxnLst/>
            <a:rect l="l" t="t" r="r" b="b"/>
            <a:pathLst>
              <a:path w="304800" h="60960">
                <a:moveTo>
                  <a:pt x="304800" y="0"/>
                </a:moveTo>
                <a:lnTo>
                  <a:pt x="0" y="0"/>
                </a:lnTo>
                <a:lnTo>
                  <a:pt x="0" y="60960"/>
                </a:lnTo>
                <a:lnTo>
                  <a:pt x="304800" y="60960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01400" y="1940051"/>
            <a:ext cx="304800" cy="60960"/>
          </a:xfrm>
          <a:custGeom>
            <a:avLst/>
            <a:gdLst/>
            <a:ahLst/>
            <a:cxnLst/>
            <a:rect l="l" t="t" r="r" b="b"/>
            <a:pathLst>
              <a:path w="304800" h="60960">
                <a:moveTo>
                  <a:pt x="304800" y="0"/>
                </a:moveTo>
                <a:lnTo>
                  <a:pt x="0" y="0"/>
                </a:lnTo>
                <a:lnTo>
                  <a:pt x="0" y="60960"/>
                </a:lnTo>
                <a:lnTo>
                  <a:pt x="304800" y="60960"/>
                </a:lnTo>
                <a:lnTo>
                  <a:pt x="304800" y="0"/>
                </a:lnTo>
                <a:close/>
              </a:path>
            </a:pathLst>
          </a:custGeom>
          <a:solidFill>
            <a:srgbClr val="1E4B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0580" rIns="0" bIns="0" rtlCol="0">
            <a:spAutoFit/>
          </a:bodyPr>
          <a:lstStyle/>
          <a:p>
            <a:pPr marL="297180">
              <a:lnSpc>
                <a:spcPct val="100000"/>
              </a:lnSpc>
              <a:spcBef>
                <a:spcPts val="400"/>
              </a:spcBef>
            </a:pPr>
            <a:r>
              <a:rPr sz="2500" b="1" dirty="0">
                <a:latin typeface="Calibri"/>
                <a:cs typeface="Calibri"/>
              </a:rPr>
              <a:t>BLOGS</a:t>
            </a:r>
            <a:r>
              <a:rPr sz="2500" b="1" spc="-5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E</a:t>
            </a:r>
            <a:r>
              <a:rPr sz="2500" b="1" spc="-114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COLUNISTAS</a:t>
            </a:r>
            <a:endParaRPr sz="2500">
              <a:latin typeface="Calibri"/>
              <a:cs typeface="Calibri"/>
            </a:endParaRPr>
          </a:p>
          <a:p>
            <a:pPr marL="297180">
              <a:lnSpc>
                <a:spcPct val="100000"/>
              </a:lnSpc>
              <a:spcBef>
                <a:spcPts val="180"/>
              </a:spcBef>
            </a:pPr>
            <a:r>
              <a:rPr sz="1400" b="1" dirty="0">
                <a:latin typeface="Calibri"/>
                <a:cs typeface="Calibri"/>
              </a:rPr>
              <a:t>5,8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MM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visitantes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únicos*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9824" y="6200038"/>
            <a:ext cx="75641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*Comscore;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Key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Measures;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Multi-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Platform;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Agosto/2025;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0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Unique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Visitors/Viewers;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[SG]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O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Colunistas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Blogs;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Population.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988" y="541019"/>
            <a:ext cx="10098023" cy="53218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0" y="3810000"/>
            <a:ext cx="5562600" cy="1501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37490" rIns="0" bIns="0" rtlCol="0">
            <a:spAutoFit/>
          </a:bodyPr>
          <a:lstStyle/>
          <a:p>
            <a:pPr marL="1045844" marR="1180465">
              <a:lnSpc>
                <a:spcPct val="100000"/>
              </a:lnSpc>
              <a:spcBef>
                <a:spcPts val="1870"/>
              </a:spcBef>
              <a:tabLst>
                <a:tab pos="3910965" algn="l"/>
              </a:tabLst>
            </a:pPr>
            <a:r>
              <a:rPr sz="2800" dirty="0">
                <a:solidFill>
                  <a:srgbClr val="393838"/>
                </a:solidFill>
                <a:latin typeface="Calibri"/>
                <a:cs typeface="Calibri"/>
              </a:rPr>
              <a:t>POR</a:t>
            </a:r>
            <a:r>
              <a:rPr sz="2800" spc="-55" dirty="0">
                <a:solidFill>
                  <a:srgbClr val="393838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393838"/>
                </a:solidFill>
                <a:latin typeface="Calibri"/>
                <a:cs typeface="Calibri"/>
              </a:rPr>
              <a:t>QUE</a:t>
            </a:r>
            <a:r>
              <a:rPr sz="2800" spc="-90" dirty="0">
                <a:solidFill>
                  <a:srgbClr val="393838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93838"/>
                </a:solidFill>
                <a:latin typeface="Calibri"/>
                <a:cs typeface="Calibri"/>
              </a:rPr>
              <a:t>INVESTIR</a:t>
            </a:r>
            <a:r>
              <a:rPr sz="2800" dirty="0">
                <a:solidFill>
                  <a:srgbClr val="393838"/>
                </a:solidFill>
                <a:latin typeface="Calibri"/>
                <a:cs typeface="Calibri"/>
              </a:rPr>
              <a:t>	</a:t>
            </a:r>
            <a:r>
              <a:rPr sz="2800" spc="-35" dirty="0">
                <a:solidFill>
                  <a:srgbClr val="00ACEC"/>
                </a:solidFill>
                <a:latin typeface="Calibri"/>
                <a:cs typeface="Calibri"/>
              </a:rPr>
              <a:t>NO </a:t>
            </a:r>
            <a:r>
              <a:rPr sz="2800" spc="-10" dirty="0">
                <a:solidFill>
                  <a:srgbClr val="00ACEC"/>
                </a:solidFill>
                <a:latin typeface="Calibri"/>
                <a:cs typeface="Calibri"/>
              </a:rPr>
              <a:t>IMPRESSO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8459" y="2505476"/>
            <a:ext cx="2191067" cy="2798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anúncio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impresso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tem 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mais </a:t>
            </a:r>
            <a:r>
              <a:rPr sz="1500" spc="-20" dirty="0">
                <a:solidFill>
                  <a:srgbClr val="FFFFFF"/>
                </a:solidFill>
                <a:latin typeface="Carlito"/>
                <a:cs typeface="Carlito"/>
              </a:rPr>
              <a:t>probabilidade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500" spc="-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ser  </a:t>
            </a:r>
            <a:r>
              <a:rPr sz="1500" spc="-25" dirty="0">
                <a:solidFill>
                  <a:srgbClr val="FFFFFF"/>
                </a:solidFill>
                <a:latin typeface="Carlito"/>
                <a:cs typeface="Carlito"/>
              </a:rPr>
              <a:t>notado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do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que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digital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e  maior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tempo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500" spc="-30" dirty="0">
                <a:solidFill>
                  <a:srgbClr val="FFFFFF"/>
                </a:solidFill>
                <a:latin typeface="Carlito"/>
                <a:cs typeface="Carlito"/>
              </a:rPr>
              <a:t>atenção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das pessoas.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Uma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única  </a:t>
            </a: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exposição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em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mídia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impressa </a:t>
            </a:r>
            <a:r>
              <a:rPr sz="1500" b="1" spc="-20" dirty="0">
                <a:solidFill>
                  <a:srgbClr val="FFFFFF"/>
                </a:solidFill>
                <a:latin typeface="Carlito"/>
                <a:cs typeface="Carlito"/>
              </a:rPr>
              <a:t>tem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pelo  menos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5 </a:t>
            </a: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vezes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mais 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chances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ser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notada</a:t>
            </a:r>
            <a:r>
              <a:rPr sz="1500" b="1" spc="-2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do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que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anúncio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digital</a:t>
            </a:r>
            <a:r>
              <a:rPr sz="1500" spc="-1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rlito"/>
                <a:cs typeface="Carlito"/>
              </a:rPr>
              <a:t>com 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melhor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desempenho.</a:t>
            </a:r>
            <a:r>
              <a:rPr sz="1500" spc="-1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FFFFFF"/>
                </a:solidFill>
                <a:latin typeface="Carlito"/>
                <a:cs typeface="Carlito"/>
              </a:rPr>
              <a:t>¹</a:t>
            </a:r>
            <a:endParaRPr sz="16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90800" y="2488946"/>
            <a:ext cx="2768219" cy="25641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 marR="30480">
              <a:lnSpc>
                <a:spcPct val="101000"/>
              </a:lnSpc>
              <a:spcBef>
                <a:spcPts val="80"/>
              </a:spcBef>
            </a:pP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Publicidade em canais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impressos </a:t>
            </a:r>
            <a:r>
              <a:rPr sz="1500" spc="-30" dirty="0">
                <a:solidFill>
                  <a:srgbClr val="FFFFFF"/>
                </a:solidFill>
                <a:latin typeface="Carlito"/>
                <a:cs typeface="Carlito"/>
              </a:rPr>
              <a:t>continua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sendo 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a mais </a:t>
            </a:r>
            <a:r>
              <a:rPr sz="1500" spc="-30" dirty="0">
                <a:solidFill>
                  <a:srgbClr val="FFFFFF"/>
                </a:solidFill>
                <a:latin typeface="Carlito"/>
                <a:cs typeface="Carlito"/>
              </a:rPr>
              <a:t>confiável entre </a:t>
            </a:r>
            <a:r>
              <a:rPr sz="1500" spc="10" dirty="0">
                <a:solidFill>
                  <a:srgbClr val="FFFFFF"/>
                </a:solidFill>
                <a:latin typeface="Carlito"/>
                <a:cs typeface="Carlito"/>
              </a:rPr>
              <a:t>os  </a:t>
            </a:r>
            <a:r>
              <a:rPr sz="1500" spc="-25" dirty="0">
                <a:solidFill>
                  <a:srgbClr val="FFFFFF"/>
                </a:solidFill>
                <a:latin typeface="Carlito"/>
                <a:cs typeface="Carlito"/>
              </a:rPr>
              <a:t>consumidores.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Ao tomar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decisões de </a:t>
            </a: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compra,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os 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consumidores confiam</a:t>
            </a:r>
            <a:r>
              <a:rPr sz="1500" b="1" spc="-1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em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jornais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 </a:t>
            </a: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revistas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mais do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que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em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qualquer 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outro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canal de 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publicidade</a:t>
            </a:r>
            <a:r>
              <a:rPr sz="1500" spc="-25" dirty="0">
                <a:solidFill>
                  <a:srgbClr val="FFFFFF"/>
                </a:solidFill>
                <a:latin typeface="Carlito"/>
                <a:cs typeface="Carlito"/>
              </a:rPr>
              <a:t>,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de  </a:t>
            </a:r>
            <a:r>
              <a:rPr sz="1500" spc="-25" dirty="0">
                <a:solidFill>
                  <a:srgbClr val="FFFFFF"/>
                </a:solidFill>
                <a:latin typeface="Carlito"/>
                <a:cs typeface="Carlito"/>
              </a:rPr>
              <a:t>acordo </a:t>
            </a:r>
            <a:r>
              <a:rPr sz="1500" spc="-20" dirty="0">
                <a:solidFill>
                  <a:srgbClr val="FFFFFF"/>
                </a:solidFill>
                <a:latin typeface="Carlito"/>
                <a:cs typeface="Carlito"/>
              </a:rPr>
              <a:t>com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pesquisa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da  </a:t>
            </a:r>
            <a:r>
              <a:rPr sz="1500" spc="-20" dirty="0">
                <a:solidFill>
                  <a:srgbClr val="FFFFFF"/>
                </a:solidFill>
                <a:latin typeface="Carlito"/>
                <a:cs typeface="Carlito"/>
              </a:rPr>
              <a:t>MarketingSherpa</a:t>
            </a:r>
            <a:r>
              <a:rPr sz="1500" b="1" spc="-20" dirty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75" spc="7" baseline="18518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1575" baseline="18518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40121" y="2508630"/>
            <a:ext cx="2765679" cy="323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45085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Pessoas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lembram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mais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dos  anúncios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impressos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do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que 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dos </a:t>
            </a:r>
            <a:r>
              <a:rPr sz="1500" spc="-25" dirty="0">
                <a:solidFill>
                  <a:srgbClr val="FFFFFF"/>
                </a:solidFill>
                <a:latin typeface="Carlito"/>
                <a:cs typeface="Carlito"/>
              </a:rPr>
              <a:t>digitais.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500" spc="-30" dirty="0">
                <a:solidFill>
                  <a:srgbClr val="FFFFFF"/>
                </a:solidFill>
                <a:latin typeface="Carlito"/>
                <a:cs typeface="Carlito"/>
              </a:rPr>
              <a:t>internet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pode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ter </a:t>
            </a:r>
            <a:r>
              <a:rPr sz="1500" spc="-35" dirty="0">
                <a:solidFill>
                  <a:srgbClr val="FFFFFF"/>
                </a:solidFill>
                <a:latin typeface="Carlito"/>
                <a:cs typeface="Carlito"/>
              </a:rPr>
              <a:t>dezenas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anúncios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e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opções </a:t>
            </a:r>
            <a:r>
              <a:rPr sz="1500" spc="-25" dirty="0">
                <a:solidFill>
                  <a:srgbClr val="FFFFFF"/>
                </a:solidFill>
                <a:latin typeface="Carlito"/>
                <a:cs typeface="Carlito"/>
              </a:rPr>
              <a:t>competindo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pela  </a:t>
            </a:r>
            <a:r>
              <a:rPr sz="1500" spc="-25" dirty="0">
                <a:solidFill>
                  <a:srgbClr val="FFFFFF"/>
                </a:solidFill>
                <a:latin typeface="Carlito"/>
                <a:cs typeface="Carlito"/>
              </a:rPr>
              <a:t>atenção.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Em </a:t>
            </a:r>
            <a:r>
              <a:rPr sz="1500" spc="-40" dirty="0">
                <a:solidFill>
                  <a:srgbClr val="FFFFFF"/>
                </a:solidFill>
                <a:latin typeface="Carlito"/>
                <a:cs typeface="Carlito"/>
              </a:rPr>
              <a:t>revistas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e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jornais,  </a:t>
            </a:r>
            <a:r>
              <a:rPr sz="1500" spc="5" dirty="0">
                <a:solidFill>
                  <a:srgbClr val="FFFFFF"/>
                </a:solidFill>
                <a:latin typeface="Carlito"/>
                <a:cs typeface="Carlito"/>
              </a:rPr>
              <a:t>os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leitores </a:t>
            </a:r>
            <a:r>
              <a:rPr sz="1500" spc="-35" dirty="0">
                <a:solidFill>
                  <a:srgbClr val="FFFFFF"/>
                </a:solidFill>
                <a:latin typeface="Carlito"/>
                <a:cs typeface="Carlito"/>
              </a:rPr>
              <a:t>geralmente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têm 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menos</a:t>
            </a:r>
            <a:r>
              <a:rPr sz="15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rlito"/>
                <a:cs typeface="Carlito"/>
              </a:rPr>
              <a:t>distrações.</a:t>
            </a:r>
            <a:endParaRPr sz="1500" dirty="0">
              <a:latin typeface="Carlito"/>
              <a:cs typeface="Carlito"/>
            </a:endParaRPr>
          </a:p>
          <a:p>
            <a:pPr marL="38100" marR="30480">
              <a:lnSpc>
                <a:spcPct val="100000"/>
              </a:lnSpc>
              <a:spcBef>
                <a:spcPts val="5"/>
              </a:spcBef>
            </a:pP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Neurocientistas 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descobriram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que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as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pessoas </a:t>
            </a: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têm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70%</a:t>
            </a:r>
            <a:r>
              <a:rPr sz="1500" b="1" spc="-18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mais  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probabilidade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lembrar 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de sua 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marca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depois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vê-la 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em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um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anúncio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impresso</a:t>
            </a:r>
            <a:r>
              <a:rPr sz="1500" b="1" spc="-2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do</a:t>
            </a:r>
            <a:endParaRPr sz="1500" dirty="0">
              <a:latin typeface="Carlito"/>
              <a:cs typeface="Carlito"/>
            </a:endParaRPr>
          </a:p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que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em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um</a:t>
            </a:r>
            <a:r>
              <a:rPr sz="1500" b="1" spc="-1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digital.</a:t>
            </a:r>
            <a:r>
              <a:rPr sz="1575" spc="-15" baseline="18518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1575" baseline="18518" dirty="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50583" y="2497415"/>
            <a:ext cx="3011808" cy="21018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 marR="30480">
              <a:lnSpc>
                <a:spcPct val="101000"/>
              </a:lnSpc>
              <a:spcBef>
                <a:spcPts val="80"/>
              </a:spcBef>
            </a:pPr>
            <a:r>
              <a:rPr sz="1500" spc="-75" dirty="0">
                <a:solidFill>
                  <a:srgbClr val="FFFFFF"/>
                </a:solidFill>
                <a:latin typeface="Carlito"/>
                <a:cs typeface="Carlito"/>
              </a:rPr>
              <a:t>Ver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anúncios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impressos </a:t>
            </a:r>
            <a:r>
              <a:rPr sz="1500" spc="-40" dirty="0">
                <a:solidFill>
                  <a:srgbClr val="FFFFFF"/>
                </a:solidFill>
                <a:latin typeface="Carlito"/>
                <a:cs typeface="Carlito"/>
              </a:rPr>
              <a:t>envolve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mais </a:t>
            </a:r>
            <a:r>
              <a:rPr sz="1500" spc="-30" dirty="0">
                <a:solidFill>
                  <a:srgbClr val="FFFFFF"/>
                </a:solidFill>
                <a:latin typeface="Carlito"/>
                <a:cs typeface="Carlito"/>
              </a:rPr>
              <a:t>processamento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emocional, 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que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é </a:t>
            </a: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importante para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memória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 as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associações de  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marca.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Eles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têm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maior  </a:t>
            </a:r>
            <a:r>
              <a:rPr sz="1500" spc="-20" dirty="0">
                <a:solidFill>
                  <a:srgbClr val="FFFFFF"/>
                </a:solidFill>
                <a:latin typeface="Carlito"/>
                <a:cs typeface="Carlito"/>
              </a:rPr>
              <a:t>probabilidade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de causar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uma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impressão </a:t>
            </a: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duradoura, </a:t>
            </a:r>
            <a:r>
              <a:rPr sz="1500" b="1" spc="-20" dirty="0">
                <a:solidFill>
                  <a:srgbClr val="FFFFFF"/>
                </a:solidFill>
                <a:latin typeface="Carlito"/>
                <a:cs typeface="Carlito"/>
              </a:rPr>
              <a:t>com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maiores </a:t>
            </a:r>
            <a:r>
              <a:rPr sz="1500" b="1" spc="-35" dirty="0">
                <a:solidFill>
                  <a:srgbClr val="FFFFFF"/>
                </a:solidFill>
                <a:latin typeface="Carlito"/>
                <a:cs typeface="Carlito"/>
              </a:rPr>
              <a:t>taxas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compreensão 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e,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assim, </a:t>
            </a: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levar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mais </a:t>
            </a: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vendas.</a:t>
            </a:r>
            <a:r>
              <a:rPr sz="1500" b="1" spc="-2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75" spc="7" baseline="18518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1575" baseline="18518" dirty="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1000" y="6063289"/>
            <a:ext cx="8545195" cy="388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rlito"/>
                <a:cs typeface="Carlito"/>
              </a:rPr>
              <a:t>Fonte 1: </a:t>
            </a:r>
            <a:r>
              <a:rPr sz="1000" u="sng" spc="-15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http://www.lumen-research.com/news/a-currency-of-attention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. </a:t>
            </a:r>
            <a:r>
              <a:rPr sz="1000" dirty="0">
                <a:solidFill>
                  <a:srgbClr val="FFFFFF"/>
                </a:solidFill>
                <a:latin typeface="Carlito"/>
                <a:cs typeface="Carlito"/>
              </a:rPr>
              <a:t>Baseado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em 283.357 exposições </a:t>
            </a:r>
            <a:r>
              <a:rPr sz="1000" dirty="0">
                <a:solidFill>
                  <a:srgbClr val="FFFFFF"/>
                </a:solidFill>
                <a:latin typeface="Carlito"/>
                <a:cs typeface="Carlito"/>
              </a:rPr>
              <a:t>ao impresso e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77.343 viewable impressions </a:t>
            </a:r>
            <a:r>
              <a:rPr sz="1000" dirty="0">
                <a:solidFill>
                  <a:srgbClr val="FFFFFF"/>
                </a:solidFill>
                <a:latin typeface="Carlito"/>
                <a:cs typeface="Carlito"/>
              </a:rPr>
              <a:t>no 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digital  </a:t>
            </a:r>
            <a:endParaRPr lang="pt-BR" sz="1000" spc="-5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sz="1000" dirty="0" err="1">
                <a:solidFill>
                  <a:srgbClr val="FFFFFF"/>
                </a:solidFill>
                <a:latin typeface="Carlito"/>
                <a:cs typeface="Carlito"/>
              </a:rPr>
              <a:t>Fonte</a:t>
            </a:r>
            <a:r>
              <a:rPr sz="1000" dirty="0">
                <a:solidFill>
                  <a:srgbClr val="FFFFFF"/>
                </a:solidFill>
                <a:latin typeface="Carlito"/>
                <a:cs typeface="Carlito"/>
              </a:rPr>
              <a:t> 2: </a:t>
            </a:r>
            <a:r>
              <a:rPr sz="1000" u="sng" spc="-15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https://cmasolutions.com/blog/advantages-of-combining-print-and-digital-advertising/</a:t>
            </a:r>
            <a:r>
              <a:rPr sz="1000" u="sng" spc="120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</a:rPr>
              <a:t> </a:t>
            </a:r>
            <a:r>
              <a:rPr sz="1000" u="sng" spc="-15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https://outreachmediagroup.com/print-advertising/</a:t>
            </a:r>
            <a:endParaRPr sz="1000" dirty="0">
              <a:solidFill>
                <a:srgbClr val="FFFFFF"/>
              </a:solidFill>
              <a:latin typeface="Carlito"/>
              <a:cs typeface="Carli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63917" y="524509"/>
            <a:ext cx="4884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POR QUE </a:t>
            </a:r>
            <a:r>
              <a:rPr sz="2800" spc="-10" dirty="0"/>
              <a:t>INVESTIR </a:t>
            </a:r>
            <a:r>
              <a:rPr sz="2800" spc="-5" dirty="0">
                <a:solidFill>
                  <a:srgbClr val="00ADED"/>
                </a:solidFill>
              </a:rPr>
              <a:t>NO</a:t>
            </a:r>
            <a:r>
              <a:rPr sz="2800" spc="-10" dirty="0">
                <a:solidFill>
                  <a:srgbClr val="00ADED"/>
                </a:solidFill>
              </a:rPr>
              <a:t> </a:t>
            </a:r>
            <a:r>
              <a:rPr sz="2800" spc="-5" dirty="0">
                <a:solidFill>
                  <a:srgbClr val="00ADED"/>
                </a:solidFill>
              </a:rPr>
              <a:t>IMPRESSO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2592959" y="1582961"/>
            <a:ext cx="495300" cy="327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9098" y="1539704"/>
            <a:ext cx="414019" cy="416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76241" y="1524000"/>
            <a:ext cx="447039" cy="4470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06463" y="1537295"/>
            <a:ext cx="447040" cy="447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605659" y="2207803"/>
            <a:ext cx="2753360" cy="237489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1270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0"/>
              </a:spcBef>
            </a:pPr>
            <a:r>
              <a:rPr sz="15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CREDIBILIDADE</a:t>
            </a:r>
            <a:r>
              <a:rPr lang="pt-BR" sz="15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AGREGADA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40423" y="2204045"/>
            <a:ext cx="3591560" cy="234680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381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30"/>
              </a:spcBef>
            </a:pP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CONEXÃO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500" b="1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30" dirty="0" smtClean="0">
                <a:solidFill>
                  <a:srgbClr val="FFFFFF"/>
                </a:solidFill>
                <a:latin typeface="Carlito"/>
                <a:cs typeface="Carlito"/>
              </a:rPr>
              <a:t>ASSOCIAÇÃO</a:t>
            </a:r>
            <a:r>
              <a:rPr lang="pt-BR" sz="1500" b="1" spc="-30" dirty="0" smtClean="0">
                <a:solidFill>
                  <a:srgbClr val="FFFFFF"/>
                </a:solidFill>
                <a:latin typeface="Carlito"/>
                <a:cs typeface="Carlito"/>
              </a:rPr>
              <a:t> DE MARCA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51500" y="2204720"/>
            <a:ext cx="20751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MAIS</a:t>
            </a:r>
            <a:r>
              <a:rPr sz="1500" b="1" spc="2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MEMORIZAÇÃO</a:t>
            </a:r>
            <a:endParaRPr sz="1500" dirty="0">
              <a:latin typeface="Carlito"/>
              <a:cs typeface="Carlito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02" y="6053141"/>
            <a:ext cx="1378906" cy="225017"/>
          </a:xfrm>
          <a:prstGeom prst="rect">
            <a:avLst/>
          </a:prstGeom>
        </p:spPr>
      </p:pic>
      <p:sp>
        <p:nvSpPr>
          <p:cNvPr id="19" name="object 13"/>
          <p:cNvSpPr txBox="1"/>
          <p:nvPr/>
        </p:nvSpPr>
        <p:spPr>
          <a:xfrm>
            <a:off x="199098" y="2203786"/>
            <a:ext cx="2265360" cy="232115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1270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0"/>
              </a:spcBef>
            </a:pPr>
            <a:r>
              <a:rPr lang="pt-BR" sz="15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O VALOR DA ATENÇÃO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21" name="object 13"/>
          <p:cNvSpPr txBox="1"/>
          <p:nvPr/>
        </p:nvSpPr>
        <p:spPr>
          <a:xfrm>
            <a:off x="5525591" y="2203321"/>
            <a:ext cx="2753360" cy="237489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1270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0"/>
              </a:spcBef>
            </a:pPr>
            <a:r>
              <a:rPr lang="pt-BR" sz="15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MAIS MEMORIZAÇÃO</a:t>
            </a:r>
            <a:endParaRPr sz="15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30144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3917" y="524509"/>
            <a:ext cx="4884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POR QUE </a:t>
            </a:r>
            <a:r>
              <a:rPr sz="2800" spc="-10" dirty="0"/>
              <a:t>INVESTIR </a:t>
            </a:r>
            <a:r>
              <a:rPr sz="2800" spc="-5" dirty="0">
                <a:solidFill>
                  <a:srgbClr val="00ADED"/>
                </a:solidFill>
              </a:rPr>
              <a:t>NO</a:t>
            </a:r>
            <a:r>
              <a:rPr sz="2800" spc="-10" dirty="0">
                <a:solidFill>
                  <a:srgbClr val="00ADED"/>
                </a:solidFill>
              </a:rPr>
              <a:t> </a:t>
            </a:r>
            <a:r>
              <a:rPr sz="2800" spc="-5" dirty="0">
                <a:solidFill>
                  <a:srgbClr val="00ADED"/>
                </a:solidFill>
              </a:rPr>
              <a:t>IMPRESSO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851535" y="2420302"/>
            <a:ext cx="2398650" cy="2541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leitores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envolvem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maneira </a:t>
            </a:r>
            <a:r>
              <a:rPr sz="1500" spc="-20" dirty="0">
                <a:solidFill>
                  <a:srgbClr val="FFFFFF"/>
                </a:solidFill>
                <a:latin typeface="Carlito"/>
                <a:cs typeface="Carlito"/>
              </a:rPr>
              <a:t>diferente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com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conteúdo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físico.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Anúncios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impressos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se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alinham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ao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resto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do 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conteúdo,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em </a:t>
            </a:r>
            <a:r>
              <a:rPr sz="1500" b="1" spc="-20" dirty="0">
                <a:solidFill>
                  <a:srgbClr val="FFFFFF"/>
                </a:solidFill>
                <a:latin typeface="Carlito"/>
                <a:cs typeface="Carlito"/>
              </a:rPr>
              <a:t>vez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de  serem uma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interrupção.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Se tornam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parte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da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experiência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do </a:t>
            </a:r>
            <a:r>
              <a:rPr sz="1500" spc="-25" dirty="0">
                <a:solidFill>
                  <a:srgbClr val="FFFFFF"/>
                </a:solidFill>
                <a:latin typeface="Carlito"/>
                <a:cs typeface="Carlito"/>
              </a:rPr>
              <a:t>leitor,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deixando-os muito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mais  engajados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receptivos.</a:t>
            </a:r>
            <a:r>
              <a:rPr sz="1500" b="1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¹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58920" y="2420302"/>
            <a:ext cx="3629279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anúncios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impressos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duram  até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quando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conteúdo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em  que eles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estejam expostos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tenham validade.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American  Marketing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Association afirma:  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sz="1500" spc="20" dirty="0">
                <a:solidFill>
                  <a:srgbClr val="FFFFFF"/>
                </a:solidFill>
                <a:latin typeface="Carlito"/>
                <a:cs typeface="Carlito"/>
              </a:rPr>
              <a:t>os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anúncios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impressos valem 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pena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no final por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causa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da  vida útil mais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longa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da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impressão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e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do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maior  potencial para reverberações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além do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leitor </a:t>
            </a:r>
            <a:r>
              <a:rPr sz="1500" b="1" spc="-35" dirty="0">
                <a:solidFill>
                  <a:srgbClr val="FFFFFF"/>
                </a:solidFill>
                <a:latin typeface="Carlito"/>
                <a:cs typeface="Carlito"/>
              </a:rPr>
              <a:t>inicial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”.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¹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96934" y="2423795"/>
            <a:ext cx="301244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60%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dos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leitores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regulares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jornais  não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estão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consumindo nenhuma outra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mídia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ao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mesmo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tempo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em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que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estão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realizando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leitura.</a:t>
            </a:r>
            <a:r>
              <a:rPr sz="1500" spc="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²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1000" y="5922961"/>
            <a:ext cx="692150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6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Fonte 1: </a:t>
            </a:r>
            <a:r>
              <a:rPr sz="900" u="sng" spc="-15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https://cmasolutions.com/blog/advantages-of-combining-print-and-digital-advertising/ </a:t>
            </a:r>
            <a:r>
              <a:rPr sz="900" spc="-10" dirty="0">
                <a:solidFill>
                  <a:srgbClr val="FFFFFF"/>
                </a:solidFill>
                <a:latin typeface="Carlito"/>
                <a:cs typeface="Carlito"/>
              </a:rPr>
              <a:t>//https://outreachmediagroup.com/print-advertising/  </a:t>
            </a:r>
            <a:r>
              <a:rPr sz="900" spc="-5" dirty="0">
                <a:solidFill>
                  <a:srgbClr val="FFFFFF"/>
                </a:solidFill>
                <a:latin typeface="Carlito"/>
                <a:cs typeface="Carlito"/>
              </a:rPr>
              <a:t>Pesquisa MarketingSherpa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2016</a:t>
            </a:r>
            <a:r>
              <a:rPr sz="900" spc="-1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u="sng" spc="-15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https://www.forbes.com/sites/rogerdooley/2015/09/16/paper-vs-digital/#66f99e8933c3</a:t>
            </a:r>
            <a:endParaRPr sz="9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Fonte</a:t>
            </a:r>
            <a:r>
              <a:rPr sz="900" spc="-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2:</a:t>
            </a:r>
            <a:r>
              <a:rPr sz="9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u="sng" spc="-15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www.newsworks.org.uk/resources/the-battle-for-attention</a:t>
            </a:r>
            <a:r>
              <a:rPr sz="900" u="sng" spc="35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rlito"/>
                <a:cs typeface="Carlito"/>
              </a:rPr>
              <a:t>//</a:t>
            </a:r>
            <a:r>
              <a:rPr sz="9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Fonte</a:t>
            </a:r>
            <a:r>
              <a:rPr sz="9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3</a:t>
            </a:r>
            <a:r>
              <a:rPr sz="9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:</a:t>
            </a:r>
            <a:r>
              <a:rPr sz="9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rlito"/>
                <a:cs typeface="Carlito"/>
              </a:rPr>
              <a:t>TouchPoints</a:t>
            </a:r>
            <a:r>
              <a:rPr sz="900" spc="-11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2019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96934" y="5001895"/>
            <a:ext cx="3012439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Jornal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- 1h </a:t>
            </a:r>
            <a:r>
              <a:rPr sz="1500" dirty="0" smtClean="0">
                <a:solidFill>
                  <a:srgbClr val="FFFFFF"/>
                </a:solidFill>
                <a:latin typeface="Carlito"/>
                <a:cs typeface="Carlito"/>
              </a:rPr>
              <a:t>11</a:t>
            </a:r>
            <a:r>
              <a:rPr lang="pt-BR" sz="1500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Carlito"/>
                <a:cs typeface="Carlito"/>
              </a:rPr>
              <a:t>min </a:t>
            </a:r>
            <a:endParaRPr lang="pt-BR" sz="1500" dirty="0" smtClean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30" dirty="0" smtClean="0">
                <a:solidFill>
                  <a:srgbClr val="FFFFFF"/>
                </a:solidFill>
                <a:latin typeface="Carlito"/>
                <a:cs typeface="Carlito"/>
              </a:rPr>
              <a:t>Tablet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- 55</a:t>
            </a:r>
            <a:r>
              <a:rPr sz="150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min</a:t>
            </a:r>
            <a:endParaRPr sz="15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Smartphone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- 56 min </a:t>
            </a:r>
            <a:endParaRPr lang="pt-BR" sz="1500" dirty="0" smtClean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5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Desktop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- 55</a:t>
            </a:r>
            <a:r>
              <a:rPr sz="1500" spc="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min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96934" y="3714750"/>
            <a:ext cx="278066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leitores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passam uma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quantidade  significativa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tempo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nas  </a:t>
            </a:r>
            <a:r>
              <a:rPr sz="1500" spc="-20" dirty="0">
                <a:solidFill>
                  <a:srgbClr val="FFFFFF"/>
                </a:solidFill>
                <a:latin typeface="Carlito"/>
                <a:cs typeface="Carlito"/>
              </a:rPr>
              <a:t>diferentes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plataformas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um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veículo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notícias.</a:t>
            </a:r>
            <a:r>
              <a:rPr sz="1500" spc="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³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57979" y="1475739"/>
            <a:ext cx="419100" cy="416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4080" y="1427480"/>
            <a:ext cx="513080" cy="513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27719" y="1518919"/>
            <a:ext cx="330200" cy="330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58920" y="2105659"/>
            <a:ext cx="3561080" cy="218008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0" rIns="0" bIns="0" rtlCol="0">
            <a:spAutoFit/>
          </a:bodyPr>
          <a:lstStyle/>
          <a:p>
            <a:pPr marL="74930">
              <a:lnSpc>
                <a:spcPts val="1720"/>
              </a:lnSpc>
            </a:pPr>
            <a:r>
              <a:rPr sz="1500" b="1" spc="-5" dirty="0" smtClean="0">
                <a:solidFill>
                  <a:srgbClr val="FFFFFF"/>
                </a:solidFill>
                <a:latin typeface="Carlito"/>
                <a:cs typeface="Carlito"/>
              </a:rPr>
              <a:t>ANÚNCIOS</a:t>
            </a:r>
            <a:r>
              <a:rPr lang="pt-BR" sz="1500" b="1" spc="-1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5" dirty="0" smtClean="0">
                <a:solidFill>
                  <a:srgbClr val="FFFFFF"/>
                </a:solidFill>
                <a:latin typeface="Carlito"/>
                <a:cs typeface="Carlito"/>
              </a:rPr>
              <a:t>IMPRESSOS</a:t>
            </a:r>
            <a:r>
              <a:rPr lang="pt-BR" sz="1500" b="1" spc="-5" dirty="0" smtClean="0">
                <a:solidFill>
                  <a:srgbClr val="FFFFFF"/>
                </a:solidFill>
                <a:latin typeface="Carlito"/>
                <a:cs typeface="Carlito"/>
              </a:rPr>
              <a:t> DURAM MAIS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96935" y="2092960"/>
            <a:ext cx="2933066" cy="238527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762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60"/>
              </a:spcBef>
            </a:pPr>
            <a:r>
              <a:rPr sz="1500" b="1" spc="-5" dirty="0" smtClean="0">
                <a:solidFill>
                  <a:srgbClr val="FFFFFF"/>
                </a:solidFill>
                <a:latin typeface="Carlito"/>
                <a:cs typeface="Carlito"/>
              </a:rPr>
              <a:t>TEMPO</a:t>
            </a:r>
            <a:r>
              <a:rPr lang="pt-BR" sz="1500" b="1" spc="-5" dirty="0" smtClean="0">
                <a:solidFill>
                  <a:srgbClr val="FFFFFF"/>
                </a:solidFill>
                <a:latin typeface="Carlito"/>
                <a:cs typeface="Carlito"/>
              </a:rPr>
              <a:t> DE CONSUMO</a:t>
            </a:r>
            <a:endParaRPr sz="1500" dirty="0">
              <a:latin typeface="Carlito"/>
              <a:cs typeface="Carlito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02" y="6053141"/>
            <a:ext cx="1378906" cy="225017"/>
          </a:xfrm>
          <a:prstGeom prst="rect">
            <a:avLst/>
          </a:prstGeom>
        </p:spPr>
      </p:pic>
      <p:sp>
        <p:nvSpPr>
          <p:cNvPr id="18" name="object 13"/>
          <p:cNvSpPr txBox="1"/>
          <p:nvPr/>
        </p:nvSpPr>
        <p:spPr>
          <a:xfrm>
            <a:off x="815158" y="2099807"/>
            <a:ext cx="2435027" cy="223860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0" rIns="0" bIns="0" rtlCol="0">
            <a:spAutoFit/>
          </a:bodyPr>
          <a:lstStyle/>
          <a:p>
            <a:pPr marL="74930">
              <a:lnSpc>
                <a:spcPts val="1720"/>
              </a:lnSpc>
            </a:pPr>
            <a:r>
              <a:rPr lang="pt-BR" sz="1500" b="1" spc="-5" dirty="0" smtClean="0">
                <a:solidFill>
                  <a:srgbClr val="FFFFFF"/>
                </a:solidFill>
                <a:latin typeface="Carlito"/>
                <a:cs typeface="Carlito"/>
              </a:rPr>
              <a:t>MAIS ENGAJAMENTO</a:t>
            </a:r>
            <a:endParaRPr sz="15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8660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9756" y="2698750"/>
            <a:ext cx="3382644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4775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Ao incluir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dois tipos  de anúncios em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sua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campanha de</a:t>
            </a:r>
            <a:r>
              <a:rPr sz="15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marketing,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você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amplia seus</a:t>
            </a:r>
            <a:r>
              <a:rPr sz="1500" b="1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canais</a:t>
            </a:r>
            <a:endParaRPr sz="1500" dirty="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diferencia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formas de  alcançar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públicos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específicos,</a:t>
            </a:r>
            <a:endParaRPr sz="1500" dirty="0">
              <a:latin typeface="Carlito"/>
              <a:cs typeface="Carlito"/>
            </a:endParaRPr>
          </a:p>
          <a:p>
            <a:pPr marL="12700" marR="387985">
              <a:lnSpc>
                <a:spcPct val="100000"/>
              </a:lnSpc>
            </a:pP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que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leva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um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maior conhecimento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da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marca.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¹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30934" y="2640389"/>
            <a:ext cx="2097675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Os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anúncios  impressos podem  impulsionar </a:t>
            </a:r>
            <a:r>
              <a:rPr sz="1500" spc="5" dirty="0">
                <a:solidFill>
                  <a:srgbClr val="FFFFFF"/>
                </a:solidFill>
                <a:latin typeface="Carlito"/>
                <a:cs typeface="Carlito"/>
              </a:rPr>
              <a:t>os 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esforços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do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digital 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ao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divulgar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em</a:t>
            </a:r>
            <a:r>
              <a:rPr sz="15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suas  artes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sites,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URLs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 mídia social, QR  codes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e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hashtags.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¹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27605" y="2485008"/>
            <a:ext cx="225479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Entrega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mensagem  multiplataforma 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aumenta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lembrança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da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marca,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a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profundidade da  mensagem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e o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ROI da  campanha.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Maiores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anunciantes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do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mundo </a:t>
            </a:r>
            <a:r>
              <a:rPr sz="1500" b="1" spc="-5" dirty="0" err="1">
                <a:solidFill>
                  <a:srgbClr val="FFFFFF"/>
                </a:solidFill>
                <a:latin typeface="Carlito"/>
                <a:cs typeface="Carlito"/>
              </a:rPr>
              <a:t>usam</a:t>
            </a:r>
            <a:r>
              <a:rPr sz="150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5" dirty="0" err="1" smtClean="0">
                <a:solidFill>
                  <a:srgbClr val="FFFFFF"/>
                </a:solidFill>
                <a:latin typeface="Carlito"/>
                <a:cs typeface="Carlito"/>
              </a:rPr>
              <a:t>mais</a:t>
            </a:r>
            <a:r>
              <a:rPr lang="pt-BR" sz="1500" dirty="0">
                <a:latin typeface="Carlito"/>
                <a:cs typeface="Carlito"/>
              </a:rPr>
              <a:t> </a:t>
            </a:r>
            <a:r>
              <a:rPr sz="1500" b="1" spc="-5" dirty="0" smtClean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6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meios!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²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116" y="5830189"/>
            <a:ext cx="6903084" cy="56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6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Fontes 1 </a:t>
            </a:r>
            <a:r>
              <a:rPr sz="900" u="sng" spc="-15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https://cmasolutions.com/blog/advantages-of-combining-print-and-digital-advertising/ </a:t>
            </a:r>
            <a:r>
              <a:rPr sz="900" spc="-5" dirty="0">
                <a:solidFill>
                  <a:srgbClr val="FFFFFF"/>
                </a:solidFill>
                <a:latin typeface="Carlito"/>
                <a:cs typeface="Carlito"/>
              </a:rPr>
              <a:t>// </a:t>
            </a:r>
            <a:r>
              <a:rPr sz="900" u="sng" spc="-15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https://outreachmediagroup.com/print-advertising/ </a:t>
            </a:r>
            <a:r>
              <a:rPr sz="9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5" dirty="0" err="1">
                <a:solidFill>
                  <a:srgbClr val="FFFFFF"/>
                </a:solidFill>
                <a:latin typeface="Carlito"/>
                <a:cs typeface="Carlito"/>
              </a:rPr>
              <a:t>Pesquisa</a:t>
            </a:r>
            <a:r>
              <a:rPr sz="9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5" dirty="0" err="1">
                <a:solidFill>
                  <a:srgbClr val="FFFFFF"/>
                </a:solidFill>
                <a:latin typeface="Carlito"/>
                <a:cs typeface="Carlito"/>
              </a:rPr>
              <a:t>MarketingSherpa</a:t>
            </a:r>
            <a:r>
              <a:rPr sz="900" spc="-1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Carlito"/>
                <a:cs typeface="Carlito"/>
              </a:rPr>
              <a:t>2016</a:t>
            </a:r>
            <a:r>
              <a:rPr sz="900" u="sng" spc="-15" dirty="0">
                <a:solidFill>
                  <a:srgbClr val="FFFFFF"/>
                </a:solidFill>
                <a:uFill>
                  <a:solidFill>
                    <a:srgbClr val="0460C1"/>
                  </a:solidFill>
                </a:uFill>
                <a:latin typeface="Carlito"/>
                <a:cs typeface="Carl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https://www.forbes.com/sites/rogerdooley/2015/09/16/paper-vs-digital/#66f99e8933c3</a:t>
            </a:r>
            <a:endParaRPr sz="9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Fonte</a:t>
            </a:r>
            <a:r>
              <a:rPr sz="900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2:</a:t>
            </a:r>
            <a:r>
              <a:rPr sz="9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Estudo</a:t>
            </a:r>
            <a:r>
              <a:rPr sz="900" spc="-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The</a:t>
            </a:r>
            <a:r>
              <a:rPr sz="9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rlito"/>
                <a:cs typeface="Carlito"/>
              </a:rPr>
              <a:t>Halo</a:t>
            </a:r>
            <a:r>
              <a:rPr sz="9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rlito"/>
                <a:cs typeface="Carlito"/>
              </a:rPr>
              <a:t>Effect</a:t>
            </a:r>
            <a:r>
              <a:rPr sz="900" spc="-8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Accenture</a:t>
            </a:r>
            <a:r>
              <a:rPr sz="900" spc="-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-</a:t>
            </a:r>
            <a:r>
              <a:rPr sz="9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2018</a:t>
            </a:r>
            <a:r>
              <a:rPr sz="900" spc="-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rlito"/>
                <a:cs typeface="Carlito"/>
              </a:rPr>
              <a:t>//</a:t>
            </a:r>
            <a:r>
              <a:rPr sz="9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Fonte</a:t>
            </a:r>
            <a:r>
              <a:rPr sz="900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3:</a:t>
            </a:r>
            <a:r>
              <a:rPr sz="9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Estudo</a:t>
            </a:r>
            <a:r>
              <a:rPr sz="900" spc="-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The</a:t>
            </a:r>
            <a:r>
              <a:rPr sz="9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rlito"/>
                <a:cs typeface="Carlito"/>
              </a:rPr>
              <a:t>Halo</a:t>
            </a:r>
            <a:r>
              <a:rPr sz="9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rlito"/>
                <a:cs typeface="Carlito"/>
              </a:rPr>
              <a:t>Effect</a:t>
            </a:r>
            <a:r>
              <a:rPr sz="900" spc="-10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Accenture</a:t>
            </a:r>
            <a:r>
              <a:rPr sz="900" spc="-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-</a:t>
            </a:r>
            <a:r>
              <a:rPr sz="9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FFFFFF"/>
                </a:solidFill>
                <a:latin typeface="Carlito"/>
                <a:cs typeface="Carlito"/>
              </a:rPr>
              <a:t>2018</a:t>
            </a:r>
          </a:p>
        </p:txBody>
      </p:sp>
      <p:sp>
        <p:nvSpPr>
          <p:cNvPr id="6" name="object 6"/>
          <p:cNvSpPr/>
          <p:nvPr/>
        </p:nvSpPr>
        <p:spPr>
          <a:xfrm>
            <a:off x="3904617" y="1572260"/>
            <a:ext cx="477520" cy="480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538" y="1572260"/>
            <a:ext cx="477519" cy="4800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70059" y="1559560"/>
            <a:ext cx="502920" cy="502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08800" y="1557019"/>
            <a:ext cx="510540" cy="50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04617" y="2721299"/>
            <a:ext cx="2890973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5" dirty="0" err="1" smtClean="0">
                <a:solidFill>
                  <a:srgbClr val="FFFFFF"/>
                </a:solidFill>
                <a:latin typeface="Carlito"/>
                <a:cs typeface="Carlito"/>
              </a:rPr>
              <a:t>Expandir</a:t>
            </a:r>
            <a:r>
              <a:rPr sz="1500" spc="-5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esforços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publicidade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oferece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um  alcance de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público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mais 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amplo.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Em </a:t>
            </a:r>
            <a:r>
              <a:rPr sz="1500" spc="-20" dirty="0">
                <a:solidFill>
                  <a:srgbClr val="FFFFFF"/>
                </a:solidFill>
                <a:latin typeface="Carlito"/>
                <a:cs typeface="Carlito"/>
              </a:rPr>
              <a:t>vez </a:t>
            </a:r>
            <a:r>
              <a:rPr sz="1500" spc="-5" dirty="0">
                <a:solidFill>
                  <a:srgbClr val="FFFFFF"/>
                </a:solidFill>
                <a:latin typeface="Carlito"/>
                <a:cs typeface="Carlito"/>
              </a:rPr>
              <a:t>de um 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mundo </a:t>
            </a:r>
            <a:r>
              <a:rPr sz="1500" spc="-15" dirty="0">
                <a:solidFill>
                  <a:srgbClr val="FFFFFF"/>
                </a:solidFill>
                <a:latin typeface="Carlito"/>
                <a:cs typeface="Carlito"/>
              </a:rPr>
              <a:t>totalmente </a:t>
            </a:r>
            <a:r>
              <a:rPr sz="1500" spc="-10" dirty="0">
                <a:solidFill>
                  <a:srgbClr val="FFFFFF"/>
                </a:solidFill>
                <a:latin typeface="Carlito"/>
                <a:cs typeface="Carlito"/>
              </a:rPr>
              <a:t>digital,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uma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abordagem  multicanal ganha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com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os  benefícios </a:t>
            </a:r>
            <a:r>
              <a:rPr sz="1500" b="1" spc="-20" dirty="0">
                <a:solidFill>
                  <a:srgbClr val="FFFFFF"/>
                </a:solidFill>
                <a:latin typeface="Carlito"/>
                <a:cs typeface="Carlito"/>
              </a:rPr>
              <a:t>exclusivos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do  papel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 a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conveniência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e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acessibilidade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do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digital.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FFFFFF"/>
                </a:solidFill>
                <a:latin typeface="Carlito"/>
                <a:cs typeface="Carlito"/>
              </a:rPr>
              <a:t>¹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08800" y="2169159"/>
            <a:ext cx="2119810" cy="359073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0" rIns="0" bIns="0" rtlCol="0">
            <a:spAutoFit/>
          </a:bodyPr>
          <a:lstStyle/>
          <a:p>
            <a:pPr marL="31750">
              <a:lnSpc>
                <a:spcPts val="1435"/>
              </a:lnSpc>
            </a:pPr>
            <a:r>
              <a:rPr sz="1500" b="1" spc="-30" dirty="0">
                <a:solidFill>
                  <a:srgbClr val="FFFFFF"/>
                </a:solidFill>
                <a:latin typeface="Carlito"/>
                <a:cs typeface="Carlito"/>
              </a:rPr>
              <a:t>CHAMADAS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lang="pt-BR" sz="15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 AÇÃO AMPLIADA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35269" y="2169158"/>
            <a:ext cx="2225355" cy="218008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ts val="1705"/>
              </a:lnSpc>
            </a:pPr>
            <a:r>
              <a:rPr sz="1500" b="1" spc="-60" dirty="0">
                <a:solidFill>
                  <a:srgbClr val="FFFFFF"/>
                </a:solidFill>
                <a:latin typeface="Carlito"/>
                <a:cs typeface="Carlito"/>
              </a:rPr>
              <a:t>MUTIPLATAFORMA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9118" y="2194559"/>
            <a:ext cx="2800668" cy="463588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1905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5"/>
              </a:spcBef>
            </a:pPr>
            <a:r>
              <a:rPr lang="pt-BR" sz="1500" b="1" spc="-10" dirty="0" smtClean="0">
                <a:solidFill>
                  <a:srgbClr val="FFFFFF"/>
                </a:solidFill>
                <a:latin typeface="Carlito"/>
                <a:cs typeface="Carlito"/>
              </a:rPr>
              <a:t>MAIOR CONHECIEMNTO DA MARCA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04617" y="2169159"/>
            <a:ext cx="2419984" cy="463588"/>
          </a:xfrm>
          <a:prstGeom prst="rect">
            <a:avLst/>
          </a:prstGeom>
          <a:solidFill>
            <a:srgbClr val="00ADED"/>
          </a:solidFill>
        </p:spPr>
        <p:txBody>
          <a:bodyPr vert="horz" wrap="square" lIns="0" tIns="1905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15"/>
              </a:spcBef>
            </a:pP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ALCANCE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1500" b="1" spc="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5" dirty="0" smtClean="0">
                <a:solidFill>
                  <a:srgbClr val="FFFFFF"/>
                </a:solidFill>
                <a:latin typeface="Carlito"/>
                <a:cs typeface="Carlito"/>
              </a:rPr>
              <a:t>PÚBLICO</a:t>
            </a:r>
            <a:r>
              <a:rPr lang="pt-BR" sz="15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pt-BR" sz="1500" b="1" spc="-5" dirty="0" smtClean="0">
                <a:solidFill>
                  <a:srgbClr val="FFFFFF"/>
                </a:solidFill>
                <a:latin typeface="Carlito"/>
                <a:cs typeface="Carlito"/>
              </a:rPr>
              <a:t>MAIS AMPLO</a:t>
            </a:r>
            <a:endParaRPr sz="1500" dirty="0">
              <a:latin typeface="Carlito"/>
              <a:cs typeface="Carlito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863917" y="524509"/>
            <a:ext cx="45294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POR QUE </a:t>
            </a:r>
            <a:r>
              <a:rPr sz="2800" spc="-10" dirty="0"/>
              <a:t>INVESTIR </a:t>
            </a:r>
            <a:r>
              <a:rPr sz="2800" spc="-5" dirty="0">
                <a:solidFill>
                  <a:srgbClr val="00ADED"/>
                </a:solidFill>
              </a:rPr>
              <a:t>NO</a:t>
            </a:r>
            <a:r>
              <a:rPr sz="2800" spc="-15" dirty="0">
                <a:solidFill>
                  <a:srgbClr val="00ADED"/>
                </a:solidFill>
              </a:rPr>
              <a:t> </a:t>
            </a:r>
            <a:r>
              <a:rPr sz="2800" spc="-5" dirty="0">
                <a:solidFill>
                  <a:srgbClr val="00ADED"/>
                </a:solidFill>
              </a:rPr>
              <a:t>DIGITAL</a:t>
            </a:r>
            <a:endParaRPr sz="2800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02" y="6053141"/>
            <a:ext cx="1378906" cy="2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8223" y="2575305"/>
            <a:ext cx="4177665" cy="1660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EFEITO</a:t>
            </a:r>
            <a:r>
              <a:rPr sz="25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HALLO</a:t>
            </a:r>
            <a:endParaRPr sz="2500">
              <a:latin typeface="Calibri"/>
              <a:cs typeface="Calibri"/>
            </a:endParaRPr>
          </a:p>
          <a:p>
            <a:pPr marL="26034" marR="5080">
              <a:lnSpc>
                <a:spcPct val="100000"/>
              </a:lnSpc>
              <a:spcBef>
                <a:spcPts val="1470"/>
              </a:spcBef>
            </a:pP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Estudo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retorno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investimento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propaganda,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realizado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pela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Accenture,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identificou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EFEITO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HALLO: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campanhas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multiplataforma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trazem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geração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ROI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incremental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longo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prazo,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período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até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anos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após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veiculação,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aumentam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ROI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ações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digitais.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527" y="6243624"/>
            <a:ext cx="24885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Estudo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Halo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Effect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Accenture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18223" y="1900885"/>
            <a:ext cx="41795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POR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QUE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INVESTIR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NO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IMPRESSO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+</a:t>
            </a:r>
            <a:r>
              <a:rPr sz="1800" b="1" spc="-10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DIGITAL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5638800" cy="5943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42023" y="898398"/>
            <a:ext cx="45891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CAMPANHAS</a:t>
            </a:r>
            <a:r>
              <a:rPr sz="2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2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USAM </a:t>
            </a:r>
            <a:r>
              <a:rPr sz="2800" dirty="0">
                <a:solidFill>
                  <a:srgbClr val="00AEEE"/>
                </a:solidFill>
                <a:latin typeface="Calibri"/>
                <a:cs typeface="Calibri"/>
              </a:rPr>
              <a:t>VEÍCULOS</a:t>
            </a:r>
            <a:r>
              <a:rPr sz="2800" spc="-80" dirty="0">
                <a:solidFill>
                  <a:srgbClr val="00AEE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EEE"/>
                </a:solidFill>
                <a:latin typeface="Calibri"/>
                <a:cs typeface="Calibri"/>
              </a:rPr>
              <a:t>DE</a:t>
            </a:r>
            <a:r>
              <a:rPr sz="2800" spc="-60" dirty="0">
                <a:solidFill>
                  <a:srgbClr val="00AEE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AEEE"/>
                </a:solidFill>
                <a:latin typeface="Calibri"/>
                <a:cs typeface="Calibri"/>
              </a:rPr>
              <a:t>NOTÍCIAS</a:t>
            </a:r>
            <a:r>
              <a:rPr sz="2800" spc="-65" dirty="0">
                <a:solidFill>
                  <a:srgbClr val="00AEE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EEE"/>
                </a:solidFill>
                <a:latin typeface="Calibri"/>
                <a:cs typeface="Calibri"/>
              </a:rPr>
              <a:t>TÊM</a:t>
            </a:r>
            <a:r>
              <a:rPr sz="2800" spc="-55" dirty="0">
                <a:solidFill>
                  <a:srgbClr val="00AEE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EEE"/>
                </a:solidFill>
                <a:latin typeface="Calibri"/>
                <a:cs typeface="Calibri"/>
              </a:rPr>
              <a:t>.</a:t>
            </a:r>
            <a:r>
              <a:rPr sz="2800" spc="-25" dirty="0">
                <a:solidFill>
                  <a:srgbClr val="00AEE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EEE"/>
                </a:solidFill>
                <a:latin typeface="Calibri"/>
                <a:cs typeface="Calibri"/>
              </a:rPr>
              <a:t>.</a:t>
            </a:r>
            <a:r>
              <a:rPr sz="2800" spc="-70" dirty="0">
                <a:solidFill>
                  <a:srgbClr val="00AEEE"/>
                </a:solidFill>
                <a:latin typeface="Calibri"/>
                <a:cs typeface="Calibri"/>
              </a:rPr>
              <a:t> </a:t>
            </a:r>
            <a:r>
              <a:rPr sz="2800" spc="-50" dirty="0">
                <a:solidFill>
                  <a:srgbClr val="00AEEE"/>
                </a:solidFill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2023" y="6268618"/>
            <a:ext cx="20999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IPA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Databank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UK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case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studies2012-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42023" y="2315243"/>
            <a:ext cx="3962400" cy="167386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3000" dirty="0"/>
              <a:t>37%</a:t>
            </a:r>
            <a:r>
              <a:rPr sz="3000" spc="-35" dirty="0"/>
              <a:t> </a:t>
            </a:r>
            <a:r>
              <a:rPr sz="3000" dirty="0"/>
              <a:t>mais</a:t>
            </a:r>
            <a:r>
              <a:rPr sz="3000" spc="-105" dirty="0"/>
              <a:t> </a:t>
            </a:r>
            <a:r>
              <a:rPr sz="3000" spc="-10" dirty="0"/>
              <a:t>chances</a:t>
            </a:r>
            <a:endParaRPr sz="3000"/>
          </a:p>
          <a:p>
            <a:pPr marL="12700" marR="5080">
              <a:lnSpc>
                <a:spcPct val="97600"/>
              </a:lnSpc>
              <a:spcBef>
                <a:spcPts val="225"/>
              </a:spcBef>
            </a:pPr>
            <a:r>
              <a:rPr sz="1500" dirty="0"/>
              <a:t>de</a:t>
            </a:r>
            <a:r>
              <a:rPr sz="1500" spc="-5" dirty="0"/>
              <a:t> </a:t>
            </a:r>
            <a:r>
              <a:rPr sz="1500" spc="-20" dirty="0"/>
              <a:t>gerar</a:t>
            </a:r>
            <a:r>
              <a:rPr sz="1500" spc="-15" dirty="0"/>
              <a:t> </a:t>
            </a:r>
            <a:r>
              <a:rPr sz="1500" spc="-25" dirty="0"/>
              <a:t>crescimento</a:t>
            </a:r>
            <a:r>
              <a:rPr sz="1500" spc="-45" dirty="0"/>
              <a:t> </a:t>
            </a:r>
            <a:r>
              <a:rPr sz="1500" dirty="0"/>
              <a:t>de</a:t>
            </a:r>
            <a:r>
              <a:rPr sz="1500" spc="-5" dirty="0"/>
              <a:t> </a:t>
            </a:r>
            <a:r>
              <a:rPr sz="1500" spc="-10" dirty="0"/>
              <a:t>participação</a:t>
            </a:r>
            <a:r>
              <a:rPr sz="1500" spc="-35" dirty="0"/>
              <a:t> </a:t>
            </a:r>
            <a:r>
              <a:rPr sz="1500" dirty="0"/>
              <a:t>de</a:t>
            </a:r>
            <a:r>
              <a:rPr sz="1500" spc="5" dirty="0"/>
              <a:t> </a:t>
            </a:r>
            <a:r>
              <a:rPr sz="1500" spc="-10" dirty="0"/>
              <a:t>mercado </a:t>
            </a:r>
            <a:r>
              <a:rPr sz="3000" dirty="0"/>
              <a:t>58%</a:t>
            </a:r>
            <a:r>
              <a:rPr sz="3000" spc="-40" dirty="0"/>
              <a:t> </a:t>
            </a:r>
            <a:r>
              <a:rPr sz="3000" dirty="0"/>
              <a:t>mais</a:t>
            </a:r>
            <a:r>
              <a:rPr sz="3000" spc="-40" dirty="0"/>
              <a:t> </a:t>
            </a:r>
            <a:r>
              <a:rPr sz="3000" dirty="0"/>
              <a:t>chances</a:t>
            </a:r>
            <a:r>
              <a:rPr sz="3000" spc="-95" dirty="0"/>
              <a:t> </a:t>
            </a:r>
            <a:r>
              <a:rPr sz="1500" dirty="0"/>
              <a:t>de</a:t>
            </a:r>
            <a:r>
              <a:rPr sz="1500" spc="-40" dirty="0"/>
              <a:t> </a:t>
            </a:r>
            <a:r>
              <a:rPr sz="1500" spc="-20" dirty="0"/>
              <a:t>gerar</a:t>
            </a:r>
            <a:r>
              <a:rPr sz="1500" spc="-50" dirty="0"/>
              <a:t> </a:t>
            </a:r>
            <a:r>
              <a:rPr sz="1500" spc="-10" dirty="0"/>
              <a:t>lucro </a:t>
            </a:r>
            <a:r>
              <a:rPr sz="3000" dirty="0"/>
              <a:t>50%</a:t>
            </a:r>
            <a:r>
              <a:rPr sz="3000" spc="-55" dirty="0"/>
              <a:t> </a:t>
            </a:r>
            <a:r>
              <a:rPr sz="3000" dirty="0"/>
              <a:t>mais</a:t>
            </a:r>
            <a:r>
              <a:rPr sz="3000" spc="-65" dirty="0"/>
              <a:t> </a:t>
            </a:r>
            <a:r>
              <a:rPr sz="3000" spc="-10" dirty="0"/>
              <a:t>chances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6542023" y="4484623"/>
            <a:ext cx="3526790" cy="95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5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atrair</a:t>
            </a:r>
            <a:r>
              <a:rPr sz="1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novos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clientes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marcas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3550"/>
              </a:lnSpc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3x</a:t>
            </a:r>
            <a:r>
              <a:rPr sz="3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3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chances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gerar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aumento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fidelidade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5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cliente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5638800" cy="59436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6884" y="461772"/>
            <a:ext cx="2618232" cy="2865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5736" y="2799588"/>
            <a:ext cx="719327" cy="7208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0044" y="3704590"/>
            <a:ext cx="1429385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5425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JORNAL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MAIOR 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ALCANCE</a:t>
            </a:r>
            <a:r>
              <a:rPr sz="1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PAÍS,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985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TODOS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DIAS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SEMANA.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73198" y="3676015"/>
            <a:ext cx="2009139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5179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CADA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PESSOAS LEEM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575" spc="-15" baseline="26455" dirty="0">
                <a:solidFill>
                  <a:srgbClr val="FFFFFF"/>
                </a:solidFill>
                <a:latin typeface="Calibri"/>
                <a:cs typeface="Calibri"/>
              </a:rPr>
              <a:t>²</a:t>
            </a:r>
            <a:endParaRPr sz="1575" baseline="26455">
              <a:latin typeface="Calibri"/>
              <a:cs typeface="Calibri"/>
            </a:endParaRPr>
          </a:p>
          <a:p>
            <a:pPr marL="38100" marR="3048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86%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AUDIÊNCIADIGITAL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VEM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FORA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RJ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³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33700" y="2659379"/>
            <a:ext cx="1048512" cy="10469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60491" y="2834639"/>
            <a:ext cx="766572" cy="76657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189226" y="3656838"/>
            <a:ext cx="0" cy="1369060"/>
          </a:xfrm>
          <a:custGeom>
            <a:avLst/>
            <a:gdLst/>
            <a:ahLst/>
            <a:cxnLst/>
            <a:rect l="l" t="t" r="r" b="b"/>
            <a:pathLst>
              <a:path h="1369060">
                <a:moveTo>
                  <a:pt x="0" y="1368552"/>
                </a:moveTo>
                <a:lnTo>
                  <a:pt x="0" y="0"/>
                </a:lnTo>
              </a:path>
            </a:pathLst>
          </a:custGeom>
          <a:ln w="45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25161" y="3684270"/>
            <a:ext cx="0" cy="1369060"/>
          </a:xfrm>
          <a:custGeom>
            <a:avLst/>
            <a:gdLst/>
            <a:ahLst/>
            <a:cxnLst/>
            <a:rect l="l" t="t" r="r" b="b"/>
            <a:pathLst>
              <a:path h="1369060">
                <a:moveTo>
                  <a:pt x="0" y="1368552"/>
                </a:moveTo>
                <a:lnTo>
                  <a:pt x="0" y="0"/>
                </a:lnTo>
              </a:path>
            </a:pathLst>
          </a:custGeom>
          <a:ln w="45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361" y="3656838"/>
            <a:ext cx="0" cy="1369060"/>
          </a:xfrm>
          <a:custGeom>
            <a:avLst/>
            <a:gdLst/>
            <a:ahLst/>
            <a:cxnLst/>
            <a:rect l="l" t="t" r="r" b="b"/>
            <a:pathLst>
              <a:path h="1369060">
                <a:moveTo>
                  <a:pt x="0" y="1368552"/>
                </a:moveTo>
                <a:lnTo>
                  <a:pt x="0" y="0"/>
                </a:lnTo>
              </a:path>
            </a:pathLst>
          </a:custGeom>
          <a:ln w="45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29600" y="2743200"/>
            <a:ext cx="882396" cy="879348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7338821" y="3731514"/>
            <a:ext cx="0" cy="1370330"/>
          </a:xfrm>
          <a:custGeom>
            <a:avLst/>
            <a:gdLst/>
            <a:ahLst/>
            <a:cxnLst/>
            <a:rect l="l" t="t" r="r" b="b"/>
            <a:pathLst>
              <a:path h="1370329">
                <a:moveTo>
                  <a:pt x="0" y="1370076"/>
                </a:moveTo>
                <a:lnTo>
                  <a:pt x="0" y="0"/>
                </a:lnTo>
              </a:path>
            </a:pathLst>
          </a:custGeom>
          <a:ln w="45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79975" y="3670528"/>
            <a:ext cx="2265045" cy="11734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04299"/>
              </a:lnSpc>
              <a:spcBef>
                <a:spcPts val="135"/>
              </a:spcBef>
            </a:pP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CRESCIMENTO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CIRCULAÇÃO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6%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CRESCIMENTO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IMPRESSO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DIGITAL, AMPLIANDO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ALCANCE NACIONAL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⁴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40193" y="3695446"/>
            <a:ext cx="2221230" cy="87566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45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LÍDER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4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AUDIÊNCIA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DIGITAL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ENTRE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JORNAIS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PREMIUM⁵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33,7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USUÁRIOSÚNICOS*</a:t>
            </a:r>
            <a:endParaRPr sz="130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158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3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PAGEVIEWS**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602738" y="1061465"/>
            <a:ext cx="699960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5090" algn="r">
              <a:lnSpc>
                <a:spcPct val="100000"/>
              </a:lnSpc>
              <a:spcBef>
                <a:spcPts val="105"/>
              </a:spcBef>
            </a:pPr>
            <a:r>
              <a:rPr dirty="0"/>
              <a:t>INFORMAÇÃO</a:t>
            </a:r>
            <a:r>
              <a:rPr spc="-45" dirty="0"/>
              <a:t> </a:t>
            </a:r>
            <a:r>
              <a:rPr spc="-10" dirty="0"/>
              <a:t>COMPLETA</a:t>
            </a:r>
            <a:r>
              <a:rPr spc="-80" dirty="0"/>
              <a:t> </a:t>
            </a:r>
            <a:r>
              <a:rPr dirty="0"/>
              <a:t>PARA</a:t>
            </a:r>
            <a:r>
              <a:rPr spc="-80" dirty="0"/>
              <a:t> </a:t>
            </a:r>
            <a:r>
              <a:rPr spc="-10" dirty="0"/>
              <a:t>TODOS,</a:t>
            </a:r>
          </a:p>
          <a:p>
            <a:pPr marR="5080" algn="r">
              <a:lnSpc>
                <a:spcPct val="100000"/>
              </a:lnSpc>
            </a:pPr>
            <a:r>
              <a:rPr b="1" dirty="0">
                <a:latin typeface="Calibri"/>
                <a:cs typeface="Calibri"/>
              </a:rPr>
              <a:t>DESTAQUE</a:t>
            </a:r>
            <a:r>
              <a:rPr b="1" spc="-7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ABSOLUTO</a:t>
            </a:r>
            <a:r>
              <a:rPr b="1" spc="-7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PARA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SUA</a:t>
            </a:r>
            <a:r>
              <a:rPr b="1" spc="-6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MARCA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99339" y="5937300"/>
            <a:ext cx="96145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</a:pP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Fontes: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¹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Kantar</a:t>
            </a:r>
            <a:r>
              <a:rPr sz="10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TG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BR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R2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Pessoas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(A&amp;F)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Jornais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Impressos: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Títulos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Seg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Sex;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Sábados;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Domingos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Recentes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//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²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Kantar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10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TG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BR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R2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Pessoas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Jornais: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Leu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Impresso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Edição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(sem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sobreposição)</a:t>
            </a:r>
            <a:r>
              <a:rPr sz="1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Filtro: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Leu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jornal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impresso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edição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nos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últimos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dias|</a:t>
            </a:r>
            <a:r>
              <a:rPr sz="10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³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Google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Analytics</a:t>
            </a:r>
            <a:r>
              <a:rPr sz="10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Agosto/2025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⁴</a:t>
            </a:r>
            <a:r>
              <a:rPr sz="10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IVC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Julho/2025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vs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Julho/2024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Média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Segunda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Domingo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Circulação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Edição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Impressa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Assinaturas</a:t>
            </a:r>
            <a:r>
              <a:rPr sz="10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sem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sobreposição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0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⁵Comscore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Agosto/2025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*Total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Population**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Desktop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Mobile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0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75" baseline="2564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975" spc="-15" baseline="256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IPRI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instituto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pesquisa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reputação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imagem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JUNHO/24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74452" y="2727960"/>
            <a:ext cx="882396" cy="87934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0011918" y="3731514"/>
            <a:ext cx="0" cy="1370330"/>
          </a:xfrm>
          <a:custGeom>
            <a:avLst/>
            <a:gdLst/>
            <a:ahLst/>
            <a:cxnLst/>
            <a:rect l="l" t="t" r="r" b="b"/>
            <a:pathLst>
              <a:path h="1370329">
                <a:moveTo>
                  <a:pt x="0" y="1370076"/>
                </a:moveTo>
                <a:lnTo>
                  <a:pt x="0" y="0"/>
                </a:lnTo>
              </a:path>
            </a:pathLst>
          </a:custGeom>
          <a:ln w="45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0279760" y="3695446"/>
            <a:ext cx="116522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JORNAL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MAIS 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INFLUENTE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NO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CONGRESSO NACIONAL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⁶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8751" rIns="0" bIns="0" rtlCol="0">
            <a:spAutoFit/>
          </a:bodyPr>
          <a:lstStyle/>
          <a:p>
            <a:pPr marL="6146800">
              <a:lnSpc>
                <a:spcPct val="100000"/>
              </a:lnSpc>
              <a:spcBef>
                <a:spcPts val="105"/>
              </a:spcBef>
            </a:pPr>
            <a:r>
              <a:rPr dirty="0"/>
              <a:t>O</a:t>
            </a:r>
            <a:r>
              <a:rPr spc="-50" dirty="0"/>
              <a:t> </a:t>
            </a:r>
            <a:r>
              <a:rPr dirty="0"/>
              <a:t>LEITOR</a:t>
            </a:r>
            <a:r>
              <a:rPr spc="-45" dirty="0"/>
              <a:t> </a:t>
            </a:r>
            <a:r>
              <a:rPr dirty="0"/>
              <a:t>DO</a:t>
            </a:r>
            <a:r>
              <a:rPr spc="-55" dirty="0"/>
              <a:t> </a:t>
            </a:r>
            <a:r>
              <a:rPr spc="-10" dirty="0"/>
              <a:t>GLOBO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17893" y="1896757"/>
            <a:ext cx="5398135" cy="30054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95%</a:t>
            </a:r>
            <a:r>
              <a:rPr sz="3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consideram</a:t>
            </a:r>
            <a:r>
              <a:rPr sz="3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muito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importante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estar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bem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informado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Calibri"/>
              <a:cs typeface="Calibri"/>
            </a:endParaRPr>
          </a:p>
          <a:p>
            <a:pPr marL="12700" marR="112395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83%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concordam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compensa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pagar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caro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produtos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de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qualidade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920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75%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quando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encontram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marca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gostam</a:t>
            </a:r>
            <a:r>
              <a:rPr sz="16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têm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tendência</a:t>
            </a:r>
            <a:r>
              <a:rPr sz="16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ser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fiel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ela</a:t>
            </a:r>
            <a:endParaRPr sz="1600">
              <a:latin typeface="Calibri"/>
              <a:cs typeface="Calibri"/>
            </a:endParaRPr>
          </a:p>
          <a:p>
            <a:pPr marL="12700" marR="93980">
              <a:lnSpc>
                <a:spcPct val="100000"/>
              </a:lnSpc>
              <a:spcBef>
                <a:spcPts val="1920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76%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procuram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preços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6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baixos</a:t>
            </a: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possíveis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quando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vão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fazer compras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92494" y="5570016"/>
            <a:ext cx="40741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Cada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assinatura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compartilhada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leitores.</a:t>
            </a:r>
            <a:r>
              <a:rPr sz="1500" spc="-15" baseline="16666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endParaRPr sz="1500" baseline="1666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5638800" cy="59436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6166" y="6267094"/>
            <a:ext cx="97053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KANTAR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TGI -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TG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BR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R2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Pessoas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9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Jornal: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Leu</a:t>
            </a:r>
            <a:r>
              <a:rPr sz="9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impresso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nos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últimos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dias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edição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digital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PDF</a:t>
            </a:r>
            <a:r>
              <a:rPr sz="9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(sem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sobreposição)//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*Pesquisa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feita</a:t>
            </a:r>
            <a:r>
              <a:rPr sz="90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especialmentepara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Globo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entrevistados</a:t>
            </a:r>
            <a:r>
              <a:rPr sz="9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(Internautas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anos,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classes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A,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C)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0491" y="6359753"/>
            <a:ext cx="66624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Kantar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TGI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TG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BR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R2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Pessoas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jornal: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Leram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jornal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impresso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U30d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versão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PDF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46897" y="2155317"/>
            <a:ext cx="24015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Impresso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5" dirty="0">
                <a:solidFill>
                  <a:srgbClr val="FFFFFF"/>
                </a:solidFill>
                <a:latin typeface="Calibri"/>
                <a:cs typeface="Calibri"/>
              </a:rPr>
              <a:t>Versão</a:t>
            </a:r>
            <a:r>
              <a:rPr sz="1400" b="1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5638800" cy="59436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3471" rIns="0" bIns="0" rtlCol="0">
            <a:spAutoFit/>
          </a:bodyPr>
          <a:lstStyle/>
          <a:p>
            <a:pPr marL="6232525">
              <a:lnSpc>
                <a:spcPct val="100000"/>
              </a:lnSpc>
              <a:spcBef>
                <a:spcPts val="105"/>
              </a:spcBef>
            </a:pPr>
            <a:r>
              <a:rPr dirty="0"/>
              <a:t>1</a:t>
            </a:r>
            <a:r>
              <a:rPr spc="-25" dirty="0"/>
              <a:t> </a:t>
            </a:r>
            <a:r>
              <a:rPr dirty="0"/>
              <a:t>em</a:t>
            </a:r>
            <a:r>
              <a:rPr spc="-25" dirty="0"/>
              <a:t> </a:t>
            </a:r>
            <a:r>
              <a:rPr dirty="0"/>
              <a:t>cada</a:t>
            </a:r>
            <a:r>
              <a:rPr spc="-25" dirty="0"/>
              <a:t> </a:t>
            </a:r>
            <a:r>
              <a:rPr dirty="0"/>
              <a:t>5</a:t>
            </a:r>
            <a:r>
              <a:rPr spc="-25" dirty="0"/>
              <a:t> </a:t>
            </a:r>
            <a:r>
              <a:rPr dirty="0"/>
              <a:t>pessoas</a:t>
            </a:r>
            <a:r>
              <a:rPr spc="-25" dirty="0"/>
              <a:t> lê</a:t>
            </a:r>
          </a:p>
          <a:p>
            <a:pPr marL="6232525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Calibri"/>
                <a:cs typeface="Calibri"/>
              </a:rPr>
              <a:t>O</a:t>
            </a:r>
            <a:r>
              <a:rPr b="1" spc="-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GLOBO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164323" y="5335523"/>
            <a:ext cx="4243070" cy="0"/>
          </a:xfrm>
          <a:custGeom>
            <a:avLst/>
            <a:gdLst/>
            <a:ahLst/>
            <a:cxnLst/>
            <a:rect l="l" t="t" r="r" b="b"/>
            <a:pathLst>
              <a:path w="4243070">
                <a:moveTo>
                  <a:pt x="0" y="0"/>
                </a:moveTo>
                <a:lnTo>
                  <a:pt x="424281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94676" y="3104388"/>
            <a:ext cx="1061085" cy="2231390"/>
          </a:xfrm>
          <a:prstGeom prst="rect">
            <a:avLst/>
          </a:prstGeom>
          <a:solidFill>
            <a:srgbClr val="79A8F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1200">
              <a:latin typeface="Times New Roman"/>
              <a:cs typeface="Times New Roman"/>
            </a:endParaRPr>
          </a:p>
          <a:p>
            <a:pPr marL="236220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9.259.006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16083" y="4832603"/>
            <a:ext cx="1061085" cy="502920"/>
          </a:xfrm>
          <a:prstGeom prst="rect">
            <a:avLst/>
          </a:prstGeom>
          <a:solidFill>
            <a:srgbClr val="79A8F1"/>
          </a:solidFill>
        </p:spPr>
        <p:txBody>
          <a:bodyPr vert="horz" wrap="square" lIns="0" tIns="774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10"/>
              </a:spcBef>
            </a:pPr>
            <a:endParaRPr sz="1200">
              <a:latin typeface="Times New Roman"/>
              <a:cs typeface="Times New Roman"/>
            </a:endParaRPr>
          </a:p>
          <a:p>
            <a:pPr marL="235585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2.081.744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10602" y="5421579"/>
            <a:ext cx="102996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MEIO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JORNAL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24415" y="5421579"/>
            <a:ext cx="7029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GLOBO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0546" y="373507"/>
            <a:ext cx="61321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</a:t>
            </a:r>
            <a:r>
              <a:rPr spc="-50" dirty="0"/>
              <a:t> </a:t>
            </a:r>
            <a:r>
              <a:rPr dirty="0"/>
              <a:t>GLOBO:</a:t>
            </a:r>
            <a:r>
              <a:rPr spc="-30" dirty="0"/>
              <a:t> </a:t>
            </a:r>
            <a:r>
              <a:rPr dirty="0"/>
              <a:t>O</a:t>
            </a:r>
            <a:r>
              <a:rPr spc="-40" dirty="0"/>
              <a:t> </a:t>
            </a:r>
            <a:r>
              <a:rPr dirty="0"/>
              <a:t>MAIOR</a:t>
            </a:r>
            <a:r>
              <a:rPr spc="-45" dirty="0"/>
              <a:t> </a:t>
            </a:r>
            <a:r>
              <a:rPr dirty="0"/>
              <a:t>JORNAL</a:t>
            </a:r>
            <a:r>
              <a:rPr spc="-35" dirty="0"/>
              <a:t> </a:t>
            </a:r>
            <a:r>
              <a:rPr dirty="0"/>
              <a:t>DO</a:t>
            </a:r>
            <a:r>
              <a:rPr spc="-75" dirty="0"/>
              <a:t> </a:t>
            </a:r>
            <a:r>
              <a:rPr spc="-20" dirty="0"/>
              <a:t>PAÍS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65016" y="6151575"/>
            <a:ext cx="5062220" cy="32829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463550" marR="5080" indent="-451484">
              <a:lnSpc>
                <a:spcPts val="1190"/>
              </a:lnSpc>
              <a:spcBef>
                <a:spcPts val="14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Fonte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Kantar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Ibope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Arial MT"/>
                <a:cs typeface="Arial MT"/>
              </a:rPr>
              <a:t>TGI</a:t>
            </a:r>
            <a:r>
              <a:rPr sz="10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lickstream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MP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TG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BR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lang="pt-BR" sz="10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Personas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Leitores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Jornal: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Leu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impresso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últimos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dias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PC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Mobile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Visitor/Viewer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(L4W)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(sem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sobreposição)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  <p:graphicFrame>
        <p:nvGraphicFramePr>
          <p:cNvPr id="35" name="Gráfico 34">
            <a:extLst>
              <a:ext uri="{FF2B5EF4-FFF2-40B4-BE49-F238E27FC236}">
                <a16:creationId xmlns="" xmlns:a16="http://schemas.microsoft.com/office/drawing/2014/main" id="{E902E8EB-EEE5-3DCA-896C-5EC56ED427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257326"/>
              </p:ext>
            </p:extLst>
          </p:nvPr>
        </p:nvGraphicFramePr>
        <p:xfrm>
          <a:off x="3672934" y="1210527"/>
          <a:ext cx="5507418" cy="4436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38459" y="6096000"/>
            <a:ext cx="993648" cy="2133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905000" y="1524000"/>
            <a:ext cx="8423275" cy="4160520"/>
            <a:chOff x="1905000" y="1524000"/>
            <a:chExt cx="8423275" cy="4160520"/>
          </a:xfrm>
        </p:grpSpPr>
        <p:sp>
          <p:nvSpPr>
            <p:cNvPr id="4" name="object 4"/>
            <p:cNvSpPr/>
            <p:nvPr/>
          </p:nvSpPr>
          <p:spPr>
            <a:xfrm>
              <a:off x="1905000" y="1524000"/>
              <a:ext cx="8423275" cy="4160520"/>
            </a:xfrm>
            <a:custGeom>
              <a:avLst/>
              <a:gdLst/>
              <a:ahLst/>
              <a:cxnLst/>
              <a:rect l="l" t="t" r="r" b="b"/>
              <a:pathLst>
                <a:path w="8423275" h="4160520">
                  <a:moveTo>
                    <a:pt x="8422767" y="0"/>
                  </a:moveTo>
                  <a:lnTo>
                    <a:pt x="0" y="0"/>
                  </a:lnTo>
                  <a:lnTo>
                    <a:pt x="0" y="4160266"/>
                  </a:lnTo>
                  <a:lnTo>
                    <a:pt x="8422767" y="4160266"/>
                  </a:lnTo>
                  <a:lnTo>
                    <a:pt x="84227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8088" y="1581911"/>
              <a:ext cx="7773923" cy="399897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88617" y="330200"/>
            <a:ext cx="82765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2090" marR="5080" indent="-1470025">
              <a:lnSpc>
                <a:spcPct val="100000"/>
              </a:lnSpc>
              <a:spcBef>
                <a:spcPts val="100"/>
              </a:spcBef>
              <a:tabLst>
                <a:tab pos="7185659" algn="l"/>
              </a:tabLst>
            </a:pPr>
            <a:r>
              <a:rPr dirty="0">
                <a:solidFill>
                  <a:srgbClr val="00AEEE"/>
                </a:solidFill>
              </a:rPr>
              <a:t>O</a:t>
            </a:r>
            <a:r>
              <a:rPr spc="-55" dirty="0">
                <a:solidFill>
                  <a:srgbClr val="00AEEE"/>
                </a:solidFill>
              </a:rPr>
              <a:t> </a:t>
            </a:r>
            <a:r>
              <a:rPr dirty="0">
                <a:solidFill>
                  <a:srgbClr val="00AEEE"/>
                </a:solidFill>
              </a:rPr>
              <a:t>GLOBO:</a:t>
            </a:r>
            <a:r>
              <a:rPr spc="-40" dirty="0">
                <a:solidFill>
                  <a:srgbClr val="00AEEE"/>
                </a:solidFill>
              </a:rPr>
              <a:t> </a:t>
            </a:r>
            <a:r>
              <a:rPr dirty="0"/>
              <a:t>É</a:t>
            </a:r>
            <a:r>
              <a:rPr spc="-55" dirty="0"/>
              <a:t> </a:t>
            </a:r>
            <a:r>
              <a:rPr dirty="0"/>
              <a:t>LÍDER</a:t>
            </a:r>
            <a:r>
              <a:rPr spc="-45" dirty="0"/>
              <a:t> </a:t>
            </a:r>
            <a:r>
              <a:rPr dirty="0"/>
              <a:t>NO</a:t>
            </a:r>
            <a:r>
              <a:rPr spc="-55" dirty="0"/>
              <a:t> </a:t>
            </a:r>
            <a:r>
              <a:rPr dirty="0"/>
              <a:t>HÁBITO</a:t>
            </a:r>
            <a:r>
              <a:rPr spc="-70" dirty="0"/>
              <a:t> </a:t>
            </a:r>
            <a:r>
              <a:rPr dirty="0"/>
              <a:t>DE</a:t>
            </a:r>
            <a:r>
              <a:rPr spc="-65" dirty="0"/>
              <a:t> </a:t>
            </a:r>
            <a:r>
              <a:rPr spc="-10" dirty="0"/>
              <a:t>LEITURA</a:t>
            </a:r>
            <a:r>
              <a:rPr dirty="0"/>
              <a:t>	</a:t>
            </a:r>
            <a:r>
              <a:rPr spc="-10" dirty="0"/>
              <a:t>ENTRE </a:t>
            </a:r>
            <a:r>
              <a:rPr dirty="0"/>
              <a:t>OS</a:t>
            </a:r>
            <a:r>
              <a:rPr spc="-90" dirty="0"/>
              <a:t> </a:t>
            </a:r>
            <a:r>
              <a:rPr dirty="0"/>
              <a:t>PRINCIPAIS</a:t>
            </a:r>
            <a:r>
              <a:rPr spc="-105" dirty="0"/>
              <a:t> </a:t>
            </a:r>
            <a:r>
              <a:rPr dirty="0"/>
              <a:t>TÍTULOS</a:t>
            </a:r>
            <a:r>
              <a:rPr spc="-110" dirty="0"/>
              <a:t> </a:t>
            </a:r>
            <a:r>
              <a:rPr dirty="0"/>
              <a:t>DO</a:t>
            </a:r>
            <a:r>
              <a:rPr spc="-25" dirty="0"/>
              <a:t> </a:t>
            </a:r>
            <a:r>
              <a:rPr spc="-20" dirty="0"/>
              <a:t>PAÍS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80491" y="6218631"/>
            <a:ext cx="59988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Pesquisa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feita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especialmente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Calibri"/>
                <a:cs typeface="Calibri"/>
              </a:rPr>
              <a:t>entrevistados</a:t>
            </a:r>
            <a:r>
              <a:rPr sz="105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(Internautas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+ 16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anos,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classes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A,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C)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166604" y="5943600"/>
            <a:ext cx="1720850" cy="457200"/>
            <a:chOff x="10166604" y="5943600"/>
            <a:chExt cx="1720850" cy="457200"/>
          </a:xfrm>
        </p:grpSpPr>
        <p:sp>
          <p:nvSpPr>
            <p:cNvPr id="9" name="object 9"/>
            <p:cNvSpPr/>
            <p:nvPr/>
          </p:nvSpPr>
          <p:spPr>
            <a:xfrm>
              <a:off x="10328148" y="5943600"/>
              <a:ext cx="1559560" cy="457200"/>
            </a:xfrm>
            <a:custGeom>
              <a:avLst/>
              <a:gdLst/>
              <a:ahLst/>
              <a:cxnLst/>
              <a:rect l="l" t="t" r="r" b="b"/>
              <a:pathLst>
                <a:path w="1559559" h="457200">
                  <a:moveTo>
                    <a:pt x="779526" y="0"/>
                  </a:moveTo>
                  <a:lnTo>
                    <a:pt x="708571" y="934"/>
                  </a:lnTo>
                  <a:lnTo>
                    <a:pt x="639402" y="3683"/>
                  </a:lnTo>
                  <a:lnTo>
                    <a:pt x="572293" y="8165"/>
                  </a:lnTo>
                  <a:lnTo>
                    <a:pt x="507520" y="14301"/>
                  </a:lnTo>
                  <a:lnTo>
                    <a:pt x="445357" y="22010"/>
                  </a:lnTo>
                  <a:lnTo>
                    <a:pt x="386079" y="31210"/>
                  </a:lnTo>
                  <a:lnTo>
                    <a:pt x="329963" y="41822"/>
                  </a:lnTo>
                  <a:lnTo>
                    <a:pt x="277283" y="53764"/>
                  </a:lnTo>
                  <a:lnTo>
                    <a:pt x="228314" y="66955"/>
                  </a:lnTo>
                  <a:lnTo>
                    <a:pt x="183331" y="81316"/>
                  </a:lnTo>
                  <a:lnTo>
                    <a:pt x="142610" y="96765"/>
                  </a:lnTo>
                  <a:lnTo>
                    <a:pt x="106426" y="113221"/>
                  </a:lnTo>
                  <a:lnTo>
                    <a:pt x="48768" y="148834"/>
                  </a:lnTo>
                  <a:lnTo>
                    <a:pt x="12558" y="187509"/>
                  </a:lnTo>
                  <a:lnTo>
                    <a:pt x="0" y="228600"/>
                  </a:lnTo>
                  <a:lnTo>
                    <a:pt x="3185" y="249407"/>
                  </a:lnTo>
                  <a:lnTo>
                    <a:pt x="27844" y="289370"/>
                  </a:lnTo>
                  <a:lnTo>
                    <a:pt x="75053" y="326594"/>
                  </a:lnTo>
                  <a:lnTo>
                    <a:pt x="142610" y="360434"/>
                  </a:lnTo>
                  <a:lnTo>
                    <a:pt x="183331" y="375883"/>
                  </a:lnTo>
                  <a:lnTo>
                    <a:pt x="228314" y="390244"/>
                  </a:lnTo>
                  <a:lnTo>
                    <a:pt x="277283" y="403435"/>
                  </a:lnTo>
                  <a:lnTo>
                    <a:pt x="329963" y="415377"/>
                  </a:lnTo>
                  <a:lnTo>
                    <a:pt x="386079" y="425989"/>
                  </a:lnTo>
                  <a:lnTo>
                    <a:pt x="445357" y="435189"/>
                  </a:lnTo>
                  <a:lnTo>
                    <a:pt x="507520" y="442898"/>
                  </a:lnTo>
                  <a:lnTo>
                    <a:pt x="572293" y="449034"/>
                  </a:lnTo>
                  <a:lnTo>
                    <a:pt x="639402" y="453516"/>
                  </a:lnTo>
                  <a:lnTo>
                    <a:pt x="708571" y="456265"/>
                  </a:lnTo>
                  <a:lnTo>
                    <a:pt x="779526" y="457200"/>
                  </a:lnTo>
                  <a:lnTo>
                    <a:pt x="850480" y="456265"/>
                  </a:lnTo>
                  <a:lnTo>
                    <a:pt x="919649" y="453516"/>
                  </a:lnTo>
                  <a:lnTo>
                    <a:pt x="986758" y="449034"/>
                  </a:lnTo>
                  <a:lnTo>
                    <a:pt x="1051531" y="442898"/>
                  </a:lnTo>
                  <a:lnTo>
                    <a:pt x="1113694" y="435189"/>
                  </a:lnTo>
                  <a:lnTo>
                    <a:pt x="1172972" y="425989"/>
                  </a:lnTo>
                  <a:lnTo>
                    <a:pt x="1229088" y="415377"/>
                  </a:lnTo>
                  <a:lnTo>
                    <a:pt x="1281768" y="403435"/>
                  </a:lnTo>
                  <a:lnTo>
                    <a:pt x="1330737" y="390244"/>
                  </a:lnTo>
                  <a:lnTo>
                    <a:pt x="1375720" y="375883"/>
                  </a:lnTo>
                  <a:lnTo>
                    <a:pt x="1416441" y="360434"/>
                  </a:lnTo>
                  <a:lnTo>
                    <a:pt x="1452625" y="343978"/>
                  </a:lnTo>
                  <a:lnTo>
                    <a:pt x="1510283" y="308365"/>
                  </a:lnTo>
                  <a:lnTo>
                    <a:pt x="1546493" y="269690"/>
                  </a:lnTo>
                  <a:lnTo>
                    <a:pt x="1559052" y="228600"/>
                  </a:lnTo>
                  <a:lnTo>
                    <a:pt x="1555866" y="207792"/>
                  </a:lnTo>
                  <a:lnTo>
                    <a:pt x="1531207" y="167829"/>
                  </a:lnTo>
                  <a:lnTo>
                    <a:pt x="1483998" y="130605"/>
                  </a:lnTo>
                  <a:lnTo>
                    <a:pt x="1416441" y="96765"/>
                  </a:lnTo>
                  <a:lnTo>
                    <a:pt x="1375720" y="81316"/>
                  </a:lnTo>
                  <a:lnTo>
                    <a:pt x="1330737" y="66955"/>
                  </a:lnTo>
                  <a:lnTo>
                    <a:pt x="1281768" y="53764"/>
                  </a:lnTo>
                  <a:lnTo>
                    <a:pt x="1229088" y="41822"/>
                  </a:lnTo>
                  <a:lnTo>
                    <a:pt x="1172972" y="31210"/>
                  </a:lnTo>
                  <a:lnTo>
                    <a:pt x="1113694" y="22010"/>
                  </a:lnTo>
                  <a:lnTo>
                    <a:pt x="1051531" y="14301"/>
                  </a:lnTo>
                  <a:lnTo>
                    <a:pt x="986758" y="8165"/>
                  </a:lnTo>
                  <a:lnTo>
                    <a:pt x="919649" y="3683"/>
                  </a:lnTo>
                  <a:lnTo>
                    <a:pt x="850480" y="934"/>
                  </a:lnTo>
                  <a:lnTo>
                    <a:pt x="779526" y="0"/>
                  </a:lnTo>
                  <a:close/>
                </a:path>
              </a:pathLst>
            </a:custGeom>
            <a:solidFill>
              <a:srgbClr val="1853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6604" y="6053810"/>
              <a:ext cx="1379220" cy="2250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58400" y="6019800"/>
            <a:ext cx="1600200" cy="304800"/>
            <a:chOff x="10058400" y="6019800"/>
            <a:chExt cx="1600200" cy="304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8459" y="6096000"/>
              <a:ext cx="993648" cy="2133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58400" y="6019800"/>
              <a:ext cx="1600200" cy="304800"/>
            </a:xfrm>
            <a:custGeom>
              <a:avLst/>
              <a:gdLst/>
              <a:ahLst/>
              <a:cxnLst/>
              <a:rect l="l" t="t" r="r" b="b"/>
              <a:pathLst>
                <a:path w="1600200" h="304800">
                  <a:moveTo>
                    <a:pt x="16002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600200" y="3048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1556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889760" y="1595627"/>
            <a:ext cx="8423275" cy="4160520"/>
            <a:chOff x="1889760" y="1595627"/>
            <a:chExt cx="8423275" cy="4160520"/>
          </a:xfrm>
        </p:grpSpPr>
        <p:sp>
          <p:nvSpPr>
            <p:cNvPr id="6" name="object 6"/>
            <p:cNvSpPr/>
            <p:nvPr/>
          </p:nvSpPr>
          <p:spPr>
            <a:xfrm>
              <a:off x="1889760" y="1595627"/>
              <a:ext cx="8423275" cy="4160520"/>
            </a:xfrm>
            <a:custGeom>
              <a:avLst/>
              <a:gdLst/>
              <a:ahLst/>
              <a:cxnLst/>
              <a:rect l="l" t="t" r="r" b="b"/>
              <a:pathLst>
                <a:path w="8423275" h="4160520">
                  <a:moveTo>
                    <a:pt x="8422767" y="0"/>
                  </a:moveTo>
                  <a:lnTo>
                    <a:pt x="0" y="0"/>
                  </a:lnTo>
                  <a:lnTo>
                    <a:pt x="0" y="4160266"/>
                  </a:lnTo>
                  <a:lnTo>
                    <a:pt x="8422767" y="4160266"/>
                  </a:lnTo>
                  <a:lnTo>
                    <a:pt x="84227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5208" y="1696211"/>
              <a:ext cx="8104631" cy="38862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88617" y="330200"/>
            <a:ext cx="882078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0"/>
              </a:spcBef>
              <a:tabLst>
                <a:tab pos="7185659" algn="l"/>
              </a:tabLst>
            </a:pPr>
            <a:r>
              <a:rPr dirty="0">
                <a:solidFill>
                  <a:srgbClr val="00AEEE"/>
                </a:solidFill>
              </a:rPr>
              <a:t>O</a:t>
            </a:r>
            <a:r>
              <a:rPr spc="-55" dirty="0">
                <a:solidFill>
                  <a:srgbClr val="00AEEE"/>
                </a:solidFill>
              </a:rPr>
              <a:t> </a:t>
            </a:r>
            <a:r>
              <a:rPr dirty="0">
                <a:solidFill>
                  <a:srgbClr val="00AEEE"/>
                </a:solidFill>
              </a:rPr>
              <a:t>GLOBO:</a:t>
            </a:r>
            <a:r>
              <a:rPr spc="-40" dirty="0">
                <a:solidFill>
                  <a:srgbClr val="00AEEE"/>
                </a:solidFill>
              </a:rPr>
              <a:t> </a:t>
            </a:r>
            <a:r>
              <a:rPr dirty="0"/>
              <a:t>É</a:t>
            </a:r>
            <a:r>
              <a:rPr spc="-55" dirty="0"/>
              <a:t> </a:t>
            </a:r>
            <a:r>
              <a:rPr dirty="0"/>
              <a:t>LÍDER</a:t>
            </a:r>
            <a:r>
              <a:rPr spc="-45" dirty="0"/>
              <a:t> </a:t>
            </a:r>
            <a:r>
              <a:rPr dirty="0"/>
              <a:t>NO</a:t>
            </a:r>
            <a:r>
              <a:rPr spc="-55" dirty="0"/>
              <a:t> </a:t>
            </a:r>
            <a:r>
              <a:rPr dirty="0"/>
              <a:t>HÁBITO</a:t>
            </a:r>
            <a:r>
              <a:rPr spc="-70" dirty="0"/>
              <a:t> </a:t>
            </a:r>
            <a:r>
              <a:rPr dirty="0"/>
              <a:t>DE</a:t>
            </a:r>
            <a:r>
              <a:rPr spc="-65" dirty="0"/>
              <a:t> </a:t>
            </a:r>
            <a:r>
              <a:rPr spc="-10" dirty="0"/>
              <a:t>LEITURA</a:t>
            </a:r>
            <a:r>
              <a:rPr dirty="0"/>
              <a:t>	ENTRE</a:t>
            </a:r>
            <a:r>
              <a:rPr spc="-70" dirty="0"/>
              <a:t> </a:t>
            </a:r>
            <a:r>
              <a:rPr spc="-25" dirty="0"/>
              <a:t>OS </a:t>
            </a:r>
            <a:r>
              <a:rPr dirty="0"/>
              <a:t>PRINCIPAIS</a:t>
            </a:r>
            <a:r>
              <a:rPr spc="-130" dirty="0"/>
              <a:t> </a:t>
            </a:r>
            <a:r>
              <a:rPr dirty="0"/>
              <a:t>TÍTULOS</a:t>
            </a:r>
            <a:r>
              <a:rPr spc="-95" dirty="0"/>
              <a:t> </a:t>
            </a:r>
            <a:r>
              <a:rPr dirty="0"/>
              <a:t>DO</a:t>
            </a:r>
            <a:r>
              <a:rPr spc="-55" dirty="0"/>
              <a:t> </a:t>
            </a:r>
            <a:r>
              <a:rPr spc="-20" dirty="0"/>
              <a:t>PAÍS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06095" y="6227775"/>
            <a:ext cx="59639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Pesquisa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feita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especialmente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 GLOBO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entrevistados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(Internautas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+ 16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anos,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classes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A, B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C)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066800" y="1165860"/>
          <a:ext cx="10008867" cy="4074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883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1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8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GLOBO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352A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FOLHA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ESTADÃO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Ter</a:t>
                      </a:r>
                      <a:r>
                        <a:rPr sz="18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matérias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diversificadas/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variadas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Apoia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estimula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diversidade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(no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conteúdo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jornalístico)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Ter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sempre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notícias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primeira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mão/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furo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reportagem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Ter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ações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reforçam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combate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às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fake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news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Tem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melhores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entrevistas/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debates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Tem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formato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moderno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com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podcast,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vídeos,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etc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Tem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excelentes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colunistas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Tem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notícias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detalhadas/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mais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extensas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É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objetivo/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tem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notícias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mais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resumidas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Estimula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ações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fortalecem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Democracia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98622" y="330200"/>
            <a:ext cx="57886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ATRIBUTOS</a:t>
            </a:r>
            <a:r>
              <a:rPr spc="-50" dirty="0"/>
              <a:t> </a:t>
            </a:r>
            <a:r>
              <a:rPr dirty="0"/>
              <a:t>QUE</a:t>
            </a:r>
            <a:r>
              <a:rPr spc="-45" dirty="0"/>
              <a:t> </a:t>
            </a:r>
            <a:r>
              <a:rPr spc="-10" dirty="0"/>
              <a:t>COMBINAM</a:t>
            </a:r>
            <a:r>
              <a:rPr spc="-145" dirty="0"/>
              <a:t> </a:t>
            </a:r>
            <a:r>
              <a:rPr spc="-20" dirty="0"/>
              <a:t>MAIS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5122" y="6243320"/>
            <a:ext cx="59639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Pesquisa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feita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especialmente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 GLOBO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entrevistados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(Internautas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+ 16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anos,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classes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A, B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C)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488439" y="1580641"/>
          <a:ext cx="9540238" cy="4075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000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352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Ter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ações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reforçam</a:t>
                      </a:r>
                      <a:r>
                        <a:rPr sz="15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combate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às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fakenews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33%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Estimular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ações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fortaleçam</a:t>
                      </a:r>
                      <a:r>
                        <a:rPr sz="15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Democracia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25%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Estimula</a:t>
                      </a:r>
                      <a:r>
                        <a:rPr sz="15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atitudes</a:t>
                      </a:r>
                      <a:r>
                        <a:rPr sz="15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5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beneficiem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coletivo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5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24%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Apoiar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estimular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diversidade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(de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gênero,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raça,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sexual,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religiosa,</a:t>
                      </a:r>
                      <a:r>
                        <a:rPr sz="15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etc)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seu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conteúdo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jornalístico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20%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Ser</a:t>
                      </a:r>
                      <a:r>
                        <a:rPr sz="15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moderado</a:t>
                      </a:r>
                      <a:r>
                        <a:rPr sz="15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posicionamento</a:t>
                      </a:r>
                      <a:r>
                        <a:rPr sz="15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ideológico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24%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Ter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matérias</a:t>
                      </a:r>
                      <a:r>
                        <a:rPr sz="15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diversificadas/</a:t>
                      </a:r>
                      <a:r>
                        <a:rPr sz="15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variadas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31%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Ter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boas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entrevistas/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debates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25%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Tem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excelentes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colunistas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5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13%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Buscar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construção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consensos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ideias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5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21%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Dar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sempre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notícias</a:t>
                      </a:r>
                      <a:r>
                        <a:rPr sz="15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primeira</a:t>
                      </a:r>
                      <a:r>
                        <a:rPr sz="15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mão/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furo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reportagem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500" spc="-25" dirty="0">
                          <a:solidFill>
                            <a:srgbClr val="2352AC"/>
                          </a:solidFill>
                          <a:latin typeface="Calibri"/>
                          <a:cs typeface="Calibri"/>
                        </a:rPr>
                        <a:t>14%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7170" y="177962"/>
            <a:ext cx="6284595" cy="11944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dirty="0"/>
              <a:t>O</a:t>
            </a:r>
            <a:r>
              <a:rPr spc="-45" dirty="0"/>
              <a:t> </a:t>
            </a:r>
            <a:r>
              <a:rPr dirty="0"/>
              <a:t>QUE</a:t>
            </a:r>
            <a:r>
              <a:rPr spc="-50" dirty="0"/>
              <a:t> </a:t>
            </a:r>
            <a:r>
              <a:rPr dirty="0"/>
              <a:t>O</a:t>
            </a:r>
            <a:r>
              <a:rPr spc="-30" dirty="0"/>
              <a:t> </a:t>
            </a:r>
            <a:r>
              <a:rPr dirty="0"/>
              <a:t>LEITOR</a:t>
            </a:r>
            <a:r>
              <a:rPr spc="-40" dirty="0"/>
              <a:t> </a:t>
            </a:r>
            <a:r>
              <a:rPr dirty="0"/>
              <a:t>ESPERA</a:t>
            </a:r>
            <a:r>
              <a:rPr spc="-60" dirty="0"/>
              <a:t> </a:t>
            </a:r>
            <a:r>
              <a:rPr dirty="0"/>
              <a:t>DO</a:t>
            </a:r>
            <a:r>
              <a:rPr spc="-70" dirty="0"/>
              <a:t> </a:t>
            </a:r>
            <a:r>
              <a:rPr spc="-10" dirty="0"/>
              <a:t>JORNAL</a:t>
            </a:r>
          </a:p>
          <a:p>
            <a:pPr marL="1649730" marR="5080" indent="-242570">
              <a:lnSpc>
                <a:spcPct val="100000"/>
              </a:lnSpc>
              <a:spcBef>
                <a:spcPts val="565"/>
              </a:spcBef>
            </a:pPr>
            <a:r>
              <a:rPr sz="1500" dirty="0"/>
              <a:t>Na</a:t>
            </a:r>
            <a:r>
              <a:rPr sz="1500" spc="-60" dirty="0"/>
              <a:t> </a:t>
            </a:r>
            <a:r>
              <a:rPr sz="1500" spc="-45" dirty="0"/>
              <a:t>hora</a:t>
            </a:r>
            <a:r>
              <a:rPr sz="1500" spc="-50" dirty="0"/>
              <a:t> </a:t>
            </a:r>
            <a:r>
              <a:rPr sz="1500" dirty="0"/>
              <a:t>de</a:t>
            </a:r>
            <a:r>
              <a:rPr sz="1500" spc="-25" dirty="0"/>
              <a:t> </a:t>
            </a:r>
            <a:r>
              <a:rPr sz="1500" spc="-10" dirty="0"/>
              <a:t>escolher</a:t>
            </a:r>
            <a:r>
              <a:rPr sz="1500" spc="-5" dirty="0"/>
              <a:t> </a:t>
            </a:r>
            <a:r>
              <a:rPr sz="1500" dirty="0"/>
              <a:t>um</a:t>
            </a:r>
            <a:r>
              <a:rPr sz="1500" spc="-35" dirty="0"/>
              <a:t> </a:t>
            </a:r>
            <a:r>
              <a:rPr sz="1500" dirty="0"/>
              <a:t>jornal</a:t>
            </a:r>
            <a:r>
              <a:rPr sz="1500" spc="-50" dirty="0"/>
              <a:t> </a:t>
            </a:r>
            <a:r>
              <a:rPr sz="1500" spc="-40" dirty="0"/>
              <a:t>para</a:t>
            </a:r>
            <a:r>
              <a:rPr sz="1500" spc="-70" dirty="0"/>
              <a:t> </a:t>
            </a:r>
            <a:r>
              <a:rPr sz="1500" spc="-90" dirty="0"/>
              <a:t>ler,</a:t>
            </a:r>
            <a:r>
              <a:rPr sz="1500" spc="-140" dirty="0"/>
              <a:t> </a:t>
            </a:r>
            <a:r>
              <a:rPr sz="1500" dirty="0"/>
              <a:t>seja</a:t>
            </a:r>
            <a:r>
              <a:rPr sz="1500" spc="-25" dirty="0"/>
              <a:t> </a:t>
            </a:r>
            <a:r>
              <a:rPr sz="1500" spc="-20" dirty="0"/>
              <a:t>impresso</a:t>
            </a:r>
            <a:r>
              <a:rPr sz="1500" spc="-10" dirty="0"/>
              <a:t> </a:t>
            </a:r>
            <a:r>
              <a:rPr sz="1500" dirty="0"/>
              <a:t>ou</a:t>
            </a:r>
            <a:r>
              <a:rPr sz="1500" spc="65" dirty="0"/>
              <a:t> </a:t>
            </a:r>
            <a:r>
              <a:rPr sz="1500" spc="-10" dirty="0"/>
              <a:t>on-line, essas </a:t>
            </a:r>
            <a:r>
              <a:rPr sz="1500" dirty="0"/>
              <a:t>são</a:t>
            </a:r>
            <a:r>
              <a:rPr sz="1500" spc="-35" dirty="0"/>
              <a:t> </a:t>
            </a:r>
            <a:r>
              <a:rPr sz="1500" dirty="0"/>
              <a:t>as</a:t>
            </a:r>
            <a:r>
              <a:rPr sz="1500" spc="5" dirty="0"/>
              <a:t> </a:t>
            </a:r>
            <a:r>
              <a:rPr sz="1500" spc="-40" dirty="0"/>
              <a:t>características</a:t>
            </a:r>
            <a:r>
              <a:rPr sz="1500" spc="-85" dirty="0"/>
              <a:t> </a:t>
            </a:r>
            <a:r>
              <a:rPr sz="1500" dirty="0"/>
              <a:t>mais</a:t>
            </a:r>
            <a:r>
              <a:rPr sz="1500" spc="10" dirty="0"/>
              <a:t> </a:t>
            </a:r>
            <a:r>
              <a:rPr sz="1500" spc="-35" dirty="0"/>
              <a:t>levadas</a:t>
            </a:r>
            <a:r>
              <a:rPr sz="1500" spc="-60" dirty="0"/>
              <a:t> </a:t>
            </a:r>
            <a:r>
              <a:rPr sz="1500" dirty="0"/>
              <a:t>em</a:t>
            </a:r>
            <a:r>
              <a:rPr sz="1500" spc="125" dirty="0"/>
              <a:t> </a:t>
            </a:r>
            <a:r>
              <a:rPr sz="1500" spc="-10" dirty="0"/>
              <a:t>consideração:</a:t>
            </a:r>
            <a:endParaRPr sz="1500"/>
          </a:p>
        </p:txBody>
      </p:sp>
      <p:sp>
        <p:nvSpPr>
          <p:cNvPr id="4" name="object 4"/>
          <p:cNvSpPr txBox="1"/>
          <p:nvPr/>
        </p:nvSpPr>
        <p:spPr>
          <a:xfrm>
            <a:off x="380491" y="6243320"/>
            <a:ext cx="59639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Pesquisa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feita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especialmente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 GLOBO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entrevistados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(Internautas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+ 16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anos,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classes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A, B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C)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1544" y="48767"/>
            <a:ext cx="6103620" cy="61203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0077" y="688670"/>
            <a:ext cx="286512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500" dirty="0"/>
              <a:t>TOP</a:t>
            </a:r>
            <a:r>
              <a:rPr sz="2500" spc="-50" dirty="0"/>
              <a:t> </a:t>
            </a:r>
            <a:r>
              <a:rPr sz="2500" dirty="0"/>
              <a:t>10</a:t>
            </a:r>
            <a:r>
              <a:rPr sz="2500" spc="-40" dirty="0"/>
              <a:t> </a:t>
            </a:r>
            <a:r>
              <a:rPr sz="2500" spc="-60" dirty="0"/>
              <a:t>ESTADOS</a:t>
            </a:r>
            <a:r>
              <a:rPr sz="2500" spc="-85" dirty="0"/>
              <a:t> </a:t>
            </a:r>
            <a:r>
              <a:rPr sz="2500" spc="-25" dirty="0"/>
              <a:t>COM </a:t>
            </a:r>
            <a:r>
              <a:rPr sz="2500" dirty="0"/>
              <a:t>MAIS</a:t>
            </a:r>
            <a:r>
              <a:rPr sz="2500" spc="-75" dirty="0"/>
              <a:t> </a:t>
            </a:r>
            <a:r>
              <a:rPr sz="2500" spc="-10" dirty="0"/>
              <a:t>USUÁRIOS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8568943" y="4657470"/>
            <a:ext cx="609600" cy="41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28%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SÃO</a:t>
            </a:r>
            <a:r>
              <a:rPr sz="10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PAULO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55029" y="4484878"/>
            <a:ext cx="463550" cy="41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6%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PARANÁ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89138" y="5261833"/>
            <a:ext cx="959485" cy="45593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R="7620" algn="ctr">
              <a:lnSpc>
                <a:spcPct val="100000"/>
              </a:lnSpc>
              <a:spcBef>
                <a:spcPts val="335"/>
              </a:spcBef>
            </a:pP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4%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SANTA</a:t>
            </a:r>
            <a:r>
              <a:rPr sz="100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CATARINA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34202" y="5108828"/>
            <a:ext cx="67246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6%</a:t>
            </a:r>
            <a:endParaRPr sz="1500">
              <a:latin typeface="Calibri"/>
              <a:cs typeface="Calibri"/>
            </a:endParaRPr>
          </a:p>
          <a:p>
            <a:pPr marL="12700" marR="5080" algn="ctr">
              <a:lnSpc>
                <a:spcPts val="1100"/>
              </a:lnSpc>
              <a:spcBef>
                <a:spcPts val="150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RIOGRANDE DO</a:t>
            </a:r>
            <a:r>
              <a:rPr sz="1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SUL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09150" y="3616832"/>
            <a:ext cx="766445" cy="41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11%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MINASGERAIS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897626" y="2997643"/>
            <a:ext cx="5457825" cy="2919095"/>
            <a:chOff x="5897626" y="2997643"/>
            <a:chExt cx="5457825" cy="2919095"/>
          </a:xfrm>
        </p:grpSpPr>
        <p:sp>
          <p:nvSpPr>
            <p:cNvPr id="10" name="object 10"/>
            <p:cNvSpPr/>
            <p:nvPr/>
          </p:nvSpPr>
          <p:spPr>
            <a:xfrm>
              <a:off x="6563868" y="4792979"/>
              <a:ext cx="717550" cy="193675"/>
            </a:xfrm>
            <a:custGeom>
              <a:avLst/>
              <a:gdLst/>
              <a:ahLst/>
              <a:cxnLst/>
              <a:rect l="l" t="t" r="r" b="b"/>
              <a:pathLst>
                <a:path w="717550" h="193675">
                  <a:moveTo>
                    <a:pt x="714501" y="0"/>
                  </a:moveTo>
                  <a:lnTo>
                    <a:pt x="0" y="180975"/>
                  </a:lnTo>
                  <a:lnTo>
                    <a:pt x="3048" y="193167"/>
                  </a:lnTo>
                  <a:lnTo>
                    <a:pt x="717550" y="12065"/>
                  </a:lnTo>
                  <a:lnTo>
                    <a:pt x="714755" y="6350"/>
                  </a:lnTo>
                  <a:lnTo>
                    <a:pt x="714501" y="0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64630" y="4793741"/>
              <a:ext cx="717550" cy="193675"/>
            </a:xfrm>
            <a:custGeom>
              <a:avLst/>
              <a:gdLst/>
              <a:ahLst/>
              <a:cxnLst/>
              <a:rect l="l" t="t" r="r" b="b"/>
              <a:pathLst>
                <a:path w="717550" h="193675">
                  <a:moveTo>
                    <a:pt x="714501" y="0"/>
                  </a:moveTo>
                  <a:lnTo>
                    <a:pt x="0" y="180974"/>
                  </a:lnTo>
                  <a:lnTo>
                    <a:pt x="3048" y="193166"/>
                  </a:lnTo>
                  <a:lnTo>
                    <a:pt x="717550" y="12064"/>
                  </a:lnTo>
                  <a:lnTo>
                    <a:pt x="714755" y="6349"/>
                  </a:lnTo>
                  <a:lnTo>
                    <a:pt x="714501" y="0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7100" y="4751832"/>
              <a:ext cx="76198" cy="762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273290" y="4748022"/>
              <a:ext cx="85725" cy="86995"/>
            </a:xfrm>
            <a:custGeom>
              <a:avLst/>
              <a:gdLst/>
              <a:ahLst/>
              <a:cxnLst/>
              <a:rect l="l" t="t" r="r" b="b"/>
              <a:pathLst>
                <a:path w="85725" h="86995">
                  <a:moveTo>
                    <a:pt x="0" y="86867"/>
                  </a:moveTo>
                  <a:lnTo>
                    <a:pt x="85344" y="86867"/>
                  </a:lnTo>
                  <a:lnTo>
                    <a:pt x="85344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49696" y="4978907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59">
                  <a:moveTo>
                    <a:pt x="619759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19672" y="5458967"/>
              <a:ext cx="788035" cy="263525"/>
            </a:xfrm>
            <a:custGeom>
              <a:avLst/>
              <a:gdLst/>
              <a:ahLst/>
              <a:cxnLst/>
              <a:rect l="l" t="t" r="r" b="b"/>
              <a:pathLst>
                <a:path w="788034" h="263525">
                  <a:moveTo>
                    <a:pt x="783971" y="0"/>
                  </a:moveTo>
                  <a:lnTo>
                    <a:pt x="0" y="251371"/>
                  </a:lnTo>
                  <a:lnTo>
                    <a:pt x="3809" y="263524"/>
                  </a:lnTo>
                  <a:lnTo>
                    <a:pt x="787780" y="12191"/>
                  </a:lnTo>
                  <a:lnTo>
                    <a:pt x="784605" y="6476"/>
                  </a:lnTo>
                  <a:lnTo>
                    <a:pt x="783971" y="0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520434" y="5459729"/>
              <a:ext cx="788035" cy="263525"/>
            </a:xfrm>
            <a:custGeom>
              <a:avLst/>
              <a:gdLst/>
              <a:ahLst/>
              <a:cxnLst/>
              <a:rect l="l" t="t" r="r" b="b"/>
              <a:pathLst>
                <a:path w="788034" h="263525">
                  <a:moveTo>
                    <a:pt x="783971" y="0"/>
                  </a:moveTo>
                  <a:lnTo>
                    <a:pt x="0" y="251371"/>
                  </a:lnTo>
                  <a:lnTo>
                    <a:pt x="3810" y="263525"/>
                  </a:lnTo>
                  <a:lnTo>
                    <a:pt x="787781" y="12192"/>
                  </a:lnTo>
                  <a:lnTo>
                    <a:pt x="784606" y="6477"/>
                  </a:lnTo>
                  <a:lnTo>
                    <a:pt x="783971" y="0"/>
                  </a:lnTo>
                  <a:close/>
                </a:path>
              </a:pathLst>
            </a:custGeom>
            <a:ln w="106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3008" y="5414772"/>
              <a:ext cx="76198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297674" y="5410963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86866"/>
                  </a:moveTo>
                  <a:lnTo>
                    <a:pt x="86868" y="86866"/>
                  </a:lnTo>
                  <a:lnTo>
                    <a:pt x="86868" y="0"/>
                  </a:lnTo>
                  <a:lnTo>
                    <a:pt x="0" y="0"/>
                  </a:lnTo>
                  <a:lnTo>
                    <a:pt x="0" y="86866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03976" y="5718047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20">
                  <a:moveTo>
                    <a:pt x="617093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892540" y="3619499"/>
              <a:ext cx="644525" cy="467995"/>
            </a:xfrm>
            <a:custGeom>
              <a:avLst/>
              <a:gdLst/>
              <a:ahLst/>
              <a:cxnLst/>
              <a:rect l="l" t="t" r="r" b="b"/>
              <a:pathLst>
                <a:path w="644525" h="467995">
                  <a:moveTo>
                    <a:pt x="7492" y="0"/>
                  </a:moveTo>
                  <a:lnTo>
                    <a:pt x="4825" y="5968"/>
                  </a:lnTo>
                  <a:lnTo>
                    <a:pt x="0" y="10287"/>
                  </a:lnTo>
                  <a:lnTo>
                    <a:pt x="636904" y="467868"/>
                  </a:lnTo>
                  <a:lnTo>
                    <a:pt x="644270" y="457454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93302" y="3620261"/>
              <a:ext cx="644525" cy="467995"/>
            </a:xfrm>
            <a:custGeom>
              <a:avLst/>
              <a:gdLst/>
              <a:ahLst/>
              <a:cxnLst/>
              <a:rect l="l" t="t" r="r" b="b"/>
              <a:pathLst>
                <a:path w="644525" h="467995">
                  <a:moveTo>
                    <a:pt x="7493" y="0"/>
                  </a:moveTo>
                  <a:lnTo>
                    <a:pt x="4825" y="5968"/>
                  </a:lnTo>
                  <a:lnTo>
                    <a:pt x="0" y="10287"/>
                  </a:lnTo>
                  <a:lnTo>
                    <a:pt x="636904" y="467868"/>
                  </a:lnTo>
                  <a:lnTo>
                    <a:pt x="644271" y="457454"/>
                  </a:lnTo>
                  <a:lnTo>
                    <a:pt x="7493" y="0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8532" y="3563111"/>
              <a:ext cx="74674" cy="762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824722" y="3559301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20" h="86995">
                  <a:moveTo>
                    <a:pt x="0" y="86868"/>
                  </a:moveTo>
                  <a:lnTo>
                    <a:pt x="83820" y="86868"/>
                  </a:lnTo>
                  <a:lnTo>
                    <a:pt x="83820" y="0"/>
                  </a:lnTo>
                  <a:lnTo>
                    <a:pt x="0" y="0"/>
                  </a:lnTo>
                  <a:lnTo>
                    <a:pt x="0" y="86868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31096" y="4079747"/>
              <a:ext cx="925194" cy="0"/>
            </a:xfrm>
            <a:custGeom>
              <a:avLst/>
              <a:gdLst/>
              <a:ahLst/>
              <a:cxnLst/>
              <a:rect l="l" t="t" r="r" b="b"/>
              <a:pathLst>
                <a:path w="925195">
                  <a:moveTo>
                    <a:pt x="924940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140952" y="3060191"/>
              <a:ext cx="645795" cy="467995"/>
            </a:xfrm>
            <a:custGeom>
              <a:avLst/>
              <a:gdLst/>
              <a:ahLst/>
              <a:cxnLst/>
              <a:rect l="l" t="t" r="r" b="b"/>
              <a:pathLst>
                <a:path w="645795" h="467995">
                  <a:moveTo>
                    <a:pt x="7493" y="0"/>
                  </a:moveTo>
                  <a:lnTo>
                    <a:pt x="4825" y="5969"/>
                  </a:lnTo>
                  <a:lnTo>
                    <a:pt x="0" y="10287"/>
                  </a:lnTo>
                  <a:lnTo>
                    <a:pt x="638428" y="467868"/>
                  </a:lnTo>
                  <a:lnTo>
                    <a:pt x="645795" y="457454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141714" y="3060953"/>
              <a:ext cx="645795" cy="467995"/>
            </a:xfrm>
            <a:custGeom>
              <a:avLst/>
              <a:gdLst/>
              <a:ahLst/>
              <a:cxnLst/>
              <a:rect l="l" t="t" r="r" b="b"/>
              <a:pathLst>
                <a:path w="645795" h="467995">
                  <a:moveTo>
                    <a:pt x="7492" y="0"/>
                  </a:moveTo>
                  <a:lnTo>
                    <a:pt x="4825" y="5969"/>
                  </a:lnTo>
                  <a:lnTo>
                    <a:pt x="0" y="10287"/>
                  </a:lnTo>
                  <a:lnTo>
                    <a:pt x="638428" y="467868"/>
                  </a:lnTo>
                  <a:lnTo>
                    <a:pt x="645794" y="457454"/>
                  </a:lnTo>
                  <a:lnTo>
                    <a:pt x="7492" y="0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78468" y="3006851"/>
              <a:ext cx="76198" cy="7467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073133" y="3003040"/>
              <a:ext cx="86995" cy="83820"/>
            </a:xfrm>
            <a:custGeom>
              <a:avLst/>
              <a:gdLst/>
              <a:ahLst/>
              <a:cxnLst/>
              <a:rect l="l" t="t" r="r" b="b"/>
              <a:pathLst>
                <a:path w="86995" h="83819">
                  <a:moveTo>
                    <a:pt x="0" y="83821"/>
                  </a:moveTo>
                  <a:lnTo>
                    <a:pt x="86868" y="83821"/>
                  </a:lnTo>
                  <a:lnTo>
                    <a:pt x="86868" y="0"/>
                  </a:lnTo>
                  <a:lnTo>
                    <a:pt x="0" y="0"/>
                  </a:lnTo>
                  <a:lnTo>
                    <a:pt x="0" y="83821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779508" y="3523487"/>
              <a:ext cx="541020" cy="0"/>
            </a:xfrm>
            <a:custGeom>
              <a:avLst/>
              <a:gdLst/>
              <a:ahLst/>
              <a:cxnLst/>
              <a:rect l="l" t="t" r="r" b="b"/>
              <a:pathLst>
                <a:path w="541020">
                  <a:moveTo>
                    <a:pt x="541020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44968" y="5192267"/>
              <a:ext cx="434340" cy="718185"/>
            </a:xfrm>
            <a:custGeom>
              <a:avLst/>
              <a:gdLst/>
              <a:ahLst/>
              <a:cxnLst/>
              <a:rect l="l" t="t" r="r" b="b"/>
              <a:pathLst>
                <a:path w="434340" h="718185">
                  <a:moveTo>
                    <a:pt x="10922" y="0"/>
                  </a:moveTo>
                  <a:lnTo>
                    <a:pt x="5968" y="4444"/>
                  </a:lnTo>
                  <a:lnTo>
                    <a:pt x="0" y="6476"/>
                  </a:lnTo>
                  <a:lnTo>
                    <a:pt x="422909" y="717740"/>
                  </a:lnTo>
                  <a:lnTo>
                    <a:pt x="433831" y="711250"/>
                  </a:lnTo>
                  <a:lnTo>
                    <a:pt x="10922" y="0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45730" y="5193029"/>
              <a:ext cx="434340" cy="718185"/>
            </a:xfrm>
            <a:custGeom>
              <a:avLst/>
              <a:gdLst/>
              <a:ahLst/>
              <a:cxnLst/>
              <a:rect l="l" t="t" r="r" b="b"/>
              <a:pathLst>
                <a:path w="434340" h="718185">
                  <a:moveTo>
                    <a:pt x="10922" y="0"/>
                  </a:moveTo>
                  <a:lnTo>
                    <a:pt x="5969" y="4445"/>
                  </a:lnTo>
                  <a:lnTo>
                    <a:pt x="0" y="6477"/>
                  </a:lnTo>
                  <a:lnTo>
                    <a:pt x="422910" y="717740"/>
                  </a:lnTo>
                  <a:lnTo>
                    <a:pt x="433831" y="711250"/>
                  </a:lnTo>
                  <a:lnTo>
                    <a:pt x="10922" y="0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93152" y="5125211"/>
              <a:ext cx="76198" cy="7620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689342" y="5121401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86868"/>
                  </a:moveTo>
                  <a:lnTo>
                    <a:pt x="86868" y="86868"/>
                  </a:lnTo>
                  <a:lnTo>
                    <a:pt x="86868" y="0"/>
                  </a:lnTo>
                  <a:lnTo>
                    <a:pt x="0" y="0"/>
                  </a:lnTo>
                  <a:lnTo>
                    <a:pt x="0" y="86868"/>
                  </a:lnTo>
                  <a:close/>
                </a:path>
              </a:pathLst>
            </a:custGeom>
            <a:ln w="106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67116" y="5908547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20">
                  <a:moveTo>
                    <a:pt x="617092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936992" y="4320539"/>
              <a:ext cx="532130" cy="781685"/>
            </a:xfrm>
            <a:custGeom>
              <a:avLst/>
              <a:gdLst/>
              <a:ahLst/>
              <a:cxnLst/>
              <a:rect l="l" t="t" r="r" b="b"/>
              <a:pathLst>
                <a:path w="532129" h="781685">
                  <a:moveTo>
                    <a:pt x="10667" y="0"/>
                  </a:moveTo>
                  <a:lnTo>
                    <a:pt x="6096" y="4572"/>
                  </a:lnTo>
                  <a:lnTo>
                    <a:pt x="0" y="7112"/>
                  </a:lnTo>
                  <a:lnTo>
                    <a:pt x="521207" y="781431"/>
                  </a:lnTo>
                  <a:lnTo>
                    <a:pt x="531749" y="774446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937754" y="4321301"/>
              <a:ext cx="532130" cy="781685"/>
            </a:xfrm>
            <a:custGeom>
              <a:avLst/>
              <a:gdLst/>
              <a:ahLst/>
              <a:cxnLst/>
              <a:rect l="l" t="t" r="r" b="b"/>
              <a:pathLst>
                <a:path w="532129" h="781685">
                  <a:moveTo>
                    <a:pt x="10668" y="0"/>
                  </a:moveTo>
                  <a:lnTo>
                    <a:pt x="6096" y="4572"/>
                  </a:lnTo>
                  <a:lnTo>
                    <a:pt x="0" y="7112"/>
                  </a:lnTo>
                  <a:lnTo>
                    <a:pt x="521207" y="781431"/>
                  </a:lnTo>
                  <a:lnTo>
                    <a:pt x="531749" y="774446"/>
                  </a:lnTo>
                  <a:lnTo>
                    <a:pt x="10668" y="0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83652" y="4255007"/>
              <a:ext cx="76198" cy="7620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879842" y="4249675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86866"/>
                  </a:moveTo>
                  <a:lnTo>
                    <a:pt x="86868" y="86866"/>
                  </a:lnTo>
                  <a:lnTo>
                    <a:pt x="86868" y="0"/>
                  </a:lnTo>
                  <a:lnTo>
                    <a:pt x="0" y="0"/>
                  </a:lnTo>
                  <a:lnTo>
                    <a:pt x="0" y="86866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459724" y="5103875"/>
              <a:ext cx="744220" cy="0"/>
            </a:xfrm>
            <a:custGeom>
              <a:avLst/>
              <a:gdLst/>
              <a:ahLst/>
              <a:cxnLst/>
              <a:rect l="l" t="t" r="r" b="b"/>
              <a:pathLst>
                <a:path w="744220">
                  <a:moveTo>
                    <a:pt x="743711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866632" y="4419600"/>
              <a:ext cx="645795" cy="467995"/>
            </a:xfrm>
            <a:custGeom>
              <a:avLst/>
              <a:gdLst/>
              <a:ahLst/>
              <a:cxnLst/>
              <a:rect l="l" t="t" r="r" b="b"/>
              <a:pathLst>
                <a:path w="645795" h="467995">
                  <a:moveTo>
                    <a:pt x="7493" y="0"/>
                  </a:moveTo>
                  <a:lnTo>
                    <a:pt x="4825" y="5968"/>
                  </a:lnTo>
                  <a:lnTo>
                    <a:pt x="0" y="10287"/>
                  </a:lnTo>
                  <a:lnTo>
                    <a:pt x="638428" y="467868"/>
                  </a:lnTo>
                  <a:lnTo>
                    <a:pt x="645795" y="457454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867394" y="4420361"/>
              <a:ext cx="645795" cy="467995"/>
            </a:xfrm>
            <a:custGeom>
              <a:avLst/>
              <a:gdLst/>
              <a:ahLst/>
              <a:cxnLst/>
              <a:rect l="l" t="t" r="r" b="b"/>
              <a:pathLst>
                <a:path w="645795" h="467995">
                  <a:moveTo>
                    <a:pt x="7492" y="0"/>
                  </a:moveTo>
                  <a:lnTo>
                    <a:pt x="4825" y="5968"/>
                  </a:lnTo>
                  <a:lnTo>
                    <a:pt x="0" y="10287"/>
                  </a:lnTo>
                  <a:lnTo>
                    <a:pt x="638428" y="467868"/>
                  </a:lnTo>
                  <a:lnTo>
                    <a:pt x="645795" y="457454"/>
                  </a:lnTo>
                  <a:lnTo>
                    <a:pt x="7492" y="0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4148" y="4366259"/>
              <a:ext cx="76198" cy="7620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798814" y="4362450"/>
              <a:ext cx="86995" cy="85725"/>
            </a:xfrm>
            <a:custGeom>
              <a:avLst/>
              <a:gdLst/>
              <a:ahLst/>
              <a:cxnLst/>
              <a:rect l="l" t="t" r="r" b="b"/>
              <a:pathLst>
                <a:path w="86995" h="85725">
                  <a:moveTo>
                    <a:pt x="0" y="85343"/>
                  </a:moveTo>
                  <a:lnTo>
                    <a:pt x="86868" y="85343"/>
                  </a:lnTo>
                  <a:lnTo>
                    <a:pt x="86868" y="0"/>
                  </a:lnTo>
                  <a:lnTo>
                    <a:pt x="0" y="0"/>
                  </a:lnTo>
                  <a:lnTo>
                    <a:pt x="0" y="85343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799320" y="5367527"/>
              <a:ext cx="205740" cy="207010"/>
            </a:xfrm>
            <a:custGeom>
              <a:avLst/>
              <a:gdLst/>
              <a:ahLst/>
              <a:cxnLst/>
              <a:rect l="l" t="t" r="r" b="b"/>
              <a:pathLst>
                <a:path w="205740" h="207010">
                  <a:moveTo>
                    <a:pt x="205740" y="0"/>
                  </a:moveTo>
                  <a:lnTo>
                    <a:pt x="0" y="0"/>
                  </a:lnTo>
                  <a:lnTo>
                    <a:pt x="0" y="206756"/>
                  </a:lnTo>
                  <a:lnTo>
                    <a:pt x="205740" y="206756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5B9B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800082" y="5368289"/>
              <a:ext cx="205740" cy="207010"/>
            </a:xfrm>
            <a:custGeom>
              <a:avLst/>
              <a:gdLst/>
              <a:ahLst/>
              <a:cxnLst/>
              <a:rect l="l" t="t" r="r" b="b"/>
              <a:pathLst>
                <a:path w="205740" h="207010">
                  <a:moveTo>
                    <a:pt x="0" y="206756"/>
                  </a:moveTo>
                  <a:lnTo>
                    <a:pt x="205740" y="206756"/>
                  </a:lnTo>
                  <a:lnTo>
                    <a:pt x="205740" y="0"/>
                  </a:lnTo>
                  <a:lnTo>
                    <a:pt x="0" y="0"/>
                  </a:lnTo>
                  <a:lnTo>
                    <a:pt x="0" y="206756"/>
                  </a:lnTo>
                  <a:close/>
                </a:path>
              </a:pathLst>
            </a:custGeom>
            <a:ln w="106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800844" y="5367527"/>
              <a:ext cx="205740" cy="208279"/>
            </a:xfrm>
            <a:custGeom>
              <a:avLst/>
              <a:gdLst/>
              <a:ahLst/>
              <a:cxnLst/>
              <a:rect l="l" t="t" r="r" b="b"/>
              <a:pathLst>
                <a:path w="205740" h="208279">
                  <a:moveTo>
                    <a:pt x="0" y="208280"/>
                  </a:moveTo>
                  <a:lnTo>
                    <a:pt x="205740" y="208280"/>
                  </a:lnTo>
                  <a:lnTo>
                    <a:pt x="205740" y="0"/>
                  </a:lnTo>
                  <a:lnTo>
                    <a:pt x="0" y="0"/>
                  </a:lnTo>
                  <a:lnTo>
                    <a:pt x="0" y="208280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015728" y="5437631"/>
              <a:ext cx="1333500" cy="76200"/>
            </a:xfrm>
            <a:custGeom>
              <a:avLst/>
              <a:gdLst/>
              <a:ahLst/>
              <a:cxnLst/>
              <a:rect l="l" t="t" r="r" b="b"/>
              <a:pathLst>
                <a:path w="1333500" h="76200">
                  <a:moveTo>
                    <a:pt x="1332230" y="44450"/>
                  </a:moveTo>
                  <a:lnTo>
                    <a:pt x="1258570" y="44450"/>
                  </a:lnTo>
                  <a:lnTo>
                    <a:pt x="1260221" y="52832"/>
                  </a:lnTo>
                  <a:lnTo>
                    <a:pt x="1268349" y="65024"/>
                  </a:lnTo>
                  <a:lnTo>
                    <a:pt x="1280414" y="73152"/>
                  </a:lnTo>
                  <a:lnTo>
                    <a:pt x="1295273" y="76200"/>
                  </a:lnTo>
                  <a:lnTo>
                    <a:pt x="1310132" y="73279"/>
                  </a:lnTo>
                  <a:lnTo>
                    <a:pt x="1322197" y="65024"/>
                  </a:lnTo>
                  <a:lnTo>
                    <a:pt x="1330452" y="52959"/>
                  </a:lnTo>
                  <a:lnTo>
                    <a:pt x="1332230" y="44450"/>
                  </a:lnTo>
                  <a:close/>
                </a:path>
                <a:path w="1333500" h="76200">
                  <a:moveTo>
                    <a:pt x="1333500" y="38227"/>
                  </a:moveTo>
                  <a:lnTo>
                    <a:pt x="1330452" y="23368"/>
                  </a:lnTo>
                  <a:lnTo>
                    <a:pt x="1322324" y="11176"/>
                  </a:lnTo>
                  <a:lnTo>
                    <a:pt x="1310259" y="3048"/>
                  </a:lnTo>
                  <a:lnTo>
                    <a:pt x="1295400" y="0"/>
                  </a:lnTo>
                  <a:lnTo>
                    <a:pt x="1280668" y="2921"/>
                  </a:lnTo>
                  <a:lnTo>
                    <a:pt x="1268476" y="11049"/>
                  </a:lnTo>
                  <a:lnTo>
                    <a:pt x="1260348" y="23241"/>
                  </a:lnTo>
                  <a:lnTo>
                    <a:pt x="1258062" y="33934"/>
                  </a:lnTo>
                  <a:lnTo>
                    <a:pt x="1258062" y="41656"/>
                  </a:lnTo>
                  <a:lnTo>
                    <a:pt x="1257681" y="41656"/>
                  </a:lnTo>
                  <a:lnTo>
                    <a:pt x="1257681" y="39751"/>
                  </a:lnTo>
                  <a:lnTo>
                    <a:pt x="1258062" y="41656"/>
                  </a:lnTo>
                  <a:lnTo>
                    <a:pt x="1258062" y="33934"/>
                  </a:lnTo>
                  <a:lnTo>
                    <a:pt x="1257960" y="34404"/>
                  </a:lnTo>
                  <a:lnTo>
                    <a:pt x="1257935" y="31496"/>
                  </a:lnTo>
                  <a:lnTo>
                    <a:pt x="431546" y="31496"/>
                  </a:lnTo>
                  <a:lnTo>
                    <a:pt x="431546" y="28956"/>
                  </a:lnTo>
                  <a:lnTo>
                    <a:pt x="0" y="28956"/>
                  </a:lnTo>
                  <a:lnTo>
                    <a:pt x="0" y="41656"/>
                  </a:lnTo>
                  <a:lnTo>
                    <a:pt x="426720" y="41656"/>
                  </a:lnTo>
                  <a:lnTo>
                    <a:pt x="426720" y="44196"/>
                  </a:lnTo>
                  <a:lnTo>
                    <a:pt x="1258316" y="44196"/>
                  </a:lnTo>
                  <a:lnTo>
                    <a:pt x="1258316" y="42926"/>
                  </a:lnTo>
                  <a:lnTo>
                    <a:pt x="1258544" y="44196"/>
                  </a:lnTo>
                  <a:lnTo>
                    <a:pt x="1258570" y="44323"/>
                  </a:lnTo>
                  <a:lnTo>
                    <a:pt x="1332230" y="44323"/>
                  </a:lnTo>
                  <a:lnTo>
                    <a:pt x="1332484" y="42926"/>
                  </a:lnTo>
                  <a:lnTo>
                    <a:pt x="1333500" y="38227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16490" y="5438394"/>
              <a:ext cx="1333500" cy="76200"/>
            </a:xfrm>
            <a:custGeom>
              <a:avLst/>
              <a:gdLst/>
              <a:ahLst/>
              <a:cxnLst/>
              <a:rect l="l" t="t" r="r" b="b"/>
              <a:pathLst>
                <a:path w="1333500" h="76200">
                  <a:moveTo>
                    <a:pt x="1332229" y="44449"/>
                  </a:moveTo>
                  <a:lnTo>
                    <a:pt x="1295400" y="44449"/>
                  </a:lnTo>
                  <a:lnTo>
                    <a:pt x="1258569" y="44449"/>
                  </a:lnTo>
                  <a:lnTo>
                    <a:pt x="1260220" y="52831"/>
                  </a:lnTo>
                  <a:lnTo>
                    <a:pt x="1268349" y="65023"/>
                  </a:lnTo>
                  <a:lnTo>
                    <a:pt x="1280413" y="73151"/>
                  </a:lnTo>
                  <a:lnTo>
                    <a:pt x="1295273" y="76199"/>
                  </a:lnTo>
                  <a:lnTo>
                    <a:pt x="1310131" y="73278"/>
                  </a:lnTo>
                  <a:lnTo>
                    <a:pt x="1322196" y="65023"/>
                  </a:lnTo>
                  <a:lnTo>
                    <a:pt x="1330452" y="52958"/>
                  </a:lnTo>
                  <a:lnTo>
                    <a:pt x="1332229" y="44449"/>
                  </a:lnTo>
                  <a:close/>
                </a:path>
                <a:path w="1333500" h="76200">
                  <a:moveTo>
                    <a:pt x="1333500" y="38226"/>
                  </a:moveTo>
                  <a:lnTo>
                    <a:pt x="1330452" y="23367"/>
                  </a:lnTo>
                  <a:lnTo>
                    <a:pt x="1322324" y="11175"/>
                  </a:lnTo>
                  <a:lnTo>
                    <a:pt x="1310258" y="3047"/>
                  </a:lnTo>
                  <a:lnTo>
                    <a:pt x="1295400" y="0"/>
                  </a:lnTo>
                  <a:lnTo>
                    <a:pt x="1280667" y="2920"/>
                  </a:lnTo>
                  <a:lnTo>
                    <a:pt x="1268476" y="11048"/>
                  </a:lnTo>
                  <a:lnTo>
                    <a:pt x="1260348" y="23240"/>
                  </a:lnTo>
                  <a:lnTo>
                    <a:pt x="1258569" y="31622"/>
                  </a:lnTo>
                  <a:lnTo>
                    <a:pt x="1258061" y="34416"/>
                  </a:lnTo>
                  <a:lnTo>
                    <a:pt x="1258061" y="41655"/>
                  </a:lnTo>
                  <a:lnTo>
                    <a:pt x="1257680" y="41655"/>
                  </a:lnTo>
                  <a:lnTo>
                    <a:pt x="1257680" y="39750"/>
                  </a:lnTo>
                  <a:lnTo>
                    <a:pt x="1258061" y="41655"/>
                  </a:lnTo>
                  <a:lnTo>
                    <a:pt x="1258061" y="34416"/>
                  </a:lnTo>
                  <a:lnTo>
                    <a:pt x="1257934" y="34670"/>
                  </a:lnTo>
                  <a:lnTo>
                    <a:pt x="1257934" y="31495"/>
                  </a:lnTo>
                  <a:lnTo>
                    <a:pt x="431545" y="31495"/>
                  </a:lnTo>
                  <a:lnTo>
                    <a:pt x="431545" y="28955"/>
                  </a:lnTo>
                  <a:lnTo>
                    <a:pt x="0" y="28955"/>
                  </a:lnTo>
                  <a:lnTo>
                    <a:pt x="0" y="31495"/>
                  </a:lnTo>
                  <a:lnTo>
                    <a:pt x="0" y="37845"/>
                  </a:lnTo>
                  <a:lnTo>
                    <a:pt x="0" y="41655"/>
                  </a:lnTo>
                  <a:lnTo>
                    <a:pt x="426719" y="41655"/>
                  </a:lnTo>
                  <a:lnTo>
                    <a:pt x="426719" y="44195"/>
                  </a:lnTo>
                  <a:lnTo>
                    <a:pt x="1258315" y="44195"/>
                  </a:lnTo>
                  <a:lnTo>
                    <a:pt x="1258315" y="42925"/>
                  </a:lnTo>
                  <a:lnTo>
                    <a:pt x="1258569" y="44322"/>
                  </a:lnTo>
                  <a:lnTo>
                    <a:pt x="1295400" y="44449"/>
                  </a:lnTo>
                  <a:lnTo>
                    <a:pt x="1332229" y="44322"/>
                  </a:lnTo>
                  <a:lnTo>
                    <a:pt x="1333500" y="38226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9494011" y="4347464"/>
            <a:ext cx="1598295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98780" algn="ctr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14%</a:t>
            </a:r>
            <a:endParaRPr sz="1500">
              <a:latin typeface="Calibri"/>
              <a:cs typeface="Calibri"/>
            </a:endParaRPr>
          </a:p>
          <a:p>
            <a:pPr marR="396240" algn="ctr">
              <a:lnSpc>
                <a:spcPts val="905"/>
              </a:lnSpc>
              <a:spcBef>
                <a:spcPts val="3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DEJANEIRO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505"/>
              </a:lnSpc>
              <a:tabLst>
                <a:tab pos="1010919" algn="l"/>
              </a:tabLst>
            </a:pPr>
            <a:r>
              <a:rPr sz="15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500">
              <a:latin typeface="Calibri"/>
              <a:cs typeface="Calibri"/>
            </a:endParaRPr>
          </a:p>
          <a:p>
            <a:pPr marL="687070" algn="ctr">
              <a:lnSpc>
                <a:spcPct val="100000"/>
              </a:lnSpc>
              <a:spcBef>
                <a:spcPts val="875"/>
              </a:spcBef>
            </a:pP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18%</a:t>
            </a:r>
            <a:endParaRPr sz="1500">
              <a:latin typeface="Calibri"/>
              <a:cs typeface="Calibri"/>
            </a:endParaRPr>
          </a:p>
          <a:p>
            <a:pPr marL="683895" algn="ctr">
              <a:lnSpc>
                <a:spcPct val="100000"/>
              </a:lnSpc>
              <a:spcBef>
                <a:spcPts val="35"/>
              </a:spcBef>
            </a:pP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DEMAIS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ESTADOS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288284" y="4143883"/>
            <a:ext cx="148907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1,4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cada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usuários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são</a:t>
            </a:r>
            <a:r>
              <a:rPr sz="2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-3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spc="19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158476" y="1388745"/>
            <a:ext cx="1330325" cy="41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0530" algn="l"/>
                <a:tab pos="626110" algn="l"/>
              </a:tabLst>
            </a:pPr>
            <a:r>
              <a:rPr sz="15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3%</a:t>
            </a:r>
            <a:endParaRPr sz="1500">
              <a:latin typeface="Calibri"/>
              <a:cs typeface="Calibri"/>
            </a:endParaRPr>
          </a:p>
          <a:p>
            <a:pPr marL="567055">
              <a:lnSpc>
                <a:spcPct val="100000"/>
              </a:lnSpc>
              <a:spcBef>
                <a:spcPts val="30"/>
              </a:spcBef>
            </a:pP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PERNAMBUCO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5486146" y="1618424"/>
            <a:ext cx="6059805" cy="4660900"/>
            <a:chOff x="5486146" y="1618424"/>
            <a:chExt cx="6059805" cy="4660900"/>
          </a:xfrm>
        </p:grpSpPr>
        <p:sp>
          <p:nvSpPr>
            <p:cNvPr id="53" name="object 53"/>
            <p:cNvSpPr/>
            <p:nvPr/>
          </p:nvSpPr>
          <p:spPr>
            <a:xfrm>
              <a:off x="9639300" y="1623059"/>
              <a:ext cx="566420" cy="559435"/>
            </a:xfrm>
            <a:custGeom>
              <a:avLst/>
              <a:gdLst/>
              <a:ahLst/>
              <a:cxnLst/>
              <a:rect l="l" t="t" r="r" b="b"/>
              <a:pathLst>
                <a:path w="566420" h="559435">
                  <a:moveTo>
                    <a:pt x="557402" y="0"/>
                  </a:moveTo>
                  <a:lnTo>
                    <a:pt x="0" y="550163"/>
                  </a:lnTo>
                  <a:lnTo>
                    <a:pt x="5333" y="553719"/>
                  </a:lnTo>
                  <a:lnTo>
                    <a:pt x="8890" y="559180"/>
                  </a:lnTo>
                  <a:lnTo>
                    <a:pt x="566420" y="9016"/>
                  </a:lnTo>
                  <a:lnTo>
                    <a:pt x="557402" y="0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611105" y="1623821"/>
              <a:ext cx="566420" cy="559435"/>
            </a:xfrm>
            <a:custGeom>
              <a:avLst/>
              <a:gdLst/>
              <a:ahLst/>
              <a:cxnLst/>
              <a:rect l="l" t="t" r="r" b="b"/>
              <a:pathLst>
                <a:path w="566420" h="559435">
                  <a:moveTo>
                    <a:pt x="557402" y="0"/>
                  </a:moveTo>
                  <a:lnTo>
                    <a:pt x="0" y="550163"/>
                  </a:lnTo>
                  <a:lnTo>
                    <a:pt x="5334" y="553719"/>
                  </a:lnTo>
                  <a:lnTo>
                    <a:pt x="8890" y="559180"/>
                  </a:lnTo>
                  <a:lnTo>
                    <a:pt x="566420" y="9016"/>
                  </a:lnTo>
                  <a:lnTo>
                    <a:pt x="557402" y="0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52432" y="2167127"/>
              <a:ext cx="76198" cy="7620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548622" y="2163317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0" y="85344"/>
                  </a:moveTo>
                  <a:lnTo>
                    <a:pt x="85344" y="85344"/>
                  </a:lnTo>
                  <a:lnTo>
                    <a:pt x="85344" y="0"/>
                  </a:lnTo>
                  <a:lnTo>
                    <a:pt x="0" y="0"/>
                  </a:lnTo>
                  <a:lnTo>
                    <a:pt x="0" y="85344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993892" y="3154679"/>
              <a:ext cx="1823085" cy="504825"/>
            </a:xfrm>
            <a:custGeom>
              <a:avLst/>
              <a:gdLst/>
              <a:ahLst/>
              <a:cxnLst/>
              <a:rect l="l" t="t" r="r" b="b"/>
              <a:pathLst>
                <a:path w="1823084" h="504825">
                  <a:moveTo>
                    <a:pt x="1816862" y="0"/>
                  </a:moveTo>
                  <a:lnTo>
                    <a:pt x="0" y="497967"/>
                  </a:lnTo>
                  <a:lnTo>
                    <a:pt x="5969" y="504317"/>
                  </a:lnTo>
                  <a:lnTo>
                    <a:pt x="1822704" y="6350"/>
                  </a:lnTo>
                  <a:lnTo>
                    <a:pt x="1818513" y="3429"/>
                  </a:lnTo>
                  <a:lnTo>
                    <a:pt x="1816862" y="0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993892" y="3154679"/>
              <a:ext cx="1823085" cy="504825"/>
            </a:xfrm>
            <a:custGeom>
              <a:avLst/>
              <a:gdLst/>
              <a:ahLst/>
              <a:cxnLst/>
              <a:rect l="l" t="t" r="r" b="b"/>
              <a:pathLst>
                <a:path w="1823084" h="504825">
                  <a:moveTo>
                    <a:pt x="1816862" y="0"/>
                  </a:moveTo>
                  <a:lnTo>
                    <a:pt x="0" y="497967"/>
                  </a:lnTo>
                  <a:lnTo>
                    <a:pt x="5969" y="504317"/>
                  </a:lnTo>
                  <a:lnTo>
                    <a:pt x="1822704" y="6350"/>
                  </a:lnTo>
                  <a:lnTo>
                    <a:pt x="1818513" y="3429"/>
                  </a:lnTo>
                  <a:lnTo>
                    <a:pt x="1816862" y="0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64780" y="3119627"/>
              <a:ext cx="73150" cy="7620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760970" y="3114294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20" h="86994">
                  <a:moveTo>
                    <a:pt x="0" y="86867"/>
                  </a:moveTo>
                  <a:lnTo>
                    <a:pt x="83820" y="86867"/>
                  </a:lnTo>
                  <a:lnTo>
                    <a:pt x="83820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492496" y="3657600"/>
              <a:ext cx="513715" cy="1905"/>
            </a:xfrm>
            <a:custGeom>
              <a:avLst/>
              <a:gdLst/>
              <a:ahLst/>
              <a:cxnLst/>
              <a:rect l="l" t="t" r="r" b="b"/>
              <a:pathLst>
                <a:path w="513714" h="1904">
                  <a:moveTo>
                    <a:pt x="513333" y="0"/>
                  </a:moveTo>
                  <a:lnTo>
                    <a:pt x="0" y="1524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66604" y="6053811"/>
              <a:ext cx="1379220" cy="225068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380491" y="6243320"/>
            <a:ext cx="2004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0F0F0"/>
                </a:solidFill>
                <a:latin typeface="Calibri"/>
                <a:cs typeface="Calibri"/>
              </a:rPr>
              <a:t>Fonte:</a:t>
            </a:r>
            <a:r>
              <a:rPr sz="1000" spc="5" dirty="0">
                <a:solidFill>
                  <a:srgbClr val="F0F0F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0F0F0"/>
                </a:solidFill>
                <a:latin typeface="Calibri"/>
                <a:cs typeface="Calibri"/>
              </a:rPr>
              <a:t>Google</a:t>
            </a:r>
            <a:r>
              <a:rPr sz="1000" spc="-95" dirty="0">
                <a:solidFill>
                  <a:srgbClr val="F0F0F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0F0F0"/>
                </a:solidFill>
                <a:latin typeface="Calibri"/>
                <a:cs typeface="Calibri"/>
              </a:rPr>
              <a:t>Analytics</a:t>
            </a:r>
            <a:r>
              <a:rPr sz="1000" spc="-40" dirty="0">
                <a:solidFill>
                  <a:srgbClr val="F0F0F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0F0F0"/>
                </a:solidFill>
                <a:latin typeface="Calibri"/>
                <a:cs typeface="Calibri"/>
              </a:rPr>
              <a:t>4</a:t>
            </a:r>
            <a:r>
              <a:rPr sz="1000" spc="5" dirty="0">
                <a:solidFill>
                  <a:srgbClr val="F0F0F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0F0F0"/>
                </a:solidFill>
                <a:latin typeface="Calibri"/>
                <a:cs typeface="Calibri"/>
              </a:rPr>
              <a:t>Agosto/2025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487670" y="3131896"/>
            <a:ext cx="355600" cy="41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3%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GOIÁS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913366" y="3084703"/>
            <a:ext cx="356870" cy="41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5%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BAHIA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853676" y="689559"/>
            <a:ext cx="920750" cy="41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0530" algn="l"/>
                <a:tab pos="626110" algn="l"/>
              </a:tabLst>
            </a:pPr>
            <a:r>
              <a:rPr sz="15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3%</a:t>
            </a:r>
            <a:endParaRPr sz="1500">
              <a:latin typeface="Calibri"/>
              <a:cs typeface="Calibri"/>
            </a:endParaRPr>
          </a:p>
          <a:p>
            <a:pPr marL="567055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CEARÁ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9238488" y="920496"/>
            <a:ext cx="662940" cy="635635"/>
            <a:chOff x="9238488" y="920496"/>
            <a:chExt cx="662940" cy="635635"/>
          </a:xfrm>
        </p:grpSpPr>
        <p:sp>
          <p:nvSpPr>
            <p:cNvPr id="68" name="object 68"/>
            <p:cNvSpPr/>
            <p:nvPr/>
          </p:nvSpPr>
          <p:spPr>
            <a:xfrm>
              <a:off x="9334500" y="925068"/>
              <a:ext cx="566420" cy="559435"/>
            </a:xfrm>
            <a:custGeom>
              <a:avLst/>
              <a:gdLst/>
              <a:ahLst/>
              <a:cxnLst/>
              <a:rect l="l" t="t" r="r" b="b"/>
              <a:pathLst>
                <a:path w="566420" h="559435">
                  <a:moveTo>
                    <a:pt x="557402" y="0"/>
                  </a:moveTo>
                  <a:lnTo>
                    <a:pt x="0" y="550164"/>
                  </a:lnTo>
                  <a:lnTo>
                    <a:pt x="5333" y="553720"/>
                  </a:lnTo>
                  <a:lnTo>
                    <a:pt x="8890" y="559181"/>
                  </a:lnTo>
                  <a:lnTo>
                    <a:pt x="566420" y="9017"/>
                  </a:lnTo>
                  <a:lnTo>
                    <a:pt x="557402" y="0"/>
                  </a:lnTo>
                  <a:close/>
                </a:path>
              </a:pathLst>
            </a:custGeom>
            <a:solidFill>
              <a:srgbClr val="009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306306" y="925830"/>
              <a:ext cx="566420" cy="559435"/>
            </a:xfrm>
            <a:custGeom>
              <a:avLst/>
              <a:gdLst/>
              <a:ahLst/>
              <a:cxnLst/>
              <a:rect l="l" t="t" r="r" b="b"/>
              <a:pathLst>
                <a:path w="566420" h="559435">
                  <a:moveTo>
                    <a:pt x="557402" y="0"/>
                  </a:moveTo>
                  <a:lnTo>
                    <a:pt x="0" y="550164"/>
                  </a:lnTo>
                  <a:lnTo>
                    <a:pt x="5334" y="553720"/>
                  </a:lnTo>
                  <a:lnTo>
                    <a:pt x="8890" y="559181"/>
                  </a:lnTo>
                  <a:lnTo>
                    <a:pt x="566420" y="9017"/>
                  </a:lnTo>
                  <a:lnTo>
                    <a:pt x="557402" y="0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47632" y="1469136"/>
              <a:ext cx="76198" cy="7620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9243822" y="1463802"/>
              <a:ext cx="85725" cy="86995"/>
            </a:xfrm>
            <a:custGeom>
              <a:avLst/>
              <a:gdLst/>
              <a:ahLst/>
              <a:cxnLst/>
              <a:rect l="l" t="t" r="r" b="b"/>
              <a:pathLst>
                <a:path w="85725" h="86994">
                  <a:moveTo>
                    <a:pt x="0" y="86867"/>
                  </a:moveTo>
                  <a:lnTo>
                    <a:pt x="85344" y="86867"/>
                  </a:lnTo>
                  <a:lnTo>
                    <a:pt x="85344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2" name="object 72"/>
          <p:cNvGraphicFramePr>
            <a:graphicFrameLocks noGrp="1"/>
          </p:cNvGraphicFramePr>
          <p:nvPr/>
        </p:nvGraphicFramePr>
        <p:xfrm>
          <a:off x="436765" y="1965325"/>
          <a:ext cx="2633980" cy="3394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41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9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0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44145" algn="ct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Estado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6350">
                      <a:solidFill>
                        <a:srgbClr val="4471C4"/>
                      </a:solidFill>
                      <a:prstDash val="solid"/>
                    </a:lnL>
                    <a:lnT w="6350">
                      <a:solidFill>
                        <a:srgbClr val="4471C4"/>
                      </a:solidFill>
                      <a:prstDash val="solid"/>
                    </a:lnT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44780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Usuários</a:t>
                      </a:r>
                      <a:r>
                        <a:rPr sz="900" b="1" spc="-20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Únicos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R w="6350">
                      <a:solidFill>
                        <a:srgbClr val="4471C4"/>
                      </a:solidFill>
                      <a:prstDash val="solid"/>
                    </a:lnR>
                    <a:lnT w="6350">
                      <a:solidFill>
                        <a:srgbClr val="4471C4"/>
                      </a:solidFill>
                      <a:prstDash val="solid"/>
                    </a:lnT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14414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São</a:t>
                      </a:r>
                      <a:r>
                        <a:rPr sz="900" spc="-2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Paulo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14.677.740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14478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Rio</a:t>
                      </a:r>
                      <a:r>
                        <a:rPr sz="900" spc="-2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-2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Janeiro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7.452.777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Minas</a:t>
                      </a:r>
                      <a:r>
                        <a:rPr sz="900" spc="-3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Gerais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5.641.366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14287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Paraná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3.304.293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14351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Rio</a:t>
                      </a:r>
                      <a:r>
                        <a:rPr sz="900" spc="-2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Grande</a:t>
                      </a:r>
                      <a:r>
                        <a:rPr sz="900" spc="-3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900" spc="-2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Sul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2.921.457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14478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Bahia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2.484.970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Santa</a:t>
                      </a:r>
                      <a:r>
                        <a:rPr sz="900" spc="-3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Catarina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2.089.578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Goiás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1.680.088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Ceará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1.596.113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1441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Pernambuco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1.443.450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Outros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6350">
                      <a:solidFill>
                        <a:srgbClr val="4471C4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9.407.817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6350">
                      <a:solidFill>
                        <a:srgbClr val="4471C4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14287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900" b="1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900" b="1" spc="-10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900" b="1" spc="-20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usuários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6350">
                      <a:solidFill>
                        <a:srgbClr val="4471C4"/>
                      </a:solidFill>
                      <a:prstDash val="solid"/>
                    </a:lnL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14541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900" b="1" spc="-10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52.699.649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R w="6350">
                      <a:solidFill>
                        <a:srgbClr val="4471C4"/>
                      </a:solidFill>
                      <a:prstDash val="solid"/>
                    </a:lnR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9016" rIns="0" bIns="0" rtlCol="0">
            <a:spAutoFit/>
          </a:bodyPr>
          <a:lstStyle/>
          <a:p>
            <a:pPr marL="529590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O</a:t>
            </a:r>
            <a:r>
              <a:rPr spc="-90" dirty="0"/>
              <a:t> </a:t>
            </a:r>
            <a:r>
              <a:rPr dirty="0"/>
              <a:t>GLOBO:</a:t>
            </a:r>
            <a:r>
              <a:rPr spc="-75" dirty="0"/>
              <a:t> </a:t>
            </a:r>
            <a:r>
              <a:rPr spc="-10" dirty="0"/>
              <a:t>EXCELENTE</a:t>
            </a:r>
            <a:r>
              <a:rPr spc="-65" dirty="0"/>
              <a:t> </a:t>
            </a:r>
            <a:r>
              <a:rPr dirty="0"/>
              <a:t>OPORTUNIDADE</a:t>
            </a:r>
            <a:r>
              <a:rPr spc="-135" dirty="0"/>
              <a:t> </a:t>
            </a:r>
            <a:r>
              <a:rPr dirty="0"/>
              <a:t>DE</a:t>
            </a:r>
            <a:r>
              <a:rPr spc="-95" dirty="0"/>
              <a:t> </a:t>
            </a:r>
            <a:r>
              <a:rPr dirty="0"/>
              <a:t>NEGÓCIOS</a:t>
            </a:r>
            <a:r>
              <a:rPr spc="-105" dirty="0"/>
              <a:t> </a:t>
            </a:r>
            <a:r>
              <a:rPr spc="-20" dirty="0"/>
              <a:t>PARA </a:t>
            </a:r>
            <a:r>
              <a:rPr spc="-10" dirty="0"/>
              <a:t>DIVERSOS</a:t>
            </a:r>
            <a:r>
              <a:rPr spc="-95" dirty="0"/>
              <a:t> </a:t>
            </a:r>
            <a:r>
              <a:rPr dirty="0"/>
              <a:t>SEGMENTOS</a:t>
            </a:r>
            <a:r>
              <a:rPr spc="-105" dirty="0"/>
              <a:t> </a:t>
            </a:r>
            <a:r>
              <a:rPr dirty="0"/>
              <a:t>DA</a:t>
            </a:r>
            <a:r>
              <a:rPr spc="-85" dirty="0"/>
              <a:t> </a:t>
            </a:r>
            <a:r>
              <a:rPr dirty="0"/>
              <a:t>INDÚSTRIA,</a:t>
            </a:r>
            <a:r>
              <a:rPr spc="-90" dirty="0"/>
              <a:t> </a:t>
            </a:r>
            <a:r>
              <a:rPr spc="-10" dirty="0"/>
              <a:t>COMÉRCIO</a:t>
            </a:r>
            <a:r>
              <a:rPr spc="-70" dirty="0"/>
              <a:t> </a:t>
            </a:r>
            <a:r>
              <a:rPr dirty="0"/>
              <a:t>E</a:t>
            </a:r>
            <a:r>
              <a:rPr spc="30" dirty="0"/>
              <a:t> </a:t>
            </a:r>
            <a:r>
              <a:rPr spc="-10" dirty="0"/>
              <a:t>SERVIÇOS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691" y="2506979"/>
            <a:ext cx="509015" cy="5029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66519" y="2433955"/>
            <a:ext cx="310134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ALIMENTOS</a:t>
            </a:r>
            <a:r>
              <a:rPr sz="12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1250" b="1" spc="-30" dirty="0">
                <a:solidFill>
                  <a:srgbClr val="FFFFFF"/>
                </a:solidFill>
                <a:latin typeface="Calibri"/>
                <a:cs typeface="Calibri"/>
              </a:rPr>
              <a:t>BEBIDAS</a:t>
            </a:r>
            <a:r>
              <a:rPr sz="12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50" b="1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RESTAURANTES</a:t>
            </a:r>
            <a:endParaRPr sz="125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Líder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2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algum</a:t>
            </a:r>
            <a:r>
              <a:rPr sz="12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FFFFFF"/>
                </a:solidFill>
                <a:latin typeface="Calibri"/>
                <a:cs typeface="Calibri"/>
              </a:rPr>
              <a:t>interesse</a:t>
            </a:r>
            <a:r>
              <a:rPr sz="125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5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leitura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2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seção/assunto: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FFFFFF"/>
                </a:solidFill>
                <a:latin typeface="Calibri"/>
                <a:cs typeface="Calibri"/>
              </a:rPr>
              <a:t>Receitas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Culinária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50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Gastronomia/</a:t>
            </a:r>
            <a:r>
              <a:rPr sz="125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Bebidas</a:t>
            </a:r>
            <a:endParaRPr sz="125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61759" y="2461260"/>
            <a:ext cx="568452" cy="56845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272273" y="2433955"/>
            <a:ext cx="3046095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HIGIENE PESSOAL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Líder</a:t>
            </a:r>
            <a:r>
              <a:rPr sz="12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25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25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65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75" dirty="0">
                <a:solidFill>
                  <a:srgbClr val="FFFFFF"/>
                </a:solidFill>
                <a:latin typeface="Calibri"/>
                <a:cs typeface="Calibri"/>
              </a:rPr>
              <a:t>algum</a:t>
            </a:r>
            <a:r>
              <a:rPr sz="125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interesse</a:t>
            </a:r>
            <a:r>
              <a:rPr sz="125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leitura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seção/assunto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Beleza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5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Estética.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15427" y="5578551"/>
            <a:ext cx="984250" cy="41592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195"/>
              </a:spcBef>
            </a:pP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(000)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Beleza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Estética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02328" y="3649217"/>
            <a:ext cx="13709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pt-BR" sz="1200" b="1" i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200" b="1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consomem</a:t>
            </a:r>
            <a:r>
              <a:rPr sz="1200" b="1" i="1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vinho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02328" y="4000627"/>
            <a:ext cx="18294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lang="pt-BR" sz="1200" b="1" i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200" b="1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gostam</a:t>
            </a:r>
            <a:r>
              <a:rPr sz="1200" b="1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 provar</a:t>
            </a:r>
            <a:r>
              <a:rPr sz="1200" b="1" i="1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novos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produtos</a:t>
            </a:r>
            <a:r>
              <a:rPr sz="1200" b="1" i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alimentícios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2328" y="4549902"/>
            <a:ext cx="179641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200" b="1" i="1" dirty="0">
                <a:solidFill>
                  <a:srgbClr val="FFFFFF"/>
                </a:solidFill>
                <a:latin typeface="Calibri"/>
                <a:cs typeface="Calibri"/>
              </a:rPr>
              <a:t>78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200" b="1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35" dirty="0">
                <a:solidFill>
                  <a:srgbClr val="FFFFFF"/>
                </a:solidFill>
                <a:latin typeface="Calibri"/>
                <a:cs typeface="Calibri"/>
              </a:rPr>
              <a:t>estão</a:t>
            </a:r>
            <a:r>
              <a:rPr sz="1200" b="1" i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dispostos</a:t>
            </a:r>
            <a:r>
              <a:rPr sz="1200" b="1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pagar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200" b="1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200" b="1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comidas</a:t>
            </a: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25" dirty="0">
                <a:solidFill>
                  <a:srgbClr val="FFFFFF"/>
                </a:solidFill>
                <a:latin typeface="Calibri"/>
                <a:cs typeface="Calibri"/>
              </a:rPr>
              <a:t>boa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qualidade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53258" y="3980179"/>
            <a:ext cx="127776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200" b="1" i="1" dirty="0">
                <a:solidFill>
                  <a:srgbClr val="FFFFFF"/>
                </a:solidFill>
                <a:latin typeface="Calibri"/>
                <a:cs typeface="Calibri"/>
              </a:rPr>
              <a:t>43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200" b="1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1200" b="1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leitoras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usaram</a:t>
            </a:r>
            <a:r>
              <a:rPr sz="1200" b="1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algum </a:t>
            </a:r>
            <a:r>
              <a:rPr sz="1200" b="1" i="1" dirty="0" err="1">
                <a:solidFill>
                  <a:srgbClr val="FFFFFF"/>
                </a:solidFill>
                <a:latin typeface="Calibri"/>
                <a:cs typeface="Calibri"/>
              </a:rPr>
              <a:t>produto</a:t>
            </a:r>
            <a:r>
              <a:rPr sz="1200" b="1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2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lang="pt-BR" sz="1200" b="1" i="1" spc="-25" dirty="0">
                <a:solidFill>
                  <a:srgbClr val="FFFFFF"/>
                </a:solidFill>
                <a:latin typeface="Calibri"/>
                <a:cs typeface="Calibri"/>
              </a:rPr>
              <a:t> beleza/</a:t>
            </a:r>
            <a:r>
              <a:rPr sz="1200" b="1" i="1" spc="-10" dirty="0" err="1">
                <a:solidFill>
                  <a:srgbClr val="FFFFFF"/>
                </a:solidFill>
                <a:latin typeface="Calibri"/>
                <a:cs typeface="Calibri"/>
              </a:rPr>
              <a:t>maquia</a:t>
            </a:r>
            <a:r>
              <a:rPr lang="pt-BR" sz="1200" b="1" i="1" spc="-10" dirty="0" err="1">
                <a:solidFill>
                  <a:srgbClr val="FFFFFF"/>
                </a:solidFill>
                <a:latin typeface="Calibri"/>
                <a:cs typeface="Calibri"/>
              </a:rPr>
              <a:t>gem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2692" y="5595315"/>
            <a:ext cx="2710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(000)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Receitas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Culinária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Gastronomia/</a:t>
            </a:r>
            <a:r>
              <a:rPr sz="12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Bebidas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254000" y="6319824"/>
            <a:ext cx="925957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Kantar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Arial MT"/>
                <a:cs typeface="Arial MT"/>
              </a:rPr>
              <a:t>TGI</a:t>
            </a:r>
            <a:r>
              <a:rPr sz="10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lickstream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MP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TG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BR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lang="pt-BR" sz="10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Personas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Leitores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Jornal: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Leu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impresso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últimos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dias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 PC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Mobile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Visitor/Viewer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(L4W)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(sem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sobreposição)</a:t>
            </a:r>
            <a:endParaRPr sz="1000" dirty="0">
              <a:latin typeface="Calibri"/>
              <a:cs typeface="Calibri"/>
            </a:endParaRPr>
          </a:p>
        </p:txBody>
      </p:sp>
      <p:graphicFrame>
        <p:nvGraphicFramePr>
          <p:cNvPr id="38" name="Gráfico 37">
            <a:extLst>
              <a:ext uri="{FF2B5EF4-FFF2-40B4-BE49-F238E27FC236}">
                <a16:creationId xmlns="" xmlns:a16="http://schemas.microsoft.com/office/drawing/2014/main" id="{F77367F7-A869-7607-903C-045195F260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0141310"/>
              </p:ext>
            </p:extLst>
          </p:nvPr>
        </p:nvGraphicFramePr>
        <p:xfrm>
          <a:off x="443597" y="3649217"/>
          <a:ext cx="3969003" cy="1912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0" name="Gráfico 39">
            <a:extLst>
              <a:ext uri="{FF2B5EF4-FFF2-40B4-BE49-F238E27FC236}">
                <a16:creationId xmlns="" xmlns:a16="http://schemas.microsoft.com/office/drawing/2014/main" id="{DBBC3536-9216-B291-6A9B-E98C182979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079432"/>
              </p:ext>
            </p:extLst>
          </p:nvPr>
        </p:nvGraphicFramePr>
        <p:xfrm>
          <a:off x="6775197" y="3657600"/>
          <a:ext cx="3969003" cy="1912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91781" y="485394"/>
            <a:ext cx="3825240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20" dirty="0">
                <a:solidFill>
                  <a:srgbClr val="FFFFFF"/>
                </a:solidFill>
                <a:latin typeface="Calibri"/>
                <a:cs typeface="Calibri"/>
              </a:rPr>
              <a:t>PRODUTOS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SERVIÇOS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20" dirty="0">
                <a:solidFill>
                  <a:srgbClr val="FFFFFF"/>
                </a:solidFill>
                <a:latin typeface="Calibri"/>
                <a:cs typeface="Calibri"/>
              </a:rPr>
              <a:t>ECOLOGICAMENTE</a:t>
            </a:r>
            <a:r>
              <a:rPr sz="125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RESPONSÁVEIS</a:t>
            </a:r>
            <a:endParaRPr sz="1250" dirty="0">
              <a:latin typeface="Calibri"/>
              <a:cs typeface="Calibri"/>
            </a:endParaRPr>
          </a:p>
          <a:p>
            <a:pPr marL="12700" marR="89535">
              <a:lnSpc>
                <a:spcPct val="100000"/>
              </a:lnSpc>
            </a:pP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Altíssima</a:t>
            </a:r>
            <a:r>
              <a:rPr sz="12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afinidade</a:t>
            </a:r>
            <a:r>
              <a:rPr sz="12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seção/assunto</a:t>
            </a:r>
            <a:r>
              <a:rPr sz="12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Meio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Ambiente/ 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Sustentabilidade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Ecologia:</a:t>
            </a:r>
            <a:r>
              <a:rPr sz="12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t-BR" sz="1250" spc="-25" dirty="0">
                <a:solidFill>
                  <a:srgbClr val="FFFFFF"/>
                </a:solidFill>
                <a:latin typeface="Calibri"/>
                <a:cs typeface="Calibri"/>
              </a:rPr>
              <a:t>54</a:t>
            </a:r>
            <a:endParaRPr sz="125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7667" y="792480"/>
            <a:ext cx="624839" cy="6172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891" y="754380"/>
            <a:ext cx="701040" cy="6979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49653" y="542289"/>
            <a:ext cx="372173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TECNOLOGIA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ELETRÔNICOS</a:t>
            </a:r>
            <a:r>
              <a:rPr sz="12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5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ELETRODOMÉSTICOS</a:t>
            </a:r>
            <a:endParaRPr sz="12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Altíssima</a:t>
            </a:r>
            <a:r>
              <a:rPr sz="12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afinidade</a:t>
            </a:r>
            <a:r>
              <a:rPr sz="12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seção/assunto</a:t>
            </a:r>
            <a:r>
              <a:rPr sz="12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Tecnologia: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1</a:t>
            </a:r>
            <a:r>
              <a:rPr lang="pt-BR" sz="1250" spc="7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35430" y="3951223"/>
            <a:ext cx="4274820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VIAGENS</a:t>
            </a:r>
            <a:endParaRPr sz="12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Altíssima</a:t>
            </a:r>
            <a:r>
              <a:rPr sz="125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afinidade</a:t>
            </a:r>
            <a:r>
              <a:rPr sz="125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seção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Assunto</a:t>
            </a:r>
            <a:r>
              <a:rPr sz="12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rgbClr val="FFFFFF"/>
                </a:solidFill>
                <a:latin typeface="Calibri"/>
                <a:cs typeface="Calibri"/>
              </a:rPr>
              <a:t>Turismo</a:t>
            </a:r>
            <a:r>
              <a:rPr sz="12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Viagens: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t-BR" sz="1250" spc="60" dirty="0">
                <a:solidFill>
                  <a:srgbClr val="FFFFFF"/>
                </a:solidFill>
                <a:latin typeface="Calibri"/>
                <a:cs typeface="Calibri"/>
              </a:rPr>
              <a:t>55</a:t>
            </a:r>
            <a:endParaRPr sz="125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508" y="3985259"/>
            <a:ext cx="609599" cy="60198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524127" y="1465580"/>
            <a:ext cx="4726940" cy="20618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84785" marR="5080" indent="-172720">
              <a:lnSpc>
                <a:spcPct val="101299"/>
              </a:lnSpc>
              <a:spcBef>
                <a:spcPts val="70"/>
              </a:spcBef>
              <a:buFont typeface="Arial MT"/>
              <a:buChar char="•"/>
              <a:tabLst>
                <a:tab pos="186055" algn="l"/>
              </a:tabLst>
            </a:pP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lang="pt-BR" sz="2000" b="1" i="1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2000" b="1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r>
              <a:rPr sz="1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procuram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melhorespreços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ao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comprar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um 	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equipamento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eletrônico</a:t>
            </a:r>
            <a:endParaRPr sz="1500" dirty="0">
              <a:latin typeface="Calibri"/>
              <a:cs typeface="Calibri"/>
            </a:endParaRPr>
          </a:p>
          <a:p>
            <a:pPr marL="182880" marR="572770" indent="-170815">
              <a:lnSpc>
                <a:spcPct val="100699"/>
              </a:lnSpc>
              <a:spcBef>
                <a:spcPts val="850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lang="pt-BR" sz="2000" b="1" i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2000" b="1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procuram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maior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quantidade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informações 	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possíveis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equipamentos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eletrônicos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antes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de 	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comprá-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endParaRPr sz="1500" dirty="0">
              <a:latin typeface="Calibri"/>
              <a:cs typeface="Calibri"/>
            </a:endParaRPr>
          </a:p>
          <a:p>
            <a:pPr marL="184785" marR="1019175" indent="-172720">
              <a:lnSpc>
                <a:spcPct val="105300"/>
              </a:lnSpc>
              <a:spcBef>
                <a:spcPts val="445"/>
              </a:spcBef>
              <a:buFont typeface="Arial MT"/>
              <a:buChar char="•"/>
              <a:tabLst>
                <a:tab pos="184785" algn="l"/>
              </a:tabLst>
            </a:pPr>
            <a:r>
              <a:rPr lang="pt-BR" sz="2000" b="1" i="1" dirty="0">
                <a:solidFill>
                  <a:srgbClr val="FFFFFF"/>
                </a:solidFill>
                <a:latin typeface="Calibri"/>
                <a:cs typeface="Calibri"/>
              </a:rPr>
              <a:t>68</a:t>
            </a: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2000" b="1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tratam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manter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atualizados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5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os 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desenvolvimentos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tecnológicos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66469" y="4620005"/>
            <a:ext cx="3898265" cy="1330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3515" algn="l"/>
              </a:tabLst>
            </a:pP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65%</a:t>
            </a:r>
            <a:r>
              <a:rPr sz="2000" b="1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concordam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férias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verdadeiras</a:t>
            </a:r>
            <a:r>
              <a:rPr sz="15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endParaRPr sz="1500" dirty="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  <a:spcBef>
                <a:spcPts val="70"/>
              </a:spcBef>
            </a:pP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incluem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viagem</a:t>
            </a:r>
            <a:endParaRPr sz="1500" dirty="0">
              <a:latin typeface="Calibri"/>
              <a:cs typeface="Calibri"/>
            </a:endParaRPr>
          </a:p>
          <a:p>
            <a:pPr marL="184785" marR="181610" indent="-172720">
              <a:lnSpc>
                <a:spcPct val="101299"/>
              </a:lnSpc>
              <a:spcBef>
                <a:spcPts val="1739"/>
              </a:spcBef>
              <a:buFont typeface="Arial MT"/>
              <a:buChar char="•"/>
              <a:tabLst>
                <a:tab pos="186055" algn="l"/>
              </a:tabLst>
            </a:pPr>
            <a:r>
              <a:rPr lang="pt-BR" sz="2000" b="1" i="1" dirty="0">
                <a:solidFill>
                  <a:srgbClr val="FFFFFF"/>
                </a:solidFill>
                <a:latin typeface="Calibri"/>
                <a:cs typeface="Calibri"/>
              </a:rPr>
              <a:t>37</a:t>
            </a: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20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têm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intenção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viajar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nos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próximos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12 	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meses*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4620" y="1577220"/>
            <a:ext cx="3869690" cy="59753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82880" marR="5080" indent="-170815">
              <a:lnSpc>
                <a:spcPct val="105300"/>
              </a:lnSpc>
              <a:spcBef>
                <a:spcPts val="145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93%</a:t>
            </a:r>
            <a:r>
              <a:rPr sz="2000" b="1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consideram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importante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empresa 	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opere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ética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54620" y="2285880"/>
            <a:ext cx="4371975" cy="59753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82880" marR="5080" indent="-170815">
              <a:lnSpc>
                <a:spcPct val="105300"/>
              </a:lnSpc>
              <a:spcBef>
                <a:spcPts val="145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86%</a:t>
            </a:r>
            <a:r>
              <a:rPr sz="2000" b="1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afirmam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empresas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deveriam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ajudar</a:t>
            </a:r>
            <a:r>
              <a:rPr sz="15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os 	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consumidores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ser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responsáveis</a:t>
            </a:r>
            <a:r>
              <a:rPr sz="15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meio</a:t>
            </a:r>
            <a:r>
              <a:rPr sz="1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ambiente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54620" y="2994981"/>
            <a:ext cx="4362450" cy="59690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270"/>
              </a:spcBef>
              <a:buFont typeface="Arial MT"/>
              <a:buChar char="•"/>
              <a:tabLst>
                <a:tab pos="183515" algn="l"/>
              </a:tabLst>
            </a:pP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81%</a:t>
            </a:r>
            <a:r>
              <a:rPr sz="2000" b="1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estariam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dispostos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pagar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produto</a:t>
            </a:r>
            <a:endParaRPr sz="15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  <a:spcBef>
                <a:spcPts val="125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seja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saudável</a:t>
            </a:r>
            <a:r>
              <a:rPr sz="15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meio</a:t>
            </a:r>
            <a:r>
              <a:rPr sz="15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ambiente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54620" y="3717170"/>
            <a:ext cx="4431665" cy="8350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82880" marR="5080" indent="-170815">
              <a:lnSpc>
                <a:spcPct val="104700"/>
              </a:lnSpc>
              <a:spcBef>
                <a:spcPts val="160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b="1" i="1" dirty="0">
                <a:solidFill>
                  <a:srgbClr val="FFFFFF"/>
                </a:solidFill>
                <a:latin typeface="Calibri"/>
                <a:cs typeface="Calibri"/>
              </a:rPr>
              <a:t>79%</a:t>
            </a:r>
            <a:r>
              <a:rPr sz="2000" b="1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preferem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empresas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5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comprometem 	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combater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desigualdades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sociais,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apoiam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projetos 	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sociais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culturais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51892" y="6154623"/>
            <a:ext cx="9428480" cy="3549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Fontes: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Kantar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Ibope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Arial MT"/>
                <a:cs typeface="Arial MT"/>
              </a:rPr>
              <a:t>TGI</a:t>
            </a:r>
            <a:r>
              <a:rPr sz="1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lickstream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MP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TG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BR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R2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Personas |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Jornal: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Leu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impresso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últimos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dias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 PC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Mobile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Visitor/Viewer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(L4W)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(sem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sobreposição)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//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*Kantar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Arial MT"/>
                <a:cs typeface="Arial MT"/>
              </a:rPr>
              <a:t>TGI</a:t>
            </a:r>
            <a:r>
              <a:rPr sz="10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Arial MT"/>
                <a:cs typeface="Arial MT"/>
              </a:rPr>
              <a:t>TG</a:t>
            </a:r>
            <a:r>
              <a:rPr sz="10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Arial MT"/>
                <a:cs typeface="Arial MT"/>
              </a:rPr>
              <a:t>BR</a:t>
            </a:r>
            <a:r>
              <a:rPr sz="10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Arial MT"/>
                <a:cs typeface="Arial MT"/>
              </a:rPr>
              <a:t>2025</a:t>
            </a:r>
            <a:r>
              <a:rPr sz="10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lang="pt-BR" sz="10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Pessoas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Leitores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Jornal: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Leu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impresso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leu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pela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internet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últimos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dias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(sem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sobreposição)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786372"/>
              <a:ext cx="12192000" cy="71755"/>
            </a:xfrm>
            <a:custGeom>
              <a:avLst/>
              <a:gdLst/>
              <a:ahLst/>
              <a:cxnLst/>
              <a:rect l="l" t="t" r="r" b="b"/>
              <a:pathLst>
                <a:path w="12192000" h="71754">
                  <a:moveTo>
                    <a:pt x="12192000" y="0"/>
                  </a:moveTo>
                  <a:lnTo>
                    <a:pt x="0" y="0"/>
                  </a:lnTo>
                  <a:lnTo>
                    <a:pt x="0" y="71625"/>
                  </a:lnTo>
                  <a:lnTo>
                    <a:pt x="12192000" y="7162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E6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571486"/>
              <a:ext cx="12192000" cy="215265"/>
            </a:xfrm>
            <a:custGeom>
              <a:avLst/>
              <a:gdLst/>
              <a:ahLst/>
              <a:cxnLst/>
              <a:rect l="l" t="t" r="r" b="b"/>
              <a:pathLst>
                <a:path w="12192000" h="215265">
                  <a:moveTo>
                    <a:pt x="12192000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12192000" y="2148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8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3753611"/>
              <a:ext cx="3209544" cy="35204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97933" y="1043432"/>
            <a:ext cx="1101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AUDIÊNCIA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96154" y="3470528"/>
            <a:ext cx="15087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Mídias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Sociais⁴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18,8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seguidores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05071" y="4591050"/>
            <a:ext cx="397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5,6MM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86858" y="4578477"/>
            <a:ext cx="3962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7,3MM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30822" y="4588509"/>
            <a:ext cx="216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69K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55690" y="4588509"/>
            <a:ext cx="397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3,3MM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04326" y="2426284"/>
            <a:ext cx="568325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67%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AB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28%</a:t>
            </a:r>
            <a:r>
              <a:rPr sz="1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85886" y="1154146"/>
            <a:ext cx="2082164" cy="96520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PERFIL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8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AUDIÊNCIA</a:t>
            </a:r>
            <a:endParaRPr sz="1800">
              <a:latin typeface="Calibri"/>
              <a:cs typeface="Calibri"/>
            </a:endParaRPr>
          </a:p>
          <a:p>
            <a:pPr marL="744220">
              <a:lnSpc>
                <a:spcPct val="100000"/>
              </a:lnSpc>
              <a:spcBef>
                <a:spcPts val="79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JORNAL¹</a:t>
            </a:r>
            <a:endParaRPr sz="1400">
              <a:latin typeface="Calibri"/>
              <a:cs typeface="Calibri"/>
            </a:endParaRPr>
          </a:p>
          <a:p>
            <a:pPr marL="711835">
              <a:lnSpc>
                <a:spcPct val="100000"/>
              </a:lnSpc>
              <a:spcBef>
                <a:spcPts val="6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56%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Homens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5088" y="608012"/>
            <a:ext cx="7475220" cy="4473575"/>
            <a:chOff x="1085088" y="608012"/>
            <a:chExt cx="7475220" cy="447357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3192" y="2051303"/>
              <a:ext cx="182879" cy="1798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31707" y="2051303"/>
              <a:ext cx="179831" cy="17983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967472" y="2276855"/>
              <a:ext cx="592455" cy="498475"/>
            </a:xfrm>
            <a:custGeom>
              <a:avLst/>
              <a:gdLst/>
              <a:ahLst/>
              <a:cxnLst/>
              <a:rect l="l" t="t" r="r" b="b"/>
              <a:pathLst>
                <a:path w="592454" h="498475">
                  <a:moveTo>
                    <a:pt x="274320" y="253365"/>
                  </a:moveTo>
                  <a:lnTo>
                    <a:pt x="252730" y="40894"/>
                  </a:lnTo>
                  <a:lnTo>
                    <a:pt x="224155" y="3302"/>
                  </a:lnTo>
                  <a:lnTo>
                    <a:pt x="176403" y="127"/>
                  </a:lnTo>
                  <a:lnTo>
                    <a:pt x="170815" y="2540"/>
                  </a:lnTo>
                  <a:lnTo>
                    <a:pt x="137033" y="35941"/>
                  </a:lnTo>
                  <a:lnTo>
                    <a:pt x="103251" y="2413"/>
                  </a:lnTo>
                  <a:lnTo>
                    <a:pt x="97409" y="0"/>
                  </a:lnTo>
                  <a:lnTo>
                    <a:pt x="50038" y="3048"/>
                  </a:lnTo>
                  <a:lnTo>
                    <a:pt x="21336" y="40767"/>
                  </a:lnTo>
                  <a:lnTo>
                    <a:pt x="0" y="253365"/>
                  </a:lnTo>
                  <a:lnTo>
                    <a:pt x="2032" y="259715"/>
                  </a:lnTo>
                  <a:lnTo>
                    <a:pt x="10668" y="269113"/>
                  </a:lnTo>
                  <a:lnTo>
                    <a:pt x="16764" y="271780"/>
                  </a:lnTo>
                  <a:lnTo>
                    <a:pt x="48133" y="271780"/>
                  </a:lnTo>
                  <a:lnTo>
                    <a:pt x="66802" y="457581"/>
                  </a:lnTo>
                  <a:lnTo>
                    <a:pt x="95377" y="495173"/>
                  </a:lnTo>
                  <a:lnTo>
                    <a:pt x="161925" y="498221"/>
                  </a:lnTo>
                  <a:lnTo>
                    <a:pt x="178562" y="495173"/>
                  </a:lnTo>
                  <a:lnTo>
                    <a:pt x="192659" y="486664"/>
                  </a:lnTo>
                  <a:lnTo>
                    <a:pt x="202565" y="473710"/>
                  </a:lnTo>
                  <a:lnTo>
                    <a:pt x="207264" y="457581"/>
                  </a:lnTo>
                  <a:lnTo>
                    <a:pt x="226060" y="271780"/>
                  </a:lnTo>
                  <a:lnTo>
                    <a:pt x="257302" y="271780"/>
                  </a:lnTo>
                  <a:lnTo>
                    <a:pt x="263525" y="269113"/>
                  </a:lnTo>
                  <a:lnTo>
                    <a:pt x="272161" y="259715"/>
                  </a:lnTo>
                  <a:lnTo>
                    <a:pt x="274320" y="253365"/>
                  </a:lnTo>
                  <a:close/>
                </a:path>
                <a:path w="592454" h="498475">
                  <a:moveTo>
                    <a:pt x="592328" y="339217"/>
                  </a:moveTo>
                  <a:lnTo>
                    <a:pt x="554609" y="226314"/>
                  </a:lnTo>
                  <a:lnTo>
                    <a:pt x="575056" y="226314"/>
                  </a:lnTo>
                  <a:lnTo>
                    <a:pt x="581279" y="223520"/>
                  </a:lnTo>
                  <a:lnTo>
                    <a:pt x="589788" y="213868"/>
                  </a:lnTo>
                  <a:lnTo>
                    <a:pt x="591820" y="207391"/>
                  </a:lnTo>
                  <a:lnTo>
                    <a:pt x="570738" y="40259"/>
                  </a:lnTo>
                  <a:lnTo>
                    <a:pt x="565785" y="24257"/>
                  </a:lnTo>
                  <a:lnTo>
                    <a:pt x="555625" y="11557"/>
                  </a:lnTo>
                  <a:lnTo>
                    <a:pt x="541782" y="3048"/>
                  </a:lnTo>
                  <a:lnTo>
                    <a:pt x="525399" y="0"/>
                  </a:lnTo>
                  <a:lnTo>
                    <a:pt x="384937" y="0"/>
                  </a:lnTo>
                  <a:lnTo>
                    <a:pt x="344678" y="24257"/>
                  </a:lnTo>
                  <a:lnTo>
                    <a:pt x="318389" y="207264"/>
                  </a:lnTo>
                  <a:lnTo>
                    <a:pt x="320421" y="213868"/>
                  </a:lnTo>
                  <a:lnTo>
                    <a:pt x="329057" y="223647"/>
                  </a:lnTo>
                  <a:lnTo>
                    <a:pt x="335407" y="226314"/>
                  </a:lnTo>
                  <a:lnTo>
                    <a:pt x="355727" y="226314"/>
                  </a:lnTo>
                  <a:lnTo>
                    <a:pt x="318008" y="339217"/>
                  </a:lnTo>
                  <a:lnTo>
                    <a:pt x="319151" y="346710"/>
                  </a:lnTo>
                  <a:lnTo>
                    <a:pt x="327660" y="358648"/>
                  </a:lnTo>
                  <a:lnTo>
                    <a:pt x="334518" y="362204"/>
                  </a:lnTo>
                  <a:lnTo>
                    <a:pt x="367919" y="362204"/>
                  </a:lnTo>
                  <a:lnTo>
                    <a:pt x="384302" y="460121"/>
                  </a:lnTo>
                  <a:lnTo>
                    <a:pt x="413258" y="495173"/>
                  </a:lnTo>
                  <a:lnTo>
                    <a:pt x="481330" y="497967"/>
                  </a:lnTo>
                  <a:lnTo>
                    <a:pt x="497332" y="495173"/>
                  </a:lnTo>
                  <a:lnTo>
                    <a:pt x="510794" y="487299"/>
                  </a:lnTo>
                  <a:lnTo>
                    <a:pt x="520700" y="475234"/>
                  </a:lnTo>
                  <a:lnTo>
                    <a:pt x="526161" y="460121"/>
                  </a:lnTo>
                  <a:lnTo>
                    <a:pt x="542544" y="362204"/>
                  </a:lnTo>
                  <a:lnTo>
                    <a:pt x="575945" y="362204"/>
                  </a:lnTo>
                  <a:lnTo>
                    <a:pt x="582676" y="358648"/>
                  </a:lnTo>
                  <a:lnTo>
                    <a:pt x="591185" y="346710"/>
                  </a:lnTo>
                  <a:lnTo>
                    <a:pt x="592328" y="3392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536941" y="613410"/>
              <a:ext cx="0" cy="4462780"/>
            </a:xfrm>
            <a:custGeom>
              <a:avLst/>
              <a:gdLst/>
              <a:ahLst/>
              <a:cxnLst/>
              <a:rect l="l" t="t" r="r" b="b"/>
              <a:pathLst>
                <a:path h="4462780">
                  <a:moveTo>
                    <a:pt x="0" y="4462272"/>
                  </a:moveTo>
                  <a:lnTo>
                    <a:pt x="0" y="0"/>
                  </a:lnTo>
                </a:path>
              </a:pathLst>
            </a:custGeom>
            <a:ln w="10668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5088" y="4445508"/>
              <a:ext cx="419100" cy="41605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1668" y="3826764"/>
              <a:ext cx="182879" cy="1798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8659" y="3826764"/>
              <a:ext cx="179831" cy="17983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965948" y="4052315"/>
              <a:ext cx="591185" cy="498475"/>
            </a:xfrm>
            <a:custGeom>
              <a:avLst/>
              <a:gdLst/>
              <a:ahLst/>
              <a:cxnLst/>
              <a:rect l="l" t="t" r="r" b="b"/>
              <a:pathLst>
                <a:path w="591184" h="498475">
                  <a:moveTo>
                    <a:pt x="273558" y="253365"/>
                  </a:moveTo>
                  <a:lnTo>
                    <a:pt x="252095" y="40894"/>
                  </a:lnTo>
                  <a:lnTo>
                    <a:pt x="223520" y="3302"/>
                  </a:lnTo>
                  <a:lnTo>
                    <a:pt x="176022" y="127"/>
                  </a:lnTo>
                  <a:lnTo>
                    <a:pt x="170434" y="2540"/>
                  </a:lnTo>
                  <a:lnTo>
                    <a:pt x="136652" y="35941"/>
                  </a:lnTo>
                  <a:lnTo>
                    <a:pt x="102997" y="2413"/>
                  </a:lnTo>
                  <a:lnTo>
                    <a:pt x="97155" y="0"/>
                  </a:lnTo>
                  <a:lnTo>
                    <a:pt x="49911" y="3048"/>
                  </a:lnTo>
                  <a:lnTo>
                    <a:pt x="21336" y="40767"/>
                  </a:lnTo>
                  <a:lnTo>
                    <a:pt x="0" y="253365"/>
                  </a:lnTo>
                  <a:lnTo>
                    <a:pt x="2032" y="259715"/>
                  </a:lnTo>
                  <a:lnTo>
                    <a:pt x="10668" y="269113"/>
                  </a:lnTo>
                  <a:lnTo>
                    <a:pt x="16764" y="271780"/>
                  </a:lnTo>
                  <a:lnTo>
                    <a:pt x="48006" y="271780"/>
                  </a:lnTo>
                  <a:lnTo>
                    <a:pt x="66675" y="457581"/>
                  </a:lnTo>
                  <a:lnTo>
                    <a:pt x="95123" y="495173"/>
                  </a:lnTo>
                  <a:lnTo>
                    <a:pt x="161544" y="498221"/>
                  </a:lnTo>
                  <a:lnTo>
                    <a:pt x="178181" y="495173"/>
                  </a:lnTo>
                  <a:lnTo>
                    <a:pt x="192151" y="486664"/>
                  </a:lnTo>
                  <a:lnTo>
                    <a:pt x="202057" y="473710"/>
                  </a:lnTo>
                  <a:lnTo>
                    <a:pt x="206756" y="457581"/>
                  </a:lnTo>
                  <a:lnTo>
                    <a:pt x="225425" y="271780"/>
                  </a:lnTo>
                  <a:lnTo>
                    <a:pt x="256667" y="271780"/>
                  </a:lnTo>
                  <a:lnTo>
                    <a:pt x="262763" y="269113"/>
                  </a:lnTo>
                  <a:lnTo>
                    <a:pt x="271399" y="259715"/>
                  </a:lnTo>
                  <a:lnTo>
                    <a:pt x="273558" y="253365"/>
                  </a:lnTo>
                  <a:close/>
                </a:path>
                <a:path w="591184" h="498475">
                  <a:moveTo>
                    <a:pt x="590804" y="339217"/>
                  </a:moveTo>
                  <a:lnTo>
                    <a:pt x="553212" y="226314"/>
                  </a:lnTo>
                  <a:lnTo>
                    <a:pt x="573532" y="226314"/>
                  </a:lnTo>
                  <a:lnTo>
                    <a:pt x="579755" y="223520"/>
                  </a:lnTo>
                  <a:lnTo>
                    <a:pt x="588264" y="213868"/>
                  </a:lnTo>
                  <a:lnTo>
                    <a:pt x="590296" y="207391"/>
                  </a:lnTo>
                  <a:lnTo>
                    <a:pt x="569214" y="40259"/>
                  </a:lnTo>
                  <a:lnTo>
                    <a:pt x="564261" y="24257"/>
                  </a:lnTo>
                  <a:lnTo>
                    <a:pt x="554228" y="11557"/>
                  </a:lnTo>
                  <a:lnTo>
                    <a:pt x="540385" y="3048"/>
                  </a:lnTo>
                  <a:lnTo>
                    <a:pt x="524002" y="0"/>
                  </a:lnTo>
                  <a:lnTo>
                    <a:pt x="383921" y="0"/>
                  </a:lnTo>
                  <a:lnTo>
                    <a:pt x="343789" y="24257"/>
                  </a:lnTo>
                  <a:lnTo>
                    <a:pt x="317627" y="207264"/>
                  </a:lnTo>
                  <a:lnTo>
                    <a:pt x="319659" y="213868"/>
                  </a:lnTo>
                  <a:lnTo>
                    <a:pt x="328295" y="223647"/>
                  </a:lnTo>
                  <a:lnTo>
                    <a:pt x="334518" y="226314"/>
                  </a:lnTo>
                  <a:lnTo>
                    <a:pt x="354838" y="226314"/>
                  </a:lnTo>
                  <a:lnTo>
                    <a:pt x="317246" y="339217"/>
                  </a:lnTo>
                  <a:lnTo>
                    <a:pt x="318389" y="346710"/>
                  </a:lnTo>
                  <a:lnTo>
                    <a:pt x="326898" y="358648"/>
                  </a:lnTo>
                  <a:lnTo>
                    <a:pt x="333629" y="362204"/>
                  </a:lnTo>
                  <a:lnTo>
                    <a:pt x="367030" y="362204"/>
                  </a:lnTo>
                  <a:lnTo>
                    <a:pt x="383286" y="460121"/>
                  </a:lnTo>
                  <a:lnTo>
                    <a:pt x="412115" y="495173"/>
                  </a:lnTo>
                  <a:lnTo>
                    <a:pt x="480187" y="497967"/>
                  </a:lnTo>
                  <a:lnTo>
                    <a:pt x="496062" y="495173"/>
                  </a:lnTo>
                  <a:lnTo>
                    <a:pt x="509524" y="487299"/>
                  </a:lnTo>
                  <a:lnTo>
                    <a:pt x="519303" y="475234"/>
                  </a:lnTo>
                  <a:lnTo>
                    <a:pt x="524764" y="460121"/>
                  </a:lnTo>
                  <a:lnTo>
                    <a:pt x="541147" y="362204"/>
                  </a:lnTo>
                  <a:lnTo>
                    <a:pt x="574421" y="362204"/>
                  </a:lnTo>
                  <a:lnTo>
                    <a:pt x="581152" y="358648"/>
                  </a:lnTo>
                  <a:lnTo>
                    <a:pt x="589661" y="346710"/>
                  </a:lnTo>
                  <a:lnTo>
                    <a:pt x="590804" y="3392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0110596" y="1631061"/>
            <a:ext cx="1273175" cy="1553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31%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44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anos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10%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até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anos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30%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34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anos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15%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45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54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anos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14%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55+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06025" y="3674109"/>
            <a:ext cx="1285240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lang="pt-BR" sz="1400" b="1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55+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anos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lang="pt-BR" sz="1400" b="1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até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anos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t-BR" sz="1400" b="1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34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anos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pt-BR" sz="14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44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anos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pt-BR" sz="1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45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54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anos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643142" y="3716527"/>
            <a:ext cx="1063816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SITE⁵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lang="pt-BR" sz="1400" b="1" spc="-2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t-BR" sz="1400" spc="-10" dirty="0">
                <a:solidFill>
                  <a:srgbClr val="FFFFFF"/>
                </a:solidFill>
                <a:latin typeface="Calibri"/>
                <a:cs typeface="Calibri"/>
              </a:rPr>
              <a:t>Mulheres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00261" y="4489830"/>
            <a:ext cx="5683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39%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AB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lang="pt-BR" sz="1400" b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94884" y="1516507"/>
            <a:ext cx="1731010" cy="4102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JORNAL¹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(Leu</a:t>
            </a:r>
            <a:r>
              <a:rPr sz="1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impresso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versão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digital)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87265" y="1973935"/>
            <a:ext cx="1441450" cy="504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5080" indent="-13970">
              <a:lnSpc>
                <a:spcPct val="1121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2,1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leitores Circulação: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404.923²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31060" y="4446778"/>
            <a:ext cx="1540510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NEWSLETTER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5,5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envios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(Agosto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News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Viu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Isso)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787265" y="2629662"/>
            <a:ext cx="2005964" cy="676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SITE³</a:t>
            </a:r>
            <a:endParaRPr sz="1400">
              <a:latin typeface="Calibri"/>
              <a:cs typeface="Calibri"/>
            </a:endParaRPr>
          </a:p>
          <a:p>
            <a:pPr marL="20320">
              <a:lnSpc>
                <a:spcPct val="100000"/>
              </a:lnSpc>
              <a:spcBef>
                <a:spcPts val="2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33,7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visitantes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únicos*</a:t>
            </a:r>
            <a:endParaRPr sz="1400">
              <a:latin typeface="Calibri"/>
              <a:cs typeface="Calibri"/>
            </a:endParaRPr>
          </a:p>
          <a:p>
            <a:pPr marL="20320">
              <a:lnSpc>
                <a:spcPct val="100000"/>
              </a:lnSpc>
              <a:spcBef>
                <a:spcPts val="6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158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views**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8091" y="6073546"/>
            <a:ext cx="894842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Fontes: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¹Kantar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IbopeMedia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–TG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BR</a:t>
            </a:r>
            <a:r>
              <a:rPr sz="1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R2–Pessoas-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Jornal: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Leu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impressonos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últimos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30dias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edição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(semsobreposição)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//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²IVC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Julho</a:t>
            </a:r>
            <a:r>
              <a:rPr sz="10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impresso+digital–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média</a:t>
            </a:r>
            <a:r>
              <a:rPr sz="10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sega</a:t>
            </a:r>
            <a:r>
              <a:rPr sz="10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dom)//</a:t>
            </a:r>
            <a:endParaRPr sz="1000" dirty="0">
              <a:latin typeface="Calibri"/>
              <a:cs typeface="Calibri"/>
            </a:endParaRPr>
          </a:p>
          <a:p>
            <a:pPr marL="12700" marR="105410">
              <a:lnSpc>
                <a:spcPct val="100000"/>
              </a:lnSpc>
            </a:pP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³ComscoreMulti-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Platform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Agosto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100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10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DigitalPopulation**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Desktopand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Mobile//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⁴AnalyticsRedes</a:t>
            </a:r>
            <a:r>
              <a:rPr sz="10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Sociais</a:t>
            </a:r>
            <a:r>
              <a:rPr sz="10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Agosto</a:t>
            </a:r>
            <a:r>
              <a:rPr sz="10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(dadoscom</a:t>
            </a:r>
            <a:r>
              <a:rPr sz="10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sobreposiçãoentre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0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redes)//⁵Kantar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Media–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Brasil 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TGI</a:t>
            </a:r>
            <a:r>
              <a:rPr sz="10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(Português)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Clickstream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MPTGBR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lang="pt-BR"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Pessoas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58665" y="5275833"/>
            <a:ext cx="4019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1,1MM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13628" y="5274309"/>
            <a:ext cx="2774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780K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34810" y="5272532"/>
            <a:ext cx="2774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622K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77368" y="838200"/>
            <a:ext cx="11268710" cy="5440680"/>
            <a:chOff x="277368" y="838200"/>
            <a:chExt cx="11268710" cy="5440680"/>
          </a:xfrm>
        </p:grpSpPr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4756" y="4171188"/>
              <a:ext cx="376427" cy="38709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2164" y="4171188"/>
              <a:ext cx="387096" cy="38709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76900" y="4171188"/>
              <a:ext cx="368808" cy="38709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59068" y="4183379"/>
              <a:ext cx="368808" cy="36880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9820" y="4876800"/>
              <a:ext cx="368807" cy="38709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79720" y="4895088"/>
              <a:ext cx="370332" cy="36880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34583" y="4949952"/>
              <a:ext cx="248412" cy="24841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75047" y="4899659"/>
              <a:ext cx="376427" cy="3870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7368" y="838200"/>
              <a:ext cx="4256532" cy="26182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66603" y="6053811"/>
              <a:ext cx="1379220" cy="2250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091" y="911732"/>
            <a:ext cx="4143375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" dirty="0">
                <a:solidFill>
                  <a:schemeClr val="bg1"/>
                </a:solidFill>
                <a:latin typeface="Calibri"/>
                <a:cs typeface="Calibri"/>
              </a:rPr>
              <a:t>SERVIÇOS</a:t>
            </a:r>
            <a:r>
              <a:rPr sz="1250" b="1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chemeClr val="bg1"/>
                </a:solidFill>
                <a:latin typeface="Calibri"/>
                <a:cs typeface="Calibri"/>
              </a:rPr>
              <a:t>FINANCEIROS</a:t>
            </a:r>
            <a:endParaRPr sz="125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b="1" spc="-10" dirty="0">
                <a:solidFill>
                  <a:schemeClr val="bg1"/>
                </a:solidFill>
                <a:latin typeface="Calibri"/>
                <a:cs typeface="Calibri"/>
              </a:rPr>
              <a:t>Alt</a:t>
            </a:r>
            <a:r>
              <a:rPr lang="pt-BR" sz="1250" b="1" spc="-1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250" b="1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afinidade</a:t>
            </a:r>
            <a:r>
              <a:rPr sz="125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com</a:t>
            </a:r>
            <a:r>
              <a:rPr sz="125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seção</a:t>
            </a:r>
            <a:r>
              <a:rPr sz="125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r>
              <a:rPr sz="125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Assunto</a:t>
            </a:r>
            <a:r>
              <a:rPr sz="1250" spc="-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Finanças</a:t>
            </a:r>
            <a:r>
              <a:rPr sz="125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/ Negócios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50" dirty="0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endParaRPr sz="125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Economia:</a:t>
            </a:r>
            <a:r>
              <a:rPr sz="125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lang="pt-BR" sz="1250" spc="-25" dirty="0">
                <a:solidFill>
                  <a:schemeClr val="bg1"/>
                </a:solidFill>
                <a:latin typeface="Calibri"/>
                <a:cs typeface="Calibri"/>
              </a:rPr>
              <a:t>41</a:t>
            </a:r>
            <a:endParaRPr sz="12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943" y="995172"/>
            <a:ext cx="449580" cy="44653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25843" y="850519"/>
            <a:ext cx="4392295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dirty="0">
                <a:solidFill>
                  <a:schemeClr val="bg1"/>
                </a:solidFill>
                <a:latin typeface="Calibri"/>
                <a:cs typeface="Calibri"/>
              </a:rPr>
              <a:t>ESCOLAS,</a:t>
            </a:r>
            <a:r>
              <a:rPr sz="1250" b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chemeClr val="bg1"/>
                </a:solidFill>
                <a:latin typeface="Calibri"/>
                <a:cs typeface="Calibri"/>
              </a:rPr>
              <a:t>CURSOS,</a:t>
            </a:r>
            <a:r>
              <a:rPr sz="1250" b="1" spc="-114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chemeClr val="bg1"/>
                </a:solidFill>
                <a:latin typeface="Calibri"/>
                <a:cs typeface="Calibri"/>
              </a:rPr>
              <a:t>UNIVERSIDADES</a:t>
            </a:r>
            <a:endParaRPr sz="125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b="1" spc="-10" dirty="0">
                <a:solidFill>
                  <a:schemeClr val="bg1"/>
                </a:solidFill>
                <a:latin typeface="Calibri"/>
                <a:cs typeface="Calibri"/>
              </a:rPr>
              <a:t>Altíssima</a:t>
            </a:r>
            <a:r>
              <a:rPr sz="1250" b="1" spc="-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afinidade</a:t>
            </a:r>
            <a:r>
              <a:rPr sz="1250" spc="-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com</a:t>
            </a:r>
            <a:r>
              <a:rPr sz="125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25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seção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 assunto</a:t>
            </a:r>
            <a:r>
              <a:rPr sz="1250" spc="-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Estudos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Acadêmicos:</a:t>
            </a:r>
            <a:r>
              <a:rPr sz="1250"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lang="pt-BR" sz="1250" spc="-25" dirty="0">
                <a:solidFill>
                  <a:schemeClr val="bg1"/>
                </a:solidFill>
                <a:latin typeface="Calibri"/>
                <a:cs typeface="Calibri"/>
              </a:rPr>
              <a:t>51</a:t>
            </a:r>
            <a:endParaRPr sz="12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93308" y="918972"/>
            <a:ext cx="489203" cy="49377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929373" y="4110989"/>
            <a:ext cx="935355" cy="204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" dirty="0">
                <a:solidFill>
                  <a:schemeClr val="bg1"/>
                </a:solidFill>
                <a:latin typeface="Calibri"/>
                <a:cs typeface="Calibri"/>
              </a:rPr>
              <a:t>AUTOMÓVEIS</a:t>
            </a:r>
            <a:endParaRPr sz="125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29373" y="4301489"/>
            <a:ext cx="3846829" cy="204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" dirty="0">
                <a:solidFill>
                  <a:schemeClr val="bg1"/>
                </a:solidFill>
                <a:latin typeface="Calibri"/>
                <a:cs typeface="Calibri"/>
              </a:rPr>
              <a:t>Altíssima</a:t>
            </a:r>
            <a:r>
              <a:rPr sz="1250" b="1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afinidade</a:t>
            </a:r>
            <a:r>
              <a:rPr sz="1250" spc="-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com</a:t>
            </a:r>
            <a:r>
              <a:rPr sz="125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25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seção</a:t>
            </a:r>
            <a:r>
              <a:rPr sz="125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/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assunto</a:t>
            </a:r>
            <a:r>
              <a:rPr sz="125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Automóveis:</a:t>
            </a:r>
            <a:r>
              <a:rPr sz="1250" spc="9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lang="pt-BR" sz="1250" spc="-25" dirty="0">
                <a:solidFill>
                  <a:schemeClr val="bg1"/>
                </a:solidFill>
                <a:latin typeface="Calibri"/>
                <a:cs typeface="Calibri"/>
              </a:rPr>
              <a:t>58</a:t>
            </a:r>
            <a:endParaRPr sz="12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29372" y="4641596"/>
            <a:ext cx="282422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385" indent="-1466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59385" algn="l"/>
              </a:tabLst>
            </a:pPr>
            <a:r>
              <a:rPr sz="2000" b="1" i="1" dirty="0">
                <a:solidFill>
                  <a:schemeClr val="bg1"/>
                </a:solidFill>
                <a:latin typeface="Calibri"/>
                <a:cs typeface="Calibri"/>
              </a:rPr>
              <a:t>4</a:t>
            </a:r>
            <a:r>
              <a:rPr lang="pt-BR" sz="2000" b="1" i="1" dirty="0">
                <a:solidFill>
                  <a:schemeClr val="bg1"/>
                </a:solidFill>
                <a:latin typeface="Calibri"/>
                <a:cs typeface="Calibri"/>
              </a:rPr>
              <a:t>6</a:t>
            </a:r>
            <a:r>
              <a:rPr sz="2000" b="1" i="1" dirty="0">
                <a:solidFill>
                  <a:schemeClr val="bg1"/>
                </a:solidFill>
                <a:latin typeface="Calibri"/>
                <a:cs typeface="Calibri"/>
              </a:rPr>
              <a:t>%</a:t>
            </a:r>
            <a:r>
              <a:rPr sz="2000" b="1" i="1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 err="1">
                <a:solidFill>
                  <a:schemeClr val="bg1"/>
                </a:solidFill>
                <a:latin typeface="Calibri"/>
                <a:cs typeface="Calibri"/>
              </a:rPr>
              <a:t>possuem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 err="1">
                <a:solidFill>
                  <a:schemeClr val="bg1"/>
                </a:solidFill>
                <a:latin typeface="Calibri"/>
                <a:cs typeface="Calibri"/>
              </a:rPr>
              <a:t>automóvel</a:t>
            </a:r>
            <a:r>
              <a:rPr lang="pt-BR" sz="1500" spc="-10" dirty="0">
                <a:solidFill>
                  <a:schemeClr val="bg1"/>
                </a:solidFill>
                <a:latin typeface="Calibri"/>
                <a:cs typeface="Calibri"/>
              </a:rPr>
              <a:t> na casa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7335" y="4393691"/>
            <a:ext cx="509015" cy="50596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25423" y="4412107"/>
            <a:ext cx="3904615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" dirty="0">
                <a:solidFill>
                  <a:schemeClr val="bg1"/>
                </a:solidFill>
                <a:latin typeface="Calibri"/>
                <a:cs typeface="Calibri"/>
              </a:rPr>
              <a:t>SEGUROS</a:t>
            </a:r>
            <a:endParaRPr sz="125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6034" marR="5080">
              <a:lnSpc>
                <a:spcPct val="100000"/>
              </a:lnSpc>
            </a:pP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Afinidades</a:t>
            </a:r>
            <a:r>
              <a:rPr sz="125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25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30" dirty="0">
                <a:solidFill>
                  <a:schemeClr val="bg1"/>
                </a:solidFill>
                <a:latin typeface="Calibri"/>
                <a:cs typeface="Calibri"/>
              </a:rPr>
              <a:t>segmento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25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Seguros:</a:t>
            </a:r>
            <a:r>
              <a:rPr sz="125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12</a:t>
            </a:r>
            <a:r>
              <a:rPr lang="pt-BR" sz="1250" dirty="0">
                <a:solidFill>
                  <a:schemeClr val="bg1"/>
                </a:solidFill>
                <a:latin typeface="Calibri"/>
                <a:cs typeface="Calibri"/>
              </a:rPr>
              <a:t>0</a:t>
            </a:r>
            <a:r>
              <a:rPr sz="1250"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250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Vida,</a:t>
            </a:r>
            <a:r>
              <a:rPr sz="125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13</a:t>
            </a:r>
            <a:r>
              <a:rPr lang="pt-BR" sz="1250" dirty="0">
                <a:solidFill>
                  <a:schemeClr val="bg1"/>
                </a:solidFill>
                <a:latin typeface="Calibri"/>
                <a:cs typeface="Calibri"/>
              </a:rPr>
              <a:t>0</a:t>
            </a:r>
            <a:r>
              <a:rPr sz="1250"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Residência,</a:t>
            </a:r>
            <a:r>
              <a:rPr sz="125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12</a:t>
            </a:r>
            <a:r>
              <a:rPr lang="pt-BR" sz="125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  <a:r>
              <a:rPr sz="125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Automóvel</a:t>
            </a:r>
            <a:endParaRPr sz="12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275" y="4480559"/>
            <a:ext cx="507492" cy="50291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17219" y="1694180"/>
            <a:ext cx="375729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 serviços:</a:t>
            </a:r>
            <a:r>
              <a:rPr sz="125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CDB</a:t>
            </a:r>
            <a:r>
              <a:rPr lang="pt-BR" sz="1250" dirty="0">
                <a:solidFill>
                  <a:schemeClr val="bg1"/>
                </a:solidFill>
                <a:latin typeface="Calibri"/>
                <a:cs typeface="Calibri"/>
              </a:rPr>
              <a:t>: 135,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 Fundos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chemeClr val="bg1"/>
                </a:solidFill>
                <a:latin typeface="Calibri"/>
                <a:cs typeface="Calibri"/>
              </a:rPr>
              <a:t>Investimento/</a:t>
            </a:r>
            <a:r>
              <a:rPr sz="125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chemeClr val="bg1"/>
                </a:solidFill>
                <a:latin typeface="Calibri"/>
                <a:cs typeface="Calibri"/>
              </a:rPr>
              <a:t>Ações: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lang="pt-BR" sz="1250" spc="-20" dirty="0">
                <a:solidFill>
                  <a:schemeClr val="bg1"/>
                </a:solidFill>
                <a:latin typeface="Calibri"/>
                <a:cs typeface="Calibri"/>
              </a:rPr>
              <a:t>35</a:t>
            </a:r>
            <a:r>
              <a:rPr sz="1250" spc="-20" dirty="0">
                <a:solidFill>
                  <a:schemeClr val="bg1"/>
                </a:solidFill>
                <a:latin typeface="Calibri"/>
                <a:cs typeface="Calibri"/>
              </a:rPr>
              <a:t>;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Previdência</a:t>
            </a:r>
            <a:r>
              <a:rPr sz="125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chemeClr val="bg1"/>
                </a:solidFill>
                <a:latin typeface="Calibri"/>
                <a:cs typeface="Calibri"/>
              </a:rPr>
              <a:t>Privada:</a:t>
            </a:r>
            <a:r>
              <a:rPr sz="1250" spc="-8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50" spc="-25" dirty="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lang="pt-BR" sz="1250" spc="-25" dirty="0">
                <a:solidFill>
                  <a:schemeClr val="bg1"/>
                </a:solidFill>
                <a:latin typeface="Calibri"/>
                <a:cs typeface="Calibri"/>
              </a:rPr>
              <a:t>39</a:t>
            </a:r>
            <a:endParaRPr sz="12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0091" y="2396243"/>
            <a:ext cx="3607435" cy="574324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84785" marR="5080" indent="-172720">
              <a:lnSpc>
                <a:spcPct val="105300"/>
              </a:lnSpc>
              <a:spcBef>
                <a:spcPts val="145"/>
              </a:spcBef>
              <a:buFont typeface="Arial MT"/>
              <a:buChar char="•"/>
              <a:tabLst>
                <a:tab pos="186055" algn="l"/>
              </a:tabLst>
            </a:pP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82%</a:t>
            </a:r>
            <a:r>
              <a:rPr sz="2000" b="1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hoje</a:t>
            </a:r>
            <a:r>
              <a:rPr sz="150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15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dia</a:t>
            </a:r>
            <a:r>
              <a:rPr sz="1500" spc="-35" dirty="0">
                <a:solidFill>
                  <a:schemeClr val="bg1"/>
                </a:solidFill>
                <a:latin typeface="Calibri"/>
                <a:cs typeface="Calibri"/>
              </a:rPr>
              <a:t> gastam</a:t>
            </a:r>
            <a:r>
              <a:rPr sz="1500" spc="-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 err="1">
                <a:solidFill>
                  <a:schemeClr val="bg1"/>
                </a:solidFill>
                <a:latin typeface="Calibri"/>
                <a:cs typeface="Calibri"/>
              </a:rPr>
              <a:t>dinheiro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com</a:t>
            </a:r>
            <a:r>
              <a:rPr lang="pt-BR" sz="15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 err="1">
                <a:solidFill>
                  <a:schemeClr val="bg1"/>
                </a:solidFill>
                <a:latin typeface="Calibri"/>
                <a:cs typeface="Calibri"/>
              </a:rPr>
              <a:t>mais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 	cuidado</a:t>
            </a:r>
            <a:r>
              <a:rPr sz="15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15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1500" spc="-20" dirty="0" err="1">
                <a:solidFill>
                  <a:schemeClr val="bg1"/>
                </a:solidFill>
                <a:latin typeface="Calibri"/>
                <a:cs typeface="Calibri"/>
              </a:rPr>
              <a:t>costumavam</a:t>
            </a:r>
            <a:r>
              <a:rPr sz="15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 err="1">
                <a:solidFill>
                  <a:schemeClr val="bg1"/>
                </a:solidFill>
                <a:latin typeface="Calibri"/>
                <a:cs typeface="Calibri"/>
              </a:rPr>
              <a:t>gastar</a:t>
            </a:r>
            <a:r>
              <a:rPr lang="pt-BR" sz="15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antes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7219" y="3375961"/>
            <a:ext cx="3297554" cy="6019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295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b="1" i="1" dirty="0">
                <a:solidFill>
                  <a:schemeClr val="bg1"/>
                </a:solidFill>
                <a:latin typeface="Calibri"/>
                <a:cs typeface="Calibri"/>
              </a:rPr>
              <a:t>75%</a:t>
            </a:r>
            <a:r>
              <a:rPr sz="2000" b="1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chemeClr val="bg1"/>
                </a:solidFill>
                <a:latin typeface="Calibri"/>
                <a:cs typeface="Calibri"/>
              </a:rPr>
              <a:t>informam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bem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antes</a:t>
            </a:r>
            <a:r>
              <a:rPr sz="1500" spc="-6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deinvestir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86055">
              <a:lnSpc>
                <a:spcPct val="100000"/>
              </a:lnSpc>
              <a:spcBef>
                <a:spcPts val="140"/>
              </a:spcBef>
            </a:pP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15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uma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chemeClr val="bg1"/>
                </a:solidFill>
                <a:latin typeface="Calibri"/>
                <a:cs typeface="Calibri"/>
              </a:rPr>
              <a:t>aplicação</a:t>
            </a:r>
            <a:r>
              <a:rPr sz="1500" spc="-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financeira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25843" y="1812417"/>
            <a:ext cx="376745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5420" indent="-17272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5420" algn="l"/>
              </a:tabLst>
            </a:pPr>
            <a:r>
              <a:rPr sz="2000" b="1" i="1" dirty="0">
                <a:solidFill>
                  <a:schemeClr val="bg1"/>
                </a:solidFill>
                <a:latin typeface="Calibri"/>
                <a:cs typeface="Calibri"/>
              </a:rPr>
              <a:t>96%</a:t>
            </a:r>
            <a:r>
              <a:rPr sz="2000" b="1" i="1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1500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muito</a:t>
            </a:r>
            <a:r>
              <a:rPr sz="15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chemeClr val="bg1"/>
                </a:solidFill>
                <a:latin typeface="Calibri"/>
                <a:cs typeface="Calibri"/>
              </a:rPr>
              <a:t>importante</a:t>
            </a:r>
            <a:r>
              <a:rPr sz="1500" spc="-8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chemeClr val="bg1"/>
                </a:solidFill>
                <a:latin typeface="Calibri"/>
                <a:cs typeface="Calibri"/>
              </a:rPr>
              <a:t>estar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chemeClr val="bg1"/>
                </a:solidFill>
                <a:latin typeface="Calibri"/>
                <a:cs typeface="Calibri"/>
              </a:rPr>
              <a:t>bem</a:t>
            </a:r>
            <a:r>
              <a:rPr sz="1500" spc="-1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informado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25843" y="2371420"/>
            <a:ext cx="4314825" cy="564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b="1" i="1" dirty="0">
                <a:solidFill>
                  <a:schemeClr val="bg1"/>
                </a:solidFill>
                <a:latin typeface="Calibri"/>
                <a:cs typeface="Calibri"/>
              </a:rPr>
              <a:t>95%</a:t>
            </a:r>
            <a:r>
              <a:rPr sz="2000" b="1" i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1500"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chemeClr val="bg1"/>
                </a:solidFill>
                <a:latin typeface="Calibri"/>
                <a:cs typeface="Calibri"/>
              </a:rPr>
              <a:t>importante</a:t>
            </a:r>
            <a:r>
              <a:rPr sz="1500" spc="-7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seguir</a:t>
            </a:r>
            <a:r>
              <a:rPr sz="1500" spc="-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40" dirty="0">
                <a:solidFill>
                  <a:schemeClr val="bg1"/>
                </a:solidFill>
                <a:latin typeface="Calibri"/>
                <a:cs typeface="Calibri"/>
              </a:rPr>
              <a:t>aprendendo</a:t>
            </a:r>
            <a:r>
              <a:rPr sz="15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coisas</a:t>
            </a:r>
            <a:r>
              <a:rPr sz="15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novas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no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86055">
              <a:lnSpc>
                <a:spcPct val="100000"/>
              </a:lnSpc>
              <a:spcBef>
                <a:spcPts val="35"/>
              </a:spcBef>
            </a:pPr>
            <a:r>
              <a:rPr sz="1500" spc="-35" dirty="0">
                <a:solidFill>
                  <a:schemeClr val="bg1"/>
                </a:solidFill>
                <a:latin typeface="Calibri"/>
                <a:cs typeface="Calibri"/>
              </a:rPr>
              <a:t>decorrer</a:t>
            </a:r>
            <a:r>
              <a:rPr sz="150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1500" spc="-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chemeClr val="bg1"/>
                </a:solidFill>
                <a:latin typeface="Calibri"/>
                <a:cs typeface="Calibri"/>
              </a:rPr>
              <a:t>vida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25843" y="3134106"/>
            <a:ext cx="47288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5420" indent="-17272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5420" algn="l"/>
              </a:tabLst>
            </a:pPr>
            <a:r>
              <a:rPr sz="2000" b="1" i="1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pt-BR" sz="2000" b="1" i="1" dirty="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sz="2000" b="1" i="1" dirty="0">
                <a:solidFill>
                  <a:schemeClr val="bg1"/>
                </a:solidFill>
                <a:latin typeface="Calibri"/>
                <a:cs typeface="Calibri"/>
              </a:rPr>
              <a:t>%</a:t>
            </a:r>
            <a:r>
              <a:rPr sz="2000" b="1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Algum</a:t>
            </a:r>
            <a:r>
              <a:rPr sz="15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dia,</a:t>
            </a:r>
            <a:r>
              <a:rPr sz="15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chemeClr val="bg1"/>
                </a:solidFill>
                <a:latin typeface="Calibri"/>
                <a:cs typeface="Calibri"/>
              </a:rPr>
              <a:t>gostaria</a:t>
            </a:r>
            <a:r>
              <a:rPr sz="1500" spc="-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5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 err="1">
                <a:solidFill>
                  <a:schemeClr val="bg1"/>
                </a:solidFill>
                <a:latin typeface="Calibri"/>
                <a:cs typeface="Calibri"/>
              </a:rPr>
              <a:t>começar</a:t>
            </a:r>
            <a:r>
              <a:rPr sz="150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1500" spc="-45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500" dirty="0" err="1">
                <a:solidFill>
                  <a:schemeClr val="bg1"/>
                </a:solidFill>
                <a:latin typeface="Calibri"/>
                <a:cs typeface="Calibri"/>
              </a:rPr>
              <a:t>eu</a:t>
            </a:r>
            <a:r>
              <a:rPr sz="15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 err="1">
                <a:solidFill>
                  <a:schemeClr val="bg1"/>
                </a:solidFill>
                <a:latin typeface="Calibri"/>
                <a:cs typeface="Calibri"/>
              </a:rPr>
              <a:t>próprio</a:t>
            </a:r>
            <a:r>
              <a:rPr lang="pt-BR" sz="15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spc="-10" dirty="0" err="1">
                <a:solidFill>
                  <a:schemeClr val="bg1"/>
                </a:solidFill>
                <a:latin typeface="Calibri"/>
                <a:cs typeface="Calibri"/>
              </a:rPr>
              <a:t>negócio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54000" y="6319824"/>
            <a:ext cx="925957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Kantar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Ibope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Arial MT"/>
                <a:cs typeface="Arial MT"/>
              </a:rPr>
              <a:t>TGI</a:t>
            </a:r>
            <a:r>
              <a:rPr sz="10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1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lickstream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MP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TG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BR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lang="pt-BR" sz="10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Personas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Leitores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Jornal: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Leu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impresso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últimos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dias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 PC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Mobile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Visitor/Viewer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(L4W)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(sem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sobreposição)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38459" y="6096000"/>
            <a:ext cx="993648" cy="2133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988" y="548639"/>
            <a:ext cx="10098023" cy="532180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526792"/>
            <a:ext cx="5562600" cy="15043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endParaRPr sz="2800">
              <a:latin typeface="Times New Roman"/>
              <a:cs typeface="Times New Roman"/>
            </a:endParaRPr>
          </a:p>
          <a:p>
            <a:pPr marR="296545" algn="ctr">
              <a:lnSpc>
                <a:spcPct val="100000"/>
              </a:lnSpc>
            </a:pPr>
            <a:r>
              <a:rPr sz="2800" spc="-10" dirty="0">
                <a:solidFill>
                  <a:srgbClr val="393838"/>
                </a:solidFill>
              </a:rPr>
              <a:t>FORMATOS</a:t>
            </a:r>
            <a:r>
              <a:rPr sz="2800" spc="-125" dirty="0">
                <a:solidFill>
                  <a:srgbClr val="393838"/>
                </a:solidFill>
              </a:rPr>
              <a:t> </a:t>
            </a:r>
            <a:r>
              <a:rPr sz="2800" spc="-10" dirty="0">
                <a:solidFill>
                  <a:srgbClr val="00ACEC"/>
                </a:solidFill>
              </a:rPr>
              <a:t>ESPECIAIS</a:t>
            </a:r>
            <a:endParaRPr sz="2800"/>
          </a:p>
        </p:txBody>
      </p:sp>
      <p:grpSp>
        <p:nvGrpSpPr>
          <p:cNvPr id="5" name="object 5"/>
          <p:cNvGrpSpPr/>
          <p:nvPr/>
        </p:nvGrpSpPr>
        <p:grpSpPr>
          <a:xfrm>
            <a:off x="10166604" y="6096000"/>
            <a:ext cx="1644650" cy="381000"/>
            <a:chOff x="10166604" y="6096000"/>
            <a:chExt cx="1644650" cy="381000"/>
          </a:xfrm>
        </p:grpSpPr>
        <p:sp>
          <p:nvSpPr>
            <p:cNvPr id="6" name="object 6"/>
            <p:cNvSpPr/>
            <p:nvPr/>
          </p:nvSpPr>
          <p:spPr>
            <a:xfrm>
              <a:off x="10363200" y="6096000"/>
              <a:ext cx="1447800" cy="381000"/>
            </a:xfrm>
            <a:custGeom>
              <a:avLst/>
              <a:gdLst/>
              <a:ahLst/>
              <a:cxnLst/>
              <a:rect l="l" t="t" r="r" b="b"/>
              <a:pathLst>
                <a:path w="1447800" h="381000">
                  <a:moveTo>
                    <a:pt x="14478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1447800" y="381000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1853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6604" y="6053811"/>
              <a:ext cx="1379220" cy="2250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7952" y="304800"/>
            <a:ext cx="7525384" cy="6498590"/>
            <a:chOff x="377952" y="304800"/>
            <a:chExt cx="7525384" cy="6498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52" y="304800"/>
              <a:ext cx="5638800" cy="5943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6666" y="2173984"/>
              <a:ext cx="1988820" cy="4610100"/>
            </a:xfrm>
            <a:custGeom>
              <a:avLst/>
              <a:gdLst/>
              <a:ahLst/>
              <a:cxnLst/>
              <a:rect l="l" t="t" r="r" b="b"/>
              <a:pathLst>
                <a:path w="1988820" h="4610100">
                  <a:moveTo>
                    <a:pt x="0" y="4610100"/>
                  </a:moveTo>
                  <a:lnTo>
                    <a:pt x="1988692" y="4610100"/>
                  </a:lnTo>
                  <a:lnTo>
                    <a:pt x="1988692" y="0"/>
                  </a:lnTo>
                  <a:lnTo>
                    <a:pt x="0" y="0"/>
                  </a:lnTo>
                  <a:lnTo>
                    <a:pt x="0" y="46101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8328" y="2189986"/>
              <a:ext cx="1949196" cy="457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9443" y="2189986"/>
              <a:ext cx="1592579" cy="4572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53734" y="2173984"/>
              <a:ext cx="1630680" cy="4610100"/>
            </a:xfrm>
            <a:custGeom>
              <a:avLst/>
              <a:gdLst/>
              <a:ahLst/>
              <a:cxnLst/>
              <a:rect l="l" t="t" r="r" b="b"/>
              <a:pathLst>
                <a:path w="1630679" h="4610100">
                  <a:moveTo>
                    <a:pt x="0" y="4610100"/>
                  </a:moveTo>
                  <a:lnTo>
                    <a:pt x="1630552" y="4610100"/>
                  </a:lnTo>
                  <a:lnTo>
                    <a:pt x="1630552" y="0"/>
                  </a:lnTo>
                  <a:lnTo>
                    <a:pt x="0" y="0"/>
                  </a:lnTo>
                  <a:lnTo>
                    <a:pt x="0" y="46101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229981" y="439674"/>
            <a:ext cx="24060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NEWSLETTERS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41538" y="1322273"/>
            <a:ext cx="3942079" cy="4579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Newsletters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gratuitas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GLOBO: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25"/>
              </a:spcBef>
            </a:pPr>
            <a:endParaRPr sz="1600">
              <a:latin typeface="Calibri"/>
              <a:cs typeface="Calibri"/>
            </a:endParaRPr>
          </a:p>
          <a:p>
            <a:pPr marL="74930" indent="-69850">
              <a:lnSpc>
                <a:spcPct val="100000"/>
              </a:lnSpc>
              <a:buSzPct val="92857"/>
              <a:buFont typeface="Arial MT"/>
              <a:buChar char="•"/>
              <a:tabLst>
                <a:tab pos="74930" algn="l"/>
              </a:tabLst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Dois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Minutos</a:t>
            </a:r>
            <a:r>
              <a:rPr sz="1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Manhã: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Direto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seu</a:t>
            </a:r>
            <a:endParaRPr sz="1400">
              <a:latin typeface="Calibri"/>
              <a:cs typeface="Calibri"/>
            </a:endParaRPr>
          </a:p>
          <a:p>
            <a:pPr marL="12700" marR="109855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e-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mail: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notícias,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análises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informações exclusivas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manhã.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12700" marR="779780" indent="-7620">
              <a:lnSpc>
                <a:spcPct val="100000"/>
              </a:lnSpc>
              <a:buSzPct val="92857"/>
              <a:buFont typeface="Arial MT"/>
              <a:buChar char="•"/>
              <a:tabLst>
                <a:tab pos="74930" algn="l"/>
              </a:tabLst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	O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melhor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semana: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reportagens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mais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instigantes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publicadas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durante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semana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reunidas num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e-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mail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às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sextas-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feiras.</a:t>
            </a:r>
            <a:endParaRPr sz="1400">
              <a:latin typeface="Calibri"/>
              <a:cs typeface="Calibri"/>
            </a:endParaRPr>
          </a:p>
          <a:p>
            <a:pPr marL="12700" marR="5080" indent="-7620">
              <a:lnSpc>
                <a:spcPct val="100000"/>
              </a:lnSpc>
              <a:spcBef>
                <a:spcPts val="1500"/>
              </a:spcBef>
              <a:buSzPct val="92857"/>
              <a:buFont typeface="Arial MT"/>
              <a:buChar char="•"/>
              <a:tabLst>
                <a:tab pos="74930" algn="l"/>
              </a:tabLst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	Rio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Show:</a:t>
            </a:r>
            <a:r>
              <a:rPr sz="1400" b="1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Filmes,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shows,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peças,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exposições,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atrações infantis: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há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melhor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cidade</a:t>
            </a:r>
            <a:endParaRPr sz="1400">
              <a:latin typeface="Calibri"/>
              <a:cs typeface="Calibri"/>
            </a:endParaRPr>
          </a:p>
          <a:p>
            <a:pPr marL="12700" marR="579120" indent="-7620" algn="just">
              <a:lnSpc>
                <a:spcPct val="100000"/>
              </a:lnSpc>
              <a:spcBef>
                <a:spcPts val="1625"/>
              </a:spcBef>
              <a:buSzPct val="92857"/>
              <a:buFont typeface="Arial MT"/>
              <a:buChar char="•"/>
              <a:tabLst>
                <a:tab pos="74930" algn="l"/>
              </a:tabLst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	Sonar: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mergulho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mídias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sociais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analisar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tendências,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identificar personagens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jogar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luz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jogo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sujo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político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internet.</a:t>
            </a:r>
            <a:endParaRPr sz="1400">
              <a:latin typeface="Calibri"/>
              <a:cs typeface="Calibri"/>
            </a:endParaRPr>
          </a:p>
          <a:p>
            <a:pPr marL="12700" marR="544830" indent="100965">
              <a:lnSpc>
                <a:spcPct val="100000"/>
              </a:lnSpc>
              <a:spcBef>
                <a:spcPts val="1680"/>
              </a:spcBef>
              <a:buSzPct val="92857"/>
              <a:buFont typeface="Arial MT"/>
              <a:buChar char="•"/>
              <a:tabLst>
                <a:tab pos="113664" algn="l"/>
              </a:tabLst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Capital: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seleção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conteúdos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coluna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editada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pelos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jornalistas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Mariana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Barbosa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Rennan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Setti,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enviada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às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terças-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feiras.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61226" y="431114"/>
            <a:ext cx="24060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NEWSLETTERS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61226" y="1275333"/>
            <a:ext cx="4856480" cy="3881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3030" marR="464820" indent="-1009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14300" algn="l"/>
              </a:tabLst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Coluna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Play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Patrícia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Kogut: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ampla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cobertura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sobre 	televisão,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bastidores,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análises,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críticas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informações 	exclusivas.</a:t>
            </a:r>
            <a:endParaRPr sz="1400">
              <a:latin typeface="Calibri"/>
              <a:cs typeface="Calibri"/>
            </a:endParaRPr>
          </a:p>
          <a:p>
            <a:pPr marL="12700" marR="244475" indent="100965">
              <a:lnSpc>
                <a:spcPct val="100000"/>
              </a:lnSpc>
              <a:spcBef>
                <a:spcPts val="1680"/>
              </a:spcBef>
              <a:buFont typeface="Arial MT"/>
              <a:buChar char="•"/>
              <a:tabLst>
                <a:tab pos="113664" algn="l"/>
              </a:tabLst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Sensacionalista: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textos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maior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repercussão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publicados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longo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 semana,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enviados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às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quartas-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feiras.</a:t>
            </a:r>
            <a:endParaRPr sz="1400">
              <a:latin typeface="Calibri"/>
              <a:cs typeface="Calibri"/>
            </a:endParaRPr>
          </a:p>
          <a:p>
            <a:pPr marL="113030" marR="5080" indent="-100965">
              <a:lnSpc>
                <a:spcPct val="100000"/>
              </a:lnSpc>
              <a:spcBef>
                <a:spcPts val="1620"/>
              </a:spcBef>
              <a:buFont typeface="Arial MT"/>
              <a:buChar char="•"/>
              <a:tabLst>
                <a:tab pos="114300" algn="l"/>
              </a:tabLst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Notícias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Rio: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Newsletter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dedicada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reportagens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de 	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Janeiro,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enviada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às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terças-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feiras.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Newsletters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exclusiva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assinantes: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Calibri"/>
              <a:cs typeface="Calibri"/>
            </a:endParaRPr>
          </a:p>
          <a:p>
            <a:pPr marL="5334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Diária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Tarde: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Direto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seu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email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notícias,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análises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informações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exclusiva.</a:t>
            </a:r>
            <a:endParaRPr sz="1400">
              <a:latin typeface="Calibri"/>
              <a:cs typeface="Calibri"/>
            </a:endParaRPr>
          </a:p>
          <a:p>
            <a:pPr marL="12700" marR="260350" indent="-12700">
              <a:lnSpc>
                <a:spcPct val="100000"/>
              </a:lnSpc>
              <a:spcBef>
                <a:spcPts val="1500"/>
              </a:spcBef>
              <a:buFont typeface="Arial MT"/>
              <a:buChar char="•"/>
              <a:tabLst>
                <a:tab pos="74930" algn="l"/>
              </a:tabLst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	Fumus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Boni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Iuris: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Reportagens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artigos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exclusivos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debate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jurídico,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curadoria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advogado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professor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Gustavo Binenbojm.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580" y="304800"/>
            <a:ext cx="5715000" cy="5943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2049" rIns="0" bIns="0" rtlCol="0">
            <a:spAutoFit/>
          </a:bodyPr>
          <a:lstStyle/>
          <a:p>
            <a:pPr marL="3465829">
              <a:lnSpc>
                <a:spcPct val="100000"/>
              </a:lnSpc>
              <a:spcBef>
                <a:spcPts val="105"/>
              </a:spcBef>
            </a:pPr>
            <a:r>
              <a:rPr dirty="0"/>
              <a:t>NEWSLETTERS</a:t>
            </a:r>
            <a:r>
              <a:rPr spc="-135" dirty="0"/>
              <a:t> </a:t>
            </a:r>
            <a:r>
              <a:rPr spc="-10" dirty="0"/>
              <a:t>|</a:t>
            </a:r>
            <a:r>
              <a:rPr spc="-10" dirty="0">
                <a:solidFill>
                  <a:srgbClr val="00ADEE"/>
                </a:solidFill>
              </a:rPr>
              <a:t>AUDIÊNCIA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0491" y="6277762"/>
            <a:ext cx="24707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FONTE: Média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Dezembro/2024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Dados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DBM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74621" y="1788902"/>
          <a:ext cx="9726294" cy="2263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93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97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09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750" b="1" spc="-10" dirty="0">
                          <a:latin typeface="Arial"/>
                          <a:cs typeface="Arial"/>
                        </a:rPr>
                        <a:t>Newsletter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61009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750" b="1" spc="-35" dirty="0">
                          <a:latin typeface="Arial"/>
                          <a:cs typeface="Arial"/>
                        </a:rPr>
                        <a:t>Periodicidade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1610"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750" b="1" spc="-10" dirty="0">
                          <a:latin typeface="Arial"/>
                          <a:cs typeface="Arial"/>
                        </a:rPr>
                        <a:t>Inscritos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750" b="1" spc="-10" dirty="0">
                          <a:latin typeface="Arial"/>
                          <a:cs typeface="Arial"/>
                        </a:rPr>
                        <a:t>Entregues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2715"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750" b="1" spc="-10" dirty="0">
                          <a:latin typeface="Arial"/>
                          <a:cs typeface="Arial"/>
                        </a:rPr>
                        <a:t>Abertura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1940">
                        <a:lnSpc>
                          <a:spcPts val="1960"/>
                        </a:lnSpc>
                      </a:pPr>
                      <a:r>
                        <a:rPr sz="1750" b="1" spc="-145" dirty="0">
                          <a:latin typeface="Arial"/>
                          <a:cs typeface="Arial"/>
                        </a:rPr>
                        <a:t>Taxa</a:t>
                      </a:r>
                      <a:r>
                        <a:rPr sz="1750" b="1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25" dirty="0">
                          <a:latin typeface="Arial"/>
                          <a:cs typeface="Arial"/>
                        </a:rPr>
                        <a:t>de</a:t>
                      </a:r>
                      <a:endParaRPr sz="1750">
                        <a:latin typeface="Arial"/>
                        <a:cs typeface="Arial"/>
                      </a:endParaRPr>
                    </a:p>
                    <a:p>
                      <a:pPr marL="22161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750" b="1" spc="-10" dirty="0">
                          <a:latin typeface="Arial"/>
                          <a:cs typeface="Arial"/>
                        </a:rPr>
                        <a:t>Abertura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830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550" spc="-65" dirty="0">
                          <a:latin typeface="Arial MT"/>
                          <a:cs typeface="Arial MT"/>
                        </a:rPr>
                        <a:t>Dois</a:t>
                      </a:r>
                      <a:r>
                        <a:rPr sz="1550" spc="-2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10" dirty="0">
                          <a:latin typeface="Arial MT"/>
                          <a:cs typeface="Arial MT"/>
                        </a:rPr>
                        <a:t>Minutos</a:t>
                      </a:r>
                      <a:r>
                        <a:rPr sz="1550" spc="-2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10" dirty="0">
                          <a:latin typeface="Arial MT"/>
                          <a:cs typeface="Arial MT"/>
                        </a:rPr>
                        <a:t>Manhã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16129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61009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Diária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16129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4310"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143.375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16129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2.849.143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16129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5570"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1.083.454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16129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39395" algn="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38,0%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16129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45085">
                        <a:lnSpc>
                          <a:spcPts val="1850"/>
                        </a:lnSpc>
                      </a:pPr>
                      <a:r>
                        <a:rPr sz="1550" spc="-65" dirty="0">
                          <a:latin typeface="Arial MT"/>
                          <a:cs typeface="Arial MT"/>
                        </a:rPr>
                        <a:t>Dois</a:t>
                      </a:r>
                      <a:r>
                        <a:rPr sz="1550" spc="-2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10" dirty="0">
                          <a:latin typeface="Arial MT"/>
                          <a:cs typeface="Arial MT"/>
                        </a:rPr>
                        <a:t>Minutos</a:t>
                      </a:r>
                      <a:r>
                        <a:rPr sz="1550" spc="-2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20" dirty="0">
                          <a:latin typeface="Arial MT"/>
                          <a:cs typeface="Arial MT"/>
                        </a:rPr>
                        <a:t>Tarde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61009">
                        <a:lnSpc>
                          <a:spcPts val="1850"/>
                        </a:lnSpc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Diária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4310" algn="ctr">
                        <a:lnSpc>
                          <a:spcPts val="1850"/>
                        </a:lnSpc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110.785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1850"/>
                        </a:lnSpc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2.229.105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5570" algn="ctr">
                        <a:lnSpc>
                          <a:spcPts val="1850"/>
                        </a:lnSpc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874.276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39395" algn="r">
                        <a:lnSpc>
                          <a:spcPts val="1850"/>
                        </a:lnSpc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39,2%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0685">
                <a:tc>
                  <a:txBody>
                    <a:bodyPr/>
                    <a:lstStyle/>
                    <a:p>
                      <a:pPr marL="45085">
                        <a:lnSpc>
                          <a:spcPts val="1850"/>
                        </a:lnSpc>
                      </a:pPr>
                      <a:r>
                        <a:rPr sz="1550" spc="-45" dirty="0">
                          <a:latin typeface="Arial MT"/>
                          <a:cs typeface="Arial MT"/>
                        </a:rPr>
                        <a:t>Melhores</a:t>
                      </a:r>
                      <a:r>
                        <a:rPr sz="1550" spc="-229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25" dirty="0">
                          <a:latin typeface="Arial MT"/>
                          <a:cs typeface="Arial MT"/>
                        </a:rPr>
                        <a:t>da</a:t>
                      </a:r>
                      <a:r>
                        <a:rPr sz="1550" spc="-19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10" dirty="0">
                          <a:latin typeface="Arial MT"/>
                          <a:cs typeface="Arial MT"/>
                        </a:rPr>
                        <a:t>Semana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61009">
                        <a:lnSpc>
                          <a:spcPts val="1850"/>
                        </a:lnSpc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Semanal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ts val="1850"/>
                        </a:lnSpc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92.780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1850"/>
                        </a:lnSpc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460.834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5570" algn="ctr">
                        <a:lnSpc>
                          <a:spcPts val="1850"/>
                        </a:lnSpc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258.951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39395" algn="r">
                        <a:lnSpc>
                          <a:spcPts val="1850"/>
                        </a:lnSpc>
                      </a:pPr>
                      <a:r>
                        <a:rPr sz="1550" spc="-10" dirty="0">
                          <a:latin typeface="Arial MT"/>
                          <a:cs typeface="Arial MT"/>
                        </a:rPr>
                        <a:t>56,2%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90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Total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3970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986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90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346.940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3970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90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5.539.082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3970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0489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90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2.216.681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3970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3733800" y="19050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43600" y="19050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39000" y="19050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10600" y="19050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29800" y="19050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988" y="544068"/>
            <a:ext cx="10098023" cy="53233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0" y="3832859"/>
            <a:ext cx="5562600" cy="1501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2885" rIns="0" bIns="0" rtlCol="0">
            <a:spAutoFit/>
          </a:bodyPr>
          <a:lstStyle/>
          <a:p>
            <a:pPr marL="1045844">
              <a:lnSpc>
                <a:spcPct val="100000"/>
              </a:lnSpc>
              <a:spcBef>
                <a:spcPts val="1755"/>
              </a:spcBef>
            </a:pPr>
            <a:r>
              <a:rPr sz="2800" dirty="0">
                <a:solidFill>
                  <a:srgbClr val="393838"/>
                </a:solidFill>
                <a:latin typeface="Calibri"/>
                <a:cs typeface="Calibri"/>
              </a:rPr>
              <a:t>O</a:t>
            </a:r>
            <a:r>
              <a:rPr sz="2800" spc="-15" dirty="0">
                <a:solidFill>
                  <a:srgbClr val="393838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393838"/>
                </a:solidFill>
                <a:latin typeface="Calibri"/>
                <a:cs typeface="Calibri"/>
              </a:rPr>
              <a:t>GLOBO</a:t>
            </a:r>
            <a:endParaRPr sz="2800">
              <a:latin typeface="Calibri"/>
              <a:cs typeface="Calibri"/>
            </a:endParaRPr>
          </a:p>
          <a:p>
            <a:pPr marL="1045844">
              <a:lnSpc>
                <a:spcPct val="100000"/>
              </a:lnSpc>
              <a:spcBef>
                <a:spcPts val="5"/>
              </a:spcBef>
            </a:pPr>
            <a:r>
              <a:rPr sz="2800" spc="-25" dirty="0">
                <a:solidFill>
                  <a:srgbClr val="00AEEE"/>
                </a:solidFill>
                <a:latin typeface="Calibri"/>
                <a:cs typeface="Calibri"/>
              </a:rPr>
              <a:t>PROJETOS</a:t>
            </a:r>
            <a:r>
              <a:rPr sz="2800" spc="-120" dirty="0">
                <a:solidFill>
                  <a:srgbClr val="00AEE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AEEE"/>
                </a:solidFill>
                <a:latin typeface="Calibri"/>
                <a:cs typeface="Calibri"/>
              </a:rPr>
              <a:t>ESPECIAIS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685800"/>
            <a:ext cx="1887914" cy="107492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12122"/>
          <a:stretch/>
        </p:blipFill>
        <p:spPr>
          <a:xfrm>
            <a:off x="375572" y="304801"/>
            <a:ext cx="5796628" cy="59436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29400" y="1981200"/>
            <a:ext cx="44958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0" dirty="0"/>
              <a:t>MAIOR </a:t>
            </a:r>
            <a:r>
              <a:rPr sz="2500" spc="-5" dirty="0"/>
              <a:t>EVENTO DE  </a:t>
            </a:r>
            <a:r>
              <a:rPr sz="2500" dirty="0"/>
              <a:t>GASTRONOMIA </a:t>
            </a:r>
            <a:r>
              <a:rPr sz="2500" spc="-5" dirty="0"/>
              <a:t>DO</a:t>
            </a:r>
            <a:r>
              <a:rPr sz="2500" spc="-130" dirty="0"/>
              <a:t> </a:t>
            </a:r>
            <a:r>
              <a:rPr sz="2500" dirty="0"/>
              <a:t>BRASIL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20180" y="2972147"/>
            <a:ext cx="5715000" cy="161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795020">
              <a:lnSpc>
                <a:spcPct val="100000"/>
              </a:lnSpc>
              <a:spcBef>
                <a:spcPts val="100"/>
              </a:spcBef>
            </a:pPr>
            <a:r>
              <a:rPr lang="pt-BR" sz="1400" spc="-5" dirty="0" smtClean="0">
                <a:solidFill>
                  <a:srgbClr val="FFFFFF"/>
                </a:solidFill>
                <a:latin typeface="Carlito"/>
                <a:cs typeface="Carlito"/>
              </a:rPr>
              <a:t>O Rio Gastronomia traz, durante, 12 dias </a:t>
            </a:r>
            <a:r>
              <a:rPr lang="pt-BR" sz="1400" spc="-5" dirty="0">
                <a:solidFill>
                  <a:srgbClr val="FFFFFF"/>
                </a:solidFill>
                <a:latin typeface="Carlito"/>
                <a:cs typeface="Carlito"/>
              </a:rPr>
              <a:t>encontros, aulas, grandes shows, </a:t>
            </a:r>
            <a:r>
              <a:rPr lang="pt-BR" sz="1400" spc="-5" dirty="0" smtClean="0">
                <a:solidFill>
                  <a:srgbClr val="FFFFFF"/>
                </a:solidFill>
                <a:latin typeface="Carlito"/>
                <a:cs typeface="Carlito"/>
              </a:rPr>
              <a:t>muitas atrações </a:t>
            </a:r>
            <a:r>
              <a:rPr lang="pt-BR" sz="1400" spc="-5" dirty="0">
                <a:solidFill>
                  <a:srgbClr val="FFFFFF"/>
                </a:solidFill>
                <a:latin typeface="Carlito"/>
                <a:cs typeface="Carlito"/>
              </a:rPr>
              <a:t>e o melhor da gastronomia, em um visual </a:t>
            </a:r>
            <a:r>
              <a:rPr lang="pt-BR" sz="1400" spc="-5" dirty="0" smtClean="0">
                <a:solidFill>
                  <a:srgbClr val="FFFFFF"/>
                </a:solidFill>
                <a:latin typeface="Carlito"/>
                <a:cs typeface="Carlito"/>
              </a:rPr>
              <a:t>incrível do </a:t>
            </a:r>
            <a:r>
              <a:rPr lang="pt-BR" sz="1400" spc="-5" dirty="0">
                <a:solidFill>
                  <a:srgbClr val="FFFFFF"/>
                </a:solidFill>
                <a:latin typeface="Carlito"/>
                <a:cs typeface="Carlito"/>
              </a:rPr>
              <a:t>Rio de </a:t>
            </a:r>
            <a:r>
              <a:rPr lang="pt-BR" sz="1400" spc="-5" dirty="0" smtClean="0">
                <a:solidFill>
                  <a:srgbClr val="FFFFFF"/>
                </a:solidFill>
                <a:latin typeface="Carlito"/>
                <a:cs typeface="Carlito"/>
              </a:rPr>
              <a:t>Janeiro, proporcionando uma experiência inesquecível.</a:t>
            </a:r>
            <a:endParaRPr lang="pt-BR" sz="1400" spc="-5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 marR="795020">
              <a:lnSpc>
                <a:spcPct val="100000"/>
              </a:lnSpc>
              <a:spcBef>
                <a:spcPts val="100"/>
              </a:spcBef>
            </a:pPr>
            <a:r>
              <a:rPr lang="pt-BR" sz="1400" spc="-5" dirty="0" smtClean="0">
                <a:solidFill>
                  <a:srgbClr val="FFFFFF"/>
                </a:solidFill>
                <a:latin typeface="Carlito"/>
                <a:cs typeface="Carlito"/>
              </a:rPr>
              <a:t>Com mais de 40 </a:t>
            </a:r>
            <a:r>
              <a:rPr lang="pt-BR" sz="1400" spc="-5" dirty="0">
                <a:solidFill>
                  <a:srgbClr val="FFFFFF"/>
                </a:solidFill>
                <a:latin typeface="Carlito"/>
                <a:cs typeface="Carlito"/>
              </a:rPr>
              <a:t>marcas </a:t>
            </a:r>
            <a:r>
              <a:rPr lang="pt-BR" sz="1400" spc="-5" dirty="0" smtClean="0">
                <a:solidFill>
                  <a:srgbClr val="FFFFFF"/>
                </a:solidFill>
                <a:latin typeface="Carlito"/>
                <a:cs typeface="Carlito"/>
              </a:rPr>
              <a:t>envolvidas no projeto, o RG já se consagrou como um dos eventos mais</a:t>
            </a:r>
            <a:r>
              <a:rPr lang="pt-BR" sz="14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pt-BR" sz="1400" spc="-5" dirty="0" smtClean="0">
                <a:solidFill>
                  <a:srgbClr val="FFFFFF"/>
                </a:solidFill>
                <a:latin typeface="Carlito"/>
                <a:cs typeface="Carlito"/>
              </a:rPr>
              <a:t>marcantes </a:t>
            </a:r>
            <a:r>
              <a:rPr lang="pt-BR" sz="1400" spc="-5" dirty="0">
                <a:solidFill>
                  <a:srgbClr val="FFFFFF"/>
                </a:solidFill>
                <a:latin typeface="Carlito"/>
                <a:cs typeface="Carlito"/>
              </a:rPr>
              <a:t>do calendário carioca</a:t>
            </a:r>
            <a:r>
              <a:rPr lang="pt-BR" sz="1400" spc="-5" dirty="0" smtClean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endParaRPr lang="pt-BR" sz="1400" spc="-5" dirty="0">
              <a:solidFill>
                <a:srgbClr val="FFFFFF"/>
              </a:solidFill>
              <a:latin typeface="Carlito"/>
              <a:cs typeface="Carlito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02" y="6053141"/>
            <a:ext cx="1378906" cy="2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0000" r="8572" b="18889"/>
          <a:stretch/>
        </p:blipFill>
        <p:spPr>
          <a:xfrm>
            <a:off x="6624574" y="685800"/>
            <a:ext cx="1860823" cy="108877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7" r="34428"/>
          <a:stretch/>
        </p:blipFill>
        <p:spPr>
          <a:xfrm>
            <a:off x="375572" y="300038"/>
            <a:ext cx="5796628" cy="594836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16700" y="2058257"/>
            <a:ext cx="47371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500" dirty="0"/>
              <a:t>SEJA NO RJ OU SP,</a:t>
            </a:r>
            <a:br>
              <a:rPr lang="pt-BR" sz="2500" dirty="0"/>
            </a:br>
            <a:r>
              <a:rPr lang="pt-BR" sz="2500" dirty="0"/>
              <a:t>A GASTRONOMIA NOS UNE</a:t>
            </a:r>
          </a:p>
        </p:txBody>
      </p:sp>
      <p:sp>
        <p:nvSpPr>
          <p:cNvPr id="4" name="Retângulo 3"/>
          <p:cNvSpPr/>
          <p:nvPr/>
        </p:nvSpPr>
        <p:spPr>
          <a:xfrm>
            <a:off x="6553200" y="3124200"/>
            <a:ext cx="48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Realizado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pelo O Globo e Rádio CBN, o SP Gastronomia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Leva aos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paulistanos o melhor da culinária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do Brasil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e do mundo afora, reunida em um só lugar.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O evento celebra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a reconhecida e internacional gastronomia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de São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Paulo e todos os encontros que acontecem em torno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dela, se consolidando com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um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dos maiores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festivais gastronômicos realizados na capital paulista.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02" y="6053141"/>
            <a:ext cx="1378906" cy="2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1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76" y="269741"/>
            <a:ext cx="2362200" cy="1177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29400" y="2895600"/>
            <a:ext cx="4724400" cy="23827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BR" sz="1400" dirty="0" smtClean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Vinhos de Portugal é realizado pelos Jornais O Globo,</a:t>
            </a:r>
          </a:p>
          <a:p>
            <a:pPr marL="12700">
              <a:lnSpc>
                <a:spcPct val="100000"/>
              </a:lnSpc>
            </a:pP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Público e Valor Econômico e reúne dezenas de produtores,</a:t>
            </a:r>
          </a:p>
          <a:p>
            <a:pPr marL="12700">
              <a:lnSpc>
                <a:spcPct val="100000"/>
              </a:lnSpc>
            </a:pP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personalidades e grandes especialistas no assunto,</a:t>
            </a:r>
          </a:p>
          <a:p>
            <a:pPr marL="12700">
              <a:lnSpc>
                <a:spcPct val="100000"/>
              </a:lnSpc>
            </a:pP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proporcionando uma experiência única!</a:t>
            </a:r>
          </a:p>
          <a:p>
            <a:pPr marL="12700">
              <a:lnSpc>
                <a:spcPct val="100000"/>
              </a:lnSpc>
            </a:pP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Durante o evento, o público tem a oportunidade de </a:t>
            </a:r>
            <a:r>
              <a:rPr lang="pt-BR" sz="1400" dirty="0" smtClean="0">
                <a:solidFill>
                  <a:srgbClr val="FFFFFF"/>
                </a:solidFill>
                <a:latin typeface="Carlito"/>
                <a:cs typeface="Carlito"/>
              </a:rPr>
              <a:t>degustar vinhos </a:t>
            </a: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nos stands do salão de degustação e na </a:t>
            </a:r>
            <a:r>
              <a:rPr lang="pt-BR" sz="1400" dirty="0" smtClean="0">
                <a:solidFill>
                  <a:srgbClr val="FFFFFF"/>
                </a:solidFill>
                <a:latin typeface="Carlito"/>
                <a:cs typeface="Carlito"/>
              </a:rPr>
              <a:t>sala de provas</a:t>
            </a: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, que é guiada por um time de especialistas. </a:t>
            </a:r>
            <a:r>
              <a:rPr lang="pt-BR" sz="1400" dirty="0" smtClean="0">
                <a:solidFill>
                  <a:srgbClr val="FFFFFF"/>
                </a:solidFill>
                <a:latin typeface="Carlito"/>
                <a:cs typeface="Carlito"/>
              </a:rPr>
              <a:t>Além disso</a:t>
            </a: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, o público também desfruta de uma área de</a:t>
            </a:r>
          </a:p>
          <a:p>
            <a:pPr marL="12700">
              <a:lnSpc>
                <a:spcPct val="100000"/>
              </a:lnSpc>
            </a:pP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convivência com shows, loja de vinhos e bate-papos, onde</a:t>
            </a:r>
          </a:p>
          <a:p>
            <a:pPr marL="12700">
              <a:lnSpc>
                <a:spcPct val="100000"/>
              </a:lnSpc>
            </a:pP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chefs, artistas, apresentadores, jornalistas e produtores</a:t>
            </a:r>
          </a:p>
          <a:p>
            <a:pPr marL="12700">
              <a:lnSpc>
                <a:spcPct val="100000"/>
              </a:lnSpc>
            </a:pPr>
            <a:r>
              <a:rPr lang="pt-BR" sz="1400" dirty="0">
                <a:solidFill>
                  <a:srgbClr val="FFFFFF"/>
                </a:solidFill>
                <a:latin typeface="Carlito"/>
                <a:cs typeface="Carlito"/>
              </a:rPr>
              <a:t>trocam experiências sobre o universo do vinhos.</a:t>
            </a:r>
            <a:r>
              <a:rPr lang="pt-BR" sz="1400" spc="-10" dirty="0" smtClean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endParaRPr lang="pt-BR" sz="14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29400" y="1600200"/>
            <a:ext cx="5029200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/>
              <a:t>O </a:t>
            </a:r>
            <a:r>
              <a:rPr sz="2500" spc="-5" dirty="0"/>
              <a:t>MAIOR</a:t>
            </a:r>
            <a:r>
              <a:rPr sz="2500" spc="-40" dirty="0"/>
              <a:t> </a:t>
            </a:r>
            <a:r>
              <a:rPr sz="2500" spc="-5" dirty="0"/>
              <a:t>EVENTO</a:t>
            </a:r>
            <a:endParaRPr sz="2500" dirty="0"/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500" spc="-5" dirty="0"/>
              <a:t>DE </a:t>
            </a:r>
            <a:r>
              <a:rPr sz="2500" dirty="0"/>
              <a:t>VINHOS</a:t>
            </a:r>
            <a:r>
              <a:rPr sz="2500" spc="-75" dirty="0"/>
              <a:t> </a:t>
            </a:r>
            <a:r>
              <a:rPr sz="2500" spc="-5" dirty="0"/>
              <a:t>PORTUGUESES  FORA DE</a:t>
            </a:r>
            <a:r>
              <a:rPr sz="2500" spc="-10" dirty="0"/>
              <a:t> </a:t>
            </a:r>
            <a:r>
              <a:rPr sz="2500" dirty="0"/>
              <a:t>PORTUGAL</a:t>
            </a:r>
          </a:p>
        </p:txBody>
      </p:sp>
      <p:pic>
        <p:nvPicPr>
          <p:cNvPr id="9" name="Imagem 8" descr="Mulher bebendo vinho&#10;&#10;Descrição gerada automaticamente">
            <a:extLst>
              <a:ext uri="{FF2B5EF4-FFF2-40B4-BE49-F238E27FC236}">
                <a16:creationId xmlns:a16="http://schemas.microsoft.com/office/drawing/2014/main" xmlns="" id="{A63AFB37-81B5-25D2-0398-A8FB1E849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61439"/>
            <a:ext cx="5638800" cy="372851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02" y="6053141"/>
            <a:ext cx="1378906" cy="2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lirp.cdn-website.com/43f3dabf/dms3rep/multi/opt/AQUARIUS-7d34256d-30c0dc89-1920w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8" r="4214" b="13656"/>
          <a:stretch/>
        </p:blipFill>
        <p:spPr bwMode="auto">
          <a:xfrm>
            <a:off x="6563360" y="762000"/>
            <a:ext cx="3342640" cy="9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543800" y="1575760"/>
            <a:ext cx="914400" cy="112460"/>
          </a:xfrm>
          <a:prstGeom prst="rect">
            <a:avLst/>
          </a:prstGeom>
          <a:solidFill>
            <a:srgbClr val="0B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https://livemarketing.com.br/wp-content/uploads/2024/11/Projeto-Aquarius-2024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r="9909"/>
          <a:stretch/>
        </p:blipFill>
        <p:spPr bwMode="auto">
          <a:xfrm>
            <a:off x="381001" y="304800"/>
            <a:ext cx="5715000" cy="58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8"/>
          <p:cNvSpPr txBox="1"/>
          <p:nvPr/>
        </p:nvSpPr>
        <p:spPr>
          <a:xfrm>
            <a:off x="6587743" y="2596418"/>
            <a:ext cx="4946396" cy="155991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99695">
              <a:lnSpc>
                <a:spcPct val="100800"/>
              </a:lnSpc>
              <a:spcBef>
                <a:spcPts val="85"/>
              </a:spcBef>
            </a:pPr>
            <a:r>
              <a:rPr lang="pt-BR" sz="1400" dirty="0">
                <a:solidFill>
                  <a:schemeClr val="bg1"/>
                </a:solidFill>
                <a:latin typeface="Carlito"/>
                <a:cs typeface="Carlito"/>
              </a:rPr>
              <a:t>Consolidado como um tradicional e importante evento</a:t>
            </a:r>
          </a:p>
          <a:p>
            <a:pPr marL="12700" marR="99695">
              <a:lnSpc>
                <a:spcPct val="100800"/>
              </a:lnSpc>
              <a:spcBef>
                <a:spcPts val="85"/>
              </a:spcBef>
            </a:pPr>
            <a:r>
              <a:rPr lang="pt-BR" sz="1400" dirty="0">
                <a:solidFill>
                  <a:schemeClr val="bg1"/>
                </a:solidFill>
                <a:latin typeface="Carlito"/>
                <a:cs typeface="Carlito"/>
              </a:rPr>
              <a:t>do calendário cultural do Rio de Janeiro, o </a:t>
            </a:r>
            <a:r>
              <a:rPr lang="pt-BR" sz="1400" dirty="0" smtClean="0">
                <a:solidFill>
                  <a:schemeClr val="bg1"/>
                </a:solidFill>
                <a:latin typeface="Carlito"/>
                <a:cs typeface="Carlito"/>
              </a:rPr>
              <a:t>Projeto Aquarius é marcado </a:t>
            </a:r>
            <a:r>
              <a:rPr lang="pt-BR" sz="1400" dirty="0">
                <a:solidFill>
                  <a:schemeClr val="bg1"/>
                </a:solidFill>
                <a:latin typeface="Carlito"/>
                <a:cs typeface="Carlito"/>
              </a:rPr>
              <a:t>por democratizar o acesso à música clássica de forma </a:t>
            </a:r>
            <a:r>
              <a:rPr lang="pt-BR" sz="1400" dirty="0" smtClean="0">
                <a:solidFill>
                  <a:schemeClr val="bg1"/>
                </a:solidFill>
                <a:latin typeface="Carlito"/>
                <a:cs typeface="Carlito"/>
              </a:rPr>
              <a:t>lúdica e gratuita.</a:t>
            </a:r>
          </a:p>
          <a:p>
            <a:pPr marL="12700" marR="99695">
              <a:lnSpc>
                <a:spcPct val="100800"/>
              </a:lnSpc>
              <a:spcBef>
                <a:spcPts val="85"/>
              </a:spcBef>
            </a:pPr>
            <a:r>
              <a:rPr lang="pt-BR" sz="1400" dirty="0" smtClean="0">
                <a:solidFill>
                  <a:schemeClr val="bg1"/>
                </a:solidFill>
                <a:latin typeface="Carlito"/>
                <a:cs typeface="Carlito"/>
              </a:rPr>
              <a:t>O evento segue </a:t>
            </a:r>
            <a:r>
              <a:rPr lang="pt-BR" sz="1400" dirty="0">
                <a:solidFill>
                  <a:schemeClr val="bg1"/>
                </a:solidFill>
                <a:latin typeface="Carlito"/>
                <a:cs typeface="Carlito"/>
              </a:rPr>
              <a:t>inovando e proporcionando </a:t>
            </a:r>
            <a:r>
              <a:rPr lang="pt-BR" sz="1400" dirty="0" smtClean="0">
                <a:solidFill>
                  <a:schemeClr val="bg1"/>
                </a:solidFill>
                <a:latin typeface="Carlito"/>
                <a:cs typeface="Carlito"/>
              </a:rPr>
              <a:t>encontros musicais inesquecíveis, além de uma </a:t>
            </a:r>
            <a:r>
              <a:rPr lang="pt-BR" sz="1400" dirty="0">
                <a:solidFill>
                  <a:schemeClr val="bg1"/>
                </a:solidFill>
                <a:latin typeface="Carlito"/>
                <a:cs typeface="Carlito"/>
              </a:rPr>
              <a:t>programação exclusiva </a:t>
            </a:r>
            <a:r>
              <a:rPr lang="pt-BR" sz="1400" dirty="0" smtClean="0">
                <a:solidFill>
                  <a:schemeClr val="bg1"/>
                </a:solidFill>
                <a:latin typeface="Carlito"/>
                <a:cs typeface="Carlito"/>
              </a:rPr>
              <a:t>e participações especiais</a:t>
            </a:r>
            <a:r>
              <a:rPr lang="pt-BR" sz="1400" dirty="0">
                <a:solidFill>
                  <a:schemeClr val="bg1"/>
                </a:solidFill>
                <a:latin typeface="Carlito"/>
                <a:cs typeface="Carlito"/>
              </a:rPr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600200"/>
            <a:ext cx="685800" cy="8568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02" y="6053141"/>
            <a:ext cx="1378906" cy="2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17334" y="815162"/>
            <a:ext cx="392112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UMA</a:t>
            </a:r>
            <a:r>
              <a:rPr sz="2800" spc="-60" dirty="0"/>
              <a:t> </a:t>
            </a:r>
            <a:r>
              <a:rPr sz="2800" dirty="0"/>
              <a:t>DAS</a:t>
            </a:r>
            <a:r>
              <a:rPr sz="2800" spc="-95" dirty="0"/>
              <a:t> </a:t>
            </a:r>
            <a:r>
              <a:rPr sz="2800" dirty="0"/>
              <a:t>MARCAS</a:t>
            </a:r>
            <a:r>
              <a:rPr sz="2800" spc="-80" dirty="0"/>
              <a:t> </a:t>
            </a:r>
            <a:r>
              <a:rPr sz="2800" spc="-20" dirty="0"/>
              <a:t>MAIS </a:t>
            </a:r>
            <a:r>
              <a:rPr sz="2800" dirty="0"/>
              <a:t>FORTES</a:t>
            </a:r>
            <a:r>
              <a:rPr sz="2800" spc="-145" dirty="0"/>
              <a:t> </a:t>
            </a:r>
            <a:r>
              <a:rPr sz="2800" dirty="0"/>
              <a:t>EM</a:t>
            </a:r>
            <a:r>
              <a:rPr sz="2800" spc="-125" dirty="0"/>
              <a:t> </a:t>
            </a:r>
            <a:r>
              <a:rPr sz="2800" dirty="0"/>
              <a:t>PRODUÇÃO</a:t>
            </a:r>
            <a:r>
              <a:rPr sz="2800" spc="-75" dirty="0"/>
              <a:t> </a:t>
            </a:r>
            <a:r>
              <a:rPr sz="2800" spc="-25" dirty="0"/>
              <a:t>DE </a:t>
            </a:r>
            <a:r>
              <a:rPr sz="2800" dirty="0"/>
              <a:t>CONTEÚDO</a:t>
            </a:r>
            <a:r>
              <a:rPr sz="2800" spc="-85" dirty="0"/>
              <a:t> </a:t>
            </a:r>
            <a:r>
              <a:rPr sz="2800" dirty="0"/>
              <a:t>DO</a:t>
            </a:r>
            <a:r>
              <a:rPr sz="2800" spc="-160" dirty="0"/>
              <a:t> </a:t>
            </a:r>
            <a:r>
              <a:rPr sz="2800" spc="-10" dirty="0"/>
              <a:t>MUNDO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6617334" y="2713431"/>
            <a:ext cx="4505325" cy="2359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Presente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vida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seus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leitores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há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quase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século,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história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confunde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país,</a:t>
            </a:r>
            <a:r>
              <a:rPr sz="14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OGLOBO</a:t>
            </a:r>
            <a:r>
              <a:rPr sz="14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dos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jornais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maior</a:t>
            </a:r>
            <a:r>
              <a:rPr sz="14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circulação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404.923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).</a:t>
            </a:r>
            <a:endParaRPr sz="1400">
              <a:latin typeface="Calibri"/>
              <a:cs typeface="Calibri"/>
            </a:endParaRPr>
          </a:p>
          <a:p>
            <a:pPr marL="12700" marR="44450">
              <a:lnSpc>
                <a:spcPct val="100000"/>
              </a:lnSpc>
              <a:spcBef>
                <a:spcPts val="1680"/>
              </a:spcBef>
            </a:pP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Inovando,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transformando,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surpreendendo,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impactando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400" b="1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traz 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informação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relevante,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segura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qualidade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nas</a:t>
            </a:r>
            <a:r>
              <a:rPr sz="1400" spc="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plataformas impressa,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digital emobile.</a:t>
            </a:r>
            <a:endParaRPr sz="1400">
              <a:latin typeface="Calibri"/>
              <a:cs typeface="Calibri"/>
            </a:endParaRPr>
          </a:p>
          <a:p>
            <a:pPr marL="12700" marR="135890">
              <a:lnSpc>
                <a:spcPct val="100000"/>
              </a:lnSpc>
              <a:spcBef>
                <a:spcPts val="156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alta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penetração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classes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plataforma</a:t>
            </a:r>
            <a:r>
              <a:rPr sz="14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assinantes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altamente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qualificada,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dos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veículosde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mídia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eficazes</a:t>
            </a:r>
            <a:r>
              <a:rPr sz="1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dopaís.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5638800" cy="59436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29527" y="6076899"/>
            <a:ext cx="2562225" cy="354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IVC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Julho/2025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–circulação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impressa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+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digital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(média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segunda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domingo)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4474"/>
          <a:stretch/>
        </p:blipFill>
        <p:spPr>
          <a:xfrm>
            <a:off x="457200" y="3130319"/>
            <a:ext cx="5486400" cy="319428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762295E-BB7B-C746-A969-8B2A1823543F}"/>
              </a:ext>
            </a:extLst>
          </p:cNvPr>
          <p:cNvSpPr txBox="1"/>
          <p:nvPr/>
        </p:nvSpPr>
        <p:spPr>
          <a:xfrm>
            <a:off x="6553199" y="2438400"/>
            <a:ext cx="4572001" cy="2687988"/>
          </a:xfrm>
          <a:prstGeom prst="rect">
            <a:avLst/>
          </a:prstGeom>
        </p:spPr>
        <p:txBody>
          <a:bodyPr wrap="square" lIns="101672" tIns="50836" rIns="101672" bIns="50836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Em quatro dias de festa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, o Camarote Quem O Globo garante aos convidados o serviço mais </a:t>
            </a:r>
            <a:r>
              <a:rPr lang="pt-BR" sz="1400" dirty="0" err="1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premium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 da Sapucaí. </a:t>
            </a:r>
            <a:endParaRPr lang="pt-BR" sz="1400" dirty="0">
              <a:solidFill>
                <a:schemeClr val="bg1"/>
              </a:solidFill>
              <a:latin typeface="Carlito" panose="020F0502020204030204" pitchFamily="34" charset="0"/>
              <a:ea typeface="+mn-lt"/>
              <a:cs typeface="Carlito" panose="020F0502020204030204" pitchFamily="34" charset="0"/>
            </a:endParaRPr>
          </a:p>
          <a:p>
            <a:pPr>
              <a:defRPr/>
            </a:pP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A experiência conta com credenciamento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em um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meeting point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exclusivo com customização de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abadás, além de uma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festa fechada apenas para convidados e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celebridades com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serviço de open bar e open </a:t>
            </a:r>
            <a:r>
              <a:rPr lang="pt-BR" sz="1400" dirty="0" err="1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food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 de doze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horas. O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camarote também conta com shows e atrações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exclusivas no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palco Rádio Globo. </a:t>
            </a:r>
            <a:endParaRPr lang="pt-BR" sz="1400" dirty="0" smtClean="0">
              <a:solidFill>
                <a:schemeClr val="bg1"/>
              </a:solidFill>
              <a:latin typeface="Carlito" panose="020F0502020204030204" pitchFamily="34" charset="0"/>
              <a:ea typeface="+mn-lt"/>
              <a:cs typeface="Carlito" panose="020F0502020204030204" pitchFamily="34" charset="0"/>
            </a:endParaRPr>
          </a:p>
          <a:p>
            <a:pPr>
              <a:defRPr/>
            </a:pP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Para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amplificar o alcance das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ações, o evento conta com uma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extensa cobertura nas plataformas das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marcas Quem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, O Globo e </a:t>
            </a:r>
            <a:r>
              <a:rPr lang="pt-BR" sz="1400" dirty="0" smtClean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Rádio </a:t>
            </a:r>
            <a:r>
              <a:rPr lang="pt-BR" sz="1400" dirty="0">
                <a:solidFill>
                  <a:schemeClr val="bg1"/>
                </a:solidFill>
                <a:latin typeface="Carlito" panose="020F0502020204030204" pitchFamily="34" charset="0"/>
                <a:ea typeface="+mn-lt"/>
                <a:cs typeface="Carlito" panose="020F0502020204030204" pitchFamily="34" charset="0"/>
              </a:rPr>
              <a:t>Globo.</a:t>
            </a:r>
          </a:p>
          <a:p>
            <a:pPr>
              <a:defRPr/>
            </a:pPr>
            <a:endParaRPr lang="pt-BR" sz="1400" dirty="0">
              <a:solidFill>
                <a:schemeClr val="bg1"/>
              </a:solidFill>
              <a:latin typeface="Carlito" panose="020F0502020204030204" pitchFamily="34" charset="0"/>
              <a:ea typeface="+mn-lt"/>
              <a:cs typeface="Carlito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8"/>
          <a:stretch/>
        </p:blipFill>
        <p:spPr>
          <a:xfrm>
            <a:off x="457200" y="304800"/>
            <a:ext cx="5486400" cy="28255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99" y="707571"/>
            <a:ext cx="4584445" cy="110115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02" y="6053141"/>
            <a:ext cx="1378906" cy="2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988" y="544068"/>
            <a:ext cx="10098023" cy="53233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0" y="3832859"/>
            <a:ext cx="5562600" cy="1501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2885" rIns="0" bIns="0" rtlCol="0">
            <a:spAutoFit/>
          </a:bodyPr>
          <a:lstStyle/>
          <a:p>
            <a:pPr marL="1045844" marR="1617980">
              <a:lnSpc>
                <a:spcPct val="100000"/>
              </a:lnSpc>
              <a:spcBef>
                <a:spcPts val="1755"/>
              </a:spcBef>
            </a:pPr>
            <a:r>
              <a:rPr sz="2800" spc="-10" dirty="0">
                <a:solidFill>
                  <a:srgbClr val="393838"/>
                </a:solidFill>
                <a:latin typeface="Calibri"/>
                <a:cs typeface="Calibri"/>
              </a:rPr>
              <a:t>NOSSOS</a:t>
            </a:r>
            <a:r>
              <a:rPr sz="2800" spc="-135" dirty="0">
                <a:solidFill>
                  <a:srgbClr val="393838"/>
                </a:solidFill>
                <a:latin typeface="Calibri"/>
                <a:cs typeface="Calibri"/>
              </a:rPr>
              <a:t> </a:t>
            </a:r>
            <a:r>
              <a:rPr sz="2800" spc="-45" dirty="0">
                <a:solidFill>
                  <a:srgbClr val="393838"/>
                </a:solidFill>
                <a:latin typeface="Calibri"/>
                <a:cs typeface="Calibri"/>
              </a:rPr>
              <a:t>FORMATOS </a:t>
            </a:r>
            <a:r>
              <a:rPr sz="2800" dirty="0">
                <a:solidFill>
                  <a:srgbClr val="00ACEC"/>
                </a:solidFill>
                <a:latin typeface="Calibri"/>
                <a:cs typeface="Calibri"/>
              </a:rPr>
              <a:t>ON</a:t>
            </a:r>
            <a:r>
              <a:rPr sz="2800" spc="-30" dirty="0">
                <a:solidFill>
                  <a:srgbClr val="00ACE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ACEC"/>
                </a:solidFill>
                <a:latin typeface="Calibri"/>
                <a:cs typeface="Calibri"/>
              </a:rPr>
              <a:t>E</a:t>
            </a:r>
            <a:r>
              <a:rPr sz="2800" spc="-40" dirty="0">
                <a:solidFill>
                  <a:srgbClr val="00ACEC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ACEC"/>
                </a:solidFill>
                <a:latin typeface="Calibri"/>
                <a:cs typeface="Calibri"/>
              </a:rPr>
              <a:t>OFF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0088" y="1066800"/>
            <a:ext cx="3201924" cy="5334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28352" y="4144771"/>
            <a:ext cx="1767839" cy="732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Sobrecapa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Obrigatório</a:t>
            </a:r>
            <a:r>
              <a:rPr sz="13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uso: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capa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promocional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3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arte.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1596" y="3857371"/>
            <a:ext cx="2251710" cy="152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Sobrecapa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Página</a:t>
            </a:r>
            <a:r>
              <a:rPr sz="13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Formato: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29,7cm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45cm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Obs: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Teremos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cabeça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 a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marca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Jornal,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dia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535"/>
              </a:lnSpc>
              <a:spcBef>
                <a:spcPts val="50"/>
              </a:spcBef>
            </a:pPr>
            <a:r>
              <a:rPr sz="1300" spc="-65" dirty="0">
                <a:solidFill>
                  <a:srgbClr val="FFFFFF"/>
                </a:solidFill>
                <a:latin typeface="Arial MT"/>
                <a:cs typeface="Arial MT"/>
              </a:rPr>
              <a:t>frase </a:t>
            </a:r>
            <a:r>
              <a:rPr sz="1300" spc="-85" dirty="0">
                <a:solidFill>
                  <a:srgbClr val="FFFFFF"/>
                </a:solidFill>
                <a:latin typeface="Arial MT"/>
                <a:cs typeface="Arial MT"/>
              </a:rPr>
              <a:t>“CAPAPUBLICITÁRIA”</a:t>
            </a:r>
            <a:endParaRPr sz="130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</a:pP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(colocada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pela</a:t>
            </a:r>
            <a:r>
              <a:rPr sz="1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Editora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Globo).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500" y="5490768"/>
            <a:ext cx="254571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Páginas</a:t>
            </a:r>
            <a:r>
              <a:rPr sz="13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Duas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páginas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simples: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29,7cm</a:t>
            </a:r>
            <a:r>
              <a:rPr sz="1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52cm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página</a:t>
            </a:r>
            <a:r>
              <a:rPr sz="1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dupla: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61,4cm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52cm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1566672"/>
            <a:ext cx="5201412" cy="231952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013072" y="4246879"/>
            <a:ext cx="2085975" cy="1221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Página</a:t>
            </a:r>
            <a:r>
              <a:rPr sz="13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Formato:</a:t>
            </a:r>
            <a:r>
              <a:rPr sz="13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29,7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52cm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ct val="99000"/>
              </a:lnSpc>
              <a:spcBef>
                <a:spcPts val="65"/>
              </a:spcBef>
            </a:pPr>
            <a:r>
              <a:rPr sz="1300" spc="-65" dirty="0">
                <a:solidFill>
                  <a:srgbClr val="FFFFFF"/>
                </a:solidFill>
                <a:latin typeface="Arial MT"/>
                <a:cs typeface="Arial MT"/>
              </a:rPr>
              <a:t>Aplicar</a:t>
            </a:r>
            <a:r>
              <a:rPr sz="13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FFFFFF"/>
                </a:solidFill>
                <a:latin typeface="Arial MT"/>
                <a:cs typeface="Arial MT"/>
              </a:rPr>
              <a:t>palavra</a:t>
            </a:r>
            <a:r>
              <a:rPr sz="13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105" dirty="0">
                <a:solidFill>
                  <a:srgbClr val="FFFFFF"/>
                </a:solidFill>
                <a:latin typeface="Arial MT"/>
                <a:cs typeface="Arial MT"/>
              </a:rPr>
              <a:t>“PUBLICIDADE”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cima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anúncio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centralizado,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dentro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formato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29,7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52,0.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095" y="254000"/>
            <a:ext cx="269811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FORMATOS </a:t>
            </a:r>
            <a:r>
              <a:rPr spc="-20" dirty="0"/>
              <a:t>DIFERENCIADOS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011" y="1991867"/>
            <a:ext cx="1869948" cy="28270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53005" y="1741170"/>
            <a:ext cx="1162685" cy="883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1435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Sobrecapa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Macarrão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(página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solta)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3005" y="2806064"/>
            <a:ext cx="1892300" cy="1216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Página</a:t>
            </a:r>
            <a:r>
              <a:rPr sz="13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Formato: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29,7cm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45cm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Obs: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Teremos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cabeça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marca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Jornal,</a:t>
            </a:r>
            <a:r>
              <a:rPr sz="1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 data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endParaRPr sz="1300">
              <a:latin typeface="Calibri"/>
              <a:cs typeface="Calibri"/>
            </a:endParaRPr>
          </a:p>
          <a:p>
            <a:pPr marL="12700" marR="617855">
              <a:lnSpc>
                <a:spcPct val="100000"/>
              </a:lnSpc>
              <a:spcBef>
                <a:spcPts val="15"/>
              </a:spcBef>
            </a:pP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dia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65" dirty="0">
                <a:solidFill>
                  <a:srgbClr val="FFFFFF"/>
                </a:solidFill>
                <a:latin typeface="Arial MT"/>
                <a:cs typeface="Arial MT"/>
              </a:rPr>
              <a:t>frase</a:t>
            </a:r>
            <a:r>
              <a:rPr sz="13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“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CAPA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PUBLICITÁRIA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”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3005" y="4194759"/>
            <a:ext cx="19291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Página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Página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simples: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29,7cm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52cm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095" y="254000"/>
            <a:ext cx="269811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FORMATOS </a:t>
            </a:r>
            <a:r>
              <a:rPr spc="-20" dirty="0"/>
              <a:t>DIFERENCIADOS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8620" y="1981200"/>
            <a:ext cx="1851660" cy="26258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038469" y="1742313"/>
            <a:ext cx="1689100" cy="822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Sobrecapa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Falsa</a:t>
            </a:r>
            <a:endParaRPr sz="2000">
              <a:latin typeface="Calibri"/>
              <a:cs typeface="Calibri"/>
            </a:endParaRPr>
          </a:p>
          <a:p>
            <a:pPr marL="12700" marR="149225">
              <a:lnSpc>
                <a:spcPct val="100000"/>
              </a:lnSpc>
              <a:spcBef>
                <a:spcPts val="2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(conectada</a:t>
            </a:r>
            <a:r>
              <a:rPr sz="1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ao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caderno</a:t>
            </a:r>
            <a:r>
              <a:rPr sz="16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principal)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38469" y="2745104"/>
            <a:ext cx="1892300" cy="1220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Página</a:t>
            </a:r>
            <a:r>
              <a:rPr sz="13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Formato: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29,7cm</a:t>
            </a:r>
            <a:r>
              <a:rPr sz="1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 45cm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Obs: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Teremos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cabeça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marca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Jornal,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 data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endParaRPr sz="1300">
              <a:latin typeface="Calibri"/>
              <a:cs typeface="Calibri"/>
            </a:endParaRPr>
          </a:p>
          <a:p>
            <a:pPr marL="12700" marR="617855">
              <a:lnSpc>
                <a:spcPts val="1600"/>
              </a:lnSpc>
              <a:spcBef>
                <a:spcPts val="35"/>
              </a:spcBef>
            </a:pP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dia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65" dirty="0">
                <a:solidFill>
                  <a:srgbClr val="FFFFFF"/>
                </a:solidFill>
                <a:latin typeface="Arial MT"/>
                <a:cs typeface="Arial MT"/>
              </a:rPr>
              <a:t>frase</a:t>
            </a:r>
            <a:r>
              <a:rPr sz="13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“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CAPA </a:t>
            </a:r>
            <a:r>
              <a:rPr sz="1300" spc="-70" dirty="0">
                <a:solidFill>
                  <a:srgbClr val="FFFFFF"/>
                </a:solidFill>
                <a:latin typeface="Arial MT"/>
                <a:cs typeface="Arial MT"/>
              </a:rPr>
              <a:t>PUBLICITÁRIA”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38469" y="4132579"/>
            <a:ext cx="170053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Página</a:t>
            </a:r>
            <a:r>
              <a:rPr sz="13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Página</a:t>
            </a:r>
            <a:r>
              <a:rPr sz="13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Simples: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 29,7cm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x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52cm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07116" y="2302510"/>
            <a:ext cx="5626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Cinta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07116" y="2817367"/>
            <a:ext cx="1356360" cy="101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Formato: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Horizontal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(a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marca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jornal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deverá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estar 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inteiramente</a:t>
            </a:r>
            <a:r>
              <a:rPr sz="1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à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mostra)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7783" y="1990344"/>
            <a:ext cx="2538983" cy="218693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6808" y="2069592"/>
            <a:ext cx="1074419" cy="19232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16808" y="4381500"/>
            <a:ext cx="1074419" cy="19232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55891" y="1077849"/>
            <a:ext cx="2100580" cy="930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305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Orelha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estendida</a:t>
            </a:r>
            <a:endParaRPr sz="2000">
              <a:latin typeface="Calibri"/>
              <a:cs typeface="Calibri"/>
            </a:endParaRPr>
          </a:p>
          <a:p>
            <a:pPr marR="8255" algn="r">
              <a:lnSpc>
                <a:spcPct val="100000"/>
              </a:lnSpc>
              <a:spcBef>
                <a:spcPts val="35"/>
              </a:spcBef>
            </a:pP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Formato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aberto: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col.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53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cm.</a:t>
            </a:r>
            <a:endParaRPr sz="13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Impressão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4/1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cores.</a:t>
            </a:r>
            <a:endParaRPr sz="13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5"/>
              </a:spcBef>
            </a:pP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Frente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(cor)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verso</a:t>
            </a:r>
            <a:r>
              <a:rPr sz="13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(pb).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73295" y="3725036"/>
            <a:ext cx="2117090" cy="930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Orelha</a:t>
            </a:r>
            <a:r>
              <a:rPr sz="2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Simples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0"/>
              </a:spcBef>
            </a:pP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Formato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aberto:</a:t>
            </a: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 col.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53</a:t>
            </a:r>
            <a:r>
              <a:rPr sz="1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cm.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Impressão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4/1</a:t>
            </a:r>
            <a:r>
              <a:rPr sz="1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cores.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Frente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(cor)</a:t>
            </a:r>
            <a:r>
              <a:rPr sz="1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verso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(pb).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34728" y="1158239"/>
            <a:ext cx="1958339" cy="22707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34728" y="3540252"/>
            <a:ext cx="1958339" cy="22707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1272" y="1703831"/>
            <a:ext cx="3048000" cy="46009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67728" y="2148839"/>
            <a:ext cx="2567939" cy="385267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7095" y="254000"/>
            <a:ext cx="193928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FORMATOS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095" y="741680"/>
            <a:ext cx="26981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DIFERENCIADOS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90556" y="3073654"/>
            <a:ext cx="2110740" cy="930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5675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Book</a:t>
            </a:r>
            <a:r>
              <a:rPr sz="20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Mark</a:t>
            </a:r>
            <a:endParaRPr sz="2000">
              <a:latin typeface="Calibri"/>
              <a:cs typeface="Calibri"/>
            </a:endParaRPr>
          </a:p>
          <a:p>
            <a:pPr marR="18415" algn="r">
              <a:lnSpc>
                <a:spcPct val="100000"/>
              </a:lnSpc>
              <a:spcBef>
                <a:spcPts val="35"/>
              </a:spcBef>
            </a:pP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Formato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aberto: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col.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53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cm.</a:t>
            </a:r>
            <a:endParaRPr sz="1300">
              <a:latin typeface="Calibri"/>
              <a:cs typeface="Calibri"/>
            </a:endParaRPr>
          </a:p>
          <a:p>
            <a:pPr marL="443865" marR="13335" indent="260350" algn="r">
              <a:lnSpc>
                <a:spcPct val="100000"/>
              </a:lnSpc>
            </a:pP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Impressão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4/1</a:t>
            </a:r>
            <a:r>
              <a:rPr sz="13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cores.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Frente</a:t>
            </a:r>
            <a:r>
              <a:rPr sz="13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(cor)</a:t>
            </a:r>
            <a:r>
              <a:rPr sz="1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verso</a:t>
            </a:r>
            <a:r>
              <a:rPr sz="13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(pb).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20720" y="3432505"/>
            <a:ext cx="2117090" cy="930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Anúncio</a:t>
            </a:r>
            <a:r>
              <a:rPr sz="2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Ilha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0"/>
              </a:spcBef>
            </a:pP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Formato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Calibri"/>
                <a:cs typeface="Calibri"/>
              </a:rPr>
              <a:t>aberto:</a:t>
            </a:r>
            <a:r>
              <a:rPr sz="13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 col.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53</a:t>
            </a:r>
            <a:r>
              <a:rPr sz="1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cm.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Impressão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4/1</a:t>
            </a:r>
            <a:r>
              <a:rPr sz="13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cores.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Frente</a:t>
            </a:r>
            <a:r>
              <a:rPr sz="1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(cor)</a:t>
            </a:r>
            <a:r>
              <a:rPr sz="1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verso</a:t>
            </a:r>
            <a:r>
              <a:rPr sz="13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(pb).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625" y="1881161"/>
            <a:ext cx="2265413" cy="3708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3449" y="1520063"/>
            <a:ext cx="5221808" cy="406951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095" y="254000"/>
            <a:ext cx="269811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FORMATOS </a:t>
            </a:r>
            <a:r>
              <a:rPr spc="-20" dirty="0"/>
              <a:t>DIFERENCIADOS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19727" y="3357194"/>
            <a:ext cx="11036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Multipage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095" y="254000"/>
            <a:ext cx="269811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FORMATOS </a:t>
            </a:r>
            <a:r>
              <a:rPr spc="-20" dirty="0"/>
              <a:t>DIFERENCIADOS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234041" y="2850007"/>
            <a:ext cx="1489075" cy="1326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Páginas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20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5"/>
              </a:spcBef>
            </a:pP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Duas</a:t>
            </a:r>
            <a:r>
              <a:rPr sz="1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páginas</a:t>
            </a:r>
            <a:r>
              <a:rPr sz="13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simples: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29,7cm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52cm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endParaRPr sz="1300">
              <a:latin typeface="Calibri"/>
              <a:cs typeface="Calibri"/>
            </a:endParaRPr>
          </a:p>
          <a:p>
            <a:pPr marL="12700" marR="207010">
              <a:lnSpc>
                <a:spcPct val="100000"/>
              </a:lnSpc>
            </a:pP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página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dupla: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61,4cm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52cm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9362" y="1748078"/>
            <a:ext cx="3425863" cy="325102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418" y="1732699"/>
            <a:ext cx="3745725" cy="32817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1246" rIns="0" bIns="0" rtlCol="0">
            <a:spAutoFit/>
          </a:bodyPr>
          <a:lstStyle/>
          <a:p>
            <a:pPr marL="425450">
              <a:lnSpc>
                <a:spcPct val="100000"/>
              </a:lnSpc>
              <a:spcBef>
                <a:spcPts val="105"/>
              </a:spcBef>
            </a:pPr>
            <a:r>
              <a:rPr dirty="0"/>
              <a:t>FORMATOS</a:t>
            </a:r>
            <a:r>
              <a:rPr spc="-155" dirty="0"/>
              <a:t> </a:t>
            </a:r>
            <a:r>
              <a:rPr spc="-10" dirty="0"/>
              <a:t>ONLINE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148" y="1222247"/>
            <a:ext cx="2112264" cy="16276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3002279"/>
            <a:ext cx="2194560" cy="16946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100" y="4873752"/>
            <a:ext cx="2118360" cy="16367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34511" y="4895088"/>
            <a:ext cx="2065019" cy="15925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34511" y="3048000"/>
            <a:ext cx="2078736" cy="16032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58000" y="3505200"/>
            <a:ext cx="1071372" cy="23088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10928" y="3012948"/>
            <a:ext cx="1121664" cy="240944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98180" y="2016251"/>
            <a:ext cx="1078992" cy="23073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336163" y="2183638"/>
            <a:ext cx="14281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30" dirty="0">
                <a:solidFill>
                  <a:srgbClr val="FFFFFF"/>
                </a:solidFill>
                <a:latin typeface="Calibri"/>
                <a:cs typeface="Calibri"/>
              </a:rPr>
              <a:t>DESKTOP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46157" y="2231212"/>
            <a:ext cx="125285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MOBILE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/>
              <a:t>FORMATOS</a:t>
            </a:r>
            <a:r>
              <a:rPr spc="-114" dirty="0"/>
              <a:t> </a:t>
            </a:r>
            <a:r>
              <a:rPr spc="-10" dirty="0"/>
              <a:t>ONLINE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6452" y="3858767"/>
            <a:ext cx="2253996" cy="19324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1511" y="1795272"/>
            <a:ext cx="2232660" cy="19110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6708" y="3855720"/>
            <a:ext cx="2249424" cy="19095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80019" y="1795272"/>
            <a:ext cx="2278379" cy="19034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94147" y="1798320"/>
            <a:ext cx="2217420" cy="190042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84907" y="4270705"/>
            <a:ext cx="99885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VÍDEO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7308" y="533400"/>
            <a:ext cx="7975092" cy="53157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191" y="2403348"/>
            <a:ext cx="2822448" cy="11780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8540" y="3516248"/>
            <a:ext cx="12693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0" dirty="0" smtClean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lang="pt-BR" sz="4800" b="1" spc="-2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48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6823" y="1540510"/>
            <a:ext cx="267525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500" spc="-10" dirty="0"/>
              <a:t>INDEPENDÊNCIA, ISENÇÃO,</a:t>
            </a:r>
            <a:r>
              <a:rPr sz="2500" spc="-100" dirty="0"/>
              <a:t> </a:t>
            </a:r>
            <a:r>
              <a:rPr sz="2500" spc="-10" dirty="0"/>
              <a:t>CORAGEM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6859651" y="2570480"/>
            <a:ext cx="3562985" cy="2453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Essas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palavras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traduzem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essência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dabusca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pela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informação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verdadeira,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checada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eoferecida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primeira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mão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ao</a:t>
            </a:r>
            <a:r>
              <a:rPr sz="1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leitor.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Calibri"/>
              <a:cs typeface="Calibri"/>
            </a:endParaRPr>
          </a:p>
          <a:p>
            <a:pPr marL="12700" marR="110489">
              <a:lnSpc>
                <a:spcPct val="102899"/>
              </a:lnSpc>
            </a:pP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Foram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inúmeras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crises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embalaram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país</a:t>
            </a:r>
            <a:r>
              <a:rPr sz="14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mundo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ao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longo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dessa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jornada.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está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sempre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reiventando.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400">
              <a:latin typeface="Calibri"/>
              <a:cs typeface="Calibri"/>
            </a:endParaRPr>
          </a:p>
          <a:p>
            <a:pPr marL="12700" marR="24765">
              <a:lnSpc>
                <a:spcPct val="1032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avanços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tecnológicos,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estãotransformando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forma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produz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 se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consome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notícias,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levam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jornal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voo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rumo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reinvenção.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5638800" cy="5943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6823" y="1103122"/>
            <a:ext cx="368236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486535" algn="l"/>
                <a:tab pos="2136140" algn="l"/>
              </a:tabLst>
            </a:pPr>
            <a:r>
              <a:rPr sz="2500" dirty="0"/>
              <a:t>RELEVANTE</a:t>
            </a:r>
            <a:r>
              <a:rPr sz="2500" spc="-130" dirty="0"/>
              <a:t> </a:t>
            </a:r>
            <a:r>
              <a:rPr sz="2500" spc="-25" dirty="0"/>
              <a:t>NO</a:t>
            </a:r>
            <a:r>
              <a:rPr sz="2500" dirty="0"/>
              <a:t>	PRESENTE</a:t>
            </a:r>
            <a:r>
              <a:rPr sz="2500" spc="-95" dirty="0"/>
              <a:t> </a:t>
            </a:r>
            <a:r>
              <a:rPr sz="2500" spc="-50" dirty="0"/>
              <a:t>E </a:t>
            </a:r>
            <a:r>
              <a:rPr sz="2500" spc="-10" dirty="0"/>
              <a:t>OLHANDO</a:t>
            </a:r>
            <a:r>
              <a:rPr sz="2500" dirty="0"/>
              <a:t>	PARA</a:t>
            </a:r>
            <a:r>
              <a:rPr sz="2500" spc="-60" dirty="0"/>
              <a:t> </a:t>
            </a:r>
            <a:r>
              <a:rPr sz="2500" spc="-10" dirty="0"/>
              <a:t>FRENTE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6846823" y="2274545"/>
            <a:ext cx="4436745" cy="2481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4805">
              <a:lnSpc>
                <a:spcPct val="1064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GLOBO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move,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hoje,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pela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agilidade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lançar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produtos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plataformas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digitais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dialoguem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contemporaneidade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atendam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às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necessidades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quem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lê.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Porque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está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olho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nesse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novo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futuro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vivemos.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Porque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pensa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nesse novo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leitor,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enxerga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valoriza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importância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seu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papel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cidadão.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Durante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eleições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2022,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elegeu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cobertura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Globo.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Foram</a:t>
            </a:r>
            <a:r>
              <a:rPr sz="14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580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milhões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pageviews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durante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mês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outubro,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marco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histórico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imprensanacional.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59651" y="6242100"/>
            <a:ext cx="11868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IVC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WEB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out/22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5715000" cy="5943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3950" y="139395"/>
            <a:ext cx="679259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/>
              <a:t>JORNALISMO</a:t>
            </a:r>
            <a:r>
              <a:rPr sz="2500" spc="-45" dirty="0"/>
              <a:t> </a:t>
            </a:r>
            <a:r>
              <a:rPr sz="2500" dirty="0"/>
              <a:t>QUE</a:t>
            </a:r>
            <a:r>
              <a:rPr sz="2500" spc="-55" dirty="0"/>
              <a:t> </a:t>
            </a:r>
            <a:r>
              <a:rPr sz="2500" dirty="0"/>
              <a:t>PAUTA</a:t>
            </a:r>
            <a:r>
              <a:rPr sz="2500" spc="-55" dirty="0"/>
              <a:t> </a:t>
            </a:r>
            <a:r>
              <a:rPr sz="2500" dirty="0"/>
              <a:t>O</a:t>
            </a:r>
            <a:r>
              <a:rPr sz="2500" spc="-60" dirty="0"/>
              <a:t> </a:t>
            </a:r>
            <a:r>
              <a:rPr sz="2500" spc="-10" dirty="0"/>
              <a:t>NOTICIÁRIO</a:t>
            </a:r>
            <a:r>
              <a:rPr sz="2500" spc="-130" dirty="0"/>
              <a:t> </a:t>
            </a:r>
            <a:r>
              <a:rPr sz="2500" spc="-10" dirty="0"/>
              <a:t>BRASILEIRO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923950" y="616076"/>
            <a:ext cx="7560309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redação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+350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profissionais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(Brasília,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RJ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SP)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produzindo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conteúdo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horas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dia,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dias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semana,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pauta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jornalismo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nacional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furos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reportagem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conteúdos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inéditos.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2128" y="1348739"/>
            <a:ext cx="1967483" cy="32811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34685" y="4673853"/>
            <a:ext cx="2059939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0810" algn="just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09/07/2013</a:t>
            </a:r>
            <a:r>
              <a:rPr sz="1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mostrou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a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espionagem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agência</a:t>
            </a:r>
            <a:r>
              <a:rPr sz="1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americana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NSA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se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espalhou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governos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América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Latina.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Recebeu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Prêmio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Esso. </a:t>
            </a:r>
            <a:r>
              <a:rPr sz="1000" u="sng" spc="-1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https://oglobo.globo.com/brasil/sistem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000" u="sng" spc="-1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a-de-transplantes-no-</a:t>
            </a:r>
            <a:r>
              <a:rPr sz="1000" u="sng" spc="-2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brasil-</a:t>
            </a:r>
            <a:r>
              <a:rPr sz="1000" u="sng" spc="-1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sofre-</a:t>
            </a:r>
            <a:r>
              <a:rPr sz="1000" u="sng" spc="-2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com-</a:t>
            </a:r>
            <a:r>
              <a:rPr sz="1000"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000" u="sng" spc="-1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falta-de-transporte-aereo-19444859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915" y="4672965"/>
            <a:ext cx="203200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3365">
              <a:lnSpc>
                <a:spcPct val="100000"/>
              </a:lnSpc>
              <a:spcBef>
                <a:spcPts val="95"/>
              </a:spcBef>
            </a:pP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17/05/2017</a:t>
            </a:r>
            <a:r>
              <a:rPr sz="10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colunista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Lauro Jardim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informa que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Joesley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Batista gravou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conversa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Michel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Temer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publica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teor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diálogo.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u="sng" spc="-1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https://oglobo.globo.com/bra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000" u="sng" spc="-1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sil/dono-da-jbs-</a:t>
            </a:r>
            <a:r>
              <a:rPr sz="1000" u="sng" spc="-2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grava-</a:t>
            </a:r>
            <a:r>
              <a:rPr sz="1000" u="sng" spc="-1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temer-dando-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000" u="sng" spc="-2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aval-para-</a:t>
            </a:r>
            <a:r>
              <a:rPr sz="1000" u="sng" spc="-25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compra-de-silencio-</a:t>
            </a:r>
            <a:r>
              <a:rPr sz="1000" u="sng" spc="-2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de-</a:t>
            </a:r>
            <a:r>
              <a:rPr sz="1000" u="sng" spc="-1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cunha-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000" u="sng" spc="-10" dirty="0">
                <a:solidFill>
                  <a:srgbClr val="FFFF00"/>
                </a:solidFill>
                <a:uFill>
                  <a:solidFill>
                    <a:srgbClr val="045FC1"/>
                  </a:solidFill>
                </a:uFill>
                <a:latin typeface="Calibri"/>
                <a:cs typeface="Calibri"/>
              </a:rPr>
              <a:t>21353935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07508" y="2653283"/>
            <a:ext cx="2441575" cy="1974850"/>
            <a:chOff x="5207508" y="2653283"/>
            <a:chExt cx="2441575" cy="19748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2560" y="2686811"/>
              <a:ext cx="2365247" cy="19004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26558" y="2672333"/>
              <a:ext cx="2403475" cy="1936750"/>
            </a:xfrm>
            <a:custGeom>
              <a:avLst/>
              <a:gdLst/>
              <a:ahLst/>
              <a:cxnLst/>
              <a:rect l="l" t="t" r="r" b="b"/>
              <a:pathLst>
                <a:path w="2403475" h="1936750">
                  <a:moveTo>
                    <a:pt x="0" y="1936750"/>
                  </a:moveTo>
                  <a:lnTo>
                    <a:pt x="2403093" y="1936750"/>
                  </a:lnTo>
                  <a:lnTo>
                    <a:pt x="2403093" y="0"/>
                  </a:lnTo>
                  <a:lnTo>
                    <a:pt x="0" y="0"/>
                  </a:lnTo>
                  <a:lnTo>
                    <a:pt x="0" y="193675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548127" y="1662683"/>
            <a:ext cx="2444750" cy="2965450"/>
            <a:chOff x="2548127" y="1662683"/>
            <a:chExt cx="2444750" cy="29654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3179" y="1696211"/>
              <a:ext cx="2365247" cy="289102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567177" y="1681733"/>
              <a:ext cx="2406650" cy="2927350"/>
            </a:xfrm>
            <a:custGeom>
              <a:avLst/>
              <a:gdLst/>
              <a:ahLst/>
              <a:cxnLst/>
              <a:rect l="l" t="t" r="r" b="b"/>
              <a:pathLst>
                <a:path w="2406650" h="2927350">
                  <a:moveTo>
                    <a:pt x="0" y="2927350"/>
                  </a:moveTo>
                  <a:lnTo>
                    <a:pt x="2406142" y="2927350"/>
                  </a:lnTo>
                  <a:lnTo>
                    <a:pt x="2406142" y="0"/>
                  </a:lnTo>
                  <a:lnTo>
                    <a:pt x="0" y="0"/>
                  </a:lnTo>
                  <a:lnTo>
                    <a:pt x="0" y="292735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23444" y="1613916"/>
            <a:ext cx="2240280" cy="2967355"/>
            <a:chOff x="123444" y="1613916"/>
            <a:chExt cx="2240280" cy="296735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972" y="1648968"/>
              <a:ext cx="2164079" cy="288950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2494" y="1632966"/>
              <a:ext cx="2202180" cy="2929255"/>
            </a:xfrm>
            <a:custGeom>
              <a:avLst/>
              <a:gdLst/>
              <a:ahLst/>
              <a:cxnLst/>
              <a:rect l="l" t="t" r="r" b="b"/>
              <a:pathLst>
                <a:path w="2202180" h="2929254">
                  <a:moveTo>
                    <a:pt x="0" y="2928874"/>
                  </a:moveTo>
                  <a:lnTo>
                    <a:pt x="2202180" y="2928874"/>
                  </a:lnTo>
                  <a:lnTo>
                    <a:pt x="2202180" y="0"/>
                  </a:lnTo>
                  <a:lnTo>
                    <a:pt x="0" y="0"/>
                  </a:lnTo>
                  <a:lnTo>
                    <a:pt x="0" y="292887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540889" y="4672965"/>
            <a:ext cx="2162810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034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05/06/2016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mostrou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enquanto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 FAB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recusava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transporte</a:t>
            </a:r>
            <a:r>
              <a:rPr sz="10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órgãos,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seus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aviões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eram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utilizados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levar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ministros,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presidentes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tribunais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superiores</a:t>
            </a:r>
            <a:r>
              <a:rPr sz="10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presidentes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da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Câmara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Senado. 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https://oglobo.globo.com/brasil/sistema-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spc="-20" dirty="0">
                <a:solidFill>
                  <a:srgbClr val="FFFF00"/>
                </a:solidFill>
                <a:latin typeface="Calibri"/>
                <a:cs typeface="Calibri"/>
              </a:rPr>
              <a:t>de-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transplantes-</a:t>
            </a:r>
            <a:r>
              <a:rPr sz="1000" spc="-25" dirty="0">
                <a:solidFill>
                  <a:srgbClr val="FFFF00"/>
                </a:solidFill>
                <a:latin typeface="Calibri"/>
                <a:cs typeface="Calibri"/>
              </a:rPr>
              <a:t>no-</a:t>
            </a:r>
            <a:r>
              <a:rPr sz="1000" spc="-20" dirty="0">
                <a:solidFill>
                  <a:srgbClr val="FFFF00"/>
                </a:solidFill>
                <a:latin typeface="Calibri"/>
                <a:cs typeface="Calibri"/>
              </a:rPr>
              <a:t>brasil-sofre-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com-falta- </a:t>
            </a:r>
            <a:r>
              <a:rPr sz="1000" dirty="0">
                <a:solidFill>
                  <a:srgbClr val="FFFF00"/>
                </a:solidFill>
                <a:latin typeface="Calibri"/>
                <a:cs typeface="Calibri"/>
              </a:rPr>
              <a:t>de-</a:t>
            </a:r>
            <a:r>
              <a:rPr sz="1000" spc="5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transporte-aereo-19444859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081259" y="1295400"/>
            <a:ext cx="1986280" cy="3333115"/>
            <a:chOff x="10081259" y="1295400"/>
            <a:chExt cx="1986280" cy="333311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85831" y="1295400"/>
              <a:ext cx="1981200" cy="17708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81259" y="3009900"/>
              <a:ext cx="1981200" cy="161848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0071354" y="4678172"/>
            <a:ext cx="205422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04/08/2019</a:t>
            </a:r>
            <a:r>
              <a:rPr sz="10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Levantamento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inédito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GLOBO</a:t>
            </a:r>
            <a:r>
              <a:rPr sz="100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apontou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que,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dos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286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assessores</a:t>
            </a:r>
            <a:r>
              <a:rPr sz="10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nomeados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Jair,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Carlos,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Flávio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Eduardo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desde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1991,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35%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tinham</a:t>
            </a:r>
            <a:r>
              <a:rPr sz="10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algum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parentesco 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https://oglobo.globo.com/politica/em- </a:t>
            </a:r>
            <a:r>
              <a:rPr sz="1000" spc="-30" dirty="0">
                <a:solidFill>
                  <a:srgbClr val="FFFF00"/>
                </a:solidFill>
                <a:latin typeface="Calibri"/>
                <a:cs typeface="Calibri"/>
              </a:rPr>
              <a:t>28-</a:t>
            </a:r>
            <a:r>
              <a:rPr sz="1000" spc="-20" dirty="0">
                <a:solidFill>
                  <a:srgbClr val="FFFF00"/>
                </a:solidFill>
                <a:latin typeface="Calibri"/>
                <a:cs typeface="Calibri"/>
              </a:rPr>
              <a:t>anos-cla-bolsonaro-</a:t>
            </a:r>
            <a:r>
              <a:rPr sz="1000" spc="-25" dirty="0">
                <a:solidFill>
                  <a:srgbClr val="FFFF00"/>
                </a:solidFill>
                <a:latin typeface="Calibri"/>
                <a:cs typeface="Calibri"/>
              </a:rPr>
              <a:t>nomeou-</a:t>
            </a:r>
            <a:r>
              <a:rPr sz="1000" spc="-20" dirty="0">
                <a:solidFill>
                  <a:srgbClr val="FFFF00"/>
                </a:solidFill>
                <a:latin typeface="Calibri"/>
                <a:cs typeface="Calibri"/>
              </a:rPr>
              <a:t>102- pessoas-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com-lacos-</a:t>
            </a:r>
            <a:r>
              <a:rPr sz="1000" spc="-20" dirty="0">
                <a:solidFill>
                  <a:srgbClr val="FFFF00"/>
                </a:solidFill>
                <a:latin typeface="Calibri"/>
                <a:cs typeface="Calibri"/>
              </a:rPr>
              <a:t>familiares-</a:t>
            </a:r>
            <a:r>
              <a:rPr sz="1000" spc="-10" dirty="0">
                <a:solidFill>
                  <a:srgbClr val="FFFF00"/>
                </a:solidFill>
                <a:latin typeface="Calibri"/>
                <a:cs typeface="Calibri"/>
              </a:rPr>
              <a:t>23837445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58759" y="4696459"/>
            <a:ext cx="169354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510">
              <a:lnSpc>
                <a:spcPct val="100000"/>
              </a:lnSpc>
              <a:spcBef>
                <a:spcPts val="95"/>
              </a:spcBef>
            </a:pP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20/06/2004</a:t>
            </a:r>
            <a:r>
              <a:rPr sz="1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GLOBO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mostrou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variação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 até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1.500%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patrimônio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deputados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Assembleia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Legislativa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Estado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Janeiro.</a:t>
            </a:r>
            <a:endParaRPr sz="1000">
              <a:latin typeface="Calibri"/>
              <a:cs typeface="Calibri"/>
            </a:endParaRPr>
          </a:p>
          <a:p>
            <a:pPr marL="12700" marR="4572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reportagem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"Homens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bem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da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Alerj"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recebeu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prêmio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Rei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de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Espanha.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66604" y="6053811"/>
            <a:ext cx="1379220" cy="2250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5F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1351</TotalTime>
  <Words>5491</Words>
  <Application>Microsoft Office PowerPoint</Application>
  <PresentationFormat>Widescreen</PresentationFormat>
  <Paragraphs>691</Paragraphs>
  <Slides>69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75" baseType="lpstr">
      <vt:lpstr>Arial</vt:lpstr>
      <vt:lpstr>Arial MT</vt:lpstr>
      <vt:lpstr>Calibri</vt:lpstr>
      <vt:lpstr>Carlito</vt:lpstr>
      <vt:lpstr>Times New Roman</vt:lpstr>
      <vt:lpstr>Office Theme</vt:lpstr>
      <vt:lpstr>2025</vt:lpstr>
      <vt:lpstr>O GRUPO GLOBO É O MAIOR CONGLOMERADO DE MÍDIA E COMUNICAÇÃO DO BRASIL. LIDERANÇA COM CREDIBILIDADE EM TODAS AS PLATAFORMAS.</vt:lpstr>
      <vt:lpstr>NOSSAS MARCAS</vt:lpstr>
      <vt:lpstr>INFORMAÇÃO COMPLETA PARA TODOS, DESTAQUE ABSOLUTO PARA SUA MARCA</vt:lpstr>
      <vt:lpstr>AUDIÊNCIA</vt:lpstr>
      <vt:lpstr>UMA DAS MARCAS MAIS FORTES EM PRODUÇÃO DE CONTEÚDO DO MUNDO</vt:lpstr>
      <vt:lpstr>INDEPENDÊNCIA, ISENÇÃO, CORAGEM</vt:lpstr>
      <vt:lpstr>RELEVANTE NO PRESENTE E OLHANDO PARA FRENTE</vt:lpstr>
      <vt:lpstr>JORNALISMO QUE PAUTA O NOTICIÁRIO BRASILEIRO</vt:lpstr>
      <vt:lpstr>O TIME DE COLUNISTAS MAIS RENOMADO DO JORNALISMO BRASILEIRO</vt:lpstr>
      <vt:lpstr>1975</vt:lpstr>
      <vt:lpstr>Apresentação do PowerPoint</vt:lpstr>
      <vt:lpstr>DO LEITOR COM A MARCA</vt:lpstr>
      <vt:lpstr>Apresentação do PowerPoint</vt:lpstr>
      <vt:lpstr>O QUE FAZ A NOSSA COBERTURA DIFERENTE?</vt:lpstr>
      <vt:lpstr>Apresentação do PowerPoint</vt:lpstr>
      <vt:lpstr>AMBIENTE PARA ANUNCIANTES DE LUXO, FINANÇAS, MODA E MUITO MAIS!</vt:lpstr>
      <vt:lpstr>EDITORIA: SAÚDE</vt:lpstr>
      <vt:lpstr>EDITORIA: BRASIL</vt:lpstr>
      <vt:lpstr>EDITORIA: POLÍTICA</vt:lpstr>
      <vt:lpstr>EDITORIA: ECONOMIA</vt:lpstr>
      <vt:lpstr>SEGUNDO CADERNO</vt:lpstr>
      <vt:lpstr>RIO SHOW</vt:lpstr>
      <vt:lpstr>EDITORIAS</vt:lpstr>
      <vt:lpstr>EDITORIAS</vt:lpstr>
      <vt:lpstr>EDITORIAS</vt:lpstr>
      <vt:lpstr>EDITORIAS</vt:lpstr>
      <vt:lpstr>EDITORIAS ESPECIAIS</vt:lpstr>
      <vt:lpstr>SITES</vt:lpstr>
      <vt:lpstr>SITES</vt:lpstr>
      <vt:lpstr>BLOGS E COLUNISTAS 5,8 MM visitantes únicos*</vt:lpstr>
      <vt:lpstr>BLOGS E COLUNISTAS 5,8 MM visitantes únicos*</vt:lpstr>
      <vt:lpstr>BLOGS E COLUNISTAS 5,8 MM visitantes únicos*</vt:lpstr>
      <vt:lpstr>Apresentação do PowerPoint</vt:lpstr>
      <vt:lpstr>POR QUE INVESTIR NO IMPRESSO</vt:lpstr>
      <vt:lpstr>POR QUE INVESTIR NO IMPRESSO</vt:lpstr>
      <vt:lpstr>POR QUE INVESTIR NO DIGITAL</vt:lpstr>
      <vt:lpstr>POR QUE INVESTIR NO IMPRESSO + DIGITAL</vt:lpstr>
      <vt:lpstr>37% mais chances de gerar crescimento de participação de mercado 58% mais chances de gerar lucro 50% mais chances</vt:lpstr>
      <vt:lpstr>O LEITOR DO GLOBO</vt:lpstr>
      <vt:lpstr>1 em cada 5 pessoas lê O GLOBO</vt:lpstr>
      <vt:lpstr>O GLOBO: O MAIOR JORNAL DO PAÍS</vt:lpstr>
      <vt:lpstr>O GLOBO: É LÍDER NO HÁBITO DE LEITURA ENTRE OS PRINCIPAIS TÍTULOS DO PAÍS</vt:lpstr>
      <vt:lpstr>O GLOBO: É LÍDER NO HÁBITO DE LEITURA ENTRE OS PRINCIPAIS TÍTULOS DO PAÍS</vt:lpstr>
      <vt:lpstr>ATRIBUTOS QUE COMBINAM MAIS</vt:lpstr>
      <vt:lpstr>O QUE O LEITOR ESPERA DO JORNAL Na hora de escolher um jornal para ler, seja impresso ou on-line, essas são as características mais levadas em consideração:</vt:lpstr>
      <vt:lpstr>TOP 10 ESTADOS COM MAIS USUÁRIOS</vt:lpstr>
      <vt:lpstr>O GLOBO: EXCELENTE OPORTUNIDADE DE NEGÓCIOS PARA DIVERSOS SEGMENTOS DA INDÚSTRIA, COMÉRCIO E SERVIÇOS</vt:lpstr>
      <vt:lpstr>Apresentação do PowerPoint</vt:lpstr>
      <vt:lpstr>Apresentação do PowerPoint</vt:lpstr>
      <vt:lpstr> FORMATOS ESPECIAIS</vt:lpstr>
      <vt:lpstr>NEWSLETTERS</vt:lpstr>
      <vt:lpstr>NEWSLETTERS</vt:lpstr>
      <vt:lpstr>NEWSLETTERS |AUDIÊNCIA</vt:lpstr>
      <vt:lpstr>Apresentação do PowerPoint</vt:lpstr>
      <vt:lpstr>MAIOR EVENTO DE  GASTRONOMIA DO BRASIL</vt:lpstr>
      <vt:lpstr>SEJA NO RJ OU SP, A GASTRONOMIA NOS UNE</vt:lpstr>
      <vt:lpstr>O MAIOR EVENTO DE VINHOS PORTUGUESES  FORA DE PORTUGAL</vt:lpstr>
      <vt:lpstr>Apresentação do PowerPoint</vt:lpstr>
      <vt:lpstr>Apresentação do PowerPoint</vt:lpstr>
      <vt:lpstr>Apresentação do PowerPoint</vt:lpstr>
      <vt:lpstr>FORMATOS DIFERENCIADOS</vt:lpstr>
      <vt:lpstr>FORMATOS DIFERENCIADOS</vt:lpstr>
      <vt:lpstr>FORMATOS</vt:lpstr>
      <vt:lpstr>FORMATOS DIFERENCIADOS</vt:lpstr>
      <vt:lpstr>FORMATOS DIFERENCIADOS</vt:lpstr>
      <vt:lpstr>FORMATOS ONLINE</vt:lpstr>
      <vt:lpstr>FORMATOS ONLINE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Desktop</dc:creator>
  <cp:lastModifiedBy>Julia Gracioli Correa de Sa - Marketing Publicitario - Editora Globo</cp:lastModifiedBy>
  <cp:revision>8</cp:revision>
  <dcterms:created xsi:type="dcterms:W3CDTF">2026-02-26T20:52:56Z</dcterms:created>
  <dcterms:modified xsi:type="dcterms:W3CDTF">2026-03-05T20:54:34Z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2025-10-22T00:00:00Z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2026-02-26T00:00:00Z</vt:filetime>
  </property>
  <property fmtid="{D5CDD505-2E9C-101B-9397-08002B2CF9AE}" pid="5" name="Producer">
    <vt:lpwstr>Microsoft® PowerPoint® 2013</vt:lpwstr>
  </property>
</Properties>
</file>