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6" r:id="rId5"/>
    <p:sldId id="337" r:id="rId6"/>
    <p:sldId id="359" r:id="rId7"/>
    <p:sldId id="358" r:id="rId8"/>
    <p:sldId id="343" r:id="rId9"/>
    <p:sldId id="350" r:id="rId10"/>
    <p:sldId id="340" r:id="rId11"/>
    <p:sldId id="353" r:id="rId12"/>
    <p:sldId id="360" r:id="rId13"/>
    <p:sldId id="342" r:id="rId14"/>
    <p:sldId id="336" r:id="rId15"/>
    <p:sldId id="344" r:id="rId16"/>
    <p:sldId id="346" r:id="rId17"/>
    <p:sldId id="347" r:id="rId18"/>
    <p:sldId id="348" r:id="rId19"/>
    <p:sldId id="355" r:id="rId20"/>
    <p:sldId id="357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757"/>
    <a:srgbClr val="B93F54"/>
    <a:srgbClr val="7C3E55"/>
    <a:srgbClr val="66010E"/>
    <a:srgbClr val="000209"/>
    <a:srgbClr val="13375B"/>
    <a:srgbClr val="F18771"/>
    <a:srgbClr val="EDA27A"/>
    <a:srgbClr val="9CFDEC"/>
    <a:srgbClr val="0B2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3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31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3B6B4C4-4920-4347-8E3D-837424E6D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2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39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24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10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02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F16154-B954-481F-963E-E7F6C42D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566-8A68-48AA-ACD7-473FBF0929DE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4F8781-7568-4961-B6A3-EC177BC0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7515AE8-E6C6-4A05-BCD9-F08C5BB8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BD4B-F761-4930-B531-12993E6F5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45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B2FBBC4-E8A5-4169-B77D-23E6B5B92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566-8A68-48AA-ACD7-473FBF0929DE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F3D224D-F540-4DC4-AD6D-AC70D9AE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187942-11C1-445B-88B2-F24C18C1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BD4B-F761-4930-B531-12993E6F5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72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35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77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5A1D29-861E-457A-BDCE-AA0CB8A9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1D9A58-84E0-411E-916B-679365A2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C7DC7D-BEC9-481E-AA10-AD202F3E9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6566-8A68-48AA-ACD7-473FBF0929DE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BCFE79-4E23-4B71-9A71-0E5198232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289F24-CE99-444D-AB67-F0197319C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7BD4B-F761-4930-B531-12993E6F5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15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6267402-75C1-4416-8FCA-F6BBC3AED55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tx1">
                  <a:alpha val="24000"/>
                </a:schemeClr>
              </a:gs>
              <a:gs pos="100000">
                <a:schemeClr val="tx1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Palavra Chave - Monet">
            <a:extLst>
              <a:ext uri="{FF2B5EF4-FFF2-40B4-BE49-F238E27FC236}">
                <a16:creationId xmlns:a16="http://schemas.microsoft.com/office/drawing/2014/main" id="{05FDF3B2-427B-4DF7-9718-7442E3AF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94" y="1609725"/>
            <a:ext cx="4691812" cy="130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59B785-16E9-4D84-B558-911AB89B3271}"/>
              </a:ext>
            </a:extLst>
          </p:cNvPr>
          <p:cNvSpPr txBox="1"/>
          <p:nvPr/>
        </p:nvSpPr>
        <p:spPr>
          <a:xfrm>
            <a:off x="2715816" y="3388666"/>
            <a:ext cx="6760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spc="600" dirty="0">
                <a:solidFill>
                  <a:schemeClr val="bg1"/>
                </a:solidFill>
                <a:latin typeface="Globotipo Texto" panose="00000500000000000000" pitchFamily="50" charset="0"/>
              </a:rPr>
              <a:t>MÍDIA KIT 2025</a:t>
            </a:r>
          </a:p>
        </p:txBody>
      </p:sp>
    </p:spTree>
    <p:extLst>
      <p:ext uri="{BB962C8B-B14F-4D97-AF65-F5344CB8AC3E}">
        <p14:creationId xmlns:p14="http://schemas.microsoft.com/office/powerpoint/2010/main" val="168814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4434EA4-5F62-4EC6-BE19-2E5AD226BBBA}"/>
              </a:ext>
            </a:extLst>
          </p:cNvPr>
          <p:cNvSpPr/>
          <p:nvPr/>
        </p:nvSpPr>
        <p:spPr>
          <a:xfrm>
            <a:off x="2621527" y="6120773"/>
            <a:ext cx="760717" cy="737227"/>
          </a:xfrm>
          <a:prstGeom prst="rect">
            <a:avLst/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4AA2C5-97DD-4476-8E58-6A06BCC7FB6F}"/>
              </a:ext>
            </a:extLst>
          </p:cNvPr>
          <p:cNvSpPr txBox="1"/>
          <p:nvPr/>
        </p:nvSpPr>
        <p:spPr>
          <a:xfrm>
            <a:off x="3664797" y="1083026"/>
            <a:ext cx="7126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DIFERENCIAIS DA MONET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E1568F-C01C-4E51-814F-D0BA2A152D20}"/>
              </a:ext>
            </a:extLst>
          </p:cNvPr>
          <p:cNvSpPr txBox="1"/>
          <p:nvPr/>
        </p:nvSpPr>
        <p:spPr>
          <a:xfrm>
            <a:off x="3664797" y="1995203"/>
            <a:ext cx="7967762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Usa as atrações da TV por assinatura e das plataformas de streaming como subsídio para reportagens, artigos, notas e entrevistas. Uma boa analogia é com os conteúdos extras de DVDs.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É a única publicação que trata o segmento da mesma forma: aproveita as estreias de programas, os lançamentos para trazer um conteúdo diferenciado, como entrevistas , perfis e artigos exclusivos.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A grade de programação é a mais completa – impressa – do Brasil e o serviço faz com que a revista esteja presente com o leitor em todos os dias do mês.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Um dos principais sites sobre cultura e entretenimento do país, trazendo notícias dos grandes astros de Hollywood, além de tudo que envolve o universo da TV, cinema, música e mais.</a:t>
            </a:r>
          </a:p>
        </p:txBody>
      </p:sp>
      <p:sp>
        <p:nvSpPr>
          <p:cNvPr id="9" name="Forma em L 8">
            <a:extLst>
              <a:ext uri="{FF2B5EF4-FFF2-40B4-BE49-F238E27FC236}">
                <a16:creationId xmlns:a16="http://schemas.microsoft.com/office/drawing/2014/main" id="{A9A627A8-A708-49BE-BB43-6EAC9F01CA79}"/>
              </a:ext>
            </a:extLst>
          </p:cNvPr>
          <p:cNvSpPr/>
          <p:nvPr/>
        </p:nvSpPr>
        <p:spPr>
          <a:xfrm rot="5400000">
            <a:off x="4213184" y="-85645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em L 9">
            <a:extLst>
              <a:ext uri="{FF2B5EF4-FFF2-40B4-BE49-F238E27FC236}">
                <a16:creationId xmlns:a16="http://schemas.microsoft.com/office/drawing/2014/main" id="{D47F56D1-0C2F-458C-875A-82950AA9EFF4}"/>
              </a:ext>
            </a:extLst>
          </p:cNvPr>
          <p:cNvSpPr/>
          <p:nvPr/>
        </p:nvSpPr>
        <p:spPr>
          <a:xfrm rot="16200000">
            <a:off x="10278322" y="4601107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DC83DAF8-AB01-44EF-89F8-9ED94D68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636" y="6293961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AA77439-ADF0-4D82-B002-E68B6C9FBB3C}"/>
              </a:ext>
            </a:extLst>
          </p:cNvPr>
          <p:cNvSpPr/>
          <p:nvPr/>
        </p:nvSpPr>
        <p:spPr>
          <a:xfrm>
            <a:off x="0" y="0"/>
            <a:ext cx="1624314" cy="1574157"/>
          </a:xfrm>
          <a:prstGeom prst="rect">
            <a:avLst/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Pessoa andando de moto em estrada de terra&#10;&#10;Descrição gerada automaticamente">
            <a:extLst>
              <a:ext uri="{FF2B5EF4-FFF2-40B4-BE49-F238E27FC236}">
                <a16:creationId xmlns:a16="http://schemas.microsoft.com/office/drawing/2014/main" id="{2BAA7821-C74E-BD46-C217-2C1B20A0F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86" t="372" r="16936" b="-381"/>
          <a:stretch/>
        </p:blipFill>
        <p:spPr>
          <a:xfrm>
            <a:off x="281284" y="341173"/>
            <a:ext cx="2836127" cy="62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D45718-5C63-4A9F-A9C2-8194FADBE7BF}"/>
              </a:ext>
            </a:extLst>
          </p:cNvPr>
          <p:cNvSpPr/>
          <p:nvPr/>
        </p:nvSpPr>
        <p:spPr>
          <a:xfrm flipH="1">
            <a:off x="0" y="0"/>
            <a:ext cx="6848475" cy="6858000"/>
          </a:xfrm>
          <a:prstGeom prst="rect">
            <a:avLst/>
          </a:prstGeom>
          <a:blipFill>
            <a:blip r:embed="rId2"/>
            <a:stretch>
              <a:fillRect l="-49817" r="-4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61C2CA-EF98-45CC-A52B-B832DAB6248B}"/>
              </a:ext>
            </a:extLst>
          </p:cNvPr>
          <p:cNvSpPr/>
          <p:nvPr/>
        </p:nvSpPr>
        <p:spPr>
          <a:xfrm flipH="1">
            <a:off x="0" y="0"/>
            <a:ext cx="684847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23000">
                <a:schemeClr val="tx1">
                  <a:alpha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9E4ABBB-27D6-410D-98BD-3485AE379996}"/>
              </a:ext>
            </a:extLst>
          </p:cNvPr>
          <p:cNvSpPr/>
          <p:nvPr/>
        </p:nvSpPr>
        <p:spPr>
          <a:xfrm>
            <a:off x="3750197" y="457201"/>
            <a:ext cx="7974957" cy="5943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93EAA0FB-59E1-437E-8F16-FF77B52A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8" y="207593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D72F92-14CF-4E0C-B16C-F766AB2C2922}"/>
              </a:ext>
            </a:extLst>
          </p:cNvPr>
          <p:cNvSpPr txBox="1"/>
          <p:nvPr/>
        </p:nvSpPr>
        <p:spPr>
          <a:xfrm>
            <a:off x="3904005" y="1217811"/>
            <a:ext cx="3234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lobotipo Texto Black" panose="00000A00000000000000" pitchFamily="50" charset="0"/>
              </a:rPr>
              <a:t>REVISTA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Globotipo Texto Black" panose="00000A00000000000000" pitchFamily="50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7908C6-D7D7-4EBB-B0D8-1BB1624DDC00}"/>
              </a:ext>
            </a:extLst>
          </p:cNvPr>
          <p:cNvSpPr txBox="1"/>
          <p:nvPr/>
        </p:nvSpPr>
        <p:spPr>
          <a:xfrm>
            <a:off x="3904005" y="633036"/>
            <a:ext cx="7126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Globotipo Texto" panose="00000500000000000000" pitchFamily="50" charset="0"/>
              </a:rPr>
              <a:t>RAZÕES PARA ESTAR NA MONET</a:t>
            </a:r>
            <a:endParaRPr lang="pt-BR" sz="2400" b="1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C2A8DE9-6C1F-47B7-B55C-1A52BF995DFB}"/>
              </a:ext>
            </a:extLst>
          </p:cNvPr>
          <p:cNvSpPr txBox="1"/>
          <p:nvPr/>
        </p:nvSpPr>
        <p:spPr>
          <a:xfrm>
            <a:off x="3904005" y="1651434"/>
            <a:ext cx="71266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A maior revista de cultura pop e entretenimento do Brasil;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A mais completa cobertura do universo de TV;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Entrevistas, perfis e artigos exclusivos a respeito de grandes astros do cinema, da TV, esportes e mais;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Design moderno e clean, que torna a leitura mais agradável, com apuro estético e valorização das fotos e ilustrações;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Grande variedade de assuntos abordados – que vão desde cinema a gastronomia, de séries a futebol, de desenhos animados a documentários premiados;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Sinopse de todos os filmes na programação do mês: mais de 3000 títulos com ficha técnica e horários de exibição;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Num mundo com milhares de ofertas de conteúdo, MONET serve como uma </a:t>
            </a:r>
            <a:r>
              <a:rPr lang="pt-BR" sz="1400" dirty="0" err="1">
                <a:solidFill>
                  <a:schemeClr val="bg1"/>
                </a:solidFill>
                <a:latin typeface="Globotipo Texto" panose="00000500000000000000" pitchFamily="50" charset="0"/>
              </a:rPr>
              <a:t>bússula</a:t>
            </a: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 do que existe de melhor e mais relevante;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44AA442-F6C8-4238-9F29-2E564AE90238}"/>
              </a:ext>
            </a:extLst>
          </p:cNvPr>
          <p:cNvSpPr txBox="1"/>
          <p:nvPr/>
        </p:nvSpPr>
        <p:spPr>
          <a:xfrm>
            <a:off x="3904005" y="5332412"/>
            <a:ext cx="71266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Um dos maiores sites sobre entretenimento e cultura pop do país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Sempre atualizado com as principais novidades de Hollywood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Trailers, especiais e vídeos com o universo do cinema, das séries de TV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944E42F-D5F2-42E1-9BB7-AEF49860CE37}"/>
              </a:ext>
            </a:extLst>
          </p:cNvPr>
          <p:cNvSpPr txBox="1"/>
          <p:nvPr/>
        </p:nvSpPr>
        <p:spPr>
          <a:xfrm>
            <a:off x="3904005" y="4934535"/>
            <a:ext cx="3234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lobotipo Texto Black" panose="00000A00000000000000" pitchFamily="50" charset="0"/>
              </a:rPr>
              <a:t>SITE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Globotipo Texto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24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7A37F7-FC1A-4401-8E14-993F22B20554}"/>
              </a:ext>
            </a:extLst>
          </p:cNvPr>
          <p:cNvSpPr/>
          <p:nvPr/>
        </p:nvSpPr>
        <p:spPr>
          <a:xfrm>
            <a:off x="9444999" y="0"/>
            <a:ext cx="2747001" cy="2662177"/>
          </a:xfrm>
          <a:prstGeom prst="rect">
            <a:avLst/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C4E0BFF-9C96-4598-9299-1AAA05BFE4B7}"/>
              </a:ext>
            </a:extLst>
          </p:cNvPr>
          <p:cNvSpPr/>
          <p:nvPr/>
        </p:nvSpPr>
        <p:spPr>
          <a:xfrm>
            <a:off x="0" y="4195823"/>
            <a:ext cx="2747001" cy="2662177"/>
          </a:xfrm>
          <a:prstGeom prst="rect">
            <a:avLst/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5C533A9-EF99-4945-ADED-22A1FF96FF10}"/>
              </a:ext>
            </a:extLst>
          </p:cNvPr>
          <p:cNvSpPr/>
          <p:nvPr/>
        </p:nvSpPr>
        <p:spPr>
          <a:xfrm>
            <a:off x="717630" y="567159"/>
            <a:ext cx="10949651" cy="56397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C785F15-E965-4046-B742-3A3600E7D6EB}"/>
              </a:ext>
            </a:extLst>
          </p:cNvPr>
          <p:cNvSpPr txBox="1"/>
          <p:nvPr/>
        </p:nvSpPr>
        <p:spPr>
          <a:xfrm>
            <a:off x="2747001" y="3013501"/>
            <a:ext cx="7126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PROJETOS ESPECIAIS</a:t>
            </a:r>
          </a:p>
        </p:txBody>
      </p:sp>
      <p:sp>
        <p:nvSpPr>
          <p:cNvPr id="6" name="Forma em L 5">
            <a:extLst>
              <a:ext uri="{FF2B5EF4-FFF2-40B4-BE49-F238E27FC236}">
                <a16:creationId xmlns:a16="http://schemas.microsoft.com/office/drawing/2014/main" id="{FBAE10E5-F0E9-4644-9D60-55B046BD5F79}"/>
              </a:ext>
            </a:extLst>
          </p:cNvPr>
          <p:cNvSpPr/>
          <p:nvPr/>
        </p:nvSpPr>
        <p:spPr>
          <a:xfrm rot="5400000">
            <a:off x="3295388" y="1678943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em L 6">
            <a:extLst>
              <a:ext uri="{FF2B5EF4-FFF2-40B4-BE49-F238E27FC236}">
                <a16:creationId xmlns:a16="http://schemas.microsoft.com/office/drawing/2014/main" id="{9C08D08A-75AF-4D8C-AF88-473A4D6560CB}"/>
              </a:ext>
            </a:extLst>
          </p:cNvPr>
          <p:cNvSpPr/>
          <p:nvPr/>
        </p:nvSpPr>
        <p:spPr>
          <a:xfrm rot="16200000">
            <a:off x="8666045" y="2816860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Palavra Chave - Monet">
            <a:extLst>
              <a:ext uri="{FF2B5EF4-FFF2-40B4-BE49-F238E27FC236}">
                <a16:creationId xmlns:a16="http://schemas.microsoft.com/office/drawing/2014/main" id="{87CD56DC-2AD5-4828-BB5A-736A0071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93" y="5362199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4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113E7E8-F7D2-4D4F-8FD2-1789E109302A}"/>
              </a:ext>
            </a:extLst>
          </p:cNvPr>
          <p:cNvSpPr txBox="1"/>
          <p:nvPr/>
        </p:nvSpPr>
        <p:spPr>
          <a:xfrm>
            <a:off x="5747795" y="2209871"/>
            <a:ext cx="5410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F15757"/>
                </a:solidFill>
                <a:effectLst/>
                <a:latin typeface="Globotipo Texto" panose="00000500000000000000" pitchFamily="50" charset="0"/>
              </a:rPr>
              <a:t>JANEIRO</a:t>
            </a:r>
            <a:b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3600" b="0" i="0" dirty="0">
                <a:solidFill>
                  <a:schemeClr val="bg1"/>
                </a:solidFill>
                <a:effectLst/>
                <a:latin typeface="Globotipo Texto Black" panose="00000A00000000000000" pitchFamily="50" charset="0"/>
              </a:rPr>
              <a:t>COBERTURA GRAMMY</a:t>
            </a:r>
            <a:endParaRPr lang="pt-BR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556B1B-3EF3-4D9A-93F7-3A146FD1D66F}"/>
              </a:ext>
            </a:extLst>
          </p:cNvPr>
          <p:cNvSpPr txBox="1"/>
          <p:nvPr/>
        </p:nvSpPr>
        <p:spPr>
          <a:xfrm>
            <a:off x="5747796" y="3469132"/>
            <a:ext cx="57921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A Monet realizará a cobertura completa do evento mais esperado da música. Com a expertise em cultura pop, a redação irá desenvolver conteúdos na revista e site, além de Facebook </a:t>
            </a:r>
            <a:r>
              <a:rPr lang="pt-BR" dirty="0" err="1">
                <a:solidFill>
                  <a:schemeClr val="bg1"/>
                </a:solidFill>
                <a:latin typeface="Globotipo Texto" panose="00000500000000000000" pitchFamily="50" charset="0"/>
              </a:rPr>
              <a:t>lives</a:t>
            </a:r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 comentando a premiação. As marcas poderão participar deste momento importantes do entretenimento mundial patrocinando a cobertura da Monet.</a:t>
            </a:r>
          </a:p>
        </p:txBody>
      </p:sp>
      <p:sp>
        <p:nvSpPr>
          <p:cNvPr id="5" name="Forma em L 4">
            <a:extLst>
              <a:ext uri="{FF2B5EF4-FFF2-40B4-BE49-F238E27FC236}">
                <a16:creationId xmlns:a16="http://schemas.microsoft.com/office/drawing/2014/main" id="{F62593BF-2DB5-4251-A267-2FA259E16E76}"/>
              </a:ext>
            </a:extLst>
          </p:cNvPr>
          <p:cNvSpPr/>
          <p:nvPr/>
        </p:nvSpPr>
        <p:spPr>
          <a:xfrm rot="5400000">
            <a:off x="6154337" y="855633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em L 5">
            <a:extLst>
              <a:ext uri="{FF2B5EF4-FFF2-40B4-BE49-F238E27FC236}">
                <a16:creationId xmlns:a16="http://schemas.microsoft.com/office/drawing/2014/main" id="{CE885A06-B99C-4DE5-B600-043234C36604}"/>
              </a:ext>
            </a:extLst>
          </p:cNvPr>
          <p:cNvSpPr/>
          <p:nvPr/>
        </p:nvSpPr>
        <p:spPr>
          <a:xfrm rot="16200000">
            <a:off x="10390672" y="4597632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Quem são os vencedores do Grammy 2023 | GZ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r="23072"/>
          <a:stretch/>
        </p:blipFill>
        <p:spPr bwMode="auto">
          <a:xfrm>
            <a:off x="-1" y="-799"/>
            <a:ext cx="4610637" cy="68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2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113E7E8-F7D2-4D4F-8FD2-1789E109302A}"/>
              </a:ext>
            </a:extLst>
          </p:cNvPr>
          <p:cNvSpPr txBox="1"/>
          <p:nvPr/>
        </p:nvSpPr>
        <p:spPr>
          <a:xfrm>
            <a:off x="5747795" y="2209871"/>
            <a:ext cx="5410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F15757"/>
                </a:solidFill>
                <a:effectLst/>
                <a:latin typeface="Globotipo Texto" panose="00000500000000000000" pitchFamily="50" charset="0"/>
              </a:rPr>
              <a:t>MARÇO</a:t>
            </a:r>
            <a:b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3600" b="0" i="0" dirty="0">
                <a:solidFill>
                  <a:schemeClr val="bg1"/>
                </a:solidFill>
                <a:effectLst/>
                <a:latin typeface="Globotipo Texto Black" panose="00000A00000000000000" pitchFamily="50" charset="0"/>
              </a:rPr>
              <a:t>COBERTURA OSCAR</a:t>
            </a:r>
            <a:endParaRPr lang="pt-BR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556B1B-3EF3-4D9A-93F7-3A146FD1D66F}"/>
              </a:ext>
            </a:extLst>
          </p:cNvPr>
          <p:cNvSpPr txBox="1"/>
          <p:nvPr/>
        </p:nvSpPr>
        <p:spPr>
          <a:xfrm>
            <a:off x="5747796" y="3469132"/>
            <a:ext cx="57921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Uma cobertura completa do Oscar de uma maneira que só a maior revista de entretenimento e cultura pop do Brasil pode fazer. A cobertura ganha ainda mais destaque com a matéria de capa da edição de março. Além do impresso, Monet realizará uma série de conteúdos no site e redes sociais. </a:t>
            </a:r>
          </a:p>
        </p:txBody>
      </p:sp>
      <p:sp>
        <p:nvSpPr>
          <p:cNvPr id="5" name="Forma em L 4">
            <a:extLst>
              <a:ext uri="{FF2B5EF4-FFF2-40B4-BE49-F238E27FC236}">
                <a16:creationId xmlns:a16="http://schemas.microsoft.com/office/drawing/2014/main" id="{F62593BF-2DB5-4251-A267-2FA259E16E76}"/>
              </a:ext>
            </a:extLst>
          </p:cNvPr>
          <p:cNvSpPr/>
          <p:nvPr/>
        </p:nvSpPr>
        <p:spPr>
          <a:xfrm rot="5400000">
            <a:off x="6154337" y="855633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em L 5">
            <a:extLst>
              <a:ext uri="{FF2B5EF4-FFF2-40B4-BE49-F238E27FC236}">
                <a16:creationId xmlns:a16="http://schemas.microsoft.com/office/drawing/2014/main" id="{CE885A06-B99C-4DE5-B600-043234C36604}"/>
              </a:ext>
            </a:extLst>
          </p:cNvPr>
          <p:cNvSpPr/>
          <p:nvPr/>
        </p:nvSpPr>
        <p:spPr>
          <a:xfrm rot="16200000">
            <a:off x="10390672" y="4597632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199F4F-E7D8-48BA-8648-078736A4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" b="900"/>
          <a:stretch/>
        </p:blipFill>
        <p:spPr bwMode="auto">
          <a:xfrm>
            <a:off x="0" y="0"/>
            <a:ext cx="4653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54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pop.proddigital.com.br/wp-content/uploads/sites/8/2022/09/zendaya-emmy-win-091222-917680964a8b4ae98a4932ef389445c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7" r="24424"/>
          <a:stretch/>
        </p:blipFill>
        <p:spPr bwMode="auto">
          <a:xfrm>
            <a:off x="0" y="0"/>
            <a:ext cx="4653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13E7E8-F7D2-4D4F-8FD2-1789E109302A}"/>
              </a:ext>
            </a:extLst>
          </p:cNvPr>
          <p:cNvSpPr txBox="1"/>
          <p:nvPr/>
        </p:nvSpPr>
        <p:spPr>
          <a:xfrm>
            <a:off x="5747795" y="2209871"/>
            <a:ext cx="5410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F15757"/>
                </a:solidFill>
                <a:effectLst/>
                <a:latin typeface="Globotipo Texto" panose="00000500000000000000" pitchFamily="50" charset="0"/>
              </a:rPr>
              <a:t>SETEMBRO</a:t>
            </a:r>
            <a:b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</a:br>
            <a:r>
              <a:rPr lang="pt-BR" sz="3600" b="0" i="0" dirty="0">
                <a:solidFill>
                  <a:schemeClr val="bg1"/>
                </a:solidFill>
                <a:effectLst/>
                <a:latin typeface="Globotipo Texto Black" panose="00000A00000000000000" pitchFamily="50" charset="0"/>
              </a:rPr>
              <a:t>COBERTURA EMMY</a:t>
            </a:r>
            <a:endParaRPr lang="pt-BR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556B1B-3EF3-4D9A-93F7-3A146FD1D66F}"/>
              </a:ext>
            </a:extLst>
          </p:cNvPr>
          <p:cNvSpPr txBox="1"/>
          <p:nvPr/>
        </p:nvSpPr>
        <p:spPr>
          <a:xfrm>
            <a:off x="5747796" y="3469132"/>
            <a:ext cx="57111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A Monet realizará a cobertura completa do maior e</a:t>
            </a:r>
          </a:p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mais importante prêmio para programas e profissionais de televisão. Com a expertise em cultura pop, a redação irá desenvolver conteúdos na revista e no site, além de lives comentando o EMMY.</a:t>
            </a:r>
          </a:p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As marcas poderão participar destes momentos</a:t>
            </a:r>
          </a:p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importantes do entretenimento mundial patrocinando a cobertura da Monet.</a:t>
            </a:r>
          </a:p>
        </p:txBody>
      </p:sp>
      <p:sp>
        <p:nvSpPr>
          <p:cNvPr id="5" name="Forma em L 4">
            <a:extLst>
              <a:ext uri="{FF2B5EF4-FFF2-40B4-BE49-F238E27FC236}">
                <a16:creationId xmlns:a16="http://schemas.microsoft.com/office/drawing/2014/main" id="{F62593BF-2DB5-4251-A267-2FA259E16E76}"/>
              </a:ext>
            </a:extLst>
          </p:cNvPr>
          <p:cNvSpPr/>
          <p:nvPr/>
        </p:nvSpPr>
        <p:spPr>
          <a:xfrm rot="5400000">
            <a:off x="6154337" y="855633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em L 5">
            <a:extLst>
              <a:ext uri="{FF2B5EF4-FFF2-40B4-BE49-F238E27FC236}">
                <a16:creationId xmlns:a16="http://schemas.microsoft.com/office/drawing/2014/main" id="{CE885A06-B99C-4DE5-B600-043234C36604}"/>
              </a:ext>
            </a:extLst>
          </p:cNvPr>
          <p:cNvSpPr/>
          <p:nvPr/>
        </p:nvSpPr>
        <p:spPr>
          <a:xfrm rot="16200000">
            <a:off x="10390672" y="4597632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60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53F75EB4-A15A-46A9-BE50-14329517EEE7}"/>
              </a:ext>
            </a:extLst>
          </p:cNvPr>
          <p:cNvSpPr/>
          <p:nvPr/>
        </p:nvSpPr>
        <p:spPr>
          <a:xfrm>
            <a:off x="8667897" y="2760296"/>
            <a:ext cx="3352468" cy="23605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E0FEA8-8E43-4066-B688-2B9DF400503F}"/>
              </a:ext>
            </a:extLst>
          </p:cNvPr>
          <p:cNvSpPr/>
          <p:nvPr/>
        </p:nvSpPr>
        <p:spPr>
          <a:xfrm>
            <a:off x="8667897" y="320793"/>
            <a:ext cx="3352468" cy="25023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0DB3DA4-E823-4239-984B-B383160E9386}"/>
              </a:ext>
            </a:extLst>
          </p:cNvPr>
          <p:cNvSpPr/>
          <p:nvPr/>
        </p:nvSpPr>
        <p:spPr>
          <a:xfrm>
            <a:off x="6334206" y="1093341"/>
            <a:ext cx="2491918" cy="50719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DF5F81-D402-42C4-9216-DDB91E74E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680" y="1244848"/>
            <a:ext cx="2164217" cy="4748089"/>
          </a:xfrm>
          <a:prstGeom prst="rect">
            <a:avLst/>
          </a:prstGeom>
          <a:ln w="28575">
            <a:solidFill>
              <a:srgbClr val="F15757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13E7E8-F7D2-4D4F-8FD2-1789E109302A}"/>
              </a:ext>
            </a:extLst>
          </p:cNvPr>
          <p:cNvSpPr txBox="1"/>
          <p:nvPr/>
        </p:nvSpPr>
        <p:spPr>
          <a:xfrm>
            <a:off x="776302" y="865063"/>
            <a:ext cx="4322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0" i="0" dirty="0">
                <a:solidFill>
                  <a:schemeClr val="bg1"/>
                </a:solidFill>
                <a:effectLst/>
                <a:latin typeface="Globotipo Texto Black" panose="00000A00000000000000" pitchFamily="50" charset="0"/>
              </a:rPr>
              <a:t>PROJETOS</a:t>
            </a:r>
          </a:p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CUSTOMIZADOS</a:t>
            </a:r>
            <a:endParaRPr lang="pt-BR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556B1B-3EF3-4D9A-93F7-3A146FD1D66F}"/>
              </a:ext>
            </a:extLst>
          </p:cNvPr>
          <p:cNvSpPr txBox="1"/>
          <p:nvPr/>
        </p:nvSpPr>
        <p:spPr>
          <a:xfrm>
            <a:off x="927222" y="2276131"/>
            <a:ext cx="549133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Alinhado com o parceiro, a redação de MONET pode desenvolver diferentes pautas para segmentos correlatos ao título:</a:t>
            </a:r>
          </a:p>
          <a:p>
            <a:endParaRPr lang="pt-BR" dirty="0">
              <a:solidFill>
                <a:schemeClr val="bg1"/>
              </a:solidFill>
              <a:latin typeface="Globotipo Texto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PODCAST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CAPAS DIGITAIS PATROCINADAS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LIVES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E-BOOKS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INSTAZINES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WEBSTORIES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REELS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PÍLULAS DE CONTEÚDO PARA REDES SOCIAIS/ TAKEOVER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HUB DE CONTEÚDO NO SITE</a:t>
            </a:r>
            <a:endParaRPr lang="pt-BR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5" name="Forma em L 4">
            <a:extLst>
              <a:ext uri="{FF2B5EF4-FFF2-40B4-BE49-F238E27FC236}">
                <a16:creationId xmlns:a16="http://schemas.microsoft.com/office/drawing/2014/main" id="{F62593BF-2DB5-4251-A267-2FA259E16E76}"/>
              </a:ext>
            </a:extLst>
          </p:cNvPr>
          <p:cNvSpPr/>
          <p:nvPr/>
        </p:nvSpPr>
        <p:spPr>
          <a:xfrm rot="5400000">
            <a:off x="1333763" y="-333974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em L 5">
            <a:extLst>
              <a:ext uri="{FF2B5EF4-FFF2-40B4-BE49-F238E27FC236}">
                <a16:creationId xmlns:a16="http://schemas.microsoft.com/office/drawing/2014/main" id="{CE885A06-B99C-4DE5-B600-043234C36604}"/>
              </a:ext>
            </a:extLst>
          </p:cNvPr>
          <p:cNvSpPr/>
          <p:nvPr/>
        </p:nvSpPr>
        <p:spPr>
          <a:xfrm rot="16200000">
            <a:off x="4741763" y="4638699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9C0993D-0813-41BD-84D6-D9F0B4FC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797" y="462572"/>
            <a:ext cx="3016669" cy="2218749"/>
          </a:xfrm>
          <a:prstGeom prst="rect">
            <a:avLst/>
          </a:prstGeom>
          <a:ln w="28575">
            <a:solidFill>
              <a:srgbClr val="F15757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EA87E5C-09A5-481B-B021-B0D54DA13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797" y="2974606"/>
            <a:ext cx="3016669" cy="1931908"/>
          </a:xfrm>
          <a:prstGeom prst="rect">
            <a:avLst/>
          </a:prstGeom>
          <a:ln w="28575">
            <a:solidFill>
              <a:srgbClr val="F15757"/>
            </a:solidFill>
          </a:ln>
        </p:spPr>
      </p:pic>
    </p:spTree>
    <p:extLst>
      <p:ext uri="{BB962C8B-B14F-4D97-AF65-F5344CB8AC3E}">
        <p14:creationId xmlns:p14="http://schemas.microsoft.com/office/powerpoint/2010/main" val="31886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6267402-75C1-4416-8FCA-F6BBC3AED55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tx1">
                  <a:alpha val="24000"/>
                </a:schemeClr>
              </a:gs>
              <a:gs pos="100000">
                <a:schemeClr val="tx1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Palavra Chave - Monet">
            <a:extLst>
              <a:ext uri="{FF2B5EF4-FFF2-40B4-BE49-F238E27FC236}">
                <a16:creationId xmlns:a16="http://schemas.microsoft.com/office/drawing/2014/main" id="{05FDF3B2-427B-4DF7-9718-7442E3AF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94" y="1609725"/>
            <a:ext cx="4691812" cy="130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59B785-16E9-4D84-B558-911AB89B3271}"/>
              </a:ext>
            </a:extLst>
          </p:cNvPr>
          <p:cNvSpPr txBox="1"/>
          <p:nvPr/>
        </p:nvSpPr>
        <p:spPr>
          <a:xfrm>
            <a:off x="2715816" y="3388666"/>
            <a:ext cx="6760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spc="600" dirty="0">
                <a:solidFill>
                  <a:schemeClr val="bg1"/>
                </a:solidFill>
                <a:latin typeface="Globotipo Texto" panose="00000500000000000000" pitchFamily="50" charset="0"/>
              </a:rPr>
              <a:t>MÍDIA KIT 2025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001"/>
            <a:ext cx="185332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Atualizado 15/05/2025 LM</a:t>
            </a:r>
          </a:p>
        </p:txBody>
      </p:sp>
    </p:spTree>
    <p:extLst>
      <p:ext uri="{BB962C8B-B14F-4D97-AF65-F5344CB8AC3E}">
        <p14:creationId xmlns:p14="http://schemas.microsoft.com/office/powerpoint/2010/main" val="92832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D45718-5C63-4A9F-A9C2-8194FADBE7BF}"/>
              </a:ext>
            </a:extLst>
          </p:cNvPr>
          <p:cNvSpPr/>
          <p:nvPr/>
        </p:nvSpPr>
        <p:spPr>
          <a:xfrm flipH="1">
            <a:off x="5484411" y="0"/>
            <a:ext cx="6848475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 l="-12643" t="-1519" r="-50945" b="-42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61C2CA-EF98-45CC-A52B-B832DAB6248B}"/>
              </a:ext>
            </a:extLst>
          </p:cNvPr>
          <p:cNvSpPr/>
          <p:nvPr/>
        </p:nvSpPr>
        <p:spPr>
          <a:xfrm>
            <a:off x="5474886" y="0"/>
            <a:ext cx="684847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23000">
                <a:schemeClr val="tx1">
                  <a:alpha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9E4ABBB-27D6-410D-98BD-3485AE379996}"/>
              </a:ext>
            </a:extLst>
          </p:cNvPr>
          <p:cNvSpPr/>
          <p:nvPr/>
        </p:nvSpPr>
        <p:spPr>
          <a:xfrm>
            <a:off x="466846" y="457201"/>
            <a:ext cx="6767331" cy="5943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93EAA0FB-59E1-437E-8F16-FF77B52A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081" y="6313118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A99A647-93F8-4788-831C-1A162F547E0E}"/>
              </a:ext>
            </a:extLst>
          </p:cNvPr>
          <p:cNvSpPr txBox="1"/>
          <p:nvPr/>
        </p:nvSpPr>
        <p:spPr>
          <a:xfrm>
            <a:off x="620654" y="2084889"/>
            <a:ext cx="61230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15757"/>
                </a:solidFill>
                <a:latin typeface="Globotipo Texto" panose="00000500000000000000" pitchFamily="50" charset="0"/>
              </a:rPr>
              <a:t>MONET</a:t>
            </a:r>
            <a:r>
              <a:rPr lang="pt-BR" sz="2000" b="1" dirty="0">
                <a:solidFill>
                  <a:schemeClr val="bg1"/>
                </a:solidFill>
                <a:latin typeface="Globotipo Texto" panose="00000500000000000000" pitchFamily="50" charset="0"/>
              </a:rPr>
              <a:t> É A REVISTA COM MAIOR CIRCULAÇÃO E UM DOS MAIORES SITES NO SEGMENTO CULTURA POP E ENTRETENIMENTO DO BRASIL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6E63C90-5C4C-4EE0-AC4D-B0CCA3E32AEC}"/>
              </a:ext>
            </a:extLst>
          </p:cNvPr>
          <p:cNvSpPr txBox="1"/>
          <p:nvPr/>
        </p:nvSpPr>
        <p:spPr>
          <a:xfrm>
            <a:off x="620654" y="451109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latin typeface="Globotipo Texto" panose="00000500000000000000" pitchFamily="50" charset="0"/>
              </a:rPr>
              <a:t>Com grande destaque para o crescimento das opções de diversão no audiovisual, incluindo os streamings, </a:t>
            </a:r>
            <a:r>
              <a:rPr lang="pt-BR" sz="1800" b="1" dirty="0">
                <a:solidFill>
                  <a:schemeClr val="bg1"/>
                </a:solidFill>
                <a:latin typeface="Globotipo Texto" panose="00000500000000000000" pitchFamily="50" charset="0"/>
              </a:rPr>
              <a:t>MONET</a:t>
            </a:r>
            <a:r>
              <a:rPr lang="pt-BR" sz="1800" dirty="0">
                <a:solidFill>
                  <a:schemeClr val="bg1"/>
                </a:solidFill>
                <a:latin typeface="Globotipo Texto" panose="00000500000000000000" pitchFamily="50" charset="0"/>
              </a:rPr>
              <a:t> está sintonizada com as transformações da cena cultural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5518000-20D3-4DC2-96ED-9849A2F94342}"/>
              </a:ext>
            </a:extLst>
          </p:cNvPr>
          <p:cNvSpPr txBox="1"/>
          <p:nvPr/>
        </p:nvSpPr>
        <p:spPr>
          <a:xfrm>
            <a:off x="620655" y="34290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É a única marca sobre entretenimento, cultura pop e TV por assinatura do país que consegue combinar grandes audiências no meio impresso e online.</a:t>
            </a:r>
          </a:p>
        </p:txBody>
      </p:sp>
      <p:pic>
        <p:nvPicPr>
          <p:cNvPr id="17" name="Picture 2" descr="Palavra Chave - Monet">
            <a:extLst>
              <a:ext uri="{FF2B5EF4-FFF2-40B4-BE49-F238E27FC236}">
                <a16:creationId xmlns:a16="http://schemas.microsoft.com/office/drawing/2014/main" id="{0CBC51F5-0346-455D-A924-52246563E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675188"/>
            <a:ext cx="3429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0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5747E2-EEAA-4FA2-890A-B31137DB5DB0}"/>
              </a:ext>
            </a:extLst>
          </p:cNvPr>
          <p:cNvSpPr/>
          <p:nvPr/>
        </p:nvSpPr>
        <p:spPr>
          <a:xfrm>
            <a:off x="10567686" y="0"/>
            <a:ext cx="1624314" cy="1574157"/>
          </a:xfrm>
          <a:prstGeom prst="rect">
            <a:avLst/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895287-3057-445D-9F07-A23C6A498CDD}"/>
              </a:ext>
            </a:extLst>
          </p:cNvPr>
          <p:cNvSpPr/>
          <p:nvPr/>
        </p:nvSpPr>
        <p:spPr>
          <a:xfrm>
            <a:off x="11784956" y="6423948"/>
            <a:ext cx="407043" cy="434052"/>
          </a:xfrm>
          <a:prstGeom prst="rect">
            <a:avLst/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4AA2C5-97DD-4476-8E58-6A06BCC7FB6F}"/>
              </a:ext>
            </a:extLst>
          </p:cNvPr>
          <p:cNvSpPr txBox="1"/>
          <p:nvPr/>
        </p:nvSpPr>
        <p:spPr>
          <a:xfrm>
            <a:off x="701336" y="819142"/>
            <a:ext cx="7126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MANIFESTO MONET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E1568F-C01C-4E51-814F-D0BA2A152D20}"/>
              </a:ext>
            </a:extLst>
          </p:cNvPr>
          <p:cNvSpPr txBox="1"/>
          <p:nvPr/>
        </p:nvSpPr>
        <p:spPr>
          <a:xfrm>
            <a:off x="701336" y="1490808"/>
            <a:ext cx="678555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Não é só um filme. São bilhões. E infinitas temporadas de séries, reality shows, documentários, programas esportivos, transmissões ao vivo e muito jornalismo. Tudo na TV. Muitas histórias de bastidores, escândalos, romances, tragédias, vitórias e derrotas para serem contadas e o desafio da MONET é balancear tudo isso em meio a uma oferta cada vez maior de conteúdo nos canais da programação, nas plataformas de streaming, na web e nas redes sociais.</a:t>
            </a:r>
          </a:p>
          <a:p>
            <a:pPr>
              <a:spcAft>
                <a:spcPts val="600"/>
              </a:spcAft>
            </a:pPr>
            <a:endParaRPr lang="pt-BR" sz="1600" dirty="0">
              <a:solidFill>
                <a:schemeClr val="bg1"/>
              </a:solidFill>
              <a:latin typeface="Globotipo Texto" panose="000005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Estamos aqui para fazer com que as pessoas enxerguem valor na imensidão de conteúdo que têm à disposição e guiá-las até atrações sob medida para cada perfil, que podem ser assistidas a qualquer hora e em qualquer lugar. Isso em um mundo com avanços tecnológicos frenéticos e no qual a experiência </a:t>
            </a:r>
            <a:r>
              <a:rPr lang="pt-BR" sz="1600" dirty="0" err="1">
                <a:solidFill>
                  <a:schemeClr val="bg1"/>
                </a:solidFill>
                <a:latin typeface="Globotipo Texto" panose="00000500000000000000" pitchFamily="50" charset="0"/>
              </a:rPr>
              <a:t>multitela</a:t>
            </a: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 é mais do que realidade, é obrigatória.  </a:t>
            </a:r>
          </a:p>
          <a:p>
            <a:pPr>
              <a:spcAft>
                <a:spcPts val="600"/>
              </a:spcAft>
            </a:pPr>
            <a:endParaRPr lang="pt-BR" sz="1600" dirty="0">
              <a:solidFill>
                <a:schemeClr val="bg1"/>
              </a:solidFill>
              <a:latin typeface="Globotipo Texto" panose="000005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Nas suas múltiplas plataformas, MONET traz informações relevantes com leveza, respeitando as características de cada meio e com o olhar de quem consome e vive entretenimento. Vem dar "play" com a gente.</a:t>
            </a:r>
          </a:p>
        </p:txBody>
      </p:sp>
      <p:sp>
        <p:nvSpPr>
          <p:cNvPr id="9" name="Forma em L 8">
            <a:extLst>
              <a:ext uri="{FF2B5EF4-FFF2-40B4-BE49-F238E27FC236}">
                <a16:creationId xmlns:a16="http://schemas.microsoft.com/office/drawing/2014/main" id="{A9A627A8-A708-49BE-BB43-6EAC9F01CA79}"/>
              </a:ext>
            </a:extLst>
          </p:cNvPr>
          <p:cNvSpPr/>
          <p:nvPr/>
        </p:nvSpPr>
        <p:spPr>
          <a:xfrm rot="5400000">
            <a:off x="1400535" y="-321757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em L 9">
            <a:extLst>
              <a:ext uri="{FF2B5EF4-FFF2-40B4-BE49-F238E27FC236}">
                <a16:creationId xmlns:a16="http://schemas.microsoft.com/office/drawing/2014/main" id="{D47F56D1-0C2F-458C-875A-82950AA9EFF4}"/>
              </a:ext>
            </a:extLst>
          </p:cNvPr>
          <p:cNvSpPr/>
          <p:nvPr/>
        </p:nvSpPr>
        <p:spPr>
          <a:xfrm rot="16200000">
            <a:off x="6219355" y="5069710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DC83DAF8-AB01-44EF-89F8-9ED94D68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39" y="581068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cnnbrasil.com.br/wp-content/uploads/sites/12/2023/06/oppenheimer-cilian-murph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6" r="29411"/>
          <a:stretch/>
        </p:blipFill>
        <p:spPr bwMode="auto">
          <a:xfrm>
            <a:off x="7701566" y="370389"/>
            <a:ext cx="4083389" cy="60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9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5747E2-EEAA-4FA2-890A-B31137DB5DB0}"/>
              </a:ext>
            </a:extLst>
          </p:cNvPr>
          <p:cNvSpPr/>
          <p:nvPr/>
        </p:nvSpPr>
        <p:spPr>
          <a:xfrm>
            <a:off x="2673752" y="0"/>
            <a:ext cx="1624314" cy="1574157"/>
          </a:xfrm>
          <a:prstGeom prst="rect">
            <a:avLst/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895287-3057-445D-9F07-A23C6A498CDD}"/>
              </a:ext>
            </a:extLst>
          </p:cNvPr>
          <p:cNvSpPr/>
          <p:nvPr/>
        </p:nvSpPr>
        <p:spPr>
          <a:xfrm>
            <a:off x="3891022" y="6423948"/>
            <a:ext cx="407043" cy="434052"/>
          </a:xfrm>
          <a:prstGeom prst="rect">
            <a:avLst/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4AA2C5-97DD-4476-8E58-6A06BCC7FB6F}"/>
              </a:ext>
            </a:extLst>
          </p:cNvPr>
          <p:cNvSpPr txBox="1"/>
          <p:nvPr/>
        </p:nvSpPr>
        <p:spPr>
          <a:xfrm>
            <a:off x="5184451" y="1554478"/>
            <a:ext cx="7126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O LEITOR DA MONET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E1568F-C01C-4E51-814F-D0BA2A152D20}"/>
              </a:ext>
            </a:extLst>
          </p:cNvPr>
          <p:cNvSpPr txBox="1"/>
          <p:nvPr/>
        </p:nvSpPr>
        <p:spPr>
          <a:xfrm>
            <a:off x="5184451" y="2485908"/>
            <a:ext cx="609906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700" b="1" dirty="0">
                <a:solidFill>
                  <a:srgbClr val="F15757"/>
                </a:solidFill>
                <a:latin typeface="Globotipo Texto" panose="00000500000000000000" pitchFamily="50" charset="0"/>
              </a:rPr>
              <a:t>Completamente vidrado em cultura pop e entretenimento. </a:t>
            </a:r>
            <a:r>
              <a:rPr lang="pt-BR" sz="1700" dirty="0">
                <a:solidFill>
                  <a:schemeClr val="bg1"/>
                </a:solidFill>
                <a:latin typeface="Globotipo Texto" panose="00000500000000000000" pitchFamily="50" charset="0"/>
              </a:rPr>
              <a:t>Busca se informar sobre lançamentos de cinema, séries e streamings de conteúdo. É adepto da experiência </a:t>
            </a:r>
            <a:r>
              <a:rPr lang="pt-BR" sz="1700" dirty="0" err="1">
                <a:solidFill>
                  <a:schemeClr val="bg1"/>
                </a:solidFill>
                <a:latin typeface="Globotipo Texto" panose="00000500000000000000" pitchFamily="50" charset="0"/>
              </a:rPr>
              <a:t>multitela</a:t>
            </a:r>
            <a:r>
              <a:rPr lang="pt-BR" sz="1700" dirty="0">
                <a:solidFill>
                  <a:schemeClr val="bg1"/>
                </a:solidFill>
                <a:latin typeface="Globotipo Texto" panose="00000500000000000000" pitchFamily="50" charset="0"/>
              </a:rPr>
              <a:t> para consumir conteúdo, reverberando sua opinião nas redes sociais. Tem interesse sobre os bastidores de Hollywood e o noticiário que envolve seus ídolos. É de todas as idades, mas a sua maioria é composta por jovens adultos, que já tem capacidade de consumo, envolvendo desde turismo até gadgets de tecnologia, passando pelos </a:t>
            </a:r>
            <a:r>
              <a:rPr lang="pt-BR" sz="1700" dirty="0" err="1">
                <a:solidFill>
                  <a:schemeClr val="bg1"/>
                </a:solidFill>
                <a:latin typeface="Globotipo Texto" panose="00000500000000000000" pitchFamily="50" charset="0"/>
              </a:rPr>
              <a:t>deliverys</a:t>
            </a:r>
            <a:r>
              <a:rPr lang="pt-BR" sz="1700" dirty="0">
                <a:solidFill>
                  <a:schemeClr val="bg1"/>
                </a:solidFill>
                <a:latin typeface="Globotipo Texto" panose="00000500000000000000" pitchFamily="50" charset="0"/>
              </a:rPr>
              <a:t> que solicita enquanto assiste a seus programas favoritos</a:t>
            </a:r>
          </a:p>
        </p:txBody>
      </p:sp>
      <p:sp>
        <p:nvSpPr>
          <p:cNvPr id="9" name="Forma em L 8">
            <a:extLst>
              <a:ext uri="{FF2B5EF4-FFF2-40B4-BE49-F238E27FC236}">
                <a16:creationId xmlns:a16="http://schemas.microsoft.com/office/drawing/2014/main" id="{A9A627A8-A708-49BE-BB43-6EAC9F01CA79}"/>
              </a:ext>
            </a:extLst>
          </p:cNvPr>
          <p:cNvSpPr/>
          <p:nvPr/>
        </p:nvSpPr>
        <p:spPr>
          <a:xfrm rot="5400000">
            <a:off x="5732838" y="219920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em L 9">
            <a:extLst>
              <a:ext uri="{FF2B5EF4-FFF2-40B4-BE49-F238E27FC236}">
                <a16:creationId xmlns:a16="http://schemas.microsoft.com/office/drawing/2014/main" id="{D47F56D1-0C2F-458C-875A-82950AA9EFF4}"/>
              </a:ext>
            </a:extLst>
          </p:cNvPr>
          <p:cNvSpPr/>
          <p:nvPr/>
        </p:nvSpPr>
        <p:spPr>
          <a:xfrm rot="16200000">
            <a:off x="10339565" y="4176505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DC83DAF8-AB01-44EF-89F8-9ED94D68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17" y="6259236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álise: Barbie se torna o filme mais visto do ano • Proddigital P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5" r="30538"/>
          <a:stretch/>
        </p:blipFill>
        <p:spPr bwMode="auto">
          <a:xfrm>
            <a:off x="1" y="250499"/>
            <a:ext cx="3962399" cy="63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1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5747E2-EEAA-4FA2-890A-B31137DB5DB0}"/>
              </a:ext>
            </a:extLst>
          </p:cNvPr>
          <p:cNvSpPr/>
          <p:nvPr/>
        </p:nvSpPr>
        <p:spPr>
          <a:xfrm>
            <a:off x="10567686" y="0"/>
            <a:ext cx="1624314" cy="1574157"/>
          </a:xfrm>
          <a:prstGeom prst="rect">
            <a:avLst/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895287-3057-445D-9F07-A23C6A498CDD}"/>
              </a:ext>
            </a:extLst>
          </p:cNvPr>
          <p:cNvSpPr/>
          <p:nvPr/>
        </p:nvSpPr>
        <p:spPr>
          <a:xfrm>
            <a:off x="11784956" y="6423948"/>
            <a:ext cx="407043" cy="434052"/>
          </a:xfrm>
          <a:prstGeom prst="rect">
            <a:avLst/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em L 8">
            <a:extLst>
              <a:ext uri="{FF2B5EF4-FFF2-40B4-BE49-F238E27FC236}">
                <a16:creationId xmlns:a16="http://schemas.microsoft.com/office/drawing/2014/main" id="{A9A627A8-A708-49BE-BB43-6EAC9F01CA79}"/>
              </a:ext>
            </a:extLst>
          </p:cNvPr>
          <p:cNvSpPr/>
          <p:nvPr/>
        </p:nvSpPr>
        <p:spPr>
          <a:xfrm rot="5400000">
            <a:off x="1400535" y="70040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DC83DAF8-AB01-44EF-89F8-9ED94D68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9" y="205677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orma em L 32">
            <a:extLst>
              <a:ext uri="{FF2B5EF4-FFF2-40B4-BE49-F238E27FC236}">
                <a16:creationId xmlns:a16="http://schemas.microsoft.com/office/drawing/2014/main" id="{D47F56D1-0C2F-458C-875A-82950AA9EFF4}"/>
              </a:ext>
            </a:extLst>
          </p:cNvPr>
          <p:cNvSpPr/>
          <p:nvPr/>
        </p:nvSpPr>
        <p:spPr>
          <a:xfrm rot="16200000">
            <a:off x="5716129" y="5061372"/>
            <a:ext cx="451412" cy="2257063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3" name="Agrupar 15">
            <a:extLst>
              <a:ext uri="{FF2B5EF4-FFF2-40B4-BE49-F238E27FC236}">
                <a16:creationId xmlns:a16="http://schemas.microsoft.com/office/drawing/2014/main" id="{A72DF20D-A300-4066-BAB3-C83AB7C5E5E4}"/>
              </a:ext>
            </a:extLst>
          </p:cNvPr>
          <p:cNvGrpSpPr/>
          <p:nvPr/>
        </p:nvGrpSpPr>
        <p:grpSpPr>
          <a:xfrm>
            <a:off x="5527445" y="2616081"/>
            <a:ext cx="1246390" cy="906646"/>
            <a:chOff x="110381" y="4832545"/>
            <a:chExt cx="1246390" cy="906646"/>
          </a:xfrm>
        </p:grpSpPr>
        <p:pic>
          <p:nvPicPr>
            <p:cNvPr id="44" name="Gráfico 16">
              <a:extLst>
                <a:ext uri="{FF2B5EF4-FFF2-40B4-BE49-F238E27FC236}">
                  <a16:creationId xmlns:a16="http://schemas.microsoft.com/office/drawing/2014/main" id="{8FD54D83-F067-477D-8C22-EECAECDEB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615" y="4832545"/>
              <a:ext cx="330539" cy="330539"/>
            </a:xfrm>
            <a:prstGeom prst="rect">
              <a:avLst/>
            </a:prstGeom>
          </p:spPr>
        </p:pic>
        <p:sp>
          <p:nvSpPr>
            <p:cNvPr id="45" name="CustomShape 28">
              <a:extLst>
                <a:ext uri="{FF2B5EF4-FFF2-40B4-BE49-F238E27FC236}">
                  <a16:creationId xmlns:a16="http://schemas.microsoft.com/office/drawing/2014/main" id="{822F98DF-2784-4385-96DB-36227037717A}"/>
                </a:ext>
              </a:extLst>
            </p:cNvPr>
            <p:cNvSpPr/>
            <p:nvPr/>
          </p:nvSpPr>
          <p:spPr>
            <a:xfrm>
              <a:off x="110381" y="5213761"/>
              <a:ext cx="1246390" cy="52543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/>
            <a:lstStyle/>
            <a:p>
              <a:pPr algn="r">
                <a:lnSpc>
                  <a:spcPct val="100000"/>
                </a:lnSpc>
              </a:pPr>
              <a:r>
                <a:rPr lang="pt-BR" sz="1400" b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/>
                  <a:ea typeface="ヒラギノ角ゴ Pro W3"/>
                </a:rPr>
                <a:t>156</a:t>
              </a:r>
              <a:r>
                <a:rPr lang="pt-B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/>
                  <a:ea typeface="ヒラギノ角ゴ Pro W3"/>
                </a:rPr>
                <a:t> MIL</a:t>
              </a:r>
            </a:p>
            <a:p>
              <a:pPr algn="r">
                <a:lnSpc>
                  <a:spcPct val="100000"/>
                </a:lnSpc>
              </a:pPr>
              <a:r>
                <a:rPr lang="pt-BR" sz="10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 panose="00000500000000000000" pitchFamily="50" charset="0"/>
                  <a:ea typeface="ヒラギノ角ゴ Pro W3"/>
                </a:rPr>
                <a:t>SEGUIDORES</a:t>
              </a:r>
              <a:endParaRPr lang="pt-BR" sz="1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 panose="00000500000000000000" pitchFamily="50" charset="0"/>
                <a:ea typeface="ヒラギノ角ゴ Pro W3"/>
              </a:endParaRPr>
            </a:p>
          </p:txBody>
        </p:sp>
      </p:grpSp>
      <p:sp>
        <p:nvSpPr>
          <p:cNvPr id="48" name="CustomShape 29">
            <a:extLst>
              <a:ext uri="{FF2B5EF4-FFF2-40B4-BE49-F238E27FC236}">
                <a16:creationId xmlns:a16="http://schemas.microsoft.com/office/drawing/2014/main" id="{26986E4E-EEEE-497C-B659-4D70664F140A}"/>
              </a:ext>
            </a:extLst>
          </p:cNvPr>
          <p:cNvSpPr/>
          <p:nvPr/>
        </p:nvSpPr>
        <p:spPr>
          <a:xfrm>
            <a:off x="5730685" y="3928173"/>
            <a:ext cx="1038408" cy="5093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r"/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</a:rPr>
              <a:t>72 MIL</a:t>
            </a:r>
          </a:p>
          <a:p>
            <a:pPr algn="r"/>
            <a:r>
              <a:rPr lang="pt-BR" sz="1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 panose="00000500000000000000" pitchFamily="50" charset="0"/>
              </a:rPr>
              <a:t>SEGUIDORES</a:t>
            </a:r>
          </a:p>
        </p:txBody>
      </p:sp>
      <p:grpSp>
        <p:nvGrpSpPr>
          <p:cNvPr id="49" name="Agrupar 21">
            <a:extLst>
              <a:ext uri="{FF2B5EF4-FFF2-40B4-BE49-F238E27FC236}">
                <a16:creationId xmlns:a16="http://schemas.microsoft.com/office/drawing/2014/main" id="{2229CD35-12CF-4291-9732-93185C1C2F05}"/>
              </a:ext>
            </a:extLst>
          </p:cNvPr>
          <p:cNvGrpSpPr/>
          <p:nvPr/>
        </p:nvGrpSpPr>
        <p:grpSpPr>
          <a:xfrm>
            <a:off x="5527446" y="4487549"/>
            <a:ext cx="1264578" cy="824985"/>
            <a:chOff x="1183895" y="4838222"/>
            <a:chExt cx="1264578" cy="824985"/>
          </a:xfrm>
        </p:grpSpPr>
        <p:pic>
          <p:nvPicPr>
            <p:cNvPr id="50" name="Gráfico 66">
              <a:extLst>
                <a:ext uri="{FF2B5EF4-FFF2-40B4-BE49-F238E27FC236}">
                  <a16:creationId xmlns:a16="http://schemas.microsoft.com/office/drawing/2014/main" id="{844D5851-D67E-42D6-8EBB-7B1902F1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4699" y="4838222"/>
              <a:ext cx="330539" cy="330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CustomShape 32">
              <a:extLst>
                <a:ext uri="{FF2B5EF4-FFF2-40B4-BE49-F238E27FC236}">
                  <a16:creationId xmlns:a16="http://schemas.microsoft.com/office/drawing/2014/main" id="{EA02E88E-F21C-4D02-82B5-A6620605C8F7}"/>
                </a:ext>
              </a:extLst>
            </p:cNvPr>
            <p:cNvSpPr/>
            <p:nvPr/>
          </p:nvSpPr>
          <p:spPr>
            <a:xfrm>
              <a:off x="1183895" y="5218800"/>
              <a:ext cx="1264578" cy="44440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r">
                <a:lnSpc>
                  <a:spcPct val="100000"/>
                </a:lnSpc>
              </a:pPr>
              <a:r>
                <a:rPr lang="pt-B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 panose="00000500000000000000" pitchFamily="50" charset="0"/>
                  <a:ea typeface="ヒラギノ角ゴ Pro W3"/>
                </a:rPr>
                <a:t>10 MIL</a:t>
              </a:r>
            </a:p>
            <a:p>
              <a:pPr algn="r">
                <a:lnSpc>
                  <a:spcPct val="100000"/>
                </a:lnSpc>
              </a:pPr>
              <a:r>
                <a:rPr lang="pt-BR" sz="10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 panose="00000500000000000000" pitchFamily="50" charset="0"/>
                  <a:ea typeface="ヒラギノ角ゴ Pro W3"/>
                </a:rPr>
                <a:t>SEGUIDORES</a:t>
              </a:r>
              <a:endParaRPr lang="pt-BR" sz="6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 panose="00000500000000000000" pitchFamily="50" charset="0"/>
                <a:ea typeface="ヒラギノ角ゴ Pro W3"/>
              </a:endParaRPr>
            </a:p>
          </p:txBody>
        </p:sp>
      </p:grpSp>
      <p:grpSp>
        <p:nvGrpSpPr>
          <p:cNvPr id="52" name="Agrupar 24">
            <a:extLst>
              <a:ext uri="{FF2B5EF4-FFF2-40B4-BE49-F238E27FC236}">
                <a16:creationId xmlns:a16="http://schemas.microsoft.com/office/drawing/2014/main" id="{1B2C151E-80FE-4237-81A1-25A7DADAAEA5}"/>
              </a:ext>
            </a:extLst>
          </p:cNvPr>
          <p:cNvGrpSpPr/>
          <p:nvPr/>
        </p:nvGrpSpPr>
        <p:grpSpPr>
          <a:xfrm>
            <a:off x="5448640" y="5410041"/>
            <a:ext cx="1264578" cy="889288"/>
            <a:chOff x="5792947" y="4212074"/>
            <a:chExt cx="1264578" cy="889288"/>
          </a:xfrm>
        </p:grpSpPr>
        <p:pic>
          <p:nvPicPr>
            <p:cNvPr id="53" name="Gráfico 25">
              <a:extLst>
                <a:ext uri="{FF2B5EF4-FFF2-40B4-BE49-F238E27FC236}">
                  <a16:creationId xmlns:a16="http://schemas.microsoft.com/office/drawing/2014/main" id="{8D194EAB-41C0-46B2-8FB1-7B1486A05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965" y="4212074"/>
              <a:ext cx="318497" cy="318497"/>
            </a:xfrm>
            <a:prstGeom prst="rect">
              <a:avLst/>
            </a:prstGeom>
          </p:spPr>
        </p:pic>
        <p:sp>
          <p:nvSpPr>
            <p:cNvPr id="54" name="CustomShape 31">
              <a:extLst>
                <a:ext uri="{FF2B5EF4-FFF2-40B4-BE49-F238E27FC236}">
                  <a16:creationId xmlns:a16="http://schemas.microsoft.com/office/drawing/2014/main" id="{719B8B2B-A38A-459A-96B0-477D86E49995}"/>
                </a:ext>
              </a:extLst>
            </p:cNvPr>
            <p:cNvSpPr/>
            <p:nvPr/>
          </p:nvSpPr>
          <p:spPr>
            <a:xfrm>
              <a:off x="5792947" y="4575933"/>
              <a:ext cx="1264578" cy="5254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/>
            <a:lstStyle/>
            <a:p>
              <a:pPr algn="r">
                <a:lnSpc>
                  <a:spcPct val="100000"/>
                </a:lnSpc>
              </a:pPr>
              <a:r>
                <a:rPr lang="pt-BR" sz="1400" b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/>
                  <a:ea typeface="ヒラギノ角ゴ Pro W3"/>
                </a:rPr>
                <a:t>12 MIL</a:t>
              </a:r>
            </a:p>
            <a:p>
              <a:pPr algn="r">
                <a:lnSpc>
                  <a:spcPct val="100000"/>
                </a:lnSpc>
              </a:pPr>
              <a:r>
                <a:rPr lang="pt-BR" sz="1000" b="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Globotipo Texto" panose="00000500000000000000" pitchFamily="50" charset="0"/>
                  <a:ea typeface="ヒラギノ角ゴ Pro W3"/>
                </a:rPr>
                <a:t>SEGUIDORES</a:t>
              </a:r>
              <a:endParaRPr lang="pt-BR" sz="14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 panose="00000500000000000000" pitchFamily="50" charset="0"/>
                <a:ea typeface="ヒラギノ角ゴ Pro W3"/>
              </a:endParaRPr>
            </a:p>
          </p:txBody>
        </p:sp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55AF4143-F915-4C67-8E1F-69ED87D8AC92}"/>
              </a:ext>
            </a:extLst>
          </p:cNvPr>
          <p:cNvSpPr txBox="1"/>
          <p:nvPr/>
        </p:nvSpPr>
        <p:spPr>
          <a:xfrm>
            <a:off x="852147" y="3013241"/>
            <a:ext cx="3596027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Globotipo Texto Black"/>
              </a:rPr>
              <a:t>36.565 exemplares² </a:t>
            </a:r>
            <a:endParaRPr lang="pt-BR" sz="2000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circulação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CA47A4F-9FB4-4CCB-98F9-916C8E87F2A5}"/>
              </a:ext>
            </a:extLst>
          </p:cNvPr>
          <p:cNvSpPr txBox="1"/>
          <p:nvPr/>
        </p:nvSpPr>
        <p:spPr>
          <a:xfrm>
            <a:off x="852148" y="1610596"/>
            <a:ext cx="7126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F15757"/>
                </a:solidFill>
                <a:latin typeface="Globotipo Texto Black" panose="00000A00000000000000" pitchFamily="50" charset="0"/>
              </a:rPr>
              <a:t>REVISTA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BF5E43A-4C19-412B-9EE7-3792E2CA430E}"/>
              </a:ext>
            </a:extLst>
          </p:cNvPr>
          <p:cNvSpPr txBox="1"/>
          <p:nvPr/>
        </p:nvSpPr>
        <p:spPr>
          <a:xfrm>
            <a:off x="852147" y="4784626"/>
            <a:ext cx="2646956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Globotipo Texto Black"/>
              </a:rPr>
              <a:t>2,7 MILHÕES</a:t>
            </a:r>
          </a:p>
          <a:p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Visitantes únicos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7D5354C-6131-4AD9-9790-3BE91A85B636}"/>
              </a:ext>
            </a:extLst>
          </p:cNvPr>
          <p:cNvSpPr txBox="1"/>
          <p:nvPr/>
        </p:nvSpPr>
        <p:spPr>
          <a:xfrm>
            <a:off x="852147" y="5455569"/>
            <a:ext cx="226442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bg1"/>
                </a:solidFill>
                <a:latin typeface="Globotipo Texto Black" panose="00000A00000000000000" pitchFamily="50" charset="0"/>
              </a:defRPr>
            </a:lvl1pPr>
          </a:lstStyle>
          <a:p>
            <a:r>
              <a:rPr lang="pt-BR" dirty="0">
                <a:latin typeface="Globotipo Texto Black"/>
              </a:rPr>
              <a:t>5,3 MILHÕES</a:t>
            </a:r>
          </a:p>
          <a:p>
            <a:r>
              <a:rPr lang="pt-BR" dirty="0" err="1"/>
              <a:t>Pageviews</a:t>
            </a:r>
            <a:endParaRPr lang="pt-BR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C15453B-AD3F-4B58-AEB1-5989848E31BD}"/>
              </a:ext>
            </a:extLst>
          </p:cNvPr>
          <p:cNvSpPr txBox="1"/>
          <p:nvPr/>
        </p:nvSpPr>
        <p:spPr>
          <a:xfrm>
            <a:off x="852147" y="4430847"/>
            <a:ext cx="1805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F15757"/>
                </a:solidFill>
                <a:latin typeface="Globotipo Texto Black" panose="00000A00000000000000" pitchFamily="50" charset="0"/>
              </a:rPr>
              <a:t>SITE³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F9A7F60-B6BC-4DCD-A635-52A3783C323C}"/>
              </a:ext>
            </a:extLst>
          </p:cNvPr>
          <p:cNvSpPr txBox="1"/>
          <p:nvPr/>
        </p:nvSpPr>
        <p:spPr>
          <a:xfrm>
            <a:off x="4014468" y="1540974"/>
            <a:ext cx="289792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2000" dirty="0">
                <a:solidFill>
                  <a:srgbClr val="B93F54"/>
                </a:solidFill>
                <a:latin typeface="Globotipo Texto Black"/>
              </a:rPr>
              <a:t>REDES SOCIAIS</a:t>
            </a:r>
            <a:r>
              <a:rPr lang="pt-BR" sz="2000" dirty="0">
                <a:solidFill>
                  <a:srgbClr val="B93F54"/>
                </a:solidFill>
                <a:latin typeface="Calibri"/>
                <a:ea typeface="Calibri"/>
                <a:cs typeface="Calibri"/>
              </a:rPr>
              <a:t>⁴</a:t>
            </a:r>
            <a:endParaRPr lang="pt-BR" sz="2000" dirty="0">
              <a:solidFill>
                <a:srgbClr val="B93F54"/>
              </a:solidFill>
              <a:latin typeface="Globotipo Texto Black"/>
              <a:ea typeface="Calibri"/>
              <a:cs typeface="Calibri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A4C3BAA-947B-4854-882F-D5B0D403AF52}"/>
              </a:ext>
            </a:extLst>
          </p:cNvPr>
          <p:cNvSpPr txBox="1"/>
          <p:nvPr/>
        </p:nvSpPr>
        <p:spPr>
          <a:xfrm>
            <a:off x="4946249" y="1900751"/>
            <a:ext cx="1923004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Globotipo Texto Black"/>
              </a:rPr>
              <a:t>256 MIL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Globotipo Texto" panose="00000500000000000000" pitchFamily="50" charset="0"/>
              </a:rPr>
              <a:t>seguidores</a:t>
            </a:r>
          </a:p>
        </p:txBody>
      </p:sp>
      <p:sp>
        <p:nvSpPr>
          <p:cNvPr id="65" name="CustomShape 17">
            <a:extLst>
              <a:ext uri="{FF2B5EF4-FFF2-40B4-BE49-F238E27FC236}">
                <a16:creationId xmlns:a16="http://schemas.microsoft.com/office/drawing/2014/main" id="{D2016F27-4DA8-42BB-BA66-D120EEE0D2EB}"/>
              </a:ext>
            </a:extLst>
          </p:cNvPr>
          <p:cNvSpPr/>
          <p:nvPr/>
        </p:nvSpPr>
        <p:spPr>
          <a:xfrm>
            <a:off x="809002" y="1951630"/>
            <a:ext cx="390728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Globotipo Texto Black"/>
              </a:rPr>
              <a:t>LEITORES REVISTA¹</a:t>
            </a:r>
          </a:p>
          <a:p>
            <a:r>
              <a:rPr lang="pt-BR" sz="1200" dirty="0">
                <a:solidFill>
                  <a:schemeClr val="bg1"/>
                </a:solidFill>
                <a:latin typeface="Globotipo Texto Black"/>
              </a:rPr>
              <a:t>(Leu impresso + edição digital)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5AF4143-F915-4C67-8E1F-69ED87D8AC92}"/>
              </a:ext>
            </a:extLst>
          </p:cNvPr>
          <p:cNvSpPr txBox="1"/>
          <p:nvPr/>
        </p:nvSpPr>
        <p:spPr>
          <a:xfrm>
            <a:off x="843183" y="2502960"/>
            <a:ext cx="359602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Globotipo Texto Black"/>
              </a:rPr>
              <a:t>124 Mil Leitores</a:t>
            </a:r>
            <a:endParaRPr lang="pt-BR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67" name="CaixaDeTexto 1">
            <a:extLst>
              <a:ext uri="{FF2B5EF4-FFF2-40B4-BE49-F238E27FC236}">
                <a16:creationId xmlns:a16="http://schemas.microsoft.com/office/drawing/2014/main" id="{4FDB2FE7-BBBC-1B41-2658-748422A0881E}"/>
              </a:ext>
            </a:extLst>
          </p:cNvPr>
          <p:cNvSpPr txBox="1"/>
          <p:nvPr/>
        </p:nvSpPr>
        <p:spPr>
          <a:xfrm>
            <a:off x="142276" y="6510600"/>
            <a:ext cx="1117681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spc="-1" dirty="0">
                <a:solidFill>
                  <a:schemeClr val="bg1"/>
                </a:solidFill>
                <a:latin typeface="Globotipo Texto"/>
                <a:ea typeface="ヒラギノ角ゴ Pro W3"/>
              </a:rPr>
              <a:t>FONTE: ¹</a:t>
            </a:r>
            <a:r>
              <a:rPr lang="pt-BR" sz="800" spc="-1" dirty="0">
                <a:solidFill>
                  <a:schemeClr val="bg1"/>
                </a:solidFill>
                <a:latin typeface="Globotipo Texto"/>
                <a:ea typeface="+mn-lt"/>
                <a:cs typeface="+mn-lt"/>
              </a:rPr>
              <a:t>Kantar Ibope Media – TG BR 2025 R2 - Pessoas: Leitores Revista: Leu impresso nos últimos 6 meses + edição digital (sem sobreposição)</a:t>
            </a:r>
            <a:r>
              <a:rPr lang="pt-BR" sz="800" spc="-1" dirty="0">
                <a:solidFill>
                  <a:schemeClr val="bg1"/>
                </a:solidFill>
                <a:latin typeface="Globotipo Texto"/>
                <a:ea typeface="ヒラギノ角ゴ Pro W3"/>
              </a:rPr>
              <a:t> / </a:t>
            </a:r>
            <a:r>
              <a:rPr lang="pt-BR" sz="800" spc="-1" dirty="0">
                <a:solidFill>
                  <a:schemeClr val="bg1"/>
                </a:solidFill>
                <a:latin typeface="Globotipo Texto"/>
                <a:ea typeface="+mn-lt"/>
                <a:cs typeface="+mn-lt"/>
              </a:rPr>
              <a:t> ²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IVC: Revistas: Julho 2025 (impresso + digital) /  ³Comscore </a:t>
            </a:r>
            <a:r>
              <a:rPr lang="pt-BR" sz="8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Multi-Platform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  Agosto 2025 /  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Calibri"/>
              </a:rPr>
              <a:t>⁴</a:t>
            </a:r>
            <a:r>
              <a:rPr lang="pt-BR" sz="8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Analytics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 Redes Sociais Agosto/2025 (dados com sobreposição entre as redes).</a:t>
            </a:r>
            <a:endParaRPr lang="pt-BR" dirty="0">
              <a:solidFill>
                <a:schemeClr val="bg1"/>
              </a:solidFill>
              <a:latin typeface="Globotipo Tex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30" y="3547651"/>
            <a:ext cx="361125" cy="361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918866-A3AE-30AA-8DE5-F9592C1247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234" y="199037"/>
            <a:ext cx="456247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6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9895287-3057-445D-9F07-A23C6A498CDD}"/>
              </a:ext>
            </a:extLst>
          </p:cNvPr>
          <p:cNvSpPr/>
          <p:nvPr/>
        </p:nvSpPr>
        <p:spPr>
          <a:xfrm>
            <a:off x="4675731" y="-1"/>
            <a:ext cx="662100" cy="742951"/>
          </a:xfrm>
          <a:prstGeom prst="rect">
            <a:avLst/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D5747E2-EEAA-4FA2-890A-B31137DB5DB0}"/>
              </a:ext>
            </a:extLst>
          </p:cNvPr>
          <p:cNvSpPr/>
          <p:nvPr/>
        </p:nvSpPr>
        <p:spPr>
          <a:xfrm>
            <a:off x="0" y="5283843"/>
            <a:ext cx="1624314" cy="1574157"/>
          </a:xfrm>
          <a:prstGeom prst="rect">
            <a:avLst/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AE3F3BD-5A2F-4581-8691-BC7BB4C3DA7E}"/>
              </a:ext>
            </a:extLst>
          </p:cNvPr>
          <p:cNvGrpSpPr/>
          <p:nvPr/>
        </p:nvGrpSpPr>
        <p:grpSpPr>
          <a:xfrm>
            <a:off x="5782156" y="205677"/>
            <a:ext cx="6207528" cy="6337144"/>
            <a:chOff x="497709" y="205677"/>
            <a:chExt cx="6207528" cy="633714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14AA2C5-97DD-4476-8E58-6A06BCC7FB6F}"/>
                </a:ext>
              </a:extLst>
            </p:cNvPr>
            <p:cNvSpPr txBox="1"/>
            <p:nvPr/>
          </p:nvSpPr>
          <p:spPr>
            <a:xfrm>
              <a:off x="852148" y="1242568"/>
              <a:ext cx="57011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dirty="0">
                  <a:solidFill>
                    <a:schemeClr val="bg1"/>
                  </a:solidFill>
                  <a:latin typeface="Globotipo Texto Black" panose="00000A00000000000000" pitchFamily="50" charset="0"/>
                </a:rPr>
                <a:t>PERFIL DA AUDIÊNCIA</a:t>
              </a:r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A9A627A8-A708-49BE-BB43-6EAC9F01CA79}"/>
                </a:ext>
              </a:extLst>
            </p:cNvPr>
            <p:cNvSpPr/>
            <p:nvPr/>
          </p:nvSpPr>
          <p:spPr>
            <a:xfrm rot="5400000">
              <a:off x="1400535" y="70040"/>
              <a:ext cx="451412" cy="2257063"/>
            </a:xfrm>
            <a:prstGeom prst="corner">
              <a:avLst>
                <a:gd name="adj1" fmla="val 7869"/>
                <a:gd name="adj2" fmla="val 6863"/>
              </a:avLst>
            </a:prstGeom>
            <a:solidFill>
              <a:srgbClr val="F1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D47F56D1-0C2F-458C-875A-82950AA9EFF4}"/>
                </a:ext>
              </a:extLst>
            </p:cNvPr>
            <p:cNvSpPr/>
            <p:nvPr/>
          </p:nvSpPr>
          <p:spPr>
            <a:xfrm rot="16200000">
              <a:off x="5351000" y="5188583"/>
              <a:ext cx="451412" cy="2257063"/>
            </a:xfrm>
            <a:prstGeom prst="corner">
              <a:avLst>
                <a:gd name="adj1" fmla="val 7869"/>
                <a:gd name="adj2" fmla="val 6863"/>
              </a:avLst>
            </a:prstGeom>
            <a:solidFill>
              <a:srgbClr val="B93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2" descr="Palavra Chave - Monet">
              <a:extLst>
                <a:ext uri="{FF2B5EF4-FFF2-40B4-BE49-F238E27FC236}">
                  <a16:creationId xmlns:a16="http://schemas.microsoft.com/office/drawing/2014/main" id="{DC83DAF8-AB01-44EF-89F8-9ED94D689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09" y="205677"/>
              <a:ext cx="1185923" cy="32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CustomShape 13">
            <a:extLst>
              <a:ext uri="{FF2B5EF4-FFF2-40B4-BE49-F238E27FC236}">
                <a16:creationId xmlns:a16="http://schemas.microsoft.com/office/drawing/2014/main" id="{302BC236-6773-4246-92CA-0A365975E3C4}"/>
              </a:ext>
            </a:extLst>
          </p:cNvPr>
          <p:cNvSpPr/>
          <p:nvPr/>
        </p:nvSpPr>
        <p:spPr>
          <a:xfrm>
            <a:off x="8223933" y="2206970"/>
            <a:ext cx="1928596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endParaRPr lang="pt-BR" sz="16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/>
              <a:ea typeface="ヒラギノ角ゴ Pro W3"/>
            </a:endParaRPr>
          </a:p>
        </p:txBody>
      </p:sp>
      <p:sp>
        <p:nvSpPr>
          <p:cNvPr id="22" name="CustomShape 14">
            <a:extLst>
              <a:ext uri="{FF2B5EF4-FFF2-40B4-BE49-F238E27FC236}">
                <a16:creationId xmlns:a16="http://schemas.microsoft.com/office/drawing/2014/main" id="{4550D3F3-2AB4-4C93-92D4-18022C9AD82C}"/>
              </a:ext>
            </a:extLst>
          </p:cNvPr>
          <p:cNvSpPr/>
          <p:nvPr/>
        </p:nvSpPr>
        <p:spPr>
          <a:xfrm>
            <a:off x="8230371" y="2724052"/>
            <a:ext cx="2127203" cy="10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07%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até 24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25%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25 a 34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11%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45 a 54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11%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55+ anos</a:t>
            </a:r>
            <a:endParaRPr lang="pt-BR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3" name="CustomShape 23">
            <a:extLst>
              <a:ext uri="{FF2B5EF4-FFF2-40B4-BE49-F238E27FC236}">
                <a16:creationId xmlns:a16="http://schemas.microsoft.com/office/drawing/2014/main" id="{EF1DCDF1-F153-4657-9BD5-398AB292A691}"/>
              </a:ext>
            </a:extLst>
          </p:cNvPr>
          <p:cNvSpPr/>
          <p:nvPr/>
        </p:nvSpPr>
        <p:spPr>
          <a:xfrm>
            <a:off x="6671845" y="2355870"/>
            <a:ext cx="1363659" cy="10997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endParaRPr lang="pt-BR" sz="14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49</a:t>
            </a:r>
            <a:r>
              <a:rPr lang="pt-BR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Homens</a:t>
            </a:r>
            <a:endParaRPr lang="pt-BR" sz="14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/>
              <a:ea typeface="ヒラギノ角ゴ Pro W3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  <a:ea typeface="ヒラギノ角ゴ Pro W3"/>
            </a:endParaRPr>
          </a:p>
          <a:p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88%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AB</a:t>
            </a:r>
            <a:endParaRPr lang="pt-BR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4%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C</a:t>
            </a:r>
            <a:endParaRPr lang="pt-BR" sz="14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/>
            </a:endParaRPr>
          </a:p>
          <a:p>
            <a:endParaRPr lang="pt-BR" sz="14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</a:endParaRPr>
          </a:p>
        </p:txBody>
      </p:sp>
      <p:pic>
        <p:nvPicPr>
          <p:cNvPr id="24" name="Gráfico 44">
            <a:extLst>
              <a:ext uri="{FF2B5EF4-FFF2-40B4-BE49-F238E27FC236}">
                <a16:creationId xmlns:a16="http://schemas.microsoft.com/office/drawing/2014/main" id="{0BE34EC1-BDD9-4F1F-9D1A-29C273FF7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05" y="2662131"/>
            <a:ext cx="588555" cy="724376"/>
          </a:xfrm>
          <a:prstGeom prst="rect">
            <a:avLst/>
          </a:prstGeom>
        </p:spPr>
      </p:pic>
      <p:sp>
        <p:nvSpPr>
          <p:cNvPr id="25" name="CustomShape 13">
            <a:extLst>
              <a:ext uri="{FF2B5EF4-FFF2-40B4-BE49-F238E27FC236}">
                <a16:creationId xmlns:a16="http://schemas.microsoft.com/office/drawing/2014/main" id="{32EC20ED-7035-4912-9972-4F6B6234B672}"/>
              </a:ext>
            </a:extLst>
          </p:cNvPr>
          <p:cNvSpPr/>
          <p:nvPr/>
        </p:nvSpPr>
        <p:spPr>
          <a:xfrm>
            <a:off x="8167182" y="4372031"/>
            <a:ext cx="2985095" cy="3308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pt-BR" sz="1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29</a:t>
            </a:r>
            <a:r>
              <a:rPr lang="pt-BR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</a:rPr>
              <a:t>% 45 a</a:t>
            </a:r>
            <a:r>
              <a:rPr lang="pt-BR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 54 anos</a:t>
            </a:r>
          </a:p>
        </p:txBody>
      </p:sp>
      <p:sp>
        <p:nvSpPr>
          <p:cNvPr id="26" name="CustomShape 14">
            <a:extLst>
              <a:ext uri="{FF2B5EF4-FFF2-40B4-BE49-F238E27FC236}">
                <a16:creationId xmlns:a16="http://schemas.microsoft.com/office/drawing/2014/main" id="{5B0BDB33-8155-4893-A15B-CF79C98FC4A1}"/>
              </a:ext>
            </a:extLst>
          </p:cNvPr>
          <p:cNvSpPr/>
          <p:nvPr/>
        </p:nvSpPr>
        <p:spPr>
          <a:xfrm>
            <a:off x="8230371" y="4753383"/>
            <a:ext cx="2127203" cy="10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04%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até 24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13%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25 a 34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26% 3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5 a 44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28%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55+ anos</a:t>
            </a:r>
          </a:p>
        </p:txBody>
      </p:sp>
      <p:sp>
        <p:nvSpPr>
          <p:cNvPr id="27" name="CustomShape 23">
            <a:extLst>
              <a:ext uri="{FF2B5EF4-FFF2-40B4-BE49-F238E27FC236}">
                <a16:creationId xmlns:a16="http://schemas.microsoft.com/office/drawing/2014/main" id="{C3115E80-8FB7-4F04-A0BC-A7B449564D48}"/>
              </a:ext>
            </a:extLst>
          </p:cNvPr>
          <p:cNvSpPr/>
          <p:nvPr/>
        </p:nvSpPr>
        <p:spPr>
          <a:xfrm>
            <a:off x="6678281" y="4372031"/>
            <a:ext cx="1310217" cy="11286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endParaRPr lang="pt-BR" sz="14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50</a:t>
            </a:r>
            <a:r>
              <a:rPr lang="pt-BR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Homens</a:t>
            </a:r>
            <a:endParaRPr lang="pt-BR" sz="14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/>
              <a:ea typeface="ヒラギノ角ゴ Pro W3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  <a:ea typeface="ヒラギノ角ゴ Pro W3"/>
            </a:endParaRPr>
          </a:p>
          <a:p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46%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AB</a:t>
            </a:r>
          </a:p>
          <a:p>
            <a:r>
              <a:rPr lang="pt-BR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38% </a:t>
            </a:r>
            <a:r>
              <a:rPr lang="pt-B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C</a:t>
            </a:r>
            <a:endParaRPr lang="pt-BR" sz="14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/>
            </a:endParaRPr>
          </a:p>
          <a:p>
            <a:endParaRPr lang="pt-BR" sz="14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 panose="00000500000000000000" pitchFamily="50" charset="0"/>
            </a:endParaRPr>
          </a:p>
        </p:txBody>
      </p:sp>
      <p:pic>
        <p:nvPicPr>
          <p:cNvPr id="28" name="Gráfico 48">
            <a:extLst>
              <a:ext uri="{FF2B5EF4-FFF2-40B4-BE49-F238E27FC236}">
                <a16:creationId xmlns:a16="http://schemas.microsoft.com/office/drawing/2014/main" id="{3BEF09C4-F14F-4AF8-BD0E-BB0C19246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42" y="4678292"/>
            <a:ext cx="588555" cy="724376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53998373-75FC-44F8-BE12-627FC58148F1}"/>
              </a:ext>
            </a:extLst>
          </p:cNvPr>
          <p:cNvSpPr txBox="1"/>
          <p:nvPr/>
        </p:nvSpPr>
        <p:spPr>
          <a:xfrm>
            <a:off x="5964067" y="2121316"/>
            <a:ext cx="1545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F15757"/>
                </a:solidFill>
                <a:latin typeface="Globotipo Texto Black" panose="00000A00000000000000" pitchFamily="50" charset="0"/>
              </a:rPr>
              <a:t>REVISTA¹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BBCC80D-73BF-41C8-BE7E-5BC7CC779D30}"/>
              </a:ext>
            </a:extLst>
          </p:cNvPr>
          <p:cNvSpPr txBox="1"/>
          <p:nvPr/>
        </p:nvSpPr>
        <p:spPr>
          <a:xfrm>
            <a:off x="5973206" y="4045765"/>
            <a:ext cx="180532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i="1">
                <a:solidFill>
                  <a:srgbClr val="F15757"/>
                </a:solidFill>
                <a:latin typeface="Globotipo Texto Black"/>
              </a:rPr>
              <a:t>SITE</a:t>
            </a:r>
            <a:endParaRPr lang="pt-BR" sz="2000" i="1" dirty="0">
              <a:solidFill>
                <a:srgbClr val="F15757"/>
              </a:solidFill>
              <a:latin typeface="Globotipo Texto Black" panose="00000A00000000000000" pitchFamily="50" charset="0"/>
            </a:endParaRPr>
          </a:p>
        </p:txBody>
      </p:sp>
      <p:sp>
        <p:nvSpPr>
          <p:cNvPr id="31" name="CaixaDeTexto 1">
            <a:extLst>
              <a:ext uri="{FF2B5EF4-FFF2-40B4-BE49-F238E27FC236}">
                <a16:creationId xmlns:a16="http://schemas.microsoft.com/office/drawing/2014/main" id="{1849DAA6-5122-86A0-866F-86B831AA0972}"/>
              </a:ext>
            </a:extLst>
          </p:cNvPr>
          <p:cNvSpPr txBox="1"/>
          <p:nvPr/>
        </p:nvSpPr>
        <p:spPr>
          <a:xfrm>
            <a:off x="1635667" y="6550972"/>
            <a:ext cx="1020203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Fonte: ¹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+mn-lt"/>
                <a:cs typeface="+mn-lt"/>
              </a:rPr>
              <a:t>Perfil Impresso &gt;&gt;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+mn-lt"/>
                <a:cs typeface="Calibri"/>
              </a:rPr>
              <a:t>Kantar Ibope Media – TG BR 2024 R4 - Pessoas: Leitores Revista: Leu impresso nos últimos 6 meses + edição digital (sem sobreposição) 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+mn-lt"/>
                <a:cs typeface="+mn-lt"/>
              </a:rPr>
              <a:t>/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  <a:cs typeface="Gordita LIght" pitchFamily="50" charset="0"/>
              </a:rPr>
              <a:t> ²Perfil Site &gt;&gt; Kantar Ibope Media –  </a:t>
            </a:r>
            <a:r>
              <a:rPr lang="pt-BR" sz="8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+mn-lt"/>
                <a:cs typeface="+mn-lt"/>
              </a:rPr>
              <a:t>Clickstream</a:t>
            </a:r>
            <a:r>
              <a:rPr lang="pt-BR" sz="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+mn-lt"/>
                <a:cs typeface="+mn-lt"/>
              </a:rPr>
              <a:t> MP TG BR 2024 R1 – Personas.</a:t>
            </a:r>
            <a:endParaRPr lang="pt-BR" sz="8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lobotipo Texto"/>
              <a:ea typeface="ヒラギノ角ゴ Pro W3"/>
              <a:cs typeface="Calibri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167182" y="2352798"/>
            <a:ext cx="1993559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46% </a:t>
            </a:r>
            <a:r>
              <a:rPr lang="pt-BR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lobotipo Texto"/>
                <a:ea typeface="ヒラギノ角ゴ Pro W3"/>
              </a:rPr>
              <a:t>35 a 44 anos</a:t>
            </a:r>
          </a:p>
        </p:txBody>
      </p:sp>
      <p:pic>
        <p:nvPicPr>
          <p:cNvPr id="5" name="Imagem 4" descr="Confira 13 curiosidades de “Wandinha“, série da Netflix dirigida por Tim  Burton">
            <a:extLst>
              <a:ext uri="{FF2B5EF4-FFF2-40B4-BE49-F238E27FC236}">
                <a16:creationId xmlns:a16="http://schemas.microsoft.com/office/drawing/2014/main" id="{053E4BA1-BF16-4D1A-204A-A09C3C33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45" y="371295"/>
            <a:ext cx="45434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90730637-6921-486A-A6D4-B60155F018BF}"/>
              </a:ext>
            </a:extLst>
          </p:cNvPr>
          <p:cNvSpPr/>
          <p:nvPr/>
        </p:nvSpPr>
        <p:spPr>
          <a:xfrm>
            <a:off x="373355" y="2165315"/>
            <a:ext cx="4423299" cy="43593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https://forbes.com.br/wp-content/uploads/2022/08/House-of-the-dragon-HBO-768x512.jpg">
            <a:extLst>
              <a:ext uri="{FF2B5EF4-FFF2-40B4-BE49-F238E27FC236}">
                <a16:creationId xmlns:a16="http://schemas.microsoft.com/office/drawing/2014/main" id="{276B44F9-5CE6-F402-968E-F462B7DD2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7" y="2277374"/>
            <a:ext cx="4191000" cy="411480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9341B155-AEA9-4B18-B437-6D0C974FE761}"/>
              </a:ext>
            </a:extLst>
          </p:cNvPr>
          <p:cNvSpPr/>
          <p:nvPr/>
        </p:nvSpPr>
        <p:spPr>
          <a:xfrm>
            <a:off x="7176861" y="205677"/>
            <a:ext cx="4785739" cy="457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12C27BE-F877-44FE-BF1B-6D844A785C13}"/>
              </a:ext>
            </a:extLst>
          </p:cNvPr>
          <p:cNvSpPr/>
          <p:nvPr/>
        </p:nvSpPr>
        <p:spPr>
          <a:xfrm>
            <a:off x="8790039" y="4752348"/>
            <a:ext cx="3172561" cy="12477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8A6235-800F-41CA-88CB-C32863B0886B}"/>
              </a:ext>
            </a:extLst>
          </p:cNvPr>
          <p:cNvSpPr/>
          <p:nvPr/>
        </p:nvSpPr>
        <p:spPr>
          <a:xfrm>
            <a:off x="4752974" y="5276850"/>
            <a:ext cx="3614278" cy="1247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4AA2C5-97DD-4476-8E58-6A06BCC7FB6F}"/>
              </a:ext>
            </a:extLst>
          </p:cNvPr>
          <p:cNvSpPr txBox="1"/>
          <p:nvPr/>
        </p:nvSpPr>
        <p:spPr>
          <a:xfrm>
            <a:off x="572019" y="904233"/>
            <a:ext cx="2990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EDITORIAS</a:t>
            </a:r>
          </a:p>
        </p:txBody>
      </p:sp>
      <p:pic>
        <p:nvPicPr>
          <p:cNvPr id="11" name="Picture 2" descr="Palavra Chave - Monet">
            <a:extLst>
              <a:ext uri="{FF2B5EF4-FFF2-40B4-BE49-F238E27FC236}">
                <a16:creationId xmlns:a16="http://schemas.microsoft.com/office/drawing/2014/main" id="{DC83DAF8-AB01-44EF-89F8-9ED94D68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5" y="168664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em L 11">
            <a:extLst>
              <a:ext uri="{FF2B5EF4-FFF2-40B4-BE49-F238E27FC236}">
                <a16:creationId xmlns:a16="http://schemas.microsoft.com/office/drawing/2014/main" id="{CC8450E7-B5B7-40C5-972D-B334B30FE5DC}"/>
              </a:ext>
            </a:extLst>
          </p:cNvPr>
          <p:cNvSpPr/>
          <p:nvPr/>
        </p:nvSpPr>
        <p:spPr>
          <a:xfrm rot="5400000">
            <a:off x="662723" y="423094"/>
            <a:ext cx="451412" cy="1030148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em L 12">
            <a:extLst>
              <a:ext uri="{FF2B5EF4-FFF2-40B4-BE49-F238E27FC236}">
                <a16:creationId xmlns:a16="http://schemas.microsoft.com/office/drawing/2014/main" id="{95261E31-C779-4282-972D-3C214214F038}"/>
              </a:ext>
            </a:extLst>
          </p:cNvPr>
          <p:cNvSpPr/>
          <p:nvPr/>
        </p:nvSpPr>
        <p:spPr>
          <a:xfrm rot="16200000">
            <a:off x="3102015" y="1208320"/>
            <a:ext cx="451412" cy="1030148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6803B9-B444-46E6-890F-7ADB7F12CAAD}"/>
              </a:ext>
            </a:extLst>
          </p:cNvPr>
          <p:cNvSpPr txBox="1"/>
          <p:nvPr/>
        </p:nvSpPr>
        <p:spPr>
          <a:xfrm>
            <a:off x="4796655" y="5376234"/>
            <a:ext cx="33542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SÉRIES</a:t>
            </a:r>
            <a:endParaRPr lang="pt-BR" sz="1400" b="1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O melhor das produções da TV, com </a:t>
            </a:r>
            <a:r>
              <a:rPr lang="pt-BR" sz="1400" b="0" i="0" dirty="0" err="1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trivias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 e prévias das novas temporadas 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F4B0D22-69B6-4CBF-8F29-0A79EB621843}"/>
              </a:ext>
            </a:extLst>
          </p:cNvPr>
          <p:cNvSpPr txBox="1"/>
          <p:nvPr/>
        </p:nvSpPr>
        <p:spPr>
          <a:xfrm>
            <a:off x="9102790" y="4854778"/>
            <a:ext cx="27589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FILMES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Os bastidores, os trailers e as novidades do mundo do cinema</a:t>
            </a:r>
          </a:p>
        </p:txBody>
      </p:sp>
      <p:pic>
        <p:nvPicPr>
          <p:cNvPr id="2" name="Imagem 1" descr="Tudo em Todo o Lugar ao Mesmo Tempo“ traz reflexão sobre vidas que  “poderiam ter sido“">
            <a:extLst>
              <a:ext uri="{FF2B5EF4-FFF2-40B4-BE49-F238E27FC236}">
                <a16:creationId xmlns:a16="http://schemas.microsoft.com/office/drawing/2014/main" id="{A1AD81E7-8496-D9E7-C7E0-900E620EA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184" y="341822"/>
            <a:ext cx="4486275" cy="43053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D1D775-1AC7-44DF-B105-24FBCAF39375}"/>
              </a:ext>
            </a:extLst>
          </p:cNvPr>
          <p:cNvSpPr txBox="1"/>
          <p:nvPr/>
        </p:nvSpPr>
        <p:spPr>
          <a:xfrm>
            <a:off x="664617" y="1497687"/>
            <a:ext cx="28980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Sobre a estrutura do site</a:t>
            </a:r>
          </a:p>
        </p:txBody>
      </p:sp>
    </p:spTree>
    <p:extLst>
      <p:ext uri="{BB962C8B-B14F-4D97-AF65-F5344CB8AC3E}">
        <p14:creationId xmlns:p14="http://schemas.microsoft.com/office/powerpoint/2010/main" val="264159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E9B78442-8F1F-4D9C-9365-1134141670DA}"/>
              </a:ext>
            </a:extLst>
          </p:cNvPr>
          <p:cNvSpPr/>
          <p:nvPr/>
        </p:nvSpPr>
        <p:spPr>
          <a:xfrm>
            <a:off x="391442" y="5113682"/>
            <a:ext cx="4267055" cy="12626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12C27BE-F877-44FE-BF1B-6D844A785C13}"/>
              </a:ext>
            </a:extLst>
          </p:cNvPr>
          <p:cNvSpPr/>
          <p:nvPr/>
        </p:nvSpPr>
        <p:spPr>
          <a:xfrm>
            <a:off x="5016843" y="5113682"/>
            <a:ext cx="2497819" cy="12626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8A6235-800F-41CA-88CB-C32863B0886B}"/>
              </a:ext>
            </a:extLst>
          </p:cNvPr>
          <p:cNvSpPr/>
          <p:nvPr/>
        </p:nvSpPr>
        <p:spPr>
          <a:xfrm>
            <a:off x="7283554" y="463036"/>
            <a:ext cx="3048270" cy="1247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0730637-6921-486A-A6D4-B60155F018BF}"/>
              </a:ext>
            </a:extLst>
          </p:cNvPr>
          <p:cNvSpPr/>
          <p:nvPr/>
        </p:nvSpPr>
        <p:spPr>
          <a:xfrm>
            <a:off x="4126491" y="463036"/>
            <a:ext cx="3172561" cy="43593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6803B9-B444-46E6-890F-7ADB7F12CAAD}"/>
              </a:ext>
            </a:extLst>
          </p:cNvPr>
          <p:cNvSpPr txBox="1"/>
          <p:nvPr/>
        </p:nvSpPr>
        <p:spPr>
          <a:xfrm>
            <a:off x="7327235" y="569985"/>
            <a:ext cx="30045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CELEBRIDADES</a:t>
            </a:r>
            <a:endParaRPr lang="pt-BR" sz="1400" b="1" dirty="0">
              <a:solidFill>
                <a:schemeClr val="bg1"/>
              </a:solidFill>
              <a:latin typeface="Globotipo Texto Black" panose="00000A00000000000000" pitchFamily="50" charset="0"/>
            </a:endParaRP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Tudo o que rola em Hollywood com os astros do entretenimento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59D6F7-80CB-45EF-BF19-77E9269B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r="35432"/>
          <a:stretch/>
        </p:blipFill>
        <p:spPr bwMode="auto">
          <a:xfrm>
            <a:off x="4235284" y="586995"/>
            <a:ext cx="2939477" cy="41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F4B0D22-69B6-4CBF-8F29-0A79EB621843}"/>
              </a:ext>
            </a:extLst>
          </p:cNvPr>
          <p:cNvSpPr txBox="1"/>
          <p:nvPr/>
        </p:nvSpPr>
        <p:spPr>
          <a:xfrm>
            <a:off x="5205530" y="5333125"/>
            <a:ext cx="22082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MÚSICA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Videoclipes, segredos de gravação e muito mais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341B155-AEA9-4B18-B437-6D0C974FE761}"/>
              </a:ext>
            </a:extLst>
          </p:cNvPr>
          <p:cNvSpPr/>
          <p:nvPr/>
        </p:nvSpPr>
        <p:spPr>
          <a:xfrm>
            <a:off x="7514662" y="1964015"/>
            <a:ext cx="4354592" cy="44123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7CF73E0-90E6-4895-810E-3377B56C7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5407" r="23542" b="14377"/>
          <a:stretch/>
        </p:blipFill>
        <p:spPr bwMode="auto">
          <a:xfrm>
            <a:off x="7648632" y="2093005"/>
            <a:ext cx="4086653" cy="40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AF1CD5-8D06-44C6-975F-9D0FAB294C7E}"/>
              </a:ext>
            </a:extLst>
          </p:cNvPr>
          <p:cNvSpPr txBox="1"/>
          <p:nvPr/>
        </p:nvSpPr>
        <p:spPr>
          <a:xfrm>
            <a:off x="492281" y="5370150"/>
            <a:ext cx="36342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NOTÍCIAS</a:t>
            </a:r>
          </a:p>
          <a:p>
            <a:r>
              <a:rPr lang="pt-BR" sz="1400" dirty="0">
                <a:solidFill>
                  <a:schemeClr val="bg1"/>
                </a:solidFill>
                <a:latin typeface="Globotipo Texto" panose="00000500000000000000" pitchFamily="50" charset="0"/>
              </a:rPr>
              <a:t>Reportagens sobre tudo o que circunda a cultura pop e o mundo do entretenimento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F67FC-3D42-4B90-89B2-ECC35EA17672}"/>
              </a:ext>
            </a:extLst>
          </p:cNvPr>
          <p:cNvSpPr/>
          <p:nvPr/>
        </p:nvSpPr>
        <p:spPr>
          <a:xfrm>
            <a:off x="391442" y="2220615"/>
            <a:ext cx="3376703" cy="2896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DB72A50A-8157-4D6E-9842-0E5494894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 t="-1" r="12190" b="890"/>
          <a:stretch/>
        </p:blipFill>
        <p:spPr bwMode="auto">
          <a:xfrm>
            <a:off x="559835" y="2380578"/>
            <a:ext cx="3011267" cy="27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642D6294-DD80-426D-9896-7D3FD22C548E}"/>
              </a:ext>
            </a:extLst>
          </p:cNvPr>
          <p:cNvSpPr txBox="1"/>
          <p:nvPr/>
        </p:nvSpPr>
        <p:spPr>
          <a:xfrm>
            <a:off x="572019" y="904233"/>
            <a:ext cx="2990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EDITORIAS</a:t>
            </a:r>
          </a:p>
        </p:txBody>
      </p:sp>
      <p:pic>
        <p:nvPicPr>
          <p:cNvPr id="25" name="Picture 2" descr="Palavra Chave - Monet">
            <a:extLst>
              <a:ext uri="{FF2B5EF4-FFF2-40B4-BE49-F238E27FC236}">
                <a16:creationId xmlns:a16="http://schemas.microsoft.com/office/drawing/2014/main" id="{4CEEA181-E158-469B-86E4-DDA972A98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5" y="168664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rma em L 25">
            <a:extLst>
              <a:ext uri="{FF2B5EF4-FFF2-40B4-BE49-F238E27FC236}">
                <a16:creationId xmlns:a16="http://schemas.microsoft.com/office/drawing/2014/main" id="{858CCC41-784E-4DEC-88C2-3B826C57EC15}"/>
              </a:ext>
            </a:extLst>
          </p:cNvPr>
          <p:cNvSpPr/>
          <p:nvPr/>
        </p:nvSpPr>
        <p:spPr>
          <a:xfrm rot="5400000">
            <a:off x="662723" y="423094"/>
            <a:ext cx="451412" cy="1030148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orma em L 27">
            <a:extLst>
              <a:ext uri="{FF2B5EF4-FFF2-40B4-BE49-F238E27FC236}">
                <a16:creationId xmlns:a16="http://schemas.microsoft.com/office/drawing/2014/main" id="{0E307D96-B5F6-42D2-905A-834D7D96FE76}"/>
              </a:ext>
            </a:extLst>
          </p:cNvPr>
          <p:cNvSpPr/>
          <p:nvPr/>
        </p:nvSpPr>
        <p:spPr>
          <a:xfrm rot="16200000">
            <a:off x="3102015" y="1208320"/>
            <a:ext cx="451412" cy="1030148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B91FC50-FB7A-41D0-A455-7E4330B20B3C}"/>
              </a:ext>
            </a:extLst>
          </p:cNvPr>
          <p:cNvSpPr txBox="1"/>
          <p:nvPr/>
        </p:nvSpPr>
        <p:spPr>
          <a:xfrm>
            <a:off x="664617" y="1497687"/>
            <a:ext cx="28980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Sobre a estrutura do site</a:t>
            </a:r>
          </a:p>
        </p:txBody>
      </p:sp>
    </p:spTree>
    <p:extLst>
      <p:ext uri="{BB962C8B-B14F-4D97-AF65-F5344CB8AC3E}">
        <p14:creationId xmlns:p14="http://schemas.microsoft.com/office/powerpoint/2010/main" val="216368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64950BD1-A4FE-4B29-A389-F3B9B8C4F39C}"/>
              </a:ext>
            </a:extLst>
          </p:cNvPr>
          <p:cNvSpPr/>
          <p:nvPr/>
        </p:nvSpPr>
        <p:spPr>
          <a:xfrm>
            <a:off x="3850458" y="4422910"/>
            <a:ext cx="2620552" cy="19268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7657EFF-2869-4D62-A9BA-3A278FA1332E}"/>
              </a:ext>
            </a:extLst>
          </p:cNvPr>
          <p:cNvSpPr/>
          <p:nvPr/>
        </p:nvSpPr>
        <p:spPr>
          <a:xfrm>
            <a:off x="3850458" y="426860"/>
            <a:ext cx="2620552" cy="3358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4AA2C5-97DD-4476-8E58-6A06BCC7FB6F}"/>
              </a:ext>
            </a:extLst>
          </p:cNvPr>
          <p:cNvSpPr txBox="1"/>
          <p:nvPr/>
        </p:nvSpPr>
        <p:spPr>
          <a:xfrm>
            <a:off x="535179" y="3431948"/>
            <a:ext cx="29906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Globotipo Texto Black" panose="00000A00000000000000" pitchFamily="50" charset="0"/>
              </a:rPr>
              <a:t>A REVISTA MONET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E1568F-C01C-4E51-814F-D0BA2A152D20}"/>
              </a:ext>
            </a:extLst>
          </p:cNvPr>
          <p:cNvSpPr txBox="1"/>
          <p:nvPr/>
        </p:nvSpPr>
        <p:spPr>
          <a:xfrm>
            <a:off x="535178" y="4632277"/>
            <a:ext cx="28980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Globotipo Texto" panose="00000500000000000000" pitchFamily="50" charset="0"/>
              </a:rPr>
              <a:t>Sobre a estrutura da revista</a:t>
            </a:r>
          </a:p>
        </p:txBody>
      </p:sp>
      <p:sp>
        <p:nvSpPr>
          <p:cNvPr id="12" name="Forma em L 11">
            <a:extLst>
              <a:ext uri="{FF2B5EF4-FFF2-40B4-BE49-F238E27FC236}">
                <a16:creationId xmlns:a16="http://schemas.microsoft.com/office/drawing/2014/main" id="{CC8450E7-B5B7-40C5-972D-B334B30FE5DC}"/>
              </a:ext>
            </a:extLst>
          </p:cNvPr>
          <p:cNvSpPr/>
          <p:nvPr/>
        </p:nvSpPr>
        <p:spPr>
          <a:xfrm rot="5400000">
            <a:off x="625883" y="2942977"/>
            <a:ext cx="451412" cy="1030148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F1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em L 12">
            <a:extLst>
              <a:ext uri="{FF2B5EF4-FFF2-40B4-BE49-F238E27FC236}">
                <a16:creationId xmlns:a16="http://schemas.microsoft.com/office/drawing/2014/main" id="{95261E31-C779-4282-972D-3C214214F038}"/>
              </a:ext>
            </a:extLst>
          </p:cNvPr>
          <p:cNvSpPr/>
          <p:nvPr/>
        </p:nvSpPr>
        <p:spPr>
          <a:xfrm rot="16200000">
            <a:off x="2785046" y="4455757"/>
            <a:ext cx="451412" cy="1030148"/>
          </a:xfrm>
          <a:prstGeom prst="corner">
            <a:avLst>
              <a:gd name="adj1" fmla="val 7869"/>
              <a:gd name="adj2" fmla="val 6863"/>
            </a:avLst>
          </a:prstGeom>
          <a:solidFill>
            <a:srgbClr val="B9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E973A1C-CC06-4E99-BE38-520B6C5766B5}"/>
              </a:ext>
            </a:extLst>
          </p:cNvPr>
          <p:cNvSpPr txBox="1"/>
          <p:nvPr/>
        </p:nvSpPr>
        <p:spPr>
          <a:xfrm>
            <a:off x="7296086" y="476903"/>
            <a:ext cx="46111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chemeClr val="bg1"/>
                </a:solidFill>
                <a:effectLst/>
                <a:latin typeface="Globotipo Texto Black" panose="00000A00000000000000" pitchFamily="50" charset="0"/>
              </a:rPr>
              <a:t>CAPA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Traz os assuntos mais relevantes do mês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256C061-2C02-4788-ACEC-6E974ACC63A5}"/>
              </a:ext>
            </a:extLst>
          </p:cNvPr>
          <p:cNvSpPr txBox="1"/>
          <p:nvPr/>
        </p:nvSpPr>
        <p:spPr>
          <a:xfrm>
            <a:off x="7296085" y="1245396"/>
            <a:ext cx="40761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MENU/CARTA DO EDITOR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Apresenta o index da edição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9F36124-E31E-4F83-B022-5A7C56D7B25A}"/>
              </a:ext>
            </a:extLst>
          </p:cNvPr>
          <p:cNvSpPr txBox="1"/>
          <p:nvPr/>
        </p:nvSpPr>
        <p:spPr>
          <a:xfrm>
            <a:off x="7296085" y="2013889"/>
            <a:ext cx="4097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chemeClr val="bg1"/>
                </a:solidFill>
                <a:effectLst/>
                <a:latin typeface="Globotipo Texto Black" panose="00000A00000000000000" pitchFamily="50" charset="0"/>
              </a:rPr>
              <a:t>ESPECIAL PARA VOCÊ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As principais novidades dos produtos NET/Claro (formato de </a:t>
            </a:r>
            <a:r>
              <a:rPr lang="pt-BR" sz="1400" b="0" i="0" dirty="0" err="1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publieditorial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)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11E7773-1B7F-4348-A398-C23E62B28469}"/>
              </a:ext>
            </a:extLst>
          </p:cNvPr>
          <p:cNvSpPr txBox="1"/>
          <p:nvPr/>
        </p:nvSpPr>
        <p:spPr>
          <a:xfrm>
            <a:off x="7296085" y="2997825"/>
            <a:ext cx="40974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NOW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Agenda dos lançamentos do mês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B413C02-99EB-4E1D-9136-EE8EAC37A7CB}"/>
              </a:ext>
            </a:extLst>
          </p:cNvPr>
          <p:cNvSpPr txBox="1"/>
          <p:nvPr/>
        </p:nvSpPr>
        <p:spPr>
          <a:xfrm>
            <a:off x="7296084" y="3766318"/>
            <a:ext cx="46111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MIXER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Notas sobre atrações do mês, segmentadas por gênero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70E9404-7FE4-4DE6-A797-B59BACEB5685}"/>
              </a:ext>
            </a:extLst>
          </p:cNvPr>
          <p:cNvSpPr txBox="1"/>
          <p:nvPr/>
        </p:nvSpPr>
        <p:spPr>
          <a:xfrm>
            <a:off x="7296085" y="4534811"/>
            <a:ext cx="48004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ARTIGOS/REPORTAGENS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Matérias com foco nas atrações dos canais da TV por assinatura e as principais plataformas de streaming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6FC7E93-4636-4AA4-B5BD-3725D73DB59A}"/>
              </a:ext>
            </a:extLst>
          </p:cNvPr>
          <p:cNvSpPr txBox="1"/>
          <p:nvPr/>
        </p:nvSpPr>
        <p:spPr>
          <a:xfrm>
            <a:off x="7310714" y="5518749"/>
            <a:ext cx="4482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Globotipo Texto Black" panose="00000A00000000000000" pitchFamily="50" charset="0"/>
              </a:rPr>
              <a:t>GRADE DE PROGRAMAÇÃO</a:t>
            </a:r>
          </a:p>
          <a:p>
            <a:r>
              <a:rPr lang="pt-BR" sz="1400" b="0" i="0" dirty="0">
                <a:solidFill>
                  <a:schemeClr val="bg1"/>
                </a:solidFill>
                <a:effectLst/>
                <a:latin typeface="Globotipo Texto" panose="00000500000000000000" pitchFamily="50" charset="0"/>
              </a:rPr>
              <a:t>A relação das atrações por canal, seja diária ou básica, além das sinopses dos filmes em cartaz</a:t>
            </a:r>
            <a:endParaRPr lang="pt-BR" sz="1400" dirty="0">
              <a:solidFill>
                <a:schemeClr val="bg1"/>
              </a:solidFill>
              <a:latin typeface="Globotipo Texto" panose="00000500000000000000" pitchFamily="50" charset="0"/>
            </a:endParaRPr>
          </a:p>
        </p:txBody>
      </p: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342700BD-19A1-4B34-8DD8-44EB59155BD4}"/>
              </a:ext>
            </a:extLst>
          </p:cNvPr>
          <p:cNvCxnSpPr>
            <a:stCxn id="19" idx="1"/>
            <a:endCxn id="27" idx="3"/>
          </p:cNvCxnSpPr>
          <p:nvPr/>
        </p:nvCxnSpPr>
        <p:spPr>
          <a:xfrm rot="10800000" flipV="1">
            <a:off x="6471010" y="753901"/>
            <a:ext cx="825076" cy="1352139"/>
          </a:xfrm>
          <a:prstGeom prst="bentConnector3">
            <a:avLst>
              <a:gd name="adj1" fmla="val 50000"/>
            </a:avLst>
          </a:prstGeom>
          <a:ln w="19050">
            <a:solidFill>
              <a:srgbClr val="F15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76D48197-D64B-4527-A362-5D93BE1E34B8}"/>
              </a:ext>
            </a:extLst>
          </p:cNvPr>
          <p:cNvCxnSpPr>
            <a:cxnSpLocks/>
            <a:stCxn id="24" idx="1"/>
            <a:endCxn id="31" idx="3"/>
          </p:cNvCxnSpPr>
          <p:nvPr/>
        </p:nvCxnSpPr>
        <p:spPr>
          <a:xfrm rot="10800000" flipV="1">
            <a:off x="6471011" y="4919532"/>
            <a:ext cx="825075" cy="466796"/>
          </a:xfrm>
          <a:prstGeom prst="bentConnector3">
            <a:avLst>
              <a:gd name="adj1" fmla="val 50000"/>
            </a:avLst>
          </a:prstGeom>
          <a:ln w="19050">
            <a:solidFill>
              <a:srgbClr val="F15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Palavra Chave - Monet">
            <a:extLst>
              <a:ext uri="{FF2B5EF4-FFF2-40B4-BE49-F238E27FC236}">
                <a16:creationId xmlns:a16="http://schemas.microsoft.com/office/drawing/2014/main" id="{22FD2AA5-A277-41D7-9584-AD499653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5" y="168664"/>
            <a:ext cx="1185923" cy="3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2-monet.glbimg.com/c7JibaaCB8x823wFSqxbrTphmbk=/0x0:2512x3237/984x0/smart/filters:strip_icc()/i.s3.glbimg.com/v1/AUTH_e7c91519bbbb4fadb4e509085746275d/internal_photos/bs/2023/I/D/LHUxijQLWjL7LRFIHmHw/mnt244-capa-julh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9" y="650837"/>
            <a:ext cx="2258550" cy="291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1452" r="1884" b="1563"/>
          <a:stretch/>
        </p:blipFill>
        <p:spPr>
          <a:xfrm>
            <a:off x="4030746" y="4632277"/>
            <a:ext cx="1128723" cy="150435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1581" r="2024" b="1561"/>
          <a:stretch/>
        </p:blipFill>
        <p:spPr>
          <a:xfrm>
            <a:off x="5159469" y="4632277"/>
            <a:ext cx="1130540" cy="15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569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96EA6EB3D17D45A43266BCCE2AA69D" ma:contentTypeVersion="10" ma:contentTypeDescription="Crie um novo documento." ma:contentTypeScope="" ma:versionID="eee163066aa89bd774f324572d2c6f35">
  <xsd:schema xmlns:xsd="http://www.w3.org/2001/XMLSchema" xmlns:xs="http://www.w3.org/2001/XMLSchema" xmlns:p="http://schemas.microsoft.com/office/2006/metadata/properties" xmlns:ns2="ca8a483f-9f03-4085-a543-be9e6f32ba02" xmlns:ns3="6a51792a-2d79-4540-871c-ab65001176d1" targetNamespace="http://schemas.microsoft.com/office/2006/metadata/properties" ma:root="true" ma:fieldsID="210ee0bddad37392acad348819bfc93b" ns2:_="" ns3:_="">
    <xsd:import namespace="ca8a483f-9f03-4085-a543-be9e6f32ba02"/>
    <xsd:import namespace="6a51792a-2d79-4540-871c-ab65001176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483f-9f03-4085-a543-be9e6f32b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1792a-2d79-4540-871c-ab65001176d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72EDEB-4AE4-4A6E-9B1D-A56A5F9A34B2}">
  <ds:schemaRefs>
    <ds:schemaRef ds:uri="http://www.w3.org/XML/1998/namespace"/>
    <ds:schemaRef ds:uri="http://schemas.microsoft.com/office/2006/documentManagement/types"/>
    <ds:schemaRef ds:uri="http://purl.org/dc/terms/"/>
    <ds:schemaRef ds:uri="ca8a483f-9f03-4085-a543-be9e6f32ba02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6a51792a-2d79-4540-871c-ab65001176d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C72A8A6-C7E5-4655-BA29-3873CF0D8B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a483f-9f03-4085-a543-be9e6f32ba02"/>
    <ds:schemaRef ds:uri="6a51792a-2d79-4540-871c-ab65001176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2D6223-4F9F-44F7-941E-42267BA36E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1318</Words>
  <Application>Microsoft Office PowerPoint</Application>
  <PresentationFormat>Widescreen</PresentationFormat>
  <Paragraphs>133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Sofia Dessen Stacchini</dc:creator>
  <cp:lastModifiedBy>Lucas Ferreira Campos da Silva - Marketing Publicitario - SGR</cp:lastModifiedBy>
  <cp:revision>382</cp:revision>
  <dcterms:created xsi:type="dcterms:W3CDTF">2021-08-16T20:16:10Z</dcterms:created>
  <dcterms:modified xsi:type="dcterms:W3CDTF">2026-03-03T13:20:42Z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0x0101005696EA6EB3D17D45A43266BCCE2AA69D</vt:lpwstr>
  </property>
</Properties>
</file>