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8"/>
  </p:notesMasterIdLst>
  <p:sldIdLst>
    <p:sldId id="314" r:id="rId2"/>
    <p:sldId id="313" r:id="rId3"/>
    <p:sldId id="315" r:id="rId4"/>
    <p:sldId id="316" r:id="rId5"/>
    <p:sldId id="343" r:id="rId6"/>
    <p:sldId id="344" r:id="rId7"/>
    <p:sldId id="321" r:id="rId8"/>
    <p:sldId id="322" r:id="rId9"/>
    <p:sldId id="324" r:id="rId10"/>
    <p:sldId id="312" r:id="rId11"/>
    <p:sldId id="338" r:id="rId12"/>
    <p:sldId id="342" r:id="rId13"/>
    <p:sldId id="340" r:id="rId14"/>
    <p:sldId id="339" r:id="rId15"/>
    <p:sldId id="334" r:id="rId16"/>
    <p:sldId id="346" r:id="rId17"/>
  </p:sldIdLst>
  <p:sldSz cx="12192000" cy="6858000"/>
  <p:notesSz cx="6858000" cy="9144000"/>
  <p:embeddedFontLst>
    <p:embeddedFont>
      <p:font typeface="Globotipo Rounded" panose="00000500000000000000" charset="0"/>
      <p:regular r:id="rId19"/>
      <p:bold r:id="rId20"/>
      <p:italic r:id="rId21"/>
      <p:boldItalic r:id="rId22"/>
    </p:embeddedFont>
  </p:embeddedFontLst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548" userDrawn="1">
          <p15:clr>
            <a:srgbClr val="A4A3A4"/>
          </p15:clr>
        </p15:guide>
        <p15:guide id="4" pos="461" userDrawn="1">
          <p15:clr>
            <a:srgbClr val="A4A3A4"/>
          </p15:clr>
        </p15:guide>
        <p15:guide id="5" pos="7219" userDrawn="1">
          <p15:clr>
            <a:srgbClr val="A4A3A4"/>
          </p15:clr>
        </p15:guide>
        <p15:guide id="6" orient="horz" pos="4156" userDrawn="1">
          <p15:clr>
            <a:srgbClr val="A4A3A4"/>
          </p15:clr>
        </p15:guide>
        <p15:guide id="7" orient="horz" pos="867" userDrawn="1">
          <p15:clr>
            <a:srgbClr val="A4A3A4"/>
          </p15:clr>
        </p15:guide>
        <p15:guide id="8" orient="horz" pos="164" userDrawn="1">
          <p15:clr>
            <a:srgbClr val="A4A3A4"/>
          </p15:clr>
        </p15:guide>
        <p15:guide id="9" pos="3840" userDrawn="1">
          <p15:clr>
            <a:srgbClr val="A4A3A4"/>
          </p15:clr>
        </p15:guide>
        <p15:guide id="10" pos="4135" userDrawn="1">
          <p15:clr>
            <a:srgbClr val="A4A3A4"/>
          </p15:clr>
        </p15:guide>
        <p15:guide id="11" orient="horz" pos="1026" userDrawn="1">
          <p15:clr>
            <a:srgbClr val="A4A3A4"/>
          </p15:clr>
        </p15:guide>
        <p15:guide id="12" pos="3545" userDrawn="1">
          <p15:clr>
            <a:srgbClr val="A4A3A4"/>
          </p15:clr>
        </p15:guide>
        <p15:guide id="13" orient="horz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9D3D9"/>
    <a:srgbClr val="BFCBD3"/>
    <a:srgbClr val="899EAD"/>
    <a:srgbClr val="C1CFDF"/>
    <a:srgbClr val="D3C1C4"/>
    <a:srgbClr val="B8CDC9"/>
    <a:srgbClr val="81B96E"/>
    <a:srgbClr val="FFD504"/>
    <a:srgbClr val="FFCACA"/>
    <a:srgbClr val="FFA6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6634F32-4F39-3880-33B7-4D6682F88DD5}" v="10" dt="2025-04-17T19:48:31.63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368" autoAdjust="0"/>
    <p:restoredTop sz="94660"/>
  </p:normalViewPr>
  <p:slideViewPr>
    <p:cSldViewPr snapToGrid="0">
      <p:cViewPr varScale="1">
        <p:scale>
          <a:sx n="81" d="100"/>
          <a:sy n="81" d="100"/>
        </p:scale>
        <p:origin x="102" y="600"/>
      </p:cViewPr>
      <p:guideLst>
        <p:guide orient="horz" pos="1548"/>
        <p:guide pos="461"/>
        <p:guide pos="7219"/>
        <p:guide orient="horz" pos="4156"/>
        <p:guide orient="horz" pos="867"/>
        <p:guide orient="horz" pos="164"/>
        <p:guide pos="3840"/>
        <p:guide pos="4135"/>
        <p:guide orient="horz" pos="1026"/>
        <p:guide pos="3545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6E8E24-A371-4CBA-8B89-2EB5141D3E68}" type="datetimeFigureOut">
              <a:rPr lang="pt-BR" smtClean="0"/>
              <a:t>03/03/2026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5F590B-BDB0-4988-9632-025BC1AF6F5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567997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3C97EE-AD48-4564-AF79-3107353068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836FFBF-24DE-4AD2-9798-53E00CC248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6AC124E-5BF9-494E-8244-327E07BD0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EFCFD-D861-44A5-A8E3-D1A87364B7F0}" type="datetimeFigureOut">
              <a:rPr lang="pt-BR" smtClean="0"/>
              <a:t>03/03/2026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9BEDC7E-9A41-4C83-B143-B74B96305A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DFFA248-A9E6-4C1B-9ECE-2A55C46480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20166-101C-4F2D-A6B0-6991CD3A2AF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577588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A6AF254-0C7A-4655-BA9F-8B9062F9A1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27C851F5-E9AF-44AD-82AB-8BCB85899C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4C0E8C1-9080-49BF-8836-B49F05A170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EFCFD-D861-44A5-A8E3-D1A87364B7F0}" type="datetimeFigureOut">
              <a:rPr lang="pt-BR" smtClean="0"/>
              <a:t>03/03/2026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9C27191-607B-4399-88C1-0F09343AC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AC80EE1-6791-4DAA-AF1A-D1ADBC84B6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20166-101C-4F2D-A6B0-6991CD3A2AF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363846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64224BCC-48F2-4474-A0F0-82E71F6A8FC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B9AE2071-5BDB-4DC6-8A2F-B92E00ECCF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0932521-E728-498F-8E8D-D5DB0F4421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EFCFD-D861-44A5-A8E3-D1A87364B7F0}" type="datetimeFigureOut">
              <a:rPr lang="pt-BR" smtClean="0"/>
              <a:t>03/03/2026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A5BCE8E-3C7D-4695-BC63-284F7C61A5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470FDE8-D27F-4B2F-B6B9-FAB7F6FA1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20166-101C-4F2D-A6B0-6991CD3A2AF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468000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6B563B6-4D44-41DA-9E07-59488D9D17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4AD483C-165B-4B2C-8A68-DAC58563FF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6313F87-FABD-4486-8AD9-5E5473FA82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EFCFD-D861-44A5-A8E3-D1A87364B7F0}" type="datetimeFigureOut">
              <a:rPr lang="pt-BR" smtClean="0"/>
              <a:t>03/03/2026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E6AC1A2-5D08-4024-AC58-F341878DC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FD5DC13-0764-49BD-90F0-BE7BA377D8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20166-101C-4F2D-A6B0-6991CD3A2AF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808878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D4FB0A3-50AA-408C-8187-9376FE179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EB4C451-38FA-4751-B847-DDE055565E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F322E01-26DC-4CCF-AA88-DE908B034B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EFCFD-D861-44A5-A8E3-D1A87364B7F0}" type="datetimeFigureOut">
              <a:rPr lang="pt-BR" smtClean="0"/>
              <a:t>03/03/2026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506C9E7-4047-4093-91FB-358DD24B99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9BAD1CA-8CE6-483B-B885-4C02BA13AD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20166-101C-4F2D-A6B0-6991CD3A2AF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877257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10D0969-887B-443E-A2B8-14BAEC03E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4AB59CF-724D-4E9C-AFE4-3E1A35972B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2BAD4E2D-AC16-457F-8CF5-9F8836007F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EDAA920E-FE6C-4580-9C49-DBF6E9BF99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EFCFD-D861-44A5-A8E3-D1A87364B7F0}" type="datetimeFigureOut">
              <a:rPr lang="pt-BR" smtClean="0"/>
              <a:t>03/03/2026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3ADBD12B-D123-49A0-B2D4-DB910B9D8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5DC91AF8-0005-46CD-8CBD-6E76497C4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20166-101C-4F2D-A6B0-6991CD3A2AF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688754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950C07E-F96F-431E-929D-501BF2909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8F1707C-A51B-4D29-9EE1-7F0A965C00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64DB65EF-8D74-4D50-9E06-119A5A583D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378D5D4F-6BA6-41CC-BCD8-84D672B4DC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C52910BD-A4A9-4C87-A679-3EC3507828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C50DC214-7BE6-4572-8C66-AEB0E0619A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EFCFD-D861-44A5-A8E3-D1A87364B7F0}" type="datetimeFigureOut">
              <a:rPr lang="pt-BR" smtClean="0"/>
              <a:t>03/03/2026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41C28228-3A16-40AC-BBA9-BAC6C2432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8773CCC0-C80D-47F5-8C57-EFA3B6350A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20166-101C-4F2D-A6B0-6991CD3A2AF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768649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F2F4DDF-2644-4A8B-AC22-8C5EFF4038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FB9E1EC6-64D1-4B1B-B29F-DE6B3452B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EFCFD-D861-44A5-A8E3-D1A87364B7F0}" type="datetimeFigureOut">
              <a:rPr lang="pt-BR" smtClean="0"/>
              <a:t>03/03/2026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72D6B2DF-11B9-4741-90CF-3B299F814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B7947633-6AE8-456A-85AC-4CF089BAF3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20166-101C-4F2D-A6B0-6991CD3A2AF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220066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2255AC02-C546-4C8F-95AF-C6EE4628C7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EFCFD-D861-44A5-A8E3-D1A87364B7F0}" type="datetimeFigureOut">
              <a:rPr lang="pt-BR" smtClean="0"/>
              <a:t>03/03/2026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822D94E2-620A-4DF4-9E78-792A50539D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0EB90706-4B66-4DE1-9FF7-92553B67EF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20166-101C-4F2D-A6B0-6991CD3A2AF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587985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C07876D-4793-4EB9-A379-577B52F386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DF7DAE0-0200-4D56-A081-6BD2A981C1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87E4DED-4654-4E91-8007-0C66FFAFF8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4F017115-F480-487F-88B9-491335282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EFCFD-D861-44A5-A8E3-D1A87364B7F0}" type="datetimeFigureOut">
              <a:rPr lang="pt-BR" smtClean="0"/>
              <a:t>03/03/2026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4FF24F0E-F745-462E-8BCA-4624B9CC74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E353CE22-8448-4565-BFF7-D963FAFF8F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20166-101C-4F2D-A6B0-6991CD3A2AF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434234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CC56C10-324E-43E6-B075-C96D18A670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1B180CDA-7233-414A-A24B-3191507EA0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1A025CFD-380D-46A4-9E6C-D40E14C2E0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974D5CC2-630F-4030-A050-B3F5FC6B8B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EFCFD-D861-44A5-A8E3-D1A87364B7F0}" type="datetimeFigureOut">
              <a:rPr lang="pt-BR" smtClean="0"/>
              <a:t>03/03/2026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AA6E9265-0B2A-4213-B420-BD5DBF5977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53473BB8-7C72-49AE-B9BA-7ED99DE9A5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20166-101C-4F2D-A6B0-6991CD3A2AF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690703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A62A95C2-7BE2-46BE-A556-C74D39EC1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67BC9639-863E-4A48-A897-3CB16CD535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1BFECA2-0BCF-466B-A79D-403386790C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5EFCFD-D861-44A5-A8E3-D1A87364B7F0}" type="datetimeFigureOut">
              <a:rPr lang="pt-BR" smtClean="0"/>
              <a:t>03/03/2026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A2F7E9D-CE39-46EF-8F62-56AAE76D0E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D38BB09-7C71-4ED0-867F-178F231240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A20166-101C-4F2D-A6B0-6991CD3A2AF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68182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youtube.com/watch?v=2RoWJrC32AE" TargetMode="External"/><Relationship Id="rId5" Type="http://schemas.openxmlformats.org/officeDocument/2006/relationships/image" Target="../media/image30.png"/><Relationship Id="rId4" Type="http://schemas.openxmlformats.org/officeDocument/2006/relationships/hyperlink" Target="https://www.youtube.com/watch?v=2RoWJrC32AE&amp;list=PLD-wq_iV0WDzBtybStmSyidqCQwIPprsw&amp;index=2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sv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sv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323850" y="283322"/>
            <a:ext cx="11544300" cy="6314328"/>
          </a:xfrm>
          <a:prstGeom prst="rect">
            <a:avLst/>
          </a:prstGeom>
          <a:solidFill>
            <a:srgbClr val="BFCB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4552" y="2616367"/>
            <a:ext cx="7382896" cy="1652159"/>
          </a:xfrm>
          <a:prstGeom prst="rect">
            <a:avLst/>
          </a:prstGeom>
        </p:spPr>
      </p:pic>
      <p:sp>
        <p:nvSpPr>
          <p:cNvPr id="7" name="Retângulo 6"/>
          <p:cNvSpPr/>
          <p:nvPr/>
        </p:nvSpPr>
        <p:spPr>
          <a:xfrm>
            <a:off x="323850" y="4983160"/>
            <a:ext cx="11544300" cy="707886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pt-BR" sz="4000" dirty="0">
                <a:solidFill>
                  <a:schemeClr val="bg1"/>
                </a:solidFill>
                <a:latin typeface="Globotipo Rounded" panose="00000500000000000000" pitchFamily="50" charset="0"/>
                <a:cs typeface="Gordita LIght" pitchFamily="50" charset="0"/>
              </a:rPr>
              <a:t>MÍDIA KIT 2025</a:t>
            </a:r>
          </a:p>
        </p:txBody>
      </p:sp>
    </p:spTree>
    <p:extLst>
      <p:ext uri="{BB962C8B-B14F-4D97-AF65-F5344CB8AC3E}">
        <p14:creationId xmlns:p14="http://schemas.microsoft.com/office/powerpoint/2010/main" val="21196918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8" name="Conector reto 67">
            <a:extLst>
              <a:ext uri="{FF2B5EF4-FFF2-40B4-BE49-F238E27FC236}">
                <a16:creationId xmlns:a16="http://schemas.microsoft.com/office/drawing/2014/main" id="{4E09DEE4-9948-4D54-AFB4-64D4253C6380}"/>
              </a:ext>
            </a:extLst>
          </p:cNvPr>
          <p:cNvCxnSpPr/>
          <p:nvPr/>
        </p:nvCxnSpPr>
        <p:spPr>
          <a:xfrm>
            <a:off x="11725979" y="3110771"/>
            <a:ext cx="0" cy="756000"/>
          </a:xfrm>
          <a:prstGeom prst="line">
            <a:avLst/>
          </a:prstGeom>
          <a:ln w="19050" cap="rnd">
            <a:solidFill>
              <a:schemeClr val="bg1">
                <a:lumMod val="65000"/>
              </a:schemeClr>
            </a:solidFill>
            <a:round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ector reto 60">
            <a:extLst>
              <a:ext uri="{FF2B5EF4-FFF2-40B4-BE49-F238E27FC236}">
                <a16:creationId xmlns:a16="http://schemas.microsoft.com/office/drawing/2014/main" id="{FB87D113-A315-4BD3-A12E-4274A15C2C30}"/>
              </a:ext>
            </a:extLst>
          </p:cNvPr>
          <p:cNvCxnSpPr>
            <a:cxnSpLocks/>
          </p:cNvCxnSpPr>
          <p:nvPr/>
        </p:nvCxnSpPr>
        <p:spPr>
          <a:xfrm flipV="1">
            <a:off x="9288195" y="2447730"/>
            <a:ext cx="0" cy="760206"/>
          </a:xfrm>
          <a:prstGeom prst="line">
            <a:avLst/>
          </a:prstGeom>
          <a:ln w="19050" cap="rnd">
            <a:solidFill>
              <a:schemeClr val="bg1">
                <a:lumMod val="65000"/>
              </a:schemeClr>
            </a:solidFill>
            <a:round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ector reto 48">
            <a:extLst>
              <a:ext uri="{FF2B5EF4-FFF2-40B4-BE49-F238E27FC236}">
                <a16:creationId xmlns:a16="http://schemas.microsoft.com/office/drawing/2014/main" id="{4E09DEE4-9948-4D54-AFB4-64D4253C6380}"/>
              </a:ext>
            </a:extLst>
          </p:cNvPr>
          <p:cNvCxnSpPr/>
          <p:nvPr/>
        </p:nvCxnSpPr>
        <p:spPr>
          <a:xfrm>
            <a:off x="8080441" y="3110771"/>
            <a:ext cx="0" cy="756000"/>
          </a:xfrm>
          <a:prstGeom prst="line">
            <a:avLst/>
          </a:prstGeom>
          <a:ln w="19050" cap="rnd">
            <a:solidFill>
              <a:schemeClr val="bg1">
                <a:lumMod val="65000"/>
              </a:schemeClr>
            </a:solidFill>
            <a:round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ector reto 44">
            <a:extLst>
              <a:ext uri="{FF2B5EF4-FFF2-40B4-BE49-F238E27FC236}">
                <a16:creationId xmlns:a16="http://schemas.microsoft.com/office/drawing/2014/main" id="{4E09DEE4-9948-4D54-AFB4-64D4253C6380}"/>
              </a:ext>
            </a:extLst>
          </p:cNvPr>
          <p:cNvCxnSpPr/>
          <p:nvPr/>
        </p:nvCxnSpPr>
        <p:spPr>
          <a:xfrm>
            <a:off x="7836580" y="1553499"/>
            <a:ext cx="0" cy="756000"/>
          </a:xfrm>
          <a:prstGeom prst="line">
            <a:avLst/>
          </a:prstGeom>
          <a:ln w="19050" cap="rnd">
            <a:solidFill>
              <a:schemeClr val="bg1">
                <a:lumMod val="65000"/>
              </a:schemeClr>
            </a:solidFill>
            <a:round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ector reto 36">
            <a:extLst>
              <a:ext uri="{FF2B5EF4-FFF2-40B4-BE49-F238E27FC236}">
                <a16:creationId xmlns:a16="http://schemas.microsoft.com/office/drawing/2014/main" id="{E8DEB698-E39F-40BC-86DD-AC119162B528}"/>
              </a:ext>
            </a:extLst>
          </p:cNvPr>
          <p:cNvCxnSpPr>
            <a:cxnSpLocks/>
          </p:cNvCxnSpPr>
          <p:nvPr/>
        </p:nvCxnSpPr>
        <p:spPr>
          <a:xfrm flipV="1">
            <a:off x="6638783" y="929793"/>
            <a:ext cx="0" cy="590059"/>
          </a:xfrm>
          <a:prstGeom prst="line">
            <a:avLst/>
          </a:prstGeom>
          <a:ln w="19050" cap="rnd">
            <a:solidFill>
              <a:schemeClr val="bg1">
                <a:lumMod val="65000"/>
              </a:schemeClr>
            </a:solidFill>
            <a:round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ector reto 33">
            <a:extLst>
              <a:ext uri="{FF2B5EF4-FFF2-40B4-BE49-F238E27FC236}">
                <a16:creationId xmlns:a16="http://schemas.microsoft.com/office/drawing/2014/main" id="{4E09DEE4-9948-4D54-AFB4-64D4253C6380}"/>
              </a:ext>
            </a:extLst>
          </p:cNvPr>
          <p:cNvCxnSpPr/>
          <p:nvPr/>
        </p:nvCxnSpPr>
        <p:spPr>
          <a:xfrm>
            <a:off x="5424446" y="1563529"/>
            <a:ext cx="0" cy="756000"/>
          </a:xfrm>
          <a:prstGeom prst="line">
            <a:avLst/>
          </a:prstGeom>
          <a:ln w="19050" cap="rnd">
            <a:solidFill>
              <a:schemeClr val="bg1">
                <a:lumMod val="65000"/>
              </a:schemeClr>
            </a:solidFill>
            <a:round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ector reto 28">
            <a:extLst>
              <a:ext uri="{FF2B5EF4-FFF2-40B4-BE49-F238E27FC236}">
                <a16:creationId xmlns:a16="http://schemas.microsoft.com/office/drawing/2014/main" id="{4E09DEE4-9948-4D54-AFB4-64D4253C6380}"/>
              </a:ext>
            </a:extLst>
          </p:cNvPr>
          <p:cNvCxnSpPr/>
          <p:nvPr/>
        </p:nvCxnSpPr>
        <p:spPr>
          <a:xfrm>
            <a:off x="3525014" y="1559235"/>
            <a:ext cx="0" cy="756000"/>
          </a:xfrm>
          <a:prstGeom prst="line">
            <a:avLst/>
          </a:prstGeom>
          <a:ln w="19050" cap="rnd">
            <a:solidFill>
              <a:schemeClr val="bg1">
                <a:lumMod val="65000"/>
              </a:schemeClr>
            </a:solidFill>
            <a:round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ector reto 32">
            <a:extLst>
              <a:ext uri="{FF2B5EF4-FFF2-40B4-BE49-F238E27FC236}">
                <a16:creationId xmlns:a16="http://schemas.microsoft.com/office/drawing/2014/main" id="{FB87D113-A315-4BD3-A12E-4274A15C2C30}"/>
              </a:ext>
            </a:extLst>
          </p:cNvPr>
          <p:cNvCxnSpPr>
            <a:cxnSpLocks/>
          </p:cNvCxnSpPr>
          <p:nvPr/>
        </p:nvCxnSpPr>
        <p:spPr>
          <a:xfrm flipV="1">
            <a:off x="4617332" y="936143"/>
            <a:ext cx="0" cy="760206"/>
          </a:xfrm>
          <a:prstGeom prst="line">
            <a:avLst/>
          </a:prstGeom>
          <a:ln w="19050" cap="rnd">
            <a:solidFill>
              <a:schemeClr val="bg1">
                <a:lumMod val="65000"/>
              </a:schemeClr>
            </a:solidFill>
            <a:round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ector reto 43"/>
          <p:cNvCxnSpPr/>
          <p:nvPr/>
        </p:nvCxnSpPr>
        <p:spPr>
          <a:xfrm>
            <a:off x="576405" y="1625882"/>
            <a:ext cx="0" cy="756000"/>
          </a:xfrm>
          <a:prstGeom prst="line">
            <a:avLst/>
          </a:prstGeom>
          <a:ln w="19050" cap="rnd">
            <a:solidFill>
              <a:schemeClr val="bg1">
                <a:lumMod val="65000"/>
              </a:schemeClr>
            </a:solidFill>
            <a:round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tângulo 18">
            <a:extLst>
              <a:ext uri="{FF2B5EF4-FFF2-40B4-BE49-F238E27FC236}">
                <a16:creationId xmlns:a16="http://schemas.microsoft.com/office/drawing/2014/main" id="{F9124BD8-3A7F-47B6-8585-A901D551D1AC}"/>
              </a:ext>
            </a:extLst>
          </p:cNvPr>
          <p:cNvSpPr/>
          <p:nvPr/>
        </p:nvSpPr>
        <p:spPr>
          <a:xfrm>
            <a:off x="2922056" y="1349532"/>
            <a:ext cx="1224000" cy="540000"/>
          </a:xfrm>
          <a:prstGeom prst="rect">
            <a:avLst/>
          </a:prstGeom>
          <a:solidFill>
            <a:srgbClr val="C1CFDF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pt-BR" sz="1200" b="1">
                <a:solidFill>
                  <a:schemeClr val="tx1"/>
                </a:solidFill>
                <a:latin typeface="Globotipo Rounded" panose="00000500000000000000" pitchFamily="50" charset="0"/>
                <a:cs typeface="Gordita LIght" pitchFamily="50" charset="0"/>
              </a:rPr>
              <a:t>MARÇO</a:t>
            </a: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96571F44-694B-4BE9-8C20-EF5DC89ABE5F}"/>
              </a:ext>
            </a:extLst>
          </p:cNvPr>
          <p:cNvSpPr/>
          <p:nvPr/>
        </p:nvSpPr>
        <p:spPr>
          <a:xfrm>
            <a:off x="4140311" y="1349532"/>
            <a:ext cx="1224000" cy="540000"/>
          </a:xfrm>
          <a:prstGeom prst="rect">
            <a:avLst/>
          </a:prstGeom>
          <a:solidFill>
            <a:srgbClr val="D3C1C4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pt-BR" sz="1200" b="1">
                <a:solidFill>
                  <a:schemeClr val="tx1"/>
                </a:solidFill>
                <a:latin typeface="Globotipo Rounded" panose="00000500000000000000" pitchFamily="50" charset="0"/>
                <a:cs typeface="Gordita LIght" pitchFamily="50" charset="0"/>
              </a:rPr>
              <a:t>ABRIL</a:t>
            </a:r>
            <a:endParaRPr lang="pt-BR" sz="1100" b="1">
              <a:solidFill>
                <a:schemeClr val="tx1"/>
              </a:solidFill>
              <a:latin typeface="Globotipo Rounded" panose="00000500000000000000" pitchFamily="50" charset="0"/>
              <a:cs typeface="Gordita LIght" pitchFamily="50" charset="0"/>
            </a:endParaRPr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0275F13B-0F87-4780-8F4C-AB642A96AF06}"/>
              </a:ext>
            </a:extLst>
          </p:cNvPr>
          <p:cNvSpPr/>
          <p:nvPr/>
        </p:nvSpPr>
        <p:spPr>
          <a:xfrm>
            <a:off x="5358566" y="1349532"/>
            <a:ext cx="1224000" cy="540000"/>
          </a:xfrm>
          <a:prstGeom prst="rect">
            <a:avLst/>
          </a:prstGeom>
          <a:solidFill>
            <a:srgbClr val="B8CDC9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pt-BR" sz="1200" b="1" dirty="0">
                <a:solidFill>
                  <a:schemeClr val="tx1"/>
                </a:solidFill>
                <a:latin typeface="Globotipo Rounded" panose="00000500000000000000" pitchFamily="50" charset="0"/>
                <a:cs typeface="Gordita LIght" pitchFamily="50" charset="0"/>
              </a:rPr>
              <a:t>MAIO</a:t>
            </a:r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9DFEE727-C23E-46E2-9187-047E6D5841D6}"/>
              </a:ext>
            </a:extLst>
          </p:cNvPr>
          <p:cNvSpPr/>
          <p:nvPr/>
        </p:nvSpPr>
        <p:spPr>
          <a:xfrm>
            <a:off x="6576821" y="1349532"/>
            <a:ext cx="1224000" cy="540000"/>
          </a:xfrm>
          <a:prstGeom prst="rect">
            <a:avLst/>
          </a:prstGeom>
          <a:solidFill>
            <a:srgbClr val="BFCBD3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b="1">
                <a:solidFill>
                  <a:schemeClr val="tx1"/>
                </a:solidFill>
                <a:latin typeface="Globotipo Rounded" panose="00000500000000000000" pitchFamily="50" charset="0"/>
                <a:cs typeface="Gordita LIght" pitchFamily="50" charset="0"/>
              </a:rPr>
              <a:t>JUNHO</a:t>
            </a:r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6AE1E287-C60B-4FB5-BA5A-0879C8C03978}"/>
              </a:ext>
            </a:extLst>
          </p:cNvPr>
          <p:cNvSpPr/>
          <p:nvPr/>
        </p:nvSpPr>
        <p:spPr>
          <a:xfrm>
            <a:off x="7795076" y="1349532"/>
            <a:ext cx="1224000" cy="540000"/>
          </a:xfrm>
          <a:prstGeom prst="rect">
            <a:avLst/>
          </a:prstGeom>
          <a:solidFill>
            <a:srgbClr val="D3C1C4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b="1">
                <a:solidFill>
                  <a:schemeClr val="tx1"/>
                </a:solidFill>
                <a:latin typeface="Globotipo Rounded" panose="00000500000000000000" pitchFamily="50" charset="0"/>
                <a:cs typeface="Gordita LIght" pitchFamily="50" charset="0"/>
              </a:rPr>
              <a:t>JULHO</a:t>
            </a:r>
          </a:p>
        </p:txBody>
      </p:sp>
      <p:sp>
        <p:nvSpPr>
          <p:cNvPr id="63" name="Retângulo 62">
            <a:extLst>
              <a:ext uri="{FF2B5EF4-FFF2-40B4-BE49-F238E27FC236}">
                <a16:creationId xmlns:a16="http://schemas.microsoft.com/office/drawing/2014/main" id="{86361626-CD9E-4D8B-810F-B76B0847BE6B}"/>
              </a:ext>
            </a:extLst>
          </p:cNvPr>
          <p:cNvSpPr/>
          <p:nvPr/>
        </p:nvSpPr>
        <p:spPr>
          <a:xfrm>
            <a:off x="5704855" y="2865768"/>
            <a:ext cx="1224000" cy="540000"/>
          </a:xfrm>
          <a:prstGeom prst="rect">
            <a:avLst/>
          </a:prstGeom>
          <a:solidFill>
            <a:srgbClr val="D3C1C4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b="1">
                <a:solidFill>
                  <a:schemeClr val="tx1"/>
                </a:solidFill>
                <a:latin typeface="Globotipo Rounded" panose="00000500000000000000" pitchFamily="50" charset="0"/>
                <a:cs typeface="Gordita LIght" pitchFamily="50" charset="0"/>
              </a:rPr>
              <a:t>AGOSTO</a:t>
            </a:r>
          </a:p>
        </p:txBody>
      </p:sp>
      <p:sp>
        <p:nvSpPr>
          <p:cNvPr id="64" name="Retângulo 63">
            <a:extLst>
              <a:ext uri="{FF2B5EF4-FFF2-40B4-BE49-F238E27FC236}">
                <a16:creationId xmlns:a16="http://schemas.microsoft.com/office/drawing/2014/main" id="{9DFEE727-C23E-46E2-9187-047E6D5841D6}"/>
              </a:ext>
            </a:extLst>
          </p:cNvPr>
          <p:cNvSpPr/>
          <p:nvPr/>
        </p:nvSpPr>
        <p:spPr>
          <a:xfrm flipH="1">
            <a:off x="6923110" y="2865768"/>
            <a:ext cx="1224000" cy="540000"/>
          </a:xfrm>
          <a:prstGeom prst="rect">
            <a:avLst/>
          </a:prstGeom>
          <a:solidFill>
            <a:srgbClr val="C1CFDF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b="1">
                <a:solidFill>
                  <a:schemeClr val="tx1"/>
                </a:solidFill>
                <a:latin typeface="Globotipo Rounded" panose="00000500000000000000" pitchFamily="50" charset="0"/>
                <a:cs typeface="Gordita LIght" pitchFamily="50" charset="0"/>
              </a:rPr>
              <a:t>SETEMBRO</a:t>
            </a:r>
          </a:p>
        </p:txBody>
      </p:sp>
      <p:sp>
        <p:nvSpPr>
          <p:cNvPr id="65" name="Retângulo 64">
            <a:extLst>
              <a:ext uri="{FF2B5EF4-FFF2-40B4-BE49-F238E27FC236}">
                <a16:creationId xmlns:a16="http://schemas.microsoft.com/office/drawing/2014/main" id="{886210FA-0CD7-44EC-8997-00370D73761A}"/>
              </a:ext>
            </a:extLst>
          </p:cNvPr>
          <p:cNvSpPr/>
          <p:nvPr/>
        </p:nvSpPr>
        <p:spPr>
          <a:xfrm>
            <a:off x="8141365" y="2865768"/>
            <a:ext cx="1224000" cy="540000"/>
          </a:xfrm>
          <a:prstGeom prst="rect">
            <a:avLst/>
          </a:prstGeom>
          <a:solidFill>
            <a:srgbClr val="B8CDC9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b="1">
                <a:solidFill>
                  <a:schemeClr val="tx1"/>
                </a:solidFill>
                <a:latin typeface="Globotipo Rounded" panose="00000500000000000000" pitchFamily="50" charset="0"/>
                <a:cs typeface="Gordita LIght" pitchFamily="50" charset="0"/>
              </a:rPr>
              <a:t>OUTUBRO</a:t>
            </a:r>
          </a:p>
        </p:txBody>
      </p:sp>
      <p:sp>
        <p:nvSpPr>
          <p:cNvPr id="66" name="Retângulo 65">
            <a:extLst>
              <a:ext uri="{FF2B5EF4-FFF2-40B4-BE49-F238E27FC236}">
                <a16:creationId xmlns:a16="http://schemas.microsoft.com/office/drawing/2014/main" id="{AB9F8547-489D-4402-BC1F-FC840AF79545}"/>
              </a:ext>
            </a:extLst>
          </p:cNvPr>
          <p:cNvSpPr/>
          <p:nvPr/>
        </p:nvSpPr>
        <p:spPr>
          <a:xfrm>
            <a:off x="9359620" y="2865768"/>
            <a:ext cx="1224000" cy="540000"/>
          </a:xfrm>
          <a:prstGeom prst="rect">
            <a:avLst/>
          </a:prstGeom>
          <a:solidFill>
            <a:srgbClr val="D3C1C4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b="1">
                <a:solidFill>
                  <a:schemeClr val="tx1"/>
                </a:solidFill>
                <a:latin typeface="Globotipo Rounded" panose="00000500000000000000" pitchFamily="50" charset="0"/>
                <a:cs typeface="Gordita LIght" pitchFamily="50" charset="0"/>
              </a:rPr>
              <a:t>NOVEMBRO</a:t>
            </a:r>
          </a:p>
        </p:txBody>
      </p:sp>
      <p:sp>
        <p:nvSpPr>
          <p:cNvPr id="67" name="Retângulo 66">
            <a:extLst>
              <a:ext uri="{FF2B5EF4-FFF2-40B4-BE49-F238E27FC236}">
                <a16:creationId xmlns:a16="http://schemas.microsoft.com/office/drawing/2014/main" id="{E5F27D33-C159-4D7F-9AF1-71F8745E4D90}"/>
              </a:ext>
            </a:extLst>
          </p:cNvPr>
          <p:cNvSpPr/>
          <p:nvPr/>
        </p:nvSpPr>
        <p:spPr>
          <a:xfrm>
            <a:off x="10577877" y="2865768"/>
            <a:ext cx="1224000" cy="540000"/>
          </a:xfrm>
          <a:prstGeom prst="rect">
            <a:avLst/>
          </a:prstGeom>
          <a:solidFill>
            <a:srgbClr val="B8CDC9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b="1" dirty="0">
                <a:solidFill>
                  <a:schemeClr val="tx1"/>
                </a:solidFill>
                <a:latin typeface="Globotipo Rounded" panose="00000500000000000000" pitchFamily="50" charset="0"/>
                <a:cs typeface="Gordita LIght" pitchFamily="50" charset="0"/>
              </a:rPr>
              <a:t>DEZEMBRO</a:t>
            </a:r>
          </a:p>
        </p:txBody>
      </p:sp>
      <p:sp>
        <p:nvSpPr>
          <p:cNvPr id="40" name="Retângulo 39">
            <a:extLst>
              <a:ext uri="{FF2B5EF4-FFF2-40B4-BE49-F238E27FC236}">
                <a16:creationId xmlns:a16="http://schemas.microsoft.com/office/drawing/2014/main" id="{F9124BD8-3A7F-47B6-8585-A901D551D1AC}"/>
              </a:ext>
            </a:extLst>
          </p:cNvPr>
          <p:cNvSpPr/>
          <p:nvPr/>
        </p:nvSpPr>
        <p:spPr>
          <a:xfrm>
            <a:off x="511328" y="1350956"/>
            <a:ext cx="1224000" cy="540000"/>
          </a:xfrm>
          <a:prstGeom prst="rect">
            <a:avLst/>
          </a:prstGeom>
          <a:solidFill>
            <a:srgbClr val="BFCBD3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pt-BR" sz="1200" b="1">
                <a:solidFill>
                  <a:schemeClr val="tx1"/>
                </a:solidFill>
                <a:latin typeface="Globotipo Rounded" panose="00000500000000000000" pitchFamily="50" charset="0"/>
                <a:cs typeface="Gordita LIght" pitchFamily="50" charset="0"/>
              </a:rPr>
              <a:t>JANEIRO</a:t>
            </a:r>
          </a:p>
        </p:txBody>
      </p:sp>
      <p:sp>
        <p:nvSpPr>
          <p:cNvPr id="41" name="Retângulo 40">
            <a:extLst>
              <a:ext uri="{FF2B5EF4-FFF2-40B4-BE49-F238E27FC236}">
                <a16:creationId xmlns:a16="http://schemas.microsoft.com/office/drawing/2014/main" id="{96571F44-694B-4BE9-8C20-EF5DC89ABE5F}"/>
              </a:ext>
            </a:extLst>
          </p:cNvPr>
          <p:cNvSpPr/>
          <p:nvPr/>
        </p:nvSpPr>
        <p:spPr>
          <a:xfrm>
            <a:off x="1729583" y="1350956"/>
            <a:ext cx="1224000" cy="540000"/>
          </a:xfrm>
          <a:prstGeom prst="rect">
            <a:avLst/>
          </a:prstGeom>
          <a:solidFill>
            <a:srgbClr val="D3C1C4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pt-BR" sz="1200" b="1">
                <a:solidFill>
                  <a:schemeClr val="tx1"/>
                </a:solidFill>
                <a:latin typeface="Globotipo Rounded" panose="00000500000000000000" pitchFamily="50" charset="0"/>
                <a:cs typeface="Gordita LIght" pitchFamily="50" charset="0"/>
              </a:rPr>
              <a:t>FEVEREIRO</a:t>
            </a:r>
            <a:endParaRPr lang="pt-BR" sz="1100" b="1">
              <a:solidFill>
                <a:schemeClr val="tx1"/>
              </a:solidFill>
              <a:latin typeface="Globotipo Rounded" panose="00000500000000000000" pitchFamily="50" charset="0"/>
              <a:cs typeface="Gordita LIght" pitchFamily="50" charset="0"/>
            </a:endParaRPr>
          </a:p>
        </p:txBody>
      </p:sp>
      <p:sp>
        <p:nvSpPr>
          <p:cNvPr id="42" name="CaixaDeTexto 41">
            <a:extLst>
              <a:ext uri="{FF2B5EF4-FFF2-40B4-BE49-F238E27FC236}">
                <a16:creationId xmlns:a16="http://schemas.microsoft.com/office/drawing/2014/main" id="{2170A043-B5AD-4B27-B3F2-BAB51C6C24B1}"/>
              </a:ext>
            </a:extLst>
          </p:cNvPr>
          <p:cNvSpPr txBox="1"/>
          <p:nvPr/>
        </p:nvSpPr>
        <p:spPr>
          <a:xfrm>
            <a:off x="0" y="116271"/>
            <a:ext cx="12192000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pt-BR" sz="3600" spc="300" dirty="0">
                <a:solidFill>
                  <a:schemeClr val="bg2">
                    <a:lumMod val="10000"/>
                  </a:schemeClr>
                </a:solidFill>
                <a:latin typeface="Globotipo Rounded"/>
                <a:cs typeface="Gordita LIght" pitchFamily="50" charset="0"/>
              </a:rPr>
              <a:t>CALENDÁRIO CASA E JARDIM</a:t>
            </a:r>
            <a:endParaRPr lang="pt-BR" sz="3600" spc="300" dirty="0">
              <a:solidFill>
                <a:schemeClr val="bg2">
                  <a:lumMod val="10000"/>
                </a:schemeClr>
              </a:solidFill>
              <a:latin typeface="Globotipo Rounded" panose="00000500000000000000" pitchFamily="50" charset="0"/>
              <a:cs typeface="Gordita LIght" pitchFamily="50" charset="0"/>
            </a:endParaRPr>
          </a:p>
        </p:txBody>
      </p: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FFB89DCD-F6E9-4BCF-B67F-B6CB3F51740B}"/>
              </a:ext>
            </a:extLst>
          </p:cNvPr>
          <p:cNvSpPr txBox="1"/>
          <p:nvPr/>
        </p:nvSpPr>
        <p:spPr>
          <a:xfrm>
            <a:off x="573854" y="1965384"/>
            <a:ext cx="1335973" cy="41549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050" dirty="0">
                <a:latin typeface="Globotipo Rounded"/>
                <a:cs typeface="Gordita LIght" pitchFamily="50" charset="0"/>
              </a:rPr>
              <a:t>MAISON</a:t>
            </a:r>
            <a:br>
              <a:rPr lang="pt-BR" sz="1050" dirty="0">
                <a:latin typeface="Globotipo Rounded"/>
                <a:cs typeface="Gordita LIght" pitchFamily="50" charset="0"/>
              </a:rPr>
            </a:br>
            <a:r>
              <a:rPr lang="pt-BR" sz="1050" dirty="0">
                <a:latin typeface="Globotipo Rounded"/>
                <a:cs typeface="Gordita LIght" pitchFamily="50" charset="0"/>
              </a:rPr>
              <a:t>&amp;OBJET PARIS</a:t>
            </a: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F129A002-F5AC-4127-B6F4-DC2A43D1ADF4}"/>
              </a:ext>
            </a:extLst>
          </p:cNvPr>
          <p:cNvSpPr txBox="1"/>
          <p:nvPr/>
        </p:nvSpPr>
        <p:spPr>
          <a:xfrm>
            <a:off x="4630088" y="936143"/>
            <a:ext cx="1475456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050" dirty="0">
                <a:latin typeface="Globotipo Rounded" panose="00000500000000000000" pitchFamily="50" charset="0"/>
                <a:cs typeface="Gordita LIght" pitchFamily="50" charset="0"/>
              </a:rPr>
              <a:t>SEMANA DE DESIGN DE MILÃO</a:t>
            </a:r>
          </a:p>
        </p:txBody>
      </p:sp>
      <p:sp>
        <p:nvSpPr>
          <p:cNvPr id="47" name="CaixaDeTexto 46">
            <a:extLst>
              <a:ext uri="{FF2B5EF4-FFF2-40B4-BE49-F238E27FC236}">
                <a16:creationId xmlns:a16="http://schemas.microsoft.com/office/drawing/2014/main" id="{0534C80D-9C23-412D-B3F2-CB72030911B3}"/>
              </a:ext>
            </a:extLst>
          </p:cNvPr>
          <p:cNvSpPr txBox="1"/>
          <p:nvPr/>
        </p:nvSpPr>
        <p:spPr>
          <a:xfrm>
            <a:off x="3513102" y="1900674"/>
            <a:ext cx="1422313" cy="41549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050" dirty="0">
                <a:latin typeface="Globotipo Rounded"/>
                <a:cs typeface="Gordita LIght" pitchFamily="50" charset="0"/>
              </a:rPr>
              <a:t>DW!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050" dirty="0">
                <a:latin typeface="Globotipo Rounded"/>
                <a:cs typeface="Gordita LIght" pitchFamily="50" charset="0"/>
              </a:rPr>
              <a:t>E EXPO REVESTIR</a:t>
            </a:r>
          </a:p>
        </p:txBody>
      </p:sp>
      <p:sp>
        <p:nvSpPr>
          <p:cNvPr id="46" name="CaixaDeTexto 45"/>
          <p:cNvSpPr txBox="1"/>
          <p:nvPr/>
        </p:nvSpPr>
        <p:spPr>
          <a:xfrm>
            <a:off x="462047" y="5362844"/>
            <a:ext cx="11288772" cy="246221"/>
          </a:xfrm>
          <a:prstGeom prst="rect">
            <a:avLst/>
          </a:prstGeom>
          <a:noFill/>
          <a:ln>
            <a:solidFill>
              <a:srgbClr val="D3C1C4"/>
            </a:solidFill>
          </a:ln>
        </p:spPr>
        <p:txBody>
          <a:bodyPr wrap="square" rtlCol="0" anchor="b">
            <a:spAutoFit/>
          </a:bodyPr>
          <a:lstStyle/>
          <a:p>
            <a:pPr algn="ctr"/>
            <a:r>
              <a:rPr lang="pt-BR" sz="1000" dirty="0">
                <a:solidFill>
                  <a:schemeClr val="bg2">
                    <a:lumMod val="50000"/>
                  </a:schemeClr>
                </a:solidFill>
                <a:latin typeface="Globotipo Rounded" panose="00000500000000000000" pitchFamily="50" charset="0"/>
              </a:rPr>
              <a:t>MORAR CASA E JARDIM </a:t>
            </a:r>
          </a:p>
        </p:txBody>
      </p:sp>
      <p:sp>
        <p:nvSpPr>
          <p:cNvPr id="50" name="CaixaDeTexto 49"/>
          <p:cNvSpPr txBox="1"/>
          <p:nvPr/>
        </p:nvSpPr>
        <p:spPr>
          <a:xfrm>
            <a:off x="462047" y="5665956"/>
            <a:ext cx="11288771" cy="246221"/>
          </a:xfrm>
          <a:prstGeom prst="rect">
            <a:avLst/>
          </a:prstGeom>
          <a:noFill/>
          <a:ln>
            <a:solidFill>
              <a:srgbClr val="D3C1C4"/>
            </a:solidFill>
          </a:ln>
        </p:spPr>
        <p:txBody>
          <a:bodyPr wrap="square" rtlCol="0" anchor="b">
            <a:spAutoFit/>
          </a:bodyPr>
          <a:lstStyle/>
          <a:p>
            <a:pPr algn="ctr"/>
            <a:r>
              <a:rPr lang="pt-BR" sz="1000" dirty="0">
                <a:solidFill>
                  <a:schemeClr val="bg2">
                    <a:lumMod val="50000"/>
                  </a:schemeClr>
                </a:solidFill>
                <a:latin typeface="Globotipo Rounded" panose="00000500000000000000" pitchFamily="50" charset="0"/>
              </a:rPr>
              <a:t>VITRINE CASA E JARDIM</a:t>
            </a:r>
          </a:p>
        </p:txBody>
      </p:sp>
      <p:sp>
        <p:nvSpPr>
          <p:cNvPr id="51" name="CaixaDeTexto 50"/>
          <p:cNvSpPr txBox="1"/>
          <p:nvPr/>
        </p:nvSpPr>
        <p:spPr>
          <a:xfrm>
            <a:off x="462047" y="4768488"/>
            <a:ext cx="11288772" cy="246221"/>
          </a:xfrm>
          <a:prstGeom prst="rect">
            <a:avLst/>
          </a:prstGeom>
          <a:noFill/>
          <a:ln>
            <a:solidFill>
              <a:srgbClr val="D3C1C4"/>
            </a:solidFill>
          </a:ln>
        </p:spPr>
        <p:txBody>
          <a:bodyPr wrap="square" rtlCol="0" anchor="b">
            <a:spAutoFit/>
          </a:bodyPr>
          <a:lstStyle/>
          <a:p>
            <a:pPr algn="ctr"/>
            <a:r>
              <a:rPr lang="pt-BR" sz="1000" dirty="0">
                <a:solidFill>
                  <a:schemeClr val="bg2">
                    <a:lumMod val="50000"/>
                  </a:schemeClr>
                </a:solidFill>
                <a:latin typeface="Globotipo Rounded" panose="00000500000000000000" pitchFamily="50" charset="0"/>
              </a:rPr>
              <a:t>CURADORIA CASA E JARDIM</a:t>
            </a:r>
          </a:p>
        </p:txBody>
      </p:sp>
      <p:sp>
        <p:nvSpPr>
          <p:cNvPr id="52" name="CaixaDeTexto 51"/>
          <p:cNvSpPr txBox="1"/>
          <p:nvPr/>
        </p:nvSpPr>
        <p:spPr>
          <a:xfrm>
            <a:off x="462047" y="5968708"/>
            <a:ext cx="11288772" cy="246221"/>
          </a:xfrm>
          <a:prstGeom prst="rect">
            <a:avLst/>
          </a:prstGeom>
          <a:noFill/>
          <a:ln>
            <a:solidFill>
              <a:srgbClr val="D3C1C4"/>
            </a:solidFill>
          </a:ln>
        </p:spPr>
        <p:txBody>
          <a:bodyPr wrap="square" rtlCol="0" anchor="b">
            <a:spAutoFit/>
          </a:bodyPr>
          <a:lstStyle/>
          <a:p>
            <a:pPr algn="ctr"/>
            <a:r>
              <a:rPr lang="pt-BR" sz="1000" dirty="0">
                <a:solidFill>
                  <a:schemeClr val="bg2">
                    <a:lumMod val="50000"/>
                  </a:schemeClr>
                </a:solidFill>
                <a:latin typeface="Globotipo Rounded" panose="00000500000000000000" pitchFamily="50" charset="0"/>
              </a:rPr>
              <a:t>TOUR CASA E JARDIM </a:t>
            </a:r>
          </a:p>
        </p:txBody>
      </p:sp>
      <p:sp>
        <p:nvSpPr>
          <p:cNvPr id="56" name="Retângulo 55"/>
          <p:cNvSpPr/>
          <p:nvPr/>
        </p:nvSpPr>
        <p:spPr>
          <a:xfrm>
            <a:off x="460269" y="4173117"/>
            <a:ext cx="1129054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000" u="sng" dirty="0">
                <a:solidFill>
                  <a:schemeClr val="bg2">
                    <a:lumMod val="50000"/>
                  </a:schemeClr>
                </a:solidFill>
                <a:latin typeface="Globotipo Rounded" panose="00000500000000000000" pitchFamily="50" charset="0"/>
                <a:cs typeface="Arial" panose="020B0604020202020204" pitchFamily="34" charset="0"/>
              </a:rPr>
              <a:t>ATEMPORAIS – CONFORME VIABILIDADE COMERCIAL</a:t>
            </a:r>
          </a:p>
        </p:txBody>
      </p:sp>
      <p:sp>
        <p:nvSpPr>
          <p:cNvPr id="57" name="CaixaDeTexto 56"/>
          <p:cNvSpPr txBox="1"/>
          <p:nvPr/>
        </p:nvSpPr>
        <p:spPr>
          <a:xfrm>
            <a:off x="462046" y="4467796"/>
            <a:ext cx="11288772" cy="246221"/>
          </a:xfrm>
          <a:prstGeom prst="rect">
            <a:avLst/>
          </a:prstGeom>
          <a:noFill/>
          <a:ln>
            <a:solidFill>
              <a:srgbClr val="D3C1C4"/>
            </a:solidFill>
          </a:ln>
        </p:spPr>
        <p:txBody>
          <a:bodyPr wrap="square" rtlCol="0" anchor="b">
            <a:spAutoFit/>
          </a:bodyPr>
          <a:lstStyle/>
          <a:p>
            <a:pPr algn="ctr"/>
            <a:r>
              <a:rPr lang="pt-BR" sz="1000" dirty="0">
                <a:solidFill>
                  <a:schemeClr val="bg2">
                    <a:lumMod val="50000"/>
                  </a:schemeClr>
                </a:solidFill>
                <a:latin typeface="Globotipo Rounded" panose="00000500000000000000" pitchFamily="50" charset="0"/>
              </a:rPr>
              <a:t>COBERTURA EXPO REVESTIR, DW!, MAISON&amp;OBJET, SEMANA DE DESIGN DE MILÃO, 3 DAYS OF DESIGN, FENEARTE, LONDON DESIGN FESTIVAL, HELSINKI DESIGN WEEK, ART BASEL MIAMI, CASACOR</a:t>
            </a:r>
          </a:p>
        </p:txBody>
      </p:sp>
      <p:sp>
        <p:nvSpPr>
          <p:cNvPr id="58" name="CaixaDeTexto 57"/>
          <p:cNvSpPr txBox="1"/>
          <p:nvPr/>
        </p:nvSpPr>
        <p:spPr>
          <a:xfrm>
            <a:off x="462046" y="5066463"/>
            <a:ext cx="11288772" cy="246221"/>
          </a:xfrm>
          <a:prstGeom prst="rect">
            <a:avLst/>
          </a:prstGeom>
          <a:noFill/>
          <a:ln>
            <a:solidFill>
              <a:srgbClr val="D3C1C4"/>
            </a:solidFill>
          </a:ln>
        </p:spPr>
        <p:txBody>
          <a:bodyPr wrap="square" rtlCol="0" anchor="b">
            <a:spAutoFit/>
          </a:bodyPr>
          <a:lstStyle/>
          <a:p>
            <a:pPr algn="ctr"/>
            <a:r>
              <a:rPr lang="pt-BR" sz="1000" dirty="0">
                <a:solidFill>
                  <a:schemeClr val="bg2">
                    <a:lumMod val="50000"/>
                  </a:schemeClr>
                </a:solidFill>
                <a:latin typeface="Globotipo Rounded" panose="00000500000000000000" pitchFamily="50" charset="0"/>
              </a:rPr>
              <a:t>TALKS CASA E JARDIM</a:t>
            </a:r>
          </a:p>
        </p:txBody>
      </p:sp>
      <p:sp>
        <p:nvSpPr>
          <p:cNvPr id="59" name="CaixaDeTexto 58"/>
          <p:cNvSpPr txBox="1"/>
          <p:nvPr/>
        </p:nvSpPr>
        <p:spPr>
          <a:xfrm>
            <a:off x="462046" y="6269441"/>
            <a:ext cx="11288772" cy="246221"/>
          </a:xfrm>
          <a:prstGeom prst="rect">
            <a:avLst/>
          </a:prstGeom>
          <a:noFill/>
          <a:ln>
            <a:solidFill>
              <a:srgbClr val="D3C1C4"/>
            </a:solidFill>
          </a:ln>
        </p:spPr>
        <p:txBody>
          <a:bodyPr wrap="square" rtlCol="0" anchor="b">
            <a:spAutoFit/>
          </a:bodyPr>
          <a:lstStyle/>
          <a:p>
            <a:pPr algn="ctr"/>
            <a:r>
              <a:rPr lang="pt-BR" sz="1000" dirty="0">
                <a:solidFill>
                  <a:schemeClr val="bg2">
                    <a:lumMod val="50000"/>
                  </a:schemeClr>
                </a:solidFill>
                <a:latin typeface="Globotipo Rounded" panose="00000500000000000000" pitchFamily="50" charset="0"/>
              </a:rPr>
              <a:t>RECEBER CASA E JARDIM: PÁSCOA, DIA DAS MÃES, DIA DOS PAIS, NATAL E ANO-NOVO</a:t>
            </a:r>
          </a:p>
        </p:txBody>
      </p:sp>
      <p:sp>
        <p:nvSpPr>
          <p:cNvPr id="35" name="CaixaDeTexto 34">
            <a:extLst>
              <a:ext uri="{FF2B5EF4-FFF2-40B4-BE49-F238E27FC236}">
                <a16:creationId xmlns:a16="http://schemas.microsoft.com/office/drawing/2014/main" id="{0534C80D-9C23-412D-B3F2-CB72030911B3}"/>
              </a:ext>
            </a:extLst>
          </p:cNvPr>
          <p:cNvSpPr txBox="1"/>
          <p:nvPr/>
        </p:nvSpPr>
        <p:spPr>
          <a:xfrm>
            <a:off x="5412535" y="1980998"/>
            <a:ext cx="1296474" cy="25391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050" dirty="0">
                <a:latin typeface="Globotipo Rounded"/>
                <a:cs typeface="Gordita LIght" pitchFamily="50" charset="0"/>
              </a:rPr>
              <a:t>ICFF NY</a:t>
            </a:r>
          </a:p>
        </p:txBody>
      </p:sp>
      <p:sp>
        <p:nvSpPr>
          <p:cNvPr id="43" name="CaixaDeTexto 42">
            <a:extLst>
              <a:ext uri="{FF2B5EF4-FFF2-40B4-BE49-F238E27FC236}">
                <a16:creationId xmlns:a16="http://schemas.microsoft.com/office/drawing/2014/main" id="{A5FE204D-038E-44F0-809C-5231C23FD11F}"/>
              </a:ext>
            </a:extLst>
          </p:cNvPr>
          <p:cNvSpPr txBox="1"/>
          <p:nvPr/>
        </p:nvSpPr>
        <p:spPr>
          <a:xfrm>
            <a:off x="6638783" y="775459"/>
            <a:ext cx="1607531" cy="57708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0" dirty="0">
                <a:latin typeface="Globotipo Rounded"/>
                <a:cs typeface="Gordita LIght" pitchFamily="50" charset="0"/>
              </a:rPr>
              <a:t>3 DAYS OF DESIGN COPENHAGEN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0" dirty="0">
                <a:latin typeface="Globotipo Rounded"/>
                <a:cs typeface="Gordita LIght" pitchFamily="50" charset="0"/>
              </a:rPr>
              <a:t>CASA CONECTADA</a:t>
            </a:r>
          </a:p>
        </p:txBody>
      </p:sp>
      <p:sp>
        <p:nvSpPr>
          <p:cNvPr id="48" name="CaixaDeTexto 47">
            <a:extLst>
              <a:ext uri="{FF2B5EF4-FFF2-40B4-BE49-F238E27FC236}">
                <a16:creationId xmlns:a16="http://schemas.microsoft.com/office/drawing/2014/main" id="{0534C80D-9C23-412D-B3F2-CB72030911B3}"/>
              </a:ext>
            </a:extLst>
          </p:cNvPr>
          <p:cNvSpPr txBox="1"/>
          <p:nvPr/>
        </p:nvSpPr>
        <p:spPr>
          <a:xfrm>
            <a:off x="7824669" y="1980493"/>
            <a:ext cx="1296474" cy="25391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050" dirty="0">
                <a:latin typeface="Globotipo Rounded"/>
                <a:cs typeface="Gordita LIght" pitchFamily="50" charset="0"/>
              </a:rPr>
              <a:t>FENEARTE</a:t>
            </a:r>
          </a:p>
        </p:txBody>
      </p:sp>
      <p:sp>
        <p:nvSpPr>
          <p:cNvPr id="53" name="CaixaDeTexto 52">
            <a:extLst>
              <a:ext uri="{FF2B5EF4-FFF2-40B4-BE49-F238E27FC236}">
                <a16:creationId xmlns:a16="http://schemas.microsoft.com/office/drawing/2014/main" id="{0534C80D-9C23-412D-B3F2-CB72030911B3}"/>
              </a:ext>
            </a:extLst>
          </p:cNvPr>
          <p:cNvSpPr txBox="1"/>
          <p:nvPr/>
        </p:nvSpPr>
        <p:spPr>
          <a:xfrm>
            <a:off x="6056221" y="3440514"/>
            <a:ext cx="2034344" cy="57708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171450" indent="-171450" algn="r">
              <a:buFont typeface="Arial" panose="020B0604020202020204" pitchFamily="34" charset="0"/>
              <a:buChar char="•"/>
            </a:pPr>
            <a:r>
              <a:rPr lang="pt-BR" sz="1050" dirty="0">
                <a:latin typeface="Globotipo Rounded"/>
                <a:cs typeface="Gordita LIght" pitchFamily="50" charset="0"/>
              </a:rPr>
              <a:t>PRÊMIO CASA E JARDIM</a:t>
            </a:r>
          </a:p>
          <a:p>
            <a:pPr marL="171450" indent="-171450" algn="r">
              <a:buFont typeface="Arial" panose="020B0604020202020204" pitchFamily="34" charset="0"/>
              <a:buChar char="•"/>
            </a:pPr>
            <a:r>
              <a:rPr lang="pt-BR" sz="1050" dirty="0">
                <a:latin typeface="Globotipo Rounded"/>
                <a:cs typeface="Gordita LIght" pitchFamily="50" charset="0"/>
              </a:rPr>
              <a:t>LONDON DESIGN FESTIVAL</a:t>
            </a:r>
          </a:p>
          <a:p>
            <a:pPr marL="171450" indent="-171450" algn="r">
              <a:buFont typeface="Arial" panose="020B0604020202020204" pitchFamily="34" charset="0"/>
              <a:buChar char="•"/>
            </a:pPr>
            <a:r>
              <a:rPr lang="pt-BR" sz="1050" dirty="0">
                <a:latin typeface="Globotipo Rounded"/>
                <a:cs typeface="Gordita LIght" pitchFamily="50" charset="0"/>
              </a:rPr>
              <a:t>HELSINKI DESIGN WEEK</a:t>
            </a:r>
          </a:p>
        </p:txBody>
      </p:sp>
      <p:sp>
        <p:nvSpPr>
          <p:cNvPr id="62" name="CaixaDeTexto 61">
            <a:extLst>
              <a:ext uri="{FF2B5EF4-FFF2-40B4-BE49-F238E27FC236}">
                <a16:creationId xmlns:a16="http://schemas.microsoft.com/office/drawing/2014/main" id="{F129A002-F5AC-4127-B6F4-DC2A43D1ADF4}"/>
              </a:ext>
            </a:extLst>
          </p:cNvPr>
          <p:cNvSpPr txBox="1"/>
          <p:nvPr/>
        </p:nvSpPr>
        <p:spPr>
          <a:xfrm>
            <a:off x="7416800" y="2447730"/>
            <a:ext cx="1895200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 algn="r">
              <a:buFont typeface="Arial" panose="020B0604020202020204" pitchFamily="34" charset="0"/>
              <a:buChar char="•"/>
            </a:pPr>
            <a:r>
              <a:rPr lang="pt-BR" sz="1050" dirty="0">
                <a:latin typeface="Globotipo Rounded" panose="00000500000000000000" pitchFamily="50" charset="0"/>
                <a:cs typeface="Gordita LIght" pitchFamily="50" charset="0"/>
              </a:rPr>
              <a:t>SEMANA </a:t>
            </a:r>
          </a:p>
          <a:p>
            <a:pPr algn="r"/>
            <a:r>
              <a:rPr lang="pt-BR" sz="1050" dirty="0">
                <a:latin typeface="Globotipo Rounded" panose="00000500000000000000" pitchFamily="50" charset="0"/>
                <a:cs typeface="Gordita LIght" pitchFamily="50" charset="0"/>
              </a:rPr>
              <a:t>CRIATIVA DE TIRADENTES</a:t>
            </a:r>
          </a:p>
        </p:txBody>
      </p:sp>
      <p:sp>
        <p:nvSpPr>
          <p:cNvPr id="69" name="CaixaDeTexto 68">
            <a:extLst>
              <a:ext uri="{FF2B5EF4-FFF2-40B4-BE49-F238E27FC236}">
                <a16:creationId xmlns:a16="http://schemas.microsoft.com/office/drawing/2014/main" id="{0534C80D-9C23-412D-B3F2-CB72030911B3}"/>
              </a:ext>
            </a:extLst>
          </p:cNvPr>
          <p:cNvSpPr txBox="1"/>
          <p:nvPr/>
        </p:nvSpPr>
        <p:spPr>
          <a:xfrm>
            <a:off x="10231049" y="3561290"/>
            <a:ext cx="1505054" cy="25391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171450" indent="-171450" algn="r">
              <a:buFont typeface="Arial" panose="020B0604020202020204" pitchFamily="34" charset="0"/>
              <a:buChar char="•"/>
            </a:pPr>
            <a:r>
              <a:rPr lang="pt-BR" sz="1050" dirty="0">
                <a:latin typeface="Globotipo Rounded"/>
                <a:cs typeface="Gordita LIght" pitchFamily="50" charset="0"/>
              </a:rPr>
              <a:t>ART BASEL MIAMI</a:t>
            </a:r>
          </a:p>
        </p:txBody>
      </p:sp>
      <p:sp>
        <p:nvSpPr>
          <p:cNvPr id="70" name="CaixaDeTexto 69"/>
          <p:cNvSpPr txBox="1"/>
          <p:nvPr/>
        </p:nvSpPr>
        <p:spPr>
          <a:xfrm>
            <a:off x="462046" y="6567824"/>
            <a:ext cx="11288772" cy="246221"/>
          </a:xfrm>
          <a:prstGeom prst="rect">
            <a:avLst/>
          </a:prstGeom>
          <a:noFill/>
          <a:ln>
            <a:solidFill>
              <a:srgbClr val="D3C1C4"/>
            </a:solidFill>
          </a:ln>
        </p:spPr>
        <p:txBody>
          <a:bodyPr wrap="square" rtlCol="0" anchor="b">
            <a:spAutoFit/>
          </a:bodyPr>
          <a:lstStyle/>
          <a:p>
            <a:pPr algn="ctr"/>
            <a:r>
              <a:rPr lang="pt-BR" sz="1000" dirty="0">
                <a:solidFill>
                  <a:schemeClr val="bg2">
                    <a:lumMod val="50000"/>
                  </a:schemeClr>
                </a:solidFill>
                <a:latin typeface="Globotipo Rounded" panose="00000500000000000000" pitchFamily="50" charset="0"/>
              </a:rPr>
              <a:t>ESPECIAIS EDITORAIS E CUSTOMIZADOS: DATAS ESPECIAIS </a:t>
            </a:r>
          </a:p>
        </p:txBody>
      </p:sp>
    </p:spTree>
    <p:extLst>
      <p:ext uri="{BB962C8B-B14F-4D97-AF65-F5344CB8AC3E}">
        <p14:creationId xmlns:p14="http://schemas.microsoft.com/office/powerpoint/2010/main" val="6374037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/>
          <p:cNvSpPr/>
          <p:nvPr/>
        </p:nvSpPr>
        <p:spPr>
          <a:xfrm>
            <a:off x="323851" y="260351"/>
            <a:ext cx="5772150" cy="6337300"/>
          </a:xfrm>
          <a:prstGeom prst="rect">
            <a:avLst/>
          </a:prstGeom>
          <a:solidFill>
            <a:srgbClr val="D3C1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Globotipo Rounded" panose="00000500000000000000" pitchFamily="50" charset="0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2170A043-B5AD-4B27-B3F2-BAB51C6C24B1}"/>
              </a:ext>
            </a:extLst>
          </p:cNvPr>
          <p:cNvSpPr txBox="1"/>
          <p:nvPr/>
        </p:nvSpPr>
        <p:spPr>
          <a:xfrm>
            <a:off x="639534" y="446613"/>
            <a:ext cx="436962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400" spc="300" dirty="0">
                <a:solidFill>
                  <a:schemeClr val="bg2">
                    <a:lumMod val="10000"/>
                  </a:schemeClr>
                </a:solidFill>
                <a:latin typeface="Globotipo Rounded" panose="00000500000000000000" pitchFamily="50" charset="0"/>
                <a:cs typeface="Gordita LIght" pitchFamily="50" charset="0"/>
              </a:rPr>
              <a:t>COBERTURA </a:t>
            </a:r>
            <a:br>
              <a:rPr lang="pt-BR" sz="3400" spc="300" dirty="0">
                <a:solidFill>
                  <a:schemeClr val="bg2">
                    <a:lumMod val="10000"/>
                  </a:schemeClr>
                </a:solidFill>
                <a:latin typeface="Globotipo Rounded" panose="00000500000000000000" pitchFamily="50" charset="0"/>
                <a:cs typeface="Gordita LIght" pitchFamily="50" charset="0"/>
              </a:rPr>
            </a:br>
            <a:r>
              <a:rPr lang="pt-BR" sz="3400" spc="300" dirty="0">
                <a:solidFill>
                  <a:schemeClr val="bg2">
                    <a:lumMod val="10000"/>
                  </a:schemeClr>
                </a:solidFill>
                <a:latin typeface="Globotipo Rounded" panose="00000500000000000000" pitchFamily="50" charset="0"/>
                <a:cs typeface="Gordita LIght" pitchFamily="50" charset="0"/>
              </a:rPr>
              <a:t>DE EVENTOS</a:t>
            </a:r>
          </a:p>
        </p:txBody>
      </p:sp>
      <p:sp>
        <p:nvSpPr>
          <p:cNvPr id="2" name="Retângulo 1"/>
          <p:cNvSpPr/>
          <p:nvPr/>
        </p:nvSpPr>
        <p:spPr>
          <a:xfrm>
            <a:off x="640692" y="1636659"/>
            <a:ext cx="4986996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1400" dirty="0">
                <a:latin typeface="Globotipo Rounded" panose="00000500000000000000" pitchFamily="50" charset="0"/>
                <a:ea typeface="Calibri" panose="020F0502020204030204" pitchFamily="34" charset="0"/>
                <a:cs typeface="Gordita LIght" pitchFamily="50" charset="0"/>
              </a:rPr>
              <a:t>Casa e Jardim realiza a cobertura com conteúdo qualificado e exclusivo dos principais eventos do setor em seu site, redes sociais e na edição impressa. </a:t>
            </a:r>
            <a:br>
              <a:rPr lang="pt-BR" sz="1400" dirty="0">
                <a:latin typeface="Globotipo Rounded" panose="00000500000000000000" pitchFamily="50" charset="0"/>
                <a:ea typeface="Calibri" panose="020F0502020204030204" pitchFamily="34" charset="0"/>
                <a:cs typeface="Gordita LIght" pitchFamily="50" charset="0"/>
              </a:rPr>
            </a:br>
            <a:br>
              <a:rPr lang="pt-BR" sz="1400" dirty="0">
                <a:latin typeface="Globotipo Rounded" panose="00000500000000000000" pitchFamily="50" charset="0"/>
                <a:ea typeface="Calibri" panose="020F0502020204030204" pitchFamily="34" charset="0"/>
                <a:cs typeface="Gordita LIght" pitchFamily="50" charset="0"/>
              </a:rPr>
            </a:br>
            <a:r>
              <a:rPr lang="pt-BR" sz="1400" dirty="0">
                <a:latin typeface="Globotipo Rounded" panose="00000500000000000000" pitchFamily="50" charset="0"/>
                <a:ea typeface="Calibri" panose="020F0502020204030204" pitchFamily="34" charset="0"/>
                <a:cs typeface="Gordita LIght" pitchFamily="50" charset="0"/>
              </a:rPr>
              <a:t>O parceiro pode apoiar essa cobertura ou promover a participação da marca nesses eventos. Há ainda a possibilidade de criar uma experiência para pequenos grupos de profissionais, com uma imersão nesses eventos, sob a curadoria da diretora de Casa e Jardim, Thaís Lauton. </a:t>
            </a:r>
          </a:p>
          <a:p>
            <a:pPr>
              <a:defRPr/>
            </a:pPr>
            <a:endParaRPr lang="pt-BR" sz="1400" dirty="0">
              <a:latin typeface="Globotipo Rounded" panose="00000500000000000000" pitchFamily="50" charset="0"/>
              <a:ea typeface="Calibri" panose="020F0502020204030204" pitchFamily="34" charset="0"/>
              <a:cs typeface="Gordita LIght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pt-BR" sz="1400" b="1" dirty="0">
                <a:latin typeface="Globotipo Rounded" panose="00000500000000000000" pitchFamily="50" charset="0"/>
                <a:ea typeface="Calibri" panose="020F0502020204030204" pitchFamily="34" charset="0"/>
                <a:cs typeface="Gordita LIght" pitchFamily="50" charset="0"/>
              </a:rPr>
              <a:t>Maison&amp;Objet | </a:t>
            </a:r>
            <a:r>
              <a:rPr lang="pt-BR" sz="1400" dirty="0">
                <a:latin typeface="Globotipo Rounded" panose="00000500000000000000" pitchFamily="50" charset="0"/>
                <a:ea typeface="Calibri" panose="020F0502020204030204" pitchFamily="34" charset="0"/>
                <a:cs typeface="Gordita LIght" pitchFamily="50" charset="0"/>
              </a:rPr>
              <a:t>16 a 20 de janeiro e 04 a 08 de setembro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pt-BR" sz="1400" b="1" dirty="0">
                <a:latin typeface="Globotipo Rounded" panose="00000500000000000000" pitchFamily="50" charset="0"/>
                <a:ea typeface="Calibri" panose="020F0502020204030204" pitchFamily="34" charset="0"/>
                <a:cs typeface="Gordita LIght" pitchFamily="50" charset="0"/>
              </a:rPr>
              <a:t>Expo Revestir | </a:t>
            </a:r>
            <a:r>
              <a:rPr lang="pt-BR" sz="1400" dirty="0">
                <a:latin typeface="Globotipo Rounded" panose="00000500000000000000" pitchFamily="50" charset="0"/>
                <a:ea typeface="Calibri" panose="020F0502020204030204" pitchFamily="34" charset="0"/>
                <a:cs typeface="Gordita LIght" pitchFamily="50" charset="0"/>
              </a:rPr>
              <a:t>11 a 14 de março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pt-BR" sz="1400" b="1" dirty="0">
                <a:latin typeface="Globotipo Rounded" panose="00000500000000000000" pitchFamily="50" charset="0"/>
                <a:ea typeface="Calibri" panose="020F0502020204030204" pitchFamily="34" charset="0"/>
                <a:cs typeface="Gordita LIght" pitchFamily="50" charset="0"/>
              </a:rPr>
              <a:t>Design Weekend - DW! SP | </a:t>
            </a:r>
            <a:r>
              <a:rPr lang="pt-BR" sz="1400" dirty="0">
                <a:latin typeface="Globotipo Rounded" panose="00000500000000000000" pitchFamily="50" charset="0"/>
                <a:ea typeface="Calibri" panose="020F0502020204030204" pitchFamily="34" charset="0"/>
                <a:cs typeface="Gordita LIght" pitchFamily="50" charset="0"/>
              </a:rPr>
              <a:t>10 a 16 de março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pt-BR" sz="1400" b="1" dirty="0">
                <a:latin typeface="Globotipo Rounded" panose="00000500000000000000" pitchFamily="50" charset="0"/>
                <a:ea typeface="Calibri" panose="020F0502020204030204" pitchFamily="34" charset="0"/>
                <a:cs typeface="Gordita LIght" pitchFamily="50" charset="0"/>
              </a:rPr>
              <a:t>Semana de Design de Milão | </a:t>
            </a:r>
            <a:r>
              <a:rPr lang="pt-BR" sz="1400" dirty="0">
                <a:latin typeface="Globotipo Rounded" panose="00000500000000000000" pitchFamily="50" charset="0"/>
                <a:ea typeface="Calibri" panose="020F0502020204030204" pitchFamily="34" charset="0"/>
                <a:cs typeface="Gordita LIght" pitchFamily="50" charset="0"/>
              </a:rPr>
              <a:t>07 a 13 de abril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pt-BR" sz="1400" b="1" dirty="0">
                <a:latin typeface="Globotipo Rounded" panose="00000500000000000000" pitchFamily="50" charset="0"/>
                <a:ea typeface="Calibri" panose="020F0502020204030204" pitchFamily="34" charset="0"/>
                <a:cs typeface="Gordita LIght" pitchFamily="50" charset="0"/>
              </a:rPr>
              <a:t>ICFF NY | </a:t>
            </a:r>
            <a:r>
              <a:rPr lang="pt-BR" sz="1400" dirty="0">
                <a:latin typeface="Globotipo Rounded" panose="00000500000000000000" pitchFamily="50" charset="0"/>
                <a:ea typeface="Calibri" panose="020F0502020204030204" pitchFamily="34" charset="0"/>
                <a:cs typeface="Gordita LIght" pitchFamily="50" charset="0"/>
              </a:rPr>
              <a:t>18 a 20 de maio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pt-BR" sz="1400" b="1" dirty="0">
                <a:latin typeface="Globotipo Rounded" panose="00000500000000000000" pitchFamily="50" charset="0"/>
                <a:ea typeface="Calibri" panose="020F0502020204030204" pitchFamily="34" charset="0"/>
                <a:cs typeface="Gordita LIght" pitchFamily="50" charset="0"/>
              </a:rPr>
              <a:t>3 </a:t>
            </a:r>
            <a:r>
              <a:rPr lang="pt-BR" sz="1400" b="1" dirty="0" err="1">
                <a:latin typeface="Globotipo Rounded" panose="00000500000000000000" pitchFamily="50" charset="0"/>
                <a:ea typeface="Calibri" panose="020F0502020204030204" pitchFamily="34" charset="0"/>
                <a:cs typeface="Gordita LIght" pitchFamily="50" charset="0"/>
              </a:rPr>
              <a:t>Days</a:t>
            </a:r>
            <a:r>
              <a:rPr lang="pt-BR" sz="1400" b="1" dirty="0">
                <a:latin typeface="Globotipo Rounded" panose="00000500000000000000" pitchFamily="50" charset="0"/>
                <a:ea typeface="Calibri" panose="020F0502020204030204" pitchFamily="34" charset="0"/>
                <a:cs typeface="Gordita LIght" pitchFamily="50" charset="0"/>
              </a:rPr>
              <a:t> </a:t>
            </a:r>
            <a:r>
              <a:rPr lang="pt-BR" sz="1400" b="1" dirty="0" err="1">
                <a:latin typeface="Globotipo Rounded" panose="00000500000000000000" pitchFamily="50" charset="0"/>
                <a:ea typeface="Calibri" panose="020F0502020204030204" pitchFamily="34" charset="0"/>
                <a:cs typeface="Gordita LIght" pitchFamily="50" charset="0"/>
              </a:rPr>
              <a:t>of</a:t>
            </a:r>
            <a:r>
              <a:rPr lang="pt-BR" sz="1400" b="1" dirty="0">
                <a:latin typeface="Globotipo Rounded" panose="00000500000000000000" pitchFamily="50" charset="0"/>
                <a:ea typeface="Calibri" panose="020F0502020204030204" pitchFamily="34" charset="0"/>
                <a:cs typeface="Gordita LIght" pitchFamily="50" charset="0"/>
              </a:rPr>
              <a:t> Design | </a:t>
            </a:r>
            <a:r>
              <a:rPr lang="pt-BR" sz="1400" dirty="0">
                <a:latin typeface="Globotipo Rounded" panose="00000500000000000000" pitchFamily="50" charset="0"/>
                <a:ea typeface="Calibri" panose="020F0502020204030204" pitchFamily="34" charset="0"/>
                <a:cs typeface="Gordita LIght" pitchFamily="50" charset="0"/>
              </a:rPr>
              <a:t>04 a 06 de junho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pt-BR" sz="1400" b="1" dirty="0" err="1">
                <a:latin typeface="Globotipo Rounded" panose="00000500000000000000" pitchFamily="50" charset="0"/>
                <a:ea typeface="Calibri" panose="020F0502020204030204" pitchFamily="34" charset="0"/>
                <a:cs typeface="Gordita LIght" pitchFamily="50" charset="0"/>
              </a:rPr>
              <a:t>Feneart</a:t>
            </a:r>
            <a:r>
              <a:rPr lang="pt-BR" sz="1400" b="1" dirty="0">
                <a:latin typeface="Globotipo Rounded" panose="00000500000000000000" pitchFamily="50" charset="0"/>
                <a:ea typeface="Calibri" panose="020F0502020204030204" pitchFamily="34" charset="0"/>
                <a:cs typeface="Gordita LIght" pitchFamily="50" charset="0"/>
              </a:rPr>
              <a:t> | </a:t>
            </a:r>
            <a:r>
              <a:rPr lang="pt-BR" sz="1400" dirty="0">
                <a:latin typeface="Globotipo Rounded" panose="00000500000000000000" pitchFamily="50" charset="0"/>
                <a:ea typeface="Calibri" panose="020F0502020204030204" pitchFamily="34" charset="0"/>
                <a:cs typeface="Gordita LIght" pitchFamily="50" charset="0"/>
              </a:rPr>
              <a:t>09 a 20 de julho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pt-BR" sz="1400" b="1" dirty="0">
                <a:latin typeface="Globotipo Rounded" panose="00000500000000000000" pitchFamily="50" charset="0"/>
                <a:ea typeface="Calibri" panose="020F0502020204030204" pitchFamily="34" charset="0"/>
                <a:cs typeface="Gordita LIght" pitchFamily="50" charset="0"/>
              </a:rPr>
              <a:t>CASACOR | </a:t>
            </a:r>
            <a:r>
              <a:rPr lang="pt-BR" sz="1400" dirty="0">
                <a:latin typeface="Globotipo Rounded" panose="00000500000000000000" pitchFamily="50" charset="0"/>
                <a:ea typeface="Calibri" panose="020F0502020204030204" pitchFamily="34" charset="0"/>
                <a:cs typeface="Gordita LIght" pitchFamily="50" charset="0"/>
              </a:rPr>
              <a:t>Mostras de março a dezembro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pt-BR" sz="1400" b="1" dirty="0">
                <a:latin typeface="Globotipo Rounded" panose="00000500000000000000" pitchFamily="50" charset="0"/>
                <a:ea typeface="Calibri" panose="020F0502020204030204" pitchFamily="34" charset="0"/>
                <a:cs typeface="Gordita LIght" pitchFamily="50" charset="0"/>
              </a:rPr>
              <a:t>Helsinki Design Week | </a:t>
            </a:r>
            <a:r>
              <a:rPr lang="pt-BR" sz="1400" dirty="0">
                <a:latin typeface="Globotipo Rounded" panose="00000500000000000000" pitchFamily="50" charset="0"/>
                <a:ea typeface="Calibri" panose="020F0502020204030204" pitchFamily="34" charset="0"/>
                <a:cs typeface="Gordita LIght" pitchFamily="50" charset="0"/>
              </a:rPr>
              <a:t>05 a 14 de setembro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pt-BR" sz="1400" b="1" dirty="0">
                <a:latin typeface="Globotipo Rounded" panose="00000500000000000000" pitchFamily="50" charset="0"/>
                <a:ea typeface="Calibri" panose="020F0502020204030204" pitchFamily="34" charset="0"/>
                <a:cs typeface="Gordita LIght" pitchFamily="50" charset="0"/>
              </a:rPr>
              <a:t>London Design Festival | </a:t>
            </a:r>
            <a:r>
              <a:rPr lang="pt-BR" sz="1400" dirty="0">
                <a:latin typeface="Globotipo Rounded" panose="00000500000000000000" pitchFamily="50" charset="0"/>
                <a:ea typeface="Calibri" panose="020F0502020204030204" pitchFamily="34" charset="0"/>
                <a:cs typeface="Gordita LIght" pitchFamily="50" charset="0"/>
              </a:rPr>
              <a:t>14 a 22 de setembro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2170A043-B5AD-4B27-B3F2-BAB51C6C24B1}"/>
              </a:ext>
            </a:extLst>
          </p:cNvPr>
          <p:cNvSpPr txBox="1"/>
          <p:nvPr/>
        </p:nvSpPr>
        <p:spPr>
          <a:xfrm>
            <a:off x="6468726" y="450641"/>
            <a:ext cx="478971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400" spc="300" dirty="0">
                <a:solidFill>
                  <a:schemeClr val="bg2">
                    <a:lumMod val="10000"/>
                  </a:schemeClr>
                </a:solidFill>
                <a:latin typeface="Globotipo Rounded" panose="00000500000000000000" pitchFamily="50" charset="0"/>
                <a:cs typeface="Gordita LIght" pitchFamily="50" charset="0"/>
              </a:rPr>
              <a:t>CASA E JARDIM </a:t>
            </a:r>
            <a:br>
              <a:rPr lang="pt-BR" sz="3400" spc="300" dirty="0">
                <a:solidFill>
                  <a:schemeClr val="bg2">
                    <a:lumMod val="10000"/>
                  </a:schemeClr>
                </a:solidFill>
                <a:latin typeface="Globotipo Rounded" panose="00000500000000000000" pitchFamily="50" charset="0"/>
                <a:cs typeface="Gordita LIght" pitchFamily="50" charset="0"/>
              </a:rPr>
            </a:br>
            <a:r>
              <a:rPr lang="pt-BR" sz="3400" spc="300" dirty="0">
                <a:solidFill>
                  <a:schemeClr val="bg2">
                    <a:lumMod val="10000"/>
                  </a:schemeClr>
                </a:solidFill>
                <a:latin typeface="Globotipo Rounded" panose="00000500000000000000" pitchFamily="50" charset="0"/>
                <a:cs typeface="Gordita LIght" pitchFamily="50" charset="0"/>
              </a:rPr>
              <a:t>EM MILÃO</a:t>
            </a:r>
          </a:p>
        </p:txBody>
      </p:sp>
      <p:sp>
        <p:nvSpPr>
          <p:cNvPr id="11" name="Retângulo 10"/>
          <p:cNvSpPr/>
          <p:nvPr/>
        </p:nvSpPr>
        <p:spPr>
          <a:xfrm>
            <a:off x="6468925" y="1635693"/>
            <a:ext cx="491980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1500" dirty="0">
                <a:latin typeface="Globotipo Rounded" panose="00000500000000000000" pitchFamily="50" charset="0"/>
                <a:ea typeface="Calibri" panose="020F0502020204030204" pitchFamily="34" charset="0"/>
                <a:cs typeface="Gordita LIght" pitchFamily="50" charset="0"/>
              </a:rPr>
              <a:t>Principal evento do setor, a Semana de Design de Milão, MDW, reúne mais de 5 mil profissionais brasileiros no período de duração do Salão do Móvel e do </a:t>
            </a:r>
            <a:r>
              <a:rPr lang="pt-BR" sz="1500" dirty="0" err="1">
                <a:latin typeface="Globotipo Rounded" panose="00000500000000000000" pitchFamily="50" charset="0"/>
                <a:ea typeface="Calibri" panose="020F0502020204030204" pitchFamily="34" charset="0"/>
                <a:cs typeface="Gordita LIght" pitchFamily="50" charset="0"/>
              </a:rPr>
              <a:t>FuoriSalone</a:t>
            </a:r>
            <a:r>
              <a:rPr lang="pt-BR" sz="1500" dirty="0">
                <a:latin typeface="Globotipo Rounded" panose="00000500000000000000" pitchFamily="50" charset="0"/>
                <a:ea typeface="Calibri" panose="020F0502020204030204" pitchFamily="34" charset="0"/>
                <a:cs typeface="Gordita LIght" pitchFamily="50" charset="0"/>
              </a:rPr>
              <a:t>. </a:t>
            </a:r>
            <a:br>
              <a:rPr lang="pt-BR" sz="1500" dirty="0">
                <a:latin typeface="Globotipo Rounded" panose="00000500000000000000" pitchFamily="50" charset="0"/>
                <a:ea typeface="Calibri" panose="020F0502020204030204" pitchFamily="34" charset="0"/>
                <a:cs typeface="Gordita LIght" pitchFamily="50" charset="0"/>
              </a:rPr>
            </a:br>
            <a:br>
              <a:rPr lang="pt-BR" sz="1500" dirty="0">
                <a:latin typeface="Globotipo Rounded" panose="00000500000000000000" pitchFamily="50" charset="0"/>
                <a:ea typeface="Calibri" panose="020F0502020204030204" pitchFamily="34" charset="0"/>
                <a:cs typeface="Gordita LIght" pitchFamily="50" charset="0"/>
              </a:rPr>
            </a:br>
            <a:r>
              <a:rPr lang="pt-BR" sz="1500" dirty="0">
                <a:latin typeface="Globotipo Rounded" panose="00000500000000000000" pitchFamily="50" charset="0"/>
                <a:ea typeface="Calibri" panose="020F0502020204030204" pitchFamily="34" charset="0"/>
                <a:cs typeface="Gordita LIght" pitchFamily="50" charset="0"/>
              </a:rPr>
              <a:t>A fim de proporcionar uma ação de relacionamento entre marcas brasileiras presentes na MDW, Casa e Jardim realizará uma recepção e experiência de visitação em um empreendimento de luxo da cidade. </a:t>
            </a:r>
            <a:br>
              <a:rPr lang="pt-BR" sz="1500" dirty="0">
                <a:latin typeface="Globotipo Rounded" panose="00000500000000000000" pitchFamily="50" charset="0"/>
                <a:ea typeface="Calibri" panose="020F0502020204030204" pitchFamily="34" charset="0"/>
                <a:cs typeface="Gordita LIght" pitchFamily="50" charset="0"/>
              </a:rPr>
            </a:br>
            <a:endParaRPr lang="pt-BR" sz="1500" dirty="0">
              <a:latin typeface="Globotipo Rounded" panose="00000500000000000000" pitchFamily="50" charset="0"/>
              <a:ea typeface="Calibri" panose="020F0502020204030204" pitchFamily="34" charset="0"/>
              <a:cs typeface="Gordita LIght" pitchFamily="50" charset="0"/>
            </a:endParaRPr>
          </a:p>
          <a:p>
            <a:pPr>
              <a:defRPr/>
            </a:pPr>
            <a:r>
              <a:rPr lang="pt-BR" sz="1500" dirty="0">
                <a:latin typeface="Globotipo Rounded" panose="00000500000000000000" pitchFamily="50" charset="0"/>
                <a:ea typeface="Calibri" panose="020F0502020204030204" pitchFamily="34" charset="0"/>
                <a:cs typeface="Gordita LIght" pitchFamily="50" charset="0"/>
              </a:rPr>
              <a:t>A cobertura da ação estará nas redes sociais e no site de Casa e Jardim.</a:t>
            </a:r>
          </a:p>
        </p:txBody>
      </p:sp>
    </p:spTree>
    <p:extLst>
      <p:ext uri="{BB962C8B-B14F-4D97-AF65-F5344CB8AC3E}">
        <p14:creationId xmlns:p14="http://schemas.microsoft.com/office/powerpoint/2010/main" val="10142729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/>
          <p:cNvSpPr/>
          <p:nvPr/>
        </p:nvSpPr>
        <p:spPr>
          <a:xfrm>
            <a:off x="323850" y="260351"/>
            <a:ext cx="5772150" cy="6337300"/>
          </a:xfrm>
          <a:prstGeom prst="rect">
            <a:avLst/>
          </a:prstGeom>
          <a:solidFill>
            <a:srgbClr val="B8CD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Globotipo Rounded" panose="00000500000000000000" pitchFamily="50" charset="0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2170A043-B5AD-4B27-B3F2-BAB51C6C24B1}"/>
              </a:ext>
            </a:extLst>
          </p:cNvPr>
          <p:cNvSpPr txBox="1"/>
          <p:nvPr/>
        </p:nvSpPr>
        <p:spPr>
          <a:xfrm>
            <a:off x="6473906" y="449685"/>
            <a:ext cx="502277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400" spc="300" dirty="0">
                <a:solidFill>
                  <a:schemeClr val="bg2">
                    <a:lumMod val="10000"/>
                  </a:schemeClr>
                </a:solidFill>
                <a:latin typeface="Globotipo Rounded" panose="00000500000000000000" pitchFamily="50" charset="0"/>
                <a:cs typeface="Gordita LIght" pitchFamily="50" charset="0"/>
              </a:rPr>
              <a:t>PRÊMIO </a:t>
            </a:r>
            <a:br>
              <a:rPr lang="pt-BR" sz="3400" spc="300" dirty="0">
                <a:solidFill>
                  <a:schemeClr val="bg2">
                    <a:lumMod val="10000"/>
                  </a:schemeClr>
                </a:solidFill>
                <a:latin typeface="Globotipo Rounded" panose="00000500000000000000" pitchFamily="50" charset="0"/>
                <a:cs typeface="Gordita LIght" pitchFamily="50" charset="0"/>
              </a:rPr>
            </a:br>
            <a:r>
              <a:rPr lang="pt-BR" sz="3400" spc="300" dirty="0">
                <a:solidFill>
                  <a:schemeClr val="bg2">
                    <a:lumMod val="10000"/>
                  </a:schemeClr>
                </a:solidFill>
                <a:latin typeface="Globotipo Rounded" panose="00000500000000000000" pitchFamily="50" charset="0"/>
                <a:cs typeface="Gordita LIght" pitchFamily="50" charset="0"/>
              </a:rPr>
              <a:t>CASA E JARDIM</a:t>
            </a:r>
          </a:p>
        </p:txBody>
      </p:sp>
      <p:sp>
        <p:nvSpPr>
          <p:cNvPr id="2" name="Retângulo 1"/>
          <p:cNvSpPr/>
          <p:nvPr/>
        </p:nvSpPr>
        <p:spPr>
          <a:xfrm>
            <a:off x="6472413" y="1561564"/>
            <a:ext cx="4987750" cy="4031873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defRPr/>
            </a:pPr>
            <a:r>
              <a:rPr lang="pt-BR" sz="1600" dirty="0">
                <a:latin typeface="Globotipo Rounded"/>
                <a:ea typeface="Calibri" panose="020F0502020204030204" pitchFamily="34" charset="0"/>
                <a:cs typeface="Gordita LIght"/>
              </a:rPr>
              <a:t>O Prêmio Casa e Jardim reconhece, prestigia e incentiva o trabalho de profissionais do setor.</a:t>
            </a:r>
          </a:p>
          <a:p>
            <a:pPr>
              <a:defRPr/>
            </a:pPr>
            <a:endParaRPr lang="pt-BR" sz="1600" dirty="0">
              <a:latin typeface="Globotipo Rounded"/>
              <a:ea typeface="Calibri" panose="020F0502020204030204" pitchFamily="34" charset="0"/>
              <a:cs typeface="Gordita LIght"/>
            </a:endParaRPr>
          </a:p>
          <a:p>
            <a:pPr>
              <a:defRPr/>
            </a:pPr>
            <a:r>
              <a:rPr lang="pt-BR" sz="1600" dirty="0">
                <a:latin typeface="Globotipo Rounded"/>
                <a:ea typeface="Calibri" panose="020F0502020204030204" pitchFamily="34" charset="0"/>
                <a:cs typeface="Gordita LIght"/>
              </a:rPr>
              <a:t>Em sua 7ª edição, a premiação tem categorias editoriais dentro dos pilares Arquitetura, Design de Interiores e Paisagismo. Os projetos finalistas são selecionados a partir de publicações realizadas na revista impressa e no site da marca. Os vencedores são definidos por um júri especializado e multiplataforma. </a:t>
            </a:r>
          </a:p>
          <a:p>
            <a:pPr>
              <a:defRPr/>
            </a:pPr>
            <a:endParaRPr lang="pt-BR" sz="1600" dirty="0">
              <a:latin typeface="Globotipo Rounded"/>
              <a:ea typeface="Calibri" panose="020F0502020204030204" pitchFamily="34" charset="0"/>
              <a:cs typeface="Gordita LIght"/>
            </a:endParaRPr>
          </a:p>
          <a:p>
            <a:pPr>
              <a:defRPr/>
            </a:pPr>
            <a:r>
              <a:rPr lang="pt-BR" sz="1600" dirty="0">
                <a:latin typeface="Globotipo Rounded"/>
                <a:ea typeface="Calibri" panose="020F0502020204030204" pitchFamily="34" charset="0"/>
                <a:cs typeface="Gordita LIght"/>
              </a:rPr>
              <a:t>A cerimônia de premiação acontece em São Paulo em local de arquitetura icônica e reúne os finalistas, além de influenciadores e marcas parceiras. A cobertura do evento acontece simultaneamente nas redes sociais. 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2170A043-B5AD-4B27-B3F2-BAB51C6C24B1}"/>
              </a:ext>
            </a:extLst>
          </p:cNvPr>
          <p:cNvSpPr txBox="1"/>
          <p:nvPr/>
        </p:nvSpPr>
        <p:spPr>
          <a:xfrm>
            <a:off x="634662" y="450641"/>
            <a:ext cx="478971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400" spc="300" dirty="0">
                <a:solidFill>
                  <a:schemeClr val="bg2">
                    <a:lumMod val="10000"/>
                  </a:schemeClr>
                </a:solidFill>
                <a:latin typeface="Globotipo Rounded" panose="00000500000000000000" pitchFamily="50" charset="0"/>
                <a:cs typeface="Gordita LIght" pitchFamily="50" charset="0"/>
              </a:rPr>
              <a:t>CASA </a:t>
            </a:r>
            <a:br>
              <a:rPr lang="pt-BR" sz="3400" spc="300" dirty="0">
                <a:solidFill>
                  <a:schemeClr val="bg2">
                    <a:lumMod val="10000"/>
                  </a:schemeClr>
                </a:solidFill>
                <a:latin typeface="Globotipo Rounded" panose="00000500000000000000" pitchFamily="50" charset="0"/>
                <a:cs typeface="Gordita LIght" pitchFamily="50" charset="0"/>
              </a:rPr>
            </a:br>
            <a:r>
              <a:rPr lang="pt-BR" sz="3400" spc="300" dirty="0">
                <a:solidFill>
                  <a:schemeClr val="bg2">
                    <a:lumMod val="10000"/>
                  </a:schemeClr>
                </a:solidFill>
                <a:latin typeface="Globotipo Rounded" panose="00000500000000000000" pitchFamily="50" charset="0"/>
                <a:cs typeface="Gordita LIght" pitchFamily="50" charset="0"/>
              </a:rPr>
              <a:t>CONECTADA</a:t>
            </a:r>
          </a:p>
        </p:txBody>
      </p:sp>
      <p:sp>
        <p:nvSpPr>
          <p:cNvPr id="11" name="Retângulo 10"/>
          <p:cNvSpPr/>
          <p:nvPr/>
        </p:nvSpPr>
        <p:spPr>
          <a:xfrm>
            <a:off x="634861" y="1559493"/>
            <a:ext cx="4992827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1600" dirty="0">
                <a:latin typeface="Globotipo Rounded" panose="00000500000000000000" pitchFamily="50" charset="0"/>
                <a:ea typeface="Calibri" panose="020F0502020204030204" pitchFamily="34" charset="0"/>
                <a:cs typeface="Gordita LIght" pitchFamily="50" charset="0"/>
              </a:rPr>
              <a:t>A tendência vem ganhando espaço e gosto na vida dos brasileiros, porque proporciona praticidade, economia e segurança. </a:t>
            </a:r>
          </a:p>
          <a:p>
            <a:pPr>
              <a:defRPr/>
            </a:pPr>
            <a:endParaRPr lang="pt-BR" sz="1600" dirty="0">
              <a:latin typeface="Globotipo Rounded" panose="00000500000000000000" pitchFamily="50" charset="0"/>
              <a:ea typeface="Calibri" panose="020F0502020204030204" pitchFamily="34" charset="0"/>
              <a:cs typeface="Gordita LIght" pitchFamily="50" charset="0"/>
            </a:endParaRPr>
          </a:p>
          <a:p>
            <a:pPr>
              <a:defRPr/>
            </a:pPr>
            <a:r>
              <a:rPr lang="pt-BR" sz="1600" dirty="0">
                <a:latin typeface="Globotipo Rounded" panose="00000500000000000000" pitchFamily="50" charset="0"/>
                <a:ea typeface="Calibri" panose="020F0502020204030204" pitchFamily="34" charset="0"/>
                <a:cs typeface="Gordita LIght" pitchFamily="50" charset="0"/>
              </a:rPr>
              <a:t>Casa e Jardim e TechTudo se unem em um projeto que vai mostrar, na prática, todas as funcionalidades relacionadas ao morar a partir de uma casa experimental completamente conectada. O projeto reunirá parceiros de tecnologia, mobiliário, arte, bem estar, gastronomia, serviços e apresentará conteúdos personalizados sobre o tema.</a:t>
            </a:r>
          </a:p>
          <a:p>
            <a:pPr>
              <a:defRPr/>
            </a:pPr>
            <a:endParaRPr lang="pt-BR" sz="1600" dirty="0">
              <a:latin typeface="Globotipo Rounded" panose="00000500000000000000" pitchFamily="50" charset="0"/>
              <a:ea typeface="Calibri" panose="020F0502020204030204" pitchFamily="34" charset="0"/>
              <a:cs typeface="Gordita LIght" pitchFamily="50" charset="0"/>
            </a:endParaRPr>
          </a:p>
          <a:p>
            <a:pPr>
              <a:defRPr/>
            </a:pPr>
            <a:r>
              <a:rPr lang="pt-BR" sz="1600" dirty="0">
                <a:latin typeface="Globotipo Rounded" panose="00000500000000000000" pitchFamily="50" charset="0"/>
                <a:ea typeface="Calibri" panose="020F0502020204030204" pitchFamily="34" charset="0"/>
                <a:cs typeface="Gordita LIght" pitchFamily="50" charset="0"/>
              </a:rPr>
              <a:t>Entre as ações promovidas pelas duas mídias, haverá talks, workshops, tours guiados e degustações reunindo convidados e público em geral. </a:t>
            </a:r>
            <a:br>
              <a:rPr lang="pt-BR" sz="1600" dirty="0">
                <a:latin typeface="Globotipo Rounded" panose="00000500000000000000" pitchFamily="50" charset="0"/>
                <a:ea typeface="Calibri" panose="020F0502020204030204" pitchFamily="34" charset="0"/>
                <a:cs typeface="Gordita LIght" pitchFamily="50" charset="0"/>
              </a:rPr>
            </a:br>
            <a:br>
              <a:rPr lang="pt-BR" sz="1600" dirty="0">
                <a:latin typeface="Globotipo Rounded" panose="00000500000000000000" pitchFamily="50" charset="0"/>
                <a:ea typeface="Calibri" panose="020F0502020204030204" pitchFamily="34" charset="0"/>
                <a:cs typeface="Gordita LIght" pitchFamily="50" charset="0"/>
              </a:rPr>
            </a:br>
            <a:r>
              <a:rPr lang="pt-BR" sz="1600" dirty="0">
                <a:latin typeface="Globotipo Rounded" panose="00000500000000000000" pitchFamily="50" charset="0"/>
                <a:ea typeface="Calibri" panose="020F0502020204030204" pitchFamily="34" charset="0"/>
                <a:cs typeface="Gordita LIght" pitchFamily="50" charset="0"/>
              </a:rPr>
              <a:t>A divulgação da programação e a cobertura de </a:t>
            </a:r>
            <a:br>
              <a:rPr lang="pt-BR" sz="1600" dirty="0">
                <a:latin typeface="Globotipo Rounded" panose="00000500000000000000" pitchFamily="50" charset="0"/>
                <a:ea typeface="Calibri" panose="020F0502020204030204" pitchFamily="34" charset="0"/>
                <a:cs typeface="Gordita LIght" pitchFamily="50" charset="0"/>
              </a:rPr>
            </a:br>
            <a:r>
              <a:rPr lang="pt-BR" sz="1600" dirty="0">
                <a:latin typeface="Globotipo Rounded" panose="00000500000000000000" pitchFamily="50" charset="0"/>
                <a:ea typeface="Calibri" panose="020F0502020204030204" pitchFamily="34" charset="0"/>
                <a:cs typeface="Gordita LIght" pitchFamily="50" charset="0"/>
              </a:rPr>
              <a:t>todas as ações acontecerá nas plataformas de </a:t>
            </a:r>
            <a:br>
              <a:rPr lang="pt-BR" sz="1600" dirty="0">
                <a:latin typeface="Globotipo Rounded" panose="00000500000000000000" pitchFamily="50" charset="0"/>
                <a:ea typeface="Calibri" panose="020F0502020204030204" pitchFamily="34" charset="0"/>
                <a:cs typeface="Gordita LIght" pitchFamily="50" charset="0"/>
              </a:rPr>
            </a:br>
            <a:r>
              <a:rPr lang="pt-BR" sz="1600" dirty="0">
                <a:latin typeface="Globotipo Rounded" panose="00000500000000000000" pitchFamily="50" charset="0"/>
                <a:ea typeface="Calibri" panose="020F0502020204030204" pitchFamily="34" charset="0"/>
                <a:cs typeface="Gordita LIght" pitchFamily="50" charset="0"/>
              </a:rPr>
              <a:t>Casa e Jardim e TechTudo. </a:t>
            </a:r>
          </a:p>
        </p:txBody>
      </p:sp>
    </p:spTree>
    <p:extLst>
      <p:ext uri="{BB962C8B-B14F-4D97-AF65-F5344CB8AC3E}">
        <p14:creationId xmlns:p14="http://schemas.microsoft.com/office/powerpoint/2010/main" val="4270266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/>
          <p:cNvSpPr/>
          <p:nvPr/>
        </p:nvSpPr>
        <p:spPr>
          <a:xfrm>
            <a:off x="323851" y="260350"/>
            <a:ext cx="5772150" cy="6349999"/>
          </a:xfrm>
          <a:prstGeom prst="rect">
            <a:avLst/>
          </a:prstGeom>
          <a:solidFill>
            <a:srgbClr val="BFCB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Globotipo Rounded" panose="00000500000000000000" pitchFamily="50" charset="0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2170A043-B5AD-4B27-B3F2-BAB51C6C24B1}"/>
              </a:ext>
            </a:extLst>
          </p:cNvPr>
          <p:cNvSpPr txBox="1"/>
          <p:nvPr/>
        </p:nvSpPr>
        <p:spPr>
          <a:xfrm>
            <a:off x="636503" y="438876"/>
            <a:ext cx="49063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400" spc="300" dirty="0">
                <a:solidFill>
                  <a:schemeClr val="bg2">
                    <a:lumMod val="10000"/>
                  </a:schemeClr>
                </a:solidFill>
                <a:latin typeface="Globotipo Rounded" panose="00000500000000000000" pitchFamily="50" charset="0"/>
                <a:cs typeface="Gordita LIght" pitchFamily="50" charset="0"/>
              </a:rPr>
              <a:t>VITRINE </a:t>
            </a:r>
          </a:p>
          <a:p>
            <a:r>
              <a:rPr lang="pt-BR" sz="3400" spc="300" dirty="0">
                <a:solidFill>
                  <a:schemeClr val="bg2">
                    <a:lumMod val="10000"/>
                  </a:schemeClr>
                </a:solidFill>
                <a:latin typeface="Globotipo Rounded" panose="00000500000000000000" pitchFamily="50" charset="0"/>
                <a:cs typeface="Gordita LIght" pitchFamily="50" charset="0"/>
              </a:rPr>
              <a:t>CASA E JARDIM</a:t>
            </a:r>
          </a:p>
        </p:txBody>
      </p:sp>
      <p:sp>
        <p:nvSpPr>
          <p:cNvPr id="11" name="Retângulo 10"/>
          <p:cNvSpPr/>
          <p:nvPr/>
        </p:nvSpPr>
        <p:spPr>
          <a:xfrm>
            <a:off x="636502" y="1640571"/>
            <a:ext cx="4991186" cy="353943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defRPr/>
            </a:pPr>
            <a:r>
              <a:rPr lang="pt-BR" sz="1600" dirty="0">
                <a:latin typeface="Globotipo Rounded"/>
                <a:ea typeface="Calibri" panose="020F0502020204030204" pitchFamily="34" charset="0"/>
                <a:cs typeface="Gordita LIght"/>
              </a:rPr>
              <a:t>Dos lançamentos de eletroeletrônicos às novidades </a:t>
            </a:r>
            <a:br>
              <a:rPr lang="pt-BR" sz="1600" dirty="0">
                <a:latin typeface="Globotipo Rounded"/>
                <a:ea typeface="Calibri" panose="020F0502020204030204" pitchFamily="34" charset="0"/>
                <a:cs typeface="Gordita LIght"/>
              </a:rPr>
            </a:br>
            <a:r>
              <a:rPr lang="pt-BR" sz="1600" dirty="0">
                <a:latin typeface="Globotipo Rounded"/>
                <a:ea typeface="Calibri" panose="020F0502020204030204" pitchFamily="34" charset="0"/>
                <a:cs typeface="Gordita LIght"/>
              </a:rPr>
              <a:t>de linha branca e às grandes criações de design, </a:t>
            </a:r>
            <a:br>
              <a:rPr lang="pt-BR" sz="1600" dirty="0">
                <a:latin typeface="Globotipo Rounded"/>
                <a:ea typeface="Calibri" panose="020F0502020204030204" pitchFamily="34" charset="0"/>
                <a:cs typeface="Gordita LIght"/>
              </a:rPr>
            </a:br>
            <a:r>
              <a:rPr lang="pt-BR" sz="1600" dirty="0">
                <a:latin typeface="Globotipo Rounded"/>
                <a:ea typeface="Calibri" panose="020F0502020204030204" pitchFamily="34" charset="0"/>
                <a:cs typeface="Gordita LIght"/>
              </a:rPr>
              <a:t>Casa e Jardim acompanha lançamentos de produtos em todas as fases e proporciona uma jornada completa para o consumidor, oferecendo conteúdos descomplicados.</a:t>
            </a:r>
          </a:p>
          <a:p>
            <a:pPr>
              <a:defRPr/>
            </a:pPr>
            <a:endParaRPr lang="pt-BR" sz="1600" dirty="0">
              <a:latin typeface="Globotipo Rounded"/>
              <a:ea typeface="Calibri" panose="020F0502020204030204" pitchFamily="34" charset="0"/>
              <a:cs typeface="Gordita LIght"/>
            </a:endParaRPr>
          </a:p>
          <a:p>
            <a:pPr>
              <a:defRPr/>
            </a:pPr>
            <a:r>
              <a:rPr lang="pt-BR" sz="1600" dirty="0" err="1">
                <a:latin typeface="Globotipo Rounded"/>
                <a:ea typeface="Calibri" panose="020F0502020204030204" pitchFamily="34" charset="0"/>
                <a:cs typeface="Gordita LIght"/>
              </a:rPr>
              <a:t>Reviews</a:t>
            </a:r>
            <a:r>
              <a:rPr lang="pt-BR" sz="1600" dirty="0">
                <a:latin typeface="Globotipo Rounded"/>
                <a:ea typeface="Calibri" panose="020F0502020204030204" pitchFamily="34" charset="0"/>
                <a:cs typeface="Gordita LIght"/>
              </a:rPr>
              <a:t>, </a:t>
            </a:r>
            <a:r>
              <a:rPr lang="pt-BR" sz="1600" dirty="0" err="1">
                <a:latin typeface="Globotipo Rounded"/>
                <a:ea typeface="Calibri" panose="020F0502020204030204" pitchFamily="34" charset="0"/>
                <a:cs typeface="Gordita LIght"/>
              </a:rPr>
              <a:t>unboxing</a:t>
            </a:r>
            <a:r>
              <a:rPr lang="pt-BR" sz="1600" dirty="0">
                <a:latin typeface="Globotipo Rounded"/>
                <a:ea typeface="Calibri" panose="020F0502020204030204" pitchFamily="34" charset="0"/>
                <a:cs typeface="Gordita LIght"/>
              </a:rPr>
              <a:t>, como comprar, condições especiais, entre outros conteúdos, podem ser explorados em diferentes formatos: matérias, vídeos e posts nas redes sociais. As matérias contam com </a:t>
            </a:r>
            <a:r>
              <a:rPr lang="pt-BR" sz="1600" dirty="0" err="1">
                <a:latin typeface="Globotipo Rounded"/>
                <a:ea typeface="Calibri" panose="020F0502020204030204" pitchFamily="34" charset="0"/>
                <a:cs typeface="Gordita LIght"/>
              </a:rPr>
              <a:t>backlinks</a:t>
            </a:r>
            <a:r>
              <a:rPr lang="pt-BR" sz="1600" dirty="0">
                <a:latin typeface="Globotipo Rounded"/>
                <a:ea typeface="Calibri" panose="020F0502020204030204" pitchFamily="34" charset="0"/>
                <a:cs typeface="Gordita LIght"/>
              </a:rPr>
              <a:t> e são produzidas orientadas para conversão e bom </a:t>
            </a:r>
            <a:r>
              <a:rPr lang="pt-BR" sz="1600" dirty="0" err="1">
                <a:latin typeface="Globotipo Rounded"/>
                <a:ea typeface="Calibri" panose="020F0502020204030204" pitchFamily="34" charset="0"/>
                <a:cs typeface="Gordita LIght"/>
              </a:rPr>
              <a:t>ranqueamento</a:t>
            </a:r>
            <a:r>
              <a:rPr lang="pt-BR" sz="1600" dirty="0">
                <a:latin typeface="Globotipo Rounded"/>
                <a:ea typeface="Calibri" panose="020F0502020204030204" pitchFamily="34" charset="0"/>
                <a:cs typeface="Gordita LIght"/>
              </a:rPr>
              <a:t> nos buscadores orgânico.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2170A043-B5AD-4B27-B3F2-BAB51C6C24B1}"/>
              </a:ext>
            </a:extLst>
          </p:cNvPr>
          <p:cNvSpPr txBox="1"/>
          <p:nvPr/>
        </p:nvSpPr>
        <p:spPr>
          <a:xfrm>
            <a:off x="6476512" y="452323"/>
            <a:ext cx="514949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400" spc="300" dirty="0">
                <a:solidFill>
                  <a:schemeClr val="bg2">
                    <a:lumMod val="10000"/>
                  </a:schemeClr>
                </a:solidFill>
                <a:latin typeface="Globotipo Rounded" panose="00000500000000000000" pitchFamily="50" charset="0"/>
                <a:cs typeface="Gordita LIght" pitchFamily="50" charset="0"/>
              </a:rPr>
              <a:t>TOUR </a:t>
            </a:r>
            <a:br>
              <a:rPr lang="pt-BR" sz="3400" spc="300" dirty="0">
                <a:solidFill>
                  <a:schemeClr val="bg2">
                    <a:lumMod val="10000"/>
                  </a:schemeClr>
                </a:solidFill>
                <a:latin typeface="Globotipo Rounded" panose="00000500000000000000" pitchFamily="50" charset="0"/>
                <a:cs typeface="Gordita LIght" pitchFamily="50" charset="0"/>
              </a:rPr>
            </a:br>
            <a:r>
              <a:rPr lang="pt-BR" sz="3400" spc="300" dirty="0">
                <a:solidFill>
                  <a:schemeClr val="bg2">
                    <a:lumMod val="10000"/>
                  </a:schemeClr>
                </a:solidFill>
                <a:latin typeface="Globotipo Rounded" panose="00000500000000000000" pitchFamily="50" charset="0"/>
                <a:cs typeface="Gordita LIght" pitchFamily="50" charset="0"/>
              </a:rPr>
              <a:t>CASA E JARDIM</a:t>
            </a:r>
          </a:p>
        </p:txBody>
      </p:sp>
      <p:sp>
        <p:nvSpPr>
          <p:cNvPr id="14" name="Retângulo 13"/>
          <p:cNvSpPr/>
          <p:nvPr/>
        </p:nvSpPr>
        <p:spPr>
          <a:xfrm>
            <a:off x="6476713" y="1640571"/>
            <a:ext cx="498345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1600" dirty="0">
                <a:latin typeface="Globotipo Rounded" panose="00000500000000000000" pitchFamily="50" charset="0"/>
                <a:ea typeface="Calibri" panose="020F0502020204030204" pitchFamily="34" charset="0"/>
                <a:cs typeface="Gordita LIght" pitchFamily="50" charset="0"/>
              </a:rPr>
              <a:t>Casa e Jardim está presente nos principais </a:t>
            </a:r>
            <a:r>
              <a:rPr lang="pt-BR" sz="1600" dirty="0" err="1">
                <a:latin typeface="Globotipo Rounded" panose="00000500000000000000" pitchFamily="50" charset="0"/>
                <a:ea typeface="Calibri" panose="020F0502020204030204" pitchFamily="34" charset="0"/>
                <a:cs typeface="Gordita LIght" pitchFamily="50" charset="0"/>
              </a:rPr>
              <a:t>pólos</a:t>
            </a:r>
            <a:r>
              <a:rPr lang="pt-BR" sz="1600" dirty="0">
                <a:latin typeface="Globotipo Rounded" panose="00000500000000000000" pitchFamily="50" charset="0"/>
                <a:ea typeface="Calibri" panose="020F0502020204030204" pitchFamily="34" charset="0"/>
                <a:cs typeface="Gordita LIght" pitchFamily="50" charset="0"/>
              </a:rPr>
              <a:t> de decoração, arquitetura, design e paisagismo do mundo. Junto com o parceiro, é possível planejar uma viagem imersiva por um roteiro de design, artesanato, arquitetura ou paisagismo.</a:t>
            </a:r>
          </a:p>
          <a:p>
            <a:pPr>
              <a:defRPr/>
            </a:pPr>
            <a:endParaRPr lang="pt-BR" sz="1600" dirty="0">
              <a:latin typeface="Globotipo Rounded" panose="00000500000000000000" pitchFamily="50" charset="0"/>
              <a:ea typeface="Calibri" panose="020F0502020204030204" pitchFamily="34" charset="0"/>
              <a:cs typeface="Gordita LIght" pitchFamily="50" charset="0"/>
            </a:endParaRPr>
          </a:p>
          <a:p>
            <a:pPr>
              <a:defRPr/>
            </a:pPr>
            <a:r>
              <a:rPr lang="pt-BR" sz="1600" dirty="0">
                <a:latin typeface="Globotipo Rounded" panose="00000500000000000000" pitchFamily="50" charset="0"/>
                <a:ea typeface="Calibri" panose="020F0502020204030204" pitchFamily="34" charset="0"/>
                <a:cs typeface="Gordita LIght" pitchFamily="50" charset="0"/>
              </a:rPr>
              <a:t>O Tour Casa e Jardim explora a expertise da equipe de CJ, propondo experiências especiais, </a:t>
            </a:r>
            <a:br>
              <a:rPr lang="pt-BR" sz="1600" dirty="0">
                <a:latin typeface="Globotipo Rounded" panose="00000500000000000000" pitchFamily="50" charset="0"/>
                <a:ea typeface="Calibri" panose="020F0502020204030204" pitchFamily="34" charset="0"/>
                <a:cs typeface="Gordita LIght" pitchFamily="50" charset="0"/>
              </a:rPr>
            </a:br>
            <a:r>
              <a:rPr lang="pt-BR" sz="1600" dirty="0">
                <a:latin typeface="Globotipo Rounded" panose="00000500000000000000" pitchFamily="50" charset="0"/>
                <a:ea typeface="Calibri" panose="020F0502020204030204" pitchFamily="34" charset="0"/>
                <a:cs typeface="Gordita LIght" pitchFamily="50" charset="0"/>
              </a:rPr>
              <a:t>que são repercutidas na revista, no site e nas </a:t>
            </a:r>
            <a:br>
              <a:rPr lang="pt-BR" sz="1600" dirty="0">
                <a:latin typeface="Globotipo Rounded" panose="00000500000000000000" pitchFamily="50" charset="0"/>
                <a:ea typeface="Calibri" panose="020F0502020204030204" pitchFamily="34" charset="0"/>
                <a:cs typeface="Gordita LIght" pitchFamily="50" charset="0"/>
              </a:rPr>
            </a:br>
            <a:r>
              <a:rPr lang="pt-BR" sz="1600" dirty="0">
                <a:latin typeface="Globotipo Rounded" panose="00000500000000000000" pitchFamily="50" charset="0"/>
                <a:ea typeface="Calibri" panose="020F0502020204030204" pitchFamily="34" charset="0"/>
                <a:cs typeface="Gordita LIght" pitchFamily="50" charset="0"/>
              </a:rPr>
              <a:t>redes sociais. O modelo é indicado para programas de premiação de marcas parceiras </a:t>
            </a:r>
          </a:p>
          <a:p>
            <a:pPr>
              <a:defRPr/>
            </a:pPr>
            <a:r>
              <a:rPr lang="pt-BR" sz="1600" dirty="0">
                <a:latin typeface="Globotipo Rounded" panose="00000500000000000000" pitchFamily="50" charset="0"/>
                <a:ea typeface="Calibri" panose="020F0502020204030204" pitchFamily="34" charset="0"/>
                <a:cs typeface="Gordita LIght" pitchFamily="50" charset="0"/>
              </a:rPr>
              <a:t>ou ações de relacionamento. </a:t>
            </a:r>
          </a:p>
        </p:txBody>
      </p:sp>
    </p:spTree>
    <p:extLst>
      <p:ext uri="{BB962C8B-B14F-4D97-AF65-F5344CB8AC3E}">
        <p14:creationId xmlns:p14="http://schemas.microsoft.com/office/powerpoint/2010/main" val="36376888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/>
          <p:cNvSpPr/>
          <p:nvPr/>
        </p:nvSpPr>
        <p:spPr>
          <a:xfrm>
            <a:off x="323851" y="260350"/>
            <a:ext cx="5772149" cy="6349999"/>
          </a:xfrm>
          <a:prstGeom prst="rect">
            <a:avLst/>
          </a:prstGeom>
          <a:solidFill>
            <a:srgbClr val="D3C1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Globotipo Rounded" panose="00000500000000000000" pitchFamily="50" charset="0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2170A043-B5AD-4B27-B3F2-BAB51C6C24B1}"/>
              </a:ext>
            </a:extLst>
          </p:cNvPr>
          <p:cNvSpPr txBox="1"/>
          <p:nvPr/>
        </p:nvSpPr>
        <p:spPr>
          <a:xfrm>
            <a:off x="627126" y="449661"/>
            <a:ext cx="515235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400" spc="300" dirty="0">
                <a:solidFill>
                  <a:schemeClr val="bg2">
                    <a:lumMod val="10000"/>
                  </a:schemeClr>
                </a:solidFill>
                <a:latin typeface="Globotipo Rounded" panose="00000500000000000000" pitchFamily="50" charset="0"/>
                <a:cs typeface="Gordita LIght" pitchFamily="50" charset="0"/>
              </a:rPr>
              <a:t>RECEBER </a:t>
            </a:r>
          </a:p>
          <a:p>
            <a:r>
              <a:rPr lang="pt-BR" sz="3400" spc="300" dirty="0">
                <a:solidFill>
                  <a:schemeClr val="bg2">
                    <a:lumMod val="10000"/>
                  </a:schemeClr>
                </a:solidFill>
                <a:latin typeface="Globotipo Rounded" panose="00000500000000000000" pitchFamily="50" charset="0"/>
                <a:cs typeface="Gordita LIght" pitchFamily="50" charset="0"/>
              </a:rPr>
              <a:t>CASA E JARDIM</a:t>
            </a:r>
          </a:p>
        </p:txBody>
      </p:sp>
      <p:sp>
        <p:nvSpPr>
          <p:cNvPr id="11" name="Retângulo 10"/>
          <p:cNvSpPr/>
          <p:nvPr/>
        </p:nvSpPr>
        <p:spPr>
          <a:xfrm>
            <a:off x="641722" y="1642222"/>
            <a:ext cx="4985966" cy="230832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defRPr/>
            </a:pPr>
            <a:r>
              <a:rPr lang="pt-BR" sz="1600" dirty="0">
                <a:latin typeface="Globotipo Rounded"/>
                <a:ea typeface="Calibri" panose="020F0502020204030204" pitchFamily="34" charset="0"/>
                <a:cs typeface="Gordita LIght"/>
              </a:rPr>
              <a:t>O projeto Receber Casa e Jardim contempla uma série de vídeos para o Instagram, Pinterest e </a:t>
            </a:r>
            <a:r>
              <a:rPr lang="pt-BR" sz="1600" dirty="0" err="1">
                <a:latin typeface="Globotipo Rounded"/>
                <a:ea typeface="Calibri" panose="020F0502020204030204" pitchFamily="34" charset="0"/>
                <a:cs typeface="Gordita LIght"/>
              </a:rPr>
              <a:t>TikTok</a:t>
            </a:r>
            <a:r>
              <a:rPr lang="pt-BR" sz="1600" dirty="0">
                <a:latin typeface="Globotipo Rounded"/>
                <a:ea typeface="Calibri" panose="020F0502020204030204" pitchFamily="34" charset="0"/>
                <a:cs typeface="Gordita LIght"/>
              </a:rPr>
              <a:t> com montagens de arrumações de mesa ou preparação de pratos para diferentes ocasiões: Páscoa, Dia das Mães, Dia dos Pais, Natal, </a:t>
            </a:r>
            <a:br>
              <a:rPr lang="pt-BR" sz="1600" dirty="0">
                <a:latin typeface="Globotipo Rounded"/>
                <a:ea typeface="Calibri" panose="020F0502020204030204" pitchFamily="34" charset="0"/>
                <a:cs typeface="Gordita LIght"/>
              </a:rPr>
            </a:br>
            <a:r>
              <a:rPr lang="pt-BR" sz="1600" dirty="0">
                <a:latin typeface="Globotipo Rounded"/>
                <a:ea typeface="Calibri" panose="020F0502020204030204" pitchFamily="34" charset="0"/>
                <a:cs typeface="Gordita LIght"/>
              </a:rPr>
              <a:t>Ano-Novo ou em datas especiais. </a:t>
            </a:r>
          </a:p>
          <a:p>
            <a:pPr>
              <a:defRPr/>
            </a:pPr>
            <a:endParaRPr lang="pt-BR" sz="1600" dirty="0">
              <a:latin typeface="Globotipo Rounded"/>
              <a:ea typeface="Calibri" panose="020F0502020204030204" pitchFamily="34" charset="0"/>
              <a:cs typeface="Gordita LIght"/>
            </a:endParaRPr>
          </a:p>
          <a:p>
            <a:pPr>
              <a:defRPr/>
            </a:pPr>
            <a:r>
              <a:rPr lang="pt-BR" sz="1600" dirty="0">
                <a:latin typeface="Globotipo Rounded"/>
                <a:ea typeface="Calibri" panose="020F0502020204030204" pitchFamily="34" charset="0"/>
                <a:cs typeface="Gordita LIght"/>
              </a:rPr>
              <a:t>Os patrocinadores poderão desenvolver conteúdos exclusivos e apresentar as novidades da marca.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2170A043-B5AD-4B27-B3F2-BAB51C6C24B1}"/>
              </a:ext>
            </a:extLst>
          </p:cNvPr>
          <p:cNvSpPr txBox="1"/>
          <p:nvPr/>
        </p:nvSpPr>
        <p:spPr>
          <a:xfrm>
            <a:off x="6462713" y="434159"/>
            <a:ext cx="513584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400" spc="300" dirty="0">
                <a:solidFill>
                  <a:schemeClr val="bg2">
                    <a:lumMod val="10000"/>
                  </a:schemeClr>
                </a:solidFill>
                <a:latin typeface="Globotipo Rounded" panose="00000500000000000000" pitchFamily="50" charset="0"/>
                <a:cs typeface="Gordita LIght" pitchFamily="50" charset="0"/>
              </a:rPr>
              <a:t>IMÓVEIS </a:t>
            </a:r>
            <a:br>
              <a:rPr lang="pt-BR" sz="3400" spc="300" dirty="0">
                <a:solidFill>
                  <a:schemeClr val="bg2">
                    <a:lumMod val="10000"/>
                  </a:schemeClr>
                </a:solidFill>
                <a:latin typeface="Globotipo Rounded" panose="00000500000000000000" pitchFamily="50" charset="0"/>
                <a:cs typeface="Gordita LIght" pitchFamily="50" charset="0"/>
              </a:rPr>
            </a:br>
            <a:r>
              <a:rPr lang="pt-BR" sz="3400" spc="300" dirty="0">
                <a:solidFill>
                  <a:schemeClr val="bg2">
                    <a:lumMod val="10000"/>
                  </a:schemeClr>
                </a:solidFill>
                <a:latin typeface="Globotipo Rounded" panose="00000500000000000000" pitchFamily="50" charset="0"/>
                <a:cs typeface="Gordita LIght" pitchFamily="50" charset="0"/>
              </a:rPr>
              <a:t>CASA E JARDIM</a:t>
            </a:r>
          </a:p>
        </p:txBody>
      </p:sp>
      <p:sp>
        <p:nvSpPr>
          <p:cNvPr id="12" name="Retângulo 11"/>
          <p:cNvSpPr/>
          <p:nvPr/>
        </p:nvSpPr>
        <p:spPr>
          <a:xfrm>
            <a:off x="6476161" y="1642222"/>
            <a:ext cx="4984002" cy="30931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1500" dirty="0">
                <a:latin typeface="Globotipo Rounded" panose="00000500000000000000" pitchFamily="50" charset="0"/>
                <a:ea typeface="Calibri" panose="020F0502020204030204" pitchFamily="34" charset="0"/>
                <a:cs typeface="Gordita LIght" pitchFamily="50" charset="0"/>
              </a:rPr>
              <a:t>Casa e Jardim possui a editoria especial IMÓVEIS, focada em promover os lançamentos de construtoras e incorporadoras.  </a:t>
            </a:r>
          </a:p>
          <a:p>
            <a:pPr>
              <a:defRPr/>
            </a:pPr>
            <a:endParaRPr lang="pt-BR" sz="1500" dirty="0">
              <a:latin typeface="Globotipo Rounded" panose="00000500000000000000" pitchFamily="50" charset="0"/>
              <a:ea typeface="Calibri" panose="020F0502020204030204" pitchFamily="34" charset="0"/>
              <a:cs typeface="Gordita LIght" pitchFamily="50" charset="0"/>
            </a:endParaRPr>
          </a:p>
          <a:p>
            <a:pPr>
              <a:defRPr/>
            </a:pPr>
            <a:r>
              <a:rPr lang="pt-BR" sz="1500" dirty="0">
                <a:latin typeface="Globotipo Rounded" panose="00000500000000000000" pitchFamily="50" charset="0"/>
                <a:ea typeface="Calibri" panose="020F0502020204030204" pitchFamily="34" charset="0"/>
                <a:cs typeface="Gordita LIght" pitchFamily="50" charset="0"/>
              </a:rPr>
              <a:t>A editoria oferece conteúdos sobre os empreendimentos, mas também pode agregar ações como mala direta com </a:t>
            </a:r>
            <a:r>
              <a:rPr lang="pt-BR" sz="1500" dirty="0" err="1">
                <a:latin typeface="Globotipo Rounded" panose="00000500000000000000" pitchFamily="50" charset="0"/>
                <a:ea typeface="Calibri" panose="020F0502020204030204" pitchFamily="34" charset="0"/>
                <a:cs typeface="Gordita LIght" pitchFamily="50" charset="0"/>
              </a:rPr>
              <a:t>geolocalização</a:t>
            </a:r>
            <a:r>
              <a:rPr lang="pt-BR" sz="1500" dirty="0">
                <a:latin typeface="Globotipo Rounded" panose="00000500000000000000" pitchFamily="50" charset="0"/>
                <a:ea typeface="Calibri" panose="020F0502020204030204" pitchFamily="34" charset="0"/>
                <a:cs typeface="Gordita LIght" pitchFamily="50" charset="0"/>
              </a:rPr>
              <a:t>, assinaturas em lote para brinde de relacionamento </a:t>
            </a:r>
            <a:r>
              <a:rPr lang="pt-BR" sz="1500" dirty="0" err="1">
                <a:latin typeface="Globotipo Rounded" panose="00000500000000000000" pitchFamily="50" charset="0"/>
                <a:ea typeface="Calibri" panose="020F0502020204030204" pitchFamily="34" charset="0"/>
                <a:cs typeface="Gordita LIght" pitchFamily="50" charset="0"/>
              </a:rPr>
              <a:t>take</a:t>
            </a:r>
            <a:r>
              <a:rPr lang="pt-BR" sz="1500" dirty="0">
                <a:latin typeface="Globotipo Rounded" panose="00000500000000000000" pitchFamily="50" charset="0"/>
                <a:ea typeface="Calibri" panose="020F0502020204030204" pitchFamily="34" charset="0"/>
                <a:cs typeface="Gordita LIght" pitchFamily="50" charset="0"/>
              </a:rPr>
              <a:t> over nas redes sociais, ações </a:t>
            </a:r>
            <a:r>
              <a:rPr lang="pt-BR" sz="1500" dirty="0" err="1">
                <a:latin typeface="Globotipo Rounded" panose="00000500000000000000" pitchFamily="50" charset="0"/>
                <a:ea typeface="Calibri" panose="020F0502020204030204" pitchFamily="34" charset="0"/>
                <a:cs typeface="Gordita LIght" pitchFamily="50" charset="0"/>
              </a:rPr>
              <a:t>clusterizadas</a:t>
            </a:r>
            <a:r>
              <a:rPr lang="pt-BR" sz="1500" dirty="0">
                <a:latin typeface="Globotipo Rounded" panose="00000500000000000000" pitchFamily="50" charset="0"/>
                <a:ea typeface="Calibri" panose="020F0502020204030204" pitchFamily="34" charset="0"/>
                <a:cs typeface="Gordita LIght" pitchFamily="50" charset="0"/>
              </a:rPr>
              <a:t>, ambientação de showroom, entre outras. </a:t>
            </a:r>
          </a:p>
          <a:p>
            <a:pPr>
              <a:defRPr/>
            </a:pPr>
            <a:endParaRPr lang="pt-BR" sz="1500" dirty="0">
              <a:latin typeface="Globotipo Rounded" panose="00000500000000000000" pitchFamily="50" charset="0"/>
              <a:ea typeface="Calibri" panose="020F0502020204030204" pitchFamily="34" charset="0"/>
              <a:cs typeface="Gordita LIght" pitchFamily="50" charset="0"/>
            </a:endParaRPr>
          </a:p>
          <a:p>
            <a:pPr>
              <a:defRPr/>
            </a:pPr>
            <a:r>
              <a:rPr lang="pt-BR" sz="1500" dirty="0">
                <a:latin typeface="Globotipo Rounded" panose="00000500000000000000" pitchFamily="50" charset="0"/>
                <a:ea typeface="Calibri" panose="020F0502020204030204" pitchFamily="34" charset="0"/>
                <a:cs typeface="Gordita LIght" pitchFamily="50" charset="0"/>
              </a:rPr>
              <a:t>O portfólio visa gerar </a:t>
            </a:r>
            <a:r>
              <a:rPr lang="pt-BR" sz="1500" dirty="0" err="1">
                <a:latin typeface="Globotipo Rounded" panose="00000500000000000000" pitchFamily="50" charset="0"/>
                <a:ea typeface="Calibri" panose="020F0502020204030204" pitchFamily="34" charset="0"/>
                <a:cs typeface="Gordita LIght" pitchFamily="50" charset="0"/>
              </a:rPr>
              <a:t>awareness</a:t>
            </a:r>
            <a:r>
              <a:rPr lang="pt-BR" sz="1500" dirty="0">
                <a:latin typeface="Globotipo Rounded" panose="00000500000000000000" pitchFamily="50" charset="0"/>
                <a:ea typeface="Calibri" panose="020F0502020204030204" pitchFamily="34" charset="0"/>
                <a:cs typeface="Gordita LIght" pitchFamily="50" charset="0"/>
              </a:rPr>
              <a:t> para os lançamentos das construtoras e incorporadoras, além de converter leads junto ao </a:t>
            </a:r>
            <a:r>
              <a:rPr lang="pt-BR" sz="1500" dirty="0" err="1">
                <a:latin typeface="Globotipo Rounded" panose="00000500000000000000" pitchFamily="50" charset="0"/>
                <a:ea typeface="Calibri" panose="020F0502020204030204" pitchFamily="34" charset="0"/>
                <a:cs typeface="Gordita LIght" pitchFamily="50" charset="0"/>
              </a:rPr>
              <a:t>target</a:t>
            </a:r>
            <a:r>
              <a:rPr lang="pt-BR" sz="1500" dirty="0">
                <a:latin typeface="Globotipo Rounded" panose="00000500000000000000" pitchFamily="50" charset="0"/>
                <a:ea typeface="Calibri" panose="020F0502020204030204" pitchFamily="34" charset="0"/>
                <a:cs typeface="Gordita LIght" pitchFamily="50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1793043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/>
          <p:cNvSpPr/>
          <p:nvPr/>
        </p:nvSpPr>
        <p:spPr>
          <a:xfrm>
            <a:off x="323850" y="277812"/>
            <a:ext cx="11544300" cy="6319838"/>
          </a:xfrm>
          <a:prstGeom prst="rect">
            <a:avLst/>
          </a:prstGeom>
          <a:solidFill>
            <a:srgbClr val="BFCB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9313" name="CaixaDeTexto 2"/>
          <p:cNvSpPr txBox="1">
            <a:spLocks noChangeArrowheads="1"/>
          </p:cNvSpPr>
          <p:nvPr/>
        </p:nvSpPr>
        <p:spPr bwMode="auto">
          <a:xfrm>
            <a:off x="5984324" y="445975"/>
            <a:ext cx="5691739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9pPr>
          </a:lstStyle>
          <a:p>
            <a:r>
              <a:rPr lang="pt-BR" sz="3400" spc="300" dirty="0">
                <a:solidFill>
                  <a:schemeClr val="bg2">
                    <a:lumMod val="10000"/>
                  </a:schemeClr>
                </a:solidFill>
                <a:latin typeface="Globotipo Rounded" panose="00000500000000000000" pitchFamily="50" charset="0"/>
                <a:ea typeface="+mn-ea"/>
                <a:cs typeface="Gordita LIght" pitchFamily="50" charset="0"/>
              </a:rPr>
              <a:t>ESPECIAIS EDITORIAIS E CUSTOMIZADOS</a:t>
            </a:r>
          </a:p>
        </p:txBody>
      </p:sp>
      <p:sp>
        <p:nvSpPr>
          <p:cNvPr id="6" name="Retângulo 5"/>
          <p:cNvSpPr/>
          <p:nvPr/>
        </p:nvSpPr>
        <p:spPr>
          <a:xfrm>
            <a:off x="6011619" y="1565364"/>
            <a:ext cx="5664444" cy="4308872"/>
          </a:xfrm>
          <a:prstGeom prst="rect">
            <a:avLst/>
          </a:prstGeom>
          <a:noFill/>
          <a:ln>
            <a:noFill/>
          </a:ln>
        </p:spPr>
        <p:txBody>
          <a:bodyPr wrap="square" anchor="t">
            <a:spAutoFit/>
          </a:bodyPr>
          <a:lstStyle/>
          <a:p>
            <a:r>
              <a:rPr lang="pt-BR" sz="1600" dirty="0">
                <a:latin typeface="Globotipo Rounded" panose="00000500000000000000" pitchFamily="50" charset="0"/>
                <a:ea typeface="Calibri" panose="020F0502020204030204" pitchFamily="34" charset="0"/>
                <a:cs typeface="Gordita LIght" pitchFamily="50" charset="0"/>
              </a:rPr>
              <a:t>Alinhado com a marca parceira, a equipe de Casa e Jardim pode desenvolver pautas e ações como: </a:t>
            </a:r>
            <a:r>
              <a:rPr lang="pt-BR" sz="1600" dirty="0" err="1">
                <a:latin typeface="Globotipo Rounded" panose="00000500000000000000" pitchFamily="50" charset="0"/>
                <a:ea typeface="Calibri" panose="020F0502020204030204" pitchFamily="34" charset="0"/>
                <a:cs typeface="Gordita LIght" pitchFamily="50" charset="0"/>
              </a:rPr>
              <a:t>videocasts</a:t>
            </a:r>
            <a:r>
              <a:rPr lang="pt-BR" sz="1600" dirty="0">
                <a:latin typeface="Globotipo Rounded" panose="00000500000000000000" pitchFamily="50" charset="0"/>
                <a:ea typeface="Calibri" panose="020F0502020204030204" pitchFamily="34" charset="0"/>
                <a:cs typeface="Gordita LIght" pitchFamily="50" charset="0"/>
              </a:rPr>
              <a:t>, </a:t>
            </a:r>
            <a:r>
              <a:rPr lang="pt-BR" sz="1600" dirty="0" err="1">
                <a:latin typeface="Globotipo Rounded" panose="00000500000000000000" pitchFamily="50" charset="0"/>
                <a:ea typeface="Calibri" panose="020F0502020204030204" pitchFamily="34" charset="0"/>
                <a:cs typeface="Gordita LIght" pitchFamily="50" charset="0"/>
              </a:rPr>
              <a:t>instazines</a:t>
            </a:r>
            <a:r>
              <a:rPr lang="pt-BR" sz="1600" dirty="0">
                <a:latin typeface="Globotipo Rounded" panose="00000500000000000000" pitchFamily="50" charset="0"/>
                <a:ea typeface="Calibri" panose="020F0502020204030204" pitchFamily="34" charset="0"/>
                <a:cs typeface="Gordita LIght" pitchFamily="50" charset="0"/>
              </a:rPr>
              <a:t>, </a:t>
            </a:r>
            <a:r>
              <a:rPr lang="pt-BR" sz="1600" dirty="0" err="1">
                <a:latin typeface="Globotipo Rounded" panose="00000500000000000000" pitchFamily="50" charset="0"/>
                <a:ea typeface="Calibri" panose="020F0502020204030204" pitchFamily="34" charset="0"/>
                <a:cs typeface="Gordita LIght" pitchFamily="50" charset="0"/>
              </a:rPr>
              <a:t>webstories</a:t>
            </a:r>
            <a:r>
              <a:rPr lang="pt-BR" sz="1600" dirty="0">
                <a:latin typeface="Globotipo Rounded" panose="00000500000000000000" pitchFamily="50" charset="0"/>
                <a:ea typeface="Calibri" panose="020F0502020204030204" pitchFamily="34" charset="0"/>
                <a:cs typeface="Gordita LIght" pitchFamily="50" charset="0"/>
              </a:rPr>
              <a:t>, reels, vídeos para </a:t>
            </a:r>
            <a:r>
              <a:rPr lang="pt-BR" sz="1600" dirty="0" err="1">
                <a:latin typeface="Globotipo Rounded" panose="00000500000000000000" pitchFamily="50" charset="0"/>
                <a:ea typeface="Calibri" panose="020F0502020204030204" pitchFamily="34" charset="0"/>
                <a:cs typeface="Gordita LIght" pitchFamily="50" charset="0"/>
              </a:rPr>
              <a:t>TikTok</a:t>
            </a:r>
            <a:r>
              <a:rPr lang="pt-BR" sz="1600" dirty="0">
                <a:latin typeface="Globotipo Rounded" panose="00000500000000000000" pitchFamily="50" charset="0"/>
                <a:ea typeface="Calibri" panose="020F0502020204030204" pitchFamily="34" charset="0"/>
                <a:cs typeface="Gordita LIght" pitchFamily="50" charset="0"/>
              </a:rPr>
              <a:t>, ações no Pinterest e hub de conteúdo no site.</a:t>
            </a:r>
          </a:p>
          <a:p>
            <a:endParaRPr lang="pt-BR" sz="1600" dirty="0">
              <a:latin typeface="Globotipo Rounded" panose="00000500000000000000" pitchFamily="50" charset="0"/>
              <a:ea typeface="Calibri" panose="020F0502020204030204" pitchFamily="34" charset="0"/>
              <a:cs typeface="Gordita LIght" pitchFamily="50" charset="0"/>
            </a:endParaRPr>
          </a:p>
          <a:p>
            <a:r>
              <a:rPr lang="pt-BR" sz="1600" dirty="0">
                <a:latin typeface="Globotipo Rounded" panose="00000500000000000000" pitchFamily="50" charset="0"/>
                <a:ea typeface="Calibri" panose="020F0502020204030204" pitchFamily="34" charset="0"/>
                <a:cs typeface="Gordita LIght" pitchFamily="50" charset="0"/>
              </a:rPr>
              <a:t>DATAS ESPECIAIS</a:t>
            </a:r>
          </a:p>
          <a:p>
            <a:endParaRPr lang="pt-BR" sz="1600" dirty="0">
              <a:latin typeface="Globotipo Rounded" panose="00000500000000000000" pitchFamily="50" charset="0"/>
              <a:ea typeface="Calibri" panose="020F0502020204030204" pitchFamily="34" charset="0"/>
              <a:cs typeface="Gordita LIght" pitchFamily="50" charset="0"/>
            </a:endParaRPr>
          </a:p>
          <a:p>
            <a:r>
              <a:rPr lang="pt-BR" sz="1400" dirty="0">
                <a:latin typeface="Globotipo Rounded" panose="00000500000000000000" pitchFamily="50" charset="0"/>
                <a:ea typeface="Calibri" panose="020F0502020204030204" pitchFamily="34" charset="0"/>
                <a:cs typeface="Gordita LIght" pitchFamily="50" charset="0"/>
              </a:rPr>
              <a:t>Editorial sobre datas comemorativas do setor com entrega no site e nas redes sociais. Possibilidade de projetos customizados, </a:t>
            </a:r>
            <a:br>
              <a:rPr lang="pt-BR" sz="1400" dirty="0">
                <a:latin typeface="Globotipo Rounded" panose="00000500000000000000" pitchFamily="50" charset="0"/>
                <a:ea typeface="Calibri" panose="020F0502020204030204" pitchFamily="34" charset="0"/>
                <a:cs typeface="Gordita LIght" pitchFamily="50" charset="0"/>
              </a:rPr>
            </a:br>
            <a:r>
              <a:rPr lang="pt-BR" sz="1400" dirty="0">
                <a:latin typeface="Globotipo Rounded" panose="00000500000000000000" pitchFamily="50" charset="0"/>
                <a:ea typeface="Calibri" panose="020F0502020204030204" pitchFamily="34" charset="0"/>
                <a:cs typeface="Gordita LIght" pitchFamily="50" charset="0"/>
              </a:rPr>
              <a:t>sob demanda do parceiro.</a:t>
            </a:r>
          </a:p>
          <a:p>
            <a:endParaRPr lang="pt-BR" sz="1600" dirty="0">
              <a:latin typeface="Globotipo Rounded" panose="00000500000000000000" pitchFamily="50" charset="0"/>
              <a:ea typeface="Calibri" panose="020F0502020204030204" pitchFamily="34" charset="0"/>
              <a:cs typeface="Gordita LIght" pitchFamily="50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200" dirty="0">
                <a:latin typeface="Globotipo Rounded" panose="00000500000000000000" pitchFamily="50" charset="0"/>
                <a:ea typeface="Calibri" panose="020F0502020204030204" pitchFamily="34" charset="0"/>
                <a:cs typeface="Gordita LIght" pitchFamily="50" charset="0"/>
              </a:rPr>
              <a:t>DIA NACIONAL DA MULHER ARQUITETA BRASILEIRA | 31 DE JULHO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200" dirty="0">
                <a:latin typeface="Globotipo Rounded" panose="00000500000000000000" pitchFamily="50" charset="0"/>
                <a:ea typeface="Calibri" panose="020F0502020204030204" pitchFamily="34" charset="0"/>
                <a:cs typeface="Gordita LIght" pitchFamily="50" charset="0"/>
              </a:rPr>
              <a:t>DIA DO PAISAGISTA | 04 DE OUTUBRO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200" dirty="0">
                <a:latin typeface="Globotipo Rounded" panose="00000500000000000000" pitchFamily="50" charset="0"/>
                <a:ea typeface="Calibri" panose="020F0502020204030204" pitchFamily="34" charset="0"/>
                <a:cs typeface="Gordita LIght" pitchFamily="50" charset="0"/>
              </a:rPr>
              <a:t>DIA DO DESIGNER DE INTERIORES | 30 DE OUTUBRO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200" dirty="0">
                <a:latin typeface="Globotipo Rounded" panose="00000500000000000000" pitchFamily="50" charset="0"/>
                <a:ea typeface="Calibri" panose="020F0502020204030204" pitchFamily="34" charset="0"/>
                <a:cs typeface="Gordita LIght" pitchFamily="50" charset="0"/>
              </a:rPr>
              <a:t>DIA NACIONAL DO DESIGN | 05 DE NOVEMBRO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200" dirty="0">
                <a:latin typeface="Globotipo Rounded" panose="00000500000000000000" pitchFamily="50" charset="0"/>
                <a:ea typeface="Calibri" panose="020F0502020204030204" pitchFamily="34" charset="0"/>
                <a:cs typeface="Gordita LIght" pitchFamily="50" charset="0"/>
              </a:rPr>
              <a:t>DIA DA ARQUITETURA | 15 DE DEZEMBRO</a:t>
            </a:r>
          </a:p>
          <a:p>
            <a:endParaRPr lang="pt-BR" sz="1600" dirty="0">
              <a:latin typeface="Globotipo Rounded" panose="00000500000000000000" pitchFamily="50" charset="0"/>
              <a:ea typeface="Calibri" panose="020F0502020204030204" pitchFamily="34" charset="0"/>
              <a:cs typeface="Gordita LIght" pitchFamily="50" charset="0"/>
            </a:endParaRPr>
          </a:p>
          <a:p>
            <a:r>
              <a:rPr lang="pt-BR" sz="1200" dirty="0">
                <a:latin typeface="Globotipo Rounded" panose="00000500000000000000" pitchFamily="50" charset="0"/>
                <a:ea typeface="Calibri" panose="020F0502020204030204" pitchFamily="34" charset="0"/>
                <a:cs typeface="Gordita LIght" pitchFamily="50" charset="0"/>
              </a:rPr>
              <a:t>E MAIS DATAS: MÊS DE LIQUIDAÇÕES, PÁSCOA, DIA DAS MÃES, DIA DOS PAIS, NATAL E ANO-NOVO</a:t>
            </a: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25"/>
          <a:stretch/>
        </p:blipFill>
        <p:spPr>
          <a:xfrm>
            <a:off x="1267967" y="283014"/>
            <a:ext cx="1512842" cy="2947063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03" b="26340"/>
          <a:stretch/>
        </p:blipFill>
        <p:spPr>
          <a:xfrm>
            <a:off x="2155126" y="1141429"/>
            <a:ext cx="1718890" cy="2473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Imagem 11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1991" y="3702700"/>
            <a:ext cx="4269297" cy="2394109"/>
          </a:xfrm>
          <a:prstGeom prst="rect">
            <a:avLst/>
          </a:prstGeom>
        </p:spPr>
      </p:pic>
      <p:sp>
        <p:nvSpPr>
          <p:cNvPr id="13" name="Retângulo 12"/>
          <p:cNvSpPr/>
          <p:nvPr/>
        </p:nvSpPr>
        <p:spPr>
          <a:xfrm>
            <a:off x="1081991" y="6074430"/>
            <a:ext cx="426929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Clique e confira série em parceria com a Deca</a:t>
            </a:r>
            <a:br>
              <a:rPr lang="pt-BR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</a:br>
            <a:r>
              <a:rPr lang="pt-BR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Por uma reforma fácil</a:t>
            </a:r>
            <a:endParaRPr lang="pt-BR" sz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86237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323850" y="283322"/>
            <a:ext cx="11544300" cy="6314328"/>
          </a:xfrm>
          <a:prstGeom prst="rect">
            <a:avLst/>
          </a:prstGeom>
          <a:solidFill>
            <a:srgbClr val="BFCB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4552" y="2616367"/>
            <a:ext cx="7382896" cy="1652159"/>
          </a:xfrm>
          <a:prstGeom prst="rect">
            <a:avLst/>
          </a:prstGeom>
        </p:spPr>
      </p:pic>
      <p:sp>
        <p:nvSpPr>
          <p:cNvPr id="7" name="Retângulo 6"/>
          <p:cNvSpPr/>
          <p:nvPr/>
        </p:nvSpPr>
        <p:spPr>
          <a:xfrm>
            <a:off x="323850" y="4983160"/>
            <a:ext cx="11544300" cy="707886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pt-BR" sz="4000" dirty="0">
                <a:solidFill>
                  <a:schemeClr val="bg1"/>
                </a:solidFill>
                <a:latin typeface="Globotipo Rounded" panose="00000500000000000000" pitchFamily="50" charset="0"/>
                <a:cs typeface="Gordita LIght" pitchFamily="50" charset="0"/>
              </a:rPr>
              <a:t>MÍDIA KIT 2025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338855" y="6300275"/>
            <a:ext cx="1933543" cy="26161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pt-BR" sz="1100" dirty="0">
                <a:solidFill>
                  <a:srgbClr val="C9D3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Atualizado em 10/04/2025 LM</a:t>
            </a:r>
          </a:p>
        </p:txBody>
      </p:sp>
    </p:spTree>
    <p:extLst>
      <p:ext uri="{BB962C8B-B14F-4D97-AF65-F5344CB8AC3E}">
        <p14:creationId xmlns:p14="http://schemas.microsoft.com/office/powerpoint/2010/main" val="38281029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323850" y="295275"/>
            <a:ext cx="11544300" cy="6267450"/>
          </a:xfrm>
          <a:prstGeom prst="rect">
            <a:avLst/>
          </a:prstGeom>
          <a:solidFill>
            <a:srgbClr val="BFCB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pt-BR"/>
          </a:p>
        </p:txBody>
      </p:sp>
      <p:sp>
        <p:nvSpPr>
          <p:cNvPr id="2" name="Retângulo 1"/>
          <p:cNvSpPr/>
          <p:nvPr/>
        </p:nvSpPr>
        <p:spPr>
          <a:xfrm>
            <a:off x="6564314" y="875916"/>
            <a:ext cx="4895850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2000" dirty="0">
                <a:latin typeface="Globotipo Rounded" panose="00000500000000000000" pitchFamily="50" charset="0"/>
                <a:cs typeface="Gordita LIght" pitchFamily="50" charset="0"/>
              </a:rPr>
              <a:t>Toda casa tem uma história para contar. De afeto, de memória, de transformações. E são essas histórias, cheias de verdade que Casa e Jardim mostra àqueles que buscam inspiração. </a:t>
            </a:r>
          </a:p>
          <a:p>
            <a:pPr algn="r"/>
            <a:r>
              <a:rPr lang="pt-BR" sz="2000" dirty="0">
                <a:latin typeface="Globotipo Rounded" panose="00000500000000000000" pitchFamily="50" charset="0"/>
                <a:cs typeface="Gordita LIght" pitchFamily="50" charset="0"/>
              </a:rPr>
              <a:t>Casa e Jardim pede licença para entrar. Mas, assim que a porta se abre, </a:t>
            </a:r>
          </a:p>
          <a:p>
            <a:pPr algn="r"/>
            <a:r>
              <a:rPr lang="pt-BR" sz="2000" dirty="0">
                <a:latin typeface="Globotipo Rounded" panose="00000500000000000000" pitchFamily="50" charset="0"/>
                <a:cs typeface="Gordita LIght" pitchFamily="50" charset="0"/>
              </a:rPr>
              <a:t>a gente passeia com lupa pela casa. </a:t>
            </a:r>
            <a:br>
              <a:rPr lang="pt-BR" sz="2000" dirty="0">
                <a:latin typeface="Globotipo Rounded" panose="00000500000000000000" pitchFamily="50" charset="0"/>
                <a:cs typeface="Gordita LIght" pitchFamily="50" charset="0"/>
              </a:rPr>
            </a:br>
            <a:r>
              <a:rPr lang="pt-BR" sz="2000" dirty="0">
                <a:latin typeface="Globotipo Rounded" panose="00000500000000000000" pitchFamily="50" charset="0"/>
                <a:cs typeface="Gordita LIght" pitchFamily="50" charset="0"/>
              </a:rPr>
              <a:t>O personagem da história não é só a casa, mas o morador. Alguém que se apropria do espaço e se esparrama no sofá, pula corda no meio da sala, </a:t>
            </a:r>
          </a:p>
          <a:p>
            <a:pPr algn="r"/>
            <a:r>
              <a:rPr lang="pt-BR" sz="2000" dirty="0">
                <a:latin typeface="Globotipo Rounded" panose="00000500000000000000" pitchFamily="50" charset="0"/>
                <a:cs typeface="Gordita LIght" pitchFamily="50" charset="0"/>
              </a:rPr>
              <a:t>se equilibra no balanço, cozinha para os amigos e rega as plantas do jardim. </a:t>
            </a:r>
            <a:br>
              <a:rPr lang="pt-BR" sz="2000" dirty="0">
                <a:latin typeface="Globotipo Rounded" panose="00000500000000000000" pitchFamily="50" charset="0"/>
                <a:cs typeface="Gordita LIght" pitchFamily="50" charset="0"/>
              </a:rPr>
            </a:br>
            <a:r>
              <a:rPr lang="pt-BR" sz="2000" dirty="0">
                <a:latin typeface="Globotipo Rounded" panose="00000500000000000000" pitchFamily="50" charset="0"/>
                <a:cs typeface="Gordita LIght" pitchFamily="50" charset="0"/>
              </a:rPr>
              <a:t>Sem ele, a casa não para de pé. E a gente quer gente cuja alma se espalhe pela casa, do teto ao piso.​</a:t>
            </a:r>
          </a:p>
        </p:txBody>
      </p:sp>
      <p:pic>
        <p:nvPicPr>
          <p:cNvPr id="5" name="Imagem 5" descr="Uma imagem contendo no interior, vivendo, quarto, janela&#10;&#10;Descrição gerada automaticamente">
            <a:extLst>
              <a:ext uri="{FF2B5EF4-FFF2-40B4-BE49-F238E27FC236}">
                <a16:creationId xmlns:a16="http://schemas.microsoft.com/office/drawing/2014/main" id="{7822D0F0-F269-9D38-DC79-BF28DC9F1A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885" r="264" b="11985"/>
          <a:stretch/>
        </p:blipFill>
        <p:spPr>
          <a:xfrm>
            <a:off x="310550" y="297243"/>
            <a:ext cx="5431776" cy="6264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7057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323850" y="302607"/>
            <a:ext cx="11496675" cy="6267450"/>
          </a:xfrm>
          <a:prstGeom prst="rect">
            <a:avLst/>
          </a:prstGeom>
          <a:solidFill>
            <a:srgbClr val="BFCB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Globotipo Rounded" panose="00000500000000000000" pitchFamily="50" charset="0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731837" y="1454191"/>
            <a:ext cx="4895851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dirty="0">
                <a:latin typeface="Globotipo Rounded" panose="00000500000000000000" pitchFamily="50" charset="0"/>
                <a:cs typeface="Gordita LIght" pitchFamily="50" charset="0"/>
              </a:rPr>
              <a:t>Casa e Jardim é a primeira revista sobre decoração, arquitetura, design e paisagismo do País e também a mais antiga em circulação no mercado. </a:t>
            </a:r>
            <a:br>
              <a:rPr lang="pt-BR" sz="2000" dirty="0">
                <a:latin typeface="Globotipo Rounded" panose="00000500000000000000" pitchFamily="50" charset="0"/>
                <a:cs typeface="Gordita LIght" pitchFamily="50" charset="0"/>
              </a:rPr>
            </a:br>
            <a:r>
              <a:rPr lang="pt-BR" sz="2000" dirty="0">
                <a:latin typeface="Globotipo Rounded" panose="00000500000000000000" pitchFamily="50" charset="0"/>
                <a:cs typeface="Gordita LIght" pitchFamily="50" charset="0"/>
              </a:rPr>
              <a:t>Para se manter relevante por tanto tempo, a marca se reinventou e se tornou referência no que é morar em um espaço cheio de personalidade. </a:t>
            </a:r>
            <a:br>
              <a:rPr lang="pt-BR" sz="2000" dirty="0">
                <a:latin typeface="Globotipo Rounded" panose="00000500000000000000" pitchFamily="50" charset="0"/>
                <a:cs typeface="Gordita LIght" pitchFamily="50" charset="0"/>
              </a:rPr>
            </a:br>
            <a:r>
              <a:rPr lang="pt-BR" sz="2000" dirty="0">
                <a:latin typeface="Globotipo Rounded" panose="00000500000000000000" pitchFamily="50" charset="0"/>
                <a:cs typeface="Gordita LIght" pitchFamily="50" charset="0"/>
              </a:rPr>
              <a:t>Sempre de olho nas tendências, </a:t>
            </a:r>
            <a:br>
              <a:rPr lang="pt-BR" sz="2000" dirty="0">
                <a:latin typeface="Globotipo Rounded" panose="00000500000000000000" pitchFamily="50" charset="0"/>
                <a:cs typeface="Gordita LIght" pitchFamily="50" charset="0"/>
              </a:rPr>
            </a:br>
            <a:r>
              <a:rPr lang="pt-BR" sz="2000" dirty="0">
                <a:latin typeface="Globotipo Rounded" panose="00000500000000000000" pitchFamily="50" charset="0"/>
                <a:cs typeface="Gordita LIght" pitchFamily="50" charset="0"/>
              </a:rPr>
              <a:t>Casa e Jardim fortalece sua missão de mapear o futuro da casa, e aprofunda o </a:t>
            </a:r>
            <a:br>
              <a:rPr lang="pt-BR" sz="2000" dirty="0">
                <a:latin typeface="Globotipo Rounded" panose="00000500000000000000" pitchFamily="50" charset="0"/>
                <a:cs typeface="Gordita LIght" pitchFamily="50" charset="0"/>
              </a:rPr>
            </a:br>
            <a:r>
              <a:rPr lang="pt-BR" sz="2000" dirty="0">
                <a:latin typeface="Globotipo Rounded" panose="00000500000000000000" pitchFamily="50" charset="0"/>
                <a:cs typeface="Gordita LIght" pitchFamily="50" charset="0"/>
              </a:rPr>
              <a:t>seu olhar para o pensamento sustentável e a aplicação funcional de tecnologias emergentes (afinal, quem não quer uma casa inteligente?),  tudo isso aliado ao seu foco em design.</a:t>
            </a:r>
            <a:endParaRPr lang="pt-BR" sz="2400" dirty="0">
              <a:solidFill>
                <a:schemeClr val="tx1">
                  <a:lumMod val="75000"/>
                  <a:lumOff val="25000"/>
                </a:schemeClr>
              </a:solidFill>
              <a:latin typeface="Globotipo Rounded" panose="00000500000000000000" pitchFamily="50" charset="0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2170A043-B5AD-4B27-B3F2-BAB51C6C24B1}"/>
              </a:ext>
            </a:extLst>
          </p:cNvPr>
          <p:cNvSpPr txBox="1"/>
          <p:nvPr/>
        </p:nvSpPr>
        <p:spPr>
          <a:xfrm>
            <a:off x="731838" y="555234"/>
            <a:ext cx="5010056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t-BR" sz="3600" dirty="0">
                <a:latin typeface="Globotipo Rounded"/>
                <a:cs typeface="Gordita LIght"/>
              </a:rPr>
              <a:t>71 ANOS DE HISTÓRIA</a:t>
            </a:r>
          </a:p>
        </p:txBody>
      </p:sp>
      <p:pic>
        <p:nvPicPr>
          <p:cNvPr id="3" name="Imagem 6">
            <a:extLst>
              <a:ext uri="{FF2B5EF4-FFF2-40B4-BE49-F238E27FC236}">
                <a16:creationId xmlns:a16="http://schemas.microsoft.com/office/drawing/2014/main" id="{CBC946E8-6B37-45CF-B838-A9C6D70264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096" r="164" b="14244"/>
          <a:stretch/>
        </p:blipFill>
        <p:spPr>
          <a:xfrm>
            <a:off x="6284535" y="302607"/>
            <a:ext cx="5535990" cy="6267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1845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323850" y="295275"/>
            <a:ext cx="11544300" cy="6267450"/>
          </a:xfrm>
          <a:prstGeom prst="rect">
            <a:avLst/>
          </a:prstGeom>
          <a:solidFill>
            <a:srgbClr val="C1CF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Globotipo Rounded" panose="00000500000000000000" pitchFamily="50" charset="0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731838" y="1462107"/>
            <a:ext cx="4824412" cy="4093428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pt-BR" sz="2000" dirty="0">
                <a:latin typeface="Globotipo Rounded" panose="00000500000000000000" pitchFamily="50" charset="0"/>
                <a:cs typeface="Gordita LIght" pitchFamily="50" charset="0"/>
              </a:rPr>
              <a:t>O mundo </a:t>
            </a:r>
            <a:r>
              <a:rPr lang="pt-BR" sz="2000" dirty="0" err="1">
                <a:latin typeface="Globotipo Rounded" panose="00000500000000000000" pitchFamily="50" charset="0"/>
                <a:cs typeface="Gordita LIght" pitchFamily="50" charset="0"/>
              </a:rPr>
              <a:t>hiper</a:t>
            </a:r>
            <a:r>
              <a:rPr lang="pt-BR" sz="2000" dirty="0">
                <a:latin typeface="Globotipo Rounded" panose="00000500000000000000" pitchFamily="50" charset="0"/>
                <a:cs typeface="Gordita LIght" pitchFamily="50" charset="0"/>
              </a:rPr>
              <a:t> conectado nos inunda com imagens e informações. Leitores e consumidores exigem das marcas um comportamento autêntico e inclusivo. Entre as muitas mudanças das últimas décadas, a casa passou a ser um espaço autoral e fomos pioneiros neste movimento.​ Casa e Jardim constrói pontes entre os sonhos e a realidade, ajudando leitores, profissionais e marcas a se encontrarem e, assim, possibilita que cada morador tenha a casa linda do seu jeito.​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2170A043-B5AD-4B27-B3F2-BAB51C6C24B1}"/>
              </a:ext>
            </a:extLst>
          </p:cNvPr>
          <p:cNvSpPr txBox="1"/>
          <p:nvPr/>
        </p:nvSpPr>
        <p:spPr>
          <a:xfrm>
            <a:off x="731838" y="803057"/>
            <a:ext cx="40198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>
                <a:latin typeface="Globotipo Rounded" panose="00000500000000000000" pitchFamily="50" charset="0"/>
                <a:cs typeface="Gordita LIght" pitchFamily="50" charset="0"/>
              </a:rPr>
              <a:t>UM NOVO OLHAR</a:t>
            </a:r>
          </a:p>
        </p:txBody>
      </p:sp>
      <p:pic>
        <p:nvPicPr>
          <p:cNvPr id="7" name="Imagem 7">
            <a:extLst>
              <a:ext uri="{FF2B5EF4-FFF2-40B4-BE49-F238E27FC236}">
                <a16:creationId xmlns:a16="http://schemas.microsoft.com/office/drawing/2014/main" id="{5198287A-EF43-E935-C46F-293DBE66E6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70" t="2293" r="565" b="2107"/>
          <a:stretch/>
        </p:blipFill>
        <p:spPr>
          <a:xfrm>
            <a:off x="6606323" y="295275"/>
            <a:ext cx="5261827" cy="6279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6906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4545" y="2303797"/>
            <a:ext cx="2042636" cy="2690152"/>
          </a:xfrm>
          <a:prstGeom prst="rect">
            <a:avLst/>
          </a:prstGeom>
        </p:spPr>
      </p:pic>
      <p:sp>
        <p:nvSpPr>
          <p:cNvPr id="40" name="Retângulo 39"/>
          <p:cNvSpPr/>
          <p:nvPr/>
        </p:nvSpPr>
        <p:spPr>
          <a:xfrm>
            <a:off x="323850" y="295275"/>
            <a:ext cx="11544300" cy="6267450"/>
          </a:xfrm>
          <a:prstGeom prst="rect">
            <a:avLst/>
          </a:prstGeom>
          <a:solidFill>
            <a:srgbClr val="D3C1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pt-BR"/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113AFFE8-FB3E-4789-BC3E-AE4AD21BE9E6}"/>
              </a:ext>
            </a:extLst>
          </p:cNvPr>
          <p:cNvSpPr txBox="1"/>
          <p:nvPr/>
        </p:nvSpPr>
        <p:spPr>
          <a:xfrm>
            <a:off x="2570804" y="781453"/>
            <a:ext cx="7050393" cy="990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500"/>
              </a:lnSpc>
            </a:pPr>
            <a:r>
              <a:rPr lang="pt-BR" sz="2800" dirty="0">
                <a:latin typeface="Globotipo Rounded" panose="00000500000000000000" pitchFamily="50" charset="0"/>
                <a:cs typeface="Gordita LIght" pitchFamily="50" charset="0"/>
              </a:rPr>
              <a:t>LÍDER EM TODAS AS PLATAFORMAS NO SEGMENTO DECORAÇÃO</a:t>
            </a:r>
          </a:p>
        </p:txBody>
      </p:sp>
      <p:sp>
        <p:nvSpPr>
          <p:cNvPr id="25" name="CustomShape 17">
            <a:extLst>
              <a:ext uri="{FF2B5EF4-FFF2-40B4-BE49-F238E27FC236}">
                <a16:creationId xmlns:a16="http://schemas.microsoft.com/office/drawing/2014/main" id="{DE8B39D0-94AE-43AD-A3AE-57D40D61A52A}"/>
              </a:ext>
            </a:extLst>
          </p:cNvPr>
          <p:cNvSpPr/>
          <p:nvPr/>
        </p:nvSpPr>
        <p:spPr>
          <a:xfrm>
            <a:off x="775788" y="2924733"/>
            <a:ext cx="2847531" cy="5019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/>
          <a:lstStyle/>
          <a:p>
            <a:pPr>
              <a:lnSpc>
                <a:spcPts val="1680"/>
              </a:lnSpc>
            </a:pPr>
            <a:r>
              <a:rPr lang="pt-BR" sz="1600" b="1" spc="300" dirty="0">
                <a:latin typeface="Globotipo Rounded"/>
                <a:cs typeface="Gordita LIght"/>
              </a:rPr>
              <a:t>888 K </a:t>
            </a:r>
            <a:r>
              <a:rPr lang="pt-BR" sz="1600" spc="300" dirty="0">
                <a:latin typeface="Globotipo Rounded"/>
                <a:cs typeface="Gordita LIght"/>
              </a:rPr>
              <a:t>LEITORES</a:t>
            </a:r>
            <a:endParaRPr lang="pt-BR" dirty="0">
              <a:latin typeface="Globotipo Rounded"/>
              <a:cs typeface="Gordita LIght"/>
            </a:endParaRPr>
          </a:p>
          <a:p>
            <a:pPr>
              <a:lnSpc>
                <a:spcPts val="1680"/>
              </a:lnSpc>
            </a:pPr>
            <a:r>
              <a:rPr lang="pt-BR" sz="1600" strike="noStrike" spc="-1" dirty="0">
                <a:uFill>
                  <a:solidFill>
                    <a:srgbClr val="FFFFFF"/>
                  </a:solidFill>
                </a:uFill>
                <a:latin typeface="Globotipo Rounded"/>
                <a:ea typeface="ヒラギノ角ゴ Pro W3"/>
                <a:cs typeface="Gordita LIght"/>
              </a:rPr>
              <a:t>Circulação: </a:t>
            </a:r>
            <a:r>
              <a:rPr lang="pt-BR" sz="1600" b="1" spc="-1" dirty="0">
                <a:uFill>
                  <a:solidFill>
                    <a:srgbClr val="FFFFFF"/>
                  </a:solidFill>
                </a:uFill>
                <a:latin typeface="Globotipo Rounded"/>
                <a:ea typeface="+mn-lt"/>
                <a:cs typeface="Calibri"/>
              </a:rPr>
              <a:t>37.603²</a:t>
            </a:r>
            <a:endParaRPr lang="pt-BR" sz="1600" b="1" strike="noStrike" spc="-1" dirty="0">
              <a:uFill>
                <a:solidFill>
                  <a:srgbClr val="FFFFFF"/>
                </a:solidFill>
              </a:uFill>
              <a:latin typeface="Globotipo Rounded" panose="00000500000000000000" pitchFamily="50" charset="0"/>
              <a:cs typeface="Gordita LIght" pitchFamily="50" charset="0"/>
            </a:endParaRPr>
          </a:p>
        </p:txBody>
      </p:sp>
      <p:sp>
        <p:nvSpPr>
          <p:cNvPr id="26" name="CustomShape 17">
            <a:extLst>
              <a:ext uri="{FF2B5EF4-FFF2-40B4-BE49-F238E27FC236}">
                <a16:creationId xmlns:a16="http://schemas.microsoft.com/office/drawing/2014/main" id="{223A5C15-5D3A-4DFB-93B9-58C45EA327EA}"/>
              </a:ext>
            </a:extLst>
          </p:cNvPr>
          <p:cNvSpPr/>
          <p:nvPr/>
        </p:nvSpPr>
        <p:spPr>
          <a:xfrm>
            <a:off x="775788" y="3664555"/>
            <a:ext cx="2847531" cy="786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/>
          <a:lstStyle/>
          <a:p>
            <a:pPr>
              <a:lnSpc>
                <a:spcPts val="1680"/>
              </a:lnSpc>
            </a:pPr>
            <a:r>
              <a:rPr lang="pt-BR" sz="1600" b="1" spc="-1" dirty="0">
                <a:uFill>
                  <a:solidFill>
                    <a:srgbClr val="FFFFFF"/>
                  </a:solidFill>
                </a:uFill>
                <a:latin typeface="Globotipo Rounded"/>
                <a:ea typeface="ヒラギノ角ゴ Pro W3"/>
                <a:cs typeface="Gordita LIght"/>
              </a:rPr>
              <a:t>LEITORES SITE³</a:t>
            </a:r>
            <a:endParaRPr lang="pt-BR" sz="1600" b="1" spc="-1" dirty="0">
              <a:uFill>
                <a:solidFill>
                  <a:srgbClr val="FFFFFF"/>
                </a:solidFill>
              </a:uFill>
              <a:latin typeface="Globotipo Rounded"/>
              <a:ea typeface="ヒラギノ角ゴ Pro W3"/>
              <a:cs typeface="Gordita LIght" pitchFamily="50" charset="0"/>
            </a:endParaRPr>
          </a:p>
          <a:p>
            <a:pPr>
              <a:lnSpc>
                <a:spcPts val="1680"/>
              </a:lnSpc>
            </a:pPr>
            <a:r>
              <a:rPr lang="pt-BR" sz="1600" b="1" spc="-1" dirty="0">
                <a:uFill>
                  <a:solidFill>
                    <a:srgbClr val="FFFFFF"/>
                  </a:solidFill>
                </a:uFill>
                <a:latin typeface="Globotipo Rounded"/>
                <a:ea typeface="ヒラギノ角ゴ Pro W3"/>
                <a:cs typeface="Gordita LIght"/>
              </a:rPr>
              <a:t>2,2 MM </a:t>
            </a:r>
            <a:r>
              <a:rPr lang="pt-BR" sz="1600" spc="-1" dirty="0">
                <a:uFill>
                  <a:solidFill>
                    <a:srgbClr val="FFFFFF"/>
                  </a:solidFill>
                </a:uFill>
                <a:latin typeface="Globotipo Rounded"/>
                <a:ea typeface="ヒラギノ角ゴ Pro W3"/>
                <a:cs typeface="Gordita LIght"/>
              </a:rPr>
              <a:t>visitantes únicos*</a:t>
            </a:r>
          </a:p>
          <a:p>
            <a:pPr>
              <a:lnSpc>
                <a:spcPts val="1680"/>
              </a:lnSpc>
            </a:pPr>
            <a:r>
              <a:rPr lang="pt-BR" sz="1600" b="1" spc="-1" dirty="0">
                <a:uFill>
                  <a:solidFill>
                    <a:srgbClr val="FFFFFF"/>
                  </a:solidFill>
                </a:uFill>
                <a:latin typeface="Globotipo Rounded"/>
                <a:ea typeface="ヒラギノ角ゴ Pro W3"/>
                <a:cs typeface="Gordita LIght"/>
              </a:rPr>
              <a:t>1,6 MM </a:t>
            </a:r>
            <a:r>
              <a:rPr lang="pt-BR" sz="1600" spc="-1" dirty="0" err="1">
                <a:uFill>
                  <a:solidFill>
                    <a:srgbClr val="FFFFFF"/>
                  </a:solidFill>
                </a:uFill>
                <a:latin typeface="Globotipo Rounded"/>
                <a:ea typeface="ヒラギノ角ゴ Pro W3"/>
                <a:cs typeface="Gordita LIght"/>
              </a:rPr>
              <a:t>pageviews</a:t>
            </a:r>
            <a:r>
              <a:rPr lang="pt-BR" sz="1600" spc="-1" dirty="0">
                <a:uFill>
                  <a:solidFill>
                    <a:srgbClr val="FFFFFF"/>
                  </a:solidFill>
                </a:uFill>
                <a:latin typeface="Globotipo Rounded"/>
                <a:ea typeface="ヒラギノ角ゴ Pro W3"/>
                <a:cs typeface="Gordita LIght"/>
              </a:rPr>
              <a:t>**</a:t>
            </a:r>
            <a:endParaRPr lang="pt-BR" dirty="0"/>
          </a:p>
        </p:txBody>
      </p:sp>
      <p:sp>
        <p:nvSpPr>
          <p:cNvPr id="27" name="CustomShape 17">
            <a:extLst>
              <a:ext uri="{FF2B5EF4-FFF2-40B4-BE49-F238E27FC236}">
                <a16:creationId xmlns:a16="http://schemas.microsoft.com/office/drawing/2014/main" id="{C4A3EB6F-3CD3-4126-B6A8-41AAA8176237}"/>
              </a:ext>
            </a:extLst>
          </p:cNvPr>
          <p:cNvSpPr/>
          <p:nvPr/>
        </p:nvSpPr>
        <p:spPr>
          <a:xfrm>
            <a:off x="3875009" y="2294346"/>
            <a:ext cx="3077333" cy="55349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/>
          <a:lstStyle/>
          <a:p>
            <a:pPr>
              <a:lnSpc>
                <a:spcPts val="1680"/>
              </a:lnSpc>
            </a:pPr>
            <a:r>
              <a:rPr lang="pt-BR" sz="1600" b="1" spc="-1" dirty="0">
                <a:uFill>
                  <a:solidFill>
                    <a:srgbClr val="FFFFFF"/>
                  </a:solidFill>
                </a:uFill>
                <a:latin typeface="Globotipo Rounded"/>
                <a:ea typeface="ヒラギノ角ゴ Pro W3"/>
                <a:cs typeface="Gordita LIght"/>
              </a:rPr>
              <a:t>MÍDIAS SOCIAIS</a:t>
            </a:r>
            <a:r>
              <a:rPr lang="pt-BR" sz="1400" b="1" spc="-1" dirty="0">
                <a:uFill>
                  <a:solidFill>
                    <a:srgbClr val="FFFFFF"/>
                  </a:solidFill>
                </a:uFill>
                <a:latin typeface="Calibri"/>
                <a:ea typeface="Calibri"/>
                <a:cs typeface="Calibri"/>
              </a:rPr>
              <a:t>⁴</a:t>
            </a:r>
            <a:endParaRPr lang="pt-BR" sz="1600" b="1" spc="-1" dirty="0">
              <a:uFill>
                <a:solidFill>
                  <a:srgbClr val="FFFFFF"/>
                </a:solidFill>
              </a:uFill>
              <a:latin typeface="Globotipo Rounded" panose="00000500000000000000" pitchFamily="50" charset="0"/>
              <a:ea typeface="ヒラギノ角ゴ Pro W3"/>
              <a:cs typeface="Gordita LIght" pitchFamily="50" charset="0"/>
            </a:endParaRPr>
          </a:p>
          <a:p>
            <a:pPr>
              <a:lnSpc>
                <a:spcPts val="1680"/>
              </a:lnSpc>
            </a:pPr>
            <a:r>
              <a:rPr lang="pt-BR" sz="1600" spc="300" dirty="0">
                <a:latin typeface="Globotipo Rounded"/>
                <a:cs typeface="Gordita LIght"/>
              </a:rPr>
              <a:t>8,3 MM SEGUIDORES</a:t>
            </a:r>
          </a:p>
        </p:txBody>
      </p:sp>
      <p:grpSp>
        <p:nvGrpSpPr>
          <p:cNvPr id="28" name="Agrupar 61">
            <a:extLst>
              <a:ext uri="{FF2B5EF4-FFF2-40B4-BE49-F238E27FC236}">
                <a16:creationId xmlns:a16="http://schemas.microsoft.com/office/drawing/2014/main" id="{53D4A82D-E253-460E-A34C-24E8A09749CE}"/>
              </a:ext>
            </a:extLst>
          </p:cNvPr>
          <p:cNvGrpSpPr/>
          <p:nvPr/>
        </p:nvGrpSpPr>
        <p:grpSpPr>
          <a:xfrm>
            <a:off x="3452864" y="3132683"/>
            <a:ext cx="506172" cy="610629"/>
            <a:chOff x="845850" y="4851309"/>
            <a:chExt cx="472320" cy="610629"/>
          </a:xfrm>
        </p:grpSpPr>
        <p:pic>
          <p:nvPicPr>
            <p:cNvPr id="29" name="Gráfico 62">
              <a:extLst>
                <a:ext uri="{FF2B5EF4-FFF2-40B4-BE49-F238E27FC236}">
                  <a16:creationId xmlns:a16="http://schemas.microsoft.com/office/drawing/2014/main" id="{B8B3D708-C473-4A53-A4F6-36294F0FAE9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36770" y="4851309"/>
              <a:ext cx="325946" cy="343983"/>
            </a:xfrm>
            <a:prstGeom prst="rect">
              <a:avLst/>
            </a:prstGeom>
          </p:spPr>
        </p:pic>
        <p:sp>
          <p:nvSpPr>
            <p:cNvPr id="30" name="CustomShape 28">
              <a:extLst>
                <a:ext uri="{FF2B5EF4-FFF2-40B4-BE49-F238E27FC236}">
                  <a16:creationId xmlns:a16="http://schemas.microsoft.com/office/drawing/2014/main" id="{2EE38A9D-EE59-44ED-9FC0-8C0C0D36AE4B}"/>
                </a:ext>
              </a:extLst>
            </p:cNvPr>
            <p:cNvSpPr/>
            <p:nvPr/>
          </p:nvSpPr>
          <p:spPr>
            <a:xfrm>
              <a:off x="845850" y="5222178"/>
              <a:ext cx="472320" cy="23976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/>
            <a:lstStyle/>
            <a:p>
              <a:pPr algn="ctr"/>
              <a:r>
                <a:rPr lang="pt-BR" sz="1050" spc="-1" dirty="0">
                  <a:uFill>
                    <a:solidFill>
                      <a:srgbClr val="FFFFFF"/>
                    </a:solidFill>
                  </a:uFill>
                  <a:latin typeface="Globotipo Rounded"/>
                </a:rPr>
                <a:t>3,3 MM</a:t>
              </a:r>
              <a:endParaRPr lang="pt-BR" dirty="0">
                <a:latin typeface="Globotipo Rounded"/>
              </a:endParaRPr>
            </a:p>
          </p:txBody>
        </p:sp>
      </p:grpSp>
      <p:sp>
        <p:nvSpPr>
          <p:cNvPr id="33" name="CustomShape 29">
            <a:extLst>
              <a:ext uri="{FF2B5EF4-FFF2-40B4-BE49-F238E27FC236}">
                <a16:creationId xmlns:a16="http://schemas.microsoft.com/office/drawing/2014/main" id="{AA81F2AD-EF87-413F-ACB8-538F690FEB4E}"/>
              </a:ext>
            </a:extLst>
          </p:cNvPr>
          <p:cNvSpPr/>
          <p:nvPr/>
        </p:nvSpPr>
        <p:spPr>
          <a:xfrm>
            <a:off x="3821531" y="3497496"/>
            <a:ext cx="727151" cy="239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/>
          <a:lstStyle/>
          <a:p>
            <a:pPr algn="ctr"/>
            <a:r>
              <a:rPr lang="pt-BR" sz="1050" spc="-1" dirty="0">
                <a:uFill>
                  <a:solidFill>
                    <a:srgbClr val="FFFFFF"/>
                  </a:solidFill>
                </a:uFill>
                <a:latin typeface="Globotipo Rounded"/>
                <a:ea typeface="ヒラギノ角ゴ Pro W3"/>
                <a:cs typeface="Gordita LIght"/>
              </a:rPr>
              <a:t>78 K</a:t>
            </a:r>
            <a:endParaRPr lang="pt-BR" sz="1050" b="0" strike="noStrike" spc="-1" dirty="0">
              <a:uFill>
                <a:solidFill>
                  <a:srgbClr val="FFFFFF"/>
                </a:solidFill>
              </a:uFill>
              <a:latin typeface="Globotipo Rounded" panose="00000500000000000000" pitchFamily="50" charset="0"/>
              <a:ea typeface="ヒラギノ角ゴ Pro W3"/>
              <a:cs typeface="Gordita LIght" pitchFamily="50" charset="0"/>
            </a:endParaRPr>
          </a:p>
        </p:txBody>
      </p:sp>
      <p:pic>
        <p:nvPicPr>
          <p:cNvPr id="35" name="Gráfico 68">
            <a:extLst>
              <a:ext uri="{FF2B5EF4-FFF2-40B4-BE49-F238E27FC236}">
                <a16:creationId xmlns:a16="http://schemas.microsoft.com/office/drawing/2014/main" id="{B06F0557-6325-4C1B-98B5-6DCD77E6130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504165" y="3116666"/>
            <a:ext cx="364172" cy="360000"/>
          </a:xfrm>
          <a:prstGeom prst="rect">
            <a:avLst/>
          </a:prstGeom>
        </p:spPr>
      </p:pic>
      <p:sp>
        <p:nvSpPr>
          <p:cNvPr id="36" name="CustomShape 32">
            <a:extLst>
              <a:ext uri="{FF2B5EF4-FFF2-40B4-BE49-F238E27FC236}">
                <a16:creationId xmlns:a16="http://schemas.microsoft.com/office/drawing/2014/main" id="{D38B04CC-627D-4F68-85BD-055E34A8AB1B}"/>
              </a:ext>
            </a:extLst>
          </p:cNvPr>
          <p:cNvSpPr/>
          <p:nvPr/>
        </p:nvSpPr>
        <p:spPr>
          <a:xfrm>
            <a:off x="4296840" y="3499857"/>
            <a:ext cx="733654" cy="23503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/>
          <a:lstStyle/>
          <a:p>
            <a:pPr algn="ctr">
              <a:lnSpc>
                <a:spcPct val="100000"/>
              </a:lnSpc>
            </a:pPr>
            <a:r>
              <a:rPr lang="pt-BR" sz="1050" spc="-1" dirty="0">
                <a:uFill>
                  <a:solidFill>
                    <a:srgbClr val="FFFFFF"/>
                  </a:solidFill>
                </a:uFill>
                <a:latin typeface="Globotipo Rounded" panose="00000500000000000000" pitchFamily="50" charset="0"/>
                <a:ea typeface="ヒラギノ角ゴ Pro W3"/>
                <a:cs typeface="Gordita LIght" pitchFamily="50" charset="0"/>
              </a:rPr>
              <a:t>3,1</a:t>
            </a:r>
            <a:r>
              <a:rPr lang="pt-BR" sz="1050" b="0" strike="noStrike" spc="-1" dirty="0">
                <a:uFill>
                  <a:solidFill>
                    <a:srgbClr val="FFFFFF"/>
                  </a:solidFill>
                </a:uFill>
                <a:latin typeface="Globotipo Rounded" panose="00000500000000000000" pitchFamily="50" charset="0"/>
                <a:ea typeface="ヒラギノ角ゴ Pro W3"/>
                <a:cs typeface="Gordita LIght" pitchFamily="50" charset="0"/>
              </a:rPr>
              <a:t> MM</a:t>
            </a:r>
          </a:p>
        </p:txBody>
      </p:sp>
      <p:pic>
        <p:nvPicPr>
          <p:cNvPr id="38" name="Gráfico 80">
            <a:extLst>
              <a:ext uri="{FF2B5EF4-FFF2-40B4-BE49-F238E27FC236}">
                <a16:creationId xmlns:a16="http://schemas.microsoft.com/office/drawing/2014/main" id="{9E30AC31-AD79-4736-8141-3C41F81A71D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019121" y="3138499"/>
            <a:ext cx="336523" cy="340859"/>
          </a:xfrm>
          <a:prstGeom prst="rect">
            <a:avLst/>
          </a:prstGeom>
        </p:spPr>
      </p:pic>
      <p:sp>
        <p:nvSpPr>
          <p:cNvPr id="39" name="CustomShape 31">
            <a:extLst>
              <a:ext uri="{FF2B5EF4-FFF2-40B4-BE49-F238E27FC236}">
                <a16:creationId xmlns:a16="http://schemas.microsoft.com/office/drawing/2014/main" id="{A8951ADD-01AC-44CB-AB47-25E4659BB73B}"/>
              </a:ext>
            </a:extLst>
          </p:cNvPr>
          <p:cNvSpPr/>
          <p:nvPr/>
        </p:nvSpPr>
        <p:spPr>
          <a:xfrm>
            <a:off x="4868486" y="3504127"/>
            <a:ext cx="602045" cy="24001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/>
          <a:lstStyle/>
          <a:p>
            <a:pPr algn="ctr"/>
            <a:r>
              <a:rPr lang="pt-BR" sz="1050" spc="-1" dirty="0">
                <a:uFill>
                  <a:solidFill>
                    <a:srgbClr val="FFFFFF"/>
                  </a:solidFill>
                </a:uFill>
                <a:latin typeface="Globotipo Rounded" panose="00000500000000000000" pitchFamily="50" charset="0"/>
                <a:ea typeface="ヒラギノ角ゴ Pro W3"/>
                <a:cs typeface="Gordita LIght" pitchFamily="50" charset="0"/>
              </a:rPr>
              <a:t>1,1 MM</a:t>
            </a:r>
            <a:endParaRPr lang="pt-BR" sz="1050" b="0" strike="noStrike" spc="-1" dirty="0">
              <a:uFill>
                <a:solidFill>
                  <a:srgbClr val="FFFFFF"/>
                </a:solidFill>
              </a:uFill>
              <a:latin typeface="Globotipo Rounded" panose="00000500000000000000" pitchFamily="50" charset="0"/>
              <a:ea typeface="ヒラギノ角ゴ Pro W3"/>
              <a:cs typeface="Gordita LIght" pitchFamily="50" charset="0"/>
            </a:endParaRPr>
          </a:p>
        </p:txBody>
      </p:sp>
      <p:sp>
        <p:nvSpPr>
          <p:cNvPr id="41" name="CustomShape 17">
            <a:extLst>
              <a:ext uri="{FF2B5EF4-FFF2-40B4-BE49-F238E27FC236}">
                <a16:creationId xmlns:a16="http://schemas.microsoft.com/office/drawing/2014/main" id="{D2016F27-4DA8-42BB-BA66-D120EEE0D2EB}"/>
              </a:ext>
            </a:extLst>
          </p:cNvPr>
          <p:cNvSpPr/>
          <p:nvPr/>
        </p:nvSpPr>
        <p:spPr>
          <a:xfrm>
            <a:off x="775788" y="2327593"/>
            <a:ext cx="2591526" cy="55264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/>
          <a:lstStyle/>
          <a:p>
            <a:r>
              <a:rPr lang="pt-BR" sz="1600" b="1" spc="-1" dirty="0">
                <a:uFill>
                  <a:solidFill>
                    <a:srgbClr val="FFFFFF"/>
                  </a:solidFill>
                </a:uFill>
                <a:latin typeface="Globotipo Rounded"/>
                <a:ea typeface="ヒラギノ角ゴ Pro W3"/>
                <a:cs typeface="Gordita LIght"/>
              </a:rPr>
              <a:t>LEITORES REVISTA¹</a:t>
            </a:r>
            <a:endParaRPr lang="pt-BR" sz="1600" b="1" spc="-1" dirty="0">
              <a:uFill>
                <a:solidFill>
                  <a:srgbClr val="FFFFFF"/>
                </a:solidFill>
              </a:uFill>
              <a:latin typeface="Globotipo Rounded" panose="00000500000000000000" pitchFamily="50" charset="0"/>
              <a:ea typeface="ヒラギノ角ゴ Pro W3"/>
              <a:cs typeface="Gordita LIght" pitchFamily="50" charset="0"/>
            </a:endParaRPr>
          </a:p>
          <a:p>
            <a:r>
              <a:rPr lang="pt-BR" sz="1200" spc="-1" dirty="0">
                <a:uFill>
                  <a:solidFill>
                    <a:srgbClr val="FFFFFF"/>
                  </a:solidFill>
                </a:uFill>
                <a:latin typeface="Globotipo Rounded"/>
                <a:ea typeface="ヒラギノ角ゴ Pro W3"/>
                <a:cs typeface="Gordita LIght" pitchFamily="50" charset="0"/>
              </a:rPr>
              <a:t>(</a:t>
            </a:r>
            <a:r>
              <a:rPr lang="pt-BR" sz="1200" spc="-1" dirty="0">
                <a:uFill>
                  <a:solidFill>
                    <a:srgbClr val="FFFFFF"/>
                  </a:solidFill>
                </a:uFill>
                <a:latin typeface="Globotipo Rounded"/>
                <a:ea typeface="+mn-lt"/>
                <a:cs typeface="+mn-lt"/>
              </a:rPr>
              <a:t>Leu impresso + edição digital)</a:t>
            </a:r>
            <a:endParaRPr lang="pt-BR" sz="1200" spc="-1" dirty="0">
              <a:uFill>
                <a:solidFill>
                  <a:srgbClr val="FFFFFF"/>
                </a:solidFill>
              </a:uFill>
              <a:latin typeface="Globotipo Rounded"/>
              <a:cs typeface="Gordita LIght" pitchFamily="50" charset="0"/>
            </a:endParaRPr>
          </a:p>
        </p:txBody>
      </p:sp>
      <p:pic>
        <p:nvPicPr>
          <p:cNvPr id="42" name="Gráfico 14">
            <a:extLst>
              <a:ext uri="{FF2B5EF4-FFF2-40B4-BE49-F238E27FC236}">
                <a16:creationId xmlns:a16="http://schemas.microsoft.com/office/drawing/2014/main" id="{89186DF2-E374-44E7-B3A1-EEC64C0CB6D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43838" y="4181663"/>
            <a:ext cx="558348" cy="417686"/>
          </a:xfrm>
          <a:prstGeom prst="rect">
            <a:avLst/>
          </a:prstGeom>
        </p:spPr>
      </p:pic>
      <p:sp>
        <p:nvSpPr>
          <p:cNvPr id="43" name="CaixaDeTexto 42">
            <a:extLst>
              <a:ext uri="{FF2B5EF4-FFF2-40B4-BE49-F238E27FC236}">
                <a16:creationId xmlns:a16="http://schemas.microsoft.com/office/drawing/2014/main" id="{B5B85C0D-4422-4300-8F6D-8465B7AF9B38}"/>
              </a:ext>
            </a:extLst>
          </p:cNvPr>
          <p:cNvSpPr txBox="1"/>
          <p:nvPr/>
        </p:nvSpPr>
        <p:spPr>
          <a:xfrm>
            <a:off x="4408930" y="4160296"/>
            <a:ext cx="2109882" cy="313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80"/>
              </a:lnSpc>
            </a:pPr>
            <a:r>
              <a:rPr lang="pt-BR" sz="1600" b="1" spc="-1">
                <a:uFill>
                  <a:solidFill>
                    <a:srgbClr val="FFFFFF"/>
                  </a:solidFill>
                </a:uFill>
                <a:latin typeface="Globotipo Rounded" panose="00000500000000000000" pitchFamily="50" charset="0"/>
                <a:ea typeface="ヒラギノ角ゴ Pro W3"/>
                <a:cs typeface="Gordita LIght" pitchFamily="50" charset="0"/>
              </a:rPr>
              <a:t>NEWSLETTER</a:t>
            </a:r>
          </a:p>
        </p:txBody>
      </p:sp>
      <p:sp>
        <p:nvSpPr>
          <p:cNvPr id="44" name="Retângulo 43">
            <a:extLst>
              <a:ext uri="{FF2B5EF4-FFF2-40B4-BE49-F238E27FC236}">
                <a16:creationId xmlns:a16="http://schemas.microsoft.com/office/drawing/2014/main" id="{748E9E7F-0E37-42FD-8318-A8D664EFBAF5}"/>
              </a:ext>
            </a:extLst>
          </p:cNvPr>
          <p:cNvSpPr/>
          <p:nvPr/>
        </p:nvSpPr>
        <p:spPr>
          <a:xfrm>
            <a:off x="4408931" y="4370134"/>
            <a:ext cx="2643238" cy="30777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pt-BR" sz="1400" b="1" spc="-1" dirty="0">
                <a:uFill>
                  <a:solidFill>
                    <a:srgbClr val="FFFFFF"/>
                  </a:solidFill>
                </a:uFill>
                <a:latin typeface="Globotipo Rounded"/>
                <a:ea typeface="ヒラギノ角ゴ Pro W3"/>
                <a:cs typeface="Gordita LIght"/>
              </a:rPr>
              <a:t>14.925 envios (Set/25)</a:t>
            </a:r>
          </a:p>
        </p:txBody>
      </p:sp>
      <p:sp>
        <p:nvSpPr>
          <p:cNvPr id="45" name="CaixaDeTexto 44">
            <a:extLst>
              <a:ext uri="{FF2B5EF4-FFF2-40B4-BE49-F238E27FC236}">
                <a16:creationId xmlns:a16="http://schemas.microsoft.com/office/drawing/2014/main" id="{DB0660C8-797C-408D-973C-404CE3E62FD3}"/>
              </a:ext>
            </a:extLst>
          </p:cNvPr>
          <p:cNvSpPr txBox="1"/>
          <p:nvPr/>
        </p:nvSpPr>
        <p:spPr>
          <a:xfrm>
            <a:off x="329065" y="6024733"/>
            <a:ext cx="10375404" cy="33855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pt-BR" sz="800" spc="-1" dirty="0">
                <a:solidFill>
                  <a:schemeClr val="tx1">
                    <a:lumMod val="75000"/>
                    <a:lumOff val="25000"/>
                  </a:schemeClr>
                </a:solidFill>
                <a:uFill>
                  <a:solidFill>
                    <a:srgbClr val="FFFFFF"/>
                  </a:solidFill>
                </a:uFill>
                <a:cs typeface="Calibri"/>
              </a:rPr>
              <a:t>Fontes: ¹Kantar Ibope Media – TG BR 2025 R2 - Pessoas: Leitores Revista: Leu impresso nos últimos 6 meses + edição digital (sem sobreposição) // ²IVC : Revistas: Junho/2025 (impresso + digital) // ³ Comscore </a:t>
            </a:r>
            <a:r>
              <a:rPr lang="pt-BR" sz="800" spc="-1" dirty="0" err="1">
                <a:solidFill>
                  <a:schemeClr val="tx1">
                    <a:lumMod val="75000"/>
                    <a:lumOff val="25000"/>
                  </a:schemeClr>
                </a:solidFill>
                <a:uFill>
                  <a:solidFill>
                    <a:srgbClr val="FFFFFF"/>
                  </a:solidFill>
                </a:uFill>
                <a:cs typeface="Calibri"/>
              </a:rPr>
              <a:t>Multi-Plataform</a:t>
            </a:r>
            <a:r>
              <a:rPr lang="pt-BR" sz="800" spc="-1" dirty="0">
                <a:solidFill>
                  <a:schemeClr val="tx1">
                    <a:lumMod val="75000"/>
                    <a:lumOff val="25000"/>
                  </a:schemeClr>
                </a:solidFill>
                <a:uFill>
                  <a:solidFill>
                    <a:srgbClr val="FFFFFF"/>
                  </a:solidFill>
                </a:uFill>
                <a:cs typeface="Calibri"/>
              </a:rPr>
              <a:t> Agosto/2025 - * Total Digital Population  -** Desktop </a:t>
            </a:r>
            <a:r>
              <a:rPr lang="pt-BR" sz="800" spc="-1" dirty="0" err="1">
                <a:solidFill>
                  <a:schemeClr val="tx1">
                    <a:lumMod val="75000"/>
                    <a:lumOff val="25000"/>
                  </a:schemeClr>
                </a:solidFill>
                <a:uFill>
                  <a:solidFill>
                    <a:srgbClr val="FFFFFF"/>
                  </a:solidFill>
                </a:uFill>
                <a:cs typeface="Calibri"/>
              </a:rPr>
              <a:t>and</a:t>
            </a:r>
            <a:r>
              <a:rPr lang="pt-BR" sz="800" spc="-1" dirty="0">
                <a:solidFill>
                  <a:schemeClr val="tx1">
                    <a:lumMod val="75000"/>
                    <a:lumOff val="25000"/>
                  </a:schemeClr>
                </a:solidFill>
                <a:uFill>
                  <a:solidFill>
                    <a:srgbClr val="FFFFFF"/>
                  </a:solidFill>
                </a:uFill>
                <a:cs typeface="Calibri"/>
              </a:rPr>
              <a:t> Mobile // ⁴ </a:t>
            </a:r>
            <a:r>
              <a:rPr lang="pt-BR" sz="800" spc="-1" dirty="0" err="1">
                <a:solidFill>
                  <a:schemeClr val="tx1">
                    <a:lumMod val="75000"/>
                    <a:lumOff val="25000"/>
                  </a:schemeClr>
                </a:solidFill>
                <a:uFill>
                  <a:solidFill>
                    <a:srgbClr val="FFFFFF"/>
                  </a:solidFill>
                </a:uFill>
                <a:cs typeface="Calibri"/>
              </a:rPr>
              <a:t>Analytics</a:t>
            </a:r>
            <a:r>
              <a:rPr lang="pt-BR" sz="800" spc="-1" dirty="0">
                <a:solidFill>
                  <a:schemeClr val="tx1">
                    <a:lumMod val="75000"/>
                    <a:lumOff val="25000"/>
                  </a:schemeClr>
                </a:solidFill>
                <a:uFill>
                  <a:solidFill>
                    <a:srgbClr val="FFFFFF"/>
                  </a:solidFill>
                </a:uFill>
                <a:cs typeface="Calibri"/>
              </a:rPr>
              <a:t> Redes Sociais Agosto/2025 (dados com sobreposição entre as redes) </a:t>
            </a:r>
          </a:p>
        </p:txBody>
      </p:sp>
      <p:pic>
        <p:nvPicPr>
          <p:cNvPr id="46" name="Imagem 4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9635" y="2286065"/>
            <a:ext cx="4949224" cy="2717620"/>
          </a:xfrm>
          <a:prstGeom prst="rect">
            <a:avLst/>
          </a:prstGeom>
          <a:effectLst>
            <a:outerShdw blurRad="127000" dist="38100" dir="2700000" algn="tl" rotWithShape="0">
              <a:prstClr val="black">
                <a:alpha val="30000"/>
              </a:prstClr>
            </a:outerShdw>
          </a:effectLst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4598" y="3125632"/>
            <a:ext cx="360015" cy="360015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9AD088BA-CF83-A89A-5B65-50E81B377B4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427199" y="3114675"/>
            <a:ext cx="341103" cy="400488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C3E08D18-1A51-91C6-8D73-CCFEF5CAE77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904905" y="3147923"/>
            <a:ext cx="341406" cy="341406"/>
          </a:xfrm>
          <a:prstGeom prst="rect">
            <a:avLst/>
          </a:prstGeom>
        </p:spPr>
      </p:pic>
      <p:pic>
        <p:nvPicPr>
          <p:cNvPr id="9" name="Imagem 8" descr="Fundo preto com letras brancas&#10;&#10;Descrição gerada automaticamente">
            <a:extLst>
              <a:ext uri="{FF2B5EF4-FFF2-40B4-BE49-F238E27FC236}">
                <a16:creationId xmlns:a16="http://schemas.microsoft.com/office/drawing/2014/main" id="{2F152DE5-6E3B-4D35-E37C-3AF0621F4EC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351648" y="3114315"/>
            <a:ext cx="435147" cy="428086"/>
          </a:xfrm>
          <a:prstGeom prst="rect">
            <a:avLst/>
          </a:prstGeom>
        </p:spPr>
      </p:pic>
      <p:sp>
        <p:nvSpPr>
          <p:cNvPr id="10" name="CustomShape 31">
            <a:extLst>
              <a:ext uri="{FF2B5EF4-FFF2-40B4-BE49-F238E27FC236}">
                <a16:creationId xmlns:a16="http://schemas.microsoft.com/office/drawing/2014/main" id="{E50EF54A-17FB-6074-F6FC-EE93A1045016}"/>
              </a:ext>
            </a:extLst>
          </p:cNvPr>
          <p:cNvSpPr/>
          <p:nvPr/>
        </p:nvSpPr>
        <p:spPr>
          <a:xfrm>
            <a:off x="5315175" y="3517265"/>
            <a:ext cx="602045" cy="24001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/>
          <a:lstStyle/>
          <a:p>
            <a:pPr algn="ctr"/>
            <a:r>
              <a:rPr lang="pt-BR" sz="1050" spc="-1" dirty="0">
                <a:uFill>
                  <a:solidFill>
                    <a:srgbClr val="FFFFFF"/>
                  </a:solidFill>
                </a:uFill>
                <a:latin typeface="Globotipo Rounded"/>
                <a:ea typeface="ヒラギノ角ゴ Pro W3"/>
                <a:cs typeface="Gordita LIght"/>
              </a:rPr>
              <a:t>167 K</a:t>
            </a:r>
            <a:endParaRPr lang="pt-BR" sz="1050" b="0" strike="noStrike" spc="-1" dirty="0">
              <a:uFill>
                <a:solidFill>
                  <a:srgbClr val="FFFFFF"/>
                </a:solidFill>
              </a:uFill>
              <a:latin typeface="Globotipo Rounded" panose="00000500000000000000" pitchFamily="50" charset="0"/>
              <a:ea typeface="ヒラギノ角ゴ Pro W3"/>
              <a:cs typeface="Gordita LIght" pitchFamily="50" charset="0"/>
            </a:endParaRPr>
          </a:p>
        </p:txBody>
      </p:sp>
      <p:sp>
        <p:nvSpPr>
          <p:cNvPr id="11" name="CustomShape 31">
            <a:extLst>
              <a:ext uri="{FF2B5EF4-FFF2-40B4-BE49-F238E27FC236}">
                <a16:creationId xmlns:a16="http://schemas.microsoft.com/office/drawing/2014/main" id="{EE3599C0-3BEB-2EE0-4B8A-B5D1315F2297}"/>
              </a:ext>
            </a:extLst>
          </p:cNvPr>
          <p:cNvSpPr/>
          <p:nvPr/>
        </p:nvSpPr>
        <p:spPr>
          <a:xfrm>
            <a:off x="5761865" y="3517265"/>
            <a:ext cx="602045" cy="24001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/>
          <a:lstStyle/>
          <a:p>
            <a:pPr algn="ctr"/>
            <a:r>
              <a:rPr lang="pt-BR" sz="1050" spc="-1" dirty="0">
                <a:uFill>
                  <a:solidFill>
                    <a:srgbClr val="FFFFFF"/>
                  </a:solidFill>
                </a:uFill>
                <a:latin typeface="Globotipo Rounded"/>
                <a:ea typeface="ヒラギノ角ゴ Pro W3"/>
                <a:cs typeface="Gordita LIght"/>
              </a:rPr>
              <a:t>622 K</a:t>
            </a:r>
            <a:endParaRPr lang="pt-BR" sz="1050" b="0" strike="noStrike" spc="-1" dirty="0">
              <a:uFill>
                <a:solidFill>
                  <a:srgbClr val="FFFFFF"/>
                </a:solidFill>
              </a:uFill>
              <a:latin typeface="Globotipo Rounded" panose="00000500000000000000" pitchFamily="50" charset="0"/>
              <a:ea typeface="ヒラギノ角ゴ Pro W3"/>
              <a:cs typeface="Gordita LIght" pitchFamily="50" charset="0"/>
            </a:endParaRPr>
          </a:p>
        </p:txBody>
      </p:sp>
      <p:sp>
        <p:nvSpPr>
          <p:cNvPr id="12" name="CustomShape 31">
            <a:extLst>
              <a:ext uri="{FF2B5EF4-FFF2-40B4-BE49-F238E27FC236}">
                <a16:creationId xmlns:a16="http://schemas.microsoft.com/office/drawing/2014/main" id="{6A9C51A3-D33D-4C56-8939-CFDC2544B1ED}"/>
              </a:ext>
            </a:extLst>
          </p:cNvPr>
          <p:cNvSpPr/>
          <p:nvPr/>
        </p:nvSpPr>
        <p:spPr>
          <a:xfrm>
            <a:off x="6261106" y="3517265"/>
            <a:ext cx="602045" cy="24001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/>
          <a:lstStyle/>
          <a:p>
            <a:pPr algn="ctr"/>
            <a:r>
              <a:rPr lang="pt-BR" sz="1050" spc="-1" dirty="0">
                <a:uFill>
                  <a:solidFill>
                    <a:srgbClr val="FFFFFF"/>
                  </a:solidFill>
                </a:uFill>
                <a:latin typeface="Globotipo Rounded"/>
                <a:ea typeface="ヒラギノ角ゴ Pro W3"/>
                <a:cs typeface="Gordita LIght"/>
              </a:rPr>
              <a:t>13 K</a:t>
            </a:r>
            <a:endParaRPr lang="pt-BR" sz="1050" b="0" strike="noStrike" spc="-1" dirty="0">
              <a:uFill>
                <a:solidFill>
                  <a:srgbClr val="FFFFFF"/>
                </a:solidFill>
              </a:uFill>
              <a:latin typeface="Globotipo Rounded" panose="00000500000000000000" pitchFamily="50" charset="0"/>
              <a:ea typeface="ヒラギノ角ゴ Pro W3"/>
              <a:cs typeface="Gordita LIght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91283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tângulo 20"/>
          <p:cNvSpPr/>
          <p:nvPr/>
        </p:nvSpPr>
        <p:spPr>
          <a:xfrm>
            <a:off x="386525" y="161864"/>
            <a:ext cx="11544300" cy="6267450"/>
          </a:xfrm>
          <a:prstGeom prst="rect">
            <a:avLst/>
          </a:prstGeom>
          <a:solidFill>
            <a:srgbClr val="D3C1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AutoShape 2" descr="blob:https://infoglobo-my.sharepoint.com/9b517c43-6b12-4b71-b884-b8ef6955ddf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7" name="CustomShape 13">
            <a:extLst>
              <a:ext uri="{FF2B5EF4-FFF2-40B4-BE49-F238E27FC236}">
                <a16:creationId xmlns:a16="http://schemas.microsoft.com/office/drawing/2014/main" id="{7EF909B9-D9D1-4634-8E1B-1C04B22A98D7}"/>
              </a:ext>
            </a:extLst>
          </p:cNvPr>
          <p:cNvSpPr/>
          <p:nvPr/>
        </p:nvSpPr>
        <p:spPr>
          <a:xfrm>
            <a:off x="3272548" y="4429013"/>
            <a:ext cx="2398625" cy="49446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/>
          <a:lstStyle/>
          <a:p>
            <a:endParaRPr lang="pt-BR" sz="1400" b="1" spc="-1">
              <a:solidFill>
                <a:schemeClr val="tx1">
                  <a:lumMod val="85000"/>
                  <a:lumOff val="15000"/>
                </a:schemeClr>
              </a:solidFill>
              <a:uFill>
                <a:solidFill>
                  <a:srgbClr val="FFFFFF"/>
                </a:solidFill>
              </a:uFill>
              <a:latin typeface="Globotipo Rounded" panose="00000500000000000000" pitchFamily="50" charset="0"/>
              <a:ea typeface="ヒラギノ角ゴ Pro W3"/>
              <a:cs typeface="Gordita LIght" pitchFamily="50" charset="0"/>
            </a:endParaRPr>
          </a:p>
        </p:txBody>
      </p:sp>
      <p:sp>
        <p:nvSpPr>
          <p:cNvPr id="18" name="CustomShape 14">
            <a:extLst>
              <a:ext uri="{FF2B5EF4-FFF2-40B4-BE49-F238E27FC236}">
                <a16:creationId xmlns:a16="http://schemas.microsoft.com/office/drawing/2014/main" id="{212EE8D0-4B1D-46A0-A091-C2AC2B8D6FB4}"/>
              </a:ext>
            </a:extLst>
          </p:cNvPr>
          <p:cNvSpPr/>
          <p:nvPr/>
        </p:nvSpPr>
        <p:spPr>
          <a:xfrm>
            <a:off x="3269651" y="4389044"/>
            <a:ext cx="2098178" cy="136065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/>
          <a:lstStyle/>
          <a:p>
            <a:pPr>
              <a:lnSpc>
                <a:spcPts val="2000"/>
              </a:lnSpc>
            </a:pPr>
            <a:r>
              <a:rPr lang="pt-BR" sz="1400" b="1" spc="-1" dirty="0">
                <a:solidFill>
                  <a:schemeClr val="tx1">
                    <a:lumMod val="85000"/>
                    <a:lumOff val="15000"/>
                  </a:schemeClr>
                </a:solidFill>
                <a:uFill>
                  <a:solidFill>
                    <a:srgbClr val="FFFFFF"/>
                  </a:solidFill>
                </a:uFill>
                <a:latin typeface="Globotipo Rounded"/>
                <a:ea typeface="ヒラギノ角ゴ Pro W3"/>
                <a:cs typeface="Gordita LIght"/>
              </a:rPr>
              <a:t>02%   </a:t>
            </a:r>
            <a:r>
              <a:rPr lang="pt-BR" sz="1400" spc="-1" dirty="0">
                <a:solidFill>
                  <a:schemeClr val="tx1">
                    <a:lumMod val="85000"/>
                    <a:lumOff val="15000"/>
                  </a:schemeClr>
                </a:solidFill>
                <a:uFill>
                  <a:solidFill>
                    <a:srgbClr val="FFFFFF"/>
                  </a:solidFill>
                </a:uFill>
                <a:latin typeface="Globotipo Rounded"/>
                <a:ea typeface="ヒラギノ角ゴ Pro W3"/>
                <a:cs typeface="Gordita LIght"/>
              </a:rPr>
              <a:t>até 24 anos</a:t>
            </a:r>
            <a:br>
              <a:rPr lang="pt-BR" sz="1400" b="1" spc="-1" dirty="0">
                <a:uFill>
                  <a:solidFill>
                    <a:srgbClr val="FFFFFF"/>
                  </a:solidFill>
                </a:uFill>
                <a:latin typeface="Globotipo Rounded" panose="00000500000000000000" pitchFamily="50" charset="0"/>
                <a:ea typeface="ヒラギノ角ゴ Pro W3"/>
                <a:cs typeface="Gordita LIght" pitchFamily="50" charset="0"/>
              </a:rPr>
            </a:br>
            <a:r>
              <a:rPr lang="pt-BR" sz="1400" b="1" spc="-1" dirty="0">
                <a:solidFill>
                  <a:schemeClr val="tx1">
                    <a:lumMod val="85000"/>
                    <a:lumOff val="15000"/>
                  </a:schemeClr>
                </a:solidFill>
                <a:uFill>
                  <a:solidFill>
                    <a:srgbClr val="FFFFFF"/>
                  </a:solidFill>
                </a:uFill>
                <a:latin typeface="Globotipo Rounded"/>
                <a:ea typeface="ヒラギノ角ゴ Pro W3"/>
                <a:cs typeface="Gordita LIght" pitchFamily="50" charset="0"/>
              </a:rPr>
              <a:t>12</a:t>
            </a:r>
            <a:r>
              <a:rPr lang="pt-BR" sz="1400" b="1" spc="-1" dirty="0">
                <a:solidFill>
                  <a:schemeClr val="tx1">
                    <a:lumMod val="85000"/>
                    <a:lumOff val="15000"/>
                  </a:schemeClr>
                </a:solidFill>
                <a:uFill>
                  <a:solidFill>
                    <a:srgbClr val="FFFFFF"/>
                  </a:solidFill>
                </a:uFill>
                <a:latin typeface="Globotipo Rounded"/>
                <a:ea typeface="ヒラギノ角ゴ Pro W3"/>
                <a:cs typeface="Gordita LIght"/>
              </a:rPr>
              <a:t>% </a:t>
            </a:r>
            <a:r>
              <a:rPr lang="pt-BR" sz="1400" spc="-1" dirty="0">
                <a:solidFill>
                  <a:schemeClr val="tx1">
                    <a:lumMod val="85000"/>
                    <a:lumOff val="15000"/>
                  </a:schemeClr>
                </a:solidFill>
                <a:uFill>
                  <a:solidFill>
                    <a:srgbClr val="FFFFFF"/>
                  </a:solidFill>
                </a:uFill>
                <a:latin typeface="Globotipo Rounded"/>
                <a:ea typeface="ヒラギノ角ゴ Pro W3"/>
                <a:cs typeface="Gordita LIght"/>
              </a:rPr>
              <a:t>25 a 34 anos</a:t>
            </a:r>
          </a:p>
          <a:p>
            <a:pPr>
              <a:lnSpc>
                <a:spcPts val="2000"/>
              </a:lnSpc>
            </a:pPr>
            <a:r>
              <a:rPr lang="pt-BR" sz="1400" b="1" spc="-1" dirty="0">
                <a:solidFill>
                  <a:schemeClr val="tx1">
                    <a:lumMod val="85000"/>
                    <a:lumOff val="15000"/>
                  </a:schemeClr>
                </a:solidFill>
                <a:uFill>
                  <a:solidFill>
                    <a:srgbClr val="FFFFFF"/>
                  </a:solidFill>
                </a:uFill>
                <a:latin typeface="Globotipo Rounded"/>
                <a:ea typeface="ヒラギノ角ゴ Pro W3"/>
                <a:cs typeface="Gordita LIght"/>
              </a:rPr>
              <a:t>24% </a:t>
            </a:r>
            <a:r>
              <a:rPr lang="pt-BR" sz="1400" spc="-1" dirty="0">
                <a:solidFill>
                  <a:schemeClr val="tx1">
                    <a:lumMod val="85000"/>
                    <a:lumOff val="15000"/>
                  </a:schemeClr>
                </a:solidFill>
                <a:uFill>
                  <a:solidFill>
                    <a:srgbClr val="FFFFFF"/>
                  </a:solidFill>
                </a:uFill>
                <a:latin typeface="Globotipo Rounded"/>
                <a:ea typeface="ヒラギノ角ゴ Pro W3"/>
                <a:cs typeface="Gordita LIght"/>
              </a:rPr>
              <a:t>35 a 44 anos</a:t>
            </a:r>
          </a:p>
          <a:p>
            <a:pPr>
              <a:lnSpc>
                <a:spcPts val="2000"/>
              </a:lnSpc>
            </a:pPr>
            <a:r>
              <a:rPr lang="pt-BR" sz="1400" b="1" spc="-1" dirty="0">
                <a:solidFill>
                  <a:schemeClr val="tx1">
                    <a:lumMod val="85000"/>
                    <a:lumOff val="15000"/>
                  </a:schemeClr>
                </a:solidFill>
                <a:uFill>
                  <a:solidFill>
                    <a:srgbClr val="FFFFFF"/>
                  </a:solidFill>
                </a:uFill>
                <a:latin typeface="Globotipo Rounded"/>
                <a:ea typeface="ヒラギノ角ゴ Pro W3"/>
                <a:cs typeface="Gordita LIght"/>
              </a:rPr>
              <a:t>24% </a:t>
            </a:r>
            <a:r>
              <a:rPr lang="pt-BR" sz="1400" spc="-1" dirty="0">
                <a:solidFill>
                  <a:schemeClr val="tx1">
                    <a:lumMod val="85000"/>
                    <a:lumOff val="15000"/>
                  </a:schemeClr>
                </a:solidFill>
                <a:uFill>
                  <a:solidFill>
                    <a:srgbClr val="FFFFFF"/>
                  </a:solidFill>
                </a:uFill>
                <a:latin typeface="Globotipo Rounded"/>
                <a:ea typeface="ヒラギノ角ゴ Pro W3"/>
                <a:cs typeface="Gordita LIght"/>
              </a:rPr>
              <a:t>45 a 54 anos</a:t>
            </a:r>
          </a:p>
          <a:p>
            <a:pPr>
              <a:lnSpc>
                <a:spcPts val="2000"/>
              </a:lnSpc>
            </a:pPr>
            <a:r>
              <a:rPr lang="pt-BR" sz="1400" b="1" spc="-1" dirty="0">
                <a:solidFill>
                  <a:schemeClr val="tx1">
                    <a:lumMod val="85000"/>
                    <a:lumOff val="15000"/>
                  </a:schemeClr>
                </a:solidFill>
                <a:uFill>
                  <a:solidFill>
                    <a:srgbClr val="FFFFFF"/>
                  </a:solidFill>
                </a:uFill>
                <a:latin typeface="Globotipo Rounded"/>
                <a:ea typeface="+mn-lt"/>
                <a:cs typeface="+mn-lt"/>
              </a:rPr>
              <a:t>37% </a:t>
            </a:r>
            <a:r>
              <a:rPr lang="pt-BR" sz="1400" spc="-1" dirty="0">
                <a:solidFill>
                  <a:schemeClr val="tx1">
                    <a:lumMod val="85000"/>
                    <a:lumOff val="15000"/>
                  </a:schemeClr>
                </a:solidFill>
                <a:uFill>
                  <a:solidFill>
                    <a:srgbClr val="FFFFFF"/>
                  </a:solidFill>
                </a:uFill>
                <a:latin typeface="Globotipo Rounded"/>
                <a:ea typeface="+mn-lt"/>
                <a:cs typeface="+mn-lt"/>
              </a:rPr>
              <a:t>55+ anos</a:t>
            </a:r>
            <a:endParaRPr lang="pt-BR" sz="1400" dirty="0">
              <a:solidFill>
                <a:schemeClr val="tx1">
                  <a:lumMod val="85000"/>
                  <a:lumOff val="15000"/>
                </a:schemeClr>
              </a:solidFill>
              <a:latin typeface="Globotipo Rounded"/>
            </a:endParaRPr>
          </a:p>
        </p:txBody>
      </p:sp>
      <p:sp>
        <p:nvSpPr>
          <p:cNvPr id="19" name="CustomShape 23">
            <a:extLst>
              <a:ext uri="{FF2B5EF4-FFF2-40B4-BE49-F238E27FC236}">
                <a16:creationId xmlns:a16="http://schemas.microsoft.com/office/drawing/2014/main" id="{74723DEA-77B2-4C1E-BFAF-D2A6F6B07A46}"/>
              </a:ext>
            </a:extLst>
          </p:cNvPr>
          <p:cNvSpPr/>
          <p:nvPr/>
        </p:nvSpPr>
        <p:spPr>
          <a:xfrm>
            <a:off x="1785841" y="4392378"/>
            <a:ext cx="1713608" cy="105560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/>
          <a:lstStyle/>
          <a:p>
            <a:pPr>
              <a:lnSpc>
                <a:spcPct val="100000"/>
              </a:lnSpc>
            </a:pPr>
            <a:r>
              <a:rPr lang="pt-BR" sz="1400" b="1" strike="noStrike" spc="-1" dirty="0">
                <a:solidFill>
                  <a:schemeClr val="tx1">
                    <a:lumMod val="85000"/>
                    <a:lumOff val="15000"/>
                  </a:schemeClr>
                </a:solidFill>
                <a:uFill>
                  <a:solidFill>
                    <a:srgbClr val="FFFFFF"/>
                  </a:solidFill>
                </a:uFill>
                <a:latin typeface="Globotipo Rounded"/>
                <a:ea typeface="ヒラギノ角ゴ Pro W3"/>
                <a:cs typeface="Gordita LIght"/>
              </a:rPr>
              <a:t>59% </a:t>
            </a:r>
            <a:r>
              <a:rPr lang="pt-BR" sz="1400" spc="-1" dirty="0">
                <a:solidFill>
                  <a:schemeClr val="tx1">
                    <a:lumMod val="85000"/>
                    <a:lumOff val="15000"/>
                  </a:schemeClr>
                </a:solidFill>
                <a:uFill>
                  <a:solidFill>
                    <a:srgbClr val="FFFFFF"/>
                  </a:solidFill>
                </a:uFill>
                <a:latin typeface="Globotipo Rounded"/>
                <a:ea typeface="ヒラギノ角ゴ Pro W3"/>
                <a:cs typeface="Gordita LIght"/>
              </a:rPr>
              <a:t>Mulheres</a:t>
            </a:r>
            <a:endParaRPr lang="pt-BR" sz="1400" b="0" strike="noStrike" spc="-1" dirty="0">
              <a:solidFill>
                <a:schemeClr val="tx1">
                  <a:lumMod val="85000"/>
                  <a:lumOff val="15000"/>
                </a:schemeClr>
              </a:solidFill>
              <a:uFill>
                <a:solidFill>
                  <a:srgbClr val="FFFFFF"/>
                </a:solidFill>
              </a:uFill>
              <a:latin typeface="Globotipo Rounded"/>
              <a:ea typeface="ヒラギノ角ゴ Pro W3"/>
              <a:cs typeface="Gordita LIght"/>
            </a:endParaRPr>
          </a:p>
          <a:p>
            <a:pPr>
              <a:lnSpc>
                <a:spcPct val="100000"/>
              </a:lnSpc>
            </a:pPr>
            <a:endParaRPr lang="pt-BR" sz="1400" b="0" strike="noStrike" spc="-1" dirty="0">
              <a:solidFill>
                <a:schemeClr val="tx1">
                  <a:lumMod val="85000"/>
                  <a:lumOff val="15000"/>
                </a:schemeClr>
              </a:solidFill>
              <a:uFill>
                <a:solidFill>
                  <a:srgbClr val="FFFFFF"/>
                </a:solidFill>
              </a:uFill>
              <a:latin typeface="Globotipo Rounded" panose="00000500000000000000" pitchFamily="50" charset="0"/>
              <a:ea typeface="ヒラギノ角ゴ Pro W3"/>
              <a:cs typeface="Gordita LIght" pitchFamily="50" charset="0"/>
            </a:endParaRPr>
          </a:p>
          <a:p>
            <a:r>
              <a:rPr lang="pt-BR" sz="1400" b="1" spc="-1" dirty="0">
                <a:solidFill>
                  <a:schemeClr val="tx1">
                    <a:lumMod val="85000"/>
                    <a:lumOff val="15000"/>
                  </a:schemeClr>
                </a:solidFill>
                <a:uFill>
                  <a:solidFill>
                    <a:srgbClr val="FFFFFF"/>
                  </a:solidFill>
                </a:uFill>
                <a:latin typeface="Globotipo Rounded"/>
                <a:ea typeface="ヒラギノ角ゴ Pro W3"/>
                <a:cs typeface="Gordita LIght"/>
              </a:rPr>
              <a:t>39% </a:t>
            </a:r>
            <a:r>
              <a:rPr lang="pt-BR" sz="1400" spc="-1" dirty="0">
                <a:solidFill>
                  <a:schemeClr val="tx1">
                    <a:lumMod val="85000"/>
                    <a:lumOff val="15000"/>
                  </a:schemeClr>
                </a:solidFill>
                <a:uFill>
                  <a:solidFill>
                    <a:srgbClr val="FFFFFF"/>
                  </a:solidFill>
                </a:uFill>
                <a:latin typeface="Globotipo Rounded"/>
                <a:ea typeface="ヒラギノ角ゴ Pro W3"/>
                <a:cs typeface="Gordita LIght"/>
              </a:rPr>
              <a:t>AB</a:t>
            </a:r>
          </a:p>
          <a:p>
            <a:r>
              <a:rPr lang="pt-BR" sz="1400" b="1" spc="-1" dirty="0">
                <a:solidFill>
                  <a:schemeClr val="tx1">
                    <a:lumMod val="85000"/>
                    <a:lumOff val="15000"/>
                  </a:schemeClr>
                </a:solidFill>
                <a:uFill>
                  <a:solidFill>
                    <a:srgbClr val="FFFFFF"/>
                  </a:solidFill>
                </a:uFill>
                <a:latin typeface="Globotipo Rounded"/>
                <a:ea typeface="ヒラギノ角ゴ Pro W3"/>
                <a:cs typeface="Gordita LIght"/>
              </a:rPr>
              <a:t>45% </a:t>
            </a:r>
            <a:r>
              <a:rPr lang="pt-BR" sz="1400" spc="-1" dirty="0">
                <a:solidFill>
                  <a:schemeClr val="tx1">
                    <a:lumMod val="85000"/>
                    <a:lumOff val="15000"/>
                  </a:schemeClr>
                </a:solidFill>
                <a:uFill>
                  <a:solidFill>
                    <a:srgbClr val="FFFFFF"/>
                  </a:solidFill>
                </a:uFill>
                <a:latin typeface="Globotipo Rounded"/>
                <a:ea typeface="ヒラギノ角ゴ Pro W3"/>
                <a:cs typeface="Gordita LIght"/>
              </a:rPr>
              <a:t>C</a:t>
            </a:r>
            <a:endParaRPr lang="pt-BR" sz="1400" spc="-1" dirty="0">
              <a:solidFill>
                <a:schemeClr val="tx1">
                  <a:lumMod val="85000"/>
                  <a:lumOff val="15000"/>
                </a:schemeClr>
              </a:solidFill>
              <a:uFill>
                <a:solidFill>
                  <a:srgbClr val="FFFFFF"/>
                </a:solidFill>
              </a:uFill>
              <a:latin typeface="Globotipo Rounded"/>
              <a:cs typeface="Gordita LIght"/>
            </a:endParaRPr>
          </a:p>
          <a:p>
            <a:endParaRPr lang="pt-BR" sz="1400" spc="-1" dirty="0">
              <a:solidFill>
                <a:schemeClr val="tx1">
                  <a:lumMod val="85000"/>
                  <a:lumOff val="15000"/>
                </a:schemeClr>
              </a:solidFill>
              <a:uFill>
                <a:solidFill>
                  <a:srgbClr val="FFFFFF"/>
                </a:solidFill>
              </a:uFill>
              <a:latin typeface="Globotipo Rounded" panose="00000500000000000000" pitchFamily="50" charset="0"/>
              <a:cs typeface="Gordita LIght" pitchFamily="50" charset="0"/>
            </a:endParaRPr>
          </a:p>
          <a:p>
            <a:pPr>
              <a:lnSpc>
                <a:spcPct val="100000"/>
              </a:lnSpc>
            </a:pPr>
            <a:endParaRPr lang="pt-BR" sz="1400" b="0" strike="noStrike" spc="-1" dirty="0">
              <a:solidFill>
                <a:schemeClr val="tx1">
                  <a:lumMod val="85000"/>
                  <a:lumOff val="15000"/>
                </a:schemeClr>
              </a:solidFill>
              <a:uFill>
                <a:solidFill>
                  <a:srgbClr val="FFFFFF"/>
                </a:solidFill>
              </a:uFill>
              <a:latin typeface="Globotipo Rounded" panose="00000500000000000000" pitchFamily="50" charset="0"/>
              <a:cs typeface="Gordita LIght" pitchFamily="50" charset="0"/>
            </a:endParaRP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113AFFE8-FB3E-4789-BC3E-AE4AD21BE9E6}"/>
              </a:ext>
            </a:extLst>
          </p:cNvPr>
          <p:cNvSpPr txBox="1"/>
          <p:nvPr/>
        </p:nvSpPr>
        <p:spPr>
          <a:xfrm>
            <a:off x="591479" y="720188"/>
            <a:ext cx="5217839" cy="5411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500"/>
              </a:lnSpc>
            </a:pPr>
            <a:r>
              <a:rPr lang="pt-BR" sz="2400" spc="300">
                <a:solidFill>
                  <a:schemeClr val="tx1">
                    <a:lumMod val="85000"/>
                    <a:lumOff val="15000"/>
                  </a:schemeClr>
                </a:solidFill>
                <a:latin typeface="Globotipo Rounded" panose="00000500000000000000" pitchFamily="50" charset="0"/>
                <a:cs typeface="Gordita LIght" pitchFamily="50" charset="0"/>
              </a:rPr>
              <a:t>PERFIL DA AUDIÊNCIA</a:t>
            </a:r>
          </a:p>
        </p:txBody>
      </p:sp>
      <p:sp>
        <p:nvSpPr>
          <p:cNvPr id="23" name="CustomShape 14">
            <a:extLst>
              <a:ext uri="{FF2B5EF4-FFF2-40B4-BE49-F238E27FC236}">
                <a16:creationId xmlns:a16="http://schemas.microsoft.com/office/drawing/2014/main" id="{FEFA465C-82FA-4B4C-832B-F9A213F56328}"/>
              </a:ext>
            </a:extLst>
          </p:cNvPr>
          <p:cNvSpPr/>
          <p:nvPr/>
        </p:nvSpPr>
        <p:spPr>
          <a:xfrm>
            <a:off x="3334167" y="2159548"/>
            <a:ext cx="2032822" cy="134068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/>
          <a:lstStyle/>
          <a:p>
            <a:pPr>
              <a:lnSpc>
                <a:spcPts val="2000"/>
              </a:lnSpc>
            </a:pPr>
            <a:r>
              <a:rPr lang="pt-BR" sz="1400" b="1" spc="-1" dirty="0">
                <a:solidFill>
                  <a:schemeClr val="tx1">
                    <a:lumMod val="85000"/>
                    <a:lumOff val="15000"/>
                  </a:schemeClr>
                </a:solidFill>
                <a:uFill>
                  <a:solidFill>
                    <a:srgbClr val="FFFFFF"/>
                  </a:solidFill>
                </a:uFill>
                <a:latin typeface="Globotipo Rounded"/>
                <a:ea typeface="ヒラギノ角ゴ Pro W3"/>
                <a:cs typeface="Gordita LIght"/>
              </a:rPr>
              <a:t>06%  </a:t>
            </a:r>
            <a:r>
              <a:rPr lang="pt-BR" sz="1400" spc="-1" dirty="0">
                <a:solidFill>
                  <a:schemeClr val="tx1">
                    <a:lumMod val="85000"/>
                    <a:lumOff val="15000"/>
                  </a:schemeClr>
                </a:solidFill>
                <a:uFill>
                  <a:solidFill>
                    <a:srgbClr val="FFFFFF"/>
                  </a:solidFill>
                </a:uFill>
                <a:latin typeface="Globotipo Rounded"/>
                <a:ea typeface="ヒラギノ角ゴ Pro W3"/>
                <a:cs typeface="Gordita LIght"/>
              </a:rPr>
              <a:t>até 24 anos</a:t>
            </a:r>
          </a:p>
          <a:p>
            <a:pPr>
              <a:lnSpc>
                <a:spcPts val="2000"/>
              </a:lnSpc>
            </a:pPr>
            <a:r>
              <a:rPr lang="pt-BR" sz="1400" b="1" spc="-1" dirty="0">
                <a:solidFill>
                  <a:schemeClr val="tx1">
                    <a:lumMod val="85000"/>
                    <a:lumOff val="15000"/>
                  </a:schemeClr>
                </a:solidFill>
                <a:uFill>
                  <a:solidFill>
                    <a:srgbClr val="FFFFFF"/>
                  </a:solidFill>
                </a:uFill>
                <a:latin typeface="Globotipo Rounded"/>
                <a:ea typeface="ヒラギノ角ゴ Pro W3"/>
                <a:cs typeface="Gordita LIght"/>
              </a:rPr>
              <a:t>15% </a:t>
            </a:r>
            <a:r>
              <a:rPr lang="pt-BR" sz="1400" spc="-1" dirty="0">
                <a:solidFill>
                  <a:schemeClr val="tx1">
                    <a:lumMod val="85000"/>
                    <a:lumOff val="15000"/>
                  </a:schemeClr>
                </a:solidFill>
                <a:uFill>
                  <a:solidFill>
                    <a:srgbClr val="FFFFFF"/>
                  </a:solidFill>
                </a:uFill>
                <a:latin typeface="Globotipo Rounded"/>
                <a:ea typeface="ヒラギノ角ゴ Pro W3"/>
                <a:cs typeface="Gordita LIght"/>
              </a:rPr>
              <a:t>25 a 34 anos</a:t>
            </a:r>
          </a:p>
          <a:p>
            <a:pPr>
              <a:lnSpc>
                <a:spcPts val="2000"/>
              </a:lnSpc>
            </a:pPr>
            <a:r>
              <a:rPr lang="pt-BR" sz="1400" b="1" spc="-1" dirty="0">
                <a:solidFill>
                  <a:schemeClr val="tx1">
                    <a:lumMod val="85000"/>
                    <a:lumOff val="15000"/>
                  </a:schemeClr>
                </a:solidFill>
                <a:uFill>
                  <a:solidFill>
                    <a:srgbClr val="FFFFFF"/>
                  </a:solidFill>
                </a:uFill>
                <a:latin typeface="Globotipo Rounded"/>
                <a:ea typeface="ヒラギノ角ゴ Pro W3"/>
                <a:cs typeface="Gordita LIght"/>
              </a:rPr>
              <a:t>26% </a:t>
            </a:r>
            <a:r>
              <a:rPr lang="pt-BR" sz="1400" spc="-1" dirty="0">
                <a:solidFill>
                  <a:schemeClr val="tx1">
                    <a:lumMod val="85000"/>
                    <a:lumOff val="15000"/>
                  </a:schemeClr>
                </a:solidFill>
                <a:uFill>
                  <a:solidFill>
                    <a:srgbClr val="FFFFFF"/>
                  </a:solidFill>
                </a:uFill>
                <a:latin typeface="Globotipo Rounded"/>
                <a:ea typeface="ヒラギノ角ゴ Pro W3"/>
                <a:cs typeface="Gordita LIght"/>
              </a:rPr>
              <a:t>35 a 44 anos</a:t>
            </a:r>
          </a:p>
          <a:p>
            <a:pPr>
              <a:lnSpc>
                <a:spcPts val="2000"/>
              </a:lnSpc>
            </a:pPr>
            <a:r>
              <a:rPr lang="pt-BR" sz="1400" b="1" spc="-1" dirty="0">
                <a:solidFill>
                  <a:schemeClr val="tx1">
                    <a:lumMod val="85000"/>
                    <a:lumOff val="15000"/>
                  </a:schemeClr>
                </a:solidFill>
                <a:uFill>
                  <a:solidFill>
                    <a:srgbClr val="FFFFFF"/>
                  </a:solidFill>
                </a:uFill>
                <a:latin typeface="Globotipo Rounded"/>
                <a:ea typeface="ヒラギノ角ゴ Pro W3"/>
                <a:cs typeface="Gordita LIght"/>
              </a:rPr>
              <a:t>25% </a:t>
            </a:r>
            <a:r>
              <a:rPr lang="pt-BR" sz="1400" spc="-1" dirty="0">
                <a:solidFill>
                  <a:schemeClr val="tx1">
                    <a:lumMod val="85000"/>
                    <a:lumOff val="15000"/>
                  </a:schemeClr>
                </a:solidFill>
                <a:uFill>
                  <a:solidFill>
                    <a:srgbClr val="FFFFFF"/>
                  </a:solidFill>
                </a:uFill>
                <a:latin typeface="Globotipo Rounded"/>
                <a:ea typeface="+mn-lt"/>
                <a:cs typeface="+mn-lt"/>
              </a:rPr>
              <a:t>45 a 54 anos</a:t>
            </a:r>
          </a:p>
          <a:p>
            <a:pPr>
              <a:lnSpc>
                <a:spcPts val="2000"/>
              </a:lnSpc>
            </a:pPr>
            <a:r>
              <a:rPr lang="pt-BR" sz="1400" b="1" spc="-1" dirty="0">
                <a:solidFill>
                  <a:schemeClr val="tx1">
                    <a:lumMod val="85000"/>
                    <a:lumOff val="15000"/>
                  </a:schemeClr>
                </a:solidFill>
                <a:uFill>
                  <a:solidFill>
                    <a:srgbClr val="FFFFFF"/>
                  </a:solidFill>
                </a:uFill>
                <a:latin typeface="Globotipo Rounded"/>
                <a:ea typeface="+mn-lt"/>
                <a:cs typeface="+mn-lt"/>
              </a:rPr>
              <a:t>28% </a:t>
            </a:r>
            <a:r>
              <a:rPr lang="pt-BR" sz="1400" spc="-1" dirty="0">
                <a:solidFill>
                  <a:schemeClr val="tx1">
                    <a:lumMod val="85000"/>
                    <a:lumOff val="15000"/>
                  </a:schemeClr>
                </a:solidFill>
                <a:uFill>
                  <a:solidFill>
                    <a:srgbClr val="FFFFFF"/>
                  </a:solidFill>
                </a:uFill>
                <a:latin typeface="Globotipo Rounded"/>
                <a:ea typeface="+mn-lt"/>
                <a:cs typeface="+mn-lt"/>
              </a:rPr>
              <a:t>55+ anos</a:t>
            </a:r>
            <a:endParaRPr lang="pt-BR" sz="1400" dirty="0">
              <a:solidFill>
                <a:schemeClr val="tx1">
                  <a:lumMod val="85000"/>
                  <a:lumOff val="15000"/>
                </a:schemeClr>
              </a:solidFill>
              <a:latin typeface="Globotipo Rounded"/>
            </a:endParaRPr>
          </a:p>
        </p:txBody>
      </p:sp>
      <p:sp>
        <p:nvSpPr>
          <p:cNvPr id="24" name="CustomShape 23">
            <a:extLst>
              <a:ext uri="{FF2B5EF4-FFF2-40B4-BE49-F238E27FC236}">
                <a16:creationId xmlns:a16="http://schemas.microsoft.com/office/drawing/2014/main" id="{2948C294-081A-490E-8EC9-6007CD5048A5}"/>
              </a:ext>
            </a:extLst>
          </p:cNvPr>
          <p:cNvSpPr/>
          <p:nvPr/>
        </p:nvSpPr>
        <p:spPr>
          <a:xfrm>
            <a:off x="1786326" y="2207911"/>
            <a:ext cx="1701707" cy="108334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/>
          <a:lstStyle/>
          <a:p>
            <a:pPr>
              <a:lnSpc>
                <a:spcPct val="100000"/>
              </a:lnSpc>
            </a:pPr>
            <a:r>
              <a:rPr lang="pt-BR" sz="1400" b="1" spc="-1" dirty="0">
                <a:solidFill>
                  <a:schemeClr val="tx1">
                    <a:lumMod val="85000"/>
                    <a:lumOff val="15000"/>
                  </a:schemeClr>
                </a:solidFill>
                <a:uFill>
                  <a:solidFill>
                    <a:srgbClr val="FFFFFF"/>
                  </a:solidFill>
                </a:uFill>
                <a:latin typeface="Globotipo Rounded"/>
                <a:ea typeface="ヒラギノ角ゴ Pro W3"/>
                <a:cs typeface="Gordita LIght"/>
              </a:rPr>
              <a:t>72</a:t>
            </a:r>
            <a:r>
              <a:rPr lang="pt-BR" sz="1400" b="1" strike="noStrike" spc="-1" dirty="0">
                <a:solidFill>
                  <a:schemeClr val="tx1">
                    <a:lumMod val="85000"/>
                    <a:lumOff val="15000"/>
                  </a:schemeClr>
                </a:solidFill>
                <a:uFill>
                  <a:solidFill>
                    <a:srgbClr val="FFFFFF"/>
                  </a:solidFill>
                </a:uFill>
                <a:latin typeface="Globotipo Rounded"/>
                <a:ea typeface="ヒラギノ角ゴ Pro W3"/>
                <a:cs typeface="Gordita LIght"/>
              </a:rPr>
              <a:t> % </a:t>
            </a:r>
            <a:r>
              <a:rPr lang="pt-BR" sz="1400" b="0" strike="noStrike" spc="-1" dirty="0">
                <a:solidFill>
                  <a:schemeClr val="tx1">
                    <a:lumMod val="85000"/>
                    <a:lumOff val="15000"/>
                  </a:schemeClr>
                </a:solidFill>
                <a:uFill>
                  <a:solidFill>
                    <a:srgbClr val="FFFFFF"/>
                  </a:solidFill>
                </a:uFill>
                <a:latin typeface="Globotipo Rounded"/>
                <a:ea typeface="ヒラギノ角ゴ Pro W3"/>
                <a:cs typeface="Gordita LIght"/>
              </a:rPr>
              <a:t>Mulheres</a:t>
            </a:r>
          </a:p>
          <a:p>
            <a:pPr>
              <a:lnSpc>
                <a:spcPct val="100000"/>
              </a:lnSpc>
            </a:pPr>
            <a:endParaRPr lang="pt-BR" sz="1400" b="0" strike="noStrike" spc="-1" dirty="0">
              <a:solidFill>
                <a:schemeClr val="tx1">
                  <a:lumMod val="85000"/>
                  <a:lumOff val="15000"/>
                </a:schemeClr>
              </a:solidFill>
              <a:uFill>
                <a:solidFill>
                  <a:srgbClr val="FFFFFF"/>
                </a:solidFill>
              </a:uFill>
              <a:latin typeface="Globotipo Rounded" panose="00000500000000000000" pitchFamily="50" charset="0"/>
              <a:ea typeface="ヒラギノ角ゴ Pro W3"/>
              <a:cs typeface="Gordita LIght" pitchFamily="50" charset="0"/>
            </a:endParaRPr>
          </a:p>
          <a:p>
            <a:r>
              <a:rPr lang="pt-BR" sz="1400" b="1" spc="-1" dirty="0">
                <a:solidFill>
                  <a:schemeClr val="tx1">
                    <a:lumMod val="85000"/>
                    <a:lumOff val="15000"/>
                  </a:schemeClr>
                </a:solidFill>
                <a:uFill>
                  <a:solidFill>
                    <a:srgbClr val="FFFFFF"/>
                  </a:solidFill>
                </a:uFill>
                <a:latin typeface="Globotipo Rounded"/>
                <a:ea typeface="ヒラギノ角ゴ Pro W3"/>
                <a:cs typeface="Gordita LIght"/>
              </a:rPr>
              <a:t>67% </a:t>
            </a:r>
            <a:r>
              <a:rPr lang="pt-BR" sz="1400" spc="-1" dirty="0">
                <a:solidFill>
                  <a:schemeClr val="tx1">
                    <a:lumMod val="85000"/>
                    <a:lumOff val="15000"/>
                  </a:schemeClr>
                </a:solidFill>
                <a:uFill>
                  <a:solidFill>
                    <a:srgbClr val="FFFFFF"/>
                  </a:solidFill>
                </a:uFill>
                <a:latin typeface="Globotipo Rounded"/>
                <a:ea typeface="ヒラギノ角ゴ Pro W3"/>
                <a:cs typeface="Gordita LIght"/>
              </a:rPr>
              <a:t>AB</a:t>
            </a:r>
          </a:p>
          <a:p>
            <a:r>
              <a:rPr lang="pt-BR" sz="1400" b="1" spc="-1" dirty="0">
                <a:solidFill>
                  <a:schemeClr val="tx1">
                    <a:lumMod val="85000"/>
                    <a:lumOff val="15000"/>
                  </a:schemeClr>
                </a:solidFill>
                <a:uFill>
                  <a:solidFill>
                    <a:srgbClr val="FFFFFF"/>
                  </a:solidFill>
                </a:uFill>
                <a:latin typeface="Globotipo Rounded"/>
                <a:ea typeface="ヒラギノ角ゴ Pro W3"/>
                <a:cs typeface="Gordita LIght"/>
              </a:rPr>
              <a:t>28% </a:t>
            </a:r>
            <a:r>
              <a:rPr lang="pt-BR" sz="1400" spc="-1" dirty="0">
                <a:solidFill>
                  <a:schemeClr val="tx1">
                    <a:lumMod val="85000"/>
                    <a:lumOff val="15000"/>
                  </a:schemeClr>
                </a:solidFill>
                <a:uFill>
                  <a:solidFill>
                    <a:srgbClr val="FFFFFF"/>
                  </a:solidFill>
                </a:uFill>
                <a:latin typeface="Globotipo Rounded"/>
                <a:ea typeface="ヒラギノ角ゴ Pro W3"/>
                <a:cs typeface="Gordita LIght"/>
              </a:rPr>
              <a:t>C</a:t>
            </a:r>
            <a:endParaRPr lang="pt-BR" sz="1400" spc="-1" dirty="0">
              <a:solidFill>
                <a:schemeClr val="tx1">
                  <a:lumMod val="85000"/>
                  <a:lumOff val="15000"/>
                </a:schemeClr>
              </a:solidFill>
              <a:uFill>
                <a:solidFill>
                  <a:srgbClr val="FFFFFF"/>
                </a:solidFill>
              </a:uFill>
              <a:latin typeface="Globotipo Rounded"/>
              <a:cs typeface="Gordita LIght"/>
            </a:endParaRPr>
          </a:p>
          <a:p>
            <a:endParaRPr lang="pt-BR" sz="1400" spc="-1" dirty="0">
              <a:solidFill>
                <a:schemeClr val="tx1">
                  <a:lumMod val="85000"/>
                  <a:lumOff val="15000"/>
                </a:schemeClr>
              </a:solidFill>
              <a:uFill>
                <a:solidFill>
                  <a:srgbClr val="FFFFFF"/>
                </a:solidFill>
              </a:uFill>
              <a:latin typeface="Globotipo Rounded" panose="00000500000000000000" pitchFamily="50" charset="0"/>
              <a:cs typeface="Gordita LIght" pitchFamily="50" charset="0"/>
            </a:endParaRPr>
          </a:p>
          <a:p>
            <a:pPr>
              <a:lnSpc>
                <a:spcPct val="100000"/>
              </a:lnSpc>
            </a:pPr>
            <a:endParaRPr lang="pt-BR" sz="1400" b="0" strike="noStrike" spc="-1" dirty="0">
              <a:solidFill>
                <a:schemeClr val="tx1">
                  <a:lumMod val="85000"/>
                  <a:lumOff val="15000"/>
                </a:schemeClr>
              </a:solidFill>
              <a:uFill>
                <a:solidFill>
                  <a:srgbClr val="FFFFFF"/>
                </a:solidFill>
              </a:uFill>
              <a:latin typeface="Globotipo Rounded" panose="00000500000000000000" pitchFamily="50" charset="0"/>
              <a:cs typeface="Gordita LIght" pitchFamily="50" charset="0"/>
            </a:endParaRPr>
          </a:p>
        </p:txBody>
      </p:sp>
      <p:pic>
        <p:nvPicPr>
          <p:cNvPr id="1030" name="Picture 6" descr="Index of /wp-content/themes/guairaca-mobile/images"/>
          <p:cNvPicPr>
            <a:picLocks noChangeAspect="1" noChangeArrowheads="1"/>
          </p:cNvPicPr>
          <p:nvPr/>
        </p:nvPicPr>
        <p:blipFill>
          <a:blip r:embed="rId2">
            <a:biLevel thresh="7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32" y="4365480"/>
            <a:ext cx="142875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Local na rede internet - ícones de computador gráti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201" y="2261348"/>
            <a:ext cx="970540" cy="970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tângulo 26"/>
          <p:cNvSpPr/>
          <p:nvPr/>
        </p:nvSpPr>
        <p:spPr>
          <a:xfrm>
            <a:off x="2524587" y="3817245"/>
            <a:ext cx="880369" cy="369332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r>
              <a:rPr lang="pt-BR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Globotipo Rounded"/>
                <a:cs typeface="Gordita LIght" pitchFamily="50" charset="0"/>
              </a:rPr>
              <a:t>SITE²</a:t>
            </a:r>
            <a:endParaRPr lang="pt-BR" spc="300" dirty="0">
              <a:solidFill>
                <a:schemeClr val="tx1">
                  <a:lumMod val="85000"/>
                  <a:lumOff val="15000"/>
                </a:schemeClr>
              </a:solidFill>
              <a:latin typeface="Globotipo Rounded" panose="00000500000000000000" pitchFamily="50" charset="0"/>
              <a:cs typeface="Gordita LIght" pitchFamily="50" charset="0"/>
            </a:endParaRPr>
          </a:p>
        </p:txBody>
      </p:sp>
      <p:sp>
        <p:nvSpPr>
          <p:cNvPr id="31" name="Retângulo 30"/>
          <p:cNvSpPr/>
          <p:nvPr/>
        </p:nvSpPr>
        <p:spPr>
          <a:xfrm>
            <a:off x="2510077" y="1591396"/>
            <a:ext cx="1408784" cy="369332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r>
              <a:rPr lang="pt-BR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Globotipo Rounded"/>
                <a:cs typeface="Gordita LIght"/>
              </a:rPr>
              <a:t>REVISTA¹</a:t>
            </a:r>
            <a:endParaRPr lang="pt-BR" spc="300" dirty="0">
              <a:solidFill>
                <a:schemeClr val="tx1">
                  <a:lumMod val="85000"/>
                  <a:lumOff val="15000"/>
                </a:schemeClr>
              </a:solidFill>
              <a:latin typeface="Globotipo Rounded" panose="00000500000000000000" pitchFamily="50" charset="0"/>
              <a:cs typeface="Gordita LIght" pitchFamily="50" charset="0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1C6926CD-DD5E-3B29-E560-70C36957E830}"/>
              </a:ext>
            </a:extLst>
          </p:cNvPr>
          <p:cNvSpPr txBox="1"/>
          <p:nvPr/>
        </p:nvSpPr>
        <p:spPr>
          <a:xfrm>
            <a:off x="460375" y="6061233"/>
            <a:ext cx="5630638" cy="33855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pt-BR" sz="800" spc="-1" dirty="0">
                <a:solidFill>
                  <a:schemeClr val="tx1">
                    <a:lumMod val="75000"/>
                    <a:lumOff val="25000"/>
                  </a:schemeClr>
                </a:solidFill>
                <a:uFill>
                  <a:solidFill>
                    <a:srgbClr val="FFFFFF"/>
                  </a:solidFill>
                </a:uFill>
                <a:cs typeface="Calibri"/>
              </a:rPr>
              <a:t>Fontes: ²Kantar Ibope Media – </a:t>
            </a:r>
            <a:r>
              <a:rPr lang="pt-BR" sz="800" spc="-1" dirty="0" err="1">
                <a:solidFill>
                  <a:schemeClr val="tx1">
                    <a:lumMod val="75000"/>
                    <a:lumOff val="25000"/>
                  </a:schemeClr>
                </a:solidFill>
                <a:uFill>
                  <a:solidFill>
                    <a:srgbClr val="FFFFFF"/>
                  </a:solidFill>
                </a:uFill>
                <a:cs typeface="Calibri"/>
              </a:rPr>
              <a:t>Clickstream</a:t>
            </a:r>
            <a:r>
              <a:rPr lang="pt-BR" sz="800" spc="-1" dirty="0">
                <a:solidFill>
                  <a:schemeClr val="tx1">
                    <a:lumMod val="75000"/>
                    <a:lumOff val="25000"/>
                  </a:schemeClr>
                </a:solidFill>
                <a:uFill>
                  <a:solidFill>
                    <a:srgbClr val="FFFFFF"/>
                  </a:solidFill>
                </a:uFill>
                <a:cs typeface="Calibri"/>
              </a:rPr>
              <a:t> MP TG BR 2024 R1 – Personas // ¹ Kantar Ibope Media – TG BR 2025 R2 - Pessoas: Leitores Revista: Leu impresso nos últimos 6 meses + Leu edição digital (sem sobreposição) </a:t>
            </a:r>
            <a:endParaRPr lang="pt-BR" sz="800" spc="-1" dirty="0">
              <a:solidFill>
                <a:schemeClr val="tx1">
                  <a:lumMod val="75000"/>
                  <a:lumOff val="25000"/>
                </a:schemeClr>
              </a:solidFill>
              <a:uFill>
                <a:solidFill>
                  <a:srgbClr val="FFFFFF"/>
                </a:solidFill>
              </a:uFill>
              <a:ea typeface="Calibri"/>
              <a:cs typeface="Calibri"/>
            </a:endParaRPr>
          </a:p>
        </p:txBody>
      </p:sp>
      <p:pic>
        <p:nvPicPr>
          <p:cNvPr id="5" name="Imagem 5" descr="Sala com mesa e cadeiras&#10;&#10;Descrição gerada automaticamente">
            <a:extLst>
              <a:ext uri="{FF2B5EF4-FFF2-40B4-BE49-F238E27FC236}">
                <a16:creationId xmlns:a16="http://schemas.microsoft.com/office/drawing/2014/main" id="{1ACC5F3C-4DB4-2881-1FE2-BBFD39B28BB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98" t="10546" r="46" b="8296"/>
          <a:stretch/>
        </p:blipFill>
        <p:spPr>
          <a:xfrm>
            <a:off x="6143268" y="291150"/>
            <a:ext cx="5791416" cy="6272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5807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/>
          <p:cNvSpPr/>
          <p:nvPr/>
        </p:nvSpPr>
        <p:spPr>
          <a:xfrm>
            <a:off x="323850" y="309352"/>
            <a:ext cx="11544300" cy="6267450"/>
          </a:xfrm>
          <a:prstGeom prst="rect">
            <a:avLst/>
          </a:prstGeom>
          <a:solidFill>
            <a:srgbClr val="BFCB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Globotipo Rounded" panose="00000500000000000000" pitchFamily="50" charset="0"/>
            </a:endParaRPr>
          </a:p>
        </p:txBody>
      </p:sp>
      <p:sp>
        <p:nvSpPr>
          <p:cNvPr id="4" name="AutoShape 2" descr="blob:https://infoglobo-my.sharepoint.com/9b517c43-6b12-4b71-b884-b8ef6955ddf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2170A043-B5AD-4B27-B3F2-BAB51C6C24B1}"/>
              </a:ext>
            </a:extLst>
          </p:cNvPr>
          <p:cNvSpPr txBox="1"/>
          <p:nvPr/>
        </p:nvSpPr>
        <p:spPr>
          <a:xfrm>
            <a:off x="636302" y="931123"/>
            <a:ext cx="46575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latin typeface="Globotipo Rounded" panose="00000500000000000000" pitchFamily="50" charset="0"/>
                <a:cs typeface="Gordita LIght" pitchFamily="50" charset="0"/>
              </a:rPr>
              <a:t>PARA QUEM </a:t>
            </a:r>
            <a:br>
              <a:rPr lang="pt-BR" sz="3200" dirty="0">
                <a:latin typeface="Globotipo Rounded" panose="00000500000000000000" pitchFamily="50" charset="0"/>
                <a:cs typeface="Gordita LIght" pitchFamily="50" charset="0"/>
              </a:rPr>
            </a:br>
            <a:r>
              <a:rPr lang="pt-BR" sz="3200" dirty="0">
                <a:latin typeface="Globotipo Rounded" panose="00000500000000000000" pitchFamily="50" charset="0"/>
                <a:cs typeface="Gordita LIght" pitchFamily="50" charset="0"/>
              </a:rPr>
              <a:t>CASA E JARDIM É FEITA?</a:t>
            </a:r>
          </a:p>
        </p:txBody>
      </p:sp>
      <p:pic>
        <p:nvPicPr>
          <p:cNvPr id="2050" name="Picture 2" descr="Arquitetura - ícones de edifícios gráti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990" y="5407782"/>
            <a:ext cx="540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Design icon in iOS Styl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539" y="4522818"/>
            <a:ext cx="540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Casa icon in Windows Metro Styl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539" y="3404565"/>
            <a:ext cx="504000" cy="5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/>
          <p:cNvSpPr/>
          <p:nvPr/>
        </p:nvSpPr>
        <p:spPr>
          <a:xfrm>
            <a:off x="1384434" y="2196538"/>
            <a:ext cx="4732813" cy="41703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Globotipo Rounded" panose="00000500000000000000" pitchFamily="50" charset="0"/>
                <a:ea typeface="Calibri" panose="020F0502020204030204" pitchFamily="34" charset="0"/>
                <a:cs typeface="Gordita LIght" pitchFamily="50" charset="0"/>
              </a:rPr>
              <a:t>Apaixonados pelo morar bem, que buscam personalizar a casa e ganhar mais qualidade de vida.</a:t>
            </a:r>
          </a:p>
          <a:p>
            <a:endParaRPr lang="pt-BR" sz="1600" dirty="0">
              <a:solidFill>
                <a:schemeClr val="tx1">
                  <a:lumMod val="85000"/>
                  <a:lumOff val="15000"/>
                </a:schemeClr>
              </a:solidFill>
              <a:latin typeface="Globotipo Rounded" panose="00000500000000000000" pitchFamily="50" charset="0"/>
              <a:ea typeface="Calibri" panose="020F0502020204030204" pitchFamily="34" charset="0"/>
              <a:cs typeface="Gordita LIght" pitchFamily="50" charset="0"/>
            </a:endParaRPr>
          </a:p>
          <a:p>
            <a:endParaRPr lang="pt-BR" sz="1600" dirty="0">
              <a:solidFill>
                <a:schemeClr val="tx1">
                  <a:lumMod val="85000"/>
                  <a:lumOff val="15000"/>
                </a:schemeClr>
              </a:solidFill>
              <a:latin typeface="Globotipo Rounded" panose="00000500000000000000" pitchFamily="50" charset="0"/>
              <a:ea typeface="Calibri" panose="020F0502020204030204" pitchFamily="34" charset="0"/>
              <a:cs typeface="Gordita LIght" pitchFamily="50" charset="0"/>
            </a:endParaRPr>
          </a:p>
          <a:p>
            <a:r>
              <a:rPr lang="pt-BR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Globotipo Rounded" panose="00000500000000000000" pitchFamily="50" charset="0"/>
                <a:ea typeface="Calibri" panose="020F0502020204030204" pitchFamily="34" charset="0"/>
                <a:cs typeface="Gordita LIght" pitchFamily="50" charset="0"/>
              </a:rPr>
              <a:t>Interessados em decoração, design, paisagismo, arquitetura, gastronomia e tecnologia. </a:t>
            </a:r>
          </a:p>
          <a:p>
            <a:endParaRPr lang="pt-BR" sz="1000" dirty="0">
              <a:solidFill>
                <a:schemeClr val="tx1">
                  <a:lumMod val="85000"/>
                  <a:lumOff val="15000"/>
                </a:schemeClr>
              </a:solidFill>
              <a:latin typeface="Globotipo Rounded" panose="00000500000000000000" pitchFamily="50" charset="0"/>
              <a:ea typeface="Calibri" panose="020F0502020204030204" pitchFamily="34" charset="0"/>
              <a:cs typeface="Gordita LIght" pitchFamily="50" charset="0"/>
            </a:endParaRPr>
          </a:p>
          <a:p>
            <a:endParaRPr lang="pt-BR" sz="1000" dirty="0">
              <a:solidFill>
                <a:schemeClr val="tx1">
                  <a:lumMod val="85000"/>
                  <a:lumOff val="15000"/>
                </a:schemeClr>
              </a:solidFill>
              <a:latin typeface="Globotipo Rounded" panose="00000500000000000000" pitchFamily="50" charset="0"/>
              <a:ea typeface="Calibri" panose="020F0502020204030204" pitchFamily="34" charset="0"/>
              <a:cs typeface="Gordita LIght" pitchFamily="50" charset="0"/>
            </a:endParaRPr>
          </a:p>
          <a:p>
            <a:endParaRPr lang="pt-BR" sz="1000" dirty="0">
              <a:solidFill>
                <a:schemeClr val="tx1">
                  <a:lumMod val="85000"/>
                  <a:lumOff val="15000"/>
                </a:schemeClr>
              </a:solidFill>
              <a:latin typeface="Globotipo Rounded" panose="00000500000000000000" pitchFamily="50" charset="0"/>
              <a:ea typeface="Calibri" panose="020F0502020204030204" pitchFamily="34" charset="0"/>
              <a:cs typeface="Gordita LIght" pitchFamily="50" charset="0"/>
            </a:endParaRPr>
          </a:p>
          <a:p>
            <a:endParaRPr lang="pt-BR" sz="1000" dirty="0">
              <a:solidFill>
                <a:schemeClr val="tx1">
                  <a:lumMod val="85000"/>
                  <a:lumOff val="15000"/>
                </a:schemeClr>
              </a:solidFill>
              <a:latin typeface="Globotipo Rounded" panose="00000500000000000000" pitchFamily="50" charset="0"/>
              <a:ea typeface="Calibri" panose="020F0502020204030204" pitchFamily="34" charset="0"/>
              <a:cs typeface="Gordita LIght" pitchFamily="50" charset="0"/>
            </a:endParaRPr>
          </a:p>
          <a:p>
            <a:r>
              <a:rPr lang="pt-BR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Globotipo Rounded" panose="00000500000000000000" pitchFamily="50" charset="0"/>
                <a:ea typeface="Calibri" panose="020F0502020204030204" pitchFamily="34" charset="0"/>
                <a:cs typeface="Gordita LIght" pitchFamily="50" charset="0"/>
              </a:rPr>
              <a:t>Profissionais da área em busca de inspiração e tendências. </a:t>
            </a:r>
          </a:p>
          <a:p>
            <a:endParaRPr lang="pt-BR" sz="900" dirty="0">
              <a:solidFill>
                <a:schemeClr val="tx1">
                  <a:lumMod val="85000"/>
                  <a:lumOff val="15000"/>
                </a:schemeClr>
              </a:solidFill>
              <a:latin typeface="Globotipo Rounded" panose="00000500000000000000" pitchFamily="50" charset="0"/>
              <a:ea typeface="Calibri" panose="020F0502020204030204" pitchFamily="34" charset="0"/>
              <a:cs typeface="Gordita LIght" pitchFamily="50" charset="0"/>
            </a:endParaRPr>
          </a:p>
          <a:p>
            <a:endParaRPr lang="pt-BR" sz="900" dirty="0">
              <a:solidFill>
                <a:schemeClr val="tx1">
                  <a:lumMod val="85000"/>
                  <a:lumOff val="15000"/>
                </a:schemeClr>
              </a:solidFill>
              <a:latin typeface="Globotipo Rounded" panose="00000500000000000000" pitchFamily="50" charset="0"/>
              <a:ea typeface="Calibri" panose="020F0502020204030204" pitchFamily="34" charset="0"/>
              <a:cs typeface="Gordita LIght" pitchFamily="50" charset="0"/>
            </a:endParaRPr>
          </a:p>
          <a:p>
            <a:endParaRPr lang="pt-BR" sz="900" dirty="0">
              <a:solidFill>
                <a:schemeClr val="tx1">
                  <a:lumMod val="85000"/>
                  <a:lumOff val="15000"/>
                </a:schemeClr>
              </a:solidFill>
              <a:latin typeface="Globotipo Rounded" panose="00000500000000000000" pitchFamily="50" charset="0"/>
              <a:ea typeface="Calibri" panose="020F0502020204030204" pitchFamily="34" charset="0"/>
              <a:cs typeface="Gordita LIght" pitchFamily="50" charset="0"/>
            </a:endParaRPr>
          </a:p>
          <a:p>
            <a:r>
              <a:rPr lang="pt-BR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Globotipo Rounded" panose="00000500000000000000" pitchFamily="50" charset="0"/>
                <a:ea typeface="Calibri" panose="020F0502020204030204" pitchFamily="34" charset="0"/>
                <a:cs typeface="Gordita LIght" pitchFamily="50" charset="0"/>
              </a:rPr>
              <a:t>Pessoas que estão construindo, reformando ou com planos de mudar suas casas em um futuro próximo.</a:t>
            </a:r>
          </a:p>
        </p:txBody>
      </p:sp>
      <p:pic>
        <p:nvPicPr>
          <p:cNvPr id="2064" name="Picture 16" descr="Vetor PNG E SVG Transparente De Ícone Imobiliário Da Casa Coração"/>
          <p:cNvPicPr>
            <a:picLocks noChangeAspect="1" noChangeArrowheads="1"/>
          </p:cNvPicPr>
          <p:nvPr/>
        </p:nvPicPr>
        <p:blipFill>
          <a:blip r:embed="rId5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447" y="2196538"/>
            <a:ext cx="782184" cy="782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m 5" descr="Mesa com cadeiras&#10;&#10;Descrição gerada automaticamente">
            <a:extLst>
              <a:ext uri="{FF2B5EF4-FFF2-40B4-BE49-F238E27FC236}">
                <a16:creationId xmlns:a16="http://schemas.microsoft.com/office/drawing/2014/main" id="{641DBC84-92E0-C651-6613-80706CE44C0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43" t="2317" r="327" b="2133"/>
          <a:stretch/>
        </p:blipFill>
        <p:spPr>
          <a:xfrm>
            <a:off x="7135065" y="309486"/>
            <a:ext cx="4730898" cy="6264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6264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/>
        </p:nvSpPr>
        <p:spPr>
          <a:xfrm>
            <a:off x="323850" y="295275"/>
            <a:ext cx="11544300" cy="6267450"/>
          </a:xfrm>
          <a:prstGeom prst="rect">
            <a:avLst/>
          </a:prstGeom>
          <a:solidFill>
            <a:srgbClr val="BFCB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Globotipo Rounded" panose="00000500000000000000" pitchFamily="50" charset="0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2170A043-B5AD-4B27-B3F2-BAB51C6C24B1}"/>
              </a:ext>
            </a:extLst>
          </p:cNvPr>
          <p:cNvSpPr txBox="1"/>
          <p:nvPr/>
        </p:nvSpPr>
        <p:spPr>
          <a:xfrm>
            <a:off x="745485" y="545229"/>
            <a:ext cx="44839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Globotipo Rounded" panose="00000500000000000000" pitchFamily="50" charset="0"/>
                <a:cs typeface="Gordita LIght" pitchFamily="50" charset="0"/>
              </a:rPr>
              <a:t>EDITORIAS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377D2F53-3650-47DC-B688-CE06661EA3F9}"/>
              </a:ext>
            </a:extLst>
          </p:cNvPr>
          <p:cNvSpPr txBox="1"/>
          <p:nvPr/>
        </p:nvSpPr>
        <p:spPr>
          <a:xfrm>
            <a:off x="745486" y="1218856"/>
            <a:ext cx="4824412" cy="504747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dirty="0">
                <a:latin typeface="Globotipo Rounded" panose="00000500000000000000" pitchFamily="50" charset="0"/>
                <a:ea typeface="Calibri" panose="020F0502020204030204" pitchFamily="34" charset="0"/>
                <a:cs typeface="Gordita LIght" pitchFamily="50" charset="0"/>
              </a:rPr>
              <a:t>TENDÊNCIAS</a:t>
            </a:r>
            <a:br>
              <a:rPr lang="pt-BR" sz="2000" dirty="0">
                <a:latin typeface="Globotipo Rounded" panose="00000500000000000000" pitchFamily="50" charset="0"/>
                <a:ea typeface="Calibri" panose="020F0502020204030204" pitchFamily="34" charset="0"/>
                <a:cs typeface="Gordita LIght" pitchFamily="50" charset="0"/>
              </a:rPr>
            </a:br>
            <a:r>
              <a:rPr lang="pt-BR" sz="1600" dirty="0">
                <a:latin typeface="Globotipo Rounded" panose="00000500000000000000" pitchFamily="50" charset="0"/>
                <a:ea typeface="Calibri" panose="020F0502020204030204" pitchFamily="34" charset="0"/>
                <a:cs typeface="Gordita LIght" pitchFamily="50" charset="0"/>
              </a:rPr>
              <a:t>Os lançamentos em design, arte, decoração, mais entrevistas com grandes nomes do mercado e serviços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br>
              <a:rPr lang="pt-BR" sz="2000" dirty="0">
                <a:latin typeface="Globotipo Rounded" panose="00000500000000000000" pitchFamily="50" charset="0"/>
                <a:ea typeface="Calibri" panose="020F0502020204030204" pitchFamily="34" charset="0"/>
                <a:cs typeface="Gordita LIght" pitchFamily="50" charset="0"/>
              </a:rPr>
            </a:br>
            <a:r>
              <a:rPr lang="pt-BR" sz="2000" dirty="0">
                <a:latin typeface="Globotipo Rounded" panose="00000500000000000000" pitchFamily="50" charset="0"/>
                <a:ea typeface="Calibri" panose="020F0502020204030204" pitchFamily="34" charset="0"/>
                <a:cs typeface="Gordita LIght" pitchFamily="50" charset="0"/>
              </a:rPr>
              <a:t>COMPORTAMENTO</a:t>
            </a:r>
            <a:br>
              <a:rPr lang="pt-BR" sz="1600" dirty="0">
                <a:latin typeface="Globotipo Rounded" panose="00000500000000000000" pitchFamily="50" charset="0"/>
                <a:ea typeface="Calibri" panose="020F0502020204030204" pitchFamily="34" charset="0"/>
                <a:cs typeface="Gordita LIght" pitchFamily="50" charset="0"/>
              </a:rPr>
            </a:br>
            <a:r>
              <a:rPr lang="pt-BR" sz="1600" dirty="0">
                <a:latin typeface="Globotipo Rounded" panose="00000500000000000000" pitchFamily="50" charset="0"/>
                <a:ea typeface="Calibri" panose="020F0502020204030204" pitchFamily="34" charset="0"/>
                <a:cs typeface="Gordita LIght" pitchFamily="50" charset="0"/>
              </a:rPr>
              <a:t>Reportagens que antecipam as transformações na casa, com análise de especialistas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br>
              <a:rPr lang="pt-BR" sz="1600" dirty="0">
                <a:latin typeface="Globotipo Rounded" panose="00000500000000000000" pitchFamily="50" charset="0"/>
                <a:ea typeface="Calibri" panose="020F0502020204030204" pitchFamily="34" charset="0"/>
                <a:cs typeface="Gordita LIght" pitchFamily="50" charset="0"/>
              </a:rPr>
            </a:br>
            <a:r>
              <a:rPr lang="pt-BR" sz="2000" dirty="0">
                <a:latin typeface="Globotipo Rounded" panose="00000500000000000000" pitchFamily="50" charset="0"/>
                <a:ea typeface="Calibri" panose="020F0502020204030204" pitchFamily="34" charset="0"/>
                <a:cs typeface="Gordita LIght" pitchFamily="50" charset="0"/>
              </a:rPr>
              <a:t>MORAR</a:t>
            </a:r>
            <a:br>
              <a:rPr lang="pt-BR" sz="1600" dirty="0">
                <a:latin typeface="Globotipo Rounded" panose="00000500000000000000" pitchFamily="50" charset="0"/>
                <a:ea typeface="Calibri" panose="020F0502020204030204" pitchFamily="34" charset="0"/>
                <a:cs typeface="Gordita LIght" pitchFamily="50" charset="0"/>
              </a:rPr>
            </a:br>
            <a:r>
              <a:rPr lang="pt-BR" sz="1600" dirty="0">
                <a:latin typeface="Globotipo Rounded" panose="00000500000000000000" pitchFamily="50" charset="0"/>
                <a:ea typeface="Calibri" panose="020F0502020204030204" pitchFamily="34" charset="0"/>
                <a:cs typeface="Gordita LIght" pitchFamily="50" charset="0"/>
              </a:rPr>
              <a:t>Projetos de decoração e arquitetura, histórias inspiradoras e jeitos de viver únicos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pt-BR" sz="1600" dirty="0">
              <a:latin typeface="Globotipo Rounded" panose="00000500000000000000" pitchFamily="50" charset="0"/>
              <a:ea typeface="Calibri" panose="020F0502020204030204" pitchFamily="34" charset="0"/>
              <a:cs typeface="Gordita LIght" pitchFamily="50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dirty="0">
                <a:latin typeface="Globotipo Rounded" panose="00000500000000000000" pitchFamily="50" charset="0"/>
                <a:ea typeface="Calibri" panose="020F0502020204030204" pitchFamily="34" charset="0"/>
                <a:cs typeface="Gordita LIght" pitchFamily="50" charset="0"/>
              </a:rPr>
              <a:t>CASA CONECTADA</a:t>
            </a:r>
            <a:br>
              <a:rPr lang="pt-BR" sz="1600" dirty="0">
                <a:latin typeface="Globotipo Rounded" panose="00000500000000000000" pitchFamily="50" charset="0"/>
                <a:ea typeface="Calibri" panose="020F0502020204030204" pitchFamily="34" charset="0"/>
                <a:cs typeface="Gordita LIght" pitchFamily="50" charset="0"/>
              </a:rPr>
            </a:br>
            <a:r>
              <a:rPr lang="pt-BR" sz="1600" dirty="0">
                <a:latin typeface="Globotipo Rounded" panose="00000500000000000000" pitchFamily="50" charset="0"/>
                <a:ea typeface="Calibri" panose="020F0502020204030204" pitchFamily="34" charset="0"/>
                <a:cs typeface="Gordita LIght" pitchFamily="50" charset="0"/>
              </a:rPr>
              <a:t>As novidades de tecnologia para ter um lar mais funcional e amigável</a:t>
            </a:r>
            <a:endParaRPr lang="pt-BR" sz="1200" dirty="0">
              <a:latin typeface="Globotipo Rounded" panose="00000500000000000000" pitchFamily="50" charset="0"/>
              <a:ea typeface="Calibri" panose="020F0502020204030204" pitchFamily="34" charset="0"/>
              <a:cs typeface="Gordita LIght" pitchFamily="50" charset="0"/>
            </a:endParaRPr>
          </a:p>
        </p:txBody>
      </p:sp>
      <p:pic>
        <p:nvPicPr>
          <p:cNvPr id="2" name="Imagem 2" descr="Sala com sofá e mesa de centro&#10;&#10;Descrição gerada automaticamente">
            <a:extLst>
              <a:ext uri="{FF2B5EF4-FFF2-40B4-BE49-F238E27FC236}">
                <a16:creationId xmlns:a16="http://schemas.microsoft.com/office/drawing/2014/main" id="{C274FD7B-FDC0-024B-BBF0-0F64C3F0A2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57" t="6525" r="260" b="9337"/>
          <a:stretch/>
        </p:blipFill>
        <p:spPr>
          <a:xfrm>
            <a:off x="6507102" y="309628"/>
            <a:ext cx="5360043" cy="6253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5623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>
            <a:extLst>
              <a:ext uri="{FF2B5EF4-FFF2-40B4-BE49-F238E27FC236}">
                <a16:creationId xmlns:a16="http://schemas.microsoft.com/office/drawing/2014/main" id="{694F9B4A-DB22-2DEA-4804-3A1925456A63}"/>
              </a:ext>
            </a:extLst>
          </p:cNvPr>
          <p:cNvSpPr/>
          <p:nvPr/>
        </p:nvSpPr>
        <p:spPr>
          <a:xfrm>
            <a:off x="323850" y="295275"/>
            <a:ext cx="11544300" cy="6267450"/>
          </a:xfrm>
          <a:prstGeom prst="rect">
            <a:avLst/>
          </a:prstGeom>
          <a:solidFill>
            <a:srgbClr val="BFCB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Globotipo Rounded" panose="00000500000000000000" pitchFamily="50" charset="0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2170A043-B5AD-4B27-B3F2-BAB51C6C24B1}"/>
              </a:ext>
            </a:extLst>
          </p:cNvPr>
          <p:cNvSpPr txBox="1"/>
          <p:nvPr/>
        </p:nvSpPr>
        <p:spPr>
          <a:xfrm>
            <a:off x="749511" y="536946"/>
            <a:ext cx="32955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spc="300" dirty="0">
                <a:solidFill>
                  <a:schemeClr val="bg2">
                    <a:lumMod val="10000"/>
                  </a:schemeClr>
                </a:solidFill>
                <a:latin typeface="Globotipo Rounded" panose="00000500000000000000" pitchFamily="50" charset="0"/>
                <a:cs typeface="Gordita LIght" pitchFamily="50" charset="0"/>
              </a:rPr>
              <a:t>EDITORIAS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377D2F53-3650-47DC-B688-CE06661EA3F9}"/>
              </a:ext>
            </a:extLst>
          </p:cNvPr>
          <p:cNvSpPr txBox="1"/>
          <p:nvPr/>
        </p:nvSpPr>
        <p:spPr>
          <a:xfrm>
            <a:off x="749511" y="1251490"/>
            <a:ext cx="4806739" cy="518680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dirty="0">
                <a:latin typeface="Globotipo Rounded" panose="00000500000000000000" pitchFamily="50" charset="0"/>
                <a:ea typeface="Calibri" panose="020F0502020204030204" pitchFamily="34" charset="0"/>
                <a:cs typeface="Gordita LIght" pitchFamily="50" charset="0"/>
              </a:rPr>
              <a:t>GASTRONOMIA </a:t>
            </a:r>
            <a:br>
              <a:rPr lang="pt-BR" sz="2000" dirty="0">
                <a:latin typeface="Globotipo Rounded" panose="00000500000000000000" pitchFamily="50" charset="0"/>
                <a:ea typeface="Calibri" panose="020F0502020204030204" pitchFamily="34" charset="0"/>
                <a:cs typeface="Gordita LIght" pitchFamily="50" charset="0"/>
              </a:rPr>
            </a:br>
            <a:r>
              <a:rPr lang="pt-BR" sz="1600" dirty="0">
                <a:latin typeface="Globotipo Rounded" panose="00000500000000000000" pitchFamily="50" charset="0"/>
                <a:ea typeface="Calibri" panose="020F0502020204030204" pitchFamily="34" charset="0"/>
                <a:cs typeface="Gordita LIght" pitchFamily="50" charset="0"/>
              </a:rPr>
              <a:t>Entrevista com grandes chefs, receitas, ingredientes especiais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pt-BR" sz="1600" dirty="0">
              <a:latin typeface="Globotipo Rounded" panose="00000500000000000000" pitchFamily="50" charset="0"/>
              <a:ea typeface="Calibri" panose="020F0502020204030204" pitchFamily="34" charset="0"/>
              <a:cs typeface="Gordita LIght" pitchFamily="50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dirty="0">
                <a:latin typeface="Globotipo Rounded" panose="00000500000000000000" pitchFamily="50" charset="0"/>
                <a:ea typeface="Calibri" panose="020F0502020204030204" pitchFamily="34" charset="0"/>
                <a:cs typeface="Gordita LIght" pitchFamily="50" charset="0"/>
              </a:rPr>
              <a:t>BEM-ESTAR</a:t>
            </a:r>
            <a:br>
              <a:rPr lang="pt-BR" sz="2000" dirty="0">
                <a:latin typeface="Globotipo Rounded" panose="00000500000000000000" pitchFamily="50" charset="0"/>
                <a:ea typeface="Calibri" panose="020F0502020204030204" pitchFamily="34" charset="0"/>
                <a:cs typeface="Gordita LIght" pitchFamily="50" charset="0"/>
              </a:rPr>
            </a:br>
            <a:r>
              <a:rPr lang="pt-BR" sz="1600" dirty="0">
                <a:latin typeface="Globotipo Rounded" panose="00000500000000000000" pitchFamily="50" charset="0"/>
                <a:ea typeface="Calibri" panose="020F0502020204030204" pitchFamily="34" charset="0"/>
                <a:cs typeface="Gordita LIght" pitchFamily="50" charset="0"/>
              </a:rPr>
              <a:t>Iniciativas para buscar o equilíbrio, dicas para organizar os espaços e ter mais qualidade de vida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pt-BR" sz="1600" dirty="0">
              <a:latin typeface="Globotipo Rounded" panose="00000500000000000000" pitchFamily="50" charset="0"/>
              <a:ea typeface="Calibri" panose="020F0502020204030204" pitchFamily="34" charset="0"/>
              <a:cs typeface="Gordita LIght" pitchFamily="50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dirty="0">
                <a:latin typeface="Globotipo Rounded" panose="00000500000000000000" pitchFamily="50" charset="0"/>
                <a:ea typeface="Calibri" panose="020F0502020204030204" pitchFamily="34" charset="0"/>
                <a:cs typeface="Gordita LIght" pitchFamily="50" charset="0"/>
              </a:rPr>
              <a:t>PAISAGISMO</a:t>
            </a:r>
            <a:br>
              <a:rPr lang="pt-BR" sz="2000" dirty="0">
                <a:latin typeface="Globotipo Rounded" panose="00000500000000000000" pitchFamily="50" charset="0"/>
                <a:ea typeface="Calibri" panose="020F0502020204030204" pitchFamily="34" charset="0"/>
                <a:cs typeface="Gordita LIght" pitchFamily="50" charset="0"/>
              </a:rPr>
            </a:br>
            <a:r>
              <a:rPr lang="pt-BR" sz="1600" dirty="0">
                <a:latin typeface="Globotipo Rounded" panose="00000500000000000000" pitchFamily="50" charset="0"/>
                <a:ea typeface="Calibri" panose="020F0502020204030204" pitchFamily="34" charset="0"/>
                <a:cs typeface="Gordita LIght" pitchFamily="50" charset="0"/>
              </a:rPr>
              <a:t>Jardins, terraços e varandas inspiradoras. </a:t>
            </a:r>
            <a:br>
              <a:rPr lang="pt-BR" sz="1600" dirty="0">
                <a:latin typeface="Globotipo Rounded" panose="00000500000000000000" pitchFamily="50" charset="0"/>
                <a:ea typeface="Calibri" panose="020F0502020204030204" pitchFamily="34" charset="0"/>
                <a:cs typeface="Gordita LIght" pitchFamily="50" charset="0"/>
              </a:rPr>
            </a:br>
            <a:r>
              <a:rPr lang="pt-BR" sz="1600" dirty="0">
                <a:latin typeface="Globotipo Rounded" panose="00000500000000000000" pitchFamily="50" charset="0"/>
                <a:ea typeface="Calibri" panose="020F0502020204030204" pitchFamily="34" charset="0"/>
                <a:cs typeface="Gordita LIght" pitchFamily="50" charset="0"/>
              </a:rPr>
              <a:t>Jeitos de ocupar a casa com plantas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pt-BR" sz="1600" dirty="0">
              <a:latin typeface="Globotipo Rounded" panose="00000500000000000000" pitchFamily="50" charset="0"/>
              <a:ea typeface="Calibri" panose="020F0502020204030204" pitchFamily="34" charset="0"/>
              <a:cs typeface="Gordita LIght" pitchFamily="50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dirty="0">
                <a:latin typeface="Globotipo Rounded"/>
                <a:ea typeface="Calibri" panose="020F0502020204030204" pitchFamily="34" charset="0"/>
                <a:cs typeface="Gordita LIght" pitchFamily="50" charset="0"/>
              </a:rPr>
              <a:t>EMPREENDIMENTOS</a:t>
            </a:r>
            <a:br>
              <a:rPr lang="pt-BR" sz="2000" dirty="0">
                <a:latin typeface="Globotipo Rounded" panose="00000500000000000000" pitchFamily="50" charset="0"/>
                <a:ea typeface="Calibri" panose="020F0502020204030204" pitchFamily="34" charset="0"/>
                <a:cs typeface="Gordita LIght" pitchFamily="50" charset="0"/>
              </a:rPr>
            </a:br>
            <a:r>
              <a:rPr lang="pt-BR" sz="1600" dirty="0">
                <a:latin typeface="Globotipo Rounded"/>
                <a:ea typeface="Calibri" panose="020F0502020204030204" pitchFamily="34" charset="0"/>
                <a:cs typeface="Gordita LIght" pitchFamily="50" charset="0"/>
              </a:rPr>
              <a:t>Lançamentos imobiliários, sob a ótica dos projetos arquitetônico e de decoração, além da interação com o verde</a:t>
            </a:r>
          </a:p>
        </p:txBody>
      </p:sp>
      <p:pic>
        <p:nvPicPr>
          <p:cNvPr id="13" name="Imagem 13" descr="Uma imagem contendo no interior, foto, mesa, quarto&#10;&#10;Descrição gerada automaticamente">
            <a:extLst>
              <a:ext uri="{FF2B5EF4-FFF2-40B4-BE49-F238E27FC236}">
                <a16:creationId xmlns:a16="http://schemas.microsoft.com/office/drawing/2014/main" id="{697B4FA1-255C-EA74-9F0C-C333BC9AFD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971" r="535" b="10623"/>
          <a:stretch/>
        </p:blipFill>
        <p:spPr>
          <a:xfrm>
            <a:off x="6514237" y="295274"/>
            <a:ext cx="5342186" cy="6267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0282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827</TotalTime>
  <Words>1958</Words>
  <Application>Microsoft Office PowerPoint</Application>
  <PresentationFormat>Widescreen</PresentationFormat>
  <Paragraphs>180</Paragraphs>
  <Slides>16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16</vt:i4>
      </vt:variant>
    </vt:vector>
  </HeadingPairs>
  <TitlesOfParts>
    <vt:vector size="17" baseType="lpstr"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Sheila</dc:creator>
  <cp:lastModifiedBy>Lucas Ferreira Campos da Silva - Marketing Publicitario - SGR</cp:lastModifiedBy>
  <cp:revision>470</cp:revision>
  <dcterms:created xsi:type="dcterms:W3CDTF">2021-05-10T19:17:33Z</dcterms:created>
  <dcterms:modified xsi:type="dcterms:W3CDTF">2026-03-03T13:20:18Z</dcterms:modified>
</cp:coreProperties>
</file>