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1" r:id="rId2"/>
    <p:sldMasterId id="2147483674" r:id="rId3"/>
    <p:sldMasterId id="2147483687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81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82" r:id="rId24"/>
    <p:sldId id="286" r:id="rId25"/>
    <p:sldId id="276" r:id="rId26"/>
    <p:sldId id="277" r:id="rId27"/>
    <p:sldId id="278" r:id="rId28"/>
    <p:sldId id="279" r:id="rId29"/>
    <p:sldId id="284" r:id="rId30"/>
  </p:sldIdLst>
  <p:sldSz cx="12192000" cy="6858000"/>
  <p:notesSz cx="7559675" cy="10691813"/>
  <p:embeddedFontLst>
    <p:embeddedFont>
      <p:font typeface="Globotipo Condensada" panose="00000506000000000000" charset="0"/>
      <p:regular r:id="rId31"/>
      <p:italic r:id="rId32"/>
    </p:embeddedFont>
    <p:embeddedFont>
      <p:font typeface="Globotipo Condensada Black" panose="00000A06000000000000" charset="0"/>
      <p:bold r:id="rId33"/>
    </p:embeddedFont>
    <p:embeddedFont>
      <p:font typeface="Leelawadee" panose="020B0502040204020203" pitchFamily="34" charset="-34"/>
      <p:regular r:id="rId34"/>
      <p:bold r:id="rId35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659" userDrawn="1">
          <p15:clr>
            <a:srgbClr val="A4A3A4"/>
          </p15:clr>
        </p15:guide>
        <p15:guide id="2" orient="horz" pos="2319" userDrawn="1">
          <p15:clr>
            <a:srgbClr val="A4A3A4"/>
          </p15:clr>
        </p15:guide>
        <p15:guide id="3" orient="horz" pos="323" userDrawn="1">
          <p15:clr>
            <a:srgbClr val="A4A3A4"/>
          </p15:clr>
        </p15:guide>
        <p15:guide id="4" orient="horz" pos="2137" userDrawn="1">
          <p15:clr>
            <a:srgbClr val="A4A3A4"/>
          </p15:clr>
        </p15:guide>
        <p15:guide id="5" pos="279" userDrawn="1">
          <p15:clr>
            <a:srgbClr val="A4A3A4"/>
          </p15:clr>
        </p15:guide>
        <p15:guide id="6" pos="504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40000"/>
    <a:srgbClr val="BF9000"/>
    <a:srgbClr val="D7BA60"/>
    <a:srgbClr val="D8232A"/>
    <a:srgbClr val="B99100"/>
    <a:srgbClr val="FEF4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3F0FF7E-35CD-0D87-B9D5-2EEE7F626B9D}" v="46" dt="2025-04-17T19:40:33.939"/>
    <p1510:client id="{FC3D2B6F-8422-509B-84FD-BD794A0127B6}" v="2" dt="2025-04-17T17:33:21.32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62" autoAdjust="0"/>
    <p:restoredTop sz="96247" autoAdjust="0"/>
  </p:normalViewPr>
  <p:slideViewPr>
    <p:cSldViewPr snapToGrid="0">
      <p:cViewPr varScale="1">
        <p:scale>
          <a:sx n="78" d="100"/>
          <a:sy n="78" d="100"/>
        </p:scale>
        <p:origin x="120" y="672"/>
      </p:cViewPr>
      <p:guideLst>
        <p:guide orient="horz" pos="2659"/>
        <p:guide orient="horz" pos="2319"/>
        <p:guide orient="horz" pos="323"/>
        <p:guide orient="horz" pos="2137"/>
        <p:guide pos="279"/>
        <p:guide pos="504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ableStyles" Target="tableStyles.xml"/><Relationship Id="rId21" Type="http://schemas.openxmlformats.org/officeDocument/2006/relationships/slide" Target="slides/slide17.xml"/><Relationship Id="rId34" Type="http://schemas.openxmlformats.org/officeDocument/2006/relationships/font" Target="fonts/font4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3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2.fntdata"/><Relationship Id="rId37" Type="http://schemas.openxmlformats.org/officeDocument/2006/relationships/viewProps" Target="viewProps.xml"/><Relationship Id="rId40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1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5.fntdata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/>
          </p:nvPr>
        </p:nvSpPr>
        <p:spPr>
          <a:xfrm>
            <a:off x="4393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/>
          </p:nvPr>
        </p:nvSpPr>
        <p:spPr>
          <a:xfrm>
            <a:off x="794844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/>
          </p:nvPr>
        </p:nvSpPr>
        <p:spPr>
          <a:xfrm>
            <a:off x="4393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/>
          </p:nvPr>
        </p:nvSpPr>
        <p:spPr>
          <a:xfrm>
            <a:off x="794844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/>
          </p:nvPr>
        </p:nvSpPr>
        <p:spPr>
          <a:xfrm>
            <a:off x="4393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/>
          </p:nvPr>
        </p:nvSpPr>
        <p:spPr>
          <a:xfrm>
            <a:off x="794844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/>
          </p:nvPr>
        </p:nvSpPr>
        <p:spPr>
          <a:xfrm>
            <a:off x="4393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/>
          </p:nvPr>
        </p:nvSpPr>
        <p:spPr>
          <a:xfrm>
            <a:off x="794844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4393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794844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/>
          </p:nvPr>
        </p:nvSpPr>
        <p:spPr>
          <a:xfrm>
            <a:off x="4393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/>
          </p:nvPr>
        </p:nvSpPr>
        <p:spPr>
          <a:xfrm>
            <a:off x="794844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3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7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38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40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1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2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5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6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3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4" name="PlaceHolder 5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56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7" name="PlaceHolder 3"/>
          <p:cNvSpPr>
            <a:spLocks noGrp="1"/>
          </p:cNvSpPr>
          <p:nvPr>
            <p:ph/>
          </p:nvPr>
        </p:nvSpPr>
        <p:spPr>
          <a:xfrm>
            <a:off x="439308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8" name="PlaceHolder 4"/>
          <p:cNvSpPr>
            <a:spLocks noGrp="1"/>
          </p:cNvSpPr>
          <p:nvPr>
            <p:ph/>
          </p:nvPr>
        </p:nvSpPr>
        <p:spPr>
          <a:xfrm>
            <a:off x="7948440" y="182556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59" name="PlaceHolder 5"/>
          <p:cNvSpPr>
            <a:spLocks noGrp="1"/>
          </p:cNvSpPr>
          <p:nvPr>
            <p:ph/>
          </p:nvPr>
        </p:nvSpPr>
        <p:spPr>
          <a:xfrm>
            <a:off x="838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60" name="PlaceHolder 6"/>
          <p:cNvSpPr>
            <a:spLocks noGrp="1"/>
          </p:cNvSpPr>
          <p:nvPr>
            <p:ph/>
          </p:nvPr>
        </p:nvSpPr>
        <p:spPr>
          <a:xfrm>
            <a:off x="439308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61" name="PlaceHolder 7"/>
          <p:cNvSpPr>
            <a:spLocks noGrp="1"/>
          </p:cNvSpPr>
          <p:nvPr>
            <p:ph/>
          </p:nvPr>
        </p:nvSpPr>
        <p:spPr>
          <a:xfrm>
            <a:off x="7948440" y="4098240"/>
            <a:ext cx="338544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838080" y="365040"/>
            <a:ext cx="10514880" cy="6142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/>
          </p:nvPr>
        </p:nvSpPr>
        <p:spPr>
          <a:xfrm>
            <a:off x="6226200" y="409824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pt-B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/>
          </p:nvPr>
        </p:nvSpPr>
        <p:spPr>
          <a:xfrm>
            <a:off x="838080" y="4098240"/>
            <a:ext cx="10514880" cy="20750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endParaRPr lang="pt-B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Footer</a:t>
            </a:r>
            <a:endParaRPr lang="pt-BR" sz="1400" b="0" strike="noStrike" spc="-1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1B95E61-689D-443C-9B74-E422E236B223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43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Footer</a:t>
            </a:r>
            <a:endParaRPr lang="pt-BR" sz="1400" b="0" strike="noStrike" spc="-1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69BE7022-A924-4A39-80C4-B23D427E772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83" name="PlaceHolder 2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0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ctr">
              <a:lnSpc>
                <a:spcPct val="100000"/>
              </a:lnSpc>
              <a:buNone/>
              <a:tabLst>
                <a:tab pos="0" algn="l"/>
              </a:tabLst>
            </a:pPr>
            <a:r>
              <a:rPr lang="pt-BR" sz="1400" b="0" strike="noStrike" spc="-1">
                <a:solidFill>
                  <a:srgbClr val="000000"/>
                </a:solidFill>
                <a:latin typeface="Times New Roman"/>
              </a:rPr>
              <a:t>Footer</a:t>
            </a:r>
            <a:endParaRPr lang="pt-BR" sz="1400" b="0" strike="noStrike" spc="-1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3D4780EB-93B2-40A7-B0B4-24E6B9EE3882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480" cy="3643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endParaRPr lang="pt-BR" sz="2400" b="0" strike="noStrike" spc="-1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32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4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20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2000" b="0" strike="noStrike" spc="-1">
                <a:latin typeface="Arial"/>
              </a:rPr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4880" cy="13248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r>
              <a:rPr lang="pt-BR" sz="1800" b="0" strike="noStrike" spc="-1">
                <a:latin typeface="Arial"/>
              </a:rPr>
              <a:t>Clique para editar o formato do texto do título</a:t>
            </a:r>
          </a:p>
        </p:txBody>
      </p:sp>
      <p:sp>
        <p:nvSpPr>
          <p:cNvPr id="124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4880" cy="435060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t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Clique para editar o formato do texto da estrutura de tópicos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2.º nível da estrutura de tópicos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3.º nível da estrutura de tópicos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pt-BR" sz="1800" b="0" strike="noStrike" spc="-1">
                <a:latin typeface="Arial"/>
              </a:rPr>
              <a:t>4.º nível da estrutura de tópicos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5.º nível da estrutura de tópicos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6.º nível da estrutura de tópicos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pt-BR" sz="1800" b="0" strike="noStrike" spc="-1">
                <a:latin typeface="Arial"/>
              </a:rPr>
              <a:t>7.º nível da estrutura de tópicos</a:t>
            </a: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5967360" y="6505560"/>
            <a:ext cx="246960" cy="2548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/>
          <a:p>
            <a:pPr algn="r">
              <a:lnSpc>
                <a:spcPct val="100000"/>
              </a:lnSpc>
              <a:buNone/>
              <a:tabLst>
                <a:tab pos="0" algn="l"/>
              </a:tabLst>
            </a:pPr>
            <a:fld id="{4E287201-9CDB-46D1-871F-D13620F3294C}" type="slidenum">
              <a:rPr lang="pt-BR" sz="1200" b="0" strike="noStrike" spc="-1">
                <a:solidFill>
                  <a:srgbClr val="8B8B8B"/>
                </a:solidFill>
                <a:latin typeface="Calibri"/>
              </a:rPr>
              <a:t>‹nº›</a:t>
            </a:fld>
            <a:endParaRPr lang="pt-BR" sz="12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5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8.png"/><Relationship Id="rId11" Type="http://schemas.openxmlformats.org/officeDocument/2006/relationships/image" Target="../media/image43.png"/><Relationship Id="rId5" Type="http://schemas.openxmlformats.org/officeDocument/2006/relationships/image" Target="../media/image37.jpe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jpe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61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jpe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3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tif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9.tif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 4"/>
          <p:cNvPicPr/>
          <p:nvPr/>
        </p:nvPicPr>
        <p:blipFill>
          <a:blip r:embed="rId2">
            <a:lum bright="100000"/>
          </a:blip>
          <a:stretch/>
        </p:blipFill>
        <p:spPr>
          <a:xfrm>
            <a:off x="4124520" y="4066200"/>
            <a:ext cx="3942360" cy="918720"/>
          </a:xfrm>
          <a:prstGeom prst="rect">
            <a:avLst/>
          </a:prstGeom>
          <a:ln w="0">
            <a:noFill/>
          </a:ln>
        </p:spPr>
      </p:pic>
      <p:sp>
        <p:nvSpPr>
          <p:cNvPr id="163" name="CaixaDeTexto 5"/>
          <p:cNvSpPr/>
          <p:nvPr/>
        </p:nvSpPr>
        <p:spPr>
          <a:xfrm>
            <a:off x="4683240" y="5464800"/>
            <a:ext cx="2825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0" strike="noStrike" spc="596">
                <a:solidFill>
                  <a:srgbClr val="FFFFFF"/>
                </a:solidFill>
                <a:latin typeface="Globotipo Condensada Black"/>
              </a:rPr>
              <a:t>MÍDIA KIT 2021</a:t>
            </a:r>
            <a:endParaRPr lang="pt-BR" sz="2000" b="0" strike="noStrike" spc="-1">
              <a:latin typeface="Arial"/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5C229AF-2B12-9698-D504-5DCBA420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6" name="CaixaDeTexto 6"/>
          <p:cNvSpPr/>
          <p:nvPr/>
        </p:nvSpPr>
        <p:spPr>
          <a:xfrm>
            <a:off x="4582038" y="4978897"/>
            <a:ext cx="302792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596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MÍDIA KIT </a:t>
            </a:r>
            <a:r>
              <a:rPr lang="pt-BR" sz="2000" b="1" strike="noStrike" spc="596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2025</a:t>
            </a:r>
            <a:endParaRPr lang="pt-BR" sz="2000" b="1" strike="noStrike" spc="-1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5" y="3335611"/>
            <a:ext cx="3724813" cy="1535929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luz, motor&#10;&#10;Descrição gerada automaticamente">
            <a:extLst>
              <a:ext uri="{FF2B5EF4-FFF2-40B4-BE49-F238E27FC236}">
                <a16:creationId xmlns:a16="http://schemas.microsoft.com/office/drawing/2014/main" id="{BA61D45F-F87E-A5EB-2B40-6171A72365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3" t="15610"/>
          <a:stretch/>
        </p:blipFill>
        <p:spPr>
          <a:xfrm flipH="1">
            <a:off x="3164222" y="-1"/>
            <a:ext cx="9027778" cy="6859181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2D779E2C-4D1F-59EB-F62D-A55A488C544C}"/>
              </a:ext>
            </a:extLst>
          </p:cNvPr>
          <p:cNvSpPr/>
          <p:nvPr/>
        </p:nvSpPr>
        <p:spPr>
          <a:xfrm>
            <a:off x="0" y="0"/>
            <a:ext cx="814454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42" name="Retângulo 5"/>
          <p:cNvSpPr/>
          <p:nvPr/>
        </p:nvSpPr>
        <p:spPr>
          <a:xfrm>
            <a:off x="178560" y="292784"/>
            <a:ext cx="109630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SEÇÕES</a:t>
            </a:r>
            <a:endParaRPr lang="pt-BR" sz="28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6862D44F-E939-9BA7-D272-4C4CDC4574AA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41" name="Retângulo 4"/>
          <p:cNvSpPr/>
          <p:nvPr/>
        </p:nvSpPr>
        <p:spPr>
          <a:xfrm>
            <a:off x="225358" y="810104"/>
            <a:ext cx="7897915" cy="5832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numCol="2" spcCol="288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IGNIÇÃO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seção de abertura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 revista reúne o melhor dos salões mundiais, lançamentos, curiosidades do universo do automóvel, números e histórias sobre o setor. </a:t>
            </a:r>
          </a:p>
          <a:p>
            <a:pPr>
              <a:lnSpc>
                <a:spcPct val="100000"/>
              </a:lnSpc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ÁREA RESTRITA  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Revela em primeira mão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futuros lançamentos da indústria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automobilística em reportagens repletas de informações, fotos e projeções feitas pela equipe de arte da revista. </a:t>
            </a:r>
          </a:p>
          <a:p>
            <a:pPr>
              <a:lnSpc>
                <a:spcPct val="100000"/>
              </a:lnSpc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TESTE RÁPIDO 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primeiras impressões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ao volante de modelos  recém-lançados, no Brasil e no Exterior, que ainda não foram levados para a pista de testes. </a:t>
            </a:r>
          </a:p>
          <a:p>
            <a:pPr>
              <a:lnSpc>
                <a:spcPct val="100000"/>
              </a:lnSpc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TESTE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 aferições de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desempenho,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comportamento dinâmico e eficiência de recursos de segurança e equipamentos  de conforto e entretenimento. Os veículos têm seu consumo medido em condições de rodagem do cotidiano, em ruas e estradas, e são instrumentados e acelerados em pista fechada destinada a essa finalidade. </a:t>
            </a:r>
          </a:p>
          <a:p>
            <a:pPr>
              <a:lnSpc>
                <a:spcPct val="100000"/>
              </a:lnSpc>
              <a:buNone/>
            </a:pPr>
            <a:endParaRPr lang="pt-BR" sz="1000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MUNDO SOBRE RODAS  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Aqui o automóvel, e as pessoas que criam, dirigem e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vivem aventuras e histórias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pitorescas com carros, são os personagens </a:t>
            </a: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relatos que revelam o lado mais humano </a:t>
            </a: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do universo dos motores e rodas. </a:t>
            </a:r>
          </a:p>
          <a:p>
            <a:pPr>
              <a:lnSpc>
                <a:spcPct val="100000"/>
              </a:lnSpc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FUTURO DO PRESENTE 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Seção fala de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pesquisas e tecnologias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 estão mudando a cara da mobilidade e da indústria automobilística, no momento histórico em que montadoras enfrentam o desafio da transição para a eletrificação e conectividade completa do automóvel.   </a:t>
            </a:r>
          </a:p>
          <a:p>
            <a:pPr>
              <a:lnSpc>
                <a:spcPct val="100000"/>
              </a:lnSpc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MERCADO 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Reportagens preparadas para tirar as dúvidas do consumidor sobre comprar e vender bem  um automóvel, revelar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 boas oportunidades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concessionárias e lojas independentes e mostrar o desempenho comercial de montadoras e importadores. </a:t>
            </a:r>
          </a:p>
        </p:txBody>
      </p:sp>
    </p:spTree>
    <p:extLst>
      <p:ext uri="{BB962C8B-B14F-4D97-AF65-F5344CB8AC3E}">
        <p14:creationId xmlns:p14="http://schemas.microsoft.com/office/powerpoint/2010/main" val="7141573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0383" y="1983462"/>
            <a:ext cx="5629742" cy="3207449"/>
          </a:xfrm>
          <a:prstGeom prst="rect">
            <a:avLst/>
          </a:prstGeom>
        </p:spPr>
      </p:pic>
      <p:pic>
        <p:nvPicPr>
          <p:cNvPr id="253" name="Picture 12" descr="Resultado de imagem para computer mockup"/>
          <p:cNvPicPr/>
          <p:nvPr/>
        </p:nvPicPr>
        <p:blipFill>
          <a:blip r:embed="rId3"/>
          <a:stretch/>
        </p:blipFill>
        <p:spPr>
          <a:xfrm>
            <a:off x="6022216" y="1748118"/>
            <a:ext cx="5940583" cy="5271778"/>
          </a:xfrm>
          <a:prstGeom prst="rect">
            <a:avLst/>
          </a:prstGeom>
          <a:ln w="0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BD1C15CC-5E95-2AB2-6FD0-90C1A4D88E5E}"/>
              </a:ext>
            </a:extLst>
          </p:cNvPr>
          <p:cNvSpPr/>
          <p:nvPr/>
        </p:nvSpPr>
        <p:spPr>
          <a:xfrm>
            <a:off x="-1" y="0"/>
            <a:ext cx="581601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06E7D9E0-746E-B91F-76DD-4BD720C706FE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50" name="TextBox 2"/>
          <p:cNvSpPr/>
          <p:nvPr/>
        </p:nvSpPr>
        <p:spPr>
          <a:xfrm>
            <a:off x="380880" y="104430"/>
            <a:ext cx="4127325" cy="6043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ts val="4663"/>
              </a:lnSpc>
              <a:buNone/>
            </a:pPr>
            <a:r>
              <a:rPr lang="en-US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ECOSSISTEMA DIGITAL</a:t>
            </a:r>
            <a:endParaRPr lang="pt-BR" sz="20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1" name="Retângulo 16"/>
          <p:cNvSpPr/>
          <p:nvPr/>
        </p:nvSpPr>
        <p:spPr>
          <a:xfrm>
            <a:off x="393840" y="811621"/>
            <a:ext cx="5156355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Roboto Black"/>
                <a:cs typeface="Leelawadee" panose="020B0502040204020203" pitchFamily="34" charset="-34"/>
              </a:rPr>
              <a:t>FORTE CONEXÃO ATRAVÉS DE CONTEÚDOS </a:t>
            </a:r>
            <a:br>
              <a:rPr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Roboto Black"/>
                <a:cs typeface="Leelawadee" panose="020B0502040204020203" pitchFamily="34" charset="-34"/>
              </a:rPr>
              <a:t>RELEVANTES E INTELIGÊNCIA DE DADOS</a:t>
            </a:r>
            <a:endParaRPr lang="pt-BR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4" name="Retângulo 18"/>
          <p:cNvSpPr/>
          <p:nvPr/>
        </p:nvSpPr>
        <p:spPr>
          <a:xfrm>
            <a:off x="368279" y="4058631"/>
            <a:ext cx="5104800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182520" indent="-18252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n-US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RESERVA DE INVENTÁRIO PREMIUM</a:t>
            </a:r>
            <a:endParaRPr lang="pt-BR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Garantia de audiência engajada com o segmento automotivo</a:t>
            </a: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Construção de marca em ambiente de prestígio editorial</a:t>
            </a: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Alcance com contexto</a:t>
            </a: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Formatos especial: widget/buscador</a:t>
            </a:r>
          </a:p>
        </p:txBody>
      </p:sp>
      <p:sp>
        <p:nvSpPr>
          <p:cNvPr id="255" name="Retângulo 19"/>
          <p:cNvSpPr/>
          <p:nvPr/>
        </p:nvSpPr>
        <p:spPr>
          <a:xfrm>
            <a:off x="368279" y="2577401"/>
            <a:ext cx="5212926" cy="110654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2520" indent="-18252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n-US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BRANDED CONTENT</a:t>
            </a:r>
            <a:endParaRPr lang="pt-BR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Novos formatos: Lives, Stories  e Podcasts</a:t>
            </a: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Criação de conteúdo para construção de audiências específicas: seguros, financiamentos, carros de luxo, colecionadores </a:t>
            </a: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Inclusão de lead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form</a:t>
            </a: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tags</a:t>
            </a: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do parceiro (pixel de FB, DMP)</a:t>
            </a:r>
          </a:p>
        </p:txBody>
      </p:sp>
      <p:sp>
        <p:nvSpPr>
          <p:cNvPr id="256" name="Retângulo 20"/>
          <p:cNvSpPr/>
          <p:nvPr/>
        </p:nvSpPr>
        <p:spPr>
          <a:xfrm>
            <a:off x="368279" y="1742501"/>
            <a:ext cx="4903501" cy="7372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2520" indent="-18252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n-US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CONHECIMENTO DA AUDIÊNCIA</a:t>
            </a:r>
            <a:endParaRPr lang="pt-BR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285840" indent="-28584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Target por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tags</a:t>
            </a: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de interesse, heavy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users</a:t>
            </a: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  <a:br>
              <a:rPr sz="12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clusters (com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lookalike</a:t>
            </a:r>
            <a:r>
              <a:rPr lang="pt-BR" sz="12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base Globo) e </a:t>
            </a:r>
            <a:r>
              <a:rPr lang="pt-BR" sz="12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retargeting</a:t>
            </a:r>
            <a:endParaRPr lang="pt-BR" sz="12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57" name="Retângulo 21"/>
          <p:cNvSpPr/>
          <p:nvPr/>
        </p:nvSpPr>
        <p:spPr>
          <a:xfrm>
            <a:off x="368279" y="5539861"/>
            <a:ext cx="4671553" cy="79876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182520" indent="-182520">
              <a:lnSpc>
                <a:spcPct val="100000"/>
              </a:lnSpc>
              <a:buClr>
                <a:schemeClr val="bg1"/>
              </a:buClr>
              <a:buFont typeface="Arial"/>
              <a:buChar char="•"/>
            </a:pPr>
            <a:r>
              <a:rPr lang="en-US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PATROCÍNIO DE EVENTOS</a:t>
            </a:r>
            <a:endParaRPr lang="pt-BR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82520" indent="-182520">
              <a:lnSpc>
                <a:spcPct val="100000"/>
              </a:lnSpc>
              <a:buClr>
                <a:schemeClr val="bg1"/>
              </a:buClr>
              <a:buFont typeface="Arial"/>
              <a:buChar char="-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Experiência e materialização dos conteúdos produzidos na revista e site de AE.</a:t>
            </a:r>
          </a:p>
        </p:txBody>
      </p:sp>
      <p:sp>
        <p:nvSpPr>
          <p:cNvPr id="258" name="Retângulo 22"/>
          <p:cNvSpPr/>
          <p:nvPr/>
        </p:nvSpPr>
        <p:spPr>
          <a:xfrm>
            <a:off x="10156608" y="2140032"/>
            <a:ext cx="430159" cy="74500"/>
          </a:xfrm>
          <a:prstGeom prst="rect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259" name="Retângulo 23"/>
          <p:cNvSpPr/>
          <p:nvPr/>
        </p:nvSpPr>
        <p:spPr>
          <a:xfrm>
            <a:off x="10156608" y="2048459"/>
            <a:ext cx="430159" cy="121000"/>
          </a:xfrm>
          <a:prstGeom prst="rect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8582025" y="2003892"/>
            <a:ext cx="514350" cy="215403"/>
          </a:xfrm>
          <a:prstGeom prst="rect">
            <a:avLst/>
          </a:prstGeom>
          <a:solidFill>
            <a:srgbClr val="D8232A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2025" y="2037456"/>
            <a:ext cx="522376" cy="215402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083C614D-4D60-4BB2-9E41-B72E6E4479B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32" r="15805" b="23228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5BA37BA4-528A-4CB2-B7DC-09175FA43FF7}"/>
              </a:ext>
            </a:extLst>
          </p:cNvPr>
          <p:cNvSpPr/>
          <p:nvPr/>
        </p:nvSpPr>
        <p:spPr>
          <a:xfrm>
            <a:off x="-1" y="0"/>
            <a:ext cx="5816010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2" name="TextBox 4"/>
          <p:cNvSpPr/>
          <p:nvPr/>
        </p:nvSpPr>
        <p:spPr>
          <a:xfrm>
            <a:off x="525261" y="337061"/>
            <a:ext cx="2458573" cy="6043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ts val="4663"/>
              </a:lnSpc>
              <a:buNone/>
            </a:pPr>
            <a:r>
              <a:rPr lang="en-US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CONCLUSÕES</a:t>
            </a:r>
            <a:endParaRPr lang="pt-BR" sz="20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C7363009-2C03-216E-3B81-367D2A77E57E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63" name="object 16"/>
          <p:cNvSpPr/>
          <p:nvPr/>
        </p:nvSpPr>
        <p:spPr>
          <a:xfrm>
            <a:off x="525261" y="1611096"/>
            <a:ext cx="4944979" cy="46710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3400" rIns="0" bIns="0" anchor="t">
            <a:spAutoFit/>
          </a:bodyPr>
          <a:lstStyle/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Audiência em consolidação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Mais de 100 mil ouvintes mensais somando                                     todas as praças e plataformas</a:t>
            </a: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pt-BR" sz="16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Crescimento online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consolidação na faixa de mais de 10 mil ouvintes mensais</a:t>
            </a: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pt-BR" sz="16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Podcast bicampeão no prêmio +Admirado</a:t>
            </a:r>
          </a:p>
          <a:p>
            <a:pPr>
              <a:buClr>
                <a:schemeClr val="bg1"/>
              </a:buClr>
              <a:buSzPct val="100000"/>
            </a:pPr>
            <a:r>
              <a:rPr lang="pt-BR" sz="1400" b="1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da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Imprensa Automotiva em 2023 e 2024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Setor enxerga valor e relevância no produto</a:t>
            </a: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pt-BR" sz="16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Foco em produtos, compra e tendências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Ouvintes tendem a gerar mais audiência em conteúdos         que falem de produtos, estratégias de lançamentos,                   carros que saem de linha e serviços voltados à compra                        de carro: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Carshoper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endParaRPr lang="pt-BR" sz="16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Alavanca de relacionamento com </a:t>
            </a:r>
            <a:endParaRPr lang="pt-BR" sz="1400" b="1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1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grandes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empresas e executivos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Empresas querem a exposição de seus executivos</a:t>
            </a:r>
          </a:p>
          <a:p>
            <a:pPr>
              <a:buClr>
                <a:schemeClr val="bg1"/>
              </a:buClr>
              <a:buSzPct val="100000"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como autoridade de fala.</a:t>
            </a:r>
          </a:p>
        </p:txBody>
      </p:sp>
      <p:sp>
        <p:nvSpPr>
          <p:cNvPr id="264" name="Retângulo 56"/>
          <p:cNvSpPr/>
          <p:nvPr/>
        </p:nvSpPr>
        <p:spPr>
          <a:xfrm>
            <a:off x="525261" y="1123904"/>
            <a:ext cx="4334571" cy="3369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Roboto Black"/>
                <a:cs typeface="Leelawadee" panose="020B0502040204020203" pitchFamily="34" charset="-34"/>
              </a:rPr>
              <a:t>Crescimento e potencial da Autoesporte recente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onector Angulado 22"/>
          <p:cNvSpPr/>
          <p:nvPr/>
        </p:nvSpPr>
        <p:spPr>
          <a:xfrm>
            <a:off x="5659001" y="2003610"/>
            <a:ext cx="216000" cy="13320"/>
          </a:xfrm>
          <a:prstGeom prst="bentConnector3">
            <a:avLst>
              <a:gd name="adj1" fmla="val -2917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 b="14539"/>
          <a:stretch/>
        </p:blipFill>
        <p:spPr>
          <a:xfrm>
            <a:off x="4901899" y="4844882"/>
            <a:ext cx="230792" cy="164151"/>
          </a:xfrm>
          <a:prstGeom prst="rect">
            <a:avLst/>
          </a:prstGeom>
        </p:spPr>
      </p:pic>
      <p:cxnSp>
        <p:nvCxnSpPr>
          <p:cNvPr id="7" name="Conector reto 6"/>
          <p:cNvCxnSpPr/>
          <p:nvPr/>
        </p:nvCxnSpPr>
        <p:spPr>
          <a:xfrm flipV="1">
            <a:off x="1867140" y="4626148"/>
            <a:ext cx="0" cy="269454"/>
          </a:xfrm>
          <a:prstGeom prst="line">
            <a:avLst/>
          </a:prstGeom>
          <a:ln w="3175">
            <a:solidFill>
              <a:srgbClr val="BF9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5" name="Agrupar 13"/>
          <p:cNvGrpSpPr/>
          <p:nvPr/>
        </p:nvGrpSpPr>
        <p:grpSpPr>
          <a:xfrm>
            <a:off x="3705993" y="3656696"/>
            <a:ext cx="3478774" cy="1510226"/>
            <a:chOff x="4429440" y="4081320"/>
            <a:chExt cx="3174309" cy="1076400"/>
          </a:xfrm>
        </p:grpSpPr>
        <p:sp>
          <p:nvSpPr>
            <p:cNvPr id="267" name="Retângulo 24"/>
            <p:cNvSpPr/>
            <p:nvPr/>
          </p:nvSpPr>
          <p:spPr>
            <a:xfrm>
              <a:off x="4429440" y="4081320"/>
              <a:ext cx="3163320" cy="1076400"/>
            </a:xfrm>
            <a:prstGeom prst="rect">
              <a:avLst/>
            </a:prstGeom>
            <a:noFill/>
            <a:ln>
              <a:solidFill>
                <a:srgbClr val="BF9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t-BR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68" name="CaixaDeTexto 17"/>
            <p:cNvSpPr/>
            <p:nvPr/>
          </p:nvSpPr>
          <p:spPr>
            <a:xfrm>
              <a:off x="5423999" y="4202924"/>
              <a:ext cx="2179750" cy="492535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300" b="1" strike="noStrike" spc="-1" dirty="0">
                  <a:solidFill>
                    <a:srgbClr val="000000"/>
                  </a:solidFill>
                  <a:latin typeface="Leelawadee" panose="020B0502040204020203" pitchFamily="34" charset="-34"/>
                  <a:ea typeface="Times New Roman"/>
                  <a:cs typeface="Leelawadee" panose="020B0502040204020203" pitchFamily="34" charset="-34"/>
                </a:rPr>
                <a:t>Parada obrigatória para todo mundo que quer trocar de carro e contratar serviços</a:t>
              </a:r>
              <a:endParaRPr lang="pt-BR" sz="13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grpSp>
        <p:nvGrpSpPr>
          <p:cNvPr id="269" name="Agrupar 7"/>
          <p:cNvGrpSpPr/>
          <p:nvPr/>
        </p:nvGrpSpPr>
        <p:grpSpPr>
          <a:xfrm>
            <a:off x="9808200" y="2562986"/>
            <a:ext cx="1417680" cy="1396080"/>
            <a:chOff x="9808200" y="2779560"/>
            <a:chExt cx="1417680" cy="1396080"/>
          </a:xfrm>
        </p:grpSpPr>
        <p:pic>
          <p:nvPicPr>
            <p:cNvPr id="270" name="Picture 16" descr="Shopping Car Icons - Free SVG &amp; PNG Shopping Car Images ..."/>
            <p:cNvPicPr/>
            <p:nvPr/>
          </p:nvPicPr>
          <p:blipFill>
            <a:blip r:embed="rId3"/>
            <a:stretch/>
          </p:blipFill>
          <p:spPr>
            <a:xfrm>
              <a:off x="9808200" y="3173040"/>
              <a:ext cx="1139760" cy="100260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1" name="Picture 17" descr="Squad vector icon logo design pinturas para a parede • quadros grupo,  trabalho, corporação | myloview.com.br"/>
            <p:cNvPicPr/>
            <p:nvPr/>
          </p:nvPicPr>
          <p:blipFill>
            <a:blip r:embed="rId4"/>
            <a:srcRect l="40349" t="26642" r="41559" b="25382"/>
            <a:stretch/>
          </p:blipFill>
          <p:spPr>
            <a:xfrm>
              <a:off x="10670040" y="2779560"/>
              <a:ext cx="555840" cy="1298520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272" name="Agrupar 8"/>
          <p:cNvGrpSpPr/>
          <p:nvPr/>
        </p:nvGrpSpPr>
        <p:grpSpPr>
          <a:xfrm>
            <a:off x="1826801" y="1031546"/>
            <a:ext cx="1940040" cy="1443240"/>
            <a:chOff x="2127600" y="1248120"/>
            <a:chExt cx="1940040" cy="1443240"/>
          </a:xfrm>
        </p:grpSpPr>
        <p:pic>
          <p:nvPicPr>
            <p:cNvPr id="273" name="Picture 18" descr="Montadora lucra mais com juros da dívida do que vendendo carro - Hora do  Povo"/>
            <p:cNvPicPr/>
            <p:nvPr/>
          </p:nvPicPr>
          <p:blipFill>
            <a:blip r:embed="rId5"/>
            <a:stretch/>
          </p:blipFill>
          <p:spPr>
            <a:xfrm>
              <a:off x="2308320" y="1679400"/>
              <a:ext cx="1673280" cy="9421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74" name="Retângulo 25"/>
            <p:cNvSpPr/>
            <p:nvPr/>
          </p:nvSpPr>
          <p:spPr>
            <a:xfrm>
              <a:off x="2127600" y="1258560"/>
              <a:ext cx="1940040" cy="1432800"/>
            </a:xfrm>
            <a:prstGeom prst="rect">
              <a:avLst/>
            </a:prstGeom>
            <a:noFill/>
            <a:ln>
              <a:solidFill>
                <a:srgbClr val="BF9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t-BR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75" name="Retângulo 28"/>
            <p:cNvSpPr/>
            <p:nvPr/>
          </p:nvSpPr>
          <p:spPr>
            <a:xfrm>
              <a:off x="2127600" y="1254960"/>
              <a:ext cx="1940040" cy="341280"/>
            </a:xfrm>
            <a:prstGeom prst="rect">
              <a:avLst/>
            </a:prstGeom>
            <a:solidFill>
              <a:srgbClr val="BF900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t-BR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76" name="CaixaDeTexto 19"/>
            <p:cNvSpPr/>
            <p:nvPr/>
          </p:nvSpPr>
          <p:spPr>
            <a:xfrm>
              <a:off x="2168280" y="1248120"/>
              <a:ext cx="1859040" cy="33710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600" b="1" strike="noStrike" spc="-1" dirty="0">
                  <a:solidFill>
                    <a:srgbClr val="FFFFFF"/>
                  </a:solidFill>
                  <a:latin typeface="Leelawadee" panose="020B0502040204020203" pitchFamily="34" charset="-34"/>
                  <a:ea typeface="Times New Roman"/>
                  <a:cs typeface="Leelawadee" panose="020B0502040204020203" pitchFamily="34" charset="-34"/>
                </a:rPr>
                <a:t>montadoras</a:t>
              </a:r>
              <a:endParaRPr lang="pt-BR" sz="16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sp>
        <p:nvSpPr>
          <p:cNvPr id="277" name="Retângulo 29"/>
          <p:cNvSpPr/>
          <p:nvPr/>
        </p:nvSpPr>
        <p:spPr>
          <a:xfrm>
            <a:off x="9897479" y="3721466"/>
            <a:ext cx="1676899" cy="4849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78" name="CaixaDeTexto 23"/>
          <p:cNvSpPr/>
          <p:nvPr/>
        </p:nvSpPr>
        <p:spPr>
          <a:xfrm>
            <a:off x="9901989" y="3707122"/>
            <a:ext cx="1720515" cy="52176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Comprador de carro ou serviços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279" name="Agrupar 10"/>
          <p:cNvGrpSpPr/>
          <p:nvPr/>
        </p:nvGrpSpPr>
        <p:grpSpPr>
          <a:xfrm>
            <a:off x="10019520" y="5278826"/>
            <a:ext cx="1487520" cy="1268035"/>
            <a:chOff x="10019520" y="5495400"/>
            <a:chExt cx="1487520" cy="1268035"/>
          </a:xfrm>
        </p:grpSpPr>
        <p:grpSp>
          <p:nvGrpSpPr>
            <p:cNvPr id="280" name="Agrupar 11"/>
            <p:cNvGrpSpPr/>
            <p:nvPr/>
          </p:nvGrpSpPr>
          <p:grpSpPr>
            <a:xfrm>
              <a:off x="10109880" y="5495400"/>
              <a:ext cx="946080" cy="929520"/>
              <a:chOff x="10109880" y="5495400"/>
              <a:chExt cx="946080" cy="929520"/>
            </a:xfrm>
          </p:grpSpPr>
          <p:pic>
            <p:nvPicPr>
              <p:cNvPr id="281" name="Picture 19" descr="Cliente Icon Png - Client Icon Vector Clipart - Large Size Png Image -  PikPng"/>
              <p:cNvPicPr/>
              <p:nvPr/>
            </p:nvPicPr>
            <p:blipFill>
              <a:blip r:embed="rId6"/>
              <a:stretch/>
            </p:blipFill>
            <p:spPr>
              <a:xfrm>
                <a:off x="10109880" y="5495400"/>
                <a:ext cx="946080" cy="9295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82" name="Picture 20" descr="Car - Free love and romance icons"/>
              <p:cNvPicPr/>
              <p:nvPr/>
            </p:nvPicPr>
            <p:blipFill>
              <a:blip r:embed="rId7">
                <a:lum bright="70000" contrast="-70000"/>
              </a:blip>
              <a:srcRect t="45528"/>
              <a:stretch/>
            </p:blipFill>
            <p:spPr>
              <a:xfrm>
                <a:off x="10229400" y="6103080"/>
                <a:ext cx="237240" cy="1288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83" name="Retângulo 31"/>
            <p:cNvSpPr/>
            <p:nvPr/>
          </p:nvSpPr>
          <p:spPr>
            <a:xfrm>
              <a:off x="10019520" y="6482880"/>
              <a:ext cx="1487520" cy="27612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t-BR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  <p:sp>
          <p:nvSpPr>
            <p:cNvPr id="284" name="CaixaDeTexto 24"/>
            <p:cNvSpPr/>
            <p:nvPr/>
          </p:nvSpPr>
          <p:spPr>
            <a:xfrm>
              <a:off x="10057680" y="6457112"/>
              <a:ext cx="1398600" cy="306323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400" b="1" strike="noStrike" spc="-1" dirty="0" err="1">
                  <a:solidFill>
                    <a:srgbClr val="FFFFFF"/>
                  </a:solidFill>
                  <a:latin typeface="Leelawadee" panose="020B0502040204020203" pitchFamily="34" charset="-34"/>
                  <a:ea typeface="DejaVu Sans"/>
                  <a:cs typeface="Leelawadee" panose="020B0502040204020203" pitchFamily="34" charset="-34"/>
                </a:rPr>
                <a:t>Car</a:t>
              </a:r>
              <a:r>
                <a:rPr lang="pt-BR" sz="1400" b="1" strike="noStrike" spc="-1" dirty="0">
                  <a:solidFill>
                    <a:srgbClr val="FFFFFF"/>
                  </a:solidFill>
                  <a:latin typeface="Leelawadee" panose="020B0502040204020203" pitchFamily="34" charset="-34"/>
                  <a:ea typeface="DejaVu Sans"/>
                  <a:cs typeface="Leelawadee" panose="020B0502040204020203" pitchFamily="34" charset="-34"/>
                </a:rPr>
                <a:t> Lover</a:t>
              </a:r>
              <a:endParaRPr lang="pt-BR" sz="14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sp>
        <p:nvSpPr>
          <p:cNvPr id="285" name="Retângulo 32"/>
          <p:cNvSpPr/>
          <p:nvPr/>
        </p:nvSpPr>
        <p:spPr>
          <a:xfrm>
            <a:off x="786104" y="2659106"/>
            <a:ext cx="1323000" cy="72324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Governo</a:t>
            </a:r>
            <a:endParaRPr lang="pt-BR" sz="1400" b="0" strike="noStrike" spc="-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6" name="CaixaDeTexto 25"/>
          <p:cNvSpPr/>
          <p:nvPr/>
        </p:nvSpPr>
        <p:spPr>
          <a:xfrm>
            <a:off x="385011" y="1687824"/>
            <a:ext cx="1333629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Questões regulatórias, inovação tecnológica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7" name="Conector Angulado 13"/>
          <p:cNvSpPr/>
          <p:nvPr/>
        </p:nvSpPr>
        <p:spPr>
          <a:xfrm rot="5400000">
            <a:off x="1168996" y="1987273"/>
            <a:ext cx="950622" cy="393044"/>
          </a:xfrm>
          <a:prstGeom prst="bentConnector3">
            <a:avLst>
              <a:gd name="adj1" fmla="val 39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88" name="Retângulo 33"/>
          <p:cNvSpPr/>
          <p:nvPr/>
        </p:nvSpPr>
        <p:spPr>
          <a:xfrm>
            <a:off x="8223480" y="2273546"/>
            <a:ext cx="1586880" cy="578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FINANCEIRO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000" b="0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Seguros / financiamento</a:t>
            </a:r>
            <a:endParaRPr lang="pt-BR" sz="10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grpSp>
        <p:nvGrpSpPr>
          <p:cNvPr id="289" name="Agrupar 12"/>
          <p:cNvGrpSpPr/>
          <p:nvPr/>
        </p:nvGrpSpPr>
        <p:grpSpPr>
          <a:xfrm>
            <a:off x="5859379" y="975746"/>
            <a:ext cx="2250341" cy="1436400"/>
            <a:chOff x="5859379" y="1192320"/>
            <a:chExt cx="2250341" cy="1436400"/>
          </a:xfrm>
        </p:grpSpPr>
        <p:grpSp>
          <p:nvGrpSpPr>
            <p:cNvPr id="290" name="Agrupar 14"/>
            <p:cNvGrpSpPr/>
            <p:nvPr/>
          </p:nvGrpSpPr>
          <p:grpSpPr>
            <a:xfrm>
              <a:off x="5859379" y="1192320"/>
              <a:ext cx="2250341" cy="1436400"/>
              <a:chOff x="5859379" y="1192320"/>
              <a:chExt cx="2250341" cy="1436400"/>
            </a:xfrm>
          </p:grpSpPr>
          <p:grpSp>
            <p:nvGrpSpPr>
              <p:cNvPr id="291" name="Agrupar 15"/>
              <p:cNvGrpSpPr/>
              <p:nvPr/>
            </p:nvGrpSpPr>
            <p:grpSpPr>
              <a:xfrm>
                <a:off x="5859379" y="1192320"/>
                <a:ext cx="2250341" cy="1436400"/>
                <a:chOff x="5859379" y="1192320"/>
                <a:chExt cx="2250341" cy="1436400"/>
              </a:xfrm>
            </p:grpSpPr>
            <p:sp>
              <p:nvSpPr>
                <p:cNvPr id="292" name="Retângulo 34"/>
                <p:cNvSpPr/>
                <p:nvPr/>
              </p:nvSpPr>
              <p:spPr>
                <a:xfrm>
                  <a:off x="5859379" y="1195920"/>
                  <a:ext cx="2250341" cy="1432800"/>
                </a:xfrm>
                <a:prstGeom prst="rect">
                  <a:avLst/>
                </a:prstGeom>
                <a:noFill/>
                <a:ln>
                  <a:solidFill>
                    <a:srgbClr val="BF9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pt-BR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  <p:sp>
              <p:nvSpPr>
                <p:cNvPr id="293" name="Retângulo 35"/>
                <p:cNvSpPr/>
                <p:nvPr/>
              </p:nvSpPr>
              <p:spPr>
                <a:xfrm>
                  <a:off x="5859379" y="1192320"/>
                  <a:ext cx="2250341" cy="341280"/>
                </a:xfrm>
                <a:prstGeom prst="rect">
                  <a:avLst/>
                </a:prstGeom>
                <a:solidFill>
                  <a:srgbClr val="BF9000"/>
                </a:solidFill>
                <a:ln>
                  <a:solidFill>
                    <a:srgbClr val="BF9000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pt-BR">
                    <a:latin typeface="Leelawadee" panose="020B0502040204020203" pitchFamily="34" charset="-34"/>
                    <a:cs typeface="Leelawadee" panose="020B0502040204020203" pitchFamily="34" charset="-34"/>
                  </a:endParaRPr>
                </a:p>
              </p:txBody>
            </p:sp>
          </p:grpSp>
          <p:pic>
            <p:nvPicPr>
              <p:cNvPr id="295" name="Picture 21" descr="Webmotors"/>
              <p:cNvPicPr/>
              <p:nvPr/>
            </p:nvPicPr>
            <p:blipFill>
              <a:blip r:embed="rId8"/>
              <a:stretch/>
            </p:blipFill>
            <p:spPr>
              <a:xfrm>
                <a:off x="6267482" y="1599480"/>
                <a:ext cx="1444680" cy="3798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96" name="Picture 22" descr="Localiza Seminovos Projects :: Photos, videos, logos, illustrations and  branding :: Behance"/>
              <p:cNvPicPr/>
              <p:nvPr/>
            </p:nvPicPr>
            <p:blipFill>
              <a:blip r:embed="rId9"/>
              <a:srcRect l="14143" t="28030" r="14879" b="36245"/>
              <a:stretch/>
            </p:blipFill>
            <p:spPr>
              <a:xfrm>
                <a:off x="6100082" y="1979640"/>
                <a:ext cx="868320" cy="3412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297" name="Picture 23" descr="iCarros Logo – PNG e Vetor – Download de Logo"/>
              <p:cNvPicPr/>
              <p:nvPr/>
            </p:nvPicPr>
            <p:blipFill>
              <a:blip r:embed="rId10"/>
              <a:stretch/>
            </p:blipFill>
            <p:spPr>
              <a:xfrm>
                <a:off x="7163162" y="2026800"/>
                <a:ext cx="667800" cy="21600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298" name="CaixaDeTexto 27"/>
            <p:cNvSpPr/>
            <p:nvPr/>
          </p:nvSpPr>
          <p:spPr>
            <a:xfrm>
              <a:off x="5946722" y="2367000"/>
              <a:ext cx="2086200" cy="24476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>
              <a:spAutoFit/>
            </a:bodyPr>
            <a:lstStyle/>
            <a:p>
              <a:pPr>
                <a:lnSpc>
                  <a:spcPct val="100000"/>
                </a:lnSpc>
                <a:buNone/>
              </a:pPr>
              <a:r>
                <a:rPr lang="pt-BR" sz="1000" b="1" strike="noStrike" spc="-1" baseline="-25000" dirty="0">
                  <a:solidFill>
                    <a:srgbClr val="000000"/>
                  </a:solidFill>
                  <a:latin typeface="Leelawadee" panose="020B0502040204020203" pitchFamily="34" charset="-34"/>
                  <a:ea typeface="DejaVu Sans"/>
                  <a:cs typeface="Leelawadee" panose="020B0502040204020203" pitchFamily="34" charset="-34"/>
                </a:rPr>
                <a:t>MARKETPLACES DE CARROS</a:t>
              </a:r>
              <a:endParaRPr lang="pt-BR" sz="10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endParaRPr>
            </a:p>
          </p:txBody>
        </p:sp>
      </p:grpSp>
      <p:sp>
        <p:nvSpPr>
          <p:cNvPr id="299" name="Retângulo 36"/>
          <p:cNvSpPr/>
          <p:nvPr/>
        </p:nvSpPr>
        <p:spPr>
          <a:xfrm>
            <a:off x="3976001" y="1701146"/>
            <a:ext cx="1734120" cy="578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Venda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0" name="Retângulo 37"/>
          <p:cNvSpPr/>
          <p:nvPr/>
        </p:nvSpPr>
        <p:spPr>
          <a:xfrm>
            <a:off x="9965160" y="1197866"/>
            <a:ext cx="1586880" cy="57888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MANUTENÇÃO / PÓS-VENDA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1" name="Conector Angulado 14"/>
          <p:cNvSpPr/>
          <p:nvPr/>
        </p:nvSpPr>
        <p:spPr>
          <a:xfrm rot="16200000" flipV="1">
            <a:off x="8274960" y="1530146"/>
            <a:ext cx="577800" cy="906840"/>
          </a:xfrm>
          <a:prstGeom prst="bentConnector2">
            <a:avLst/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2" name="CaixaDeTexto 28"/>
          <p:cNvSpPr/>
          <p:nvPr/>
        </p:nvSpPr>
        <p:spPr>
          <a:xfrm>
            <a:off x="8151288" y="954238"/>
            <a:ext cx="1834920" cy="64487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Financeiras buscam ser parceiro de lojas, modelo B2B2C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3" name="Conector Angulado 15"/>
          <p:cNvSpPr/>
          <p:nvPr/>
        </p:nvSpPr>
        <p:spPr>
          <a:xfrm rot="16200000" flipH="1">
            <a:off x="9105675" y="3166541"/>
            <a:ext cx="1095187" cy="489142"/>
          </a:xfrm>
          <a:prstGeom prst="bentConnector2">
            <a:avLst/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4" name="CaixaDeTexto 29"/>
          <p:cNvSpPr/>
          <p:nvPr/>
        </p:nvSpPr>
        <p:spPr>
          <a:xfrm>
            <a:off x="7206913" y="2847746"/>
            <a:ext cx="2105526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r"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Grandes Instituições oferecem: “Créditos  </a:t>
            </a:r>
            <a:r>
              <a:rPr lang="pt-BR" sz="1200" b="0" strike="noStrike" spc="-1" dirty="0" err="1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pré</a:t>
            </a: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 aprovado e seguros” direto para consumidor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5" name="Conector Angulado 16"/>
          <p:cNvSpPr/>
          <p:nvPr/>
        </p:nvSpPr>
        <p:spPr>
          <a:xfrm rot="5400000" flipH="1" flipV="1">
            <a:off x="10076400" y="4713626"/>
            <a:ext cx="1072080" cy="58320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6" name="CaixaDeTexto 30"/>
          <p:cNvSpPr/>
          <p:nvPr/>
        </p:nvSpPr>
        <p:spPr>
          <a:xfrm>
            <a:off x="10659239" y="4729466"/>
            <a:ext cx="963265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Influencia a compra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7" name="Conector Angulado 17"/>
          <p:cNvSpPr/>
          <p:nvPr/>
        </p:nvSpPr>
        <p:spPr>
          <a:xfrm rot="16200000" flipH="1">
            <a:off x="7996168" y="3630238"/>
            <a:ext cx="589188" cy="3637156"/>
          </a:xfrm>
          <a:prstGeom prst="bentConnector2">
            <a:avLst/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8" name="CaixaDeTexto 31"/>
          <p:cNvSpPr/>
          <p:nvPr/>
        </p:nvSpPr>
        <p:spPr>
          <a:xfrm>
            <a:off x="6472185" y="5231168"/>
            <a:ext cx="4055448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Apaixonados por carro e </a:t>
            </a:r>
            <a:r>
              <a:rPr lang="pt-BR" sz="1200" b="0" strike="noStrike" spc="-1" dirty="0" err="1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microinfluenciadores</a:t>
            </a: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 nos seus ambientes sociais e contribuem nas decisões de compra. 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09" name="CaixaDeTexto 32"/>
          <p:cNvSpPr/>
          <p:nvPr/>
        </p:nvSpPr>
        <p:spPr>
          <a:xfrm>
            <a:off x="6472184" y="5758706"/>
            <a:ext cx="3083760" cy="46021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Novos consumidores do segmento.</a:t>
            </a:r>
            <a:br>
              <a:rPr sz="1200" dirty="0"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200" b="0" strike="noStrike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Jovens ganham repertório. </a:t>
            </a: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0" name="Conector Angulado 18"/>
          <p:cNvSpPr/>
          <p:nvPr/>
        </p:nvSpPr>
        <p:spPr>
          <a:xfrm>
            <a:off x="7172724" y="3812015"/>
            <a:ext cx="2724757" cy="318811"/>
          </a:xfrm>
          <a:prstGeom prst="bentConnector3">
            <a:avLst>
              <a:gd name="adj1" fmla="val 50000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1" name="Retângulo 38"/>
          <p:cNvSpPr/>
          <p:nvPr/>
        </p:nvSpPr>
        <p:spPr>
          <a:xfrm>
            <a:off x="3705993" y="3188779"/>
            <a:ext cx="3466731" cy="341280"/>
          </a:xfrm>
          <a:prstGeom prst="rect">
            <a:avLst/>
          </a:prstGeom>
          <a:solidFill>
            <a:srgbClr val="BF9000"/>
          </a:solidFill>
          <a:ln>
            <a:solidFill>
              <a:srgbClr val="BF9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2" name="CaixaDeTexto 33"/>
          <p:cNvSpPr/>
          <p:nvPr/>
        </p:nvSpPr>
        <p:spPr>
          <a:xfrm>
            <a:off x="3681929" y="3210379"/>
            <a:ext cx="3532622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Veículos Digitais, TV, especializados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3" name="Conector Angulado 19"/>
          <p:cNvSpPr/>
          <p:nvPr/>
        </p:nvSpPr>
        <p:spPr>
          <a:xfrm>
            <a:off x="3097800" y="2475506"/>
            <a:ext cx="327711" cy="1357911"/>
          </a:xfrm>
          <a:prstGeom prst="bentConnector3">
            <a:avLst>
              <a:gd name="adj1" fmla="val 31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4" name="Chave Esquerda 2"/>
          <p:cNvSpPr/>
          <p:nvPr/>
        </p:nvSpPr>
        <p:spPr>
          <a:xfrm>
            <a:off x="3485123" y="2942608"/>
            <a:ext cx="222480" cy="1785240"/>
          </a:xfrm>
          <a:prstGeom prst="leftBrace">
            <a:avLst>
              <a:gd name="adj1" fmla="val 8333"/>
              <a:gd name="adj2" fmla="val 50000"/>
            </a:avLst>
          </a:prstGeom>
          <a:noFill/>
          <a:ln>
            <a:solidFill>
              <a:srgbClr val="BF9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5" name="Retângulo 39"/>
          <p:cNvSpPr/>
          <p:nvPr/>
        </p:nvSpPr>
        <p:spPr>
          <a:xfrm>
            <a:off x="3705993" y="2774059"/>
            <a:ext cx="3474372" cy="341280"/>
          </a:xfrm>
          <a:prstGeom prst="rect">
            <a:avLst/>
          </a:prstGeom>
          <a:solidFill>
            <a:srgbClr val="BF9000"/>
          </a:solidFill>
          <a:ln>
            <a:solidFill>
              <a:srgbClr val="BF9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6" name="CaixaDeTexto 34"/>
          <p:cNvSpPr/>
          <p:nvPr/>
        </p:nvSpPr>
        <p:spPr>
          <a:xfrm>
            <a:off x="3681929" y="2782699"/>
            <a:ext cx="3385396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Influenciadores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7" name="Retângulo 40"/>
          <p:cNvSpPr/>
          <p:nvPr/>
        </p:nvSpPr>
        <p:spPr>
          <a:xfrm>
            <a:off x="966600" y="4071386"/>
            <a:ext cx="1801080" cy="554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>
                <a:solidFill>
                  <a:srgbClr val="FFFFFF"/>
                </a:solidFill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Desenvolvimento de Tecnologia</a:t>
            </a:r>
            <a:endParaRPr lang="pt-BR" sz="1400" b="0" strike="noStrike" spc="-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18" name="Conector Angulado 20"/>
          <p:cNvSpPr/>
          <p:nvPr/>
        </p:nvSpPr>
        <p:spPr>
          <a:xfrm rot="16200000" flipV="1">
            <a:off x="1361880" y="3564506"/>
            <a:ext cx="688680" cy="323280"/>
          </a:xfrm>
          <a:prstGeom prst="bentConnector3">
            <a:avLst>
              <a:gd name="adj1" fmla="val 50026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21" name="Título 1"/>
          <p:cNvSpPr/>
          <p:nvPr/>
        </p:nvSpPr>
        <p:spPr>
          <a:xfrm>
            <a:off x="451658" y="220807"/>
            <a:ext cx="6020526" cy="324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OPORTUNIDADES NO ECOSSISTEMA DE AUTOS</a:t>
            </a:r>
            <a:endParaRPr lang="pt-BR" sz="2000" b="1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23" name="Conector Angulado 22"/>
          <p:cNvSpPr/>
          <p:nvPr/>
        </p:nvSpPr>
        <p:spPr>
          <a:xfrm>
            <a:off x="3765401" y="1990586"/>
            <a:ext cx="216000" cy="13320"/>
          </a:xfrm>
          <a:prstGeom prst="bentConnector3">
            <a:avLst>
              <a:gd name="adj1" fmla="val -2917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25" name="Conector Angulado 24"/>
          <p:cNvSpPr/>
          <p:nvPr/>
        </p:nvSpPr>
        <p:spPr>
          <a:xfrm rot="5400000" flipH="1" flipV="1">
            <a:off x="10233720" y="2311706"/>
            <a:ext cx="1071720" cy="58680"/>
          </a:xfrm>
          <a:prstGeom prst="bentConnector3">
            <a:avLst>
              <a:gd name="adj1" fmla="val 49983"/>
            </a:avLst>
          </a:prstGeom>
          <a:noFill/>
          <a:ln w="0">
            <a:solidFill>
              <a:srgbClr val="BF9000"/>
            </a:solidFill>
            <a:tailEnd type="triangl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pt-BR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95343BDF-339D-9365-AF92-1DB0632009B2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" name="CaixaDeTexto 19">
            <a:extLst>
              <a:ext uri="{FF2B5EF4-FFF2-40B4-BE49-F238E27FC236}">
                <a16:creationId xmlns:a16="http://schemas.microsoft.com/office/drawing/2014/main" id="{B6F96971-6D14-C736-2500-18E97E594837}"/>
              </a:ext>
            </a:extLst>
          </p:cNvPr>
          <p:cNvSpPr/>
          <p:nvPr/>
        </p:nvSpPr>
        <p:spPr>
          <a:xfrm>
            <a:off x="5787189" y="967378"/>
            <a:ext cx="2334125" cy="3371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6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E-commerce / usados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  <p:grpSp>
        <p:nvGrpSpPr>
          <p:cNvPr id="9" name="Grupo 8"/>
          <p:cNvGrpSpPr/>
          <p:nvPr/>
        </p:nvGrpSpPr>
        <p:grpSpPr>
          <a:xfrm>
            <a:off x="3783773" y="3867199"/>
            <a:ext cx="965855" cy="857135"/>
            <a:chOff x="3990381" y="5523944"/>
            <a:chExt cx="965855" cy="857135"/>
          </a:xfrm>
        </p:grpSpPr>
        <p:pic>
          <p:nvPicPr>
            <p:cNvPr id="8" name="Imagem 7"/>
            <p:cNvPicPr>
              <a:picLocks noChangeAspect="1"/>
            </p:cNvPicPr>
            <p:nvPr/>
          </p:nvPicPr>
          <p:blipFill rotWithShape="1">
            <a:blip r:embed="rId12"/>
            <a:srcRect r="2384"/>
            <a:stretch/>
          </p:blipFill>
          <p:spPr>
            <a:xfrm>
              <a:off x="4026439" y="5561344"/>
              <a:ext cx="912786" cy="525721"/>
            </a:xfrm>
            <a:prstGeom prst="rect">
              <a:avLst/>
            </a:prstGeom>
          </p:spPr>
        </p:pic>
        <p:pic>
          <p:nvPicPr>
            <p:cNvPr id="87" name="Picture 2" descr="Resultado de imagem para computer mockup"/>
            <p:cNvPicPr/>
            <p:nvPr/>
          </p:nvPicPr>
          <p:blipFill>
            <a:blip r:embed="rId13"/>
            <a:stretch/>
          </p:blipFill>
          <p:spPr>
            <a:xfrm>
              <a:off x="3990381" y="5523944"/>
              <a:ext cx="965855" cy="857135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9" name="CaixaDeTexto 17"/>
          <p:cNvSpPr/>
          <p:nvPr/>
        </p:nvSpPr>
        <p:spPr>
          <a:xfrm>
            <a:off x="5161266" y="4806783"/>
            <a:ext cx="1906059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900" b="1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583 mil seguidores no </a:t>
            </a:r>
            <a:r>
              <a:rPr lang="pt-BR" sz="900" b="1" spc="-1" dirty="0" err="1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YouTube</a:t>
            </a:r>
            <a:endParaRPr lang="pt-BR" sz="900" b="1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cxnSp>
        <p:nvCxnSpPr>
          <p:cNvPr id="12" name="Conector de seta reta 11"/>
          <p:cNvCxnSpPr/>
          <p:nvPr/>
        </p:nvCxnSpPr>
        <p:spPr>
          <a:xfrm>
            <a:off x="1867140" y="4895602"/>
            <a:ext cx="1838852" cy="0"/>
          </a:xfrm>
          <a:prstGeom prst="straightConnector1">
            <a:avLst/>
          </a:prstGeom>
          <a:ln w="3175">
            <a:solidFill>
              <a:srgbClr val="BF9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CaixaDeTexto 17"/>
          <p:cNvSpPr/>
          <p:nvPr/>
        </p:nvSpPr>
        <p:spPr>
          <a:xfrm>
            <a:off x="5161266" y="4569117"/>
            <a:ext cx="1906059" cy="2293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900" b="1" spc="-1" dirty="0">
                <a:solidFill>
                  <a:srgbClr val="000000"/>
                </a:solidFill>
                <a:latin typeface="Leelawadee" panose="020B0502040204020203" pitchFamily="34" charset="-34"/>
                <a:ea typeface="Times New Roman"/>
                <a:cs typeface="Leelawadee" panose="020B0502040204020203" pitchFamily="34" charset="-34"/>
              </a:rPr>
              <a:t>1,1 Milhões de seguidores</a:t>
            </a:r>
            <a:endParaRPr lang="pt-BR" sz="900" b="1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0" name="Imagem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538" y="4580434"/>
            <a:ext cx="201129" cy="20112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Retângulo de cantos arredondados 1"/>
          <p:cNvSpPr/>
          <p:nvPr/>
        </p:nvSpPr>
        <p:spPr>
          <a:xfrm>
            <a:off x="685800" y="1082272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3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1" name="Retângulo 7"/>
          <p:cNvSpPr/>
          <p:nvPr/>
        </p:nvSpPr>
        <p:spPr>
          <a:xfrm>
            <a:off x="933480" y="1498136"/>
            <a:ext cx="283788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Pré-venda: </a:t>
            </a:r>
            <a:r>
              <a:rPr lang="pt-BR" sz="1400" b="0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Governo, montadoras e sistemistas que participam do processo de criação de legislações e  desenvolvimento da indústria automobilística. 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32" name="Retângulo de cantos arredondados 8"/>
          <p:cNvSpPr/>
          <p:nvPr/>
        </p:nvSpPr>
        <p:spPr>
          <a:xfrm>
            <a:off x="4429080" y="1082272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3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3" name="Retângulo 11"/>
          <p:cNvSpPr/>
          <p:nvPr/>
        </p:nvSpPr>
        <p:spPr>
          <a:xfrm>
            <a:off x="4676760" y="1605857"/>
            <a:ext cx="2837880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Venda: </a:t>
            </a:r>
            <a:r>
              <a:rPr lang="pt-BR" sz="1400" b="0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Montadoras, concessionárias, locadoras (com          a área de seminovos), lojas de  usados, marketplaces de compra e venda online e financeiras. 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34" name="Retângulo de cantos arredondados 9"/>
          <p:cNvSpPr/>
          <p:nvPr/>
        </p:nvSpPr>
        <p:spPr>
          <a:xfrm>
            <a:off x="8201160" y="1082272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31C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5" name="Retângulo 13"/>
          <p:cNvSpPr/>
          <p:nvPr/>
        </p:nvSpPr>
        <p:spPr>
          <a:xfrm>
            <a:off x="8405640" y="1605857"/>
            <a:ext cx="2837880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Pós-venda: </a:t>
            </a:r>
            <a:r>
              <a:rPr lang="pt-BR" sz="1400" b="0" strike="noStrike" spc="-1" dirty="0">
                <a:solidFill>
                  <a:srgbClr val="FFFFFF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Seguradoras, blindadoras, fornecedoras de autopeças e pneus, concessionárias e oficinas mecânicas.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36" name="Retângulo de cantos arredondados 10"/>
          <p:cNvSpPr/>
          <p:nvPr/>
        </p:nvSpPr>
        <p:spPr>
          <a:xfrm>
            <a:off x="657000" y="3660276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7" name="Retângulo 14"/>
          <p:cNvSpPr/>
          <p:nvPr/>
        </p:nvSpPr>
        <p:spPr>
          <a:xfrm>
            <a:off x="904680" y="4183861"/>
            <a:ext cx="2837880" cy="1260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Lover: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amante de carro, que pesquisa tudo sobre as novidades e se torna formador de opiniões em grupos e redes sociais.</a:t>
            </a:r>
          </a:p>
        </p:txBody>
      </p:sp>
      <p:sp>
        <p:nvSpPr>
          <p:cNvPr id="338" name="Retângulo de cantos arredondados 11"/>
          <p:cNvSpPr/>
          <p:nvPr/>
        </p:nvSpPr>
        <p:spPr>
          <a:xfrm>
            <a:off x="4429080" y="3660276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39" name="Retângulo 42"/>
          <p:cNvSpPr/>
          <p:nvPr/>
        </p:nvSpPr>
        <p:spPr>
          <a:xfrm>
            <a:off x="4676760" y="3968418"/>
            <a:ext cx="2837880" cy="169131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Shoper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potencial comprador ou dono de carro, que precisa pesquisar qual modelo comprar, o que saber antes da compra e como manter da melhor forma o veículo que comprou.</a:t>
            </a:r>
          </a:p>
        </p:txBody>
      </p:sp>
      <p:sp>
        <p:nvSpPr>
          <p:cNvPr id="340" name="Retângulo de cantos arredondados 12"/>
          <p:cNvSpPr/>
          <p:nvPr/>
        </p:nvSpPr>
        <p:spPr>
          <a:xfrm>
            <a:off x="8215560" y="3660276"/>
            <a:ext cx="3332880" cy="2307600"/>
          </a:xfrm>
          <a:prstGeom prst="roundRect">
            <a:avLst>
              <a:gd name="adj" fmla="val 16667"/>
            </a:avLst>
          </a:prstGeom>
          <a:solidFill>
            <a:srgbClr val="BF9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41" name="Retângulo 43"/>
          <p:cNvSpPr/>
          <p:nvPr/>
        </p:nvSpPr>
        <p:spPr>
          <a:xfrm>
            <a:off x="8462880" y="4076140"/>
            <a:ext cx="2837880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User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: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dono de carro que não busca a troca ou compra, mas quer manter seu veículo em dia e sempre está de olho em novas oportunidades para uma eventual troca futura.</a:t>
            </a:r>
          </a:p>
        </p:txBody>
      </p:sp>
      <p:sp>
        <p:nvSpPr>
          <p:cNvPr id="342" name="Rectangle 2"/>
          <p:cNvSpPr/>
          <p:nvPr/>
        </p:nvSpPr>
        <p:spPr>
          <a:xfrm>
            <a:off x="1162800" y="6194304"/>
            <a:ext cx="560160" cy="258120"/>
          </a:xfrm>
          <a:prstGeom prst="rect">
            <a:avLst/>
          </a:prstGeom>
          <a:solidFill>
            <a:srgbClr val="C00000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43" name="Rectangle 4"/>
          <p:cNvSpPr/>
          <p:nvPr/>
        </p:nvSpPr>
        <p:spPr>
          <a:xfrm>
            <a:off x="6381720" y="6194304"/>
            <a:ext cx="560160" cy="258120"/>
          </a:xfrm>
          <a:prstGeom prst="rect">
            <a:avLst/>
          </a:prstGeom>
          <a:solidFill>
            <a:srgbClr val="BF9000"/>
          </a:solidFill>
          <a:ln>
            <a:solidFill>
              <a:srgbClr val="2743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sp>
        <p:nvSpPr>
          <p:cNvPr id="344" name="Retângulo 44"/>
          <p:cNvSpPr/>
          <p:nvPr/>
        </p:nvSpPr>
        <p:spPr>
          <a:xfrm>
            <a:off x="1735200" y="6188904"/>
            <a:ext cx="1448195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Players do setor</a:t>
            </a:r>
            <a:endParaRPr lang="pt-BR" sz="1400" b="0" strike="noStrike" spc="-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45" name="Retângulo 45"/>
          <p:cNvSpPr/>
          <p:nvPr/>
        </p:nvSpPr>
        <p:spPr>
          <a:xfrm>
            <a:off x="6959520" y="6188904"/>
            <a:ext cx="2950529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>
                <a:solidFill>
                  <a:srgbClr val="000000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Público consumidor de informação</a:t>
            </a:r>
            <a:endParaRPr lang="pt-BR" sz="1400" b="0" strike="noStrike" spc="-1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7183911-D445-24AA-A9C0-E9A6AE771B55}"/>
              </a:ext>
            </a:extLst>
          </p:cNvPr>
          <p:cNvSpPr/>
          <p:nvPr/>
        </p:nvSpPr>
        <p:spPr>
          <a:xfrm>
            <a:off x="761097" y="194062"/>
            <a:ext cx="6020526" cy="324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QUEM É QUEM NO ECOSSISTEMA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E2410E5B-B7F3-9174-7E14-A20EEEE7F37E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5258BA1-5FAD-7D0D-12C5-AA39012ACF9C}"/>
              </a:ext>
            </a:extLst>
          </p:cNvPr>
          <p:cNvSpPr/>
          <p:nvPr/>
        </p:nvSpPr>
        <p:spPr>
          <a:xfrm>
            <a:off x="600242" y="195314"/>
            <a:ext cx="6020526" cy="324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SÃO 3 PERFIS DIFERENTES DE CONSUMIDOR...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94B64C2-41EA-AB34-3276-8FFF952986C7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graphicFrame>
        <p:nvGraphicFramePr>
          <p:cNvPr id="5" name="Tabela 4">
            <a:extLst>
              <a:ext uri="{FF2B5EF4-FFF2-40B4-BE49-F238E27FC236}">
                <a16:creationId xmlns:a16="http://schemas.microsoft.com/office/drawing/2014/main" id="{754C78E1-871E-657F-46F7-78BDB3BA311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91579957"/>
              </p:ext>
            </p:extLst>
          </p:nvPr>
        </p:nvGraphicFramePr>
        <p:xfrm>
          <a:off x="600242" y="984358"/>
          <a:ext cx="11010232" cy="55159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52558">
                  <a:extLst>
                    <a:ext uri="{9D8B030D-6E8A-4147-A177-3AD203B41FA5}">
                      <a16:colId xmlns:a16="http://schemas.microsoft.com/office/drawing/2014/main" val="1705735580"/>
                    </a:ext>
                  </a:extLst>
                </a:gridCol>
                <a:gridCol w="2752558">
                  <a:extLst>
                    <a:ext uri="{9D8B030D-6E8A-4147-A177-3AD203B41FA5}">
                      <a16:colId xmlns:a16="http://schemas.microsoft.com/office/drawing/2014/main" val="501238052"/>
                    </a:ext>
                  </a:extLst>
                </a:gridCol>
                <a:gridCol w="2752558">
                  <a:extLst>
                    <a:ext uri="{9D8B030D-6E8A-4147-A177-3AD203B41FA5}">
                      <a16:colId xmlns:a16="http://schemas.microsoft.com/office/drawing/2014/main" val="440124253"/>
                    </a:ext>
                  </a:extLst>
                </a:gridCol>
                <a:gridCol w="2752558">
                  <a:extLst>
                    <a:ext uri="{9D8B030D-6E8A-4147-A177-3AD203B41FA5}">
                      <a16:colId xmlns:a16="http://schemas.microsoft.com/office/drawing/2014/main" val="3191667371"/>
                    </a:ext>
                  </a:extLst>
                </a:gridCol>
              </a:tblGrid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strike="noStrike" spc="-1" dirty="0">
                          <a:solidFill>
                            <a:srgbClr val="FFFFFF"/>
                          </a:solidFill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CARLOVER</a:t>
                      </a:r>
                      <a:endParaRPr lang="pt-BR" sz="1400" b="0" strike="noStrike" spc="-1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strike="noStrike" spc="-1" dirty="0">
                          <a:solidFill>
                            <a:srgbClr val="FFFFFF"/>
                          </a:solidFill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CARSHOPER</a:t>
                      </a:r>
                      <a:endParaRPr lang="pt-BR" sz="1400" b="0" strike="noStrike" spc="-1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strike="noStrike" spc="-1" dirty="0">
                          <a:solidFill>
                            <a:srgbClr val="FFFFFF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CAR USER</a:t>
                      </a:r>
                      <a:endParaRPr lang="pt-BR" sz="1400" b="0" strike="noStrike" spc="-1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864968"/>
                  </a:ext>
                </a:extLst>
              </a:tr>
              <a:tr h="329221">
                <a:tc vMerge="1"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 dirty="0">
                          <a:solidFill>
                            <a:srgbClr val="FFFFFF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NOVOS</a:t>
                      </a:r>
                      <a:endParaRPr lang="pt-BR" sz="1400" b="0" strike="noStrike" spc="-1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0" strike="noStrike" spc="-1" dirty="0">
                          <a:solidFill>
                            <a:srgbClr val="FFFFFF"/>
                          </a:solidFill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USADOS</a:t>
                      </a:r>
                      <a:endParaRPr lang="pt-BR" sz="1400" b="0" strike="noStrike" spc="-1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F9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501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Notícias sobre </a:t>
                      </a:r>
                      <a:br>
                        <a:rPr kumimoji="0" lang="pt-BR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</a:b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montadoras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Lançamentos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Ficha técnica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Manutenção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9875999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Segredos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Comparativos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Tabela Fipe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Dicas mecânicas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750685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Futuros lançamentos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Testes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Listas por faixa de preço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Seguro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56380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Tendências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Ficha técnica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Crédito: Financiamento/Consórcio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Taxas e impostos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0003354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Novas tecnologias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Crédito: Financiamento/Consórcio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Pesquisa de Preços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Documentos (CNH, CRLV)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755760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Aspiracional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Pesquisa de Preços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Pesquisa de custos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Energia/Combustível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2470645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Supercarros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Pesquisa de custos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Pontos Fortes e Fracos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Mobilidade: legislação, rodízio e infraestrutura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4478918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Carros de luxo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Modalidades: leasing e assinatura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Defeitos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Serviços com usuário no centro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71926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Pontos Fortes e Fracos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sz="1400" dirty="0">
                          <a:latin typeface="Leelawadee" panose="020B0502040204020203" pitchFamily="34" charset="-34"/>
                          <a:cs typeface="Leelawadee" panose="020B0502040204020203" pitchFamily="34" charset="-34"/>
                        </a:rPr>
                        <a:t>Opinião do Dono</a:t>
                      </a: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Revisões periódicas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6769654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Defeitos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sz="1400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Acessórios e blindagem 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3556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228600" marR="0" lvl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kumimoji="0" lang="pt-BR" sz="1400" b="0" i="0" u="none" strike="noStrike" kern="1200" cap="none" spc="-1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eelawadee" panose="020B0502040204020203" pitchFamily="34" charset="-34"/>
                          <a:ea typeface="Calibri"/>
                          <a:cs typeface="Leelawadee" panose="020B0502040204020203" pitchFamily="34" charset="-34"/>
                        </a:rPr>
                        <a:t>Opinião do Dono</a:t>
                      </a: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endParaRPr lang="pt-BR" sz="1400" dirty="0"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285750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1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kumimoji="0" lang="pt-BR" sz="1400" b="0" i="0" u="none" strike="noStrike" kern="1200" cap="none" spc="-1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Leelawadee" panose="020B0502040204020203" pitchFamily="34" charset="-34"/>
                        <a:cs typeface="Leelawadee" panose="020B0502040204020203" pitchFamily="34" charset="-34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BF9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8110990"/>
                  </a:ext>
                </a:extLst>
              </a:tr>
            </a:tbl>
          </a:graphicData>
        </a:graphic>
      </p:graphicFrame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CaixaDeTexto 1"/>
          <p:cNvSpPr/>
          <p:nvPr/>
        </p:nvSpPr>
        <p:spPr>
          <a:xfrm>
            <a:off x="493726" y="569095"/>
            <a:ext cx="9131987" cy="3063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Estudo com volume de busca do segmento mostram os perfis das pessoas que pesquisam por carros no Google</a:t>
            </a:r>
          </a:p>
        </p:txBody>
      </p:sp>
      <p:pic>
        <p:nvPicPr>
          <p:cNvPr id="362" name="Picture 15" descr="A colorful circle with white circles and white circles with white text&#10;&#10;Description automatically generated"/>
          <p:cNvPicPr/>
          <p:nvPr/>
        </p:nvPicPr>
        <p:blipFill>
          <a:blip r:embed="rId2"/>
          <a:stretch/>
        </p:blipFill>
        <p:spPr>
          <a:xfrm>
            <a:off x="4174870" y="1408718"/>
            <a:ext cx="7824240" cy="4751640"/>
          </a:xfrm>
          <a:prstGeom prst="rect">
            <a:avLst/>
          </a:prstGeom>
          <a:ln w="0">
            <a:noFill/>
          </a:ln>
        </p:spPr>
      </p:pic>
      <p:pic>
        <p:nvPicPr>
          <p:cNvPr id="363" name="Picture 24" descr="A diagram of a keyword&#10;&#10;Description automatically generated"/>
          <p:cNvPicPr/>
          <p:nvPr/>
        </p:nvPicPr>
        <p:blipFill>
          <a:blip r:embed="rId3"/>
          <a:srcRect t="3043" r="214" b="-204"/>
          <a:stretch/>
        </p:blipFill>
        <p:spPr>
          <a:xfrm>
            <a:off x="350701" y="1669526"/>
            <a:ext cx="3504240" cy="3580920"/>
          </a:xfrm>
          <a:prstGeom prst="rect">
            <a:avLst/>
          </a:prstGeom>
          <a:ln w="0">
            <a:noFill/>
          </a:ln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CADCF72D-0540-4647-45CF-6631A760CD92}"/>
              </a:ext>
            </a:extLst>
          </p:cNvPr>
          <p:cNvSpPr/>
          <p:nvPr/>
        </p:nvSpPr>
        <p:spPr>
          <a:xfrm>
            <a:off x="501039" y="226013"/>
            <a:ext cx="6020526" cy="3248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ctr">
            <a:noAutofit/>
          </a:bodyPr>
          <a:lstStyle/>
          <a:p>
            <a:pPr>
              <a:lnSpc>
                <a:spcPct val="9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ea typeface="DejaVu Sans"/>
                <a:cs typeface="Leelawadee" panose="020B0502040204020203" pitchFamily="34" charset="-34"/>
              </a:rPr>
              <a:t>CARROS: COMO É A PESQUISA NO GOOGLE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7D1F44D2-9514-B557-85C8-1E6E1A4FCE4E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95" y="1003948"/>
            <a:ext cx="4153316" cy="2307398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A82BAE04-682E-1FD3-AD61-21DBD44BB400}"/>
              </a:ext>
            </a:extLst>
          </p:cNvPr>
          <p:cNvSpPr/>
          <p:nvPr/>
        </p:nvSpPr>
        <p:spPr>
          <a:xfrm>
            <a:off x="7130717" y="1118936"/>
            <a:ext cx="4054642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26" name="Picture 2" descr="Renault Kardian Maior Thumb Carro do Ano 202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33" r="21118"/>
          <a:stretch/>
        </p:blipFill>
        <p:spPr bwMode="auto">
          <a:xfrm>
            <a:off x="7130717" y="974919"/>
            <a:ext cx="4051633" cy="2706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tângulo 2">
            <a:extLst>
              <a:ext uri="{FF2B5EF4-FFF2-40B4-BE49-F238E27FC236}">
                <a16:creationId xmlns:a16="http://schemas.microsoft.com/office/drawing/2014/main" id="{DF777BA7-A079-DC94-D6DC-A65F2700759A}"/>
              </a:ext>
            </a:extLst>
          </p:cNvPr>
          <p:cNvSpPr/>
          <p:nvPr/>
        </p:nvSpPr>
        <p:spPr>
          <a:xfrm>
            <a:off x="950495" y="3697512"/>
            <a:ext cx="4054642" cy="31604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6" name="CaixaDeTexto 8"/>
          <p:cNvSpPr/>
          <p:nvPr/>
        </p:nvSpPr>
        <p:spPr>
          <a:xfrm>
            <a:off x="525017" y="205431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sp>
        <p:nvSpPr>
          <p:cNvPr id="368" name="CaixaDeTexto 10"/>
          <p:cNvSpPr/>
          <p:nvPr/>
        </p:nvSpPr>
        <p:spPr>
          <a:xfrm>
            <a:off x="1058779" y="3311346"/>
            <a:ext cx="3862138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PROJETOS DE CAPTAÇÃO DE </a:t>
            </a:r>
            <a:r>
              <a:rPr lang="pt-BR" sz="2000" spc="-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LEAD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ea typeface="Calibri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Com foco em geração de leads o projeto tem como premissa  identificar o público com potencial de compra, antecipando a busca e as necessidades, garantindo leads qualificados através de diferentes estratégias.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Com a geração de leads, a montadora/revenda obtém grandes oportunidades na criação de tráfego específico, elaboração de régua de relacionamento com clientes selecionados, mensuração de  resultados e um expressivo aumento de conversões.</a:t>
            </a:r>
          </a:p>
        </p:txBody>
      </p:sp>
      <p:sp>
        <p:nvSpPr>
          <p:cNvPr id="369" name="CaixaDeTexto 13"/>
          <p:cNvSpPr/>
          <p:nvPr/>
        </p:nvSpPr>
        <p:spPr>
          <a:xfrm>
            <a:off x="7255042" y="3322879"/>
            <a:ext cx="3826042" cy="34764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CARRO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DO ANO</a:t>
            </a:r>
          </a:p>
          <a:p>
            <a:pPr algn="ctr">
              <a:lnSpc>
                <a:spcPct val="100000"/>
              </a:lnSpc>
              <a:buNone/>
            </a:pPr>
            <a:endParaRPr lang="pt-BR" sz="12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2025, a tradicional premiação da AutoEsporte dos grandes destaques do ano no mundo automotivo chega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sua 58ª edição. O prêmio conta com uma banca de jurados composta por jornalistas e especialistas que realizam uma extensa pesquisa dos lançamentos do ano.</a:t>
            </a:r>
          </a:p>
          <a:p>
            <a:pPr algn="ctr">
              <a:lnSpc>
                <a:spcPct val="100000"/>
              </a:lnSpc>
              <a:buNone/>
            </a:pPr>
            <a:endParaRPr lang="pt-BR" sz="1400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Toda a premiação é explorada nas plataformas da AutoEsporte com divulgação dos finalistas, matérias de cobertura e análise dos vencedores.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711AAD8-D5BC-823D-1AC4-4A80DE074CC0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>
            <a:extLst>
              <a:ext uri="{FF2B5EF4-FFF2-40B4-BE49-F238E27FC236}">
                <a16:creationId xmlns:a16="http://schemas.microsoft.com/office/drawing/2014/main" id="{F5526B88-4F4F-9EF1-F7A4-4E8FFC2ED041}"/>
              </a:ext>
            </a:extLst>
          </p:cNvPr>
          <p:cNvSpPr/>
          <p:nvPr/>
        </p:nvSpPr>
        <p:spPr>
          <a:xfrm>
            <a:off x="7130717" y="1118936"/>
            <a:ext cx="4054642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6771AF1D-A3A1-550F-81BD-B2297CC927CE}"/>
              </a:ext>
            </a:extLst>
          </p:cNvPr>
          <p:cNvSpPr/>
          <p:nvPr/>
        </p:nvSpPr>
        <p:spPr>
          <a:xfrm>
            <a:off x="950495" y="1143000"/>
            <a:ext cx="4054642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98D83CD3-BE75-C8A5-8BFE-77B6E51A76A0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371" name="Picture 2" descr="Maio Amarelo: mês da segurança no trânsito"/>
          <p:cNvPicPr/>
          <p:nvPr/>
        </p:nvPicPr>
        <p:blipFill>
          <a:blip r:embed="rId2"/>
          <a:srcRect l="21343" t="4621" r="945" b="12662"/>
          <a:stretch/>
        </p:blipFill>
        <p:spPr>
          <a:xfrm>
            <a:off x="7132782" y="963672"/>
            <a:ext cx="4053600" cy="2720160"/>
          </a:xfrm>
          <a:prstGeom prst="rect">
            <a:avLst/>
          </a:prstGeom>
          <a:ln w="0">
            <a:noFill/>
          </a:ln>
        </p:spPr>
      </p:pic>
      <p:pic>
        <p:nvPicPr>
          <p:cNvPr id="372" name="Picture 4" descr="m12.jpg (780×572)"/>
          <p:cNvPicPr/>
          <p:nvPr/>
        </p:nvPicPr>
        <p:blipFill>
          <a:blip r:embed="rId3"/>
          <a:srcRect l="1163" r="3023" b="12442"/>
          <a:stretch/>
        </p:blipFill>
        <p:spPr>
          <a:xfrm>
            <a:off x="950494" y="963672"/>
            <a:ext cx="4053600" cy="2725200"/>
          </a:xfrm>
          <a:prstGeom prst="rect">
            <a:avLst/>
          </a:prstGeom>
          <a:ln w="0">
            <a:noFill/>
          </a:ln>
        </p:spPr>
      </p:pic>
      <p:sp>
        <p:nvSpPr>
          <p:cNvPr id="374" name="CaixaDeTexto 10"/>
          <p:cNvSpPr/>
          <p:nvPr/>
        </p:nvSpPr>
        <p:spPr>
          <a:xfrm>
            <a:off x="1070811" y="3296832"/>
            <a:ext cx="3777915" cy="30763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GLOBO RURAL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 BORDO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ea typeface="Calibri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A equipe de Globo Rural, a bordo de        uma picape fornecida pela montadora,                  irá desbravar fazendas e contar histórias                      de vida no campo,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lifestyle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 e boas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práticas do agro.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Conteúdo multiplataforma em que sua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marca estará no centro de uma jornada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que contará histórias de agricultores, suas famílias e suas tradições os trazendo como protagonistas da narrativa.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375" name="CaixaDeTexto 13"/>
          <p:cNvSpPr/>
          <p:nvPr/>
        </p:nvSpPr>
        <p:spPr>
          <a:xfrm>
            <a:off x="7267074" y="3309429"/>
            <a:ext cx="3801979" cy="26454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MAIO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AMARELO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Maio Amarelo é um movimento internacional de conscientização para redução de acidentes de trânsito.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o objetivo de conscientizar e sensibilizar a sociedade para a importância da adoção de comportamentos mais seguros no trânsito, AutoEsporte fará uma série de conteúdos digitais sobre segurança no trânsito.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B302BEDC-4F9D-2D7F-1B13-B326A3D108DB}"/>
              </a:ext>
            </a:extLst>
          </p:cNvPr>
          <p:cNvSpPr/>
          <p:nvPr/>
        </p:nvSpPr>
        <p:spPr>
          <a:xfrm>
            <a:off x="525017" y="205431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D129A9B6-E695-4929-0822-62909E283ADE}"/>
              </a:ext>
            </a:extLst>
          </p:cNvPr>
          <p:cNvSpPr/>
          <p:nvPr/>
        </p:nvSpPr>
        <p:spPr>
          <a:xfrm>
            <a:off x="6432876" y="1118936"/>
            <a:ext cx="5112000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928ADF5-8801-A7F8-F6A0-C12FCC8EFA6D}"/>
              </a:ext>
            </a:extLst>
          </p:cNvPr>
          <p:cNvSpPr/>
          <p:nvPr/>
        </p:nvSpPr>
        <p:spPr>
          <a:xfrm>
            <a:off x="950495" y="1143000"/>
            <a:ext cx="5112000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11F8B9B1-93B6-23F3-56D5-AD8E28B7AD51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377" name="Picture 2" descr="https://s2-oglobo.glbimg.com/500GfVWOI-9gvUY6myXEO3rdI0A=/0x0:1086x652/888x0/smart/filters:strip_icc()/i.s3.glbimg.com/v1/AUTH_da025474c0c44edd99332dddb09cabe8/internal_photos/bs/2023/z/p/6zgD3dRHmtGNovAJwr0A/cbn.jpg"/>
          <p:cNvPicPr/>
          <p:nvPr/>
        </p:nvPicPr>
        <p:blipFill>
          <a:blip r:embed="rId2"/>
          <a:srcRect b="11433"/>
          <a:stretch/>
        </p:blipFill>
        <p:spPr>
          <a:xfrm>
            <a:off x="950496" y="963102"/>
            <a:ext cx="5112000" cy="2718311"/>
          </a:xfrm>
          <a:prstGeom prst="rect">
            <a:avLst/>
          </a:prstGeom>
        </p:spPr>
      </p:pic>
      <p:sp>
        <p:nvSpPr>
          <p:cNvPr id="380" name="CaixaDeTexto 9"/>
          <p:cNvSpPr/>
          <p:nvPr/>
        </p:nvSpPr>
        <p:spPr>
          <a:xfrm>
            <a:off x="1070810" y="3285372"/>
            <a:ext cx="4872790" cy="32609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CBN </a:t>
            </a:r>
            <a:br>
              <a:rPr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24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AUTOESPORTE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Programa e quadro semanal com os lançamentos do mundo automotivo, as inovações e o mercado em quatro e duas rodas.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Vai ao ar na CBN, </a:t>
            </a:r>
            <a:r>
              <a:rPr lang="pt-BR" sz="16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aos domingos das 9h às 9h30, e o quadro nas praças São Paulo, Rio de Janeiro, Belo Horizonte e Brasília às terças e quintas-feiras das 19h às 19h20 no Estúdio CBN. O conteúdo também fica disponível nas plataformas digitais, podcast, YouTube e aplicativo CBN.</a:t>
            </a:r>
          </a:p>
        </p:txBody>
      </p:sp>
      <p:pic>
        <p:nvPicPr>
          <p:cNvPr id="381" name="Picture 2" descr="Jornal Bom Dia | Notícias | Notícias: carros-hibridos -e-eletricos-entenda-todas-as-diferencas"/>
          <p:cNvPicPr/>
          <p:nvPr/>
        </p:nvPicPr>
        <p:blipFill>
          <a:blip r:embed="rId3"/>
          <a:srcRect t="8467" b="11634"/>
          <a:stretch/>
        </p:blipFill>
        <p:spPr>
          <a:xfrm>
            <a:off x="6436885" y="963102"/>
            <a:ext cx="5107991" cy="2706523"/>
          </a:xfrm>
          <a:prstGeom prst="rect">
            <a:avLst/>
          </a:prstGeom>
        </p:spPr>
      </p:pic>
      <p:sp>
        <p:nvSpPr>
          <p:cNvPr id="382" name="CaixaDeTexto 11"/>
          <p:cNvSpPr/>
          <p:nvPr/>
        </p:nvSpPr>
        <p:spPr>
          <a:xfrm>
            <a:off x="6581265" y="3260930"/>
            <a:ext cx="4776540" cy="276853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GUIA DOS CARROS HÍBRIDOS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E ELÉTRICOS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6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Série de conteúdos em formatos de matérias, entrevistas, vídeos e pílulas na CBN </a:t>
            </a:r>
            <a:r>
              <a:rPr lang="pt-BR" sz="1600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Autoesporte</a:t>
            </a:r>
            <a:r>
              <a:rPr lang="pt-BR" sz="16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explicando as principais dúvidas da audiência sobre carros híbridos e elétricos. A ideia é desmistificar o cenário da eletrificação no Brasil e dar visibilidade para esse setor em um grande guia de serviço para audiência. Pautas possíveis: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5B28F01A-8174-1606-0EAF-EB5AE6051F83}"/>
              </a:ext>
            </a:extLst>
          </p:cNvPr>
          <p:cNvSpPr/>
          <p:nvPr/>
        </p:nvSpPr>
        <p:spPr>
          <a:xfrm>
            <a:off x="525017" y="205431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0B76A3BE-C95E-1EC7-64CA-1FB79124F886}"/>
              </a:ext>
            </a:extLst>
          </p:cNvPr>
          <p:cNvGrpSpPr/>
          <p:nvPr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pic>
          <p:nvPicPr>
            <p:cNvPr id="3" name="Imagem 2" descr="Desenho de um carro&#10;&#10;Descrição gerada automaticamente com confiança média">
              <a:extLst>
                <a:ext uri="{FF2B5EF4-FFF2-40B4-BE49-F238E27FC236}">
                  <a16:creationId xmlns:a16="http://schemas.microsoft.com/office/drawing/2014/main" id="{B8B2220A-6CA9-AC6A-3B0A-464ECA9AB4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2544" b="15625"/>
            <a:stretch/>
          </p:blipFill>
          <p:spPr>
            <a:xfrm>
              <a:off x="-1" y="0"/>
              <a:ext cx="10662641" cy="6858000"/>
            </a:xfrm>
            <a:prstGeom prst="rect">
              <a:avLst/>
            </a:prstGeom>
          </p:spPr>
        </p:pic>
        <p:pic>
          <p:nvPicPr>
            <p:cNvPr id="7" name="Imagem 6" descr="Desenho de um carro&#10;&#10;Descrição gerada automaticamente com confiança média">
              <a:extLst>
                <a:ext uri="{FF2B5EF4-FFF2-40B4-BE49-F238E27FC236}">
                  <a16:creationId xmlns:a16="http://schemas.microsoft.com/office/drawing/2014/main" id="{D2535E09-C22D-5021-68E7-BFE6DD8EB63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693" r="-1" b="15625"/>
            <a:stretch/>
          </p:blipFill>
          <p:spPr>
            <a:xfrm>
              <a:off x="5285433" y="0"/>
              <a:ext cx="6906567" cy="6858000"/>
            </a:xfrm>
            <a:prstGeom prst="rect">
              <a:avLst/>
            </a:prstGeom>
          </p:spPr>
        </p:pic>
      </p:grpSp>
      <p:sp>
        <p:nvSpPr>
          <p:cNvPr id="6" name="Retângulo 5">
            <a:extLst>
              <a:ext uri="{FF2B5EF4-FFF2-40B4-BE49-F238E27FC236}">
                <a16:creationId xmlns:a16="http://schemas.microsoft.com/office/drawing/2014/main" id="{4DE76B16-01DF-978E-B242-0320679FD901}"/>
              </a:ext>
            </a:extLst>
          </p:cNvPr>
          <p:cNvSpPr/>
          <p:nvPr/>
        </p:nvSpPr>
        <p:spPr>
          <a:xfrm>
            <a:off x="5285433" y="1879043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0" name="Retângulo 8"/>
          <p:cNvSpPr/>
          <p:nvPr/>
        </p:nvSpPr>
        <p:spPr>
          <a:xfrm>
            <a:off x="5649698" y="3923228"/>
            <a:ext cx="5886636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Não é só a velocidade que amamos. É o design, a mecânica,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desempenho, enfim, toda a cultura automobilística. Nós sabemos que um carro não é apenas carcaça e motor, ele conta uma história, reflete um estilo de vida, é refúgio, símbolo de status e objeto de desejo. 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60 anos de tradição e focada em jornalismo independente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crítico, Autoesporte não é voltada apenas ao fã de carros. 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Seu objetivo é orientar o leitor em suas decisões de compra levando em conta não apenas o preço do veículo, mas os custos envolvidos em seu uso, posse e manutenção.</a:t>
            </a:r>
            <a:endParaRPr lang="pt-BR" sz="2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171" name="Retângulo 9"/>
          <p:cNvSpPr/>
          <p:nvPr/>
        </p:nvSpPr>
        <p:spPr>
          <a:xfrm>
            <a:off x="6551533" y="2444350"/>
            <a:ext cx="4082966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AUTOESPORTE É A PARADA OBRIGATÓRIA PARA QUEM QUER COMPRAR OU MANTER UM CARRO NO BRASIL.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FB0B27DC-F3CD-1ACF-D400-5F72B9BBEC5A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5">
            <a:extLst>
              <a:ext uri="{FF2B5EF4-FFF2-40B4-BE49-F238E27FC236}">
                <a16:creationId xmlns:a16="http://schemas.microsoft.com/office/drawing/2014/main" id="{C5660FB4-8A57-0226-E444-D7834B44D1A8}"/>
              </a:ext>
            </a:extLst>
          </p:cNvPr>
          <p:cNvSpPr/>
          <p:nvPr/>
        </p:nvSpPr>
        <p:spPr>
          <a:xfrm>
            <a:off x="950495" y="1143000"/>
            <a:ext cx="4054642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A8069DA5-95C2-DCF9-CAF6-948A63E14B7B}"/>
              </a:ext>
            </a:extLst>
          </p:cNvPr>
          <p:cNvSpPr/>
          <p:nvPr/>
        </p:nvSpPr>
        <p:spPr>
          <a:xfrm>
            <a:off x="6059890" y="1118936"/>
            <a:ext cx="5112000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03A515E1-5D39-68FD-F71B-41AB1136803A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384" name="Picture 4" descr="Venda de carros usados tem queda de 6% no Brasil em setembro; confira o  ranking"/>
          <p:cNvPicPr/>
          <p:nvPr/>
        </p:nvPicPr>
        <p:blipFill>
          <a:blip r:embed="rId2"/>
          <a:srcRect l="2769" t="6558" r="677" b="1820"/>
          <a:stretch/>
        </p:blipFill>
        <p:spPr>
          <a:xfrm>
            <a:off x="6066086" y="944563"/>
            <a:ext cx="5112000" cy="2740672"/>
          </a:xfrm>
          <a:prstGeom prst="rect">
            <a:avLst/>
          </a:prstGeom>
          <a:ln w="0">
            <a:noFill/>
          </a:ln>
        </p:spPr>
      </p:pic>
      <p:pic>
        <p:nvPicPr>
          <p:cNvPr id="385" name="Imagem 14"/>
          <p:cNvPicPr/>
          <p:nvPr/>
        </p:nvPicPr>
        <p:blipFill>
          <a:blip r:embed="rId3"/>
          <a:srcRect l="9473" t="26690" r="51853" b="27219"/>
          <a:stretch/>
        </p:blipFill>
        <p:spPr>
          <a:xfrm>
            <a:off x="938463" y="962529"/>
            <a:ext cx="4066674" cy="2718884"/>
          </a:xfrm>
          <a:prstGeom prst="rect">
            <a:avLst/>
          </a:prstGeom>
          <a:ln w="0">
            <a:noFill/>
          </a:ln>
        </p:spPr>
      </p:pic>
      <p:sp>
        <p:nvSpPr>
          <p:cNvPr id="387" name="CaixaDeTexto 11"/>
          <p:cNvSpPr/>
          <p:nvPr/>
        </p:nvSpPr>
        <p:spPr>
          <a:xfrm>
            <a:off x="6136095" y="3318796"/>
            <a:ext cx="4968000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PACOTE </a:t>
            </a:r>
            <a:b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SEMINOVOS E USADOS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Autoesporte</a:t>
            </a: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com seu know-how e expertise, apresenta um projeto de produção de conteúdo focado em Seminovos e usados, abordando características dos carros/lojas/revendas, com comparações entre modelos, performance e benefícios de cada carro, tudo com o intuito de gerar </a:t>
            </a:r>
            <a:r>
              <a:rPr lang="pt-BR" sz="1400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awareness</a:t>
            </a: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 leads para o parceiro, junto da nossa audiência.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pacote inclui patrocínio da editoria carros usados, conteúdo de marca integrado ao canal editorial de usados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seminovos, vídeo no Instagram de AutoEsporte, Web Stories, disparo de e-mail marketing e newsletter, mídia dentro do cluster automotivo e entrega dentro do CBN Auto.</a:t>
            </a:r>
          </a:p>
        </p:txBody>
      </p:sp>
      <p:sp>
        <p:nvSpPr>
          <p:cNvPr id="388" name="CaixaDeTexto 10"/>
          <p:cNvSpPr/>
          <p:nvPr/>
        </p:nvSpPr>
        <p:spPr>
          <a:xfrm>
            <a:off x="1130968" y="3306773"/>
            <a:ext cx="3741821" cy="32917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ESPECIAL </a:t>
            </a:r>
            <a:br>
              <a:rPr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MANUTENÇÃO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Série de conteúdos em formatos de vídeos tutoriais para redes sociais sobre dicas de manutenção de carros.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Detalhes sobre a manutenção preventiva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pneus, faróis, motor e outras peças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que podem dar defeito e prejudicar performance e segurança dos autos,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pílulas de conteúdo oferecidas pelo parceiro, com posts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collab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no Instagram, TikTok, Facebook e Youtube que conta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mais de 500 mil seguidores.</a:t>
            </a:r>
          </a:p>
        </p:txBody>
      </p:sp>
      <p:sp>
        <p:nvSpPr>
          <p:cNvPr id="3" name="CaixaDeTexto 8">
            <a:extLst>
              <a:ext uri="{FF2B5EF4-FFF2-40B4-BE49-F238E27FC236}">
                <a16:creationId xmlns:a16="http://schemas.microsoft.com/office/drawing/2014/main" id="{B8FE73B3-DBB6-9CD0-7C64-491C94653DDC}"/>
              </a:ext>
            </a:extLst>
          </p:cNvPr>
          <p:cNvSpPr/>
          <p:nvPr/>
        </p:nvSpPr>
        <p:spPr>
          <a:xfrm>
            <a:off x="525017" y="205431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pic>
        <p:nvPicPr>
          <p:cNvPr id="11" name="Imagem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3617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8928ADF5-8801-A7F8-F6A0-C12FCC8EFA6D}"/>
              </a:ext>
            </a:extLst>
          </p:cNvPr>
          <p:cNvSpPr/>
          <p:nvPr/>
        </p:nvSpPr>
        <p:spPr>
          <a:xfrm>
            <a:off x="950495" y="1143000"/>
            <a:ext cx="5112000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60" b="32421"/>
          <a:stretch/>
        </p:blipFill>
        <p:spPr>
          <a:xfrm>
            <a:off x="949899" y="799553"/>
            <a:ext cx="5121819" cy="290159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D129A9B6-E695-4929-0822-62909E283ADE}"/>
              </a:ext>
            </a:extLst>
          </p:cNvPr>
          <p:cNvSpPr/>
          <p:nvPr/>
        </p:nvSpPr>
        <p:spPr>
          <a:xfrm>
            <a:off x="6432876" y="1118936"/>
            <a:ext cx="5112000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1" name="Picture 2" descr="https://extra.globo.com/incoming/24028059-134-a78/w488h275-PROP/85241940_ca-barra-18-10-2019qual-comprarambiente-no-aerotown-polo-de-moda-em-frente-ao-brt-via.jpg"/>
          <p:cNvPicPr/>
          <p:nvPr/>
        </p:nvPicPr>
        <p:blipFill>
          <a:blip r:embed="rId3"/>
          <a:stretch/>
        </p:blipFill>
        <p:spPr>
          <a:xfrm>
            <a:off x="6427442" y="799553"/>
            <a:ext cx="5117433" cy="2883045"/>
          </a:xfrm>
          <a:prstGeom prst="rect">
            <a:avLst/>
          </a:prstGeom>
          <a:ln w="0">
            <a:noFill/>
          </a:ln>
          <a:effectLst/>
        </p:spPr>
      </p:pic>
      <p:sp>
        <p:nvSpPr>
          <p:cNvPr id="5" name="Retângulo 4">
            <a:extLst>
              <a:ext uri="{FF2B5EF4-FFF2-40B4-BE49-F238E27FC236}">
                <a16:creationId xmlns:a16="http://schemas.microsoft.com/office/drawing/2014/main" id="{11F8B9B1-93B6-23F3-56D5-AD8E28B7AD51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80" name="CaixaDeTexto 9"/>
          <p:cNvSpPr/>
          <p:nvPr/>
        </p:nvSpPr>
        <p:spPr>
          <a:xfrm>
            <a:off x="1070810" y="3285372"/>
            <a:ext cx="4872790" cy="3368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SUMMIT FUTURO</a:t>
            </a:r>
            <a:b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DA MOBILIDADE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AutoEsporte e Valor Econômico se unem para promover um </a:t>
            </a:r>
            <a:r>
              <a:rPr lang="pt-BR" sz="1500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Summit</a:t>
            </a: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com grandes speakers que vão tratar a pauta do Futuro da Mobilidade. O objetivo </a:t>
            </a:r>
            <a:b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é debater as transformações da indústria que são sinônimo de inovação, tecnologia e move milhões </a:t>
            </a:r>
            <a:b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brasileiros todos os dias.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Todo o projeto terá uma intensa divulgação </a:t>
            </a:r>
            <a:b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cobertura nas plataformas da AutoEsporte e Valor Econômico.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evento acontece na Semana Nacional de Trânsito e Mobilidade em setembro.</a:t>
            </a:r>
          </a:p>
        </p:txBody>
      </p:sp>
      <p:sp>
        <p:nvSpPr>
          <p:cNvPr id="382" name="CaixaDeTexto 11"/>
          <p:cNvSpPr/>
          <p:nvPr/>
        </p:nvSpPr>
        <p:spPr>
          <a:xfrm>
            <a:off x="6581265" y="3260930"/>
            <a:ext cx="4776540" cy="336869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QUAL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400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COMPRAR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O Qual Comprar reúne 150 modelos divididos em 16 categorias com preços de até R$ 500 mil. Para além, da edição especial para quem quer comprar o 0km ou usado, em 2025 o projeto ganha um novo formato agora com premiação para os modelos avaliados.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Vamos reunir cerca de 150 convidados em uma noite de celebração. Na edição de junho/julho traremos dicas de compra, venda e negociação do início ao fim. O anunciante pode patrocinar uma categoria especial, ativar sua marca no evento, além de licenciar o selo e contar com mídia e branded no </a:t>
            </a:r>
            <a:r>
              <a:rPr lang="pt-BR" sz="1500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print</a:t>
            </a:r>
            <a:r>
              <a:rPr lang="pt-BR" sz="15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 digital.</a:t>
            </a:r>
          </a:p>
        </p:txBody>
      </p:sp>
      <p:sp>
        <p:nvSpPr>
          <p:cNvPr id="6" name="CaixaDeTexto 8">
            <a:extLst>
              <a:ext uri="{FF2B5EF4-FFF2-40B4-BE49-F238E27FC236}">
                <a16:creationId xmlns:a16="http://schemas.microsoft.com/office/drawing/2014/main" id="{5B28F01A-8174-1606-0EAF-EB5AE6051F83}"/>
              </a:ext>
            </a:extLst>
          </p:cNvPr>
          <p:cNvSpPr/>
          <p:nvPr/>
        </p:nvSpPr>
        <p:spPr>
          <a:xfrm>
            <a:off x="525017" y="205431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0815" y="114421"/>
            <a:ext cx="1304285" cy="537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851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EB74E142-D33C-BF87-6C7F-5C909F461EF1}"/>
              </a:ext>
            </a:extLst>
          </p:cNvPr>
          <p:cNvSpPr/>
          <p:nvPr/>
        </p:nvSpPr>
        <p:spPr>
          <a:xfrm>
            <a:off x="5285433" y="1714701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92" name="Retângulo 17"/>
          <p:cNvSpPr/>
          <p:nvPr/>
        </p:nvSpPr>
        <p:spPr>
          <a:xfrm>
            <a:off x="776250" y="883568"/>
            <a:ext cx="4934160" cy="3003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pic>
        <p:nvPicPr>
          <p:cNvPr id="393" name="Picture 2"/>
          <p:cNvPicPr/>
          <p:nvPr/>
        </p:nvPicPr>
        <p:blipFill>
          <a:blip r:embed="rId2"/>
          <a:stretch/>
        </p:blipFill>
        <p:spPr>
          <a:xfrm>
            <a:off x="1491570" y="941528"/>
            <a:ext cx="3609000" cy="3274920"/>
          </a:xfrm>
          <a:prstGeom prst="rect">
            <a:avLst/>
          </a:prstGeom>
          <a:ln w="9525">
            <a:noFill/>
          </a:ln>
        </p:spPr>
      </p:pic>
      <p:pic>
        <p:nvPicPr>
          <p:cNvPr id="394" name="Picture 2" descr="Resultado de imagem para computer mockup"/>
          <p:cNvPicPr/>
          <p:nvPr/>
        </p:nvPicPr>
        <p:blipFill>
          <a:blip r:embed="rId3"/>
          <a:stretch/>
        </p:blipFill>
        <p:spPr>
          <a:xfrm>
            <a:off x="632970" y="694776"/>
            <a:ext cx="5251680" cy="4660560"/>
          </a:xfrm>
          <a:prstGeom prst="rect">
            <a:avLst/>
          </a:prstGeom>
          <a:ln w="0">
            <a:noFill/>
          </a:ln>
        </p:spPr>
      </p:pic>
      <p:pic>
        <p:nvPicPr>
          <p:cNvPr id="395" name="Picture 3"/>
          <p:cNvPicPr/>
          <p:nvPr/>
        </p:nvPicPr>
        <p:blipFill>
          <a:blip r:embed="rId4"/>
          <a:stretch/>
        </p:blipFill>
        <p:spPr>
          <a:xfrm>
            <a:off x="4426290" y="377280"/>
            <a:ext cx="1864440" cy="1886760"/>
          </a:xfrm>
          <a:prstGeom prst="rect">
            <a:avLst/>
          </a:prstGeom>
          <a:ln w="0">
            <a:noFill/>
          </a:ln>
          <a:effectLst>
            <a:outerShdw blurRad="291960" dist="13898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6" name="Picture 1"/>
          <p:cNvPicPr/>
          <p:nvPr/>
        </p:nvPicPr>
        <p:blipFill>
          <a:blip r:embed="rId5"/>
          <a:srcRect l="7612" r="7465"/>
          <a:stretch/>
        </p:blipFill>
        <p:spPr>
          <a:xfrm>
            <a:off x="208453" y="3411696"/>
            <a:ext cx="4619880" cy="3058560"/>
          </a:xfrm>
          <a:prstGeom prst="rect">
            <a:avLst/>
          </a:prstGeom>
          <a:ln w="0">
            <a:noFill/>
          </a:ln>
          <a:effectLst>
            <a:outerShdw blurRad="291960" dist="138988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97" name="Picture 2" descr="https://extra.globo.com/incoming/24028059-134-a78/w488h275-PROP/85241940_ca-barra-18-10-2019qual-comprarambiente-no-aerotown-polo-de-moda-em-frente-ao-brt-via.jpg"/>
          <p:cNvPicPr/>
          <p:nvPr/>
        </p:nvPicPr>
        <p:blipFill>
          <a:blip r:embed="rId6"/>
          <a:stretch/>
        </p:blipFill>
        <p:spPr>
          <a:xfrm>
            <a:off x="5998220" y="1256812"/>
            <a:ext cx="3283200" cy="1849680"/>
          </a:xfrm>
          <a:prstGeom prst="rect">
            <a:avLst/>
          </a:prstGeom>
          <a:ln w="0">
            <a:noFill/>
          </a:ln>
          <a:effectLst>
            <a:outerShdw blurRad="291960" dist="138988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D5BD728-6C20-F461-3CAB-8F326B109BD1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391" name="CaixaDeTexto 15"/>
          <p:cNvSpPr/>
          <p:nvPr/>
        </p:nvSpPr>
        <p:spPr>
          <a:xfrm>
            <a:off x="7112017" y="4062036"/>
            <a:ext cx="3759461" cy="13835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Além disso, a partir do interesse do parceiro, podemos desenvolver projetos específicos </a:t>
            </a:r>
            <a:br>
              <a:rPr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diversos formatos: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branded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content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</a:t>
            </a:r>
          </a:p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lives, podcasts, hub de conteúdo,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websérie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patrocínio de editorias, série em redes sociais,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email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mkt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e-book,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masterclasses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etc.</a:t>
            </a:r>
          </a:p>
        </p:txBody>
      </p:sp>
      <p:sp>
        <p:nvSpPr>
          <p:cNvPr id="398" name="Retângulo 10"/>
          <p:cNvSpPr/>
          <p:nvPr/>
        </p:nvSpPr>
        <p:spPr>
          <a:xfrm>
            <a:off x="7112017" y="5488564"/>
            <a:ext cx="3663210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Além disso, todos os conteúdos são orientados à estratégia de dados e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perfomance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com ações de remarketing,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special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leads e clusterizações.</a:t>
            </a:r>
          </a:p>
        </p:txBody>
      </p:sp>
      <p:sp>
        <p:nvSpPr>
          <p:cNvPr id="3" name="CaixaDeTexto 8">
            <a:extLst>
              <a:ext uri="{FF2B5EF4-FFF2-40B4-BE49-F238E27FC236}">
                <a16:creationId xmlns:a16="http://schemas.microsoft.com/office/drawing/2014/main" id="{D25FBCF1-0708-777B-CDB3-BA79985E5C40}"/>
              </a:ext>
            </a:extLst>
          </p:cNvPr>
          <p:cNvSpPr/>
          <p:nvPr/>
        </p:nvSpPr>
        <p:spPr>
          <a:xfrm>
            <a:off x="7112017" y="3451778"/>
            <a:ext cx="339851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PROJETOS AUTOESPORTE</a:t>
            </a:r>
          </a:p>
        </p:txBody>
      </p:sp>
      <p:sp>
        <p:nvSpPr>
          <p:cNvPr id="5" name="Retângulo 4"/>
          <p:cNvSpPr/>
          <p:nvPr/>
        </p:nvSpPr>
        <p:spPr>
          <a:xfrm>
            <a:off x="2782888" y="968375"/>
            <a:ext cx="317500" cy="142875"/>
          </a:xfrm>
          <a:prstGeom prst="rect">
            <a:avLst/>
          </a:prstGeom>
          <a:solidFill>
            <a:srgbClr val="D8232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Imagem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2888" y="968375"/>
            <a:ext cx="317500" cy="1309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comida&#10;&#10;Descrição gerada automaticamente">
            <a:extLst>
              <a:ext uri="{FF2B5EF4-FFF2-40B4-BE49-F238E27FC236}">
                <a16:creationId xmlns:a16="http://schemas.microsoft.com/office/drawing/2014/main" id="{E2E0646F-974B-C1F0-0C95-ED11BD98A27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4" r="2039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FE3E524-DC68-11DC-6A18-5EF9DD91CF71}"/>
              </a:ext>
            </a:extLst>
          </p:cNvPr>
          <p:cNvSpPr/>
          <p:nvPr/>
        </p:nvSpPr>
        <p:spPr>
          <a:xfrm>
            <a:off x="5285433" y="1714701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A755877-B367-73D5-F9AE-EEA88AF44D7E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402" name="TextBox 10"/>
          <p:cNvSpPr/>
          <p:nvPr/>
        </p:nvSpPr>
        <p:spPr>
          <a:xfrm>
            <a:off x="6535055" y="2725227"/>
            <a:ext cx="4115922" cy="353797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LANÇAMENTO DE PRODUTO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Especial de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branded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content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 promovendo os principais lançamentos do segmento automotivo no site, redes sociais, revista Autoesporte e Seção Autoesporte no O GLOBO e Valor Econômico.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CANAL RECALL</a:t>
            </a:r>
            <a:endParaRPr lang="pt-BR" sz="14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Canal digital de serviços, focado em recall. </a:t>
            </a:r>
            <a:br>
              <a:rPr sz="140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O objetivo é mostrar que a montadora zela pela máxima segurança de seus consumidores.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REVIEW AUTOESPORTE</a:t>
            </a:r>
            <a:endParaRPr lang="pt-BR" sz="14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Um 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test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 drive do modelo, por meio de pílulas de conteúdos em vídeo, entrevistas e review do auto ou moto, tudo com distribuição no site e redes sociais da AutoEsporte.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401" name="CaixaDeTexto 2"/>
          <p:cNvSpPr/>
          <p:nvPr/>
        </p:nvSpPr>
        <p:spPr>
          <a:xfrm>
            <a:off x="6960169" y="2145158"/>
            <a:ext cx="3265694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PROJETOS DE CONTEÚDO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728EC687-F40C-112E-4F46-71A0ABE47DB0}"/>
              </a:ext>
            </a:extLst>
          </p:cNvPr>
          <p:cNvSpPr/>
          <p:nvPr/>
        </p:nvSpPr>
        <p:spPr>
          <a:xfrm>
            <a:off x="5737412" y="1136866"/>
            <a:ext cx="5421707" cy="571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D64E0431-3782-7F13-5540-193FE32359F7}"/>
              </a:ext>
            </a:extLst>
          </p:cNvPr>
          <p:cNvSpPr/>
          <p:nvPr/>
        </p:nvSpPr>
        <p:spPr>
          <a:xfrm>
            <a:off x="950495" y="1640540"/>
            <a:ext cx="4054642" cy="521745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04" name="Imagem 5"/>
          <p:cNvPicPr/>
          <p:nvPr/>
        </p:nvPicPr>
        <p:blipFill>
          <a:blip r:embed="rId2"/>
          <a:srcRect l="9611" t="26878" r="49426" b="27877"/>
          <a:stretch/>
        </p:blipFill>
        <p:spPr>
          <a:xfrm>
            <a:off x="936118" y="1636989"/>
            <a:ext cx="4052049" cy="2516002"/>
          </a:xfrm>
          <a:prstGeom prst="rect">
            <a:avLst/>
          </a:prstGeom>
          <a:ln w="0">
            <a:noFill/>
          </a:ln>
        </p:spPr>
      </p:pic>
      <p:sp>
        <p:nvSpPr>
          <p:cNvPr id="408" name="CaixaDeTexto 20"/>
          <p:cNvSpPr/>
          <p:nvPr/>
        </p:nvSpPr>
        <p:spPr>
          <a:xfrm>
            <a:off x="5907741" y="2971056"/>
            <a:ext cx="5136777" cy="147587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LANÇAMENTO DE PRODUTOS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Especial de 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branded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 </a:t>
            </a:r>
            <a:r>
              <a:rPr lang="pt-BR" sz="14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content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com possibilidade de vídeo review do lançamento, conteúdo no site, redes sociais, revista e jornal Seção Autoesporte no O Globo e Valor Econômico (Pacotes P -200k , M- 500k e G-900k)</a:t>
            </a:r>
          </a:p>
        </p:txBody>
      </p:sp>
      <p:sp>
        <p:nvSpPr>
          <p:cNvPr id="409" name="CaixaDeTexto 21"/>
          <p:cNvSpPr/>
          <p:nvPr/>
        </p:nvSpPr>
        <p:spPr>
          <a:xfrm>
            <a:off x="5871882" y="4579679"/>
            <a:ext cx="5163671" cy="95265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GUIA DOS ELÉTRICOS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Série de conteúdos em formatos de matérias, entrevistas, explicando as principais dúvidas da audiência, sobre carros híbridos e elétricos (Foco principalmente nas Chinesas) </a:t>
            </a:r>
          </a:p>
        </p:txBody>
      </p:sp>
      <p:sp>
        <p:nvSpPr>
          <p:cNvPr id="410" name="CaixaDeTexto 22"/>
          <p:cNvSpPr/>
          <p:nvPr/>
        </p:nvSpPr>
        <p:spPr>
          <a:xfrm>
            <a:off x="6544234" y="5677315"/>
            <a:ext cx="3810000" cy="82954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CALENDÁRIO DE ESPECIAIS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Especial Picapes, Utilitários, Elétricos, Qual Comprar e Carro do Ano.</a:t>
            </a:r>
          </a:p>
        </p:txBody>
      </p:sp>
      <p:sp>
        <p:nvSpPr>
          <p:cNvPr id="4" name="CaixaDeTexto 8">
            <a:extLst>
              <a:ext uri="{FF2B5EF4-FFF2-40B4-BE49-F238E27FC236}">
                <a16:creationId xmlns:a16="http://schemas.microsoft.com/office/drawing/2014/main" id="{3E47974C-59A0-1568-14FB-778FA0330D98}"/>
              </a:ext>
            </a:extLst>
          </p:cNvPr>
          <p:cNvSpPr/>
          <p:nvPr/>
        </p:nvSpPr>
        <p:spPr>
          <a:xfrm>
            <a:off x="844006" y="329704"/>
            <a:ext cx="3398514" cy="706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B2B - OPORTUNIDADES VALOR + AUTOESPORTE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91CA83B-57B7-B636-C7A0-C2347E4396B8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AC1B896B-F4ED-5355-2E94-42C0F29A588F}"/>
              </a:ext>
            </a:extLst>
          </p:cNvPr>
          <p:cNvPicPr/>
          <p:nvPr/>
        </p:nvPicPr>
        <p:blipFill>
          <a:blip r:embed="rId2"/>
          <a:srcRect l="9611" t="35180" r="46826" b="30988"/>
          <a:stretch/>
        </p:blipFill>
        <p:spPr>
          <a:xfrm>
            <a:off x="5737519" y="532182"/>
            <a:ext cx="5421600" cy="2241737"/>
          </a:xfrm>
          <a:prstGeom prst="rect">
            <a:avLst/>
          </a:prstGeom>
          <a:ln w="0">
            <a:noFill/>
          </a:ln>
        </p:spPr>
      </p:pic>
      <p:pic>
        <p:nvPicPr>
          <p:cNvPr id="8" name="Imagem 7" descr="Vista panorâmica da cidade no final da estrada&#10;&#10;O conteúdo gerado por IA pode estar incorreto.">
            <a:extLst>
              <a:ext uri="{FF2B5EF4-FFF2-40B4-BE49-F238E27FC236}">
                <a16:creationId xmlns:a16="http://schemas.microsoft.com/office/drawing/2014/main" id="{D5D08BF2-9AFB-62E2-2F52-F396D0FA3FF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02" t="83" r="11161" b="19"/>
          <a:stretch/>
        </p:blipFill>
        <p:spPr>
          <a:xfrm>
            <a:off x="931693" y="1636290"/>
            <a:ext cx="4059571" cy="2800734"/>
          </a:xfrm>
          <a:prstGeom prst="rect">
            <a:avLst/>
          </a:prstGeom>
        </p:spPr>
      </p:pic>
      <p:sp>
        <p:nvSpPr>
          <p:cNvPr id="406" name="CaixaDeTexto 18"/>
          <p:cNvSpPr/>
          <p:nvPr/>
        </p:nvSpPr>
        <p:spPr>
          <a:xfrm>
            <a:off x="1034492" y="4143079"/>
            <a:ext cx="3960879" cy="24299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/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/>
                <a:cs typeface="Leelawadee"/>
              </a:rPr>
              <a:t>SUMMITS </a:t>
            </a:r>
            <a:endParaRPr lang="pt-BR">
              <a:solidFill>
                <a:schemeClr val="bg1"/>
              </a:solidFill>
              <a:latin typeface="Leelawadee"/>
              <a:cs typeface="Leelawadee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/>
                <a:cs typeface="Leelawadee"/>
              </a:rPr>
              <a:t>VALOR + AE </a:t>
            </a:r>
            <a:endParaRPr lang="pt-BR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Autoesporte e Valor Econômico se unem para discutir com especialistas, agentes públicos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setor produtivo o futuro da mobilidade,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 transformação da indústria, novas</a:t>
            </a:r>
            <a:r>
              <a:rPr lang="pt-BR" sz="1400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tecnologias e inovação. Um formato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 alia informação à autoridade 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nomes do reconhecidos. 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Foto preta e branca de um carro&#10;&#10;Descrição gerada automaticamente">
            <a:extLst>
              <a:ext uri="{FF2B5EF4-FFF2-40B4-BE49-F238E27FC236}">
                <a16:creationId xmlns:a16="http://schemas.microsoft.com/office/drawing/2014/main" id="{9C620055-4AF5-E0D9-A9AC-65130CB22FE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86" r="748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FB85E90C-12F5-47D7-18A0-D872795CB48F}"/>
              </a:ext>
            </a:extLst>
          </p:cNvPr>
          <p:cNvSpPr/>
          <p:nvPr/>
        </p:nvSpPr>
        <p:spPr>
          <a:xfrm>
            <a:off x="6105594" y="0"/>
            <a:ext cx="5781612" cy="6858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FF7421C-9E93-83A9-6DA7-CB3362593FAA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12" name="CaixaDeTexto 2"/>
          <p:cNvSpPr/>
          <p:nvPr/>
        </p:nvSpPr>
        <p:spPr>
          <a:xfrm>
            <a:off x="6205880" y="275210"/>
            <a:ext cx="3776096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0" strike="noStrike" spc="-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Leelawadee" panose="020B0502040204020203" pitchFamily="34" charset="-34"/>
                <a:cs typeface="Leelawadee" panose="020B0502040204020203" pitchFamily="34" charset="-34"/>
              </a:rPr>
              <a:t>EDIÇÕES ESPECIAIS 2025</a:t>
            </a:r>
          </a:p>
        </p:txBody>
      </p:sp>
      <p:sp>
        <p:nvSpPr>
          <p:cNvPr id="413" name="TextBox 10"/>
          <p:cNvSpPr/>
          <p:nvPr/>
        </p:nvSpPr>
        <p:spPr>
          <a:xfrm>
            <a:off x="6205879" y="673865"/>
            <a:ext cx="5579721" cy="59940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r>
              <a:rPr lang="pt-BR" sz="137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CARROS DE LUXO:</a:t>
            </a:r>
          </a:p>
          <a:p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São veículos que proporcionam uma experiência de posse diferenciada, com serviços personalizados e assistência </a:t>
            </a:r>
            <a:r>
              <a:rPr lang="pt-BR" sz="137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premium</a:t>
            </a:r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 Combinam status, conforto e alta tecnologia, com materiais de qualidade e designs. Além de oferecer inovação, desempenho poderoso e segurança elevada. </a:t>
            </a:r>
          </a:p>
          <a:p>
            <a:endParaRPr lang="pt-BR" sz="137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37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CARROS ELÉTRICOS:</a:t>
            </a:r>
          </a:p>
          <a:p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São uma alternativa sustentável, funcionando com baterias recarregáveis e sem emitir poluentes durante o uso. Apesar do preço inicial mais alto e desafios na infraestrutura de carregamento, a crescente autonomia e os avanços tecnológicos tornam os carros elétricos uma solução promissora para o futuro da mobilidade sustentável.</a:t>
            </a:r>
          </a:p>
          <a:p>
            <a:endParaRPr lang="pt-BR" sz="137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37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SUV:</a:t>
            </a:r>
            <a:endParaRPr lang="pt-BR" sz="137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Veículos populares por combinarem resistência, conforto e versatilidade. </a:t>
            </a:r>
            <a:r>
              <a:rPr lang="pt-BR" sz="137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SUVs</a:t>
            </a:r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modernos incluem tecnologias avançadas e opções de motorização eficientes, como híbridos e elétricos. Embora consumam mais combustível, melhorias na eficiência têm tornado esses veículos mais atrativos e adaptados a diversos estilos de vida.</a:t>
            </a:r>
          </a:p>
          <a:p>
            <a:endParaRPr lang="pt-BR" sz="1370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r>
              <a:rPr lang="pt-BR" sz="1370" b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NOVAS MARCAS CHEGANDO NO BRASIL:</a:t>
            </a:r>
          </a:p>
          <a:p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a chegada de novas marcas, o mercado automotivo no Brasil se expande cada dia mais. Novas montadora originalmente da </a:t>
            </a:r>
            <a:r>
              <a:rPr lang="pt-BR" sz="1370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Asia</a:t>
            </a:r>
            <a:r>
              <a:rPr lang="pt-BR" sz="1370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 Europa vem trazendo opções mais inovadoras para os consumidores promovendo um mercado automotivo mais dinâmico e alinhado com tendências globais de mobilidade sustentável.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Imagem 4"/>
          <p:cNvPicPr/>
          <p:nvPr/>
        </p:nvPicPr>
        <p:blipFill>
          <a:blip r:embed="rId2">
            <a:lum bright="100000"/>
          </a:blip>
          <a:stretch/>
        </p:blipFill>
        <p:spPr>
          <a:xfrm>
            <a:off x="4124520" y="4066200"/>
            <a:ext cx="3942360" cy="918720"/>
          </a:xfrm>
          <a:prstGeom prst="rect">
            <a:avLst/>
          </a:prstGeom>
          <a:ln w="0">
            <a:noFill/>
          </a:ln>
        </p:spPr>
      </p:pic>
      <p:sp>
        <p:nvSpPr>
          <p:cNvPr id="163" name="CaixaDeTexto 5"/>
          <p:cNvSpPr/>
          <p:nvPr/>
        </p:nvSpPr>
        <p:spPr>
          <a:xfrm>
            <a:off x="4683240" y="5464800"/>
            <a:ext cx="2825280" cy="39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0" strike="noStrike" spc="596">
                <a:solidFill>
                  <a:srgbClr val="FFFFFF"/>
                </a:solidFill>
                <a:latin typeface="Globotipo Condensada Black"/>
              </a:rPr>
              <a:t>MÍDIA KIT 2021</a:t>
            </a:r>
            <a:endParaRPr lang="pt-BR" sz="2000" b="0" strike="noStrike" spc="-1">
              <a:latin typeface="Arial"/>
            </a:endParaRPr>
          </a:p>
        </p:txBody>
      </p:sp>
      <p:pic>
        <p:nvPicPr>
          <p:cNvPr id="3" name="Imagem 2" descr="Uma imagem contendo Texto&#10;&#10;Descrição gerada automaticamente">
            <a:extLst>
              <a:ext uri="{FF2B5EF4-FFF2-40B4-BE49-F238E27FC236}">
                <a16:creationId xmlns:a16="http://schemas.microsoft.com/office/drawing/2014/main" id="{D5C229AF-2B12-9698-D504-5DCBA42074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6" name="CaixaDeTexto 6"/>
          <p:cNvSpPr/>
          <p:nvPr/>
        </p:nvSpPr>
        <p:spPr>
          <a:xfrm>
            <a:off x="4582038" y="4978897"/>
            <a:ext cx="3027922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0" strike="noStrike" spc="596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MÍDIA KIT </a:t>
            </a:r>
            <a:r>
              <a:rPr lang="pt-BR" sz="2000" b="1" strike="noStrike" spc="596" dirty="0">
                <a:solidFill>
                  <a:srgbClr val="FF0000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2025</a:t>
            </a:r>
            <a:endParaRPr lang="pt-BR" sz="2000" b="1" strike="noStrike" spc="-1" dirty="0">
              <a:solidFill>
                <a:srgbClr val="FF0000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435" y="3335611"/>
            <a:ext cx="3724813" cy="1535929"/>
          </a:xfrm>
          <a:prstGeom prst="rect">
            <a:avLst/>
          </a:prstGeom>
        </p:spPr>
      </p:pic>
      <p:sp>
        <p:nvSpPr>
          <p:cNvPr id="8" name="CaixaDeTexto 7"/>
          <p:cNvSpPr txBox="1"/>
          <p:nvPr/>
        </p:nvSpPr>
        <p:spPr>
          <a:xfrm>
            <a:off x="65758" y="6539339"/>
            <a:ext cx="1717137" cy="23083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pt-BR" sz="9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Atualizado em 08/07/2025 LM</a:t>
            </a:r>
          </a:p>
        </p:txBody>
      </p:sp>
    </p:spTree>
    <p:extLst>
      <p:ext uri="{BB962C8B-B14F-4D97-AF65-F5344CB8AC3E}">
        <p14:creationId xmlns:p14="http://schemas.microsoft.com/office/powerpoint/2010/main" val="1845431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Mouse em cima de carro&#10;&#10;Descrição gerada automaticamente com confiança baixa">
            <a:extLst>
              <a:ext uri="{FF2B5EF4-FFF2-40B4-BE49-F238E27FC236}">
                <a16:creationId xmlns:a16="http://schemas.microsoft.com/office/drawing/2014/main" id="{CC9B2AD2-C75A-09B3-B4E5-A2A9FD2B06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496"/>
          <a:stretch/>
        </p:blipFill>
        <p:spPr>
          <a:xfrm>
            <a:off x="0" y="-8965"/>
            <a:ext cx="12192000" cy="6866965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48DFF716-76F0-834F-FE90-326D8C28D773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52DF0A3D-BCB8-0D80-CCD4-9DF8C74E2E98}"/>
              </a:ext>
            </a:extLst>
          </p:cNvPr>
          <p:cNvSpPr/>
          <p:nvPr/>
        </p:nvSpPr>
        <p:spPr>
          <a:xfrm>
            <a:off x="5285433" y="1714701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8">
            <a:extLst>
              <a:ext uri="{FF2B5EF4-FFF2-40B4-BE49-F238E27FC236}">
                <a16:creationId xmlns:a16="http://schemas.microsoft.com/office/drawing/2014/main" id="{50C9DD2B-85E9-94D9-8F82-84CCC895621C}"/>
              </a:ext>
            </a:extLst>
          </p:cNvPr>
          <p:cNvSpPr/>
          <p:nvPr/>
        </p:nvSpPr>
        <p:spPr>
          <a:xfrm>
            <a:off x="6000576" y="3191769"/>
            <a:ext cx="5184879" cy="224531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Autoesporte os aficionados 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encontram informações precisas e abrangentes em todas as etapas da jornada do consumidor e sobre as principais movimentações do setor e das lideranças da indústria automobilística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.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Também acompanham testes de lançamentos, comparações </a:t>
            </a:r>
            <a:b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entre modelos, as novidades que ainda nem chegaram </a:t>
            </a:r>
            <a:b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ao mercado e tabelas de valores.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Sonham com as conquistas </a:t>
            </a:r>
            <a:b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que querem fazer, as paixões impossíveis, e acessam </a:t>
            </a:r>
            <a:b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 tendências e projeções do futuro dos carros.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 rotWithShape="1">
          <a:blip r:embed="rId2" cstate="print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2" t="9445" r="5555" b="9629"/>
          <a:stretch/>
        </p:blipFill>
        <p:spPr>
          <a:xfrm>
            <a:off x="3074561" y="866246"/>
            <a:ext cx="276579" cy="251278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8" t="3876" r="4427" b="3774"/>
          <a:stretch/>
        </p:blipFill>
        <p:spPr>
          <a:xfrm>
            <a:off x="1991528" y="2389875"/>
            <a:ext cx="1805230" cy="2421651"/>
          </a:xfrm>
          <a:prstGeom prst="rect">
            <a:avLst/>
          </a:prstGeom>
          <a:ln w="12700">
            <a:noFill/>
          </a:ln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C7CFC2F-C882-870D-1603-44014D745BDB}"/>
              </a:ext>
            </a:extLst>
          </p:cNvPr>
          <p:cNvSpPr/>
          <p:nvPr/>
        </p:nvSpPr>
        <p:spPr>
          <a:xfrm>
            <a:off x="5285433" y="1714701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D8EC0AD2-8720-924D-4F4F-940514DA42A4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5" name="CaixaDeTexto 15"/>
          <p:cNvSpPr/>
          <p:nvPr/>
        </p:nvSpPr>
        <p:spPr>
          <a:xfrm>
            <a:off x="6528782" y="2880778"/>
            <a:ext cx="4912242" cy="29224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400" b="0" strike="noStrike" spc="-1" dirty="0">
                <a:solidFill>
                  <a:srgbClr val="FFFFFF"/>
                </a:solidFill>
                <a:latin typeface="Globotipo Condensada Black"/>
              </a:rPr>
              <a:t>AUTOESPORTE </a:t>
            </a:r>
            <a:br>
              <a:rPr dirty="0"/>
            </a:br>
            <a:r>
              <a:rPr lang="pt-BR" sz="2400" b="0" strike="noStrike" spc="-1" dirty="0">
                <a:solidFill>
                  <a:srgbClr val="FFFFFF"/>
                </a:solidFill>
                <a:latin typeface="Globotipo Condensada Black"/>
              </a:rPr>
              <a:t>É MULTIPLATAFORMA</a:t>
            </a:r>
            <a:endParaRPr lang="pt-BR" sz="2400" b="0" strike="noStrike" spc="-1" dirty="0">
              <a:latin typeface="Arial"/>
            </a:endParaRPr>
          </a:p>
          <a:p>
            <a:pPr>
              <a:lnSpc>
                <a:spcPct val="100000"/>
              </a:lnSpc>
              <a:buNone/>
            </a:pPr>
            <a:endParaRPr lang="pt-BR" sz="24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 dirty="0">
                <a:solidFill>
                  <a:srgbClr val="FFFFFF"/>
                </a:solidFill>
                <a:latin typeface="Globotipo Condensada"/>
              </a:rPr>
              <a:t>Todos os dias, esse conteúdo qualificado chega aos leitores pelos meios digitais (site, </a:t>
            </a:r>
            <a:r>
              <a:rPr lang="pt-BR" sz="1600" b="0" strike="noStrike" spc="-1" dirty="0" err="1">
                <a:solidFill>
                  <a:srgbClr val="FFFFFF"/>
                </a:solidFill>
                <a:latin typeface="Globotipo Condensada"/>
              </a:rPr>
              <a:t>whatsapp</a:t>
            </a:r>
            <a:r>
              <a:rPr lang="pt-BR" sz="1600" b="0" strike="noStrike" spc="-1" dirty="0">
                <a:solidFill>
                  <a:srgbClr val="FFFFFF"/>
                </a:solidFill>
                <a:latin typeface="Globotipo Condensada"/>
              </a:rPr>
              <a:t>, redes sociais), impresso, pela rádio CBN e TV.</a:t>
            </a:r>
            <a:endParaRPr lang="pt-BR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endParaRPr lang="pt-BR" sz="1600" b="0" strike="noStrike" spc="-1" dirty="0">
              <a:latin typeface="Arial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600" b="0" strike="noStrike" spc="-1" dirty="0">
                <a:solidFill>
                  <a:srgbClr val="FFFFFF"/>
                </a:solidFill>
                <a:latin typeface="Globotipo Condensada"/>
              </a:rPr>
              <a:t> Além disso, uma série de eventos, </a:t>
            </a:r>
            <a:r>
              <a:rPr lang="pt-BR" sz="1600" b="0" strike="noStrike" spc="-1" dirty="0" err="1">
                <a:solidFill>
                  <a:srgbClr val="FFFFFF"/>
                </a:solidFill>
                <a:latin typeface="Globotipo Condensada"/>
              </a:rPr>
              <a:t>on</a:t>
            </a:r>
            <a:r>
              <a:rPr lang="pt-BR" sz="1600" b="0" strike="noStrike" spc="-1" dirty="0">
                <a:solidFill>
                  <a:srgbClr val="FFFFFF"/>
                </a:solidFill>
                <a:latin typeface="Globotipo Condensada"/>
              </a:rPr>
              <a:t> e off, leva entretenimento e informações </a:t>
            </a:r>
            <a:br>
              <a:rPr dirty="0"/>
            </a:br>
            <a:r>
              <a:rPr lang="pt-BR" sz="1600" b="0" strike="noStrike" spc="-1" dirty="0">
                <a:solidFill>
                  <a:srgbClr val="FFFFFF"/>
                </a:solidFill>
                <a:latin typeface="Globotipo Condensada"/>
              </a:rPr>
              <a:t>com a chancela AUTOESPORTE.</a:t>
            </a:r>
            <a:endParaRPr lang="pt-BR" sz="1600" b="0" strike="noStrike" spc="-1" dirty="0">
              <a:latin typeface="Arial"/>
            </a:endParaRPr>
          </a:p>
        </p:txBody>
      </p:sp>
      <p:grpSp>
        <p:nvGrpSpPr>
          <p:cNvPr id="177" name="Agrupar 53"/>
          <p:cNvGrpSpPr/>
          <p:nvPr/>
        </p:nvGrpSpPr>
        <p:grpSpPr>
          <a:xfrm>
            <a:off x="660585" y="1709439"/>
            <a:ext cx="1184577" cy="1769846"/>
            <a:chOff x="988920" y="2870522"/>
            <a:chExt cx="1559520" cy="2330038"/>
          </a:xfrm>
        </p:grpSpPr>
        <p:sp>
          <p:nvSpPr>
            <p:cNvPr id="179" name="Retângulo 49"/>
            <p:cNvSpPr/>
            <p:nvPr/>
          </p:nvSpPr>
          <p:spPr>
            <a:xfrm>
              <a:off x="988920" y="3336120"/>
              <a:ext cx="1559520" cy="1864440"/>
            </a:xfrm>
            <a:prstGeom prst="rect">
              <a:avLst/>
            </a:prstGeom>
            <a:noFill/>
            <a:ln>
              <a:solidFill>
                <a:srgbClr val="D4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pt-BR"/>
            </a:p>
          </p:txBody>
        </p:sp>
        <p:sp>
          <p:nvSpPr>
            <p:cNvPr id="180" name="Retângulo 50"/>
            <p:cNvSpPr/>
            <p:nvPr/>
          </p:nvSpPr>
          <p:spPr>
            <a:xfrm>
              <a:off x="1084536" y="2870522"/>
              <a:ext cx="1381767" cy="484319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non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800" b="0" strike="noStrike" spc="-1" dirty="0">
                  <a:latin typeface="Globotipo Condensada Black"/>
                </a:rPr>
                <a:t>EVENTOS</a:t>
              </a:r>
              <a:endParaRPr lang="pt-BR" sz="1800" b="0" strike="noStrike" spc="-1" dirty="0">
                <a:latin typeface="Arial"/>
              </a:endParaRPr>
            </a:p>
          </p:txBody>
        </p:sp>
      </p:grpSp>
      <p:grpSp>
        <p:nvGrpSpPr>
          <p:cNvPr id="181" name="Agrupar 55"/>
          <p:cNvGrpSpPr/>
          <p:nvPr/>
        </p:nvGrpSpPr>
        <p:grpSpPr>
          <a:xfrm>
            <a:off x="4172802" y="1735077"/>
            <a:ext cx="984441" cy="682115"/>
            <a:chOff x="5567310" y="2831761"/>
            <a:chExt cx="1296037" cy="898018"/>
          </a:xfrm>
        </p:grpSpPr>
        <p:pic>
          <p:nvPicPr>
            <p:cNvPr id="182" name="Imagem 45"/>
            <p:cNvPicPr/>
            <p:nvPr/>
          </p:nvPicPr>
          <p:blipFill>
            <a:blip r:embed="rId4">
              <a:biLevel thresh="25000"/>
            </a:blip>
            <a:stretch/>
          </p:blipFill>
          <p:spPr>
            <a:xfrm>
              <a:off x="5681738" y="2831761"/>
              <a:ext cx="1124281" cy="36504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83" name="Retângulo 46"/>
            <p:cNvSpPr/>
            <p:nvPr/>
          </p:nvSpPr>
          <p:spPr>
            <a:xfrm>
              <a:off x="5567310" y="3123902"/>
              <a:ext cx="1296037" cy="60587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 anchor="t">
              <a:spAutoFit/>
            </a:bodyPr>
            <a:lstStyle/>
            <a:p>
              <a:pPr algn="ctr">
                <a:lnSpc>
                  <a:spcPct val="100000"/>
                </a:lnSpc>
                <a:buNone/>
              </a:pPr>
              <a:r>
                <a:rPr lang="pt-BR" sz="1200" b="0" strike="noStrike" spc="-1" dirty="0">
                  <a:latin typeface="Globotipo Condensada"/>
                </a:rPr>
                <a:t>Autoesporte</a:t>
              </a:r>
            </a:p>
            <a:p>
              <a:pPr algn="ctr">
                <a:lnSpc>
                  <a:spcPct val="100000"/>
                </a:lnSpc>
                <a:buNone/>
              </a:pPr>
              <a:r>
                <a:rPr lang="pt-BR" sz="1200" b="0" strike="noStrike" spc="-1" dirty="0">
                  <a:latin typeface="Globotipo Condensada"/>
                </a:rPr>
                <a:t>na CBN</a:t>
              </a:r>
              <a:endParaRPr lang="pt-BR" sz="1200" b="0" strike="noStrike" spc="-1" dirty="0">
                <a:latin typeface="Arial"/>
              </a:endParaRPr>
            </a:p>
          </p:txBody>
        </p:sp>
      </p:grpSp>
      <p:sp>
        <p:nvSpPr>
          <p:cNvPr id="184" name="Seta Dobrada 57"/>
          <p:cNvSpPr/>
          <p:nvPr/>
        </p:nvSpPr>
        <p:spPr>
          <a:xfrm rot="16200000">
            <a:off x="747132" y="3605408"/>
            <a:ext cx="1151764" cy="1099808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 dirty="0"/>
          </a:p>
        </p:txBody>
      </p:sp>
      <p:pic>
        <p:nvPicPr>
          <p:cNvPr id="187" name="Imagem 44"/>
          <p:cNvPicPr/>
          <p:nvPr/>
        </p:nvPicPr>
        <p:blipFill>
          <a:blip r:embed="rId5"/>
          <a:stretch/>
        </p:blipFill>
        <p:spPr>
          <a:xfrm>
            <a:off x="245341" y="531372"/>
            <a:ext cx="1968827" cy="1269620"/>
          </a:xfrm>
          <a:prstGeom prst="rect">
            <a:avLst/>
          </a:prstGeom>
          <a:ln w="0">
            <a:noFill/>
          </a:ln>
        </p:spPr>
      </p:pic>
      <p:pic>
        <p:nvPicPr>
          <p:cNvPr id="188" name="Picture 2" descr="Cluster Icon of Glyph style - Available in SVG, PNG, EPS, AI &amp; Icon fonts"/>
          <p:cNvPicPr/>
          <p:nvPr/>
        </p:nvPicPr>
        <p:blipFill>
          <a:blip r:embed="rId6">
            <a:biLevel thresh="50000"/>
          </a:blip>
          <a:stretch/>
        </p:blipFill>
        <p:spPr>
          <a:xfrm>
            <a:off x="3217752" y="1424542"/>
            <a:ext cx="536505" cy="536505"/>
          </a:xfrm>
          <a:prstGeom prst="rect">
            <a:avLst/>
          </a:prstGeom>
          <a:ln w="0">
            <a:noFill/>
          </a:ln>
        </p:spPr>
      </p:pic>
      <p:sp>
        <p:nvSpPr>
          <p:cNvPr id="189" name="Retângulo 30"/>
          <p:cNvSpPr/>
          <p:nvPr/>
        </p:nvSpPr>
        <p:spPr>
          <a:xfrm>
            <a:off x="2310962" y="498039"/>
            <a:ext cx="1188317" cy="27943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>
                <a:latin typeface="Globotipo Condensada Black"/>
              </a:rPr>
              <a:t>REDES SOCIAIS</a:t>
            </a:r>
            <a:endParaRPr lang="pt-BR" sz="1800" b="0" strike="noStrike" spc="-1">
              <a:latin typeface="Arial"/>
            </a:endParaRPr>
          </a:p>
        </p:txBody>
      </p:sp>
      <p:sp>
        <p:nvSpPr>
          <p:cNvPr id="190" name="Retângulo 26"/>
          <p:cNvSpPr/>
          <p:nvPr/>
        </p:nvSpPr>
        <p:spPr>
          <a:xfrm>
            <a:off x="2292345" y="1489316"/>
            <a:ext cx="965109" cy="598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100" b="0" strike="noStrike" spc="-1" dirty="0">
                <a:latin typeface="Globotipo Condensada Black"/>
              </a:rPr>
              <a:t>interessados em carros na DMP Globo</a:t>
            </a:r>
            <a:endParaRPr lang="pt-BR" sz="1100" b="0" strike="noStrike" spc="-1" dirty="0">
              <a:latin typeface="Arial"/>
            </a:endParaRPr>
          </a:p>
        </p:txBody>
      </p:sp>
      <p:sp>
        <p:nvSpPr>
          <p:cNvPr id="191" name="Retângulo 27"/>
          <p:cNvSpPr/>
          <p:nvPr/>
        </p:nvSpPr>
        <p:spPr>
          <a:xfrm>
            <a:off x="2271149" y="1238038"/>
            <a:ext cx="863355" cy="3678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1800" b="0" strike="noStrike" spc="-1" dirty="0">
                <a:latin typeface="Globotipo Condensada Black"/>
              </a:rPr>
              <a:t>cluster </a:t>
            </a:r>
            <a:endParaRPr lang="pt-BR" sz="1800" b="0" strike="noStrike" spc="-1" dirty="0">
              <a:latin typeface="Arial"/>
            </a:endParaRPr>
          </a:p>
        </p:txBody>
      </p:sp>
      <p:sp>
        <p:nvSpPr>
          <p:cNvPr id="192" name="Seta Dobrada 56"/>
          <p:cNvSpPr/>
          <p:nvPr/>
        </p:nvSpPr>
        <p:spPr>
          <a:xfrm rot="5400000">
            <a:off x="3885644" y="602456"/>
            <a:ext cx="1131255" cy="1080394"/>
          </a:xfrm>
          <a:prstGeom prst="bentArrow">
            <a:avLst>
              <a:gd name="adj1" fmla="val 25000"/>
              <a:gd name="adj2" fmla="val 25000"/>
              <a:gd name="adj3" fmla="val 25000"/>
              <a:gd name="adj4" fmla="val 4375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/>
          <a:lstStyle/>
          <a:p>
            <a:endParaRPr lang="pt-BR"/>
          </a:p>
        </p:txBody>
      </p:sp>
      <p:pic>
        <p:nvPicPr>
          <p:cNvPr id="193" name="Picture 5" descr="C:\Users\Allyne\Downloads\Imagem1.png"/>
          <p:cNvPicPr/>
          <p:nvPr/>
        </p:nvPicPr>
        <p:blipFill>
          <a:blip r:embed="rId7">
            <a:lum bright="100000"/>
          </a:blip>
          <a:stretch/>
        </p:blipFill>
        <p:spPr>
          <a:xfrm>
            <a:off x="828482" y="2674527"/>
            <a:ext cx="826634" cy="825814"/>
          </a:xfrm>
          <a:prstGeom prst="rect">
            <a:avLst/>
          </a:prstGeom>
          <a:solidFill>
            <a:srgbClr val="D40000"/>
          </a:solidFill>
          <a:ln w="0">
            <a:noFill/>
          </a:ln>
        </p:spPr>
      </p:pic>
      <p:pic>
        <p:nvPicPr>
          <p:cNvPr id="197" name="Picture 13" descr="Youtube icon — Governo do Estado da Paraíba"/>
          <p:cNvPicPr/>
          <p:nvPr/>
        </p:nvPicPr>
        <p:blipFill>
          <a:blip r:embed="rId8">
            <a:biLevel thresh="25000"/>
          </a:blip>
          <a:stretch/>
        </p:blipFill>
        <p:spPr>
          <a:xfrm>
            <a:off x="3396310" y="829551"/>
            <a:ext cx="307903" cy="307903"/>
          </a:xfrm>
          <a:prstGeom prst="rect">
            <a:avLst/>
          </a:prstGeom>
          <a:ln w="0">
            <a:noFill/>
          </a:ln>
        </p:spPr>
      </p:pic>
      <p:grpSp>
        <p:nvGrpSpPr>
          <p:cNvPr id="198" name="Agrupar 4"/>
          <p:cNvGrpSpPr/>
          <p:nvPr/>
        </p:nvGrpSpPr>
        <p:grpSpPr>
          <a:xfrm>
            <a:off x="3886570" y="2609166"/>
            <a:ext cx="2572600" cy="2283019"/>
            <a:chOff x="5190480" y="3735000"/>
            <a:chExt cx="3386880" cy="3005640"/>
          </a:xfrm>
        </p:grpSpPr>
        <p:pic>
          <p:nvPicPr>
            <p:cNvPr id="199" name="Imagem 3" descr="Uma imagem contendo carro&#10;&#10;Descrição gerada automaticamente"/>
            <p:cNvPicPr/>
            <p:nvPr/>
          </p:nvPicPr>
          <p:blipFill>
            <a:blip r:embed="rId9"/>
            <a:stretch/>
          </p:blipFill>
          <p:spPr>
            <a:xfrm>
              <a:off x="5232240" y="3855240"/>
              <a:ext cx="3323160" cy="18921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0" name="Picture 2" descr="Resultado de imagem para computer mockup"/>
            <p:cNvPicPr/>
            <p:nvPr/>
          </p:nvPicPr>
          <p:blipFill>
            <a:blip r:embed="rId10"/>
            <a:stretch/>
          </p:blipFill>
          <p:spPr>
            <a:xfrm>
              <a:off x="5190480" y="3735000"/>
              <a:ext cx="3386880" cy="300564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7" name="Imagem 6" descr="Forma, Círculo&#10;&#10;Descrição gerada automaticamente">
            <a:extLst>
              <a:ext uri="{FF2B5EF4-FFF2-40B4-BE49-F238E27FC236}">
                <a16:creationId xmlns:a16="http://schemas.microsoft.com/office/drawing/2014/main" id="{263B7FE9-CED8-CB21-7577-0B6743B3A37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0212" y="785467"/>
            <a:ext cx="410172" cy="410172"/>
          </a:xfrm>
          <a:prstGeom prst="rect">
            <a:avLst/>
          </a:prstGeom>
        </p:spPr>
      </p:pic>
      <p:pic>
        <p:nvPicPr>
          <p:cNvPr id="9" name="Imagem 8" descr="Forma&#10;&#10;Descrição gerada automaticamente com confiança baixa">
            <a:extLst>
              <a:ext uri="{FF2B5EF4-FFF2-40B4-BE49-F238E27FC236}">
                <a16:creationId xmlns:a16="http://schemas.microsoft.com/office/drawing/2014/main" id="{7018F2CB-90A5-32E8-8B97-AF33C5E6D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482" y="846401"/>
            <a:ext cx="274204" cy="274204"/>
          </a:xfrm>
          <a:prstGeom prst="rect">
            <a:avLst/>
          </a:prstGeom>
        </p:spPr>
      </p:pic>
      <p:pic>
        <p:nvPicPr>
          <p:cNvPr id="12" name="Imagem 11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5"/>
          <a:stretch/>
        </p:blipFill>
        <p:spPr>
          <a:xfrm>
            <a:off x="910666" y="2151865"/>
            <a:ext cx="618097" cy="476019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14"/>
          <a:srcRect l="536" r="50178"/>
          <a:stretch/>
        </p:blipFill>
        <p:spPr>
          <a:xfrm>
            <a:off x="409533" y="653188"/>
            <a:ext cx="1638830" cy="934736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 rotWithShape="1">
          <a:blip r:embed="rId15"/>
          <a:srcRect l="2095" r="1797"/>
          <a:stretch/>
        </p:blipFill>
        <p:spPr>
          <a:xfrm>
            <a:off x="3970649" y="2699011"/>
            <a:ext cx="2386503" cy="14126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Carro em estrada&#10;&#10;Descrição gerada automaticamente com confiança média">
            <a:extLst>
              <a:ext uri="{FF2B5EF4-FFF2-40B4-BE49-F238E27FC236}">
                <a16:creationId xmlns:a16="http://schemas.microsoft.com/office/drawing/2014/main" id="{9E2E8FC3-AF33-BDDA-6B40-27DBAED3D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67" r="13843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93A26947-797C-93B4-A9A5-B1A9D501AB54}"/>
              </a:ext>
            </a:extLst>
          </p:cNvPr>
          <p:cNvSpPr/>
          <p:nvPr/>
        </p:nvSpPr>
        <p:spPr>
          <a:xfrm>
            <a:off x="5285433" y="1714701"/>
            <a:ext cx="6615166" cy="497895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8E37F1B3-8231-9546-05BD-998D37013A94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8">
            <a:extLst>
              <a:ext uri="{FF2B5EF4-FFF2-40B4-BE49-F238E27FC236}">
                <a16:creationId xmlns:a16="http://schemas.microsoft.com/office/drawing/2014/main" id="{25EA99FD-AE4E-7D94-784E-DDA0D167427B}"/>
              </a:ext>
            </a:extLst>
          </p:cNvPr>
          <p:cNvSpPr/>
          <p:nvPr/>
        </p:nvSpPr>
        <p:spPr>
          <a:xfrm>
            <a:off x="5754119" y="4557705"/>
            <a:ext cx="5677794" cy="159898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 textos leves e linguagem clara, sem pesar nos termos técnicos, Autoesporte coloca-se no lugar do consumidor, apresentando testes de carros para falar de mobilidade urbana, cidadania ao volante, segurança, tecnologia e revelar os segredos da indústria. </a:t>
            </a:r>
          </a:p>
          <a:p>
            <a:pPr algn="ctr">
              <a:lnSpc>
                <a:spcPct val="100000"/>
              </a:lnSpc>
              <a:buNone/>
            </a:pP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algn="ctr">
              <a:lnSpc>
                <a:spcPct val="100000"/>
              </a:lnSpc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Público de maior afinidade com: intenção de troca de carro, </a:t>
            </a:r>
            <a:b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</a:b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principal decisor do lar, Classes A e B e influenciadores do segmento. </a:t>
            </a:r>
          </a:p>
        </p:txBody>
      </p:sp>
      <p:sp>
        <p:nvSpPr>
          <p:cNvPr id="7" name="Retângulo 9">
            <a:extLst>
              <a:ext uri="{FF2B5EF4-FFF2-40B4-BE49-F238E27FC236}">
                <a16:creationId xmlns:a16="http://schemas.microsoft.com/office/drawing/2014/main" id="{0460327E-4E91-0A24-E4A9-B6CC358E0C94}"/>
              </a:ext>
            </a:extLst>
          </p:cNvPr>
          <p:cNvSpPr/>
          <p:nvPr/>
        </p:nvSpPr>
        <p:spPr>
          <a:xfrm>
            <a:off x="6344231" y="3078827"/>
            <a:ext cx="4497571" cy="1321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      AUTOESPORTE É DIRIGIDA 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00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      A QUEM GOSTA DE AUTOMÓVEIS,</a:t>
            </a:r>
          </a:p>
          <a:p>
            <a:pPr algn="ctr">
              <a:lnSpc>
                <a:spcPct val="100000"/>
              </a:lnSpc>
              <a:buNone/>
            </a:pPr>
            <a:r>
              <a:rPr lang="pt-BR" sz="200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      TEM OU ESTÁ PENSANDO EM COMPRAR UM.</a:t>
            </a:r>
          </a:p>
        </p:txBody>
      </p:sp>
      <p:sp>
        <p:nvSpPr>
          <p:cNvPr id="9" name="Retângulo 9">
            <a:extLst>
              <a:ext uri="{FF2B5EF4-FFF2-40B4-BE49-F238E27FC236}">
                <a16:creationId xmlns:a16="http://schemas.microsoft.com/office/drawing/2014/main" id="{B7631BE5-F1E6-C397-56BE-A8CE21F5F05A}"/>
              </a:ext>
            </a:extLst>
          </p:cNvPr>
          <p:cNvSpPr/>
          <p:nvPr/>
        </p:nvSpPr>
        <p:spPr>
          <a:xfrm>
            <a:off x="6344231" y="2497581"/>
            <a:ext cx="4497571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algn="ctr"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NOSSO LEITOR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spositivo, relógio, medidor, monitor&#10;&#10;Descrição gerada automaticamente">
            <a:extLst>
              <a:ext uri="{FF2B5EF4-FFF2-40B4-BE49-F238E27FC236}">
                <a16:creationId xmlns:a16="http://schemas.microsoft.com/office/drawing/2014/main" id="{06BD2E38-7CA7-EB9E-944C-88835259E0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67" b="21354"/>
          <a:stretch/>
        </p:blipFill>
        <p:spPr>
          <a:xfrm>
            <a:off x="0" y="5"/>
            <a:ext cx="12192000" cy="6857996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A697FD38-5DFB-A166-6A71-7556733486FA}"/>
              </a:ext>
            </a:extLst>
          </p:cNvPr>
          <p:cNvSpPr/>
          <p:nvPr/>
        </p:nvSpPr>
        <p:spPr>
          <a:xfrm>
            <a:off x="0" y="0"/>
            <a:ext cx="4731488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F4FBC246-888D-C11D-DFC9-1115C7A16693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11" name="object 6"/>
          <p:cNvSpPr/>
          <p:nvPr/>
        </p:nvSpPr>
        <p:spPr>
          <a:xfrm>
            <a:off x="5002620" y="6098525"/>
            <a:ext cx="6427382" cy="459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3200" rIns="0" bIns="0" anchor="t">
            <a:spAutoFit/>
          </a:bodyPr>
          <a:lstStyle/>
          <a:p>
            <a:r>
              <a:rPr lang="pt-BR" sz="9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Fontes: ¹Kantar Ibope Media – 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TG BR 2025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R1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- Pessoas: Leitores Revista: Leu impresso nos últimos 6 meses + Leu edição digital (sem sobreposição) // ²IVC: Revistas: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Junho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/2025 (impresso + digital) // ³Comscore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Multi-Platform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Agosto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/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2025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- * Total Digital Population - ** Desktop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and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Mobile // ⁴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Analytics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Redes Sociais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Agosto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/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2025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(dados com sobreposição entre as redes)</a:t>
            </a:r>
            <a:endParaRPr lang="pt-BR" sz="9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213" name="object 9"/>
          <p:cNvSpPr/>
          <p:nvPr/>
        </p:nvSpPr>
        <p:spPr>
          <a:xfrm>
            <a:off x="544343" y="1707140"/>
            <a:ext cx="3785760" cy="14138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065">
              <a:lnSpc>
                <a:spcPts val="2390"/>
              </a:lnSpc>
              <a:spcBef>
                <a:spcPts val="125"/>
              </a:spcBef>
              <a:buNone/>
            </a:pPr>
            <a:r>
              <a:rPr lang="pt-BR" sz="2000" b="1" strike="noStrike" spc="-7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LEITORES</a:t>
            </a:r>
            <a:r>
              <a:rPr lang="pt-BR" sz="2000" b="1" strike="noStrike" spc="-114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1" strike="noStrike" spc="-2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</a:t>
            </a:r>
            <a:endParaRPr lang="pt-BR" sz="2000" b="1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>
              <a:lnSpc>
                <a:spcPts val="2800"/>
              </a:lnSpc>
              <a:buNone/>
            </a:pPr>
            <a:r>
              <a:rPr lang="pt-BR" sz="1400" b="0" strike="noStrike" spc="-12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(impresso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+ </a:t>
            </a:r>
            <a:r>
              <a:rPr lang="pt-BR" sz="1400" b="0" strike="noStrike" spc="9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versão digital PDF</a:t>
            </a:r>
            <a:r>
              <a:rPr lang="pt-BR" sz="1400" b="0" strike="noStrike" spc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)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>
              <a:lnSpc>
                <a:spcPts val="2800"/>
              </a:lnSpc>
              <a:spcBef>
                <a:spcPts val="45"/>
              </a:spcBef>
            </a:pPr>
            <a:r>
              <a:rPr lang="pt-BR" sz="2000" b="1" spc="21" dirty="0">
                <a:solidFill>
                  <a:schemeClr val="bg1"/>
                </a:solidFill>
                <a:latin typeface="Leelawadee"/>
                <a:cs typeface="Leelawadee"/>
              </a:rPr>
              <a:t>1,1</a:t>
            </a:r>
            <a:r>
              <a:rPr lang="pt-BR" sz="2000" b="1" strike="noStrike" spc="21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2000" b="1" spc="7" dirty="0">
                <a:solidFill>
                  <a:schemeClr val="bg1"/>
                </a:solidFill>
                <a:latin typeface="Leelawadee"/>
                <a:cs typeface="Leelawadee"/>
              </a:rPr>
              <a:t>MILHÕES</a:t>
            </a:r>
            <a:r>
              <a:rPr lang="pt-BR" sz="2000" b="1" strike="noStrike" spc="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2000" spc="7" dirty="0">
                <a:solidFill>
                  <a:schemeClr val="bg1"/>
                </a:solidFill>
                <a:latin typeface="Leelawadee"/>
                <a:cs typeface="Leelawadee"/>
              </a:rPr>
              <a:t>de</a:t>
            </a:r>
            <a:r>
              <a:rPr lang="pt-BR" sz="2000" b="1" spc="7" dirty="0">
                <a:solidFill>
                  <a:schemeClr val="bg1"/>
                </a:solidFill>
                <a:latin typeface="Leelawadee"/>
                <a:cs typeface="Leelawadee"/>
              </a:rPr>
              <a:t> </a:t>
            </a:r>
            <a:r>
              <a:rPr lang="pt-BR" sz="2000" b="0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LEITORES</a:t>
            </a:r>
            <a:endParaRPr lang="pt-BR" sz="20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ts val="2800"/>
              </a:lnSpc>
              <a:spcBef>
                <a:spcPts val="79"/>
              </a:spcBef>
              <a:buNone/>
            </a:pPr>
            <a:r>
              <a:rPr lang="pt-BR" sz="1400" b="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Circulação:</a:t>
            </a:r>
            <a:r>
              <a:rPr lang="pt-BR" sz="1400" b="0" strike="noStrike" spc="55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1" spc="26" dirty="0">
                <a:solidFill>
                  <a:schemeClr val="bg1"/>
                </a:solidFill>
                <a:latin typeface="Leelawadee"/>
                <a:cs typeface="Leelawadee"/>
              </a:rPr>
              <a:t>18.334</a:t>
            </a:r>
            <a:endParaRPr lang="pt-BR" sz="1400" b="1" spc="26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14" name="object 10"/>
          <p:cNvSpPr/>
          <p:nvPr/>
        </p:nvSpPr>
        <p:spPr>
          <a:xfrm>
            <a:off x="544343" y="3291407"/>
            <a:ext cx="3123889" cy="9906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5840" rIns="0" bIns="0" anchor="t">
            <a:spAutoFit/>
          </a:bodyPr>
          <a:lstStyle/>
          <a:p>
            <a:pPr marL="12065">
              <a:lnSpc>
                <a:spcPts val="2800"/>
              </a:lnSpc>
              <a:spcBef>
                <a:spcPts val="125"/>
              </a:spcBef>
              <a:buNone/>
            </a:pPr>
            <a:r>
              <a:rPr lang="pt-BR" sz="2000" b="1" strike="noStrike" spc="-7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LEITORES</a:t>
            </a:r>
            <a:r>
              <a:rPr lang="pt-BR" sz="2000" b="1" strike="noStrike" spc="-114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SITE</a:t>
            </a:r>
            <a:endParaRPr lang="pt-BR" dirty="0"/>
          </a:p>
          <a:p>
            <a:pPr marL="12065">
              <a:lnSpc>
                <a:spcPct val="100000"/>
              </a:lnSpc>
              <a:spcBef>
                <a:spcPts val="6"/>
              </a:spcBef>
              <a:buNone/>
            </a:pPr>
            <a:r>
              <a:rPr lang="pt-BR" sz="2000" b="1" strike="noStrike" spc="7" dirty="0">
                <a:solidFill>
                  <a:schemeClr val="bg1"/>
                </a:solidFill>
                <a:latin typeface="Leelawadee"/>
                <a:cs typeface="Leelawadee"/>
              </a:rPr>
              <a:t>7,0 </a:t>
            </a:r>
            <a:r>
              <a:rPr lang="pt-BR" sz="2000" b="1" strike="noStrike" spc="9" dirty="0">
                <a:solidFill>
                  <a:schemeClr val="bg1"/>
                </a:solidFill>
                <a:latin typeface="Leelawadee"/>
                <a:cs typeface="Leelawadee"/>
              </a:rPr>
              <a:t>MM 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visitantes</a:t>
            </a:r>
            <a:r>
              <a:rPr lang="pt-BR" sz="2000" b="0" strike="noStrike" spc="-17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20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únicos*  </a:t>
            </a:r>
            <a:endParaRPr lang="pt-BR" sz="20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ct val="100000"/>
              </a:lnSpc>
              <a:spcBef>
                <a:spcPts val="6"/>
              </a:spcBef>
              <a:buNone/>
            </a:pPr>
            <a:r>
              <a:rPr lang="pt-BR" sz="2000" b="1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6,2 </a:t>
            </a:r>
            <a:r>
              <a:rPr lang="pt-BR" sz="2000" b="1" strike="noStrike" spc="9" dirty="0">
                <a:solidFill>
                  <a:schemeClr val="bg1"/>
                </a:solidFill>
                <a:latin typeface="Leelawadee"/>
                <a:cs typeface="Leelawadee"/>
              </a:rPr>
              <a:t>MM</a:t>
            </a:r>
            <a:r>
              <a:rPr lang="pt-BR" sz="2000" b="1" strike="noStrike" spc="-9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2000" b="0" strike="noStrike" spc="-7" dirty="0" err="1">
                <a:solidFill>
                  <a:schemeClr val="bg1"/>
                </a:solidFill>
                <a:latin typeface="Leelawadee"/>
                <a:cs typeface="Leelawadee"/>
              </a:rPr>
              <a:t>pageviews</a:t>
            </a:r>
            <a:r>
              <a:rPr lang="pt-BR" sz="2000" b="0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**</a:t>
            </a:r>
            <a:endParaRPr lang="pt-BR" sz="20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grpSp>
        <p:nvGrpSpPr>
          <p:cNvPr id="16" name="Agrupar 15">
            <a:extLst>
              <a:ext uri="{FF2B5EF4-FFF2-40B4-BE49-F238E27FC236}">
                <a16:creationId xmlns:a16="http://schemas.microsoft.com/office/drawing/2014/main" id="{480B45C5-BFD9-C4B8-3600-88C5B914FD0F}"/>
              </a:ext>
            </a:extLst>
          </p:cNvPr>
          <p:cNvGrpSpPr/>
          <p:nvPr/>
        </p:nvGrpSpPr>
        <p:grpSpPr>
          <a:xfrm>
            <a:off x="544343" y="4595437"/>
            <a:ext cx="2666690" cy="1490757"/>
            <a:chOff x="544343" y="4170122"/>
            <a:chExt cx="2666690" cy="1490757"/>
          </a:xfrm>
        </p:grpSpPr>
        <p:sp>
          <p:nvSpPr>
            <p:cNvPr id="215" name="object 11"/>
            <p:cNvSpPr/>
            <p:nvPr/>
          </p:nvSpPr>
          <p:spPr>
            <a:xfrm>
              <a:off x="544343" y="4170122"/>
              <a:ext cx="2666690" cy="149075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0" tIns="15840" rIns="0" bIns="0" anchor="t">
              <a:spAutoFit/>
            </a:bodyPr>
            <a:lstStyle/>
            <a:p>
              <a:pPr marL="12065">
                <a:lnSpc>
                  <a:spcPts val="2800"/>
                </a:lnSpc>
                <a:spcBef>
                  <a:spcPts val="125"/>
                </a:spcBef>
                <a:buNone/>
              </a:pPr>
              <a:r>
                <a:rPr lang="pt-BR" sz="2000" b="1" strike="noStrike" spc="-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REDES SOCIAIS</a:t>
              </a:r>
              <a:endParaRPr lang="pt-BR" dirty="0"/>
            </a:p>
            <a:p>
              <a:pPr marL="12065">
                <a:lnSpc>
                  <a:spcPts val="2800"/>
                </a:lnSpc>
                <a:spcBef>
                  <a:spcPts val="125"/>
                </a:spcBef>
                <a:buNone/>
              </a:pPr>
              <a:r>
                <a:rPr lang="pt-BR" sz="2000" b="1" strike="noStrike" spc="15" dirty="0">
                  <a:solidFill>
                    <a:schemeClr val="bg1"/>
                  </a:solidFill>
                  <a:latin typeface="Leelawadee"/>
                  <a:cs typeface="Leelawadee"/>
                </a:rPr>
                <a:t>       </a:t>
              </a:r>
              <a:r>
                <a:rPr lang="pt-BR" sz="2000" b="1" spc="15" dirty="0">
                  <a:solidFill>
                    <a:schemeClr val="bg1"/>
                  </a:solidFill>
                  <a:latin typeface="Leelawadee"/>
                  <a:cs typeface="Leelawadee"/>
                </a:rPr>
                <a:t>2,6</a:t>
              </a:r>
              <a:r>
                <a:rPr lang="pt-BR" sz="2000" b="1" strike="noStrike" spc="15" dirty="0">
                  <a:solidFill>
                    <a:schemeClr val="bg1"/>
                  </a:solidFill>
                  <a:latin typeface="Leelawadee"/>
                  <a:cs typeface="Leelawadee"/>
                </a:rPr>
                <a:t> </a:t>
              </a:r>
              <a:r>
                <a:rPr lang="pt-BR" sz="2000" b="1" strike="noStrike" spc="9" dirty="0">
                  <a:solidFill>
                    <a:schemeClr val="bg1"/>
                  </a:solidFill>
                  <a:latin typeface="Leelawadee"/>
                  <a:cs typeface="Leelawadee"/>
                </a:rPr>
                <a:t>MM</a:t>
              </a:r>
              <a:r>
                <a:rPr lang="pt-BR" sz="2000" b="1" strike="noStrike" spc="-177" dirty="0">
                  <a:solidFill>
                    <a:schemeClr val="bg1"/>
                  </a:solidFill>
                  <a:latin typeface="Leelawadee"/>
                  <a:cs typeface="Leelawadee"/>
                </a:rPr>
                <a:t> </a:t>
              </a:r>
              <a:r>
                <a:rPr lang="pt-BR" sz="1400" b="0" strike="noStrike" spc="-21" dirty="0">
                  <a:solidFill>
                    <a:schemeClr val="bg1"/>
                  </a:solidFill>
                  <a:latin typeface="Leelawadee"/>
                  <a:cs typeface="Leelawadee"/>
                </a:rPr>
                <a:t>de </a:t>
              </a:r>
              <a:r>
                <a:rPr lang="pt-BR" sz="1400" b="0" strike="noStrike" spc="-7" dirty="0">
                  <a:solidFill>
                    <a:schemeClr val="bg1"/>
                  </a:solidFill>
                  <a:latin typeface="Leelawadee"/>
                  <a:cs typeface="Leelawadee"/>
                </a:rPr>
                <a:t>seguidores  </a:t>
              </a:r>
              <a:endParaRPr lang="pt-BR" sz="1400" b="0" strike="noStrike" spc="-1" dirty="0">
                <a:solidFill>
                  <a:schemeClr val="bg1"/>
                </a:solidFill>
                <a:latin typeface="Leelawadee"/>
                <a:cs typeface="Leelawadee"/>
              </a:endParaRPr>
            </a:p>
            <a:p>
              <a:pPr marL="12065">
                <a:lnSpc>
                  <a:spcPts val="2800"/>
                </a:lnSpc>
                <a:spcBef>
                  <a:spcPts val="125"/>
                </a:spcBef>
                <a:buNone/>
              </a:pPr>
              <a:r>
                <a:rPr lang="pt-BR" sz="2000" b="1" strike="noStrike" spc="21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       1,2 MM </a:t>
              </a:r>
              <a:r>
                <a:rPr lang="pt-BR" sz="1400" b="0" strike="noStrike" spc="-7" dirty="0">
                  <a:solidFill>
                    <a:schemeClr val="bg1"/>
                  </a:solidFill>
                  <a:latin typeface="Leelawadee" panose="020B0502040204020203" pitchFamily="34" charset="-34"/>
                  <a:cs typeface="Leelawadee" panose="020B0502040204020203" pitchFamily="34" charset="-34"/>
                </a:rPr>
                <a:t>de seguidores</a:t>
              </a:r>
              <a:endPara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endParaRPr>
            </a:p>
            <a:p>
              <a:pPr marL="12065">
                <a:lnSpc>
                  <a:spcPts val="2800"/>
                </a:lnSpc>
                <a:spcBef>
                  <a:spcPts val="125"/>
                </a:spcBef>
                <a:buNone/>
              </a:pPr>
              <a:r>
                <a:rPr lang="pt-BR" sz="2000" b="1" strike="noStrike" spc="21" dirty="0">
                  <a:solidFill>
                    <a:schemeClr val="bg1"/>
                  </a:solidFill>
                  <a:latin typeface="Leelawadee"/>
                  <a:cs typeface="Leelawadee"/>
                </a:rPr>
                <a:t>       </a:t>
              </a:r>
              <a:r>
                <a:rPr lang="pt-BR" sz="2000" b="1" spc="21" dirty="0">
                  <a:solidFill>
                    <a:schemeClr val="bg1"/>
                  </a:solidFill>
                  <a:latin typeface="Leelawadee"/>
                  <a:cs typeface="Leelawadee"/>
                </a:rPr>
                <a:t>609</a:t>
              </a:r>
              <a:r>
                <a:rPr lang="pt-BR" sz="2000" b="1" strike="noStrike" spc="21" dirty="0">
                  <a:solidFill>
                    <a:schemeClr val="bg1"/>
                  </a:solidFill>
                  <a:latin typeface="Leelawadee"/>
                  <a:cs typeface="Leelawadee"/>
                </a:rPr>
                <a:t> </a:t>
              </a:r>
              <a:r>
                <a:rPr lang="pt-BR" sz="2000" b="1" strike="noStrike" spc="7" dirty="0">
                  <a:solidFill>
                    <a:schemeClr val="bg1"/>
                  </a:solidFill>
                  <a:latin typeface="Leelawadee"/>
                  <a:cs typeface="Leelawadee"/>
                </a:rPr>
                <a:t>mil</a:t>
              </a:r>
              <a:r>
                <a:rPr lang="pt-BR" sz="2000" b="1" strike="noStrike" spc="-197" dirty="0">
                  <a:solidFill>
                    <a:schemeClr val="bg1"/>
                  </a:solidFill>
                  <a:latin typeface="Leelawadee"/>
                  <a:cs typeface="Leelawadee"/>
                </a:rPr>
                <a:t>  </a:t>
              </a:r>
              <a:r>
                <a:rPr lang="pt-BR" sz="1400" b="0" strike="noStrike" spc="-7" dirty="0">
                  <a:solidFill>
                    <a:schemeClr val="bg1"/>
                  </a:solidFill>
                  <a:latin typeface="Leelawadee"/>
                  <a:cs typeface="Leelawadee"/>
                </a:rPr>
                <a:t>seguidores</a:t>
              </a:r>
              <a:endParaRPr lang="pt-BR" sz="1200" b="0" strike="noStrike" spc="-1" dirty="0">
                <a:solidFill>
                  <a:schemeClr val="bg1"/>
                </a:solidFill>
                <a:latin typeface="Leelawadee"/>
                <a:cs typeface="Leelawadee"/>
              </a:endParaRPr>
            </a:p>
          </p:txBody>
        </p:sp>
        <p:pic>
          <p:nvPicPr>
            <p:cNvPr id="13" name="Imagem 12" descr="Logotipo, Ícone&#10;&#10;Descrição gerada automaticamente">
              <a:extLst>
                <a:ext uri="{FF2B5EF4-FFF2-40B4-BE49-F238E27FC236}">
                  <a16:creationId xmlns:a16="http://schemas.microsoft.com/office/drawing/2014/main" id="{765F34C1-2D90-7846-0704-5EFB1DBE5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497" y="4572003"/>
              <a:ext cx="308117" cy="308117"/>
            </a:xfrm>
            <a:prstGeom prst="rect">
              <a:avLst/>
            </a:prstGeom>
          </p:spPr>
        </p:pic>
        <p:pic>
          <p:nvPicPr>
            <p:cNvPr id="15" name="Imagem 14" descr="Ícone&#10;&#10;Descrição gerada automaticamente">
              <a:extLst>
                <a:ext uri="{FF2B5EF4-FFF2-40B4-BE49-F238E27FC236}">
                  <a16:creationId xmlns:a16="http://schemas.microsoft.com/office/drawing/2014/main" id="{7F153371-16FF-28D7-3756-19AB8B28CA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4555" y="4946833"/>
              <a:ext cx="324000" cy="324000"/>
            </a:xfrm>
            <a:prstGeom prst="rect">
              <a:avLst/>
            </a:prstGeom>
          </p:spPr>
        </p:pic>
        <p:pic>
          <p:nvPicPr>
            <p:cNvPr id="1026" name="Picture 2" descr="youtube-logo-white - Eduardo Salerno">
              <a:extLst>
                <a:ext uri="{FF2B5EF4-FFF2-40B4-BE49-F238E27FC236}">
                  <a16:creationId xmlns:a16="http://schemas.microsoft.com/office/drawing/2014/main" id="{D3244164-0470-B61F-CC5B-E825D12B8C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5581" y="5295015"/>
              <a:ext cx="361949" cy="34143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Imagem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13" y="537761"/>
            <a:ext cx="2241916" cy="92445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Imagem digital de um carro&#10;&#10;Descrição gerada automaticamente">
            <a:extLst>
              <a:ext uri="{FF2B5EF4-FFF2-40B4-BE49-F238E27FC236}">
                <a16:creationId xmlns:a16="http://schemas.microsoft.com/office/drawing/2014/main" id="{223C8C74-23C3-5403-D7D3-DC29407ADE3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12" b="14647"/>
          <a:stretch/>
        </p:blipFill>
        <p:spPr>
          <a:xfrm>
            <a:off x="-276" y="0"/>
            <a:ext cx="12192275" cy="6858000"/>
          </a:xfrm>
          <a:prstGeom prst="rect">
            <a:avLst/>
          </a:prstGeom>
        </p:spPr>
      </p:pic>
      <p:sp>
        <p:nvSpPr>
          <p:cNvPr id="229" name="object 6"/>
          <p:cNvSpPr/>
          <p:nvPr/>
        </p:nvSpPr>
        <p:spPr>
          <a:xfrm>
            <a:off x="348983" y="6298118"/>
            <a:ext cx="6392060" cy="3206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3200" rIns="0" bIns="0" anchor="t">
            <a:spAutoFit/>
          </a:bodyPr>
          <a:lstStyle/>
          <a:p>
            <a:r>
              <a:rPr lang="pt-BR" sz="9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Fonte: Kantar Ibope Media – 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TG BR 2025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R1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- Pessoas: Leitores Revista: Leu impresso nos últimos 6 meses + edição digital (sem sobreposição) |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Clickstream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MP TG BR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2024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</a:t>
            </a:r>
            <a:r>
              <a:rPr lang="pt-BR" sz="900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R1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/>
                <a:ea typeface="Calibri"/>
                <a:cs typeface="Leelawadee"/>
              </a:rPr>
              <a:t> – Personas – Perfil Digital </a:t>
            </a:r>
            <a:r>
              <a:rPr lang="pt-BR" sz="900" b="0" strike="noStrike" spc="7" dirty="0">
                <a:solidFill>
                  <a:schemeClr val="bg1"/>
                </a:solidFill>
                <a:latin typeface="Leelawadee"/>
                <a:cs typeface="Leelawadee"/>
              </a:rPr>
              <a:t>sobreposição </a:t>
            </a:r>
            <a:r>
              <a:rPr lang="pt-BR" sz="9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entre </a:t>
            </a:r>
            <a:r>
              <a:rPr lang="pt-BR" sz="900" b="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as</a:t>
            </a:r>
            <a:r>
              <a:rPr lang="pt-BR" sz="900" b="0" strike="noStrike" spc="-35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900" b="0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redes)</a:t>
            </a:r>
            <a:endParaRPr lang="pt-BR" sz="9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1C8D4F41-272A-2ED1-E05F-F7B930BEFB8A}"/>
              </a:ext>
            </a:extLst>
          </p:cNvPr>
          <p:cNvSpPr/>
          <p:nvPr/>
        </p:nvSpPr>
        <p:spPr>
          <a:xfrm>
            <a:off x="7169111" y="0"/>
            <a:ext cx="4731488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EDDCFE55-297A-3FC0-4F73-5C729FE112C8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20" name="PlaceHolder 1"/>
          <p:cNvSpPr>
            <a:spLocks noGrp="1"/>
          </p:cNvSpPr>
          <p:nvPr>
            <p:ph type="title"/>
          </p:nvPr>
        </p:nvSpPr>
        <p:spPr>
          <a:xfrm>
            <a:off x="7612640" y="886949"/>
            <a:ext cx="2966756" cy="357060"/>
          </a:xfrm>
          <a:prstGeom prst="rect">
            <a:avLst/>
          </a:prstGeom>
          <a:noFill/>
          <a:ln w="0">
            <a:noFill/>
          </a:ln>
        </p:spPr>
        <p:txBody>
          <a:bodyPr lIns="0" tIns="15840" rIns="0" bIns="0" anchor="t">
            <a:noAutofit/>
          </a:bodyPr>
          <a:lstStyle/>
          <a:p>
            <a:pPr marL="12600">
              <a:lnSpc>
                <a:spcPct val="100000"/>
              </a:lnSpc>
              <a:spcBef>
                <a:spcPts val="125"/>
              </a:spcBef>
              <a:buNone/>
              <a:tabLst>
                <a:tab pos="0" algn="l"/>
              </a:tabLst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PERFIL </a:t>
            </a:r>
            <a:r>
              <a:rPr lang="pt-BR" sz="2000" b="1" strike="noStrike" spc="-15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DA</a:t>
            </a:r>
            <a:r>
              <a:rPr lang="pt-BR" sz="2000" b="1" strike="noStrike" spc="109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AUDIÊNCIA</a:t>
            </a:r>
          </a:p>
        </p:txBody>
      </p:sp>
      <p:sp>
        <p:nvSpPr>
          <p:cNvPr id="222" name="object 5"/>
          <p:cNvSpPr/>
          <p:nvPr/>
        </p:nvSpPr>
        <p:spPr>
          <a:xfrm>
            <a:off x="7732478" y="2368545"/>
            <a:ext cx="1373902" cy="902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b">
            <a:spAutoFit/>
          </a:bodyPr>
          <a:lstStyle/>
          <a:p>
            <a:pPr marL="12065">
              <a:lnSpc>
                <a:spcPct val="100000"/>
              </a:lnSpc>
              <a:spcBef>
                <a:spcPts val="99"/>
              </a:spcBef>
              <a:buNone/>
            </a:pPr>
            <a:r>
              <a:rPr lang="pt-BR" sz="1900" b="1" spc="-12" dirty="0">
                <a:solidFill>
                  <a:schemeClr val="bg1"/>
                </a:solidFill>
                <a:latin typeface="Leelawadee"/>
                <a:cs typeface="Leelawadee"/>
              </a:rPr>
              <a:t>16% </a:t>
            </a:r>
            <a:r>
              <a:rPr lang="pt-BR" sz="1400" spc="1" dirty="0">
                <a:solidFill>
                  <a:schemeClr val="bg1"/>
                </a:solidFill>
                <a:latin typeface="Leelawadee"/>
                <a:cs typeface="Leelawadee"/>
              </a:rPr>
              <a:t>Mulheres</a:t>
            </a:r>
            <a:endParaRPr lang="pt-BR" sz="1400" b="1" spc="-12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ct val="100000"/>
              </a:lnSpc>
              <a:spcBef>
                <a:spcPts val="99"/>
              </a:spcBef>
              <a:buNone/>
            </a:pPr>
            <a:r>
              <a:rPr lang="pt-BR" sz="1900" b="1" spc="-12" dirty="0">
                <a:solidFill>
                  <a:schemeClr val="bg1"/>
                </a:solidFill>
                <a:latin typeface="Leelawadee"/>
                <a:cs typeface="Leelawadee"/>
              </a:rPr>
              <a:t>51</a:t>
            </a:r>
            <a:r>
              <a:rPr lang="pt-BR" sz="19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</a:t>
            </a:r>
            <a:r>
              <a:rPr lang="pt-BR" sz="1900" b="1" strike="noStrike" spc="-72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AB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ct val="100000"/>
              </a:lnSpc>
              <a:spcBef>
                <a:spcPts val="20"/>
              </a:spcBef>
              <a:buNone/>
            </a:pPr>
            <a:r>
              <a:rPr lang="pt-BR" sz="1900" b="1" spc="-12" dirty="0">
                <a:solidFill>
                  <a:schemeClr val="bg1"/>
                </a:solidFill>
                <a:latin typeface="Leelawadee"/>
                <a:cs typeface="Leelawadee"/>
              </a:rPr>
              <a:t>34</a:t>
            </a:r>
            <a:r>
              <a:rPr lang="pt-BR" sz="19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</a:t>
            </a:r>
            <a:r>
              <a:rPr lang="pt-BR" sz="1900" b="1" strike="noStrike" spc="-21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60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C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223" name="object 6"/>
          <p:cNvSpPr/>
          <p:nvPr/>
        </p:nvSpPr>
        <p:spPr>
          <a:xfrm>
            <a:off x="7687880" y="1575628"/>
            <a:ext cx="1434600" cy="74750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84960" rIns="0" bIns="0" anchor="t">
            <a:spAutoFit/>
          </a:bodyPr>
          <a:lstStyle/>
          <a:p>
            <a:pPr marL="16510">
              <a:lnSpc>
                <a:spcPct val="100000"/>
              </a:lnSpc>
              <a:spcBef>
                <a:spcPts val="669"/>
              </a:spcBef>
              <a:buNone/>
            </a:pPr>
            <a:r>
              <a:rPr lang="pt-BR" sz="1800" b="1" strike="noStrike" spc="-26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REVISTA</a:t>
            </a:r>
            <a:endParaRPr lang="pt-BR" sz="18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>
              <a:lnSpc>
                <a:spcPct val="100000"/>
              </a:lnSpc>
              <a:spcBef>
                <a:spcPts val="570"/>
              </a:spcBef>
              <a:buNone/>
            </a:pPr>
            <a:r>
              <a:rPr lang="pt-BR" sz="2000" b="1" spc="-12" dirty="0">
                <a:solidFill>
                  <a:schemeClr val="bg1"/>
                </a:solidFill>
                <a:latin typeface="Leelawadee"/>
                <a:cs typeface="Leelawadee"/>
              </a:rPr>
              <a:t>84</a:t>
            </a: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</a:t>
            </a:r>
            <a:r>
              <a:rPr lang="pt-BR" sz="2000" b="1" strike="noStrike" spc="-66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Homens</a:t>
            </a:r>
          </a:p>
        </p:txBody>
      </p:sp>
      <p:sp>
        <p:nvSpPr>
          <p:cNvPr id="224" name="object 7"/>
          <p:cNvSpPr/>
          <p:nvPr/>
        </p:nvSpPr>
        <p:spPr>
          <a:xfrm>
            <a:off x="7733756" y="4747258"/>
            <a:ext cx="1404744" cy="9027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2600" rIns="0" bIns="0" anchor="b">
            <a:spAutoFit/>
          </a:bodyPr>
          <a:lstStyle/>
          <a:p>
            <a:pPr marL="12065">
              <a:spcBef>
                <a:spcPts val="99"/>
              </a:spcBef>
            </a:pPr>
            <a:r>
              <a:rPr lang="pt-BR" sz="1900" b="1" spc="-12" dirty="0">
                <a:solidFill>
                  <a:schemeClr val="bg1"/>
                </a:solidFill>
                <a:latin typeface="Leelawadee"/>
                <a:cs typeface="Leelawadee"/>
              </a:rPr>
              <a:t>28% </a:t>
            </a:r>
            <a:r>
              <a:rPr lang="pt-BR" sz="1400" spc="1" dirty="0">
                <a:solidFill>
                  <a:schemeClr val="bg1"/>
                </a:solidFill>
                <a:latin typeface="Leelawadee"/>
                <a:cs typeface="Leelawadee"/>
              </a:rPr>
              <a:t>Mulheres</a:t>
            </a:r>
            <a:endParaRPr lang="pt-BR" sz="1400" b="1" spc="-12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ct val="100000"/>
              </a:lnSpc>
              <a:spcBef>
                <a:spcPts val="99"/>
              </a:spcBef>
              <a:buNone/>
            </a:pPr>
            <a:r>
              <a:rPr lang="pt-BR" sz="19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46%</a:t>
            </a:r>
            <a:r>
              <a:rPr lang="pt-BR" sz="1900" b="1" strike="noStrike" spc="-72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AB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lnSpc>
                <a:spcPct val="100000"/>
              </a:lnSpc>
              <a:spcBef>
                <a:spcPts val="20"/>
              </a:spcBef>
              <a:buNone/>
            </a:pPr>
            <a:r>
              <a:rPr lang="pt-BR" sz="1900" b="1" strike="noStrike" spc="-12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42%</a:t>
            </a:r>
            <a:r>
              <a:rPr lang="pt-BR" sz="1900" b="1" strike="noStrike" spc="-2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</a:t>
            </a:r>
            <a:endParaRPr lang="pt-BR" sz="18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25" name="object 8"/>
          <p:cNvSpPr/>
          <p:nvPr/>
        </p:nvSpPr>
        <p:spPr>
          <a:xfrm>
            <a:off x="7671860" y="3757228"/>
            <a:ext cx="1466640" cy="91511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6960" rIns="0" bIns="0" anchor="t">
            <a:spAutoFit/>
          </a:bodyPr>
          <a:lstStyle/>
          <a:p>
            <a:pPr marL="16510">
              <a:lnSpc>
                <a:spcPct val="100000"/>
              </a:lnSpc>
              <a:spcBef>
                <a:spcPts val="1236"/>
              </a:spcBef>
              <a:buNone/>
            </a:pPr>
            <a:r>
              <a:rPr lang="pt-BR" sz="2000" b="1" strike="noStrike" spc="-32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SITE</a:t>
            </a:r>
            <a:endParaRPr lang="pt-BR" sz="2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>
              <a:lnSpc>
                <a:spcPct val="100000"/>
              </a:lnSpc>
              <a:spcBef>
                <a:spcPts val="1140"/>
              </a:spcBef>
              <a:buNone/>
            </a:pPr>
            <a:r>
              <a:rPr lang="pt-BR" sz="1900" b="1" spc="-12" dirty="0">
                <a:solidFill>
                  <a:schemeClr val="bg1"/>
                </a:solidFill>
                <a:latin typeface="Leelawadee"/>
                <a:cs typeface="Leelawadee"/>
              </a:rPr>
              <a:t>72</a:t>
            </a:r>
            <a:r>
              <a:rPr lang="pt-BR" sz="19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</a:t>
            </a:r>
            <a:r>
              <a:rPr lang="pt-BR" sz="1900" b="1" strike="noStrike" spc="-66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900" b="0" strike="noStrike" spc="1" dirty="0">
                <a:solidFill>
                  <a:schemeClr val="bg1"/>
                </a:solidFill>
                <a:latin typeface="Leelawadee"/>
                <a:cs typeface="Leelawadee"/>
              </a:rPr>
              <a:t>Homens</a:t>
            </a:r>
            <a:endParaRPr lang="pt-BR" sz="19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226" name="object 9"/>
          <p:cNvSpPr/>
          <p:nvPr/>
        </p:nvSpPr>
        <p:spPr>
          <a:xfrm>
            <a:off x="9272960" y="4335748"/>
            <a:ext cx="2244600" cy="156443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62865">
              <a:spcBef>
                <a:spcPts val="99"/>
              </a:spcBef>
              <a:buNone/>
            </a:pP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05% </a:t>
            </a:r>
            <a:r>
              <a:rPr lang="pt-BR" sz="1400" b="0" strike="noStrike" spc="7" dirty="0">
                <a:solidFill>
                  <a:schemeClr val="bg1"/>
                </a:solidFill>
                <a:latin typeface="Leelawadee"/>
                <a:cs typeface="Leelawadee"/>
              </a:rPr>
              <a:t>até 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24</a:t>
            </a:r>
            <a:r>
              <a:rPr lang="pt-BR" sz="1400" b="0" strike="noStrike" spc="-55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 32% 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25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34</a:t>
            </a:r>
            <a:r>
              <a:rPr lang="pt-BR" sz="1400" b="0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 18% 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35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4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</a:t>
            </a:r>
            <a:r>
              <a:rPr lang="pt-BR" sz="1400" b="0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62865">
              <a:spcBef>
                <a:spcPts val="99"/>
              </a:spcBef>
              <a:buNone/>
            </a:pPr>
            <a:r>
              <a:rPr lang="pt-BR" sz="2000" b="1" spc="-15" dirty="0">
                <a:solidFill>
                  <a:schemeClr val="bg1"/>
                </a:solidFill>
                <a:latin typeface="Leelawadee"/>
                <a:cs typeface="Leelawadee"/>
              </a:rPr>
              <a:t>20</a:t>
            </a:r>
            <a:r>
              <a:rPr lang="pt-BR" sz="2000" b="1" strike="noStrike" spc="-15" dirty="0">
                <a:solidFill>
                  <a:schemeClr val="bg1"/>
                </a:solidFill>
                <a:latin typeface="Leelawadee"/>
                <a:cs typeface="Leelawadee"/>
              </a:rPr>
              <a:t>% 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45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5</a:t>
            </a:r>
            <a:r>
              <a:rPr lang="pt-BR" sz="14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</a:t>
            </a:r>
            <a:r>
              <a:rPr lang="pt-BR" sz="1400" b="0" strike="noStrike" spc="29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400" b="0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 </a:t>
            </a:r>
            <a:r>
              <a:rPr lang="pt-BR" sz="2000" b="1" spc="-12" dirty="0">
                <a:solidFill>
                  <a:schemeClr val="bg1"/>
                </a:solidFill>
                <a:latin typeface="Leelawadee"/>
                <a:cs typeface="Leelawadee"/>
              </a:rPr>
              <a:t>24</a:t>
            </a: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 </a:t>
            </a:r>
            <a:r>
              <a:rPr lang="pt-BR" sz="1600" b="0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55+</a:t>
            </a:r>
            <a:r>
              <a:rPr lang="pt-BR" sz="1600" b="0" strike="noStrike" spc="26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z="1600" b="0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b="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  <p:sp>
        <p:nvSpPr>
          <p:cNvPr id="227" name="object 10"/>
          <p:cNvSpPr/>
          <p:nvPr/>
        </p:nvSpPr>
        <p:spPr>
          <a:xfrm>
            <a:off x="9417680" y="2006908"/>
            <a:ext cx="2019960" cy="162598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2600" rIns="0" bIns="0" anchor="t">
            <a:spAutoFit/>
          </a:bodyPr>
          <a:lstStyle/>
          <a:p>
            <a:pPr marL="12065">
              <a:spcBef>
                <a:spcPts val="99"/>
              </a:spcBef>
              <a:buNone/>
            </a:pPr>
            <a:r>
              <a:rPr lang="pt-BR" sz="2000" b="1" spc="-12" dirty="0">
                <a:solidFill>
                  <a:schemeClr val="bg1"/>
                </a:solidFill>
                <a:latin typeface="Leelawadee"/>
                <a:cs typeface="Leelawadee"/>
              </a:rPr>
              <a:t>17</a:t>
            </a: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 </a:t>
            </a:r>
            <a:r>
              <a:rPr lang="pt-BR" strike="noStrike" spc="7" dirty="0">
                <a:solidFill>
                  <a:schemeClr val="bg1"/>
                </a:solidFill>
                <a:latin typeface="Leelawadee"/>
                <a:cs typeface="Leelawadee"/>
              </a:rPr>
              <a:t>até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24</a:t>
            </a:r>
            <a:r>
              <a:rPr lang="pt-BR" strike="noStrike" spc="-55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pc="-12" dirty="0">
                <a:solidFill>
                  <a:schemeClr val="bg1"/>
                </a:solidFill>
                <a:latin typeface="Leelawadee"/>
                <a:cs typeface="Leelawadee"/>
              </a:rPr>
              <a:t>26</a:t>
            </a: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25 </a:t>
            </a:r>
            <a:r>
              <a:rPr lang="pt-BR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34</a:t>
            </a:r>
            <a:r>
              <a:rPr lang="pt-BR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spcBef>
                <a:spcPts val="99"/>
              </a:spcBef>
              <a:buNone/>
            </a:pPr>
            <a:r>
              <a:rPr lang="pt-BR" sz="2000" b="1" spc="-15" dirty="0">
                <a:solidFill>
                  <a:schemeClr val="bg1"/>
                </a:solidFill>
                <a:latin typeface="Leelawadee"/>
                <a:cs typeface="Leelawadee"/>
              </a:rPr>
              <a:t>26</a:t>
            </a:r>
            <a:r>
              <a:rPr lang="pt-BR" sz="2000" b="1" strike="noStrike" spc="-15" dirty="0">
                <a:solidFill>
                  <a:schemeClr val="bg1"/>
                </a:solidFill>
                <a:latin typeface="Leelawadee"/>
                <a:cs typeface="Leelawadee"/>
              </a:rPr>
              <a:t>%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35 </a:t>
            </a:r>
            <a:r>
              <a:rPr lang="pt-BR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44</a:t>
            </a:r>
            <a:r>
              <a:rPr lang="pt-BR" strike="noStrike" spc="41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20%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45 </a:t>
            </a:r>
            <a:r>
              <a:rPr lang="pt-BR" strike="noStrike" spc="-1" dirty="0">
                <a:solidFill>
                  <a:schemeClr val="bg1"/>
                </a:solidFill>
                <a:latin typeface="Leelawadee"/>
                <a:cs typeface="Leelawadee"/>
              </a:rPr>
              <a:t>a </a:t>
            </a:r>
            <a:r>
              <a:rPr lang="pt-BR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54</a:t>
            </a:r>
            <a:r>
              <a:rPr lang="pt-BR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trike="noStrike" spc="15" dirty="0">
                <a:solidFill>
                  <a:schemeClr val="bg1"/>
                </a:solidFill>
                <a:latin typeface="Leelawadee"/>
                <a:cs typeface="Leelawadee"/>
              </a:rPr>
              <a:t>anos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  <a:p>
            <a:pPr marL="12065">
              <a:buNone/>
            </a:pPr>
            <a:r>
              <a:rPr lang="pt-BR" sz="2000" b="1" spc="-12" dirty="0">
                <a:solidFill>
                  <a:schemeClr val="bg1"/>
                </a:solidFill>
                <a:latin typeface="Leelawadee"/>
                <a:cs typeface="Leelawadee"/>
              </a:rPr>
              <a:t>11</a:t>
            </a:r>
            <a:r>
              <a:rPr lang="pt-BR" sz="2000" b="1" strike="noStrike" spc="-12" dirty="0">
                <a:solidFill>
                  <a:schemeClr val="bg1"/>
                </a:solidFill>
                <a:latin typeface="Leelawadee"/>
                <a:cs typeface="Leelawadee"/>
              </a:rPr>
              <a:t>%</a:t>
            </a:r>
            <a:r>
              <a:rPr lang="pt-BR" sz="2000" b="1" strike="noStrike" spc="-7" dirty="0">
                <a:solidFill>
                  <a:schemeClr val="bg1"/>
                </a:solidFill>
                <a:latin typeface="Leelawadee"/>
                <a:cs typeface="Leelawadee"/>
              </a:rPr>
              <a:t> </a:t>
            </a:r>
            <a:r>
              <a:rPr lang="pt-BR" strike="noStrike" spc="-15" dirty="0">
                <a:solidFill>
                  <a:schemeClr val="bg1"/>
                </a:solidFill>
                <a:latin typeface="Leelawadee"/>
                <a:cs typeface="Leelawadee"/>
              </a:rPr>
              <a:t>55+</a:t>
            </a:r>
            <a:endParaRPr lang="pt-BR" sz="1800" strike="noStrike" spc="-1" dirty="0">
              <a:solidFill>
                <a:schemeClr val="bg1"/>
              </a:solidFill>
              <a:latin typeface="Leelawadee"/>
              <a:cs typeface="Leelawadee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tângulo 2">
            <a:extLst>
              <a:ext uri="{FF2B5EF4-FFF2-40B4-BE49-F238E27FC236}">
                <a16:creationId xmlns:a16="http://schemas.microsoft.com/office/drawing/2014/main" id="{60E38C6D-D416-A0FA-1573-0D5A36996AEA}"/>
              </a:ext>
            </a:extLst>
          </p:cNvPr>
          <p:cNvSpPr/>
          <p:nvPr/>
        </p:nvSpPr>
        <p:spPr>
          <a:xfrm>
            <a:off x="0" y="6619918"/>
            <a:ext cx="12195566" cy="27495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bg1"/>
              </a:solidFill>
            </a:endParaRPr>
          </a:p>
        </p:txBody>
      </p:sp>
      <p:sp>
        <p:nvSpPr>
          <p:cNvPr id="231" name="object 71"/>
          <p:cNvSpPr/>
          <p:nvPr/>
        </p:nvSpPr>
        <p:spPr>
          <a:xfrm>
            <a:off x="457200" y="6357355"/>
            <a:ext cx="3758400" cy="262216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15840" rIns="0" bIns="0" anchor="t">
            <a:spAutoFit/>
          </a:bodyPr>
          <a:lstStyle/>
          <a:p>
            <a:pPr marL="12065">
              <a:lnSpc>
                <a:spcPct val="100000"/>
              </a:lnSpc>
              <a:spcBef>
                <a:spcPts val="125"/>
              </a:spcBef>
              <a:buNone/>
            </a:pPr>
            <a:r>
              <a:rPr lang="pt-BR" sz="800" b="0" strike="noStrike" spc="-7" dirty="0">
                <a:latin typeface="Leelawadee"/>
                <a:cs typeface="Leelawadee"/>
              </a:rPr>
              <a:t>Fonte: </a:t>
            </a:r>
            <a:r>
              <a:rPr lang="pt-BR" sz="800" b="0" strike="noStrike" spc="-1" dirty="0">
                <a:latin typeface="Leelawadee"/>
                <a:cs typeface="Leelawadee"/>
              </a:rPr>
              <a:t>Kantar </a:t>
            </a:r>
            <a:r>
              <a:rPr lang="pt-BR" sz="800" b="0" strike="noStrike" spc="-12" dirty="0">
                <a:latin typeface="Leelawadee"/>
                <a:cs typeface="Leelawadee"/>
              </a:rPr>
              <a:t>Ibope </a:t>
            </a:r>
            <a:r>
              <a:rPr lang="pt-BR" sz="800" b="0" strike="noStrike" spc="-15" dirty="0">
                <a:latin typeface="Leelawadee"/>
                <a:cs typeface="Leelawadee"/>
              </a:rPr>
              <a:t>Media </a:t>
            </a:r>
            <a:r>
              <a:rPr lang="pt-BR" sz="800" b="0" strike="noStrike" spc="7" dirty="0">
                <a:latin typeface="Leelawadee"/>
                <a:cs typeface="Leelawadee"/>
              </a:rPr>
              <a:t>– </a:t>
            </a:r>
            <a:r>
              <a:rPr lang="pt-BR" sz="800" b="0" strike="noStrike" spc="7" dirty="0">
                <a:latin typeface="Leelawadee"/>
                <a:ea typeface="Calibri"/>
                <a:cs typeface="Leelawadee"/>
              </a:rPr>
              <a:t>TG BR 2025 </a:t>
            </a:r>
            <a:r>
              <a:rPr lang="pt-BR" sz="800" spc="7" dirty="0">
                <a:latin typeface="Leelawadee"/>
                <a:ea typeface="Calibri"/>
                <a:cs typeface="Leelawadee"/>
              </a:rPr>
              <a:t>R1</a:t>
            </a:r>
            <a:r>
              <a:rPr lang="pt-BR" sz="800" b="0" strike="noStrike" spc="7" dirty="0">
                <a:latin typeface="Leelawadee"/>
                <a:ea typeface="Calibri"/>
                <a:cs typeface="Leelawadee"/>
              </a:rPr>
              <a:t> - Pessoas: Leitores Revista: Leu impresso nos últimos 6 meses + edição digital (sem sobreposição)</a:t>
            </a:r>
            <a:endParaRPr lang="pt-BR" sz="800" b="0" strike="noStrike" spc="-1" dirty="0">
              <a:latin typeface="Leelawadee"/>
              <a:cs typeface="Leelawadee"/>
            </a:endParaRPr>
          </a:p>
        </p:txBody>
      </p:sp>
      <p:sp>
        <p:nvSpPr>
          <p:cNvPr id="232" name="object 74"/>
          <p:cNvSpPr/>
          <p:nvPr/>
        </p:nvSpPr>
        <p:spPr>
          <a:xfrm>
            <a:off x="457200" y="5080259"/>
            <a:ext cx="3773880" cy="44602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4320" rIns="0" bIns="0" anchor="t">
            <a:spAutoFit/>
          </a:bodyPr>
          <a:lstStyle/>
          <a:p>
            <a:pPr marL="12600" algn="ctr">
              <a:lnSpc>
                <a:spcPct val="105000"/>
              </a:lnSpc>
              <a:spcBef>
                <a:spcPts val="34"/>
              </a:spcBef>
              <a:buNone/>
            </a:pPr>
            <a:r>
              <a:rPr lang="pt-BR" sz="14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Alta </a:t>
            </a:r>
            <a:r>
              <a:rPr lang="pt-BR" sz="1400" b="0" strike="noStrike" spc="-7" dirty="0">
                <a:latin typeface="Leelawadee" panose="020B0502040204020203" pitchFamily="34" charset="-34"/>
                <a:cs typeface="Leelawadee" panose="020B0502040204020203" pitchFamily="34" charset="-34"/>
              </a:rPr>
              <a:t>participação </a:t>
            </a:r>
            <a:r>
              <a:rPr lang="pt-BR" sz="14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junto ao </a:t>
            </a:r>
            <a:r>
              <a:rPr lang="pt-BR" sz="14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público </a:t>
            </a:r>
            <a:r>
              <a:rPr lang="pt-BR" sz="1400" b="0" strike="noStrike" spc="-7" dirty="0">
                <a:latin typeface="Leelawadee" panose="020B0502040204020203" pitchFamily="34" charset="-34"/>
                <a:cs typeface="Leelawadee" panose="020B0502040204020203" pitchFamily="34" charset="-34"/>
              </a:rPr>
              <a:t>jovem,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600" algn="ctr">
              <a:lnSpc>
                <a:spcPct val="100000"/>
              </a:lnSpc>
              <a:spcBef>
                <a:spcPts val="14"/>
              </a:spcBef>
              <a:buNone/>
            </a:pPr>
            <a:r>
              <a:rPr lang="pt-BR" sz="14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de alto </a:t>
            </a:r>
            <a:r>
              <a:rPr lang="pt-BR" sz="1400" b="0" strike="noStrike" spc="-7" dirty="0">
                <a:latin typeface="Leelawadee" panose="020B0502040204020203" pitchFamily="34" charset="-34"/>
                <a:cs typeface="Leelawadee" panose="020B0502040204020203" pitchFamily="34" charset="-34"/>
              </a:rPr>
              <a:t>poder</a:t>
            </a:r>
            <a:r>
              <a:rPr lang="pt-BR" sz="1400" b="0" strike="noStrike" spc="86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aquisitivo.</a:t>
            </a:r>
          </a:p>
        </p:txBody>
      </p:sp>
      <p:sp>
        <p:nvSpPr>
          <p:cNvPr id="233" name="object 75"/>
          <p:cNvSpPr/>
          <p:nvPr/>
        </p:nvSpPr>
        <p:spPr>
          <a:xfrm>
            <a:off x="515340" y="930161"/>
            <a:ext cx="3657600" cy="63154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15840" rIns="0" bIns="0" anchor="t">
            <a:sp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  <a:buNone/>
            </a:pPr>
            <a:r>
              <a:rPr lang="pt-BR" sz="20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PÚBLICO</a:t>
            </a:r>
            <a:r>
              <a:rPr lang="pt-BR" sz="2000" b="0" strike="noStrike" spc="-41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QUALIFICADO,</a:t>
            </a:r>
            <a:r>
              <a:rPr lang="pt-BR" sz="2000" b="0" strike="noStrike" spc="-92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INTERESSADO</a:t>
            </a:r>
            <a:r>
              <a:rPr lang="pt-BR" sz="2000" b="0" strike="noStrike" spc="-100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E</a:t>
            </a:r>
            <a:r>
              <a:rPr lang="pt-BR" sz="2000" b="0" strike="noStrike" spc="-72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20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ENGAJADO.</a:t>
            </a:r>
            <a:endParaRPr lang="pt-BR" sz="20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34" name="object 76"/>
          <p:cNvSpPr/>
          <p:nvPr/>
        </p:nvSpPr>
        <p:spPr>
          <a:xfrm>
            <a:off x="547238" y="1968919"/>
            <a:ext cx="3593805" cy="29339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3400" rIns="0" bIns="0" anchor="t">
            <a:spAutoFit/>
          </a:bodyPr>
          <a:lstStyle/>
          <a:p>
            <a:pPr marL="5461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1" dirty="0">
                <a:latin typeface="Leelawadee"/>
                <a:cs typeface="Leelawadee"/>
              </a:rPr>
              <a:t>Altíssima afinidade dos </a:t>
            </a:r>
            <a:r>
              <a:rPr lang="pt-BR" sz="1400" b="0" strike="noStrike" spc="-1" dirty="0">
                <a:latin typeface="Leelawadee"/>
                <a:cs typeface="Leelawadee"/>
              </a:rPr>
              <a:t>leitores com posse de i</a:t>
            </a:r>
            <a:r>
              <a:rPr lang="pt-BR" sz="1400" b="0" strike="noStrike" spc="-7" dirty="0">
                <a:latin typeface="Leelawadee"/>
                <a:cs typeface="Leelawadee"/>
              </a:rPr>
              <a:t>nvestimentos</a:t>
            </a:r>
            <a:r>
              <a:rPr lang="pt-BR" sz="1400" b="0" strike="noStrike" spc="160" dirty="0">
                <a:latin typeface="Leelawadee"/>
                <a:cs typeface="Leelawadee"/>
              </a:rPr>
              <a:t> </a:t>
            </a:r>
            <a:r>
              <a:rPr lang="pt-BR" sz="1400" b="0" strike="noStrike" spc="-1" dirty="0">
                <a:latin typeface="Leelawadee"/>
                <a:cs typeface="Leelawadee"/>
              </a:rPr>
              <a:t>financeiros: </a:t>
            </a:r>
            <a:r>
              <a:rPr lang="pt-BR" sz="2000" b="1" spc="21" dirty="0">
                <a:latin typeface="Leelawadee"/>
                <a:cs typeface="Leelawadee"/>
              </a:rPr>
              <a:t>255</a:t>
            </a:r>
            <a:endParaRPr lang="pt-BR" dirty="0"/>
          </a:p>
          <a:p>
            <a:pPr marL="54610" algn="ctr">
              <a:lnSpc>
                <a:spcPct val="104000"/>
              </a:lnSpc>
              <a:spcBef>
                <a:spcPts val="184"/>
              </a:spcBef>
              <a:buNone/>
            </a:pPr>
            <a:endParaRPr lang="pt-BR" sz="10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610" algn="ctr">
              <a:lnSpc>
                <a:spcPct val="104000"/>
              </a:lnSpc>
              <a:spcBef>
                <a:spcPts val="105"/>
              </a:spcBef>
              <a:buNone/>
            </a:pPr>
            <a:r>
              <a:rPr lang="pt-BR" sz="2000" b="1" spc="21" dirty="0">
                <a:latin typeface="Leelawadee"/>
                <a:cs typeface="Leelawadee"/>
              </a:rPr>
              <a:t>84</a:t>
            </a:r>
            <a:r>
              <a:rPr lang="pt-BR" sz="2000" b="1" strike="noStrike" spc="21" dirty="0">
                <a:latin typeface="Leelawadee"/>
                <a:cs typeface="Leelawadee"/>
              </a:rPr>
              <a:t>% </a:t>
            </a:r>
            <a:r>
              <a:rPr lang="pt-BR" sz="1400" b="0" strike="noStrike" spc="1" dirty="0">
                <a:latin typeface="Leelawadee"/>
                <a:cs typeface="Leelawadee"/>
              </a:rPr>
              <a:t>dos </a:t>
            </a:r>
            <a:r>
              <a:rPr lang="pt-BR" sz="1400" b="0" strike="noStrike" spc="-7" dirty="0">
                <a:latin typeface="Leelawadee"/>
                <a:cs typeface="Leelawadee"/>
              </a:rPr>
              <a:t>leitores </a:t>
            </a:r>
            <a:r>
              <a:rPr lang="pt-BR" sz="1400" b="0" strike="noStrike" spc="-1" dirty="0">
                <a:latin typeface="Leelawadee"/>
                <a:cs typeface="Leelawadee"/>
              </a:rPr>
              <a:t>se </a:t>
            </a:r>
            <a:r>
              <a:rPr lang="pt-BR" sz="1400" b="0" strike="noStrike" spc="7" dirty="0">
                <a:latin typeface="Leelawadee"/>
                <a:cs typeface="Leelawadee"/>
              </a:rPr>
              <a:t>mantêm </a:t>
            </a:r>
            <a:r>
              <a:rPr lang="pt-BR" sz="1400" b="0" strike="noStrike" spc="-1" dirty="0">
                <a:latin typeface="Leelawadee"/>
                <a:cs typeface="Leelawadee"/>
              </a:rPr>
              <a:t>sempre</a:t>
            </a:r>
          </a:p>
          <a:p>
            <a:pPr marL="54610" algn="ctr">
              <a:lnSpc>
                <a:spcPct val="104000"/>
              </a:lnSpc>
              <a:spcBef>
                <a:spcPts val="105"/>
              </a:spcBef>
              <a:buNone/>
            </a:pPr>
            <a:r>
              <a:rPr lang="pt-BR" sz="1400" b="0" strike="noStrike" spc="-7" dirty="0">
                <a:latin typeface="Leelawadee" panose="020B0502040204020203" pitchFamily="34" charset="-34"/>
                <a:cs typeface="Leelawadee" panose="020B0502040204020203" pitchFamily="34" charset="-34"/>
              </a:rPr>
              <a:t>em </a:t>
            </a:r>
            <a:r>
              <a:rPr lang="pt-BR" sz="14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dia com </a:t>
            </a:r>
            <a:r>
              <a:rPr lang="pt-BR" sz="14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os </a:t>
            </a:r>
            <a:r>
              <a:rPr lang="pt-BR" sz="14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avanços</a:t>
            </a:r>
            <a:r>
              <a:rPr lang="pt-BR" sz="1400" b="0" strike="noStrike" spc="205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tecnológicos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 algn="ctr">
              <a:lnSpc>
                <a:spcPct val="100000"/>
              </a:lnSpc>
              <a:spcBef>
                <a:spcPts val="601"/>
              </a:spcBef>
              <a:buNone/>
            </a:pPr>
            <a:endParaRPr lang="pt-BR" sz="1000" b="1" strike="noStrike" spc="2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 algn="ctr">
              <a:lnSpc>
                <a:spcPct val="100000"/>
              </a:lnSpc>
              <a:spcBef>
                <a:spcPts val="601"/>
              </a:spcBef>
              <a:buNone/>
            </a:pPr>
            <a:r>
              <a:rPr lang="pt-BR" sz="2000" b="1" spc="21" dirty="0">
                <a:latin typeface="Leelawadee"/>
                <a:cs typeface="Leelawadee"/>
              </a:rPr>
              <a:t>86</a:t>
            </a:r>
            <a:r>
              <a:rPr lang="pt-BR" sz="2000" b="1" strike="noStrike" spc="21" dirty="0">
                <a:latin typeface="Leelawadee"/>
                <a:cs typeface="Leelawadee"/>
              </a:rPr>
              <a:t>% </a:t>
            </a:r>
            <a:r>
              <a:rPr lang="pt-BR" sz="1400" b="0" strike="noStrike" spc="-1" dirty="0">
                <a:latin typeface="Leelawadee"/>
                <a:cs typeface="Leelawadee"/>
              </a:rPr>
              <a:t>consideram </a:t>
            </a:r>
            <a:r>
              <a:rPr lang="pt-BR" sz="1400" b="0" strike="noStrike" spc="1" dirty="0">
                <a:latin typeface="Leelawadee"/>
                <a:cs typeface="Leelawadee"/>
              </a:rPr>
              <a:t>que </a:t>
            </a:r>
            <a:r>
              <a:rPr lang="pt-BR" sz="1400" b="0" strike="noStrike" spc="-1" dirty="0">
                <a:latin typeface="Leelawadee"/>
                <a:cs typeface="Leelawadee"/>
              </a:rPr>
              <a:t>vale</a:t>
            </a:r>
            <a:r>
              <a:rPr lang="pt-BR" sz="1400" b="0" strike="noStrike" spc="-66" dirty="0">
                <a:latin typeface="Leelawadee"/>
                <a:cs typeface="Leelawadee"/>
              </a:rPr>
              <a:t> </a:t>
            </a:r>
            <a:r>
              <a:rPr lang="pt-BR" sz="1400" b="0" strike="noStrike" spc="1" dirty="0">
                <a:latin typeface="Leelawadee"/>
                <a:cs typeface="Leelawadee"/>
              </a:rPr>
              <a:t>pagar</a:t>
            </a:r>
            <a:endParaRPr lang="pt-BR" sz="1400" b="0" strike="noStrike" spc="-1" dirty="0">
              <a:latin typeface="Leelawadee"/>
              <a:cs typeface="Leelawadee"/>
            </a:endParaRPr>
          </a:p>
          <a:p>
            <a:pPr marL="12065" algn="ctr">
              <a:lnSpc>
                <a:spcPct val="100000"/>
              </a:lnSpc>
              <a:spcBef>
                <a:spcPts val="150"/>
              </a:spcBef>
              <a:buNone/>
            </a:pPr>
            <a:r>
              <a:rPr lang="pt-BR" sz="1400" b="0" strike="noStrike" spc="9" dirty="0">
                <a:latin typeface="Leelawadee" panose="020B0502040204020203" pitchFamily="34" charset="-34"/>
                <a:cs typeface="Leelawadee" panose="020B0502040204020203" pitchFamily="34" charset="-34"/>
              </a:rPr>
              <a:t>mais </a:t>
            </a:r>
            <a:r>
              <a:rPr lang="pt-BR" sz="1400" b="0" strike="noStrike" spc="1" dirty="0">
                <a:latin typeface="Leelawadee" panose="020B0502040204020203" pitchFamily="34" charset="-34"/>
                <a:cs typeface="Leelawadee" panose="020B0502040204020203" pitchFamily="34" charset="-34"/>
              </a:rPr>
              <a:t>caro por produtos </a:t>
            </a:r>
            <a:r>
              <a:rPr lang="pt-BR" sz="14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de</a:t>
            </a:r>
            <a:r>
              <a:rPr lang="pt-BR" sz="1400" b="0" strike="noStrike" spc="-157" dirty="0"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7" dirty="0">
                <a:latin typeface="Leelawadee" panose="020B0502040204020203" pitchFamily="34" charset="-34"/>
                <a:cs typeface="Leelawadee" panose="020B0502040204020203" pitchFamily="34" charset="-34"/>
              </a:rPr>
              <a:t>qualidade</a:t>
            </a:r>
            <a:endParaRPr lang="pt-BR" sz="14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 algn="ctr">
              <a:lnSpc>
                <a:spcPct val="100000"/>
              </a:lnSpc>
              <a:spcBef>
                <a:spcPts val="150"/>
              </a:spcBef>
              <a:buNone/>
            </a:pPr>
            <a:endParaRPr lang="pt-BR" sz="1000" b="1" strike="noStrike" spc="15" dirty="0"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12065" algn="ctr">
              <a:lnSpc>
                <a:spcPct val="100000"/>
              </a:lnSpc>
              <a:spcBef>
                <a:spcPts val="150"/>
              </a:spcBef>
              <a:buNone/>
            </a:pPr>
            <a:r>
              <a:rPr lang="pt-BR" sz="2000" b="1" spc="15" dirty="0">
                <a:latin typeface="Leelawadee"/>
                <a:cs typeface="Leelawadee"/>
              </a:rPr>
              <a:t>75</a:t>
            </a:r>
            <a:r>
              <a:rPr lang="pt-BR" sz="2000" b="1" strike="noStrike" spc="15" dirty="0">
                <a:latin typeface="Leelawadee"/>
                <a:cs typeface="Leelawadee"/>
              </a:rPr>
              <a:t>% </a:t>
            </a:r>
            <a:r>
              <a:rPr lang="pt-BR" sz="1400" b="0" strike="noStrike" spc="-1" dirty="0">
                <a:latin typeface="Leelawadee"/>
                <a:cs typeface="Leelawadee"/>
              </a:rPr>
              <a:t>escolheria um carro basicamente</a:t>
            </a:r>
          </a:p>
          <a:p>
            <a:pPr marL="12065" algn="ctr">
              <a:lnSpc>
                <a:spcPct val="100000"/>
              </a:lnSpc>
              <a:spcBef>
                <a:spcPts val="150"/>
              </a:spcBef>
              <a:buNone/>
            </a:pPr>
            <a:r>
              <a:rPr lang="pt-BR" sz="1400" b="0" strike="noStrike" spc="-1" dirty="0">
                <a:latin typeface="Leelawadee" panose="020B0502040204020203" pitchFamily="34" charset="-34"/>
                <a:cs typeface="Leelawadee" panose="020B0502040204020203" pitchFamily="34" charset="-34"/>
              </a:rPr>
              <a:t>em função do seu estilo.</a:t>
            </a: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D28EAF84-D4D6-BC96-45F7-C49284D9A01A}"/>
              </a:ext>
            </a:extLst>
          </p:cNvPr>
          <p:cNvSpPr/>
          <p:nvPr/>
        </p:nvSpPr>
        <p:spPr>
          <a:xfrm>
            <a:off x="5561547" y="0"/>
            <a:ext cx="6630453" cy="6619571"/>
          </a:xfrm>
          <a:prstGeom prst="rect">
            <a:avLst/>
          </a:prstGeom>
          <a:solidFill>
            <a:srgbClr val="BF9000"/>
          </a:solidFill>
          <a:ln>
            <a:solidFill>
              <a:srgbClr val="BF9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6" name="CaixaDeTexto 3"/>
          <p:cNvSpPr/>
          <p:nvPr/>
        </p:nvSpPr>
        <p:spPr>
          <a:xfrm>
            <a:off x="6176601" y="111257"/>
            <a:ext cx="5400343" cy="39865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horzOverflow="overflow" wrap="square" lIns="90000" tIns="45000" rIns="90000" bIns="45000" numCol="1" spcCol="0" anchor="t">
            <a:spAutoFit/>
          </a:bodyPr>
          <a:lstStyle/>
          <a:p>
            <a:pPr>
              <a:lnSpc>
                <a:spcPct val="100000"/>
              </a:lnSpc>
              <a:buNone/>
            </a:pPr>
            <a:r>
              <a:rPr lang="pt-BR" sz="2000" b="1" strike="noStrike" spc="-1" dirty="0">
                <a:solidFill>
                  <a:srgbClr val="FFFFFF"/>
                </a:solidFill>
                <a:latin typeface="Leelawadee" panose="020B0502040204020203" pitchFamily="34" charset="-34"/>
                <a:ea typeface="Calibri"/>
                <a:cs typeface="Leelawadee" panose="020B0502040204020203" pitchFamily="34" charset="-34"/>
              </a:rPr>
              <a:t>Top 15 fatores para comprar um automóvel</a:t>
            </a:r>
            <a:endParaRPr lang="pt-BR" sz="2000" b="0" strike="noStrike" spc="-1" dirty="0"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1C7A9EBB-103D-B354-DAF2-EF704B2DF1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76601" y="621169"/>
            <a:ext cx="5500059" cy="5966731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Desenho de um carro&#10;&#10;Descrição gerada automaticamente com confiança média">
            <a:extLst>
              <a:ext uri="{FF2B5EF4-FFF2-40B4-BE49-F238E27FC236}">
                <a16:creationId xmlns:a16="http://schemas.microsoft.com/office/drawing/2014/main" id="{BF30CFB7-5FDF-A424-2CA7-32AAE3509F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07" b="7718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98775349-3971-1F47-0580-039D3731FCE4}"/>
              </a:ext>
            </a:extLst>
          </p:cNvPr>
          <p:cNvSpPr/>
          <p:nvPr/>
        </p:nvSpPr>
        <p:spPr>
          <a:xfrm>
            <a:off x="5890437" y="0"/>
            <a:ext cx="6010162" cy="6858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939F7D3E-ADFB-F37D-D607-F7E322023EC9}"/>
              </a:ext>
            </a:extLst>
          </p:cNvPr>
          <p:cNvSpPr/>
          <p:nvPr/>
        </p:nvSpPr>
        <p:spPr>
          <a:xfrm>
            <a:off x="0" y="6693659"/>
            <a:ext cx="11900599" cy="164341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624684" y="405357"/>
            <a:ext cx="4433760" cy="353135"/>
          </a:xfrm>
          <a:prstGeom prst="rect">
            <a:avLst/>
          </a:prstGeom>
          <a:noFill/>
          <a:ln w="0">
            <a:noFill/>
          </a:ln>
        </p:spPr>
        <p:txBody>
          <a:bodyPr lIns="0" tIns="15840" rIns="0" bIns="0" anchor="t">
            <a:noAutofit/>
          </a:bodyPr>
          <a:lstStyle/>
          <a:p>
            <a:pPr marL="12600" algn="ctr">
              <a:lnSpc>
                <a:spcPct val="100000"/>
              </a:lnSpc>
              <a:spcBef>
                <a:spcPts val="125"/>
              </a:spcBef>
              <a:buNone/>
              <a:tabLst>
                <a:tab pos="0" algn="l"/>
              </a:tabLst>
            </a:pP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MOVIMENTAÇÕES DA AUDIÊNCIA</a:t>
            </a:r>
          </a:p>
        </p:txBody>
      </p:sp>
      <p:sp>
        <p:nvSpPr>
          <p:cNvPr id="239" name="object 28"/>
          <p:cNvSpPr/>
          <p:nvPr/>
        </p:nvSpPr>
        <p:spPr>
          <a:xfrm>
            <a:off x="178878" y="6223688"/>
            <a:ext cx="2691913" cy="3206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43200" rIns="0" bIns="0" anchor="t">
            <a:spAutoFit/>
          </a:bodyPr>
          <a:lstStyle/>
          <a:p>
            <a:r>
              <a:rPr lang="pt-BR" sz="9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Fonte: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PowerBI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Big Query,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Marfeel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, Google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Analytics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e </a:t>
            </a:r>
            <a:r>
              <a:rPr lang="pt-BR" sz="900" b="0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Kantar</a:t>
            </a:r>
            <a:r>
              <a:rPr lang="pt-BR" sz="9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Ibope Media </a:t>
            </a:r>
            <a:r>
              <a:rPr lang="pt-BR" sz="900" b="0" strike="noStrike" spc="7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sobreposição </a:t>
            </a:r>
            <a:r>
              <a:rPr lang="pt-BR" sz="900" b="0" strike="noStrike" spc="-12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entre </a:t>
            </a:r>
            <a:r>
              <a:rPr lang="pt-BR" sz="900" b="0" strike="noStrike" spc="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as</a:t>
            </a:r>
            <a:r>
              <a:rPr lang="pt-BR" sz="900" b="0" strike="noStrike" spc="-35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900" b="0" strike="noStrike" spc="-7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redes)</a:t>
            </a:r>
            <a:endParaRPr lang="pt-BR" sz="9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</p:txBody>
      </p:sp>
      <p:sp>
        <p:nvSpPr>
          <p:cNvPr id="240" name="object 1"/>
          <p:cNvSpPr/>
          <p:nvPr/>
        </p:nvSpPr>
        <p:spPr>
          <a:xfrm>
            <a:off x="6220039" y="1019023"/>
            <a:ext cx="5263121" cy="529904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0" tIns="23400" rIns="0" bIns="0" anchor="t">
            <a:spAutoFit/>
          </a:bodyPr>
          <a:lstStyle/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PVs</a:t>
            </a: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ajustados (média Jan-Mai)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6.573.548</a:t>
            </a:r>
            <a:r>
              <a:rPr lang="pt-BR" sz="155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(22,5% acima de 2023, mas 2,5% abaixo da meta anual)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Comscore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Líder em </a:t>
            </a:r>
            <a:r>
              <a:rPr lang="pt-BR" sz="2000" b="1" strike="noStrike" spc="-1" dirty="0" err="1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UVs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(4.111 MM de média no 1T23,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mas com engajamento ainda pequeno (1,7), embora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tenha crescido 6% em um ano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Audiência em pesquisa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Cresceu </a:t>
            </a: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40%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em 1 ano e hoje representa 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37,5%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de toda a audiência da marca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Audiência em pesquisa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Substitui globo.com e Facebook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e ajuda a reverter tendência de queda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endParaRPr lang="pt-BR" sz="10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Recirculação</a:t>
            </a:r>
            <a:endParaRPr lang="pt-BR" sz="1400" b="0" strike="noStrike" spc="-1" dirty="0">
              <a:solidFill>
                <a:schemeClr val="bg1"/>
              </a:solidFill>
              <a:latin typeface="Leelawadee" panose="020B0502040204020203" pitchFamily="34" charset="-34"/>
              <a:cs typeface="Leelawadee" panose="020B0502040204020203" pitchFamily="34" charset="-34"/>
            </a:endParaRP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2000" b="1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5,20%</a:t>
            </a:r>
            <a:r>
              <a:rPr lang="pt-BR" sz="20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 </a:t>
            </a:r>
          </a:p>
          <a:p>
            <a:pPr marL="54720" algn="ctr">
              <a:lnSpc>
                <a:spcPct val="104000"/>
              </a:lnSpc>
              <a:spcBef>
                <a:spcPts val="184"/>
              </a:spcBef>
              <a:buNone/>
            </a:pPr>
            <a:r>
              <a:rPr lang="pt-BR" sz="1400" b="0" strike="noStrike" spc="-1" dirty="0">
                <a:solidFill>
                  <a:schemeClr val="bg1"/>
                </a:solidFill>
                <a:latin typeface="Leelawadee" panose="020B0502040204020203" pitchFamily="34" charset="-34"/>
                <a:cs typeface="Leelawadee" panose="020B0502040204020203" pitchFamily="34" charset="-34"/>
              </a:rPr>
              <a:t>(crescimento de 1,26 pp em relação ao mesmo período de 2023)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00000"/>
      </a:dk2>
      <a:lt2>
        <a:srgbClr val="FFFFFF"/>
      </a:lt2>
      <a:accent1>
        <a:srgbClr val="18A303"/>
      </a:accent1>
      <a:accent2>
        <a:srgbClr val="0369A3"/>
      </a:accent2>
      <a:accent3>
        <a:srgbClr val="A33E03"/>
      </a:accent3>
      <a:accent4>
        <a:srgbClr val="8E03A3"/>
      </a:accent4>
      <a:accent5>
        <a:srgbClr val="C99C00"/>
      </a:accent5>
      <a:accent6>
        <a:srgbClr val="C9211E"/>
      </a:accent6>
      <a:hlink>
        <a:srgbClr val="0000EE"/>
      </a:hlink>
      <a:folHlink>
        <a:srgbClr val="551A8B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3860</TotalTime>
  <Words>3134</Words>
  <Application>Microsoft Office PowerPoint</Application>
  <PresentationFormat>Widescreen</PresentationFormat>
  <Paragraphs>338</Paragraphs>
  <Slides>26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4</vt:i4>
      </vt:variant>
      <vt:variant>
        <vt:lpstr>Títulos de slides</vt:lpstr>
      </vt:variant>
      <vt:variant>
        <vt:i4>26</vt:i4>
      </vt:variant>
    </vt:vector>
  </HeadingPairs>
  <TitlesOfParts>
    <vt:vector size="30" baseType="lpstr">
      <vt:lpstr>Office Theme</vt:lpstr>
      <vt:lpstr>Office Theme</vt:lpstr>
      <vt:lpstr>Office Theme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PERFIL DA AUDIÊNCIA</vt:lpstr>
      <vt:lpstr>Apresentação do PowerPoint</vt:lpstr>
      <vt:lpstr>MOVIMENTAÇÕES DA AUDIÊNCIA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subject/>
  <dc:creator>Guilherme Iegawa Sugio - Diretoria de Negócios Multiplataforma  - Editora Globo</dc:creator>
  <dc:description/>
  <cp:lastModifiedBy>Lucas Ferreira Campos da Silva - Marketing Publicitario - SGR</cp:lastModifiedBy>
  <cp:revision>905</cp:revision>
  <dcterms:created xsi:type="dcterms:W3CDTF">2018-02-08T17:39:53Z</dcterms:created>
  <dcterms:modified xsi:type="dcterms:W3CDTF">2026-03-03T13:20:08Z</dcterms:modified>
  <dc:language>pt-BR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0x0101005696EA6EB3D17D45A43266BCCE2AA69D</vt:lpwstr>
  </property>
  <property fmtid="{D5CDD505-2E9C-101B-9397-08002B2CF9AE}" pid="3" name="MediaServiceImageTags">
    <vt:lpwstr/>
  </property>
  <property fmtid="{D5CDD505-2E9C-101B-9397-08002B2CF9AE}" pid="4" name="PresentationFormat">
    <vt:lpwstr>Widescreen</vt:lpwstr>
  </property>
  <property fmtid="{D5CDD505-2E9C-101B-9397-08002B2CF9AE}" pid="5" name="Slides">
    <vt:i4>18</vt:i4>
  </property>
</Properties>
</file>